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3" r:id="rId1"/>
  </p:sldMasterIdLst>
  <p:sldIdLst>
    <p:sldId id="257" r:id="rId2"/>
    <p:sldId id="258" r:id="rId3"/>
    <p:sldId id="259" r:id="rId4"/>
    <p:sldId id="261" r:id="rId5"/>
    <p:sldId id="264" r:id="rId6"/>
    <p:sldId id="267" r:id="rId7"/>
    <p:sldId id="271" r:id="rId8"/>
    <p:sldId id="274" r:id="rId9"/>
    <p:sldId id="277" r:id="rId10"/>
    <p:sldId id="268" r:id="rId11"/>
    <p:sldId id="293" r:id="rId12"/>
    <p:sldId id="281" r:id="rId13"/>
    <p:sldId id="282" r:id="rId14"/>
    <p:sldId id="283" r:id="rId15"/>
    <p:sldId id="284" r:id="rId16"/>
    <p:sldId id="285" r:id="rId17"/>
    <p:sldId id="286" r:id="rId18"/>
    <p:sldId id="287" r:id="rId19"/>
    <p:sldId id="294" r:id="rId20"/>
    <p:sldId id="295" r:id="rId21"/>
    <p:sldId id="288" r:id="rId22"/>
    <p:sldId id="289" r:id="rId23"/>
    <p:sldId id="296" r:id="rId24"/>
    <p:sldId id="297" r:id="rId25"/>
    <p:sldId id="298" r:id="rId26"/>
    <p:sldId id="290" r:id="rId27"/>
    <p:sldId id="299" r:id="rId28"/>
    <p:sldId id="300" r:id="rId29"/>
    <p:sldId id="302" r:id="rId30"/>
    <p:sldId id="303" r:id="rId31"/>
    <p:sldId id="306" r:id="rId32"/>
    <p:sldId id="304" r:id="rId33"/>
    <p:sldId id="307" r:id="rId34"/>
    <p:sldId id="318" r:id="rId35"/>
    <p:sldId id="309" r:id="rId36"/>
    <p:sldId id="310" r:id="rId37"/>
    <p:sldId id="385" r:id="rId38"/>
    <p:sldId id="319" r:id="rId39"/>
    <p:sldId id="315" r:id="rId40"/>
    <p:sldId id="321" r:id="rId41"/>
    <p:sldId id="317" r:id="rId42"/>
    <p:sldId id="322" r:id="rId43"/>
    <p:sldId id="340" r:id="rId44"/>
    <p:sldId id="323" r:id="rId45"/>
    <p:sldId id="324" r:id="rId46"/>
    <p:sldId id="325" r:id="rId47"/>
    <p:sldId id="327" r:id="rId48"/>
    <p:sldId id="328" r:id="rId49"/>
    <p:sldId id="341" r:id="rId50"/>
    <p:sldId id="330" r:id="rId51"/>
    <p:sldId id="331" r:id="rId52"/>
    <p:sldId id="333" r:id="rId53"/>
    <p:sldId id="335" r:id="rId54"/>
    <p:sldId id="336" r:id="rId55"/>
    <p:sldId id="343" r:id="rId56"/>
    <p:sldId id="342" r:id="rId57"/>
    <p:sldId id="338" r:id="rId58"/>
    <p:sldId id="339" r:id="rId59"/>
    <p:sldId id="344" r:id="rId60"/>
    <p:sldId id="345" r:id="rId61"/>
    <p:sldId id="346" r:id="rId62"/>
    <p:sldId id="347" r:id="rId63"/>
    <p:sldId id="352" r:id="rId64"/>
    <p:sldId id="348" r:id="rId65"/>
    <p:sldId id="349" r:id="rId66"/>
    <p:sldId id="350" r:id="rId67"/>
    <p:sldId id="351" r:id="rId68"/>
    <p:sldId id="382" r:id="rId69"/>
    <p:sldId id="353" r:id="rId70"/>
    <p:sldId id="354" r:id="rId71"/>
    <p:sldId id="355" r:id="rId72"/>
    <p:sldId id="356" r:id="rId73"/>
    <p:sldId id="357" r:id="rId74"/>
    <p:sldId id="358" r:id="rId75"/>
    <p:sldId id="359" r:id="rId76"/>
    <p:sldId id="383" r:id="rId77"/>
    <p:sldId id="384" r:id="rId78"/>
    <p:sldId id="360" r:id="rId7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44" autoAdjust="0"/>
    <p:restoredTop sz="94660"/>
  </p:normalViewPr>
  <p:slideViewPr>
    <p:cSldViewPr snapToGrid="0">
      <p:cViewPr varScale="1">
        <p:scale>
          <a:sx n="70" d="100"/>
          <a:sy n="70" d="100"/>
        </p:scale>
        <p:origin x="678"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2E3258E-91A7-7243-84AB-A053FAD381B1}" type="datetimeFigureOut">
              <a:rPr lang="en-US" smtClean="0"/>
              <a:t>03/12/2020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39A15E-186F-6E49-BE78-5CAFD29C25F2}" type="slidenum">
              <a:rPr lang="en-US" smtClean="0"/>
              <a:t>‹#›</a:t>
            </a:fld>
            <a:endParaRPr lang="en-US"/>
          </a:p>
        </p:txBody>
      </p:sp>
    </p:spTree>
    <p:extLst>
      <p:ext uri="{BB962C8B-B14F-4D97-AF65-F5344CB8AC3E}">
        <p14:creationId xmlns:p14="http://schemas.microsoft.com/office/powerpoint/2010/main" val="10281389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E3258E-91A7-7243-84AB-A053FAD381B1}" type="datetimeFigureOut">
              <a:rPr lang="en-US" smtClean="0"/>
              <a:t>03/12/2020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39A15E-186F-6E49-BE78-5CAFD29C25F2}" type="slidenum">
              <a:rPr lang="en-US" smtClean="0"/>
              <a:t>‹#›</a:t>
            </a:fld>
            <a:endParaRPr lang="en-US"/>
          </a:p>
        </p:txBody>
      </p:sp>
    </p:spTree>
    <p:extLst>
      <p:ext uri="{BB962C8B-B14F-4D97-AF65-F5344CB8AC3E}">
        <p14:creationId xmlns:p14="http://schemas.microsoft.com/office/powerpoint/2010/main" val="37942457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E3258E-91A7-7243-84AB-A053FAD381B1}" type="datetimeFigureOut">
              <a:rPr lang="en-US" smtClean="0"/>
              <a:t>03/12/2020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39A15E-186F-6E49-BE78-5CAFD29C25F2}"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2491913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E3258E-91A7-7243-84AB-A053FAD381B1}" type="datetimeFigureOut">
              <a:rPr lang="en-US" smtClean="0"/>
              <a:t>03/12/2020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39A15E-186F-6E49-BE78-5CAFD29C25F2}" type="slidenum">
              <a:rPr lang="en-US" smtClean="0"/>
              <a:t>‹#›</a:t>
            </a:fld>
            <a:endParaRPr lang="en-US"/>
          </a:p>
        </p:txBody>
      </p:sp>
    </p:spTree>
    <p:extLst>
      <p:ext uri="{BB962C8B-B14F-4D97-AF65-F5344CB8AC3E}">
        <p14:creationId xmlns:p14="http://schemas.microsoft.com/office/powerpoint/2010/main" val="3446897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E3258E-91A7-7243-84AB-A053FAD381B1}" type="datetimeFigureOut">
              <a:rPr lang="en-US" smtClean="0"/>
              <a:t>03/12/2020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39A15E-186F-6E49-BE78-5CAFD29C25F2}"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2280689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E3258E-91A7-7243-84AB-A053FAD381B1}" type="datetimeFigureOut">
              <a:rPr lang="en-US" smtClean="0"/>
              <a:t>03/12/2020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39A15E-186F-6E49-BE78-5CAFD29C25F2}" type="slidenum">
              <a:rPr lang="en-US" smtClean="0"/>
              <a:t>‹#›</a:t>
            </a:fld>
            <a:endParaRPr lang="en-US"/>
          </a:p>
        </p:txBody>
      </p:sp>
    </p:spTree>
    <p:extLst>
      <p:ext uri="{BB962C8B-B14F-4D97-AF65-F5344CB8AC3E}">
        <p14:creationId xmlns:p14="http://schemas.microsoft.com/office/powerpoint/2010/main" val="40678073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2E3258E-91A7-7243-84AB-A053FAD381B1}" type="datetimeFigureOut">
              <a:rPr lang="en-US" smtClean="0"/>
              <a:t>03/12/2020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39A15E-186F-6E49-BE78-5CAFD29C25F2}" type="slidenum">
              <a:rPr lang="en-US" smtClean="0"/>
              <a:t>‹#›</a:t>
            </a:fld>
            <a:endParaRPr lang="en-US"/>
          </a:p>
        </p:txBody>
      </p:sp>
    </p:spTree>
    <p:extLst>
      <p:ext uri="{BB962C8B-B14F-4D97-AF65-F5344CB8AC3E}">
        <p14:creationId xmlns:p14="http://schemas.microsoft.com/office/powerpoint/2010/main" val="798039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2E3258E-91A7-7243-84AB-A053FAD381B1}" type="datetimeFigureOut">
              <a:rPr lang="en-US" smtClean="0"/>
              <a:t>03/12/2020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39A15E-186F-6E49-BE78-5CAFD29C25F2}" type="slidenum">
              <a:rPr lang="en-US" smtClean="0"/>
              <a:t>‹#›</a:t>
            </a:fld>
            <a:endParaRPr lang="en-US"/>
          </a:p>
        </p:txBody>
      </p:sp>
    </p:spTree>
    <p:extLst>
      <p:ext uri="{BB962C8B-B14F-4D97-AF65-F5344CB8AC3E}">
        <p14:creationId xmlns:p14="http://schemas.microsoft.com/office/powerpoint/2010/main" val="15191571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2E3258E-91A7-7243-84AB-A053FAD381B1}" type="datetimeFigureOut">
              <a:rPr lang="en-US" smtClean="0"/>
              <a:t>03/12/2020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39A15E-186F-6E49-BE78-5CAFD29C25F2}" type="slidenum">
              <a:rPr lang="en-US" smtClean="0"/>
              <a:t>‹#›</a:t>
            </a:fld>
            <a:endParaRPr lang="en-US"/>
          </a:p>
        </p:txBody>
      </p:sp>
    </p:spTree>
    <p:extLst>
      <p:ext uri="{BB962C8B-B14F-4D97-AF65-F5344CB8AC3E}">
        <p14:creationId xmlns:p14="http://schemas.microsoft.com/office/powerpoint/2010/main" val="19212937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E3258E-91A7-7243-84AB-A053FAD381B1}" type="datetimeFigureOut">
              <a:rPr lang="en-US" smtClean="0"/>
              <a:t>03/12/2020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39A15E-186F-6E49-BE78-5CAFD29C25F2}" type="slidenum">
              <a:rPr lang="en-US" smtClean="0"/>
              <a:t>‹#›</a:t>
            </a:fld>
            <a:endParaRPr lang="en-US"/>
          </a:p>
        </p:txBody>
      </p:sp>
    </p:spTree>
    <p:extLst>
      <p:ext uri="{BB962C8B-B14F-4D97-AF65-F5344CB8AC3E}">
        <p14:creationId xmlns:p14="http://schemas.microsoft.com/office/powerpoint/2010/main" val="2952252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2E3258E-91A7-7243-84AB-A053FAD381B1}" type="datetimeFigureOut">
              <a:rPr lang="en-US" smtClean="0"/>
              <a:t>03/12/2020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39A15E-186F-6E49-BE78-5CAFD29C25F2}" type="slidenum">
              <a:rPr lang="en-US" smtClean="0"/>
              <a:t>‹#›</a:t>
            </a:fld>
            <a:endParaRPr lang="en-US"/>
          </a:p>
        </p:txBody>
      </p:sp>
    </p:spTree>
    <p:extLst>
      <p:ext uri="{BB962C8B-B14F-4D97-AF65-F5344CB8AC3E}">
        <p14:creationId xmlns:p14="http://schemas.microsoft.com/office/powerpoint/2010/main" val="1808382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2E3258E-91A7-7243-84AB-A053FAD381B1}" type="datetimeFigureOut">
              <a:rPr lang="en-US" smtClean="0"/>
              <a:t>03/12/2020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139A15E-186F-6E49-BE78-5CAFD29C25F2}" type="slidenum">
              <a:rPr lang="en-US" smtClean="0"/>
              <a:t>‹#›</a:t>
            </a:fld>
            <a:endParaRPr lang="en-US"/>
          </a:p>
        </p:txBody>
      </p:sp>
    </p:spTree>
    <p:extLst>
      <p:ext uri="{BB962C8B-B14F-4D97-AF65-F5344CB8AC3E}">
        <p14:creationId xmlns:p14="http://schemas.microsoft.com/office/powerpoint/2010/main" val="26360434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2E3258E-91A7-7243-84AB-A053FAD381B1}" type="datetimeFigureOut">
              <a:rPr lang="en-US" smtClean="0"/>
              <a:t>03/12/2020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139A15E-186F-6E49-BE78-5CAFD29C25F2}" type="slidenum">
              <a:rPr lang="en-US" smtClean="0"/>
              <a:t>‹#›</a:t>
            </a:fld>
            <a:endParaRPr lang="en-US"/>
          </a:p>
        </p:txBody>
      </p:sp>
    </p:spTree>
    <p:extLst>
      <p:ext uri="{BB962C8B-B14F-4D97-AF65-F5344CB8AC3E}">
        <p14:creationId xmlns:p14="http://schemas.microsoft.com/office/powerpoint/2010/main" val="34360295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E3258E-91A7-7243-84AB-A053FAD381B1}" type="datetimeFigureOut">
              <a:rPr lang="en-US" smtClean="0"/>
              <a:t>03/12/2020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139A15E-186F-6E49-BE78-5CAFD29C25F2}" type="slidenum">
              <a:rPr lang="en-US" smtClean="0"/>
              <a:t>‹#›</a:t>
            </a:fld>
            <a:endParaRPr lang="en-US"/>
          </a:p>
        </p:txBody>
      </p:sp>
    </p:spTree>
    <p:extLst>
      <p:ext uri="{BB962C8B-B14F-4D97-AF65-F5344CB8AC3E}">
        <p14:creationId xmlns:p14="http://schemas.microsoft.com/office/powerpoint/2010/main" val="40811446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E3258E-91A7-7243-84AB-A053FAD381B1}" type="datetimeFigureOut">
              <a:rPr lang="en-US" smtClean="0"/>
              <a:t>03/12/2020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39A15E-186F-6E49-BE78-5CAFD29C25F2}" type="slidenum">
              <a:rPr lang="en-US" smtClean="0"/>
              <a:t>‹#›</a:t>
            </a:fld>
            <a:endParaRPr lang="en-US"/>
          </a:p>
        </p:txBody>
      </p:sp>
    </p:spTree>
    <p:extLst>
      <p:ext uri="{BB962C8B-B14F-4D97-AF65-F5344CB8AC3E}">
        <p14:creationId xmlns:p14="http://schemas.microsoft.com/office/powerpoint/2010/main" val="19967227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E3258E-91A7-7243-84AB-A053FAD381B1}" type="datetimeFigureOut">
              <a:rPr lang="en-US" smtClean="0"/>
              <a:t>03/12/2020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39A15E-186F-6E49-BE78-5CAFD29C25F2}" type="slidenum">
              <a:rPr lang="en-US" smtClean="0"/>
              <a:t>‹#›</a:t>
            </a:fld>
            <a:endParaRPr lang="en-US"/>
          </a:p>
        </p:txBody>
      </p:sp>
    </p:spTree>
    <p:extLst>
      <p:ext uri="{BB962C8B-B14F-4D97-AF65-F5344CB8AC3E}">
        <p14:creationId xmlns:p14="http://schemas.microsoft.com/office/powerpoint/2010/main" val="1590722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2E3258E-91A7-7243-84AB-A053FAD381B1}" type="datetimeFigureOut">
              <a:rPr lang="en-US" smtClean="0"/>
              <a:t>03/12/2020</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3139A15E-186F-6E49-BE78-5CAFD29C25F2}" type="slidenum">
              <a:rPr lang="en-US" smtClean="0"/>
              <a:t>‹#›</a:t>
            </a:fld>
            <a:endParaRPr lang="en-US"/>
          </a:p>
        </p:txBody>
      </p:sp>
    </p:spTree>
    <p:extLst>
      <p:ext uri="{BB962C8B-B14F-4D97-AF65-F5344CB8AC3E}">
        <p14:creationId xmlns:p14="http://schemas.microsoft.com/office/powerpoint/2010/main" val="2755219724"/>
      </p:ext>
    </p:extLst>
  </p:cSld>
  <p:clrMap bg1="lt1" tx1="dk1" bg2="lt2" tx2="dk2" accent1="accent1" accent2="accent2" accent3="accent3" accent4="accent4" accent5="accent5" accent6="accent6" hlink="hlink" folHlink="folHlink"/>
  <p:sldLayoutIdLst>
    <p:sldLayoutId id="2147483924" r:id="rId1"/>
    <p:sldLayoutId id="2147483925" r:id="rId2"/>
    <p:sldLayoutId id="2147483926" r:id="rId3"/>
    <p:sldLayoutId id="2147483927" r:id="rId4"/>
    <p:sldLayoutId id="2147483928" r:id="rId5"/>
    <p:sldLayoutId id="2147483929" r:id="rId6"/>
    <p:sldLayoutId id="2147483930" r:id="rId7"/>
    <p:sldLayoutId id="2147483931" r:id="rId8"/>
    <p:sldLayoutId id="2147483932" r:id="rId9"/>
    <p:sldLayoutId id="2147483933" r:id="rId10"/>
    <p:sldLayoutId id="2147483934" r:id="rId11"/>
    <p:sldLayoutId id="2147483935" r:id="rId12"/>
    <p:sldLayoutId id="2147483936" r:id="rId13"/>
    <p:sldLayoutId id="2147483937" r:id="rId14"/>
    <p:sldLayoutId id="2147483938" r:id="rId15"/>
    <p:sldLayoutId id="214748393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hyperlink" Target="tel:111994" TargetMode="Externa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hyperlink" Target="tel:881967" TargetMode="External"/><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EB44226-7F1A-7E41-8356-1D35648F9752}"/>
              </a:ext>
            </a:extLst>
          </p:cNvPr>
          <p:cNvSpPr>
            <a:spLocks noGrp="1"/>
          </p:cNvSpPr>
          <p:nvPr>
            <p:ph type="title"/>
          </p:nvPr>
        </p:nvSpPr>
        <p:spPr>
          <a:xfrm>
            <a:off x="1143001" y="0"/>
            <a:ext cx="9905998" cy="768439"/>
          </a:xfrm>
        </p:spPr>
        <p:txBody>
          <a:bodyPr/>
          <a:lstStyle/>
          <a:p>
            <a:r>
              <a:rPr lang="en-US" b="1" dirty="0">
                <a:solidFill>
                  <a:schemeClr val="tx1"/>
                </a:solidFill>
                <a:latin typeface="Times New Roman" panose="02020603050405020304" pitchFamily="18" charset="0"/>
                <a:cs typeface="Times New Roman" panose="02020603050405020304" pitchFamily="18" charset="0"/>
              </a:rPr>
              <a:t>MODULE 2. BUSINESS ENVIRONMENT</a:t>
            </a:r>
          </a:p>
        </p:txBody>
      </p:sp>
      <p:sp>
        <p:nvSpPr>
          <p:cNvPr id="3" name="Content Placeholder 2">
            <a:extLst>
              <a:ext uri="{FF2B5EF4-FFF2-40B4-BE49-F238E27FC236}">
                <a16:creationId xmlns="" xmlns:a16="http://schemas.microsoft.com/office/drawing/2014/main" id="{FDAE2A0A-15A7-3448-A879-5A7015A175C1}"/>
              </a:ext>
            </a:extLst>
          </p:cNvPr>
          <p:cNvSpPr>
            <a:spLocks noGrp="1"/>
          </p:cNvSpPr>
          <p:nvPr>
            <p:ph idx="1"/>
          </p:nvPr>
        </p:nvSpPr>
        <p:spPr>
          <a:xfrm>
            <a:off x="0" y="768439"/>
            <a:ext cx="11798808" cy="6226934"/>
          </a:xfrm>
        </p:spPr>
        <p:txBody>
          <a:bodyPr>
            <a:noAutofit/>
          </a:bodyPr>
          <a:lstStyle/>
          <a:p>
            <a:pPr marL="0" indent="0">
              <a:buNone/>
            </a:pPr>
            <a:r>
              <a:rPr lang="en-GB" sz="1800" dirty="0" smtClean="0"/>
              <a:t>*</a:t>
            </a:r>
            <a:r>
              <a:rPr lang="en-GB" sz="2000" b="1" dirty="0" smtClean="0">
                <a:solidFill>
                  <a:schemeClr val="tx1"/>
                </a:solidFill>
                <a:latin typeface="Times New Roman" panose="02020603050405020304" pitchFamily="18" charset="0"/>
                <a:cs typeface="Times New Roman" panose="02020603050405020304" pitchFamily="18" charset="0"/>
              </a:rPr>
              <a:t>Introduction </a:t>
            </a:r>
            <a:r>
              <a:rPr lang="en-GB" sz="2000" b="1" dirty="0">
                <a:solidFill>
                  <a:schemeClr val="tx1"/>
                </a:solidFill>
                <a:latin typeface="Times New Roman" panose="02020603050405020304" pitchFamily="18" charset="0"/>
                <a:cs typeface="Times New Roman" panose="02020603050405020304" pitchFamily="18" charset="0"/>
              </a:rPr>
              <a:t>– Part I
:- Concept of Business Environment 
:- Importance of Analysing Business Environment 
:- Interrelationship-Business and Environment 
*Constituents of Business Environment –Part II
:- Internal and External Environment 
:- Educational Environment &amp; its Impact 
*International Trading Environment – Part III
:- Current Trends in the World 
:- WTO – its Impact on Indian </a:t>
            </a:r>
            <a:r>
              <a:rPr lang="en-GB" sz="2000" b="1" dirty="0" smtClean="0">
                <a:solidFill>
                  <a:schemeClr val="tx1"/>
                </a:solidFill>
                <a:latin typeface="Times New Roman" panose="02020603050405020304" pitchFamily="18" charset="0"/>
                <a:cs typeface="Times New Roman" panose="02020603050405020304" pitchFamily="18" charset="0"/>
              </a:rPr>
              <a:t>Business </a:t>
            </a:r>
            <a:r>
              <a:rPr lang="en-GB" sz="2000" b="1" dirty="0">
                <a:solidFill>
                  <a:schemeClr val="tx1"/>
                </a:solidFill>
                <a:latin typeface="Times New Roman" panose="02020603050405020304" pitchFamily="18" charset="0"/>
                <a:cs typeface="Times New Roman" panose="02020603050405020304" pitchFamily="18" charset="0"/>
              </a:rPr>
              <a:t>
:- Major Trading Blocs 
:- Impact of Trading </a:t>
            </a:r>
            <a:r>
              <a:rPr lang="en-GB" sz="2000" b="1" dirty="0" smtClean="0">
                <a:solidFill>
                  <a:schemeClr val="tx1"/>
                </a:solidFill>
                <a:latin typeface="Times New Roman" panose="02020603050405020304" pitchFamily="18" charset="0"/>
                <a:cs typeface="Times New Roman" panose="02020603050405020304" pitchFamily="18" charset="0"/>
              </a:rPr>
              <a:t>Blocs</a:t>
            </a:r>
            <a:endParaRPr lang="en-US" sz="2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758321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5B18C986-246F-8E43-9F5D-0C97F33CD757}"/>
              </a:ext>
            </a:extLst>
          </p:cNvPr>
          <p:cNvSpPr>
            <a:spLocks noGrp="1"/>
          </p:cNvSpPr>
          <p:nvPr>
            <p:ph idx="1"/>
          </p:nvPr>
        </p:nvSpPr>
        <p:spPr>
          <a:xfrm>
            <a:off x="109182" y="163774"/>
            <a:ext cx="11874321" cy="6858000"/>
          </a:xfrm>
        </p:spPr>
        <p:txBody>
          <a:bodyPr>
            <a:normAutofit lnSpcReduction="10000"/>
          </a:bodyPr>
          <a:lstStyle/>
          <a:p>
            <a:pPr marL="0" indent="0">
              <a:buNone/>
            </a:pPr>
            <a:r>
              <a:rPr lang="en-US" sz="2000" b="1" dirty="0">
                <a:solidFill>
                  <a:schemeClr val="tx1"/>
                </a:solidFill>
                <a:latin typeface="Times New Roman" panose="02020603050405020304" pitchFamily="18" charset="0"/>
                <a:cs typeface="Times New Roman" panose="02020603050405020304" pitchFamily="18" charset="0"/>
              </a:rPr>
              <a:t>9.Survival and Growth:</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Environmental analysis is necessary to</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(a) Locate the areas of strengths and weaknesses of the firm.</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(b) Identify factors that provide opportunities and pose threats for the company's survival and growth.</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The SWOT analysis helps the firm to improve its strengths, overcome its weaknesses, grab opportunities, and defuse the threats. Thus the firm would be in a better position to survive and grow in the competitive business world</a:t>
            </a:r>
            <a:r>
              <a:rPr lang="en-US" sz="2000" dirty="0" smtClean="0">
                <a:solidFill>
                  <a:schemeClr val="tx1"/>
                </a:solidFill>
                <a:latin typeface="Times New Roman" panose="02020603050405020304" pitchFamily="18" charset="0"/>
                <a:cs typeface="Times New Roman" panose="02020603050405020304" pitchFamily="18" charset="0"/>
              </a:rPr>
              <a:t>.</a:t>
            </a:r>
            <a:endParaRPr lang="en-US" sz="2000" dirty="0">
              <a:solidFill>
                <a:schemeClr val="tx1"/>
              </a:solidFill>
              <a:latin typeface="Times New Roman" panose="02020603050405020304" pitchFamily="18" charset="0"/>
              <a:cs typeface="Times New Roman" panose="02020603050405020304" pitchFamily="18" charset="0"/>
            </a:endParaRPr>
          </a:p>
          <a:p>
            <a:pPr marL="0" indent="0">
              <a:buNone/>
            </a:pPr>
            <a:r>
              <a:rPr lang="en-US" sz="2000" b="1" dirty="0">
                <a:solidFill>
                  <a:schemeClr val="tx1"/>
                </a:solidFill>
                <a:latin typeface="Times New Roman" panose="02020603050405020304" pitchFamily="18" charset="0"/>
                <a:cs typeface="Times New Roman" panose="02020603050405020304" pitchFamily="18" charset="0"/>
              </a:rPr>
              <a:t>10. Corporate Image:</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Due to environmental analysis, the overall performance of the organisation improves. Therefore, the image of the firm improves in the minds of various parties, i.e. customers, dealers, suppliers, etc</a:t>
            </a:r>
            <a:r>
              <a:rPr lang="en-US" sz="2000" dirty="0" smtClean="0">
                <a:solidFill>
                  <a:schemeClr val="tx1"/>
                </a:solidFill>
                <a:latin typeface="Times New Roman" panose="02020603050405020304" pitchFamily="18" charset="0"/>
                <a:cs typeface="Times New Roman" panose="02020603050405020304" pitchFamily="18" charset="0"/>
              </a:rPr>
              <a:t>.</a:t>
            </a:r>
          </a:p>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11</a:t>
            </a:r>
            <a:r>
              <a:rPr lang="en-US" sz="2000" b="1" dirty="0">
                <a:solidFill>
                  <a:schemeClr val="tx1"/>
                </a:solidFill>
                <a:latin typeface="Times New Roman" panose="02020603050405020304" pitchFamily="18" charset="0"/>
                <a:cs typeface="Times New Roman" panose="02020603050405020304" pitchFamily="18" charset="0"/>
              </a:rPr>
              <a:t>. Innovation:</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Environment analysis makes business firms proactive. They come up with innovative ideas to gain competitive advantage in the market. For instance, professional business firms come up with innovative products and scheme to face competition in the market.</a:t>
            </a:r>
          </a:p>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12</a:t>
            </a:r>
            <a:r>
              <a:rPr lang="en-US" sz="2000" b="1" dirty="0">
                <a:solidFill>
                  <a:schemeClr val="tx1"/>
                </a:solidFill>
                <a:latin typeface="Times New Roman" panose="02020603050405020304" pitchFamily="18" charset="0"/>
                <a:cs typeface="Times New Roman" panose="02020603050405020304" pitchFamily="18" charset="0"/>
              </a:rPr>
              <a:t>. Efficiency:</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Environmental analysis helps to improve efficiency of business firms. To face competition in the market, business firms need to be highly efficient. Therefore, business firm undertake various activities such as:</a:t>
            </a:r>
            <a:br>
              <a:rPr lang="en-US" sz="2000" dirty="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Training </a:t>
            </a:r>
            <a:r>
              <a:rPr lang="en-US" sz="2000" dirty="0">
                <a:solidFill>
                  <a:schemeClr val="tx1"/>
                </a:solidFill>
                <a:latin typeface="Times New Roman" panose="02020603050405020304" pitchFamily="18" charset="0"/>
                <a:cs typeface="Times New Roman" panose="02020603050405020304" pitchFamily="18" charset="0"/>
              </a:rPr>
              <a:t>and development</a:t>
            </a:r>
            <a:br>
              <a:rPr lang="en-US" sz="2000" dirty="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Research </a:t>
            </a:r>
            <a:r>
              <a:rPr lang="en-US" sz="2000" dirty="0">
                <a:solidFill>
                  <a:schemeClr val="tx1"/>
                </a:solidFill>
                <a:latin typeface="Times New Roman" panose="02020603050405020304" pitchFamily="18" charset="0"/>
                <a:cs typeface="Times New Roman" panose="02020603050405020304" pitchFamily="18" charset="0"/>
              </a:rPr>
              <a:t>and development</a:t>
            </a:r>
            <a:br>
              <a:rPr lang="en-US" sz="2000" dirty="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Technology up gradation, </a:t>
            </a:r>
            <a:r>
              <a:rPr lang="en-US" sz="2000" dirty="0">
                <a:solidFill>
                  <a:schemeClr val="tx1"/>
                </a:solidFill>
                <a:latin typeface="Times New Roman" panose="02020603050405020304" pitchFamily="18" charset="0"/>
                <a:cs typeface="Times New Roman" panose="02020603050405020304" pitchFamily="18" charset="0"/>
              </a:rPr>
              <a:t>etc.</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The above activities enable the firm to achieve higher efficiency i.e. higher returns at lower costs.</a:t>
            </a:r>
            <a:br>
              <a:rPr lang="en-US" sz="2000" dirty="0">
                <a:solidFill>
                  <a:schemeClr val="tx1"/>
                </a:solidFill>
                <a:latin typeface="Times New Roman" panose="02020603050405020304" pitchFamily="18" charset="0"/>
                <a:cs typeface="Times New Roman" panose="02020603050405020304" pitchFamily="18" charset="0"/>
              </a:rPr>
            </a:br>
            <a:endParaRPr lang="en-US" sz="2000" dirty="0">
              <a:solidFill>
                <a:schemeClr val="tx1"/>
              </a:solidFill>
              <a:latin typeface="Times New Roman" panose="02020603050405020304" pitchFamily="18" charset="0"/>
              <a:cs typeface="Times New Roman" panose="02020603050405020304" pitchFamily="18" charset="0"/>
            </a:endParaRPr>
          </a:p>
          <a:p>
            <a:pPr marL="0" indent="0">
              <a:buNone/>
            </a:pPr>
            <a:endParaRPr lang="en-US"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652647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4758" y="279047"/>
            <a:ext cx="11318543" cy="1190683"/>
          </a:xfrm>
        </p:spPr>
        <p:txBody>
          <a:bodyPr>
            <a:normAutofit/>
          </a:bodyPr>
          <a:lstStyle/>
          <a:p>
            <a:r>
              <a:rPr lang="en-US" sz="2400" b="1" dirty="0">
                <a:solidFill>
                  <a:schemeClr val="tx1"/>
                </a:solidFill>
                <a:latin typeface="Times New Roman" panose="02020603050405020304" pitchFamily="18" charset="0"/>
                <a:cs typeface="Times New Roman" panose="02020603050405020304" pitchFamily="18" charset="0"/>
              </a:rPr>
              <a:t>INTER-RELATIONSHIP BETWEEN BUSINESS AND ENVIRONMENT</a:t>
            </a:r>
            <a:endParaRPr lang="en-IN" sz="24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54674" y="1983848"/>
            <a:ext cx="11518710" cy="1655762"/>
          </a:xfrm>
        </p:spPr>
        <p:txBody>
          <a:bodyPr>
            <a:normAutofit/>
          </a:bodyPr>
          <a:lstStyle/>
          <a:p>
            <a:pPr algn="l"/>
            <a:r>
              <a:rPr lang="en-US" sz="2000" b="1" dirty="0">
                <a:solidFill>
                  <a:schemeClr val="tx1"/>
                </a:solidFill>
                <a:latin typeface="Times New Roman" panose="02020603050405020304" pitchFamily="18" charset="0"/>
                <a:cs typeface="Times New Roman" panose="02020603050405020304" pitchFamily="18" charset="0"/>
              </a:rPr>
              <a:t>Business and environment are interdependent on each other for sustainable growth. The interrelationship between business and environment is explained as follows</a:t>
            </a:r>
            <a:endParaRPr lang="en-IN" sz="2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558292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7425" y="154547"/>
            <a:ext cx="11861443" cy="6529588"/>
          </a:xfrm>
        </p:spPr>
        <p:txBody>
          <a:bodyPr>
            <a:normAutofit/>
          </a:bodyPr>
          <a:lstStyle/>
          <a:p>
            <a:pPr marL="0" indent="0">
              <a:buNone/>
            </a:pPr>
            <a:r>
              <a:rPr lang="en-US" sz="2000" b="1" dirty="0">
                <a:solidFill>
                  <a:schemeClr val="tx1"/>
                </a:solidFill>
                <a:latin typeface="Times New Roman" panose="02020603050405020304" pitchFamily="18" charset="0"/>
                <a:cs typeface="Times New Roman" panose="02020603050405020304" pitchFamily="18" charset="0"/>
              </a:rPr>
              <a:t>1. Business and Natural Environment:</a:t>
            </a:r>
          </a:p>
          <a:p>
            <a:pPr marL="0" indent="0">
              <a:buNone/>
            </a:pP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Business firms depend on natural environment for the supply of resources like raw materials, water, etc. However, the growing use of natural resources by business firms has resulted in depletion of natural resources Industries are also responsible for all types of pollution. Considering the importance of natural environment, business firms should take measures to conserve rather than to overexploit the natural resources.</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The natural environment benefits from business. Due to developments in the field of technology, there is availability of alternative sources of energy. Business firms have also come up with innovations that can substitute natural resources or materials.</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Such technological developments and innovations help to preserve and protect the envir</a:t>
            </a:r>
            <a:r>
              <a:rPr lang="en-US" dirty="0"/>
              <a:t>onment.</a:t>
            </a:r>
            <a:endParaRPr lang="en-IN" dirty="0"/>
          </a:p>
        </p:txBody>
      </p:sp>
    </p:spTree>
    <p:extLst>
      <p:ext uri="{BB962C8B-B14F-4D97-AF65-F5344CB8AC3E}">
        <p14:creationId xmlns:p14="http://schemas.microsoft.com/office/powerpoint/2010/main" val="1497794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8789" y="167425"/>
            <a:ext cx="11912957" cy="6529589"/>
          </a:xfrm>
        </p:spPr>
        <p:txBody>
          <a:bodyPr>
            <a:normAutofit/>
          </a:bodyPr>
          <a:lstStyle/>
          <a:p>
            <a:pPr marL="0" indent="0">
              <a:buNone/>
            </a:pPr>
            <a:r>
              <a:rPr lang="en-US" sz="2000" b="1" dirty="0">
                <a:solidFill>
                  <a:schemeClr val="tx1"/>
                </a:solidFill>
                <a:latin typeface="Times New Roman" panose="02020603050405020304" pitchFamily="18" charset="0"/>
                <a:cs typeface="Times New Roman" panose="02020603050405020304" pitchFamily="18" charset="0"/>
              </a:rPr>
              <a:t>2. Business and Economic Environment</a:t>
            </a:r>
            <a:r>
              <a:rPr lang="en-US" sz="2000" b="1" dirty="0" smtClean="0">
                <a:solidFill>
                  <a:schemeClr val="tx1"/>
                </a:solidFill>
                <a:latin typeface="Times New Roman" panose="02020603050405020304" pitchFamily="18" charset="0"/>
                <a:cs typeface="Times New Roman" panose="02020603050405020304" pitchFamily="18" charset="0"/>
              </a:rPr>
              <a:t>:</a:t>
            </a:r>
          </a:p>
          <a:p>
            <a:pPr marL="0" indent="0">
              <a:buNone/>
            </a:pPr>
            <a:r>
              <a:rPr lang="en-US" sz="2000" b="1" dirty="0">
                <a:solidFill>
                  <a:schemeClr val="tx1"/>
                </a:solidFill>
                <a:latin typeface="Times New Roman" panose="02020603050405020304" pitchFamily="18" charset="0"/>
                <a:cs typeface="Times New Roman" panose="02020603050405020304" pitchFamily="18" charset="0"/>
              </a:rPr>
              <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Business has limited scope to influence the economy environment. However, business firms can make joint representation to the Government through the trade association to frame business oriented policies. For instance, business firms can jointly demand reduction in corporate taxes, excise duties etc., which are quite high as compared to some other countries in the world. Also, business firms have to adopt different strategies during different market conditions.</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The economic environment prevailing in the domestic and international markets influences the working of business firm. For instance, recession in the market has an adverse effect on the performance of business firms; whereas market boom has positive effect. Therefore, business firms have to adopt different strategies during different market conditions. Apart from market conditions, business firms are also affected by changes in economic policies of the Government.</a:t>
            </a:r>
            <a:br>
              <a:rPr lang="en-US" sz="2000" dirty="0">
                <a:solidFill>
                  <a:schemeClr val="tx1"/>
                </a:solidFill>
                <a:latin typeface="Times New Roman" panose="02020603050405020304" pitchFamily="18" charset="0"/>
                <a:cs typeface="Times New Roman" panose="02020603050405020304" pitchFamily="18" charset="0"/>
              </a:rPr>
            </a:br>
            <a:endParaRPr lang="en-IN"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400839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1668" y="206062"/>
            <a:ext cx="11887200" cy="6426558"/>
          </a:xfrm>
        </p:spPr>
        <p:txBody>
          <a:bodyPr>
            <a:normAutofit/>
          </a:bodyPr>
          <a:lstStyle/>
          <a:p>
            <a:pPr marL="0" indent="0">
              <a:buNone/>
            </a:pPr>
            <a:r>
              <a:rPr lang="en-US" sz="2000" b="1" dirty="0">
                <a:solidFill>
                  <a:schemeClr val="tx1"/>
                </a:solidFill>
                <a:latin typeface="Times New Roman" panose="02020603050405020304" pitchFamily="18" charset="0"/>
                <a:cs typeface="Times New Roman" panose="02020603050405020304" pitchFamily="18" charset="0"/>
              </a:rPr>
              <a:t>3. Business and Socio-cultural Environment</a:t>
            </a:r>
            <a:r>
              <a:rPr lang="en-US" sz="2000" b="1" dirty="0" smtClean="0">
                <a:solidFill>
                  <a:schemeClr val="tx1"/>
                </a:solidFill>
                <a:latin typeface="Times New Roman" panose="02020603050405020304" pitchFamily="18" charset="0"/>
                <a:cs typeface="Times New Roman" panose="02020603050405020304" pitchFamily="18" charset="0"/>
              </a:rPr>
              <a:t>:</a:t>
            </a:r>
          </a:p>
          <a:p>
            <a:pPr marL="0" indent="0">
              <a:buNone/>
            </a:pPr>
            <a:r>
              <a:rPr lang="en-US" sz="2000" b="1" dirty="0">
                <a:solidFill>
                  <a:schemeClr val="tx1"/>
                </a:solidFill>
                <a:latin typeface="Times New Roman" panose="02020603050405020304" pitchFamily="18" charset="0"/>
                <a:cs typeface="Times New Roman" panose="02020603050405020304" pitchFamily="18" charset="0"/>
              </a:rPr>
              <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Business firms influence or support the socio-cultural environment in the country. For instance, business firms may sponsor various cultural events thereby, promoting and preserving the rich culture of India.</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The social and cultural environment greatly influences business decisions. Analysis of socio-cultural environment would enable the business firms to design and promote its products and services effectively.</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For instance, in India, people are emotionally attached to the festivals, dance, music, and so on. Business firms can dramatis the socio-cultural elements in their advertisements.</a:t>
            </a:r>
            <a:endParaRPr lang="en-IN"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425983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3031" y="154546"/>
            <a:ext cx="11977352" cy="6490953"/>
          </a:xfrm>
        </p:spPr>
        <p:txBody>
          <a:bodyPr>
            <a:normAutofit/>
          </a:bodyPr>
          <a:lstStyle/>
          <a:p>
            <a:pPr marL="0" indent="0">
              <a:buNone/>
            </a:pPr>
            <a:r>
              <a:rPr lang="en-US" sz="2000" b="1" dirty="0">
                <a:solidFill>
                  <a:schemeClr val="tx1"/>
                </a:solidFill>
                <a:latin typeface="Times New Roman" panose="02020603050405020304" pitchFamily="18" charset="0"/>
                <a:cs typeface="Times New Roman" panose="02020603050405020304" pitchFamily="18" charset="0"/>
              </a:rPr>
              <a:t>4. Business and Technological Environment</a:t>
            </a:r>
            <a:r>
              <a:rPr lang="en-US" sz="2000" b="1" dirty="0" smtClean="0">
                <a:solidFill>
                  <a:schemeClr val="tx1"/>
                </a:solidFill>
                <a:latin typeface="Times New Roman" panose="02020603050405020304" pitchFamily="18" charset="0"/>
                <a:cs typeface="Times New Roman" panose="02020603050405020304" pitchFamily="18" charset="0"/>
              </a:rPr>
              <a:t>:</a:t>
            </a:r>
          </a:p>
          <a:p>
            <a:pPr marL="0" indent="0">
              <a:buNone/>
            </a:pPr>
            <a:r>
              <a:rPr lang="en-US" sz="2000" b="1" dirty="0">
                <a:solidFill>
                  <a:schemeClr val="tx1"/>
                </a:solidFill>
                <a:latin typeface="Times New Roman" panose="02020603050405020304" pitchFamily="18" charset="0"/>
                <a:cs typeface="Times New Roman" panose="02020603050405020304" pitchFamily="18" charset="0"/>
              </a:rPr>
              <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Business can influence technological developments. Business firms can invest a good amount in research and development to develop new and better technology. Business firms may also provide financial and technical support to government and other organizations, which work for technological developments.</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Technological environment can influence business decisions. Development in the field of technology can benefit the firms by way of improvement in quality and quantity of goods. Again, technological developments may help firms to come up with new and better type of goods, and that too, at lower costs of production.</a:t>
            </a:r>
            <a:br>
              <a:rPr lang="en-US" sz="2000" dirty="0">
                <a:solidFill>
                  <a:schemeClr val="tx1"/>
                </a:solidFill>
                <a:latin typeface="Times New Roman" panose="02020603050405020304" pitchFamily="18" charset="0"/>
                <a:cs typeface="Times New Roman" panose="02020603050405020304" pitchFamily="18" charset="0"/>
              </a:rPr>
            </a:br>
            <a:endParaRPr lang="en-IN"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174040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1668" y="193183"/>
            <a:ext cx="11809926" cy="6490952"/>
          </a:xfrm>
        </p:spPr>
        <p:txBody>
          <a:bodyPr>
            <a:normAutofit/>
          </a:bodyPr>
          <a:lstStyle/>
          <a:p>
            <a:pPr marL="0" indent="0">
              <a:buNone/>
            </a:pPr>
            <a:r>
              <a:rPr lang="en-US" sz="2000" b="1" dirty="0">
                <a:solidFill>
                  <a:schemeClr val="tx1"/>
                </a:solidFill>
                <a:latin typeface="Times New Roman" panose="02020603050405020304" pitchFamily="18" charset="0"/>
                <a:cs typeface="Times New Roman" panose="02020603050405020304" pitchFamily="18" charset="0"/>
              </a:rPr>
              <a:t>5. Business and Demographic Environment:</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Business </a:t>
            </a:r>
            <a:r>
              <a:rPr lang="en-US" sz="2000" dirty="0">
                <a:solidFill>
                  <a:schemeClr val="tx1"/>
                </a:solidFill>
                <a:latin typeface="Times New Roman" panose="02020603050405020304" pitchFamily="18" charset="0"/>
                <a:cs typeface="Times New Roman" panose="02020603050405020304" pitchFamily="18" charset="0"/>
              </a:rPr>
              <a:t>firms influence demographic pattern in India. </a:t>
            </a:r>
            <a:endParaRPr lang="en-US" sz="2000"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000" dirty="0" smtClean="0">
                <a:solidFill>
                  <a:schemeClr val="tx1"/>
                </a:solidFill>
                <a:latin typeface="Times New Roman" panose="02020603050405020304" pitchFamily="18" charset="0"/>
                <a:cs typeface="Times New Roman" panose="02020603050405020304" pitchFamily="18" charset="0"/>
              </a:rPr>
              <a:t>For instance</a:t>
            </a:r>
            <a:r>
              <a:rPr lang="en-US" sz="2000" dirty="0">
                <a:solidFill>
                  <a:schemeClr val="tx1"/>
                </a:solidFill>
                <a:latin typeface="Times New Roman" panose="02020603050405020304" pitchFamily="18" charset="0"/>
                <a:cs typeface="Times New Roman" panose="02020603050405020304" pitchFamily="18" charset="0"/>
              </a:rPr>
              <a:t>, business firms can provide funds to improve literacy in India. They may organize health camps to improve the life expectancy in India. They may also undertake family welfare campaigns to control population, and so on.</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Demographic environment influences business decisions. The business firms can take business decisions depending on demographic features of the population.</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For instance, one of the important demographic features of India is the rural-urban divide. About 70% of the population lives in rural areas. Therefore, business firms need to focus their marketing efforts in rural areas rather than merely concentrating in urban areas. Focusing on rural markets may bring long term returns to business firms, especially dealing in consumer goods.</a:t>
            </a:r>
            <a:br>
              <a:rPr lang="en-US" sz="2000" dirty="0">
                <a:solidFill>
                  <a:schemeClr val="tx1"/>
                </a:solidFill>
                <a:latin typeface="Times New Roman" panose="02020603050405020304" pitchFamily="18" charset="0"/>
                <a:cs typeface="Times New Roman" panose="02020603050405020304" pitchFamily="18" charset="0"/>
              </a:rPr>
            </a:br>
            <a:endParaRPr lang="en-IN"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812725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1668" y="141668"/>
            <a:ext cx="11925836" cy="6555346"/>
          </a:xfrm>
        </p:spPr>
        <p:txBody>
          <a:bodyPr>
            <a:normAutofit/>
          </a:bodyPr>
          <a:lstStyle/>
          <a:p>
            <a:pPr marL="0" indent="0">
              <a:buNone/>
            </a:pPr>
            <a:r>
              <a:rPr lang="en-US" sz="2000" b="1" dirty="0">
                <a:solidFill>
                  <a:schemeClr val="tx1"/>
                </a:solidFill>
                <a:latin typeface="Times New Roman" panose="02020603050405020304" pitchFamily="18" charset="0"/>
                <a:cs typeface="Times New Roman" panose="02020603050405020304" pitchFamily="18" charset="0"/>
              </a:rPr>
              <a:t>6. Business and Regulatory Environment:</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Business firms can influence legal environment. They can support government in framing various laws and Acts. Through proper representations, business firms can influence the framing of laws and Acts in the country.</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The legal environment has a good influence on business decisions. Business firms need to follow the provisions of various laws or acts affecting their business decisions.</a:t>
            </a:r>
            <a:br>
              <a:rPr lang="en-US" sz="2000" dirty="0">
                <a:solidFill>
                  <a:schemeClr val="tx1"/>
                </a:solidFill>
                <a:latin typeface="Times New Roman" panose="02020603050405020304" pitchFamily="18" charset="0"/>
                <a:cs typeface="Times New Roman" panose="02020603050405020304" pitchFamily="18" charset="0"/>
              </a:rPr>
            </a:br>
            <a:endParaRPr lang="en-US" sz="2000" dirty="0">
              <a:solidFill>
                <a:schemeClr val="tx1"/>
              </a:solidFill>
              <a:latin typeface="Times New Roman" panose="02020603050405020304" pitchFamily="18" charset="0"/>
              <a:cs typeface="Times New Roman" panose="02020603050405020304" pitchFamily="18" charset="0"/>
            </a:endParaRPr>
          </a:p>
          <a:p>
            <a:pPr marL="0" indent="0">
              <a:buNone/>
            </a:pPr>
            <a:r>
              <a:rPr lang="en-US" sz="2000" b="1" dirty="0">
                <a:solidFill>
                  <a:schemeClr val="tx1"/>
                </a:solidFill>
                <a:latin typeface="Times New Roman" panose="02020603050405020304" pitchFamily="18" charset="0"/>
                <a:cs typeface="Times New Roman" panose="02020603050405020304" pitchFamily="18" charset="0"/>
              </a:rPr>
              <a:t>7. Business and International Environment:</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Business firms, especially, those involved in foreign trade are affected by international environment. The international environment is affected by international forums like WTO, trading blocs like NAFTA, EU, etc. For instance, the decision taken at the WTO rounds can affect firms involved in foreign trade. Such decisions may also have an impact on pure domestic firms.</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The international environment is influenced by business firms The business firms can influence their governments to negotiate effectively at various international conferences or forums. The quality of international environment can be improved through proper dialogue and discussions at international level.</a:t>
            </a:r>
            <a:br>
              <a:rPr lang="en-US" sz="2000" dirty="0">
                <a:solidFill>
                  <a:schemeClr val="tx1"/>
                </a:solidFill>
                <a:latin typeface="Times New Roman" panose="02020603050405020304" pitchFamily="18" charset="0"/>
                <a:cs typeface="Times New Roman" panose="02020603050405020304" pitchFamily="18" charset="0"/>
              </a:rPr>
            </a:br>
            <a:endParaRPr lang="en-IN"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036097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67424"/>
            <a:ext cx="12028868" cy="6529589"/>
          </a:xfrm>
        </p:spPr>
        <p:txBody>
          <a:bodyPr>
            <a:normAutofit/>
          </a:bodyPr>
          <a:lstStyle/>
          <a:p>
            <a:pPr marL="0" indent="0">
              <a:buNone/>
            </a:pPr>
            <a:r>
              <a:rPr lang="en-US" sz="2000" b="1" dirty="0">
                <a:solidFill>
                  <a:schemeClr val="tx1"/>
                </a:solidFill>
                <a:latin typeface="Times New Roman" panose="02020603050405020304" pitchFamily="18" charset="0"/>
                <a:cs typeface="Times New Roman" panose="02020603050405020304" pitchFamily="18" charset="0"/>
              </a:rPr>
              <a:t>8. Business and Political Environment:</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The working of business firms is influenced by political environment prevailing in the country. For instance, political stability brings consistency in government policies. The stability in Govt policies instills a sense of confidence in the minds of businessmen, as they can plan and conduct their business properly.</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The political environment is also influenced by business firms. Large business firms can provide donations to committed and dedicated political parties to carry on their activities. Efficient and effective political activities can further enhance the position and strength of political parties.</a:t>
            </a:r>
            <a:br>
              <a:rPr lang="en-US" sz="2000" dirty="0">
                <a:solidFill>
                  <a:schemeClr val="tx1"/>
                </a:solidFill>
                <a:latin typeface="Times New Roman" panose="02020603050405020304" pitchFamily="18" charset="0"/>
                <a:cs typeface="Times New Roman" panose="02020603050405020304" pitchFamily="18" charset="0"/>
              </a:rPr>
            </a:br>
            <a:endParaRPr lang="en-IN"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1661014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786063"/>
            <a:ext cx="12192000" cy="1786002"/>
          </a:xfrm>
        </p:spPr>
        <p:txBody>
          <a:bodyPr>
            <a:noAutofit/>
          </a:bodyPr>
          <a:lstStyle/>
          <a:p>
            <a:pPr algn="l"/>
            <a:r>
              <a:rPr lang="en-IN" sz="2400" b="1" dirty="0">
                <a:solidFill>
                  <a:schemeClr val="tx1"/>
                </a:solidFill>
                <a:latin typeface="Times New Roman" panose="02020603050405020304" pitchFamily="18" charset="0"/>
                <a:cs typeface="Times New Roman" panose="02020603050405020304" pitchFamily="18" charset="0"/>
              </a:rPr>
              <a:t>CONSTITUENTS OF BUSINESS </a:t>
            </a:r>
            <a:r>
              <a:rPr lang="en-IN" sz="2400" b="1" dirty="0" smtClean="0">
                <a:solidFill>
                  <a:schemeClr val="tx1"/>
                </a:solidFill>
                <a:latin typeface="Times New Roman" panose="02020603050405020304" pitchFamily="18" charset="0"/>
                <a:cs typeface="Times New Roman" panose="02020603050405020304" pitchFamily="18" charset="0"/>
              </a:rPr>
              <a:t>ENVIRONMENT- </a:t>
            </a:r>
            <a:r>
              <a:rPr lang="en-IN" sz="2400" b="1" dirty="0">
                <a:solidFill>
                  <a:schemeClr val="tx1"/>
                </a:solidFill>
                <a:latin typeface="Times New Roman" panose="02020603050405020304" pitchFamily="18" charset="0"/>
                <a:cs typeface="Times New Roman" panose="02020603050405020304" pitchFamily="18" charset="0"/>
              </a:rPr>
              <a:t>PART II</a:t>
            </a:r>
            <a:br>
              <a:rPr lang="en-IN" sz="2400" b="1" dirty="0">
                <a:solidFill>
                  <a:schemeClr val="tx1"/>
                </a:solidFill>
                <a:latin typeface="Times New Roman" panose="02020603050405020304" pitchFamily="18" charset="0"/>
                <a:cs typeface="Times New Roman" panose="02020603050405020304" pitchFamily="18" charset="0"/>
              </a:rPr>
            </a:br>
            <a:r>
              <a:rPr lang="en-IN" sz="2400" b="1" dirty="0">
                <a:solidFill>
                  <a:schemeClr val="tx1"/>
                </a:solidFill>
                <a:latin typeface="Times New Roman" panose="02020603050405020304" pitchFamily="18" charset="0"/>
                <a:cs typeface="Times New Roman" panose="02020603050405020304" pitchFamily="18" charset="0"/>
              </a:rPr>
              <a:t>INTERNAL AND EXTERNAL ENVIRONMENT</a:t>
            </a:r>
          </a:p>
        </p:txBody>
      </p:sp>
      <p:sp>
        <p:nvSpPr>
          <p:cNvPr id="3" name="Subtitle 2"/>
          <p:cNvSpPr>
            <a:spLocks noGrp="1"/>
          </p:cNvSpPr>
          <p:nvPr>
            <p:ph type="subTitle" idx="1"/>
          </p:nvPr>
        </p:nvSpPr>
        <p:spPr>
          <a:xfrm>
            <a:off x="281028" y="1211719"/>
            <a:ext cx="9719257" cy="1632397"/>
          </a:xfrm>
        </p:spPr>
        <p:txBody>
          <a:bodyPr>
            <a:noAutofit/>
          </a:bodyPr>
          <a:lstStyle/>
          <a:p>
            <a:pPr algn="l"/>
            <a:r>
              <a:rPr lang="en-US" sz="2400" b="1" dirty="0">
                <a:solidFill>
                  <a:schemeClr val="tx1"/>
                </a:solidFill>
                <a:latin typeface="Times New Roman" panose="02020603050405020304" pitchFamily="18" charset="0"/>
                <a:cs typeface="Times New Roman" panose="02020603050405020304" pitchFamily="18" charset="0"/>
              </a:rPr>
              <a:t>The business environment can be broadly divided into two groups</a:t>
            </a:r>
            <a:br>
              <a:rPr lang="en-US" sz="2400" b="1" dirty="0">
                <a:solidFill>
                  <a:schemeClr val="tx1"/>
                </a:solidFill>
                <a:latin typeface="Times New Roman" panose="02020603050405020304" pitchFamily="18" charset="0"/>
                <a:cs typeface="Times New Roman" panose="02020603050405020304" pitchFamily="18" charset="0"/>
              </a:rPr>
            </a:br>
            <a:r>
              <a:rPr lang="en-US" sz="2400" b="1" dirty="0">
                <a:solidFill>
                  <a:schemeClr val="tx1"/>
                </a:solidFill>
                <a:latin typeface="Times New Roman" panose="02020603050405020304" pitchFamily="18" charset="0"/>
                <a:cs typeface="Times New Roman" panose="02020603050405020304" pitchFamily="18" charset="0"/>
              </a:rPr>
              <a:t/>
            </a:r>
            <a:br>
              <a:rPr lang="en-US" sz="2400" b="1" dirty="0">
                <a:solidFill>
                  <a:schemeClr val="tx1"/>
                </a:solidFill>
                <a:latin typeface="Times New Roman" panose="02020603050405020304" pitchFamily="18" charset="0"/>
                <a:cs typeface="Times New Roman" panose="02020603050405020304" pitchFamily="18" charset="0"/>
              </a:rPr>
            </a:br>
            <a:r>
              <a:rPr lang="en-US" sz="2400" b="1" dirty="0">
                <a:solidFill>
                  <a:schemeClr val="tx1"/>
                </a:solidFill>
                <a:latin typeface="Times New Roman" panose="02020603050405020304" pitchFamily="18" charset="0"/>
                <a:cs typeface="Times New Roman" panose="02020603050405020304" pitchFamily="18" charset="0"/>
              </a:rPr>
              <a:t>*Internal Environment and External Environment*</a:t>
            </a:r>
            <a:br>
              <a:rPr lang="en-US" sz="2400" b="1" dirty="0">
                <a:solidFill>
                  <a:schemeClr val="tx1"/>
                </a:solidFill>
                <a:latin typeface="Times New Roman" panose="02020603050405020304" pitchFamily="18" charset="0"/>
                <a:cs typeface="Times New Roman" panose="02020603050405020304" pitchFamily="18" charset="0"/>
              </a:rPr>
            </a:br>
            <a:endParaRPr lang="en-IN" sz="2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142528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8D92627-C840-474F-806D-67D2C6B04023}"/>
              </a:ext>
            </a:extLst>
          </p:cNvPr>
          <p:cNvSpPr>
            <a:spLocks noGrp="1"/>
          </p:cNvSpPr>
          <p:nvPr>
            <p:ph type="title"/>
          </p:nvPr>
        </p:nvSpPr>
        <p:spPr>
          <a:xfrm>
            <a:off x="0" y="121133"/>
            <a:ext cx="11685367" cy="574904"/>
          </a:xfrm>
        </p:spPr>
        <p:txBody>
          <a:bodyPr>
            <a:normAutofit/>
          </a:bodyPr>
          <a:lstStyle/>
          <a:p>
            <a:pPr marL="342900" indent="-342900">
              <a:buFont typeface="Wingdings" panose="05000000000000000000" pitchFamily="2" charset="2"/>
              <a:buChar char="v"/>
            </a:pPr>
            <a:r>
              <a:rPr lang="en-GB" sz="2400" b="1" dirty="0" smtClean="0">
                <a:solidFill>
                  <a:schemeClr val="tx1"/>
                </a:solidFill>
                <a:latin typeface="Times New Roman" panose="02020603050405020304" pitchFamily="18" charset="0"/>
                <a:cs typeface="Times New Roman" panose="02020603050405020304" pitchFamily="18" charset="0"/>
              </a:rPr>
              <a:t>CONCEPT </a:t>
            </a:r>
            <a:r>
              <a:rPr lang="en-GB" sz="2400" b="1" dirty="0">
                <a:solidFill>
                  <a:schemeClr val="tx1"/>
                </a:solidFill>
                <a:latin typeface="Times New Roman" panose="02020603050405020304" pitchFamily="18" charset="0"/>
                <a:cs typeface="Times New Roman" panose="02020603050405020304" pitchFamily="18" charset="0"/>
              </a:rPr>
              <a:t>OF BUSINESS ENVIRONMENT</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 xmlns:a16="http://schemas.microsoft.com/office/drawing/2014/main" id="{8D4C01BD-EEB9-D049-8FF6-0F03CF309574}"/>
              </a:ext>
            </a:extLst>
          </p:cNvPr>
          <p:cNvSpPr>
            <a:spLocks noGrp="1"/>
          </p:cNvSpPr>
          <p:nvPr>
            <p:ph idx="1"/>
          </p:nvPr>
        </p:nvSpPr>
        <p:spPr>
          <a:xfrm>
            <a:off x="115910" y="696037"/>
            <a:ext cx="12076090" cy="5344732"/>
          </a:xfrm>
        </p:spPr>
        <p:txBody>
          <a:bodyPr>
            <a:normAutofit/>
          </a:bodyPr>
          <a:lstStyle/>
          <a:p>
            <a:pPr marL="0" indent="0">
              <a:buNone/>
            </a:pPr>
            <a:r>
              <a:rPr lang="en-GB" sz="2400" b="1" dirty="0">
                <a:solidFill>
                  <a:schemeClr val="tx1"/>
                </a:solidFill>
                <a:latin typeface="Times New Roman" panose="02020603050405020304" pitchFamily="18" charset="0"/>
                <a:cs typeface="Times New Roman" panose="02020603050405020304" pitchFamily="18" charset="0"/>
              </a:rPr>
              <a:t>Business environment consists of all the internal and external force or factors that influence the working of a business firm. </a:t>
            </a:r>
          </a:p>
          <a:p>
            <a:pPr marL="0" indent="0">
              <a:buNone/>
            </a:pPr>
            <a:r>
              <a:rPr lang="en-GB" sz="2400" dirty="0">
                <a:solidFill>
                  <a:schemeClr val="tx1"/>
                </a:solidFill>
                <a:latin typeface="Times New Roman" panose="02020603050405020304" pitchFamily="18" charset="0"/>
                <a:cs typeface="Times New Roman" panose="02020603050405020304" pitchFamily="18" charset="0"/>
              </a:rPr>
              <a:t>The internal factors comprises of </a:t>
            </a:r>
            <a:r>
              <a:rPr lang="en-GB" sz="2400" dirty="0" smtClean="0">
                <a:solidFill>
                  <a:schemeClr val="tx1"/>
                </a:solidFill>
                <a:latin typeface="Times New Roman" panose="02020603050405020304" pitchFamily="18" charset="0"/>
                <a:cs typeface="Times New Roman" panose="02020603050405020304" pitchFamily="18" charset="0"/>
              </a:rPr>
              <a:t> firm’s strategies and Policies, </a:t>
            </a:r>
            <a:r>
              <a:rPr lang="en-GB" sz="2400" dirty="0">
                <a:solidFill>
                  <a:schemeClr val="tx1"/>
                </a:solidFill>
                <a:latin typeface="Times New Roman" panose="02020603050405020304" pitchFamily="18" charset="0"/>
                <a:cs typeface="Times New Roman" panose="02020603050405020304" pitchFamily="18" charset="0"/>
              </a:rPr>
              <a:t> </a:t>
            </a:r>
            <a:r>
              <a:rPr lang="en-GB" sz="2400" dirty="0" smtClean="0">
                <a:solidFill>
                  <a:schemeClr val="tx1"/>
                </a:solidFill>
                <a:latin typeface="Times New Roman" panose="02020603050405020304" pitchFamily="18" charset="0"/>
                <a:cs typeface="Times New Roman" panose="02020603050405020304" pitchFamily="18" charset="0"/>
              </a:rPr>
              <a:t>management- </a:t>
            </a:r>
            <a:r>
              <a:rPr lang="en-GB" sz="2400" dirty="0">
                <a:solidFill>
                  <a:schemeClr val="tx1"/>
                </a:solidFill>
                <a:latin typeface="Times New Roman" panose="02020603050405020304" pitchFamily="18" charset="0"/>
                <a:cs typeface="Times New Roman" panose="02020603050405020304" pitchFamily="18" charset="0"/>
              </a:rPr>
              <a:t>labour relations, </a:t>
            </a:r>
            <a:r>
              <a:rPr lang="en-GB" sz="2400" dirty="0" smtClean="0">
                <a:solidFill>
                  <a:schemeClr val="tx1"/>
                </a:solidFill>
                <a:latin typeface="Times New Roman" panose="02020603050405020304" pitchFamily="18" charset="0"/>
                <a:cs typeface="Times New Roman" panose="02020603050405020304" pitchFamily="18" charset="0"/>
              </a:rPr>
              <a:t>resources </a:t>
            </a:r>
            <a:r>
              <a:rPr lang="en-GB" sz="2400" dirty="0">
                <a:solidFill>
                  <a:schemeClr val="tx1"/>
                </a:solidFill>
                <a:latin typeface="Times New Roman" panose="02020603050405020304" pitchFamily="18" charset="0"/>
                <a:cs typeface="Times New Roman" panose="02020603050405020304" pitchFamily="18" charset="0"/>
              </a:rPr>
              <a:t>like manpower, capital machines etc.</a:t>
            </a:r>
          </a:p>
          <a:p>
            <a:pPr marL="0" indent="0">
              <a:buNone/>
            </a:pPr>
            <a:r>
              <a:rPr lang="en-GB" sz="2400" dirty="0">
                <a:solidFill>
                  <a:schemeClr val="tx1"/>
                </a:solidFill>
                <a:latin typeface="Times New Roman" panose="02020603050405020304" pitchFamily="18" charset="0"/>
                <a:cs typeface="Times New Roman" panose="02020603050405020304" pitchFamily="18" charset="0"/>
              </a:rPr>
              <a:t>The external environment comprises of the micro factors such as customers, competitors, suppliers, etc., and the macro factors such as economic, social, political, technical and other factors.</a:t>
            </a:r>
          </a:p>
          <a:p>
            <a:pPr marL="0" indent="0">
              <a:buNone/>
            </a:pPr>
            <a:endParaRPr lang="en-GB" sz="2400"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GB" sz="2400" dirty="0" smtClean="0">
                <a:solidFill>
                  <a:schemeClr val="tx1"/>
                </a:solidFill>
                <a:latin typeface="Times New Roman" panose="02020603050405020304" pitchFamily="18" charset="0"/>
                <a:cs typeface="Times New Roman" panose="02020603050405020304" pitchFamily="18" charset="0"/>
              </a:rPr>
              <a:t>Analysis </a:t>
            </a:r>
            <a:r>
              <a:rPr lang="en-GB" sz="2400" dirty="0">
                <a:solidFill>
                  <a:schemeClr val="tx1"/>
                </a:solidFill>
                <a:latin typeface="Times New Roman" panose="02020603050405020304" pitchFamily="18" charset="0"/>
                <a:cs typeface="Times New Roman" panose="02020603050405020304" pitchFamily="18" charset="0"/>
              </a:rPr>
              <a:t>of the internal environment helps a firm to identify its strengths and weaknesses, and the analysis of external environment helps to identify opportunities and threats. Thus, environmental analysis helps to undertake the SWOT strengths, weaknesses, opportunities and threats) analysis. </a:t>
            </a:r>
            <a:endParaRPr lang="en-US" sz="22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93886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7548"/>
            <a:ext cx="11147738" cy="1347765"/>
          </a:xfrm>
        </p:spPr>
        <p:txBody>
          <a:bodyPr>
            <a:noAutofit/>
          </a:bodyPr>
          <a:lstStyle/>
          <a:p>
            <a:r>
              <a:rPr lang="en-US" sz="2000" b="1" dirty="0">
                <a:solidFill>
                  <a:schemeClr val="tx1"/>
                </a:solidFill>
                <a:latin typeface="Times New Roman" panose="02020603050405020304" pitchFamily="18" charset="0"/>
                <a:cs typeface="Times New Roman" panose="02020603050405020304" pitchFamily="18" charset="0"/>
              </a:rPr>
              <a:t>I- INTERNAL ENVIRONMENT</a:t>
            </a:r>
            <a:br>
              <a:rPr lang="en-US" sz="2000" b="1" dirty="0">
                <a:solidFill>
                  <a:schemeClr val="tx1"/>
                </a:solidFill>
                <a:latin typeface="Times New Roman" panose="02020603050405020304" pitchFamily="18" charset="0"/>
                <a:cs typeface="Times New Roman" panose="02020603050405020304" pitchFamily="18" charset="0"/>
              </a:rPr>
            </a:br>
            <a:r>
              <a:rPr lang="en-US" sz="2000" b="1" dirty="0">
                <a:solidFill>
                  <a:schemeClr val="tx1"/>
                </a:solidFill>
                <a:latin typeface="Times New Roman" panose="02020603050405020304" pitchFamily="18" charset="0"/>
                <a:cs typeface="Times New Roman" panose="02020603050405020304" pitchFamily="18" charset="0"/>
              </a:rPr>
              <a:t>The following are some of the important factors of internal environment:</a:t>
            </a:r>
            <a:br>
              <a:rPr lang="en-US" sz="2000" b="1" dirty="0">
                <a:solidFill>
                  <a:schemeClr val="tx1"/>
                </a:solidFill>
                <a:latin typeface="Times New Roman" panose="02020603050405020304" pitchFamily="18" charset="0"/>
                <a:cs typeface="Times New Roman" panose="02020603050405020304" pitchFamily="18" charset="0"/>
              </a:rPr>
            </a:br>
            <a:endParaRPr lang="en-IN" sz="2000" b="1"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06062" y="1455313"/>
            <a:ext cx="11779876" cy="5114836"/>
          </a:xfrm>
        </p:spPr>
        <p:txBody>
          <a:bodyPr>
            <a:normAutofit/>
          </a:bodyPr>
          <a:lstStyle/>
          <a:p>
            <a:pPr marL="0" indent="0">
              <a:buNone/>
            </a:pPr>
            <a:r>
              <a:rPr lang="en-US" sz="2000" b="1" dirty="0">
                <a:solidFill>
                  <a:schemeClr val="tx1"/>
                </a:solidFill>
                <a:latin typeface="Times New Roman" panose="02020603050405020304" pitchFamily="18" charset="0"/>
                <a:cs typeface="Times New Roman" panose="02020603050405020304" pitchFamily="18" charset="0"/>
              </a:rPr>
              <a:t>1.Mission and Objectives</a:t>
            </a:r>
            <a:r>
              <a:rPr lang="en-US" sz="2000" dirty="0">
                <a:solidFill>
                  <a:schemeClr val="tx1"/>
                </a:solidFill>
                <a:latin typeface="Times New Roman" panose="02020603050405020304" pitchFamily="18" charset="0"/>
                <a:cs typeface="Times New Roman" panose="02020603050405020304" pitchFamily="18" charset="0"/>
              </a:rPr>
              <a:t>: Nowadays, organisations frame mission statement. A mission statement reflects the vision, purpose and philosophy of the organisation. The organisation must state its objectives in line with the mission statement.</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For instance, if the mission statement states 'We </a:t>
            </a:r>
            <a:r>
              <a:rPr lang="en-US" sz="2000" dirty="0" err="1">
                <a:solidFill>
                  <a:schemeClr val="tx1"/>
                </a:solidFill>
                <a:latin typeface="Times New Roman" panose="02020603050405020304" pitchFamily="18" charset="0"/>
                <a:cs typeface="Times New Roman" panose="02020603050405020304" pitchFamily="18" charset="0"/>
              </a:rPr>
              <a:t>produc</a:t>
            </a:r>
            <a:r>
              <a:rPr lang="en-US" sz="2000" dirty="0">
                <a:solidFill>
                  <a:schemeClr val="tx1"/>
                </a:solidFill>
                <a:latin typeface="Times New Roman" panose="02020603050405020304" pitchFamily="18" charset="0"/>
                <a:cs typeface="Times New Roman" panose="02020603050405020304" pitchFamily="18" charset="0"/>
              </a:rPr>
              <a:t> best quality drugs in the pharma industry  the objectives of the firm must place emphasis on 'R&amp;D' to innovate and improve quality of its products on continuous basis.</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b="1" dirty="0">
                <a:solidFill>
                  <a:schemeClr val="tx1"/>
                </a:solidFill>
                <a:latin typeface="Times New Roman" panose="02020603050405020304" pitchFamily="18" charset="0"/>
                <a:cs typeface="Times New Roman" panose="02020603050405020304" pitchFamily="18" charset="0"/>
              </a:rPr>
              <a:t>2 Plans and Policies: </a:t>
            </a:r>
            <a:r>
              <a:rPr lang="en-US" sz="2000" dirty="0">
                <a:solidFill>
                  <a:schemeClr val="tx1"/>
                </a:solidFill>
                <a:latin typeface="Times New Roman" panose="02020603050405020304" pitchFamily="18" charset="0"/>
                <a:cs typeface="Times New Roman" panose="02020603050405020304" pitchFamily="18" charset="0"/>
              </a:rPr>
              <a:t>The plans and policies of the firm must be in line with its objectives. Analysis of plans and policies will enable the firm to find out their suitability to achieve the objectives. If not, the firm may reframe the plans or reset the objectives.</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b="1" dirty="0">
                <a:solidFill>
                  <a:schemeClr val="tx1"/>
                </a:solidFill>
                <a:latin typeface="Times New Roman" panose="02020603050405020304" pitchFamily="18" charset="0"/>
                <a:cs typeface="Times New Roman" panose="02020603050405020304" pitchFamily="18" charset="0"/>
              </a:rPr>
              <a:t>3.Human Resources: </a:t>
            </a:r>
            <a:r>
              <a:rPr lang="en-US" sz="2000" dirty="0">
                <a:solidFill>
                  <a:schemeClr val="tx1"/>
                </a:solidFill>
                <a:latin typeface="Times New Roman" panose="02020603050405020304" pitchFamily="18" charset="0"/>
                <a:cs typeface="Times New Roman" panose="02020603050405020304" pitchFamily="18" charset="0"/>
              </a:rPr>
              <a:t>The survival and success of the firm largely depends on the quality of human resources. Analysis of internal environment would indicate the strengths and weaknesses of the employees.</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For instance, if the employees are not committed and dedicated, the management needs to train and motivate them.</a:t>
            </a:r>
            <a:br>
              <a:rPr lang="en-US" sz="2000" dirty="0">
                <a:solidFill>
                  <a:schemeClr val="tx1"/>
                </a:solidFill>
                <a:latin typeface="Times New Roman" panose="02020603050405020304" pitchFamily="18" charset="0"/>
                <a:cs typeface="Times New Roman" panose="02020603050405020304" pitchFamily="18" charset="0"/>
              </a:rPr>
            </a:br>
            <a:endParaRPr lang="en-IN"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315286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4545" y="141668"/>
            <a:ext cx="11900079" cy="6555346"/>
          </a:xfrm>
        </p:spPr>
        <p:txBody>
          <a:bodyPr>
            <a:normAutofit/>
          </a:bodyPr>
          <a:lstStyle/>
          <a:p>
            <a:pPr marL="0" indent="0">
              <a:buNone/>
            </a:pPr>
            <a:r>
              <a:rPr lang="en-US" sz="2000" b="1" dirty="0">
                <a:solidFill>
                  <a:schemeClr val="tx1"/>
                </a:solidFill>
                <a:latin typeface="Times New Roman" panose="02020603050405020304" pitchFamily="18" charset="0"/>
                <a:cs typeface="Times New Roman" panose="02020603050405020304" pitchFamily="18" charset="0"/>
              </a:rPr>
              <a:t>4. Physical Resources: </a:t>
            </a:r>
            <a:r>
              <a:rPr lang="en-US" sz="2000" dirty="0">
                <a:solidFill>
                  <a:schemeClr val="tx1"/>
                </a:solidFill>
                <a:latin typeface="Times New Roman" panose="02020603050405020304" pitchFamily="18" charset="0"/>
                <a:cs typeface="Times New Roman" panose="02020603050405020304" pitchFamily="18" charset="0"/>
              </a:rPr>
              <a:t>Physical resources include machines, equipment, buildings, office premises, furniture and fittings, etc. Analysis of the internal environment may indicate the strengths and weaknesses of the physical resources.</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-The firm may take appropriate measures to correct weaknesses. For instance, the obsolete machines may be replaced.</a:t>
            </a:r>
          </a:p>
          <a:p>
            <a:pPr marL="0" indent="0">
              <a:buNone/>
            </a:pPr>
            <a:r>
              <a:rPr lang="en-US" sz="2000" b="1" dirty="0">
                <a:solidFill>
                  <a:schemeClr val="tx1"/>
                </a:solidFill>
                <a:latin typeface="Times New Roman" panose="02020603050405020304" pitchFamily="18" charset="0"/>
                <a:cs typeface="Times New Roman" panose="02020603050405020304" pitchFamily="18" charset="0"/>
              </a:rPr>
              <a:t>5. Financial Resources:</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 firm needs to obtain the funds from the right sources. Also there must be proper application of funds towards fixed capital and working capital needs.</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Analysis of financial resources indicates the effectiveness of financial management. It indicates whether or not the funds are obtained from the right sources, and the right application of funds. If not, the firm needs to take adequate measures ensure effective management of financial resources</a:t>
            </a:r>
            <a:r>
              <a:rPr lang="en-US" dirty="0"/>
              <a:t/>
            </a:r>
            <a:br>
              <a:rPr lang="en-US" dirty="0"/>
            </a:br>
            <a:r>
              <a:rPr lang="en-US" dirty="0"/>
              <a:t/>
            </a:r>
            <a:br>
              <a:rPr lang="en-US" dirty="0"/>
            </a:br>
            <a:endParaRPr lang="en-IN" dirty="0"/>
          </a:p>
        </p:txBody>
      </p:sp>
    </p:spTree>
    <p:extLst>
      <p:ext uri="{BB962C8B-B14F-4D97-AF65-F5344CB8AC3E}">
        <p14:creationId xmlns:p14="http://schemas.microsoft.com/office/powerpoint/2010/main" val="16009489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1668" y="154545"/>
            <a:ext cx="11887200" cy="6529589"/>
          </a:xfrm>
        </p:spPr>
        <p:txBody>
          <a:bodyPr>
            <a:normAutofit/>
          </a:bodyPr>
          <a:lstStyle/>
          <a:p>
            <a:pPr marL="0" indent="0">
              <a:buNone/>
            </a:pPr>
            <a:r>
              <a:rPr lang="en-US" sz="2000" b="1" dirty="0">
                <a:solidFill>
                  <a:schemeClr val="tx1"/>
                </a:solidFill>
                <a:latin typeface="Times New Roman" panose="02020603050405020304" pitchFamily="18" charset="0"/>
                <a:cs typeface="Times New Roman" panose="02020603050405020304" pitchFamily="18" charset="0"/>
              </a:rPr>
              <a:t>6. Corporate Image:</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 firm should develop and maintain good corporate image in the minds of employees, investor customers, and others. A firm should undertake analysis of its corporate image. If a firm finds problems in the corporate image then adequate measures need to be taken.</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b="1" dirty="0">
                <a:solidFill>
                  <a:schemeClr val="tx1"/>
                </a:solidFill>
                <a:latin typeface="Times New Roman" panose="02020603050405020304" pitchFamily="18" charset="0"/>
                <a:cs typeface="Times New Roman" panose="02020603050405020304" pitchFamily="18" charset="0"/>
              </a:rPr>
              <a:t>7. Labour-Management Relations:</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There must be excellent relations between management and workers. Proper analysis of labour-management relations indicates its effectiveness. If there are problems, the management should take immediate</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measures to improve labour-management relations.</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b="1" dirty="0">
                <a:solidFill>
                  <a:schemeClr val="tx1"/>
                </a:solidFill>
                <a:latin typeface="Times New Roman" panose="02020603050405020304" pitchFamily="18" charset="0"/>
                <a:cs typeface="Times New Roman" panose="02020603050405020304" pitchFamily="18" charset="0"/>
              </a:rPr>
              <a:t>8. Other Internal Factors: </a:t>
            </a:r>
            <a:r>
              <a:rPr lang="en-US" sz="2000" dirty="0">
                <a:solidFill>
                  <a:schemeClr val="tx1"/>
                </a:solidFill>
                <a:latin typeface="Times New Roman" panose="02020603050405020304" pitchFamily="18" charset="0"/>
                <a:cs typeface="Times New Roman" panose="02020603050405020304" pitchFamily="18" charset="0"/>
              </a:rPr>
              <a:t>A firm should also analyse other internal factors such as:</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a:t>
            </a:r>
            <a:r>
              <a:rPr lang="en-US" sz="2000" dirty="0" err="1">
                <a:solidFill>
                  <a:schemeClr val="tx1"/>
                </a:solidFill>
                <a:latin typeface="Times New Roman" panose="02020603050405020304" pitchFamily="18" charset="0"/>
                <a:cs typeface="Times New Roman" panose="02020603050405020304" pitchFamily="18" charset="0"/>
              </a:rPr>
              <a:t>i</a:t>
            </a:r>
            <a:r>
              <a:rPr lang="en-US" sz="2000" dirty="0">
                <a:solidFill>
                  <a:schemeClr val="tx1"/>
                </a:solidFill>
                <a:latin typeface="Times New Roman" panose="02020603050405020304" pitchFamily="18" charset="0"/>
                <a:cs typeface="Times New Roman" panose="02020603050405020304" pitchFamily="18" charset="0"/>
              </a:rPr>
              <a:t>) Research &amp; Development Facilities</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(ii) Organisation Structure, etc.</a:t>
            </a:r>
            <a:endParaRPr lang="en-IN"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8678755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32848" y="148349"/>
            <a:ext cx="9144000" cy="809269"/>
          </a:xfrm>
        </p:spPr>
        <p:txBody>
          <a:bodyPr>
            <a:normAutofit/>
          </a:bodyPr>
          <a:lstStyle/>
          <a:p>
            <a:r>
              <a:rPr lang="fr-FR" sz="3200" dirty="0">
                <a:solidFill>
                  <a:schemeClr val="tx1"/>
                </a:solidFill>
                <a:latin typeface="Times New Roman" panose="02020603050405020304" pitchFamily="18" charset="0"/>
                <a:cs typeface="Times New Roman" panose="02020603050405020304" pitchFamily="18" charset="0"/>
              </a:rPr>
              <a:t>II. </a:t>
            </a:r>
            <a:r>
              <a:rPr lang="fr-FR" sz="3200" dirty="0" err="1">
                <a:solidFill>
                  <a:schemeClr val="tx1"/>
                </a:solidFill>
                <a:latin typeface="Times New Roman" panose="02020603050405020304" pitchFamily="18" charset="0"/>
                <a:cs typeface="Times New Roman" panose="02020603050405020304" pitchFamily="18" charset="0"/>
              </a:rPr>
              <a:t>External</a:t>
            </a:r>
            <a:r>
              <a:rPr lang="fr-FR" sz="3200" dirty="0">
                <a:solidFill>
                  <a:schemeClr val="tx1"/>
                </a:solidFill>
                <a:latin typeface="Times New Roman" panose="02020603050405020304" pitchFamily="18" charset="0"/>
                <a:cs typeface="Times New Roman" panose="02020603050405020304" pitchFamily="18" charset="0"/>
              </a:rPr>
              <a:t> </a:t>
            </a:r>
            <a:r>
              <a:rPr lang="fr-FR" sz="3200" dirty="0" smtClean="0">
                <a:solidFill>
                  <a:schemeClr val="tx1"/>
                </a:solidFill>
                <a:latin typeface="Times New Roman" panose="02020603050405020304" pitchFamily="18" charset="0"/>
                <a:cs typeface="Times New Roman" panose="02020603050405020304" pitchFamily="18" charset="0"/>
              </a:rPr>
              <a:t>Environnent</a:t>
            </a:r>
            <a:endParaRPr lang="en-IN" sz="3200" dirty="0"/>
          </a:p>
        </p:txBody>
      </p:sp>
      <p:sp>
        <p:nvSpPr>
          <p:cNvPr id="3" name="Subtitle 2"/>
          <p:cNvSpPr>
            <a:spLocks noGrp="1"/>
          </p:cNvSpPr>
          <p:nvPr>
            <p:ph type="subTitle" idx="1"/>
          </p:nvPr>
        </p:nvSpPr>
        <p:spPr>
          <a:xfrm>
            <a:off x="504967" y="1591454"/>
            <a:ext cx="9601599" cy="1905000"/>
          </a:xfrm>
        </p:spPr>
        <p:txBody>
          <a:bodyPr>
            <a:noAutofit/>
          </a:bodyPr>
          <a:lstStyle/>
          <a:p>
            <a:pPr algn="l"/>
            <a:r>
              <a:rPr lang="en-US" sz="2400" dirty="0">
                <a:solidFill>
                  <a:schemeClr val="tx1"/>
                </a:solidFill>
                <a:latin typeface="Times New Roman" panose="02020603050405020304" pitchFamily="18" charset="0"/>
                <a:cs typeface="Times New Roman" panose="02020603050405020304" pitchFamily="18" charset="0"/>
              </a:rPr>
              <a:t>There is a constant need to analyse the external environment so as to find out the opportunities and threats. A proper analysis of the external environment will enable the firm to grab the opportunities and to defuse the threats.</a:t>
            </a:r>
            <a:br>
              <a:rPr lang="en-US" sz="2400" dirty="0">
                <a:solidFill>
                  <a:schemeClr val="tx1"/>
                </a:solidFill>
                <a:latin typeface="Times New Roman" panose="02020603050405020304" pitchFamily="18" charset="0"/>
                <a:cs typeface="Times New Roman" panose="02020603050405020304" pitchFamily="18" charset="0"/>
              </a:rPr>
            </a:br>
            <a:endParaRPr lang="en-IN"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144253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5213" y="248992"/>
            <a:ext cx="9905998" cy="1905000"/>
          </a:xfrm>
        </p:spPr>
        <p:txBody>
          <a:bodyPr>
            <a:normAutofit fontScale="90000"/>
          </a:bodyPr>
          <a:lstStyle/>
          <a:p>
            <a:pPr algn="ctr"/>
            <a:r>
              <a:rPr lang="en-US" sz="3600" dirty="0"/>
              <a:t/>
            </a:r>
            <a:br>
              <a:rPr lang="en-US" sz="3600" dirty="0"/>
            </a:br>
            <a:r>
              <a:rPr lang="en-US" sz="3600" dirty="0">
                <a:solidFill>
                  <a:schemeClr val="tx1"/>
                </a:solidFill>
                <a:latin typeface="Times New Roman" panose="02020603050405020304" pitchFamily="18" charset="0"/>
                <a:cs typeface="Times New Roman" panose="02020603050405020304" pitchFamily="18" charset="0"/>
              </a:rPr>
              <a:t>The </a:t>
            </a:r>
            <a:r>
              <a:rPr lang="en-US" sz="3600" b="1" dirty="0">
                <a:solidFill>
                  <a:schemeClr val="tx1"/>
                </a:solidFill>
                <a:latin typeface="Times New Roman" panose="02020603050405020304" pitchFamily="18" charset="0"/>
                <a:cs typeface="Times New Roman" panose="02020603050405020304" pitchFamily="18" charset="0"/>
              </a:rPr>
              <a:t>External</a:t>
            </a:r>
            <a:r>
              <a:rPr lang="en-US" sz="3600" dirty="0">
                <a:solidFill>
                  <a:schemeClr val="tx1"/>
                </a:solidFill>
                <a:latin typeface="Times New Roman" panose="02020603050405020304" pitchFamily="18" charset="0"/>
                <a:cs typeface="Times New Roman" panose="02020603050405020304" pitchFamily="18" charset="0"/>
              </a:rPr>
              <a:t> </a:t>
            </a:r>
            <a:r>
              <a:rPr lang="en-US" sz="3600" b="1" dirty="0">
                <a:solidFill>
                  <a:schemeClr val="tx1"/>
                </a:solidFill>
                <a:latin typeface="Times New Roman" panose="02020603050405020304" pitchFamily="18" charset="0"/>
                <a:cs typeface="Times New Roman" panose="02020603050405020304" pitchFamily="18" charset="0"/>
              </a:rPr>
              <a:t>Environment</a:t>
            </a:r>
            <a:r>
              <a:rPr lang="en-US" sz="3600" dirty="0">
                <a:solidFill>
                  <a:schemeClr val="tx1"/>
                </a:solidFill>
                <a:latin typeface="Times New Roman" panose="02020603050405020304" pitchFamily="18" charset="0"/>
                <a:cs typeface="Times New Roman" panose="02020603050405020304" pitchFamily="18" charset="0"/>
              </a:rPr>
              <a:t> can be broadly divided into two groups as shown below:</a:t>
            </a:r>
            <a:r>
              <a:rPr lang="en-US" dirty="0">
                <a:solidFill>
                  <a:schemeClr val="tx1"/>
                </a:solidFill>
                <a:latin typeface="Times New Roman" panose="02020603050405020304" pitchFamily="18" charset="0"/>
                <a:cs typeface="Times New Roman" panose="02020603050405020304" pitchFamily="18" charset="0"/>
              </a:rPr>
              <a:t/>
            </a:r>
            <a:br>
              <a:rPr lang="en-US" dirty="0">
                <a:solidFill>
                  <a:schemeClr val="tx1"/>
                </a:solidFill>
                <a:latin typeface="Times New Roman" panose="02020603050405020304" pitchFamily="18" charset="0"/>
                <a:cs typeface="Times New Roman" panose="02020603050405020304" pitchFamily="18" charset="0"/>
              </a:rPr>
            </a:br>
            <a:endParaRPr lang="en-IN"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half" idx="1"/>
          </p:nvPr>
        </p:nvSpPr>
        <p:spPr>
          <a:xfrm>
            <a:off x="837127" y="2666999"/>
            <a:ext cx="5181085" cy="3437587"/>
          </a:xfrm>
        </p:spPr>
        <p:txBody>
          <a:bodyPr>
            <a:normAutofit/>
          </a:bodyPr>
          <a:lstStyle/>
          <a:p>
            <a:pPr marL="0" indent="0">
              <a:buNone/>
            </a:pPr>
            <a:endParaRPr lang="en-IN" dirty="0"/>
          </a:p>
          <a:p>
            <a:pPr marL="0" indent="0">
              <a:buNone/>
            </a:pPr>
            <a:r>
              <a:rPr lang="en-IN" sz="2000" b="1" dirty="0" smtClean="0">
                <a:solidFill>
                  <a:schemeClr val="tx1"/>
                </a:solidFill>
                <a:latin typeface="Times New Roman" panose="02020603050405020304" pitchFamily="18" charset="0"/>
                <a:cs typeface="Times New Roman" panose="02020603050405020304" pitchFamily="18" charset="0"/>
              </a:rPr>
              <a:t>A) MICRO </a:t>
            </a:r>
            <a:r>
              <a:rPr lang="en-IN" sz="2000" b="1" dirty="0">
                <a:solidFill>
                  <a:schemeClr val="tx1"/>
                </a:solidFill>
                <a:latin typeface="Times New Roman" panose="02020603050405020304" pitchFamily="18" charset="0"/>
                <a:cs typeface="Times New Roman" panose="02020603050405020304" pitchFamily="18" charset="0"/>
              </a:rPr>
              <a:t>ENVIRONMENT</a:t>
            </a:r>
          </a:p>
          <a:p>
            <a:r>
              <a:rPr lang="en-IN" sz="2000" dirty="0">
                <a:solidFill>
                  <a:schemeClr val="tx1"/>
                </a:solidFill>
                <a:latin typeface="Times New Roman" panose="02020603050405020304" pitchFamily="18" charset="0"/>
                <a:cs typeface="Times New Roman" panose="02020603050405020304" pitchFamily="18" charset="0"/>
              </a:rPr>
              <a:t>Customers</a:t>
            </a:r>
          </a:p>
          <a:p>
            <a:r>
              <a:rPr lang="en-IN" sz="2000" dirty="0">
                <a:solidFill>
                  <a:schemeClr val="tx1"/>
                </a:solidFill>
                <a:latin typeface="Times New Roman" panose="02020603050405020304" pitchFamily="18" charset="0"/>
                <a:cs typeface="Times New Roman" panose="02020603050405020304" pitchFamily="18" charset="0"/>
              </a:rPr>
              <a:t>Competitors </a:t>
            </a:r>
          </a:p>
          <a:p>
            <a:r>
              <a:rPr lang="en-IN" sz="2000" dirty="0">
                <a:solidFill>
                  <a:schemeClr val="tx1"/>
                </a:solidFill>
                <a:latin typeface="Times New Roman" panose="02020603050405020304" pitchFamily="18" charset="0"/>
                <a:cs typeface="Times New Roman" panose="02020603050405020304" pitchFamily="18" charset="0"/>
              </a:rPr>
              <a:t>Channel Intermediaries</a:t>
            </a:r>
          </a:p>
          <a:p>
            <a:r>
              <a:rPr lang="en-IN" sz="2000" dirty="0">
                <a:solidFill>
                  <a:schemeClr val="tx1"/>
                </a:solidFill>
                <a:latin typeface="Times New Roman" panose="02020603050405020304" pitchFamily="18" charset="0"/>
                <a:cs typeface="Times New Roman" panose="02020603050405020304" pitchFamily="18" charset="0"/>
              </a:rPr>
              <a:t>Suppliers</a:t>
            </a:r>
          </a:p>
          <a:p>
            <a:r>
              <a:rPr lang="en-IN" sz="2000" dirty="0">
                <a:solidFill>
                  <a:schemeClr val="tx1"/>
                </a:solidFill>
                <a:latin typeface="Times New Roman" panose="02020603050405020304" pitchFamily="18" charset="0"/>
                <a:cs typeface="Times New Roman" panose="02020603050405020304" pitchFamily="18" charset="0"/>
              </a:rPr>
              <a:t>Society</a:t>
            </a:r>
          </a:p>
        </p:txBody>
      </p:sp>
      <p:sp>
        <p:nvSpPr>
          <p:cNvPr id="4" name="Content Placeholder 3"/>
          <p:cNvSpPr>
            <a:spLocks noGrp="1"/>
          </p:cNvSpPr>
          <p:nvPr>
            <p:ph sz="half" idx="2"/>
          </p:nvPr>
        </p:nvSpPr>
        <p:spPr>
          <a:xfrm>
            <a:off x="6170612" y="2666999"/>
            <a:ext cx="5181084" cy="3308797"/>
          </a:xfrm>
        </p:spPr>
        <p:txBody>
          <a:bodyPr>
            <a:normAutofit/>
          </a:bodyPr>
          <a:lstStyle/>
          <a:p>
            <a:endParaRPr lang="en-IN" dirty="0"/>
          </a:p>
          <a:p>
            <a:pPr marL="0" indent="0">
              <a:buNone/>
            </a:pPr>
            <a:r>
              <a:rPr lang="fr-FR" b="1" dirty="0"/>
              <a:t>(</a:t>
            </a:r>
            <a:r>
              <a:rPr lang="fr-FR" b="1" dirty="0">
                <a:solidFill>
                  <a:schemeClr val="tx1"/>
                </a:solidFill>
                <a:latin typeface="Times New Roman" panose="02020603050405020304" pitchFamily="18" charset="0"/>
                <a:cs typeface="Times New Roman" panose="02020603050405020304" pitchFamily="18" charset="0"/>
              </a:rPr>
              <a:t>B) MACRO ENVIRONMENT</a:t>
            </a:r>
          </a:p>
          <a:p>
            <a:pPr>
              <a:lnSpc>
                <a:spcPct val="100000"/>
              </a:lnSpc>
            </a:pPr>
            <a:r>
              <a:rPr lang="fr-FR" dirty="0">
                <a:solidFill>
                  <a:schemeClr val="tx1"/>
                </a:solidFill>
                <a:latin typeface="Times New Roman" panose="02020603050405020304" pitchFamily="18" charset="0"/>
                <a:cs typeface="Times New Roman" panose="02020603050405020304" pitchFamily="18" charset="0"/>
              </a:rPr>
              <a:t>Demographic</a:t>
            </a:r>
          </a:p>
          <a:p>
            <a:pPr>
              <a:lnSpc>
                <a:spcPct val="100000"/>
              </a:lnSpc>
            </a:pPr>
            <a:r>
              <a:rPr lang="fr-FR" dirty="0">
                <a:solidFill>
                  <a:schemeClr val="tx1"/>
                </a:solidFill>
                <a:latin typeface="Times New Roman" panose="02020603050405020304" pitchFamily="18" charset="0"/>
                <a:cs typeface="Times New Roman" panose="02020603050405020304" pitchFamily="18" charset="0"/>
              </a:rPr>
              <a:t>Economic</a:t>
            </a:r>
          </a:p>
          <a:p>
            <a:pPr>
              <a:lnSpc>
                <a:spcPct val="100000"/>
              </a:lnSpc>
            </a:pPr>
            <a:r>
              <a:rPr lang="fr-FR" dirty="0">
                <a:solidFill>
                  <a:schemeClr val="tx1"/>
                </a:solidFill>
                <a:latin typeface="Times New Roman" panose="02020603050405020304" pitchFamily="18" charset="0"/>
                <a:cs typeface="Times New Roman" panose="02020603050405020304" pitchFamily="18" charset="0"/>
              </a:rPr>
              <a:t>Socio-cultural</a:t>
            </a:r>
          </a:p>
          <a:p>
            <a:pPr>
              <a:lnSpc>
                <a:spcPct val="100000"/>
              </a:lnSpc>
            </a:pPr>
            <a:r>
              <a:rPr lang="fr-FR" dirty="0">
                <a:solidFill>
                  <a:schemeClr val="tx1"/>
                </a:solidFill>
                <a:latin typeface="Times New Roman" panose="02020603050405020304" pitchFamily="18" charset="0"/>
                <a:cs typeface="Times New Roman" panose="02020603050405020304" pitchFamily="18" charset="0"/>
              </a:rPr>
              <a:t>Natural</a:t>
            </a:r>
          </a:p>
          <a:p>
            <a:pPr>
              <a:lnSpc>
                <a:spcPct val="100000"/>
              </a:lnSpc>
            </a:pPr>
            <a:r>
              <a:rPr lang="fr-FR" dirty="0">
                <a:solidFill>
                  <a:schemeClr val="tx1"/>
                </a:solidFill>
                <a:latin typeface="Times New Roman" panose="02020603050405020304" pitchFamily="18" charset="0"/>
                <a:cs typeface="Times New Roman" panose="02020603050405020304" pitchFamily="18" charset="0"/>
              </a:rPr>
              <a:t>Technological, etc.</a:t>
            </a:r>
            <a:endParaRPr lang="en-IN"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3120071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941" y="144243"/>
            <a:ext cx="11797048" cy="2392895"/>
          </a:xfrm>
        </p:spPr>
        <p:txBody>
          <a:bodyPr>
            <a:normAutofit/>
          </a:bodyPr>
          <a:lstStyle/>
          <a:p>
            <a:r>
              <a:rPr lang="en-US" dirty="0"/>
              <a:t> </a:t>
            </a:r>
            <a:r>
              <a:rPr lang="en-US" sz="2400" b="1" dirty="0" smtClean="0">
                <a:solidFill>
                  <a:schemeClr val="tx1"/>
                </a:solidFill>
                <a:latin typeface="Times New Roman" panose="02020603050405020304" pitchFamily="18" charset="0"/>
                <a:cs typeface="Times New Roman" panose="02020603050405020304" pitchFamily="18" charset="0"/>
              </a:rPr>
              <a:t>A</a:t>
            </a:r>
            <a:r>
              <a:rPr lang="en-US" sz="2400" b="1" dirty="0">
                <a:solidFill>
                  <a:schemeClr val="tx1"/>
                </a:solidFill>
                <a:latin typeface="Times New Roman" panose="02020603050405020304" pitchFamily="18" charset="0"/>
                <a:cs typeface="Times New Roman" panose="02020603050405020304" pitchFamily="18" charset="0"/>
              </a:rPr>
              <a:t>.</a:t>
            </a:r>
            <a:r>
              <a:rPr lang="en-US" sz="2400" b="1" dirty="0" smtClean="0">
                <a:solidFill>
                  <a:schemeClr val="tx1"/>
                </a:solidFill>
                <a:latin typeface="Times New Roman" panose="02020603050405020304" pitchFamily="18" charset="0"/>
                <a:cs typeface="Times New Roman" panose="02020603050405020304" pitchFamily="18" charset="0"/>
              </a:rPr>
              <a:t> </a:t>
            </a:r>
            <a:r>
              <a:rPr lang="en-US" sz="2400" b="1" dirty="0">
                <a:solidFill>
                  <a:schemeClr val="tx1"/>
                </a:solidFill>
                <a:latin typeface="Times New Roman" panose="02020603050405020304" pitchFamily="18" charset="0"/>
                <a:cs typeface="Times New Roman" panose="02020603050405020304" pitchFamily="18" charset="0"/>
              </a:rPr>
              <a:t>Micro Environment</a:t>
            </a:r>
            <a:br>
              <a:rPr lang="en-US" sz="2400" b="1" dirty="0">
                <a:solidFill>
                  <a:schemeClr val="tx1"/>
                </a:solidFill>
                <a:latin typeface="Times New Roman" panose="02020603050405020304" pitchFamily="18" charset="0"/>
                <a:cs typeface="Times New Roman" panose="02020603050405020304" pitchFamily="18" charset="0"/>
              </a:rPr>
            </a:br>
            <a:r>
              <a:rPr lang="en-US" sz="2400" dirty="0">
                <a:solidFill>
                  <a:schemeClr val="tx1"/>
                </a:solidFill>
                <a:latin typeface="Times New Roman" panose="02020603050405020304" pitchFamily="18" charset="0"/>
                <a:cs typeface="Times New Roman" panose="02020603050405020304" pitchFamily="18" charset="0"/>
              </a:rPr>
              <a:t>The micro environment consists of all those factors in the firm's immediate environment. The micro environment can have direct impact on the working of a firm. </a:t>
            </a:r>
            <a:br>
              <a:rPr lang="en-US" sz="2400" dirty="0">
                <a:solidFill>
                  <a:schemeClr val="tx1"/>
                </a:solidFill>
                <a:latin typeface="Times New Roman" panose="02020603050405020304" pitchFamily="18" charset="0"/>
                <a:cs typeface="Times New Roman" panose="02020603050405020304" pitchFamily="18" charset="0"/>
              </a:rPr>
            </a:br>
            <a:r>
              <a:rPr lang="en-US" sz="2400" dirty="0">
                <a:solidFill>
                  <a:schemeClr val="tx1"/>
                </a:solidFill>
                <a:latin typeface="Times New Roman" panose="02020603050405020304" pitchFamily="18" charset="0"/>
                <a:cs typeface="Times New Roman" panose="02020603050405020304" pitchFamily="18" charset="0"/>
              </a:rPr>
              <a:t>The micro environment factors include:</a:t>
            </a:r>
            <a:endParaRPr lang="en-IN" sz="2400"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30935" y="1926644"/>
            <a:ext cx="11973059" cy="4931356"/>
          </a:xfrm>
        </p:spPr>
        <p:txBody>
          <a:bodyPr>
            <a:normAutofit lnSpcReduction="10000"/>
          </a:bodyPr>
          <a:lstStyle/>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1. The </a:t>
            </a:r>
            <a:r>
              <a:rPr lang="en-US" sz="2000" b="1" dirty="0">
                <a:solidFill>
                  <a:schemeClr val="tx1"/>
                </a:solidFill>
                <a:latin typeface="Times New Roman" panose="02020603050405020304" pitchFamily="18" charset="0"/>
                <a:cs typeface="Times New Roman" panose="02020603050405020304" pitchFamily="18" charset="0"/>
              </a:rPr>
              <a:t>Customers:</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The </a:t>
            </a:r>
            <a:r>
              <a:rPr lang="en-US" sz="2000" dirty="0">
                <a:solidFill>
                  <a:schemeClr val="tx1"/>
                </a:solidFill>
                <a:latin typeface="Times New Roman" panose="02020603050405020304" pitchFamily="18" charset="0"/>
                <a:cs typeface="Times New Roman" panose="02020603050405020304" pitchFamily="18" charset="0"/>
              </a:rPr>
              <a:t>consumers influence most of the business decisions. Therefore, the customers' requirements, and buying behavior must be studied.</a:t>
            </a:r>
            <a:br>
              <a:rPr lang="en-US" sz="2000" dirty="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Proper </a:t>
            </a:r>
            <a:r>
              <a:rPr lang="en-US" sz="2000" dirty="0">
                <a:solidFill>
                  <a:schemeClr val="tx1"/>
                </a:solidFill>
                <a:latin typeface="Times New Roman" panose="02020603050405020304" pitchFamily="18" charset="0"/>
                <a:cs typeface="Times New Roman" panose="02020603050405020304" pitchFamily="18" charset="0"/>
              </a:rPr>
              <a:t>analysis of customer requirements and buying </a:t>
            </a:r>
            <a:r>
              <a:rPr lang="en-US" sz="2000" dirty="0" smtClean="0">
                <a:solidFill>
                  <a:schemeClr val="tx1"/>
                </a:solidFill>
                <a:latin typeface="Times New Roman" panose="02020603050405020304" pitchFamily="18" charset="0"/>
                <a:cs typeface="Times New Roman" panose="02020603050405020304" pitchFamily="18" charset="0"/>
              </a:rPr>
              <a:t>behavior </a:t>
            </a:r>
            <a:r>
              <a:rPr lang="en-US" sz="2000" dirty="0">
                <a:solidFill>
                  <a:schemeClr val="tx1"/>
                </a:solidFill>
                <a:latin typeface="Times New Roman" panose="02020603050405020304" pitchFamily="18" charset="0"/>
                <a:cs typeface="Times New Roman" panose="02020603050405020304" pitchFamily="18" charset="0"/>
              </a:rPr>
              <a:t>would enable a business firm to frame the right marketing-mix - in respect of product design, pricing, promotion, and place of distribution</a:t>
            </a:r>
            <a:r>
              <a:rPr lang="en-US" sz="2000" dirty="0" smtClean="0">
                <a:solidFill>
                  <a:schemeClr val="tx1"/>
                </a:solidFill>
                <a:latin typeface="Times New Roman" panose="02020603050405020304" pitchFamily="18" charset="0"/>
                <a:cs typeface="Times New Roman" panose="02020603050405020304" pitchFamily="18" charset="0"/>
              </a:rPr>
              <a:t>.</a:t>
            </a:r>
          </a:p>
          <a:p>
            <a:pPr marL="0" indent="0">
              <a:buNone/>
            </a:pPr>
            <a:r>
              <a:rPr lang="en-US" sz="2000" b="1" dirty="0">
                <a:solidFill>
                  <a:schemeClr val="tx1"/>
                </a:solidFill>
                <a:latin typeface="Times New Roman" panose="02020603050405020304" pitchFamily="18" charset="0"/>
                <a:cs typeface="Times New Roman" panose="02020603050405020304" pitchFamily="18" charset="0"/>
              </a:rPr>
              <a:t>2. The Competitors:</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A </a:t>
            </a:r>
            <a:r>
              <a:rPr lang="en-US" sz="2000" dirty="0">
                <a:solidFill>
                  <a:schemeClr val="tx1"/>
                </a:solidFill>
                <a:latin typeface="Times New Roman" panose="02020603050405020304" pitchFamily="18" charset="0"/>
                <a:cs typeface="Times New Roman" panose="02020603050405020304" pitchFamily="18" charset="0"/>
              </a:rPr>
              <a:t>firm has to </a:t>
            </a:r>
            <a:r>
              <a:rPr lang="en-US" sz="2000" dirty="0" err="1">
                <a:solidFill>
                  <a:schemeClr val="tx1"/>
                </a:solidFill>
                <a:latin typeface="Times New Roman" panose="02020603050405020304" pitchFamily="18" charset="0"/>
                <a:cs typeface="Times New Roman" panose="02020603050405020304" pitchFamily="18" charset="0"/>
              </a:rPr>
              <a:t>analyse</a:t>
            </a:r>
            <a:r>
              <a:rPr lang="en-US" sz="2000" dirty="0">
                <a:solidFill>
                  <a:schemeClr val="tx1"/>
                </a:solidFill>
                <a:latin typeface="Times New Roman" panose="02020603050405020304" pitchFamily="18" charset="0"/>
                <a:cs typeface="Times New Roman" panose="02020603050405020304" pitchFamily="18" charset="0"/>
              </a:rPr>
              <a:t> its competitors activities. Information about competitors must be </a:t>
            </a:r>
            <a:r>
              <a:rPr lang="en-US" sz="2000" dirty="0" err="1">
                <a:solidFill>
                  <a:schemeClr val="tx1"/>
                </a:solidFill>
                <a:latin typeface="Times New Roman" panose="02020603050405020304" pitchFamily="18" charset="0"/>
                <a:cs typeface="Times New Roman" panose="02020603050405020304" pitchFamily="18" charset="0"/>
              </a:rPr>
              <a:t>analysed</a:t>
            </a:r>
            <a:r>
              <a:rPr lang="en-US" sz="2000" dirty="0">
                <a:solidFill>
                  <a:schemeClr val="tx1"/>
                </a:solidFill>
                <a:latin typeface="Times New Roman" panose="02020603050405020304" pitchFamily="18" charset="0"/>
                <a:cs typeface="Times New Roman" panose="02020603050405020304" pitchFamily="18" charset="0"/>
              </a:rPr>
              <a:t> with respect to their product designs, pricing, promotion, distribution, etc. Such analysis will enable the firm to design effective production and marketing strategies</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b="1" dirty="0">
                <a:solidFill>
                  <a:schemeClr val="tx1"/>
                </a:solidFill>
                <a:latin typeface="Times New Roman" panose="02020603050405020304" pitchFamily="18" charset="0"/>
                <a:cs typeface="Times New Roman" panose="02020603050405020304" pitchFamily="18" charset="0"/>
              </a:rPr>
              <a:t>3. The Suppliers:</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Suppliers </a:t>
            </a:r>
            <a:r>
              <a:rPr lang="en-US" sz="2000" dirty="0">
                <a:solidFill>
                  <a:schemeClr val="tx1"/>
                </a:solidFill>
                <a:latin typeface="Times New Roman" panose="02020603050405020304" pitchFamily="18" charset="0"/>
                <a:cs typeface="Times New Roman" panose="02020603050405020304" pitchFamily="18" charset="0"/>
              </a:rPr>
              <a:t>provide raw materials, and other supplies. The company has to keep a watch over prices and quality of supplies.</a:t>
            </a:r>
            <a:br>
              <a:rPr lang="en-US" sz="2000" dirty="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The </a:t>
            </a:r>
            <a:r>
              <a:rPr lang="en-US" sz="2000" dirty="0">
                <a:solidFill>
                  <a:schemeClr val="tx1"/>
                </a:solidFill>
                <a:latin typeface="Times New Roman" panose="02020603050405020304" pitchFamily="18" charset="0"/>
                <a:cs typeface="Times New Roman" panose="02020603050405020304" pitchFamily="18" charset="0"/>
              </a:rPr>
              <a:t>company needs to maintain good relations with the suppliers so that they supply quality items at the right price and at the right time.</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endParaRPr lang="en-US" sz="2000" dirty="0" smtClean="0">
              <a:solidFill>
                <a:schemeClr val="tx1"/>
              </a:solidFill>
              <a:latin typeface="Times New Roman" panose="02020603050405020304" pitchFamily="18" charset="0"/>
              <a:cs typeface="Times New Roman" panose="02020603050405020304" pitchFamily="18" charset="0"/>
            </a:endParaRPr>
          </a:p>
          <a:p>
            <a:pPr marL="0" indent="0">
              <a:buNone/>
            </a:pPr>
            <a:endParaRPr lang="en-US" sz="2000" dirty="0" smtClean="0">
              <a:solidFill>
                <a:schemeClr val="tx1"/>
              </a:solidFill>
              <a:latin typeface="Times New Roman" panose="02020603050405020304" pitchFamily="18" charset="0"/>
              <a:cs typeface="Times New Roman" panose="02020603050405020304" pitchFamily="18" charset="0"/>
            </a:endParaRPr>
          </a:p>
          <a:p>
            <a:pPr marL="457200" indent="-457200">
              <a:buAutoNum type="arabicPeriod"/>
            </a:pPr>
            <a:endParaRPr lang="en-IN"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7751052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3183" y="206062"/>
            <a:ext cx="11887200" cy="6529589"/>
          </a:xfrm>
        </p:spPr>
        <p:txBody>
          <a:bodyPr>
            <a:normAutofit/>
          </a:bodyPr>
          <a:lstStyle/>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4</a:t>
            </a:r>
            <a:r>
              <a:rPr lang="en-US" sz="2000" b="1" dirty="0">
                <a:solidFill>
                  <a:schemeClr val="tx1"/>
                </a:solidFill>
                <a:latin typeface="Times New Roman" panose="02020603050405020304" pitchFamily="18" charset="0"/>
                <a:cs typeface="Times New Roman" panose="02020603050405020304" pitchFamily="18" charset="0"/>
              </a:rPr>
              <a:t>. Channel Intermediaries:</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Now-a-days, dealer recommendations play an important role to convince buyers to buy products, especially in the case of consumer durables.</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The firm has to motivate the dealers to push and promote </a:t>
            </a:r>
            <a:r>
              <a:rPr lang="en-US" sz="2000" dirty="0" smtClean="0">
                <a:solidFill>
                  <a:schemeClr val="tx1"/>
                </a:solidFill>
                <a:latin typeface="Times New Roman" panose="02020603050405020304" pitchFamily="18" charset="0"/>
                <a:cs typeface="Times New Roman" panose="02020603050405020304" pitchFamily="18" charset="0"/>
              </a:rPr>
              <a:t>its products </a:t>
            </a:r>
            <a:r>
              <a:rPr lang="en-US" sz="2000" dirty="0">
                <a:solidFill>
                  <a:schemeClr val="tx1"/>
                </a:solidFill>
                <a:latin typeface="Times New Roman" panose="02020603050405020304" pitchFamily="18" charset="0"/>
                <a:cs typeface="Times New Roman" panose="02020603050405020304" pitchFamily="18" charset="0"/>
              </a:rPr>
              <a:t>and also to obtain timely feedback about consumers tastes, preferences, etc.</a:t>
            </a:r>
            <a:br>
              <a:rPr lang="en-US" sz="2000" dirty="0">
                <a:solidFill>
                  <a:schemeClr val="tx1"/>
                </a:solidFill>
                <a:latin typeface="Times New Roman" panose="02020603050405020304" pitchFamily="18" charset="0"/>
                <a:cs typeface="Times New Roman" panose="02020603050405020304" pitchFamily="18" charset="0"/>
              </a:rPr>
            </a:br>
            <a:endParaRPr lang="en-US" sz="2000"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000" b="1" dirty="0">
                <a:solidFill>
                  <a:schemeClr val="tx1"/>
                </a:solidFill>
                <a:latin typeface="Times New Roman" panose="02020603050405020304" pitchFamily="18" charset="0"/>
                <a:cs typeface="Times New Roman" panose="02020603050405020304" pitchFamily="18" charset="0"/>
              </a:rPr>
              <a:t>5. Society:</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The society may also affect company's decisions. The Society can either facilitate or make it difficult for a company to achieve its objectives.</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Therefore, professional business firms maintain public relations department to handle complaints, grievances and suggestions from the general public</a:t>
            </a:r>
            <a:r>
              <a:rPr lang="en-US" sz="2000" dirty="0" smtClean="0">
                <a:solidFill>
                  <a:schemeClr val="tx1"/>
                </a:solidFill>
                <a:latin typeface="Times New Roman" panose="02020603050405020304" pitchFamily="18" charset="0"/>
                <a:cs typeface="Times New Roman" panose="02020603050405020304" pitchFamily="18" charset="0"/>
              </a:rPr>
              <a:t>.</a:t>
            </a:r>
          </a:p>
          <a:p>
            <a:pPr marL="0" indent="0">
              <a:buNone/>
            </a:pP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The </a:t>
            </a:r>
            <a:r>
              <a:rPr lang="en-US" sz="2000" b="1" dirty="0">
                <a:solidFill>
                  <a:schemeClr val="tx1"/>
                </a:solidFill>
                <a:latin typeface="Times New Roman" panose="02020603050405020304" pitchFamily="18" charset="0"/>
                <a:cs typeface="Times New Roman" panose="02020603050405020304" pitchFamily="18" charset="0"/>
              </a:rPr>
              <a:t>various members of the society include:</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*Financial institutions and banks - affect firm's ability to obtain funds.</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*Media - affect the goodwill of the firm through the </a:t>
            </a:r>
            <a:r>
              <a:rPr lang="en-US" sz="2000" dirty="0" err="1">
                <a:solidFill>
                  <a:schemeClr val="tx1"/>
                </a:solidFill>
                <a:latin typeface="Times New Roman" panose="02020603050405020304" pitchFamily="18" charset="0"/>
                <a:cs typeface="Times New Roman" panose="02020603050405020304" pitchFamily="18" charset="0"/>
              </a:rPr>
              <a:t>favourable</a:t>
            </a:r>
            <a:r>
              <a:rPr lang="en-US" sz="2000" dirty="0">
                <a:solidFill>
                  <a:schemeClr val="tx1"/>
                </a:solidFill>
                <a:latin typeface="Times New Roman" panose="02020603050405020304" pitchFamily="18" charset="0"/>
                <a:cs typeface="Times New Roman" panose="02020603050405020304" pitchFamily="18" charset="0"/>
              </a:rPr>
              <a:t> or </a:t>
            </a:r>
            <a:r>
              <a:rPr lang="en-US" sz="2000" dirty="0" err="1">
                <a:solidFill>
                  <a:schemeClr val="tx1"/>
                </a:solidFill>
                <a:latin typeface="Times New Roman" panose="02020603050405020304" pitchFamily="18" charset="0"/>
                <a:cs typeface="Times New Roman" panose="02020603050405020304" pitchFamily="18" charset="0"/>
              </a:rPr>
              <a:t>unfavourable</a:t>
            </a:r>
            <a:r>
              <a:rPr lang="en-US" sz="2000" dirty="0">
                <a:solidFill>
                  <a:schemeClr val="tx1"/>
                </a:solidFill>
                <a:latin typeface="Times New Roman" panose="02020603050405020304" pitchFamily="18" charset="0"/>
                <a:cs typeface="Times New Roman" panose="02020603050405020304" pitchFamily="18" charset="0"/>
              </a:rPr>
              <a:t> reporting about the firm.</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*Government - affects firm's decisions through its policies, rules and regulations.</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*Citizen action-groups - who may question the firm pricing, product and promotion strategies.</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*General public - who in future may become firm's employees, shareholders, customers, etc.</a:t>
            </a:r>
            <a:br>
              <a:rPr lang="en-US" sz="2000" dirty="0">
                <a:solidFill>
                  <a:schemeClr val="tx1"/>
                </a:solidFill>
                <a:latin typeface="Times New Roman" panose="02020603050405020304" pitchFamily="18" charset="0"/>
                <a:cs typeface="Times New Roman" panose="02020603050405020304" pitchFamily="18" charset="0"/>
              </a:rPr>
            </a:br>
            <a:endParaRPr lang="en-US" sz="2000" dirty="0">
              <a:solidFill>
                <a:schemeClr val="tx1"/>
              </a:solidFill>
              <a:latin typeface="Times New Roman" panose="02020603050405020304" pitchFamily="18" charset="0"/>
              <a:cs typeface="Times New Roman" panose="02020603050405020304" pitchFamily="18" charset="0"/>
            </a:endParaRPr>
          </a:p>
          <a:p>
            <a:pPr marL="0" indent="0">
              <a:buNone/>
            </a:pPr>
            <a:endParaRPr lang="en-IN"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4508435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937" y="-69943"/>
            <a:ext cx="12088969" cy="1350933"/>
          </a:xfrm>
        </p:spPr>
        <p:txBody>
          <a:bodyPr>
            <a:normAutofit/>
          </a:bodyPr>
          <a:lstStyle/>
          <a:p>
            <a:r>
              <a:rPr lang="en-US" sz="2400" b="1" dirty="0">
                <a:solidFill>
                  <a:schemeClr val="tx1"/>
                </a:solidFill>
                <a:latin typeface="Times New Roman" panose="02020603050405020304" pitchFamily="18" charset="0"/>
                <a:cs typeface="Times New Roman" panose="02020603050405020304" pitchFamily="18" charset="0"/>
              </a:rPr>
              <a:t>(B) Macro Environment </a:t>
            </a:r>
            <a:br>
              <a:rPr lang="en-US" sz="2400" b="1"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The macro environment consists of the broader socio-economic factors that influence the working of a firm. It relates to the demographic, economic, natural, technological, political, cultural international and legal forces</a:t>
            </a:r>
            <a:r>
              <a:rPr lang="en-US" sz="2000" dirty="0"/>
              <a:t>. </a:t>
            </a:r>
            <a:endParaRPr lang="en-IN" sz="2000" dirty="0"/>
          </a:p>
        </p:txBody>
      </p:sp>
      <p:sp>
        <p:nvSpPr>
          <p:cNvPr id="3" name="Content Placeholder 2"/>
          <p:cNvSpPr>
            <a:spLocks noGrp="1"/>
          </p:cNvSpPr>
          <p:nvPr>
            <p:ph idx="1"/>
          </p:nvPr>
        </p:nvSpPr>
        <p:spPr>
          <a:xfrm>
            <a:off x="107452" y="1035330"/>
            <a:ext cx="11985938" cy="5822670"/>
          </a:xfrm>
        </p:spPr>
        <p:txBody>
          <a:bodyPr>
            <a:normAutofit lnSpcReduction="10000"/>
          </a:bodyPr>
          <a:lstStyle/>
          <a:p>
            <a:pPr marL="0" indent="0">
              <a:buNone/>
            </a:pPr>
            <a:r>
              <a:rPr lang="en-US" sz="2000" b="1" dirty="0">
                <a:solidFill>
                  <a:schemeClr val="tx1"/>
                </a:solidFill>
                <a:latin typeface="Times New Roman" panose="02020603050405020304" pitchFamily="18" charset="0"/>
                <a:cs typeface="Times New Roman" panose="02020603050405020304" pitchFamily="18" charset="0"/>
              </a:rPr>
              <a:t>The various macro environment factors are briefly discussed as follows:</a:t>
            </a:r>
          </a:p>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1. Demographic </a:t>
            </a:r>
            <a:r>
              <a:rPr lang="en-US" sz="2000" b="1" dirty="0">
                <a:solidFill>
                  <a:schemeClr val="tx1"/>
                </a:solidFill>
                <a:latin typeface="Times New Roman" panose="02020603050405020304" pitchFamily="18" charset="0"/>
                <a:cs typeface="Times New Roman" panose="02020603050405020304" pitchFamily="18" charset="0"/>
              </a:rPr>
              <a:t>Environment:</a:t>
            </a: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Demographic environment relates to human population with reference to its size, density, literacy rate, life expectancy, sex ratio, rural-urban divide, age composition, occupation pattern, etc.</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Business deals with people, business firms have to study detail the various demographic factors, which would help them to frame proper production and marketing strategies</a:t>
            </a:r>
            <a:r>
              <a:rPr lang="en-US" sz="2000" dirty="0" smtClean="0">
                <a:solidFill>
                  <a:schemeClr val="tx1"/>
                </a:solidFill>
                <a:latin typeface="Times New Roman" panose="02020603050405020304" pitchFamily="18" charset="0"/>
                <a:cs typeface="Times New Roman" panose="02020603050405020304" pitchFamily="18" charset="0"/>
              </a:rPr>
              <a:t>.</a:t>
            </a: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For Example: </a:t>
            </a:r>
            <a:r>
              <a:rPr lang="en-US" sz="2000" dirty="0">
                <a:solidFill>
                  <a:schemeClr val="tx1"/>
                </a:solidFill>
                <a:latin typeface="Times New Roman" panose="02020603050405020304" pitchFamily="18" charset="0"/>
                <a:cs typeface="Times New Roman" panose="02020603050405020304" pitchFamily="18" charset="0"/>
              </a:rPr>
              <a:t>automobile firms may take advantage of growing income of middle class. Therefore, they need to design an promote cars that fit the budget of the middle class</a:t>
            </a:r>
            <a:r>
              <a:rPr lang="en-US" sz="2000" dirty="0" smtClean="0">
                <a:solidFill>
                  <a:schemeClr val="tx1"/>
                </a:solidFill>
                <a:latin typeface="Times New Roman" panose="02020603050405020304" pitchFamily="18" charset="0"/>
                <a:cs typeface="Times New Roman" panose="02020603050405020304" pitchFamily="18" charset="0"/>
              </a:rPr>
              <a:t>.</a:t>
            </a:r>
          </a:p>
          <a:p>
            <a:pPr marL="0" indent="0">
              <a:buNone/>
            </a:pPr>
            <a:r>
              <a:rPr lang="en-US" sz="2000" b="1" dirty="0">
                <a:solidFill>
                  <a:schemeClr val="tx1"/>
                </a:solidFill>
                <a:latin typeface="Times New Roman" panose="02020603050405020304" pitchFamily="18" charset="0"/>
                <a:cs typeface="Times New Roman" panose="02020603050405020304" pitchFamily="18" charset="0"/>
              </a:rPr>
              <a:t>2. Economic Environment:</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 business firm closely interacts with its economic environment.</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Economic environment mainly consists of two major elements:</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*Economic conditions in the market.</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*Economic policies of the government</a:t>
            </a:r>
            <a:r>
              <a:rPr lang="en-US" sz="2000" dirty="0" smtClean="0">
                <a:solidFill>
                  <a:schemeClr val="tx1"/>
                </a:solidFill>
                <a:latin typeface="Times New Roman" panose="02020603050405020304" pitchFamily="18" charset="0"/>
                <a:cs typeface="Times New Roman" panose="02020603050405020304" pitchFamily="18" charset="0"/>
              </a:rPr>
              <a:t>.</a:t>
            </a:r>
          </a:p>
          <a:p>
            <a:pPr marL="0" indent="0">
              <a:buNone/>
            </a:pPr>
            <a:r>
              <a:rPr lang="en-US" sz="2000" dirty="0" smtClean="0">
                <a:solidFill>
                  <a:schemeClr val="tx1"/>
                </a:solidFill>
                <a:latin typeface="Times New Roman" panose="02020603050405020304" pitchFamily="18" charset="0"/>
                <a:cs typeface="Times New Roman" panose="02020603050405020304" pitchFamily="18" charset="0"/>
              </a:rPr>
              <a:t>Business </a:t>
            </a:r>
            <a:r>
              <a:rPr lang="en-US" sz="2000" dirty="0">
                <a:solidFill>
                  <a:schemeClr val="tx1"/>
                </a:solidFill>
                <a:latin typeface="Times New Roman" panose="02020603050405020304" pitchFamily="18" charset="0"/>
                <a:cs typeface="Times New Roman" panose="02020603050405020304" pitchFamily="18" charset="0"/>
              </a:rPr>
              <a:t>firms should have a good idea about the economic conditions in the market, i.e., demand and supply factors. For instance, business firms may adopt stable strategy during recession and growth strategy during the boom period.</a:t>
            </a:r>
            <a:br>
              <a:rPr lang="en-US" sz="2000" dirty="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The </a:t>
            </a:r>
            <a:r>
              <a:rPr lang="en-US" sz="2000" dirty="0">
                <a:solidFill>
                  <a:schemeClr val="tx1"/>
                </a:solidFill>
                <a:latin typeface="Times New Roman" panose="02020603050405020304" pitchFamily="18" charset="0"/>
                <a:cs typeface="Times New Roman" panose="02020603050405020304" pitchFamily="18" charset="0"/>
              </a:rPr>
              <a:t>firms must also have good knowledge of government policies in respect of taxation, foreign trade, money market, capital markets, etc.</a:t>
            </a:r>
            <a:br>
              <a:rPr lang="en-US" sz="2000" dirty="0">
                <a:solidFill>
                  <a:schemeClr val="tx1"/>
                </a:solidFill>
                <a:latin typeface="Times New Roman" panose="02020603050405020304" pitchFamily="18" charset="0"/>
                <a:cs typeface="Times New Roman" panose="02020603050405020304" pitchFamily="18" charset="0"/>
              </a:rPr>
            </a:br>
            <a:endParaRPr lang="en-IN"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0510901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3648"/>
            <a:ext cx="12078269" cy="6606861"/>
          </a:xfrm>
        </p:spPr>
        <p:txBody>
          <a:bodyPr>
            <a:normAutofit fontScale="92500" lnSpcReduction="10000"/>
          </a:bodyPr>
          <a:lstStyle/>
          <a:p>
            <a:pPr marL="0" indent="0">
              <a:buNone/>
            </a:pP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b="1" dirty="0">
                <a:solidFill>
                  <a:schemeClr val="tx1"/>
                </a:solidFill>
                <a:latin typeface="Times New Roman" panose="02020603050405020304" pitchFamily="18" charset="0"/>
                <a:cs typeface="Times New Roman" panose="02020603050405020304" pitchFamily="18" charset="0"/>
              </a:rPr>
              <a:t>3. Natural (Ecological) Environment:</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Natural environment relates to natural resources like land, water, minerals, etc. Business firms use natural resources like water, land, iron ore, crude oil,</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etc. </a:t>
            </a:r>
            <a:endParaRPr lang="en-US" sz="2000"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000" dirty="0" smtClean="0">
                <a:solidFill>
                  <a:schemeClr val="tx1"/>
                </a:solidFill>
                <a:latin typeface="Times New Roman" panose="02020603050405020304" pitchFamily="18" charset="0"/>
                <a:cs typeface="Times New Roman" panose="02020603050405020304" pitchFamily="18" charset="0"/>
              </a:rPr>
              <a:t>In </a:t>
            </a:r>
            <a:r>
              <a:rPr lang="en-US" sz="2000" dirty="0">
                <a:solidFill>
                  <a:schemeClr val="tx1"/>
                </a:solidFill>
                <a:latin typeface="Times New Roman" panose="02020603050405020304" pitchFamily="18" charset="0"/>
                <a:cs typeface="Times New Roman" panose="02020603050405020304" pitchFamily="18" charset="0"/>
              </a:rPr>
              <a:t>doing so, two things happen:</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*Erosion of natural resources, and</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*Pollution of resources like air, water, etc.</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Business firms should understand the above two effects and take necessary measures to control erosion and pollution of natural resources. They need to search for alternative resources such as solar energy, recycle the waste, install anti-pollution devices, etc</a:t>
            </a:r>
            <a:r>
              <a:rPr lang="en-US" sz="2000" dirty="0" smtClean="0">
                <a:solidFill>
                  <a:schemeClr val="tx1"/>
                </a:solidFill>
                <a:latin typeface="Times New Roman" panose="02020603050405020304" pitchFamily="18" charset="0"/>
                <a:cs typeface="Times New Roman" panose="02020603050405020304" pitchFamily="18" charset="0"/>
              </a:rPr>
              <a:t>.</a:t>
            </a:r>
          </a:p>
          <a:p>
            <a:pPr marL="0" indent="0">
              <a:buNone/>
            </a:pPr>
            <a:endParaRPr lang="en-US" sz="2000"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000" b="1" dirty="0">
                <a:solidFill>
                  <a:schemeClr val="tx1"/>
                </a:solidFill>
                <a:latin typeface="Times New Roman" panose="02020603050405020304" pitchFamily="18" charset="0"/>
                <a:cs typeface="Times New Roman" panose="02020603050405020304" pitchFamily="18" charset="0"/>
              </a:rPr>
              <a:t>4. Technological Environment:</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The business firms must monitor changes in the technological environment. Technology enables business firms to reduce costs and to improve quality. Therefore, if possible, firms need to introduce latest technology for their operations.</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b="1" dirty="0">
                <a:solidFill>
                  <a:schemeClr val="tx1"/>
                </a:solidFill>
                <a:latin typeface="Times New Roman" panose="02020603050405020304" pitchFamily="18" charset="0"/>
                <a:cs typeface="Times New Roman" panose="02020603050405020304" pitchFamily="18" charset="0"/>
              </a:rPr>
              <a:t>5. Political Environment:</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This environment consists of government agencies, political parties, and pressure groups that influence and control the activities of individuals and organizations. Business firms need to keep a track of all political events, anticipate changes in government policies and accordingly frame production and marketing strategies.</a:t>
            </a:r>
            <a:br>
              <a:rPr lang="en-US" sz="2000" dirty="0">
                <a:solidFill>
                  <a:schemeClr val="tx1"/>
                </a:solidFill>
                <a:latin typeface="Times New Roman" panose="02020603050405020304" pitchFamily="18" charset="0"/>
                <a:cs typeface="Times New Roman" panose="02020603050405020304" pitchFamily="18" charset="0"/>
              </a:rPr>
            </a:br>
            <a:endParaRPr lang="en-US" sz="2000" dirty="0">
              <a:solidFill>
                <a:schemeClr val="tx1"/>
              </a:solidFill>
              <a:latin typeface="Times New Roman" panose="02020603050405020304" pitchFamily="18" charset="0"/>
              <a:cs typeface="Times New Roman" panose="02020603050405020304" pitchFamily="18" charset="0"/>
            </a:endParaRPr>
          </a:p>
          <a:p>
            <a:pPr marL="0" indent="0">
              <a:buNone/>
            </a:pP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endParaRPr lang="en-IN"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8282119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055" y="128020"/>
            <a:ext cx="11954861" cy="6503831"/>
          </a:xfrm>
        </p:spPr>
        <p:txBody>
          <a:bodyPr>
            <a:normAutofit lnSpcReduction="10000"/>
          </a:bodyPr>
          <a:lstStyle/>
          <a:p>
            <a:pPr marL="0" indent="0">
              <a:buNone/>
            </a:pPr>
            <a:r>
              <a:rPr lang="en-US" sz="2000" b="1" dirty="0">
                <a:solidFill>
                  <a:schemeClr val="tx1"/>
                </a:solidFill>
                <a:latin typeface="Times New Roman" panose="02020603050405020304" pitchFamily="18" charset="0"/>
                <a:cs typeface="Times New Roman" panose="02020603050405020304" pitchFamily="18" charset="0"/>
              </a:rPr>
              <a:t>6. Cultural Environment:</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The socio-cultural environment consists of culture, traditions, beliefs, values, and lifestyles of a society. The socio-cultural elements influence the buying </a:t>
            </a:r>
            <a:r>
              <a:rPr lang="en-US" sz="2000" dirty="0" err="1">
                <a:solidFill>
                  <a:schemeClr val="tx1"/>
                </a:solidFill>
                <a:latin typeface="Times New Roman" panose="02020603050405020304" pitchFamily="18" charset="0"/>
                <a:cs typeface="Times New Roman" panose="02020603050405020304" pitchFamily="18" charset="0"/>
              </a:rPr>
              <a:t>behaviour</a:t>
            </a:r>
            <a:r>
              <a:rPr lang="en-US" sz="2000" dirty="0">
                <a:solidFill>
                  <a:schemeClr val="tx1"/>
                </a:solidFill>
                <a:latin typeface="Times New Roman" panose="02020603050405020304" pitchFamily="18" charset="0"/>
                <a:cs typeface="Times New Roman" panose="02020603050405020304" pitchFamily="18" charset="0"/>
              </a:rPr>
              <a:t> the members of a society.</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Western cultures are influencing Indian consumers, </a:t>
            </a:r>
            <a:r>
              <a:rPr lang="en-US" sz="2000" dirty="0" smtClean="0">
                <a:solidFill>
                  <a:schemeClr val="tx1"/>
                </a:solidFill>
                <a:latin typeface="Times New Roman" panose="02020603050405020304" pitchFamily="18" charset="0"/>
                <a:cs typeface="Times New Roman" panose="02020603050405020304" pitchFamily="18" charset="0"/>
              </a:rPr>
              <a:t>especially </a:t>
            </a:r>
            <a:r>
              <a:rPr lang="en-US" sz="2000" dirty="0">
                <a:solidFill>
                  <a:schemeClr val="tx1"/>
                </a:solidFill>
                <a:latin typeface="Times New Roman" panose="02020603050405020304" pitchFamily="18" charset="0"/>
                <a:cs typeface="Times New Roman" panose="02020603050405020304" pitchFamily="18" charset="0"/>
              </a:rPr>
              <a:t>the youth in urban areas. The life styles, tastes, and preference are changing, and as such business firms should take a note of such changes and accordingly design production and marketing strategies.</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For instance, youth in urban areas prefer stylish motorbike and therefore, the motor-bike companies come up with new models of motor bikes with stylish features.</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b="1" dirty="0">
                <a:solidFill>
                  <a:schemeClr val="tx1"/>
                </a:solidFill>
                <a:latin typeface="Times New Roman" panose="02020603050405020304" pitchFamily="18" charset="0"/>
                <a:cs typeface="Times New Roman" panose="02020603050405020304" pitchFamily="18" charset="0"/>
              </a:rPr>
              <a:t>7. Financial Environment :</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-Nowadays, financial environment greatly influences the working of the firm. For instance, poor financial climate in the country dampens the spirit of stock markets. Therefore, corporate firms find it difficult to raise funds from the primary market. The non-availability of right funds affects the growth prospects of corporate firms</a:t>
            </a:r>
            <a:r>
              <a:rPr lang="en-US" sz="2000" dirty="0" smtClean="0">
                <a:solidFill>
                  <a:schemeClr val="tx1"/>
                </a:solidFill>
                <a:latin typeface="Times New Roman" panose="02020603050405020304" pitchFamily="18" charset="0"/>
                <a:cs typeface="Times New Roman" panose="02020603050405020304" pitchFamily="18" charset="0"/>
              </a:rPr>
              <a:t>.</a:t>
            </a:r>
          </a:p>
          <a:p>
            <a:pPr marL="0" indent="0">
              <a:buNone/>
            </a:pPr>
            <a:endParaRPr lang="en-US" sz="2000" b="1"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8</a:t>
            </a:r>
            <a:r>
              <a:rPr lang="en-US" sz="2000" b="1" dirty="0">
                <a:solidFill>
                  <a:schemeClr val="tx1"/>
                </a:solidFill>
                <a:latin typeface="Times New Roman" panose="02020603050405020304" pitchFamily="18" charset="0"/>
                <a:cs typeface="Times New Roman" panose="02020603050405020304" pitchFamily="18" charset="0"/>
              </a:rPr>
              <a:t>. Legal Environment :</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-Legal environment includes laws, which defines and protect the fundamental rights of individuals and </a:t>
            </a:r>
            <a:r>
              <a:rPr lang="en-US" sz="2000" dirty="0" err="1">
                <a:solidFill>
                  <a:schemeClr val="tx1"/>
                </a:solidFill>
                <a:latin typeface="Times New Roman" panose="02020603050405020304" pitchFamily="18" charset="0"/>
                <a:cs typeface="Times New Roman" panose="02020603050405020304" pitchFamily="18" charset="0"/>
              </a:rPr>
              <a:t>organisations</a:t>
            </a:r>
            <a:r>
              <a:rPr lang="en-US" sz="2000" dirty="0">
                <a:solidFill>
                  <a:schemeClr val="tx1"/>
                </a:solidFill>
                <a:latin typeface="Times New Roman" panose="02020603050405020304" pitchFamily="18" charset="0"/>
                <a:cs typeface="Times New Roman" panose="02020603050405020304" pitchFamily="18" charset="0"/>
              </a:rPr>
              <a:t>. Business firms must have up-to-date and complete knowledge of the laws governing various aspects of business.</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In particular, corporate firms need to have good knowledge of the Companies Act 2013, Competition Act 2002, FEMA 1999, Sale of Goods Act 1930, and so on.</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endParaRPr lang="en-IN"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836427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2136846D-8010-AD41-8345-D336D9527794}"/>
              </a:ext>
            </a:extLst>
          </p:cNvPr>
          <p:cNvSpPr>
            <a:spLocks noGrp="1"/>
          </p:cNvSpPr>
          <p:nvPr>
            <p:ph idx="1"/>
          </p:nvPr>
        </p:nvSpPr>
        <p:spPr>
          <a:xfrm>
            <a:off x="266418" y="1263524"/>
            <a:ext cx="11647309" cy="2665926"/>
          </a:xfrm>
        </p:spPr>
        <p:txBody>
          <a:bodyPr>
            <a:normAutofit fontScale="70000" lnSpcReduction="20000"/>
          </a:bodyPr>
          <a:lstStyle/>
          <a:p>
            <a:pPr marL="0" indent="0">
              <a:buNone/>
            </a:pPr>
            <a:r>
              <a:rPr lang="en-GB" sz="3400" b="1" dirty="0" smtClean="0">
                <a:solidFill>
                  <a:schemeClr val="tx1"/>
                </a:solidFill>
                <a:latin typeface="Times New Roman" panose="02020603050405020304" pitchFamily="18" charset="0"/>
                <a:cs typeface="Times New Roman" panose="02020603050405020304" pitchFamily="18" charset="0"/>
              </a:rPr>
              <a:t>Definitions: Business environment</a:t>
            </a:r>
            <a:r>
              <a:rPr lang="en-GB" dirty="0"/>
              <a:t>
</a:t>
            </a:r>
            <a:r>
              <a:rPr lang="en-GB" sz="2800" dirty="0" smtClean="0">
                <a:solidFill>
                  <a:schemeClr val="tx1"/>
                </a:solidFill>
                <a:latin typeface="Times New Roman" panose="02020603050405020304" pitchFamily="18" charset="0"/>
                <a:cs typeface="Times New Roman" panose="02020603050405020304" pitchFamily="18" charset="0"/>
              </a:rPr>
              <a:t>According </a:t>
            </a:r>
            <a:r>
              <a:rPr lang="en-GB" sz="2800" dirty="0">
                <a:solidFill>
                  <a:schemeClr val="tx1"/>
                </a:solidFill>
                <a:latin typeface="Times New Roman" panose="02020603050405020304" pitchFamily="18" charset="0"/>
                <a:cs typeface="Times New Roman" panose="02020603050405020304" pitchFamily="18" charset="0"/>
              </a:rPr>
              <a:t>to Keith Davis, “Environment of the business means the aggregate of all conditions, events and influences that surround and affect it.”
</a:t>
            </a:r>
            <a:r>
              <a:rPr lang="en-GB" sz="2800" dirty="0" smtClean="0">
                <a:solidFill>
                  <a:schemeClr val="tx1"/>
                </a:solidFill>
                <a:latin typeface="Times New Roman" panose="02020603050405020304" pitchFamily="18" charset="0"/>
                <a:cs typeface="Times New Roman" panose="02020603050405020304" pitchFamily="18" charset="0"/>
              </a:rPr>
              <a:t>In </a:t>
            </a:r>
            <a:r>
              <a:rPr lang="en-GB" sz="2800" dirty="0">
                <a:solidFill>
                  <a:schemeClr val="tx1"/>
                </a:solidFill>
                <a:latin typeface="Times New Roman" panose="02020603050405020304" pitchFamily="18" charset="0"/>
                <a:cs typeface="Times New Roman" panose="02020603050405020304" pitchFamily="18" charset="0"/>
              </a:rPr>
              <a:t>the words of J. Kriz and C. Duggan, “Business environment consists of all external and internal factors that influence the complex interaction of the market, production and finance, the three basic components of our business world.”
</a:t>
            </a:r>
            <a:endParaRPr lang="en-US"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815580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4147" y="276896"/>
            <a:ext cx="11809927" cy="6581104"/>
          </a:xfrm>
        </p:spPr>
        <p:txBody>
          <a:bodyPr>
            <a:normAutofit/>
          </a:bodyPr>
          <a:lstStyle/>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9</a:t>
            </a:r>
            <a:r>
              <a:rPr lang="en-US" sz="2000" b="1" dirty="0">
                <a:solidFill>
                  <a:schemeClr val="tx1"/>
                </a:solidFill>
                <a:latin typeface="Times New Roman" panose="02020603050405020304" pitchFamily="18" charset="0"/>
                <a:cs typeface="Times New Roman" panose="02020603050405020304" pitchFamily="18" charset="0"/>
              </a:rPr>
              <a:t>. International Environment:</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Business </a:t>
            </a:r>
            <a:r>
              <a:rPr lang="en-US" sz="2000" dirty="0">
                <a:solidFill>
                  <a:schemeClr val="tx1"/>
                </a:solidFill>
                <a:latin typeface="Times New Roman" panose="02020603050405020304" pitchFamily="18" charset="0"/>
                <a:cs typeface="Times New Roman" panose="02020603050405020304" pitchFamily="18" charset="0"/>
              </a:rPr>
              <a:t>firms engaged in foreign trade are more affected by changes in the international environment. Business firms, which cater to foreign trade, must constantly monitor implications of international environment on their business.</a:t>
            </a:r>
            <a:br>
              <a:rPr lang="en-US" sz="2000" dirty="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They </a:t>
            </a:r>
            <a:r>
              <a:rPr lang="en-US" sz="2000" dirty="0">
                <a:solidFill>
                  <a:schemeClr val="tx1"/>
                </a:solidFill>
                <a:latin typeface="Times New Roman" panose="02020603050405020304" pitchFamily="18" charset="0"/>
                <a:cs typeface="Times New Roman" panose="02020603050405020304" pitchFamily="18" charset="0"/>
              </a:rPr>
              <a:t>must keep in touch with development at WTO conferences, developments in various regional groupings such as EU, NAFTA, ASEAN, etc.</a:t>
            </a:r>
            <a:br>
              <a:rPr lang="en-US" sz="2000" dirty="0">
                <a:solidFill>
                  <a:schemeClr val="tx1"/>
                </a:solidFill>
                <a:latin typeface="Times New Roman" panose="02020603050405020304" pitchFamily="18" charset="0"/>
                <a:cs typeface="Times New Roman" panose="02020603050405020304" pitchFamily="18" charset="0"/>
              </a:rPr>
            </a:br>
            <a:endParaRPr lang="en-IN"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0296712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4758" y="1411239"/>
            <a:ext cx="9144000" cy="1060309"/>
          </a:xfrm>
        </p:spPr>
        <p:txBody>
          <a:bodyPr>
            <a:normAutofit/>
          </a:bodyPr>
          <a:lstStyle/>
          <a:p>
            <a:pPr algn="l"/>
            <a:r>
              <a:rPr lang="en-IN" sz="3200" b="1" dirty="0">
                <a:solidFill>
                  <a:schemeClr val="tx1"/>
                </a:solidFill>
                <a:latin typeface="Times New Roman" panose="02020603050405020304" pitchFamily="18" charset="0"/>
                <a:cs typeface="Times New Roman" panose="02020603050405020304" pitchFamily="18" charset="0"/>
              </a:rPr>
              <a:t>EDUCATIONAL ENVIRONMENT</a:t>
            </a:r>
          </a:p>
        </p:txBody>
      </p:sp>
    </p:spTree>
    <p:extLst>
      <p:ext uri="{BB962C8B-B14F-4D97-AF65-F5344CB8AC3E}">
        <p14:creationId xmlns:p14="http://schemas.microsoft.com/office/powerpoint/2010/main" val="279282726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1668" y="115910"/>
            <a:ext cx="11887200" cy="6568225"/>
          </a:xfrm>
        </p:spPr>
        <p:txBody>
          <a:bodyPr>
            <a:normAutofit/>
          </a:bodyPr>
          <a:lstStyle/>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1. Primary </a:t>
            </a:r>
            <a:r>
              <a:rPr lang="en-US" sz="2000" b="1" dirty="0">
                <a:solidFill>
                  <a:schemeClr val="tx1"/>
                </a:solidFill>
                <a:latin typeface="Times New Roman" panose="02020603050405020304" pitchFamily="18" charset="0"/>
                <a:cs typeface="Times New Roman" panose="02020603050405020304" pitchFamily="18" charset="0"/>
              </a:rPr>
              <a:t>Education :</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In Maharashtra, primary education covers schooling upto 4th standard. (The Central Government considers primary education from 1st to 5th standard and upper primary education from 6th to 8th standard).</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The government has taken several steps to spread primary education. The National Policy on Education had stated that children attaining 14 years would have free and compulsory education up to class V.</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The Right to Education Act aims at providing free and compulsory education to children from 6 to 14 years. However in spite of several efforts on the part of the government the drop out rate is very high.</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b="1" dirty="0">
                <a:solidFill>
                  <a:schemeClr val="tx1"/>
                </a:solidFill>
                <a:latin typeface="Times New Roman" panose="02020603050405020304" pitchFamily="18" charset="0"/>
                <a:cs typeface="Times New Roman" panose="02020603050405020304" pitchFamily="18" charset="0"/>
              </a:rPr>
              <a:t>2. Secondary Education:</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In Maharashtra, it covers standards from Vth to </a:t>
            </a:r>
            <a:r>
              <a:rPr lang="en-US" sz="2000" dirty="0" err="1">
                <a:solidFill>
                  <a:schemeClr val="tx1"/>
                </a:solidFill>
                <a:latin typeface="Times New Roman" panose="02020603050405020304" pitchFamily="18" charset="0"/>
                <a:cs typeface="Times New Roman" panose="02020603050405020304" pitchFamily="18" charset="0"/>
              </a:rPr>
              <a:t>Xth</a:t>
            </a:r>
            <a:r>
              <a:rPr lang="en-US" sz="2000" dirty="0">
                <a:solidFill>
                  <a:schemeClr val="tx1"/>
                </a:solidFill>
                <a:latin typeface="Times New Roman" panose="02020603050405020304" pitchFamily="18" charset="0"/>
                <a:cs typeface="Times New Roman" panose="02020603050405020304" pitchFamily="18" charset="0"/>
              </a:rPr>
              <a:t>. In a number of states education upto class X is free. In some states higher education for girls and for SCs and STs is free. However, the enrolment for secondary education is low and also there is high dropout ratio.</a:t>
            </a:r>
            <a:br>
              <a:rPr lang="en-US" sz="2000" dirty="0">
                <a:solidFill>
                  <a:schemeClr val="tx1"/>
                </a:solidFill>
                <a:latin typeface="Times New Roman" panose="02020603050405020304" pitchFamily="18" charset="0"/>
                <a:cs typeface="Times New Roman" panose="02020603050405020304" pitchFamily="18" charset="0"/>
              </a:rPr>
            </a:br>
            <a:endParaRPr lang="en-US" sz="2000"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000" b="1" dirty="0">
                <a:solidFill>
                  <a:schemeClr val="tx1"/>
                </a:solidFill>
                <a:latin typeface="Times New Roman" panose="02020603050405020304" pitchFamily="18" charset="0"/>
                <a:cs typeface="Times New Roman" panose="02020603050405020304" pitchFamily="18" charset="0"/>
              </a:rPr>
              <a:t>3. Higher Secondary Education:</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Standards 11th and 12th constitute Higher Secondary Education. This stage is also known as +2 stage or Junior College as per 10+2+3 education system. In many states including Maharashtra, the Junior colleges are either attached to schools or degree colleges.</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Vocational courses are introduced at junior college level in order to make education more meaningful and gainful for employment. However, except a few isolated courses, and in a few states, </a:t>
            </a:r>
            <a:r>
              <a:rPr lang="en-US" sz="2000" dirty="0" err="1">
                <a:solidFill>
                  <a:schemeClr val="tx1"/>
                </a:solidFill>
                <a:latin typeface="Times New Roman" panose="02020603050405020304" pitchFamily="18" charset="0"/>
                <a:cs typeface="Times New Roman" panose="02020603050405020304" pitchFamily="18" charset="0"/>
              </a:rPr>
              <a:t>Vocationalisation</a:t>
            </a:r>
            <a:r>
              <a:rPr lang="en-US" sz="2000" dirty="0">
                <a:solidFill>
                  <a:schemeClr val="tx1"/>
                </a:solidFill>
                <a:latin typeface="Times New Roman" panose="02020603050405020304" pitchFamily="18" charset="0"/>
                <a:cs typeface="Times New Roman" panose="02020603050405020304" pitchFamily="18" charset="0"/>
              </a:rPr>
              <a:t> did not achieve the desired objectives.</a:t>
            </a:r>
            <a:endParaRPr lang="en-IN"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3944250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8789" y="128790"/>
            <a:ext cx="11938715" cy="6606862"/>
          </a:xfrm>
        </p:spPr>
        <p:txBody>
          <a:bodyPr>
            <a:normAutofit/>
          </a:bodyPr>
          <a:lstStyle/>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4</a:t>
            </a:r>
            <a:r>
              <a:rPr lang="en-US" sz="2000" b="1" dirty="0">
                <a:solidFill>
                  <a:schemeClr val="tx1"/>
                </a:solidFill>
                <a:latin typeface="Times New Roman" panose="02020603050405020304" pitchFamily="18" charset="0"/>
                <a:cs typeface="Times New Roman" panose="02020603050405020304" pitchFamily="18" charset="0"/>
              </a:rPr>
              <a:t>. Higher Education:</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The higher education system comprises both technical and general education, It is also known as university or degree level education and the normal duration is 3 to 5 years, depending on the duration of the course.</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During the year 2012-13, in India, there were 700 universities and more than 35,000 affiliated colleges enrolling more than 20 million students. More than 85% of students are enrolled in bachelor's degree courses with majority enrolling in three-year B.A., BCOM. or B.Sc. degrees</a:t>
            </a:r>
            <a:r>
              <a:rPr lang="en-US" sz="2000" dirty="0" smtClean="0">
                <a:solidFill>
                  <a:schemeClr val="tx1"/>
                </a:solidFill>
                <a:latin typeface="Times New Roman" panose="02020603050405020304" pitchFamily="18" charset="0"/>
                <a:cs typeface="Times New Roman" panose="02020603050405020304" pitchFamily="18" charset="0"/>
              </a:rPr>
              <a:t>.</a:t>
            </a:r>
          </a:p>
          <a:p>
            <a:pPr marL="0" indent="0">
              <a:buNone/>
            </a:pPr>
            <a:endParaRPr lang="en-US" sz="2000" dirty="0">
              <a:solidFill>
                <a:schemeClr val="tx1"/>
              </a:solidFill>
              <a:latin typeface="Times New Roman" panose="02020603050405020304" pitchFamily="18" charset="0"/>
              <a:cs typeface="Times New Roman" panose="02020603050405020304" pitchFamily="18" charset="0"/>
            </a:endParaRPr>
          </a:p>
          <a:p>
            <a:pPr marL="0" indent="0">
              <a:buNone/>
            </a:pPr>
            <a:r>
              <a:rPr lang="en-US" sz="2000" b="1" dirty="0">
                <a:solidFill>
                  <a:schemeClr val="tx1"/>
                </a:solidFill>
                <a:latin typeface="Times New Roman" panose="02020603050405020304" pitchFamily="18" charset="0"/>
                <a:cs typeface="Times New Roman" panose="02020603050405020304" pitchFamily="18" charset="0"/>
              </a:rPr>
              <a:t>5. Professional Education:</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Professional education is more specialized and is provided in the fields of management, accountancy, medicine, engineering technology, etc. It is very much required to create highly skilled manpower.</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As of 2012-13, in India, there are:</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*16 leading Technical Institutes Indian Institutes of Technology (IIT) - Mumbai, Kanpur, </a:t>
            </a:r>
            <a:r>
              <a:rPr lang="en-US" sz="2000" dirty="0" err="1">
                <a:solidFill>
                  <a:schemeClr val="tx1"/>
                </a:solidFill>
                <a:latin typeface="Times New Roman" panose="02020603050405020304" pitchFamily="18" charset="0"/>
                <a:cs typeface="Times New Roman" panose="02020603050405020304" pitchFamily="18" charset="0"/>
              </a:rPr>
              <a:t>Kharagpur</a:t>
            </a:r>
            <a:r>
              <a:rPr lang="en-US" sz="2000" dirty="0">
                <a:solidFill>
                  <a:schemeClr val="tx1"/>
                </a:solidFill>
                <a:latin typeface="Times New Roman" panose="02020603050405020304" pitchFamily="18" charset="0"/>
                <a:cs typeface="Times New Roman" panose="02020603050405020304" pitchFamily="18" charset="0"/>
              </a:rPr>
              <a:t>, Chennai New Delhi and others.</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*13 Indian Institutes of Management - Ahmedabad,</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Bangalore, Calcutta and </a:t>
            </a:r>
            <a:r>
              <a:rPr lang="en-US" sz="2000" dirty="0" err="1">
                <a:solidFill>
                  <a:schemeClr val="tx1"/>
                </a:solidFill>
                <a:latin typeface="Times New Roman" panose="02020603050405020304" pitchFamily="18" charset="0"/>
                <a:cs typeface="Times New Roman" panose="02020603050405020304" pitchFamily="18" charset="0"/>
              </a:rPr>
              <a:t>Lucknow</a:t>
            </a:r>
            <a:r>
              <a:rPr lang="en-US" sz="2000" dirty="0">
                <a:solidFill>
                  <a:schemeClr val="tx1"/>
                </a:solidFill>
                <a:latin typeface="Times New Roman" panose="02020603050405020304" pitchFamily="18" charset="0"/>
                <a:cs typeface="Times New Roman" panose="02020603050405020304" pitchFamily="18" charset="0"/>
              </a:rPr>
              <a:t>, Indore, Kozhikode and others.</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*7 All India Institutes of Medical Sciences - Delhi, Bhopal </a:t>
            </a:r>
            <a:r>
              <a:rPr lang="en-US" sz="2000" dirty="0" err="1">
                <a:solidFill>
                  <a:schemeClr val="tx1"/>
                </a:solidFill>
                <a:latin typeface="Times New Roman" panose="02020603050405020304" pitchFamily="18" charset="0"/>
                <a:cs typeface="Times New Roman" panose="02020603050405020304" pitchFamily="18" charset="0"/>
              </a:rPr>
              <a:t>Bhubaneshwar</a:t>
            </a:r>
            <a:r>
              <a:rPr lang="en-US" sz="2000" dirty="0">
                <a:solidFill>
                  <a:schemeClr val="tx1"/>
                </a:solidFill>
                <a:latin typeface="Times New Roman" panose="02020603050405020304" pitchFamily="18" charset="0"/>
                <a:cs typeface="Times New Roman" panose="02020603050405020304" pitchFamily="18" charset="0"/>
              </a:rPr>
              <a:t>, Patna, Jodhpur, Raipur and </a:t>
            </a:r>
            <a:r>
              <a:rPr lang="en-US" sz="2000" dirty="0" err="1">
                <a:solidFill>
                  <a:schemeClr val="tx1"/>
                </a:solidFill>
                <a:latin typeface="Times New Roman" panose="02020603050405020304" pitchFamily="18" charset="0"/>
                <a:cs typeface="Times New Roman" panose="02020603050405020304" pitchFamily="18" charset="0"/>
              </a:rPr>
              <a:t>Rishikesh</a:t>
            </a:r>
            <a:r>
              <a:rPr lang="en-US" sz="2000" dirty="0">
                <a:solidFill>
                  <a:schemeClr val="tx1"/>
                </a:solidFill>
                <a:latin typeface="Times New Roman" panose="02020603050405020304" pitchFamily="18" charset="0"/>
                <a:cs typeface="Times New Roman" panose="02020603050405020304" pitchFamily="18" charset="0"/>
              </a:rPr>
              <a:t>.</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*There are also a number of other professional institutes imparting professional education.</a:t>
            </a:r>
            <a:br>
              <a:rPr lang="en-US" sz="2000" dirty="0">
                <a:solidFill>
                  <a:schemeClr val="tx1"/>
                </a:solidFill>
                <a:latin typeface="Times New Roman" panose="02020603050405020304" pitchFamily="18" charset="0"/>
                <a:cs typeface="Times New Roman" panose="02020603050405020304" pitchFamily="18" charset="0"/>
              </a:rPr>
            </a:br>
            <a:endParaRPr lang="en-US" sz="2000" dirty="0">
              <a:solidFill>
                <a:schemeClr val="tx1"/>
              </a:solidFill>
              <a:latin typeface="Times New Roman" panose="02020603050405020304" pitchFamily="18" charset="0"/>
              <a:cs typeface="Times New Roman" panose="02020603050405020304" pitchFamily="18" charset="0"/>
            </a:endParaRPr>
          </a:p>
          <a:p>
            <a:pPr marL="0" indent="0">
              <a:buNone/>
            </a:pP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endParaRPr lang="en-IN"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125586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372334"/>
            <a:ext cx="11848563" cy="3821805"/>
          </a:xfrm>
        </p:spPr>
        <p:txBody>
          <a:bodyPr>
            <a:normAutofit/>
          </a:bodyPr>
          <a:lstStyle/>
          <a:p>
            <a:pPr marL="342900" indent="-342900" algn="l">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EDUCATIONAL ENVIRONMENT AND ITS IMPACT ON BUSINESS</a:t>
            </a:r>
            <a:br>
              <a:rPr lang="en-US" sz="2400" b="1" dirty="0">
                <a:solidFill>
                  <a:schemeClr val="tx1"/>
                </a:solidFill>
                <a:latin typeface="Times New Roman" panose="02020603050405020304" pitchFamily="18" charset="0"/>
                <a:cs typeface="Times New Roman" panose="02020603050405020304" pitchFamily="18" charset="0"/>
              </a:rPr>
            </a:br>
            <a:r>
              <a:rPr lang="en-US" sz="2400" dirty="0">
                <a:solidFill>
                  <a:schemeClr val="tx1"/>
                </a:solidFill>
                <a:latin typeface="Times New Roman" panose="02020603050405020304" pitchFamily="18" charset="0"/>
                <a:cs typeface="Times New Roman" panose="02020603050405020304" pitchFamily="18" charset="0"/>
              </a:rPr>
              <a:t/>
            </a:r>
            <a:br>
              <a:rPr lang="en-US" sz="2400" dirty="0">
                <a:solidFill>
                  <a:schemeClr val="tx1"/>
                </a:solidFill>
                <a:latin typeface="Times New Roman" panose="02020603050405020304" pitchFamily="18" charset="0"/>
                <a:cs typeface="Times New Roman" panose="02020603050405020304" pitchFamily="18" charset="0"/>
              </a:rPr>
            </a:br>
            <a:r>
              <a:rPr lang="en-US" sz="2400" dirty="0">
                <a:solidFill>
                  <a:schemeClr val="tx1"/>
                </a:solidFill>
                <a:latin typeface="Times New Roman" panose="02020603050405020304" pitchFamily="18" charset="0"/>
                <a:cs typeface="Times New Roman" panose="02020603050405020304" pitchFamily="18" charset="0"/>
              </a:rPr>
              <a:t>Education is very useful to improve the performance of business in terms of quality and quantity. The success of business firms depends upon the quality of people working for it. Well-trained, experienced and dedicated work force can face challenges in business successfully.</a:t>
            </a:r>
            <a:endParaRPr lang="en-IN"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7060599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3031" y="115910"/>
            <a:ext cx="11990231" cy="6581103"/>
          </a:xfrm>
        </p:spPr>
        <p:txBody>
          <a:bodyPr>
            <a:normAutofit/>
          </a:bodyPr>
          <a:lstStyle/>
          <a:p>
            <a:pPr marL="0" indent="0">
              <a:buNone/>
            </a:pPr>
            <a:r>
              <a:rPr lang="en-US" sz="2000" dirty="0">
                <a:solidFill>
                  <a:schemeClr val="tx1"/>
                </a:solidFill>
                <a:latin typeface="Times New Roman" panose="02020603050405020304" pitchFamily="18" charset="0"/>
                <a:cs typeface="Times New Roman" panose="02020603050405020304" pitchFamily="18" charset="0"/>
              </a:rPr>
              <a:t>The role or impact of education on business is explained as follows:</a:t>
            </a:r>
            <a:br>
              <a:rPr lang="en-US" sz="2000" dirty="0">
                <a:solidFill>
                  <a:schemeClr val="tx1"/>
                </a:solidFill>
                <a:latin typeface="Times New Roman" panose="02020603050405020304" pitchFamily="18" charset="0"/>
                <a:cs typeface="Times New Roman" panose="02020603050405020304" pitchFamily="18" charset="0"/>
              </a:rPr>
            </a:br>
            <a:endParaRPr lang="en-US" sz="2000" dirty="0">
              <a:solidFill>
                <a:schemeClr val="tx1"/>
              </a:solidFill>
              <a:latin typeface="Times New Roman" panose="02020603050405020304" pitchFamily="18" charset="0"/>
              <a:cs typeface="Times New Roman" panose="02020603050405020304" pitchFamily="18" charset="0"/>
            </a:endParaRPr>
          </a:p>
          <a:p>
            <a:pPr marL="0" indent="0">
              <a:buNone/>
            </a:pPr>
            <a:r>
              <a:rPr lang="en-US" sz="2000" b="1" dirty="0">
                <a:solidFill>
                  <a:schemeClr val="tx1"/>
                </a:solidFill>
                <a:latin typeface="Times New Roman" panose="02020603050405020304" pitchFamily="18" charset="0"/>
                <a:cs typeface="Times New Roman" panose="02020603050405020304" pitchFamily="18" charset="0"/>
              </a:rPr>
              <a:t>1. Professionalism :</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Professionalism refers to managing business with a systematic and broad-minded approach. Education helps to bring professionalism in the areas of:</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*Employer-employee relations,</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*Customer relationships,</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*Attitude towards competitors,</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*Adoption of new technology, etc.</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b="1" dirty="0">
                <a:solidFill>
                  <a:schemeClr val="tx1"/>
                </a:solidFill>
                <a:latin typeface="Times New Roman" panose="02020603050405020304" pitchFamily="18" charset="0"/>
                <a:cs typeface="Times New Roman" panose="02020603050405020304" pitchFamily="18" charset="0"/>
              </a:rPr>
              <a:t>2. Quality Decision Making:</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Modern business requires managers to take quick and accurate decisions. Decisions can be made effective with the help of latest data and analytical techniques.</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Education and experience is very much needed to decide:</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(a) Sources,</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(b) Quality of data,</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(c) Analysis of data, etc.</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An educated manager knows the right sources of data and the techniques of analyzing data. This would help to take quality decisions.</a:t>
            </a:r>
            <a:endParaRPr lang="en-IN"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2525602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0327" y="444993"/>
            <a:ext cx="11925837" cy="6593983"/>
          </a:xfrm>
        </p:spPr>
        <p:txBody>
          <a:bodyPr>
            <a:normAutofit/>
          </a:bodyPr>
          <a:lstStyle/>
          <a:p>
            <a:pPr marL="0" indent="0">
              <a:buNone/>
            </a:pPr>
            <a:r>
              <a:rPr lang="en-US" sz="2000" b="1" dirty="0">
                <a:solidFill>
                  <a:schemeClr val="tx1"/>
                </a:solidFill>
                <a:effectLst>
                  <a:glow rad="38100">
                    <a:schemeClr val="bg1">
                      <a:lumMod val="50000"/>
                      <a:lumOff val="50000"/>
                      <a:alpha val="20000"/>
                    </a:schemeClr>
                  </a:glow>
                </a:effectLst>
                <a:latin typeface="Times New Roman" panose="02020603050405020304" pitchFamily="18" charset="0"/>
                <a:cs typeface="Times New Roman" panose="02020603050405020304" pitchFamily="18" charset="0"/>
              </a:rPr>
              <a:t>3. Research and Development (R &amp; D)</a:t>
            </a:r>
            <a:br>
              <a:rPr lang="en-US" sz="2000" b="1" dirty="0">
                <a:solidFill>
                  <a:schemeClr val="tx1"/>
                </a:solidFill>
                <a:effectLst>
                  <a:glow rad="38100">
                    <a:schemeClr val="bg1">
                      <a:lumMod val="50000"/>
                      <a:lumOff val="50000"/>
                      <a:alpha val="20000"/>
                    </a:schemeClr>
                  </a:glow>
                </a:effectLst>
                <a:latin typeface="Times New Roman" panose="02020603050405020304" pitchFamily="18" charset="0"/>
                <a:cs typeface="Times New Roman" panose="02020603050405020304" pitchFamily="18" charset="0"/>
              </a:rPr>
            </a:br>
            <a:r>
              <a:rPr lang="en-US" sz="2000" dirty="0">
                <a:solidFill>
                  <a:schemeClr val="tx1"/>
                </a:solidFill>
                <a:effectLst>
                  <a:glow rad="38100">
                    <a:schemeClr val="bg1">
                      <a:lumMod val="50000"/>
                      <a:lumOff val="50000"/>
                      <a:alpha val="20000"/>
                    </a:schemeClr>
                  </a:glow>
                </a:effectLst>
                <a:latin typeface="Times New Roman" panose="02020603050405020304" pitchFamily="18" charset="0"/>
                <a:cs typeface="Times New Roman" panose="02020603050405020304" pitchFamily="18" charset="0"/>
              </a:rPr>
              <a:t>- Educated managers place emphasis on research and development. The R&amp;D activities need people with creative and analytical minds, who can come up with new and innovative ideas.</a:t>
            </a:r>
            <a:br>
              <a:rPr lang="en-US" sz="2000" dirty="0">
                <a:solidFill>
                  <a:schemeClr val="tx1"/>
                </a:solidFill>
                <a:effectLst>
                  <a:glow rad="38100">
                    <a:schemeClr val="bg1">
                      <a:lumMod val="50000"/>
                      <a:lumOff val="50000"/>
                      <a:alpha val="20000"/>
                    </a:schemeClr>
                  </a:glow>
                </a:effectLst>
                <a:latin typeface="Times New Roman" panose="02020603050405020304" pitchFamily="18" charset="0"/>
                <a:cs typeface="Times New Roman" panose="02020603050405020304" pitchFamily="18" charset="0"/>
              </a:rPr>
            </a:br>
            <a:r>
              <a:rPr lang="en-US" sz="2000" dirty="0">
                <a:solidFill>
                  <a:schemeClr val="tx1"/>
                </a:solidFill>
                <a:effectLst>
                  <a:glow rad="38100">
                    <a:schemeClr val="bg1">
                      <a:lumMod val="50000"/>
                      <a:lumOff val="50000"/>
                      <a:alpha val="20000"/>
                    </a:schemeClr>
                  </a:glow>
                </a:effectLst>
                <a:latin typeface="Times New Roman" panose="02020603050405020304" pitchFamily="18" charset="0"/>
                <a:cs typeface="Times New Roman" panose="02020603050405020304" pitchFamily="18" charset="0"/>
              </a:rPr>
              <a:t>- R &amp; D is very vital to any organization; as it helps to bring out new and innovative products. R&amp;D also helps to reduce the cost of operations.</a:t>
            </a:r>
            <a:br>
              <a:rPr lang="en-US" sz="2000" dirty="0">
                <a:solidFill>
                  <a:schemeClr val="tx1"/>
                </a:solidFill>
                <a:effectLst>
                  <a:glow rad="38100">
                    <a:schemeClr val="bg1">
                      <a:lumMod val="50000"/>
                      <a:lumOff val="50000"/>
                      <a:alpha val="20000"/>
                    </a:schemeClr>
                  </a:glow>
                </a:effectLst>
                <a:latin typeface="Times New Roman" panose="02020603050405020304" pitchFamily="18" charset="0"/>
                <a:cs typeface="Times New Roman" panose="02020603050405020304" pitchFamily="18" charset="0"/>
              </a:rPr>
            </a:br>
            <a:r>
              <a:rPr lang="en-US" sz="2000" dirty="0">
                <a:solidFill>
                  <a:schemeClr val="tx1"/>
                </a:solidFill>
                <a:effectLst>
                  <a:glow rad="38100">
                    <a:schemeClr val="bg1">
                      <a:lumMod val="50000"/>
                      <a:lumOff val="50000"/>
                      <a:alpha val="20000"/>
                    </a:schemeClr>
                  </a:glow>
                </a:effectLst>
                <a:latin typeface="Times New Roman" panose="02020603050405020304" pitchFamily="18" charset="0"/>
                <a:cs typeface="Times New Roman" panose="02020603050405020304" pitchFamily="18" charset="0"/>
              </a:rPr>
              <a:t/>
            </a:r>
            <a:br>
              <a:rPr lang="en-US" sz="2000" dirty="0">
                <a:solidFill>
                  <a:schemeClr val="tx1"/>
                </a:solidFill>
                <a:effectLst>
                  <a:glow rad="38100">
                    <a:schemeClr val="bg1">
                      <a:lumMod val="50000"/>
                      <a:lumOff val="50000"/>
                      <a:alpha val="20000"/>
                    </a:schemeClr>
                  </a:glow>
                </a:effectLst>
                <a:latin typeface="Times New Roman" panose="02020603050405020304" pitchFamily="18" charset="0"/>
                <a:cs typeface="Times New Roman" panose="02020603050405020304" pitchFamily="18" charset="0"/>
              </a:rPr>
            </a:br>
            <a:r>
              <a:rPr lang="en-US" sz="2000" b="1" dirty="0">
                <a:solidFill>
                  <a:schemeClr val="tx1"/>
                </a:solidFill>
                <a:effectLst>
                  <a:glow rad="38100">
                    <a:schemeClr val="bg1">
                      <a:lumMod val="50000"/>
                      <a:lumOff val="50000"/>
                      <a:alpha val="20000"/>
                    </a:schemeClr>
                  </a:glow>
                </a:effectLst>
                <a:latin typeface="Times New Roman" panose="02020603050405020304" pitchFamily="18" charset="0"/>
                <a:cs typeface="Times New Roman" panose="02020603050405020304" pitchFamily="18" charset="0"/>
              </a:rPr>
              <a:t>4. Social Responsibilities:</a:t>
            </a:r>
            <a:br>
              <a:rPr lang="en-US" sz="2000" b="1" dirty="0">
                <a:solidFill>
                  <a:schemeClr val="tx1"/>
                </a:solidFill>
                <a:effectLst>
                  <a:glow rad="38100">
                    <a:schemeClr val="bg1">
                      <a:lumMod val="50000"/>
                      <a:lumOff val="50000"/>
                      <a:alpha val="20000"/>
                    </a:schemeClr>
                  </a:glow>
                </a:effectLst>
                <a:latin typeface="Times New Roman" panose="02020603050405020304" pitchFamily="18" charset="0"/>
                <a:cs typeface="Times New Roman" panose="02020603050405020304" pitchFamily="18" charset="0"/>
              </a:rPr>
            </a:br>
            <a:r>
              <a:rPr lang="en-US" sz="2000" dirty="0">
                <a:solidFill>
                  <a:schemeClr val="tx1"/>
                </a:solidFill>
                <a:effectLst>
                  <a:glow rad="38100">
                    <a:schemeClr val="bg1">
                      <a:lumMod val="50000"/>
                      <a:lumOff val="50000"/>
                      <a:alpha val="20000"/>
                    </a:schemeClr>
                  </a:glow>
                </a:effectLst>
                <a:latin typeface="Times New Roman" panose="02020603050405020304" pitchFamily="18" charset="0"/>
                <a:cs typeface="Times New Roman" panose="02020603050405020304" pitchFamily="18" charset="0"/>
              </a:rPr>
              <a:t>-Education can make managers socially accountable and responsible for their decisions and actions. Social awareness among the managers will help to understand problems of workers, consumers and other members of the society in a better</a:t>
            </a:r>
          </a:p>
          <a:p>
            <a:pPr marL="0" indent="0">
              <a:buNone/>
            </a:pPr>
            <a:r>
              <a:rPr lang="en-US" sz="2000" b="1" dirty="0" smtClean="0">
                <a:solidFill>
                  <a:schemeClr val="tx1"/>
                </a:solidFill>
                <a:effectLst>
                  <a:glow rad="38100">
                    <a:schemeClr val="bg1">
                      <a:lumMod val="50000"/>
                      <a:lumOff val="50000"/>
                      <a:alpha val="20000"/>
                    </a:schemeClr>
                  </a:glow>
                </a:effectLst>
                <a:latin typeface="Times New Roman" panose="02020603050405020304" pitchFamily="18" charset="0"/>
                <a:cs typeface="Times New Roman" panose="02020603050405020304" pitchFamily="18" charset="0"/>
              </a:rPr>
              <a:t>5. Leadership Qualities: </a:t>
            </a:r>
            <a:r>
              <a:rPr lang="en-US" sz="2000" dirty="0" smtClean="0">
                <a:solidFill>
                  <a:schemeClr val="tx1"/>
                </a:solidFill>
                <a:effectLst>
                  <a:glow rad="38100">
                    <a:schemeClr val="bg1">
                      <a:lumMod val="50000"/>
                      <a:lumOff val="50000"/>
                      <a:alpha val="20000"/>
                    </a:schemeClr>
                  </a:glow>
                </a:effectLst>
                <a:latin typeface="Times New Roman" panose="02020603050405020304" pitchFamily="18" charset="0"/>
                <a:cs typeface="Times New Roman" panose="02020603050405020304" pitchFamily="18" charset="0"/>
              </a:rPr>
              <a:t>Business needs good leadership qualities like – creative, visualizer, team builder, good organizer and good decision makers. Education, specially management education plays important role in developing leadership qualities.</a:t>
            </a:r>
          </a:p>
          <a:p>
            <a:pPr marL="0" indent="0">
              <a:buNone/>
            </a:pPr>
            <a:r>
              <a:rPr lang="en-US" sz="2000" b="1" dirty="0" smtClean="0">
                <a:solidFill>
                  <a:schemeClr val="tx1"/>
                </a:solidFill>
                <a:effectLst>
                  <a:glow rad="38100">
                    <a:schemeClr val="bg1">
                      <a:lumMod val="50000"/>
                      <a:lumOff val="50000"/>
                      <a:alpha val="20000"/>
                    </a:schemeClr>
                  </a:glow>
                </a:effectLst>
                <a:latin typeface="Times New Roman" panose="02020603050405020304" pitchFamily="18" charset="0"/>
                <a:cs typeface="Times New Roman" panose="02020603050405020304" pitchFamily="18" charset="0"/>
              </a:rPr>
              <a:t>6. Innovation and Creativity: </a:t>
            </a:r>
            <a:r>
              <a:rPr lang="en-US" sz="2000" dirty="0" smtClean="0">
                <a:solidFill>
                  <a:schemeClr val="tx1"/>
                </a:solidFill>
                <a:effectLst>
                  <a:glow rad="38100">
                    <a:schemeClr val="bg1">
                      <a:lumMod val="50000"/>
                      <a:lumOff val="50000"/>
                      <a:alpha val="20000"/>
                    </a:schemeClr>
                  </a:glow>
                </a:effectLst>
                <a:latin typeface="Times New Roman" panose="02020603050405020304" pitchFamily="18" charset="0"/>
                <a:cs typeface="Times New Roman" panose="02020603050405020304" pitchFamily="18" charset="0"/>
              </a:rPr>
              <a:t>Business needs creativity and new ideas to face competition. Individuals may have hidden talents and skills need to be identified and exploited. With proper education and training  it is possible to identify  and train individuals to think and work creatively.</a:t>
            </a:r>
            <a:endParaRPr lang="en-IN" sz="2000" dirty="0">
              <a:solidFill>
                <a:schemeClr val="tx1"/>
              </a:solidFill>
              <a:effectLst>
                <a:glow rad="38100">
                  <a:schemeClr val="bg1">
                    <a:lumMod val="50000"/>
                    <a:lumOff val="50000"/>
                    <a:alpha val="20000"/>
                  </a:schemeClr>
                </a:glo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7992950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191069"/>
            <a:ext cx="12192000" cy="2246769"/>
          </a:xfrm>
          <a:prstGeom prst="rect">
            <a:avLst/>
          </a:prstGeom>
          <a:noFill/>
        </p:spPr>
        <p:txBody>
          <a:bodyPr wrap="square" rtlCol="0">
            <a:spAutoFit/>
          </a:bodyPr>
          <a:lstStyle/>
          <a:p>
            <a:r>
              <a:rPr lang="en-US" sz="2000" b="1" dirty="0" smtClean="0">
                <a:latin typeface="Times New Roman" panose="02020603050405020304" pitchFamily="18" charset="0"/>
                <a:cs typeface="Times New Roman" panose="02020603050405020304" pitchFamily="18" charset="0"/>
              </a:rPr>
              <a:t>7. Improvement in Work Culture: </a:t>
            </a:r>
            <a:r>
              <a:rPr lang="en-US" sz="2000" dirty="0" smtClean="0">
                <a:latin typeface="Times New Roman" panose="02020603050405020304" pitchFamily="18" charset="0"/>
                <a:cs typeface="Times New Roman" panose="02020603050405020304" pitchFamily="18" charset="0"/>
              </a:rPr>
              <a:t>Educated work force is more disciplined and works with sense of responsibility, it can work with better understanding and without confusion. Education can develop good work culture , discipline, dedication and loyalty in the organization.</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8. Higher Efficiency: </a:t>
            </a:r>
            <a:r>
              <a:rPr lang="en-US" sz="2000" dirty="0" smtClean="0">
                <a:latin typeface="Times New Roman" panose="02020603050405020304" pitchFamily="18" charset="0"/>
                <a:cs typeface="Times New Roman" panose="02020603050405020304" pitchFamily="18" charset="0"/>
              </a:rPr>
              <a:t>Training and education enable people to improve efficiency in the organization . Efficiency is the ratio of returns to cost. Educated and experienced person can generated experience persons can generate higher efficiency through effective planning, organizing, directing and controlling activities.</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7171120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27892"/>
            <a:ext cx="11668836" cy="1744395"/>
          </a:xfrm>
        </p:spPr>
        <p:txBody>
          <a:bodyPr>
            <a:normAutofit/>
          </a:bodyPr>
          <a:lstStyle/>
          <a:p>
            <a:pPr marL="457200" indent="-457200" algn="ctr">
              <a:buFont typeface="Wingdings" panose="05000000000000000000" pitchFamily="2" charset="2"/>
              <a:buChar char="v"/>
            </a:pPr>
            <a:r>
              <a:rPr lang="fr-FR" sz="2800" b="1" dirty="0">
                <a:solidFill>
                  <a:schemeClr val="tx1"/>
                </a:solidFill>
                <a:effectLst/>
                <a:latin typeface="Times New Roman" panose="02020603050405020304" pitchFamily="18" charset="0"/>
                <a:cs typeface="Times New Roman" panose="02020603050405020304" pitchFamily="18" charset="0"/>
              </a:rPr>
              <a:t>INTERNATIONAL TRADING ENVIRONMENT - PART III</a:t>
            </a:r>
            <a:endParaRPr lang="en-IN" sz="2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1240394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5535" y="479981"/>
            <a:ext cx="11881513" cy="5642391"/>
          </a:xfrm>
        </p:spPr>
        <p:txBody>
          <a:bodyPr>
            <a:normAutofit/>
          </a:bodyPr>
          <a:lstStyle/>
          <a:p>
            <a:pPr>
              <a:buFont typeface="Wingdings" panose="05000000000000000000" pitchFamily="2" charset="2"/>
              <a:buChar char="v"/>
            </a:pPr>
            <a:r>
              <a:rPr lang="en-US" sz="2600" b="1" dirty="0" smtClean="0">
                <a:solidFill>
                  <a:schemeClr val="tx1"/>
                </a:solidFill>
                <a:effectLst/>
                <a:latin typeface="Times New Roman" panose="02020603050405020304" pitchFamily="18" charset="0"/>
                <a:cs typeface="Times New Roman" panose="02020603050405020304" pitchFamily="18" charset="0"/>
              </a:rPr>
              <a:t>WTO (WORLD TRADE ORGANISATION)</a:t>
            </a:r>
            <a:endParaRPr lang="en-US" sz="2600" b="1" dirty="0" smtClean="0">
              <a:solidFill>
                <a:schemeClr val="tx1"/>
              </a:solidFill>
              <a:effectLst/>
              <a:latin typeface="Times New Roman" panose="02020603050405020304" pitchFamily="18" charset="0"/>
              <a:cs typeface="Times New Roman" panose="02020603050405020304" pitchFamily="18" charset="0"/>
            </a:endParaRPr>
          </a:p>
          <a:p>
            <a:pPr marL="0" indent="0">
              <a:buNone/>
            </a:pPr>
            <a:r>
              <a:rPr lang="en-US" sz="2000" dirty="0" smtClean="0">
                <a:solidFill>
                  <a:schemeClr val="tx1"/>
                </a:solidFill>
                <a:latin typeface="Times New Roman" panose="02020603050405020304" pitchFamily="18" charset="0"/>
                <a:cs typeface="Times New Roman" panose="02020603050405020304" pitchFamily="18" charset="0"/>
              </a:rPr>
              <a:t>In 1947, 23 countries including India signed the general agreement on Tariffs and Trade(GATT). GATT was created to reduce global depression and to </a:t>
            </a:r>
            <a:r>
              <a:rPr lang="en-US" sz="2000" dirty="0" smtClean="0">
                <a:solidFill>
                  <a:schemeClr val="tx1"/>
                </a:solidFill>
                <a:latin typeface="Times New Roman" panose="02020603050405020304" pitchFamily="18" charset="0"/>
                <a:cs typeface="Times New Roman" panose="02020603050405020304" pitchFamily="18" charset="0"/>
              </a:rPr>
              <a:t>liberalize </a:t>
            </a:r>
            <a:r>
              <a:rPr lang="en-US" sz="2000" dirty="0" smtClean="0">
                <a:solidFill>
                  <a:schemeClr val="tx1"/>
                </a:solidFill>
                <a:latin typeface="Times New Roman" panose="02020603050405020304" pitchFamily="18" charset="0"/>
                <a:cs typeface="Times New Roman" panose="02020603050405020304" pitchFamily="18" charset="0"/>
              </a:rPr>
              <a:t>and regulate the world trade by reducing tariff barriers. WTO replaced GATT in 1995.</a:t>
            </a:r>
            <a:endParaRPr lang="en-US" sz="2000" dirty="0" smtClean="0">
              <a:solidFill>
                <a:schemeClr val="tx1"/>
              </a:solidFill>
              <a:effectLst/>
              <a:latin typeface="Times New Roman" panose="02020603050405020304" pitchFamily="18" charset="0"/>
              <a:cs typeface="Times New Roman" panose="02020603050405020304" pitchFamily="18" charset="0"/>
            </a:endParaRPr>
          </a:p>
          <a:p>
            <a:pPr marL="0" indent="0">
              <a:buNone/>
            </a:pPr>
            <a:endParaRPr lang="en-US" sz="2000" b="1" dirty="0">
              <a:latin typeface="Times New Roman" panose="02020603050405020304" pitchFamily="18" charset="0"/>
              <a:cs typeface="Times New Roman" panose="02020603050405020304" pitchFamily="18" charset="0"/>
            </a:endParaRPr>
          </a:p>
          <a:p>
            <a:pPr marL="0" indent="0">
              <a:buNone/>
            </a:pPr>
            <a:r>
              <a:rPr lang="en-US" sz="2000" b="1" dirty="0" smtClean="0">
                <a:solidFill>
                  <a:schemeClr val="tx1"/>
                </a:solidFill>
                <a:effectLst/>
                <a:latin typeface="Times New Roman" panose="02020603050405020304" pitchFamily="18" charset="0"/>
                <a:cs typeface="Times New Roman" panose="02020603050405020304" pitchFamily="18" charset="0"/>
              </a:rPr>
              <a:t>The </a:t>
            </a:r>
            <a:r>
              <a:rPr lang="en-US" sz="2000" b="1" dirty="0">
                <a:solidFill>
                  <a:schemeClr val="tx1"/>
                </a:solidFill>
                <a:effectLst/>
                <a:latin typeface="Times New Roman" panose="02020603050405020304" pitchFamily="18" charset="0"/>
                <a:cs typeface="Times New Roman" panose="02020603050405020304" pitchFamily="18" charset="0"/>
              </a:rPr>
              <a:t>main objectives of WTO include :-</a:t>
            </a:r>
          </a:p>
          <a:p>
            <a:pPr marL="0" indent="0">
              <a:buNone/>
            </a:pPr>
            <a:r>
              <a:rPr lang="en-US" sz="2000" b="1" dirty="0">
                <a:solidFill>
                  <a:schemeClr val="tx1"/>
                </a:solidFill>
                <a:latin typeface="Times New Roman" panose="02020603050405020304" pitchFamily="18" charset="0"/>
                <a:cs typeface="Times New Roman" panose="02020603050405020304" pitchFamily="18" charset="0"/>
              </a:rPr>
              <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effectLst/>
                <a:latin typeface="Times New Roman" panose="02020603050405020304" pitchFamily="18" charset="0"/>
                <a:cs typeface="Times New Roman" panose="02020603050405020304" pitchFamily="18" charset="0"/>
              </a:rPr>
              <a:t>*Increasing world trade and development</a:t>
            </a: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effectLst/>
                <a:latin typeface="Times New Roman" panose="02020603050405020304" pitchFamily="18" charset="0"/>
                <a:cs typeface="Times New Roman" panose="02020603050405020304" pitchFamily="18" charset="0"/>
              </a:rPr>
              <a:t>*Trade without discrimination (TWD) with the application of MFN Clause</a:t>
            </a: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effectLst/>
                <a:latin typeface="Times New Roman" panose="02020603050405020304" pitchFamily="18" charset="0"/>
                <a:cs typeface="Times New Roman" panose="02020603050405020304" pitchFamily="18" charset="0"/>
              </a:rPr>
              <a:t>*Optimum use of world resources</a:t>
            </a: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effectLst/>
                <a:latin typeface="Times New Roman" panose="02020603050405020304" pitchFamily="18" charset="0"/>
                <a:cs typeface="Times New Roman" panose="02020603050405020304" pitchFamily="18" charset="0"/>
              </a:rPr>
              <a:t>*Employment generation in member nations</a:t>
            </a: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effectLst/>
                <a:latin typeface="Times New Roman" panose="02020603050405020304" pitchFamily="18" charset="0"/>
                <a:cs typeface="Times New Roman" panose="02020603050405020304" pitchFamily="18" charset="0"/>
              </a:rPr>
              <a:t>*Raising standard of living of people of member nations, etc.</a:t>
            </a: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endParaRPr lang="en-IN"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028393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15F1D3A0-B2FE-204B-8AAD-0434477F7A8E}"/>
              </a:ext>
            </a:extLst>
          </p:cNvPr>
          <p:cNvSpPr>
            <a:spLocks noGrp="1"/>
          </p:cNvSpPr>
          <p:nvPr>
            <p:ph idx="1"/>
          </p:nvPr>
        </p:nvSpPr>
        <p:spPr>
          <a:xfrm>
            <a:off x="1" y="598143"/>
            <a:ext cx="12191999" cy="6259857"/>
          </a:xfrm>
        </p:spPr>
        <p:txBody>
          <a:bodyPr>
            <a:normAutofit/>
          </a:bodyPr>
          <a:lstStyle/>
          <a:p>
            <a:pPr marL="0" indent="0">
              <a:buNone/>
            </a:pPr>
            <a:r>
              <a:rPr lang="en-GB" sz="2000" b="1" dirty="0" smtClean="0">
                <a:solidFill>
                  <a:schemeClr val="tx1"/>
                </a:solidFill>
                <a:latin typeface="Times New Roman" panose="02020603050405020304" pitchFamily="18" charset="0"/>
                <a:cs typeface="Times New Roman" panose="02020603050405020304" pitchFamily="18" charset="0"/>
              </a:rPr>
              <a:t>1. Dynamic in Nature : </a:t>
            </a:r>
            <a:r>
              <a:rPr lang="en-GB" sz="2000" dirty="0" smtClean="0">
                <a:solidFill>
                  <a:schemeClr val="tx1"/>
                </a:solidFill>
                <a:latin typeface="Times New Roman" panose="02020603050405020304" pitchFamily="18" charset="0"/>
                <a:cs typeface="Times New Roman" panose="02020603050405020304" pitchFamily="18" charset="0"/>
              </a:rPr>
              <a:t>Business </a:t>
            </a:r>
            <a:r>
              <a:rPr lang="en-GB" sz="2000" dirty="0">
                <a:solidFill>
                  <a:schemeClr val="tx1"/>
                </a:solidFill>
                <a:latin typeface="Times New Roman" panose="02020603050405020304" pitchFamily="18" charset="0"/>
                <a:cs typeface="Times New Roman" panose="02020603050405020304" pitchFamily="18" charset="0"/>
              </a:rPr>
              <a:t>environment is dynamic in nature. Changes take place in the external environment.</a:t>
            </a:r>
          </a:p>
          <a:p>
            <a:pPr marL="0" indent="0">
              <a:buNone/>
            </a:pPr>
            <a:r>
              <a:rPr lang="en-GB" sz="2000" b="1" dirty="0">
                <a:solidFill>
                  <a:schemeClr val="tx1"/>
                </a:solidFill>
                <a:latin typeface="Times New Roman" panose="02020603050405020304" pitchFamily="18" charset="0"/>
                <a:cs typeface="Times New Roman" panose="02020603050405020304" pitchFamily="18" charset="0"/>
              </a:rPr>
              <a:t>For example:</a:t>
            </a:r>
            <a:r>
              <a:rPr lang="en-GB" sz="2000" dirty="0">
                <a:solidFill>
                  <a:schemeClr val="tx1"/>
                </a:solidFill>
                <a:latin typeface="Times New Roman" panose="02020603050405020304" pitchFamily="18" charset="0"/>
                <a:cs typeface="Times New Roman" panose="02020603050405020304" pitchFamily="18" charset="0"/>
              </a:rPr>
              <a:t>
</a:t>
            </a:r>
            <a:r>
              <a:rPr lang="en-GB" sz="2000" dirty="0" smtClean="0">
                <a:solidFill>
                  <a:schemeClr val="tx1"/>
                </a:solidFill>
                <a:latin typeface="Times New Roman" panose="02020603050405020304" pitchFamily="18" charset="0"/>
                <a:cs typeface="Times New Roman" panose="02020603050405020304" pitchFamily="18" charset="0"/>
              </a:rPr>
              <a:t>Competitors </a:t>
            </a:r>
            <a:r>
              <a:rPr lang="en-GB" sz="2000" dirty="0">
                <a:solidFill>
                  <a:schemeClr val="tx1"/>
                </a:solidFill>
                <a:latin typeface="Times New Roman" panose="02020603050405020304" pitchFamily="18" charset="0"/>
                <a:cs typeface="Times New Roman" panose="02020603050405020304" pitchFamily="18" charset="0"/>
              </a:rPr>
              <a:t>may introduce new product designs, or may change pricing, promotion and other strategies.
</a:t>
            </a:r>
            <a:r>
              <a:rPr lang="en-GB" sz="2000" dirty="0" smtClean="0">
                <a:solidFill>
                  <a:schemeClr val="tx1"/>
                </a:solidFill>
                <a:latin typeface="Times New Roman" panose="02020603050405020304" pitchFamily="18" charset="0"/>
                <a:cs typeface="Times New Roman" panose="02020603050405020304" pitchFamily="18" charset="0"/>
              </a:rPr>
              <a:t>Customers</a:t>
            </a:r>
            <a:r>
              <a:rPr lang="en-GB" sz="2000" dirty="0">
                <a:solidFill>
                  <a:schemeClr val="tx1"/>
                </a:solidFill>
                <a:latin typeface="Times New Roman" panose="02020603050405020304" pitchFamily="18" charset="0"/>
                <a:cs typeface="Times New Roman" panose="02020603050405020304" pitchFamily="18" charset="0"/>
              </a:rPr>
              <a:t>’ tastes and preferences may change over a period of time.
</a:t>
            </a:r>
            <a:r>
              <a:rPr lang="en-GB" sz="2000" dirty="0" smtClean="0">
                <a:solidFill>
                  <a:schemeClr val="tx1"/>
                </a:solidFill>
                <a:latin typeface="Times New Roman" panose="02020603050405020304" pitchFamily="18" charset="0"/>
                <a:cs typeface="Times New Roman" panose="02020603050405020304" pitchFamily="18" charset="0"/>
              </a:rPr>
              <a:t>Government </a:t>
            </a:r>
            <a:r>
              <a:rPr lang="en-GB" sz="2000" dirty="0">
                <a:solidFill>
                  <a:schemeClr val="tx1"/>
                </a:solidFill>
                <a:latin typeface="Times New Roman" panose="02020603050405020304" pitchFamily="18" charset="0"/>
                <a:cs typeface="Times New Roman" panose="02020603050405020304" pitchFamily="18" charset="0"/>
              </a:rPr>
              <a:t>may introduce policy changes in respect to taxation, foreign investment, foreign trade, etc. A business </a:t>
            </a:r>
            <a:r>
              <a:rPr lang="en-GB" sz="2000" dirty="0" smtClean="0">
                <a:solidFill>
                  <a:schemeClr val="tx1"/>
                </a:solidFill>
                <a:latin typeface="Times New Roman" panose="02020603050405020304" pitchFamily="18" charset="0"/>
                <a:cs typeface="Times New Roman" panose="02020603050405020304" pitchFamily="18" charset="0"/>
              </a:rPr>
              <a:t>firm needs </a:t>
            </a:r>
            <a:r>
              <a:rPr lang="en-GB" sz="2000" dirty="0">
                <a:solidFill>
                  <a:schemeClr val="tx1"/>
                </a:solidFill>
                <a:latin typeface="Times New Roman" panose="02020603050405020304" pitchFamily="18" charset="0"/>
                <a:cs typeface="Times New Roman" panose="02020603050405020304" pitchFamily="18" charset="0"/>
              </a:rPr>
              <a:t>to make changes in its strategies to face challenges of the dynamic environment</a:t>
            </a:r>
            <a:r>
              <a:rPr lang="en-GB" sz="2000" dirty="0" smtClean="0">
                <a:solidFill>
                  <a:schemeClr val="tx1"/>
                </a:solidFill>
                <a:latin typeface="Times New Roman" panose="02020603050405020304" pitchFamily="18" charset="0"/>
                <a:cs typeface="Times New Roman" panose="02020603050405020304" pitchFamily="18" charset="0"/>
              </a:rPr>
              <a:t>.</a:t>
            </a:r>
          </a:p>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2. Direct </a:t>
            </a:r>
            <a:r>
              <a:rPr lang="en-US" sz="2000" b="1" dirty="0">
                <a:solidFill>
                  <a:schemeClr val="tx1"/>
                </a:solidFill>
                <a:latin typeface="Times New Roman" panose="02020603050405020304" pitchFamily="18" charset="0"/>
                <a:cs typeface="Times New Roman" panose="02020603050405020304" pitchFamily="18" charset="0"/>
              </a:rPr>
              <a:t>and Indirect Impact:</a:t>
            </a:r>
            <a:r>
              <a:rPr lang="en-US" sz="2000" dirty="0">
                <a:solidFill>
                  <a:schemeClr val="tx1"/>
                </a:solidFill>
                <a:latin typeface="Times New Roman" panose="02020603050405020304" pitchFamily="18" charset="0"/>
                <a:cs typeface="Times New Roman" panose="02020603050405020304" pitchFamily="18" charset="0"/>
              </a:rPr>
              <a:t> Business environment may have direct and indirect impact on the working of a business firm</a:t>
            </a:r>
            <a:r>
              <a:rPr lang="en-US" sz="2000" dirty="0" smtClean="0">
                <a:solidFill>
                  <a:schemeClr val="tx1"/>
                </a:solidFill>
                <a:latin typeface="Times New Roman" panose="02020603050405020304" pitchFamily="18" charset="0"/>
                <a:cs typeface="Times New Roman" panose="02020603050405020304" pitchFamily="18" charset="0"/>
              </a:rPr>
              <a:t>.</a:t>
            </a:r>
          </a:p>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For example: </a:t>
            </a:r>
            <a:r>
              <a:rPr lang="en-US" sz="2000" dirty="0" smtClean="0">
                <a:solidFill>
                  <a:schemeClr val="tx1"/>
                </a:solidFill>
                <a:latin typeface="Times New Roman" panose="02020603050405020304" pitchFamily="18" charset="0"/>
                <a:cs typeface="Times New Roman" panose="02020603050405020304" pitchFamily="18" charset="0"/>
              </a:rPr>
              <a:t>The </a:t>
            </a:r>
            <a:r>
              <a:rPr lang="en-US" sz="2000" dirty="0">
                <a:solidFill>
                  <a:schemeClr val="tx1"/>
                </a:solidFill>
                <a:latin typeface="Times New Roman" panose="02020603050405020304" pitchFamily="18" charset="0"/>
                <a:cs typeface="Times New Roman" panose="02020603050405020304" pitchFamily="18" charset="0"/>
              </a:rPr>
              <a:t>micro-external factors like competition, government policies, customer preferences, etc., can have </a:t>
            </a:r>
            <a:r>
              <a:rPr lang="en-US" sz="2000" b="1" dirty="0">
                <a:solidFill>
                  <a:schemeClr val="tx1"/>
                </a:solidFill>
                <a:latin typeface="Times New Roman" panose="02020603050405020304" pitchFamily="18" charset="0"/>
                <a:cs typeface="Times New Roman" panose="02020603050405020304" pitchFamily="18" charset="0"/>
              </a:rPr>
              <a:t>a direct and immediate effect </a:t>
            </a:r>
            <a:r>
              <a:rPr lang="en-US" sz="2000" dirty="0">
                <a:solidFill>
                  <a:schemeClr val="tx1"/>
                </a:solidFill>
                <a:latin typeface="Times New Roman" panose="02020603050405020304" pitchFamily="18" charset="0"/>
                <a:cs typeface="Times New Roman" panose="02020603050405020304" pitchFamily="18" charset="0"/>
              </a:rPr>
              <a:t>on the working of a business firm.- The macro-external factors like social, economic and political factors may have </a:t>
            </a:r>
            <a:r>
              <a:rPr lang="en-US" sz="2000" b="1" dirty="0">
                <a:solidFill>
                  <a:schemeClr val="tx1"/>
                </a:solidFill>
                <a:latin typeface="Times New Roman" panose="02020603050405020304" pitchFamily="18" charset="0"/>
                <a:cs typeface="Times New Roman" panose="02020603050405020304" pitchFamily="18" charset="0"/>
              </a:rPr>
              <a:t>indirect effect </a:t>
            </a:r>
            <a:r>
              <a:rPr lang="en-US" sz="2000" dirty="0">
                <a:solidFill>
                  <a:schemeClr val="tx1"/>
                </a:solidFill>
                <a:latin typeface="Times New Roman" panose="02020603050405020304" pitchFamily="18" charset="0"/>
                <a:cs typeface="Times New Roman" panose="02020603050405020304" pitchFamily="18" charset="0"/>
              </a:rPr>
              <a:t>on the working of the business firm</a:t>
            </a:r>
            <a:r>
              <a:rPr lang="en-US" sz="2000" dirty="0" smtClean="0">
                <a:solidFill>
                  <a:schemeClr val="tx1"/>
                </a:solidFill>
                <a:latin typeface="Times New Roman" panose="02020603050405020304" pitchFamily="18" charset="0"/>
                <a:cs typeface="Times New Roman" panose="02020603050405020304" pitchFamily="18" charset="0"/>
              </a:rPr>
              <a:t>.</a:t>
            </a:r>
          </a:p>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3. Internal </a:t>
            </a:r>
            <a:r>
              <a:rPr lang="en-US" sz="2000" b="1" dirty="0">
                <a:solidFill>
                  <a:schemeClr val="tx1"/>
                </a:solidFill>
                <a:latin typeface="Times New Roman" panose="02020603050405020304" pitchFamily="18" charset="0"/>
                <a:cs typeface="Times New Roman" panose="02020603050405020304" pitchFamily="18" charset="0"/>
              </a:rPr>
              <a:t>and External Factors</a:t>
            </a:r>
            <a:r>
              <a:rPr lang="en-US" sz="2000" b="1" dirty="0" smtClean="0">
                <a:solidFill>
                  <a:schemeClr val="tx1"/>
                </a:solidFill>
                <a:latin typeface="Times New Roman" panose="02020603050405020304" pitchFamily="18" charset="0"/>
                <a:cs typeface="Times New Roman" panose="02020603050405020304" pitchFamily="18" charset="0"/>
              </a:rPr>
              <a:t>:</a:t>
            </a:r>
            <a:r>
              <a:rPr lang="en-US" sz="2000" dirty="0" smtClean="0">
                <a:solidFill>
                  <a:schemeClr val="tx1"/>
                </a:solidFill>
                <a:latin typeface="Times New Roman" panose="02020603050405020304" pitchFamily="18" charset="0"/>
                <a:cs typeface="Times New Roman" panose="02020603050405020304" pitchFamily="18" charset="0"/>
              </a:rPr>
              <a:t> Activities </a:t>
            </a:r>
            <a:r>
              <a:rPr lang="en-US" sz="2000" dirty="0">
                <a:solidFill>
                  <a:schemeClr val="tx1"/>
                </a:solidFill>
                <a:latin typeface="Times New Roman" panose="02020603050405020304" pitchFamily="18" charset="0"/>
                <a:cs typeface="Times New Roman" panose="02020603050405020304" pitchFamily="18" charset="0"/>
              </a:rPr>
              <a:t>of business firms </a:t>
            </a:r>
            <a:r>
              <a:rPr lang="en-US" sz="2000" dirty="0" smtClean="0">
                <a:solidFill>
                  <a:schemeClr val="tx1"/>
                </a:solidFill>
                <a:latin typeface="Times New Roman" panose="02020603050405020304" pitchFamily="18" charset="0"/>
                <a:cs typeface="Times New Roman" panose="02020603050405020304" pitchFamily="18" charset="0"/>
              </a:rPr>
              <a:t>are </a:t>
            </a:r>
            <a:r>
              <a:rPr lang="en-US" sz="2000" dirty="0">
                <a:solidFill>
                  <a:schemeClr val="tx1"/>
                </a:solidFill>
                <a:latin typeface="Times New Roman" panose="02020603050405020304" pitchFamily="18" charset="0"/>
                <a:cs typeface="Times New Roman" panose="02020603050405020304" pitchFamily="18" charset="0"/>
              </a:rPr>
              <a:t>influenced by internal and external factors.- </a:t>
            </a:r>
            <a:endParaRPr lang="en-US" sz="2000"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000" dirty="0" smtClean="0">
                <a:solidFill>
                  <a:schemeClr val="tx1"/>
                </a:solidFill>
                <a:latin typeface="Times New Roman" panose="02020603050405020304" pitchFamily="18" charset="0"/>
                <a:cs typeface="Times New Roman" panose="02020603050405020304" pitchFamily="18" charset="0"/>
              </a:rPr>
              <a:t>The </a:t>
            </a:r>
            <a:r>
              <a:rPr lang="en-US" sz="2000" dirty="0">
                <a:solidFill>
                  <a:schemeClr val="tx1"/>
                </a:solidFill>
                <a:latin typeface="Times New Roman" panose="02020603050405020304" pitchFamily="18" charset="0"/>
                <a:cs typeface="Times New Roman" panose="02020603050405020304" pitchFamily="18" charset="0"/>
              </a:rPr>
              <a:t>internal factors are controllable in nature. It include, machinery, manpower, management-</a:t>
            </a:r>
            <a:r>
              <a:rPr lang="en-US" sz="2000" dirty="0" err="1">
                <a:solidFill>
                  <a:schemeClr val="tx1"/>
                </a:solidFill>
                <a:latin typeface="Times New Roman" panose="02020603050405020304" pitchFamily="18" charset="0"/>
                <a:cs typeface="Times New Roman" panose="02020603050405020304" pitchFamily="18" charset="0"/>
              </a:rPr>
              <a:t>labour</a:t>
            </a:r>
            <a:r>
              <a:rPr lang="en-US" sz="2000" dirty="0">
                <a:solidFill>
                  <a:schemeClr val="tx1"/>
                </a:solidFill>
                <a:latin typeface="Times New Roman" panose="02020603050405020304" pitchFamily="18" charset="0"/>
                <a:cs typeface="Times New Roman" panose="02020603050405020304" pitchFamily="18" charset="0"/>
              </a:rPr>
              <a:t> relations, </a:t>
            </a:r>
            <a:r>
              <a:rPr lang="en-US" sz="2000" dirty="0" err="1">
                <a:solidFill>
                  <a:schemeClr val="tx1"/>
                </a:solidFill>
                <a:latin typeface="Times New Roman" panose="02020603050405020304" pitchFamily="18" charset="0"/>
                <a:cs typeface="Times New Roman" panose="02020603050405020304" pitchFamily="18" charset="0"/>
              </a:rPr>
              <a:t>etc</a:t>
            </a:r>
            <a:r>
              <a:rPr lang="en-US" sz="2000" dirty="0">
                <a:solidFill>
                  <a:schemeClr val="tx1"/>
                </a:solidFill>
                <a:latin typeface="Times New Roman" panose="02020603050405020304" pitchFamily="18" charset="0"/>
                <a:cs typeface="Times New Roman" panose="02020603050405020304" pitchFamily="18" charset="0"/>
              </a:rPr>
              <a:t> For instance, a company can replace old machinery with new, if so required.- The external factors are beyond the control of a business firm. External factors include Government policies competitors’ strategies, customer preferences, etc. </a:t>
            </a:r>
            <a:endParaRPr lang="en-US" sz="2000" b="1" dirty="0" smtClean="0">
              <a:solidFill>
                <a:schemeClr val="tx1"/>
              </a:solidFill>
              <a:latin typeface="Times New Roman" panose="02020603050405020304" pitchFamily="18" charset="0"/>
              <a:cs typeface="Times New Roman" panose="02020603050405020304" pitchFamily="18" charset="0"/>
            </a:endParaRPr>
          </a:p>
          <a:p>
            <a:pPr marL="0" indent="0">
              <a:buNone/>
            </a:pPr>
            <a:endParaRPr lang="en-US" sz="2000" b="1" dirty="0">
              <a:solidFill>
                <a:schemeClr val="tx1"/>
              </a:solidFill>
              <a:latin typeface="Times New Roman" panose="02020603050405020304" pitchFamily="18" charset="0"/>
              <a:cs typeface="Times New Roman" panose="02020603050405020304" pitchFamily="18" charset="0"/>
            </a:endParaRPr>
          </a:p>
          <a:p>
            <a:pPr marL="0" indent="0">
              <a:buNone/>
            </a:pPr>
            <a:endParaRPr lang="en-US" sz="2000" dirty="0">
              <a:solidFill>
                <a:schemeClr val="tx1"/>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0" y="0"/>
            <a:ext cx="9212239" cy="461665"/>
          </a:xfrm>
          <a:prstGeom prst="rect">
            <a:avLst/>
          </a:prstGeom>
          <a:noFill/>
        </p:spPr>
        <p:txBody>
          <a:bodyPr wrap="square" rtlCol="0">
            <a:spAutoFit/>
          </a:bodyPr>
          <a:lstStyle/>
          <a:p>
            <a:pPr marL="342900" indent="-342900">
              <a:buFont typeface="Wingdings" panose="05000000000000000000" pitchFamily="2" charset="2"/>
              <a:buChar char="v"/>
            </a:pPr>
            <a:r>
              <a:rPr lang="en-US" sz="2400" b="1" dirty="0" smtClean="0">
                <a:latin typeface="Times New Roman" panose="02020603050405020304" pitchFamily="18" charset="0"/>
                <a:cs typeface="Times New Roman" panose="02020603050405020304" pitchFamily="18" charset="0"/>
              </a:rPr>
              <a:t>Features of Business Environment</a:t>
            </a:r>
            <a:endParaRPr lang="en-US"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5820092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1993583" cy="2233246"/>
          </a:xfrm>
        </p:spPr>
        <p:txBody>
          <a:bodyPr>
            <a:normAutofit/>
          </a:bodyPr>
          <a:lstStyle/>
          <a:p>
            <a:pPr marL="342900" indent="-342900">
              <a:buFont typeface="Wingdings" panose="05000000000000000000" pitchFamily="2" charset="2"/>
              <a:buChar char="v"/>
            </a:pPr>
            <a:r>
              <a:rPr lang="en-US" sz="2000" b="1" dirty="0">
                <a:solidFill>
                  <a:schemeClr val="tx1"/>
                </a:solidFill>
                <a:effectLst/>
                <a:latin typeface="Times New Roman" panose="02020603050405020304" pitchFamily="18" charset="0"/>
                <a:cs typeface="Times New Roman" panose="02020603050405020304" pitchFamily="18" charset="0"/>
              </a:rPr>
              <a:t>WTO performs important functions to increase world trade and development. </a:t>
            </a:r>
            <a:br>
              <a:rPr lang="en-US" sz="2000" b="1" dirty="0">
                <a:solidFill>
                  <a:schemeClr val="tx1"/>
                </a:solidFill>
                <a:effectLst/>
                <a:latin typeface="Times New Roman" panose="02020603050405020304" pitchFamily="18" charset="0"/>
                <a:cs typeface="Times New Roman" panose="02020603050405020304" pitchFamily="18" charset="0"/>
              </a:rPr>
            </a:br>
            <a:r>
              <a:rPr lang="en-US" sz="2000" dirty="0" smtClean="0">
                <a:solidFill>
                  <a:schemeClr val="tx1"/>
                </a:solidFill>
                <a:effectLst/>
                <a:latin typeface="Times New Roman" panose="02020603050405020304" pitchFamily="18" charset="0"/>
                <a:cs typeface="Times New Roman" panose="02020603050405020304" pitchFamily="18" charset="0"/>
              </a:rPr>
              <a:t>The</a:t>
            </a:r>
            <a:r>
              <a:rPr lang="en-US" sz="2000" b="1" dirty="0" smtClean="0">
                <a:solidFill>
                  <a:schemeClr val="tx1"/>
                </a:solidFill>
                <a:effectLst/>
                <a:latin typeface="Times New Roman" panose="02020603050405020304" pitchFamily="18" charset="0"/>
                <a:cs typeface="Times New Roman" panose="02020603050405020304" pitchFamily="18" charset="0"/>
              </a:rPr>
              <a:t> </a:t>
            </a:r>
            <a:r>
              <a:rPr lang="en-US" sz="2000" b="1" dirty="0">
                <a:solidFill>
                  <a:schemeClr val="tx1"/>
                </a:solidFill>
                <a:effectLst/>
                <a:latin typeface="Times New Roman" panose="02020603050405020304" pitchFamily="18" charset="0"/>
                <a:cs typeface="Times New Roman" panose="02020603050405020304" pitchFamily="18" charset="0"/>
              </a:rPr>
              <a:t>functions </a:t>
            </a:r>
            <a:r>
              <a:rPr lang="en-US" sz="2000" b="1" dirty="0" smtClean="0">
                <a:solidFill>
                  <a:schemeClr val="tx1"/>
                </a:solidFill>
                <a:effectLst/>
                <a:latin typeface="Times New Roman" panose="02020603050405020304" pitchFamily="18" charset="0"/>
                <a:cs typeface="Times New Roman" panose="02020603050405020304" pitchFamily="18" charset="0"/>
              </a:rPr>
              <a:t> of WTO </a:t>
            </a:r>
            <a:r>
              <a:rPr lang="en-US" sz="2000" dirty="0" smtClean="0">
                <a:solidFill>
                  <a:schemeClr val="tx1"/>
                </a:solidFill>
                <a:effectLst/>
                <a:latin typeface="Times New Roman" panose="02020603050405020304" pitchFamily="18" charset="0"/>
                <a:cs typeface="Times New Roman" panose="02020603050405020304" pitchFamily="18" charset="0"/>
              </a:rPr>
              <a:t>are </a:t>
            </a:r>
            <a:r>
              <a:rPr lang="en-US" sz="2000" dirty="0">
                <a:solidFill>
                  <a:schemeClr val="tx1"/>
                </a:solidFill>
                <a:effectLst/>
                <a:latin typeface="Times New Roman" panose="02020603050405020304" pitchFamily="18" charset="0"/>
                <a:cs typeface="Times New Roman" panose="02020603050405020304" pitchFamily="18" charset="0"/>
              </a:rPr>
              <a:t>as follows:</a:t>
            </a:r>
            <a:endParaRPr lang="en-IN" sz="2000"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6436" y="1116623"/>
            <a:ext cx="11907147" cy="6033449"/>
          </a:xfrm>
        </p:spPr>
        <p:txBody>
          <a:bodyPr>
            <a:normAutofit fontScale="92500" lnSpcReduction="20000"/>
          </a:bodyPr>
          <a:lstStyle/>
          <a:p>
            <a:pPr marL="0" indent="0">
              <a:buNone/>
            </a:pPr>
            <a:r>
              <a:rPr lang="en-US" sz="2200" b="1" dirty="0" smtClean="0">
                <a:solidFill>
                  <a:schemeClr val="tx1"/>
                </a:solidFill>
                <a:effectLst/>
                <a:latin typeface="Times New Roman" panose="02020603050405020304" pitchFamily="18" charset="0"/>
                <a:cs typeface="Times New Roman" panose="02020603050405020304" pitchFamily="18" charset="0"/>
              </a:rPr>
              <a:t>1. Reduction </a:t>
            </a:r>
            <a:r>
              <a:rPr lang="en-US" sz="2200" b="1" dirty="0">
                <a:solidFill>
                  <a:schemeClr val="tx1"/>
                </a:solidFill>
                <a:effectLst/>
                <a:latin typeface="Times New Roman" panose="02020603050405020304" pitchFamily="18" charset="0"/>
                <a:cs typeface="Times New Roman" panose="02020603050405020304" pitchFamily="18" charset="0"/>
              </a:rPr>
              <a:t>in Trade Barriers:</a:t>
            </a:r>
            <a:r>
              <a:rPr lang="en-US" sz="2200" b="1" dirty="0">
                <a:solidFill>
                  <a:schemeClr val="tx1"/>
                </a:solidFill>
                <a:latin typeface="Times New Roman" panose="02020603050405020304" pitchFamily="18" charset="0"/>
                <a:cs typeface="Times New Roman" panose="02020603050405020304" pitchFamily="18" charset="0"/>
              </a:rPr>
              <a:t/>
            </a:r>
            <a:br>
              <a:rPr lang="en-US" sz="2200" b="1" dirty="0">
                <a:solidFill>
                  <a:schemeClr val="tx1"/>
                </a:solidFill>
                <a:latin typeface="Times New Roman" panose="02020603050405020304" pitchFamily="18" charset="0"/>
                <a:cs typeface="Times New Roman" panose="02020603050405020304" pitchFamily="18" charset="0"/>
              </a:rPr>
            </a:br>
            <a:r>
              <a:rPr lang="en-US" sz="2200" dirty="0">
                <a:solidFill>
                  <a:schemeClr val="tx1"/>
                </a:solidFill>
                <a:effectLst/>
                <a:latin typeface="Times New Roman" panose="02020603050405020304" pitchFamily="18" charset="0"/>
                <a:cs typeface="Times New Roman" panose="02020603050405020304" pitchFamily="18" charset="0"/>
              </a:rPr>
              <a:t>- The main role of WTO is to increase international trade. WTO has reduced trade barriers - tariff barriers and quotas to increase international trade. It insists on member nations to reduce trade barriers. Therefore, member nations like India have reduced Trade barriers. </a:t>
            </a:r>
            <a:endParaRPr lang="en-US" sz="2200" dirty="0" smtClean="0">
              <a:solidFill>
                <a:schemeClr val="tx1"/>
              </a:solidFill>
              <a:effectLst/>
              <a:latin typeface="Times New Roman" panose="02020603050405020304" pitchFamily="18" charset="0"/>
              <a:cs typeface="Times New Roman" panose="02020603050405020304" pitchFamily="18" charset="0"/>
            </a:endParaRPr>
          </a:p>
          <a:p>
            <a:pPr marL="0" indent="0">
              <a:buNone/>
            </a:pPr>
            <a:r>
              <a:rPr lang="en-US" sz="2200" b="1" dirty="0" smtClean="0">
                <a:solidFill>
                  <a:schemeClr val="tx1"/>
                </a:solidFill>
                <a:effectLst/>
                <a:latin typeface="Times New Roman" panose="02020603050405020304" pitchFamily="18" charset="0"/>
                <a:cs typeface="Times New Roman" panose="02020603050405020304" pitchFamily="18" charset="0"/>
              </a:rPr>
              <a:t>For </a:t>
            </a:r>
            <a:r>
              <a:rPr lang="en-US" sz="2200" b="1" dirty="0">
                <a:solidFill>
                  <a:schemeClr val="tx1"/>
                </a:solidFill>
                <a:effectLst/>
                <a:latin typeface="Times New Roman" panose="02020603050405020304" pitchFamily="18" charset="0"/>
                <a:cs typeface="Times New Roman" panose="02020603050405020304" pitchFamily="18" charset="0"/>
              </a:rPr>
              <a:t>instance, </a:t>
            </a:r>
            <a:r>
              <a:rPr lang="en-US" sz="2200" dirty="0">
                <a:solidFill>
                  <a:schemeClr val="tx1"/>
                </a:solidFill>
                <a:effectLst/>
                <a:latin typeface="Times New Roman" panose="02020603050405020304" pitchFamily="18" charset="0"/>
                <a:cs typeface="Times New Roman" panose="02020603050405020304" pitchFamily="18" charset="0"/>
              </a:rPr>
              <a:t>the peak custom duty in India has been reduced from 150% in 1991 to current level of 10</a:t>
            </a:r>
            <a:r>
              <a:rPr lang="en-US" sz="2200" dirty="0" smtClean="0">
                <a:solidFill>
                  <a:schemeClr val="tx1"/>
                </a:solidFill>
                <a:effectLst/>
                <a:latin typeface="Times New Roman" panose="02020603050405020304" pitchFamily="18" charset="0"/>
                <a:cs typeface="Times New Roman" panose="02020603050405020304" pitchFamily="18" charset="0"/>
              </a:rPr>
              <a:t>%.</a:t>
            </a:r>
          </a:p>
          <a:p>
            <a:pPr marL="0" indent="0">
              <a:buNone/>
            </a:pPr>
            <a:r>
              <a:rPr lang="en-US" sz="2200" b="1" dirty="0">
                <a:solidFill>
                  <a:schemeClr val="tx1"/>
                </a:solidFill>
                <a:latin typeface="Times New Roman" panose="02020603050405020304" pitchFamily="18" charset="0"/>
                <a:cs typeface="Times New Roman" panose="02020603050405020304" pitchFamily="18" charset="0"/>
              </a:rPr>
              <a:t>2. Assistance to Developing Nations: </a:t>
            </a:r>
            <a:r>
              <a:rPr lang="en-US" sz="2200" dirty="0">
                <a:solidFill>
                  <a:schemeClr val="tx1"/>
                </a:solidFill>
                <a:latin typeface="Times New Roman" panose="02020603050405020304" pitchFamily="18" charset="0"/>
                <a:cs typeface="Times New Roman" panose="02020603050405020304" pitchFamily="18" charset="0"/>
              </a:rPr>
              <a:t>WTO aims at the growth of developing countries. It encourages developed nations to provide special concessions in tariff duties to developing nations. The reduction in tariff duties helps the developing nations to increase their trade, which in turns facilitate economic growth and development.</a:t>
            </a:r>
            <a:br>
              <a:rPr lang="en-US" sz="2200" dirty="0">
                <a:solidFill>
                  <a:schemeClr val="tx1"/>
                </a:solidFill>
                <a:latin typeface="Times New Roman" panose="02020603050405020304" pitchFamily="18" charset="0"/>
                <a:cs typeface="Times New Roman" panose="02020603050405020304" pitchFamily="18" charset="0"/>
              </a:rPr>
            </a:br>
            <a:r>
              <a:rPr lang="en-US" sz="2200" dirty="0">
                <a:solidFill>
                  <a:schemeClr val="tx1"/>
                </a:solidFill>
                <a:latin typeface="Times New Roman" panose="02020603050405020304" pitchFamily="18" charset="0"/>
                <a:cs typeface="Times New Roman" panose="02020603050405020304" pitchFamily="18" charset="0"/>
              </a:rPr>
              <a:t/>
            </a:r>
            <a:br>
              <a:rPr lang="en-US" sz="2200" dirty="0">
                <a:solidFill>
                  <a:schemeClr val="tx1"/>
                </a:solidFill>
                <a:latin typeface="Times New Roman" panose="02020603050405020304" pitchFamily="18" charset="0"/>
                <a:cs typeface="Times New Roman" panose="02020603050405020304" pitchFamily="18" charset="0"/>
              </a:rPr>
            </a:br>
            <a:r>
              <a:rPr lang="en-US" sz="2200" b="1" dirty="0">
                <a:solidFill>
                  <a:schemeClr val="tx1"/>
                </a:solidFill>
                <a:latin typeface="Times New Roman" panose="02020603050405020304" pitchFamily="18" charset="0"/>
                <a:cs typeface="Times New Roman" panose="02020603050405020304" pitchFamily="18" charset="0"/>
              </a:rPr>
              <a:t>3. Forum for Negotiations:</a:t>
            </a:r>
            <a:r>
              <a:rPr lang="en-US" sz="2200" dirty="0">
                <a:solidFill>
                  <a:schemeClr val="tx1"/>
                </a:solidFill>
                <a:latin typeface="Times New Roman" panose="02020603050405020304" pitchFamily="18" charset="0"/>
                <a:cs typeface="Times New Roman" panose="02020603050405020304" pitchFamily="18" charset="0"/>
              </a:rPr>
              <a:t> WTO is a forum of 159 countries. The member nations discuss a wide range of issues to increase world trade and development. In particular, the members of WTO negotiate for reduction in trade barriers - tariff barriers and non-tariff barriers</a:t>
            </a:r>
            <a:r>
              <a:rPr lang="en-US" sz="2200" dirty="0" smtClean="0">
                <a:solidFill>
                  <a:schemeClr val="tx1"/>
                </a:solidFill>
                <a:latin typeface="Times New Roman" panose="02020603050405020304" pitchFamily="18" charset="0"/>
                <a:cs typeface="Times New Roman" panose="02020603050405020304" pitchFamily="18" charset="0"/>
              </a:rPr>
              <a:t>.</a:t>
            </a:r>
          </a:p>
          <a:p>
            <a:pPr marL="0" indent="0">
              <a:buNone/>
            </a:pPr>
            <a:r>
              <a:rPr lang="en-US" sz="2200" b="1" dirty="0" smtClean="0">
                <a:solidFill>
                  <a:schemeClr val="tx1"/>
                </a:solidFill>
                <a:latin typeface="Times New Roman" panose="02020603050405020304" pitchFamily="18" charset="0"/>
                <a:cs typeface="Times New Roman" panose="02020603050405020304" pitchFamily="18" charset="0"/>
              </a:rPr>
              <a:t>4</a:t>
            </a:r>
            <a:r>
              <a:rPr lang="en-US" sz="2200" b="1" dirty="0">
                <a:solidFill>
                  <a:schemeClr val="tx1"/>
                </a:solidFill>
                <a:latin typeface="Times New Roman" panose="02020603050405020304" pitchFamily="18" charset="0"/>
                <a:cs typeface="Times New Roman" panose="02020603050405020304" pitchFamily="18" charset="0"/>
              </a:rPr>
              <a:t>. Administration of WTO Agreements: </a:t>
            </a:r>
            <a:r>
              <a:rPr lang="en-US" sz="2200" dirty="0">
                <a:solidFill>
                  <a:schemeClr val="tx1"/>
                </a:solidFill>
                <a:latin typeface="Times New Roman" panose="02020603050405020304" pitchFamily="18" charset="0"/>
                <a:cs typeface="Times New Roman" panose="02020603050405020304" pitchFamily="18" charset="0"/>
              </a:rPr>
              <a:t>WTO looks after the administration of WTO agreements:</a:t>
            </a:r>
            <a:br>
              <a:rPr lang="en-US" sz="2200" dirty="0">
                <a:solidFill>
                  <a:schemeClr val="tx1"/>
                </a:solidFill>
                <a:latin typeface="Times New Roman" panose="02020603050405020304" pitchFamily="18" charset="0"/>
                <a:cs typeface="Times New Roman" panose="02020603050405020304" pitchFamily="18" charset="0"/>
              </a:rPr>
            </a:br>
            <a:r>
              <a:rPr lang="en-US" sz="2200" dirty="0">
                <a:solidFill>
                  <a:schemeClr val="tx1"/>
                </a:solidFill>
                <a:latin typeface="Times New Roman" panose="02020603050405020304" pitchFamily="18" charset="0"/>
                <a:cs typeface="Times New Roman" panose="02020603050405020304" pitchFamily="18" charset="0"/>
              </a:rPr>
              <a:t>*TRIPS Agreement which gives protection to patents, copyrights, trade marks, etc.</a:t>
            </a:r>
            <a:br>
              <a:rPr lang="en-US" sz="2200" dirty="0">
                <a:solidFill>
                  <a:schemeClr val="tx1"/>
                </a:solidFill>
                <a:latin typeface="Times New Roman" panose="02020603050405020304" pitchFamily="18" charset="0"/>
                <a:cs typeface="Times New Roman" panose="02020603050405020304" pitchFamily="18" charset="0"/>
              </a:rPr>
            </a:br>
            <a:r>
              <a:rPr lang="en-US" sz="2200" dirty="0">
                <a:solidFill>
                  <a:schemeClr val="tx1"/>
                </a:solidFill>
                <a:latin typeface="Times New Roman" panose="02020603050405020304" pitchFamily="18" charset="0"/>
                <a:cs typeface="Times New Roman" panose="02020603050405020304" pitchFamily="18" charset="0"/>
              </a:rPr>
              <a:t>*TRIMS Agreement which treats foreign investment at par with domestic investment.</a:t>
            </a:r>
            <a:br>
              <a:rPr lang="en-US" sz="2200" dirty="0">
                <a:solidFill>
                  <a:schemeClr val="tx1"/>
                </a:solidFill>
                <a:latin typeface="Times New Roman" panose="02020603050405020304" pitchFamily="18" charset="0"/>
                <a:cs typeface="Times New Roman" panose="02020603050405020304" pitchFamily="18" charset="0"/>
              </a:rPr>
            </a:br>
            <a:r>
              <a:rPr lang="en-US" sz="2200" dirty="0">
                <a:solidFill>
                  <a:schemeClr val="tx1"/>
                </a:solidFill>
                <a:latin typeface="Times New Roman" panose="02020603050405020304" pitchFamily="18" charset="0"/>
                <a:cs typeface="Times New Roman" panose="02020603050405020304" pitchFamily="18" charset="0"/>
              </a:rPr>
              <a:t>*GATS Agreement which requires member nations to </a:t>
            </a:r>
            <a:r>
              <a:rPr lang="en-US" sz="2200" dirty="0" err="1">
                <a:solidFill>
                  <a:schemeClr val="tx1"/>
                </a:solidFill>
                <a:latin typeface="Times New Roman" panose="02020603050405020304" pitchFamily="18" charset="0"/>
                <a:cs typeface="Times New Roman" panose="02020603050405020304" pitchFamily="18" charset="0"/>
              </a:rPr>
              <a:t>liberalise</a:t>
            </a:r>
            <a:r>
              <a:rPr lang="en-US" sz="2200" dirty="0">
                <a:solidFill>
                  <a:schemeClr val="tx1"/>
                </a:solidFill>
                <a:latin typeface="Times New Roman" panose="02020603050405020304" pitchFamily="18" charset="0"/>
                <a:cs typeface="Times New Roman" panose="02020603050405020304" pitchFamily="18" charset="0"/>
              </a:rPr>
              <a:t> (open up) the services sector.</a:t>
            </a:r>
            <a:br>
              <a:rPr lang="en-US" sz="2200" dirty="0">
                <a:solidFill>
                  <a:schemeClr val="tx1"/>
                </a:solidFill>
                <a:latin typeface="Times New Roman" panose="02020603050405020304" pitchFamily="18" charset="0"/>
                <a:cs typeface="Times New Roman" panose="02020603050405020304" pitchFamily="18" charset="0"/>
              </a:rPr>
            </a:br>
            <a:r>
              <a:rPr lang="en-US" sz="2200" dirty="0">
                <a:solidFill>
                  <a:schemeClr val="tx1"/>
                </a:solidFill>
                <a:latin typeface="Times New Roman" panose="02020603050405020304" pitchFamily="18" charset="0"/>
                <a:cs typeface="Times New Roman" panose="02020603050405020304" pitchFamily="18" charset="0"/>
              </a:rPr>
              <a:t>*Agreement on Agriculture, which promotes the trade in agriculture by reducing tariff barriers, export subsidies, etc.</a:t>
            </a:r>
            <a:br>
              <a:rPr lang="en-US" sz="2200" dirty="0">
                <a:solidFill>
                  <a:schemeClr val="tx1"/>
                </a:solidFill>
                <a:latin typeface="Times New Roman" panose="02020603050405020304" pitchFamily="18" charset="0"/>
                <a:cs typeface="Times New Roman" panose="02020603050405020304" pitchFamily="18" charset="0"/>
              </a:rPr>
            </a:br>
            <a:endParaRPr lang="en-US" sz="2200" dirty="0">
              <a:solidFill>
                <a:schemeClr val="tx1"/>
              </a:solidFill>
              <a:latin typeface="Times New Roman" panose="02020603050405020304" pitchFamily="18" charset="0"/>
              <a:cs typeface="Times New Roman" panose="02020603050405020304" pitchFamily="18" charset="0"/>
            </a:endParaRPr>
          </a:p>
          <a:p>
            <a:pPr marL="0" indent="0">
              <a:buNone/>
            </a:pPr>
            <a:r>
              <a:rPr lang="en-US" sz="2200" dirty="0">
                <a:solidFill>
                  <a:schemeClr val="tx1"/>
                </a:solidFill>
                <a:latin typeface="Times New Roman" panose="02020603050405020304" pitchFamily="18" charset="0"/>
                <a:cs typeface="Times New Roman" panose="02020603050405020304" pitchFamily="18" charset="0"/>
              </a:rPr>
              <a:t/>
            </a:r>
            <a:br>
              <a:rPr lang="en-US" sz="2200" dirty="0">
                <a:solidFill>
                  <a:schemeClr val="tx1"/>
                </a:solidFill>
                <a:latin typeface="Times New Roman" panose="02020603050405020304" pitchFamily="18" charset="0"/>
                <a:cs typeface="Times New Roman" panose="02020603050405020304" pitchFamily="18" charset="0"/>
              </a:rPr>
            </a:br>
            <a:endParaRPr lang="en-US" sz="2200" dirty="0">
              <a:solidFill>
                <a:schemeClr val="tx1"/>
              </a:solidFill>
              <a:latin typeface="Times New Roman" panose="02020603050405020304" pitchFamily="18" charset="0"/>
              <a:cs typeface="Times New Roman" panose="02020603050405020304" pitchFamily="18" charset="0"/>
            </a:endParaRPr>
          </a:p>
          <a:p>
            <a:pPr marL="0" indent="0">
              <a:buNone/>
            </a:pPr>
            <a:endParaRPr lang="en-IN"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6751645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6478" y="259308"/>
            <a:ext cx="12055522" cy="6598692"/>
          </a:xfrm>
        </p:spPr>
        <p:txBody>
          <a:bodyPr>
            <a:normAutofit/>
          </a:bodyPr>
          <a:lstStyle/>
          <a:p>
            <a:pPr marL="0" indent="0">
              <a:buNone/>
            </a:pPr>
            <a:r>
              <a:rPr lang="en-US" sz="2000" b="1" dirty="0">
                <a:solidFill>
                  <a:schemeClr val="tx1"/>
                </a:solidFill>
                <a:effectLst/>
                <a:latin typeface="Times New Roman" panose="02020603050405020304" pitchFamily="18" charset="0"/>
                <a:cs typeface="Times New Roman" panose="02020603050405020304" pitchFamily="18" charset="0"/>
              </a:rPr>
              <a:t>5. Collection of Information:</a:t>
            </a:r>
            <a:r>
              <a:rPr lang="en-US" sz="2000" b="1" dirty="0">
                <a:solidFill>
                  <a:schemeClr val="tx1"/>
                </a:solidFill>
                <a:latin typeface="Times New Roman" panose="02020603050405020304" pitchFamily="18" charset="0"/>
                <a:cs typeface="Times New Roman" panose="02020603050405020304" pitchFamily="18" charset="0"/>
              </a:rPr>
              <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effectLst/>
                <a:latin typeface="Times New Roman" panose="02020603050405020304" pitchFamily="18" charset="0"/>
                <a:cs typeface="Times New Roman" panose="02020603050405020304" pitchFamily="18" charset="0"/>
              </a:rPr>
              <a:t>WTO collects information from member nations in respect of:</a:t>
            </a: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effectLst/>
                <a:latin typeface="Times New Roman" panose="02020603050405020304" pitchFamily="18" charset="0"/>
                <a:cs typeface="Times New Roman" panose="02020603050405020304" pitchFamily="18" charset="0"/>
              </a:rPr>
              <a:t>*Export related data such as composition and direction of exports.</a:t>
            </a: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effectLst/>
                <a:latin typeface="Times New Roman" panose="02020603050405020304" pitchFamily="18" charset="0"/>
                <a:cs typeface="Times New Roman" panose="02020603050405020304" pitchFamily="18" charset="0"/>
              </a:rPr>
              <a:t>*Import related data such as composition and direction of imports.</a:t>
            </a: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effectLst/>
                <a:latin typeface="Times New Roman" panose="02020603050405020304" pitchFamily="18" charset="0"/>
                <a:cs typeface="Times New Roman" panose="02020603050405020304" pitchFamily="18" charset="0"/>
              </a:rPr>
              <a:t>*General economic data such as rate of inflation, economic growth rate, etc.</a:t>
            </a: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effectLst/>
                <a:latin typeface="Times New Roman" panose="02020603050405020304" pitchFamily="18" charset="0"/>
                <a:cs typeface="Times New Roman" panose="02020603050405020304" pitchFamily="18" charset="0"/>
              </a:rPr>
              <a:t>*The collected data is supplied to member nations, which can be </a:t>
            </a:r>
            <a:r>
              <a:rPr lang="en-US" sz="2000" dirty="0" err="1">
                <a:solidFill>
                  <a:schemeClr val="tx1"/>
                </a:solidFill>
                <a:effectLst/>
                <a:latin typeface="Times New Roman" panose="02020603050405020304" pitchFamily="18" charset="0"/>
                <a:cs typeface="Times New Roman" panose="02020603050405020304" pitchFamily="18" charset="0"/>
              </a:rPr>
              <a:t>utilised</a:t>
            </a:r>
            <a:r>
              <a:rPr lang="en-US" sz="2000" dirty="0">
                <a:solidFill>
                  <a:schemeClr val="tx1"/>
                </a:solidFill>
                <a:effectLst/>
                <a:latin typeface="Times New Roman" panose="02020603050405020304" pitchFamily="18" charset="0"/>
                <a:cs typeface="Times New Roman" panose="02020603050405020304" pitchFamily="18" charset="0"/>
              </a:rPr>
              <a:t> for Foreign Trade Decisions.</a:t>
            </a: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b="1" dirty="0">
                <a:solidFill>
                  <a:schemeClr val="tx1"/>
                </a:solidFill>
                <a:effectLst/>
                <a:latin typeface="Times New Roman" panose="02020603050405020304" pitchFamily="18" charset="0"/>
                <a:cs typeface="Times New Roman" panose="02020603050405020304" pitchFamily="18" charset="0"/>
              </a:rPr>
              <a:t>6. Consultancy Services:</a:t>
            </a:r>
            <a:r>
              <a:rPr lang="en-US" sz="2000" b="1" dirty="0">
                <a:solidFill>
                  <a:schemeClr val="tx1"/>
                </a:solidFill>
                <a:latin typeface="Times New Roman" panose="02020603050405020304" pitchFamily="18" charset="0"/>
                <a:cs typeface="Times New Roman" panose="02020603050405020304" pitchFamily="18" charset="0"/>
              </a:rPr>
              <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effectLst/>
                <a:latin typeface="Times New Roman" panose="02020603050405020304" pitchFamily="18" charset="0"/>
                <a:cs typeface="Times New Roman" panose="02020603050405020304" pitchFamily="18" charset="0"/>
              </a:rPr>
              <a:t>WTO provides consultancy services especially to developing nations to compete in the world markets, The consultancy services are provided in respect of *Quality Improvement measures</a:t>
            </a: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effectLst/>
                <a:latin typeface="Times New Roman" panose="02020603050405020304" pitchFamily="18" charset="0"/>
                <a:cs typeface="Times New Roman" panose="02020603050405020304" pitchFamily="18" charset="0"/>
              </a:rPr>
              <a:t>*Cost Reduction Measures</a:t>
            </a: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effectLst/>
                <a:latin typeface="Times New Roman" panose="02020603050405020304" pitchFamily="18" charset="0"/>
                <a:cs typeface="Times New Roman" panose="02020603050405020304" pitchFamily="18" charset="0"/>
              </a:rPr>
              <a:t>*Export Promotion Schemes</a:t>
            </a:r>
            <a:r>
              <a:rPr lang="en-US" sz="2000" dirty="0" smtClean="0">
                <a:solidFill>
                  <a:schemeClr val="tx1"/>
                </a:solidFill>
                <a:effectLst/>
                <a:latin typeface="Times New Roman" panose="02020603050405020304" pitchFamily="18" charset="0"/>
                <a:cs typeface="Times New Roman" panose="02020603050405020304" pitchFamily="18" charset="0"/>
              </a:rPr>
              <a:t>.</a:t>
            </a:r>
          </a:p>
          <a:p>
            <a:pPr marL="0" indent="0">
              <a:buNone/>
            </a:pPr>
            <a:r>
              <a:rPr lang="en-US" sz="2000" b="1" dirty="0">
                <a:solidFill>
                  <a:schemeClr val="tx1"/>
                </a:solidFill>
                <a:latin typeface="Times New Roman" panose="02020603050405020304" pitchFamily="18" charset="0"/>
                <a:cs typeface="Times New Roman" panose="02020603050405020304" pitchFamily="18" charset="0"/>
              </a:rPr>
              <a:t>7. Examination of Member Nations Policies:</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WTO examines the foreign trade policies of member nations. Such examination is undertaken to find out whether or not the member nations conform to guidelines of WTO. If the member nations do not conform to guidelines, the WTO may insist on member nation to do so.</a:t>
            </a:r>
            <a:br>
              <a:rPr lang="en-US" sz="2000" dirty="0">
                <a:solidFill>
                  <a:schemeClr val="tx1"/>
                </a:solidFill>
                <a:latin typeface="Times New Roman" panose="02020603050405020304" pitchFamily="18" charset="0"/>
                <a:cs typeface="Times New Roman" panose="02020603050405020304" pitchFamily="18" charset="0"/>
              </a:rPr>
            </a:br>
            <a:endParaRPr lang="en-IN"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3079121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6477" y="204716"/>
            <a:ext cx="11919495" cy="5355102"/>
          </a:xfrm>
        </p:spPr>
        <p:txBody>
          <a:bodyPr>
            <a:normAutofit/>
          </a:bodyPr>
          <a:lstStyle/>
          <a:p>
            <a:pPr marL="0" indent="0">
              <a:buNone/>
            </a:pPr>
            <a:r>
              <a:rPr lang="en-US" dirty="0"/>
              <a:t/>
            </a:r>
            <a:br>
              <a:rPr lang="en-US" dirty="0"/>
            </a:br>
            <a:r>
              <a:rPr lang="en-US" sz="2000" b="1" dirty="0">
                <a:solidFill>
                  <a:schemeClr val="tx1"/>
                </a:solidFill>
                <a:effectLst/>
                <a:latin typeface="Times New Roman" panose="02020603050405020304" pitchFamily="18" charset="0"/>
                <a:cs typeface="Times New Roman" panose="02020603050405020304" pitchFamily="18" charset="0"/>
              </a:rPr>
              <a:t>8. Settlement of Disputes:</a:t>
            </a:r>
            <a:r>
              <a:rPr lang="en-US" sz="2000" b="1" dirty="0">
                <a:solidFill>
                  <a:schemeClr val="tx1"/>
                </a:solidFill>
                <a:latin typeface="Times New Roman" panose="02020603050405020304" pitchFamily="18" charset="0"/>
                <a:cs typeface="Times New Roman" panose="02020603050405020304" pitchFamily="18" charset="0"/>
              </a:rPr>
              <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effectLst/>
                <a:latin typeface="Times New Roman" panose="02020603050405020304" pitchFamily="18" charset="0"/>
                <a:cs typeface="Times New Roman" panose="02020603050405020304" pitchFamily="18" charset="0"/>
              </a:rPr>
              <a:t>- WTO resolves the disputes between member nations. The disputes may take place when one member nation takes certain measures which are against the interest of another member nation. For instance, USA may impose anti-dumping duties on India. This will result in a dispute between India and USA.</a:t>
            </a: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effectLst/>
                <a:latin typeface="Times New Roman" panose="02020603050405020304" pitchFamily="18" charset="0"/>
                <a:cs typeface="Times New Roman" panose="02020603050405020304" pitchFamily="18" charset="0"/>
              </a:rPr>
              <a:t>- The disputes are resolved through negotiations between the two countries. If negotiations cannot resolve the disputes, the dispute will be resolved by Dispute Settlement Body. The DSB of WTO appoints a panel to resolve the dispute. The panel follows detailed procedure to resolve the dispute, which is normally resolved within 6 months.</a:t>
            </a: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endParaRPr lang="en-IN"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7504217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0685" y="0"/>
            <a:ext cx="10466674" cy="1742050"/>
          </a:xfrm>
        </p:spPr>
        <p:txBody>
          <a:bodyPr>
            <a:normAutofit/>
          </a:bodyPr>
          <a:lstStyle/>
          <a:p>
            <a:pPr marL="342900" indent="-342900" algn="l">
              <a:buFont typeface="Wingdings" panose="05000000000000000000" pitchFamily="2" charset="2"/>
              <a:buChar char="v"/>
            </a:pPr>
            <a:r>
              <a:rPr lang="en-US" sz="2400" b="1" dirty="0">
                <a:solidFill>
                  <a:schemeClr val="tx1"/>
                </a:solidFill>
                <a:effectLst/>
                <a:latin typeface="Times New Roman" panose="02020603050405020304" pitchFamily="18" charset="0"/>
                <a:cs typeface="Times New Roman" panose="02020603050405020304" pitchFamily="18" charset="0"/>
              </a:rPr>
              <a:t>WTO AND ITS IMPLICATIONS ON DEVELOPING NATIONS</a:t>
            </a:r>
            <a:endParaRPr lang="en-IN" sz="24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345293" y="2045694"/>
            <a:ext cx="11610146" cy="2640037"/>
          </a:xfrm>
        </p:spPr>
        <p:txBody>
          <a:bodyPr>
            <a:normAutofit/>
          </a:bodyPr>
          <a:lstStyle/>
          <a:p>
            <a:pPr algn="l"/>
            <a:r>
              <a:rPr lang="en-US" sz="2000" dirty="0">
                <a:solidFill>
                  <a:schemeClr val="tx1"/>
                </a:solidFill>
                <a:effectLst/>
                <a:latin typeface="Times New Roman" panose="02020603050405020304" pitchFamily="18" charset="0"/>
                <a:cs typeface="Times New Roman" panose="02020603050405020304" pitchFamily="18" charset="0"/>
              </a:rPr>
              <a:t>Participation in WTO has implications on foreign trade and development of developed as well as developing nations such as India. Although the ultimate goal of WTO is to free world trade in the interest of all nations of the world, yet in reality the WTO agreements have benefited the developed nations more as compared to developing ones. This is because; the developed countries of Europe and America have powerful influence on the WTO agreements.</a:t>
            </a: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endParaRPr lang="en-IN"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8138447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4758" y="245451"/>
            <a:ext cx="11967158" cy="5748998"/>
          </a:xfrm>
        </p:spPr>
        <p:txBody>
          <a:bodyPr>
            <a:noAutofit/>
          </a:bodyPr>
          <a:lstStyle/>
          <a:p>
            <a:pPr marL="0" indent="0">
              <a:buNone/>
            </a:pPr>
            <a:r>
              <a:rPr lang="en-US" sz="2000" dirty="0">
                <a:solidFill>
                  <a:schemeClr val="tx1"/>
                </a:solidFill>
                <a:effectLst/>
                <a:latin typeface="Times New Roman" panose="02020603050405020304" pitchFamily="18" charset="0"/>
                <a:cs typeface="Times New Roman" panose="02020603050405020304" pitchFamily="18" charset="0"/>
              </a:rPr>
              <a:t>The impact of WTO on developing countries is explained as follows</a:t>
            </a:r>
            <a:r>
              <a:rPr lang="en-US" sz="2000" dirty="0" smtClean="0">
                <a:solidFill>
                  <a:schemeClr val="tx1"/>
                </a:solidFill>
                <a:effectLst/>
                <a:latin typeface="Times New Roman" panose="02020603050405020304" pitchFamily="18" charset="0"/>
                <a:cs typeface="Times New Roman" panose="02020603050405020304" pitchFamily="18" charset="0"/>
              </a:rPr>
              <a:t>:</a:t>
            </a: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b="1" dirty="0">
                <a:solidFill>
                  <a:schemeClr val="tx1"/>
                </a:solidFill>
                <a:effectLst/>
                <a:latin typeface="Times New Roman" panose="02020603050405020304" pitchFamily="18" charset="0"/>
                <a:cs typeface="Times New Roman" panose="02020603050405020304" pitchFamily="18" charset="0"/>
              </a:rPr>
              <a:t>(A). NEGATIVE IMPACT:</a:t>
            </a:r>
          </a:p>
          <a:p>
            <a:pPr marL="0" indent="0">
              <a:buNone/>
            </a:pP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b="1" dirty="0">
                <a:solidFill>
                  <a:schemeClr val="tx1"/>
                </a:solidFill>
                <a:effectLst/>
                <a:latin typeface="Times New Roman" panose="02020603050405020304" pitchFamily="18" charset="0"/>
                <a:cs typeface="Times New Roman" panose="02020603050405020304" pitchFamily="18" charset="0"/>
              </a:rPr>
              <a:t>1. Impact of TRIPs Agreement:</a:t>
            </a:r>
            <a:r>
              <a:rPr lang="en-US" sz="2000" b="1" dirty="0">
                <a:solidFill>
                  <a:schemeClr val="tx1"/>
                </a:solidFill>
                <a:latin typeface="Times New Roman" panose="02020603050405020304" pitchFamily="18" charset="0"/>
                <a:cs typeface="Times New Roman" panose="02020603050405020304" pitchFamily="18" charset="0"/>
              </a:rPr>
              <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effectLst/>
                <a:latin typeface="Times New Roman" panose="02020603050405020304" pitchFamily="18" charset="0"/>
                <a:cs typeface="Times New Roman" panose="02020603050405020304" pitchFamily="18" charset="0"/>
              </a:rPr>
              <a:t>- The TRIPS Agreement </a:t>
            </a:r>
            <a:r>
              <a:rPr lang="en-US" sz="2000" dirty="0" err="1">
                <a:solidFill>
                  <a:schemeClr val="tx1"/>
                </a:solidFill>
                <a:effectLst/>
                <a:latin typeface="Times New Roman" panose="02020603050405020304" pitchFamily="18" charset="0"/>
                <a:cs typeface="Times New Roman" panose="02020603050405020304" pitchFamily="18" charset="0"/>
              </a:rPr>
              <a:t>favours</a:t>
            </a:r>
            <a:r>
              <a:rPr lang="en-US" sz="2000" dirty="0">
                <a:solidFill>
                  <a:schemeClr val="tx1"/>
                </a:solidFill>
                <a:effectLst/>
                <a:latin typeface="Times New Roman" panose="02020603050405020304" pitchFamily="18" charset="0"/>
                <a:cs typeface="Times New Roman" panose="02020603050405020304" pitchFamily="18" charset="0"/>
              </a:rPr>
              <a:t> the developed countries as compared to developing nations. Under TRIPs Agreement, protection is given to patents, copyrights, etc.</a:t>
            </a: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effectLst/>
                <a:latin typeface="Times New Roman" panose="02020603050405020304" pitchFamily="18" charset="0"/>
                <a:cs typeface="Times New Roman" panose="02020603050405020304" pitchFamily="18" charset="0"/>
              </a:rPr>
              <a:t>- The firms from developed nations hold large number of patents. Due to huge financial resources, technology and skills, the firms from developed countries develop products and get them patented.</a:t>
            </a: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effectLst/>
                <a:latin typeface="Times New Roman" panose="02020603050405020304" pitchFamily="18" charset="0"/>
                <a:cs typeface="Times New Roman" panose="02020603050405020304" pitchFamily="18" charset="0"/>
              </a:rPr>
              <a:t>- Firms from developing countries have to pay huge royalties o fees to use the patented products. For instance, Indian farmers have to pay high price for BT cotton seeds of Monsanto Chemicals.</a:t>
            </a: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b="1" dirty="0">
                <a:solidFill>
                  <a:schemeClr val="tx1"/>
                </a:solidFill>
                <a:effectLst/>
                <a:latin typeface="Times New Roman" panose="02020603050405020304" pitchFamily="18" charset="0"/>
                <a:cs typeface="Times New Roman" panose="02020603050405020304" pitchFamily="18" charset="0"/>
              </a:rPr>
              <a:t>2. Impact of TRIMs:</a:t>
            </a:r>
            <a:r>
              <a:rPr lang="en-US" sz="2000" b="1" dirty="0">
                <a:solidFill>
                  <a:schemeClr val="tx1"/>
                </a:solidFill>
                <a:latin typeface="Times New Roman" panose="02020603050405020304" pitchFamily="18" charset="0"/>
                <a:cs typeface="Times New Roman" panose="02020603050405020304" pitchFamily="18" charset="0"/>
              </a:rPr>
              <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effectLst/>
                <a:latin typeface="Times New Roman" panose="02020603050405020304" pitchFamily="18" charset="0"/>
                <a:cs typeface="Times New Roman" panose="02020603050405020304" pitchFamily="18" charset="0"/>
              </a:rPr>
              <a:t>- Agreement on TRIMs provides for treatment of foreign investment at par with domestic investment. Due to TRIMS Agreement, developing countries including India have withdrawn a number of restrictions on foreign investment.</a:t>
            </a: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effectLst/>
                <a:latin typeface="Times New Roman" panose="02020603050405020304" pitchFamily="18" charset="0"/>
                <a:cs typeface="Times New Roman" panose="02020603050405020304" pitchFamily="18" charset="0"/>
              </a:rPr>
              <a:t>- TRIMS Agreement </a:t>
            </a:r>
            <a:r>
              <a:rPr lang="en-US" sz="2000" dirty="0" err="1">
                <a:solidFill>
                  <a:schemeClr val="tx1"/>
                </a:solidFill>
                <a:effectLst/>
                <a:latin typeface="Times New Roman" panose="02020603050405020304" pitchFamily="18" charset="0"/>
                <a:cs typeface="Times New Roman" panose="02020603050405020304" pitchFamily="18" charset="0"/>
              </a:rPr>
              <a:t>favours</a:t>
            </a:r>
            <a:r>
              <a:rPr lang="en-US" sz="2000" dirty="0">
                <a:solidFill>
                  <a:schemeClr val="tx1"/>
                </a:solidFill>
                <a:effectLst/>
                <a:latin typeface="Times New Roman" panose="02020603050405020304" pitchFamily="18" charset="0"/>
                <a:cs typeface="Times New Roman" panose="02020603050405020304" pitchFamily="18" charset="0"/>
              </a:rPr>
              <a:t> the firms from developed nations Due to huge financial and technological resources at the disposal, the MNCs from developed countries invest heavily and play a dominant role in developing countries. Besides foreign firms are free to remit profits and royalties to the parent company, thereby, causing foreign exchange drain on developing nations.</a:t>
            </a:r>
            <a:endParaRPr lang="en-IN"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7017796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91070"/>
            <a:ext cx="12192000" cy="6871646"/>
          </a:xfrm>
        </p:spPr>
        <p:txBody>
          <a:bodyPr>
            <a:normAutofit lnSpcReduction="10000"/>
          </a:bodyPr>
          <a:lstStyle/>
          <a:p>
            <a:pPr marL="0" indent="0">
              <a:buNone/>
            </a:pPr>
            <a:r>
              <a:rPr lang="en-US" sz="2000" b="1" dirty="0">
                <a:solidFill>
                  <a:schemeClr val="tx1"/>
                </a:solidFill>
                <a:effectLst/>
                <a:latin typeface="Times New Roman" panose="02020603050405020304" pitchFamily="18" charset="0"/>
                <a:cs typeface="Times New Roman" panose="02020603050405020304" pitchFamily="18" charset="0"/>
              </a:rPr>
              <a:t>3. Impact of GATS:</a:t>
            </a:r>
            <a:r>
              <a:rPr lang="en-US" sz="2000" b="1" dirty="0">
                <a:solidFill>
                  <a:schemeClr val="tx1"/>
                </a:solidFill>
                <a:latin typeface="Times New Roman" panose="02020603050405020304" pitchFamily="18" charset="0"/>
                <a:cs typeface="Times New Roman" panose="02020603050405020304" pitchFamily="18" charset="0"/>
              </a:rPr>
              <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effectLst/>
                <a:latin typeface="Times New Roman" panose="02020603050405020304" pitchFamily="18" charset="0"/>
                <a:cs typeface="Times New Roman" panose="02020603050405020304" pitchFamily="18" charset="0"/>
              </a:rPr>
              <a:t>The </a:t>
            </a:r>
            <a:r>
              <a:rPr lang="en-US" sz="2000" dirty="0">
                <a:solidFill>
                  <a:schemeClr val="tx1"/>
                </a:solidFill>
                <a:effectLst/>
                <a:latin typeface="Times New Roman" panose="02020603050405020304" pitchFamily="18" charset="0"/>
                <a:cs typeface="Times New Roman" panose="02020603050405020304" pitchFamily="18" charset="0"/>
              </a:rPr>
              <a:t>Uruguay Round included trade in services under WTO. Under the GATS agreement, the member nations have to open up the services sector for foreign companies. The developing countries including India have opened up the services sector in respect of banking, insurance, communication, telecom, transport, etc. to foreign firms. The domestic firms of developing countries may find it difficult to compete with giant foreign firms due to lack of resources and professional skills.</a:t>
            </a: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b="1" dirty="0">
                <a:solidFill>
                  <a:schemeClr val="tx1"/>
                </a:solidFill>
                <a:latin typeface="Times New Roman" panose="02020603050405020304" pitchFamily="18" charset="0"/>
                <a:cs typeface="Times New Roman" panose="02020603050405020304" pitchFamily="18" charset="0"/>
              </a:rPr>
              <a:t/>
            </a:r>
            <a:br>
              <a:rPr lang="en-US" sz="2000" b="1" dirty="0">
                <a:solidFill>
                  <a:schemeClr val="tx1"/>
                </a:solidFill>
                <a:latin typeface="Times New Roman" panose="02020603050405020304" pitchFamily="18" charset="0"/>
                <a:cs typeface="Times New Roman" panose="02020603050405020304" pitchFamily="18" charset="0"/>
              </a:rPr>
            </a:br>
            <a:r>
              <a:rPr lang="en-US" sz="2000" b="1" dirty="0">
                <a:solidFill>
                  <a:schemeClr val="tx1"/>
                </a:solidFill>
                <a:effectLst/>
                <a:latin typeface="Times New Roman" panose="02020603050405020304" pitchFamily="18" charset="0"/>
                <a:cs typeface="Times New Roman" panose="02020603050405020304" pitchFamily="18" charset="0"/>
              </a:rPr>
              <a:t>4. Impact of Reduction in Tariffs:</a:t>
            </a:r>
            <a:r>
              <a:rPr lang="en-US" sz="2000" b="1" dirty="0">
                <a:solidFill>
                  <a:schemeClr val="tx1"/>
                </a:solidFill>
                <a:latin typeface="Times New Roman" panose="02020603050405020304" pitchFamily="18" charset="0"/>
                <a:cs typeface="Times New Roman" panose="02020603050405020304" pitchFamily="18" charset="0"/>
              </a:rPr>
              <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effectLst/>
                <a:latin typeface="Times New Roman" panose="02020603050405020304" pitchFamily="18" charset="0"/>
                <a:cs typeface="Times New Roman" panose="02020603050405020304" pitchFamily="18" charset="0"/>
              </a:rPr>
              <a:t>As per the WTO agreement the developing countries have to reduce the tariff barriers. As a result of this, the developing countries have resorted to reduce tariffs in a phased manner. For instance, India has reduced the peak customs duty on non-agricultural goods to 10% (in 2008) As the protection to domestic industry gradually disappears the firms in developing nations have to face increasing competition from foreign goods</a:t>
            </a:r>
            <a:r>
              <a:rPr lang="en-US" sz="2000" dirty="0" smtClean="0">
                <a:solidFill>
                  <a:schemeClr val="tx1"/>
                </a:solidFill>
                <a:effectLst/>
                <a:latin typeface="Times New Roman" panose="02020603050405020304" pitchFamily="18" charset="0"/>
                <a:cs typeface="Times New Roman" panose="02020603050405020304" pitchFamily="18" charset="0"/>
              </a:rPr>
              <a:t>.</a:t>
            </a:r>
          </a:p>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5</a:t>
            </a:r>
            <a:r>
              <a:rPr lang="en-US" sz="2000" b="1" dirty="0">
                <a:solidFill>
                  <a:schemeClr val="tx1"/>
                </a:solidFill>
                <a:latin typeface="Times New Roman" panose="02020603050405020304" pitchFamily="18" charset="0"/>
                <a:cs typeface="Times New Roman" panose="02020603050405020304" pitchFamily="18" charset="0"/>
              </a:rPr>
              <a:t>. Impact on Small Sector:</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WTO does not discriminate industries on the basis of size. Small sector (micro and small enterprises MSES) has to compete with large sector. Therefore, as per WTO agreement, India has withdrawn reservation of items for small scale sector in a phased manner since 2000.</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By February 2008, India has withdrawn reservation for small sector of over 750 items. In April 2015, the remaining 20 items reserved for MSEs are also </a:t>
            </a:r>
            <a:r>
              <a:rPr lang="en-US" sz="2000" dirty="0" err="1">
                <a:solidFill>
                  <a:schemeClr val="tx1"/>
                </a:solidFill>
                <a:latin typeface="Times New Roman" panose="02020603050405020304" pitchFamily="18" charset="0"/>
                <a:cs typeface="Times New Roman" panose="02020603050405020304" pitchFamily="18" charset="0"/>
              </a:rPr>
              <a:t>dereserved</a:t>
            </a:r>
            <a:r>
              <a:rPr lang="en-US" sz="2000" dirty="0">
                <a:solidFill>
                  <a:schemeClr val="tx1"/>
                </a:solidFill>
                <a:latin typeface="Times New Roman" panose="02020603050405020304" pitchFamily="18" charset="0"/>
                <a:cs typeface="Times New Roman" panose="02020603050405020304" pitchFamily="18" charset="0"/>
              </a:rPr>
              <a:t>.</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Due to </a:t>
            </a:r>
            <a:r>
              <a:rPr lang="en-US" sz="2000" dirty="0" err="1">
                <a:solidFill>
                  <a:schemeClr val="tx1"/>
                </a:solidFill>
                <a:latin typeface="Times New Roman" panose="02020603050405020304" pitchFamily="18" charset="0"/>
                <a:cs typeface="Times New Roman" panose="02020603050405020304" pitchFamily="18" charset="0"/>
              </a:rPr>
              <a:t>dereservation</a:t>
            </a:r>
            <a:r>
              <a:rPr lang="en-US" sz="2000" dirty="0">
                <a:solidFill>
                  <a:schemeClr val="tx1"/>
                </a:solidFill>
                <a:latin typeface="Times New Roman" panose="02020603050405020304" pitchFamily="18" charset="0"/>
                <a:cs typeface="Times New Roman" panose="02020603050405020304" pitchFamily="18" charset="0"/>
              </a:rPr>
              <a:t>, the small units have to compete with large industries and also from cheaper imports. As a result, several small firms have become weak or sick during the past couple of years.</a:t>
            </a:r>
            <a:br>
              <a:rPr lang="en-US" sz="2000" dirty="0">
                <a:solidFill>
                  <a:schemeClr val="tx1"/>
                </a:solidFill>
                <a:latin typeface="Times New Roman" panose="02020603050405020304" pitchFamily="18" charset="0"/>
                <a:cs typeface="Times New Roman" panose="02020603050405020304" pitchFamily="18" charset="0"/>
              </a:rPr>
            </a:br>
            <a:endParaRPr lang="en-US" sz="2000" dirty="0" smtClean="0">
              <a:solidFill>
                <a:schemeClr val="tx1"/>
              </a:solidFill>
              <a:effectLst/>
              <a:latin typeface="Times New Roman" panose="02020603050405020304" pitchFamily="18" charset="0"/>
              <a:cs typeface="Times New Roman" panose="02020603050405020304" pitchFamily="18" charset="0"/>
            </a:endParaRPr>
          </a:p>
          <a:p>
            <a:pPr marL="0" indent="0">
              <a:buNone/>
            </a:pP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endParaRPr lang="en-IN"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3602428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6069" y="188339"/>
            <a:ext cx="12005931" cy="6133514"/>
          </a:xfrm>
        </p:spPr>
        <p:txBody>
          <a:bodyPr>
            <a:normAutofit/>
          </a:bodyPr>
          <a:lstStyle/>
          <a:p>
            <a:pPr marL="0" indent="0">
              <a:buNone/>
            </a:pPr>
            <a:r>
              <a:rPr lang="en-US" sz="2000" b="1" dirty="0" smtClean="0">
                <a:solidFill>
                  <a:schemeClr val="tx1"/>
                </a:solidFill>
                <a:effectLst/>
                <a:latin typeface="Times New Roman" panose="02020603050405020304" pitchFamily="18" charset="0"/>
                <a:cs typeface="Times New Roman" panose="02020603050405020304" pitchFamily="18" charset="0"/>
              </a:rPr>
              <a:t>6</a:t>
            </a:r>
            <a:r>
              <a:rPr lang="en-US" sz="2000" b="1" dirty="0">
                <a:solidFill>
                  <a:schemeClr val="tx1"/>
                </a:solidFill>
                <a:effectLst/>
                <a:latin typeface="Times New Roman" panose="02020603050405020304" pitchFamily="18" charset="0"/>
                <a:cs typeface="Times New Roman" panose="02020603050405020304" pitchFamily="18" charset="0"/>
              </a:rPr>
              <a:t>. Impact on Agriculture:</a:t>
            </a:r>
            <a:r>
              <a:rPr lang="en-US" sz="2000" b="1" dirty="0">
                <a:solidFill>
                  <a:schemeClr val="tx1"/>
                </a:solidFill>
                <a:latin typeface="Times New Roman" panose="02020603050405020304" pitchFamily="18" charset="0"/>
                <a:cs typeface="Times New Roman" panose="02020603050405020304" pitchFamily="18" charset="0"/>
              </a:rPr>
              <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effectLst/>
                <a:latin typeface="Times New Roman" panose="02020603050405020304" pitchFamily="18" charset="0"/>
                <a:cs typeface="Times New Roman" panose="02020603050405020304" pitchFamily="18" charset="0"/>
              </a:rPr>
              <a:t>- The developing countries India and China are among the largest producers of agricultural items like vegetables, fruits, food grains, etc. However, the agricultural productivity is low as compared to other countries. Due to low productivity, the farmers from developing countries stand to lose in the world markets.</a:t>
            </a: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effectLst/>
                <a:latin typeface="Times New Roman" panose="02020603050405020304" pitchFamily="18" charset="0"/>
                <a:cs typeface="Times New Roman" panose="02020603050405020304" pitchFamily="18" charset="0"/>
              </a:rPr>
              <a:t>- The WTO agreement on agriculture has only in theory </a:t>
            </a:r>
            <a:r>
              <a:rPr lang="en-US" sz="2000" dirty="0" err="1">
                <a:solidFill>
                  <a:schemeClr val="tx1"/>
                </a:solidFill>
                <a:effectLst/>
                <a:latin typeface="Times New Roman" panose="02020603050405020304" pitchFamily="18" charset="0"/>
                <a:cs typeface="Times New Roman" panose="02020603050405020304" pitchFamily="18" charset="0"/>
              </a:rPr>
              <a:t>favoured</a:t>
            </a:r>
            <a:r>
              <a:rPr lang="en-US" sz="2000" dirty="0">
                <a:solidFill>
                  <a:schemeClr val="tx1"/>
                </a:solidFill>
                <a:effectLst/>
                <a:latin typeface="Times New Roman" panose="02020603050405020304" pitchFamily="18" charset="0"/>
                <a:cs typeface="Times New Roman" panose="02020603050405020304" pitchFamily="18" charset="0"/>
              </a:rPr>
              <a:t> the developing countries. But in practice, its implication has affected agricultural exports of developing countries to world markets as the developed countries provide lot of subsidies to</a:t>
            </a: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effectLst/>
                <a:latin typeface="Times New Roman" panose="02020603050405020304" pitchFamily="18" charset="0"/>
                <a:cs typeface="Times New Roman" panose="02020603050405020304" pitchFamily="18" charset="0"/>
              </a:rPr>
              <a:t>their exporters.</a:t>
            </a:r>
            <a:endParaRPr lang="en-IN"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8722479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77421"/>
            <a:ext cx="12192000" cy="6680579"/>
          </a:xfrm>
        </p:spPr>
        <p:txBody>
          <a:bodyPr>
            <a:normAutofit fontScale="92500" lnSpcReduction="10000"/>
          </a:bodyPr>
          <a:lstStyle/>
          <a:p>
            <a:pPr marL="0" indent="0">
              <a:buNone/>
            </a:pPr>
            <a:r>
              <a:rPr lang="en-US" sz="2000" b="1" dirty="0">
                <a:solidFill>
                  <a:schemeClr val="tx1"/>
                </a:solidFill>
                <a:effectLst/>
                <a:latin typeface="Times New Roman" panose="02020603050405020304" pitchFamily="18" charset="0"/>
                <a:cs typeface="Times New Roman" panose="02020603050405020304" pitchFamily="18" charset="0"/>
              </a:rPr>
              <a:t>(B) POSITIVE IMPLICATIONS :</a:t>
            </a:r>
            <a:r>
              <a:rPr lang="en-US" sz="2000" b="1" dirty="0">
                <a:solidFill>
                  <a:schemeClr val="tx1"/>
                </a:solidFill>
                <a:latin typeface="Times New Roman" panose="02020603050405020304" pitchFamily="18" charset="0"/>
                <a:cs typeface="Times New Roman" panose="02020603050405020304" pitchFamily="18" charset="0"/>
              </a:rPr>
              <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effectLst/>
                <a:latin typeface="Times New Roman" panose="02020603050405020304" pitchFamily="18" charset="0"/>
                <a:cs typeface="Times New Roman" panose="02020603050405020304" pitchFamily="18" charset="0"/>
              </a:rPr>
              <a:t>The positive impact of WTO on developing countries can be viewed from the following aspects:</a:t>
            </a: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b="1" dirty="0">
                <a:solidFill>
                  <a:schemeClr val="tx1"/>
                </a:solidFill>
                <a:effectLst/>
                <a:latin typeface="Times New Roman" panose="02020603050405020304" pitchFamily="18" charset="0"/>
                <a:cs typeface="Times New Roman" panose="02020603050405020304" pitchFamily="18" charset="0"/>
              </a:rPr>
              <a:t>1. Growth in Merchandise Exports:</a:t>
            </a:r>
            <a:r>
              <a:rPr lang="en-US" sz="2000" dirty="0">
                <a:solidFill>
                  <a:schemeClr val="tx1"/>
                </a:solidFill>
                <a:effectLst/>
                <a:latin typeface="Times New Roman" panose="02020603050405020304" pitchFamily="18" charset="0"/>
                <a:cs typeface="Times New Roman" panose="02020603050405020304" pitchFamily="18" charset="0"/>
              </a:rPr>
              <a:t> The exports of developing countries like India, China, Brazil, etc. have increased since the setting up of WTO. The increase in exports of developing countries is due to reduction in trade barriers - tariff and non tariff. For instance, India's merchandise exports have increased since 1995 but there was a decline in 2015-16 due to global slow down.</a:t>
            </a: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b="1" dirty="0">
                <a:solidFill>
                  <a:schemeClr val="tx1"/>
                </a:solidFill>
                <a:effectLst/>
                <a:latin typeface="Times New Roman" panose="02020603050405020304" pitchFamily="18" charset="0"/>
                <a:cs typeface="Times New Roman" panose="02020603050405020304" pitchFamily="18" charset="0"/>
              </a:rPr>
              <a:t>2. Growth in Services Exports:</a:t>
            </a:r>
            <a:r>
              <a:rPr lang="en-US" sz="2000" b="1" dirty="0">
                <a:solidFill>
                  <a:schemeClr val="tx1"/>
                </a:solidFill>
                <a:latin typeface="Times New Roman" panose="02020603050405020304" pitchFamily="18" charset="0"/>
                <a:cs typeface="Times New Roman" panose="02020603050405020304" pitchFamily="18" charset="0"/>
              </a:rPr>
              <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effectLst/>
                <a:latin typeface="Times New Roman" panose="02020603050405020304" pitchFamily="18" charset="0"/>
                <a:cs typeface="Times New Roman" panose="02020603050405020304" pitchFamily="18" charset="0"/>
              </a:rPr>
              <a:t>- The WTO has also introduced an agreement on services called GATS. Under this agreement, the member nations have to </a:t>
            </a:r>
            <a:r>
              <a:rPr lang="en-US" sz="2000" dirty="0" err="1">
                <a:solidFill>
                  <a:schemeClr val="tx1"/>
                </a:solidFill>
                <a:effectLst/>
                <a:latin typeface="Times New Roman" panose="02020603050405020304" pitchFamily="18" charset="0"/>
                <a:cs typeface="Times New Roman" panose="02020603050405020304" pitchFamily="18" charset="0"/>
              </a:rPr>
              <a:t>liberalise</a:t>
            </a:r>
            <a:r>
              <a:rPr lang="en-US" sz="2000" dirty="0">
                <a:solidFill>
                  <a:schemeClr val="tx1"/>
                </a:solidFill>
                <a:effectLst/>
                <a:latin typeface="Times New Roman" panose="02020603050405020304" pitchFamily="18" charset="0"/>
                <a:cs typeface="Times New Roman" panose="02020603050405020304" pitchFamily="18" charset="0"/>
              </a:rPr>
              <a:t> the services sector. Certain emerging and developing countries like India would benefit from this agreement. </a:t>
            </a: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effectLst/>
                <a:latin typeface="Times New Roman" panose="02020603050405020304" pitchFamily="18" charset="0"/>
                <a:cs typeface="Times New Roman" panose="02020603050405020304" pitchFamily="18" charset="0"/>
              </a:rPr>
              <a:t>- For instance, India's services exports have increased from about 5 billion US $ in 1995 to 155 US $ billion in 2015. The software services accounted for about 48% of the services exports of India in 2015</a:t>
            </a:r>
            <a:r>
              <a:rPr lang="en-US" sz="2000" dirty="0" smtClean="0">
                <a:solidFill>
                  <a:schemeClr val="tx1"/>
                </a:solidFill>
                <a:effectLst/>
                <a:latin typeface="Times New Roman" panose="02020603050405020304" pitchFamily="18" charset="0"/>
                <a:cs typeface="Times New Roman" panose="02020603050405020304" pitchFamily="18" charset="0"/>
              </a:rPr>
              <a:t>.</a:t>
            </a:r>
          </a:p>
          <a:p>
            <a:pPr marL="0" indent="0">
              <a:buNone/>
            </a:pPr>
            <a:endParaRPr lang="en-US" sz="2000" dirty="0" smtClean="0">
              <a:solidFill>
                <a:schemeClr val="tx1"/>
              </a:solidFill>
              <a:effectLst/>
              <a:latin typeface="Times New Roman" panose="02020603050405020304" pitchFamily="18" charset="0"/>
              <a:cs typeface="Times New Roman" panose="02020603050405020304" pitchFamily="18" charset="0"/>
            </a:endParaRPr>
          </a:p>
          <a:p>
            <a:pPr marL="0" indent="0">
              <a:buNone/>
            </a:pPr>
            <a:r>
              <a:rPr lang="en-US" sz="2000" b="1" dirty="0">
                <a:solidFill>
                  <a:schemeClr val="tx1"/>
                </a:solidFill>
                <a:latin typeface="Times New Roman" panose="02020603050405020304" pitchFamily="18" charset="0"/>
                <a:cs typeface="Times New Roman" panose="02020603050405020304" pitchFamily="18" charset="0"/>
              </a:rPr>
              <a:t>3. Foreign Direct Investment:</a:t>
            </a: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As per the TRIMs agreement, restrictions on foreign investment have been withdrawn by member nations of WTO including developing countries. Therefore, the developing countries like Brazil, India, China, etc. have been benefited by way of foreign direct investment as well as by Euro equities and portfolio investment.</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In 2015-16, FDI net inflows (Inflows less Outflows) in India was US $ 36 US $ billion as against 3.3 US $ billion in 2000-01.</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endParaRPr lang="en-IN"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8671295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7830" y="292691"/>
            <a:ext cx="11974086" cy="5355102"/>
          </a:xfrm>
        </p:spPr>
        <p:txBody>
          <a:bodyPr>
            <a:normAutofit lnSpcReduction="10000"/>
          </a:bodyPr>
          <a:lstStyle/>
          <a:p>
            <a:pPr marL="0" indent="0">
              <a:buNone/>
            </a:pPr>
            <a:r>
              <a:rPr lang="en-US" dirty="0"/>
              <a:t/>
            </a:r>
            <a:br>
              <a:rPr lang="en-US" dirty="0"/>
            </a:br>
            <a:r>
              <a:rPr lang="en-US" sz="2000" b="1" dirty="0">
                <a:solidFill>
                  <a:schemeClr val="tx1"/>
                </a:solidFill>
                <a:effectLst/>
                <a:latin typeface="Times New Roman" panose="02020603050405020304" pitchFamily="18" charset="0"/>
                <a:cs typeface="Times New Roman" panose="02020603050405020304" pitchFamily="18" charset="0"/>
              </a:rPr>
              <a:t>4. Textiles and Clothing:</a:t>
            </a:r>
            <a:r>
              <a:rPr lang="en-US" sz="2000" b="1" dirty="0">
                <a:solidFill>
                  <a:schemeClr val="tx1"/>
                </a:solidFill>
                <a:latin typeface="Times New Roman" panose="02020603050405020304" pitchFamily="18" charset="0"/>
                <a:cs typeface="Times New Roman" panose="02020603050405020304" pitchFamily="18" charset="0"/>
              </a:rPr>
              <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effectLst/>
                <a:latin typeface="Times New Roman" panose="02020603050405020304" pitchFamily="18" charset="0"/>
                <a:cs typeface="Times New Roman" panose="02020603050405020304" pitchFamily="18" charset="0"/>
              </a:rPr>
              <a:t>- It is estimated that the textiles sector would be one of the major beneficiaries of the impact of Uruguay Round. At the Uruguay Round, it was agreed upon by member countries to phase out MFA by 2005.</a:t>
            </a: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effectLst/>
                <a:latin typeface="Times New Roman" panose="02020603050405020304" pitchFamily="18" charset="0"/>
                <a:cs typeface="Times New Roman" panose="02020603050405020304" pitchFamily="18" charset="0"/>
              </a:rPr>
              <a:t>- Under MFA, the developed countries like France, USA, UK Canada, etc. used to impose quotas on textile exporting countries. The MFA has been withdrawn </a:t>
            </a:r>
            <a:r>
              <a:rPr lang="en-US" sz="2000" dirty="0" err="1">
                <a:solidFill>
                  <a:schemeClr val="tx1"/>
                </a:solidFill>
                <a:effectLst/>
                <a:latin typeface="Times New Roman" panose="02020603050405020304" pitchFamily="18" charset="0"/>
                <a:cs typeface="Times New Roman" panose="02020603050405020304" pitchFamily="18" charset="0"/>
              </a:rPr>
              <a:t>w.e.f</a:t>
            </a:r>
            <a:r>
              <a:rPr lang="en-US" sz="2000" dirty="0">
                <a:solidFill>
                  <a:schemeClr val="tx1"/>
                </a:solidFill>
                <a:effectLst/>
                <a:latin typeface="Times New Roman" panose="02020603050405020304" pitchFamily="18" charset="0"/>
                <a:cs typeface="Times New Roman" panose="02020603050405020304" pitchFamily="18" charset="0"/>
              </a:rPr>
              <a:t>. 1.1.2005, and therefore, it would benefit the developing countries including India by way of increase in export of textiles and clothing.</a:t>
            </a: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endParaRPr lang="en-US" sz="2000"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000" b="1" dirty="0">
                <a:solidFill>
                  <a:schemeClr val="tx1"/>
                </a:solidFill>
                <a:latin typeface="Times New Roman" panose="02020603050405020304" pitchFamily="18" charset="0"/>
                <a:cs typeface="Times New Roman" panose="02020603050405020304" pitchFamily="18" charset="0"/>
              </a:rPr>
              <a:t>5. Benefits of TRIPS Agreement: </a:t>
            </a:r>
            <a:r>
              <a:rPr lang="en-US" sz="2000" dirty="0">
                <a:solidFill>
                  <a:schemeClr val="tx1"/>
                </a:solidFill>
                <a:latin typeface="Times New Roman" panose="02020603050405020304" pitchFamily="18" charset="0"/>
                <a:cs typeface="Times New Roman" panose="02020603050405020304" pitchFamily="18" charset="0"/>
              </a:rPr>
              <a:t>The TRIPs agreement has benefited the developing countries like Brazil, India, China and others. The firms in developing countries have also developed new products and got them patented. Developing countries have also benefited by way of GIS status. For instance, India has obtained GIS for products like Darjeeling Tea, Goa </a:t>
            </a:r>
            <a:r>
              <a:rPr lang="en-US" sz="2000" dirty="0" err="1">
                <a:solidFill>
                  <a:schemeClr val="tx1"/>
                </a:solidFill>
                <a:latin typeface="Times New Roman" panose="02020603050405020304" pitchFamily="18" charset="0"/>
                <a:cs typeface="Times New Roman" panose="02020603050405020304" pitchFamily="18" charset="0"/>
              </a:rPr>
              <a:t>Feni</a:t>
            </a:r>
            <a:r>
              <a:rPr lang="en-US" sz="2000" dirty="0">
                <a:solidFill>
                  <a:schemeClr val="tx1"/>
                </a:solidFill>
                <a:latin typeface="Times New Roman" panose="02020603050405020304" pitchFamily="18" charset="0"/>
                <a:cs typeface="Times New Roman" panose="02020603050405020304" pitchFamily="18" charset="0"/>
              </a:rPr>
              <a:t> and so on.</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b="1" dirty="0">
                <a:solidFill>
                  <a:schemeClr val="tx1"/>
                </a:solidFill>
                <a:latin typeface="Times New Roman" panose="02020603050405020304" pitchFamily="18" charset="0"/>
                <a:cs typeface="Times New Roman" panose="02020603050405020304" pitchFamily="18" charset="0"/>
              </a:rPr>
              <a:t>Conclusion:</a:t>
            </a:r>
            <a:r>
              <a:rPr lang="en-US" sz="2000" dirty="0">
                <a:solidFill>
                  <a:schemeClr val="tx1"/>
                </a:solidFill>
                <a:latin typeface="Times New Roman" panose="02020603050405020304" pitchFamily="18" charset="0"/>
                <a:cs typeface="Times New Roman" panose="02020603050405020304" pitchFamily="18" charset="0"/>
              </a:rPr>
              <a:t> It can be concluded that the WTO has created both a positive and negative impact on developing countries. It is expected that the developing countries like Brazil, India, China, South Korea would greatly benefit from WTO agreements in the coming years, provided they make efforts to improve efficiency and international competitiveness</a:t>
            </a:r>
            <a:endParaRPr lang="en-IN"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7533778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74270"/>
            <a:ext cx="11942243" cy="808369"/>
          </a:xfrm>
        </p:spPr>
        <p:txBody>
          <a:bodyPr>
            <a:noAutofit/>
          </a:bodyPr>
          <a:lstStyle/>
          <a:p>
            <a:pPr marL="342900" indent="-342900" algn="l">
              <a:buFont typeface="Wingdings" panose="05000000000000000000" pitchFamily="2" charset="2"/>
              <a:buChar char="v"/>
            </a:pPr>
            <a:r>
              <a:rPr lang="en-IN" sz="2400" b="1" dirty="0">
                <a:solidFill>
                  <a:schemeClr val="tx1"/>
                </a:solidFill>
                <a:effectLst/>
                <a:latin typeface="Times New Roman" panose="02020603050405020304" pitchFamily="18" charset="0"/>
                <a:cs typeface="Times New Roman" panose="02020603050405020304" pitchFamily="18" charset="0"/>
              </a:rPr>
              <a:t>IMPACT OF TRADING BLOCS</a:t>
            </a:r>
            <a:endParaRPr lang="en-IN" sz="24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290701" y="1614636"/>
            <a:ext cx="11773920" cy="2166425"/>
          </a:xfrm>
        </p:spPr>
        <p:txBody>
          <a:bodyPr>
            <a:noAutofit/>
          </a:bodyPr>
          <a:lstStyle/>
          <a:p>
            <a:pPr algn="l"/>
            <a:r>
              <a:rPr lang="en-US" sz="2400" dirty="0">
                <a:solidFill>
                  <a:schemeClr val="tx1"/>
                </a:solidFill>
                <a:effectLst/>
                <a:latin typeface="Times New Roman" panose="02020603050405020304" pitchFamily="18" charset="0"/>
                <a:cs typeface="Times New Roman" panose="02020603050405020304" pitchFamily="18" charset="0"/>
              </a:rPr>
              <a:t>A trading bloc or an economic integration is a group of countries, which is formed for increasing trade and development of member countries. The trading bloc members remove or reduce trade barriers on member nations, whereas, they may impose common barriers on non-members.</a:t>
            </a:r>
            <a:r>
              <a:rPr lang="en-US" sz="2400" dirty="0">
                <a:solidFill>
                  <a:schemeClr val="tx1"/>
                </a:solidFill>
                <a:latin typeface="Times New Roman" panose="02020603050405020304" pitchFamily="18" charset="0"/>
                <a:cs typeface="Times New Roman" panose="02020603050405020304" pitchFamily="18" charset="0"/>
              </a:rPr>
              <a:t/>
            </a:r>
            <a:br>
              <a:rPr lang="en-US" sz="2400" dirty="0">
                <a:solidFill>
                  <a:schemeClr val="tx1"/>
                </a:solidFill>
                <a:latin typeface="Times New Roman" panose="02020603050405020304" pitchFamily="18" charset="0"/>
                <a:cs typeface="Times New Roman" panose="02020603050405020304" pitchFamily="18" charset="0"/>
              </a:rPr>
            </a:br>
            <a:endParaRPr lang="en-IN"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97382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EA4E15E6-4B34-D240-A203-FA0FA881EFD2}"/>
              </a:ext>
            </a:extLst>
          </p:cNvPr>
          <p:cNvSpPr>
            <a:spLocks noGrp="1"/>
          </p:cNvSpPr>
          <p:nvPr>
            <p:ph idx="1"/>
          </p:nvPr>
        </p:nvSpPr>
        <p:spPr>
          <a:xfrm>
            <a:off x="0" y="197892"/>
            <a:ext cx="12192000" cy="6755642"/>
          </a:xfrm>
        </p:spPr>
        <p:txBody>
          <a:bodyPr>
            <a:normAutofit/>
          </a:bodyPr>
          <a:lstStyle/>
          <a:p>
            <a:pPr marL="0" indent="0">
              <a:buNone/>
            </a:pPr>
            <a:r>
              <a:rPr lang="en-GB" sz="2000" b="1" dirty="0" smtClean="0">
                <a:latin typeface="Times New Roman" panose="02020603050405020304" pitchFamily="18" charset="0"/>
                <a:cs typeface="Times New Roman" panose="02020603050405020304" pitchFamily="18" charset="0"/>
              </a:rPr>
              <a:t>4</a:t>
            </a:r>
            <a:r>
              <a:rPr lang="en-GB" sz="2000" b="1" dirty="0" smtClean="0">
                <a:solidFill>
                  <a:schemeClr val="tx1"/>
                </a:solidFill>
                <a:latin typeface="Times New Roman" panose="02020603050405020304" pitchFamily="18" charset="0"/>
                <a:cs typeface="Times New Roman" panose="02020603050405020304" pitchFamily="18" charset="0"/>
              </a:rPr>
              <a:t>. Inseparable </a:t>
            </a:r>
            <a:r>
              <a:rPr lang="en-GB" sz="2000" b="1" dirty="0">
                <a:solidFill>
                  <a:schemeClr val="tx1"/>
                </a:solidFill>
                <a:latin typeface="Times New Roman" panose="02020603050405020304" pitchFamily="18" charset="0"/>
                <a:cs typeface="Times New Roman" panose="02020603050405020304" pitchFamily="18" charset="0"/>
              </a:rPr>
              <a:t>Part of Business: - </a:t>
            </a:r>
            <a:r>
              <a:rPr lang="en-GB" sz="2000" dirty="0">
                <a:solidFill>
                  <a:schemeClr val="tx1"/>
                </a:solidFill>
                <a:latin typeface="Times New Roman" panose="02020603050405020304" pitchFamily="18" charset="0"/>
                <a:cs typeface="Times New Roman" panose="02020603050405020304" pitchFamily="18" charset="0"/>
              </a:rPr>
              <a:t>Environment is an integral </a:t>
            </a:r>
            <a:r>
              <a:rPr lang="en-GB" sz="2000" dirty="0" smtClean="0">
                <a:solidFill>
                  <a:schemeClr val="tx1"/>
                </a:solidFill>
                <a:latin typeface="Times New Roman" panose="02020603050405020304" pitchFamily="18" charset="0"/>
                <a:cs typeface="Times New Roman" panose="02020603050405020304" pitchFamily="18" charset="0"/>
              </a:rPr>
              <a:t>part </a:t>
            </a:r>
            <a:r>
              <a:rPr lang="en-GB" sz="2000" dirty="0">
                <a:solidFill>
                  <a:schemeClr val="tx1"/>
                </a:solidFill>
                <a:latin typeface="Times New Roman" panose="02020603050405020304" pitchFamily="18" charset="0"/>
                <a:cs typeface="Times New Roman" panose="02020603050405020304" pitchFamily="18" charset="0"/>
              </a:rPr>
              <a:t>of business. Business firms cannot operate without environment. </a:t>
            </a:r>
            <a:endParaRPr lang="en-GB" sz="2000"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GB" sz="2000" dirty="0" smtClean="0">
                <a:solidFill>
                  <a:schemeClr val="tx1"/>
                </a:solidFill>
                <a:latin typeface="Times New Roman" panose="02020603050405020304" pitchFamily="18" charset="0"/>
                <a:cs typeface="Times New Roman" panose="02020603050405020304" pitchFamily="18" charset="0"/>
              </a:rPr>
              <a:t>For Example:  </a:t>
            </a:r>
            <a:r>
              <a:rPr lang="en-GB" sz="2000" dirty="0">
                <a:solidFill>
                  <a:schemeClr val="tx1"/>
                </a:solidFill>
                <a:latin typeface="Times New Roman" panose="02020603050405020304" pitchFamily="18" charset="0"/>
                <a:cs typeface="Times New Roman" panose="02020603050405020304" pitchFamily="18" charset="0"/>
              </a:rPr>
              <a:t>business firms cannot operate without customers, suppliers and </a:t>
            </a:r>
            <a:r>
              <a:rPr lang="en-GB" sz="2000" dirty="0" smtClean="0">
                <a:solidFill>
                  <a:schemeClr val="tx1"/>
                </a:solidFill>
                <a:latin typeface="Times New Roman" panose="02020603050405020304" pitchFamily="18" charset="0"/>
                <a:cs typeface="Times New Roman" panose="02020603050405020304" pitchFamily="18" charset="0"/>
              </a:rPr>
              <a:t>dealers.</a:t>
            </a:r>
            <a:r>
              <a:rPr lang="en-GB" sz="2000" dirty="0">
                <a:solidFill>
                  <a:schemeClr val="tx1"/>
                </a:solidFill>
                <a:latin typeface="Times New Roman" panose="02020603050405020304" pitchFamily="18" charset="0"/>
                <a:cs typeface="Times New Roman" panose="02020603050405020304" pitchFamily="18" charset="0"/>
              </a:rPr>
              <a:t> </a:t>
            </a:r>
            <a:r>
              <a:rPr lang="en-GB" sz="2000" dirty="0" smtClean="0">
                <a:solidFill>
                  <a:schemeClr val="tx1"/>
                </a:solidFill>
                <a:latin typeface="Times New Roman" panose="02020603050405020304" pitchFamily="18" charset="0"/>
                <a:cs typeface="Times New Roman" panose="02020603050405020304" pitchFamily="18" charset="0"/>
              </a:rPr>
              <a:t>Also </a:t>
            </a:r>
            <a:r>
              <a:rPr lang="en-GB" sz="2000" dirty="0">
                <a:solidFill>
                  <a:schemeClr val="tx1"/>
                </a:solidFill>
                <a:latin typeface="Times New Roman" panose="02020603050405020304" pitchFamily="18" charset="0"/>
                <a:cs typeface="Times New Roman" panose="02020603050405020304" pitchFamily="18" charset="0"/>
              </a:rPr>
              <a:t>business firms depend upon natural environment for </a:t>
            </a:r>
            <a:r>
              <a:rPr lang="en-GB" sz="2000" dirty="0" smtClean="0">
                <a:solidFill>
                  <a:schemeClr val="tx1"/>
                </a:solidFill>
                <a:latin typeface="Times New Roman" panose="02020603050405020304" pitchFamily="18" charset="0"/>
                <a:cs typeface="Times New Roman" panose="02020603050405020304" pitchFamily="18" charset="0"/>
              </a:rPr>
              <a:t>its resources </a:t>
            </a:r>
            <a:r>
              <a:rPr lang="en-GB" sz="2000" dirty="0">
                <a:solidFill>
                  <a:schemeClr val="tx1"/>
                </a:solidFill>
                <a:latin typeface="Times New Roman" panose="02020603050405020304" pitchFamily="18" charset="0"/>
                <a:cs typeface="Times New Roman" panose="02020603050405020304" pitchFamily="18" charset="0"/>
              </a:rPr>
              <a:t>such as raw materials. </a:t>
            </a:r>
            <a:endParaRPr lang="en-GB" sz="2000"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5. Complex </a:t>
            </a:r>
            <a:r>
              <a:rPr lang="en-US" sz="2000" b="1" dirty="0">
                <a:solidFill>
                  <a:schemeClr val="tx1"/>
                </a:solidFill>
                <a:latin typeface="Times New Roman" panose="02020603050405020304" pitchFamily="18" charset="0"/>
                <a:cs typeface="Times New Roman" panose="02020603050405020304" pitchFamily="18" charset="0"/>
              </a:rPr>
              <a:t>in Nature: </a:t>
            </a:r>
            <a:r>
              <a:rPr lang="en-US" sz="2000" dirty="0">
                <a:solidFill>
                  <a:schemeClr val="tx1"/>
                </a:solidFill>
                <a:latin typeface="Times New Roman" panose="02020603050405020304" pitchFamily="18" charset="0"/>
                <a:cs typeface="Times New Roman" panose="02020603050405020304" pitchFamily="18" charset="0"/>
              </a:rPr>
              <a:t>Environment of modern business is more complex and unpredictable. </a:t>
            </a:r>
            <a:endParaRPr lang="en-US" sz="2000"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In </a:t>
            </a:r>
            <a:r>
              <a:rPr lang="en-US" sz="2000" b="1" dirty="0">
                <a:solidFill>
                  <a:schemeClr val="tx1"/>
                </a:solidFill>
                <a:latin typeface="Times New Roman" panose="02020603050405020304" pitchFamily="18" charset="0"/>
                <a:cs typeface="Times New Roman" panose="02020603050405020304" pitchFamily="18" charset="0"/>
              </a:rPr>
              <a:t>olden days, </a:t>
            </a:r>
            <a:r>
              <a:rPr lang="en-US" sz="2000" dirty="0">
                <a:solidFill>
                  <a:schemeClr val="tx1"/>
                </a:solidFill>
                <a:latin typeface="Times New Roman" panose="02020603050405020304" pitchFamily="18" charset="0"/>
                <a:cs typeface="Times New Roman" panose="02020603050405020304" pitchFamily="18" charset="0"/>
              </a:rPr>
              <a:t>business environment was stable – customers’ preferences were few, competition was limited, government policies were stable, and so on</a:t>
            </a:r>
            <a:r>
              <a:rPr lang="en-US" sz="2000" dirty="0" smtClean="0">
                <a:solidFill>
                  <a:schemeClr val="tx1"/>
                </a:solidFill>
                <a:latin typeface="Times New Roman" panose="02020603050405020304" pitchFamily="18" charset="0"/>
                <a:cs typeface="Times New Roman" panose="02020603050405020304" pitchFamily="18" charset="0"/>
              </a:rPr>
              <a:t>.</a:t>
            </a:r>
          </a:p>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Nowadays</a:t>
            </a:r>
            <a:r>
              <a:rPr lang="en-US" sz="2000" b="1" dirty="0">
                <a:solidFill>
                  <a:schemeClr val="tx1"/>
                </a:solidFill>
                <a:latin typeface="Times New Roman" panose="02020603050405020304" pitchFamily="18" charset="0"/>
                <a:cs typeface="Times New Roman" panose="02020603050405020304" pitchFamily="18" charset="0"/>
              </a:rPr>
              <a:t>, </a:t>
            </a:r>
            <a:r>
              <a:rPr lang="en-US" sz="2000" dirty="0">
                <a:solidFill>
                  <a:schemeClr val="tx1"/>
                </a:solidFill>
                <a:latin typeface="Times New Roman" panose="02020603050405020304" pitchFamily="18" charset="0"/>
                <a:cs typeface="Times New Roman" panose="02020603050405020304" pitchFamily="18" charset="0"/>
              </a:rPr>
              <a:t>the business environment is more complex due to heavy competition, growing customers’ expectations, drastic changes in government policies, and so on</a:t>
            </a:r>
            <a:r>
              <a:rPr lang="en-US" sz="2000" dirty="0" smtClean="0">
                <a:solidFill>
                  <a:schemeClr val="tx1"/>
                </a:solidFill>
                <a:latin typeface="Times New Roman" panose="02020603050405020304" pitchFamily="18" charset="0"/>
                <a:cs typeface="Times New Roman" panose="02020603050405020304" pitchFamily="18" charset="0"/>
              </a:rPr>
              <a:t>.</a:t>
            </a:r>
          </a:p>
          <a:p>
            <a:pPr marL="0" indent="0">
              <a:buNone/>
            </a:pPr>
            <a:r>
              <a:rPr lang="en-US" sz="2000" b="1" dirty="0">
                <a:solidFill>
                  <a:schemeClr val="tx1"/>
                </a:solidFill>
                <a:latin typeface="Times New Roman" panose="02020603050405020304" pitchFamily="18" charset="0"/>
                <a:cs typeface="Times New Roman" panose="02020603050405020304" pitchFamily="18" charset="0"/>
              </a:rPr>
              <a:t>6. Creates Opportunities and Obstacles: </a:t>
            </a:r>
            <a:r>
              <a:rPr lang="en-US" sz="2000" dirty="0">
                <a:solidFill>
                  <a:schemeClr val="tx1"/>
                </a:solidFill>
                <a:latin typeface="Times New Roman" panose="02020603050405020304" pitchFamily="18" charset="0"/>
                <a:cs typeface="Times New Roman" panose="02020603050405020304" pitchFamily="18" charset="0"/>
              </a:rPr>
              <a:t>Environment provide opportunities and creates obstacles in the working of an </a:t>
            </a:r>
            <a:r>
              <a:rPr lang="en-US" sz="2000" dirty="0" err="1">
                <a:solidFill>
                  <a:schemeClr val="tx1"/>
                </a:solidFill>
                <a:latin typeface="Times New Roman" panose="02020603050405020304" pitchFamily="18" charset="0"/>
                <a:cs typeface="Times New Roman" panose="02020603050405020304" pitchFamily="18" charset="0"/>
              </a:rPr>
              <a:t>organisation</a:t>
            </a:r>
            <a:r>
              <a:rPr lang="en-US" sz="2000" dirty="0" smtClean="0">
                <a:solidFill>
                  <a:schemeClr val="tx1"/>
                </a:solidFill>
                <a:latin typeface="Times New Roman" panose="02020603050405020304" pitchFamily="18" charset="0"/>
                <a:cs typeface="Times New Roman" panose="02020603050405020304" pitchFamily="18" charset="0"/>
              </a:rPr>
              <a:t>.</a:t>
            </a:r>
          </a:p>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Opportunities </a:t>
            </a:r>
            <a:r>
              <a:rPr lang="en-US" sz="2000" dirty="0">
                <a:solidFill>
                  <a:schemeClr val="tx1"/>
                </a:solidFill>
                <a:latin typeface="Times New Roman" panose="02020603050405020304" pitchFamily="18" charset="0"/>
                <a:cs typeface="Times New Roman" panose="02020603050405020304" pitchFamily="18" charset="0"/>
              </a:rPr>
              <a:t>may be termed as </a:t>
            </a:r>
            <a:r>
              <a:rPr lang="en-US" sz="2000" dirty="0" err="1">
                <a:solidFill>
                  <a:schemeClr val="tx1"/>
                </a:solidFill>
                <a:latin typeface="Times New Roman" panose="02020603050405020304" pitchFamily="18" charset="0"/>
                <a:cs typeface="Times New Roman" panose="02020603050405020304" pitchFamily="18" charset="0"/>
              </a:rPr>
              <a:t>favourable</a:t>
            </a:r>
            <a:r>
              <a:rPr lang="en-US" sz="2000" dirty="0">
                <a:solidFill>
                  <a:schemeClr val="tx1"/>
                </a:solidFill>
                <a:latin typeface="Times New Roman" panose="02020603050405020304" pitchFamily="18" charset="0"/>
                <a:cs typeface="Times New Roman" panose="02020603050405020304" pitchFamily="18" charset="0"/>
              </a:rPr>
              <a:t> situation which facilitates higher profits and growth of the business. </a:t>
            </a:r>
            <a:r>
              <a:rPr lang="en-US" sz="2000" b="1" dirty="0" smtClean="0">
                <a:solidFill>
                  <a:schemeClr val="tx1"/>
                </a:solidFill>
                <a:latin typeface="Times New Roman" panose="02020603050405020304" pitchFamily="18" charset="0"/>
                <a:cs typeface="Times New Roman" panose="02020603050405020304" pitchFamily="18" charset="0"/>
              </a:rPr>
              <a:t>Obstacles</a:t>
            </a:r>
            <a:r>
              <a:rPr lang="en-US" sz="2000" dirty="0" smtClean="0">
                <a:solidFill>
                  <a:schemeClr val="tx1"/>
                </a:solidFill>
                <a:latin typeface="Times New Roman" panose="02020603050405020304" pitchFamily="18" charset="0"/>
                <a:cs typeface="Times New Roman" panose="02020603050405020304" pitchFamily="18" charset="0"/>
              </a:rPr>
              <a:t> </a:t>
            </a:r>
            <a:r>
              <a:rPr lang="en-US" sz="2000" dirty="0">
                <a:solidFill>
                  <a:schemeClr val="tx1"/>
                </a:solidFill>
                <a:latin typeface="Times New Roman" panose="02020603050405020304" pitchFamily="18" charset="0"/>
                <a:cs typeface="Times New Roman" panose="02020603050405020304" pitchFamily="18" charset="0"/>
              </a:rPr>
              <a:t>are the </a:t>
            </a:r>
            <a:r>
              <a:rPr lang="en-US" sz="2000" dirty="0" err="1">
                <a:solidFill>
                  <a:schemeClr val="tx1"/>
                </a:solidFill>
                <a:latin typeface="Times New Roman" panose="02020603050405020304" pitchFamily="18" charset="0"/>
                <a:cs typeface="Times New Roman" panose="02020603050405020304" pitchFamily="18" charset="0"/>
              </a:rPr>
              <a:t>unfavourable</a:t>
            </a:r>
            <a:r>
              <a:rPr lang="en-US" sz="2000" dirty="0">
                <a:solidFill>
                  <a:schemeClr val="tx1"/>
                </a:solidFill>
                <a:latin typeface="Times New Roman" panose="02020603050405020304" pitchFamily="18" charset="0"/>
                <a:cs typeface="Times New Roman" panose="02020603050405020304" pitchFamily="18" charset="0"/>
              </a:rPr>
              <a:t> situations, which may adversely affect the </a:t>
            </a:r>
            <a:r>
              <a:rPr lang="en-US" sz="2000" dirty="0" err="1">
                <a:solidFill>
                  <a:schemeClr val="tx1"/>
                </a:solidFill>
                <a:latin typeface="Times New Roman" panose="02020603050405020304" pitchFamily="18" charset="0"/>
                <a:cs typeface="Times New Roman" panose="02020603050405020304" pitchFamily="18" charset="0"/>
              </a:rPr>
              <a:t>organisation’s</a:t>
            </a:r>
            <a:r>
              <a:rPr lang="en-US" sz="2000" dirty="0">
                <a:solidFill>
                  <a:schemeClr val="tx1"/>
                </a:solidFill>
                <a:latin typeface="Times New Roman" panose="02020603050405020304" pitchFamily="18" charset="0"/>
                <a:cs typeface="Times New Roman" panose="02020603050405020304" pitchFamily="18" charset="0"/>
              </a:rPr>
              <a:t> profitability and growth</a:t>
            </a:r>
            <a:r>
              <a:rPr lang="en-US" sz="2000" dirty="0" smtClean="0">
                <a:solidFill>
                  <a:schemeClr val="tx1"/>
                </a:solidFill>
                <a:latin typeface="Times New Roman" panose="02020603050405020304" pitchFamily="18" charset="0"/>
                <a:cs typeface="Times New Roman" panose="02020603050405020304" pitchFamily="18" charset="0"/>
              </a:rPr>
              <a:t>.</a:t>
            </a:r>
          </a:p>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7</a:t>
            </a:r>
            <a:r>
              <a:rPr lang="en-US" sz="2000" b="1" dirty="0">
                <a:solidFill>
                  <a:schemeClr val="tx1"/>
                </a:solidFill>
                <a:latin typeface="Times New Roman" panose="02020603050405020304" pitchFamily="18" charset="0"/>
                <a:cs typeface="Times New Roman" panose="02020603050405020304" pitchFamily="18" charset="0"/>
              </a:rPr>
              <a:t>. Regulates Scope of Business: </a:t>
            </a:r>
          </a:p>
          <a:p>
            <a:pPr marL="0" indent="0">
              <a:buNone/>
            </a:pPr>
            <a:r>
              <a:rPr lang="en-US" sz="2000" dirty="0">
                <a:solidFill>
                  <a:schemeClr val="tx1"/>
                </a:solidFill>
                <a:latin typeface="Times New Roman" panose="02020603050405020304" pitchFamily="18" charset="0"/>
                <a:cs typeface="Times New Roman" panose="02020603050405020304" pitchFamily="18" charset="0"/>
              </a:rPr>
              <a:t>Environment regulates the scope of business activities. </a:t>
            </a:r>
            <a:endParaRPr lang="en-US" sz="2000"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For Example:  </a:t>
            </a:r>
            <a:r>
              <a:rPr lang="en-US" sz="2000" dirty="0">
                <a:solidFill>
                  <a:schemeClr val="tx1"/>
                </a:solidFill>
                <a:latin typeface="Times New Roman" panose="02020603050405020304" pitchFamily="18" charset="0"/>
                <a:cs typeface="Times New Roman" panose="02020603050405020304" pitchFamily="18" charset="0"/>
              </a:rPr>
              <a:t>Government regulations such as restrictions on advertising of liquor and cigarette restricts advertising of socially undesirable products.</a:t>
            </a:r>
          </a:p>
          <a:p>
            <a:pPr marL="0" indent="0">
              <a:buNone/>
            </a:pPr>
            <a:endParaRPr lang="en-US" sz="2000" b="1" dirty="0">
              <a:latin typeface="Times New Roman" panose="02020603050405020304" pitchFamily="18" charset="0"/>
              <a:cs typeface="Times New Roman" panose="02020603050405020304" pitchFamily="18" charset="0"/>
            </a:endParaRPr>
          </a:p>
          <a:p>
            <a:pPr marL="0" indent="0">
              <a:buNone/>
            </a:pPr>
            <a:endParaRPr lang="en-US" sz="2000" b="1" dirty="0">
              <a:latin typeface="Times New Roman" panose="02020603050405020304" pitchFamily="18" charset="0"/>
              <a:cs typeface="Times New Roman" panose="02020603050405020304" pitchFamily="18" charset="0"/>
            </a:endParaRPr>
          </a:p>
          <a:p>
            <a:pPr marL="0" indent="0">
              <a:buNone/>
            </a:pP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4062767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182" y="156215"/>
            <a:ext cx="12087818" cy="6558483"/>
          </a:xfrm>
        </p:spPr>
        <p:txBody>
          <a:bodyPr>
            <a:normAutofit fontScale="92500" lnSpcReduction="10000"/>
          </a:bodyPr>
          <a:lstStyle/>
          <a:p>
            <a:pPr marL="0" indent="0">
              <a:buNone/>
            </a:pPr>
            <a:r>
              <a:rPr lang="en-US" sz="2000" b="1" dirty="0" smtClean="0">
                <a:solidFill>
                  <a:schemeClr val="tx1"/>
                </a:solidFill>
                <a:effectLst/>
                <a:latin typeface="Times New Roman" panose="02020603050405020304" pitchFamily="18" charset="0"/>
                <a:cs typeface="Times New Roman" panose="02020603050405020304" pitchFamily="18" charset="0"/>
              </a:rPr>
              <a:t>A. POSITIVE </a:t>
            </a:r>
            <a:r>
              <a:rPr lang="en-US" sz="2000" b="1" dirty="0">
                <a:solidFill>
                  <a:schemeClr val="tx1"/>
                </a:solidFill>
                <a:effectLst/>
                <a:latin typeface="Times New Roman" panose="02020603050405020304" pitchFamily="18" charset="0"/>
                <a:cs typeface="Times New Roman" panose="02020603050405020304" pitchFamily="18" charset="0"/>
              </a:rPr>
              <a:t>IMPLICATIONS</a:t>
            </a: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
            </a:r>
            <a:br>
              <a:rPr lang="en-US" sz="2000" dirty="0">
                <a:latin typeface="Times New Roman" panose="02020603050405020304" pitchFamily="18" charset="0"/>
                <a:cs typeface="Times New Roman" panose="02020603050405020304" pitchFamily="18" charset="0"/>
              </a:rPr>
            </a:br>
            <a:r>
              <a:rPr lang="en-US" sz="2000" dirty="0">
                <a:solidFill>
                  <a:schemeClr val="tx1"/>
                </a:solidFill>
                <a:effectLst/>
                <a:latin typeface="Times New Roman" panose="02020603050405020304" pitchFamily="18" charset="0"/>
                <a:cs typeface="Times New Roman" panose="02020603050405020304" pitchFamily="18" charset="0"/>
              </a:rPr>
              <a:t>Trading blocs have positive implications on the member-nations. Some of the positive implications are:</a:t>
            </a: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b="1" dirty="0">
                <a:solidFill>
                  <a:schemeClr val="tx1"/>
                </a:solidFill>
                <a:effectLst/>
                <a:latin typeface="Times New Roman" panose="02020603050405020304" pitchFamily="18" charset="0"/>
                <a:cs typeface="Times New Roman" panose="02020603050405020304" pitchFamily="18" charset="0"/>
              </a:rPr>
              <a:t>1. Trade Creation:</a:t>
            </a:r>
            <a:r>
              <a:rPr lang="en-US" sz="2000" b="1" dirty="0">
                <a:solidFill>
                  <a:schemeClr val="tx1"/>
                </a:solidFill>
                <a:latin typeface="Times New Roman" panose="02020603050405020304" pitchFamily="18" charset="0"/>
                <a:cs typeface="Times New Roman" panose="02020603050405020304" pitchFamily="18" charset="0"/>
              </a:rPr>
              <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effectLst/>
                <a:latin typeface="Times New Roman" panose="02020603050405020304" pitchFamily="18" charset="0"/>
                <a:cs typeface="Times New Roman" panose="02020603050405020304" pitchFamily="18" charset="0"/>
              </a:rPr>
              <a:t>Trading bloc removes trade barriers (including tariff barriers) on member nations. Reduction in tariff barriers results in reduction in prices. Reduction in prices leads to higher demand for goods and services. Increase in demand leads to higher production and distribution in the member countries. The increase in production and distribution leads to trade creation.</a:t>
            </a: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b="1" dirty="0">
                <a:solidFill>
                  <a:schemeClr val="tx1"/>
                </a:solidFill>
                <a:effectLst/>
                <a:latin typeface="Times New Roman" panose="02020603050405020304" pitchFamily="18" charset="0"/>
                <a:cs typeface="Times New Roman" panose="02020603050405020304" pitchFamily="18" charset="0"/>
              </a:rPr>
              <a:t>2. Competition: </a:t>
            </a:r>
            <a:r>
              <a:rPr lang="en-US" sz="2000" dirty="0">
                <a:solidFill>
                  <a:schemeClr val="tx1"/>
                </a:solidFill>
                <a:effectLst/>
                <a:latin typeface="Times New Roman" panose="02020603050405020304" pitchFamily="18" charset="0"/>
                <a:cs typeface="Times New Roman" panose="02020603050405020304" pitchFamily="18" charset="0"/>
              </a:rPr>
              <a:t>The formation of a trading bloc leads to competition between firms of the entire bloc. The trading bloc removes trade barriers. Therefore, the price falls in the member countries. As a result, the firms of member countries compete on quality and other differentiating factors</a:t>
            </a:r>
            <a:r>
              <a:rPr lang="en-US" sz="2000" dirty="0" smtClean="0">
                <a:solidFill>
                  <a:schemeClr val="tx1"/>
                </a:solidFill>
                <a:effectLst/>
                <a:latin typeface="Times New Roman" panose="02020603050405020304" pitchFamily="18" charset="0"/>
                <a:cs typeface="Times New Roman" panose="02020603050405020304" pitchFamily="18" charset="0"/>
              </a:rPr>
              <a:t>.</a:t>
            </a:r>
          </a:p>
          <a:p>
            <a:pPr marL="0" indent="0">
              <a:buNone/>
            </a:pPr>
            <a:endParaRPr lang="en-US" sz="2000" dirty="0" smtClean="0">
              <a:solidFill>
                <a:schemeClr val="tx1"/>
              </a:solidFill>
              <a:effectLst/>
              <a:latin typeface="Times New Roman" panose="02020603050405020304" pitchFamily="18" charset="0"/>
              <a:cs typeface="Times New Roman" panose="02020603050405020304" pitchFamily="18" charset="0"/>
            </a:endParaRPr>
          </a:p>
          <a:p>
            <a:pPr marL="0" indent="0">
              <a:buNone/>
            </a:pPr>
            <a:r>
              <a:rPr lang="en-US" sz="2000" b="1" dirty="0">
                <a:solidFill>
                  <a:schemeClr val="tx1"/>
                </a:solidFill>
                <a:latin typeface="Times New Roman" panose="02020603050405020304" pitchFamily="18" charset="0"/>
                <a:cs typeface="Times New Roman" panose="02020603050405020304" pitchFamily="18" charset="0"/>
              </a:rPr>
              <a:t>3. Economies of Large Scale:</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Economic integration can bring economies of large scale production and distribution. Firms in the region specialize in those goods and services which they are more capable of producing. Also, the price falls due to removal of trade barriers, which increases demand. The increase in demand leads to large scale production and distribution, which in turn brings economies of large scale:</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*Economies of production such as bulk discount on production inputs, reduction in </a:t>
            </a:r>
            <a:r>
              <a:rPr lang="en-US" sz="2000" dirty="0" err="1">
                <a:solidFill>
                  <a:schemeClr val="tx1"/>
                </a:solidFill>
                <a:latin typeface="Times New Roman" panose="02020603050405020304" pitchFamily="18" charset="0"/>
                <a:cs typeface="Times New Roman" panose="02020603050405020304" pitchFamily="18" charset="0"/>
              </a:rPr>
              <a:t>labour</a:t>
            </a:r>
            <a:r>
              <a:rPr lang="en-US" sz="2000" dirty="0">
                <a:solidFill>
                  <a:schemeClr val="tx1"/>
                </a:solidFill>
                <a:latin typeface="Times New Roman" panose="02020603050405020304" pitchFamily="18" charset="0"/>
                <a:cs typeface="Times New Roman" panose="02020603050405020304" pitchFamily="18" charset="0"/>
              </a:rPr>
              <a:t> costs due to use of </a:t>
            </a:r>
            <a:r>
              <a:rPr lang="en-US" sz="2000" dirty="0" err="1">
                <a:solidFill>
                  <a:schemeClr val="tx1"/>
                </a:solidFill>
                <a:latin typeface="Times New Roman" panose="02020603050405020304" pitchFamily="18" charset="0"/>
                <a:cs typeface="Times New Roman" panose="02020603050405020304" pitchFamily="18" charset="0"/>
              </a:rPr>
              <a:t>labour</a:t>
            </a:r>
            <a:r>
              <a:rPr lang="en-US" sz="2000" dirty="0">
                <a:solidFill>
                  <a:schemeClr val="tx1"/>
                </a:solidFill>
                <a:latin typeface="Times New Roman" panose="02020603050405020304" pitchFamily="18" charset="0"/>
                <a:cs typeface="Times New Roman" panose="02020603050405020304" pitchFamily="18" charset="0"/>
              </a:rPr>
              <a:t> saving devices, etc.</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*Economies of distribution such as freight concessions on bulk shipment.</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endParaRPr lang="en-IN"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6477339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279046"/>
            <a:ext cx="12091916" cy="6831438"/>
          </a:xfrm>
        </p:spPr>
        <p:txBody>
          <a:bodyPr>
            <a:normAutofit lnSpcReduction="10000"/>
          </a:bodyPr>
          <a:lstStyle/>
          <a:p>
            <a:pPr marL="0" indent="0">
              <a:buNone/>
            </a:pPr>
            <a:r>
              <a:rPr lang="en-US" sz="2000" b="1" dirty="0" smtClean="0">
                <a:solidFill>
                  <a:schemeClr val="tx1"/>
                </a:solidFill>
                <a:effectLst/>
                <a:latin typeface="Times New Roman" panose="02020603050405020304" pitchFamily="18" charset="0"/>
                <a:cs typeface="Times New Roman" panose="02020603050405020304" pitchFamily="18" charset="0"/>
              </a:rPr>
              <a:t>4</a:t>
            </a:r>
            <a:r>
              <a:rPr lang="en-US" sz="2000" b="1" dirty="0">
                <a:solidFill>
                  <a:schemeClr val="tx1"/>
                </a:solidFill>
                <a:effectLst/>
                <a:latin typeface="Times New Roman" panose="02020603050405020304" pitchFamily="18" charset="0"/>
                <a:cs typeface="Times New Roman" panose="02020603050405020304" pitchFamily="18" charset="0"/>
              </a:rPr>
              <a:t>. Economic Growth: </a:t>
            </a:r>
            <a:r>
              <a:rPr lang="en-US" sz="2000" dirty="0">
                <a:solidFill>
                  <a:schemeClr val="tx1"/>
                </a:solidFill>
                <a:effectLst/>
                <a:latin typeface="Times New Roman" panose="02020603050405020304" pitchFamily="18" charset="0"/>
                <a:cs typeface="Times New Roman" panose="02020603050405020304" pitchFamily="18" charset="0"/>
              </a:rPr>
              <a:t>The formation of a trading bloc can lead to higher economic growth of the region. Due to reduction of trade barriers, firms in the region would be in a position to produce goods at a lower price. This would increase demand, which is turn would lead to large scale production. The increase </a:t>
            </a:r>
            <a:r>
              <a:rPr lang="en-US" sz="2000" dirty="0" smtClean="0">
                <a:solidFill>
                  <a:schemeClr val="tx1"/>
                </a:solidFill>
                <a:effectLst/>
                <a:latin typeface="Times New Roman" panose="02020603050405020304" pitchFamily="18" charset="0"/>
                <a:cs typeface="Times New Roman" panose="02020603050405020304" pitchFamily="18" charset="0"/>
              </a:rPr>
              <a:t>in production </a:t>
            </a:r>
            <a:r>
              <a:rPr lang="en-US" sz="2000" dirty="0">
                <a:solidFill>
                  <a:schemeClr val="tx1"/>
                </a:solidFill>
                <a:effectLst/>
                <a:latin typeface="Times New Roman" panose="02020603050405020304" pitchFamily="18" charset="0"/>
                <a:cs typeface="Times New Roman" panose="02020603050405020304" pitchFamily="18" charset="0"/>
              </a:rPr>
              <a:t>of goods and services leads to economic growth </a:t>
            </a:r>
            <a:r>
              <a:rPr lang="en-US" sz="2000" dirty="0" smtClean="0">
                <a:solidFill>
                  <a:schemeClr val="tx1"/>
                </a:solidFill>
                <a:effectLst/>
                <a:latin typeface="Times New Roman" panose="02020603050405020304" pitchFamily="18" charset="0"/>
                <a:cs typeface="Times New Roman" panose="02020603050405020304" pitchFamily="18" charset="0"/>
              </a:rPr>
              <a:t>in the </a:t>
            </a:r>
            <a:r>
              <a:rPr lang="en-US" sz="2000" dirty="0">
                <a:solidFill>
                  <a:schemeClr val="tx1"/>
                </a:solidFill>
                <a:effectLst/>
                <a:latin typeface="Times New Roman" panose="02020603050405020304" pitchFamily="18" charset="0"/>
                <a:cs typeface="Times New Roman" panose="02020603050405020304" pitchFamily="18" charset="0"/>
              </a:rPr>
              <a:t>region</a:t>
            </a:r>
            <a:r>
              <a:rPr lang="en-US" sz="2000" dirty="0" smtClean="0">
                <a:solidFill>
                  <a:schemeClr val="tx1"/>
                </a:solidFill>
                <a:effectLst/>
                <a:latin typeface="Times New Roman" panose="02020603050405020304" pitchFamily="18" charset="0"/>
                <a:cs typeface="Times New Roman" panose="02020603050405020304" pitchFamily="18" charset="0"/>
              </a:rPr>
              <a:t>.</a:t>
            </a:r>
          </a:p>
          <a:p>
            <a:pPr marL="0" indent="0">
              <a:buNone/>
            </a:pPr>
            <a:r>
              <a:rPr lang="en-US" sz="2000" b="1" dirty="0">
                <a:solidFill>
                  <a:schemeClr val="tx1"/>
                </a:solidFill>
                <a:latin typeface="Times New Roman" panose="02020603050405020304" pitchFamily="18" charset="0"/>
                <a:cs typeface="Times New Roman" panose="02020603050405020304" pitchFamily="18" charset="0"/>
              </a:rPr>
              <a:t>5. Employment:</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Due to large scale production and distribution of goods, there is more demand for </a:t>
            </a:r>
            <a:r>
              <a:rPr lang="en-US" sz="2000" dirty="0" err="1">
                <a:solidFill>
                  <a:schemeClr val="tx1"/>
                </a:solidFill>
                <a:latin typeface="Times New Roman" panose="02020603050405020304" pitchFamily="18" charset="0"/>
                <a:cs typeface="Times New Roman" panose="02020603050405020304" pitchFamily="18" charset="0"/>
              </a:rPr>
              <a:t>labour</a:t>
            </a:r>
            <a:r>
              <a:rPr lang="en-US" sz="2000" dirty="0">
                <a:solidFill>
                  <a:schemeClr val="tx1"/>
                </a:solidFill>
                <a:latin typeface="Times New Roman" panose="02020603050405020304" pitchFamily="18" charset="0"/>
                <a:cs typeface="Times New Roman" panose="02020603050405020304" pitchFamily="18" charset="0"/>
              </a:rPr>
              <a:t>. Increase in demand for </a:t>
            </a:r>
            <a:r>
              <a:rPr lang="en-US" sz="2000" dirty="0" err="1">
                <a:solidFill>
                  <a:schemeClr val="tx1"/>
                </a:solidFill>
                <a:latin typeface="Times New Roman" panose="02020603050405020304" pitchFamily="18" charset="0"/>
                <a:cs typeface="Times New Roman" panose="02020603050405020304" pitchFamily="18" charset="0"/>
              </a:rPr>
              <a:t>labour</a:t>
            </a:r>
            <a:r>
              <a:rPr lang="en-US" sz="2000" dirty="0">
                <a:solidFill>
                  <a:schemeClr val="tx1"/>
                </a:solidFill>
                <a:latin typeface="Times New Roman" panose="02020603050405020304" pitchFamily="18" charset="0"/>
                <a:cs typeface="Times New Roman" panose="02020603050405020304" pitchFamily="18" charset="0"/>
              </a:rPr>
              <a:t> leads to higher employment. Increase in employment results in higher income level of the employed people. Increase in income level increases purchasing power. Therefore, people can consume new and better goods and services. The </a:t>
            </a:r>
            <a:r>
              <a:rPr lang="en-US" sz="2000" dirty="0" err="1">
                <a:solidFill>
                  <a:schemeClr val="tx1"/>
                </a:solidFill>
                <a:latin typeface="Times New Roman" panose="02020603050405020304" pitchFamily="18" charset="0"/>
                <a:cs typeface="Times New Roman" panose="02020603050405020304" pitchFamily="18" charset="0"/>
              </a:rPr>
              <a:t>increas</a:t>
            </a:r>
            <a:r>
              <a:rPr lang="en-US" sz="2000" dirty="0">
                <a:solidFill>
                  <a:schemeClr val="tx1"/>
                </a:solidFill>
                <a:latin typeface="Times New Roman" panose="02020603050405020304" pitchFamily="18" charset="0"/>
                <a:cs typeface="Times New Roman" panose="02020603050405020304" pitchFamily="18" charset="0"/>
              </a:rPr>
              <a:t> in consumption leads to higher standard of living.</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b="1" dirty="0">
                <a:solidFill>
                  <a:schemeClr val="tx1"/>
                </a:solidFill>
                <a:latin typeface="Times New Roman" panose="02020603050405020304" pitchFamily="18" charset="0"/>
                <a:cs typeface="Times New Roman" panose="02020603050405020304" pitchFamily="18" charset="0"/>
              </a:rPr>
              <a:t>6. Efficiency:</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Trading bloc generates competition among the </a:t>
            </a:r>
            <a:r>
              <a:rPr lang="en-US" sz="2000" dirty="0" err="1">
                <a:solidFill>
                  <a:schemeClr val="tx1"/>
                </a:solidFill>
                <a:latin typeface="Times New Roman" panose="02020603050405020304" pitchFamily="18" charset="0"/>
                <a:cs typeface="Times New Roman" panose="02020603050405020304" pitchFamily="18" charset="0"/>
              </a:rPr>
              <a:t>firme</a:t>
            </a:r>
            <a:r>
              <a:rPr lang="en-US" sz="2000" dirty="0">
                <a:solidFill>
                  <a:schemeClr val="tx1"/>
                </a:solidFill>
                <a:latin typeface="Times New Roman" panose="02020603050405020304" pitchFamily="18" charset="0"/>
                <a:cs typeface="Times New Roman" panose="02020603050405020304" pitchFamily="18" charset="0"/>
              </a:rPr>
              <a:t> of member nations. Therefore, the firms undertake various activities to gain competitive edge such as:</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*Research and development</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*Training and development</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*Technology </a:t>
            </a:r>
            <a:r>
              <a:rPr lang="en-US" sz="2000" dirty="0" err="1">
                <a:solidFill>
                  <a:schemeClr val="tx1"/>
                </a:solidFill>
                <a:latin typeface="Times New Roman" panose="02020603050405020304" pitchFamily="18" charset="0"/>
                <a:cs typeface="Times New Roman" panose="02020603050405020304" pitchFamily="18" charset="0"/>
              </a:rPr>
              <a:t>upgradation</a:t>
            </a:r>
            <a:r>
              <a:rPr lang="en-US" sz="2000" dirty="0">
                <a:solidFill>
                  <a:schemeClr val="tx1"/>
                </a:solidFill>
                <a:latin typeface="Times New Roman" panose="02020603050405020304" pitchFamily="18" charset="0"/>
                <a:cs typeface="Times New Roman" panose="02020603050405020304" pitchFamily="18" charset="0"/>
              </a:rPr>
              <a:t>, etc.</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The above activities can lead to higher efficiency, i.e., height returns at lower costs</a:t>
            </a:r>
            <a:r>
              <a:rPr lang="en-US" sz="2000" dirty="0" smtClean="0">
                <a:solidFill>
                  <a:schemeClr val="tx1"/>
                </a:solidFill>
                <a:latin typeface="Times New Roman" panose="02020603050405020304" pitchFamily="18" charset="0"/>
                <a:cs typeface="Times New Roman" panose="02020603050405020304" pitchFamily="18" charset="0"/>
              </a:rPr>
              <a:t>.</a:t>
            </a:r>
          </a:p>
          <a:p>
            <a:pPr marL="0" indent="0">
              <a:buNone/>
            </a:pPr>
            <a:r>
              <a:rPr lang="en-US" sz="2000" b="1" dirty="0">
                <a:solidFill>
                  <a:schemeClr val="tx1"/>
                </a:solidFill>
                <a:latin typeface="Times New Roman" panose="02020603050405020304" pitchFamily="18" charset="0"/>
                <a:cs typeface="Times New Roman" panose="02020603050405020304" pitchFamily="18" charset="0"/>
              </a:rPr>
              <a:t>7. Technological Development: </a:t>
            </a:r>
            <a:r>
              <a:rPr lang="en-US" sz="2000" dirty="0">
                <a:solidFill>
                  <a:schemeClr val="tx1"/>
                </a:solidFill>
                <a:latin typeface="Times New Roman" panose="02020603050405020304" pitchFamily="18" charset="0"/>
                <a:cs typeface="Times New Roman" panose="02020603050405020304" pitchFamily="18" charset="0"/>
              </a:rPr>
              <a:t>Due to economic integration, there can be improvements in technology. As the firms grow they would go for </a:t>
            </a:r>
            <a:r>
              <a:rPr lang="en-US" sz="2000" dirty="0" err="1">
                <a:solidFill>
                  <a:schemeClr val="tx1"/>
                </a:solidFill>
                <a:latin typeface="Times New Roman" panose="02020603050405020304" pitchFamily="18" charset="0"/>
                <a:cs typeface="Times New Roman" panose="02020603050405020304" pitchFamily="18" charset="0"/>
              </a:rPr>
              <a:t>upgradation</a:t>
            </a:r>
            <a:r>
              <a:rPr lang="en-US" sz="2000" dirty="0">
                <a:solidFill>
                  <a:schemeClr val="tx1"/>
                </a:solidFill>
                <a:latin typeface="Times New Roman" panose="02020603050405020304" pitchFamily="18" charset="0"/>
                <a:cs typeface="Times New Roman" panose="02020603050405020304" pitchFamily="18" charset="0"/>
              </a:rPr>
              <a:t> of technology. Also some firms may invest in R&amp;D to develop new technology. As a result of technology </a:t>
            </a:r>
            <a:r>
              <a:rPr lang="en-US" sz="2000" dirty="0" err="1">
                <a:solidFill>
                  <a:schemeClr val="tx1"/>
                </a:solidFill>
                <a:latin typeface="Times New Roman" panose="02020603050405020304" pitchFamily="18" charset="0"/>
                <a:cs typeface="Times New Roman" panose="02020603050405020304" pitchFamily="18" charset="0"/>
              </a:rPr>
              <a:t>upgradation</a:t>
            </a:r>
            <a:r>
              <a:rPr lang="en-US" sz="2000" dirty="0">
                <a:solidFill>
                  <a:schemeClr val="tx1"/>
                </a:solidFill>
                <a:latin typeface="Times New Roman" panose="02020603050405020304" pitchFamily="18" charset="0"/>
                <a:cs typeface="Times New Roman" panose="02020603050405020304" pitchFamily="18" charset="0"/>
              </a:rPr>
              <a:t> and development, the firms can improve quality and reduce costs</a:t>
            </a:r>
            <a:br>
              <a:rPr lang="en-US" sz="2000" dirty="0">
                <a:solidFill>
                  <a:schemeClr val="tx1"/>
                </a:solidFill>
                <a:latin typeface="Times New Roman" panose="02020603050405020304" pitchFamily="18" charset="0"/>
                <a:cs typeface="Times New Roman" panose="02020603050405020304" pitchFamily="18" charset="0"/>
              </a:rPr>
            </a:br>
            <a:r>
              <a:rPr lang="en-US" dirty="0">
                <a:solidFill>
                  <a:schemeClr val="tx1"/>
                </a:solidFill>
              </a:rPr>
              <a:t/>
            </a:r>
            <a:br>
              <a:rPr lang="en-US" dirty="0">
                <a:solidFill>
                  <a:schemeClr val="tx1"/>
                </a:solidFill>
              </a:rPr>
            </a:br>
            <a:endParaRPr lang="en-IN" dirty="0">
              <a:solidFill>
                <a:schemeClr val="tx1"/>
              </a:solidFill>
            </a:endParaRPr>
          </a:p>
        </p:txBody>
      </p:sp>
    </p:spTree>
    <p:extLst>
      <p:ext uri="{BB962C8B-B14F-4D97-AF65-F5344CB8AC3E}">
        <p14:creationId xmlns:p14="http://schemas.microsoft.com/office/powerpoint/2010/main" val="412436536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9183" y="156214"/>
            <a:ext cx="11805313" cy="6701785"/>
          </a:xfrm>
        </p:spPr>
        <p:txBody>
          <a:bodyPr>
            <a:normAutofit lnSpcReduction="10000"/>
          </a:bodyPr>
          <a:lstStyle/>
          <a:p>
            <a:pPr marL="0" indent="0">
              <a:buNone/>
            </a:pPr>
            <a:r>
              <a:rPr lang="en-US" sz="2000" b="1" dirty="0" smtClean="0">
                <a:solidFill>
                  <a:schemeClr val="tx1"/>
                </a:solidFill>
                <a:effectLst/>
                <a:latin typeface="Times New Roman" panose="02020603050405020304" pitchFamily="18" charset="0"/>
                <a:cs typeface="Times New Roman" panose="02020603050405020304" pitchFamily="18" charset="0"/>
              </a:rPr>
              <a:t>8</a:t>
            </a:r>
            <a:r>
              <a:rPr lang="en-US" sz="2000" b="1" dirty="0">
                <a:solidFill>
                  <a:schemeClr val="tx1"/>
                </a:solidFill>
                <a:effectLst/>
                <a:latin typeface="Times New Roman" panose="02020603050405020304" pitchFamily="18" charset="0"/>
                <a:cs typeface="Times New Roman" panose="02020603050405020304" pitchFamily="18" charset="0"/>
              </a:rPr>
              <a:t>. Investment: </a:t>
            </a:r>
            <a:r>
              <a:rPr lang="en-US" sz="2000" dirty="0">
                <a:solidFill>
                  <a:schemeClr val="tx1"/>
                </a:solidFill>
                <a:effectLst/>
                <a:latin typeface="Times New Roman" panose="02020603050405020304" pitchFamily="18" charset="0"/>
                <a:cs typeface="Times New Roman" panose="02020603050405020304" pitchFamily="18" charset="0"/>
              </a:rPr>
              <a:t>The member nations may reduce or remove restrictions on investment. Therefore, there can be an increase in intra-regional investments, which in turn would increase the economic development of the region. Also, the region would be in a position to attract more investment from other countries due to its growth potential.</a:t>
            </a: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b="1" dirty="0">
                <a:solidFill>
                  <a:schemeClr val="tx1"/>
                </a:solidFill>
                <a:effectLst/>
                <a:latin typeface="Times New Roman" panose="02020603050405020304" pitchFamily="18" charset="0"/>
                <a:cs typeface="Times New Roman" panose="02020603050405020304" pitchFamily="18" charset="0"/>
              </a:rPr>
              <a:t>9. Social and Cultural Relations: </a:t>
            </a:r>
            <a:r>
              <a:rPr lang="en-US" sz="2000" dirty="0">
                <a:solidFill>
                  <a:schemeClr val="tx1"/>
                </a:solidFill>
                <a:effectLst/>
                <a:latin typeface="Times New Roman" panose="02020603050405020304" pitchFamily="18" charset="0"/>
                <a:cs typeface="Times New Roman" panose="02020603050405020304" pitchFamily="18" charset="0"/>
              </a:rPr>
              <a:t>Due to integration, there can be betterment of social and cultural relations in the region. The member countries can improve their relations with each other through the exchange and social </a:t>
            </a:r>
            <a:r>
              <a:rPr lang="en-US" sz="2000" dirty="0" err="1">
                <a:solidFill>
                  <a:schemeClr val="tx1"/>
                </a:solidFill>
                <a:effectLst/>
                <a:latin typeface="Times New Roman" panose="02020603050405020304" pitchFamily="18" charset="0"/>
                <a:cs typeface="Times New Roman" panose="02020603050405020304" pitchFamily="18" charset="0"/>
              </a:rPr>
              <a:t>programmes</a:t>
            </a:r>
            <a:r>
              <a:rPr lang="en-US" sz="2000" dirty="0">
                <a:solidFill>
                  <a:schemeClr val="tx1"/>
                </a:solidFill>
                <a:effectLst/>
                <a:latin typeface="Times New Roman" panose="02020603050405020304" pitchFamily="18" charset="0"/>
                <a:cs typeface="Times New Roman" panose="02020603050405020304" pitchFamily="18" charset="0"/>
              </a:rPr>
              <a:t>. This will indirectly help for the peace and prosperity of the region</a:t>
            </a:r>
            <a:r>
              <a:rPr lang="en-US" sz="2000" dirty="0" smtClean="0">
                <a:solidFill>
                  <a:schemeClr val="tx1"/>
                </a:solidFill>
                <a:effectLst/>
                <a:latin typeface="Times New Roman" panose="02020603050405020304" pitchFamily="18" charset="0"/>
                <a:cs typeface="Times New Roman" panose="02020603050405020304" pitchFamily="18" charset="0"/>
              </a:rPr>
              <a:t>.</a:t>
            </a:r>
          </a:p>
          <a:p>
            <a:pPr marL="0" indent="0">
              <a:buNone/>
            </a:pPr>
            <a:r>
              <a:rPr lang="en-US" sz="2000" b="1" dirty="0">
                <a:solidFill>
                  <a:schemeClr val="tx1"/>
                </a:solidFill>
                <a:latin typeface="Times New Roman" panose="02020603050405020304" pitchFamily="18" charset="0"/>
                <a:cs typeface="Times New Roman" panose="02020603050405020304" pitchFamily="18" charset="0"/>
              </a:rPr>
              <a:t>10. </a:t>
            </a:r>
            <a:r>
              <a:rPr lang="en-US" sz="2000" b="1" dirty="0" err="1">
                <a:solidFill>
                  <a:schemeClr val="tx1"/>
                </a:solidFill>
                <a:latin typeface="Times New Roman" panose="02020603050405020304" pitchFamily="18" charset="0"/>
                <a:cs typeface="Times New Roman" panose="02020603050405020304" pitchFamily="18" charset="0"/>
              </a:rPr>
              <a:t>Utilisation</a:t>
            </a:r>
            <a:r>
              <a:rPr lang="en-US" sz="2000" b="1" dirty="0">
                <a:solidFill>
                  <a:schemeClr val="tx1"/>
                </a:solidFill>
                <a:latin typeface="Times New Roman" panose="02020603050405020304" pitchFamily="18" charset="0"/>
                <a:cs typeface="Times New Roman" panose="02020603050405020304" pitchFamily="18" charset="0"/>
              </a:rPr>
              <a:t> of Resources: </a:t>
            </a:r>
            <a:r>
              <a:rPr lang="en-US" sz="2000" dirty="0">
                <a:solidFill>
                  <a:schemeClr val="tx1"/>
                </a:solidFill>
                <a:latin typeface="Times New Roman" panose="02020603050405020304" pitchFamily="18" charset="0"/>
                <a:cs typeface="Times New Roman" panose="02020603050405020304" pitchFamily="18" charset="0"/>
              </a:rPr>
              <a:t>The economic integration would help to make better utilization of resources. Due to the growth of the region, there would be optimum use of:</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(a) Physical Resources.</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(b) Human Resources.</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(c) Financial Resources.</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The optimum use of resources would in turn lead to higher efficiency and productivity of the various firms in the region.</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b="1" dirty="0">
                <a:solidFill>
                  <a:schemeClr val="tx1"/>
                </a:solidFill>
                <a:latin typeface="Times New Roman" panose="02020603050405020304" pitchFamily="18" charset="0"/>
                <a:cs typeface="Times New Roman" panose="02020603050405020304" pitchFamily="18" charset="0"/>
              </a:rPr>
              <a:t>11. Consumer Welfare: </a:t>
            </a:r>
            <a:r>
              <a:rPr lang="en-US" sz="2000" dirty="0">
                <a:solidFill>
                  <a:schemeClr val="tx1"/>
                </a:solidFill>
                <a:latin typeface="Times New Roman" panose="02020603050405020304" pitchFamily="18" charset="0"/>
                <a:cs typeface="Times New Roman" panose="02020603050405020304" pitchFamily="18" charset="0"/>
              </a:rPr>
              <a:t>A trading bloc facilitates welfare of consumers in member nations. Consumer welfare takes place when consumers get quality goods at lower prices. Consumers get quality goods due to emphasis on R&amp;D and training and development. Consumers may get goods at lower price, because trading bloc removes tariff barriers, which reduces prices. Also, the firms may pass on some benefits of large scale to customers in form of reduced prices.</a:t>
            </a:r>
          </a:p>
          <a:p>
            <a:pPr marL="0" indent="0">
              <a:buNone/>
            </a:pP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endParaRPr lang="en-IN"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3133524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12192000" cy="6858000"/>
          </a:xfrm>
        </p:spPr>
        <p:txBody>
          <a:bodyPr>
            <a:normAutofit/>
          </a:bodyPr>
          <a:lstStyle/>
          <a:p>
            <a:pPr marL="0" indent="0">
              <a:buNone/>
            </a:pPr>
            <a:r>
              <a:rPr lang="en-US" sz="2000" b="1" dirty="0">
                <a:solidFill>
                  <a:schemeClr val="tx1"/>
                </a:solidFill>
                <a:latin typeface="Times New Roman" panose="02020603050405020304" pitchFamily="18" charset="0"/>
                <a:cs typeface="Times New Roman" panose="02020603050405020304" pitchFamily="18" charset="0"/>
              </a:rPr>
              <a:t>B</a:t>
            </a:r>
            <a:r>
              <a:rPr lang="en-US" sz="2000" b="1" dirty="0" smtClean="0">
                <a:solidFill>
                  <a:schemeClr val="tx1"/>
                </a:solidFill>
                <a:effectLst/>
                <a:latin typeface="Times New Roman" panose="02020603050405020304" pitchFamily="18" charset="0"/>
                <a:cs typeface="Times New Roman" panose="02020603050405020304" pitchFamily="18" charset="0"/>
              </a:rPr>
              <a:t>. </a:t>
            </a:r>
            <a:r>
              <a:rPr lang="en-US" sz="2000" b="1" dirty="0">
                <a:solidFill>
                  <a:schemeClr val="tx1"/>
                </a:solidFill>
                <a:effectLst/>
                <a:latin typeface="Times New Roman" panose="02020603050405020304" pitchFamily="18" charset="0"/>
                <a:cs typeface="Times New Roman" panose="02020603050405020304" pitchFamily="18" charset="0"/>
              </a:rPr>
              <a:t>NEGATIVE IMPLICATIONS</a:t>
            </a:r>
          </a:p>
          <a:p>
            <a:pPr marL="0" indent="0">
              <a:buNone/>
            </a:pPr>
            <a:r>
              <a:rPr lang="en-US" sz="2000" dirty="0">
                <a:solidFill>
                  <a:schemeClr val="tx1"/>
                </a:solidFill>
                <a:effectLst/>
                <a:latin typeface="Times New Roman" panose="02020603050405020304" pitchFamily="18" charset="0"/>
                <a:cs typeface="Times New Roman" panose="02020603050405020304" pitchFamily="18" charset="0"/>
              </a:rPr>
              <a:t>The trading blocs can negatively affect the non-member </a:t>
            </a:r>
            <a:r>
              <a:rPr lang="en-US" sz="2000" dirty="0" smtClean="0">
                <a:solidFill>
                  <a:schemeClr val="tx1"/>
                </a:solidFill>
                <a:effectLst/>
                <a:latin typeface="Times New Roman" panose="02020603050405020304" pitchFamily="18" charset="0"/>
                <a:cs typeface="Times New Roman" panose="02020603050405020304" pitchFamily="18" charset="0"/>
              </a:rPr>
              <a:t>county </a:t>
            </a:r>
            <a:r>
              <a:rPr lang="en-US" sz="2000" dirty="0">
                <a:solidFill>
                  <a:schemeClr val="tx1"/>
                </a:solidFill>
                <a:effectLst/>
                <a:latin typeface="Times New Roman" panose="02020603050405020304" pitchFamily="18" charset="0"/>
                <a:cs typeface="Times New Roman" panose="02020603050405020304" pitchFamily="18" charset="0"/>
              </a:rPr>
              <a:t>This is due to the following:</a:t>
            </a:r>
          </a:p>
          <a:p>
            <a:pPr marL="0" indent="0">
              <a:buNone/>
            </a:pPr>
            <a:r>
              <a:rPr lang="en-US" sz="2000" dirty="0">
                <a:solidFill>
                  <a:schemeClr val="tx1"/>
                </a:solidFill>
                <a:effectLst/>
                <a:latin typeface="Times New Roman" panose="02020603050405020304" pitchFamily="18" charset="0"/>
                <a:cs typeface="Times New Roman" panose="02020603050405020304" pitchFamily="18" charset="0"/>
              </a:rPr>
              <a:t/>
            </a:r>
            <a:br>
              <a:rPr lang="en-US" sz="2000" dirty="0">
                <a:solidFill>
                  <a:schemeClr val="tx1"/>
                </a:solidFill>
                <a:effectLst/>
                <a:latin typeface="Times New Roman" panose="02020603050405020304" pitchFamily="18" charset="0"/>
                <a:cs typeface="Times New Roman" panose="02020603050405020304" pitchFamily="18" charset="0"/>
              </a:rPr>
            </a:br>
            <a:r>
              <a:rPr lang="en-US" sz="2000" b="1" dirty="0">
                <a:solidFill>
                  <a:schemeClr val="tx1"/>
                </a:solidFill>
                <a:effectLst/>
                <a:latin typeface="Times New Roman" panose="02020603050405020304" pitchFamily="18" charset="0"/>
                <a:cs typeface="Times New Roman" panose="02020603050405020304" pitchFamily="18" charset="0"/>
              </a:rPr>
              <a:t>1. Common External Barriers: </a:t>
            </a:r>
            <a:r>
              <a:rPr lang="en-US" sz="2000" dirty="0">
                <a:solidFill>
                  <a:schemeClr val="tx1"/>
                </a:solidFill>
                <a:effectLst/>
                <a:latin typeface="Times New Roman" panose="02020603050405020304" pitchFamily="18" charset="0"/>
                <a:cs typeface="Times New Roman" panose="02020603050405020304" pitchFamily="18" charset="0"/>
              </a:rPr>
              <a:t>The member countries of trading bloc may impose common external barriers on members. The common external barriers may be in the for tariff and non-tariff barriers. Due to such external barriers, non-members stand at a disadvantage and as such their tr. with trading member countries gets affected to a certain external barrier.</a:t>
            </a:r>
          </a:p>
          <a:p>
            <a:pPr marL="0" indent="0">
              <a:buNone/>
            </a:pPr>
            <a:r>
              <a:rPr lang="en-US" sz="2000" b="1" dirty="0">
                <a:solidFill>
                  <a:schemeClr val="tx1"/>
                </a:solidFill>
                <a:effectLst/>
                <a:latin typeface="Times New Roman" panose="02020603050405020304" pitchFamily="18" charset="0"/>
                <a:cs typeface="Times New Roman" panose="02020603050405020304" pitchFamily="18" charset="0"/>
              </a:rPr>
              <a:t>2. Collective Bargaining by Member Nations: </a:t>
            </a:r>
            <a:r>
              <a:rPr lang="en-US" sz="2000" dirty="0">
                <a:solidFill>
                  <a:schemeClr val="tx1"/>
                </a:solidFill>
                <a:effectLst/>
                <a:latin typeface="Times New Roman" panose="02020603050405020304" pitchFamily="18" charset="0"/>
                <a:cs typeface="Times New Roman" panose="02020603050405020304" pitchFamily="18" charset="0"/>
              </a:rPr>
              <a:t>The members of trading bloc collectively bargain with non-members in respect of trade related matters. Due to their collective bargaining power the non-member nations stands at a disadvantage</a:t>
            </a:r>
            <a:r>
              <a:rPr lang="en-US" sz="2000" dirty="0" smtClean="0">
                <a:solidFill>
                  <a:schemeClr val="tx1"/>
                </a:solidFill>
                <a:effectLst/>
                <a:latin typeface="Times New Roman" panose="02020603050405020304" pitchFamily="18" charset="0"/>
                <a:cs typeface="Times New Roman" panose="02020603050405020304" pitchFamily="18" charset="0"/>
              </a:rPr>
              <a:t>.</a:t>
            </a:r>
          </a:p>
          <a:p>
            <a:pPr marL="0" indent="0">
              <a:buNone/>
            </a:pPr>
            <a:r>
              <a:rPr lang="en-US" sz="2000" b="1" dirty="0">
                <a:solidFill>
                  <a:schemeClr val="tx1"/>
                </a:solidFill>
                <a:latin typeface="Times New Roman" panose="02020603050405020304" pitchFamily="18" charset="0"/>
                <a:cs typeface="Times New Roman" panose="02020603050405020304" pitchFamily="18" charset="0"/>
              </a:rPr>
              <a:t>3. Lack of Interest in Multilateralism:</a:t>
            </a:r>
            <a:r>
              <a:rPr lang="en-US" sz="2000" dirty="0">
                <a:solidFill>
                  <a:schemeClr val="tx1"/>
                </a:solidFill>
                <a:latin typeface="Times New Roman" panose="02020603050405020304" pitchFamily="18" charset="0"/>
                <a:cs typeface="Times New Roman" panose="02020603050405020304" pitchFamily="18" charset="0"/>
              </a:rPr>
              <a:t> Critics point out from regionalism results in lack of interest in multilateralism. The member countries are more interested in the development of their region. They do not take much interest in the multilateralism activities such as that of WTO.</a:t>
            </a:r>
          </a:p>
          <a:p>
            <a:pPr marL="0" indent="0">
              <a:buNone/>
            </a:pPr>
            <a:r>
              <a:rPr lang="en-US" sz="2000" b="1" dirty="0">
                <a:solidFill>
                  <a:schemeClr val="tx1"/>
                </a:solidFill>
                <a:latin typeface="Times New Roman" panose="02020603050405020304" pitchFamily="18" charset="0"/>
                <a:cs typeface="Times New Roman" panose="02020603050405020304" pitchFamily="18" charset="0"/>
              </a:rPr>
              <a:t>4. Trade Diversion: </a:t>
            </a:r>
            <a:r>
              <a:rPr lang="en-US" sz="2000" dirty="0">
                <a:solidFill>
                  <a:schemeClr val="tx1"/>
                </a:solidFill>
                <a:latin typeface="Times New Roman" panose="02020603050405020304" pitchFamily="18" charset="0"/>
                <a:cs typeface="Times New Roman" panose="02020603050405020304" pitchFamily="18" charset="0"/>
              </a:rPr>
              <a:t>Critics point out that regionalism leads to trade diversion rather than trade creation. Due to regionalism od the member countries remove trade barriers on member nations and impose barriers on non-members. As a result, the goods low-cost producing non-members become expensive (account of tariff duties). But the goods from higher-cost producing members become cheaper on account of removal tariff duties. Therefore, the trade gets diverted from low-cost  producing non-members to higher-cost producing member of the group.</a:t>
            </a:r>
          </a:p>
          <a:p>
            <a:pPr marL="0" indent="0">
              <a:buNone/>
            </a:pPr>
            <a:endParaRPr lang="en-US" sz="20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4634461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7421" y="225083"/>
            <a:ext cx="11887200" cy="6217920"/>
          </a:xfrm>
        </p:spPr>
        <p:txBody>
          <a:bodyPr>
            <a:normAutofit/>
          </a:bodyPr>
          <a:lstStyle/>
          <a:p>
            <a:pPr marL="0" indent="0">
              <a:buNone/>
            </a:pPr>
            <a:r>
              <a:rPr lang="en-US" dirty="0">
                <a:effectLst/>
              </a:rPr>
              <a:t/>
            </a:r>
            <a:br>
              <a:rPr lang="en-US" dirty="0">
                <a:effectLst/>
              </a:rPr>
            </a:br>
            <a:r>
              <a:rPr lang="en-US" sz="2000" b="1" dirty="0">
                <a:solidFill>
                  <a:schemeClr val="tx1"/>
                </a:solidFill>
                <a:effectLst/>
                <a:latin typeface="Times New Roman" panose="02020603050405020304" pitchFamily="18" charset="0"/>
                <a:cs typeface="Times New Roman" panose="02020603050405020304" pitchFamily="18" charset="0"/>
              </a:rPr>
              <a:t>Conclusion:</a:t>
            </a:r>
            <a:r>
              <a:rPr lang="en-US" sz="2000" dirty="0">
                <a:solidFill>
                  <a:schemeClr val="tx1"/>
                </a:solidFill>
                <a:effectLst/>
                <a:latin typeface="Times New Roman" panose="02020603050405020304" pitchFamily="18" charset="0"/>
                <a:cs typeface="Times New Roman" panose="02020603050405020304" pitchFamily="18" charset="0"/>
              </a:rPr>
              <a:t> It can be concluded that trading blocs encourage trade among member nations by removing trade barriers. However, it may discourage trade with non-members, and therefore, a trade bloc may create obstacles in the growth of trade between member nations and non-member nations.</a:t>
            </a:r>
          </a:p>
        </p:txBody>
      </p:sp>
    </p:spTree>
    <p:extLst>
      <p:ext uri="{BB962C8B-B14F-4D97-AF65-F5344CB8AC3E}">
        <p14:creationId xmlns:p14="http://schemas.microsoft.com/office/powerpoint/2010/main" val="309975251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5481" y="2030437"/>
            <a:ext cx="9905998" cy="1905000"/>
          </a:xfrm>
        </p:spPr>
        <p:txBody>
          <a:bodyPr>
            <a:normAutofit/>
          </a:bodyPr>
          <a:lstStyle/>
          <a:p>
            <a:pPr marL="342900" indent="-342900">
              <a:buFont typeface="Wingdings" panose="05000000000000000000" pitchFamily="2" charset="2"/>
              <a:buChar char="v"/>
            </a:pPr>
            <a:r>
              <a:rPr lang="en-US" sz="2400" b="1" dirty="0">
                <a:solidFill>
                  <a:schemeClr val="tx1"/>
                </a:solidFill>
                <a:effectLst/>
                <a:latin typeface="Times New Roman" panose="02020603050405020304" pitchFamily="18" charset="0"/>
                <a:cs typeface="Times New Roman" panose="02020603050405020304" pitchFamily="18" charset="0"/>
              </a:rPr>
              <a:t>MAJOR TRADING BLOCS</a:t>
            </a:r>
            <a:endParaRPr lang="en-IN" sz="2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7412089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91428"/>
            <a:ext cx="2664783" cy="998807"/>
          </a:xfrm>
        </p:spPr>
        <p:txBody>
          <a:bodyPr>
            <a:normAutofit/>
          </a:bodyPr>
          <a:lstStyle/>
          <a:p>
            <a:pPr algn="ctr"/>
            <a:r>
              <a:rPr lang="en-US" sz="2800" b="1" dirty="0">
                <a:solidFill>
                  <a:schemeClr val="tx1"/>
                </a:solidFill>
                <a:effectLst/>
                <a:latin typeface="Times New Roman" panose="02020603050405020304" pitchFamily="18" charset="0"/>
                <a:cs typeface="Times New Roman" panose="02020603050405020304" pitchFamily="18" charset="0"/>
              </a:rPr>
              <a:t>1. European Union</a:t>
            </a:r>
            <a:endParaRPr lang="en-IN" sz="2800" b="1" dirty="0">
              <a:solidFill>
                <a:schemeClr val="tx1"/>
              </a:solidFill>
              <a:latin typeface="Times New Roman" panose="02020603050405020304" pitchFamily="18" charset="0"/>
              <a:cs typeface="Times New Roman" panose="02020603050405020304" pitchFamily="18" charset="0"/>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148182919"/>
              </p:ext>
            </p:extLst>
          </p:nvPr>
        </p:nvGraphicFramePr>
        <p:xfrm>
          <a:off x="968992" y="2402005"/>
          <a:ext cx="8990936" cy="3332924"/>
        </p:xfrm>
        <a:graphic>
          <a:graphicData uri="http://schemas.openxmlformats.org/drawingml/2006/table">
            <a:tbl>
              <a:tblPr>
                <a:tableStyleId>{37CE84F3-28C3-443E-9E96-99CF82512B78}</a:tableStyleId>
              </a:tblPr>
              <a:tblGrid>
                <a:gridCol w="1998346">
                  <a:extLst>
                    <a:ext uri="{9D8B030D-6E8A-4147-A177-3AD203B41FA5}">
                      <a16:colId xmlns="" xmlns:a16="http://schemas.microsoft.com/office/drawing/2014/main" val="2856113914"/>
                    </a:ext>
                  </a:extLst>
                </a:gridCol>
                <a:gridCol w="2286110">
                  <a:extLst>
                    <a:ext uri="{9D8B030D-6E8A-4147-A177-3AD203B41FA5}">
                      <a16:colId xmlns="" xmlns:a16="http://schemas.microsoft.com/office/drawing/2014/main" val="1511000593"/>
                    </a:ext>
                  </a:extLst>
                </a:gridCol>
                <a:gridCol w="2461966">
                  <a:extLst>
                    <a:ext uri="{9D8B030D-6E8A-4147-A177-3AD203B41FA5}">
                      <a16:colId xmlns="" xmlns:a16="http://schemas.microsoft.com/office/drawing/2014/main" val="3093670663"/>
                    </a:ext>
                  </a:extLst>
                </a:gridCol>
                <a:gridCol w="2244514">
                  <a:extLst>
                    <a:ext uri="{9D8B030D-6E8A-4147-A177-3AD203B41FA5}">
                      <a16:colId xmlns="" xmlns:a16="http://schemas.microsoft.com/office/drawing/2014/main" val="416072727"/>
                    </a:ext>
                  </a:extLst>
                </a:gridCol>
              </a:tblGrid>
              <a:tr h="476132">
                <a:tc>
                  <a:txBody>
                    <a:bodyPr/>
                    <a:lstStyle/>
                    <a:p>
                      <a:pPr algn="l"/>
                      <a:r>
                        <a:rPr lang="en-IN" sz="2000" b="1" i="0" kern="1200" dirty="0">
                          <a:solidFill>
                            <a:schemeClr val="bg1"/>
                          </a:solidFill>
                          <a:effectLst/>
                          <a:latin typeface="Agency FB" panose="020B0503020202020204" pitchFamily="34" charset="0"/>
                          <a:ea typeface="+mn-ea"/>
                          <a:cs typeface="+mn-cs"/>
                        </a:rPr>
                        <a:t>1. France</a:t>
                      </a:r>
                      <a:endParaRPr lang="en-IN" sz="2000" b="1" dirty="0">
                        <a:solidFill>
                          <a:schemeClr val="bg1"/>
                        </a:solidFill>
                        <a:latin typeface="Agency FB" panose="020B0503020202020204" pitchFamily="34" charset="0"/>
                      </a:endParaRPr>
                    </a:p>
                  </a:txBody>
                  <a:tcPr>
                    <a:lnR w="12700" cap="flat" cmpd="sng" algn="ctr">
                      <a:noFill/>
                      <a:prstDash val="solid"/>
                      <a:round/>
                      <a:headEnd type="none" w="med" len="med"/>
                      <a:tailEnd type="none" w="med" len="med"/>
                    </a:lnR>
                  </a:tcPr>
                </a:tc>
                <a:tc>
                  <a:txBody>
                    <a:bodyPr/>
                    <a:lstStyle/>
                    <a:p>
                      <a:pPr algn="l"/>
                      <a:r>
                        <a:rPr lang="en-IN" sz="2000" b="1" i="0" kern="1200" dirty="0">
                          <a:solidFill>
                            <a:schemeClr val="bg1"/>
                          </a:solidFill>
                          <a:effectLst/>
                          <a:latin typeface="Agency FB" panose="020B0503020202020204" pitchFamily="34" charset="0"/>
                          <a:ea typeface="+mn-ea"/>
                          <a:cs typeface="+mn-cs"/>
                        </a:rPr>
                        <a:t>8. Ireland</a:t>
                      </a:r>
                      <a:endParaRPr lang="en-IN" sz="2000" b="1" dirty="0">
                        <a:solidFill>
                          <a:schemeClr val="bg1"/>
                        </a:solidFill>
                        <a:latin typeface="Agency FB" panose="020B0503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r>
                        <a:rPr lang="en-IN" sz="2000" b="1" i="0" kern="1200" dirty="0">
                          <a:solidFill>
                            <a:schemeClr val="bg1"/>
                          </a:solidFill>
                          <a:effectLst/>
                          <a:latin typeface="Agency FB" panose="020B0503020202020204" pitchFamily="34" charset="0"/>
                          <a:ea typeface="+mn-ea"/>
                          <a:cs typeface="+mn-cs"/>
                        </a:rPr>
                        <a:t>15. Sweden</a:t>
                      </a:r>
                      <a:endParaRPr lang="en-IN" sz="2000" b="1" dirty="0">
                        <a:solidFill>
                          <a:schemeClr val="bg1"/>
                        </a:solidFill>
                        <a:latin typeface="Agency FB" panose="020B0503020202020204" pitchFamily="34" charset="0"/>
                      </a:endParaRPr>
                    </a:p>
                  </a:txBody>
                  <a:tcPr>
                    <a:lnL w="12700" cap="flat" cmpd="sng" algn="ctr">
                      <a:noFill/>
                      <a:prstDash val="solid"/>
                      <a:round/>
                      <a:headEnd type="none" w="med" len="med"/>
                      <a:tailEnd type="none" w="med" len="med"/>
                    </a:lnL>
                  </a:tcPr>
                </a:tc>
                <a:tc>
                  <a:txBody>
                    <a:bodyPr/>
                    <a:lstStyle/>
                    <a:p>
                      <a:pPr algn="l"/>
                      <a:r>
                        <a:rPr lang="en-IN" sz="2000" b="1" dirty="0">
                          <a:solidFill>
                            <a:schemeClr val="bg1"/>
                          </a:solidFill>
                          <a:latin typeface="Agency FB" panose="020B0503020202020204" pitchFamily="34" charset="0"/>
                        </a:rPr>
                        <a:t>22. Poland</a:t>
                      </a:r>
                    </a:p>
                  </a:txBody>
                  <a:tcPr/>
                </a:tc>
                <a:extLst>
                  <a:ext uri="{0D108BD9-81ED-4DB2-BD59-A6C34878D82A}">
                    <a16:rowId xmlns="" xmlns:a16="http://schemas.microsoft.com/office/drawing/2014/main" val="3446005837"/>
                  </a:ext>
                </a:extLst>
              </a:tr>
              <a:tr h="476132">
                <a:tc>
                  <a:txBody>
                    <a:bodyPr/>
                    <a:lstStyle/>
                    <a:p>
                      <a:pPr algn="l"/>
                      <a:r>
                        <a:rPr lang="en-IN" sz="2000" b="1" i="0" kern="1200" dirty="0">
                          <a:solidFill>
                            <a:schemeClr val="bg1"/>
                          </a:solidFill>
                          <a:effectLst/>
                          <a:latin typeface="Agency FB" panose="020B0503020202020204" pitchFamily="34" charset="0"/>
                          <a:ea typeface="+mn-ea"/>
                          <a:cs typeface="+mn-cs"/>
                        </a:rPr>
                        <a:t>2 Italy</a:t>
                      </a:r>
                      <a:endParaRPr lang="en-IN" sz="2000" b="1" dirty="0">
                        <a:solidFill>
                          <a:schemeClr val="bg1"/>
                        </a:solidFill>
                        <a:latin typeface="Agency FB" panose="020B0503020202020204" pitchFamily="34" charset="0"/>
                      </a:endParaRPr>
                    </a:p>
                  </a:txBody>
                  <a:tcPr/>
                </a:tc>
                <a:tc>
                  <a:txBody>
                    <a:bodyPr/>
                    <a:lstStyle/>
                    <a:p>
                      <a:pPr algn="l"/>
                      <a:r>
                        <a:rPr lang="en-IN" sz="2000" b="1" i="0" kern="1200" dirty="0">
                          <a:solidFill>
                            <a:schemeClr val="bg1"/>
                          </a:solidFill>
                          <a:effectLst/>
                          <a:latin typeface="Agency FB" panose="020B0503020202020204" pitchFamily="34" charset="0"/>
                          <a:ea typeface="+mn-ea"/>
                          <a:cs typeface="+mn-cs"/>
                        </a:rPr>
                        <a:t>9. UK</a:t>
                      </a:r>
                      <a:endParaRPr lang="en-IN" sz="2000" b="1" dirty="0">
                        <a:solidFill>
                          <a:schemeClr val="bg1"/>
                        </a:solidFill>
                        <a:latin typeface="Agency FB" panose="020B0503020202020204" pitchFamily="34" charset="0"/>
                      </a:endParaRPr>
                    </a:p>
                  </a:txBody>
                  <a:tcPr>
                    <a:lnT w="12700" cap="flat" cmpd="sng" algn="ctr">
                      <a:noFill/>
                      <a:prstDash val="solid"/>
                      <a:round/>
                      <a:headEnd type="none" w="med" len="med"/>
                      <a:tailEnd type="none" w="med" len="med"/>
                    </a:lnT>
                  </a:tcPr>
                </a:tc>
                <a:tc>
                  <a:txBody>
                    <a:bodyPr/>
                    <a:lstStyle/>
                    <a:p>
                      <a:pPr algn="l"/>
                      <a:r>
                        <a:rPr lang="en-IN" sz="2000" b="1" i="0" kern="1200" dirty="0">
                          <a:solidFill>
                            <a:schemeClr val="bg1"/>
                          </a:solidFill>
                          <a:effectLst/>
                          <a:latin typeface="Agency FB" panose="020B0503020202020204" pitchFamily="34" charset="0"/>
                          <a:ea typeface="+mn-ea"/>
                          <a:cs typeface="+mn-cs"/>
                        </a:rPr>
                        <a:t>16. Czech Republic</a:t>
                      </a:r>
                      <a:endParaRPr lang="en-IN" sz="2000" b="1" dirty="0">
                        <a:solidFill>
                          <a:schemeClr val="bg1"/>
                        </a:solidFill>
                        <a:latin typeface="Agency FB" panose="020B0503020202020204" pitchFamily="34" charset="0"/>
                      </a:endParaRPr>
                    </a:p>
                  </a:txBody>
                  <a:tcPr/>
                </a:tc>
                <a:tc>
                  <a:txBody>
                    <a:bodyPr/>
                    <a:lstStyle/>
                    <a:p>
                      <a:pPr algn="l"/>
                      <a:r>
                        <a:rPr lang="en-IN" sz="2000" b="1" dirty="0">
                          <a:solidFill>
                            <a:schemeClr val="bg1"/>
                          </a:solidFill>
                          <a:latin typeface="Agency FB" panose="020B0503020202020204" pitchFamily="34" charset="0"/>
                        </a:rPr>
                        <a:t>23. Romania</a:t>
                      </a:r>
                    </a:p>
                  </a:txBody>
                  <a:tcPr/>
                </a:tc>
                <a:extLst>
                  <a:ext uri="{0D108BD9-81ED-4DB2-BD59-A6C34878D82A}">
                    <a16:rowId xmlns="" xmlns:a16="http://schemas.microsoft.com/office/drawing/2014/main" val="1507953760"/>
                  </a:ext>
                </a:extLst>
              </a:tr>
              <a:tr h="476132">
                <a:tc>
                  <a:txBody>
                    <a:bodyPr/>
                    <a:lstStyle/>
                    <a:p>
                      <a:pPr algn="l"/>
                      <a:r>
                        <a:rPr lang="en-IN" sz="2000" b="1" i="0" kern="1200" dirty="0">
                          <a:solidFill>
                            <a:schemeClr val="bg1"/>
                          </a:solidFill>
                          <a:effectLst/>
                          <a:latin typeface="Agency FB" panose="020B0503020202020204" pitchFamily="34" charset="0"/>
                          <a:ea typeface="+mn-ea"/>
                          <a:cs typeface="+mn-cs"/>
                        </a:rPr>
                        <a:t>3. Germany</a:t>
                      </a:r>
                      <a:endParaRPr lang="en-IN" sz="2000" b="1" dirty="0">
                        <a:solidFill>
                          <a:schemeClr val="bg1"/>
                        </a:solidFill>
                        <a:latin typeface="Agency FB" panose="020B0503020202020204" pitchFamily="34" charset="0"/>
                      </a:endParaRPr>
                    </a:p>
                  </a:txBody>
                  <a:tcPr/>
                </a:tc>
                <a:tc>
                  <a:txBody>
                    <a:bodyPr/>
                    <a:lstStyle/>
                    <a:p>
                      <a:pPr algn="l"/>
                      <a:r>
                        <a:rPr lang="en-IN" sz="2000" b="1" i="0" kern="1200" dirty="0">
                          <a:solidFill>
                            <a:schemeClr val="bg1"/>
                          </a:solidFill>
                          <a:effectLst/>
                          <a:latin typeface="Agency FB" panose="020B0503020202020204" pitchFamily="34" charset="0"/>
                          <a:ea typeface="+mn-ea"/>
                          <a:cs typeface="+mn-cs"/>
                        </a:rPr>
                        <a:t>10. Greece</a:t>
                      </a:r>
                      <a:endParaRPr lang="en-IN" sz="2000" b="1" dirty="0">
                        <a:solidFill>
                          <a:schemeClr val="bg1"/>
                        </a:solidFill>
                        <a:latin typeface="Agency FB" panose="020B0503020202020204" pitchFamily="34" charset="0"/>
                      </a:endParaRPr>
                    </a:p>
                  </a:txBody>
                  <a:tcPr/>
                </a:tc>
                <a:tc>
                  <a:txBody>
                    <a:bodyPr/>
                    <a:lstStyle/>
                    <a:p>
                      <a:pPr algn="l"/>
                      <a:r>
                        <a:rPr lang="en-IN" sz="2000" b="1" i="0" kern="1200" dirty="0">
                          <a:solidFill>
                            <a:schemeClr val="bg1"/>
                          </a:solidFill>
                          <a:effectLst/>
                          <a:latin typeface="Agency FB" panose="020B0503020202020204" pitchFamily="34" charset="0"/>
                          <a:ea typeface="+mn-ea"/>
                          <a:cs typeface="+mn-cs"/>
                        </a:rPr>
                        <a:t>17. Cyprus</a:t>
                      </a:r>
                      <a:endParaRPr lang="en-IN" sz="2000" b="1" dirty="0">
                        <a:solidFill>
                          <a:schemeClr val="bg1"/>
                        </a:solidFill>
                        <a:latin typeface="Agency FB" panose="020B0503020202020204" pitchFamily="34" charset="0"/>
                      </a:endParaRPr>
                    </a:p>
                  </a:txBody>
                  <a:tcPr/>
                </a:tc>
                <a:tc>
                  <a:txBody>
                    <a:bodyPr/>
                    <a:lstStyle/>
                    <a:p>
                      <a:pPr algn="l"/>
                      <a:r>
                        <a:rPr lang="en-IN" sz="2000" b="1" dirty="0">
                          <a:solidFill>
                            <a:schemeClr val="bg1"/>
                          </a:solidFill>
                          <a:latin typeface="Agency FB" panose="020B0503020202020204" pitchFamily="34" charset="0"/>
                        </a:rPr>
                        <a:t>24. Estonia</a:t>
                      </a:r>
                    </a:p>
                  </a:txBody>
                  <a:tcPr/>
                </a:tc>
                <a:extLst>
                  <a:ext uri="{0D108BD9-81ED-4DB2-BD59-A6C34878D82A}">
                    <a16:rowId xmlns="" xmlns:a16="http://schemas.microsoft.com/office/drawing/2014/main" val="325046093"/>
                  </a:ext>
                </a:extLst>
              </a:tr>
              <a:tr h="476132">
                <a:tc>
                  <a:txBody>
                    <a:bodyPr/>
                    <a:lstStyle/>
                    <a:p>
                      <a:pPr algn="l"/>
                      <a:r>
                        <a:rPr lang="en-IN" sz="2000" b="1" i="0" kern="1200" dirty="0">
                          <a:solidFill>
                            <a:schemeClr val="bg1"/>
                          </a:solidFill>
                          <a:effectLst/>
                          <a:latin typeface="Agency FB" panose="020B0503020202020204" pitchFamily="34" charset="0"/>
                          <a:ea typeface="+mn-ea"/>
                          <a:cs typeface="+mn-cs"/>
                        </a:rPr>
                        <a:t>4. Belgium</a:t>
                      </a:r>
                      <a:endParaRPr lang="en-IN" sz="2000" b="1" dirty="0">
                        <a:solidFill>
                          <a:schemeClr val="bg1"/>
                        </a:solidFill>
                        <a:latin typeface="Agency FB" panose="020B0503020202020204" pitchFamily="34" charset="0"/>
                      </a:endParaRPr>
                    </a:p>
                  </a:txBody>
                  <a:tcPr/>
                </a:tc>
                <a:tc>
                  <a:txBody>
                    <a:bodyPr/>
                    <a:lstStyle/>
                    <a:p>
                      <a:pPr algn="l"/>
                      <a:r>
                        <a:rPr lang="en-IN" sz="2000" b="1" i="0" kern="1200" dirty="0">
                          <a:solidFill>
                            <a:schemeClr val="bg1"/>
                          </a:solidFill>
                          <a:effectLst/>
                          <a:latin typeface="Agency FB" panose="020B0503020202020204" pitchFamily="34" charset="0"/>
                          <a:ea typeface="+mn-ea"/>
                          <a:cs typeface="+mn-cs"/>
                        </a:rPr>
                        <a:t>11. Spain</a:t>
                      </a:r>
                      <a:endParaRPr lang="en-IN" sz="2000" b="1" dirty="0">
                        <a:solidFill>
                          <a:schemeClr val="bg1"/>
                        </a:solidFill>
                        <a:latin typeface="Agency FB" panose="020B0503020202020204" pitchFamily="34" charset="0"/>
                      </a:endParaRPr>
                    </a:p>
                  </a:txBody>
                  <a:tcPr/>
                </a:tc>
                <a:tc>
                  <a:txBody>
                    <a:bodyPr/>
                    <a:lstStyle/>
                    <a:p>
                      <a:pPr algn="l"/>
                      <a:r>
                        <a:rPr lang="en-IN" sz="2000" b="1" i="0" kern="1200" dirty="0">
                          <a:solidFill>
                            <a:schemeClr val="bg1"/>
                          </a:solidFill>
                          <a:effectLst/>
                          <a:latin typeface="Agency FB" panose="020B0503020202020204" pitchFamily="34" charset="0"/>
                          <a:ea typeface="+mn-ea"/>
                          <a:cs typeface="+mn-cs"/>
                        </a:rPr>
                        <a:t>18. </a:t>
                      </a:r>
                      <a:r>
                        <a:rPr lang="en-IN" sz="2000" b="1" i="0" kern="1200" dirty="0" err="1">
                          <a:solidFill>
                            <a:schemeClr val="bg1"/>
                          </a:solidFill>
                          <a:effectLst/>
                          <a:latin typeface="Agency FB" panose="020B0503020202020204" pitchFamily="34" charset="0"/>
                          <a:ea typeface="+mn-ea"/>
                          <a:cs typeface="+mn-cs"/>
                        </a:rPr>
                        <a:t>Lithunia</a:t>
                      </a:r>
                      <a:endParaRPr lang="en-IN" sz="2000" b="1" dirty="0">
                        <a:solidFill>
                          <a:schemeClr val="bg1"/>
                        </a:solidFill>
                        <a:latin typeface="Agency FB" panose="020B0503020202020204" pitchFamily="34" charset="0"/>
                      </a:endParaRPr>
                    </a:p>
                  </a:txBody>
                  <a:tcPr/>
                </a:tc>
                <a:tc>
                  <a:txBody>
                    <a:bodyPr/>
                    <a:lstStyle/>
                    <a:p>
                      <a:pPr algn="l"/>
                      <a:r>
                        <a:rPr lang="en-IN" sz="2000" b="1" dirty="0">
                          <a:solidFill>
                            <a:schemeClr val="bg1"/>
                          </a:solidFill>
                          <a:latin typeface="Agency FB" panose="020B0503020202020204" pitchFamily="34" charset="0"/>
                        </a:rPr>
                        <a:t>25. Malta</a:t>
                      </a:r>
                    </a:p>
                  </a:txBody>
                  <a:tcPr/>
                </a:tc>
                <a:extLst>
                  <a:ext uri="{0D108BD9-81ED-4DB2-BD59-A6C34878D82A}">
                    <a16:rowId xmlns="" xmlns:a16="http://schemas.microsoft.com/office/drawing/2014/main" val="2488333968"/>
                  </a:ext>
                </a:extLst>
              </a:tr>
              <a:tr h="476132">
                <a:tc>
                  <a:txBody>
                    <a:bodyPr/>
                    <a:lstStyle/>
                    <a:p>
                      <a:pPr algn="l"/>
                      <a:r>
                        <a:rPr lang="en-IN" sz="2000" b="1" i="0" kern="1200" dirty="0">
                          <a:solidFill>
                            <a:schemeClr val="bg1"/>
                          </a:solidFill>
                          <a:effectLst/>
                          <a:latin typeface="Agency FB" panose="020B0503020202020204" pitchFamily="34" charset="0"/>
                          <a:ea typeface="+mn-ea"/>
                          <a:cs typeface="+mn-cs"/>
                        </a:rPr>
                        <a:t>5. Netherlands</a:t>
                      </a:r>
                      <a:endParaRPr lang="en-IN" sz="2000" b="1" dirty="0">
                        <a:solidFill>
                          <a:schemeClr val="bg1"/>
                        </a:solidFill>
                        <a:latin typeface="Agency FB" panose="020B0503020202020204" pitchFamily="34" charset="0"/>
                      </a:endParaRPr>
                    </a:p>
                  </a:txBody>
                  <a:tcPr/>
                </a:tc>
                <a:tc>
                  <a:txBody>
                    <a:bodyPr/>
                    <a:lstStyle/>
                    <a:p>
                      <a:pPr algn="l"/>
                      <a:r>
                        <a:rPr lang="en-IN" sz="2000" b="1" i="0" kern="1200" dirty="0">
                          <a:solidFill>
                            <a:schemeClr val="bg1"/>
                          </a:solidFill>
                          <a:effectLst/>
                          <a:latin typeface="Agency FB" panose="020B0503020202020204" pitchFamily="34" charset="0"/>
                          <a:ea typeface="+mn-ea"/>
                          <a:cs typeface="+mn-cs"/>
                        </a:rPr>
                        <a:t>12. Portugal</a:t>
                      </a:r>
                      <a:endParaRPr lang="en-IN" sz="2000" b="1" dirty="0">
                        <a:solidFill>
                          <a:schemeClr val="bg1"/>
                        </a:solidFill>
                        <a:latin typeface="Agency FB" panose="020B0503020202020204" pitchFamily="34" charset="0"/>
                      </a:endParaRPr>
                    </a:p>
                  </a:txBody>
                  <a:tcPr/>
                </a:tc>
                <a:tc>
                  <a:txBody>
                    <a:bodyPr/>
                    <a:lstStyle/>
                    <a:p>
                      <a:pPr algn="l"/>
                      <a:r>
                        <a:rPr lang="en-IN" sz="2000" b="1" i="0" kern="1200" dirty="0">
                          <a:solidFill>
                            <a:schemeClr val="bg1"/>
                          </a:solidFill>
                          <a:effectLst/>
                          <a:latin typeface="Agency FB" panose="020B0503020202020204" pitchFamily="34" charset="0"/>
                          <a:ea typeface="+mn-ea"/>
                          <a:cs typeface="+mn-cs"/>
                        </a:rPr>
                        <a:t>19. Latvia</a:t>
                      </a:r>
                      <a:endParaRPr lang="en-IN" sz="2000" b="1" dirty="0">
                        <a:solidFill>
                          <a:schemeClr val="bg1"/>
                        </a:solidFill>
                        <a:latin typeface="Agency FB" panose="020B0503020202020204" pitchFamily="34" charset="0"/>
                      </a:endParaRPr>
                    </a:p>
                  </a:txBody>
                  <a:tcPr/>
                </a:tc>
                <a:tc>
                  <a:txBody>
                    <a:bodyPr/>
                    <a:lstStyle/>
                    <a:p>
                      <a:pPr algn="l"/>
                      <a:r>
                        <a:rPr lang="en-IN" sz="2000" b="1" dirty="0">
                          <a:solidFill>
                            <a:schemeClr val="bg1"/>
                          </a:solidFill>
                          <a:latin typeface="Agency FB" panose="020B0503020202020204" pitchFamily="34" charset="0"/>
                        </a:rPr>
                        <a:t>26. Bulgaria</a:t>
                      </a:r>
                    </a:p>
                  </a:txBody>
                  <a:tcPr/>
                </a:tc>
                <a:extLst>
                  <a:ext uri="{0D108BD9-81ED-4DB2-BD59-A6C34878D82A}">
                    <a16:rowId xmlns="" xmlns:a16="http://schemas.microsoft.com/office/drawing/2014/main" val="1788255088"/>
                  </a:ext>
                </a:extLst>
              </a:tr>
              <a:tr h="476132">
                <a:tc>
                  <a:txBody>
                    <a:bodyPr/>
                    <a:lstStyle/>
                    <a:p>
                      <a:pPr algn="l"/>
                      <a:r>
                        <a:rPr lang="en-IN" sz="2000" b="1" i="0" kern="1200" dirty="0">
                          <a:solidFill>
                            <a:schemeClr val="bg1"/>
                          </a:solidFill>
                          <a:effectLst/>
                          <a:latin typeface="Agency FB" panose="020B0503020202020204" pitchFamily="34" charset="0"/>
                          <a:ea typeface="+mn-ea"/>
                          <a:cs typeface="+mn-cs"/>
                        </a:rPr>
                        <a:t>6. </a:t>
                      </a:r>
                      <a:r>
                        <a:rPr lang="en-IN" sz="2000" b="1" i="0" kern="1200" dirty="0" err="1">
                          <a:solidFill>
                            <a:schemeClr val="bg1"/>
                          </a:solidFill>
                          <a:effectLst/>
                          <a:latin typeface="Agency FB" panose="020B0503020202020204" pitchFamily="34" charset="0"/>
                          <a:ea typeface="+mn-ea"/>
                          <a:cs typeface="+mn-cs"/>
                        </a:rPr>
                        <a:t>Luxemberg</a:t>
                      </a:r>
                      <a:endParaRPr lang="en-IN" sz="2000" b="1" dirty="0">
                        <a:solidFill>
                          <a:schemeClr val="bg1"/>
                        </a:solidFill>
                        <a:latin typeface="Agency FB" panose="020B0503020202020204" pitchFamily="34" charset="0"/>
                      </a:endParaRPr>
                    </a:p>
                  </a:txBody>
                  <a:tcPr/>
                </a:tc>
                <a:tc>
                  <a:txBody>
                    <a:bodyPr/>
                    <a:lstStyle/>
                    <a:p>
                      <a:pPr algn="l"/>
                      <a:r>
                        <a:rPr lang="en-IN" sz="2000" b="1" i="0" kern="1200" dirty="0">
                          <a:solidFill>
                            <a:schemeClr val="bg1"/>
                          </a:solidFill>
                          <a:effectLst/>
                          <a:latin typeface="Agency FB" panose="020B0503020202020204" pitchFamily="34" charset="0"/>
                          <a:ea typeface="+mn-ea"/>
                          <a:cs typeface="+mn-cs"/>
                        </a:rPr>
                        <a:t>13. Finland</a:t>
                      </a:r>
                      <a:endParaRPr lang="en-IN" sz="2000" b="1" dirty="0">
                        <a:solidFill>
                          <a:schemeClr val="bg1"/>
                        </a:solidFill>
                        <a:latin typeface="Agency FB" panose="020B0503020202020204" pitchFamily="34" charset="0"/>
                      </a:endParaRPr>
                    </a:p>
                  </a:txBody>
                  <a:tcPr/>
                </a:tc>
                <a:tc>
                  <a:txBody>
                    <a:bodyPr/>
                    <a:lstStyle/>
                    <a:p>
                      <a:pPr algn="l"/>
                      <a:r>
                        <a:rPr lang="en-IN" sz="2000" b="1" dirty="0">
                          <a:solidFill>
                            <a:schemeClr val="bg1"/>
                          </a:solidFill>
                          <a:latin typeface="Agency FB" panose="020B0503020202020204" pitchFamily="34" charset="0"/>
                        </a:rPr>
                        <a:t>20. Slovakia</a:t>
                      </a:r>
                    </a:p>
                  </a:txBody>
                  <a:tcPr/>
                </a:tc>
                <a:tc>
                  <a:txBody>
                    <a:bodyPr/>
                    <a:lstStyle/>
                    <a:p>
                      <a:pPr algn="l"/>
                      <a:r>
                        <a:rPr lang="en-IN" sz="2000" b="1" dirty="0">
                          <a:solidFill>
                            <a:schemeClr val="bg1"/>
                          </a:solidFill>
                          <a:latin typeface="Agency FB" panose="020B0503020202020204" pitchFamily="34" charset="0"/>
                        </a:rPr>
                        <a:t>27. Hungary</a:t>
                      </a:r>
                    </a:p>
                  </a:txBody>
                  <a:tcPr/>
                </a:tc>
                <a:extLst>
                  <a:ext uri="{0D108BD9-81ED-4DB2-BD59-A6C34878D82A}">
                    <a16:rowId xmlns="" xmlns:a16="http://schemas.microsoft.com/office/drawing/2014/main" val="1133492929"/>
                  </a:ext>
                </a:extLst>
              </a:tr>
              <a:tr h="476132">
                <a:tc>
                  <a:txBody>
                    <a:bodyPr/>
                    <a:lstStyle/>
                    <a:p>
                      <a:pPr algn="l"/>
                      <a:r>
                        <a:rPr lang="en-IN" sz="2000" b="1" i="0" dirty="0">
                          <a:solidFill>
                            <a:schemeClr val="bg1"/>
                          </a:solidFill>
                          <a:effectLst/>
                          <a:latin typeface="Agency FB" panose="020B0503020202020204" pitchFamily="34" charset="0"/>
                        </a:rPr>
                        <a:t>7. Denmark</a:t>
                      </a:r>
                      <a:endParaRPr lang="en-IN" sz="2000" b="1" dirty="0">
                        <a:solidFill>
                          <a:schemeClr val="bg1"/>
                        </a:solidFill>
                        <a:latin typeface="Agency FB" panose="020B0503020202020204" pitchFamily="34" charset="0"/>
                      </a:endParaRPr>
                    </a:p>
                  </a:txBody>
                  <a:tcPr/>
                </a:tc>
                <a:tc>
                  <a:txBody>
                    <a:bodyPr/>
                    <a:lstStyle/>
                    <a:p>
                      <a:pPr algn="l"/>
                      <a:r>
                        <a:rPr lang="en-IN" sz="2000" b="1" i="0" kern="1200" dirty="0">
                          <a:solidFill>
                            <a:schemeClr val="bg1"/>
                          </a:solidFill>
                          <a:effectLst/>
                          <a:latin typeface="Agency FB" panose="020B0503020202020204" pitchFamily="34" charset="0"/>
                          <a:ea typeface="+mn-ea"/>
                          <a:cs typeface="+mn-cs"/>
                        </a:rPr>
                        <a:t>14. Austria</a:t>
                      </a:r>
                      <a:endParaRPr lang="en-IN" sz="2000" b="1" dirty="0">
                        <a:solidFill>
                          <a:schemeClr val="bg1"/>
                        </a:solidFill>
                        <a:latin typeface="Agency FB" panose="020B0503020202020204" pitchFamily="34" charset="0"/>
                      </a:endParaRPr>
                    </a:p>
                  </a:txBody>
                  <a:tcPr/>
                </a:tc>
                <a:tc>
                  <a:txBody>
                    <a:bodyPr/>
                    <a:lstStyle/>
                    <a:p>
                      <a:pPr algn="l"/>
                      <a:r>
                        <a:rPr lang="en-IN" sz="2000" b="1" dirty="0">
                          <a:solidFill>
                            <a:schemeClr val="bg1"/>
                          </a:solidFill>
                          <a:latin typeface="Agency FB" panose="020B0503020202020204" pitchFamily="34" charset="0"/>
                        </a:rPr>
                        <a:t>21. Slovenia </a:t>
                      </a:r>
                    </a:p>
                  </a:txBody>
                  <a:tcPr/>
                </a:tc>
                <a:tc>
                  <a:txBody>
                    <a:bodyPr/>
                    <a:lstStyle/>
                    <a:p>
                      <a:pPr algn="l"/>
                      <a:r>
                        <a:rPr lang="en-IN" sz="2000" b="1" dirty="0">
                          <a:solidFill>
                            <a:schemeClr val="bg1"/>
                          </a:solidFill>
                          <a:latin typeface="Agency FB" panose="020B0503020202020204" pitchFamily="34" charset="0"/>
                        </a:rPr>
                        <a:t>28. Croatia</a:t>
                      </a:r>
                    </a:p>
                  </a:txBody>
                  <a:tcPr/>
                </a:tc>
                <a:extLst>
                  <a:ext uri="{0D108BD9-81ED-4DB2-BD59-A6C34878D82A}">
                    <a16:rowId xmlns="" xmlns:a16="http://schemas.microsoft.com/office/drawing/2014/main" val="3708235512"/>
                  </a:ext>
                </a:extLst>
              </a:tr>
            </a:tbl>
          </a:graphicData>
        </a:graphic>
      </p:graphicFrame>
      <p:sp>
        <p:nvSpPr>
          <p:cNvPr id="4" name="Text Placeholder 3"/>
          <p:cNvSpPr>
            <a:spLocks noGrp="1"/>
          </p:cNvSpPr>
          <p:nvPr>
            <p:ph type="body" sz="half" idx="2"/>
          </p:nvPr>
        </p:nvSpPr>
        <p:spPr>
          <a:xfrm>
            <a:off x="2470246" y="309487"/>
            <a:ext cx="9360684" cy="1828800"/>
          </a:xfrm>
        </p:spPr>
        <p:txBody>
          <a:bodyPr>
            <a:noAutofit/>
          </a:bodyPr>
          <a:lstStyle/>
          <a:p>
            <a:r>
              <a:rPr lang="en-US" sz="2000" dirty="0">
                <a:solidFill>
                  <a:schemeClr val="tx1"/>
                </a:solidFill>
                <a:effectLst/>
                <a:latin typeface="Times New Roman" panose="02020603050405020304" pitchFamily="18" charset="0"/>
                <a:cs typeface="Times New Roman" panose="02020603050405020304" pitchFamily="18" charset="0"/>
              </a:rPr>
              <a:t>The European Union was formerly called as European Economic Community (EEC) and as European Common Market (ECM). The EEC came into existence in 1957 by signing Treaty of Rome by 6 countries - France, Italy, Germany, Belgium, Netherlands and </a:t>
            </a:r>
            <a:r>
              <a:rPr lang="en-US" sz="2000" dirty="0" smtClean="0">
                <a:solidFill>
                  <a:schemeClr val="tx1"/>
                </a:solidFill>
                <a:effectLst/>
                <a:latin typeface="Times New Roman" panose="02020603050405020304" pitchFamily="18" charset="0"/>
                <a:cs typeface="Times New Roman" panose="02020603050405020304" pitchFamily="18" charset="0"/>
              </a:rPr>
              <a:t>Luxemburg. </a:t>
            </a:r>
            <a:endParaRPr lang="en-US" sz="2000" dirty="0">
              <a:solidFill>
                <a:schemeClr val="tx1"/>
              </a:solidFill>
              <a:effectLst/>
              <a:latin typeface="Times New Roman" panose="02020603050405020304" pitchFamily="18" charset="0"/>
              <a:cs typeface="Times New Roman" panose="02020603050405020304" pitchFamily="18" charset="0"/>
            </a:endParaRPr>
          </a:p>
          <a:p>
            <a:r>
              <a:rPr lang="en-US" sz="2000" dirty="0">
                <a:solidFill>
                  <a:schemeClr val="tx1"/>
                </a:solidFill>
                <a:effectLst/>
                <a:latin typeface="Times New Roman" panose="02020603050405020304" pitchFamily="18" charset="0"/>
                <a:cs typeface="Times New Roman" panose="02020603050405020304" pitchFamily="18" charset="0"/>
              </a:rPr>
              <a:t>At present there are 28 member nations of EU. The EU nations include:</a:t>
            </a:r>
            <a:endParaRPr lang="en-IN" sz="2000" dirty="0">
              <a:solidFill>
                <a:schemeClr val="tx1"/>
              </a:solidFill>
              <a:latin typeface="Times New Roman" panose="02020603050405020304" pitchFamily="18" charset="0"/>
              <a:cs typeface="Times New Roman" panose="02020603050405020304" pitchFamily="18" charset="0"/>
            </a:endParaRPr>
          </a:p>
        </p:txBody>
      </p:sp>
      <p:sp>
        <p:nvSpPr>
          <p:cNvPr id="9" name="TextBox 8"/>
          <p:cNvSpPr txBox="1"/>
          <p:nvPr/>
        </p:nvSpPr>
        <p:spPr>
          <a:xfrm>
            <a:off x="355731" y="5918591"/>
            <a:ext cx="11475197" cy="707886"/>
          </a:xfrm>
          <a:prstGeom prst="rect">
            <a:avLst/>
          </a:prstGeom>
          <a:noFill/>
        </p:spPr>
        <p:txBody>
          <a:bodyPr wrap="square" rtlCol="0">
            <a:spAutoFit/>
          </a:bodyPr>
          <a:lstStyle/>
          <a:p>
            <a:r>
              <a:rPr lang="en-US" sz="2000" b="1" dirty="0">
                <a:latin typeface="Times New Roman" panose="02020603050405020304" pitchFamily="18" charset="0"/>
                <a:cs typeface="Times New Roman" panose="02020603050405020304" pitchFamily="18" charset="0"/>
              </a:rPr>
              <a:t>Note: On June 24, 2016 UK voted in a referendum to exit European Union. The exit may take place within two years.</a:t>
            </a:r>
            <a:endParaRPr lang="en-IN"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5629204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9864" y="436728"/>
            <a:ext cx="11550165" cy="5609371"/>
          </a:xfrm>
        </p:spPr>
        <p:txBody>
          <a:bodyPr>
            <a:normAutofit/>
          </a:bodyPr>
          <a:lstStyle/>
          <a:p>
            <a:pPr>
              <a:buFont typeface="Wingdings" panose="05000000000000000000" pitchFamily="2" charset="2"/>
              <a:buChar char="v"/>
            </a:pPr>
            <a:r>
              <a:rPr lang="en-US" sz="2400" b="1" dirty="0">
                <a:solidFill>
                  <a:schemeClr val="tx1"/>
                </a:solidFill>
                <a:effectLst/>
                <a:latin typeface="Times New Roman" panose="02020603050405020304" pitchFamily="18" charset="0"/>
                <a:cs typeface="Times New Roman" panose="02020603050405020304" pitchFamily="18" charset="0"/>
              </a:rPr>
              <a:t>The main objectives of EU are</a:t>
            </a:r>
          </a:p>
          <a:p>
            <a:pPr marL="0" indent="0">
              <a:buNone/>
            </a:pPr>
            <a:r>
              <a:rPr lang="en-US" sz="2000" dirty="0" smtClean="0">
                <a:solidFill>
                  <a:schemeClr val="tx1"/>
                </a:solidFill>
                <a:effectLst/>
                <a:latin typeface="Times New Roman" panose="02020603050405020304" pitchFamily="18" charset="0"/>
                <a:cs typeface="Times New Roman" panose="02020603050405020304" pitchFamily="18" charset="0"/>
              </a:rPr>
              <a:t>1.To </a:t>
            </a:r>
            <a:r>
              <a:rPr lang="en-US" sz="2000" dirty="0">
                <a:solidFill>
                  <a:schemeClr val="tx1"/>
                </a:solidFill>
                <a:effectLst/>
                <a:latin typeface="Times New Roman" panose="02020603050405020304" pitchFamily="18" charset="0"/>
                <a:cs typeface="Times New Roman" panose="02020603050405020304" pitchFamily="18" charset="0"/>
              </a:rPr>
              <a:t>allow free movement of labour and capital within the region.</a:t>
            </a:r>
            <a:endParaRPr lang="en-US" sz="2000" dirty="0">
              <a:solidFill>
                <a:schemeClr val="tx1"/>
              </a:solidFill>
              <a:latin typeface="Times New Roman" panose="02020603050405020304" pitchFamily="18" charset="0"/>
              <a:cs typeface="Times New Roman" panose="02020603050405020304" pitchFamily="18" charset="0"/>
            </a:endParaRPr>
          </a:p>
          <a:p>
            <a:pPr marL="0" indent="0">
              <a:buNone/>
            </a:pPr>
            <a:r>
              <a:rPr lang="en-US" sz="2000" dirty="0" smtClean="0">
                <a:solidFill>
                  <a:schemeClr val="tx1"/>
                </a:solidFill>
                <a:effectLst/>
                <a:latin typeface="Times New Roman" panose="02020603050405020304" pitchFamily="18" charset="0"/>
                <a:cs typeface="Times New Roman" panose="02020603050405020304" pitchFamily="18" charset="0"/>
              </a:rPr>
              <a:t>2. To </a:t>
            </a:r>
            <a:r>
              <a:rPr lang="en-US" sz="2000" dirty="0">
                <a:solidFill>
                  <a:schemeClr val="tx1"/>
                </a:solidFill>
                <a:effectLst/>
                <a:latin typeface="Times New Roman" panose="02020603050405020304" pitchFamily="18" charset="0"/>
                <a:cs typeface="Times New Roman" panose="02020603050405020304" pitchFamily="18" charset="0"/>
              </a:rPr>
              <a:t>increase economic growth of member nations.</a:t>
            </a:r>
            <a:endParaRPr lang="en-US" sz="2000" dirty="0">
              <a:solidFill>
                <a:schemeClr val="tx1"/>
              </a:solidFill>
              <a:latin typeface="Times New Roman" panose="02020603050405020304" pitchFamily="18" charset="0"/>
              <a:cs typeface="Times New Roman" panose="02020603050405020304" pitchFamily="18" charset="0"/>
            </a:endParaRPr>
          </a:p>
          <a:p>
            <a:pPr marL="0" indent="0">
              <a:buNone/>
            </a:pPr>
            <a:r>
              <a:rPr lang="en-US" sz="2000" dirty="0" smtClean="0">
                <a:solidFill>
                  <a:schemeClr val="tx1"/>
                </a:solidFill>
                <a:effectLst/>
                <a:latin typeface="Times New Roman" panose="02020603050405020304" pitchFamily="18" charset="0"/>
                <a:cs typeface="Times New Roman" panose="02020603050405020304" pitchFamily="18" charset="0"/>
              </a:rPr>
              <a:t>3.To </a:t>
            </a:r>
            <a:r>
              <a:rPr lang="en-US" sz="2000" dirty="0">
                <a:solidFill>
                  <a:schemeClr val="tx1"/>
                </a:solidFill>
                <a:effectLst/>
                <a:latin typeface="Times New Roman" panose="02020603050405020304" pitchFamily="18" charset="0"/>
                <a:cs typeface="Times New Roman" panose="02020603050405020304" pitchFamily="18" charset="0"/>
              </a:rPr>
              <a:t>assist member nations at the time of crisis or emergencies.</a:t>
            </a:r>
            <a:endParaRPr lang="en-US" sz="2000" dirty="0">
              <a:solidFill>
                <a:schemeClr val="tx1"/>
              </a:solidFill>
              <a:latin typeface="Times New Roman" panose="02020603050405020304" pitchFamily="18" charset="0"/>
              <a:cs typeface="Times New Roman" panose="02020603050405020304" pitchFamily="18" charset="0"/>
            </a:endParaRPr>
          </a:p>
          <a:p>
            <a:pPr marL="0" indent="0">
              <a:buNone/>
            </a:pPr>
            <a:r>
              <a:rPr lang="en-US" sz="2000" dirty="0" smtClean="0">
                <a:solidFill>
                  <a:schemeClr val="tx1"/>
                </a:solidFill>
                <a:effectLst/>
                <a:latin typeface="Times New Roman" panose="02020603050405020304" pitchFamily="18" charset="0"/>
                <a:cs typeface="Times New Roman" panose="02020603050405020304" pitchFamily="18" charset="0"/>
              </a:rPr>
              <a:t>4.To </a:t>
            </a:r>
            <a:r>
              <a:rPr lang="en-US" sz="2000" dirty="0">
                <a:solidFill>
                  <a:schemeClr val="tx1"/>
                </a:solidFill>
                <a:effectLst/>
                <a:latin typeface="Times New Roman" panose="02020603050405020304" pitchFamily="18" charset="0"/>
                <a:cs typeface="Times New Roman" panose="02020603050405020304" pitchFamily="18" charset="0"/>
              </a:rPr>
              <a:t>support member nations in international forums like WTO.</a:t>
            </a:r>
            <a:endParaRPr lang="en-US" sz="2000" dirty="0">
              <a:solidFill>
                <a:schemeClr val="tx1"/>
              </a:solidFill>
              <a:latin typeface="Times New Roman" panose="02020603050405020304" pitchFamily="18" charset="0"/>
              <a:cs typeface="Times New Roman" panose="02020603050405020304" pitchFamily="18" charset="0"/>
            </a:endParaRPr>
          </a:p>
          <a:p>
            <a:pPr marL="0" indent="0">
              <a:buNone/>
            </a:pPr>
            <a:r>
              <a:rPr lang="en-US" sz="2000" dirty="0" smtClean="0">
                <a:solidFill>
                  <a:schemeClr val="tx1"/>
                </a:solidFill>
                <a:effectLst/>
                <a:latin typeface="Times New Roman" panose="02020603050405020304" pitchFamily="18" charset="0"/>
                <a:cs typeface="Times New Roman" panose="02020603050405020304" pitchFamily="18" charset="0"/>
              </a:rPr>
              <a:t>5.To </a:t>
            </a:r>
            <a:r>
              <a:rPr lang="en-US" sz="2000" dirty="0">
                <a:solidFill>
                  <a:schemeClr val="tx1"/>
                </a:solidFill>
                <a:effectLst/>
                <a:latin typeface="Times New Roman" panose="02020603050405020304" pitchFamily="18" charset="0"/>
                <a:cs typeface="Times New Roman" panose="02020603050405020304" pitchFamily="18" charset="0"/>
              </a:rPr>
              <a:t>eliminate trade barriers on member nations. </a:t>
            </a:r>
          </a:p>
          <a:p>
            <a:pPr marL="0" indent="0">
              <a:buNone/>
            </a:pPr>
            <a:r>
              <a:rPr lang="en-US" sz="2000" dirty="0" smtClean="0">
                <a:solidFill>
                  <a:schemeClr val="tx1"/>
                </a:solidFill>
                <a:effectLst/>
                <a:latin typeface="Times New Roman" panose="02020603050405020304" pitchFamily="18" charset="0"/>
                <a:cs typeface="Times New Roman" panose="02020603050405020304" pitchFamily="18" charset="0"/>
              </a:rPr>
              <a:t>6.To </a:t>
            </a:r>
            <a:r>
              <a:rPr lang="en-US" sz="2000" dirty="0">
                <a:solidFill>
                  <a:schemeClr val="tx1"/>
                </a:solidFill>
                <a:effectLst/>
                <a:latin typeface="Times New Roman" panose="02020603050405020304" pitchFamily="18" charset="0"/>
                <a:cs typeface="Times New Roman" panose="02020603050405020304" pitchFamily="18" charset="0"/>
              </a:rPr>
              <a:t>improve political relations with member nations,</a:t>
            </a:r>
            <a:endParaRPr lang="en-US" sz="2000" dirty="0">
              <a:solidFill>
                <a:schemeClr val="tx1"/>
              </a:solidFill>
              <a:latin typeface="Times New Roman" panose="02020603050405020304" pitchFamily="18" charset="0"/>
              <a:cs typeface="Times New Roman" panose="02020603050405020304" pitchFamily="18" charset="0"/>
            </a:endParaRPr>
          </a:p>
          <a:p>
            <a:pPr marL="0" indent="0">
              <a:buNone/>
            </a:pPr>
            <a:r>
              <a:rPr lang="en-US" sz="2000" dirty="0" smtClean="0">
                <a:solidFill>
                  <a:schemeClr val="tx1"/>
                </a:solidFill>
                <a:effectLst/>
                <a:latin typeface="Times New Roman" panose="02020603050405020304" pitchFamily="18" charset="0"/>
                <a:cs typeface="Times New Roman" panose="02020603050405020304" pitchFamily="18" charset="0"/>
              </a:rPr>
              <a:t>7.To </a:t>
            </a:r>
            <a:r>
              <a:rPr lang="en-US" sz="2000" dirty="0">
                <a:solidFill>
                  <a:schemeClr val="tx1"/>
                </a:solidFill>
                <a:effectLst/>
                <a:latin typeface="Times New Roman" panose="02020603050405020304" pitchFamily="18" charset="0"/>
                <a:cs typeface="Times New Roman" panose="02020603050405020304" pitchFamily="18" charset="0"/>
              </a:rPr>
              <a:t>increase employment in member nations.</a:t>
            </a:r>
            <a:endParaRPr lang="en-US" sz="2000" dirty="0">
              <a:solidFill>
                <a:schemeClr val="tx1"/>
              </a:solidFill>
              <a:latin typeface="Times New Roman" panose="02020603050405020304" pitchFamily="18" charset="0"/>
              <a:cs typeface="Times New Roman" panose="02020603050405020304" pitchFamily="18" charset="0"/>
            </a:endParaRPr>
          </a:p>
          <a:p>
            <a:pPr marL="0" indent="0">
              <a:buNone/>
            </a:pPr>
            <a:r>
              <a:rPr lang="en-US" sz="2000" dirty="0" smtClean="0">
                <a:solidFill>
                  <a:schemeClr val="tx1"/>
                </a:solidFill>
                <a:effectLst/>
                <a:latin typeface="Times New Roman" panose="02020603050405020304" pitchFamily="18" charset="0"/>
                <a:cs typeface="Times New Roman" panose="02020603050405020304" pitchFamily="18" charset="0"/>
              </a:rPr>
              <a:t>8.To </a:t>
            </a:r>
            <a:r>
              <a:rPr lang="en-US" sz="2000" dirty="0">
                <a:solidFill>
                  <a:schemeClr val="tx1"/>
                </a:solidFill>
                <a:effectLst/>
                <a:latin typeface="Times New Roman" panose="02020603050405020304" pitchFamily="18" charset="0"/>
                <a:cs typeface="Times New Roman" panose="02020603050405020304" pitchFamily="18" charset="0"/>
              </a:rPr>
              <a:t>enhance social and cultural relations.</a:t>
            </a:r>
            <a:endParaRPr lang="en-US" sz="2000" dirty="0">
              <a:solidFill>
                <a:schemeClr val="tx1"/>
              </a:solidFill>
              <a:latin typeface="Times New Roman" panose="02020603050405020304" pitchFamily="18" charset="0"/>
              <a:cs typeface="Times New Roman" panose="02020603050405020304" pitchFamily="18" charset="0"/>
            </a:endParaRPr>
          </a:p>
          <a:p>
            <a:pPr marL="0" indent="0">
              <a:buNone/>
            </a:pPr>
            <a:r>
              <a:rPr lang="en-US" sz="2000" dirty="0" smtClean="0">
                <a:solidFill>
                  <a:schemeClr val="tx1"/>
                </a:solidFill>
                <a:effectLst/>
                <a:latin typeface="Times New Roman" panose="02020603050405020304" pitchFamily="18" charset="0"/>
                <a:cs typeface="Times New Roman" panose="02020603050405020304" pitchFamily="18" charset="0"/>
              </a:rPr>
              <a:t>9.To </a:t>
            </a:r>
            <a:r>
              <a:rPr lang="en-US" sz="2000" dirty="0">
                <a:solidFill>
                  <a:schemeClr val="tx1"/>
                </a:solidFill>
                <a:effectLst/>
                <a:latin typeface="Times New Roman" panose="02020603050405020304" pitchFamily="18" charset="0"/>
                <a:cs typeface="Times New Roman" panose="02020603050405020304" pitchFamily="18" charset="0"/>
              </a:rPr>
              <a:t>facilitate technology transfer among firms of member nations.</a:t>
            </a:r>
            <a:endParaRPr lang="en-IN"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5955129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9182" y="0"/>
            <a:ext cx="12082818" cy="6660842"/>
          </a:xfrm>
        </p:spPr>
        <p:txBody>
          <a:bodyPr>
            <a:normAutofit/>
          </a:bodyPr>
          <a:lstStyle/>
          <a:p>
            <a:pPr>
              <a:buFont typeface="Wingdings" panose="05000000000000000000" pitchFamily="2" charset="2"/>
              <a:buChar char="q"/>
            </a:pPr>
            <a:r>
              <a:rPr lang="en-US" sz="2000" b="1" dirty="0">
                <a:solidFill>
                  <a:schemeClr val="tx1"/>
                </a:solidFill>
                <a:effectLst/>
                <a:latin typeface="Times New Roman" panose="02020603050405020304" pitchFamily="18" charset="0"/>
                <a:cs typeface="Times New Roman" panose="02020603050405020304" pitchFamily="18" charset="0"/>
              </a:rPr>
              <a:t>Policies of European Union :</a:t>
            </a:r>
          </a:p>
          <a:p>
            <a:pPr marL="0" indent="0">
              <a:buNone/>
            </a:pPr>
            <a:r>
              <a:rPr lang="en-US" sz="2000" dirty="0">
                <a:solidFill>
                  <a:schemeClr val="tx1"/>
                </a:solidFill>
                <a:effectLst/>
                <a:latin typeface="Times New Roman" panose="02020603050405020304" pitchFamily="18" charset="0"/>
                <a:cs typeface="Times New Roman" panose="02020603050405020304" pitchFamily="18" charset="0"/>
              </a:rPr>
              <a:t>There are number of Policies adopted by European Union. The </a:t>
            </a:r>
            <a:r>
              <a:rPr lang="en-US" sz="2000" dirty="0" err="1">
                <a:solidFill>
                  <a:schemeClr val="tx1"/>
                </a:solidFill>
                <a:effectLst/>
                <a:latin typeface="Times New Roman" panose="02020603050405020304" pitchFamily="18" charset="0"/>
                <a:cs typeface="Times New Roman" panose="02020603050405020304" pitchFamily="18" charset="0"/>
              </a:rPr>
              <a:t>mai</a:t>
            </a:r>
            <a:r>
              <a:rPr lang="en-US" sz="2000" dirty="0">
                <a:solidFill>
                  <a:schemeClr val="tx1"/>
                </a:solidFill>
                <a:effectLst/>
                <a:latin typeface="Times New Roman" panose="02020603050405020304" pitchFamily="18" charset="0"/>
                <a:cs typeface="Times New Roman" panose="02020603050405020304" pitchFamily="18" charset="0"/>
              </a:rPr>
              <a:t> ones are:</a:t>
            </a:r>
          </a:p>
          <a:p>
            <a:pPr marL="0" indent="0">
              <a:buNone/>
            </a:pPr>
            <a:r>
              <a:rPr lang="en-US" sz="2000" b="1" dirty="0" smtClean="0">
                <a:solidFill>
                  <a:schemeClr val="tx1"/>
                </a:solidFill>
                <a:effectLst/>
                <a:latin typeface="Times New Roman" panose="02020603050405020304" pitchFamily="18" charset="0"/>
                <a:cs typeface="Times New Roman" panose="02020603050405020304" pitchFamily="18" charset="0"/>
              </a:rPr>
              <a:t>1. Common </a:t>
            </a:r>
            <a:r>
              <a:rPr lang="en-US" sz="2000" b="1" dirty="0">
                <a:solidFill>
                  <a:schemeClr val="tx1"/>
                </a:solidFill>
                <a:effectLst/>
                <a:latin typeface="Times New Roman" panose="02020603050405020304" pitchFamily="18" charset="0"/>
                <a:cs typeface="Times New Roman" panose="02020603050405020304" pitchFamily="18" charset="0"/>
              </a:rPr>
              <a:t>Agriculture Policy: </a:t>
            </a:r>
          </a:p>
          <a:p>
            <a:pPr marL="0" indent="0">
              <a:buNone/>
            </a:pPr>
            <a:r>
              <a:rPr lang="en-US" sz="2000" dirty="0">
                <a:solidFill>
                  <a:schemeClr val="tx1"/>
                </a:solidFill>
                <a:effectLst/>
                <a:latin typeface="Times New Roman" panose="02020603050405020304" pitchFamily="18" charset="0"/>
                <a:cs typeface="Times New Roman" panose="02020603050405020304" pitchFamily="18" charset="0"/>
              </a:rPr>
              <a:t>It aims at improving the agricultural productivity and to improve the position of the EU farmers. It also aims to make available food products at reasonable rates. It allows free movement of food products among member nations</a:t>
            </a:r>
            <a:r>
              <a:rPr lang="en-US" sz="2000" dirty="0" smtClean="0">
                <a:solidFill>
                  <a:schemeClr val="tx1"/>
                </a:solidFill>
                <a:effectLst/>
                <a:latin typeface="Times New Roman" panose="02020603050405020304" pitchFamily="18" charset="0"/>
                <a:cs typeface="Times New Roman" panose="02020603050405020304" pitchFamily="18" charset="0"/>
              </a:rPr>
              <a:t>.</a:t>
            </a:r>
            <a:endParaRPr lang="en-US" sz="2000" dirty="0">
              <a:solidFill>
                <a:schemeClr val="tx1"/>
              </a:solidFill>
              <a:effectLst/>
              <a:latin typeface="Times New Roman" panose="02020603050405020304" pitchFamily="18" charset="0"/>
              <a:cs typeface="Times New Roman" panose="02020603050405020304" pitchFamily="18" charset="0"/>
            </a:endParaRPr>
          </a:p>
          <a:p>
            <a:pPr marL="0" indent="0">
              <a:buNone/>
            </a:pPr>
            <a:r>
              <a:rPr lang="en-US" sz="2000" b="1" dirty="0">
                <a:solidFill>
                  <a:schemeClr val="tx1"/>
                </a:solidFill>
                <a:effectLst/>
                <a:latin typeface="Times New Roman" panose="02020603050405020304" pitchFamily="18" charset="0"/>
                <a:cs typeface="Times New Roman" panose="02020603050405020304" pitchFamily="18" charset="0"/>
              </a:rPr>
              <a:t>2. </a:t>
            </a:r>
            <a:r>
              <a:rPr lang="en-US" sz="2000" b="1" dirty="0" smtClean="0">
                <a:solidFill>
                  <a:schemeClr val="tx1"/>
                </a:solidFill>
                <a:effectLst/>
                <a:latin typeface="Times New Roman" panose="02020603050405020304" pitchFamily="18" charset="0"/>
                <a:cs typeface="Times New Roman" panose="02020603050405020304" pitchFamily="18" charset="0"/>
              </a:rPr>
              <a:t>Common </a:t>
            </a:r>
            <a:r>
              <a:rPr lang="en-US" sz="2000" b="1" dirty="0">
                <a:solidFill>
                  <a:schemeClr val="tx1"/>
                </a:solidFill>
                <a:effectLst/>
                <a:latin typeface="Times New Roman" panose="02020603050405020304" pitchFamily="18" charset="0"/>
                <a:cs typeface="Times New Roman" panose="02020603050405020304" pitchFamily="18" charset="0"/>
              </a:rPr>
              <a:t>Fisheries Policy:</a:t>
            </a:r>
            <a:br>
              <a:rPr lang="en-US" sz="2000" b="1" dirty="0">
                <a:solidFill>
                  <a:schemeClr val="tx1"/>
                </a:solidFill>
                <a:effectLst/>
                <a:latin typeface="Times New Roman" panose="02020603050405020304" pitchFamily="18" charset="0"/>
                <a:cs typeface="Times New Roman" panose="02020603050405020304" pitchFamily="18" charset="0"/>
              </a:rPr>
            </a:br>
            <a:r>
              <a:rPr lang="en-US" sz="2000" dirty="0">
                <a:solidFill>
                  <a:schemeClr val="tx1"/>
                </a:solidFill>
                <a:effectLst/>
                <a:latin typeface="Times New Roman" panose="02020603050405020304" pitchFamily="18" charset="0"/>
                <a:cs typeface="Times New Roman" panose="02020603050405020304" pitchFamily="18" charset="0"/>
              </a:rPr>
              <a:t>It provides equal access to fishing areas to all nationals of EU. it adopts common market standards for marine products</a:t>
            </a:r>
            <a:r>
              <a:rPr lang="en-US" sz="2000" dirty="0" smtClean="0">
                <a:solidFill>
                  <a:schemeClr val="tx1"/>
                </a:solidFill>
                <a:effectLst/>
                <a:latin typeface="Times New Roman" panose="02020603050405020304" pitchFamily="18" charset="0"/>
                <a:cs typeface="Times New Roman" panose="02020603050405020304" pitchFamily="18" charset="0"/>
              </a:rPr>
              <a:t>.</a:t>
            </a:r>
          </a:p>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3.Common </a:t>
            </a:r>
            <a:r>
              <a:rPr lang="en-US" sz="2000" b="1" dirty="0">
                <a:solidFill>
                  <a:schemeClr val="tx1"/>
                </a:solidFill>
                <a:latin typeface="Times New Roman" panose="02020603050405020304" pitchFamily="18" charset="0"/>
                <a:cs typeface="Times New Roman" panose="02020603050405020304" pitchFamily="18" charset="0"/>
              </a:rPr>
              <a:t>Transport Policy:</a:t>
            </a:r>
          </a:p>
          <a:p>
            <a:pPr marL="0" indent="0">
              <a:buNone/>
            </a:pPr>
            <a:r>
              <a:rPr lang="en-US" sz="2000" dirty="0">
                <a:solidFill>
                  <a:schemeClr val="tx1"/>
                </a:solidFill>
                <a:latin typeface="Times New Roman" panose="02020603050405020304" pitchFamily="18" charset="0"/>
                <a:cs typeface="Times New Roman" panose="02020603050405020304" pitchFamily="18" charset="0"/>
              </a:rPr>
              <a:t>It aims at integration of transport facilities of the entire community. It monitors </a:t>
            </a:r>
            <a:r>
              <a:rPr lang="en-US" sz="2000" dirty="0" err="1">
                <a:solidFill>
                  <a:schemeClr val="tx1"/>
                </a:solidFill>
                <a:latin typeface="Times New Roman" panose="02020603050405020304" pitchFamily="18" charset="0"/>
                <a:cs typeface="Times New Roman" panose="02020603050405020304" pitchFamily="18" charset="0"/>
              </a:rPr>
              <a:t>organisation</a:t>
            </a:r>
            <a:r>
              <a:rPr lang="en-US" sz="2000" dirty="0">
                <a:solidFill>
                  <a:schemeClr val="tx1"/>
                </a:solidFill>
                <a:latin typeface="Times New Roman" panose="02020603050405020304" pitchFamily="18" charset="0"/>
                <a:cs typeface="Times New Roman" panose="02020603050405020304" pitchFamily="18" charset="0"/>
              </a:rPr>
              <a:t> and control of transport system within the community</a:t>
            </a:r>
            <a:r>
              <a:rPr lang="en-US" sz="2000" dirty="0" smtClean="0">
                <a:solidFill>
                  <a:schemeClr val="tx1"/>
                </a:solidFill>
                <a:latin typeface="Times New Roman" panose="02020603050405020304" pitchFamily="18" charset="0"/>
                <a:cs typeface="Times New Roman" panose="02020603050405020304" pitchFamily="18" charset="0"/>
              </a:rPr>
              <a:t>.</a:t>
            </a:r>
            <a:endParaRPr lang="en-US" sz="2000" dirty="0">
              <a:solidFill>
                <a:schemeClr val="tx1"/>
              </a:solidFill>
              <a:latin typeface="Times New Roman" panose="02020603050405020304" pitchFamily="18" charset="0"/>
              <a:cs typeface="Times New Roman" panose="02020603050405020304" pitchFamily="18" charset="0"/>
            </a:endParaRPr>
          </a:p>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4.Fiscal </a:t>
            </a:r>
            <a:r>
              <a:rPr lang="en-US" sz="2000" b="1" dirty="0">
                <a:solidFill>
                  <a:schemeClr val="tx1"/>
                </a:solidFill>
                <a:latin typeface="Times New Roman" panose="02020603050405020304" pitchFamily="18" charset="0"/>
                <a:cs typeface="Times New Roman" panose="02020603050405020304" pitchFamily="18" charset="0"/>
              </a:rPr>
              <a:t>Policy:</a:t>
            </a:r>
          </a:p>
          <a:p>
            <a:pPr marL="0" indent="0">
              <a:buNone/>
            </a:pPr>
            <a:r>
              <a:rPr lang="en-US" sz="2000" dirty="0">
                <a:solidFill>
                  <a:schemeClr val="tx1"/>
                </a:solidFill>
                <a:latin typeface="Times New Roman" panose="02020603050405020304" pitchFamily="18" charset="0"/>
                <a:cs typeface="Times New Roman" panose="02020603050405020304" pitchFamily="18" charset="0"/>
              </a:rPr>
              <a:t>It aims at unification of tax rates and other fiscal matters. It monitors common value added tax on products in the member states.</a:t>
            </a:r>
          </a:p>
          <a:p>
            <a:pPr marL="0" indent="0">
              <a:buNone/>
            </a:pP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endParaRPr lang="en-US" sz="2000" dirty="0">
              <a:solidFill>
                <a:schemeClr val="tx1"/>
              </a:solidFill>
              <a:effectLst/>
              <a:latin typeface="Times New Roman" panose="02020603050405020304" pitchFamily="18" charset="0"/>
              <a:cs typeface="Times New Roman" panose="02020603050405020304" pitchFamily="18" charset="0"/>
            </a:endParaRPr>
          </a:p>
          <a:p>
            <a:endParaRPr lang="en-IN" dirty="0"/>
          </a:p>
        </p:txBody>
      </p:sp>
    </p:spTree>
    <p:extLst>
      <p:ext uri="{BB962C8B-B14F-4D97-AF65-F5344CB8AC3E}">
        <p14:creationId xmlns:p14="http://schemas.microsoft.com/office/powerpoint/2010/main" val="110538129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4228" y="569846"/>
            <a:ext cx="9905998" cy="5200357"/>
          </a:xfrm>
        </p:spPr>
        <p:txBody>
          <a:bodyPr>
            <a:normAutofit/>
          </a:bodyPr>
          <a:lstStyle/>
          <a:p>
            <a:pPr marL="457200" indent="-457200">
              <a:buAutoNum type="arabicPeriod" startAt="4"/>
            </a:pPr>
            <a:endParaRPr lang="en-US" dirty="0">
              <a:effectLst/>
            </a:endParaRPr>
          </a:p>
          <a:p>
            <a:pPr marL="0" indent="0">
              <a:buNone/>
            </a:pPr>
            <a:r>
              <a:rPr lang="en-US" sz="2000" b="1" dirty="0" smtClean="0">
                <a:solidFill>
                  <a:schemeClr val="tx1"/>
                </a:solidFill>
                <a:effectLst/>
                <a:latin typeface="Times New Roman" panose="02020603050405020304" pitchFamily="18" charset="0"/>
                <a:cs typeface="Times New Roman" panose="02020603050405020304" pitchFamily="18" charset="0"/>
              </a:rPr>
              <a:t>5.Industrial </a:t>
            </a:r>
            <a:r>
              <a:rPr lang="en-US" sz="2000" b="1" dirty="0">
                <a:solidFill>
                  <a:schemeClr val="tx1"/>
                </a:solidFill>
                <a:effectLst/>
                <a:latin typeface="Times New Roman" panose="02020603050405020304" pitchFamily="18" charset="0"/>
                <a:cs typeface="Times New Roman" panose="02020603050405020304" pitchFamily="18" charset="0"/>
              </a:rPr>
              <a:t>Policy:</a:t>
            </a:r>
          </a:p>
          <a:p>
            <a:pPr marL="0" indent="0">
              <a:buNone/>
            </a:pPr>
            <a:r>
              <a:rPr lang="en-US" sz="2000" dirty="0">
                <a:solidFill>
                  <a:schemeClr val="tx1"/>
                </a:solidFill>
                <a:effectLst/>
                <a:latin typeface="Times New Roman" panose="02020603050405020304" pitchFamily="18" charset="0"/>
                <a:cs typeface="Times New Roman" panose="02020603050405020304" pitchFamily="18" charset="0"/>
              </a:rPr>
              <a:t>It facilitates research and development among member nations It aims at improving international competitiveness of industries of EU member states</a:t>
            </a:r>
          </a:p>
          <a:p>
            <a:pPr marL="0" indent="0">
              <a:buNone/>
            </a:pPr>
            <a:endParaRPr lang="en-US" sz="2000" dirty="0">
              <a:solidFill>
                <a:schemeClr val="tx1"/>
              </a:solidFill>
              <a:effectLst/>
              <a:latin typeface="Times New Roman" panose="02020603050405020304" pitchFamily="18" charset="0"/>
              <a:cs typeface="Times New Roman" panose="02020603050405020304" pitchFamily="18" charset="0"/>
            </a:endParaRPr>
          </a:p>
          <a:p>
            <a:pPr marL="0" indent="0">
              <a:buNone/>
            </a:pPr>
            <a:r>
              <a:rPr lang="en-US" sz="2000" b="1" dirty="0">
                <a:solidFill>
                  <a:schemeClr val="tx1"/>
                </a:solidFill>
                <a:effectLst/>
                <a:latin typeface="Times New Roman" panose="02020603050405020304" pitchFamily="18" charset="0"/>
                <a:cs typeface="Times New Roman" panose="02020603050405020304" pitchFamily="18" charset="0"/>
              </a:rPr>
              <a:t>6.    Competition Policy:</a:t>
            </a: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effectLst/>
                <a:latin typeface="Times New Roman" panose="02020603050405020304" pitchFamily="18" charset="0"/>
                <a:cs typeface="Times New Roman" panose="02020603050405020304" pitchFamily="18" charset="0"/>
              </a:rPr>
              <a:t>It prohibits agreements which lead to prevention, or restriction of competition within the EU. It aims to promote competition within the EU by restricting anti-competitive practices.</a:t>
            </a:r>
          </a:p>
        </p:txBody>
      </p:sp>
    </p:spTree>
    <p:extLst>
      <p:ext uri="{BB962C8B-B14F-4D97-AF65-F5344CB8AC3E}">
        <p14:creationId xmlns:p14="http://schemas.microsoft.com/office/powerpoint/2010/main" val="41788167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F987B7D0-5D0D-7F48-8BBB-19A611E47135}"/>
              </a:ext>
            </a:extLst>
          </p:cNvPr>
          <p:cNvSpPr>
            <a:spLocks noGrp="1"/>
          </p:cNvSpPr>
          <p:nvPr>
            <p:ph idx="1"/>
          </p:nvPr>
        </p:nvSpPr>
        <p:spPr>
          <a:xfrm>
            <a:off x="115909" y="224324"/>
            <a:ext cx="12076091" cy="6529588"/>
          </a:xfrm>
        </p:spPr>
        <p:txBody>
          <a:bodyPr>
            <a:normAutofit/>
          </a:bodyPr>
          <a:lstStyle/>
          <a:p>
            <a:pPr marL="0" indent="0">
              <a:buNone/>
            </a:pPr>
            <a:r>
              <a:rPr lang="en-GB" sz="2000" b="1" dirty="0" smtClean="0">
                <a:solidFill>
                  <a:schemeClr val="tx1"/>
                </a:solidFill>
                <a:latin typeface="Times New Roman" panose="02020603050405020304" pitchFamily="18" charset="0"/>
                <a:cs typeface="Times New Roman" panose="02020603050405020304" pitchFamily="18" charset="0"/>
              </a:rPr>
              <a:t>8</a:t>
            </a:r>
            <a:r>
              <a:rPr lang="en-GB" sz="2000" b="1" dirty="0">
                <a:solidFill>
                  <a:schemeClr val="tx1"/>
                </a:solidFill>
                <a:latin typeface="Times New Roman" panose="02020603050405020304" pitchFamily="18" charset="0"/>
                <a:cs typeface="Times New Roman" panose="02020603050405020304" pitchFamily="18" charset="0"/>
              </a:rPr>
              <a:t>. Reactive and Proactive Decisions: </a:t>
            </a:r>
            <a:r>
              <a:rPr lang="en-GB" sz="2000" dirty="0" smtClean="0">
                <a:solidFill>
                  <a:schemeClr val="tx1"/>
                </a:solidFill>
                <a:latin typeface="Times New Roman" panose="02020603050405020304" pitchFamily="18" charset="0"/>
                <a:cs typeface="Times New Roman" panose="02020603050405020304" pitchFamily="18" charset="0"/>
              </a:rPr>
              <a:t>Due </a:t>
            </a:r>
            <a:r>
              <a:rPr lang="en-GB" sz="2000" dirty="0">
                <a:solidFill>
                  <a:schemeClr val="tx1"/>
                </a:solidFill>
                <a:latin typeface="Times New Roman" panose="02020603050405020304" pitchFamily="18" charset="0"/>
                <a:cs typeface="Times New Roman" panose="02020603050405020304" pitchFamily="18" charset="0"/>
              </a:rPr>
              <a:t>to environment, business firms take proactive and reactive decisions. 
</a:t>
            </a:r>
            <a:r>
              <a:rPr lang="en-GB" sz="2000" dirty="0" smtClean="0">
                <a:solidFill>
                  <a:schemeClr val="tx1"/>
                </a:solidFill>
                <a:latin typeface="Times New Roman" panose="02020603050405020304" pitchFamily="18" charset="0"/>
                <a:cs typeface="Times New Roman" panose="02020603050405020304" pitchFamily="18" charset="0"/>
              </a:rPr>
              <a:t>Majority </a:t>
            </a:r>
            <a:r>
              <a:rPr lang="en-GB" sz="2000" dirty="0">
                <a:solidFill>
                  <a:schemeClr val="tx1"/>
                </a:solidFill>
                <a:latin typeface="Times New Roman" panose="02020603050405020304" pitchFamily="18" charset="0"/>
                <a:cs typeface="Times New Roman" panose="02020603050405020304" pitchFamily="18" charset="0"/>
              </a:rPr>
              <a:t>of the firms take reactive decisions, i.e., in reaction to decisions taken by others or competitors.
</a:t>
            </a:r>
            <a:r>
              <a:rPr lang="en-GB" sz="2000" dirty="0" smtClean="0">
                <a:solidFill>
                  <a:schemeClr val="tx1"/>
                </a:solidFill>
                <a:latin typeface="Times New Roman" panose="02020603050405020304" pitchFamily="18" charset="0"/>
                <a:cs typeface="Times New Roman" panose="02020603050405020304" pitchFamily="18" charset="0"/>
              </a:rPr>
              <a:t>Few </a:t>
            </a:r>
            <a:r>
              <a:rPr lang="en-GB" sz="2000" dirty="0">
                <a:solidFill>
                  <a:schemeClr val="tx1"/>
                </a:solidFill>
                <a:latin typeface="Times New Roman" panose="02020603050405020304" pitchFamily="18" charset="0"/>
                <a:cs typeface="Times New Roman" panose="02020603050405020304" pitchFamily="18" charset="0"/>
              </a:rPr>
              <a:t>firms take proactive decisions to launch new models/schemes, to introduce price changes, to restructure business, etc., before others do it. Such firms gain competitive advantage in the market: Examples: Hero Motorcycles, TCS (software), Ultra Tech Cements, etc</a:t>
            </a:r>
            <a:r>
              <a:rPr lang="en-GB" sz="2000" dirty="0" smtClean="0">
                <a:solidFill>
                  <a:schemeClr val="tx1"/>
                </a:solidFill>
                <a:latin typeface="Times New Roman" panose="02020603050405020304" pitchFamily="18" charset="0"/>
                <a:cs typeface="Times New Roman" panose="02020603050405020304" pitchFamily="18" charset="0"/>
              </a:rPr>
              <a:t>.</a:t>
            </a:r>
          </a:p>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9. Environment is Multi-dimensional</a:t>
            </a:r>
            <a:r>
              <a:rPr lang="en-US" sz="2000" b="1" dirty="0">
                <a:solidFill>
                  <a:schemeClr val="tx1"/>
                </a:solidFill>
                <a:latin typeface="Times New Roman" panose="02020603050405020304" pitchFamily="18" charset="0"/>
                <a:cs typeface="Times New Roman" panose="02020603050405020304" pitchFamily="18" charset="0"/>
              </a:rPr>
              <a:t>: </a:t>
            </a:r>
            <a:r>
              <a:rPr lang="en-US" sz="2000" dirty="0">
                <a:solidFill>
                  <a:schemeClr val="tx1"/>
                </a:solidFill>
                <a:latin typeface="Times New Roman" panose="02020603050405020304" pitchFamily="18" charset="0"/>
                <a:cs typeface="Times New Roman" panose="02020603050405020304" pitchFamily="18" charset="0"/>
              </a:rPr>
              <a:t>Changes in environment may have positive and negative impact on the working of business firms. Environmental changes may be </a:t>
            </a:r>
            <a:r>
              <a:rPr lang="en-US" sz="2000" dirty="0" err="1">
                <a:solidFill>
                  <a:schemeClr val="tx1"/>
                </a:solidFill>
                <a:latin typeface="Times New Roman" panose="02020603050405020304" pitchFamily="18" charset="0"/>
                <a:cs typeface="Times New Roman" panose="02020603050405020304" pitchFamily="18" charset="0"/>
              </a:rPr>
              <a:t>favourable</a:t>
            </a:r>
            <a:r>
              <a:rPr lang="en-US" sz="2000" dirty="0">
                <a:solidFill>
                  <a:schemeClr val="tx1"/>
                </a:solidFill>
                <a:latin typeface="Times New Roman" panose="02020603050405020304" pitchFamily="18" charset="0"/>
                <a:cs typeface="Times New Roman" panose="02020603050405020304" pitchFamily="18" charset="0"/>
              </a:rPr>
              <a:t> to some firms, and </a:t>
            </a:r>
            <a:r>
              <a:rPr lang="en-US" sz="2000" dirty="0" err="1">
                <a:solidFill>
                  <a:schemeClr val="tx1"/>
                </a:solidFill>
                <a:latin typeface="Times New Roman" panose="02020603050405020304" pitchFamily="18" charset="0"/>
                <a:cs typeface="Times New Roman" panose="02020603050405020304" pitchFamily="18" charset="0"/>
              </a:rPr>
              <a:t>unfavourable</a:t>
            </a:r>
            <a:r>
              <a:rPr lang="en-US" sz="2000" dirty="0">
                <a:solidFill>
                  <a:schemeClr val="tx1"/>
                </a:solidFill>
                <a:latin typeface="Times New Roman" panose="02020603050405020304" pitchFamily="18" charset="0"/>
                <a:cs typeface="Times New Roman" panose="02020603050405020304" pitchFamily="18" charset="0"/>
              </a:rPr>
              <a:t> to others</a:t>
            </a:r>
            <a:r>
              <a:rPr lang="en-US" sz="2000" dirty="0" smtClean="0">
                <a:solidFill>
                  <a:schemeClr val="tx1"/>
                </a:solidFill>
                <a:latin typeface="Times New Roman" panose="02020603050405020304" pitchFamily="18" charset="0"/>
                <a:cs typeface="Times New Roman" panose="02020603050405020304" pitchFamily="18" charset="0"/>
              </a:rPr>
              <a:t>.</a:t>
            </a:r>
          </a:p>
          <a:p>
            <a:pPr marL="0" indent="0">
              <a:buNone/>
            </a:pPr>
            <a:r>
              <a:rPr lang="en-US" sz="2000" dirty="0" smtClean="0">
                <a:solidFill>
                  <a:schemeClr val="tx1"/>
                </a:solidFill>
                <a:latin typeface="Times New Roman" panose="02020603050405020304" pitchFamily="18" charset="0"/>
                <a:cs typeface="Times New Roman" panose="02020603050405020304" pitchFamily="18" charset="0"/>
              </a:rPr>
              <a:t>For Example: Government </a:t>
            </a:r>
            <a:r>
              <a:rPr lang="en-US" sz="2000" dirty="0">
                <a:solidFill>
                  <a:schemeClr val="tx1"/>
                </a:solidFill>
                <a:latin typeface="Times New Roman" panose="02020603050405020304" pitchFamily="18" charset="0"/>
                <a:cs typeface="Times New Roman" panose="02020603050405020304" pitchFamily="18" charset="0"/>
              </a:rPr>
              <a:t>of India has </a:t>
            </a:r>
            <a:r>
              <a:rPr lang="en-US" sz="2000" dirty="0" err="1">
                <a:solidFill>
                  <a:schemeClr val="tx1"/>
                </a:solidFill>
                <a:latin typeface="Times New Roman" panose="02020603050405020304" pitchFamily="18" charset="0"/>
                <a:cs typeface="Times New Roman" panose="02020603050405020304" pitchFamily="18" charset="0"/>
              </a:rPr>
              <a:t>liberalised</a:t>
            </a:r>
            <a:r>
              <a:rPr lang="en-US" sz="2000" dirty="0">
                <a:solidFill>
                  <a:schemeClr val="tx1"/>
                </a:solidFill>
                <a:latin typeface="Times New Roman" panose="02020603050405020304" pitchFamily="18" charset="0"/>
                <a:cs typeface="Times New Roman" panose="02020603050405020304" pitchFamily="18" charset="0"/>
              </a:rPr>
              <a:t> the entry of foreign companies into India. A majority of Indian domestic firms consider the Govt.’s move as a threat because they have to face competition from the foreign firms. However, few of the Indian firms consider it as an opportunity as they can have a tie-up with the foreign firms, and also they can learn techniques from the foreign firms</a:t>
            </a:r>
            <a:r>
              <a:rPr lang="en-US" sz="2000" dirty="0" smtClean="0">
                <a:solidFill>
                  <a:schemeClr val="tx1"/>
                </a:solidFill>
                <a:latin typeface="Times New Roman" panose="02020603050405020304" pitchFamily="18" charset="0"/>
                <a:cs typeface="Times New Roman" panose="02020603050405020304" pitchFamily="18" charset="0"/>
              </a:rPr>
              <a:t>.</a:t>
            </a:r>
          </a:p>
          <a:p>
            <a:pPr marL="0" indent="0">
              <a:buNone/>
            </a:pPr>
            <a:r>
              <a:rPr lang="en-US" sz="2000" b="1" dirty="0">
                <a:solidFill>
                  <a:schemeClr val="tx1"/>
                </a:solidFill>
                <a:latin typeface="Times New Roman" panose="02020603050405020304" pitchFamily="18" charset="0"/>
                <a:cs typeface="Times New Roman" panose="02020603050405020304" pitchFamily="18" charset="0"/>
              </a:rPr>
              <a:t>10. Environment Analysis and Planning: </a:t>
            </a:r>
            <a:r>
              <a:rPr lang="en-US" sz="2000" dirty="0">
                <a:solidFill>
                  <a:schemeClr val="tx1"/>
                </a:solidFill>
                <a:latin typeface="Times New Roman" panose="02020603050405020304" pitchFamily="18" charset="0"/>
                <a:cs typeface="Times New Roman" panose="02020603050405020304" pitchFamily="18" charset="0"/>
              </a:rPr>
              <a:t>The relationship between planning and environment analysis is inseparable. </a:t>
            </a:r>
            <a:endParaRPr lang="en-US" sz="2000"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000" dirty="0" smtClean="0">
                <a:solidFill>
                  <a:schemeClr val="tx1"/>
                </a:solidFill>
                <a:latin typeface="Times New Roman" panose="02020603050405020304" pitchFamily="18" charset="0"/>
                <a:cs typeface="Times New Roman" panose="02020603050405020304" pitchFamily="18" charset="0"/>
              </a:rPr>
              <a:t>The </a:t>
            </a:r>
            <a:r>
              <a:rPr lang="en-US" sz="2000" dirty="0">
                <a:solidFill>
                  <a:schemeClr val="tx1"/>
                </a:solidFill>
                <a:latin typeface="Times New Roman" panose="02020603050405020304" pitchFamily="18" charset="0"/>
                <a:cs typeface="Times New Roman" panose="02020603050405020304" pitchFamily="18" charset="0"/>
              </a:rPr>
              <a:t>main purpose is to set the goals or objectives. - Environmental analysis indicates strengths, weaknesses, opportunities and threats (SWOT). Depending on the SWOT analysis, a firm sets its objectives.- </a:t>
            </a:r>
            <a:endParaRPr lang="en-US" sz="2000"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000" dirty="0" smtClean="0">
                <a:solidFill>
                  <a:schemeClr val="tx1"/>
                </a:solidFill>
                <a:latin typeface="Times New Roman" panose="02020603050405020304" pitchFamily="18" charset="0"/>
                <a:cs typeface="Times New Roman" panose="02020603050405020304" pitchFamily="18" charset="0"/>
              </a:rPr>
              <a:t>For Example:  </a:t>
            </a:r>
            <a:r>
              <a:rPr lang="en-US" sz="2000" dirty="0">
                <a:solidFill>
                  <a:schemeClr val="tx1"/>
                </a:solidFill>
                <a:latin typeface="Times New Roman" panose="02020603050405020304" pitchFamily="18" charset="0"/>
                <a:cs typeface="Times New Roman" panose="02020603050405020304" pitchFamily="18" charset="0"/>
              </a:rPr>
              <a:t>if the SWOT analysis indicates opportunities, the firm can set higher targets. However, if the threats are identified, the firm may lower down its targets.</a:t>
            </a:r>
          </a:p>
          <a:p>
            <a:pPr marL="0" indent="0">
              <a:buNone/>
            </a:pPr>
            <a:endParaRPr lang="en-US" sz="2000" b="1" dirty="0">
              <a:solidFill>
                <a:schemeClr val="tx1"/>
              </a:solidFill>
              <a:latin typeface="Times New Roman" panose="02020603050405020304" pitchFamily="18" charset="0"/>
              <a:cs typeface="Times New Roman" panose="02020603050405020304" pitchFamily="18" charset="0"/>
            </a:endParaRPr>
          </a:p>
          <a:p>
            <a:pPr marL="0" indent="0">
              <a:buNone/>
            </a:pPr>
            <a:endParaRPr lang="en-US" sz="2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629401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83616" y="731521"/>
            <a:ext cx="9905998" cy="5425440"/>
          </a:xfrm>
        </p:spPr>
        <p:txBody>
          <a:bodyPr/>
          <a:lstStyle/>
          <a:p>
            <a:pPr algn="ctr">
              <a:buFont typeface="Wingdings" panose="05000000000000000000" pitchFamily="2" charset="2"/>
              <a:buChar char="q"/>
            </a:pPr>
            <a:r>
              <a:rPr lang="en-US" dirty="0">
                <a:solidFill>
                  <a:schemeClr val="tx1"/>
                </a:solidFill>
                <a:effectLst/>
                <a:latin typeface="Times New Roman" panose="02020603050405020304" pitchFamily="18" charset="0"/>
                <a:cs typeface="Times New Roman" panose="02020603050405020304" pitchFamily="18" charset="0"/>
              </a:rPr>
              <a:t> </a:t>
            </a:r>
            <a:r>
              <a:rPr lang="en-US" sz="3600" b="1" dirty="0">
                <a:solidFill>
                  <a:schemeClr val="tx1"/>
                </a:solidFill>
                <a:effectLst/>
                <a:latin typeface="Times New Roman" panose="02020603050405020304" pitchFamily="18" charset="0"/>
                <a:cs typeface="Times New Roman" panose="02020603050405020304" pitchFamily="18" charset="0"/>
              </a:rPr>
              <a:t>Benefits to Members of EU :</a:t>
            </a:r>
          </a:p>
          <a:p>
            <a:pPr marL="0" indent="0" algn="ctr">
              <a:buNone/>
            </a:pPr>
            <a:r>
              <a:rPr lang="en-US" dirty="0">
                <a:solidFill>
                  <a:schemeClr val="tx1"/>
                </a:solidFill>
                <a:effectLst/>
                <a:latin typeface="Times New Roman" panose="02020603050405020304" pitchFamily="18" charset="0"/>
                <a:cs typeface="Times New Roman" panose="02020603050405020304" pitchFamily="18" charset="0"/>
              </a:rPr>
              <a:t/>
            </a:r>
            <a:br>
              <a:rPr lang="en-US" dirty="0">
                <a:solidFill>
                  <a:schemeClr val="tx1"/>
                </a:solidFill>
                <a:effectLst/>
                <a:latin typeface="Times New Roman" panose="02020603050405020304" pitchFamily="18" charset="0"/>
                <a:cs typeface="Times New Roman" panose="02020603050405020304" pitchFamily="18" charset="0"/>
              </a:rPr>
            </a:br>
            <a:r>
              <a:rPr lang="en-US" b="1" dirty="0">
                <a:solidFill>
                  <a:schemeClr val="tx1"/>
                </a:solidFill>
                <a:effectLst/>
                <a:latin typeface="Times New Roman" panose="02020603050405020304" pitchFamily="18" charset="0"/>
                <a:cs typeface="Times New Roman" panose="02020603050405020304" pitchFamily="18" charset="0"/>
              </a:rPr>
              <a:t>(Refer positive implications of Trading Blocs)</a:t>
            </a:r>
          </a:p>
          <a:p>
            <a:pPr algn="ctr"/>
            <a:endParaRPr lang="en-IN"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9959016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7580" y="349384"/>
            <a:ext cx="11536098" cy="5425440"/>
          </a:xfrm>
        </p:spPr>
        <p:txBody>
          <a:bodyPr/>
          <a:lstStyle/>
          <a:p>
            <a:pPr>
              <a:buFont typeface="Wingdings" panose="05000000000000000000" pitchFamily="2" charset="2"/>
              <a:buChar char="q"/>
            </a:pPr>
            <a:r>
              <a:rPr lang="en-US" sz="2400" b="1" dirty="0">
                <a:solidFill>
                  <a:schemeClr val="tx1"/>
                </a:solidFill>
                <a:effectLst/>
                <a:latin typeface="Times New Roman" panose="02020603050405020304" pitchFamily="18" charset="0"/>
                <a:cs typeface="Times New Roman" panose="02020603050405020304" pitchFamily="18" charset="0"/>
              </a:rPr>
              <a:t>Special Achievements of EU:</a:t>
            </a:r>
          </a:p>
          <a:p>
            <a:r>
              <a:rPr lang="en-US" sz="2400" b="1" u="sng" dirty="0">
                <a:solidFill>
                  <a:schemeClr val="tx1"/>
                </a:solidFill>
                <a:effectLst/>
                <a:latin typeface="Times New Roman" panose="02020603050405020304" pitchFamily="18" charset="0"/>
                <a:cs typeface="Times New Roman" panose="02020603050405020304" pitchFamily="18" charset="0"/>
              </a:rPr>
              <a:t>1968</a:t>
            </a:r>
            <a:r>
              <a:rPr lang="en-US" sz="2400" dirty="0">
                <a:solidFill>
                  <a:schemeClr val="tx1"/>
                </a:solidFill>
                <a:effectLst/>
                <a:latin typeface="Times New Roman" panose="02020603050405020304" pitchFamily="18" charset="0"/>
                <a:cs typeface="Times New Roman" panose="02020603050405020304" pitchFamily="18" charset="0"/>
              </a:rPr>
              <a:t> - Free trade in industrial goods within the group and a common price for agricultural goods.</a:t>
            </a:r>
          </a:p>
          <a:p>
            <a:r>
              <a:rPr lang="en-US" sz="2400" b="1" u="sng" dirty="0">
                <a:solidFill>
                  <a:schemeClr val="tx1"/>
                </a:solidFill>
                <a:effectLst/>
                <a:latin typeface="Times New Roman" panose="02020603050405020304" pitchFamily="18" charset="0"/>
                <a:cs typeface="Times New Roman" panose="02020603050405020304" pitchFamily="18" charset="0"/>
              </a:rPr>
              <a:t>1970</a:t>
            </a:r>
            <a:r>
              <a:rPr lang="en-US" sz="2400" dirty="0">
                <a:solidFill>
                  <a:schemeClr val="tx1"/>
                </a:solidFill>
                <a:effectLst/>
                <a:latin typeface="Times New Roman" panose="02020603050405020304" pitchFamily="18" charset="0"/>
                <a:cs typeface="Times New Roman" panose="02020603050405020304" pitchFamily="18" charset="0"/>
              </a:rPr>
              <a:t> - Restrictions on free movement of labour and capital were reduced.</a:t>
            </a:r>
          </a:p>
          <a:p>
            <a:r>
              <a:rPr lang="en-US" sz="2400" b="1" u="sng" dirty="0">
                <a:solidFill>
                  <a:schemeClr val="tx1"/>
                </a:solidFill>
                <a:effectLst/>
                <a:latin typeface="Times New Roman" panose="02020603050405020304" pitchFamily="18" charset="0"/>
                <a:cs typeface="Times New Roman" panose="02020603050405020304" pitchFamily="18" charset="0"/>
              </a:rPr>
              <a:t>1975</a:t>
            </a:r>
            <a:r>
              <a:rPr lang="en-US" sz="2400" dirty="0">
                <a:solidFill>
                  <a:schemeClr val="tx1"/>
                </a:solidFill>
                <a:effectLst/>
                <a:latin typeface="Times New Roman" panose="02020603050405020304" pitchFamily="18" charset="0"/>
                <a:cs typeface="Times New Roman" panose="02020603050405020304" pitchFamily="18" charset="0"/>
              </a:rPr>
              <a:t> - The EU eliminated most trade barriers on imports from 46 nations in Africa, the Caribbean and the Pacific region that were former colonies of EU countries.</a:t>
            </a:r>
          </a:p>
          <a:p>
            <a:r>
              <a:rPr lang="en-US" sz="2400" b="1" u="sng" dirty="0">
                <a:solidFill>
                  <a:schemeClr val="tx1"/>
                </a:solidFill>
                <a:effectLst/>
                <a:latin typeface="Times New Roman" panose="02020603050405020304" pitchFamily="18" charset="0"/>
                <a:cs typeface="Times New Roman" panose="02020603050405020304" pitchFamily="18" charset="0"/>
              </a:rPr>
              <a:t>1986</a:t>
            </a:r>
            <a:r>
              <a:rPr lang="en-US" sz="2400" dirty="0">
                <a:solidFill>
                  <a:schemeClr val="tx1"/>
                </a:solidFill>
                <a:effectLst/>
                <a:latin typeface="Times New Roman" panose="02020603050405020304" pitchFamily="18" charset="0"/>
                <a:cs typeface="Times New Roman" panose="02020603050405020304" pitchFamily="18" charset="0"/>
              </a:rPr>
              <a:t> The EU amended the Treaty of Rome with Single European Act, which provided for removal of all remaining barriers to the free flow of goods, services and resources among member nations.</a:t>
            </a:r>
          </a:p>
          <a:p>
            <a:endParaRPr lang="en-IN" dirty="0"/>
          </a:p>
        </p:txBody>
      </p:sp>
    </p:spTree>
    <p:extLst>
      <p:ext uri="{BB962C8B-B14F-4D97-AF65-F5344CB8AC3E}">
        <p14:creationId xmlns:p14="http://schemas.microsoft.com/office/powerpoint/2010/main" val="2694032365"/>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84739" y="450166"/>
            <a:ext cx="10231485" cy="5833404"/>
          </a:xfrm>
        </p:spPr>
        <p:txBody>
          <a:bodyPr>
            <a:noAutofit/>
          </a:bodyPr>
          <a:lstStyle/>
          <a:p>
            <a:r>
              <a:rPr lang="en-US" sz="2400" b="1" u="sng" dirty="0">
                <a:solidFill>
                  <a:schemeClr val="tx1"/>
                </a:solidFill>
                <a:effectLst/>
                <a:latin typeface="Times New Roman" panose="02020603050405020304" pitchFamily="18" charset="0"/>
                <a:cs typeface="Times New Roman" panose="02020603050405020304" pitchFamily="18" charset="0"/>
              </a:rPr>
              <a:t>1993</a:t>
            </a:r>
            <a:r>
              <a:rPr lang="en-US" sz="2400" dirty="0">
                <a:solidFill>
                  <a:schemeClr val="tx1"/>
                </a:solidFill>
                <a:effectLst/>
                <a:latin typeface="Times New Roman" panose="02020603050405020304" pitchFamily="18" charset="0"/>
                <a:cs typeface="Times New Roman" panose="02020603050405020304" pitchFamily="18" charset="0"/>
              </a:rPr>
              <a:t> - EU removed all restrictions on free flow of goods, services and resources among its member nations.</a:t>
            </a:r>
          </a:p>
          <a:p>
            <a:r>
              <a:rPr lang="en-US" sz="2400" b="1" u="sng" dirty="0">
                <a:solidFill>
                  <a:schemeClr val="tx1"/>
                </a:solidFill>
                <a:effectLst/>
                <a:latin typeface="Times New Roman" panose="02020603050405020304" pitchFamily="18" charset="0"/>
                <a:cs typeface="Times New Roman" panose="02020603050405020304" pitchFamily="18" charset="0"/>
              </a:rPr>
              <a:t>1995</a:t>
            </a:r>
            <a:r>
              <a:rPr lang="en-US" sz="2400" dirty="0">
                <a:solidFill>
                  <a:schemeClr val="tx1"/>
                </a:solidFill>
                <a:effectLst/>
                <a:latin typeface="Times New Roman" panose="02020603050405020304" pitchFamily="18" charset="0"/>
                <a:cs typeface="Times New Roman" panose="02020603050405020304" pitchFamily="18" charset="0"/>
              </a:rPr>
              <a:t> - The membership of EU increased to 15 nations and increased to 25 nations in 2004.</a:t>
            </a:r>
          </a:p>
          <a:p>
            <a:r>
              <a:rPr lang="en-US" sz="2400" dirty="0">
                <a:solidFill>
                  <a:schemeClr val="tx1"/>
                </a:solidFill>
                <a:effectLst/>
                <a:latin typeface="Times New Roman" panose="02020603050405020304" pitchFamily="18" charset="0"/>
                <a:cs typeface="Times New Roman" panose="02020603050405020304" pitchFamily="18" charset="0"/>
              </a:rPr>
              <a:t>In </a:t>
            </a:r>
            <a:r>
              <a:rPr lang="en-US" sz="2400" b="1" u="sng" dirty="0">
                <a:solidFill>
                  <a:schemeClr val="tx1"/>
                </a:solidFill>
                <a:effectLst/>
                <a:latin typeface="Times New Roman" panose="02020603050405020304" pitchFamily="18" charset="0"/>
                <a:cs typeface="Times New Roman" panose="02020603050405020304" pitchFamily="18" charset="0"/>
              </a:rPr>
              <a:t>1999</a:t>
            </a:r>
            <a:r>
              <a:rPr lang="en-US" sz="2400" dirty="0">
                <a:solidFill>
                  <a:schemeClr val="tx1"/>
                </a:solidFill>
                <a:effectLst/>
                <a:latin typeface="Times New Roman" panose="02020603050405020304" pitchFamily="18" charset="0"/>
                <a:cs typeface="Times New Roman" panose="02020603050405020304" pitchFamily="18" charset="0"/>
              </a:rPr>
              <a:t>, eleven member nations of EU formed the Euro Zone to adopt a single currency 'EURO'. Later on another 7 nations joined the Euro Zone. Thus, there are 18 members of Euro Zone.</a:t>
            </a:r>
          </a:p>
          <a:p>
            <a:r>
              <a:rPr lang="en-US" sz="2400" b="1" u="sng" dirty="0">
                <a:solidFill>
                  <a:schemeClr val="tx1"/>
                </a:solidFill>
                <a:effectLst/>
                <a:latin typeface="Times New Roman" panose="02020603050405020304" pitchFamily="18" charset="0"/>
                <a:cs typeface="Times New Roman" panose="02020603050405020304" pitchFamily="18" charset="0"/>
              </a:rPr>
              <a:t>2007</a:t>
            </a:r>
            <a:r>
              <a:rPr lang="en-US" sz="2400" dirty="0">
                <a:solidFill>
                  <a:schemeClr val="tx1"/>
                </a:solidFill>
                <a:effectLst/>
                <a:latin typeface="Times New Roman" panose="02020603050405020304" pitchFamily="18" charset="0"/>
                <a:cs typeface="Times New Roman" panose="02020603050405020304" pitchFamily="18" charset="0"/>
              </a:rPr>
              <a:t> - The membership of EU increased to 27 countries with Romania and Bulgaria joining the group and in 2013 to 28 member nations with the joining of Croatia.</a:t>
            </a:r>
          </a:p>
          <a:p>
            <a:endParaRPr lang="en-US" sz="2400" dirty="0">
              <a:solidFill>
                <a:schemeClr val="tx1"/>
              </a:solidFill>
              <a:effectLst/>
              <a:latin typeface="Times New Roman" panose="02020603050405020304" pitchFamily="18" charset="0"/>
              <a:cs typeface="Times New Roman" panose="02020603050405020304" pitchFamily="18" charset="0"/>
            </a:endParaRPr>
          </a:p>
          <a:p>
            <a:r>
              <a:rPr lang="en-US" sz="2400" dirty="0">
                <a:solidFill>
                  <a:schemeClr val="tx1"/>
                </a:solidFill>
                <a:effectLst/>
                <a:latin typeface="Times New Roman" panose="02020603050405020304" pitchFamily="18" charset="0"/>
                <a:cs typeface="Times New Roman" panose="02020603050405020304" pitchFamily="18" charset="0"/>
              </a:rPr>
              <a:t>At present, it is the largest trading bloc in the world in terms of foreign trade ahead of NAFTA. </a:t>
            </a:r>
          </a:p>
          <a:p>
            <a:pPr marL="0" indent="0">
              <a:buNone/>
            </a:pPr>
            <a:r>
              <a:rPr lang="en-US" sz="2400" dirty="0">
                <a:solidFill>
                  <a:schemeClr val="tx1"/>
                </a:solidFill>
                <a:effectLst/>
                <a:latin typeface="Times New Roman" panose="02020603050405020304" pitchFamily="18" charset="0"/>
                <a:cs typeface="Times New Roman" panose="02020603050405020304" pitchFamily="18" charset="0"/>
              </a:rPr>
              <a:t>(For a note on EU - Students may write introduction, benefits to member nations.)</a:t>
            </a:r>
          </a:p>
        </p:txBody>
      </p:sp>
    </p:spTree>
    <p:extLst>
      <p:ext uri="{BB962C8B-B14F-4D97-AF65-F5344CB8AC3E}">
        <p14:creationId xmlns:p14="http://schemas.microsoft.com/office/powerpoint/2010/main" val="122835321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5588" y="609600"/>
            <a:ext cx="10803987" cy="1905000"/>
          </a:xfrm>
        </p:spPr>
        <p:txBody>
          <a:bodyPr/>
          <a:lstStyle/>
          <a:p>
            <a:r>
              <a:rPr lang="en-US" dirty="0">
                <a:solidFill>
                  <a:schemeClr val="tx1"/>
                </a:solidFill>
                <a:effectLst/>
                <a:latin typeface="Times New Roman" panose="02020603050405020304" pitchFamily="18" charset="0"/>
                <a:cs typeface="Times New Roman" panose="02020603050405020304" pitchFamily="18" charset="0"/>
              </a:rPr>
              <a:t>II. North American Free Trade Agreement (NAFTA)</a:t>
            </a:r>
            <a:endParaRPr lang="en-IN"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963936" y="1723861"/>
            <a:ext cx="9531191" cy="3880773"/>
          </a:xfrm>
        </p:spPr>
        <p:txBody>
          <a:bodyPr>
            <a:normAutofit/>
          </a:bodyPr>
          <a:lstStyle/>
          <a:p>
            <a:pPr marL="0" indent="0">
              <a:buNone/>
            </a:pPr>
            <a:r>
              <a:rPr lang="en-US" sz="2400" dirty="0">
                <a:solidFill>
                  <a:schemeClr val="tx1"/>
                </a:solidFill>
                <a:effectLst/>
                <a:latin typeface="Times New Roman" panose="02020603050405020304" pitchFamily="18" charset="0"/>
                <a:cs typeface="Times New Roman" panose="02020603050405020304" pitchFamily="18" charset="0"/>
              </a:rPr>
              <a:t>In Sept. 1993, the USA, Canada and Mexico signed the North American Free Trade Agreement, which created the trading bloc NAFTA. </a:t>
            </a:r>
          </a:p>
          <a:p>
            <a:pPr marL="0" indent="0">
              <a:buNone/>
            </a:pPr>
            <a:endParaRPr lang="en-US" sz="2400" dirty="0">
              <a:solidFill>
                <a:schemeClr val="tx1"/>
              </a:solidFill>
              <a:effectLst/>
              <a:latin typeface="Times New Roman" panose="02020603050405020304" pitchFamily="18" charset="0"/>
              <a:cs typeface="Times New Roman" panose="02020603050405020304" pitchFamily="18" charset="0"/>
            </a:endParaRPr>
          </a:p>
          <a:p>
            <a:pPr marL="0" indent="0">
              <a:buNone/>
            </a:pPr>
            <a:r>
              <a:rPr lang="en-US" sz="2400" dirty="0">
                <a:solidFill>
                  <a:schemeClr val="tx1"/>
                </a:solidFill>
                <a:effectLst/>
                <a:latin typeface="Times New Roman" panose="02020603050405020304" pitchFamily="18" charset="0"/>
                <a:cs typeface="Times New Roman" panose="02020603050405020304" pitchFamily="18" charset="0"/>
              </a:rPr>
              <a:t>It came into force on </a:t>
            </a:r>
            <a:r>
              <a:rPr lang="en-US" sz="2400" dirty="0">
                <a:solidFill>
                  <a:schemeClr val="tx1"/>
                </a:solidFill>
                <a:effectLst/>
                <a:latin typeface="Times New Roman" panose="02020603050405020304" pitchFamily="18" charset="0"/>
                <a:cs typeface="Times New Roman" panose="02020603050405020304" pitchFamily="18" charset="0"/>
                <a:hlinkClick r:id="rId2"/>
              </a:rPr>
              <a:t>1-1-1994</a:t>
            </a:r>
            <a:r>
              <a:rPr lang="en-US" sz="2400" dirty="0">
                <a:solidFill>
                  <a:schemeClr val="tx1"/>
                </a:solidFill>
                <a:effectLst/>
                <a:latin typeface="Times New Roman" panose="02020603050405020304" pitchFamily="18" charset="0"/>
                <a:cs typeface="Times New Roman" panose="02020603050405020304" pitchFamily="18" charset="0"/>
              </a:rPr>
              <a:t>. NAFTA was expected remove all trade barriers among the members by 2009.</a:t>
            </a:r>
          </a:p>
        </p:txBody>
      </p:sp>
    </p:spTree>
    <p:extLst>
      <p:ext uri="{BB962C8B-B14F-4D97-AF65-F5344CB8AC3E}">
        <p14:creationId xmlns:p14="http://schemas.microsoft.com/office/powerpoint/2010/main" val="319398759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83616" y="731521"/>
            <a:ext cx="9905998" cy="5425440"/>
          </a:xfrm>
        </p:spPr>
        <p:txBody>
          <a:bodyPr>
            <a:normAutofit lnSpcReduction="10000"/>
          </a:bodyPr>
          <a:lstStyle/>
          <a:p>
            <a:r>
              <a:rPr lang="en-US" sz="2400" b="1" dirty="0">
                <a:solidFill>
                  <a:schemeClr val="tx1"/>
                </a:solidFill>
                <a:effectLst/>
                <a:latin typeface="Times New Roman" panose="02020603050405020304" pitchFamily="18" charset="0"/>
                <a:cs typeface="Times New Roman" panose="02020603050405020304" pitchFamily="18" charset="0"/>
              </a:rPr>
              <a:t>Objectives of NAFTA:</a:t>
            </a:r>
          </a:p>
          <a:p>
            <a:pPr marL="457200" indent="-457200">
              <a:buFont typeface="+mj-lt"/>
              <a:buAutoNum type="arabicPeriod"/>
            </a:pPr>
            <a:r>
              <a:rPr lang="en-US" sz="2400" dirty="0">
                <a:solidFill>
                  <a:schemeClr val="tx1"/>
                </a:solidFill>
                <a:effectLst/>
                <a:latin typeface="Times New Roman" panose="02020603050405020304" pitchFamily="18" charset="0"/>
                <a:cs typeface="Times New Roman" panose="02020603050405020304" pitchFamily="18" charset="0"/>
              </a:rPr>
              <a:t>To eliminate trade barriers on trade and facilitate movement goods and services. </a:t>
            </a:r>
          </a:p>
          <a:p>
            <a:pPr marL="457200" indent="-457200">
              <a:buFont typeface="+mj-lt"/>
              <a:buAutoNum type="arabicPeriod"/>
            </a:pPr>
            <a:r>
              <a:rPr lang="en-US" sz="2400" dirty="0">
                <a:solidFill>
                  <a:schemeClr val="tx1"/>
                </a:solidFill>
                <a:effectLst/>
                <a:latin typeface="Times New Roman" panose="02020603050405020304" pitchFamily="18" charset="0"/>
                <a:cs typeface="Times New Roman" panose="02020603050405020304" pitchFamily="18" charset="0"/>
              </a:rPr>
              <a:t>To develop cultural and social relations.</a:t>
            </a:r>
          </a:p>
          <a:p>
            <a:pPr marL="457200" indent="-457200">
              <a:buFont typeface="+mj-lt"/>
              <a:buAutoNum type="arabicPeriod"/>
            </a:pPr>
            <a:r>
              <a:rPr lang="en-US" sz="2400" dirty="0">
                <a:solidFill>
                  <a:schemeClr val="tx1"/>
                </a:solidFill>
                <a:effectLst/>
                <a:latin typeface="Times New Roman" panose="02020603050405020304" pitchFamily="18" charset="0"/>
                <a:cs typeface="Times New Roman" panose="02020603050405020304" pitchFamily="18" charset="0"/>
              </a:rPr>
              <a:t>To remove restrictions on transfer of technology to </a:t>
            </a:r>
            <a:r>
              <a:rPr lang="en-US" sz="2400" dirty="0" err="1">
                <a:solidFill>
                  <a:schemeClr val="tx1"/>
                </a:solidFill>
                <a:effectLst/>
                <a:latin typeface="Times New Roman" panose="02020603050405020304" pitchFamily="18" charset="0"/>
                <a:cs typeface="Times New Roman" panose="02020603050405020304" pitchFamily="18" charset="0"/>
              </a:rPr>
              <a:t>meriter</a:t>
            </a:r>
            <a:r>
              <a:rPr lang="en-US" sz="2400" dirty="0">
                <a:solidFill>
                  <a:schemeClr val="tx1"/>
                </a:solidFill>
                <a:effectLst/>
                <a:latin typeface="Times New Roman" panose="02020603050405020304" pitchFamily="18" charset="0"/>
                <a:cs typeface="Times New Roman" panose="02020603050405020304" pitchFamily="18" charset="0"/>
              </a:rPr>
              <a:t> nations.</a:t>
            </a:r>
          </a:p>
          <a:p>
            <a:pPr marL="457200" indent="-457200">
              <a:buFont typeface="+mj-lt"/>
              <a:buAutoNum type="arabicPeriod"/>
            </a:pPr>
            <a:r>
              <a:rPr lang="en-US" sz="2400" dirty="0">
                <a:solidFill>
                  <a:schemeClr val="tx1"/>
                </a:solidFill>
                <a:effectLst/>
                <a:latin typeface="Times New Roman" panose="02020603050405020304" pitchFamily="18" charset="0"/>
                <a:cs typeface="Times New Roman" panose="02020603050405020304" pitchFamily="18" charset="0"/>
              </a:rPr>
              <a:t>To negotiate collectively with non-members on certain </a:t>
            </a:r>
            <a:r>
              <a:rPr lang="en-US" sz="2400" dirty="0" err="1">
                <a:solidFill>
                  <a:schemeClr val="tx1"/>
                </a:solidFill>
                <a:effectLst/>
                <a:latin typeface="Times New Roman" panose="02020603050405020304" pitchFamily="18" charset="0"/>
                <a:cs typeface="Times New Roman" panose="02020603050405020304" pitchFamily="18" charset="0"/>
              </a:rPr>
              <a:t>foreig</a:t>
            </a:r>
            <a:r>
              <a:rPr lang="en-US" sz="2400" dirty="0">
                <a:solidFill>
                  <a:schemeClr val="tx1"/>
                </a:solidFill>
                <a:effectLst/>
                <a:latin typeface="Times New Roman" panose="02020603050405020304" pitchFamily="18" charset="0"/>
                <a:cs typeface="Times New Roman" panose="02020603050405020304" pitchFamily="18" charset="0"/>
              </a:rPr>
              <a:t> trade matters.</a:t>
            </a:r>
          </a:p>
          <a:p>
            <a:pPr marL="457200" indent="-457200">
              <a:buFont typeface="+mj-lt"/>
              <a:buAutoNum type="arabicPeriod"/>
            </a:pPr>
            <a:r>
              <a:rPr lang="en-US" sz="2400" dirty="0">
                <a:solidFill>
                  <a:schemeClr val="tx1"/>
                </a:solidFill>
                <a:effectLst/>
                <a:latin typeface="Times New Roman" panose="02020603050405020304" pitchFamily="18" charset="0"/>
                <a:cs typeface="Times New Roman" panose="02020603050405020304" pitchFamily="18" charset="0"/>
              </a:rPr>
              <a:t>To promote fair competition in FTA.</a:t>
            </a:r>
          </a:p>
          <a:p>
            <a:pPr marL="457200" indent="-457200">
              <a:buFont typeface="+mj-lt"/>
              <a:buAutoNum type="arabicPeriod"/>
            </a:pPr>
            <a:r>
              <a:rPr lang="en-US" sz="2400" dirty="0">
                <a:solidFill>
                  <a:schemeClr val="tx1"/>
                </a:solidFill>
                <a:effectLst/>
                <a:latin typeface="Times New Roman" panose="02020603050405020304" pitchFamily="18" charset="0"/>
                <a:cs typeface="Times New Roman" panose="02020603050405020304" pitchFamily="18" charset="0"/>
              </a:rPr>
              <a:t>To provide protection and enforcement of intellectual property rights.</a:t>
            </a:r>
          </a:p>
          <a:p>
            <a:pPr marL="457200" indent="-457200">
              <a:buFont typeface="+mj-lt"/>
              <a:buAutoNum type="arabicPeriod"/>
            </a:pPr>
            <a:r>
              <a:rPr lang="en-US" sz="2400" dirty="0">
                <a:solidFill>
                  <a:schemeClr val="tx1"/>
                </a:solidFill>
                <a:effectLst/>
                <a:latin typeface="Times New Roman" panose="02020603050405020304" pitchFamily="18" charset="0"/>
                <a:cs typeface="Times New Roman" panose="02020603050405020304" pitchFamily="18" charset="0"/>
              </a:rPr>
              <a:t>To develop industries in Mexico in order to create employment and to reduce migration from Mexico to USA.</a:t>
            </a:r>
          </a:p>
          <a:p>
            <a:pPr marL="457200" indent="-457200">
              <a:buFont typeface="+mj-lt"/>
              <a:buAutoNum type="arabicPeriod"/>
            </a:pPr>
            <a:r>
              <a:rPr lang="en-US" sz="2400" dirty="0">
                <a:solidFill>
                  <a:schemeClr val="tx1"/>
                </a:solidFill>
                <a:effectLst/>
                <a:latin typeface="Times New Roman" panose="02020603050405020304" pitchFamily="18" charset="0"/>
                <a:cs typeface="Times New Roman" panose="02020603050405020304" pitchFamily="18" charset="0"/>
              </a:rPr>
              <a:t>To assist Mexico in earning additional foreign exchange to meet it foreign debt burden.</a:t>
            </a:r>
          </a:p>
          <a:p>
            <a:endParaRPr lang="en-IN" dirty="0"/>
          </a:p>
        </p:txBody>
      </p:sp>
    </p:spTree>
    <p:extLst>
      <p:ext uri="{BB962C8B-B14F-4D97-AF65-F5344CB8AC3E}">
        <p14:creationId xmlns:p14="http://schemas.microsoft.com/office/powerpoint/2010/main" val="284288744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83616" y="731521"/>
            <a:ext cx="9905998" cy="5425440"/>
          </a:xfrm>
        </p:spPr>
        <p:txBody>
          <a:bodyPr>
            <a:normAutofit/>
          </a:bodyPr>
          <a:lstStyle/>
          <a:p>
            <a:pPr marL="1828800" lvl="4" indent="0">
              <a:buNone/>
            </a:pPr>
            <a:r>
              <a:rPr lang="en-US" sz="2400" dirty="0">
                <a:solidFill>
                  <a:schemeClr val="tx1"/>
                </a:solidFill>
                <a:effectLst/>
                <a:latin typeface="Times New Roman" panose="02020603050405020304" pitchFamily="18" charset="0"/>
                <a:cs typeface="Times New Roman" panose="02020603050405020304" pitchFamily="18" charset="0"/>
              </a:rPr>
              <a:t>Benefits to Member Nations</a:t>
            </a:r>
          </a:p>
          <a:p>
            <a:pPr marL="1828800" lvl="4" indent="0">
              <a:buNone/>
            </a:pPr>
            <a:endParaRPr lang="en-US" sz="2400" dirty="0">
              <a:solidFill>
                <a:schemeClr val="tx1"/>
              </a:solidFill>
              <a:effectLst/>
              <a:latin typeface="Times New Roman" panose="02020603050405020304" pitchFamily="18" charset="0"/>
              <a:cs typeface="Times New Roman" panose="02020603050405020304" pitchFamily="18" charset="0"/>
            </a:endParaRPr>
          </a:p>
          <a:p>
            <a:pPr marL="1828800" lvl="4" indent="0">
              <a:buNone/>
            </a:pPr>
            <a:r>
              <a:rPr lang="en-US" sz="2400" dirty="0">
                <a:solidFill>
                  <a:schemeClr val="tx1"/>
                </a:solidFill>
                <a:effectLst/>
                <a:latin typeface="Times New Roman" panose="02020603050405020304" pitchFamily="18" charset="0"/>
                <a:cs typeface="Times New Roman" panose="02020603050405020304" pitchFamily="18" charset="0"/>
              </a:rPr>
              <a:t>  (</a:t>
            </a:r>
            <a:r>
              <a:rPr lang="en-US" sz="2400" b="1" dirty="0">
                <a:solidFill>
                  <a:schemeClr val="tx1"/>
                </a:solidFill>
                <a:effectLst/>
                <a:latin typeface="Times New Roman" panose="02020603050405020304" pitchFamily="18" charset="0"/>
                <a:cs typeface="Times New Roman" panose="02020603050405020304" pitchFamily="18" charset="0"/>
              </a:rPr>
              <a:t>Refer Positive Implications of Trading Bloc)</a:t>
            </a:r>
          </a:p>
          <a:p>
            <a:pPr marL="0" indent="0">
              <a:buNone/>
            </a:pPr>
            <a:endParaRPr lang="en-IN"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1318925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6510" y="131020"/>
            <a:ext cx="11795405" cy="5425440"/>
          </a:xfrm>
        </p:spPr>
        <p:txBody>
          <a:bodyPr>
            <a:noAutofit/>
          </a:bodyPr>
          <a:lstStyle/>
          <a:p>
            <a:pPr marL="0" indent="0">
              <a:buNone/>
            </a:pPr>
            <a:r>
              <a:rPr lang="en-US" sz="2400" b="1" dirty="0">
                <a:solidFill>
                  <a:schemeClr val="tx1"/>
                </a:solidFill>
                <a:effectLst/>
                <a:latin typeface="Times New Roman" panose="02020603050405020304" pitchFamily="18" charset="0"/>
                <a:cs typeface="Times New Roman" panose="02020603050405020304" pitchFamily="18" charset="0"/>
              </a:rPr>
              <a:t>Special Achievements of NAFTA:</a:t>
            </a:r>
          </a:p>
          <a:p>
            <a:pPr marL="0" indent="0">
              <a:buNone/>
            </a:pPr>
            <a:r>
              <a:rPr lang="en-US" sz="2400" dirty="0">
                <a:solidFill>
                  <a:schemeClr val="tx1"/>
                </a:solidFill>
                <a:effectLst/>
                <a:latin typeface="Times New Roman" panose="02020603050405020304" pitchFamily="18" charset="0"/>
                <a:cs typeface="Times New Roman" panose="02020603050405020304" pitchFamily="18" charset="0"/>
              </a:rPr>
              <a:t>1. Increase in Trade among Member Nations: Trade among the three NAFTA nations has increased by over! times between 1993 and 2009. In 1993, the trade was US $ 30 billion which increased to US $ 1600 billion in 2009.</a:t>
            </a:r>
          </a:p>
          <a:p>
            <a:pPr marL="0" indent="0">
              <a:buNone/>
            </a:pPr>
            <a:r>
              <a:rPr lang="en-US" sz="2400" dirty="0">
                <a:solidFill>
                  <a:schemeClr val="tx1"/>
                </a:solidFill>
                <a:effectLst/>
                <a:latin typeface="Times New Roman" panose="02020603050405020304" pitchFamily="18" charset="0"/>
                <a:cs typeface="Times New Roman" panose="02020603050405020304" pitchFamily="18" charset="0"/>
              </a:rPr>
              <a:t>2. Increase in FDI:</a:t>
            </a:r>
            <a:br>
              <a:rPr lang="en-US" sz="2400" dirty="0">
                <a:solidFill>
                  <a:schemeClr val="tx1"/>
                </a:solidFill>
                <a:effectLst/>
                <a:latin typeface="Times New Roman" panose="02020603050405020304" pitchFamily="18" charset="0"/>
                <a:cs typeface="Times New Roman" panose="02020603050405020304" pitchFamily="18" charset="0"/>
              </a:rPr>
            </a:br>
            <a:r>
              <a:rPr lang="en-US" sz="2400" dirty="0">
                <a:solidFill>
                  <a:schemeClr val="tx1"/>
                </a:solidFill>
                <a:effectLst/>
                <a:latin typeface="Times New Roman" panose="02020603050405020304" pitchFamily="18" charset="0"/>
                <a:cs typeface="Times New Roman" panose="02020603050405020304" pitchFamily="18" charset="0"/>
              </a:rPr>
              <a:t>the There is considerable increase in the growth of FDI among NAFTA nations. For instance, FDI by USA in Mexico </a:t>
            </a:r>
            <a:r>
              <a:rPr lang="en-US" sz="2400" dirty="0" err="1">
                <a:solidFill>
                  <a:schemeClr val="tx1"/>
                </a:solidFill>
                <a:effectLst/>
                <a:latin typeface="Times New Roman" panose="02020603050405020304" pitchFamily="18" charset="0"/>
                <a:cs typeface="Times New Roman" panose="02020603050405020304" pitchFamily="18" charset="0"/>
              </a:rPr>
              <a:t>andCanada</a:t>
            </a:r>
            <a:r>
              <a:rPr lang="en-US" sz="2400" dirty="0">
                <a:solidFill>
                  <a:schemeClr val="tx1"/>
                </a:solidFill>
                <a:effectLst/>
                <a:latin typeface="Times New Roman" panose="02020603050405020304" pitchFamily="18" charset="0"/>
                <a:cs typeface="Times New Roman" panose="02020603050405020304" pitchFamily="18" charset="0"/>
              </a:rPr>
              <a:t> was nearly US$ 360 billion in 2009. Also, FDI by Canada and Mexico in USA was US $ 240 billion in 2009.</a:t>
            </a:r>
          </a:p>
          <a:p>
            <a:pPr marL="0" indent="0">
              <a:buNone/>
            </a:pPr>
            <a:r>
              <a:rPr lang="en-US" sz="2400" dirty="0">
                <a:solidFill>
                  <a:schemeClr val="tx1"/>
                </a:solidFill>
                <a:effectLst/>
                <a:latin typeface="Times New Roman" panose="02020603050405020304" pitchFamily="18" charset="0"/>
                <a:cs typeface="Times New Roman" panose="02020603050405020304" pitchFamily="18" charset="0"/>
              </a:rPr>
              <a:t>3. Agricultural Exports:</a:t>
            </a:r>
            <a:br>
              <a:rPr lang="en-US" sz="2400" dirty="0">
                <a:solidFill>
                  <a:schemeClr val="tx1"/>
                </a:solidFill>
                <a:effectLst/>
                <a:latin typeface="Times New Roman" panose="02020603050405020304" pitchFamily="18" charset="0"/>
                <a:cs typeface="Times New Roman" panose="02020603050405020304" pitchFamily="18" charset="0"/>
              </a:rPr>
            </a:br>
            <a:r>
              <a:rPr lang="en-US" sz="2400" dirty="0">
                <a:solidFill>
                  <a:schemeClr val="tx1"/>
                </a:solidFill>
                <a:effectLst/>
                <a:latin typeface="Times New Roman" panose="02020603050405020304" pitchFamily="18" charset="0"/>
                <a:cs typeface="Times New Roman" panose="02020603050405020304" pitchFamily="18" charset="0"/>
              </a:rPr>
              <a:t>The agricultural exports of USA to Canada and Mexico have increased considerably since the signing of NAFTA agreement. At present, Canada is the number one importer of US agricultural items, followed by Mexico.</a:t>
            </a:r>
          </a:p>
          <a:p>
            <a:pPr marL="0" indent="0">
              <a:buNone/>
            </a:pPr>
            <a:r>
              <a:rPr lang="en-US" sz="2400" dirty="0">
                <a:solidFill>
                  <a:schemeClr val="tx1"/>
                </a:solidFill>
                <a:effectLst/>
                <a:latin typeface="Times New Roman" panose="02020603050405020304" pitchFamily="18" charset="0"/>
                <a:cs typeface="Times New Roman" panose="02020603050405020304" pitchFamily="18" charset="0"/>
              </a:rPr>
              <a:t>4 Employment:</a:t>
            </a:r>
            <a:br>
              <a:rPr lang="en-US" sz="2400" dirty="0">
                <a:solidFill>
                  <a:schemeClr val="tx1"/>
                </a:solidFill>
                <a:effectLst/>
                <a:latin typeface="Times New Roman" panose="02020603050405020304" pitchFamily="18" charset="0"/>
                <a:cs typeface="Times New Roman" panose="02020603050405020304" pitchFamily="18" charset="0"/>
              </a:rPr>
            </a:br>
            <a:r>
              <a:rPr lang="en-US" sz="2400" dirty="0">
                <a:solidFill>
                  <a:schemeClr val="tx1"/>
                </a:solidFill>
                <a:effectLst/>
                <a:latin typeface="Times New Roman" panose="02020603050405020304" pitchFamily="18" charset="0"/>
                <a:cs typeface="Times New Roman" panose="02020603050405020304" pitchFamily="18" charset="0"/>
              </a:rPr>
              <a:t>The employment in USA has increased due to NAFTA. There is increased demand for manufactured items of USA from Mexico and Canada. Also, the employment in Mexico has increased due to the increased demand for labour intensive products of Mexico from USA.</a:t>
            </a:r>
          </a:p>
        </p:txBody>
      </p:sp>
    </p:spTree>
    <p:extLst>
      <p:ext uri="{BB962C8B-B14F-4D97-AF65-F5344CB8AC3E}">
        <p14:creationId xmlns:p14="http://schemas.microsoft.com/office/powerpoint/2010/main" val="386853446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7421" y="122620"/>
            <a:ext cx="11873552" cy="5706795"/>
          </a:xfrm>
        </p:spPr>
        <p:txBody>
          <a:bodyPr>
            <a:noAutofit/>
          </a:bodyPr>
          <a:lstStyle/>
          <a:p>
            <a:pPr marL="0" indent="0">
              <a:buNone/>
            </a:pPr>
            <a:r>
              <a:rPr lang="en-US" sz="2400" dirty="0">
                <a:solidFill>
                  <a:schemeClr val="tx1"/>
                </a:solidFill>
                <a:effectLst/>
                <a:latin typeface="Times New Roman" panose="02020603050405020304" pitchFamily="18" charset="0"/>
                <a:cs typeface="Times New Roman" panose="02020603050405020304" pitchFamily="18" charset="0"/>
              </a:rPr>
              <a:t>5. Mexico Overcome Financial Crisis: In 1994, Mexico faced deep financial crisis. Due to the signing of NAFTA agreement, Mexico could overcome the financial crisis by 1997 due to economic growth and financial package by IMF.</a:t>
            </a:r>
          </a:p>
          <a:p>
            <a:pPr marL="0" indent="0">
              <a:buNone/>
            </a:pPr>
            <a:r>
              <a:rPr lang="en-US" sz="2400" dirty="0">
                <a:solidFill>
                  <a:schemeClr val="tx1"/>
                </a:solidFill>
                <a:effectLst/>
                <a:latin typeface="Times New Roman" panose="02020603050405020304" pitchFamily="18" charset="0"/>
                <a:cs typeface="Times New Roman" panose="02020603050405020304" pitchFamily="18" charset="0"/>
              </a:rPr>
              <a:t>6. Improved Political Relations:</a:t>
            </a:r>
            <a:br>
              <a:rPr lang="en-US" sz="2400" dirty="0">
                <a:solidFill>
                  <a:schemeClr val="tx1"/>
                </a:solidFill>
                <a:effectLst/>
                <a:latin typeface="Times New Roman" panose="02020603050405020304" pitchFamily="18" charset="0"/>
                <a:cs typeface="Times New Roman" panose="02020603050405020304" pitchFamily="18" charset="0"/>
              </a:rPr>
            </a:br>
            <a:r>
              <a:rPr lang="en-US" sz="2400" dirty="0">
                <a:solidFill>
                  <a:schemeClr val="tx1"/>
                </a:solidFill>
                <a:effectLst/>
                <a:latin typeface="Times New Roman" panose="02020603050405020304" pitchFamily="18" charset="0"/>
                <a:cs typeface="Times New Roman" panose="02020603050405020304" pitchFamily="18" charset="0"/>
              </a:rPr>
              <a:t>The political relations between the NAFTA nations have improved considerably. Due to improvement in political relations, there was considerably improvement on the economic front.</a:t>
            </a:r>
          </a:p>
          <a:p>
            <a:pPr marL="0" indent="0">
              <a:buNone/>
            </a:pPr>
            <a:r>
              <a:rPr lang="en-US" sz="2400" dirty="0">
                <a:solidFill>
                  <a:schemeClr val="tx1"/>
                </a:solidFill>
                <a:effectLst/>
                <a:latin typeface="Times New Roman" panose="02020603050405020304" pitchFamily="18" charset="0"/>
                <a:cs typeface="Times New Roman" panose="02020603050405020304" pitchFamily="18" charset="0"/>
              </a:rPr>
              <a:t>7. Consumer Welfare:</a:t>
            </a:r>
            <a:br>
              <a:rPr lang="en-US" sz="2400" dirty="0">
                <a:solidFill>
                  <a:schemeClr val="tx1"/>
                </a:solidFill>
                <a:effectLst/>
                <a:latin typeface="Times New Roman" panose="02020603050405020304" pitchFamily="18" charset="0"/>
                <a:cs typeface="Times New Roman" panose="02020603050405020304" pitchFamily="18" charset="0"/>
              </a:rPr>
            </a:br>
            <a:r>
              <a:rPr lang="en-US" sz="2400" dirty="0">
                <a:solidFill>
                  <a:schemeClr val="tx1"/>
                </a:solidFill>
                <a:effectLst/>
                <a:latin typeface="Times New Roman" panose="02020603050405020304" pitchFamily="18" charset="0"/>
                <a:cs typeface="Times New Roman" panose="02020603050405020304" pitchFamily="18" charset="0"/>
              </a:rPr>
              <a:t>There is considerable improvement in consumer welfare in the member nations of NAFTA. The consumers get quality goods at right price due to technological developments and economies of large scale for the firms of the member nations.</a:t>
            </a:r>
          </a:p>
          <a:p>
            <a:pPr marL="0" indent="0">
              <a:buNone/>
            </a:pPr>
            <a:r>
              <a:rPr lang="en-US" sz="2400" dirty="0">
                <a:solidFill>
                  <a:schemeClr val="tx1"/>
                </a:solidFill>
                <a:effectLst/>
                <a:latin typeface="Times New Roman" panose="02020603050405020304" pitchFamily="18" charset="0"/>
                <a:cs typeface="Times New Roman" panose="02020603050405020304" pitchFamily="18" charset="0"/>
              </a:rPr>
              <a:t>8. Increase in GDP of Member Nations: There is considerable growth in GDP of the member nations since 1993. The GDP of the three nations has increased considerably due to increase in production of goods and services. The increase is production is mainly on account of increase in demand for goods and services by consumers of the NAFTA nations.</a:t>
            </a:r>
          </a:p>
        </p:txBody>
      </p:sp>
    </p:spTree>
    <p:extLst>
      <p:ext uri="{BB962C8B-B14F-4D97-AF65-F5344CB8AC3E}">
        <p14:creationId xmlns:p14="http://schemas.microsoft.com/office/powerpoint/2010/main" val="397641136"/>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11533" y="889633"/>
            <a:ext cx="7766936" cy="1646302"/>
          </a:xfrm>
        </p:spPr>
        <p:txBody>
          <a:bodyPr/>
          <a:lstStyle/>
          <a:p>
            <a:pPr algn="ctr"/>
            <a:r>
              <a:rPr lang="en-US" dirty="0">
                <a:solidFill>
                  <a:schemeClr val="tx1"/>
                </a:solidFill>
                <a:effectLst/>
                <a:latin typeface="Times New Roman" panose="02020603050405020304" pitchFamily="18" charset="0"/>
                <a:cs typeface="Times New Roman" panose="02020603050405020304" pitchFamily="18" charset="0"/>
              </a:rPr>
              <a:t>III. Association of South East Asian Nations</a:t>
            </a:r>
            <a:endParaRPr lang="en-IN"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742792" y="3081842"/>
            <a:ext cx="10816862" cy="1096899"/>
          </a:xfrm>
        </p:spPr>
        <p:txBody>
          <a:bodyPr>
            <a:normAutofit/>
          </a:bodyPr>
          <a:lstStyle/>
          <a:p>
            <a:pPr algn="l"/>
            <a:r>
              <a:rPr lang="en-US" sz="2400" dirty="0">
                <a:solidFill>
                  <a:schemeClr val="tx1"/>
                </a:solidFill>
                <a:effectLst/>
                <a:latin typeface="Times New Roman" panose="02020603050405020304" pitchFamily="18" charset="0"/>
                <a:cs typeface="Times New Roman" panose="02020603050405020304" pitchFamily="18" charset="0"/>
              </a:rPr>
              <a:t>The ASEAN was established on </a:t>
            </a:r>
            <a:r>
              <a:rPr lang="en-US" sz="2400" dirty="0">
                <a:solidFill>
                  <a:schemeClr val="tx1"/>
                </a:solidFill>
                <a:effectLst/>
                <a:latin typeface="Times New Roman" panose="02020603050405020304" pitchFamily="18" charset="0"/>
                <a:cs typeface="Times New Roman" panose="02020603050405020304" pitchFamily="18" charset="0"/>
                <a:hlinkClick r:id="rId2"/>
              </a:rPr>
              <a:t>8.8.1967</a:t>
            </a:r>
            <a:r>
              <a:rPr lang="en-US" sz="2400" dirty="0">
                <a:solidFill>
                  <a:schemeClr val="tx1"/>
                </a:solidFill>
                <a:effectLst/>
                <a:latin typeface="Times New Roman" panose="02020603050405020304" pitchFamily="18" charset="0"/>
                <a:cs typeface="Times New Roman" panose="02020603050405020304" pitchFamily="18" charset="0"/>
              </a:rPr>
              <a:t>  in Bangkok by five </a:t>
            </a:r>
            <a:r>
              <a:rPr lang="en-US" sz="2400" dirty="0" err="1">
                <a:solidFill>
                  <a:schemeClr val="tx1"/>
                </a:solidFill>
                <a:effectLst/>
                <a:latin typeface="Times New Roman" panose="02020603050405020304" pitchFamily="18" charset="0"/>
                <a:cs typeface="Times New Roman" panose="02020603050405020304" pitchFamily="18" charset="0"/>
              </a:rPr>
              <a:t>origi</a:t>
            </a:r>
            <a:r>
              <a:rPr lang="en-US" sz="2400" dirty="0">
                <a:solidFill>
                  <a:schemeClr val="tx1"/>
                </a:solidFill>
                <a:effectLst/>
                <a:latin typeface="Times New Roman" panose="02020603050405020304" pitchFamily="18" charset="0"/>
                <a:cs typeface="Times New Roman" panose="02020603050405020304" pitchFamily="18" charset="0"/>
              </a:rPr>
              <a:t> member nations. Later another five nations joined this group. 10 member nations are:</a:t>
            </a:r>
            <a:endParaRPr lang="en-IN"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5111114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57006" y="295423"/>
            <a:ext cx="10140876" cy="6283570"/>
          </a:xfrm>
        </p:spPr>
        <p:txBody>
          <a:bodyPr/>
          <a:lstStyle/>
          <a:p>
            <a:pPr marL="0" indent="0" algn="ctr">
              <a:buNone/>
            </a:pPr>
            <a:r>
              <a:rPr lang="en-IN" sz="2800" b="1" dirty="0">
                <a:solidFill>
                  <a:schemeClr val="tx1"/>
                </a:solidFill>
                <a:effectLst/>
                <a:latin typeface="Times New Roman" panose="02020603050405020304" pitchFamily="18" charset="0"/>
                <a:cs typeface="Times New Roman" panose="02020603050405020304" pitchFamily="18" charset="0"/>
              </a:rPr>
              <a:t>Original Members New Members</a:t>
            </a:r>
          </a:p>
          <a:p>
            <a:pPr marL="0" indent="0">
              <a:buNone/>
            </a:pPr>
            <a:r>
              <a:rPr lang="en-IN" sz="2400" dirty="0">
                <a:solidFill>
                  <a:schemeClr val="tx1"/>
                </a:solidFill>
                <a:effectLst/>
                <a:latin typeface="Times New Roman" panose="02020603050405020304" pitchFamily="18" charset="0"/>
                <a:cs typeface="Times New Roman" panose="02020603050405020304" pitchFamily="18" charset="0"/>
              </a:rPr>
              <a:t>1. Singapore</a:t>
            </a:r>
            <a:br>
              <a:rPr lang="en-IN" sz="2400" dirty="0">
                <a:solidFill>
                  <a:schemeClr val="tx1"/>
                </a:solidFill>
                <a:effectLst/>
                <a:latin typeface="Times New Roman" panose="02020603050405020304" pitchFamily="18" charset="0"/>
                <a:cs typeface="Times New Roman" panose="02020603050405020304" pitchFamily="18" charset="0"/>
              </a:rPr>
            </a:br>
            <a:r>
              <a:rPr lang="en-IN" sz="2400" dirty="0">
                <a:solidFill>
                  <a:schemeClr val="tx1"/>
                </a:solidFill>
                <a:effectLst/>
                <a:latin typeface="Times New Roman" panose="02020603050405020304" pitchFamily="18" charset="0"/>
                <a:cs typeface="Times New Roman" panose="02020603050405020304" pitchFamily="18" charset="0"/>
              </a:rPr>
              <a:t>2. Indonesia</a:t>
            </a:r>
            <a:br>
              <a:rPr lang="en-IN" sz="2400" dirty="0">
                <a:solidFill>
                  <a:schemeClr val="tx1"/>
                </a:solidFill>
                <a:effectLst/>
                <a:latin typeface="Times New Roman" panose="02020603050405020304" pitchFamily="18" charset="0"/>
                <a:cs typeface="Times New Roman" panose="02020603050405020304" pitchFamily="18" charset="0"/>
              </a:rPr>
            </a:br>
            <a:r>
              <a:rPr lang="en-IN" sz="2400" dirty="0">
                <a:solidFill>
                  <a:schemeClr val="tx1"/>
                </a:solidFill>
                <a:effectLst/>
                <a:latin typeface="Times New Roman" panose="02020603050405020304" pitchFamily="18" charset="0"/>
                <a:cs typeface="Times New Roman" panose="02020603050405020304" pitchFamily="18" charset="0"/>
              </a:rPr>
              <a:t>3. Thailand</a:t>
            </a:r>
            <a:br>
              <a:rPr lang="en-IN" sz="2400" dirty="0">
                <a:solidFill>
                  <a:schemeClr val="tx1"/>
                </a:solidFill>
                <a:effectLst/>
                <a:latin typeface="Times New Roman" panose="02020603050405020304" pitchFamily="18" charset="0"/>
                <a:cs typeface="Times New Roman" panose="02020603050405020304" pitchFamily="18" charset="0"/>
              </a:rPr>
            </a:br>
            <a:r>
              <a:rPr lang="en-IN" sz="2400" dirty="0">
                <a:solidFill>
                  <a:schemeClr val="tx1"/>
                </a:solidFill>
                <a:effectLst/>
                <a:latin typeface="Times New Roman" panose="02020603050405020304" pitchFamily="18" charset="0"/>
                <a:cs typeface="Times New Roman" panose="02020603050405020304" pitchFamily="18" charset="0"/>
              </a:rPr>
              <a:t>4. Malaysia</a:t>
            </a:r>
            <a:br>
              <a:rPr lang="en-IN" sz="2400" dirty="0">
                <a:solidFill>
                  <a:schemeClr val="tx1"/>
                </a:solidFill>
                <a:effectLst/>
                <a:latin typeface="Times New Roman" panose="02020603050405020304" pitchFamily="18" charset="0"/>
                <a:cs typeface="Times New Roman" panose="02020603050405020304" pitchFamily="18" charset="0"/>
              </a:rPr>
            </a:br>
            <a:r>
              <a:rPr lang="en-IN" sz="2400" dirty="0">
                <a:solidFill>
                  <a:schemeClr val="tx1"/>
                </a:solidFill>
                <a:effectLst/>
                <a:latin typeface="Times New Roman" panose="02020603050405020304" pitchFamily="18" charset="0"/>
                <a:cs typeface="Times New Roman" panose="02020603050405020304" pitchFamily="18" charset="0"/>
              </a:rPr>
              <a:t>5. Philippines</a:t>
            </a:r>
            <a:br>
              <a:rPr lang="en-IN" sz="2400" dirty="0">
                <a:solidFill>
                  <a:schemeClr val="tx1"/>
                </a:solidFill>
                <a:effectLst/>
                <a:latin typeface="Times New Roman" panose="02020603050405020304" pitchFamily="18" charset="0"/>
                <a:cs typeface="Times New Roman" panose="02020603050405020304" pitchFamily="18" charset="0"/>
              </a:rPr>
            </a:br>
            <a:r>
              <a:rPr lang="en-IN" sz="2400" dirty="0">
                <a:solidFill>
                  <a:schemeClr val="tx1"/>
                </a:solidFill>
                <a:effectLst/>
                <a:latin typeface="Times New Roman" panose="02020603050405020304" pitchFamily="18" charset="0"/>
                <a:cs typeface="Times New Roman" panose="02020603050405020304" pitchFamily="18" charset="0"/>
              </a:rPr>
              <a:t>6.Brunei</a:t>
            </a:r>
            <a:br>
              <a:rPr lang="en-IN" sz="2400" dirty="0">
                <a:solidFill>
                  <a:schemeClr val="tx1"/>
                </a:solidFill>
                <a:effectLst/>
                <a:latin typeface="Times New Roman" panose="02020603050405020304" pitchFamily="18" charset="0"/>
                <a:cs typeface="Times New Roman" panose="02020603050405020304" pitchFamily="18" charset="0"/>
              </a:rPr>
            </a:br>
            <a:r>
              <a:rPr lang="en-IN" sz="2400" dirty="0">
                <a:solidFill>
                  <a:schemeClr val="tx1"/>
                </a:solidFill>
                <a:effectLst/>
                <a:latin typeface="Times New Roman" panose="02020603050405020304" pitchFamily="18" charset="0"/>
                <a:cs typeface="Times New Roman" panose="02020603050405020304" pitchFamily="18" charset="0"/>
              </a:rPr>
              <a:t>7. Vietnam</a:t>
            </a:r>
            <a:br>
              <a:rPr lang="en-IN" sz="2400" dirty="0">
                <a:solidFill>
                  <a:schemeClr val="tx1"/>
                </a:solidFill>
                <a:effectLst/>
                <a:latin typeface="Times New Roman" panose="02020603050405020304" pitchFamily="18" charset="0"/>
                <a:cs typeface="Times New Roman" panose="02020603050405020304" pitchFamily="18" charset="0"/>
              </a:rPr>
            </a:br>
            <a:r>
              <a:rPr lang="en-IN" sz="2400" dirty="0">
                <a:solidFill>
                  <a:schemeClr val="tx1"/>
                </a:solidFill>
                <a:effectLst/>
                <a:latin typeface="Times New Roman" panose="02020603050405020304" pitchFamily="18" charset="0"/>
                <a:cs typeface="Times New Roman" panose="02020603050405020304" pitchFamily="18" charset="0"/>
              </a:rPr>
              <a:t>8.Laos</a:t>
            </a:r>
            <a:br>
              <a:rPr lang="en-IN" sz="2400" dirty="0">
                <a:solidFill>
                  <a:schemeClr val="tx1"/>
                </a:solidFill>
                <a:effectLst/>
                <a:latin typeface="Times New Roman" panose="02020603050405020304" pitchFamily="18" charset="0"/>
                <a:cs typeface="Times New Roman" panose="02020603050405020304" pitchFamily="18" charset="0"/>
              </a:rPr>
            </a:br>
            <a:r>
              <a:rPr lang="en-IN" sz="2400" dirty="0">
                <a:solidFill>
                  <a:schemeClr val="tx1"/>
                </a:solidFill>
                <a:effectLst/>
                <a:latin typeface="Times New Roman" panose="02020603050405020304" pitchFamily="18" charset="0"/>
                <a:cs typeface="Times New Roman" panose="02020603050405020304" pitchFamily="18" charset="0"/>
              </a:rPr>
              <a:t>9. Cambodia</a:t>
            </a:r>
            <a:br>
              <a:rPr lang="en-IN" sz="2400" dirty="0">
                <a:solidFill>
                  <a:schemeClr val="tx1"/>
                </a:solidFill>
                <a:effectLst/>
                <a:latin typeface="Times New Roman" panose="02020603050405020304" pitchFamily="18" charset="0"/>
                <a:cs typeface="Times New Roman" panose="02020603050405020304" pitchFamily="18" charset="0"/>
              </a:rPr>
            </a:br>
            <a:r>
              <a:rPr lang="en-IN" sz="2400" dirty="0">
                <a:solidFill>
                  <a:schemeClr val="tx1"/>
                </a:solidFill>
                <a:effectLst/>
                <a:latin typeface="Times New Roman" panose="02020603050405020304" pitchFamily="18" charset="0"/>
                <a:cs typeface="Times New Roman" panose="02020603050405020304" pitchFamily="18" charset="0"/>
              </a:rPr>
              <a:t>10. Myanmar</a:t>
            </a:r>
          </a:p>
          <a:p>
            <a:pPr marL="0" indent="0">
              <a:buNone/>
            </a:pPr>
            <a:endParaRPr lang="en-IN"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409855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8AD19F-3D75-0C4D-9CD8-67B7F821FB05}"/>
              </a:ext>
            </a:extLst>
          </p:cNvPr>
          <p:cNvSpPr>
            <a:spLocks noGrp="1"/>
          </p:cNvSpPr>
          <p:nvPr>
            <p:ph type="title"/>
          </p:nvPr>
        </p:nvSpPr>
        <p:spPr>
          <a:xfrm>
            <a:off x="0" y="0"/>
            <a:ext cx="12192000" cy="1026017"/>
          </a:xfrm>
        </p:spPr>
        <p:txBody>
          <a:bodyPr>
            <a:normAutofit/>
          </a:bodyPr>
          <a:lstStyle/>
          <a:p>
            <a:pPr marL="342900" indent="-342900">
              <a:buFont typeface="Wingdings" panose="05000000000000000000" pitchFamily="2" charset="2"/>
              <a:buChar char="v"/>
            </a:pPr>
            <a:r>
              <a:rPr lang="en-GB" sz="2400" b="1" dirty="0">
                <a:solidFill>
                  <a:schemeClr val="tx1"/>
                </a:solidFill>
                <a:latin typeface="Times New Roman" panose="02020603050405020304" pitchFamily="18" charset="0"/>
                <a:cs typeface="Times New Roman" panose="02020603050405020304" pitchFamily="18" charset="0"/>
              </a:rPr>
              <a:t>IMPORTANCE OF BUSINESS ENVIRONMENT</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 xmlns:a16="http://schemas.microsoft.com/office/drawing/2014/main" id="{08BB3540-C01E-ED4A-81BC-A505F2C4335B}"/>
              </a:ext>
            </a:extLst>
          </p:cNvPr>
          <p:cNvSpPr>
            <a:spLocks noGrp="1"/>
          </p:cNvSpPr>
          <p:nvPr>
            <p:ph idx="1"/>
          </p:nvPr>
        </p:nvSpPr>
        <p:spPr>
          <a:xfrm>
            <a:off x="0" y="690429"/>
            <a:ext cx="12192000" cy="6344992"/>
          </a:xfrm>
        </p:spPr>
        <p:txBody>
          <a:bodyPr>
            <a:normAutofit/>
          </a:bodyPr>
          <a:lstStyle/>
          <a:p>
            <a:pPr marL="0" indent="0">
              <a:buNone/>
            </a:pPr>
            <a:r>
              <a:rPr lang="en-US" sz="2000" b="1" dirty="0">
                <a:solidFill>
                  <a:schemeClr val="tx1"/>
                </a:solidFill>
                <a:latin typeface="Times New Roman" panose="02020603050405020304" pitchFamily="18" charset="0"/>
                <a:cs typeface="Times New Roman" panose="02020603050405020304" pitchFamily="18" charset="0"/>
              </a:rPr>
              <a:t>1.Identification of Strengths: </a:t>
            </a:r>
            <a:endParaRPr lang="en-US" sz="2000" b="1"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000" dirty="0" smtClean="0">
                <a:solidFill>
                  <a:schemeClr val="tx1"/>
                </a:solidFill>
                <a:latin typeface="Times New Roman" panose="02020603050405020304" pitchFamily="18" charset="0"/>
                <a:cs typeface="Times New Roman" panose="02020603050405020304" pitchFamily="18" charset="0"/>
              </a:rPr>
              <a:t>The </a:t>
            </a:r>
            <a:r>
              <a:rPr lang="en-US" sz="2000" dirty="0">
                <a:solidFill>
                  <a:schemeClr val="tx1"/>
                </a:solidFill>
                <a:latin typeface="Times New Roman" panose="02020603050405020304" pitchFamily="18" charset="0"/>
                <a:cs typeface="Times New Roman" panose="02020603050405020304" pitchFamily="18" charset="0"/>
              </a:rPr>
              <a:t>analysis of the internal environment helps to identify the strengths of the firm. Ever </a:t>
            </a:r>
            <a:r>
              <a:rPr lang="en-US" sz="2000" dirty="0" err="1">
                <a:solidFill>
                  <a:schemeClr val="tx1"/>
                </a:solidFill>
                <a:latin typeface="Times New Roman" panose="02020603050405020304" pitchFamily="18" charset="0"/>
                <a:cs typeface="Times New Roman" panose="02020603050405020304" pitchFamily="18" charset="0"/>
              </a:rPr>
              <a:t>organisation</a:t>
            </a:r>
            <a:r>
              <a:rPr lang="en-US" sz="2000" dirty="0">
                <a:solidFill>
                  <a:schemeClr val="tx1"/>
                </a:solidFill>
                <a:latin typeface="Times New Roman" panose="02020603050405020304" pitchFamily="18" charset="0"/>
                <a:cs typeface="Times New Roman" panose="02020603050405020304" pitchFamily="18" charset="0"/>
              </a:rPr>
              <a:t> must strive to maintain and improve on its strengths</a:t>
            </a:r>
            <a:r>
              <a:rPr lang="en-US" sz="2000" dirty="0" smtClean="0">
                <a:solidFill>
                  <a:schemeClr val="tx1"/>
                </a:solidFill>
                <a:latin typeface="Times New Roman" panose="02020603050405020304" pitchFamily="18" charset="0"/>
                <a:cs typeface="Times New Roman" panose="02020603050405020304" pitchFamily="18" charset="0"/>
              </a:rPr>
              <a:t>.</a:t>
            </a:r>
          </a:p>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The </a:t>
            </a:r>
            <a:r>
              <a:rPr lang="en-US" sz="2000" b="1" dirty="0">
                <a:solidFill>
                  <a:schemeClr val="tx1"/>
                </a:solidFill>
                <a:latin typeface="Times New Roman" panose="02020603050405020304" pitchFamily="18" charset="0"/>
                <a:cs typeface="Times New Roman" panose="02020603050405020304" pitchFamily="18" charset="0"/>
              </a:rPr>
              <a:t>following instances indicate the strength of a business </a:t>
            </a:r>
            <a:r>
              <a:rPr lang="en-US" sz="2000" b="1" dirty="0" smtClean="0">
                <a:solidFill>
                  <a:schemeClr val="tx1"/>
                </a:solidFill>
                <a:latin typeface="Times New Roman" panose="02020603050405020304" pitchFamily="18" charset="0"/>
                <a:cs typeface="Times New Roman" panose="02020603050405020304" pitchFamily="18" charset="0"/>
              </a:rPr>
              <a:t>firm</a:t>
            </a:r>
          </a:p>
          <a:p>
            <a:pPr>
              <a:buFont typeface="Wingdings" panose="05000000000000000000" pitchFamily="2" charset="2"/>
              <a:buChar char="q"/>
            </a:pPr>
            <a:r>
              <a:rPr lang="en-US" sz="2000" dirty="0" smtClean="0">
                <a:solidFill>
                  <a:schemeClr val="tx1"/>
                </a:solidFill>
                <a:latin typeface="Times New Roman" panose="02020603050405020304" pitchFamily="18" charset="0"/>
                <a:cs typeface="Times New Roman" panose="02020603050405020304" pitchFamily="18" charset="0"/>
              </a:rPr>
              <a:t>Competent </a:t>
            </a:r>
            <a:r>
              <a:rPr lang="en-US" sz="2000" dirty="0">
                <a:solidFill>
                  <a:schemeClr val="tx1"/>
                </a:solidFill>
                <a:latin typeface="Times New Roman" panose="02020603050405020304" pitchFamily="18" charset="0"/>
                <a:cs typeface="Times New Roman" panose="02020603050405020304" pitchFamily="18" charset="0"/>
              </a:rPr>
              <a:t>and dedicated employees. </a:t>
            </a:r>
            <a:endParaRPr lang="en-US" sz="2000" dirty="0" smtClean="0">
              <a:solidFill>
                <a:schemeClr val="tx1"/>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q"/>
            </a:pPr>
            <a:r>
              <a:rPr lang="en-US" sz="2000" dirty="0" smtClean="0">
                <a:solidFill>
                  <a:schemeClr val="tx1"/>
                </a:solidFill>
                <a:latin typeface="Times New Roman" panose="02020603050405020304" pitchFamily="18" charset="0"/>
                <a:cs typeface="Times New Roman" panose="02020603050405020304" pitchFamily="18" charset="0"/>
              </a:rPr>
              <a:t>Technology </a:t>
            </a:r>
            <a:r>
              <a:rPr lang="en-US" sz="2000" dirty="0">
                <a:solidFill>
                  <a:schemeClr val="tx1"/>
                </a:solidFill>
                <a:latin typeface="Times New Roman" panose="02020603050405020304" pitchFamily="18" charset="0"/>
                <a:cs typeface="Times New Roman" panose="02020603050405020304" pitchFamily="18" charset="0"/>
              </a:rPr>
              <a:t>used by firm leads to lower cost of </a:t>
            </a:r>
            <a:r>
              <a:rPr lang="en-US" sz="2000" dirty="0" smtClean="0">
                <a:solidFill>
                  <a:schemeClr val="tx1"/>
                </a:solidFill>
                <a:latin typeface="Times New Roman" panose="02020603050405020304" pitchFamily="18" charset="0"/>
                <a:cs typeface="Times New Roman" panose="02020603050405020304" pitchFamily="18" charset="0"/>
              </a:rPr>
              <a:t>production</a:t>
            </a:r>
          </a:p>
          <a:p>
            <a:pPr>
              <a:buFont typeface="Wingdings" panose="05000000000000000000" pitchFamily="2" charset="2"/>
              <a:buChar char="q"/>
            </a:pPr>
            <a:r>
              <a:rPr lang="en-US" sz="2000" dirty="0" smtClean="0">
                <a:solidFill>
                  <a:schemeClr val="tx1"/>
                </a:solidFill>
                <a:latin typeface="Times New Roman" panose="02020603050405020304" pitchFamily="18" charset="0"/>
                <a:cs typeface="Times New Roman" panose="02020603050405020304" pitchFamily="18" charset="0"/>
              </a:rPr>
              <a:t>Working </a:t>
            </a:r>
            <a:r>
              <a:rPr lang="en-US" sz="2000" dirty="0">
                <a:solidFill>
                  <a:schemeClr val="tx1"/>
                </a:solidFill>
                <a:latin typeface="Times New Roman" panose="02020603050405020304" pitchFamily="18" charset="0"/>
                <a:cs typeface="Times New Roman" panose="02020603050405020304" pitchFamily="18" charset="0"/>
              </a:rPr>
              <a:t>conditions and welfare facilities, which generate job satisfaction. </a:t>
            </a:r>
            <a:endParaRPr lang="en-US" sz="2000" dirty="0" smtClean="0">
              <a:solidFill>
                <a:schemeClr val="tx1"/>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q"/>
            </a:pPr>
            <a:endParaRPr lang="en-US" sz="2000"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000" b="1" dirty="0">
                <a:solidFill>
                  <a:schemeClr val="tx1"/>
                </a:solidFill>
                <a:latin typeface="Times New Roman" panose="02020603050405020304" pitchFamily="18" charset="0"/>
                <a:cs typeface="Times New Roman" panose="02020603050405020304" pitchFamily="18" charset="0"/>
              </a:rPr>
              <a:t>2. Identification of Weaknesses: </a:t>
            </a:r>
          </a:p>
          <a:p>
            <a:pPr marL="0" indent="0">
              <a:buNone/>
            </a:pPr>
            <a:r>
              <a:rPr lang="en-US" sz="2000" dirty="0">
                <a:solidFill>
                  <a:schemeClr val="tx1"/>
                </a:solidFill>
                <a:latin typeface="Times New Roman" panose="02020603050405020304" pitchFamily="18" charset="0"/>
                <a:cs typeface="Times New Roman" panose="02020603050405020304" pitchFamily="18" charset="0"/>
              </a:rPr>
              <a:t>The analysis of the internal environment indicates not only strengths but also weaknesses of the firm. The firm needs to identify its weaknesses and correct them as early as possible</a:t>
            </a:r>
            <a:r>
              <a:rPr lang="en-US" sz="2000" dirty="0" smtClean="0">
                <a:solidFill>
                  <a:schemeClr val="tx1"/>
                </a:solidFill>
                <a:latin typeface="Times New Roman" panose="02020603050405020304" pitchFamily="18" charset="0"/>
                <a:cs typeface="Times New Roman" panose="02020603050405020304" pitchFamily="18" charset="0"/>
              </a:rPr>
              <a:t>.</a:t>
            </a:r>
          </a:p>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For Example:</a:t>
            </a:r>
            <a:r>
              <a:rPr lang="en-US" sz="2000" dirty="0" smtClean="0">
                <a:solidFill>
                  <a:schemeClr val="tx1"/>
                </a:solidFill>
                <a:latin typeface="Times New Roman" panose="02020603050405020304" pitchFamily="18" charset="0"/>
                <a:cs typeface="Times New Roman" panose="02020603050405020304" pitchFamily="18" charset="0"/>
              </a:rPr>
              <a:t> If machines </a:t>
            </a:r>
            <a:r>
              <a:rPr lang="en-US" sz="2000" dirty="0">
                <a:solidFill>
                  <a:schemeClr val="tx1"/>
                </a:solidFill>
                <a:latin typeface="Times New Roman" panose="02020603050405020304" pitchFamily="18" charset="0"/>
                <a:cs typeface="Times New Roman" panose="02020603050405020304" pitchFamily="18" charset="0"/>
              </a:rPr>
              <a:t>used may be outdated, </a:t>
            </a:r>
            <a:r>
              <a:rPr lang="en-US" sz="2000" dirty="0" smtClean="0">
                <a:solidFill>
                  <a:schemeClr val="tx1"/>
                </a:solidFill>
                <a:latin typeface="Times New Roman" panose="02020603050405020304" pitchFamily="18" charset="0"/>
                <a:cs typeface="Times New Roman" panose="02020603050405020304" pitchFamily="18" charset="0"/>
              </a:rPr>
              <a:t>then </a:t>
            </a:r>
            <a:r>
              <a:rPr lang="en-US" sz="2000" dirty="0">
                <a:solidFill>
                  <a:schemeClr val="tx1"/>
                </a:solidFill>
                <a:latin typeface="Times New Roman" panose="02020603050405020304" pitchFamily="18" charset="0"/>
                <a:cs typeface="Times New Roman" panose="02020603050405020304" pitchFamily="18" charset="0"/>
              </a:rPr>
              <a:t>they must be replaced with new ones. Also, employees may lack competence and dedication; the firm may provide training and motivate them.</a:t>
            </a:r>
          </a:p>
          <a:p>
            <a:pPr marL="0" indent="0">
              <a:buNone/>
            </a:pPr>
            <a:endParaRPr lang="en-US"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40676123"/>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1193" y="295423"/>
            <a:ext cx="11586949" cy="6283570"/>
          </a:xfrm>
        </p:spPr>
        <p:txBody>
          <a:bodyPr>
            <a:normAutofit/>
          </a:bodyPr>
          <a:lstStyle/>
          <a:p>
            <a:pPr>
              <a:buFont typeface="Wingdings" panose="05000000000000000000" pitchFamily="2" charset="2"/>
              <a:buChar char="q"/>
            </a:pPr>
            <a:r>
              <a:rPr lang="en-US" sz="2400" dirty="0">
                <a:solidFill>
                  <a:schemeClr val="tx1"/>
                </a:solidFill>
                <a:effectLst/>
                <a:latin typeface="Times New Roman" panose="02020603050405020304" pitchFamily="18" charset="0"/>
                <a:cs typeface="Times New Roman" panose="02020603050405020304" pitchFamily="18" charset="0"/>
              </a:rPr>
              <a:t>ASEAN's original purpose was to preserve peace among its member nations and to respond to the communist threat in the region from China. During the first nine years of its existence, ASEAN's primary focus was political.</a:t>
            </a:r>
          </a:p>
          <a:p>
            <a:pPr>
              <a:buFont typeface="Wingdings" panose="05000000000000000000" pitchFamily="2" charset="2"/>
              <a:buChar char="q"/>
            </a:pPr>
            <a:r>
              <a:rPr lang="en-US" sz="2400" dirty="0">
                <a:solidFill>
                  <a:schemeClr val="tx1"/>
                </a:solidFill>
                <a:effectLst/>
                <a:latin typeface="Times New Roman" panose="02020603050405020304" pitchFamily="18" charset="0"/>
                <a:cs typeface="Times New Roman" panose="02020603050405020304" pitchFamily="18" charset="0"/>
              </a:rPr>
              <a:t>The economic cooperation began at the first ASEAN Summit in Bi in 1976, when the Declaration of ASEAN Accord was signed. The ASEAN countries agreed to cooperate in the supply and purchase of basic commodities, the establishment of preferential trade arrangements and the stabilization of prices in the region and promotion of export earnings from production of regional commodities.</a:t>
            </a:r>
          </a:p>
          <a:p>
            <a:pPr>
              <a:buFont typeface="Wingdings" panose="05000000000000000000" pitchFamily="2" charset="2"/>
              <a:buChar char="q"/>
            </a:pPr>
            <a:r>
              <a:rPr lang="en-US" sz="2400" dirty="0">
                <a:solidFill>
                  <a:schemeClr val="tx1"/>
                </a:solidFill>
                <a:effectLst/>
                <a:latin typeface="Times New Roman" panose="02020603050405020304" pitchFamily="18" charset="0"/>
                <a:cs typeface="Times New Roman" panose="02020603050405020304" pitchFamily="18" charset="0"/>
              </a:rPr>
              <a:t>The ASEAN countries formed the ASEAN Free Trade Area (AFTA in September 1994. The AFTA initially set to function for 10 years in order to develop inter ASEAN trade.</a:t>
            </a:r>
          </a:p>
        </p:txBody>
      </p:sp>
    </p:spTree>
    <p:extLst>
      <p:ext uri="{BB962C8B-B14F-4D97-AF65-F5344CB8AC3E}">
        <p14:creationId xmlns:p14="http://schemas.microsoft.com/office/powerpoint/2010/main" val="197469121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57006" y="295423"/>
            <a:ext cx="10140876" cy="6283570"/>
          </a:xfrm>
        </p:spPr>
        <p:txBody>
          <a:bodyPr/>
          <a:lstStyle/>
          <a:p>
            <a:r>
              <a:rPr lang="en-US" sz="2800" b="1" dirty="0">
                <a:solidFill>
                  <a:schemeClr val="tx1"/>
                </a:solidFill>
                <a:effectLst/>
                <a:latin typeface="Times New Roman" panose="02020603050405020304" pitchFamily="18" charset="0"/>
                <a:cs typeface="Times New Roman" panose="02020603050405020304" pitchFamily="18" charset="0"/>
              </a:rPr>
              <a:t>Objectives of AFTA:</a:t>
            </a:r>
          </a:p>
          <a:p>
            <a:pPr marL="457200" indent="-457200">
              <a:buFont typeface="+mj-lt"/>
              <a:buAutoNum type="arabicPeriod"/>
            </a:pPr>
            <a:r>
              <a:rPr lang="en-US" sz="2400" dirty="0">
                <a:solidFill>
                  <a:schemeClr val="tx1"/>
                </a:solidFill>
                <a:effectLst/>
                <a:latin typeface="Times New Roman" panose="02020603050405020304" pitchFamily="18" charset="0"/>
                <a:cs typeface="Times New Roman" panose="02020603050405020304" pitchFamily="18" charset="0"/>
              </a:rPr>
              <a:t>To remove tariffs on goods produced in the ASEAN Countries</a:t>
            </a:r>
          </a:p>
          <a:p>
            <a:pPr marL="457200" indent="-457200">
              <a:buFont typeface="+mj-lt"/>
              <a:buAutoNum type="arabicPeriod"/>
            </a:pPr>
            <a:r>
              <a:rPr lang="en-US" sz="2400" dirty="0">
                <a:solidFill>
                  <a:schemeClr val="tx1"/>
                </a:solidFill>
                <a:effectLst/>
                <a:latin typeface="Times New Roman" panose="02020603050405020304" pitchFamily="18" charset="0"/>
                <a:cs typeface="Times New Roman" panose="02020603050405020304" pitchFamily="18" charset="0"/>
              </a:rPr>
              <a:t>To encourage FDI in the region.</a:t>
            </a:r>
          </a:p>
          <a:p>
            <a:pPr marL="457200" indent="-457200">
              <a:buFont typeface="+mj-lt"/>
              <a:buAutoNum type="arabicPeriod"/>
            </a:pPr>
            <a:r>
              <a:rPr lang="en-US" sz="2400" dirty="0">
                <a:solidFill>
                  <a:schemeClr val="tx1"/>
                </a:solidFill>
                <a:effectLst/>
                <a:latin typeface="Times New Roman" panose="02020603050405020304" pitchFamily="18" charset="0"/>
                <a:cs typeface="Times New Roman" panose="02020603050405020304" pitchFamily="18" charset="0"/>
              </a:rPr>
              <a:t>To assist member nations during emergencies.</a:t>
            </a:r>
          </a:p>
          <a:p>
            <a:pPr marL="457200" indent="-457200">
              <a:buFont typeface="+mj-lt"/>
              <a:buAutoNum type="arabicPeriod"/>
            </a:pPr>
            <a:r>
              <a:rPr lang="en-US" sz="2400" dirty="0">
                <a:solidFill>
                  <a:schemeClr val="tx1"/>
                </a:solidFill>
                <a:effectLst/>
                <a:latin typeface="Times New Roman" panose="02020603050405020304" pitchFamily="18" charset="0"/>
                <a:cs typeface="Times New Roman" panose="02020603050405020304" pitchFamily="18" charset="0"/>
              </a:rPr>
              <a:t>To improve social and cultural regions amongst member nations.</a:t>
            </a:r>
          </a:p>
          <a:p>
            <a:pPr marL="457200" indent="-457200">
              <a:buFont typeface="+mj-lt"/>
              <a:buAutoNum type="arabicPeriod"/>
            </a:pPr>
            <a:r>
              <a:rPr lang="en-US" sz="2400" dirty="0">
                <a:solidFill>
                  <a:schemeClr val="tx1"/>
                </a:solidFill>
                <a:effectLst/>
                <a:latin typeface="Times New Roman" panose="02020603050405020304" pitchFamily="18" charset="0"/>
                <a:cs typeface="Times New Roman" panose="02020603050405020304" pitchFamily="18" charset="0"/>
              </a:rPr>
              <a:t>To promote regional peace and stability.</a:t>
            </a:r>
          </a:p>
          <a:p>
            <a:endParaRPr lang="en-IN"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17823563"/>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57006" y="295423"/>
            <a:ext cx="10140876" cy="6283570"/>
          </a:xfrm>
        </p:spPr>
        <p:txBody>
          <a:bodyPr/>
          <a:lstStyle/>
          <a:p>
            <a:pPr algn="ctr"/>
            <a:r>
              <a:rPr lang="en-US" sz="4000" b="1" dirty="0">
                <a:effectLst/>
                <a:latin typeface="Times New Roman" panose="02020603050405020304" pitchFamily="18" charset="0"/>
                <a:cs typeface="Times New Roman" panose="02020603050405020304" pitchFamily="18" charset="0"/>
              </a:rPr>
              <a:t>Benefits to Member Nations</a:t>
            </a:r>
          </a:p>
          <a:p>
            <a:pPr marL="0" indent="0" algn="ctr">
              <a:buNone/>
            </a:pPr>
            <a:endParaRPr lang="en-US" sz="4000" b="1" dirty="0">
              <a:effectLst/>
              <a:latin typeface="Times New Roman" panose="02020603050405020304" pitchFamily="18" charset="0"/>
              <a:cs typeface="Times New Roman" panose="02020603050405020304" pitchFamily="18" charset="0"/>
            </a:endParaRPr>
          </a:p>
          <a:p>
            <a:pPr marL="0" indent="0" algn="ctr">
              <a:buNone/>
            </a:pPr>
            <a:r>
              <a:rPr lang="en-US" b="1" dirty="0">
                <a:effectLst/>
                <a:latin typeface="Times New Roman" panose="02020603050405020304" pitchFamily="18" charset="0"/>
                <a:cs typeface="Times New Roman" panose="02020603050405020304" pitchFamily="18" charset="0"/>
              </a:rPr>
              <a:t>(Refer positive implications of trading bloc)</a:t>
            </a:r>
          </a:p>
        </p:txBody>
      </p:sp>
    </p:spTree>
    <p:extLst>
      <p:ext uri="{BB962C8B-B14F-4D97-AF65-F5344CB8AC3E}">
        <p14:creationId xmlns:p14="http://schemas.microsoft.com/office/powerpoint/2010/main" val="322360532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57006" y="295423"/>
            <a:ext cx="10140876" cy="6283570"/>
          </a:xfrm>
        </p:spPr>
        <p:txBody>
          <a:bodyPr>
            <a:normAutofit/>
          </a:bodyPr>
          <a:lstStyle/>
          <a:p>
            <a:r>
              <a:rPr lang="en-US" sz="2400" b="1" dirty="0">
                <a:solidFill>
                  <a:schemeClr val="tx1"/>
                </a:solidFill>
                <a:effectLst/>
                <a:latin typeface="Times New Roman" panose="02020603050405020304" pitchFamily="18" charset="0"/>
                <a:cs typeface="Times New Roman" panose="02020603050405020304" pitchFamily="18" charset="0"/>
              </a:rPr>
              <a:t>Special Achievements :</a:t>
            </a:r>
          </a:p>
          <a:p>
            <a:r>
              <a:rPr lang="en-US" sz="2400" dirty="0">
                <a:solidFill>
                  <a:schemeClr val="tx1"/>
                </a:solidFill>
                <a:effectLst/>
                <a:latin typeface="Times New Roman" panose="02020603050405020304" pitchFamily="18" charset="0"/>
                <a:cs typeface="Times New Roman" panose="02020603050405020304" pitchFamily="18" charset="0"/>
              </a:rPr>
              <a:t>Since 1967 ASEAN has signed major political accords that have contributed greatly to peace and stability in the region. The AFTA was launched in 1994 to encourage free trade among member nations, which boosted the growth of inter ASEAN trade.</a:t>
            </a:r>
          </a:p>
          <a:p>
            <a:r>
              <a:rPr lang="en-US" sz="2400" dirty="0">
                <a:solidFill>
                  <a:schemeClr val="tx1"/>
                </a:solidFill>
                <a:effectLst/>
                <a:latin typeface="Times New Roman" panose="02020603050405020304" pitchFamily="18" charset="0"/>
                <a:cs typeface="Times New Roman" panose="02020603050405020304" pitchFamily="18" charset="0"/>
              </a:rPr>
              <a:t>Increase in foreign exchange earnings due to Tourism Development in the region, as the ASEAN countries placed emphasis on the exploitation of tourism potential of the region. Increased job opportunities due to growth of trade and development in the region.</a:t>
            </a:r>
          </a:p>
          <a:p>
            <a:r>
              <a:rPr lang="en-US" sz="2400" dirty="0">
                <a:solidFill>
                  <a:schemeClr val="tx1"/>
                </a:solidFill>
                <a:effectLst/>
                <a:latin typeface="Times New Roman" panose="02020603050405020304" pitchFamily="18" charset="0"/>
                <a:cs typeface="Times New Roman" panose="02020603050405020304" pitchFamily="18" charset="0"/>
              </a:rPr>
              <a:t>Reduction of poverty in the region as a result of social and economic development in the region.</a:t>
            </a:r>
          </a:p>
          <a:p>
            <a:r>
              <a:rPr lang="en-US" sz="2400" dirty="0">
                <a:solidFill>
                  <a:schemeClr val="tx1"/>
                </a:solidFill>
                <a:effectLst/>
                <a:latin typeface="Times New Roman" panose="02020603050405020304" pitchFamily="18" charset="0"/>
                <a:cs typeface="Times New Roman" panose="02020603050405020304" pitchFamily="18" charset="0"/>
              </a:rPr>
              <a:t>Increase in FDI from both within and outside the region which boosted economic development.</a:t>
            </a:r>
          </a:p>
        </p:txBody>
      </p:sp>
    </p:spTree>
    <p:extLst>
      <p:ext uri="{BB962C8B-B14F-4D97-AF65-F5344CB8AC3E}">
        <p14:creationId xmlns:p14="http://schemas.microsoft.com/office/powerpoint/2010/main" val="2219886292"/>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57006" y="295423"/>
            <a:ext cx="10140876" cy="6283570"/>
          </a:xfrm>
        </p:spPr>
        <p:txBody>
          <a:bodyPr/>
          <a:lstStyle/>
          <a:p>
            <a:pPr marL="0" indent="0" algn="ctr">
              <a:buNone/>
            </a:pPr>
            <a:r>
              <a:rPr lang="en-US" sz="2800" b="1" dirty="0">
                <a:solidFill>
                  <a:schemeClr val="tx1"/>
                </a:solidFill>
                <a:effectLst/>
                <a:latin typeface="Times New Roman" panose="02020603050405020304" pitchFamily="18" charset="0"/>
                <a:cs typeface="Times New Roman" panose="02020603050405020304" pitchFamily="18" charset="0"/>
              </a:rPr>
              <a:t>IV. South Asian Association For Regional Cooperation</a:t>
            </a:r>
          </a:p>
          <a:p>
            <a:pPr algn="ctr"/>
            <a:endParaRPr lang="en-US" sz="2800" b="1" dirty="0">
              <a:solidFill>
                <a:schemeClr val="tx1"/>
              </a:solidFill>
              <a:effectLst/>
              <a:latin typeface="Times New Roman" panose="02020603050405020304" pitchFamily="18" charset="0"/>
              <a:cs typeface="Times New Roman" panose="02020603050405020304" pitchFamily="18" charset="0"/>
            </a:endParaRPr>
          </a:p>
          <a:p>
            <a:pPr marL="0" indent="0">
              <a:buNone/>
            </a:pPr>
            <a:r>
              <a:rPr lang="en-US" sz="2400" dirty="0" smtClean="0">
                <a:solidFill>
                  <a:schemeClr val="tx1"/>
                </a:solidFill>
                <a:effectLst/>
                <a:latin typeface="Times New Roman" panose="02020603050405020304" pitchFamily="18" charset="0"/>
                <a:cs typeface="Times New Roman" panose="02020603050405020304" pitchFamily="18" charset="0"/>
              </a:rPr>
              <a:t>To </a:t>
            </a:r>
            <a:r>
              <a:rPr lang="en-US" sz="2400" dirty="0">
                <a:solidFill>
                  <a:schemeClr val="tx1"/>
                </a:solidFill>
                <a:effectLst/>
                <a:latin typeface="Times New Roman" panose="02020603050405020304" pitchFamily="18" charset="0"/>
                <a:cs typeface="Times New Roman" panose="02020603050405020304" pitchFamily="18" charset="0"/>
              </a:rPr>
              <a:t>bring about regional cooperation among South Asian Countries, the SAARC was launched in December 1985 by seven nations of South Asia - Bangladesh, India, Pakistan, Sri Lanka, Bhutan, Maldives and Nepal. In 2007, Afghanistan joined this group as its 8th member nation.</a:t>
            </a:r>
          </a:p>
          <a:p>
            <a:endParaRPr lang="en-IN"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76339197"/>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57006" y="295423"/>
            <a:ext cx="10140876" cy="6283570"/>
          </a:xfrm>
        </p:spPr>
        <p:txBody>
          <a:bodyPr>
            <a:normAutofit/>
          </a:bodyPr>
          <a:lstStyle/>
          <a:p>
            <a:pPr>
              <a:buFont typeface="Wingdings" panose="05000000000000000000" pitchFamily="2" charset="2"/>
              <a:buChar char="q"/>
            </a:pPr>
            <a:r>
              <a:rPr lang="en-US" sz="2400" b="1" dirty="0">
                <a:solidFill>
                  <a:schemeClr val="tx1"/>
                </a:solidFill>
                <a:effectLst/>
                <a:latin typeface="Times New Roman" panose="02020603050405020304" pitchFamily="18" charset="0"/>
                <a:cs typeface="Times New Roman" panose="02020603050405020304" pitchFamily="18" charset="0"/>
              </a:rPr>
              <a:t>Objectives of SAARC:</a:t>
            </a:r>
          </a:p>
          <a:p>
            <a:pPr>
              <a:buFont typeface="Wingdings" panose="05000000000000000000" pitchFamily="2" charset="2"/>
              <a:buChar char="q"/>
            </a:pPr>
            <a:r>
              <a:rPr lang="en-US" sz="2400" dirty="0">
                <a:solidFill>
                  <a:schemeClr val="tx1"/>
                </a:solidFill>
                <a:effectLst/>
                <a:latin typeface="Times New Roman" panose="02020603050405020304" pitchFamily="18" charset="0"/>
                <a:cs typeface="Times New Roman" panose="02020603050405020304" pitchFamily="18" charset="0"/>
              </a:rPr>
              <a:t>To promote welfare of the people of the region and to improve the quality of life.</a:t>
            </a:r>
          </a:p>
          <a:p>
            <a:pPr>
              <a:buFont typeface="Wingdings" panose="05000000000000000000" pitchFamily="2" charset="2"/>
              <a:buChar char="q"/>
            </a:pPr>
            <a:r>
              <a:rPr lang="en-US" sz="2400" dirty="0">
                <a:solidFill>
                  <a:schemeClr val="tx1"/>
                </a:solidFill>
                <a:effectLst/>
                <a:latin typeface="Times New Roman" panose="02020603050405020304" pitchFamily="18" charset="0"/>
                <a:cs typeface="Times New Roman" panose="02020603050405020304" pitchFamily="18" charset="0"/>
              </a:rPr>
              <a:t>To accelerate economic growth in the region through regional cooperation.</a:t>
            </a:r>
          </a:p>
          <a:p>
            <a:pPr>
              <a:buFont typeface="Wingdings" panose="05000000000000000000" pitchFamily="2" charset="2"/>
              <a:buChar char="q"/>
            </a:pPr>
            <a:r>
              <a:rPr lang="en-US" sz="2400" dirty="0">
                <a:solidFill>
                  <a:schemeClr val="tx1"/>
                </a:solidFill>
                <a:effectLst/>
                <a:latin typeface="Times New Roman" panose="02020603050405020304" pitchFamily="18" charset="0"/>
                <a:cs typeface="Times New Roman" panose="02020603050405020304" pitchFamily="18" charset="0"/>
              </a:rPr>
              <a:t>To accelerate social progress and cultural development.</a:t>
            </a:r>
          </a:p>
          <a:p>
            <a:pPr>
              <a:buFont typeface="Wingdings" panose="05000000000000000000" pitchFamily="2" charset="2"/>
              <a:buChar char="q"/>
            </a:pPr>
            <a:r>
              <a:rPr lang="en-US" sz="2400" dirty="0">
                <a:solidFill>
                  <a:schemeClr val="tx1"/>
                </a:solidFill>
                <a:effectLst/>
                <a:latin typeface="Times New Roman" panose="02020603050405020304" pitchFamily="18" charset="0"/>
                <a:cs typeface="Times New Roman" panose="02020603050405020304" pitchFamily="18" charset="0"/>
              </a:rPr>
              <a:t>To promote and strengthen collective self-reliance among the member nations.</a:t>
            </a:r>
          </a:p>
          <a:p>
            <a:pPr>
              <a:buFont typeface="Wingdings" panose="05000000000000000000" pitchFamily="2" charset="2"/>
              <a:buChar char="q"/>
            </a:pPr>
            <a:r>
              <a:rPr lang="en-US" sz="2400" dirty="0">
                <a:solidFill>
                  <a:schemeClr val="tx1"/>
                </a:solidFill>
                <a:effectLst/>
                <a:latin typeface="Times New Roman" panose="02020603050405020304" pitchFamily="18" charset="0"/>
                <a:cs typeface="Times New Roman" panose="02020603050405020304" pitchFamily="18" charset="0"/>
              </a:rPr>
              <a:t>To contribute to mutual trust, understanding and appreciation of each other's problems.</a:t>
            </a:r>
          </a:p>
          <a:p>
            <a:pPr>
              <a:buFont typeface="Wingdings" panose="05000000000000000000" pitchFamily="2" charset="2"/>
              <a:buChar char="q"/>
            </a:pPr>
            <a:r>
              <a:rPr lang="en-US" sz="2400" dirty="0">
                <a:solidFill>
                  <a:schemeClr val="tx1"/>
                </a:solidFill>
                <a:effectLst/>
                <a:latin typeface="Times New Roman" panose="02020603050405020304" pitchFamily="18" charset="0"/>
                <a:cs typeface="Times New Roman" panose="02020603050405020304" pitchFamily="18" charset="0"/>
              </a:rPr>
              <a:t>To strengthen cooperation with other developing countries.</a:t>
            </a:r>
          </a:p>
          <a:p>
            <a:pPr>
              <a:buFont typeface="Wingdings" panose="05000000000000000000" pitchFamily="2" charset="2"/>
              <a:buChar char="q"/>
            </a:pPr>
            <a:r>
              <a:rPr lang="en-US" sz="2400" dirty="0">
                <a:solidFill>
                  <a:schemeClr val="tx1"/>
                </a:solidFill>
                <a:effectLst/>
                <a:latin typeface="Times New Roman" panose="02020603050405020304" pitchFamily="18" charset="0"/>
                <a:cs typeface="Times New Roman" panose="02020603050405020304" pitchFamily="18" charset="0"/>
              </a:rPr>
              <a:t>To strengthen cooperation amongst member nations at international forums (such as WTO) on matters of common interests.</a:t>
            </a:r>
          </a:p>
          <a:p>
            <a:pPr>
              <a:buFont typeface="Wingdings" panose="05000000000000000000" pitchFamily="2" charset="2"/>
              <a:buChar char="q"/>
            </a:pPr>
            <a:r>
              <a:rPr lang="en-US" sz="2400" dirty="0">
                <a:solidFill>
                  <a:schemeClr val="tx1"/>
                </a:solidFill>
                <a:effectLst/>
                <a:latin typeface="Times New Roman" panose="02020603050405020304" pitchFamily="18" charset="0"/>
                <a:cs typeface="Times New Roman" panose="02020603050405020304" pitchFamily="18" charset="0"/>
              </a:rPr>
              <a:t>To cooperate with international and regional </a:t>
            </a:r>
            <a:r>
              <a:rPr lang="en-US" sz="2400" dirty="0" err="1">
                <a:solidFill>
                  <a:schemeClr val="tx1"/>
                </a:solidFill>
                <a:effectLst/>
                <a:latin typeface="Times New Roman" panose="02020603050405020304" pitchFamily="18" charset="0"/>
                <a:cs typeface="Times New Roman" panose="02020603050405020304" pitchFamily="18" charset="0"/>
              </a:rPr>
              <a:t>organisations</a:t>
            </a:r>
            <a:r>
              <a:rPr lang="en-US" sz="2400" dirty="0">
                <a:solidFill>
                  <a:schemeClr val="tx1"/>
                </a:solidFill>
                <a:effectLst/>
                <a:latin typeface="Times New Roman" panose="02020603050405020304" pitchFamily="18" charset="0"/>
                <a:cs typeface="Times New Roman" panose="02020603050405020304" pitchFamily="18" charset="0"/>
              </a:rPr>
              <a:t> with similar objectives.</a:t>
            </a:r>
          </a:p>
        </p:txBody>
      </p:sp>
    </p:spTree>
    <p:extLst>
      <p:ext uri="{BB962C8B-B14F-4D97-AF65-F5344CB8AC3E}">
        <p14:creationId xmlns:p14="http://schemas.microsoft.com/office/powerpoint/2010/main" val="588800896"/>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55093" y="300251"/>
            <a:ext cx="11286698" cy="2590525"/>
          </a:xfrm>
        </p:spPr>
        <p:txBody>
          <a:bodyPr>
            <a:normAutofit/>
          </a:bodyPr>
          <a:lstStyle/>
          <a:p>
            <a:pPr algn="l"/>
            <a:r>
              <a:rPr lang="en-US" dirty="0">
                <a:solidFill>
                  <a:schemeClr val="tx1"/>
                </a:solidFill>
                <a:effectLst/>
                <a:latin typeface="Times New Roman" panose="02020603050405020304" pitchFamily="18" charset="0"/>
                <a:cs typeface="Times New Roman" panose="02020603050405020304" pitchFamily="18" charset="0"/>
              </a:rPr>
              <a:t>Economic Benefits to Member Nations:</a:t>
            </a:r>
            <a:br>
              <a:rPr lang="en-US" dirty="0">
                <a:solidFill>
                  <a:schemeClr val="tx1"/>
                </a:solidFill>
                <a:effectLst/>
                <a:latin typeface="Times New Roman" panose="02020603050405020304" pitchFamily="18" charset="0"/>
                <a:cs typeface="Times New Roman" panose="02020603050405020304" pitchFamily="18" charset="0"/>
              </a:rPr>
            </a:br>
            <a:endParaRPr lang="en-IN"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329646" y="2740648"/>
            <a:ext cx="7766936" cy="1096899"/>
          </a:xfrm>
        </p:spPr>
        <p:txBody>
          <a:bodyPr>
            <a:normAutofit/>
          </a:bodyPr>
          <a:lstStyle/>
          <a:p>
            <a:r>
              <a:rPr lang="en-US" sz="2800" b="1" dirty="0">
                <a:solidFill>
                  <a:schemeClr val="tx1"/>
                </a:solidFill>
                <a:effectLst/>
                <a:latin typeface="Times New Roman" panose="02020603050405020304" pitchFamily="18" charset="0"/>
                <a:cs typeface="Times New Roman" panose="02020603050405020304" pitchFamily="18" charset="0"/>
              </a:rPr>
              <a:t>(Refer positive implications of trading bloc)</a:t>
            </a:r>
            <a:endParaRPr lang="en-IN" sz="2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79840538"/>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4228" y="609602"/>
            <a:ext cx="9580098" cy="1444282"/>
          </a:xfrm>
        </p:spPr>
        <p:txBody>
          <a:bodyPr>
            <a:normAutofit/>
          </a:bodyPr>
          <a:lstStyle/>
          <a:p>
            <a:pPr algn="l"/>
            <a:r>
              <a:rPr lang="en-US" dirty="0">
                <a:solidFill>
                  <a:schemeClr val="tx1"/>
                </a:solidFill>
                <a:effectLst/>
                <a:latin typeface="Times New Roman" panose="02020603050405020304" pitchFamily="18" charset="0"/>
                <a:cs typeface="Times New Roman" panose="02020603050405020304" pitchFamily="18" charset="0"/>
              </a:rPr>
              <a:t>SAPTA </a:t>
            </a:r>
            <a:br>
              <a:rPr lang="en-US" dirty="0">
                <a:solidFill>
                  <a:schemeClr val="tx1"/>
                </a:solidFill>
                <a:effectLst/>
                <a:latin typeface="Times New Roman" panose="02020603050405020304" pitchFamily="18" charset="0"/>
                <a:cs typeface="Times New Roman" panose="02020603050405020304" pitchFamily="18" charset="0"/>
              </a:rPr>
            </a:br>
            <a:r>
              <a:rPr lang="en-US" sz="3100" b="1" dirty="0">
                <a:solidFill>
                  <a:schemeClr val="tx1"/>
                </a:solidFill>
                <a:effectLst/>
                <a:latin typeface="Times New Roman" panose="02020603050405020304" pitchFamily="18" charset="0"/>
                <a:cs typeface="Times New Roman" panose="02020603050405020304" pitchFamily="18" charset="0"/>
              </a:rPr>
              <a:t>(South Asian Preferential Trade Agreement)</a:t>
            </a:r>
            <a:endParaRPr lang="en-IN"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462907" y="2540794"/>
            <a:ext cx="10314692" cy="2386818"/>
          </a:xfrm>
        </p:spPr>
        <p:txBody>
          <a:bodyPr>
            <a:normAutofit/>
          </a:bodyPr>
          <a:lstStyle/>
          <a:p>
            <a:pPr algn="l"/>
            <a:r>
              <a:rPr lang="en-US" sz="2000" dirty="0">
                <a:solidFill>
                  <a:schemeClr val="tx1"/>
                </a:solidFill>
                <a:effectLst/>
                <a:latin typeface="Times New Roman" panose="02020603050405020304" pitchFamily="18" charset="0"/>
                <a:cs typeface="Times New Roman" panose="02020603050405020304" pitchFamily="18" charset="0"/>
              </a:rPr>
              <a:t>As a step towards trade </a:t>
            </a:r>
            <a:r>
              <a:rPr lang="en-US" sz="2000" dirty="0" err="1">
                <a:solidFill>
                  <a:schemeClr val="tx1"/>
                </a:solidFill>
                <a:effectLst/>
                <a:latin typeface="Times New Roman" panose="02020603050405020304" pitchFamily="18" charset="0"/>
                <a:cs typeface="Times New Roman" panose="02020603050405020304" pitchFamily="18" charset="0"/>
              </a:rPr>
              <a:t>liberalisation</a:t>
            </a:r>
            <a:r>
              <a:rPr lang="en-US" sz="2000" dirty="0">
                <a:solidFill>
                  <a:schemeClr val="tx1"/>
                </a:solidFill>
                <a:effectLst/>
                <a:latin typeface="Times New Roman" panose="02020603050405020304" pitchFamily="18" charset="0"/>
                <a:cs typeface="Times New Roman" panose="02020603050405020304" pitchFamily="18" charset="0"/>
              </a:rPr>
              <a:t> among SARC member nations SAPTA was signed by Council of Ministers in Dhaka on April 11 1993 during the 7th SAARC Summit. The SAPTA Agreement came into force in December 1995. SAPTA contains provisions for giving special and favourable treatment to the LDCs in the SAARC region. due to this, a number of products are enjoying preferential treatment.</a:t>
            </a:r>
            <a:endParaRPr lang="en-IN"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7028989"/>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5561" y="158945"/>
            <a:ext cx="11662708" cy="6283570"/>
          </a:xfrm>
        </p:spPr>
        <p:txBody>
          <a:bodyPr>
            <a:normAutofit/>
          </a:bodyPr>
          <a:lstStyle/>
          <a:p>
            <a:pPr marL="0" indent="0" algn="ctr">
              <a:buNone/>
            </a:pPr>
            <a:r>
              <a:rPr lang="en-US" sz="2400" b="1" dirty="0">
                <a:solidFill>
                  <a:schemeClr val="tx1"/>
                </a:solidFill>
                <a:effectLst/>
                <a:latin typeface="Times New Roman" panose="02020603050405020304" pitchFamily="18" charset="0"/>
                <a:cs typeface="Times New Roman" panose="02020603050405020304" pitchFamily="18" charset="0"/>
              </a:rPr>
              <a:t>SAFTA (South Asian Free Trade Agreement)</a:t>
            </a:r>
          </a:p>
          <a:p>
            <a:pPr marL="0" indent="0">
              <a:buNone/>
            </a:pPr>
            <a:r>
              <a:rPr lang="en-US" sz="2400" dirty="0">
                <a:solidFill>
                  <a:schemeClr val="tx1"/>
                </a:solidFill>
                <a:effectLst/>
                <a:latin typeface="Times New Roman" panose="02020603050405020304" pitchFamily="18" charset="0"/>
                <a:cs typeface="Times New Roman" panose="02020603050405020304" pitchFamily="18" charset="0"/>
              </a:rPr>
              <a:t>In 2004, the SAARC countries signed the SAFTA. This agreement on setting up of SAFTA is likely to provide a boost to trade growth within the region. The SAFTA came into operation with effect from 1.1.2006.</a:t>
            </a:r>
          </a:p>
          <a:p>
            <a:pPr marL="0" indent="0">
              <a:buNone/>
            </a:pPr>
            <a:r>
              <a:rPr lang="en-US" sz="2400" b="1" dirty="0">
                <a:solidFill>
                  <a:schemeClr val="tx1"/>
                </a:solidFill>
                <a:effectLst/>
                <a:latin typeface="Times New Roman" panose="02020603050405020304" pitchFamily="18" charset="0"/>
                <a:cs typeface="Times New Roman" panose="02020603050405020304" pitchFamily="18" charset="0"/>
              </a:rPr>
              <a:t>Progress and Prospects</a:t>
            </a:r>
          </a:p>
          <a:p>
            <a:pPr>
              <a:buFont typeface="Wingdings" panose="05000000000000000000" pitchFamily="2" charset="2"/>
              <a:buChar char="q"/>
            </a:pPr>
            <a:r>
              <a:rPr lang="en-US" sz="2400" dirty="0">
                <a:solidFill>
                  <a:schemeClr val="tx1"/>
                </a:solidFill>
                <a:effectLst/>
                <a:latin typeface="Times New Roman" panose="02020603050405020304" pitchFamily="18" charset="0"/>
                <a:cs typeface="Times New Roman" panose="02020603050405020304" pitchFamily="18" charset="0"/>
              </a:rPr>
              <a:t>The progress of regional cooperation among the SAARC member countries is very slow due to ethnic problems, border conflicts, differences in political systems and ideologies. The participating countries have to bury their differences in the common interest and for the purpose of promoting their trade. They have to realize that the regional economic growth can be faster through cooperation rather than competition among the member nations.</a:t>
            </a:r>
          </a:p>
          <a:p>
            <a:pPr>
              <a:buFont typeface="Wingdings" panose="05000000000000000000" pitchFamily="2" charset="2"/>
              <a:buChar char="q"/>
            </a:pPr>
            <a:r>
              <a:rPr lang="en-US" sz="2400" dirty="0">
                <a:solidFill>
                  <a:schemeClr val="tx1"/>
                </a:solidFill>
                <a:effectLst/>
                <a:latin typeface="Times New Roman" panose="02020603050405020304" pitchFamily="18" charset="0"/>
                <a:cs typeface="Times New Roman" panose="02020603050405020304" pitchFamily="18" charset="0"/>
              </a:rPr>
              <a:t>There are immense potentialities for mutual cooperation for the purpose of growth and prosperity of the region and also to promote peace and stability in the region.</a:t>
            </a:r>
            <a:r>
              <a:rPr lang="en-US" sz="2400" dirty="0">
                <a:solidFill>
                  <a:schemeClr val="tx1"/>
                </a:solidFill>
                <a:latin typeface="Times New Roman" panose="02020603050405020304" pitchFamily="18" charset="0"/>
                <a:cs typeface="Times New Roman" panose="02020603050405020304" pitchFamily="18" charset="0"/>
              </a:rPr>
              <a:t/>
            </a:r>
            <a:br>
              <a:rPr lang="en-US" sz="2400" dirty="0">
                <a:solidFill>
                  <a:schemeClr val="tx1"/>
                </a:solidFill>
                <a:latin typeface="Times New Roman" panose="02020603050405020304" pitchFamily="18" charset="0"/>
                <a:cs typeface="Times New Roman" panose="02020603050405020304" pitchFamily="18" charset="0"/>
              </a:rPr>
            </a:br>
            <a:endParaRPr lang="en-IN"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345248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FC547049-76AC-814C-8C1E-ABB228ABE4E8}"/>
              </a:ext>
            </a:extLst>
          </p:cNvPr>
          <p:cNvSpPr>
            <a:spLocks noGrp="1"/>
          </p:cNvSpPr>
          <p:nvPr>
            <p:ph idx="1"/>
          </p:nvPr>
        </p:nvSpPr>
        <p:spPr>
          <a:xfrm>
            <a:off x="109182" y="518614"/>
            <a:ext cx="12082818" cy="6605517"/>
          </a:xfrm>
        </p:spPr>
        <p:txBody>
          <a:bodyPr>
            <a:normAutofit/>
          </a:bodyPr>
          <a:lstStyle/>
          <a:p>
            <a:pPr marL="0" indent="0">
              <a:buNone/>
            </a:pPr>
            <a:r>
              <a:rPr lang="en-GB" sz="2000" b="1" dirty="0">
                <a:solidFill>
                  <a:schemeClr val="tx1"/>
                </a:solidFill>
                <a:latin typeface="Times New Roman" panose="02020603050405020304" pitchFamily="18" charset="0"/>
                <a:cs typeface="Times New Roman" panose="02020603050405020304" pitchFamily="18" charset="0"/>
              </a:rPr>
              <a:t>3. Identification of </a:t>
            </a:r>
            <a:r>
              <a:rPr lang="en-GB" sz="2000" b="1" dirty="0" smtClean="0">
                <a:solidFill>
                  <a:schemeClr val="tx1"/>
                </a:solidFill>
                <a:latin typeface="Times New Roman" panose="02020603050405020304" pitchFamily="18" charset="0"/>
                <a:cs typeface="Times New Roman" panose="02020603050405020304" pitchFamily="18" charset="0"/>
              </a:rPr>
              <a:t>Opportunities:  </a:t>
            </a:r>
            <a:r>
              <a:rPr lang="en-GB" sz="2000" dirty="0">
                <a:solidFill>
                  <a:schemeClr val="tx1"/>
                </a:solidFill>
                <a:latin typeface="Times New Roman" panose="02020603050405020304" pitchFamily="18" charset="0"/>
                <a:cs typeface="Times New Roman" panose="02020603050405020304" pitchFamily="18" charset="0"/>
              </a:rPr>
              <a:t>An analysis of the extern environment helps to identify the opportunities in the market </a:t>
            </a:r>
            <a:r>
              <a:rPr lang="en-GB" sz="2000" dirty="0" smtClean="0">
                <a:solidFill>
                  <a:schemeClr val="tx1"/>
                </a:solidFill>
                <a:latin typeface="Times New Roman" panose="02020603050405020304" pitchFamily="18" charset="0"/>
                <a:cs typeface="Times New Roman" panose="02020603050405020304" pitchFamily="18" charset="0"/>
              </a:rPr>
              <a:t>The </a:t>
            </a:r>
            <a:r>
              <a:rPr lang="en-GB" sz="2000" dirty="0">
                <a:solidFill>
                  <a:schemeClr val="tx1"/>
                </a:solidFill>
                <a:latin typeface="Times New Roman" panose="02020603050405020304" pitchFamily="18" charset="0"/>
                <a:cs typeface="Times New Roman" panose="02020603050405020304" pitchFamily="18" charset="0"/>
              </a:rPr>
              <a:t>business firm should make every possible effort to grab the opportunities, as and when they </a:t>
            </a:r>
            <a:r>
              <a:rPr lang="en-GB" sz="2000" dirty="0" smtClean="0">
                <a:solidFill>
                  <a:schemeClr val="tx1"/>
                </a:solidFill>
                <a:latin typeface="Times New Roman" panose="02020603050405020304" pitchFamily="18" charset="0"/>
                <a:cs typeface="Times New Roman" panose="02020603050405020304" pitchFamily="18" charset="0"/>
              </a:rPr>
              <a:t>come.</a:t>
            </a:r>
            <a:r>
              <a:rPr lang="en-GB" sz="2000" dirty="0">
                <a:solidFill>
                  <a:schemeClr val="tx1"/>
                </a:solidFill>
                <a:latin typeface="Times New Roman" panose="02020603050405020304" pitchFamily="18" charset="0"/>
                <a:cs typeface="Times New Roman" panose="02020603050405020304" pitchFamily="18" charset="0"/>
              </a:rPr>
              <a:t> </a:t>
            </a:r>
            <a:r>
              <a:rPr lang="en-GB" sz="2000" dirty="0" smtClean="0">
                <a:solidFill>
                  <a:schemeClr val="tx1"/>
                </a:solidFill>
                <a:latin typeface="Times New Roman" panose="02020603050405020304" pitchFamily="18" charset="0"/>
                <a:cs typeface="Times New Roman" panose="02020603050405020304" pitchFamily="18" charset="0"/>
              </a:rPr>
              <a:t>Failure </a:t>
            </a:r>
            <a:r>
              <a:rPr lang="en-GB" sz="2000" dirty="0">
                <a:solidFill>
                  <a:schemeClr val="tx1"/>
                </a:solidFill>
                <a:latin typeface="Times New Roman" panose="02020603050405020304" pitchFamily="18" charset="0"/>
                <a:cs typeface="Times New Roman" panose="02020603050405020304" pitchFamily="18" charset="0"/>
              </a:rPr>
              <a:t>to do so would mean that someone else would grab the opportunities. </a:t>
            </a:r>
            <a:endParaRPr lang="en-GB" sz="2000"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GB" sz="2000" b="1" dirty="0" smtClean="0">
                <a:solidFill>
                  <a:schemeClr val="tx1"/>
                </a:solidFill>
                <a:latin typeface="Times New Roman" panose="02020603050405020304" pitchFamily="18" charset="0"/>
                <a:cs typeface="Times New Roman" panose="02020603050405020304" pitchFamily="18" charset="0"/>
              </a:rPr>
              <a:t>For Example:</a:t>
            </a:r>
            <a:r>
              <a:rPr lang="en-GB" sz="2000" dirty="0" smtClean="0">
                <a:solidFill>
                  <a:schemeClr val="tx1"/>
                </a:solidFill>
                <a:latin typeface="Times New Roman" panose="02020603050405020304" pitchFamily="18" charset="0"/>
                <a:cs typeface="Times New Roman" panose="02020603050405020304" pitchFamily="18" charset="0"/>
              </a:rPr>
              <a:t> If </a:t>
            </a:r>
            <a:r>
              <a:rPr lang="en-GB" sz="2000" dirty="0">
                <a:solidFill>
                  <a:schemeClr val="tx1"/>
                </a:solidFill>
                <a:latin typeface="Times New Roman" panose="02020603050405020304" pitchFamily="18" charset="0"/>
                <a:cs typeface="Times New Roman" panose="02020603050405020304" pitchFamily="18" charset="0"/>
              </a:rPr>
              <a:t>the government may reduce excise duties on certain items. Business firms may use opportunity to reduce prices, which may generate higher sales</a:t>
            </a:r>
            <a:r>
              <a:rPr lang="en-GB" sz="2000" dirty="0" smtClean="0">
                <a:solidFill>
                  <a:schemeClr val="tx1"/>
                </a:solidFill>
                <a:latin typeface="Times New Roman" panose="02020603050405020304" pitchFamily="18" charset="0"/>
                <a:cs typeface="Times New Roman" panose="02020603050405020304" pitchFamily="18" charset="0"/>
              </a:rPr>
              <a:t>.</a:t>
            </a:r>
          </a:p>
          <a:p>
            <a:pPr marL="0" indent="0">
              <a:buNone/>
            </a:pPr>
            <a:r>
              <a:rPr lang="en-US" sz="2000" b="1" dirty="0">
                <a:solidFill>
                  <a:schemeClr val="tx1"/>
                </a:solidFill>
                <a:latin typeface="Times New Roman" panose="02020603050405020304" pitchFamily="18" charset="0"/>
                <a:cs typeface="Times New Roman" panose="02020603050405020304" pitchFamily="18" charset="0"/>
              </a:rPr>
              <a:t>4. Identification of Threats: </a:t>
            </a:r>
            <a:r>
              <a:rPr lang="en-US" sz="2000" dirty="0">
                <a:solidFill>
                  <a:schemeClr val="tx1"/>
                </a:solidFill>
                <a:latin typeface="Times New Roman" panose="02020603050405020304" pitchFamily="18" charset="0"/>
                <a:cs typeface="Times New Roman" panose="02020603050405020304" pitchFamily="18" charset="0"/>
              </a:rPr>
              <a:t>Business may be subject to threats from competitors and others. Therefore, environmental analysis helps to identify threats from the environment. Identification of threats at the earliest is beneficial to the firm, as it helps to defuse the </a:t>
            </a:r>
            <a:r>
              <a:rPr lang="en-US" sz="2000" dirty="0" smtClean="0">
                <a:solidFill>
                  <a:schemeClr val="tx1"/>
                </a:solidFill>
                <a:latin typeface="Times New Roman" panose="02020603050405020304" pitchFamily="18" charset="0"/>
                <a:cs typeface="Times New Roman" panose="02020603050405020304" pitchFamily="18" charset="0"/>
              </a:rPr>
              <a:t>same.</a:t>
            </a:r>
          </a:p>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For Example: </a:t>
            </a:r>
            <a:r>
              <a:rPr lang="en-US" sz="2000" dirty="0">
                <a:solidFill>
                  <a:schemeClr val="tx1"/>
                </a:solidFill>
                <a:latin typeface="Times New Roman" panose="02020603050405020304" pitchFamily="18" charset="0"/>
                <a:cs typeface="Times New Roman" panose="02020603050405020304" pitchFamily="18" charset="0"/>
              </a:rPr>
              <a:t>a competitor may come up with innovative product. This may adversely affect the firm’s business. Therefore, the business firm should take immediate steps to introduce a new product or to enter into a new market</a:t>
            </a:r>
            <a:r>
              <a:rPr lang="en-US" sz="2000" dirty="0" smtClean="0">
                <a:solidFill>
                  <a:schemeClr val="tx1"/>
                </a:solidFill>
                <a:latin typeface="Times New Roman" panose="02020603050405020304" pitchFamily="18" charset="0"/>
                <a:cs typeface="Times New Roman" panose="02020603050405020304" pitchFamily="18" charset="0"/>
              </a:rPr>
              <a:t>.</a:t>
            </a:r>
          </a:p>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5</a:t>
            </a:r>
            <a:r>
              <a:rPr lang="en-US" sz="2000" b="1" dirty="0">
                <a:solidFill>
                  <a:schemeClr val="tx1"/>
                </a:solidFill>
                <a:latin typeface="Times New Roman" panose="02020603050405020304" pitchFamily="18" charset="0"/>
                <a:cs typeface="Times New Roman" panose="02020603050405020304" pitchFamily="18" charset="0"/>
              </a:rPr>
              <a:t>. Planning: </a:t>
            </a:r>
            <a:r>
              <a:rPr lang="en-US" sz="2000" dirty="0">
                <a:solidFill>
                  <a:schemeClr val="tx1"/>
                </a:solidFill>
                <a:latin typeface="Times New Roman" panose="02020603050405020304" pitchFamily="18" charset="0"/>
                <a:cs typeface="Times New Roman" panose="02020603050405020304" pitchFamily="18" charset="0"/>
              </a:rPr>
              <a:t>A proper study of environment helps a business firm to plan its activities properly. </a:t>
            </a:r>
            <a:endParaRPr lang="en-US" sz="2000"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000" dirty="0" smtClean="0">
                <a:solidFill>
                  <a:schemeClr val="tx1"/>
                </a:solidFill>
                <a:latin typeface="Times New Roman" panose="02020603050405020304" pitchFamily="18" charset="0"/>
                <a:cs typeface="Times New Roman" panose="02020603050405020304" pitchFamily="18" charset="0"/>
              </a:rPr>
              <a:t>Before </a:t>
            </a:r>
            <a:r>
              <a:rPr lang="en-US" sz="2000" dirty="0">
                <a:solidFill>
                  <a:schemeClr val="tx1"/>
                </a:solidFill>
                <a:latin typeface="Times New Roman" panose="02020603050405020304" pitchFamily="18" charset="0"/>
                <a:cs typeface="Times New Roman" panose="02020603050405020304" pitchFamily="18" charset="0"/>
              </a:rPr>
              <a:t>planning, it is necessary to </a:t>
            </a:r>
            <a:r>
              <a:rPr lang="en-US" sz="2000" dirty="0" err="1">
                <a:solidFill>
                  <a:schemeClr val="tx1"/>
                </a:solidFill>
                <a:latin typeface="Times New Roman" panose="02020603050405020304" pitchFamily="18" charset="0"/>
                <a:cs typeface="Times New Roman" panose="02020603050405020304" pitchFamily="18" charset="0"/>
              </a:rPr>
              <a:t>analyse</a:t>
            </a:r>
            <a:r>
              <a:rPr lang="en-US" sz="2000" dirty="0">
                <a:solidFill>
                  <a:schemeClr val="tx1"/>
                </a:solidFill>
                <a:latin typeface="Times New Roman" panose="02020603050405020304" pitchFamily="18" charset="0"/>
                <a:cs typeface="Times New Roman" panose="02020603050405020304" pitchFamily="18" charset="0"/>
              </a:rPr>
              <a:t> the internal as well as external environment. After SWOT analysis, the firm lists out specific </a:t>
            </a:r>
            <a:r>
              <a:rPr lang="en-US" sz="2000" dirty="0" err="1">
                <a:solidFill>
                  <a:schemeClr val="tx1"/>
                </a:solidFill>
                <a:latin typeface="Times New Roman" panose="02020603050405020304" pitchFamily="18" charset="0"/>
                <a:cs typeface="Times New Roman" panose="02020603050405020304" pitchFamily="18" charset="0"/>
              </a:rPr>
              <a:t>organisational</a:t>
            </a:r>
            <a:r>
              <a:rPr lang="en-US" sz="2000" dirty="0">
                <a:solidFill>
                  <a:schemeClr val="tx1"/>
                </a:solidFill>
                <a:latin typeface="Times New Roman" panose="02020603050405020304" pitchFamily="18" charset="0"/>
                <a:cs typeface="Times New Roman" panose="02020603050405020304" pitchFamily="18" charset="0"/>
              </a:rPr>
              <a:t> objectives. Based on the objectives, the firm frames plans in all functional areas to achieve the objectives.</a:t>
            </a:r>
          </a:p>
          <a:p>
            <a:pPr marL="0" indent="0">
              <a:buNone/>
            </a:pPr>
            <a:endParaRPr lang="en-US" sz="2000" b="1" dirty="0">
              <a:solidFill>
                <a:schemeClr val="tx1"/>
              </a:solidFill>
              <a:latin typeface="Times New Roman" panose="02020603050405020304" pitchFamily="18" charset="0"/>
              <a:cs typeface="Times New Roman" panose="02020603050405020304" pitchFamily="18" charset="0"/>
            </a:endParaRPr>
          </a:p>
          <a:p>
            <a:pPr marL="0" indent="0">
              <a:buNone/>
            </a:pPr>
            <a:endParaRPr lang="en-US" sz="2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384563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B752F773-60A6-1844-AFB4-312EF0DE748E}"/>
              </a:ext>
            </a:extLst>
          </p:cNvPr>
          <p:cNvSpPr>
            <a:spLocks noGrp="1"/>
          </p:cNvSpPr>
          <p:nvPr>
            <p:ph idx="1"/>
          </p:nvPr>
        </p:nvSpPr>
        <p:spPr>
          <a:xfrm>
            <a:off x="0" y="136478"/>
            <a:ext cx="12192000" cy="6721522"/>
          </a:xfrm>
        </p:spPr>
        <p:txBody>
          <a:bodyPr>
            <a:normAutofit/>
          </a:bodyPr>
          <a:lstStyle/>
          <a:p>
            <a:pPr marL="0" indent="0">
              <a:buNone/>
            </a:pPr>
            <a:r>
              <a:rPr lang="en-GB" sz="2000" b="1" dirty="0">
                <a:solidFill>
                  <a:schemeClr val="tx1"/>
                </a:solidFill>
                <a:latin typeface="Times New Roman" panose="02020603050405020304" pitchFamily="18" charset="0"/>
                <a:cs typeface="Times New Roman" panose="02020603050405020304" pitchFamily="18" charset="0"/>
              </a:rPr>
              <a:t>6. Organizing Resources: </a:t>
            </a:r>
            <a:r>
              <a:rPr lang="en-GB" sz="2000" dirty="0">
                <a:solidFill>
                  <a:schemeClr val="tx1"/>
                </a:solidFill>
                <a:latin typeface="Times New Roman" panose="02020603050405020304" pitchFamily="18" charset="0"/>
                <a:cs typeface="Times New Roman" panose="02020603050405020304" pitchFamily="18" charset="0"/>
              </a:rPr>
              <a:t>Proper analysis of environment enables a firm to set the objectives or targets. Depending upon the objectives, the firm lists out the various activities to achieve the objectives. </a:t>
            </a:r>
            <a:r>
              <a:rPr lang="en-GB" sz="2000" dirty="0" smtClean="0">
                <a:solidFill>
                  <a:schemeClr val="tx1"/>
                </a:solidFill>
                <a:latin typeface="Times New Roman" panose="02020603050405020304" pitchFamily="18" charset="0"/>
                <a:cs typeface="Times New Roman" panose="02020603050405020304" pitchFamily="18" charset="0"/>
              </a:rPr>
              <a:t>To </a:t>
            </a:r>
            <a:r>
              <a:rPr lang="en-GB" sz="2000" dirty="0">
                <a:solidFill>
                  <a:schemeClr val="tx1"/>
                </a:solidFill>
                <a:latin typeface="Times New Roman" panose="02020603050405020304" pitchFamily="18" charset="0"/>
                <a:cs typeface="Times New Roman" panose="02020603050405020304" pitchFamily="18" charset="0"/>
              </a:rPr>
              <a:t>undertake activities, the firm makes proper arrangement of resources such as:
</a:t>
            </a:r>
            <a:r>
              <a:rPr lang="en-GB" sz="2000" b="1" dirty="0" smtClean="0">
                <a:solidFill>
                  <a:schemeClr val="tx1"/>
                </a:solidFill>
                <a:latin typeface="Times New Roman" panose="02020603050405020304" pitchFamily="18" charset="0"/>
                <a:cs typeface="Times New Roman" panose="02020603050405020304" pitchFamily="18" charset="0"/>
              </a:rPr>
              <a:t>Physical </a:t>
            </a:r>
            <a:r>
              <a:rPr lang="en-GB" sz="2000" b="1" dirty="0">
                <a:solidFill>
                  <a:schemeClr val="tx1"/>
                </a:solidFill>
                <a:latin typeface="Times New Roman" panose="02020603050405020304" pitchFamily="18" charset="0"/>
                <a:cs typeface="Times New Roman" panose="02020603050405020304" pitchFamily="18" charset="0"/>
              </a:rPr>
              <a:t>resources
</a:t>
            </a:r>
            <a:r>
              <a:rPr lang="en-GB" sz="2000" b="1" dirty="0" smtClean="0">
                <a:solidFill>
                  <a:schemeClr val="tx1"/>
                </a:solidFill>
                <a:latin typeface="Times New Roman" panose="02020603050405020304" pitchFamily="18" charset="0"/>
                <a:cs typeface="Times New Roman" panose="02020603050405020304" pitchFamily="18" charset="0"/>
              </a:rPr>
              <a:t>Capital </a:t>
            </a:r>
            <a:r>
              <a:rPr lang="en-GB" sz="2000" b="1" dirty="0">
                <a:solidFill>
                  <a:schemeClr val="tx1"/>
                </a:solidFill>
                <a:latin typeface="Times New Roman" panose="02020603050405020304" pitchFamily="18" charset="0"/>
                <a:cs typeface="Times New Roman" panose="02020603050405020304" pitchFamily="18" charset="0"/>
              </a:rPr>
              <a:t>resources
</a:t>
            </a:r>
            <a:r>
              <a:rPr lang="en-GB" sz="2000" b="1" dirty="0" smtClean="0">
                <a:solidFill>
                  <a:schemeClr val="tx1"/>
                </a:solidFill>
                <a:latin typeface="Times New Roman" panose="02020603050405020304" pitchFamily="18" charset="0"/>
                <a:cs typeface="Times New Roman" panose="02020603050405020304" pitchFamily="18" charset="0"/>
              </a:rPr>
              <a:t>Manpower </a:t>
            </a:r>
            <a:r>
              <a:rPr lang="en-GB" sz="2000" b="1" dirty="0">
                <a:solidFill>
                  <a:schemeClr val="tx1"/>
                </a:solidFill>
                <a:latin typeface="Times New Roman" panose="02020603050405020304" pitchFamily="18" charset="0"/>
                <a:cs typeface="Times New Roman" panose="02020603050405020304" pitchFamily="18" charset="0"/>
              </a:rPr>
              <a:t>– managers and non-managers</a:t>
            </a:r>
            <a:r>
              <a:rPr lang="en-GB" sz="2000" b="1" dirty="0" smtClean="0">
                <a:solidFill>
                  <a:schemeClr val="tx1"/>
                </a:solidFill>
                <a:latin typeface="Times New Roman" panose="02020603050405020304" pitchFamily="18" charset="0"/>
                <a:cs typeface="Times New Roman" panose="02020603050405020304" pitchFamily="18" charset="0"/>
              </a:rPr>
              <a:t>.</a:t>
            </a:r>
          </a:p>
          <a:p>
            <a:pPr marL="0" indent="0">
              <a:buNone/>
            </a:pPr>
            <a:endParaRPr lang="en-GB" sz="2000" b="1"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000" b="1" dirty="0">
                <a:solidFill>
                  <a:schemeClr val="tx1"/>
                </a:solidFill>
                <a:latin typeface="Times New Roman" panose="02020603050405020304" pitchFamily="18" charset="0"/>
                <a:cs typeface="Times New Roman" panose="02020603050405020304" pitchFamily="18" charset="0"/>
              </a:rPr>
              <a:t>7. Motivating Employees: </a:t>
            </a:r>
          </a:p>
          <a:p>
            <a:pPr marL="0" indent="0">
              <a:buNone/>
            </a:pPr>
            <a:r>
              <a:rPr lang="en-US" sz="2000" dirty="0">
                <a:solidFill>
                  <a:schemeClr val="tx1"/>
                </a:solidFill>
                <a:latin typeface="Times New Roman" panose="02020603050405020304" pitchFamily="18" charset="0"/>
                <a:cs typeface="Times New Roman" panose="02020603050405020304" pitchFamily="18" charset="0"/>
              </a:rPr>
              <a:t>Environmental analysis enables a firm to give right directions and guidance to its employees. Proper directions facilitate improvement in efficiency and productivity, i.e., the performance of the firm improves. Therefore, employees are rewarded with higher monetary and non-monetary incentives</a:t>
            </a:r>
            <a:r>
              <a:rPr lang="en-US" sz="2000" dirty="0" smtClean="0">
                <a:solidFill>
                  <a:schemeClr val="tx1"/>
                </a:solidFill>
                <a:latin typeface="Times New Roman" panose="02020603050405020304" pitchFamily="18" charset="0"/>
                <a:cs typeface="Times New Roman" panose="02020603050405020304" pitchFamily="18" charset="0"/>
              </a:rPr>
              <a:t>.</a:t>
            </a:r>
          </a:p>
          <a:p>
            <a:pPr marL="0" indent="0">
              <a:buNone/>
            </a:pPr>
            <a:endParaRPr lang="en-US" sz="2000" b="1" dirty="0">
              <a:solidFill>
                <a:schemeClr val="tx1"/>
              </a:solidFill>
              <a:latin typeface="Times New Roman" panose="02020603050405020304" pitchFamily="18" charset="0"/>
              <a:cs typeface="Times New Roman" panose="02020603050405020304" pitchFamily="18" charset="0"/>
            </a:endParaRPr>
          </a:p>
          <a:p>
            <a:pPr marL="0" indent="0">
              <a:buNone/>
            </a:pPr>
            <a:r>
              <a:rPr lang="en-US" sz="2000" b="1" dirty="0">
                <a:solidFill>
                  <a:schemeClr val="tx1"/>
                </a:solidFill>
                <a:latin typeface="Times New Roman" panose="02020603050405020304" pitchFamily="18" charset="0"/>
                <a:cs typeface="Times New Roman" panose="02020603050405020304" pitchFamily="18" charset="0"/>
              </a:rPr>
              <a:t>8. Controlling: </a:t>
            </a:r>
          </a:p>
          <a:p>
            <a:pPr marL="0" indent="0">
              <a:buNone/>
            </a:pPr>
            <a:r>
              <a:rPr lang="en-US" sz="2000" dirty="0">
                <a:solidFill>
                  <a:schemeClr val="tx1"/>
                </a:solidFill>
                <a:latin typeface="Times New Roman" panose="02020603050405020304" pitchFamily="18" charset="0"/>
                <a:cs typeface="Times New Roman" panose="02020603050405020304" pitchFamily="18" charset="0"/>
              </a:rPr>
              <a:t>There is constant and continuous need to scan the Environment. Timely scanning of the environment enable firm to take corrective measures. </a:t>
            </a:r>
          </a:p>
          <a:p>
            <a:pPr marL="0" indent="0">
              <a:buNone/>
            </a:pPr>
            <a:r>
              <a:rPr lang="en-US" sz="2000" dirty="0">
                <a:solidFill>
                  <a:schemeClr val="tx1"/>
                </a:solidFill>
                <a:latin typeface="Times New Roman" panose="02020603050405020304" pitchFamily="18" charset="0"/>
                <a:cs typeface="Times New Roman" panose="02020603050405020304" pitchFamily="18" charset="0"/>
              </a:rPr>
              <a:t>For instance, environmental scanning may indicate changes is competitor’s strategies. Therefore, the firm must take immediate steps to correct or modify its strategies in order to counter the moves of the competitor.</a:t>
            </a:r>
          </a:p>
          <a:p>
            <a:pPr marL="0" indent="0">
              <a:buNone/>
            </a:pPr>
            <a:endParaRPr lang="en-US"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71317906"/>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Wisp</Template>
  <TotalTime>1237</TotalTime>
  <Words>3286</Words>
  <Application>Microsoft Office PowerPoint</Application>
  <PresentationFormat>Widescreen</PresentationFormat>
  <Paragraphs>322</Paragraphs>
  <Slides>78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78</vt:i4>
      </vt:variant>
    </vt:vector>
  </HeadingPairs>
  <TitlesOfParts>
    <vt:vector size="85" baseType="lpstr">
      <vt:lpstr>Agency FB</vt:lpstr>
      <vt:lpstr>Arial</vt:lpstr>
      <vt:lpstr>Times New Roman</vt:lpstr>
      <vt:lpstr>Trebuchet MS</vt:lpstr>
      <vt:lpstr>Wingdings</vt:lpstr>
      <vt:lpstr>Wingdings 3</vt:lpstr>
      <vt:lpstr>Facet</vt:lpstr>
      <vt:lpstr>MODULE 2. BUSINESS ENVIRONMENT</vt:lpstr>
      <vt:lpstr>CONCEPT OF BUSINESS ENVIRONMENT</vt:lpstr>
      <vt:lpstr>PowerPoint Presentation</vt:lpstr>
      <vt:lpstr>PowerPoint Presentation</vt:lpstr>
      <vt:lpstr>PowerPoint Presentation</vt:lpstr>
      <vt:lpstr>PowerPoint Presentation</vt:lpstr>
      <vt:lpstr>IMPORTANCE OF BUSINESS ENVIRONMENT</vt:lpstr>
      <vt:lpstr>PowerPoint Presentation</vt:lpstr>
      <vt:lpstr>PowerPoint Presentation</vt:lpstr>
      <vt:lpstr>PowerPoint Presentation</vt:lpstr>
      <vt:lpstr>INTER-RELATIONSHIP BETWEEN BUSINESS AND ENVIRONMENT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CONSTITUENTS OF BUSINESS ENVIRONMENT- PART II INTERNAL AND EXTERNAL ENVIRONMENT</vt:lpstr>
      <vt:lpstr>I- INTERNAL ENVIRONMENT The following are some of the important factors of internal environment: </vt:lpstr>
      <vt:lpstr>PowerPoint Presentation</vt:lpstr>
      <vt:lpstr>PowerPoint Presentation</vt:lpstr>
      <vt:lpstr>II. External Environnent</vt:lpstr>
      <vt:lpstr> The External Environment can be broadly divided into two groups as shown below: </vt:lpstr>
      <vt:lpstr> A. Micro Environment The micro environment consists of all those factors in the firm's immediate environment. The micro environment can have direct impact on the working of a firm.  The micro environment factors include:</vt:lpstr>
      <vt:lpstr>PowerPoint Presentation</vt:lpstr>
      <vt:lpstr>(B) Macro Environment  The macro environment consists of the broader socio-economic factors that influence the working of a firm. It relates to the demographic, economic, natural, technological, political, cultural international and legal forces. </vt:lpstr>
      <vt:lpstr>PowerPoint Presentation</vt:lpstr>
      <vt:lpstr>PowerPoint Presentation</vt:lpstr>
      <vt:lpstr>PowerPoint Presentation</vt:lpstr>
      <vt:lpstr>EDUCATIONAL ENVIRONMENT</vt:lpstr>
      <vt:lpstr>PowerPoint Presentation</vt:lpstr>
      <vt:lpstr>PowerPoint Presentation</vt:lpstr>
      <vt:lpstr>EDUCATIONAL ENVIRONMENT AND ITS IMPACT ON BUSINESS  Education is very useful to improve the performance of business in terms of quality and quantity. The success of business firms depends upon the quality of people working for it. Well-trained, experienced and dedicated work force can face challenges in business successfully.</vt:lpstr>
      <vt:lpstr>PowerPoint Presentation</vt:lpstr>
      <vt:lpstr>PowerPoint Presentation</vt:lpstr>
      <vt:lpstr>PowerPoint Presentation</vt:lpstr>
      <vt:lpstr>INTERNATIONAL TRADING ENVIRONMENT - PART III</vt:lpstr>
      <vt:lpstr>PowerPoint Presentation</vt:lpstr>
      <vt:lpstr>WTO performs important functions to increase world trade and development.  The functions  of WTO are as follows:</vt:lpstr>
      <vt:lpstr>PowerPoint Presentation</vt:lpstr>
      <vt:lpstr>PowerPoint Presentation</vt:lpstr>
      <vt:lpstr>WTO AND ITS IMPLICATIONS ON DEVELOPING NATIONS</vt:lpstr>
      <vt:lpstr>PowerPoint Presentation</vt:lpstr>
      <vt:lpstr>PowerPoint Presentation</vt:lpstr>
      <vt:lpstr>PowerPoint Presentation</vt:lpstr>
      <vt:lpstr>PowerPoint Presentation</vt:lpstr>
      <vt:lpstr>PowerPoint Presentation</vt:lpstr>
      <vt:lpstr>IMPACT OF TRADING BLOCS</vt:lpstr>
      <vt:lpstr>PowerPoint Presentation</vt:lpstr>
      <vt:lpstr>PowerPoint Presentation</vt:lpstr>
      <vt:lpstr>PowerPoint Presentation</vt:lpstr>
      <vt:lpstr>PowerPoint Presentation</vt:lpstr>
      <vt:lpstr>PowerPoint Presentation</vt:lpstr>
      <vt:lpstr>MAJOR TRADING BLOCS</vt:lpstr>
      <vt:lpstr>1. European Union</vt:lpstr>
      <vt:lpstr>PowerPoint Presentation</vt:lpstr>
      <vt:lpstr>PowerPoint Presentation</vt:lpstr>
      <vt:lpstr>PowerPoint Presentation</vt:lpstr>
      <vt:lpstr>PowerPoint Presentation</vt:lpstr>
      <vt:lpstr>PowerPoint Presentation</vt:lpstr>
      <vt:lpstr>PowerPoint Presentation</vt:lpstr>
      <vt:lpstr>II. North American Free Trade Agreement (NAFTA)</vt:lpstr>
      <vt:lpstr>PowerPoint Presentation</vt:lpstr>
      <vt:lpstr>PowerPoint Presentation</vt:lpstr>
      <vt:lpstr>PowerPoint Presentation</vt:lpstr>
      <vt:lpstr>PowerPoint Presentation</vt:lpstr>
      <vt:lpstr>III. Association of South East Asian Nations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Economic Benefits to Member Nations: </vt:lpstr>
      <vt:lpstr>SAPTA  (South Asian Preferential Trade Agreement)</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ENVIRONMENT</dc:title>
  <dc:creator>niti ghaiye</dc:creator>
  <cp:lastModifiedBy>mithun mhatre</cp:lastModifiedBy>
  <cp:revision>78</cp:revision>
  <dcterms:created xsi:type="dcterms:W3CDTF">2020-10-26T11:29:00Z</dcterms:created>
  <dcterms:modified xsi:type="dcterms:W3CDTF">2020-12-03T13:07:27Z</dcterms:modified>
</cp:coreProperties>
</file>