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7" r:id="rId5"/>
    <p:sldId id="263" r:id="rId6"/>
    <p:sldId id="274" r:id="rId7"/>
    <p:sldId id="275" r:id="rId8"/>
    <p:sldId id="271" r:id="rId9"/>
    <p:sldId id="272" r:id="rId10"/>
    <p:sldId id="273" r:id="rId11"/>
    <p:sldId id="276" r:id="rId12"/>
    <p:sldId id="277" r:id="rId13"/>
    <p:sldId id="278" r:id="rId14"/>
    <p:sldId id="281" r:id="rId15"/>
    <p:sldId id="280" r:id="rId16"/>
    <p:sldId id="282" r:id="rId17"/>
    <p:sldId id="279" r:id="rId18"/>
    <p:sldId id="287" r:id="rId19"/>
    <p:sldId id="283" r:id="rId20"/>
    <p:sldId id="286" r:id="rId21"/>
    <p:sldId id="285" r:id="rId22"/>
    <p:sldId id="291" r:id="rId23"/>
    <p:sldId id="290" r:id="rId24"/>
    <p:sldId id="289" r:id="rId25"/>
    <p:sldId id="288" r:id="rId26"/>
    <p:sldId id="284" r:id="rId27"/>
    <p:sldId id="295" r:id="rId28"/>
    <p:sldId id="294" r:id="rId29"/>
    <p:sldId id="293" r:id="rId30"/>
    <p:sldId id="301" r:id="rId31"/>
    <p:sldId id="300" r:id="rId32"/>
    <p:sldId id="299" r:id="rId33"/>
    <p:sldId id="298" r:id="rId34"/>
    <p:sldId id="297" r:id="rId35"/>
    <p:sldId id="296" r:id="rId36"/>
    <p:sldId id="304" r:id="rId37"/>
    <p:sldId id="305" r:id="rId38"/>
    <p:sldId id="302" r:id="rId39"/>
    <p:sldId id="306" r:id="rId40"/>
    <p:sldId id="307" r:id="rId41"/>
    <p:sldId id="303" r:id="rId42"/>
    <p:sldId id="317" r:id="rId43"/>
    <p:sldId id="316" r:id="rId44"/>
    <p:sldId id="315" r:id="rId45"/>
    <p:sldId id="314" r:id="rId46"/>
    <p:sldId id="313" r:id="rId47"/>
    <p:sldId id="312" r:id="rId48"/>
    <p:sldId id="311" r:id="rId49"/>
    <p:sldId id="318" r:id="rId50"/>
    <p:sldId id="319" r:id="rId51"/>
    <p:sldId id="310" r:id="rId52"/>
    <p:sldId id="309" r:id="rId53"/>
    <p:sldId id="323" r:id="rId54"/>
    <p:sldId id="322" r:id="rId55"/>
    <p:sldId id="320" r:id="rId56"/>
    <p:sldId id="324" r:id="rId57"/>
    <p:sldId id="308" r:id="rId58"/>
    <p:sldId id="337" r:id="rId59"/>
    <p:sldId id="338" r:id="rId60"/>
    <p:sldId id="336" r:id="rId61"/>
    <p:sldId id="335" r:id="rId62"/>
    <p:sldId id="321" r:id="rId63"/>
    <p:sldId id="334" r:id="rId64"/>
    <p:sldId id="333" r:id="rId65"/>
    <p:sldId id="332" r:id="rId66"/>
    <p:sldId id="331" r:id="rId67"/>
    <p:sldId id="330" r:id="rId68"/>
    <p:sldId id="329" r:id="rId69"/>
    <p:sldId id="328" r:id="rId70"/>
    <p:sldId id="327" r:id="rId71"/>
    <p:sldId id="339" r:id="rId72"/>
    <p:sldId id="325" r:id="rId73"/>
    <p:sldId id="345" r:id="rId74"/>
    <p:sldId id="344" r:id="rId75"/>
    <p:sldId id="353" r:id="rId76"/>
    <p:sldId id="343" r:id="rId77"/>
    <p:sldId id="342" r:id="rId78"/>
    <p:sldId id="347" r:id="rId79"/>
    <p:sldId id="346" r:id="rId80"/>
    <p:sldId id="341" r:id="rId81"/>
    <p:sldId id="352" r:id="rId82"/>
    <p:sldId id="354" r:id="rId83"/>
    <p:sldId id="351" r:id="rId84"/>
    <p:sldId id="350" r:id="rId85"/>
    <p:sldId id="349" r:id="rId86"/>
    <p:sldId id="360" r:id="rId87"/>
    <p:sldId id="358" r:id="rId88"/>
    <p:sldId id="359" r:id="rId89"/>
    <p:sldId id="357" r:id="rId90"/>
    <p:sldId id="361" r:id="rId91"/>
    <p:sldId id="356" r:id="rId92"/>
    <p:sldId id="355" r:id="rId93"/>
    <p:sldId id="363" r:id="rId94"/>
    <p:sldId id="365" r:id="rId95"/>
    <p:sldId id="362" r:id="rId96"/>
    <p:sldId id="364" r:id="rId97"/>
    <p:sldId id="366" r:id="rId98"/>
    <p:sldId id="369" r:id="rId99"/>
    <p:sldId id="368" r:id="rId100"/>
    <p:sldId id="367" r:id="rId101"/>
    <p:sldId id="370" r:id="rId102"/>
    <p:sldId id="374" r:id="rId103"/>
    <p:sldId id="348" r:id="rId104"/>
    <p:sldId id="373" r:id="rId105"/>
    <p:sldId id="372" r:id="rId106"/>
    <p:sldId id="401" r:id="rId107"/>
    <p:sldId id="386" r:id="rId108"/>
    <p:sldId id="387" r:id="rId109"/>
    <p:sldId id="388" r:id="rId110"/>
    <p:sldId id="389" r:id="rId111"/>
    <p:sldId id="391" r:id="rId112"/>
    <p:sldId id="390" r:id="rId113"/>
    <p:sldId id="392" r:id="rId114"/>
    <p:sldId id="396" r:id="rId115"/>
    <p:sldId id="394" r:id="rId116"/>
    <p:sldId id="397" r:id="rId117"/>
    <p:sldId id="371" r:id="rId118"/>
    <p:sldId id="400" r:id="rId119"/>
    <p:sldId id="398" r:id="rId120"/>
    <p:sldId id="376" r:id="rId121"/>
    <p:sldId id="377" r:id="rId122"/>
    <p:sldId id="378" r:id="rId123"/>
    <p:sldId id="379" r:id="rId124"/>
    <p:sldId id="380" r:id="rId125"/>
    <p:sldId id="381" r:id="rId126"/>
    <p:sldId id="403" r:id="rId127"/>
    <p:sldId id="402" r:id="rId128"/>
    <p:sldId id="382" r:id="rId129"/>
    <p:sldId id="383" r:id="rId130"/>
    <p:sldId id="384" r:id="rId131"/>
    <p:sldId id="405" r:id="rId132"/>
    <p:sldId id="407" r:id="rId133"/>
    <p:sldId id="404" r:id="rId134"/>
    <p:sldId id="406" r:id="rId135"/>
    <p:sldId id="409" r:id="rId136"/>
    <p:sldId id="385" r:id="rId137"/>
    <p:sldId id="410" r:id="rId138"/>
    <p:sldId id="408" r:id="rId139"/>
    <p:sldId id="424" r:id="rId140"/>
    <p:sldId id="417" r:id="rId141"/>
    <p:sldId id="413" r:id="rId142"/>
    <p:sldId id="412" r:id="rId143"/>
    <p:sldId id="416" r:id="rId144"/>
    <p:sldId id="419" r:id="rId145"/>
    <p:sldId id="418" r:id="rId146"/>
    <p:sldId id="415" r:id="rId147"/>
    <p:sldId id="414" r:id="rId148"/>
    <p:sldId id="421" r:id="rId149"/>
    <p:sldId id="420" r:id="rId150"/>
    <p:sldId id="422" r:id="rId1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5/12/2021</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u"/>
  </p:transition>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hyperlink" Target="https://searcherp.techtarget.com/definition/product-information-management-PIM" TargetMode="External"/><Relationship Id="rId2" Type="http://schemas.openxmlformats.org/officeDocument/2006/relationships/hyperlink" Target="https://searchcio.techtarget.com/definition/product-development-or-new-product-development-NPD"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hyperlink" Target="https://searchcio.techtarget.com/definition/business-process" TargetMode="External"/><Relationship Id="rId2" Type="http://schemas.openxmlformats.org/officeDocument/2006/relationships/hyperlink" Target="https://searchdatamanagement.techtarget.com/definition/data-warehouse" TargetMode="External"/><Relationship Id="rId1" Type="http://schemas.openxmlformats.org/officeDocument/2006/relationships/slideLayout" Target="../slideLayouts/slideLayout2.xml"/><Relationship Id="rId6" Type="http://schemas.openxmlformats.org/officeDocument/2006/relationships/hyperlink" Target="https://searcherp.techtarget.com/definition/lean-production" TargetMode="External"/><Relationship Id="rId5" Type="http://schemas.openxmlformats.org/officeDocument/2006/relationships/hyperlink" Target="https://searcherp.techtarget.com/definition/manufacturing-execution-system-MES" TargetMode="External"/><Relationship Id="rId4" Type="http://schemas.openxmlformats.org/officeDocument/2006/relationships/hyperlink" Target="https://searcherp.techtarget.com/definition/ERP-enterprise-resource-planning" TargetMode="Externa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Enterprise Resource planning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8949733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algn="just">
              <a:lnSpc>
                <a:spcPct val="150000"/>
              </a:lnSpc>
            </a:pPr>
            <a:r>
              <a:rPr lang="en-US" b="1" dirty="0"/>
              <a:t>Increased </a:t>
            </a:r>
            <a:r>
              <a:rPr lang="en-US" b="1" dirty="0" smtClean="0"/>
              <a:t>productivity - </a:t>
            </a:r>
            <a:r>
              <a:rPr lang="en-US" dirty="0" smtClean="0"/>
              <a:t>Most </a:t>
            </a:r>
            <a:r>
              <a:rPr lang="en-US" dirty="0"/>
              <a:t>companies will undoubtedly make a greater or lesser effort to reduce the costs and time spent on performing a specific job. An ERP system consolidates all the information that is entered into the system across the many departments and thus serves as a secure </a:t>
            </a:r>
            <a:r>
              <a:rPr lang="en-US" dirty="0" smtClean="0"/>
              <a:t>warehouse.</a:t>
            </a:r>
          </a:p>
          <a:p>
            <a:pPr algn="just">
              <a:lnSpc>
                <a:spcPct val="150000"/>
              </a:lnSpc>
            </a:pPr>
            <a:r>
              <a:rPr lang="en-US" b="1" dirty="0" smtClean="0"/>
              <a:t>Mobility </a:t>
            </a:r>
            <a:r>
              <a:rPr lang="en-US" b="1" dirty="0"/>
              <a:t>and </a:t>
            </a:r>
            <a:r>
              <a:rPr lang="en-US" b="1" dirty="0" smtClean="0"/>
              <a:t>flexibility - </a:t>
            </a:r>
            <a:r>
              <a:rPr lang="en-US" dirty="0" smtClean="0"/>
              <a:t>A </a:t>
            </a:r>
            <a:r>
              <a:rPr lang="en-US" dirty="0"/>
              <a:t>modern ERP solution can today handle multiple features by utilizing a centralized database that delivers accurate information for use no matter where in the world you are and on which device you use.</a:t>
            </a:r>
          </a:p>
        </p:txBody>
      </p:sp>
    </p:spTree>
    <p:extLst>
      <p:ext uri="{BB962C8B-B14F-4D97-AF65-F5344CB8AC3E}">
        <p14:creationId xmlns:p14="http://schemas.microsoft.com/office/powerpoint/2010/main" val="36847948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normAutofit/>
          </a:bodyPr>
          <a:lstStyle/>
          <a:p>
            <a:pPr marL="0" indent="0">
              <a:buNone/>
            </a:pPr>
            <a:r>
              <a:rPr lang="en-US" b="1" dirty="0"/>
              <a:t>Advantages of OLAP</a:t>
            </a:r>
          </a:p>
          <a:p>
            <a:pPr algn="just">
              <a:lnSpc>
                <a:spcPct val="150000"/>
              </a:lnSpc>
            </a:pPr>
            <a:r>
              <a:rPr lang="en-US" dirty="0"/>
              <a:t>OLAP is a platform for all type of business includes planning, budgeting, reporting, and analysis.</a:t>
            </a:r>
          </a:p>
          <a:p>
            <a:pPr algn="just">
              <a:lnSpc>
                <a:spcPct val="150000"/>
              </a:lnSpc>
            </a:pPr>
            <a:r>
              <a:rPr lang="en-US" dirty="0"/>
              <a:t>Information and calculations are consistent in an OLAP cube. This is a crucial benefit.</a:t>
            </a:r>
          </a:p>
          <a:p>
            <a:pPr algn="just">
              <a:lnSpc>
                <a:spcPct val="150000"/>
              </a:lnSpc>
            </a:pPr>
            <a:r>
              <a:rPr lang="en-US" dirty="0"/>
              <a:t>Quickly create and analyze "What if" scenarios</a:t>
            </a:r>
          </a:p>
          <a:p>
            <a:pPr algn="just">
              <a:lnSpc>
                <a:spcPct val="150000"/>
              </a:lnSpc>
            </a:pPr>
            <a:r>
              <a:rPr lang="en-US" dirty="0"/>
              <a:t>Easily search OLAP database for broad or specific terms.</a:t>
            </a:r>
          </a:p>
          <a:p>
            <a:endParaRPr lang="en-US" dirty="0"/>
          </a:p>
        </p:txBody>
      </p:sp>
    </p:spTree>
    <p:extLst>
      <p:ext uri="{BB962C8B-B14F-4D97-AF65-F5344CB8AC3E}">
        <p14:creationId xmlns:p14="http://schemas.microsoft.com/office/powerpoint/2010/main" val="37940928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normAutofit/>
          </a:bodyPr>
          <a:lstStyle/>
          <a:p>
            <a:pPr marL="0" indent="0">
              <a:buNone/>
            </a:pPr>
            <a:r>
              <a:rPr lang="en-US" b="1" dirty="0"/>
              <a:t>Advantages of OLAP</a:t>
            </a:r>
          </a:p>
          <a:p>
            <a:pPr algn="just">
              <a:lnSpc>
                <a:spcPct val="150000"/>
              </a:lnSpc>
            </a:pPr>
            <a:r>
              <a:rPr lang="en-US" dirty="0" smtClean="0"/>
              <a:t>OLAP </a:t>
            </a:r>
            <a:r>
              <a:rPr lang="en-US" dirty="0"/>
              <a:t>provides the building blocks for business modeling tools, Data mining tools, performance reporting tools.</a:t>
            </a:r>
          </a:p>
          <a:p>
            <a:pPr algn="just">
              <a:lnSpc>
                <a:spcPct val="150000"/>
              </a:lnSpc>
            </a:pPr>
            <a:r>
              <a:rPr lang="en-US" dirty="0"/>
              <a:t>Allows users to do slice and dice cube data all by various dimensions, measures, and filters.</a:t>
            </a:r>
          </a:p>
          <a:p>
            <a:pPr algn="just">
              <a:lnSpc>
                <a:spcPct val="150000"/>
              </a:lnSpc>
            </a:pPr>
            <a:r>
              <a:rPr lang="en-US" dirty="0"/>
              <a:t>It is good for analyzing time series.</a:t>
            </a:r>
          </a:p>
          <a:p>
            <a:pPr algn="just">
              <a:lnSpc>
                <a:spcPct val="150000"/>
              </a:lnSpc>
            </a:pPr>
            <a:r>
              <a:rPr lang="en-US" dirty="0"/>
              <a:t>Finding some clusters and outliers is easy with OLAP.</a:t>
            </a:r>
          </a:p>
          <a:p>
            <a:pPr algn="just">
              <a:lnSpc>
                <a:spcPct val="150000"/>
              </a:lnSpc>
            </a:pPr>
            <a:r>
              <a:rPr lang="en-US" dirty="0"/>
              <a:t>It is a powerful visualization online analytical process system which provides faster response times</a:t>
            </a:r>
          </a:p>
          <a:p>
            <a:endParaRPr lang="en-US" dirty="0"/>
          </a:p>
        </p:txBody>
      </p:sp>
    </p:spTree>
    <p:extLst>
      <p:ext uri="{BB962C8B-B14F-4D97-AF65-F5344CB8AC3E}">
        <p14:creationId xmlns:p14="http://schemas.microsoft.com/office/powerpoint/2010/main" val="909322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Disadvantages of OLAP</a:t>
            </a:r>
          </a:p>
          <a:p>
            <a:pPr algn="just">
              <a:lnSpc>
                <a:spcPct val="150000"/>
              </a:lnSpc>
            </a:pPr>
            <a:r>
              <a:rPr lang="en-US" dirty="0"/>
              <a:t>OLAP requires organizing data into a star or snowflake schema. These schemas are complicated to implement and administer</a:t>
            </a:r>
          </a:p>
          <a:p>
            <a:pPr algn="just">
              <a:lnSpc>
                <a:spcPct val="150000"/>
              </a:lnSpc>
            </a:pPr>
            <a:r>
              <a:rPr lang="en-US" dirty="0"/>
              <a:t>You cannot have large number of dimensions in a single OLAP cube</a:t>
            </a:r>
          </a:p>
          <a:p>
            <a:pPr algn="just">
              <a:lnSpc>
                <a:spcPct val="150000"/>
              </a:lnSpc>
            </a:pPr>
            <a:r>
              <a:rPr lang="en-US" dirty="0"/>
              <a:t>Transactional data cannot be accessed with OLAP system.</a:t>
            </a:r>
          </a:p>
          <a:p>
            <a:pPr algn="just">
              <a:lnSpc>
                <a:spcPct val="150000"/>
              </a:lnSpc>
            </a:pPr>
            <a:r>
              <a:rPr lang="en-US" dirty="0"/>
              <a:t>Any modification in an OLAP cube needs a full update of the cube. This is a time-consuming process</a:t>
            </a:r>
          </a:p>
          <a:p>
            <a:endParaRPr lang="en-US" dirty="0"/>
          </a:p>
        </p:txBody>
      </p:sp>
    </p:spTree>
    <p:extLst>
      <p:ext uri="{BB962C8B-B14F-4D97-AF65-F5344CB8AC3E}">
        <p14:creationId xmlns:p14="http://schemas.microsoft.com/office/powerpoint/2010/main" val="2460578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smtClean="0"/>
              <a:t>Product Lifecycle Management (PLM)</a:t>
            </a:r>
          </a:p>
          <a:p>
            <a:pPr algn="just">
              <a:lnSpc>
                <a:spcPct val="150000"/>
              </a:lnSpc>
            </a:pPr>
            <a:r>
              <a:rPr lang="en-US" dirty="0" smtClean="0"/>
              <a:t>Product </a:t>
            </a:r>
            <a:r>
              <a:rPr lang="en-US" dirty="0"/>
              <a:t>lifecycle management (PLM) is a systematic approach to managing the series of changes a product goes through, from its design and development to its ultimate retirement or disposal</a:t>
            </a:r>
            <a:r>
              <a:rPr lang="en-US" dirty="0" smtClean="0"/>
              <a:t>. </a:t>
            </a:r>
          </a:p>
          <a:p>
            <a:pPr algn="just">
              <a:lnSpc>
                <a:spcPct val="150000"/>
              </a:lnSpc>
            </a:pPr>
            <a:r>
              <a:rPr lang="en-US" dirty="0" smtClean="0"/>
              <a:t>PLM </a:t>
            </a:r>
            <a:r>
              <a:rPr lang="en-US" dirty="0"/>
              <a:t>serves as a product backbone by integrating human skills, </a:t>
            </a:r>
            <a:r>
              <a:rPr lang="en-US" dirty="0" smtClean="0"/>
              <a:t>data and </a:t>
            </a:r>
            <a:r>
              <a:rPr lang="en-US" dirty="0"/>
              <a:t>business processes, e.g., enterprise resource planning (ERP) and manufacturing </a:t>
            </a:r>
            <a:r>
              <a:rPr lang="en-US" dirty="0" smtClean="0"/>
              <a:t>execution </a:t>
            </a:r>
            <a:r>
              <a:rPr lang="en-US" dirty="0"/>
              <a:t>PLM is linked with the manufacturing industry but is also applied to software development </a:t>
            </a:r>
            <a:r>
              <a:rPr lang="en-US" dirty="0" smtClean="0"/>
              <a:t>and services.</a:t>
            </a:r>
          </a:p>
          <a:p>
            <a:endParaRPr lang="en-US" dirty="0"/>
          </a:p>
        </p:txBody>
      </p:sp>
    </p:spTree>
    <p:extLst>
      <p:ext uri="{BB962C8B-B14F-4D97-AF65-F5344CB8AC3E}">
        <p14:creationId xmlns:p14="http://schemas.microsoft.com/office/powerpoint/2010/main" val="1881972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lnSpcReduction="10000"/>
          </a:bodyPr>
          <a:lstStyle/>
          <a:p>
            <a:pPr algn="just">
              <a:lnSpc>
                <a:spcPct val="150000"/>
              </a:lnSpc>
            </a:pPr>
            <a:r>
              <a:rPr lang="en-US" dirty="0"/>
              <a:t>PLM is associated with manufacturing, but the management structure can also be used for software development and service provision. </a:t>
            </a:r>
            <a:endParaRPr lang="en-US" dirty="0" smtClean="0"/>
          </a:p>
          <a:p>
            <a:pPr algn="just">
              <a:lnSpc>
                <a:spcPct val="150000"/>
              </a:lnSpc>
            </a:pPr>
            <a:r>
              <a:rPr lang="en-US" dirty="0" smtClean="0"/>
              <a:t>PLM </a:t>
            </a:r>
            <a:r>
              <a:rPr lang="en-US" dirty="0"/>
              <a:t>is typically broken into the following stages:</a:t>
            </a:r>
          </a:p>
          <a:p>
            <a:pPr lvl="1" algn="just">
              <a:lnSpc>
                <a:spcPct val="150000"/>
              </a:lnSpc>
            </a:pPr>
            <a:r>
              <a:rPr lang="en-US" sz="2400" b="1" dirty="0"/>
              <a:t>Beginning of life </a:t>
            </a:r>
            <a:r>
              <a:rPr lang="en-US" sz="2400" dirty="0"/>
              <a:t>(BOL) - includes new </a:t>
            </a:r>
            <a:r>
              <a:rPr lang="en-US" sz="2400" u="sng" dirty="0">
                <a:hlinkClick r:id="rId2"/>
              </a:rPr>
              <a:t>product development</a:t>
            </a:r>
            <a:r>
              <a:rPr lang="en-US" sz="2400" dirty="0"/>
              <a:t> and design processes.</a:t>
            </a:r>
          </a:p>
          <a:p>
            <a:pPr lvl="1" algn="just">
              <a:lnSpc>
                <a:spcPct val="150000"/>
              </a:lnSpc>
            </a:pPr>
            <a:r>
              <a:rPr lang="en-US" sz="2400" b="1" dirty="0"/>
              <a:t>Middle of life </a:t>
            </a:r>
            <a:r>
              <a:rPr lang="en-US" sz="2400" dirty="0"/>
              <a:t>(MOL) - includes collaboration with suppliers, product information management (</a:t>
            </a:r>
            <a:r>
              <a:rPr lang="en-US" sz="2400" u="sng" dirty="0">
                <a:hlinkClick r:id="rId3"/>
              </a:rPr>
              <a:t>PIM</a:t>
            </a:r>
            <a:r>
              <a:rPr lang="en-US" sz="2400" dirty="0"/>
              <a:t>) and warranty management.</a:t>
            </a:r>
          </a:p>
          <a:p>
            <a:pPr lvl="1" algn="just">
              <a:lnSpc>
                <a:spcPct val="150000"/>
              </a:lnSpc>
            </a:pPr>
            <a:r>
              <a:rPr lang="en-US" sz="2400" b="1" dirty="0"/>
              <a:t>End of life </a:t>
            </a:r>
            <a:r>
              <a:rPr lang="en-US" sz="2400" dirty="0"/>
              <a:t>(EOL) - includes strategies for how the products will be disposed of, discontinued or recycled.</a:t>
            </a:r>
          </a:p>
          <a:p>
            <a:pPr algn="just">
              <a:lnSpc>
                <a:spcPct val="150000"/>
              </a:lnSpc>
            </a:pPr>
            <a:endParaRPr lang="en-US" dirty="0"/>
          </a:p>
        </p:txBody>
      </p:sp>
    </p:spTree>
    <p:extLst>
      <p:ext uri="{BB962C8B-B14F-4D97-AF65-F5344CB8AC3E}">
        <p14:creationId xmlns:p14="http://schemas.microsoft.com/office/powerpoint/2010/main" val="119559484"/>
      </p:ext>
    </p:extLst>
  </p:cSld>
  <p:clrMapOvr>
    <a:masterClrMapping/>
  </p:clrMapOvr>
  <p:transition spd="slow">
    <p:push dir="u"/>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algn="just">
              <a:lnSpc>
                <a:spcPct val="150000"/>
              </a:lnSpc>
            </a:pPr>
            <a:r>
              <a:rPr lang="en-US" dirty="0"/>
              <a:t>A PLM software application can help an organization manage their product's </a:t>
            </a:r>
            <a:r>
              <a:rPr lang="en-US" dirty="0" smtClean="0"/>
              <a:t>lifecycles </a:t>
            </a:r>
            <a:r>
              <a:rPr lang="en-US" dirty="0"/>
              <a:t>by providing a </a:t>
            </a:r>
            <a:r>
              <a:rPr lang="en-US" u="sng" dirty="0">
                <a:hlinkClick r:id="rId2"/>
              </a:rPr>
              <a:t>data warehouse</a:t>
            </a:r>
            <a:r>
              <a:rPr lang="en-US" dirty="0"/>
              <a:t> for all the information that affects the product. </a:t>
            </a:r>
            <a:endParaRPr lang="en-US" dirty="0" smtClean="0"/>
          </a:p>
          <a:p>
            <a:pPr algn="just">
              <a:lnSpc>
                <a:spcPct val="150000"/>
              </a:lnSpc>
            </a:pPr>
            <a:r>
              <a:rPr lang="en-US" dirty="0" smtClean="0"/>
              <a:t>PLM </a:t>
            </a:r>
            <a:r>
              <a:rPr lang="en-US" dirty="0"/>
              <a:t>software can be used to automate the management of product-related data and integrate the data with other </a:t>
            </a:r>
            <a:r>
              <a:rPr lang="en-US" u="sng" dirty="0">
                <a:hlinkClick r:id="rId3"/>
              </a:rPr>
              <a:t>business processes</a:t>
            </a:r>
            <a:r>
              <a:rPr lang="en-US" dirty="0"/>
              <a:t> such as enterprise resource planning (</a:t>
            </a:r>
            <a:r>
              <a:rPr lang="en-US" u="sng" dirty="0">
                <a:hlinkClick r:id="rId4"/>
              </a:rPr>
              <a:t>ERP</a:t>
            </a:r>
            <a:r>
              <a:rPr lang="en-US" dirty="0"/>
              <a:t>) and manufacturing execution systems (</a:t>
            </a:r>
            <a:r>
              <a:rPr lang="en-US" u="sng" dirty="0">
                <a:hlinkClick r:id="rId5"/>
              </a:rPr>
              <a:t>MES</a:t>
            </a:r>
            <a:r>
              <a:rPr lang="en-US" dirty="0"/>
              <a:t>). </a:t>
            </a:r>
            <a:endParaRPr lang="en-US" dirty="0" smtClean="0"/>
          </a:p>
          <a:p>
            <a:pPr algn="just">
              <a:lnSpc>
                <a:spcPct val="150000"/>
              </a:lnSpc>
            </a:pPr>
            <a:r>
              <a:rPr lang="en-US" dirty="0" smtClean="0"/>
              <a:t>The </a:t>
            </a:r>
            <a:r>
              <a:rPr lang="en-US" dirty="0"/>
              <a:t>goal of PLM is to eliminate waste and improve efficiency. </a:t>
            </a:r>
            <a:endParaRPr lang="en-US" dirty="0" smtClean="0"/>
          </a:p>
          <a:p>
            <a:pPr algn="just">
              <a:lnSpc>
                <a:spcPct val="150000"/>
              </a:lnSpc>
            </a:pPr>
            <a:r>
              <a:rPr lang="en-US" dirty="0" smtClean="0"/>
              <a:t>PLM </a:t>
            </a:r>
            <a:r>
              <a:rPr lang="en-US" dirty="0"/>
              <a:t>is considered to be an integral part of the </a:t>
            </a:r>
            <a:r>
              <a:rPr lang="en-US" u="sng" dirty="0">
                <a:hlinkClick r:id="rId6"/>
              </a:rPr>
              <a:t>lean production</a:t>
            </a:r>
            <a:r>
              <a:rPr lang="en-US" dirty="0"/>
              <a:t> model.</a:t>
            </a:r>
          </a:p>
        </p:txBody>
      </p:sp>
    </p:spTree>
    <p:extLst>
      <p:ext uri="{BB962C8B-B14F-4D97-AF65-F5344CB8AC3E}">
        <p14:creationId xmlns:p14="http://schemas.microsoft.com/office/powerpoint/2010/main" val="8640192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6096000"/>
          </a:xfrm>
        </p:spPr>
        <p:txBody>
          <a:bodyPr/>
          <a:lstStyle/>
          <a:p>
            <a:pPr marL="0" indent="0" fontAlgn="base">
              <a:lnSpc>
                <a:spcPct val="150000"/>
              </a:lnSpc>
              <a:buNone/>
            </a:pPr>
            <a:r>
              <a:rPr lang="en-US" dirty="0"/>
              <a:t>The three main elements of PLM are:</a:t>
            </a:r>
          </a:p>
          <a:p>
            <a:pPr lvl="2" algn="just" fontAlgn="base">
              <a:lnSpc>
                <a:spcPct val="150000"/>
              </a:lnSpc>
            </a:pPr>
            <a:r>
              <a:rPr lang="en-US" sz="2400" b="1" dirty="0"/>
              <a:t>The Information and Communication Technology (ICT): </a:t>
            </a:r>
            <a:r>
              <a:rPr lang="en-US" sz="2400" dirty="0"/>
              <a:t>This is all about the necessary unified platforms and systems, including the architecture, tools, and standards.</a:t>
            </a:r>
          </a:p>
          <a:p>
            <a:pPr lvl="2" algn="just" fontAlgn="base">
              <a:lnSpc>
                <a:spcPct val="150000"/>
              </a:lnSpc>
            </a:pPr>
            <a:r>
              <a:rPr lang="en-US" sz="2400" b="1" dirty="0"/>
              <a:t>The Processes: </a:t>
            </a:r>
            <a:r>
              <a:rPr lang="en-US" sz="2400" dirty="0"/>
              <a:t>This includes all of the people, skills, and organizations involved.</a:t>
            </a:r>
          </a:p>
          <a:p>
            <a:pPr lvl="2" algn="just" fontAlgn="base">
              <a:lnSpc>
                <a:spcPct val="150000"/>
              </a:lnSpc>
            </a:pPr>
            <a:r>
              <a:rPr lang="en-US" sz="2400" b="1" dirty="0"/>
              <a:t>The Methods: </a:t>
            </a:r>
            <a:r>
              <a:rPr lang="en-US" sz="2400" dirty="0"/>
              <a:t>This is the procedures, rules, and practices. </a:t>
            </a:r>
          </a:p>
          <a:p>
            <a:endParaRPr lang="en-US" dirty="0"/>
          </a:p>
        </p:txBody>
      </p:sp>
    </p:spTree>
    <p:extLst>
      <p:ext uri="{BB962C8B-B14F-4D97-AF65-F5344CB8AC3E}">
        <p14:creationId xmlns:p14="http://schemas.microsoft.com/office/powerpoint/2010/main" val="15884729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lstStyle/>
          <a:p>
            <a:pPr marL="0" indent="0">
              <a:buNone/>
            </a:pPr>
            <a:r>
              <a:rPr lang="en-US" b="1" dirty="0" smtClean="0"/>
              <a:t>Ultimate PLM</a:t>
            </a: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14400"/>
            <a:ext cx="8229600"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06432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1000"/>
                                        <p:tgtEl>
                                          <p:spTgt spid="1026"/>
                                        </p:tgtEl>
                                      </p:cBhvr>
                                    </p:animEffect>
                                    <p:anim calcmode="lin" valueType="num">
                                      <p:cBhvr>
                                        <p:cTn id="14" dur="1000" fill="hold"/>
                                        <p:tgtEl>
                                          <p:spTgt spid="1026"/>
                                        </p:tgtEl>
                                        <p:attrNameLst>
                                          <p:attrName>ppt_x</p:attrName>
                                        </p:attrNameLst>
                                      </p:cBhvr>
                                      <p:tavLst>
                                        <p:tav tm="0">
                                          <p:val>
                                            <p:strVal val="#ppt_x"/>
                                          </p:val>
                                        </p:tav>
                                        <p:tav tm="100000">
                                          <p:val>
                                            <p:strVal val="#ppt_x"/>
                                          </p:val>
                                        </p:tav>
                                      </p:tavLst>
                                    </p:anim>
                                    <p:anim calcmode="lin" valueType="num">
                                      <p:cBhvr>
                                        <p:cTn id="15"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normAutofit fontScale="92500" lnSpcReduction="10000"/>
          </a:bodyPr>
          <a:lstStyle/>
          <a:p>
            <a:pPr marL="0" indent="0">
              <a:buNone/>
            </a:pPr>
            <a:r>
              <a:rPr lang="en-US" b="1" dirty="0" smtClean="0"/>
              <a:t>Product Life Cycle</a:t>
            </a:r>
          </a:p>
          <a:p>
            <a:pPr algn="just">
              <a:lnSpc>
                <a:spcPct val="150000"/>
              </a:lnSpc>
            </a:pPr>
            <a:r>
              <a:rPr lang="en-US" dirty="0" smtClean="0"/>
              <a:t>The </a:t>
            </a:r>
            <a:r>
              <a:rPr lang="en-US" dirty="0"/>
              <a:t>life cycle of a product is associated with marketing and management decisions within businesses, and all products go through five primary stages: </a:t>
            </a:r>
            <a:endParaRPr lang="en-US" dirty="0" smtClean="0"/>
          </a:p>
          <a:p>
            <a:pPr lvl="1">
              <a:lnSpc>
                <a:spcPct val="150000"/>
              </a:lnSpc>
              <a:buFont typeface="Wingdings" panose="05000000000000000000" pitchFamily="2" charset="2"/>
              <a:buChar char="v"/>
            </a:pPr>
            <a:r>
              <a:rPr lang="en-US" sz="2400" dirty="0"/>
              <a:t>D</a:t>
            </a:r>
            <a:r>
              <a:rPr lang="en-US" sz="2400" dirty="0" smtClean="0"/>
              <a:t>evelopment</a:t>
            </a:r>
            <a:r>
              <a:rPr lang="en-US" sz="2400" dirty="0"/>
              <a:t>, </a:t>
            </a:r>
            <a:endParaRPr lang="en-US" sz="2400" dirty="0" smtClean="0"/>
          </a:p>
          <a:p>
            <a:pPr lvl="1">
              <a:lnSpc>
                <a:spcPct val="150000"/>
              </a:lnSpc>
              <a:buFont typeface="Wingdings" panose="05000000000000000000" pitchFamily="2" charset="2"/>
              <a:buChar char="v"/>
            </a:pPr>
            <a:r>
              <a:rPr lang="en-US" sz="2400" dirty="0"/>
              <a:t>I</a:t>
            </a:r>
            <a:r>
              <a:rPr lang="en-US" sz="2400" dirty="0" smtClean="0"/>
              <a:t>ntroduction</a:t>
            </a:r>
            <a:r>
              <a:rPr lang="en-US" sz="2400" dirty="0"/>
              <a:t>, </a:t>
            </a:r>
            <a:endParaRPr lang="en-US" sz="2400" dirty="0" smtClean="0"/>
          </a:p>
          <a:p>
            <a:pPr lvl="1">
              <a:lnSpc>
                <a:spcPct val="150000"/>
              </a:lnSpc>
              <a:buFont typeface="Wingdings" panose="05000000000000000000" pitchFamily="2" charset="2"/>
              <a:buChar char="v"/>
            </a:pPr>
            <a:r>
              <a:rPr lang="en-US" sz="2400" dirty="0" smtClean="0"/>
              <a:t>Growth</a:t>
            </a:r>
            <a:r>
              <a:rPr lang="en-US" sz="2400" dirty="0"/>
              <a:t>, </a:t>
            </a:r>
            <a:endParaRPr lang="en-US" sz="2400" dirty="0" smtClean="0"/>
          </a:p>
          <a:p>
            <a:pPr lvl="1">
              <a:lnSpc>
                <a:spcPct val="150000"/>
              </a:lnSpc>
              <a:buFont typeface="Wingdings" panose="05000000000000000000" pitchFamily="2" charset="2"/>
              <a:buChar char="v"/>
            </a:pPr>
            <a:r>
              <a:rPr lang="en-US" sz="2400" dirty="0"/>
              <a:t>M</a:t>
            </a:r>
            <a:r>
              <a:rPr lang="en-US" sz="2400" dirty="0" smtClean="0"/>
              <a:t>aturity</a:t>
            </a:r>
            <a:r>
              <a:rPr lang="en-US" sz="2400" dirty="0"/>
              <a:t>, and </a:t>
            </a:r>
            <a:endParaRPr lang="en-US" sz="2400" dirty="0" smtClean="0"/>
          </a:p>
          <a:p>
            <a:pPr lvl="1">
              <a:lnSpc>
                <a:spcPct val="150000"/>
              </a:lnSpc>
              <a:buFont typeface="Wingdings" panose="05000000000000000000" pitchFamily="2" charset="2"/>
              <a:buChar char="v"/>
            </a:pPr>
            <a:r>
              <a:rPr lang="en-US" sz="2400" dirty="0"/>
              <a:t>D</a:t>
            </a:r>
            <a:r>
              <a:rPr lang="en-US" sz="2400" dirty="0" smtClean="0"/>
              <a:t>ecline</a:t>
            </a:r>
            <a:r>
              <a:rPr lang="en-US" sz="2400" dirty="0"/>
              <a:t>. </a:t>
            </a:r>
            <a:endParaRPr lang="en-US" sz="2400" dirty="0" smtClean="0"/>
          </a:p>
          <a:p>
            <a:pPr algn="just">
              <a:lnSpc>
                <a:spcPct val="150000"/>
              </a:lnSpc>
            </a:pPr>
            <a:r>
              <a:rPr lang="en-US" dirty="0" smtClean="0"/>
              <a:t>Each </a:t>
            </a:r>
            <a:r>
              <a:rPr lang="en-US" dirty="0"/>
              <a:t>stage has its costs, opportunities, and risks, and individual products differ in how long they remain at any of the life cycle stages.</a:t>
            </a:r>
          </a:p>
        </p:txBody>
      </p:sp>
    </p:spTree>
    <p:extLst>
      <p:ext uri="{BB962C8B-B14F-4D97-AF65-F5344CB8AC3E}">
        <p14:creationId xmlns:p14="http://schemas.microsoft.com/office/powerpoint/2010/main" val="26093565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lstStyle/>
          <a:p>
            <a:pPr marL="0" indent="0">
              <a:buNone/>
            </a:pPr>
            <a:r>
              <a:rPr lang="en-US" b="1" dirty="0"/>
              <a:t>1. Development</a:t>
            </a:r>
          </a:p>
          <a:p>
            <a:pPr>
              <a:lnSpc>
                <a:spcPct val="150000"/>
              </a:lnSpc>
            </a:pPr>
            <a:r>
              <a:rPr lang="en-US" dirty="0"/>
              <a:t>The first stage of the product life cycle is the development stage at which the new product generates. </a:t>
            </a:r>
            <a:endParaRPr lang="en-US" dirty="0" smtClean="0"/>
          </a:p>
          <a:p>
            <a:pPr>
              <a:lnSpc>
                <a:spcPct val="150000"/>
              </a:lnSpc>
            </a:pPr>
            <a:r>
              <a:rPr lang="en-US" dirty="0" smtClean="0"/>
              <a:t>Here</a:t>
            </a:r>
            <a:r>
              <a:rPr lang="en-US" dirty="0"/>
              <a:t>, the company needs to pay off various cost involved in product research, manufacturing or acquisition without generating any revenue from it. </a:t>
            </a:r>
          </a:p>
          <a:p>
            <a:pPr marL="0" indent="0">
              <a:lnSpc>
                <a:spcPct val="150000"/>
              </a:lnSpc>
              <a:buNone/>
            </a:pPr>
            <a:r>
              <a:rPr lang="en-US" dirty="0" smtClean="0"/>
              <a:t>The features of this stage are as follows:</a:t>
            </a:r>
          </a:p>
          <a:p>
            <a:pPr>
              <a:lnSpc>
                <a:spcPct val="150000"/>
              </a:lnSpc>
              <a:buFont typeface="Wingdings" panose="05000000000000000000" pitchFamily="2" charset="2"/>
              <a:buChar char="v"/>
            </a:pPr>
            <a:r>
              <a:rPr lang="en-US" dirty="0" smtClean="0"/>
              <a:t>Generation of a workable product idea</a:t>
            </a:r>
          </a:p>
          <a:p>
            <a:pPr>
              <a:lnSpc>
                <a:spcPct val="150000"/>
              </a:lnSpc>
              <a:buFont typeface="Wingdings" panose="05000000000000000000" pitchFamily="2" charset="2"/>
              <a:buChar char="v"/>
            </a:pPr>
            <a:r>
              <a:rPr lang="en-US" dirty="0" smtClean="0"/>
              <a:t>Making investment</a:t>
            </a:r>
          </a:p>
          <a:p>
            <a:pPr>
              <a:lnSpc>
                <a:spcPct val="150000"/>
              </a:lnSpc>
              <a:buFont typeface="Wingdings" panose="05000000000000000000" pitchFamily="2" charset="2"/>
              <a:buChar char="v"/>
            </a:pPr>
            <a:r>
              <a:rPr lang="en-US" dirty="0" smtClean="0"/>
              <a:t>No sales revenue</a:t>
            </a:r>
          </a:p>
        </p:txBody>
      </p:sp>
    </p:spTree>
    <p:extLst>
      <p:ext uri="{BB962C8B-B14F-4D97-AF65-F5344CB8AC3E}">
        <p14:creationId xmlns:p14="http://schemas.microsoft.com/office/powerpoint/2010/main" val="1726614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smtClean="0"/>
              <a:t>Benefits </a:t>
            </a:r>
            <a:r>
              <a:rPr lang="en-US" sz="2800" b="1" dirty="0"/>
              <a:t>of </a:t>
            </a:r>
            <a:r>
              <a:rPr lang="en-US" sz="2800" b="1" dirty="0" smtClean="0"/>
              <a:t>ERP:</a:t>
            </a:r>
            <a:endParaRPr lang="en-US" sz="2800" b="1" dirty="0"/>
          </a:p>
          <a:p>
            <a:pPr algn="just">
              <a:lnSpc>
                <a:spcPct val="150000"/>
              </a:lnSpc>
            </a:pPr>
            <a:r>
              <a:rPr lang="en-US" b="1" dirty="0"/>
              <a:t>Higher productivity:</a:t>
            </a:r>
            <a:r>
              <a:rPr lang="en-US" dirty="0"/>
              <a:t> Streamline and automate your core business processes to help everyone in your organization do more with fewer resources.</a:t>
            </a:r>
          </a:p>
          <a:p>
            <a:pPr algn="just">
              <a:lnSpc>
                <a:spcPct val="150000"/>
              </a:lnSpc>
            </a:pPr>
            <a:r>
              <a:rPr lang="en-US" b="1" dirty="0"/>
              <a:t>Deeper insights:</a:t>
            </a:r>
            <a:r>
              <a:rPr lang="en-US" dirty="0"/>
              <a:t> Eliminate information silos, gain a single source of truth, and get fast answers to mission-critical business questions.</a:t>
            </a:r>
          </a:p>
          <a:p>
            <a:pPr algn="just">
              <a:lnSpc>
                <a:spcPct val="150000"/>
              </a:lnSpc>
            </a:pPr>
            <a:r>
              <a:rPr lang="en-US" b="1" dirty="0"/>
              <a:t>Accelerated reporting:</a:t>
            </a:r>
            <a:r>
              <a:rPr lang="en-US" dirty="0"/>
              <a:t> Fast-track business and financial reporting and easily share results. Act on insights and improve performance in real time.</a:t>
            </a:r>
          </a:p>
          <a:p>
            <a:endParaRPr lang="en-US" dirty="0"/>
          </a:p>
        </p:txBody>
      </p:sp>
    </p:spTree>
    <p:extLst>
      <p:ext uri="{BB962C8B-B14F-4D97-AF65-F5344CB8AC3E}">
        <p14:creationId xmlns:p14="http://schemas.microsoft.com/office/powerpoint/2010/main" val="5468593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lstStyle/>
          <a:p>
            <a:pPr marL="0" indent="0">
              <a:buNone/>
            </a:pPr>
            <a:r>
              <a:rPr lang="en-US" b="1" dirty="0"/>
              <a:t>2. Introduction</a:t>
            </a:r>
          </a:p>
          <a:p>
            <a:pPr algn="just">
              <a:lnSpc>
                <a:spcPct val="150000"/>
              </a:lnSpc>
            </a:pPr>
            <a:r>
              <a:rPr lang="en-US" dirty="0"/>
              <a:t>At this stage, the new product is launched in the market, and the prospective customers are acquainted with it. </a:t>
            </a:r>
            <a:endParaRPr lang="en-US" dirty="0" smtClean="0"/>
          </a:p>
          <a:p>
            <a:pPr algn="just">
              <a:lnSpc>
                <a:spcPct val="150000"/>
              </a:lnSpc>
            </a:pPr>
            <a:r>
              <a:rPr lang="en-US" dirty="0" smtClean="0"/>
              <a:t>The </a:t>
            </a:r>
            <a:r>
              <a:rPr lang="en-US" dirty="0"/>
              <a:t>demand for the product is created at this stage. </a:t>
            </a:r>
            <a:endParaRPr lang="en-US" dirty="0" smtClean="0"/>
          </a:p>
          <a:p>
            <a:pPr algn="just">
              <a:lnSpc>
                <a:spcPct val="150000"/>
              </a:lnSpc>
            </a:pPr>
            <a:r>
              <a:rPr lang="en-US" dirty="0" smtClean="0"/>
              <a:t>The </a:t>
            </a:r>
            <a:r>
              <a:rPr lang="en-US" dirty="0"/>
              <a:t>characteristics of the introduction stage are as follows:</a:t>
            </a:r>
          </a:p>
          <a:p>
            <a:pPr>
              <a:lnSpc>
                <a:spcPct val="150000"/>
              </a:lnSpc>
              <a:buFont typeface="Wingdings" panose="05000000000000000000" pitchFamily="2" charset="2"/>
              <a:buChar char="v"/>
            </a:pPr>
            <a:r>
              <a:rPr lang="en-US" dirty="0"/>
              <a:t>Creation of the product’s demand</a:t>
            </a:r>
          </a:p>
          <a:p>
            <a:pPr>
              <a:lnSpc>
                <a:spcPct val="150000"/>
              </a:lnSpc>
              <a:buFont typeface="Wingdings" panose="05000000000000000000" pitchFamily="2" charset="2"/>
              <a:buChar char="v"/>
            </a:pPr>
            <a:r>
              <a:rPr lang="en-US" dirty="0"/>
              <a:t>No or low-profit stage</a:t>
            </a:r>
          </a:p>
          <a:p>
            <a:pPr>
              <a:lnSpc>
                <a:spcPct val="150000"/>
              </a:lnSpc>
              <a:buFont typeface="Wingdings" panose="05000000000000000000" pitchFamily="2" charset="2"/>
              <a:buChar char="v"/>
            </a:pPr>
            <a:r>
              <a:rPr lang="en-US" dirty="0"/>
              <a:t>May encounter brand issues</a:t>
            </a:r>
          </a:p>
          <a:p>
            <a:pPr>
              <a:lnSpc>
                <a:spcPct val="150000"/>
              </a:lnSpc>
              <a:buFont typeface="Wingdings" panose="05000000000000000000" pitchFamily="2" charset="2"/>
              <a:buChar char="v"/>
            </a:pPr>
            <a:r>
              <a:rPr lang="en-US" dirty="0"/>
              <a:t>Low sales volume</a:t>
            </a:r>
          </a:p>
          <a:p>
            <a:pPr>
              <a:lnSpc>
                <a:spcPct val="150000"/>
              </a:lnSpc>
              <a:buFont typeface="Wingdings" panose="05000000000000000000" pitchFamily="2" charset="2"/>
              <a:buChar char="v"/>
            </a:pPr>
            <a:r>
              <a:rPr lang="en-US" dirty="0"/>
              <a:t>Promotion and free samples</a:t>
            </a:r>
          </a:p>
          <a:p>
            <a:endParaRPr lang="en-US" dirty="0"/>
          </a:p>
        </p:txBody>
      </p:sp>
    </p:spTree>
    <p:extLst>
      <p:ext uri="{BB962C8B-B14F-4D97-AF65-F5344CB8AC3E}">
        <p14:creationId xmlns:p14="http://schemas.microsoft.com/office/powerpoint/2010/main" val="39421066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lstStyle/>
          <a:p>
            <a:pPr marL="0" indent="0">
              <a:buNone/>
            </a:pPr>
            <a:r>
              <a:rPr lang="en-US" b="1" dirty="0"/>
              <a:t>3. Growth</a:t>
            </a:r>
          </a:p>
          <a:p>
            <a:pPr algn="just">
              <a:lnSpc>
                <a:spcPct val="150000"/>
              </a:lnSpc>
            </a:pPr>
            <a:r>
              <a:rPr lang="en-US" dirty="0"/>
              <a:t>The third stage of the product life cycle is the growth stage where the product sales, demand and profits accelerate</a:t>
            </a:r>
            <a:r>
              <a:rPr lang="en-US" dirty="0" smtClean="0"/>
              <a:t>.</a:t>
            </a:r>
          </a:p>
          <a:p>
            <a:pPr>
              <a:lnSpc>
                <a:spcPct val="150000"/>
              </a:lnSpc>
            </a:pPr>
            <a:r>
              <a:rPr lang="en-US" dirty="0" smtClean="0"/>
              <a:t> </a:t>
            </a:r>
            <a:r>
              <a:rPr lang="en-US" dirty="0"/>
              <a:t>It consists of the following characteristics:</a:t>
            </a:r>
          </a:p>
          <a:p>
            <a:pPr>
              <a:lnSpc>
                <a:spcPct val="150000"/>
              </a:lnSpc>
              <a:buFont typeface="Wingdings" panose="05000000000000000000" pitchFamily="2" charset="2"/>
              <a:buChar char="v"/>
            </a:pPr>
            <a:r>
              <a:rPr lang="en-US" dirty="0"/>
              <a:t>Sales increases rapidly</a:t>
            </a:r>
          </a:p>
          <a:p>
            <a:pPr>
              <a:lnSpc>
                <a:spcPct val="150000"/>
              </a:lnSpc>
              <a:buFont typeface="Wingdings" panose="05000000000000000000" pitchFamily="2" charset="2"/>
              <a:buChar char="v"/>
            </a:pPr>
            <a:r>
              <a:rPr lang="en-US" dirty="0"/>
              <a:t>Constant price</a:t>
            </a:r>
          </a:p>
          <a:p>
            <a:pPr>
              <a:lnSpc>
                <a:spcPct val="150000"/>
              </a:lnSpc>
              <a:buFont typeface="Wingdings" panose="05000000000000000000" pitchFamily="2" charset="2"/>
              <a:buChar char="v"/>
            </a:pPr>
            <a:r>
              <a:rPr lang="en-US" dirty="0"/>
              <a:t>Market segment penetration</a:t>
            </a:r>
          </a:p>
          <a:p>
            <a:pPr>
              <a:lnSpc>
                <a:spcPct val="150000"/>
              </a:lnSpc>
              <a:buFont typeface="Wingdings" panose="05000000000000000000" pitchFamily="2" charset="2"/>
              <a:buChar char="v"/>
            </a:pPr>
            <a:r>
              <a:rPr lang="en-US" dirty="0"/>
              <a:t>High </a:t>
            </a:r>
            <a:r>
              <a:rPr lang="en-US" dirty="0" smtClean="0"/>
              <a:t>marketing</a:t>
            </a:r>
            <a:r>
              <a:rPr lang="en-US" dirty="0"/>
              <a:t> and promotional expenses</a:t>
            </a:r>
          </a:p>
          <a:p>
            <a:pPr>
              <a:lnSpc>
                <a:spcPct val="150000"/>
              </a:lnSpc>
              <a:buFont typeface="Wingdings" panose="05000000000000000000" pitchFamily="2" charset="2"/>
              <a:buChar char="v"/>
            </a:pPr>
            <a:r>
              <a:rPr lang="en-US" dirty="0"/>
              <a:t>Manufacturing cost decreases</a:t>
            </a:r>
          </a:p>
          <a:p>
            <a:pPr>
              <a:lnSpc>
                <a:spcPct val="150000"/>
              </a:lnSpc>
              <a:buFont typeface="Wingdings" panose="05000000000000000000" pitchFamily="2" charset="2"/>
              <a:buChar char="v"/>
            </a:pPr>
            <a:r>
              <a:rPr lang="en-US" dirty="0"/>
              <a:t>High-profit margin</a:t>
            </a:r>
          </a:p>
          <a:p>
            <a:endParaRPr lang="en-US" dirty="0"/>
          </a:p>
        </p:txBody>
      </p:sp>
    </p:spTree>
    <p:extLst>
      <p:ext uri="{BB962C8B-B14F-4D97-AF65-F5344CB8AC3E}">
        <p14:creationId xmlns:p14="http://schemas.microsoft.com/office/powerpoint/2010/main" val="6449467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normAutofit lnSpcReduction="10000"/>
          </a:bodyPr>
          <a:lstStyle/>
          <a:p>
            <a:pPr marL="0" indent="0">
              <a:buNone/>
            </a:pPr>
            <a:r>
              <a:rPr lang="en-US" b="1" dirty="0"/>
              <a:t>4. Maturity</a:t>
            </a:r>
          </a:p>
          <a:p>
            <a:pPr algn="just"/>
            <a:r>
              <a:rPr lang="en-US" dirty="0"/>
              <a:t>The sales of the product are at its peak and price is competitive at the maturity stage. </a:t>
            </a:r>
            <a:endParaRPr lang="en-US" dirty="0" smtClean="0"/>
          </a:p>
          <a:p>
            <a:r>
              <a:rPr lang="en-US" dirty="0" smtClean="0"/>
              <a:t>The </a:t>
            </a:r>
            <a:r>
              <a:rPr lang="en-US" dirty="0"/>
              <a:t>features of this stage are as follows:</a:t>
            </a:r>
          </a:p>
          <a:p>
            <a:pPr>
              <a:lnSpc>
                <a:spcPct val="150000"/>
              </a:lnSpc>
              <a:buFont typeface="Wingdings" panose="05000000000000000000" pitchFamily="2" charset="2"/>
              <a:buChar char="v"/>
            </a:pPr>
            <a:r>
              <a:rPr lang="en-US" dirty="0"/>
              <a:t>Low cost due to high production volume</a:t>
            </a:r>
          </a:p>
          <a:p>
            <a:pPr>
              <a:lnSpc>
                <a:spcPct val="150000"/>
              </a:lnSpc>
              <a:buFont typeface="Wingdings" panose="05000000000000000000" pitchFamily="2" charset="2"/>
              <a:buChar char="v"/>
            </a:pPr>
            <a:r>
              <a:rPr lang="en-US" dirty="0"/>
              <a:t>Industrial profits decline</a:t>
            </a:r>
          </a:p>
          <a:p>
            <a:pPr>
              <a:lnSpc>
                <a:spcPct val="150000"/>
              </a:lnSpc>
              <a:buFont typeface="Wingdings" panose="05000000000000000000" pitchFamily="2" charset="2"/>
              <a:buChar char="v"/>
            </a:pPr>
            <a:r>
              <a:rPr lang="en-US" dirty="0"/>
              <a:t>High competition</a:t>
            </a:r>
          </a:p>
          <a:p>
            <a:pPr>
              <a:lnSpc>
                <a:spcPct val="150000"/>
              </a:lnSpc>
              <a:buFont typeface="Wingdings" panose="05000000000000000000" pitchFamily="2" charset="2"/>
              <a:buChar char="v"/>
            </a:pPr>
            <a:r>
              <a:rPr lang="en-US" dirty="0"/>
              <a:t>Optimum sales volume</a:t>
            </a:r>
          </a:p>
          <a:p>
            <a:pPr>
              <a:lnSpc>
                <a:spcPct val="150000"/>
              </a:lnSpc>
              <a:buFont typeface="Wingdings" panose="05000000000000000000" pitchFamily="2" charset="2"/>
              <a:buChar char="v"/>
            </a:pPr>
            <a:r>
              <a:rPr lang="en-US" dirty="0"/>
              <a:t>Market saturation</a:t>
            </a:r>
          </a:p>
          <a:p>
            <a:pPr>
              <a:lnSpc>
                <a:spcPct val="150000"/>
              </a:lnSpc>
              <a:buFont typeface="Wingdings" panose="05000000000000000000" pitchFamily="2" charset="2"/>
              <a:buChar char="v"/>
            </a:pPr>
            <a:r>
              <a:rPr lang="en-US" dirty="0"/>
              <a:t>The entry of new competitors</a:t>
            </a:r>
          </a:p>
          <a:p>
            <a:pPr algn="just">
              <a:lnSpc>
                <a:spcPct val="150000"/>
              </a:lnSpc>
              <a:buFont typeface="Wingdings" panose="05000000000000000000" pitchFamily="2" charset="2"/>
              <a:buChar char="v"/>
            </a:pPr>
            <a:r>
              <a:rPr lang="en-US" dirty="0"/>
              <a:t>Requires brand differentiation or feature diversification to sustain in the market</a:t>
            </a:r>
          </a:p>
          <a:p>
            <a:endParaRPr lang="en-US" dirty="0"/>
          </a:p>
        </p:txBody>
      </p:sp>
    </p:spTree>
    <p:extLst>
      <p:ext uri="{BB962C8B-B14F-4D97-AF65-F5344CB8AC3E}">
        <p14:creationId xmlns:p14="http://schemas.microsoft.com/office/powerpoint/2010/main" val="11367550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248400"/>
          </a:xfrm>
        </p:spPr>
        <p:txBody>
          <a:bodyPr/>
          <a:lstStyle/>
          <a:p>
            <a:pPr marL="0" indent="0">
              <a:buNone/>
            </a:pPr>
            <a:r>
              <a:rPr lang="en-US" b="1" dirty="0"/>
              <a:t>5. Decline</a:t>
            </a:r>
          </a:p>
          <a:p>
            <a:pPr algn="just">
              <a:lnSpc>
                <a:spcPct val="150000"/>
              </a:lnSpc>
            </a:pPr>
            <a:r>
              <a:rPr lang="en-US" dirty="0"/>
              <a:t>This is the last stage of the product where the </a:t>
            </a:r>
            <a:r>
              <a:rPr lang="en-US" dirty="0" smtClean="0"/>
              <a:t>demand</a:t>
            </a:r>
            <a:r>
              <a:rPr lang="en-US" dirty="0"/>
              <a:t> shrinks and its sales start declining. </a:t>
            </a:r>
            <a:endParaRPr lang="en-US" dirty="0" smtClean="0"/>
          </a:p>
          <a:p>
            <a:pPr>
              <a:lnSpc>
                <a:spcPct val="150000"/>
              </a:lnSpc>
            </a:pPr>
            <a:r>
              <a:rPr lang="en-US" dirty="0" smtClean="0"/>
              <a:t>The </a:t>
            </a:r>
            <a:r>
              <a:rPr lang="en-US" dirty="0"/>
              <a:t>features of the decline stage are mentioned below:</a:t>
            </a:r>
          </a:p>
          <a:p>
            <a:pPr>
              <a:lnSpc>
                <a:spcPct val="150000"/>
              </a:lnSpc>
              <a:buFont typeface="Wingdings" panose="05000000000000000000" pitchFamily="2" charset="2"/>
              <a:buChar char="v"/>
            </a:pPr>
            <a:r>
              <a:rPr lang="en-US" dirty="0"/>
              <a:t>Sales volume decreases gradually</a:t>
            </a:r>
          </a:p>
          <a:p>
            <a:pPr>
              <a:lnSpc>
                <a:spcPct val="150000"/>
              </a:lnSpc>
              <a:buFont typeface="Wingdings" panose="05000000000000000000" pitchFamily="2" charset="2"/>
              <a:buChar char="v"/>
            </a:pPr>
            <a:r>
              <a:rPr lang="en-US" dirty="0"/>
              <a:t>Product price falls</a:t>
            </a:r>
          </a:p>
          <a:p>
            <a:pPr>
              <a:lnSpc>
                <a:spcPct val="150000"/>
              </a:lnSpc>
              <a:buFont typeface="Wingdings" panose="05000000000000000000" pitchFamily="2" charset="2"/>
              <a:buChar char="v"/>
            </a:pPr>
            <a:r>
              <a:rPr lang="en-US" dirty="0"/>
              <a:t>Low margin</a:t>
            </a:r>
          </a:p>
          <a:p>
            <a:pPr>
              <a:lnSpc>
                <a:spcPct val="150000"/>
              </a:lnSpc>
              <a:buFont typeface="Wingdings" panose="05000000000000000000" pitchFamily="2" charset="2"/>
              <a:buChar char="v"/>
            </a:pPr>
            <a:r>
              <a:rPr lang="en-US" dirty="0"/>
              <a:t>Implementation of new strategies</a:t>
            </a:r>
          </a:p>
          <a:p>
            <a:pPr>
              <a:lnSpc>
                <a:spcPct val="150000"/>
              </a:lnSpc>
              <a:buFont typeface="Wingdings" panose="05000000000000000000" pitchFamily="2" charset="2"/>
              <a:buChar char="v"/>
            </a:pPr>
            <a:r>
              <a:rPr lang="en-US" dirty="0"/>
              <a:t>Introduction of a new product</a:t>
            </a:r>
          </a:p>
          <a:p>
            <a:endParaRPr lang="en-US" dirty="0"/>
          </a:p>
        </p:txBody>
      </p:sp>
    </p:spTree>
    <p:extLst>
      <p:ext uri="{BB962C8B-B14F-4D97-AF65-F5344CB8AC3E}">
        <p14:creationId xmlns:p14="http://schemas.microsoft.com/office/powerpoint/2010/main" val="34710946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248400"/>
          </a:xfrm>
        </p:spPr>
        <p:txBody>
          <a:bodyPr/>
          <a:lstStyle/>
          <a:p>
            <a:pPr marL="0" indent="0">
              <a:buNone/>
            </a:pPr>
            <a:r>
              <a:rPr lang="en-US" b="1" dirty="0"/>
              <a:t>Product Life Cycle Management</a:t>
            </a:r>
          </a:p>
          <a:p>
            <a:pPr algn="just">
              <a:lnSpc>
                <a:spcPct val="150000"/>
              </a:lnSpc>
            </a:pPr>
            <a:r>
              <a:rPr lang="en-US" dirty="0"/>
              <a:t>The management has to concentrate on various </a:t>
            </a:r>
            <a:r>
              <a:rPr lang="en-US" dirty="0" smtClean="0"/>
              <a:t>business</a:t>
            </a:r>
            <a:r>
              <a:rPr lang="en-US" dirty="0"/>
              <a:t> areas or fields to make the product a success. </a:t>
            </a:r>
            <a:endParaRPr lang="en-US" dirty="0" smtClean="0"/>
          </a:p>
          <a:p>
            <a:pPr algn="just">
              <a:lnSpc>
                <a:spcPct val="150000"/>
              </a:lnSpc>
            </a:pPr>
            <a:r>
              <a:rPr lang="en-US" dirty="0" smtClean="0"/>
              <a:t>Following </a:t>
            </a:r>
            <a:r>
              <a:rPr lang="en-US" dirty="0"/>
              <a:t>are the specialized management fields which need to be taken care of right from the launch of the product to its decline in the market:</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1418" y="2514600"/>
            <a:ext cx="4343400"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96921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fade">
                                      <p:cBhvr>
                                        <p:cTn id="25" dur="1000"/>
                                        <p:tgtEl>
                                          <p:spTgt spid="2050"/>
                                        </p:tgtEl>
                                      </p:cBhvr>
                                    </p:animEffect>
                                    <p:anim calcmode="lin" valueType="num">
                                      <p:cBhvr>
                                        <p:cTn id="26" dur="1000" fill="hold"/>
                                        <p:tgtEl>
                                          <p:spTgt spid="2050"/>
                                        </p:tgtEl>
                                        <p:attrNameLst>
                                          <p:attrName>ppt_x</p:attrName>
                                        </p:attrNameLst>
                                      </p:cBhvr>
                                      <p:tavLst>
                                        <p:tav tm="0">
                                          <p:val>
                                            <p:strVal val="#ppt_x"/>
                                          </p:val>
                                        </p:tav>
                                        <p:tav tm="100000">
                                          <p:val>
                                            <p:strVal val="#ppt_x"/>
                                          </p:val>
                                        </p:tav>
                                      </p:tavLst>
                                    </p:anim>
                                    <p:anim calcmode="lin" valueType="num">
                                      <p:cBhvr>
                                        <p:cTn id="27"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lnSpcReduction="10000"/>
          </a:bodyPr>
          <a:lstStyle/>
          <a:p>
            <a:pPr marL="0" indent="0" algn="just">
              <a:lnSpc>
                <a:spcPct val="150000"/>
              </a:lnSpc>
              <a:buNone/>
            </a:pPr>
            <a:r>
              <a:rPr lang="en-US" b="1" dirty="0" smtClean="0"/>
              <a:t>1. Manufacturing</a:t>
            </a:r>
            <a:r>
              <a:rPr lang="en-US" dirty="0"/>
              <a:t>: The cost of production of goods and services matter and vary to a great extent during a product’s life cycle. </a:t>
            </a:r>
            <a:endParaRPr lang="en-US" dirty="0" smtClean="0"/>
          </a:p>
          <a:p>
            <a:pPr algn="just">
              <a:lnSpc>
                <a:spcPct val="150000"/>
              </a:lnSpc>
            </a:pPr>
            <a:r>
              <a:rPr lang="en-US" dirty="0" smtClean="0"/>
              <a:t>This </a:t>
            </a:r>
            <a:r>
              <a:rPr lang="en-US" dirty="0"/>
              <a:t>cost very high at the development stage whereas it gradually decreases at the growth and maturity stages</a:t>
            </a:r>
            <a:r>
              <a:rPr lang="en-US" dirty="0" smtClean="0"/>
              <a:t>.</a:t>
            </a:r>
          </a:p>
          <a:p>
            <a:pPr marL="0" indent="0" algn="just">
              <a:lnSpc>
                <a:spcPct val="150000"/>
              </a:lnSpc>
              <a:buNone/>
            </a:pPr>
            <a:r>
              <a:rPr lang="en-US" b="1" dirty="0" smtClean="0"/>
              <a:t>2. Marketing</a:t>
            </a:r>
            <a:r>
              <a:rPr lang="en-US" dirty="0"/>
              <a:t>: The </a:t>
            </a:r>
            <a:r>
              <a:rPr lang="en-US" dirty="0" smtClean="0"/>
              <a:t>strategy of marketing</a:t>
            </a:r>
            <a:r>
              <a:rPr lang="en-US" dirty="0"/>
              <a:t> the product varies at each stage. </a:t>
            </a:r>
            <a:endParaRPr lang="en-US" dirty="0" smtClean="0"/>
          </a:p>
          <a:p>
            <a:pPr algn="just">
              <a:lnSpc>
                <a:spcPct val="150000"/>
              </a:lnSpc>
            </a:pPr>
            <a:r>
              <a:rPr lang="en-US" dirty="0" smtClean="0"/>
              <a:t>When </a:t>
            </a:r>
            <a:r>
              <a:rPr lang="en-US" dirty="0"/>
              <a:t>the introduction stage requires excessive marketing and promotion, unlike the growth stage where the product requires less publicity and is popular among customers, this strategy changes entirely at the decline stage.</a:t>
            </a:r>
          </a:p>
          <a:p>
            <a:endParaRPr lang="en-US" dirty="0"/>
          </a:p>
        </p:txBody>
      </p:sp>
    </p:spTree>
    <p:extLst>
      <p:ext uri="{BB962C8B-B14F-4D97-AF65-F5344CB8AC3E}">
        <p14:creationId xmlns:p14="http://schemas.microsoft.com/office/powerpoint/2010/main" val="29627886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248400"/>
          </a:xfrm>
        </p:spPr>
        <p:txBody>
          <a:bodyPr>
            <a:normAutofit lnSpcReduction="10000"/>
          </a:bodyPr>
          <a:lstStyle/>
          <a:p>
            <a:pPr marL="0" indent="0" algn="just">
              <a:lnSpc>
                <a:spcPct val="150000"/>
              </a:lnSpc>
              <a:buNone/>
            </a:pPr>
            <a:r>
              <a:rPr lang="en-US" b="1" dirty="0" smtClean="0"/>
              <a:t>3. Financing</a:t>
            </a:r>
            <a:r>
              <a:rPr lang="en-US" dirty="0"/>
              <a:t>: The initial capital requirement at the introduction stage of a product is quite high. </a:t>
            </a:r>
            <a:endParaRPr lang="en-US" dirty="0" smtClean="0"/>
          </a:p>
          <a:p>
            <a:pPr algn="just">
              <a:lnSpc>
                <a:spcPct val="150000"/>
              </a:lnSpc>
            </a:pPr>
            <a:r>
              <a:rPr lang="en-US" dirty="0" smtClean="0"/>
              <a:t>Whereas</a:t>
            </a:r>
            <a:r>
              <a:rPr lang="en-US" dirty="0"/>
              <a:t>, at the growth and maturity stage, the product self finances itself through sales and profit earned by it</a:t>
            </a:r>
            <a:r>
              <a:rPr lang="en-US" dirty="0" smtClean="0"/>
              <a:t>.</a:t>
            </a:r>
          </a:p>
          <a:p>
            <a:pPr marL="0" indent="0" algn="just">
              <a:lnSpc>
                <a:spcPct val="150000"/>
              </a:lnSpc>
              <a:buNone/>
            </a:pPr>
            <a:r>
              <a:rPr lang="en-US" b="1" dirty="0" smtClean="0"/>
              <a:t>4. Development</a:t>
            </a:r>
            <a:r>
              <a:rPr lang="en-US" dirty="0"/>
              <a:t>: At the development stage of a product, the management needs to focus on research and analysis. </a:t>
            </a:r>
            <a:endParaRPr lang="en-US" dirty="0" smtClean="0"/>
          </a:p>
          <a:p>
            <a:pPr algn="just">
              <a:lnSpc>
                <a:spcPct val="150000"/>
              </a:lnSpc>
            </a:pPr>
            <a:r>
              <a:rPr lang="en-US" dirty="0" smtClean="0"/>
              <a:t>It </a:t>
            </a:r>
            <a:r>
              <a:rPr lang="en-US" dirty="0"/>
              <a:t>invests maximum time, energy and efforts in the development of a new product</a:t>
            </a:r>
            <a:r>
              <a:rPr lang="en-US" dirty="0" smtClean="0"/>
              <a:t>.</a:t>
            </a:r>
          </a:p>
          <a:p>
            <a:pPr marL="0" indent="0" algn="just">
              <a:lnSpc>
                <a:spcPct val="150000"/>
              </a:lnSpc>
              <a:buNone/>
            </a:pPr>
            <a:r>
              <a:rPr lang="en-US" b="1" dirty="0" smtClean="0"/>
              <a:t>5. Information</a:t>
            </a:r>
            <a:r>
              <a:rPr lang="en-US" dirty="0"/>
              <a:t>: The collection and analysis of potential data, including market trends, effective means of promotion, prospective growth, etc. are necessary for the management</a:t>
            </a:r>
          </a:p>
        </p:txBody>
      </p:sp>
    </p:spTree>
    <p:extLst>
      <p:ext uri="{BB962C8B-B14F-4D97-AF65-F5344CB8AC3E}">
        <p14:creationId xmlns:p14="http://schemas.microsoft.com/office/powerpoint/2010/main" val="25008284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248400"/>
          </a:xfrm>
        </p:spPr>
        <p:txBody>
          <a:bodyPr>
            <a:normAutofit/>
          </a:bodyPr>
          <a:lstStyle/>
          <a:p>
            <a:pPr marL="0" indent="0">
              <a:buNone/>
            </a:pPr>
            <a:r>
              <a:rPr lang="en-US" b="1" dirty="0"/>
              <a:t>Benefits of Product Lifecycle Management</a:t>
            </a:r>
          </a:p>
          <a:p>
            <a:pPr algn="just">
              <a:lnSpc>
                <a:spcPct val="150000"/>
              </a:lnSpc>
            </a:pPr>
            <a:r>
              <a:rPr lang="en-US" b="1" dirty="0" smtClean="0"/>
              <a:t>Getting </a:t>
            </a:r>
            <a:r>
              <a:rPr lang="en-US" b="1" dirty="0"/>
              <a:t>the product to market faster, putting a higher quality product on the </a:t>
            </a:r>
            <a:r>
              <a:rPr lang="en-US" b="1" dirty="0" smtClean="0"/>
              <a:t>market, increasing </a:t>
            </a:r>
            <a:r>
              <a:rPr lang="en-US" b="1" dirty="0"/>
              <a:t>sales opportunities, and reducing errors and waste</a:t>
            </a:r>
            <a:r>
              <a:rPr lang="en-US" b="1" dirty="0" smtClean="0"/>
              <a:t>.</a:t>
            </a:r>
          </a:p>
          <a:p>
            <a:pPr algn="just">
              <a:lnSpc>
                <a:spcPct val="150000"/>
              </a:lnSpc>
            </a:pPr>
            <a:r>
              <a:rPr lang="en-US" dirty="0"/>
              <a:t>Other benefits include:</a:t>
            </a:r>
          </a:p>
          <a:p>
            <a:pPr algn="just">
              <a:lnSpc>
                <a:spcPct val="150000"/>
              </a:lnSpc>
            </a:pPr>
            <a:r>
              <a:rPr lang="en-US" dirty="0"/>
              <a:t>Improved product quality and reliability</a:t>
            </a:r>
          </a:p>
          <a:p>
            <a:pPr algn="just">
              <a:lnSpc>
                <a:spcPct val="150000"/>
              </a:lnSpc>
            </a:pPr>
            <a:r>
              <a:rPr lang="en-US" dirty="0"/>
              <a:t>Reduced prototyping costs</a:t>
            </a:r>
          </a:p>
          <a:p>
            <a:pPr algn="just">
              <a:lnSpc>
                <a:spcPct val="150000"/>
              </a:lnSpc>
            </a:pPr>
            <a:r>
              <a:rPr lang="en-US" dirty="0"/>
              <a:t>More accurate and timely </a:t>
            </a:r>
            <a:r>
              <a:rPr lang="en-US" dirty="0" smtClean="0"/>
              <a:t>requests for quotes (RFQ) </a:t>
            </a:r>
            <a:r>
              <a:rPr lang="en-US" dirty="0"/>
              <a:t> </a:t>
            </a:r>
          </a:p>
          <a:p>
            <a:pPr algn="just">
              <a:lnSpc>
                <a:spcPct val="150000"/>
              </a:lnSpc>
            </a:pPr>
            <a:r>
              <a:rPr lang="en-US" dirty="0"/>
              <a:t>Quick identification of sales opportunities and revenue contributions</a:t>
            </a:r>
          </a:p>
          <a:p>
            <a:pPr algn="just">
              <a:lnSpc>
                <a:spcPct val="150000"/>
              </a:lnSpc>
            </a:pPr>
            <a:endParaRPr lang="en-US" dirty="0"/>
          </a:p>
        </p:txBody>
      </p:sp>
    </p:spTree>
    <p:extLst>
      <p:ext uri="{BB962C8B-B14F-4D97-AF65-F5344CB8AC3E}">
        <p14:creationId xmlns:p14="http://schemas.microsoft.com/office/powerpoint/2010/main" val="3985868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Savings through the re-use of original data</a:t>
            </a:r>
          </a:p>
          <a:p>
            <a:pPr algn="just">
              <a:lnSpc>
                <a:spcPct val="150000"/>
              </a:lnSpc>
            </a:pPr>
            <a:r>
              <a:rPr lang="en-US" dirty="0"/>
              <a:t>A framework for product optimization</a:t>
            </a:r>
          </a:p>
          <a:p>
            <a:pPr algn="just">
              <a:lnSpc>
                <a:spcPct val="150000"/>
              </a:lnSpc>
            </a:pPr>
            <a:r>
              <a:rPr lang="en-US" dirty="0"/>
              <a:t>Reduced waste</a:t>
            </a:r>
          </a:p>
          <a:p>
            <a:pPr algn="just">
              <a:lnSpc>
                <a:spcPct val="150000"/>
              </a:lnSpc>
            </a:pPr>
            <a:r>
              <a:rPr lang="en-US" dirty="0"/>
              <a:t>Improved ability to better manage seasonal fluctuation management</a:t>
            </a:r>
          </a:p>
          <a:p>
            <a:pPr algn="just">
              <a:lnSpc>
                <a:spcPct val="150000"/>
              </a:lnSpc>
            </a:pPr>
            <a:r>
              <a:rPr lang="en-US" dirty="0"/>
              <a:t>Improved forecasting to reduce material costs</a:t>
            </a:r>
          </a:p>
          <a:p>
            <a:pPr algn="just">
              <a:lnSpc>
                <a:spcPct val="150000"/>
              </a:lnSpc>
            </a:pPr>
            <a:r>
              <a:rPr lang="en-US" dirty="0"/>
              <a:t>Maximized supply chain collaboration</a:t>
            </a:r>
          </a:p>
          <a:p>
            <a:endParaRPr lang="en-US" dirty="0"/>
          </a:p>
        </p:txBody>
      </p:sp>
    </p:spTree>
    <p:extLst>
      <p:ext uri="{BB962C8B-B14F-4D97-AF65-F5344CB8AC3E}">
        <p14:creationId xmlns:p14="http://schemas.microsoft.com/office/powerpoint/2010/main" val="14935357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248400"/>
          </a:xfrm>
        </p:spPr>
        <p:txBody>
          <a:bodyPr/>
          <a:lstStyle/>
          <a:p>
            <a:pPr marL="0" indent="0">
              <a:buNone/>
            </a:pPr>
            <a:r>
              <a:rPr lang="en-US" b="1" dirty="0" smtClean="0"/>
              <a:t>Limitations:</a:t>
            </a:r>
          </a:p>
          <a:p>
            <a:pPr marL="0" indent="0" algn="just">
              <a:lnSpc>
                <a:spcPct val="150000"/>
              </a:lnSpc>
              <a:buNone/>
            </a:pPr>
            <a:r>
              <a:rPr lang="en-US" dirty="0" smtClean="0"/>
              <a:t>1. Rigid PLM systems lead to wasted time or costly workarounds</a:t>
            </a:r>
          </a:p>
          <a:p>
            <a:pPr marL="0" indent="0" algn="just">
              <a:lnSpc>
                <a:spcPct val="150000"/>
              </a:lnSpc>
              <a:buNone/>
            </a:pPr>
            <a:r>
              <a:rPr lang="en-US" dirty="0" smtClean="0"/>
              <a:t>2. A software perspectives hinders problem-solving</a:t>
            </a:r>
          </a:p>
          <a:p>
            <a:pPr marL="0" indent="0" algn="just">
              <a:lnSpc>
                <a:spcPct val="150000"/>
              </a:lnSpc>
              <a:buNone/>
            </a:pPr>
            <a:r>
              <a:rPr lang="en-US" dirty="0" smtClean="0"/>
              <a:t>3. Required customization wastes company resources</a:t>
            </a:r>
          </a:p>
          <a:p>
            <a:pPr marL="0" indent="0" algn="just">
              <a:lnSpc>
                <a:spcPct val="150000"/>
              </a:lnSpc>
              <a:buNone/>
            </a:pPr>
            <a:r>
              <a:rPr lang="en-US" dirty="0" smtClean="0"/>
              <a:t>4. Incompatible files require exceptional admin work</a:t>
            </a:r>
          </a:p>
          <a:p>
            <a:pPr marL="0" indent="0" algn="just">
              <a:lnSpc>
                <a:spcPct val="150000"/>
              </a:lnSpc>
              <a:buNone/>
            </a:pPr>
            <a:r>
              <a:rPr lang="en-US" dirty="0" smtClean="0"/>
              <a:t>5. Legacy systems and data don’t integrate well in enterprise PLM systems</a:t>
            </a:r>
          </a:p>
          <a:p>
            <a:pPr marL="0" indent="0" algn="just">
              <a:lnSpc>
                <a:spcPct val="150000"/>
              </a:lnSpc>
              <a:buNone/>
            </a:pPr>
            <a:r>
              <a:rPr lang="en-US" dirty="0" smtClean="0"/>
              <a:t>6. Resistant company culture requires education and training</a:t>
            </a:r>
          </a:p>
          <a:p>
            <a:endParaRPr lang="en-US" dirty="0"/>
          </a:p>
        </p:txBody>
      </p:sp>
    </p:spTree>
    <p:extLst>
      <p:ext uri="{BB962C8B-B14F-4D97-AF65-F5344CB8AC3E}">
        <p14:creationId xmlns:p14="http://schemas.microsoft.com/office/powerpoint/2010/main" val="12608636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b="1" dirty="0"/>
              <a:t>Lower risk:</a:t>
            </a:r>
            <a:r>
              <a:rPr lang="en-US" dirty="0"/>
              <a:t> Maximize business visibility and control, ensure compliance with regulatory requirements, and predict and prevent risk.</a:t>
            </a:r>
          </a:p>
          <a:p>
            <a:pPr algn="just">
              <a:lnSpc>
                <a:spcPct val="150000"/>
              </a:lnSpc>
            </a:pPr>
            <a:r>
              <a:rPr lang="en-US" b="1" dirty="0"/>
              <a:t>Simpler IT:</a:t>
            </a:r>
            <a:r>
              <a:rPr lang="en-US" dirty="0"/>
              <a:t> By using integrated ERP applications that share a database, you can simplify IT and give everyone an easier way to work.</a:t>
            </a:r>
          </a:p>
          <a:p>
            <a:pPr algn="just">
              <a:lnSpc>
                <a:spcPct val="150000"/>
              </a:lnSpc>
            </a:pPr>
            <a:r>
              <a:rPr lang="en-US" b="1" dirty="0"/>
              <a:t>Improved agility:</a:t>
            </a:r>
            <a:r>
              <a:rPr lang="en-US" dirty="0"/>
              <a:t> With efficient operations and ready access to real-time data, you can quickly identify and react to new opportunities</a:t>
            </a:r>
          </a:p>
          <a:p>
            <a:endParaRPr lang="en-US" dirty="0"/>
          </a:p>
        </p:txBody>
      </p:sp>
    </p:spTree>
    <p:extLst>
      <p:ext uri="{BB962C8B-B14F-4D97-AF65-F5344CB8AC3E}">
        <p14:creationId xmlns:p14="http://schemas.microsoft.com/office/powerpoint/2010/main" val="35654410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553200"/>
          </a:xfrm>
        </p:spPr>
        <p:txBody>
          <a:bodyPr>
            <a:normAutofit fontScale="92500" lnSpcReduction="20000"/>
          </a:bodyPr>
          <a:lstStyle/>
          <a:p>
            <a:pPr marL="0" indent="0">
              <a:buNone/>
            </a:pPr>
            <a:r>
              <a:rPr lang="en-US" b="1" dirty="0"/>
              <a:t>E</a:t>
            </a:r>
            <a:r>
              <a:rPr lang="en-US" b="1" dirty="0" smtClean="0"/>
              <a:t>ssential </a:t>
            </a:r>
            <a:r>
              <a:rPr lang="en-US" b="1" dirty="0"/>
              <a:t>elements of PLM:</a:t>
            </a:r>
          </a:p>
          <a:p>
            <a:pPr algn="just">
              <a:lnSpc>
                <a:spcPct val="150000"/>
              </a:lnSpc>
            </a:pPr>
            <a:r>
              <a:rPr lang="en-US" dirty="0"/>
              <a:t>Manages </a:t>
            </a:r>
            <a:r>
              <a:rPr lang="en-US" b="1" dirty="0"/>
              <a:t>design and process documents</a:t>
            </a:r>
            <a:endParaRPr lang="en-US" dirty="0"/>
          </a:p>
          <a:p>
            <a:pPr algn="just">
              <a:lnSpc>
                <a:spcPct val="150000"/>
              </a:lnSpc>
            </a:pPr>
            <a:r>
              <a:rPr lang="en-US" dirty="0"/>
              <a:t>Constructs and controls </a:t>
            </a:r>
            <a:r>
              <a:rPr lang="en-US" b="1" dirty="0"/>
              <a:t>bill of material</a:t>
            </a:r>
            <a:r>
              <a:rPr lang="en-US" dirty="0"/>
              <a:t> </a:t>
            </a:r>
            <a:r>
              <a:rPr lang="en-US" dirty="0" smtClean="0"/>
              <a:t>records</a:t>
            </a:r>
            <a:endParaRPr lang="en-US" dirty="0"/>
          </a:p>
          <a:p>
            <a:pPr algn="just">
              <a:lnSpc>
                <a:spcPct val="150000"/>
              </a:lnSpc>
            </a:pPr>
            <a:r>
              <a:rPr lang="en-US" dirty="0"/>
              <a:t>Offers an </a:t>
            </a:r>
            <a:r>
              <a:rPr lang="en-US" b="1" dirty="0"/>
              <a:t>electronic file repository</a:t>
            </a:r>
            <a:endParaRPr lang="en-US" dirty="0"/>
          </a:p>
          <a:p>
            <a:pPr algn="just">
              <a:lnSpc>
                <a:spcPct val="150000"/>
              </a:lnSpc>
            </a:pPr>
            <a:r>
              <a:rPr lang="en-US" dirty="0"/>
              <a:t>Includes built-in and custom </a:t>
            </a:r>
            <a:r>
              <a:rPr lang="en-US" b="1" dirty="0"/>
              <a:t>part and document metadata</a:t>
            </a:r>
            <a:r>
              <a:rPr lang="en-US" dirty="0"/>
              <a:t> ("attributes")</a:t>
            </a:r>
          </a:p>
          <a:p>
            <a:pPr algn="just">
              <a:lnSpc>
                <a:spcPct val="150000"/>
              </a:lnSpc>
            </a:pPr>
            <a:r>
              <a:rPr lang="en-US" dirty="0"/>
              <a:t>Identifies </a:t>
            </a:r>
            <a:r>
              <a:rPr lang="en-US" b="1" dirty="0"/>
              <a:t>materials content for environmental compliance</a:t>
            </a:r>
            <a:endParaRPr lang="en-US" dirty="0"/>
          </a:p>
          <a:p>
            <a:pPr algn="just">
              <a:lnSpc>
                <a:spcPct val="150000"/>
              </a:lnSpc>
            </a:pPr>
            <a:r>
              <a:rPr lang="en-US" dirty="0"/>
              <a:t>Permits </a:t>
            </a:r>
            <a:r>
              <a:rPr lang="en-US" b="1" dirty="0"/>
              <a:t>item-focused task assignments</a:t>
            </a:r>
            <a:endParaRPr lang="en-US" dirty="0"/>
          </a:p>
          <a:p>
            <a:pPr algn="just">
              <a:lnSpc>
                <a:spcPct val="150000"/>
              </a:lnSpc>
            </a:pPr>
            <a:r>
              <a:rPr lang="en-US" dirty="0"/>
              <a:t>Enables </a:t>
            </a:r>
            <a:r>
              <a:rPr lang="en-US" b="1" dirty="0"/>
              <a:t>workflow and process management</a:t>
            </a:r>
            <a:r>
              <a:rPr lang="en-US" dirty="0"/>
              <a:t> for approving changes</a:t>
            </a:r>
          </a:p>
          <a:p>
            <a:pPr algn="just">
              <a:lnSpc>
                <a:spcPct val="150000"/>
              </a:lnSpc>
            </a:pPr>
            <a:r>
              <a:rPr lang="en-US" dirty="0"/>
              <a:t>Controls </a:t>
            </a:r>
            <a:r>
              <a:rPr lang="en-US" b="1" dirty="0"/>
              <a:t>multi-user secured access</a:t>
            </a:r>
            <a:r>
              <a:rPr lang="en-US" dirty="0"/>
              <a:t>, including "electronic signature"</a:t>
            </a:r>
          </a:p>
          <a:p>
            <a:pPr algn="just">
              <a:lnSpc>
                <a:spcPct val="150000"/>
              </a:lnSpc>
            </a:pPr>
            <a:r>
              <a:rPr lang="en-US" dirty="0"/>
              <a:t>Exports </a:t>
            </a:r>
            <a:r>
              <a:rPr lang="en-US" b="1" dirty="0"/>
              <a:t>data for downstream ERP systems</a:t>
            </a:r>
            <a:endParaRPr lang="en-US" dirty="0"/>
          </a:p>
          <a:p>
            <a:endParaRPr lang="en-US" dirty="0"/>
          </a:p>
        </p:txBody>
      </p:sp>
    </p:spTree>
    <p:extLst>
      <p:ext uri="{BB962C8B-B14F-4D97-AF65-F5344CB8AC3E}">
        <p14:creationId xmlns:p14="http://schemas.microsoft.com/office/powerpoint/2010/main" val="10258214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172200"/>
          </a:xfrm>
        </p:spPr>
        <p:txBody>
          <a:bodyPr>
            <a:normAutofit lnSpcReduction="10000"/>
          </a:bodyPr>
          <a:lstStyle/>
          <a:p>
            <a:pPr marL="0" indent="0">
              <a:buNone/>
            </a:pPr>
            <a:r>
              <a:rPr lang="en-US" b="1" dirty="0" smtClean="0"/>
              <a:t>Challenges of PLM:</a:t>
            </a:r>
          </a:p>
          <a:p>
            <a:pPr algn="just" fontAlgn="base">
              <a:lnSpc>
                <a:spcPct val="150000"/>
              </a:lnSpc>
            </a:pPr>
            <a:r>
              <a:rPr lang="en-US" dirty="0" smtClean="0"/>
              <a:t>Product </a:t>
            </a:r>
            <a:r>
              <a:rPr lang="en-US" dirty="0"/>
              <a:t>specification changes are difficult to keep records up to date</a:t>
            </a:r>
          </a:p>
          <a:p>
            <a:pPr algn="just" fontAlgn="base">
              <a:lnSpc>
                <a:spcPct val="150000"/>
              </a:lnSpc>
            </a:pPr>
            <a:r>
              <a:rPr lang="en-US" dirty="0"/>
              <a:t>Disconnect between manufacturing and operations joining in the PLM process</a:t>
            </a:r>
          </a:p>
          <a:p>
            <a:pPr algn="just" fontAlgn="base">
              <a:lnSpc>
                <a:spcPct val="150000"/>
              </a:lnSpc>
            </a:pPr>
            <a:r>
              <a:rPr lang="en-US" dirty="0"/>
              <a:t>Supply chain is mismanaged</a:t>
            </a:r>
          </a:p>
          <a:p>
            <a:pPr algn="just" fontAlgn="base">
              <a:lnSpc>
                <a:spcPct val="150000"/>
              </a:lnSpc>
            </a:pPr>
            <a:r>
              <a:rPr lang="en-US" dirty="0"/>
              <a:t>Difficulty tracking metrics for PLM</a:t>
            </a:r>
          </a:p>
          <a:p>
            <a:pPr algn="just" fontAlgn="base">
              <a:lnSpc>
                <a:spcPct val="150000"/>
              </a:lnSpc>
            </a:pPr>
            <a:r>
              <a:rPr lang="en-US" dirty="0"/>
              <a:t>Training takes too much time</a:t>
            </a:r>
          </a:p>
          <a:p>
            <a:pPr algn="just" fontAlgn="base">
              <a:lnSpc>
                <a:spcPct val="150000"/>
              </a:lnSpc>
            </a:pPr>
            <a:r>
              <a:rPr lang="en-US" dirty="0"/>
              <a:t>Different sources for specifications and vendor information</a:t>
            </a:r>
          </a:p>
          <a:p>
            <a:pPr algn="just" fontAlgn="base">
              <a:lnSpc>
                <a:spcPct val="150000"/>
              </a:lnSpc>
            </a:pPr>
            <a:r>
              <a:rPr lang="en-US" dirty="0"/>
              <a:t>Poor product portfolio management</a:t>
            </a:r>
          </a:p>
          <a:p>
            <a:pPr algn="just" fontAlgn="base">
              <a:lnSpc>
                <a:spcPct val="150000"/>
              </a:lnSpc>
            </a:pPr>
            <a:r>
              <a:rPr lang="en-US" dirty="0"/>
              <a:t>Obstacles to sustainable packaging</a:t>
            </a:r>
          </a:p>
          <a:p>
            <a:endParaRPr lang="en-US" dirty="0"/>
          </a:p>
        </p:txBody>
      </p:sp>
    </p:spTree>
    <p:extLst>
      <p:ext uri="{BB962C8B-B14F-4D97-AF65-F5344CB8AC3E}">
        <p14:creationId xmlns:p14="http://schemas.microsoft.com/office/powerpoint/2010/main" val="20259249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00800"/>
          </a:xfrm>
        </p:spPr>
        <p:txBody>
          <a:bodyPr>
            <a:normAutofit fontScale="92500"/>
          </a:bodyPr>
          <a:lstStyle/>
          <a:p>
            <a:pPr marL="0" indent="0" fontAlgn="base">
              <a:buNone/>
            </a:pPr>
            <a:r>
              <a:rPr lang="en-US" b="1" dirty="0"/>
              <a:t>How to Measure and Evaluate Your </a:t>
            </a:r>
            <a:r>
              <a:rPr lang="en-US" b="1" dirty="0" smtClean="0"/>
              <a:t>PLM </a:t>
            </a:r>
            <a:r>
              <a:rPr lang="en-US" b="1" dirty="0"/>
              <a:t>Program</a:t>
            </a:r>
          </a:p>
          <a:p>
            <a:pPr algn="just" fontAlgn="base">
              <a:lnSpc>
                <a:spcPct val="150000"/>
              </a:lnSpc>
            </a:pPr>
            <a:r>
              <a:rPr lang="en-US" dirty="0" smtClean="0"/>
              <a:t>You </a:t>
            </a:r>
            <a:r>
              <a:rPr lang="en-US" dirty="0"/>
              <a:t>can measure and evaluate the effectiveness of your PLM program by looking at the following metrics and the relative changes after implementation:</a:t>
            </a:r>
          </a:p>
          <a:p>
            <a:pPr algn="just" fontAlgn="base">
              <a:lnSpc>
                <a:spcPct val="150000"/>
              </a:lnSpc>
            </a:pPr>
            <a:r>
              <a:rPr lang="en-US" b="1" dirty="0"/>
              <a:t>Innovation:</a:t>
            </a:r>
            <a:r>
              <a:rPr lang="en-US" dirty="0"/>
              <a:t> The total sales or revenue coming from new products.</a:t>
            </a:r>
          </a:p>
          <a:p>
            <a:pPr algn="just" fontAlgn="base">
              <a:lnSpc>
                <a:spcPct val="150000"/>
              </a:lnSpc>
            </a:pPr>
            <a:r>
              <a:rPr lang="en-US" b="1" dirty="0"/>
              <a:t>Lead Time:</a:t>
            </a:r>
            <a:r>
              <a:rPr lang="en-US" dirty="0"/>
              <a:t> The time from order to delivery.</a:t>
            </a:r>
          </a:p>
          <a:p>
            <a:pPr algn="just" fontAlgn="base">
              <a:lnSpc>
                <a:spcPct val="150000"/>
              </a:lnSpc>
            </a:pPr>
            <a:r>
              <a:rPr lang="en-US" b="1" dirty="0"/>
              <a:t>Cycle Time: </a:t>
            </a:r>
            <a:r>
              <a:rPr lang="en-US" dirty="0"/>
              <a:t>The time from production start to completion (including any testing).</a:t>
            </a:r>
          </a:p>
          <a:p>
            <a:pPr algn="just" fontAlgn="base">
              <a:lnSpc>
                <a:spcPct val="150000"/>
              </a:lnSpc>
            </a:pPr>
            <a:r>
              <a:rPr lang="en-US" b="1" dirty="0"/>
              <a:t>Product Life:</a:t>
            </a:r>
            <a:r>
              <a:rPr lang="en-US" dirty="0"/>
              <a:t> The length of time the product is usable by the customer.</a:t>
            </a:r>
          </a:p>
          <a:p>
            <a:pPr algn="just" fontAlgn="base">
              <a:lnSpc>
                <a:spcPct val="150000"/>
              </a:lnSpc>
            </a:pPr>
            <a:r>
              <a:rPr lang="en-US" b="1" dirty="0"/>
              <a:t>Product Waste:</a:t>
            </a:r>
            <a:r>
              <a:rPr lang="en-US" dirty="0"/>
              <a:t> The amount of waste per product produced.</a:t>
            </a:r>
          </a:p>
          <a:p>
            <a:endParaRPr lang="en-US" dirty="0"/>
          </a:p>
        </p:txBody>
      </p:sp>
    </p:spTree>
    <p:extLst>
      <p:ext uri="{BB962C8B-B14F-4D97-AF65-F5344CB8AC3E}">
        <p14:creationId xmlns:p14="http://schemas.microsoft.com/office/powerpoint/2010/main" val="23216581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fontAlgn="base">
              <a:lnSpc>
                <a:spcPct val="150000"/>
              </a:lnSpc>
            </a:pPr>
            <a:r>
              <a:rPr lang="en-US" b="1" dirty="0"/>
              <a:t>Product Reliability: </a:t>
            </a:r>
            <a:r>
              <a:rPr lang="en-US" dirty="0"/>
              <a:t>The amount of your product found to be flawed or faulty within a period.</a:t>
            </a:r>
          </a:p>
          <a:p>
            <a:pPr algn="just" fontAlgn="base">
              <a:lnSpc>
                <a:spcPct val="150000"/>
              </a:lnSpc>
            </a:pPr>
            <a:r>
              <a:rPr lang="en-US" b="1" dirty="0"/>
              <a:t>Warranty Claims:</a:t>
            </a:r>
            <a:r>
              <a:rPr lang="en-US" dirty="0"/>
              <a:t> The number of warranty claims per products sold.</a:t>
            </a:r>
          </a:p>
          <a:p>
            <a:pPr algn="just" fontAlgn="base">
              <a:lnSpc>
                <a:spcPct val="150000"/>
              </a:lnSpc>
            </a:pPr>
            <a:r>
              <a:rPr lang="en-US" b="1" dirty="0"/>
              <a:t>The Accuracy of Provisioning:</a:t>
            </a:r>
            <a:r>
              <a:rPr lang="en-US" dirty="0"/>
              <a:t> How accurately you determine the need for parts.</a:t>
            </a:r>
          </a:p>
          <a:p>
            <a:pPr algn="just" fontAlgn="base">
              <a:lnSpc>
                <a:spcPct val="150000"/>
              </a:lnSpc>
            </a:pPr>
            <a:r>
              <a:rPr lang="en-US" b="1" dirty="0"/>
              <a:t>Customer Feedback:</a:t>
            </a:r>
            <a:r>
              <a:rPr lang="en-US" dirty="0"/>
              <a:t> The amount of customer input given in the development process.</a:t>
            </a:r>
          </a:p>
          <a:p>
            <a:endParaRPr lang="en-US" dirty="0"/>
          </a:p>
        </p:txBody>
      </p:sp>
    </p:spTree>
    <p:extLst>
      <p:ext uri="{BB962C8B-B14F-4D97-AF65-F5344CB8AC3E}">
        <p14:creationId xmlns:p14="http://schemas.microsoft.com/office/powerpoint/2010/main" val="27062315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smtClean="0"/>
              <a:t>Supply Chain Management</a:t>
            </a:r>
          </a:p>
          <a:p>
            <a:pPr algn="just">
              <a:lnSpc>
                <a:spcPct val="150000"/>
              </a:lnSpc>
            </a:pPr>
            <a:r>
              <a:rPr lang="en-US" dirty="0"/>
              <a:t>Supply chain management is the </a:t>
            </a:r>
            <a:r>
              <a:rPr lang="en-US" b="1" dirty="0"/>
              <a:t>systemic</a:t>
            </a:r>
            <a:r>
              <a:rPr lang="en-US" dirty="0"/>
              <a:t>, </a:t>
            </a:r>
            <a:r>
              <a:rPr lang="en-US" b="1" dirty="0"/>
              <a:t>strategic</a:t>
            </a:r>
            <a:r>
              <a:rPr lang="en-US" dirty="0"/>
              <a:t> </a:t>
            </a:r>
            <a:r>
              <a:rPr lang="en-US" b="1" dirty="0"/>
              <a:t>coordination</a:t>
            </a:r>
            <a:r>
              <a:rPr lang="en-US" dirty="0"/>
              <a:t> of the </a:t>
            </a:r>
            <a:r>
              <a:rPr lang="en-US" b="1" dirty="0"/>
              <a:t>traditional business functions </a:t>
            </a:r>
            <a:r>
              <a:rPr lang="en-US" dirty="0"/>
              <a:t>and </a:t>
            </a:r>
            <a:r>
              <a:rPr lang="en-US" b="1" dirty="0"/>
              <a:t>tactics</a:t>
            </a:r>
            <a:r>
              <a:rPr lang="en-US" dirty="0"/>
              <a:t> across these business functions - both within a particular company and across businesses within the supply chain- all coordinated to improve the long-term performance of the individual companies and the supply chain as a whole.</a:t>
            </a:r>
          </a:p>
        </p:txBody>
      </p:sp>
    </p:spTree>
    <p:extLst>
      <p:ext uri="{BB962C8B-B14F-4D97-AF65-F5344CB8AC3E}">
        <p14:creationId xmlns:p14="http://schemas.microsoft.com/office/powerpoint/2010/main" val="20259249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In a traditional manufacturing environment, supply chain management meant </a:t>
            </a:r>
            <a:r>
              <a:rPr lang="en-US" b="1" dirty="0"/>
              <a:t>managing movement and</a:t>
            </a:r>
            <a:r>
              <a:rPr lang="en-US" dirty="0"/>
              <a:t> </a:t>
            </a:r>
            <a:r>
              <a:rPr lang="en-US" b="1" dirty="0"/>
              <a:t>storage of raw materials</a:t>
            </a:r>
            <a:r>
              <a:rPr lang="en-US" dirty="0"/>
              <a:t>, </a:t>
            </a:r>
            <a:r>
              <a:rPr lang="en-US" b="1" dirty="0"/>
              <a:t>work-in-progress inventory</a:t>
            </a:r>
            <a:r>
              <a:rPr lang="en-US" dirty="0"/>
              <a:t>, and </a:t>
            </a:r>
            <a:r>
              <a:rPr lang="en-US" b="1" dirty="0"/>
              <a:t>finished goods from point of origin to point of consumption</a:t>
            </a:r>
            <a:r>
              <a:rPr lang="en-US" dirty="0"/>
              <a:t>.</a:t>
            </a:r>
          </a:p>
          <a:p>
            <a:pPr algn="just">
              <a:lnSpc>
                <a:spcPct val="150000"/>
              </a:lnSpc>
            </a:pPr>
            <a:r>
              <a:rPr lang="en-US" dirty="0"/>
              <a:t>It involves managing the network of interconnected smaller business units, networks of channels that take part in producing a merchandise of a service package required by the end users or customers.</a:t>
            </a:r>
          </a:p>
          <a:p>
            <a:endParaRPr lang="en-US" dirty="0"/>
          </a:p>
        </p:txBody>
      </p:sp>
    </p:spTree>
    <p:extLst>
      <p:ext uri="{BB962C8B-B14F-4D97-AF65-F5344CB8AC3E}">
        <p14:creationId xmlns:p14="http://schemas.microsoft.com/office/powerpoint/2010/main" val="23216581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With businesses crossing the barriers of local markets and reaching out to a global scenario, SCM is now defined as −</a:t>
            </a:r>
          </a:p>
          <a:p>
            <a:pPr algn="just">
              <a:lnSpc>
                <a:spcPct val="150000"/>
              </a:lnSpc>
            </a:pPr>
            <a:r>
              <a:rPr lang="en-US" b="1" dirty="0"/>
              <a:t>Design</a:t>
            </a:r>
            <a:r>
              <a:rPr lang="en-US" dirty="0"/>
              <a:t>, </a:t>
            </a:r>
            <a:r>
              <a:rPr lang="en-US" b="1" dirty="0"/>
              <a:t>planning</a:t>
            </a:r>
            <a:r>
              <a:rPr lang="en-US" dirty="0"/>
              <a:t>, </a:t>
            </a:r>
            <a:r>
              <a:rPr lang="en-US" b="1" dirty="0"/>
              <a:t>execution</a:t>
            </a:r>
            <a:r>
              <a:rPr lang="en-US" dirty="0"/>
              <a:t>, </a:t>
            </a:r>
            <a:r>
              <a:rPr lang="en-US" b="1" dirty="0"/>
              <a:t>control</a:t>
            </a:r>
            <a:r>
              <a:rPr lang="en-US" dirty="0"/>
              <a:t>, and </a:t>
            </a:r>
            <a:r>
              <a:rPr lang="en-US" b="1" dirty="0"/>
              <a:t>monitoring</a:t>
            </a:r>
            <a:r>
              <a:rPr lang="en-US" dirty="0"/>
              <a:t> of supply chain activities with the objective of </a:t>
            </a:r>
            <a:r>
              <a:rPr lang="en-US" b="1" dirty="0"/>
              <a:t>creating net value</a:t>
            </a:r>
            <a:r>
              <a:rPr lang="en-US" dirty="0"/>
              <a:t>, </a:t>
            </a:r>
            <a:r>
              <a:rPr lang="en-US" b="1" dirty="0"/>
              <a:t>building a competitive infrastructure</a:t>
            </a:r>
            <a:r>
              <a:rPr lang="en-US" dirty="0"/>
              <a:t>, </a:t>
            </a:r>
            <a:r>
              <a:rPr lang="en-US" b="1" dirty="0"/>
              <a:t>leveraging worldwide logistics</a:t>
            </a:r>
            <a:r>
              <a:rPr lang="en-US" dirty="0"/>
              <a:t>, </a:t>
            </a:r>
            <a:r>
              <a:rPr lang="en-US" b="1" dirty="0"/>
              <a:t>synchronizing supply with demand </a:t>
            </a:r>
            <a:r>
              <a:rPr lang="en-US" dirty="0"/>
              <a:t>and </a:t>
            </a:r>
            <a:r>
              <a:rPr lang="en-US" b="1" dirty="0"/>
              <a:t>measuring performance globally</a:t>
            </a:r>
            <a:r>
              <a:rPr lang="en-US" dirty="0"/>
              <a:t>.</a:t>
            </a:r>
          </a:p>
        </p:txBody>
      </p:sp>
    </p:spTree>
    <p:extLst>
      <p:ext uri="{BB962C8B-B14F-4D97-AF65-F5344CB8AC3E}">
        <p14:creationId xmlns:p14="http://schemas.microsoft.com/office/powerpoint/2010/main" val="18204937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nSpc>
                <a:spcPct val="150000"/>
              </a:lnSpc>
              <a:buNone/>
            </a:pPr>
            <a:r>
              <a:rPr lang="en-US" b="1" dirty="0"/>
              <a:t>SCM consists of</a:t>
            </a:r>
            <a:r>
              <a:rPr lang="en-US" dirty="0"/>
              <a:t> −</a:t>
            </a:r>
          </a:p>
          <a:p>
            <a:pPr>
              <a:lnSpc>
                <a:spcPct val="150000"/>
              </a:lnSpc>
            </a:pPr>
            <a:r>
              <a:rPr lang="en-US" dirty="0"/>
              <a:t>operations management</a:t>
            </a:r>
          </a:p>
          <a:p>
            <a:pPr>
              <a:lnSpc>
                <a:spcPct val="150000"/>
              </a:lnSpc>
            </a:pPr>
            <a:r>
              <a:rPr lang="en-US" dirty="0"/>
              <a:t>logistics</a:t>
            </a:r>
          </a:p>
          <a:p>
            <a:pPr>
              <a:lnSpc>
                <a:spcPct val="150000"/>
              </a:lnSpc>
            </a:pPr>
            <a:r>
              <a:rPr lang="en-US" dirty="0"/>
              <a:t>procurement</a:t>
            </a:r>
          </a:p>
          <a:p>
            <a:pPr>
              <a:lnSpc>
                <a:spcPct val="150000"/>
              </a:lnSpc>
            </a:pPr>
            <a:r>
              <a:rPr lang="en-US" dirty="0"/>
              <a:t>information technology</a:t>
            </a:r>
          </a:p>
          <a:p>
            <a:pPr>
              <a:lnSpc>
                <a:spcPct val="150000"/>
              </a:lnSpc>
            </a:pPr>
            <a:r>
              <a:rPr lang="en-US" dirty="0"/>
              <a:t>integrated business operations</a:t>
            </a:r>
          </a:p>
          <a:p>
            <a:pPr>
              <a:lnSpc>
                <a:spcPct val="150000"/>
              </a:lnSpc>
            </a:pPr>
            <a:endParaRPr lang="en-US" dirty="0"/>
          </a:p>
        </p:txBody>
      </p:sp>
    </p:spTree>
    <p:extLst>
      <p:ext uri="{BB962C8B-B14F-4D97-AF65-F5344CB8AC3E}">
        <p14:creationId xmlns:p14="http://schemas.microsoft.com/office/powerpoint/2010/main" val="2609180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Objectives of SCM</a:t>
            </a:r>
          </a:p>
          <a:p>
            <a:pPr algn="just">
              <a:lnSpc>
                <a:spcPct val="150000"/>
              </a:lnSpc>
            </a:pPr>
            <a:r>
              <a:rPr lang="en-US" dirty="0"/>
              <a:t>To decrease inventory cost by more accurately predicting demand and scheduling production to match it.</a:t>
            </a:r>
          </a:p>
          <a:p>
            <a:pPr algn="just">
              <a:lnSpc>
                <a:spcPct val="150000"/>
              </a:lnSpc>
            </a:pPr>
            <a:r>
              <a:rPr lang="en-US" dirty="0"/>
              <a:t>To reduce overall production cost by streamlining production and by improving information flow.</a:t>
            </a:r>
          </a:p>
          <a:p>
            <a:pPr algn="just">
              <a:lnSpc>
                <a:spcPct val="150000"/>
              </a:lnSpc>
            </a:pPr>
            <a:r>
              <a:rPr lang="en-US" dirty="0"/>
              <a:t>To improve customer satisfaction.</a:t>
            </a:r>
          </a:p>
          <a:p>
            <a:endParaRPr lang="en-US" dirty="0"/>
          </a:p>
        </p:txBody>
      </p:sp>
    </p:spTree>
    <p:extLst>
      <p:ext uri="{BB962C8B-B14F-4D97-AF65-F5344CB8AC3E}">
        <p14:creationId xmlns:p14="http://schemas.microsoft.com/office/powerpoint/2010/main" val="27062315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a:t>Features of SCM</a:t>
            </a:r>
          </a:p>
          <a:p>
            <a:pPr marL="0" indent="0">
              <a:buNone/>
            </a:pPr>
            <a:r>
              <a:rPr lang="en-US" dirty="0"/>
              <a:t/>
            </a:r>
            <a:br>
              <a:rPr lang="en-US" dirty="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76200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59249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a:bodyPr>
          <a:lstStyle/>
          <a:p>
            <a:pPr marL="0" indent="0">
              <a:buNone/>
            </a:pPr>
            <a:r>
              <a:rPr lang="en-US" sz="2800" b="1" dirty="0" smtClean="0"/>
              <a:t>Reasons for the Growth of ERP Market:</a:t>
            </a:r>
          </a:p>
          <a:p>
            <a:pPr marL="0" indent="0">
              <a:buNone/>
            </a:pPr>
            <a:r>
              <a:rPr lang="en-US" b="1" dirty="0" smtClean="0"/>
              <a:t>1.To </a:t>
            </a:r>
            <a:r>
              <a:rPr lang="en-US" b="1" dirty="0"/>
              <a:t>enable improved business </a:t>
            </a:r>
            <a:r>
              <a:rPr lang="en-US" b="1" dirty="0" smtClean="0"/>
              <a:t>performance</a:t>
            </a:r>
            <a:endParaRPr lang="en-US" b="1" dirty="0"/>
          </a:p>
          <a:p>
            <a:pPr algn="just">
              <a:lnSpc>
                <a:spcPct val="150000"/>
              </a:lnSpc>
            </a:pPr>
            <a:r>
              <a:rPr lang="en-US" b="1" dirty="0"/>
              <a:t>Cycle time reduction: </a:t>
            </a:r>
            <a:r>
              <a:rPr lang="en-US" dirty="0"/>
              <a:t>T</a:t>
            </a:r>
            <a:r>
              <a:rPr lang="en-US" dirty="0" smtClean="0"/>
              <a:t>he </a:t>
            </a:r>
            <a:r>
              <a:rPr lang="en-US" dirty="0"/>
              <a:t>time required to contact other department is reduced</a:t>
            </a:r>
            <a:r>
              <a:rPr lang="en-US" dirty="0" smtClean="0"/>
              <a:t>.</a:t>
            </a:r>
            <a:endParaRPr lang="en-US" dirty="0"/>
          </a:p>
          <a:p>
            <a:pPr algn="just">
              <a:lnSpc>
                <a:spcPct val="150000"/>
              </a:lnSpc>
            </a:pPr>
            <a:r>
              <a:rPr lang="en-US" b="1" dirty="0"/>
              <a:t>Inventory reduction</a:t>
            </a:r>
            <a:r>
              <a:rPr lang="en-US" dirty="0"/>
              <a:t>: As the data is integrated there is no </a:t>
            </a:r>
            <a:r>
              <a:rPr lang="en-US" dirty="0" smtClean="0"/>
              <a:t>need </a:t>
            </a:r>
            <a:r>
              <a:rPr lang="en-US" dirty="0"/>
              <a:t>to re enter the data and the </a:t>
            </a:r>
            <a:r>
              <a:rPr lang="en-US" dirty="0" smtClean="0"/>
              <a:t>paperless </a:t>
            </a:r>
            <a:r>
              <a:rPr lang="en-US" dirty="0"/>
              <a:t>transaction is done using EDI </a:t>
            </a:r>
          </a:p>
          <a:p>
            <a:pPr algn="just">
              <a:lnSpc>
                <a:spcPct val="150000"/>
              </a:lnSpc>
            </a:pPr>
            <a:r>
              <a:rPr lang="en-US" b="1" dirty="0"/>
              <a:t>Order fulfillment improvement: </a:t>
            </a:r>
            <a:r>
              <a:rPr lang="en-US" dirty="0"/>
              <a:t>There is no conflict between the departments like sales </a:t>
            </a:r>
            <a:r>
              <a:rPr lang="en-US" dirty="0" smtClean="0"/>
              <a:t>and </a:t>
            </a:r>
            <a:r>
              <a:rPr lang="en-US" dirty="0"/>
              <a:t>production so order can be made on time.</a:t>
            </a:r>
          </a:p>
          <a:p>
            <a:endParaRPr lang="en-US" dirty="0" smtClean="0"/>
          </a:p>
          <a:p>
            <a:endParaRPr lang="en-US" dirty="0"/>
          </a:p>
        </p:txBody>
      </p:sp>
    </p:spTree>
    <p:extLst>
      <p:ext uri="{BB962C8B-B14F-4D97-AF65-F5344CB8AC3E}">
        <p14:creationId xmlns:p14="http://schemas.microsoft.com/office/powerpoint/2010/main" val="22016482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19800"/>
          </a:xfrm>
        </p:spPr>
        <p:txBody>
          <a:bodyPr/>
          <a:lstStyle/>
          <a:p>
            <a:pPr marL="0" indent="0">
              <a:buNone/>
            </a:pPr>
            <a:r>
              <a:rPr lang="en-US" b="1" dirty="0"/>
              <a:t>Scope of SCM</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38250"/>
            <a:ext cx="7620000" cy="508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16581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lnSpc>
                <a:spcPct val="150000"/>
              </a:lnSpc>
              <a:buNone/>
            </a:pPr>
            <a:r>
              <a:rPr lang="en-US" b="1" dirty="0"/>
              <a:t>SCM Processes</a:t>
            </a:r>
          </a:p>
          <a:p>
            <a:pPr>
              <a:lnSpc>
                <a:spcPct val="150000"/>
              </a:lnSpc>
            </a:pPr>
            <a:r>
              <a:rPr lang="en-US" dirty="0"/>
              <a:t>Customer Relationship Management</a:t>
            </a:r>
          </a:p>
          <a:p>
            <a:pPr>
              <a:lnSpc>
                <a:spcPct val="150000"/>
              </a:lnSpc>
            </a:pPr>
            <a:r>
              <a:rPr lang="en-US" dirty="0"/>
              <a:t>Customer Service Management</a:t>
            </a:r>
          </a:p>
          <a:p>
            <a:pPr>
              <a:lnSpc>
                <a:spcPct val="150000"/>
              </a:lnSpc>
            </a:pPr>
            <a:r>
              <a:rPr lang="en-US" dirty="0"/>
              <a:t>Demand Management</a:t>
            </a:r>
          </a:p>
          <a:p>
            <a:pPr>
              <a:lnSpc>
                <a:spcPct val="150000"/>
              </a:lnSpc>
            </a:pPr>
            <a:r>
              <a:rPr lang="en-US" dirty="0"/>
              <a:t>Customer Order Fulfillment</a:t>
            </a:r>
          </a:p>
          <a:p>
            <a:pPr>
              <a:lnSpc>
                <a:spcPct val="150000"/>
              </a:lnSpc>
            </a:pPr>
            <a:r>
              <a:rPr lang="en-US" dirty="0"/>
              <a:t>Manufacturing Flow Management</a:t>
            </a:r>
          </a:p>
          <a:p>
            <a:pPr>
              <a:lnSpc>
                <a:spcPct val="150000"/>
              </a:lnSpc>
            </a:pPr>
            <a:r>
              <a:rPr lang="en-US" dirty="0"/>
              <a:t>Procurement Management</a:t>
            </a:r>
          </a:p>
          <a:p>
            <a:pPr>
              <a:lnSpc>
                <a:spcPct val="150000"/>
              </a:lnSpc>
            </a:pPr>
            <a:r>
              <a:rPr lang="en-US" dirty="0"/>
              <a:t>Product Development and Commercialization</a:t>
            </a:r>
          </a:p>
          <a:p>
            <a:pPr>
              <a:lnSpc>
                <a:spcPct val="150000"/>
              </a:lnSpc>
            </a:pPr>
            <a:r>
              <a:rPr lang="en-US" dirty="0"/>
              <a:t>Returns Management</a:t>
            </a:r>
          </a:p>
          <a:p>
            <a:pPr>
              <a:lnSpc>
                <a:spcPct val="150000"/>
              </a:lnSpc>
            </a:pPr>
            <a:endParaRPr lang="en-US" dirty="0"/>
          </a:p>
        </p:txBody>
      </p:sp>
    </p:spTree>
    <p:extLst>
      <p:ext uri="{BB962C8B-B14F-4D97-AF65-F5344CB8AC3E}">
        <p14:creationId xmlns:p14="http://schemas.microsoft.com/office/powerpoint/2010/main" val="24296014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lnSpcReduction="10000"/>
          </a:bodyPr>
          <a:lstStyle/>
          <a:p>
            <a:pPr marL="0" indent="0">
              <a:buNone/>
            </a:pPr>
            <a:r>
              <a:rPr lang="en-US" b="1" dirty="0"/>
              <a:t>Advantages of SCM</a:t>
            </a:r>
          </a:p>
          <a:p>
            <a:pPr marL="0" indent="0" algn="just">
              <a:lnSpc>
                <a:spcPct val="150000"/>
              </a:lnSpc>
              <a:buNone/>
            </a:pPr>
            <a:r>
              <a:rPr lang="en-US" sz="2800" dirty="0"/>
              <a:t>SCM have multi-dimensional advantages −</a:t>
            </a:r>
          </a:p>
          <a:p>
            <a:pPr algn="just">
              <a:lnSpc>
                <a:spcPct val="150000"/>
              </a:lnSpc>
            </a:pPr>
            <a:r>
              <a:rPr lang="en-US" sz="2800" b="1" dirty="0"/>
              <a:t>To the suppliers </a:t>
            </a:r>
            <a:r>
              <a:rPr lang="en-US" sz="2800" dirty="0"/>
              <a:t>−</a:t>
            </a:r>
          </a:p>
          <a:p>
            <a:pPr lvl="1" algn="just">
              <a:lnSpc>
                <a:spcPct val="150000"/>
              </a:lnSpc>
            </a:pPr>
            <a:r>
              <a:rPr lang="en-US" sz="2400" dirty="0"/>
              <a:t>Help in giving clear-cut instruction</a:t>
            </a:r>
          </a:p>
          <a:p>
            <a:pPr lvl="1" algn="just">
              <a:lnSpc>
                <a:spcPct val="150000"/>
              </a:lnSpc>
            </a:pPr>
            <a:r>
              <a:rPr lang="en-US" sz="2400" dirty="0"/>
              <a:t>Online data transfer reduce paper work</a:t>
            </a:r>
          </a:p>
          <a:p>
            <a:pPr algn="just">
              <a:lnSpc>
                <a:spcPct val="150000"/>
              </a:lnSpc>
            </a:pPr>
            <a:r>
              <a:rPr lang="en-US" sz="2800" b="1" dirty="0"/>
              <a:t>Inventory Economy </a:t>
            </a:r>
            <a:r>
              <a:rPr lang="en-US" sz="2800" dirty="0"/>
              <a:t>−</a:t>
            </a:r>
          </a:p>
          <a:p>
            <a:pPr lvl="1" algn="just">
              <a:lnSpc>
                <a:spcPct val="150000"/>
              </a:lnSpc>
            </a:pPr>
            <a:r>
              <a:rPr lang="en-US" sz="2400" dirty="0"/>
              <a:t>Low cost of handling inventory</a:t>
            </a:r>
          </a:p>
          <a:p>
            <a:pPr lvl="1" algn="just">
              <a:lnSpc>
                <a:spcPct val="150000"/>
              </a:lnSpc>
            </a:pPr>
            <a:r>
              <a:rPr lang="en-US" sz="2400" dirty="0"/>
              <a:t>Low cost of stock outage by deciding optimum size of replenishment orders</a:t>
            </a:r>
          </a:p>
          <a:p>
            <a:pPr lvl="1" algn="just">
              <a:lnSpc>
                <a:spcPct val="150000"/>
              </a:lnSpc>
            </a:pPr>
            <a:r>
              <a:rPr lang="en-US" sz="2400" dirty="0"/>
              <a:t>Achieve excellent logistical performance such as just in time</a:t>
            </a:r>
          </a:p>
          <a:p>
            <a:endParaRPr lang="en-US" dirty="0"/>
          </a:p>
        </p:txBody>
      </p:sp>
    </p:spTree>
    <p:extLst>
      <p:ext uri="{BB962C8B-B14F-4D97-AF65-F5344CB8AC3E}">
        <p14:creationId xmlns:p14="http://schemas.microsoft.com/office/powerpoint/2010/main" val="39324138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19800"/>
          </a:xfrm>
        </p:spPr>
        <p:txBody>
          <a:bodyPr>
            <a:normAutofit lnSpcReduction="10000"/>
          </a:bodyPr>
          <a:lstStyle/>
          <a:p>
            <a:pPr algn="just">
              <a:lnSpc>
                <a:spcPct val="150000"/>
              </a:lnSpc>
            </a:pPr>
            <a:r>
              <a:rPr lang="en-US" sz="2800" b="1" dirty="0"/>
              <a:t>Distribution Point </a:t>
            </a:r>
            <a:r>
              <a:rPr lang="en-US" sz="2800" dirty="0"/>
              <a:t>−</a:t>
            </a:r>
          </a:p>
          <a:p>
            <a:pPr lvl="1" algn="just">
              <a:lnSpc>
                <a:spcPct val="150000"/>
              </a:lnSpc>
            </a:pPr>
            <a:r>
              <a:rPr lang="en-US" sz="2400" dirty="0"/>
              <a:t>Satisfied distributor and whole seller ensure that the right products reach the right place at right time</a:t>
            </a:r>
          </a:p>
          <a:p>
            <a:pPr lvl="1" algn="just">
              <a:lnSpc>
                <a:spcPct val="150000"/>
              </a:lnSpc>
            </a:pPr>
            <a:r>
              <a:rPr lang="en-US" sz="2400" dirty="0"/>
              <a:t>Clear business processes subject to fewer errors</a:t>
            </a:r>
          </a:p>
          <a:p>
            <a:pPr lvl="1" algn="just">
              <a:lnSpc>
                <a:spcPct val="150000"/>
              </a:lnSpc>
            </a:pPr>
            <a:r>
              <a:rPr lang="en-US" sz="2400" dirty="0"/>
              <a:t>Easy accounting of stock and cost of stock</a:t>
            </a:r>
          </a:p>
          <a:p>
            <a:pPr algn="just">
              <a:lnSpc>
                <a:spcPct val="150000"/>
              </a:lnSpc>
            </a:pPr>
            <a:r>
              <a:rPr lang="en-US" sz="2800" b="1" dirty="0"/>
              <a:t>Channel Management </a:t>
            </a:r>
            <a:r>
              <a:rPr lang="en-US" sz="2800" dirty="0"/>
              <a:t>−</a:t>
            </a:r>
          </a:p>
          <a:p>
            <a:pPr lvl="1" algn="just">
              <a:lnSpc>
                <a:spcPct val="150000"/>
              </a:lnSpc>
            </a:pPr>
            <a:r>
              <a:rPr lang="en-US" sz="2400" dirty="0"/>
              <a:t>Reduce total number of transactions required to provide product assortment</a:t>
            </a:r>
          </a:p>
          <a:p>
            <a:pPr lvl="1" algn="just">
              <a:lnSpc>
                <a:spcPct val="150000"/>
              </a:lnSpc>
            </a:pPr>
            <a:r>
              <a:rPr lang="en-US" sz="2400" dirty="0"/>
              <a:t>Organization is logically capable of performing customization requirements</a:t>
            </a:r>
          </a:p>
          <a:p>
            <a:endParaRPr lang="en-US" dirty="0"/>
          </a:p>
        </p:txBody>
      </p:sp>
    </p:spTree>
    <p:extLst>
      <p:ext uri="{BB962C8B-B14F-4D97-AF65-F5344CB8AC3E}">
        <p14:creationId xmlns:p14="http://schemas.microsoft.com/office/powerpoint/2010/main" val="944521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a:bodyPr>
          <a:lstStyle/>
          <a:p>
            <a:pPr algn="just">
              <a:lnSpc>
                <a:spcPct val="150000"/>
              </a:lnSpc>
            </a:pPr>
            <a:r>
              <a:rPr lang="en-US" sz="2800" b="1" dirty="0" smtClean="0"/>
              <a:t>Operational </a:t>
            </a:r>
            <a:r>
              <a:rPr lang="en-US" sz="2800" b="1" dirty="0"/>
              <a:t>performance </a:t>
            </a:r>
            <a:r>
              <a:rPr lang="en-US" sz="2800" dirty="0"/>
              <a:t>−</a:t>
            </a:r>
          </a:p>
          <a:p>
            <a:pPr lvl="1" algn="just">
              <a:lnSpc>
                <a:spcPct val="150000"/>
              </a:lnSpc>
            </a:pPr>
            <a:r>
              <a:rPr lang="en-US" sz="2400" dirty="0"/>
              <a:t>It involves delivery speed and consistency.</a:t>
            </a:r>
          </a:p>
          <a:p>
            <a:pPr algn="just">
              <a:lnSpc>
                <a:spcPct val="150000"/>
              </a:lnSpc>
            </a:pPr>
            <a:r>
              <a:rPr lang="en-US" sz="2800" b="1" dirty="0"/>
              <a:t>External customer </a:t>
            </a:r>
            <a:r>
              <a:rPr lang="en-US" sz="2800" dirty="0"/>
              <a:t>−</a:t>
            </a:r>
          </a:p>
          <a:p>
            <a:pPr lvl="1" algn="just">
              <a:lnSpc>
                <a:spcPct val="150000"/>
              </a:lnSpc>
            </a:pPr>
            <a:r>
              <a:rPr lang="en-US" sz="2400" dirty="0"/>
              <a:t>Conformance of product and services to their requirements</a:t>
            </a:r>
          </a:p>
          <a:p>
            <a:pPr lvl="1" algn="just">
              <a:lnSpc>
                <a:spcPct val="150000"/>
              </a:lnSpc>
            </a:pPr>
            <a:r>
              <a:rPr lang="en-US" sz="2400" dirty="0"/>
              <a:t>Competitive prices</a:t>
            </a:r>
          </a:p>
          <a:p>
            <a:pPr lvl="1" algn="just">
              <a:lnSpc>
                <a:spcPct val="150000"/>
              </a:lnSpc>
            </a:pPr>
            <a:r>
              <a:rPr lang="en-US" sz="2400" dirty="0"/>
              <a:t>Quality and reliability</a:t>
            </a:r>
          </a:p>
          <a:p>
            <a:pPr lvl="1" algn="just">
              <a:lnSpc>
                <a:spcPct val="150000"/>
              </a:lnSpc>
            </a:pPr>
            <a:r>
              <a:rPr lang="en-US" sz="2400" dirty="0"/>
              <a:t>Delivery</a:t>
            </a:r>
          </a:p>
          <a:p>
            <a:pPr lvl="1" algn="just">
              <a:lnSpc>
                <a:spcPct val="150000"/>
              </a:lnSpc>
            </a:pPr>
            <a:r>
              <a:rPr lang="en-US" sz="2400" dirty="0"/>
              <a:t>After sales services</a:t>
            </a:r>
          </a:p>
          <a:p>
            <a:pPr algn="just">
              <a:lnSpc>
                <a:spcPct val="150000"/>
              </a:lnSpc>
            </a:pPr>
            <a:endParaRPr lang="en-US" sz="2800" dirty="0"/>
          </a:p>
        </p:txBody>
      </p:sp>
    </p:spTree>
    <p:extLst>
      <p:ext uri="{BB962C8B-B14F-4D97-AF65-F5344CB8AC3E}">
        <p14:creationId xmlns:p14="http://schemas.microsoft.com/office/powerpoint/2010/main" val="41176619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algn="just">
              <a:lnSpc>
                <a:spcPct val="150000"/>
              </a:lnSpc>
            </a:pPr>
            <a:r>
              <a:rPr lang="en-US" sz="2800" b="1" dirty="0"/>
              <a:t>To employees and internal customers </a:t>
            </a:r>
            <a:r>
              <a:rPr lang="en-US" sz="2800" dirty="0"/>
              <a:t>−</a:t>
            </a:r>
          </a:p>
          <a:p>
            <a:pPr lvl="1" algn="just">
              <a:lnSpc>
                <a:spcPct val="150000"/>
              </a:lnSpc>
            </a:pPr>
            <a:r>
              <a:rPr lang="en-US" sz="2400" dirty="0"/>
              <a:t>Teamwork and cooperation</a:t>
            </a:r>
          </a:p>
          <a:p>
            <a:pPr lvl="1" algn="just">
              <a:lnSpc>
                <a:spcPct val="150000"/>
              </a:lnSpc>
            </a:pPr>
            <a:r>
              <a:rPr lang="en-US" sz="2400" dirty="0"/>
              <a:t>Efficient structure and system</a:t>
            </a:r>
          </a:p>
          <a:p>
            <a:pPr lvl="1" algn="just">
              <a:lnSpc>
                <a:spcPct val="150000"/>
              </a:lnSpc>
            </a:pPr>
            <a:r>
              <a:rPr lang="en-US" sz="2400" dirty="0"/>
              <a:t>Quality work</a:t>
            </a:r>
          </a:p>
          <a:p>
            <a:pPr lvl="1" algn="just">
              <a:lnSpc>
                <a:spcPct val="150000"/>
              </a:lnSpc>
            </a:pPr>
            <a:r>
              <a:rPr lang="en-US" sz="2400" dirty="0"/>
              <a:t>Delivery</a:t>
            </a:r>
          </a:p>
          <a:p>
            <a:pPr algn="just">
              <a:lnSpc>
                <a:spcPct val="150000"/>
              </a:lnSpc>
            </a:pPr>
            <a:r>
              <a:rPr lang="en-US" sz="2800" b="1" dirty="0"/>
              <a:t>Financial management </a:t>
            </a:r>
            <a:r>
              <a:rPr lang="en-US" sz="2800" dirty="0"/>
              <a:t>−</a:t>
            </a:r>
          </a:p>
          <a:p>
            <a:pPr lvl="1" algn="just">
              <a:lnSpc>
                <a:spcPct val="150000"/>
              </a:lnSpc>
            </a:pPr>
            <a:r>
              <a:rPr lang="en-US" sz="2400" dirty="0"/>
              <a:t>Low cost</a:t>
            </a:r>
          </a:p>
          <a:p>
            <a:pPr lvl="1" algn="just">
              <a:lnSpc>
                <a:spcPct val="150000"/>
              </a:lnSpc>
            </a:pPr>
            <a:r>
              <a:rPr lang="en-US" sz="2400" dirty="0"/>
              <a:t>Realistic analysis</a:t>
            </a:r>
          </a:p>
          <a:p>
            <a:pPr marL="0" indent="0">
              <a:buNone/>
            </a:pPr>
            <a:r>
              <a:rPr lang="en-US" dirty="0"/>
              <a:t/>
            </a:r>
            <a:br>
              <a:rPr lang="en-US" dirty="0"/>
            </a:br>
            <a:endParaRPr lang="en-US" dirty="0"/>
          </a:p>
        </p:txBody>
      </p:sp>
    </p:spTree>
    <p:extLst>
      <p:ext uri="{BB962C8B-B14F-4D97-AF65-F5344CB8AC3E}">
        <p14:creationId xmlns:p14="http://schemas.microsoft.com/office/powerpoint/2010/main" val="1234150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19800"/>
          </a:xfrm>
        </p:spPr>
        <p:txBody>
          <a:bodyPr/>
          <a:lstStyle/>
          <a:p>
            <a:pPr marL="0" indent="0">
              <a:buNone/>
            </a:pPr>
            <a:r>
              <a:rPr lang="en-US" b="1" dirty="0"/>
              <a:t>Disadvantages: </a:t>
            </a:r>
            <a:endParaRPr lang="en-US" b="1" dirty="0" smtClean="0"/>
          </a:p>
          <a:p>
            <a:pPr algn="just">
              <a:lnSpc>
                <a:spcPct val="150000"/>
              </a:lnSpc>
            </a:pPr>
            <a:r>
              <a:rPr lang="en-US" dirty="0" smtClean="0"/>
              <a:t>The </a:t>
            </a:r>
            <a:r>
              <a:rPr lang="en-US" dirty="0"/>
              <a:t>biggest disadvantage of supply chain management is the </a:t>
            </a:r>
            <a:r>
              <a:rPr lang="en-US" b="1" dirty="0"/>
              <a:t>heavy investment of time</a:t>
            </a:r>
            <a:r>
              <a:rPr lang="en-US" dirty="0"/>
              <a:t>, </a:t>
            </a:r>
            <a:r>
              <a:rPr lang="en-US" b="1" dirty="0"/>
              <a:t>money</a:t>
            </a:r>
            <a:r>
              <a:rPr lang="en-US" dirty="0"/>
              <a:t>, </a:t>
            </a:r>
            <a:r>
              <a:rPr lang="en-US" b="1" dirty="0"/>
              <a:t>resources</a:t>
            </a:r>
            <a:r>
              <a:rPr lang="en-US" dirty="0"/>
              <a:t> needed to </a:t>
            </a:r>
            <a:r>
              <a:rPr lang="en-US" b="1" dirty="0"/>
              <a:t>implement</a:t>
            </a:r>
            <a:r>
              <a:rPr lang="en-US" dirty="0"/>
              <a:t> and </a:t>
            </a:r>
            <a:r>
              <a:rPr lang="en-US" b="1" dirty="0"/>
              <a:t>overlook</a:t>
            </a:r>
            <a:r>
              <a:rPr lang="en-US" dirty="0"/>
              <a:t> the supply chain. </a:t>
            </a:r>
            <a:r>
              <a:rPr lang="en-US" dirty="0" smtClean="0"/>
              <a:t> </a:t>
            </a:r>
          </a:p>
          <a:p>
            <a:pPr algn="just">
              <a:lnSpc>
                <a:spcPct val="150000"/>
              </a:lnSpc>
            </a:pPr>
            <a:r>
              <a:rPr lang="en-US" dirty="0" smtClean="0"/>
              <a:t>It </a:t>
            </a:r>
            <a:r>
              <a:rPr lang="en-US" dirty="0"/>
              <a:t>is very difficult to decide, 'Outsource Or Not’’ </a:t>
            </a:r>
            <a:endParaRPr lang="en-US" dirty="0" smtClean="0"/>
          </a:p>
          <a:p>
            <a:pPr algn="just">
              <a:lnSpc>
                <a:spcPct val="150000"/>
              </a:lnSpc>
            </a:pPr>
            <a:r>
              <a:rPr lang="en-US" dirty="0" smtClean="0"/>
              <a:t>Integrating </a:t>
            </a:r>
            <a:r>
              <a:rPr lang="en-US" dirty="0"/>
              <a:t>the supply chain and choosing the correct suppliers is much more difficult</a:t>
            </a:r>
          </a:p>
        </p:txBody>
      </p:sp>
    </p:spTree>
    <p:extLst>
      <p:ext uri="{BB962C8B-B14F-4D97-AF65-F5344CB8AC3E}">
        <p14:creationId xmlns:p14="http://schemas.microsoft.com/office/powerpoint/2010/main" val="2706231523"/>
      </p:ext>
    </p:extLst>
  </p:cSld>
  <p:clrMapOvr>
    <a:masterClrMapping/>
  </p:clrMapOvr>
  <p:transition spd="slow">
    <p:push dir="u"/>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a:t>Reasons for failure: </a:t>
            </a:r>
            <a:endParaRPr lang="en-US" b="1" dirty="0" smtClean="0"/>
          </a:p>
          <a:p>
            <a:pPr>
              <a:lnSpc>
                <a:spcPct val="150000"/>
              </a:lnSpc>
            </a:pPr>
            <a:r>
              <a:rPr lang="en-US" dirty="0" smtClean="0"/>
              <a:t>Supply </a:t>
            </a:r>
            <a:r>
              <a:rPr lang="en-US" dirty="0"/>
              <a:t>chain management fails if: </a:t>
            </a:r>
            <a:endParaRPr lang="en-US" dirty="0" smtClean="0"/>
          </a:p>
          <a:p>
            <a:pPr marL="457200" indent="-457200">
              <a:lnSpc>
                <a:spcPct val="150000"/>
              </a:lnSpc>
              <a:buAutoNum type="arabicPeriod"/>
            </a:pPr>
            <a:r>
              <a:rPr lang="en-US" dirty="0" smtClean="0"/>
              <a:t>Power </a:t>
            </a:r>
            <a:r>
              <a:rPr lang="en-US" dirty="0"/>
              <a:t>is retained. </a:t>
            </a:r>
            <a:endParaRPr lang="en-US" dirty="0" smtClean="0"/>
          </a:p>
          <a:p>
            <a:pPr marL="457200" indent="-457200">
              <a:lnSpc>
                <a:spcPct val="150000"/>
              </a:lnSpc>
              <a:buAutoNum type="arabicPeriod"/>
            </a:pPr>
            <a:r>
              <a:rPr lang="en-US" dirty="0" smtClean="0"/>
              <a:t>Lack </a:t>
            </a:r>
            <a:r>
              <a:rPr lang="en-US" dirty="0"/>
              <a:t>of mutual co-operation. </a:t>
            </a:r>
            <a:endParaRPr lang="en-US" dirty="0" smtClean="0"/>
          </a:p>
          <a:p>
            <a:pPr marL="457200" indent="-457200">
              <a:lnSpc>
                <a:spcPct val="150000"/>
              </a:lnSpc>
              <a:buAutoNum type="arabicPeriod"/>
            </a:pPr>
            <a:r>
              <a:rPr lang="en-US" dirty="0" smtClean="0"/>
              <a:t>Killer </a:t>
            </a:r>
            <a:r>
              <a:rPr lang="en-US" dirty="0"/>
              <a:t>software applications. </a:t>
            </a:r>
            <a:endParaRPr lang="en-US" dirty="0" smtClean="0"/>
          </a:p>
          <a:p>
            <a:pPr marL="457200" indent="-457200">
              <a:lnSpc>
                <a:spcPct val="150000"/>
              </a:lnSpc>
              <a:buAutoNum type="arabicPeriod"/>
            </a:pPr>
            <a:r>
              <a:rPr lang="en-US" dirty="0" smtClean="0"/>
              <a:t>Technology </a:t>
            </a:r>
            <a:r>
              <a:rPr lang="en-US" dirty="0"/>
              <a:t>can not synchronize every party. </a:t>
            </a:r>
            <a:endParaRPr lang="en-US" dirty="0" smtClean="0"/>
          </a:p>
          <a:p>
            <a:pPr marL="457200" indent="-457200">
              <a:lnSpc>
                <a:spcPct val="150000"/>
              </a:lnSpc>
              <a:buAutoNum type="arabicPeriod"/>
            </a:pPr>
            <a:r>
              <a:rPr lang="en-US" dirty="0" smtClean="0"/>
              <a:t>Work </a:t>
            </a:r>
            <a:r>
              <a:rPr lang="en-US" dirty="0"/>
              <a:t>still done by people. </a:t>
            </a:r>
            <a:endParaRPr lang="en-US" dirty="0" smtClean="0"/>
          </a:p>
          <a:p>
            <a:pPr marL="457200" indent="-457200">
              <a:lnSpc>
                <a:spcPct val="150000"/>
              </a:lnSpc>
              <a:buAutoNum type="arabicPeriod"/>
            </a:pPr>
            <a:r>
              <a:rPr lang="en-US" dirty="0" smtClean="0"/>
              <a:t>Sales </a:t>
            </a:r>
            <a:r>
              <a:rPr lang="en-US" dirty="0"/>
              <a:t>manager and </a:t>
            </a:r>
            <a:r>
              <a:rPr lang="en-US" dirty="0" smtClean="0"/>
              <a:t>CEO’s </a:t>
            </a:r>
            <a:r>
              <a:rPr lang="en-US" dirty="0"/>
              <a:t>do not share. </a:t>
            </a:r>
            <a:endParaRPr lang="en-US" dirty="0" smtClean="0"/>
          </a:p>
        </p:txBody>
      </p:sp>
    </p:spTree>
    <p:extLst>
      <p:ext uri="{BB962C8B-B14F-4D97-AF65-F5344CB8AC3E}">
        <p14:creationId xmlns:p14="http://schemas.microsoft.com/office/powerpoint/2010/main" val="3909064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172200"/>
          </a:xfrm>
        </p:spPr>
        <p:txBody>
          <a:bodyPr/>
          <a:lstStyle/>
          <a:p>
            <a:pPr marL="0" indent="0">
              <a:buNone/>
            </a:pPr>
            <a:r>
              <a:rPr lang="en-US" b="1" dirty="0" smtClean="0"/>
              <a:t>ERP Security</a:t>
            </a:r>
          </a:p>
          <a:p>
            <a:pPr algn="just">
              <a:lnSpc>
                <a:spcPct val="150000"/>
              </a:lnSpc>
            </a:pPr>
            <a:r>
              <a:rPr lang="en-US" dirty="0"/>
              <a:t>Data Security is becoming increasingly critical for organizations as the consequences of a security breach are becoming more and more significant. </a:t>
            </a:r>
            <a:endParaRPr lang="en-US" dirty="0" smtClean="0"/>
          </a:p>
          <a:p>
            <a:pPr algn="just">
              <a:lnSpc>
                <a:spcPct val="150000"/>
              </a:lnSpc>
            </a:pPr>
            <a:r>
              <a:rPr lang="en-US" dirty="0" smtClean="0"/>
              <a:t>Hackers </a:t>
            </a:r>
            <a:r>
              <a:rPr lang="en-US" dirty="0"/>
              <a:t>are getting more sophisticated, protection laws are getting tighter, and penalties are on the increase. </a:t>
            </a:r>
            <a:endParaRPr lang="en-US" dirty="0" smtClean="0"/>
          </a:p>
          <a:p>
            <a:pPr algn="just">
              <a:lnSpc>
                <a:spcPct val="150000"/>
              </a:lnSpc>
            </a:pPr>
            <a:r>
              <a:rPr lang="en-US" dirty="0" smtClean="0"/>
              <a:t>ERP </a:t>
            </a:r>
            <a:r>
              <a:rPr lang="en-US" dirty="0"/>
              <a:t>systems lie at the core of business processes, and they process and maintain most of the business data that is considered to be sensitive. </a:t>
            </a:r>
            <a:endParaRPr lang="en-US" dirty="0" smtClean="0"/>
          </a:p>
        </p:txBody>
      </p:sp>
    </p:spTree>
    <p:extLst>
      <p:ext uri="{BB962C8B-B14F-4D97-AF65-F5344CB8AC3E}">
        <p14:creationId xmlns:p14="http://schemas.microsoft.com/office/powerpoint/2010/main" val="3632010234"/>
      </p:ext>
    </p:extLst>
  </p:cSld>
  <p:clrMapOvr>
    <a:masterClrMapping/>
  </p:clrMapOvr>
  <p:transition spd="slow">
    <p:push dir="u"/>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172200"/>
          </a:xfrm>
        </p:spPr>
        <p:txBody>
          <a:bodyPr/>
          <a:lstStyle/>
          <a:p>
            <a:pPr marL="0" indent="0">
              <a:buNone/>
            </a:pPr>
            <a:r>
              <a:rPr lang="en-US" b="1" dirty="0" smtClean="0"/>
              <a:t>ERP Security</a:t>
            </a:r>
          </a:p>
          <a:p>
            <a:pPr algn="just">
              <a:lnSpc>
                <a:spcPct val="150000"/>
              </a:lnSpc>
            </a:pPr>
            <a:r>
              <a:rPr lang="en-US" dirty="0"/>
              <a:t>ERP vendors play their part by investing in platforms and technologies that secure the data so much that the security model is often presented as the cornerstone of the application, but as long the application is extensible, any custom developments pose a risk of breaching security rules</a:t>
            </a:r>
          </a:p>
        </p:txBody>
      </p:sp>
    </p:spTree>
    <p:extLst>
      <p:ext uri="{BB962C8B-B14F-4D97-AF65-F5344CB8AC3E}">
        <p14:creationId xmlns:p14="http://schemas.microsoft.com/office/powerpoint/2010/main" val="445230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normAutofit/>
          </a:bodyPr>
          <a:lstStyle/>
          <a:p>
            <a:pPr marL="0" indent="0">
              <a:buNone/>
            </a:pPr>
            <a:r>
              <a:rPr lang="en-US" b="1" dirty="0" smtClean="0"/>
              <a:t>2.To </a:t>
            </a:r>
            <a:r>
              <a:rPr lang="en-US" b="1" dirty="0"/>
              <a:t>support business </a:t>
            </a:r>
            <a:r>
              <a:rPr lang="en-US" b="1" dirty="0" smtClean="0"/>
              <a:t>growth requirements</a:t>
            </a:r>
            <a:endParaRPr lang="en-US" dirty="0"/>
          </a:p>
          <a:p>
            <a:pPr algn="just">
              <a:lnSpc>
                <a:spcPct val="150000"/>
              </a:lnSpc>
            </a:pPr>
            <a:r>
              <a:rPr lang="en-US" b="1" dirty="0"/>
              <a:t>New Products and New Customers: </a:t>
            </a:r>
            <a:r>
              <a:rPr lang="en-US" dirty="0" smtClean="0"/>
              <a:t>We </a:t>
            </a:r>
            <a:r>
              <a:rPr lang="en-US" dirty="0"/>
              <a:t>can grow our organization by implementing new </a:t>
            </a:r>
            <a:r>
              <a:rPr lang="en-US" dirty="0" smtClean="0"/>
              <a:t>Products </a:t>
            </a:r>
            <a:r>
              <a:rPr lang="en-US" dirty="0"/>
              <a:t>in the market and get the new customers for that product.</a:t>
            </a:r>
          </a:p>
          <a:p>
            <a:pPr algn="just">
              <a:lnSpc>
                <a:spcPct val="150000"/>
              </a:lnSpc>
            </a:pPr>
            <a:r>
              <a:rPr lang="en-US" b="1" dirty="0" smtClean="0"/>
              <a:t>Globalize </a:t>
            </a:r>
            <a:r>
              <a:rPr lang="en-US" b="1" dirty="0"/>
              <a:t>the product</a:t>
            </a:r>
            <a:r>
              <a:rPr lang="en-US" dirty="0"/>
              <a:t>: We can globalize the product for International customers</a:t>
            </a:r>
          </a:p>
          <a:p>
            <a:pPr marL="0" indent="0">
              <a:buNone/>
            </a:pPr>
            <a:r>
              <a:rPr lang="en-US" b="1" dirty="0" smtClean="0"/>
              <a:t>3.To provide </a:t>
            </a:r>
            <a:r>
              <a:rPr lang="en-US" b="1" dirty="0"/>
              <a:t>flexible, integrated, </a:t>
            </a:r>
            <a:r>
              <a:rPr lang="en-US" b="1" dirty="0" smtClean="0"/>
              <a:t>real time </a:t>
            </a:r>
            <a:r>
              <a:rPr lang="en-US" b="1" dirty="0"/>
              <a:t>decision </a:t>
            </a:r>
            <a:r>
              <a:rPr lang="en-US" b="1" dirty="0" smtClean="0"/>
              <a:t>support </a:t>
            </a:r>
            <a:endParaRPr lang="en-US" b="1" dirty="0"/>
          </a:p>
          <a:p>
            <a:pPr algn="just">
              <a:lnSpc>
                <a:spcPct val="150000"/>
              </a:lnSpc>
            </a:pPr>
            <a:r>
              <a:rPr lang="en-US" dirty="0"/>
              <a:t>Managers get the integrated data of different departments at any time to analyze and to take </a:t>
            </a:r>
            <a:r>
              <a:rPr lang="en-US" dirty="0" smtClean="0"/>
              <a:t>important </a:t>
            </a:r>
            <a:r>
              <a:rPr lang="en-US" dirty="0"/>
              <a:t>decisions at the right </a:t>
            </a:r>
            <a:r>
              <a:rPr lang="en-US" dirty="0" smtClean="0"/>
              <a:t>time.</a:t>
            </a:r>
            <a:endParaRPr lang="en-US" dirty="0"/>
          </a:p>
          <a:p>
            <a:endParaRPr lang="en-US" dirty="0"/>
          </a:p>
        </p:txBody>
      </p:sp>
    </p:spTree>
    <p:extLst>
      <p:ext uri="{BB962C8B-B14F-4D97-AF65-F5344CB8AC3E}">
        <p14:creationId xmlns:p14="http://schemas.microsoft.com/office/powerpoint/2010/main" val="2413802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19800"/>
          </a:xfrm>
        </p:spPr>
        <p:txBody>
          <a:bodyPr/>
          <a:lstStyle/>
          <a:p>
            <a:pPr marL="0" indent="0">
              <a:buNone/>
            </a:pPr>
            <a:r>
              <a:rPr lang="en-US" b="1" dirty="0" smtClean="0"/>
              <a:t>1. Access </a:t>
            </a:r>
            <a:r>
              <a:rPr lang="en-US" b="1" dirty="0"/>
              <a:t>Control</a:t>
            </a:r>
          </a:p>
          <a:p>
            <a:pPr algn="just">
              <a:lnSpc>
                <a:spcPct val="150000"/>
              </a:lnSpc>
            </a:pPr>
            <a:r>
              <a:rPr lang="en-US" dirty="0"/>
              <a:t>Access control in ERP applications is concerned with defining and managing authorized users, including granting them the relevant roles they need to access processes and data. </a:t>
            </a:r>
            <a:endParaRPr lang="en-US" dirty="0" smtClean="0"/>
          </a:p>
          <a:p>
            <a:pPr algn="just">
              <a:lnSpc>
                <a:spcPct val="150000"/>
              </a:lnSpc>
            </a:pPr>
            <a:r>
              <a:rPr lang="en-US" dirty="0" smtClean="0"/>
              <a:t>Access </a:t>
            </a:r>
            <a:r>
              <a:rPr lang="en-US" dirty="0"/>
              <a:t>control is critical to the goal of protecting data from unauthorized disclosure and modification, at the same time, maintaining appropriate levels of availability to authorized users for operational purposes.</a:t>
            </a:r>
          </a:p>
          <a:p>
            <a:endParaRPr lang="en-US" dirty="0"/>
          </a:p>
        </p:txBody>
      </p:sp>
    </p:spTree>
    <p:extLst>
      <p:ext uri="{BB962C8B-B14F-4D97-AF65-F5344CB8AC3E}">
        <p14:creationId xmlns:p14="http://schemas.microsoft.com/office/powerpoint/2010/main" val="39376434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a:t>Database Level Security</a:t>
            </a:r>
          </a:p>
          <a:p>
            <a:pPr algn="just">
              <a:lnSpc>
                <a:spcPct val="150000"/>
              </a:lnSpc>
            </a:pPr>
            <a:r>
              <a:rPr lang="en-US" dirty="0"/>
              <a:t>At the core of an ERP system is a relational database management system (RDBMS) that manages the data input/output and storage on the database server. </a:t>
            </a:r>
            <a:endParaRPr lang="en-US" dirty="0" smtClean="0"/>
          </a:p>
          <a:p>
            <a:pPr algn="just">
              <a:lnSpc>
                <a:spcPct val="150000"/>
              </a:lnSpc>
            </a:pPr>
            <a:r>
              <a:rPr lang="en-US" dirty="0" smtClean="0"/>
              <a:t>The </a:t>
            </a:r>
            <a:r>
              <a:rPr lang="en-US" dirty="0"/>
              <a:t>ability to logically customize data objects for a variety of users is key for any enterprise application and is fundamental to the security architecture for managing access to data. </a:t>
            </a:r>
            <a:endParaRPr lang="en-US" dirty="0" smtClean="0"/>
          </a:p>
          <a:p>
            <a:pPr algn="just">
              <a:lnSpc>
                <a:spcPct val="150000"/>
              </a:lnSpc>
            </a:pPr>
            <a:r>
              <a:rPr lang="en-US" dirty="0" smtClean="0"/>
              <a:t>Different </a:t>
            </a:r>
            <a:r>
              <a:rPr lang="en-US" dirty="0"/>
              <a:t>database platforms offer tools to create logical data objects that enable different users to view and handle common business objects in different ways.</a:t>
            </a:r>
          </a:p>
          <a:p>
            <a:endParaRPr lang="en-US" dirty="0"/>
          </a:p>
        </p:txBody>
      </p:sp>
    </p:spTree>
    <p:extLst>
      <p:ext uri="{BB962C8B-B14F-4D97-AF65-F5344CB8AC3E}">
        <p14:creationId xmlns:p14="http://schemas.microsoft.com/office/powerpoint/2010/main" val="42395728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a:t>Data Encryption/Data Masking</a:t>
            </a:r>
          </a:p>
          <a:p>
            <a:pPr algn="just">
              <a:lnSpc>
                <a:spcPct val="150000"/>
              </a:lnSpc>
            </a:pPr>
            <a:r>
              <a:rPr lang="en-US" dirty="0"/>
              <a:t>In addition to controlling functional and data access, ERP data can be encrypted to reduce exposure risks. </a:t>
            </a:r>
            <a:endParaRPr lang="en-US" dirty="0" smtClean="0"/>
          </a:p>
          <a:p>
            <a:pPr algn="just">
              <a:lnSpc>
                <a:spcPct val="150000"/>
              </a:lnSpc>
            </a:pPr>
            <a:r>
              <a:rPr lang="en-US" dirty="0" smtClean="0"/>
              <a:t>Encryption </a:t>
            </a:r>
            <a:r>
              <a:rPr lang="en-US" dirty="0"/>
              <a:t>is an essential tool for securing sensitive information, more commonly used for in-transit data, to ensure the confidentiality and integrity of data are not compromised</a:t>
            </a:r>
            <a:r>
              <a:rPr lang="en-US" dirty="0" smtClean="0"/>
              <a:t>.</a:t>
            </a:r>
          </a:p>
          <a:p>
            <a:pPr algn="just">
              <a:lnSpc>
                <a:spcPct val="150000"/>
              </a:lnSpc>
            </a:pPr>
            <a:r>
              <a:rPr lang="en-US" dirty="0" smtClean="0"/>
              <a:t> </a:t>
            </a:r>
            <a:r>
              <a:rPr lang="en-US" dirty="0"/>
              <a:t>For static data, data encryption is not necessary for all security scenarios, but for sensitive personal data such as credit card numbers or passwords, it is an essential tool.</a:t>
            </a:r>
          </a:p>
          <a:p>
            <a:endParaRPr lang="en-US" dirty="0"/>
          </a:p>
        </p:txBody>
      </p:sp>
    </p:spTree>
    <p:extLst>
      <p:ext uri="{BB962C8B-B14F-4D97-AF65-F5344CB8AC3E}">
        <p14:creationId xmlns:p14="http://schemas.microsoft.com/office/powerpoint/2010/main" val="9104254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77000"/>
          </a:xfrm>
        </p:spPr>
        <p:txBody>
          <a:bodyPr>
            <a:normAutofit lnSpcReduction="10000"/>
          </a:bodyPr>
          <a:lstStyle/>
          <a:p>
            <a:pPr marL="0" indent="0">
              <a:buNone/>
            </a:pPr>
            <a:r>
              <a:rPr lang="en-US" b="1" dirty="0"/>
              <a:t>ERP system security </a:t>
            </a:r>
            <a:r>
              <a:rPr lang="en-US" b="1" dirty="0" smtClean="0"/>
              <a:t>problems</a:t>
            </a:r>
          </a:p>
          <a:p>
            <a:pPr marL="0" indent="0" algn="just">
              <a:lnSpc>
                <a:spcPct val="150000"/>
              </a:lnSpc>
              <a:buNone/>
            </a:pPr>
            <a:r>
              <a:rPr lang="en-US" b="1" dirty="0" smtClean="0"/>
              <a:t>1. Delayed </a:t>
            </a:r>
            <a:r>
              <a:rPr lang="en-US" b="1" dirty="0"/>
              <a:t>Updates</a:t>
            </a:r>
            <a:endParaRPr lang="en-US" dirty="0"/>
          </a:p>
          <a:p>
            <a:pPr algn="just">
              <a:lnSpc>
                <a:spcPct val="150000"/>
              </a:lnSpc>
            </a:pPr>
            <a:r>
              <a:rPr lang="en-US" dirty="0"/>
              <a:t>It’s reported that a whopping 87 percent of business computers feature outdated software, including ERP systems which are not up-to-date. </a:t>
            </a:r>
            <a:endParaRPr lang="en-US" dirty="0" smtClean="0"/>
          </a:p>
          <a:p>
            <a:pPr algn="just">
              <a:lnSpc>
                <a:spcPct val="150000"/>
              </a:lnSpc>
            </a:pPr>
            <a:r>
              <a:rPr lang="en-US" dirty="0" smtClean="0"/>
              <a:t>If </a:t>
            </a:r>
            <a:r>
              <a:rPr lang="en-US" dirty="0"/>
              <a:t>your version is currently unsupported, it can make it difficult to rectify any issues, such as crashes. </a:t>
            </a:r>
            <a:endParaRPr lang="en-US" dirty="0" smtClean="0"/>
          </a:p>
          <a:p>
            <a:pPr algn="just">
              <a:lnSpc>
                <a:spcPct val="150000"/>
              </a:lnSpc>
            </a:pPr>
            <a:r>
              <a:rPr lang="en-US" dirty="0" smtClean="0"/>
              <a:t>More </a:t>
            </a:r>
            <a:r>
              <a:rPr lang="en-US" dirty="0"/>
              <a:t>importantly, it leaves your business vulnerable to risk.</a:t>
            </a:r>
          </a:p>
          <a:p>
            <a:pPr marL="0" indent="0" algn="just">
              <a:lnSpc>
                <a:spcPct val="150000"/>
              </a:lnSpc>
              <a:buNone/>
            </a:pPr>
            <a:r>
              <a:rPr lang="en-US" b="1" dirty="0"/>
              <a:t>How to Avoid: </a:t>
            </a:r>
            <a:r>
              <a:rPr lang="en-US" dirty="0"/>
              <a:t>If you’re finding you’re often lagging behind when it comes to installing ERP updates, then it might be worth looking into an automatic updater which applies any software updates when available.</a:t>
            </a:r>
          </a:p>
        </p:txBody>
      </p:sp>
    </p:spTree>
    <p:extLst>
      <p:ext uri="{BB962C8B-B14F-4D97-AF65-F5344CB8AC3E}">
        <p14:creationId xmlns:p14="http://schemas.microsoft.com/office/powerpoint/2010/main" val="3988105248"/>
      </p:ext>
    </p:extLst>
  </p:cSld>
  <p:clrMapOvr>
    <a:masterClrMapping/>
  </p:clrMapOvr>
  <p:transition spd="slow">
    <p:push dir="u"/>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lstStyle/>
          <a:p>
            <a:pPr marL="0" indent="0">
              <a:buNone/>
            </a:pPr>
            <a:r>
              <a:rPr lang="en-US" b="1" dirty="0" smtClean="0"/>
              <a:t>2. Full </a:t>
            </a:r>
            <a:r>
              <a:rPr lang="en-US" b="1" dirty="0"/>
              <a:t>Access Rights</a:t>
            </a:r>
            <a:endParaRPr lang="en-US" dirty="0"/>
          </a:p>
          <a:p>
            <a:pPr algn="just">
              <a:lnSpc>
                <a:spcPct val="150000"/>
              </a:lnSpc>
            </a:pPr>
            <a:r>
              <a:rPr lang="en-US" dirty="0"/>
              <a:t>The biggest threat to businesses undoubtedly comes from external sources, but that doesn’t mean we can sit back and ignore potential in-house risks. </a:t>
            </a:r>
            <a:endParaRPr lang="en-US" dirty="0" smtClean="0"/>
          </a:p>
          <a:p>
            <a:pPr algn="just">
              <a:lnSpc>
                <a:spcPct val="150000"/>
              </a:lnSpc>
            </a:pPr>
            <a:r>
              <a:rPr lang="en-US" dirty="0" smtClean="0"/>
              <a:t>Full </a:t>
            </a:r>
            <a:r>
              <a:rPr lang="en-US" dirty="0"/>
              <a:t>access rights shouldn’t come as default; instead, it’s important to look at who has access to what data.</a:t>
            </a:r>
          </a:p>
          <a:p>
            <a:pPr marL="0" indent="0" algn="just">
              <a:lnSpc>
                <a:spcPct val="150000"/>
              </a:lnSpc>
              <a:buNone/>
            </a:pPr>
            <a:r>
              <a:rPr lang="en-US" b="1" dirty="0"/>
              <a:t>How to Avoid: </a:t>
            </a:r>
            <a:r>
              <a:rPr lang="en-US" dirty="0"/>
              <a:t>It’s important to maintain audit logs to track any changes. </a:t>
            </a:r>
            <a:endParaRPr lang="en-US" dirty="0" smtClean="0"/>
          </a:p>
          <a:p>
            <a:pPr marL="0" indent="0" algn="just">
              <a:lnSpc>
                <a:spcPct val="150000"/>
              </a:lnSpc>
              <a:buNone/>
            </a:pPr>
            <a:r>
              <a:rPr lang="en-US" dirty="0" smtClean="0"/>
              <a:t>It’s </a:t>
            </a:r>
            <a:r>
              <a:rPr lang="en-US" dirty="0"/>
              <a:t>also worth adding ‘authorizations’ to checklists for new hires, promotions, and any role change documentation.</a:t>
            </a:r>
          </a:p>
        </p:txBody>
      </p:sp>
    </p:spTree>
    <p:extLst>
      <p:ext uri="{BB962C8B-B14F-4D97-AF65-F5344CB8AC3E}">
        <p14:creationId xmlns:p14="http://schemas.microsoft.com/office/powerpoint/2010/main" val="39330179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fontScale="92500"/>
          </a:bodyPr>
          <a:lstStyle/>
          <a:p>
            <a:pPr marL="0" indent="0">
              <a:buNone/>
            </a:pPr>
            <a:r>
              <a:rPr lang="en-US" b="1" dirty="0" smtClean="0"/>
              <a:t>3. Inadequate </a:t>
            </a:r>
            <a:r>
              <a:rPr lang="en-US" b="1" dirty="0"/>
              <a:t>Training</a:t>
            </a:r>
            <a:endParaRPr lang="en-US" dirty="0"/>
          </a:p>
          <a:p>
            <a:pPr algn="just">
              <a:lnSpc>
                <a:spcPct val="150000"/>
              </a:lnSpc>
            </a:pPr>
            <a:r>
              <a:rPr lang="en-US" dirty="0" smtClean="0"/>
              <a:t>It </a:t>
            </a:r>
            <a:r>
              <a:rPr lang="en-US" dirty="0"/>
              <a:t>is certainly worth considering the security risk posed by internal </a:t>
            </a:r>
            <a:r>
              <a:rPr lang="en-US" dirty="0" smtClean="0"/>
              <a:t>sources. </a:t>
            </a:r>
          </a:p>
          <a:p>
            <a:pPr algn="just">
              <a:lnSpc>
                <a:spcPct val="150000"/>
              </a:lnSpc>
            </a:pPr>
            <a:r>
              <a:rPr lang="en-US" dirty="0" smtClean="0"/>
              <a:t>In </a:t>
            </a:r>
            <a:r>
              <a:rPr lang="en-US" dirty="0"/>
              <a:t>some cases, the risk may be intended and malicious, but in most cases, it is more likely to be the result of a lack of understanding. </a:t>
            </a:r>
            <a:endParaRPr lang="en-US" dirty="0" smtClean="0"/>
          </a:p>
          <a:p>
            <a:pPr algn="just">
              <a:lnSpc>
                <a:spcPct val="150000"/>
              </a:lnSpc>
            </a:pPr>
            <a:r>
              <a:rPr lang="en-US" dirty="0" smtClean="0"/>
              <a:t>This </a:t>
            </a:r>
            <a:r>
              <a:rPr lang="en-US" dirty="0"/>
              <a:t>could be a lack of understanding of the ERP system as a whole, or it could be a lack of understanding of what is expected by the </a:t>
            </a:r>
            <a:r>
              <a:rPr lang="en-US" dirty="0" smtClean="0"/>
              <a:t>organization </a:t>
            </a:r>
            <a:r>
              <a:rPr lang="en-US" dirty="0"/>
              <a:t>in terms of security.</a:t>
            </a:r>
          </a:p>
          <a:p>
            <a:pPr marL="0" indent="0" algn="just">
              <a:lnSpc>
                <a:spcPct val="150000"/>
              </a:lnSpc>
              <a:buNone/>
            </a:pPr>
            <a:r>
              <a:rPr lang="en-US" b="1" dirty="0"/>
              <a:t>How to Avoid: </a:t>
            </a:r>
            <a:r>
              <a:rPr lang="en-US" dirty="0"/>
              <a:t>Ask your ERP provider if system training is including as standard, nominate staff to train new hires, and ensure business protocols are widely available and easily accessible to all employees.</a:t>
            </a:r>
          </a:p>
        </p:txBody>
      </p:sp>
    </p:spTree>
    <p:extLst>
      <p:ext uri="{BB962C8B-B14F-4D97-AF65-F5344CB8AC3E}">
        <p14:creationId xmlns:p14="http://schemas.microsoft.com/office/powerpoint/2010/main" val="42057939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lnSpcReduction="10000"/>
          </a:bodyPr>
          <a:lstStyle/>
          <a:p>
            <a:pPr marL="0" indent="0">
              <a:buNone/>
            </a:pPr>
            <a:r>
              <a:rPr lang="en-US" b="1" dirty="0" smtClean="0"/>
              <a:t>4. Failure </a:t>
            </a:r>
            <a:r>
              <a:rPr lang="en-US" b="1" dirty="0"/>
              <a:t>to Comply</a:t>
            </a:r>
            <a:endParaRPr lang="en-US" dirty="0"/>
          </a:p>
          <a:p>
            <a:pPr algn="just">
              <a:lnSpc>
                <a:spcPct val="150000"/>
              </a:lnSpc>
            </a:pPr>
            <a:r>
              <a:rPr lang="en-US" dirty="0"/>
              <a:t>If your ERP system is being used to store confidential sales information, including personal details and payment details, then it’s essential that the system meets local security standards requirements. </a:t>
            </a:r>
            <a:endParaRPr lang="en-US" dirty="0" smtClean="0"/>
          </a:p>
          <a:p>
            <a:pPr algn="just">
              <a:lnSpc>
                <a:spcPct val="150000"/>
              </a:lnSpc>
            </a:pPr>
            <a:r>
              <a:rPr lang="en-US" dirty="0" smtClean="0"/>
              <a:t>This </a:t>
            </a:r>
            <a:r>
              <a:rPr lang="en-US" dirty="0"/>
              <a:t>could include PCI DSS requirements if credit card data is involved. </a:t>
            </a:r>
          </a:p>
          <a:p>
            <a:pPr marL="0" indent="0" algn="just">
              <a:lnSpc>
                <a:spcPct val="150000"/>
              </a:lnSpc>
              <a:buNone/>
            </a:pPr>
            <a:r>
              <a:rPr lang="en-US" b="1" dirty="0"/>
              <a:t>How to Avoid: </a:t>
            </a:r>
            <a:r>
              <a:rPr lang="en-US" dirty="0"/>
              <a:t>Choose an ERP system that’s designed to comply with necessary regulations. </a:t>
            </a:r>
            <a:endParaRPr lang="en-US" dirty="0" smtClean="0"/>
          </a:p>
          <a:p>
            <a:pPr marL="0" indent="0" algn="just">
              <a:lnSpc>
                <a:spcPct val="150000"/>
              </a:lnSpc>
              <a:buNone/>
            </a:pPr>
            <a:r>
              <a:rPr lang="en-US" dirty="0" smtClean="0"/>
              <a:t>It’s </a:t>
            </a:r>
            <a:r>
              <a:rPr lang="en-US" dirty="0"/>
              <a:t>also important to change your vendor-issued password and adhere to good security practices at all times.</a:t>
            </a:r>
            <a:r>
              <a:rPr lang="en-US" b="1" dirty="0"/>
              <a:t> </a:t>
            </a:r>
            <a:endParaRPr lang="en-US" dirty="0"/>
          </a:p>
        </p:txBody>
      </p:sp>
    </p:spTree>
    <p:extLst>
      <p:ext uri="{BB962C8B-B14F-4D97-AF65-F5344CB8AC3E}">
        <p14:creationId xmlns:p14="http://schemas.microsoft.com/office/powerpoint/2010/main" val="1879434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324600"/>
          </a:xfrm>
        </p:spPr>
        <p:txBody>
          <a:bodyPr>
            <a:normAutofit fontScale="92500" lnSpcReduction="10000"/>
          </a:bodyPr>
          <a:lstStyle/>
          <a:p>
            <a:pPr marL="0" indent="0" algn="just">
              <a:lnSpc>
                <a:spcPct val="150000"/>
              </a:lnSpc>
              <a:buNone/>
            </a:pPr>
            <a:r>
              <a:rPr lang="en-US" b="1" dirty="0" smtClean="0"/>
              <a:t>5. Use </a:t>
            </a:r>
            <a:r>
              <a:rPr lang="en-US" b="1" dirty="0"/>
              <a:t>of </a:t>
            </a:r>
            <a:r>
              <a:rPr lang="en-US" b="1" dirty="0" smtClean="0"/>
              <a:t>Unauthorized </a:t>
            </a:r>
            <a:r>
              <a:rPr lang="en-US" b="1" dirty="0"/>
              <a:t>Systems</a:t>
            </a:r>
            <a:endParaRPr lang="en-US" dirty="0"/>
          </a:p>
          <a:p>
            <a:pPr algn="just">
              <a:lnSpc>
                <a:spcPct val="150000"/>
              </a:lnSpc>
            </a:pPr>
            <a:r>
              <a:rPr lang="en-US" dirty="0"/>
              <a:t>The whole point of ERP is integration; to remove the need for what is known as ‘</a:t>
            </a:r>
            <a:r>
              <a:rPr lang="en-US" dirty="0" err="1"/>
              <a:t>Frankensteining</a:t>
            </a:r>
            <a:r>
              <a:rPr lang="en-US" dirty="0"/>
              <a:t>’. </a:t>
            </a:r>
            <a:endParaRPr lang="en-US" dirty="0" smtClean="0"/>
          </a:p>
          <a:p>
            <a:pPr algn="just">
              <a:lnSpc>
                <a:spcPct val="150000"/>
              </a:lnSpc>
            </a:pPr>
            <a:r>
              <a:rPr lang="en-US" dirty="0" err="1" smtClean="0"/>
              <a:t>Frankensteining</a:t>
            </a:r>
            <a:r>
              <a:rPr lang="en-US" dirty="0" smtClean="0"/>
              <a:t> </a:t>
            </a:r>
            <a:r>
              <a:rPr lang="en-US" dirty="0"/>
              <a:t>happens when multiple software programs are used simultaneously to achieve a single goal, such as maintaining sales data on an ERP but running reports using Excel. </a:t>
            </a:r>
            <a:endParaRPr lang="en-US" dirty="0" smtClean="0"/>
          </a:p>
          <a:p>
            <a:pPr algn="just">
              <a:lnSpc>
                <a:spcPct val="150000"/>
              </a:lnSpc>
            </a:pPr>
            <a:r>
              <a:rPr lang="en-US" dirty="0" smtClean="0"/>
              <a:t>This </a:t>
            </a:r>
            <a:r>
              <a:rPr lang="en-US" dirty="0"/>
              <a:t>practices still takes places across many businesses, even if it is not office protocol. </a:t>
            </a:r>
          </a:p>
          <a:p>
            <a:pPr marL="0" indent="0" algn="just">
              <a:lnSpc>
                <a:spcPct val="150000"/>
              </a:lnSpc>
              <a:buNone/>
            </a:pPr>
            <a:r>
              <a:rPr lang="en-US" b="1" dirty="0"/>
              <a:t>How to Avoid: </a:t>
            </a:r>
            <a:r>
              <a:rPr lang="en-US" dirty="0"/>
              <a:t>Firstly, look into preventing data export unless absolutely required. </a:t>
            </a:r>
            <a:endParaRPr lang="en-US" dirty="0" smtClean="0"/>
          </a:p>
          <a:p>
            <a:pPr marL="0" indent="0" algn="just">
              <a:lnSpc>
                <a:spcPct val="150000"/>
              </a:lnSpc>
              <a:buNone/>
            </a:pPr>
            <a:r>
              <a:rPr lang="en-US" dirty="0" smtClean="0"/>
              <a:t>Secondly</a:t>
            </a:r>
            <a:r>
              <a:rPr lang="en-US" dirty="0"/>
              <a:t>, if your ERP system isn’t doing everything you need it to, then perhaps it’s time to upgrade to a new system.</a:t>
            </a:r>
            <a:r>
              <a:rPr lang="en-US" b="1" dirty="0"/>
              <a:t> </a:t>
            </a:r>
            <a:endParaRPr lang="en-US" dirty="0"/>
          </a:p>
        </p:txBody>
      </p:sp>
    </p:spTree>
    <p:extLst>
      <p:ext uri="{BB962C8B-B14F-4D97-AF65-F5344CB8AC3E}">
        <p14:creationId xmlns:p14="http://schemas.microsoft.com/office/powerpoint/2010/main" val="26646230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00800"/>
          </a:xfrm>
        </p:spPr>
        <p:txBody>
          <a:bodyPr>
            <a:normAutofit lnSpcReduction="10000"/>
          </a:bodyPr>
          <a:lstStyle/>
          <a:p>
            <a:pPr marL="0" indent="0" algn="just">
              <a:lnSpc>
                <a:spcPct val="150000"/>
              </a:lnSpc>
              <a:buNone/>
            </a:pPr>
            <a:r>
              <a:rPr lang="en-US" b="1" dirty="0" smtClean="0"/>
              <a:t>6. Automatic </a:t>
            </a:r>
            <a:r>
              <a:rPr lang="en-US" b="1" dirty="0"/>
              <a:t>Trust </a:t>
            </a:r>
            <a:endParaRPr lang="en-US" dirty="0"/>
          </a:p>
          <a:p>
            <a:pPr algn="just">
              <a:lnSpc>
                <a:spcPct val="150000"/>
              </a:lnSpc>
            </a:pPr>
            <a:r>
              <a:rPr lang="en-US" dirty="0"/>
              <a:t>Cloud ERP systems are becoming increasingly popular. </a:t>
            </a:r>
            <a:endParaRPr lang="en-US" dirty="0" smtClean="0"/>
          </a:p>
          <a:p>
            <a:pPr algn="just">
              <a:lnSpc>
                <a:spcPct val="150000"/>
              </a:lnSpc>
            </a:pPr>
            <a:r>
              <a:rPr lang="en-US" dirty="0" smtClean="0"/>
              <a:t>This </a:t>
            </a:r>
            <a:r>
              <a:rPr lang="en-US" dirty="0"/>
              <a:t>means that any data that you choose to enter into the system isn’t stored locally, but is instead stored by a third party cloud hosting service. </a:t>
            </a:r>
          </a:p>
          <a:p>
            <a:pPr algn="just">
              <a:lnSpc>
                <a:spcPct val="150000"/>
              </a:lnSpc>
            </a:pPr>
            <a:r>
              <a:rPr lang="en-US" dirty="0"/>
              <a:t>However, there is a slight downside, and that’s the need to place 100 percent of our ERP system security into someone else’s hands</a:t>
            </a:r>
            <a:r>
              <a:rPr lang="en-US" dirty="0" smtClean="0"/>
              <a:t>.</a:t>
            </a:r>
          </a:p>
          <a:p>
            <a:pPr marL="0" indent="0" algn="just">
              <a:lnSpc>
                <a:spcPct val="150000"/>
              </a:lnSpc>
              <a:buNone/>
            </a:pPr>
            <a:r>
              <a:rPr lang="en-US" b="1" dirty="0" smtClean="0"/>
              <a:t>How to Avoid: </a:t>
            </a:r>
            <a:r>
              <a:rPr lang="en-US" dirty="0" smtClean="0"/>
              <a:t>Consider your cloud provider very carefully, paying particular attention to their security processes and their data regulations. </a:t>
            </a:r>
          </a:p>
        </p:txBody>
      </p:sp>
    </p:spTree>
    <p:extLst>
      <p:ext uri="{BB962C8B-B14F-4D97-AF65-F5344CB8AC3E}">
        <p14:creationId xmlns:p14="http://schemas.microsoft.com/office/powerpoint/2010/main" val="29851488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00800"/>
          </a:xfrm>
        </p:spPr>
        <p:txBody>
          <a:bodyPr>
            <a:normAutofit fontScale="92500" lnSpcReduction="10000"/>
          </a:bodyPr>
          <a:lstStyle/>
          <a:p>
            <a:pPr marL="0" indent="0">
              <a:buNone/>
            </a:pPr>
            <a:r>
              <a:rPr lang="en-US" b="1" dirty="0"/>
              <a:t>Single Authentication</a:t>
            </a:r>
            <a:endParaRPr lang="en-US" dirty="0"/>
          </a:p>
          <a:p>
            <a:pPr algn="just">
              <a:lnSpc>
                <a:spcPct val="150000"/>
              </a:lnSpc>
            </a:pPr>
            <a:r>
              <a:rPr lang="en-US" dirty="0"/>
              <a:t>As ERP systems have evolved, they’ve become capable of handling not only a much wider range of information but also more sensitive information as well</a:t>
            </a:r>
            <a:r>
              <a:rPr lang="en-US" dirty="0" smtClean="0"/>
              <a:t>.</a:t>
            </a:r>
            <a:r>
              <a:rPr lang="en-US" dirty="0"/>
              <a:t> </a:t>
            </a:r>
            <a:endParaRPr lang="en-US" dirty="0" smtClean="0"/>
          </a:p>
          <a:p>
            <a:pPr algn="just">
              <a:lnSpc>
                <a:spcPct val="150000"/>
              </a:lnSpc>
            </a:pPr>
            <a:r>
              <a:rPr lang="en-US" dirty="0" smtClean="0"/>
              <a:t>Password </a:t>
            </a:r>
            <a:r>
              <a:rPr lang="en-US" dirty="0"/>
              <a:t>cracking is one of the simplest and most common forms of hacking, so it really doesn’t make sense to protect our most important, sensitive, and confidential business data through the use of passwords alone which can be stolen or even guessed relatively easily by experts</a:t>
            </a:r>
            <a:r>
              <a:rPr lang="en-US" dirty="0" smtClean="0"/>
              <a:t>.</a:t>
            </a:r>
          </a:p>
          <a:p>
            <a:pPr marL="0" indent="0" algn="just">
              <a:lnSpc>
                <a:spcPct val="150000"/>
              </a:lnSpc>
              <a:buNone/>
            </a:pPr>
            <a:r>
              <a:rPr lang="en-US" b="1" dirty="0"/>
              <a:t>How to Avoid: </a:t>
            </a:r>
            <a:r>
              <a:rPr lang="en-US" dirty="0"/>
              <a:t>The obvious solution is 2FA. </a:t>
            </a:r>
            <a:endParaRPr lang="en-US" dirty="0" smtClean="0"/>
          </a:p>
          <a:p>
            <a:pPr marL="0" indent="0" algn="just">
              <a:lnSpc>
                <a:spcPct val="150000"/>
              </a:lnSpc>
              <a:buNone/>
            </a:pPr>
            <a:r>
              <a:rPr lang="en-US" dirty="0" smtClean="0"/>
              <a:t>The </a:t>
            </a:r>
            <a:r>
              <a:rPr lang="en-US" dirty="0"/>
              <a:t>good news is that the 2FA industry has changed in recent years and there is no longer a need for a physical device. </a:t>
            </a:r>
            <a:endParaRPr lang="en-US" dirty="0" smtClean="0"/>
          </a:p>
          <a:p>
            <a:pPr marL="0" indent="0" algn="just">
              <a:lnSpc>
                <a:spcPct val="150000"/>
              </a:lnSpc>
              <a:buNone/>
            </a:pPr>
            <a:r>
              <a:rPr lang="en-US" dirty="0" smtClean="0"/>
              <a:t>Instead</a:t>
            </a:r>
            <a:r>
              <a:rPr lang="en-US" dirty="0"/>
              <a:t>, a code can be sent to an email address.</a:t>
            </a:r>
          </a:p>
        </p:txBody>
      </p:sp>
    </p:spTree>
    <p:extLst>
      <p:ext uri="{BB962C8B-B14F-4D97-AF65-F5344CB8AC3E}">
        <p14:creationId xmlns:p14="http://schemas.microsoft.com/office/powerpoint/2010/main" val="1002677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4.To </a:t>
            </a:r>
            <a:r>
              <a:rPr lang="en-US" b="1" dirty="0"/>
              <a:t>eliminate limitations in the legacy system</a:t>
            </a:r>
            <a:r>
              <a:rPr lang="en-US" b="1" dirty="0" smtClean="0"/>
              <a:t>:</a:t>
            </a:r>
            <a:endParaRPr lang="en-US" b="1" dirty="0"/>
          </a:p>
          <a:p>
            <a:pPr>
              <a:lnSpc>
                <a:spcPct val="150000"/>
              </a:lnSpc>
            </a:pPr>
            <a:r>
              <a:rPr lang="en-US" dirty="0"/>
              <a:t>Integration of </a:t>
            </a:r>
            <a:r>
              <a:rPr lang="en-US" dirty="0" smtClean="0"/>
              <a:t>the isolated departments</a:t>
            </a:r>
            <a:endParaRPr lang="en-US" dirty="0"/>
          </a:p>
          <a:p>
            <a:pPr>
              <a:lnSpc>
                <a:spcPct val="150000"/>
              </a:lnSpc>
            </a:pPr>
            <a:r>
              <a:rPr lang="en-US" dirty="0"/>
              <a:t>Decision support </a:t>
            </a:r>
            <a:r>
              <a:rPr lang="en-US" dirty="0" smtClean="0"/>
              <a:t>system</a:t>
            </a:r>
            <a:endParaRPr lang="en-US" dirty="0"/>
          </a:p>
          <a:p>
            <a:pPr>
              <a:lnSpc>
                <a:spcPct val="150000"/>
              </a:lnSpc>
            </a:pPr>
            <a:r>
              <a:rPr lang="en-US" dirty="0"/>
              <a:t>Availability of the right data at right </a:t>
            </a:r>
            <a:r>
              <a:rPr lang="en-US" dirty="0" smtClean="0"/>
              <a:t>time</a:t>
            </a:r>
            <a:endParaRPr lang="en-US" dirty="0"/>
          </a:p>
          <a:p>
            <a:pPr>
              <a:lnSpc>
                <a:spcPct val="150000"/>
              </a:lnSpc>
            </a:pPr>
            <a:r>
              <a:rPr lang="en-US" dirty="0"/>
              <a:t>Flexibility to </a:t>
            </a:r>
            <a:r>
              <a:rPr lang="en-US" dirty="0" smtClean="0"/>
              <a:t>change</a:t>
            </a:r>
            <a:endParaRPr lang="en-US" dirty="0"/>
          </a:p>
          <a:p>
            <a:pPr>
              <a:lnSpc>
                <a:spcPct val="150000"/>
              </a:lnSpc>
            </a:pPr>
            <a:r>
              <a:rPr lang="en-US" dirty="0"/>
              <a:t>Supporting latest technologies</a:t>
            </a:r>
          </a:p>
          <a:p>
            <a:endParaRPr lang="en-US" dirty="0"/>
          </a:p>
        </p:txBody>
      </p:sp>
    </p:spTree>
    <p:extLst>
      <p:ext uri="{BB962C8B-B14F-4D97-AF65-F5344CB8AC3E}">
        <p14:creationId xmlns:p14="http://schemas.microsoft.com/office/powerpoint/2010/main" val="5671616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endParaRPr lang="en-US" dirty="0"/>
          </a:p>
        </p:txBody>
      </p:sp>
    </p:spTree>
    <p:extLst>
      <p:ext uri="{BB962C8B-B14F-4D97-AF65-F5344CB8AC3E}">
        <p14:creationId xmlns:p14="http://schemas.microsoft.com/office/powerpoint/2010/main" val="1666159420"/>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5.Take </a:t>
            </a:r>
            <a:r>
              <a:rPr lang="en-US" b="1" dirty="0"/>
              <a:t>advantage of the untapped mid market</a:t>
            </a:r>
            <a:r>
              <a:rPr lang="en-US" b="1" dirty="0" smtClean="0"/>
              <a:t>:</a:t>
            </a:r>
            <a:endParaRPr lang="en-US" dirty="0"/>
          </a:p>
          <a:p>
            <a:pPr algn="just">
              <a:lnSpc>
                <a:spcPct val="150000"/>
              </a:lnSpc>
            </a:pPr>
            <a:r>
              <a:rPr lang="en-US" dirty="0"/>
              <a:t>Increased functionality at reasonable </a:t>
            </a:r>
            <a:r>
              <a:rPr lang="en-US" dirty="0" smtClean="0"/>
              <a:t>cost</a:t>
            </a:r>
            <a:endParaRPr lang="en-US" dirty="0"/>
          </a:p>
          <a:p>
            <a:pPr algn="just">
              <a:lnSpc>
                <a:spcPct val="150000"/>
              </a:lnSpc>
            </a:pPr>
            <a:r>
              <a:rPr lang="en-US" dirty="0"/>
              <a:t>Vertical market </a:t>
            </a:r>
            <a:r>
              <a:rPr lang="en-US" dirty="0" smtClean="0"/>
              <a:t>solutions</a:t>
            </a:r>
            <a:endParaRPr lang="en-US" dirty="0"/>
          </a:p>
          <a:p>
            <a:pPr algn="just">
              <a:lnSpc>
                <a:spcPct val="150000"/>
              </a:lnSpc>
            </a:pPr>
            <a:r>
              <a:rPr lang="en-US" dirty="0"/>
              <a:t>Open system </a:t>
            </a:r>
            <a:r>
              <a:rPr lang="en-US" dirty="0" smtClean="0"/>
              <a:t>technology</a:t>
            </a:r>
            <a:endParaRPr lang="en-US" dirty="0"/>
          </a:p>
          <a:p>
            <a:endParaRPr lang="en-US" dirty="0"/>
          </a:p>
        </p:txBody>
      </p:sp>
    </p:spTree>
    <p:extLst>
      <p:ext uri="{BB962C8B-B14F-4D97-AF65-F5344CB8AC3E}">
        <p14:creationId xmlns:p14="http://schemas.microsoft.com/office/powerpoint/2010/main" val="373658564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00800"/>
          </a:xfrm>
        </p:spPr>
        <p:txBody>
          <a:bodyPr>
            <a:normAutofit lnSpcReduction="10000"/>
          </a:bodyPr>
          <a:lstStyle/>
          <a:p>
            <a:pPr marL="0" indent="0" algn="ctr">
              <a:buNone/>
            </a:pPr>
            <a:r>
              <a:rPr lang="en-US" sz="2800" b="1" dirty="0"/>
              <a:t>ERP and related technology</a:t>
            </a:r>
          </a:p>
          <a:p>
            <a:pPr marL="0" indent="0">
              <a:buNone/>
            </a:pPr>
            <a:r>
              <a:rPr lang="en-US" dirty="0"/>
              <a:t>The ERP system has </a:t>
            </a:r>
            <a:r>
              <a:rPr lang="en-US" b="1" dirty="0"/>
              <a:t>3 significant limitations</a:t>
            </a:r>
            <a:r>
              <a:rPr lang="en-US" dirty="0"/>
              <a:t>: </a:t>
            </a:r>
          </a:p>
          <a:p>
            <a:pPr marL="457200" indent="-457200" algn="just">
              <a:lnSpc>
                <a:spcPct val="150000"/>
              </a:lnSpc>
              <a:buFont typeface="+mj-lt"/>
              <a:buAutoNum type="arabicPeriod"/>
            </a:pPr>
            <a:r>
              <a:rPr lang="en-US" dirty="0" smtClean="0"/>
              <a:t>Managers cannot generate custom reports or queries without the help from a programmer and this inhibits them from obtaining information quickly, which is essential for making a competitive advantage. </a:t>
            </a:r>
          </a:p>
          <a:p>
            <a:pPr marL="457200" indent="-457200" algn="just">
              <a:lnSpc>
                <a:spcPct val="150000"/>
              </a:lnSpc>
              <a:buFont typeface="+mj-lt"/>
              <a:buAutoNum type="arabicPeriod"/>
            </a:pPr>
            <a:r>
              <a:rPr lang="en-US" dirty="0" smtClean="0"/>
              <a:t>ERP systems provide current status only, such as open orders. Managers often need to look past status to find trends and patterns that aid better decision-making. </a:t>
            </a:r>
          </a:p>
          <a:p>
            <a:pPr marL="457200" indent="-457200" algn="just">
              <a:lnSpc>
                <a:spcPct val="150000"/>
              </a:lnSpc>
              <a:buFont typeface="+mj-lt"/>
              <a:buAutoNum type="arabicPeriod"/>
            </a:pPr>
            <a:r>
              <a:rPr lang="en-US" dirty="0" smtClean="0"/>
              <a:t>The data in the ERP application is not integrated with other enterprise or division systems and does not include external intelligence.</a:t>
            </a:r>
            <a:endParaRPr lang="en-US" dirty="0"/>
          </a:p>
        </p:txBody>
      </p:sp>
    </p:spTree>
    <p:extLst>
      <p:ext uri="{BB962C8B-B14F-4D97-AF65-F5344CB8AC3E}">
        <p14:creationId xmlns:p14="http://schemas.microsoft.com/office/powerpoint/2010/main" val="10445689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There are many technologies that help to overcome these limitations. </a:t>
            </a:r>
            <a:endParaRPr lang="en-US" dirty="0" smtClean="0"/>
          </a:p>
          <a:p>
            <a:pPr algn="just">
              <a:lnSpc>
                <a:spcPct val="150000"/>
              </a:lnSpc>
            </a:pPr>
            <a:r>
              <a:rPr lang="en-US" dirty="0" smtClean="0"/>
              <a:t>These </a:t>
            </a:r>
            <a:r>
              <a:rPr lang="en-US" dirty="0"/>
              <a:t>technologies when used in conjunction with the ERP package, help in overcoming the limitations of a stand-alone ERP system and thus help the employees to make better decisions. </a:t>
            </a:r>
          </a:p>
        </p:txBody>
      </p:sp>
    </p:spTree>
    <p:extLst>
      <p:ext uri="{BB962C8B-B14F-4D97-AF65-F5344CB8AC3E}">
        <p14:creationId xmlns:p14="http://schemas.microsoft.com/office/powerpoint/2010/main" val="940218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lnSpcReduction="10000"/>
          </a:bodyPr>
          <a:lstStyle/>
          <a:p>
            <a:pPr marL="0" indent="0">
              <a:lnSpc>
                <a:spcPct val="150000"/>
              </a:lnSpc>
              <a:buNone/>
            </a:pPr>
            <a:r>
              <a:rPr lang="en-US" dirty="0"/>
              <a:t>Some of these technologies are: </a:t>
            </a:r>
            <a:endParaRPr lang="en-US" dirty="0" smtClean="0"/>
          </a:p>
          <a:p>
            <a:pPr>
              <a:lnSpc>
                <a:spcPct val="150000"/>
              </a:lnSpc>
            </a:pPr>
            <a:r>
              <a:rPr lang="en-US" dirty="0" smtClean="0"/>
              <a:t>1</a:t>
            </a:r>
            <a:r>
              <a:rPr lang="en-US" dirty="0"/>
              <a:t>. BUSINESS PROCESS RE-ENGINEERING (BPR</a:t>
            </a:r>
            <a:r>
              <a:rPr lang="en-US" dirty="0" smtClean="0"/>
              <a:t>)</a:t>
            </a:r>
          </a:p>
          <a:p>
            <a:pPr>
              <a:lnSpc>
                <a:spcPct val="150000"/>
              </a:lnSpc>
            </a:pPr>
            <a:r>
              <a:rPr lang="en-US" dirty="0" smtClean="0"/>
              <a:t>2. MANAGEMENT INFORMATION SYSTEM (MIS)</a:t>
            </a:r>
          </a:p>
          <a:p>
            <a:pPr>
              <a:lnSpc>
                <a:spcPct val="150000"/>
              </a:lnSpc>
            </a:pPr>
            <a:r>
              <a:rPr lang="en-US" dirty="0" smtClean="0"/>
              <a:t>3. DECISION SUPPORT SYSTEMS (DSS)</a:t>
            </a:r>
          </a:p>
          <a:p>
            <a:pPr>
              <a:lnSpc>
                <a:spcPct val="150000"/>
              </a:lnSpc>
            </a:pPr>
            <a:r>
              <a:rPr lang="en-US" dirty="0" smtClean="0"/>
              <a:t>4. EXECUTIVE INFORMATION SYSTEM (EIS)</a:t>
            </a:r>
            <a:endParaRPr lang="en-US" dirty="0"/>
          </a:p>
          <a:p>
            <a:pPr>
              <a:lnSpc>
                <a:spcPct val="150000"/>
              </a:lnSpc>
            </a:pPr>
            <a:r>
              <a:rPr lang="en-US" dirty="0"/>
              <a:t>5</a:t>
            </a:r>
            <a:r>
              <a:rPr lang="en-US" dirty="0" smtClean="0"/>
              <a:t>. </a:t>
            </a:r>
            <a:r>
              <a:rPr lang="en-US" dirty="0"/>
              <a:t>DATA WAREHOUSING </a:t>
            </a:r>
            <a:endParaRPr lang="en-US" dirty="0" smtClean="0"/>
          </a:p>
          <a:p>
            <a:pPr>
              <a:lnSpc>
                <a:spcPct val="150000"/>
              </a:lnSpc>
            </a:pPr>
            <a:r>
              <a:rPr lang="en-US" dirty="0" smtClean="0"/>
              <a:t>6. </a:t>
            </a:r>
            <a:r>
              <a:rPr lang="en-US" dirty="0"/>
              <a:t>DATA MINING </a:t>
            </a:r>
            <a:endParaRPr lang="en-US" dirty="0" smtClean="0"/>
          </a:p>
          <a:p>
            <a:pPr>
              <a:lnSpc>
                <a:spcPct val="150000"/>
              </a:lnSpc>
            </a:pPr>
            <a:r>
              <a:rPr lang="en-US" dirty="0" smtClean="0"/>
              <a:t>7. </a:t>
            </a:r>
            <a:r>
              <a:rPr lang="en-US" dirty="0"/>
              <a:t>ON-LINE ANALYTICAL PROCESSING (OLAP</a:t>
            </a:r>
            <a:r>
              <a:rPr lang="en-US" dirty="0" smtClean="0"/>
              <a:t>)</a:t>
            </a:r>
          </a:p>
          <a:p>
            <a:pPr>
              <a:lnSpc>
                <a:spcPct val="150000"/>
              </a:lnSpc>
            </a:pPr>
            <a:r>
              <a:rPr lang="en-US" dirty="0" smtClean="0"/>
              <a:t>8. </a:t>
            </a:r>
            <a:r>
              <a:rPr lang="en-US" dirty="0"/>
              <a:t>PRODUCT LIFE CYCLE MANAGEMENT (PLC) </a:t>
            </a:r>
            <a:endParaRPr lang="en-US" dirty="0" smtClean="0"/>
          </a:p>
          <a:p>
            <a:pPr>
              <a:lnSpc>
                <a:spcPct val="150000"/>
              </a:lnSpc>
            </a:pPr>
            <a:r>
              <a:rPr lang="en-US" dirty="0" smtClean="0"/>
              <a:t>9. </a:t>
            </a:r>
            <a:r>
              <a:rPr lang="en-US" dirty="0"/>
              <a:t>SUPPLY CHAIN MANAGEMENT(SCM</a:t>
            </a:r>
            <a:r>
              <a:rPr lang="en-US" dirty="0" smtClean="0"/>
              <a:t>)</a:t>
            </a:r>
            <a:endParaRPr lang="en-US" dirty="0"/>
          </a:p>
        </p:txBody>
      </p:sp>
    </p:spTree>
    <p:extLst>
      <p:ext uri="{BB962C8B-B14F-4D97-AF65-F5344CB8AC3E}">
        <p14:creationId xmlns:p14="http://schemas.microsoft.com/office/powerpoint/2010/main" val="37259045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gn="ctr">
              <a:buNone/>
            </a:pPr>
            <a:r>
              <a:rPr lang="en-US" sz="2800" b="1" dirty="0" smtClean="0"/>
              <a:t>INTRODUCTION TO ERP</a:t>
            </a:r>
          </a:p>
          <a:p>
            <a:pPr algn="just">
              <a:lnSpc>
                <a:spcPct val="150000"/>
              </a:lnSpc>
            </a:pPr>
            <a:r>
              <a:rPr lang="en-US" dirty="0"/>
              <a:t>ERP stands for </a:t>
            </a:r>
            <a:r>
              <a:rPr lang="en-US" dirty="0" smtClean="0"/>
              <a:t>enterprise resource planning.</a:t>
            </a:r>
          </a:p>
          <a:p>
            <a:pPr algn="just">
              <a:lnSpc>
                <a:spcPct val="150000"/>
              </a:lnSpc>
            </a:pPr>
            <a:r>
              <a:rPr lang="en-US" dirty="0" smtClean="0"/>
              <a:t>The </a:t>
            </a:r>
            <a:r>
              <a:rPr lang="en-US" dirty="0"/>
              <a:t>simplest way to define ERP is to think about all the core processes needed to run a company: finance, HR, manufacturing, supply chain, services, procurement, and others. </a:t>
            </a:r>
            <a:endParaRPr lang="en-US" dirty="0" smtClean="0"/>
          </a:p>
          <a:p>
            <a:pPr algn="just">
              <a:lnSpc>
                <a:spcPct val="150000"/>
              </a:lnSpc>
            </a:pPr>
            <a:r>
              <a:rPr lang="en-US" dirty="0" smtClean="0"/>
              <a:t>At </a:t>
            </a:r>
            <a:r>
              <a:rPr lang="en-US" dirty="0"/>
              <a:t>its most basic level, ERP integrates these processes into a single system.</a:t>
            </a:r>
          </a:p>
        </p:txBody>
      </p:sp>
    </p:spTree>
    <p:extLst>
      <p:ext uri="{BB962C8B-B14F-4D97-AF65-F5344CB8AC3E}">
        <p14:creationId xmlns:p14="http://schemas.microsoft.com/office/powerpoint/2010/main" val="29918333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1.</a:t>
            </a:r>
            <a:r>
              <a:rPr lang="en-US" b="1" dirty="0"/>
              <a:t> BUSINESS PROCESS </a:t>
            </a:r>
            <a:r>
              <a:rPr lang="en-US" b="1" dirty="0" smtClean="0"/>
              <a:t>RE-ENGINEERING</a:t>
            </a:r>
          </a:p>
          <a:p>
            <a:pPr algn="just">
              <a:lnSpc>
                <a:spcPct val="150000"/>
              </a:lnSpc>
            </a:pPr>
            <a:r>
              <a:rPr lang="en-US" dirty="0"/>
              <a:t>Davenport &amp; Short (1990) define business process as "a set of logically related tasks performed to achieve a defined business </a:t>
            </a:r>
            <a:r>
              <a:rPr lang="en-US" dirty="0" smtClean="0"/>
              <a:t>outcome”.</a:t>
            </a:r>
          </a:p>
          <a:p>
            <a:pPr algn="just">
              <a:lnSpc>
                <a:spcPct val="150000"/>
              </a:lnSpc>
            </a:pPr>
            <a:r>
              <a:rPr lang="en-US" dirty="0" smtClean="0"/>
              <a:t> </a:t>
            </a:r>
            <a:r>
              <a:rPr lang="en-US" dirty="0"/>
              <a:t>A process is "a structured, measured set of activities designed to produce a specified output for a particular customer or market. It implies a strong emphasis on how work is done within an organization" (Davenport 1993). </a:t>
            </a:r>
          </a:p>
        </p:txBody>
      </p:sp>
    </p:spTree>
    <p:extLst>
      <p:ext uri="{BB962C8B-B14F-4D97-AF65-F5344CB8AC3E}">
        <p14:creationId xmlns:p14="http://schemas.microsoft.com/office/powerpoint/2010/main" val="6569568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248400"/>
          </a:xfrm>
        </p:spPr>
        <p:txBody>
          <a:bodyPr>
            <a:normAutofit/>
          </a:bodyPr>
          <a:lstStyle/>
          <a:p>
            <a:pPr algn="just">
              <a:lnSpc>
                <a:spcPct val="150000"/>
              </a:lnSpc>
            </a:pPr>
            <a:r>
              <a:rPr lang="en-US" dirty="0"/>
              <a:t>In their view processes have two important characteristics: </a:t>
            </a:r>
            <a:endParaRPr lang="en-US" dirty="0" smtClean="0"/>
          </a:p>
          <a:p>
            <a:pPr marL="514350" indent="-514350" algn="just">
              <a:lnSpc>
                <a:spcPct val="150000"/>
              </a:lnSpc>
              <a:buAutoNum type="romanLcParenBoth"/>
            </a:pPr>
            <a:r>
              <a:rPr lang="en-US" dirty="0" smtClean="0"/>
              <a:t>They </a:t>
            </a:r>
            <a:r>
              <a:rPr lang="en-US" dirty="0"/>
              <a:t>have customers (internal or external), </a:t>
            </a:r>
            <a:endParaRPr lang="en-US" dirty="0" smtClean="0"/>
          </a:p>
          <a:p>
            <a:pPr marL="514350" indent="-514350" algn="just">
              <a:lnSpc>
                <a:spcPct val="150000"/>
              </a:lnSpc>
              <a:buAutoNum type="romanLcParenBoth"/>
            </a:pPr>
            <a:r>
              <a:rPr lang="en-US" dirty="0" smtClean="0"/>
              <a:t>They </a:t>
            </a:r>
            <a:r>
              <a:rPr lang="en-US" dirty="0"/>
              <a:t>cross organizational boundaries, i.e., they occur across or between organizational subunits. </a:t>
            </a:r>
            <a:endParaRPr lang="en-US" dirty="0" smtClean="0"/>
          </a:p>
          <a:p>
            <a:pPr algn="just">
              <a:lnSpc>
                <a:spcPct val="150000"/>
              </a:lnSpc>
            </a:pPr>
            <a:r>
              <a:rPr lang="en-US" dirty="0"/>
              <a:t>Processes are generally identified in terms of beginning and end points, interfaces, and organization units involved, particularly the customer unit. </a:t>
            </a:r>
            <a:endParaRPr lang="en-US" dirty="0" smtClean="0"/>
          </a:p>
          <a:p>
            <a:pPr algn="just">
              <a:lnSpc>
                <a:spcPct val="150000"/>
              </a:lnSpc>
            </a:pPr>
            <a:r>
              <a:rPr lang="en-US" dirty="0" smtClean="0"/>
              <a:t>Examples </a:t>
            </a:r>
            <a:r>
              <a:rPr lang="en-US" dirty="0"/>
              <a:t>of processes include: </a:t>
            </a:r>
            <a:r>
              <a:rPr lang="en-US" b="1" dirty="0"/>
              <a:t>developing a new product</a:t>
            </a:r>
            <a:r>
              <a:rPr lang="en-US" dirty="0"/>
              <a:t>; </a:t>
            </a:r>
            <a:r>
              <a:rPr lang="en-US" b="1" dirty="0"/>
              <a:t>ordering goods from a supplier</a:t>
            </a:r>
            <a:r>
              <a:rPr lang="en-US" dirty="0"/>
              <a:t>; </a:t>
            </a:r>
            <a:r>
              <a:rPr lang="en-US" b="1" dirty="0"/>
              <a:t>creating a marketing plan</a:t>
            </a:r>
            <a:r>
              <a:rPr lang="en-US" dirty="0"/>
              <a:t>; </a:t>
            </a:r>
            <a:r>
              <a:rPr lang="en-US" b="1" dirty="0"/>
              <a:t>processing and paying an insurance claim</a:t>
            </a:r>
            <a:r>
              <a:rPr lang="en-US" dirty="0"/>
              <a:t>; etc. </a:t>
            </a:r>
          </a:p>
          <a:p>
            <a:endParaRPr lang="en-US" dirty="0"/>
          </a:p>
        </p:txBody>
      </p:sp>
    </p:spTree>
    <p:extLst>
      <p:ext uri="{BB962C8B-B14F-4D97-AF65-F5344CB8AC3E}">
        <p14:creationId xmlns:p14="http://schemas.microsoft.com/office/powerpoint/2010/main" val="24795564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Business process reengineering </a:t>
            </a:r>
            <a:r>
              <a:rPr lang="en-US" dirty="0" smtClean="0"/>
              <a:t>is </a:t>
            </a:r>
            <a:r>
              <a:rPr lang="en-US" dirty="0"/>
              <a:t>the main way in which </a:t>
            </a:r>
            <a:r>
              <a:rPr lang="en-US" dirty="0" smtClean="0"/>
              <a:t>organizations become </a:t>
            </a:r>
            <a:r>
              <a:rPr lang="en-US" dirty="0"/>
              <a:t>more efficient and modernize. </a:t>
            </a:r>
            <a:endParaRPr lang="en-US" dirty="0" smtClean="0"/>
          </a:p>
          <a:p>
            <a:pPr algn="just">
              <a:lnSpc>
                <a:spcPct val="150000"/>
              </a:lnSpc>
            </a:pPr>
            <a:r>
              <a:rPr lang="en-US" dirty="0" smtClean="0"/>
              <a:t>BPR </a:t>
            </a:r>
            <a:r>
              <a:rPr lang="en-US" dirty="0"/>
              <a:t>transforms an organization in ways that directly affect </a:t>
            </a:r>
            <a:r>
              <a:rPr lang="en-US" dirty="0" smtClean="0"/>
              <a:t>performance. </a:t>
            </a:r>
          </a:p>
          <a:p>
            <a:pPr algn="just">
              <a:lnSpc>
                <a:spcPct val="150000"/>
              </a:lnSpc>
            </a:pPr>
            <a:r>
              <a:rPr lang="en-US" dirty="0" smtClean="0"/>
              <a:t>BPR </a:t>
            </a:r>
            <a:r>
              <a:rPr lang="en-US" dirty="0"/>
              <a:t>is the analysis and redesign of workflow within and between enterprises. </a:t>
            </a:r>
          </a:p>
        </p:txBody>
      </p:sp>
    </p:spTree>
    <p:extLst>
      <p:ext uri="{BB962C8B-B14F-4D97-AF65-F5344CB8AC3E}">
        <p14:creationId xmlns:p14="http://schemas.microsoft.com/office/powerpoint/2010/main" val="21635659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77000"/>
          </a:xfrm>
        </p:spPr>
        <p:txBody>
          <a:bodyPr>
            <a:normAutofit fontScale="92500" lnSpcReduction="20000"/>
          </a:bodyPr>
          <a:lstStyle/>
          <a:p>
            <a:pPr marL="0" indent="0">
              <a:buNone/>
            </a:pPr>
            <a:r>
              <a:rPr lang="en-US" b="1" dirty="0" smtClean="0"/>
              <a:t>Principles </a:t>
            </a:r>
            <a:r>
              <a:rPr lang="en-US" b="1" dirty="0"/>
              <a:t>of </a:t>
            </a:r>
            <a:r>
              <a:rPr lang="en-US" b="1" dirty="0" smtClean="0"/>
              <a:t>BPR:</a:t>
            </a:r>
            <a:endParaRPr lang="en-US" b="1" dirty="0"/>
          </a:p>
          <a:p>
            <a:pPr algn="just">
              <a:lnSpc>
                <a:spcPct val="150000"/>
              </a:lnSpc>
            </a:pPr>
            <a:r>
              <a:rPr lang="en-US" dirty="0"/>
              <a:t>1. Organize around outcomes, not tasks. </a:t>
            </a:r>
          </a:p>
          <a:p>
            <a:pPr algn="just">
              <a:lnSpc>
                <a:spcPct val="150000"/>
              </a:lnSpc>
            </a:pPr>
            <a:r>
              <a:rPr lang="en-US" dirty="0"/>
              <a:t>2. Identify all the processes in an organization and prioritize them in order of redesign urgency. </a:t>
            </a:r>
          </a:p>
          <a:p>
            <a:pPr algn="just">
              <a:lnSpc>
                <a:spcPct val="150000"/>
              </a:lnSpc>
            </a:pPr>
            <a:r>
              <a:rPr lang="en-US" dirty="0"/>
              <a:t>3. Integrate information processing work into the real work that produces the information. </a:t>
            </a:r>
          </a:p>
          <a:p>
            <a:pPr algn="just">
              <a:lnSpc>
                <a:spcPct val="150000"/>
              </a:lnSpc>
            </a:pPr>
            <a:r>
              <a:rPr lang="en-US" dirty="0"/>
              <a:t>4. Treat geographically dispersed resources as though they were centralized. </a:t>
            </a:r>
          </a:p>
          <a:p>
            <a:pPr algn="just">
              <a:lnSpc>
                <a:spcPct val="150000"/>
              </a:lnSpc>
            </a:pPr>
            <a:r>
              <a:rPr lang="en-US" dirty="0"/>
              <a:t>5. Link parallel activities in the workflow instead of just integrating their results. </a:t>
            </a:r>
          </a:p>
          <a:p>
            <a:pPr algn="just">
              <a:lnSpc>
                <a:spcPct val="150000"/>
              </a:lnSpc>
            </a:pPr>
            <a:r>
              <a:rPr lang="en-US" dirty="0"/>
              <a:t>6. Put the decision point where the work is performed, and build control into the process. </a:t>
            </a:r>
          </a:p>
          <a:p>
            <a:pPr algn="just">
              <a:lnSpc>
                <a:spcPct val="150000"/>
              </a:lnSpc>
            </a:pPr>
            <a:r>
              <a:rPr lang="en-US" dirty="0"/>
              <a:t>7. Capture information once and at the source. </a:t>
            </a:r>
          </a:p>
        </p:txBody>
      </p:sp>
    </p:spTree>
    <p:extLst>
      <p:ext uri="{BB962C8B-B14F-4D97-AF65-F5344CB8AC3E}">
        <p14:creationId xmlns:p14="http://schemas.microsoft.com/office/powerpoint/2010/main" val="3128009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Business Process Reengineering Steps </a:t>
            </a:r>
            <a:endParaRPr lang="en-US" b="1" dirty="0" smtClean="0"/>
          </a:p>
          <a:p>
            <a:pPr algn="just">
              <a:lnSpc>
                <a:spcPct val="150000"/>
              </a:lnSpc>
            </a:pPr>
            <a:r>
              <a:rPr lang="en-US" b="1" dirty="0" smtClean="0"/>
              <a:t>Step </a:t>
            </a:r>
            <a:r>
              <a:rPr lang="en-US" b="1" dirty="0"/>
              <a:t>#1:</a:t>
            </a:r>
            <a:r>
              <a:rPr lang="en-US" dirty="0"/>
              <a:t> Identity and Communicating the Need for </a:t>
            </a:r>
            <a:r>
              <a:rPr lang="en-US" dirty="0" smtClean="0"/>
              <a:t>Change</a:t>
            </a:r>
          </a:p>
          <a:p>
            <a:pPr algn="just">
              <a:lnSpc>
                <a:spcPct val="150000"/>
              </a:lnSpc>
            </a:pPr>
            <a:r>
              <a:rPr lang="en-US" b="1" dirty="0" smtClean="0"/>
              <a:t>Risk </a:t>
            </a:r>
            <a:r>
              <a:rPr lang="en-US" b="1" dirty="0"/>
              <a:t>of Failure</a:t>
            </a:r>
            <a:r>
              <a:rPr lang="en-US" dirty="0"/>
              <a:t>: Not Getting Buy-In From The Company </a:t>
            </a:r>
            <a:endParaRPr lang="en-US" dirty="0" smtClean="0"/>
          </a:p>
          <a:p>
            <a:pPr algn="just">
              <a:lnSpc>
                <a:spcPct val="150000"/>
              </a:lnSpc>
            </a:pPr>
            <a:r>
              <a:rPr lang="en-US" b="1" dirty="0" smtClean="0"/>
              <a:t>Step </a:t>
            </a:r>
            <a:r>
              <a:rPr lang="en-US" b="1" dirty="0"/>
              <a:t>#2</a:t>
            </a:r>
            <a:r>
              <a:rPr lang="en-US" dirty="0"/>
              <a:t>: Put Together a Team of </a:t>
            </a:r>
            <a:r>
              <a:rPr lang="en-US" dirty="0" smtClean="0"/>
              <a:t>Experts</a:t>
            </a:r>
          </a:p>
          <a:p>
            <a:pPr algn="just">
              <a:lnSpc>
                <a:spcPct val="150000"/>
              </a:lnSpc>
            </a:pPr>
            <a:r>
              <a:rPr lang="en-US" b="1" dirty="0" smtClean="0"/>
              <a:t>Risk </a:t>
            </a:r>
            <a:r>
              <a:rPr lang="en-US" b="1" dirty="0"/>
              <a:t>of Failure</a:t>
            </a:r>
            <a:r>
              <a:rPr lang="en-US" dirty="0"/>
              <a:t>: Not Putting The Right Team Together </a:t>
            </a:r>
            <a:endParaRPr lang="en-US" dirty="0" smtClean="0"/>
          </a:p>
          <a:p>
            <a:pPr algn="just">
              <a:lnSpc>
                <a:spcPct val="150000"/>
              </a:lnSpc>
            </a:pPr>
            <a:r>
              <a:rPr lang="en-US" b="1" dirty="0" smtClean="0"/>
              <a:t>Step </a:t>
            </a:r>
            <a:r>
              <a:rPr lang="en-US" b="1" dirty="0"/>
              <a:t>#3</a:t>
            </a:r>
            <a:r>
              <a:rPr lang="en-US" dirty="0"/>
              <a:t>: Find the Inefficient Processes </a:t>
            </a:r>
            <a:endParaRPr lang="en-US" dirty="0" smtClean="0"/>
          </a:p>
          <a:p>
            <a:pPr algn="just">
              <a:lnSpc>
                <a:spcPct val="150000"/>
              </a:lnSpc>
            </a:pPr>
            <a:r>
              <a:rPr lang="en-US" b="1" dirty="0" smtClean="0"/>
              <a:t>Risk </a:t>
            </a:r>
            <a:r>
              <a:rPr lang="en-US" b="1" dirty="0"/>
              <a:t>of Failure</a:t>
            </a:r>
            <a:r>
              <a:rPr lang="en-US" dirty="0"/>
              <a:t>: Inability to Properly Analyze Processes </a:t>
            </a:r>
            <a:endParaRPr lang="en-US" dirty="0" smtClean="0"/>
          </a:p>
          <a:p>
            <a:pPr algn="just">
              <a:lnSpc>
                <a:spcPct val="150000"/>
              </a:lnSpc>
            </a:pPr>
            <a:r>
              <a:rPr lang="en-US" b="1" dirty="0" smtClean="0"/>
              <a:t>Step </a:t>
            </a:r>
            <a:r>
              <a:rPr lang="en-US" b="1" dirty="0"/>
              <a:t>#4</a:t>
            </a:r>
            <a:r>
              <a:rPr lang="en-US" dirty="0"/>
              <a:t>: Reengineer the processes and Compare KPIs</a:t>
            </a:r>
          </a:p>
        </p:txBody>
      </p:sp>
    </p:spTree>
    <p:extLst>
      <p:ext uri="{BB962C8B-B14F-4D97-AF65-F5344CB8AC3E}">
        <p14:creationId xmlns:p14="http://schemas.microsoft.com/office/powerpoint/2010/main" val="13229625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ADVANTAGES </a:t>
            </a:r>
            <a:r>
              <a:rPr lang="en-US" b="1" dirty="0"/>
              <a:t>OF BPR </a:t>
            </a:r>
            <a:endParaRPr lang="en-US" b="1" dirty="0" smtClean="0"/>
          </a:p>
          <a:p>
            <a:pPr algn="just">
              <a:lnSpc>
                <a:spcPct val="150000"/>
              </a:lnSpc>
            </a:pPr>
            <a:r>
              <a:rPr lang="en-US" dirty="0" smtClean="0"/>
              <a:t>1</a:t>
            </a:r>
            <a:r>
              <a:rPr lang="en-US" dirty="0"/>
              <a:t>. It helps in integrating the various business processes of the organization. </a:t>
            </a:r>
            <a:endParaRPr lang="en-US" dirty="0" smtClean="0"/>
          </a:p>
          <a:p>
            <a:pPr algn="just">
              <a:lnSpc>
                <a:spcPct val="150000"/>
              </a:lnSpc>
            </a:pPr>
            <a:r>
              <a:rPr lang="en-US" dirty="0" smtClean="0"/>
              <a:t>2</a:t>
            </a:r>
            <a:r>
              <a:rPr lang="en-US" dirty="0"/>
              <a:t>. With good ERP package, the organization will be able to achieve dramatic improvements in areas such as cost, quality, speed, etc</a:t>
            </a:r>
            <a:r>
              <a:rPr lang="en-US" dirty="0" smtClean="0"/>
              <a:t>.</a:t>
            </a:r>
            <a:endParaRPr lang="en-US" dirty="0"/>
          </a:p>
        </p:txBody>
      </p:sp>
    </p:spTree>
    <p:extLst>
      <p:ext uri="{BB962C8B-B14F-4D97-AF65-F5344CB8AC3E}">
        <p14:creationId xmlns:p14="http://schemas.microsoft.com/office/powerpoint/2010/main" val="18136863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Tips for Implementation of BPR project </a:t>
            </a:r>
          </a:p>
          <a:p>
            <a:pPr algn="just">
              <a:lnSpc>
                <a:spcPct val="150000"/>
              </a:lnSpc>
            </a:pPr>
            <a:r>
              <a:rPr lang="en-US" dirty="0"/>
              <a:t>The best way to map and improve the organization's procedures is to take a top down approach, and not undertake a project in isolation. That means: </a:t>
            </a:r>
          </a:p>
          <a:p>
            <a:pPr marL="0" indent="0" algn="just">
              <a:lnSpc>
                <a:spcPct val="150000"/>
              </a:lnSpc>
              <a:buNone/>
            </a:pPr>
            <a:r>
              <a:rPr lang="en-US" dirty="0" smtClean="0"/>
              <a:t>	• </a:t>
            </a:r>
            <a:r>
              <a:rPr lang="en-US" dirty="0"/>
              <a:t>Starting with mission statements that define the purpose of the organization and describe what sets it apart from others in its sector or industry. </a:t>
            </a:r>
          </a:p>
          <a:p>
            <a:pPr marL="0" indent="0" algn="just">
              <a:lnSpc>
                <a:spcPct val="150000"/>
              </a:lnSpc>
              <a:buNone/>
            </a:pPr>
            <a:r>
              <a:rPr lang="en-US" dirty="0" smtClean="0"/>
              <a:t>	• </a:t>
            </a:r>
            <a:r>
              <a:rPr lang="en-US" dirty="0"/>
              <a:t>Producing vision statements which define where the organization is going, to provide a clear picture of the desired future position. </a:t>
            </a:r>
          </a:p>
        </p:txBody>
      </p:sp>
    </p:spTree>
    <p:extLst>
      <p:ext uri="{BB962C8B-B14F-4D97-AF65-F5344CB8AC3E}">
        <p14:creationId xmlns:p14="http://schemas.microsoft.com/office/powerpoint/2010/main" val="28959054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248400"/>
          </a:xfrm>
        </p:spPr>
        <p:txBody>
          <a:bodyPr>
            <a:normAutofit lnSpcReduction="10000"/>
          </a:bodyPr>
          <a:lstStyle/>
          <a:p>
            <a:pPr marL="0" indent="0" algn="just">
              <a:lnSpc>
                <a:spcPct val="150000"/>
              </a:lnSpc>
              <a:buNone/>
            </a:pPr>
            <a:r>
              <a:rPr lang="en-US" dirty="0" smtClean="0"/>
              <a:t>	• </a:t>
            </a:r>
            <a:r>
              <a:rPr lang="en-US" dirty="0"/>
              <a:t>Build these into a clear business strategy thereby deriving the project objectives. </a:t>
            </a:r>
          </a:p>
          <a:p>
            <a:pPr marL="0" indent="0" algn="just">
              <a:lnSpc>
                <a:spcPct val="150000"/>
              </a:lnSpc>
              <a:buNone/>
            </a:pPr>
            <a:r>
              <a:rPr lang="en-US" dirty="0" smtClean="0"/>
              <a:t>	• </a:t>
            </a:r>
            <a:r>
              <a:rPr lang="en-US" dirty="0"/>
              <a:t>Defining </a:t>
            </a:r>
            <a:r>
              <a:rPr lang="en-US" dirty="0" smtClean="0"/>
              <a:t>behaviors </a:t>
            </a:r>
            <a:r>
              <a:rPr lang="en-US" dirty="0"/>
              <a:t>that will enable the organization to achieve its' aims. </a:t>
            </a:r>
          </a:p>
          <a:p>
            <a:pPr marL="0" indent="0" algn="just">
              <a:lnSpc>
                <a:spcPct val="150000"/>
              </a:lnSpc>
              <a:buNone/>
            </a:pPr>
            <a:r>
              <a:rPr lang="en-US" dirty="0" smtClean="0"/>
              <a:t>	• </a:t>
            </a:r>
            <a:r>
              <a:rPr lang="en-US" dirty="0"/>
              <a:t>Producing key performance measures to track progress. </a:t>
            </a:r>
          </a:p>
          <a:p>
            <a:pPr marL="0" indent="0" algn="just">
              <a:lnSpc>
                <a:spcPct val="150000"/>
              </a:lnSpc>
              <a:buNone/>
            </a:pPr>
            <a:r>
              <a:rPr lang="en-US" dirty="0" smtClean="0"/>
              <a:t>	• </a:t>
            </a:r>
            <a:r>
              <a:rPr lang="en-US" dirty="0"/>
              <a:t>Relating efficiency improvements to the culture of the organization </a:t>
            </a:r>
          </a:p>
          <a:p>
            <a:pPr marL="0" indent="0" algn="just">
              <a:lnSpc>
                <a:spcPct val="150000"/>
              </a:lnSpc>
              <a:buNone/>
            </a:pPr>
            <a:r>
              <a:rPr lang="en-US" dirty="0" smtClean="0"/>
              <a:t>	• </a:t>
            </a:r>
            <a:r>
              <a:rPr lang="en-US" dirty="0"/>
              <a:t>Identifying initiatives that will improve performance. </a:t>
            </a:r>
          </a:p>
          <a:p>
            <a:pPr marL="0" indent="0" algn="just">
              <a:lnSpc>
                <a:spcPct val="150000"/>
              </a:lnSpc>
              <a:buNone/>
            </a:pPr>
            <a:r>
              <a:rPr lang="en-US" dirty="0" smtClean="0"/>
              <a:t>Once </a:t>
            </a:r>
            <a:r>
              <a:rPr lang="en-US" dirty="0"/>
              <a:t>these building blocks in place, the BPR exercise can begin </a:t>
            </a:r>
            <a:r>
              <a:rPr lang="en-US" dirty="0" smtClean="0"/>
              <a:t>.</a:t>
            </a:r>
            <a:endParaRPr lang="en-US" dirty="0"/>
          </a:p>
        </p:txBody>
      </p:sp>
    </p:spTree>
    <p:extLst>
      <p:ext uri="{BB962C8B-B14F-4D97-AF65-F5344CB8AC3E}">
        <p14:creationId xmlns:p14="http://schemas.microsoft.com/office/powerpoint/2010/main" val="30991109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smtClean="0"/>
              <a:t>Management Information System(MIS)</a:t>
            </a:r>
          </a:p>
          <a:p>
            <a:pPr algn="just">
              <a:lnSpc>
                <a:spcPct val="150000"/>
              </a:lnSpc>
            </a:pPr>
            <a:r>
              <a:rPr lang="en-US" dirty="0"/>
              <a:t>To the managers, </a:t>
            </a:r>
            <a:r>
              <a:rPr lang="en-US" dirty="0" smtClean="0"/>
              <a:t>MIS is </a:t>
            </a:r>
            <a:r>
              <a:rPr lang="en-US" dirty="0"/>
              <a:t>an implementation of the organizational systems and procedures. </a:t>
            </a:r>
            <a:endParaRPr lang="en-US" dirty="0" smtClean="0"/>
          </a:p>
          <a:p>
            <a:pPr algn="just">
              <a:lnSpc>
                <a:spcPct val="150000"/>
              </a:lnSpc>
            </a:pPr>
            <a:r>
              <a:rPr lang="en-US" dirty="0" smtClean="0"/>
              <a:t>To </a:t>
            </a:r>
            <a:r>
              <a:rPr lang="en-US" dirty="0"/>
              <a:t>a programmer it is nothing but file structures and file processing. However, it involves much more complexity.</a:t>
            </a:r>
          </a:p>
          <a:p>
            <a:pPr algn="just">
              <a:lnSpc>
                <a:spcPct val="150000"/>
              </a:lnSpc>
            </a:pPr>
            <a:r>
              <a:rPr lang="en-US" dirty="0"/>
              <a:t>The three components of MIS provide a more complete and focused definition, where </a:t>
            </a:r>
            <a:r>
              <a:rPr lang="en-US" b="1" dirty="0"/>
              <a:t>System</a:t>
            </a:r>
            <a:r>
              <a:rPr lang="en-US" dirty="0"/>
              <a:t> suggests integration and holistic view, </a:t>
            </a:r>
            <a:r>
              <a:rPr lang="en-US" b="1" dirty="0"/>
              <a:t>Information</a:t>
            </a:r>
            <a:r>
              <a:rPr lang="en-US" dirty="0"/>
              <a:t> stands for processed data, and </a:t>
            </a:r>
            <a:r>
              <a:rPr lang="en-US" b="1" dirty="0"/>
              <a:t>Management</a:t>
            </a:r>
            <a:r>
              <a:rPr lang="en-US" dirty="0"/>
              <a:t> is the ultimate user, the decision makers.</a:t>
            </a:r>
          </a:p>
          <a:p>
            <a:endParaRPr lang="en-US" dirty="0"/>
          </a:p>
        </p:txBody>
      </p:sp>
    </p:spTree>
    <p:extLst>
      <p:ext uri="{BB962C8B-B14F-4D97-AF65-F5344CB8AC3E}">
        <p14:creationId xmlns:p14="http://schemas.microsoft.com/office/powerpoint/2010/main" val="39015458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smtClean="0"/>
              <a:t>Management</a:t>
            </a:r>
          </a:p>
          <a:p>
            <a:pPr algn="just">
              <a:lnSpc>
                <a:spcPct val="150000"/>
              </a:lnSpc>
            </a:pPr>
            <a:r>
              <a:rPr lang="en-US" dirty="0" smtClean="0"/>
              <a:t>Management </a:t>
            </a:r>
            <a:r>
              <a:rPr lang="en-US" dirty="0"/>
              <a:t>covers the planning, control, and administration of the operations of a concern. </a:t>
            </a:r>
            <a:endParaRPr lang="en-US" dirty="0" smtClean="0"/>
          </a:p>
          <a:p>
            <a:pPr algn="just">
              <a:lnSpc>
                <a:spcPct val="150000"/>
              </a:lnSpc>
            </a:pPr>
            <a:r>
              <a:rPr lang="en-US" dirty="0" smtClean="0"/>
              <a:t>The </a:t>
            </a:r>
            <a:r>
              <a:rPr lang="en-US" dirty="0"/>
              <a:t>top management handles planning; the middle management concentrates on controlling; and the lower management is concerned with actual administration.</a:t>
            </a:r>
          </a:p>
          <a:p>
            <a:endParaRPr lang="en-US" dirty="0"/>
          </a:p>
        </p:txBody>
      </p:sp>
    </p:spTree>
    <p:extLst>
      <p:ext uri="{BB962C8B-B14F-4D97-AF65-F5344CB8AC3E}">
        <p14:creationId xmlns:p14="http://schemas.microsoft.com/office/powerpoint/2010/main" val="2511648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smtClean="0"/>
              <a:t>Definition:</a:t>
            </a:r>
            <a:endParaRPr lang="en-US" sz="2800" b="1" dirty="0"/>
          </a:p>
          <a:p>
            <a:pPr algn="just">
              <a:lnSpc>
                <a:spcPct val="150000"/>
              </a:lnSpc>
            </a:pPr>
            <a:r>
              <a:rPr lang="en-US" dirty="0"/>
              <a:t>Enterprise resource planning (ERP) is a process used by companies to manage and integrate the important parts of their businesses. </a:t>
            </a:r>
            <a:endParaRPr lang="en-US" dirty="0" smtClean="0"/>
          </a:p>
          <a:p>
            <a:pPr algn="just">
              <a:lnSpc>
                <a:spcPct val="150000"/>
              </a:lnSpc>
            </a:pPr>
            <a:r>
              <a:rPr lang="en-US" dirty="0" smtClean="0"/>
              <a:t>Many </a:t>
            </a:r>
            <a:r>
              <a:rPr lang="en-US" dirty="0"/>
              <a:t>ERP software applications are important to companies because they help them implement resource planning by integrating all of the processes needed to run their companies with a single system. </a:t>
            </a:r>
          </a:p>
        </p:txBody>
      </p:sp>
    </p:spTree>
    <p:extLst>
      <p:ext uri="{BB962C8B-B14F-4D97-AF65-F5344CB8AC3E}">
        <p14:creationId xmlns:p14="http://schemas.microsoft.com/office/powerpoint/2010/main" val="2302684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a:t>Information</a:t>
            </a:r>
          </a:p>
          <a:p>
            <a:pPr algn="just">
              <a:lnSpc>
                <a:spcPct val="150000"/>
              </a:lnSpc>
            </a:pPr>
            <a:r>
              <a:rPr lang="en-US" dirty="0"/>
              <a:t>Information, in MIS, means the processed data that helps the management in planning, controlling and operations. </a:t>
            </a:r>
            <a:endParaRPr lang="en-US" dirty="0" smtClean="0"/>
          </a:p>
          <a:p>
            <a:pPr algn="just">
              <a:lnSpc>
                <a:spcPct val="150000"/>
              </a:lnSpc>
            </a:pPr>
            <a:r>
              <a:rPr lang="en-US" dirty="0" smtClean="0"/>
              <a:t>Data </a:t>
            </a:r>
            <a:r>
              <a:rPr lang="en-US" dirty="0"/>
              <a:t>means all the facts arising out of the operations of the concern. </a:t>
            </a:r>
            <a:endParaRPr lang="en-US" dirty="0" smtClean="0"/>
          </a:p>
          <a:p>
            <a:pPr algn="just">
              <a:lnSpc>
                <a:spcPct val="150000"/>
              </a:lnSpc>
            </a:pPr>
            <a:r>
              <a:rPr lang="en-US" dirty="0" smtClean="0"/>
              <a:t>Data </a:t>
            </a:r>
            <a:r>
              <a:rPr lang="en-US" dirty="0"/>
              <a:t>is processed i.e. recorded, summarized, compared and finally presented to the management in the form of MIS report.</a:t>
            </a:r>
          </a:p>
          <a:p>
            <a:endParaRPr lang="en-US" dirty="0"/>
          </a:p>
        </p:txBody>
      </p:sp>
    </p:spTree>
    <p:extLst>
      <p:ext uri="{BB962C8B-B14F-4D97-AF65-F5344CB8AC3E}">
        <p14:creationId xmlns:p14="http://schemas.microsoft.com/office/powerpoint/2010/main" val="34158399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a:t>System</a:t>
            </a:r>
          </a:p>
          <a:p>
            <a:pPr algn="just">
              <a:lnSpc>
                <a:spcPct val="150000"/>
              </a:lnSpc>
            </a:pPr>
            <a:r>
              <a:rPr lang="en-US" dirty="0"/>
              <a:t>Data is processed into information with the help of a system. </a:t>
            </a:r>
            <a:endParaRPr lang="en-US" dirty="0" smtClean="0"/>
          </a:p>
          <a:p>
            <a:pPr algn="just">
              <a:lnSpc>
                <a:spcPct val="150000"/>
              </a:lnSpc>
            </a:pPr>
            <a:r>
              <a:rPr lang="en-US" dirty="0" smtClean="0"/>
              <a:t>A </a:t>
            </a:r>
            <a:r>
              <a:rPr lang="en-US" dirty="0"/>
              <a:t>system is made up of inputs, processing, output and feedback or control.</a:t>
            </a:r>
          </a:p>
          <a:p>
            <a:pPr algn="just">
              <a:lnSpc>
                <a:spcPct val="150000"/>
              </a:lnSpc>
            </a:pPr>
            <a:r>
              <a:rPr lang="en-US" dirty="0"/>
              <a:t>Thus MIS means a system for processing data in order to give proper information to the management for performing its functions.</a:t>
            </a:r>
          </a:p>
          <a:p>
            <a:endParaRPr lang="en-US" dirty="0"/>
          </a:p>
        </p:txBody>
      </p:sp>
    </p:spTree>
    <p:extLst>
      <p:ext uri="{BB962C8B-B14F-4D97-AF65-F5344CB8AC3E}">
        <p14:creationId xmlns:p14="http://schemas.microsoft.com/office/powerpoint/2010/main" val="17440790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a:t>Definition</a:t>
            </a:r>
          </a:p>
          <a:p>
            <a:pPr algn="just">
              <a:lnSpc>
                <a:spcPct val="200000"/>
              </a:lnSpc>
            </a:pPr>
            <a:r>
              <a:rPr lang="en-US" dirty="0"/>
              <a:t>Management Information System or 'MIS' is a planned system of collecting, storing, and disseminating data in the form of information needed to carry out the functions of management.</a:t>
            </a:r>
          </a:p>
        </p:txBody>
      </p:sp>
    </p:spTree>
    <p:extLst>
      <p:ext uri="{BB962C8B-B14F-4D97-AF65-F5344CB8AC3E}">
        <p14:creationId xmlns:p14="http://schemas.microsoft.com/office/powerpoint/2010/main" val="1475472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a:t>Objectives of MIS</a:t>
            </a:r>
          </a:p>
          <a:p>
            <a:pPr algn="just">
              <a:lnSpc>
                <a:spcPct val="150000"/>
              </a:lnSpc>
            </a:pPr>
            <a:r>
              <a:rPr lang="en-US" dirty="0"/>
              <a:t>The goals of an MIS are to implement the organizational structure and dynamics of the enterprise for the purpose of managing the organization in a better way and capturing the potential of the information system for competitive advantage.</a:t>
            </a:r>
          </a:p>
          <a:p>
            <a:pPr marL="0" indent="0" algn="just">
              <a:lnSpc>
                <a:spcPct val="150000"/>
              </a:lnSpc>
              <a:buNone/>
            </a:pPr>
            <a:r>
              <a:rPr lang="en-US" b="1" dirty="0"/>
              <a:t>Following are the basic objectives of an MIS −</a:t>
            </a:r>
          </a:p>
          <a:p>
            <a:pPr marL="0" indent="0" algn="just">
              <a:lnSpc>
                <a:spcPct val="150000"/>
              </a:lnSpc>
              <a:buNone/>
            </a:pPr>
            <a:r>
              <a:rPr lang="en-US" b="1" dirty="0" smtClean="0"/>
              <a:t>1. Capturing </a:t>
            </a:r>
            <a:r>
              <a:rPr lang="en-US" b="1" dirty="0"/>
              <a:t>Data</a:t>
            </a:r>
            <a:r>
              <a:rPr lang="en-US" dirty="0"/>
              <a:t> − Capturing contextual data, or operational information that will contribute in decision making from various internal and external sources of organization.</a:t>
            </a:r>
          </a:p>
          <a:p>
            <a:endParaRPr lang="en-US" dirty="0"/>
          </a:p>
        </p:txBody>
      </p:sp>
    </p:spTree>
    <p:extLst>
      <p:ext uri="{BB962C8B-B14F-4D97-AF65-F5344CB8AC3E}">
        <p14:creationId xmlns:p14="http://schemas.microsoft.com/office/powerpoint/2010/main" val="17731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81000"/>
            <a:ext cx="8915400" cy="6324600"/>
          </a:xfrm>
        </p:spPr>
        <p:txBody>
          <a:bodyPr/>
          <a:lstStyle/>
          <a:p>
            <a:pPr marL="0" indent="0" algn="just">
              <a:lnSpc>
                <a:spcPct val="150000"/>
              </a:lnSpc>
              <a:buNone/>
            </a:pPr>
            <a:r>
              <a:rPr lang="en-US" b="1" dirty="0" smtClean="0"/>
              <a:t>2. Processing </a:t>
            </a:r>
            <a:r>
              <a:rPr lang="en-US" b="1" dirty="0"/>
              <a:t>Data</a:t>
            </a:r>
            <a:r>
              <a:rPr lang="en-US" dirty="0"/>
              <a:t> − The captured data is processed into information needed for planning, organizing, coordinating, directing and controlling functionalities at strategic, tactical and operational level. </a:t>
            </a:r>
            <a:endParaRPr lang="en-US" dirty="0" smtClean="0"/>
          </a:p>
          <a:p>
            <a:pPr marL="0" indent="0" algn="just">
              <a:lnSpc>
                <a:spcPct val="150000"/>
              </a:lnSpc>
              <a:buNone/>
            </a:pPr>
            <a:r>
              <a:rPr lang="en-US" dirty="0" smtClean="0"/>
              <a:t>Processing </a:t>
            </a:r>
            <a:r>
              <a:rPr lang="en-US" dirty="0"/>
              <a:t>data means −</a:t>
            </a:r>
          </a:p>
          <a:p>
            <a:pPr algn="just">
              <a:lnSpc>
                <a:spcPct val="150000"/>
              </a:lnSpc>
            </a:pPr>
            <a:r>
              <a:rPr lang="en-US" dirty="0"/>
              <a:t>making calculations with the data</a:t>
            </a:r>
          </a:p>
          <a:p>
            <a:pPr algn="just">
              <a:lnSpc>
                <a:spcPct val="150000"/>
              </a:lnSpc>
            </a:pPr>
            <a:r>
              <a:rPr lang="en-US" dirty="0"/>
              <a:t>sorting data</a:t>
            </a:r>
          </a:p>
          <a:p>
            <a:pPr algn="just">
              <a:lnSpc>
                <a:spcPct val="150000"/>
              </a:lnSpc>
            </a:pPr>
            <a:r>
              <a:rPr lang="en-US" dirty="0"/>
              <a:t>classifying data and</a:t>
            </a:r>
          </a:p>
          <a:p>
            <a:pPr algn="just">
              <a:lnSpc>
                <a:spcPct val="150000"/>
              </a:lnSpc>
            </a:pPr>
            <a:r>
              <a:rPr lang="en-US" dirty="0"/>
              <a:t>summarizing data</a:t>
            </a:r>
          </a:p>
          <a:p>
            <a:endParaRPr lang="en-US" dirty="0"/>
          </a:p>
        </p:txBody>
      </p:sp>
    </p:spTree>
    <p:extLst>
      <p:ext uri="{BB962C8B-B14F-4D97-AF65-F5344CB8AC3E}">
        <p14:creationId xmlns:p14="http://schemas.microsoft.com/office/powerpoint/2010/main" val="7286647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smtClean="0"/>
              <a:t>3. Information </a:t>
            </a:r>
            <a:r>
              <a:rPr lang="en-US" b="1" dirty="0"/>
              <a:t>Storage</a:t>
            </a:r>
            <a:r>
              <a:rPr lang="en-US" dirty="0"/>
              <a:t> − Information or processed data need to be stored for future use.</a:t>
            </a:r>
          </a:p>
          <a:p>
            <a:pPr marL="0" indent="0" algn="just">
              <a:lnSpc>
                <a:spcPct val="150000"/>
              </a:lnSpc>
              <a:buNone/>
            </a:pPr>
            <a:r>
              <a:rPr lang="en-US" b="1" dirty="0" smtClean="0"/>
              <a:t>4. Information </a:t>
            </a:r>
            <a:r>
              <a:rPr lang="en-US" b="1" dirty="0"/>
              <a:t>Retrieval</a:t>
            </a:r>
            <a:r>
              <a:rPr lang="en-US" dirty="0"/>
              <a:t> − The system should be able to retrieve this information from the storage as and when required by various users.</a:t>
            </a:r>
          </a:p>
          <a:p>
            <a:pPr marL="0" indent="0" algn="just">
              <a:lnSpc>
                <a:spcPct val="150000"/>
              </a:lnSpc>
              <a:buNone/>
            </a:pPr>
            <a:r>
              <a:rPr lang="en-US" b="1" dirty="0" smtClean="0"/>
              <a:t>5. Information </a:t>
            </a:r>
            <a:r>
              <a:rPr lang="en-US" b="1" dirty="0"/>
              <a:t>Propagation</a:t>
            </a:r>
            <a:r>
              <a:rPr lang="en-US" dirty="0"/>
              <a:t> − Information or the finished product of the MIS should be circulated to its users periodically using the organizational network.</a:t>
            </a:r>
          </a:p>
          <a:p>
            <a:endParaRPr lang="en-US" dirty="0"/>
          </a:p>
        </p:txBody>
      </p:sp>
    </p:spTree>
    <p:extLst>
      <p:ext uri="{BB962C8B-B14F-4D97-AF65-F5344CB8AC3E}">
        <p14:creationId xmlns:p14="http://schemas.microsoft.com/office/powerpoint/2010/main" val="16004288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Characteristics of MIS</a:t>
            </a:r>
          </a:p>
          <a:p>
            <a:pPr algn="just">
              <a:lnSpc>
                <a:spcPct val="150000"/>
              </a:lnSpc>
            </a:pPr>
            <a:r>
              <a:rPr lang="en-US" dirty="0" smtClean="0"/>
              <a:t>It </a:t>
            </a:r>
            <a:r>
              <a:rPr lang="en-US" dirty="0"/>
              <a:t>should be based on a long-term planning.</a:t>
            </a:r>
          </a:p>
          <a:p>
            <a:pPr algn="just">
              <a:lnSpc>
                <a:spcPct val="150000"/>
              </a:lnSpc>
            </a:pPr>
            <a:r>
              <a:rPr lang="en-US" dirty="0"/>
              <a:t>It should provide a holistic view of the dynamics and the structure of the organization.</a:t>
            </a:r>
          </a:p>
          <a:p>
            <a:pPr algn="just">
              <a:lnSpc>
                <a:spcPct val="150000"/>
              </a:lnSpc>
            </a:pPr>
            <a:r>
              <a:rPr lang="en-US" dirty="0"/>
              <a:t>It should work as a complete and comprehensive system covering all interconnecting sub-systems within the organization.</a:t>
            </a:r>
          </a:p>
          <a:p>
            <a:pPr algn="just">
              <a:lnSpc>
                <a:spcPct val="150000"/>
              </a:lnSpc>
            </a:pPr>
            <a:r>
              <a:rPr lang="en-US" dirty="0"/>
              <a:t>It should be planned in a top-down way, as the decision makers or the management should actively take part and provide clear direction at the development stage of the MIS.</a:t>
            </a:r>
          </a:p>
          <a:p>
            <a:endParaRPr lang="en-US" dirty="0"/>
          </a:p>
        </p:txBody>
      </p:sp>
    </p:spTree>
    <p:extLst>
      <p:ext uri="{BB962C8B-B14F-4D97-AF65-F5344CB8AC3E}">
        <p14:creationId xmlns:p14="http://schemas.microsoft.com/office/powerpoint/2010/main" val="1633207593"/>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Characteristics of Computerized MIS</a:t>
            </a:r>
          </a:p>
          <a:p>
            <a:pPr algn="just">
              <a:lnSpc>
                <a:spcPct val="150000"/>
              </a:lnSpc>
            </a:pPr>
            <a:r>
              <a:rPr lang="en-US" dirty="0" smtClean="0"/>
              <a:t>It </a:t>
            </a:r>
            <a:r>
              <a:rPr lang="en-US" dirty="0"/>
              <a:t>should be able to process data accurately and with high speed, using various techniques like operations research, simulation, heuristics, etc.</a:t>
            </a:r>
          </a:p>
          <a:p>
            <a:pPr algn="just">
              <a:lnSpc>
                <a:spcPct val="150000"/>
              </a:lnSpc>
            </a:pPr>
            <a:r>
              <a:rPr lang="en-US" dirty="0"/>
              <a:t>It should be able to collect, organize, manipulate, and update large amount of raw data of both related and unrelated nature, coming from various internal and external sources at different periods of time.</a:t>
            </a:r>
          </a:p>
        </p:txBody>
      </p:sp>
    </p:spTree>
    <p:extLst>
      <p:ext uri="{BB962C8B-B14F-4D97-AF65-F5344CB8AC3E}">
        <p14:creationId xmlns:p14="http://schemas.microsoft.com/office/powerpoint/2010/main" val="2590830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algn="just">
              <a:lnSpc>
                <a:spcPct val="150000"/>
              </a:lnSpc>
            </a:pPr>
            <a:r>
              <a:rPr lang="en-US" dirty="0"/>
              <a:t>It should provide real time information on ongoing events without any delay.</a:t>
            </a:r>
          </a:p>
          <a:p>
            <a:pPr algn="just">
              <a:lnSpc>
                <a:spcPct val="150000"/>
              </a:lnSpc>
            </a:pPr>
            <a:r>
              <a:rPr lang="en-US" dirty="0"/>
              <a:t>It should support various output formats and follow latest rules and regulations in practice.</a:t>
            </a:r>
          </a:p>
          <a:p>
            <a:pPr algn="just">
              <a:lnSpc>
                <a:spcPct val="150000"/>
              </a:lnSpc>
            </a:pPr>
            <a:r>
              <a:rPr lang="en-US" dirty="0"/>
              <a:t>It should provide organized and relevant information for all levels of management: strategic, operational, and tactical.</a:t>
            </a:r>
          </a:p>
          <a:p>
            <a:pPr algn="just">
              <a:lnSpc>
                <a:spcPct val="150000"/>
              </a:lnSpc>
            </a:pPr>
            <a:r>
              <a:rPr lang="en-US" dirty="0"/>
              <a:t>It should aim at extreme flexibility in data storage and retrieval.</a:t>
            </a:r>
          </a:p>
          <a:p>
            <a:endParaRPr lang="en-US" dirty="0"/>
          </a:p>
        </p:txBody>
      </p:sp>
    </p:spTree>
    <p:extLst>
      <p:ext uri="{BB962C8B-B14F-4D97-AF65-F5344CB8AC3E}">
        <p14:creationId xmlns:p14="http://schemas.microsoft.com/office/powerpoint/2010/main" val="1736257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Nature and Scope of MIS</a:t>
            </a:r>
          </a:p>
          <a:p>
            <a:r>
              <a:rPr lang="en-US" dirty="0"/>
              <a:t>The following diagram shows the nature and scope of MIS −</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3340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3418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normAutofit/>
          </a:bodyPr>
          <a:lstStyle/>
          <a:p>
            <a:pPr marL="0" indent="0">
              <a:buNone/>
            </a:pPr>
            <a:r>
              <a:rPr lang="en-US" sz="2800" b="1" dirty="0" smtClean="0"/>
              <a:t>Origin of ERP System:</a:t>
            </a:r>
          </a:p>
          <a:p>
            <a:pPr algn="just">
              <a:lnSpc>
                <a:spcPct val="150000"/>
              </a:lnSpc>
            </a:pPr>
            <a:r>
              <a:rPr lang="en-US" b="1" dirty="0"/>
              <a:t>Manufacturing </a:t>
            </a:r>
            <a:r>
              <a:rPr lang="en-US" b="1" dirty="0" smtClean="0"/>
              <a:t>beginnings -</a:t>
            </a:r>
            <a:r>
              <a:rPr lang="en-US" dirty="0"/>
              <a:t> ERP's roots start in material requirements planning </a:t>
            </a:r>
            <a:r>
              <a:rPr lang="en-US" dirty="0" smtClean="0"/>
              <a:t>(</a:t>
            </a:r>
            <a:r>
              <a:rPr lang="en-US" b="1" dirty="0" smtClean="0"/>
              <a:t>MRP</a:t>
            </a:r>
            <a:r>
              <a:rPr lang="en-US" dirty="0" smtClean="0"/>
              <a:t>), </a:t>
            </a:r>
            <a:r>
              <a:rPr lang="en-US" dirty="0"/>
              <a:t>a system for calculating the materials and components needed to manufacture a product that was developed by </a:t>
            </a:r>
            <a:r>
              <a:rPr lang="en-US" b="1" dirty="0"/>
              <a:t>IBM engineer Joseph </a:t>
            </a:r>
            <a:r>
              <a:rPr lang="en-US" b="1" dirty="0" err="1"/>
              <a:t>Orlicky</a:t>
            </a:r>
            <a:r>
              <a:rPr lang="en-US" b="1" dirty="0"/>
              <a:t> in 1964</a:t>
            </a:r>
            <a:r>
              <a:rPr lang="en-US" dirty="0"/>
              <a:t>. </a:t>
            </a:r>
            <a:endParaRPr lang="en-US" dirty="0" smtClean="0"/>
          </a:p>
          <a:p>
            <a:pPr algn="just">
              <a:lnSpc>
                <a:spcPct val="150000"/>
              </a:lnSpc>
            </a:pPr>
            <a:r>
              <a:rPr lang="en-US" dirty="0"/>
              <a:t>In 1983, management expert </a:t>
            </a:r>
            <a:r>
              <a:rPr lang="en-US" b="1" dirty="0"/>
              <a:t>Oliver Wight </a:t>
            </a:r>
            <a:r>
              <a:rPr lang="en-US" dirty="0" smtClean="0"/>
              <a:t>developed MRP II, </a:t>
            </a:r>
            <a:r>
              <a:rPr lang="en-US" dirty="0"/>
              <a:t>which extended MRP to other kinds of operations, including financials, and added support for capacity planning and shop floor control, among others.</a:t>
            </a:r>
          </a:p>
        </p:txBody>
      </p:sp>
    </p:spTree>
    <p:extLst>
      <p:ext uri="{BB962C8B-B14F-4D97-AF65-F5344CB8AC3E}">
        <p14:creationId xmlns:p14="http://schemas.microsoft.com/office/powerpoint/2010/main" val="1789741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Decision Support </a:t>
            </a:r>
            <a:r>
              <a:rPr lang="en-US" sz="2800" b="1" dirty="0" smtClean="0"/>
              <a:t>System (DSS)</a:t>
            </a:r>
          </a:p>
          <a:p>
            <a:pPr algn="just">
              <a:lnSpc>
                <a:spcPct val="200000"/>
              </a:lnSpc>
            </a:pPr>
            <a:r>
              <a:rPr lang="en-US" dirty="0" smtClean="0"/>
              <a:t>DSS </a:t>
            </a:r>
            <a:r>
              <a:rPr lang="en-US" dirty="0"/>
              <a:t>are </a:t>
            </a:r>
            <a:r>
              <a:rPr lang="en-US" b="1" dirty="0"/>
              <a:t>interactive software-based systems </a:t>
            </a:r>
            <a:r>
              <a:rPr lang="en-US" dirty="0"/>
              <a:t>intended to help managers in decision-making by accessing large volumes of information generated from various related information systems involved in organizational business processes, such as </a:t>
            </a:r>
            <a:r>
              <a:rPr lang="en-US" b="1" dirty="0"/>
              <a:t>office automation system</a:t>
            </a:r>
            <a:r>
              <a:rPr lang="en-US" dirty="0"/>
              <a:t>, </a:t>
            </a:r>
            <a:r>
              <a:rPr lang="en-US" b="1" dirty="0"/>
              <a:t>transaction processing system</a:t>
            </a:r>
            <a:r>
              <a:rPr lang="en-US" dirty="0"/>
              <a:t>, etc.</a:t>
            </a:r>
            <a:endParaRPr lang="en-US" dirty="0" smtClean="0"/>
          </a:p>
          <a:p>
            <a:endParaRPr lang="en-US" dirty="0"/>
          </a:p>
          <a:p>
            <a:endParaRPr lang="en-US" dirty="0"/>
          </a:p>
        </p:txBody>
      </p:sp>
    </p:spTree>
    <p:extLst>
      <p:ext uri="{BB962C8B-B14F-4D97-AF65-F5344CB8AC3E}">
        <p14:creationId xmlns:p14="http://schemas.microsoft.com/office/powerpoint/2010/main" val="19329504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algn="just">
              <a:lnSpc>
                <a:spcPct val="200000"/>
              </a:lnSpc>
            </a:pPr>
            <a:r>
              <a:rPr lang="en-US" dirty="0"/>
              <a:t>DSS uses the </a:t>
            </a:r>
            <a:r>
              <a:rPr lang="en-US" b="1" dirty="0"/>
              <a:t>summary information</a:t>
            </a:r>
            <a:r>
              <a:rPr lang="en-US" dirty="0"/>
              <a:t>, </a:t>
            </a:r>
            <a:r>
              <a:rPr lang="en-US" b="1" dirty="0"/>
              <a:t>exceptions</a:t>
            </a:r>
            <a:r>
              <a:rPr lang="en-US" dirty="0"/>
              <a:t>, </a:t>
            </a:r>
            <a:r>
              <a:rPr lang="en-US" b="1" dirty="0"/>
              <a:t>patterns</a:t>
            </a:r>
            <a:r>
              <a:rPr lang="en-US" dirty="0"/>
              <a:t>, and </a:t>
            </a:r>
            <a:r>
              <a:rPr lang="en-US" b="1" dirty="0"/>
              <a:t>trends</a:t>
            </a:r>
            <a:r>
              <a:rPr lang="en-US" dirty="0"/>
              <a:t> using the analytical models. </a:t>
            </a:r>
            <a:endParaRPr lang="en-US" dirty="0" smtClean="0"/>
          </a:p>
          <a:p>
            <a:pPr algn="just">
              <a:lnSpc>
                <a:spcPct val="200000"/>
              </a:lnSpc>
            </a:pPr>
            <a:r>
              <a:rPr lang="en-US" dirty="0" smtClean="0"/>
              <a:t>A </a:t>
            </a:r>
            <a:r>
              <a:rPr lang="en-US" dirty="0"/>
              <a:t>decision support system helps in decision-making but does not necessarily give a decision itself. </a:t>
            </a:r>
            <a:endParaRPr lang="en-US" dirty="0" smtClean="0"/>
          </a:p>
          <a:p>
            <a:pPr algn="just">
              <a:lnSpc>
                <a:spcPct val="200000"/>
              </a:lnSpc>
            </a:pPr>
            <a:r>
              <a:rPr lang="en-US" dirty="0" smtClean="0"/>
              <a:t>The </a:t>
            </a:r>
            <a:r>
              <a:rPr lang="en-US" dirty="0"/>
              <a:t>decision makers compile useful information from raw </a:t>
            </a:r>
            <a:r>
              <a:rPr lang="en-US" b="1" dirty="0"/>
              <a:t>data</a:t>
            </a:r>
            <a:r>
              <a:rPr lang="en-US" dirty="0"/>
              <a:t>, </a:t>
            </a:r>
            <a:r>
              <a:rPr lang="en-US" b="1" dirty="0"/>
              <a:t>documents</a:t>
            </a:r>
            <a:r>
              <a:rPr lang="en-US" dirty="0"/>
              <a:t>, </a:t>
            </a:r>
            <a:r>
              <a:rPr lang="en-US" b="1" dirty="0"/>
              <a:t>personal</a:t>
            </a:r>
            <a:r>
              <a:rPr lang="en-US" dirty="0"/>
              <a:t> </a:t>
            </a:r>
            <a:r>
              <a:rPr lang="en-US" b="1" dirty="0"/>
              <a:t>knowledge</a:t>
            </a:r>
            <a:r>
              <a:rPr lang="en-US" dirty="0"/>
              <a:t>, and/or </a:t>
            </a:r>
            <a:r>
              <a:rPr lang="en-US" b="1" dirty="0"/>
              <a:t>business model</a:t>
            </a:r>
            <a:r>
              <a:rPr lang="en-US" dirty="0"/>
              <a:t>s to </a:t>
            </a:r>
            <a:r>
              <a:rPr lang="en-US" b="1" dirty="0"/>
              <a:t>identify</a:t>
            </a:r>
            <a:r>
              <a:rPr lang="en-US" dirty="0"/>
              <a:t> and </a:t>
            </a:r>
            <a:r>
              <a:rPr lang="en-US" b="1" dirty="0"/>
              <a:t>solve problems </a:t>
            </a:r>
            <a:r>
              <a:rPr lang="en-US" dirty="0"/>
              <a:t>and </a:t>
            </a:r>
            <a:r>
              <a:rPr lang="en-US" b="1" dirty="0"/>
              <a:t>make decisions</a:t>
            </a:r>
            <a:r>
              <a:rPr lang="en-US" dirty="0"/>
              <a:t>.</a:t>
            </a:r>
          </a:p>
        </p:txBody>
      </p:sp>
    </p:spTree>
    <p:extLst>
      <p:ext uri="{BB962C8B-B14F-4D97-AF65-F5344CB8AC3E}">
        <p14:creationId xmlns:p14="http://schemas.microsoft.com/office/powerpoint/2010/main" val="24188463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Programmed and Non-programmed Decisions</a:t>
            </a:r>
          </a:p>
          <a:p>
            <a:pPr marL="0" indent="0" algn="just">
              <a:lnSpc>
                <a:spcPct val="150000"/>
              </a:lnSpc>
              <a:buNone/>
            </a:pPr>
            <a:r>
              <a:rPr lang="en-US" dirty="0"/>
              <a:t>There are two types of decisions </a:t>
            </a:r>
            <a:r>
              <a:rPr lang="en-US" dirty="0" smtClean="0"/>
              <a:t>– </a:t>
            </a:r>
          </a:p>
          <a:p>
            <a:pPr marL="0" indent="0" algn="just">
              <a:lnSpc>
                <a:spcPct val="150000"/>
              </a:lnSpc>
              <a:buNone/>
            </a:pPr>
            <a:r>
              <a:rPr lang="en-US" dirty="0" smtClean="0"/>
              <a:t>	1. </a:t>
            </a:r>
            <a:r>
              <a:rPr lang="en-US" dirty="0"/>
              <a:t>P</a:t>
            </a:r>
            <a:r>
              <a:rPr lang="en-US" dirty="0" smtClean="0"/>
              <a:t>rogrammed </a:t>
            </a:r>
            <a:r>
              <a:rPr lang="en-US" dirty="0"/>
              <a:t>and </a:t>
            </a:r>
            <a:endParaRPr lang="en-US" dirty="0" smtClean="0"/>
          </a:p>
          <a:p>
            <a:pPr marL="0" indent="0" algn="just">
              <a:lnSpc>
                <a:spcPct val="150000"/>
              </a:lnSpc>
              <a:buNone/>
            </a:pPr>
            <a:r>
              <a:rPr lang="en-US" dirty="0" smtClean="0"/>
              <a:t>	2. Non-programmed </a:t>
            </a:r>
            <a:r>
              <a:rPr lang="en-US" dirty="0"/>
              <a:t>decisions.</a:t>
            </a:r>
          </a:p>
          <a:p>
            <a:pPr algn="just">
              <a:lnSpc>
                <a:spcPct val="150000"/>
              </a:lnSpc>
            </a:pPr>
            <a:r>
              <a:rPr lang="en-US" dirty="0"/>
              <a:t>Programmed decisions are basically automated processes, general routine work, where −</a:t>
            </a:r>
          </a:p>
          <a:p>
            <a:pPr lvl="3" algn="just">
              <a:lnSpc>
                <a:spcPct val="150000"/>
              </a:lnSpc>
              <a:buFont typeface="Wingdings" panose="05000000000000000000" pitchFamily="2" charset="2"/>
              <a:buChar char="v"/>
            </a:pPr>
            <a:r>
              <a:rPr lang="en-US" sz="2400" dirty="0" smtClean="0"/>
              <a:t>These </a:t>
            </a:r>
            <a:r>
              <a:rPr lang="en-US" sz="2400" dirty="0"/>
              <a:t>decisions have been taken several </a:t>
            </a:r>
            <a:r>
              <a:rPr lang="en-US" sz="2400" dirty="0" smtClean="0"/>
              <a:t>times.</a:t>
            </a:r>
          </a:p>
          <a:p>
            <a:pPr lvl="3" algn="just">
              <a:lnSpc>
                <a:spcPct val="150000"/>
              </a:lnSpc>
              <a:buFont typeface="Wingdings" panose="05000000000000000000" pitchFamily="2" charset="2"/>
              <a:buChar char="v"/>
            </a:pPr>
            <a:r>
              <a:rPr lang="en-US" sz="2400" dirty="0" smtClean="0"/>
              <a:t>These </a:t>
            </a:r>
            <a:r>
              <a:rPr lang="en-US" sz="2400" dirty="0"/>
              <a:t>decisions follow some guidelines or rules.</a:t>
            </a:r>
          </a:p>
          <a:p>
            <a:pPr algn="just">
              <a:lnSpc>
                <a:spcPct val="150000"/>
              </a:lnSpc>
            </a:pPr>
            <a:r>
              <a:rPr lang="en-US" dirty="0"/>
              <a:t>For example, selecting a reorder level for inventories, is a programmed decision.</a:t>
            </a:r>
          </a:p>
          <a:p>
            <a:endParaRPr lang="en-US" dirty="0"/>
          </a:p>
        </p:txBody>
      </p:sp>
    </p:spTree>
    <p:extLst>
      <p:ext uri="{BB962C8B-B14F-4D97-AF65-F5344CB8AC3E}">
        <p14:creationId xmlns:p14="http://schemas.microsoft.com/office/powerpoint/2010/main" val="42272056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algn="just">
              <a:lnSpc>
                <a:spcPct val="150000"/>
              </a:lnSpc>
            </a:pPr>
            <a:r>
              <a:rPr lang="en-US" dirty="0"/>
              <a:t>Non-programmed decisions occur in unusual and non-addressed situations, so −</a:t>
            </a:r>
          </a:p>
          <a:p>
            <a:pPr lvl="2" algn="just">
              <a:lnSpc>
                <a:spcPct val="150000"/>
              </a:lnSpc>
              <a:buFont typeface="Wingdings" panose="05000000000000000000" pitchFamily="2" charset="2"/>
              <a:buChar char="v"/>
            </a:pPr>
            <a:r>
              <a:rPr lang="en-US" sz="2400" dirty="0"/>
              <a:t>It would be a new decision.</a:t>
            </a:r>
          </a:p>
          <a:p>
            <a:pPr lvl="2" algn="just">
              <a:lnSpc>
                <a:spcPct val="150000"/>
              </a:lnSpc>
              <a:buFont typeface="Wingdings" panose="05000000000000000000" pitchFamily="2" charset="2"/>
              <a:buChar char="v"/>
            </a:pPr>
            <a:r>
              <a:rPr lang="en-US" sz="2400" dirty="0"/>
              <a:t>There will not be any rules to follow.</a:t>
            </a:r>
          </a:p>
          <a:p>
            <a:pPr lvl="2" algn="just">
              <a:lnSpc>
                <a:spcPct val="150000"/>
              </a:lnSpc>
              <a:buFont typeface="Wingdings" panose="05000000000000000000" pitchFamily="2" charset="2"/>
              <a:buChar char="v"/>
            </a:pPr>
            <a:r>
              <a:rPr lang="en-US" sz="2400" dirty="0"/>
              <a:t>These decisions are made based on the available information.</a:t>
            </a:r>
          </a:p>
          <a:p>
            <a:pPr lvl="2" algn="just">
              <a:lnSpc>
                <a:spcPct val="150000"/>
              </a:lnSpc>
              <a:buFont typeface="Wingdings" panose="05000000000000000000" pitchFamily="2" charset="2"/>
              <a:buChar char="v"/>
            </a:pPr>
            <a:r>
              <a:rPr lang="en-US" sz="2400" dirty="0"/>
              <a:t>These decisions are based on the manger's discretion, instinct, perception and judgment.</a:t>
            </a:r>
          </a:p>
          <a:p>
            <a:pPr algn="just">
              <a:lnSpc>
                <a:spcPct val="150000"/>
              </a:lnSpc>
            </a:pPr>
            <a:r>
              <a:rPr lang="en-US" dirty="0"/>
              <a:t>For example, investing in a new technology is a non-programmed decision.</a:t>
            </a:r>
          </a:p>
          <a:p>
            <a:endParaRPr lang="en-US" dirty="0"/>
          </a:p>
        </p:txBody>
      </p:sp>
    </p:spTree>
    <p:extLst>
      <p:ext uri="{BB962C8B-B14F-4D97-AF65-F5344CB8AC3E}">
        <p14:creationId xmlns:p14="http://schemas.microsoft.com/office/powerpoint/2010/main" val="16987662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lnSpcReduction="10000"/>
          </a:bodyPr>
          <a:lstStyle/>
          <a:p>
            <a:pPr marL="0" indent="0">
              <a:buNone/>
            </a:pPr>
            <a:r>
              <a:rPr lang="en-US" b="1" dirty="0"/>
              <a:t>Attributes of a DSS</a:t>
            </a:r>
          </a:p>
          <a:p>
            <a:pPr>
              <a:lnSpc>
                <a:spcPct val="150000"/>
              </a:lnSpc>
              <a:buFont typeface="Wingdings" panose="05000000000000000000" pitchFamily="2" charset="2"/>
              <a:buChar char="v"/>
            </a:pPr>
            <a:r>
              <a:rPr lang="en-US" dirty="0"/>
              <a:t>Adaptability and flexibility</a:t>
            </a:r>
          </a:p>
          <a:p>
            <a:pPr>
              <a:lnSpc>
                <a:spcPct val="150000"/>
              </a:lnSpc>
              <a:buFont typeface="Wingdings" panose="05000000000000000000" pitchFamily="2" charset="2"/>
              <a:buChar char="v"/>
            </a:pPr>
            <a:r>
              <a:rPr lang="en-US" dirty="0"/>
              <a:t>High level of Interactivity</a:t>
            </a:r>
          </a:p>
          <a:p>
            <a:pPr>
              <a:lnSpc>
                <a:spcPct val="150000"/>
              </a:lnSpc>
              <a:buFont typeface="Wingdings" panose="05000000000000000000" pitchFamily="2" charset="2"/>
              <a:buChar char="v"/>
            </a:pPr>
            <a:r>
              <a:rPr lang="en-US" dirty="0"/>
              <a:t>Ease of use</a:t>
            </a:r>
          </a:p>
          <a:p>
            <a:pPr>
              <a:lnSpc>
                <a:spcPct val="150000"/>
              </a:lnSpc>
              <a:buFont typeface="Wingdings" panose="05000000000000000000" pitchFamily="2" charset="2"/>
              <a:buChar char="v"/>
            </a:pPr>
            <a:r>
              <a:rPr lang="en-US" dirty="0"/>
              <a:t>Efficiency and effectiveness</a:t>
            </a:r>
          </a:p>
          <a:p>
            <a:pPr>
              <a:lnSpc>
                <a:spcPct val="150000"/>
              </a:lnSpc>
              <a:buFont typeface="Wingdings" panose="05000000000000000000" pitchFamily="2" charset="2"/>
              <a:buChar char="v"/>
            </a:pPr>
            <a:r>
              <a:rPr lang="en-US" dirty="0"/>
              <a:t>Complete control by decision-makers</a:t>
            </a:r>
          </a:p>
          <a:p>
            <a:pPr>
              <a:lnSpc>
                <a:spcPct val="150000"/>
              </a:lnSpc>
              <a:buFont typeface="Wingdings" panose="05000000000000000000" pitchFamily="2" charset="2"/>
              <a:buChar char="v"/>
            </a:pPr>
            <a:r>
              <a:rPr lang="en-US" dirty="0"/>
              <a:t>Ease of development</a:t>
            </a:r>
          </a:p>
          <a:p>
            <a:pPr>
              <a:lnSpc>
                <a:spcPct val="150000"/>
              </a:lnSpc>
              <a:buFont typeface="Wingdings" panose="05000000000000000000" pitchFamily="2" charset="2"/>
              <a:buChar char="v"/>
            </a:pPr>
            <a:r>
              <a:rPr lang="en-US" dirty="0"/>
              <a:t>Extendibility</a:t>
            </a:r>
          </a:p>
          <a:p>
            <a:pPr>
              <a:lnSpc>
                <a:spcPct val="150000"/>
              </a:lnSpc>
              <a:buFont typeface="Wingdings" panose="05000000000000000000" pitchFamily="2" charset="2"/>
              <a:buChar char="v"/>
            </a:pPr>
            <a:r>
              <a:rPr lang="en-US" dirty="0"/>
              <a:t>Support for modeling and analysis</a:t>
            </a:r>
          </a:p>
          <a:p>
            <a:pPr>
              <a:lnSpc>
                <a:spcPct val="150000"/>
              </a:lnSpc>
              <a:buFont typeface="Wingdings" panose="05000000000000000000" pitchFamily="2" charset="2"/>
              <a:buChar char="v"/>
            </a:pPr>
            <a:r>
              <a:rPr lang="en-US" dirty="0"/>
              <a:t>Support for data access</a:t>
            </a:r>
          </a:p>
          <a:p>
            <a:pPr>
              <a:lnSpc>
                <a:spcPct val="150000"/>
              </a:lnSpc>
              <a:buFont typeface="Wingdings" panose="05000000000000000000" pitchFamily="2" charset="2"/>
              <a:buChar char="v"/>
            </a:pPr>
            <a:r>
              <a:rPr lang="en-US" dirty="0"/>
              <a:t>Standalone, integrated, and Web-based</a:t>
            </a:r>
          </a:p>
          <a:p>
            <a:endParaRPr lang="en-US" dirty="0"/>
          </a:p>
        </p:txBody>
      </p:sp>
    </p:spTree>
    <p:extLst>
      <p:ext uri="{BB962C8B-B14F-4D97-AF65-F5344CB8AC3E}">
        <p14:creationId xmlns:p14="http://schemas.microsoft.com/office/powerpoint/2010/main" val="617073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Characteristics of a DSS</a:t>
            </a:r>
          </a:p>
          <a:p>
            <a:pPr>
              <a:lnSpc>
                <a:spcPct val="150000"/>
              </a:lnSpc>
              <a:buFont typeface="Wingdings" panose="05000000000000000000" pitchFamily="2" charset="2"/>
              <a:buChar char="v"/>
            </a:pPr>
            <a:r>
              <a:rPr lang="en-US" dirty="0"/>
              <a:t>Support for decision-makers in semi-structured and unstructured problems.</a:t>
            </a:r>
          </a:p>
          <a:p>
            <a:pPr>
              <a:lnSpc>
                <a:spcPct val="150000"/>
              </a:lnSpc>
              <a:buFont typeface="Wingdings" panose="05000000000000000000" pitchFamily="2" charset="2"/>
              <a:buChar char="v"/>
            </a:pPr>
            <a:r>
              <a:rPr lang="en-US" dirty="0"/>
              <a:t>Support for managers at various managerial levels, ranging from top executive to line managers.</a:t>
            </a:r>
          </a:p>
          <a:p>
            <a:pPr>
              <a:lnSpc>
                <a:spcPct val="150000"/>
              </a:lnSpc>
              <a:buFont typeface="Wingdings" panose="05000000000000000000" pitchFamily="2" charset="2"/>
              <a:buChar char="v"/>
            </a:pPr>
            <a:r>
              <a:rPr lang="en-US" dirty="0"/>
              <a:t>Support for individuals and groups. </a:t>
            </a:r>
            <a:endParaRPr lang="en-US" dirty="0" smtClean="0"/>
          </a:p>
          <a:p>
            <a:pPr>
              <a:lnSpc>
                <a:spcPct val="150000"/>
              </a:lnSpc>
              <a:buFont typeface="Wingdings" panose="05000000000000000000" pitchFamily="2" charset="2"/>
              <a:buChar char="v"/>
            </a:pPr>
            <a:r>
              <a:rPr lang="en-US" dirty="0" smtClean="0"/>
              <a:t>Support </a:t>
            </a:r>
            <a:r>
              <a:rPr lang="en-US" dirty="0"/>
              <a:t>for interdependent or sequential decisions.</a:t>
            </a:r>
          </a:p>
          <a:p>
            <a:pPr>
              <a:lnSpc>
                <a:spcPct val="150000"/>
              </a:lnSpc>
              <a:buFont typeface="Wingdings" panose="05000000000000000000" pitchFamily="2" charset="2"/>
              <a:buChar char="v"/>
            </a:pPr>
            <a:r>
              <a:rPr lang="en-US" dirty="0"/>
              <a:t>Support for intelligence, design, choice, and implementation.</a:t>
            </a:r>
          </a:p>
          <a:p>
            <a:pPr>
              <a:lnSpc>
                <a:spcPct val="150000"/>
              </a:lnSpc>
              <a:buFont typeface="Wingdings" panose="05000000000000000000" pitchFamily="2" charset="2"/>
              <a:buChar char="v"/>
            </a:pPr>
            <a:r>
              <a:rPr lang="en-US" dirty="0"/>
              <a:t>Support for variety of decision processes and styles.</a:t>
            </a:r>
          </a:p>
          <a:p>
            <a:pPr>
              <a:lnSpc>
                <a:spcPct val="150000"/>
              </a:lnSpc>
              <a:buFont typeface="Wingdings" panose="05000000000000000000" pitchFamily="2" charset="2"/>
              <a:buChar char="v"/>
            </a:pPr>
            <a:r>
              <a:rPr lang="en-US" dirty="0"/>
              <a:t>DSSs are adaptive over time.</a:t>
            </a:r>
          </a:p>
          <a:p>
            <a:endParaRPr lang="en-US" dirty="0"/>
          </a:p>
        </p:txBody>
      </p:sp>
    </p:spTree>
    <p:extLst>
      <p:ext uri="{BB962C8B-B14F-4D97-AF65-F5344CB8AC3E}">
        <p14:creationId xmlns:p14="http://schemas.microsoft.com/office/powerpoint/2010/main" val="37225148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Benefits of DSS</a:t>
            </a:r>
          </a:p>
          <a:p>
            <a:pPr algn="just">
              <a:lnSpc>
                <a:spcPct val="150000"/>
              </a:lnSpc>
            </a:pPr>
            <a:r>
              <a:rPr lang="en-US" dirty="0"/>
              <a:t>Improves efficiency and speed of decision-making activities.</a:t>
            </a:r>
          </a:p>
          <a:p>
            <a:pPr algn="just">
              <a:lnSpc>
                <a:spcPct val="150000"/>
              </a:lnSpc>
            </a:pPr>
            <a:r>
              <a:rPr lang="en-US" dirty="0"/>
              <a:t>Increases the control, competitiveness and capability of futuristic decision-making of the organization.</a:t>
            </a:r>
          </a:p>
          <a:p>
            <a:pPr algn="just">
              <a:lnSpc>
                <a:spcPct val="150000"/>
              </a:lnSpc>
            </a:pPr>
            <a:r>
              <a:rPr lang="en-US" dirty="0"/>
              <a:t>Facilitates interpersonal communication.</a:t>
            </a:r>
          </a:p>
          <a:p>
            <a:pPr algn="just">
              <a:lnSpc>
                <a:spcPct val="150000"/>
              </a:lnSpc>
            </a:pPr>
            <a:r>
              <a:rPr lang="en-US" dirty="0"/>
              <a:t>Encourages learning or training.</a:t>
            </a:r>
          </a:p>
          <a:p>
            <a:pPr algn="just">
              <a:lnSpc>
                <a:spcPct val="150000"/>
              </a:lnSpc>
            </a:pPr>
            <a:r>
              <a:rPr lang="en-US" dirty="0"/>
              <a:t>Since it is mostly used in non-programmed decisions, it reveals new approaches and sets up new evidences for an unusual decision.</a:t>
            </a:r>
          </a:p>
          <a:p>
            <a:pPr algn="just">
              <a:lnSpc>
                <a:spcPct val="150000"/>
              </a:lnSpc>
            </a:pPr>
            <a:r>
              <a:rPr lang="en-US" dirty="0"/>
              <a:t>Helps automate managerial processes.</a:t>
            </a:r>
          </a:p>
          <a:p>
            <a:endParaRPr lang="en-US" dirty="0"/>
          </a:p>
        </p:txBody>
      </p:sp>
    </p:spTree>
    <p:extLst>
      <p:ext uri="{BB962C8B-B14F-4D97-AF65-F5344CB8AC3E}">
        <p14:creationId xmlns:p14="http://schemas.microsoft.com/office/powerpoint/2010/main" val="2548372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Components of a DSS</a:t>
            </a:r>
          </a:p>
          <a:p>
            <a:pPr>
              <a:lnSpc>
                <a:spcPct val="150000"/>
              </a:lnSpc>
            </a:pPr>
            <a:r>
              <a:rPr lang="en-US" dirty="0"/>
              <a:t>Following are the components of the Decision Support System </a:t>
            </a:r>
          </a:p>
          <a:p>
            <a:pPr marL="0" indent="0">
              <a:lnSpc>
                <a:spcPct val="150000"/>
              </a:lnSpc>
              <a:buNone/>
            </a:pPr>
            <a:r>
              <a:rPr lang="en-US" b="1" dirty="0" smtClean="0"/>
              <a:t>1. Database </a:t>
            </a:r>
            <a:r>
              <a:rPr lang="en-US" b="1" dirty="0"/>
              <a:t>Management System (DBMS)</a:t>
            </a:r>
            <a:r>
              <a:rPr lang="en-US" dirty="0"/>
              <a:t> − </a:t>
            </a:r>
            <a:endParaRPr lang="en-US" dirty="0" smtClean="0"/>
          </a:p>
          <a:p>
            <a:pPr algn="just">
              <a:lnSpc>
                <a:spcPct val="150000"/>
              </a:lnSpc>
              <a:buFont typeface="Wingdings" panose="05000000000000000000" pitchFamily="2" charset="2"/>
              <a:buChar char="v"/>
            </a:pPr>
            <a:r>
              <a:rPr lang="en-US" dirty="0" smtClean="0"/>
              <a:t>To </a:t>
            </a:r>
            <a:r>
              <a:rPr lang="en-US" dirty="0"/>
              <a:t>solve a problem the necessary data may come from internal or external database. </a:t>
            </a:r>
            <a:endParaRPr lang="en-US" dirty="0" smtClean="0"/>
          </a:p>
          <a:p>
            <a:pPr algn="just">
              <a:lnSpc>
                <a:spcPct val="150000"/>
              </a:lnSpc>
              <a:buFont typeface="Wingdings" panose="05000000000000000000" pitchFamily="2" charset="2"/>
              <a:buChar char="v"/>
            </a:pPr>
            <a:r>
              <a:rPr lang="en-US" dirty="0" smtClean="0"/>
              <a:t>In </a:t>
            </a:r>
            <a:r>
              <a:rPr lang="en-US" dirty="0"/>
              <a:t>an organization, internal data are generated by a system such as TPS and MIS. </a:t>
            </a:r>
            <a:endParaRPr lang="en-US" dirty="0" smtClean="0"/>
          </a:p>
          <a:p>
            <a:pPr algn="just">
              <a:lnSpc>
                <a:spcPct val="150000"/>
              </a:lnSpc>
              <a:buFont typeface="Wingdings" panose="05000000000000000000" pitchFamily="2" charset="2"/>
              <a:buChar char="v"/>
            </a:pPr>
            <a:r>
              <a:rPr lang="en-US" dirty="0" smtClean="0"/>
              <a:t>External </a:t>
            </a:r>
            <a:r>
              <a:rPr lang="en-US" dirty="0"/>
              <a:t>data come from a variety of sources such as newspapers, online data services, databases (financial, marketing, human resources).</a:t>
            </a:r>
          </a:p>
          <a:p>
            <a:endParaRPr lang="en-US" dirty="0"/>
          </a:p>
        </p:txBody>
      </p:sp>
    </p:spTree>
    <p:extLst>
      <p:ext uri="{BB962C8B-B14F-4D97-AF65-F5344CB8AC3E}">
        <p14:creationId xmlns:p14="http://schemas.microsoft.com/office/powerpoint/2010/main" val="398082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smtClean="0"/>
              <a:t>2. Model </a:t>
            </a:r>
            <a:r>
              <a:rPr lang="en-US" b="1" dirty="0"/>
              <a:t>Management System</a:t>
            </a:r>
            <a:r>
              <a:rPr lang="en-US" dirty="0"/>
              <a:t> </a:t>
            </a:r>
            <a:r>
              <a:rPr lang="en-US" dirty="0" smtClean="0"/>
              <a:t> </a:t>
            </a:r>
          </a:p>
          <a:p>
            <a:pPr algn="just">
              <a:lnSpc>
                <a:spcPct val="150000"/>
              </a:lnSpc>
              <a:buFont typeface="Wingdings" panose="05000000000000000000" pitchFamily="2" charset="2"/>
              <a:buChar char="v"/>
            </a:pPr>
            <a:r>
              <a:rPr lang="en-US" dirty="0" smtClean="0"/>
              <a:t>It </a:t>
            </a:r>
            <a:r>
              <a:rPr lang="en-US" dirty="0"/>
              <a:t>stores and accesses models that managers use to make decisions. </a:t>
            </a:r>
            <a:endParaRPr lang="en-US" dirty="0" smtClean="0"/>
          </a:p>
          <a:p>
            <a:pPr algn="just">
              <a:lnSpc>
                <a:spcPct val="150000"/>
              </a:lnSpc>
              <a:buFont typeface="Wingdings" panose="05000000000000000000" pitchFamily="2" charset="2"/>
              <a:buChar char="v"/>
            </a:pPr>
            <a:r>
              <a:rPr lang="en-US" dirty="0" smtClean="0"/>
              <a:t>Such </a:t>
            </a:r>
            <a:r>
              <a:rPr lang="en-US" dirty="0"/>
              <a:t>models are used for designing manufacturing facility, analyzing the financial health of an organization, forecasting demand of a product or service, etc.</a:t>
            </a:r>
          </a:p>
          <a:p>
            <a:pPr marL="0" indent="0" algn="just">
              <a:lnSpc>
                <a:spcPct val="150000"/>
              </a:lnSpc>
              <a:buNone/>
            </a:pPr>
            <a:r>
              <a:rPr lang="en-US" b="1" dirty="0" smtClean="0"/>
              <a:t>3. Support </a:t>
            </a:r>
            <a:r>
              <a:rPr lang="en-US" b="1" dirty="0"/>
              <a:t>Tools</a:t>
            </a:r>
            <a:r>
              <a:rPr lang="en-US" dirty="0"/>
              <a:t> </a:t>
            </a:r>
          </a:p>
          <a:p>
            <a:pPr algn="just">
              <a:lnSpc>
                <a:spcPct val="150000"/>
              </a:lnSpc>
              <a:buFont typeface="Wingdings" panose="05000000000000000000" pitchFamily="2" charset="2"/>
              <a:buChar char="v"/>
            </a:pPr>
            <a:r>
              <a:rPr lang="en-US" dirty="0" smtClean="0"/>
              <a:t>Support </a:t>
            </a:r>
            <a:r>
              <a:rPr lang="en-US" dirty="0"/>
              <a:t>tools like online help; pulls down menus, user interfaces, graphical analysis, error correction mechanism, facilitates the user interactions with the system.</a:t>
            </a:r>
          </a:p>
          <a:p>
            <a:endParaRPr lang="en-US" dirty="0"/>
          </a:p>
        </p:txBody>
      </p:sp>
    </p:spTree>
    <p:extLst>
      <p:ext uri="{BB962C8B-B14F-4D97-AF65-F5344CB8AC3E}">
        <p14:creationId xmlns:p14="http://schemas.microsoft.com/office/powerpoint/2010/main" val="33450278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Classification of DSS</a:t>
            </a:r>
          </a:p>
          <a:p>
            <a:pPr marL="0" indent="0" algn="just">
              <a:lnSpc>
                <a:spcPct val="150000"/>
              </a:lnSpc>
              <a:buNone/>
            </a:pPr>
            <a:r>
              <a:rPr lang="en-US" dirty="0"/>
              <a:t>There are several ways to classify DSS. Hoi Apple and Whinstone classifies DSS as follows −</a:t>
            </a:r>
          </a:p>
          <a:p>
            <a:pPr marL="0" indent="0" algn="just">
              <a:lnSpc>
                <a:spcPct val="150000"/>
              </a:lnSpc>
              <a:buNone/>
            </a:pPr>
            <a:r>
              <a:rPr lang="en-US" b="1" dirty="0" smtClean="0"/>
              <a:t>1. Text </a:t>
            </a:r>
            <a:r>
              <a:rPr lang="en-US" b="1" dirty="0"/>
              <a:t>Oriented DSS</a:t>
            </a:r>
            <a:r>
              <a:rPr lang="en-US" dirty="0"/>
              <a:t> − It contains textually represented information that could have a bearing on decision. It allows documents to be electronically created, revised and viewed as needed.</a:t>
            </a:r>
          </a:p>
          <a:p>
            <a:pPr marL="0" indent="0" algn="just">
              <a:lnSpc>
                <a:spcPct val="150000"/>
              </a:lnSpc>
              <a:buNone/>
            </a:pPr>
            <a:r>
              <a:rPr lang="en-US" b="1" dirty="0" smtClean="0"/>
              <a:t>2. Database </a:t>
            </a:r>
            <a:r>
              <a:rPr lang="en-US" b="1" dirty="0"/>
              <a:t>Oriented DSS</a:t>
            </a:r>
            <a:r>
              <a:rPr lang="en-US" dirty="0"/>
              <a:t> − Database plays a major role here; it contains organized and highly structured data</a:t>
            </a:r>
            <a:r>
              <a:rPr lang="en-US" dirty="0" smtClean="0"/>
              <a:t>.</a:t>
            </a:r>
          </a:p>
          <a:p>
            <a:pPr marL="0" indent="0" algn="just">
              <a:lnSpc>
                <a:spcPct val="150000"/>
              </a:lnSpc>
              <a:buNone/>
            </a:pPr>
            <a:r>
              <a:rPr lang="en-US" b="1" dirty="0" smtClean="0"/>
              <a:t>3. Rules </a:t>
            </a:r>
            <a:r>
              <a:rPr lang="en-US" b="1" dirty="0"/>
              <a:t>Oriented DSS</a:t>
            </a:r>
            <a:r>
              <a:rPr lang="en-US" dirty="0"/>
              <a:t> − Procedures are adopted in rules oriented DSS. Export system is the example.</a:t>
            </a:r>
          </a:p>
          <a:p>
            <a:pPr marL="0" indent="0" algn="just">
              <a:lnSpc>
                <a:spcPct val="150000"/>
              </a:lnSpc>
              <a:buNone/>
            </a:pPr>
            <a:endParaRPr lang="en-US" dirty="0"/>
          </a:p>
          <a:p>
            <a:endParaRPr lang="en-US" dirty="0"/>
          </a:p>
        </p:txBody>
      </p:sp>
    </p:spTree>
    <p:extLst>
      <p:ext uri="{BB962C8B-B14F-4D97-AF65-F5344CB8AC3E}">
        <p14:creationId xmlns:p14="http://schemas.microsoft.com/office/powerpoint/2010/main" val="34300037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b="1" dirty="0"/>
              <a:t>Back-office software </a:t>
            </a:r>
            <a:r>
              <a:rPr lang="en-US" b="1" dirty="0" smtClean="0"/>
              <a:t>emerges - </a:t>
            </a:r>
            <a:r>
              <a:rPr lang="en-US" dirty="0" smtClean="0"/>
              <a:t>Separately</a:t>
            </a:r>
            <a:r>
              <a:rPr lang="en-US" dirty="0"/>
              <a:t>, vendors in the 1970s -- including two </a:t>
            </a:r>
            <a:r>
              <a:rPr lang="en-US" b="1" dirty="0"/>
              <a:t>startups, SAP and Baan </a:t>
            </a:r>
            <a:r>
              <a:rPr lang="en-US" dirty="0" smtClean="0"/>
              <a:t>began </a:t>
            </a:r>
            <a:r>
              <a:rPr lang="en-US" dirty="0"/>
              <a:t>developing mainframe software for managing financial processes on a single database. </a:t>
            </a:r>
            <a:endParaRPr lang="en-US" dirty="0" smtClean="0"/>
          </a:p>
          <a:p>
            <a:pPr algn="just">
              <a:lnSpc>
                <a:spcPct val="150000"/>
              </a:lnSpc>
            </a:pPr>
            <a:r>
              <a:rPr lang="en-US" dirty="0"/>
              <a:t>By 1990, analysts at research firm </a:t>
            </a:r>
            <a:r>
              <a:rPr lang="en-US" b="1" dirty="0"/>
              <a:t>Gartner</a:t>
            </a:r>
            <a:r>
              <a:rPr lang="en-US" dirty="0"/>
              <a:t> concluded this category of software needed its own name, dubbing it </a:t>
            </a:r>
            <a:r>
              <a:rPr lang="en-US" i="1" dirty="0"/>
              <a:t>enterprise resource planning</a:t>
            </a:r>
            <a:r>
              <a:rPr lang="en-US" dirty="0"/>
              <a:t> to denote its general-purpose role.</a:t>
            </a:r>
          </a:p>
        </p:txBody>
      </p:sp>
    </p:spTree>
    <p:extLst>
      <p:ext uri="{BB962C8B-B14F-4D97-AF65-F5344CB8AC3E}">
        <p14:creationId xmlns:p14="http://schemas.microsoft.com/office/powerpoint/2010/main" val="5927379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a:bodyPr>
          <a:lstStyle/>
          <a:p>
            <a:pPr marL="0" indent="0" algn="just">
              <a:lnSpc>
                <a:spcPct val="150000"/>
              </a:lnSpc>
              <a:buNone/>
            </a:pPr>
            <a:r>
              <a:rPr lang="en-US" b="1" dirty="0" smtClean="0"/>
              <a:t>4. Spreadsheet Oriented DSS</a:t>
            </a:r>
            <a:r>
              <a:rPr lang="en-US" dirty="0" smtClean="0"/>
              <a:t> − It contains information in spread sheets that allows </a:t>
            </a:r>
            <a:r>
              <a:rPr lang="en-US" b="1" dirty="0" smtClean="0"/>
              <a:t>create</a:t>
            </a:r>
            <a:r>
              <a:rPr lang="en-US" dirty="0" smtClean="0"/>
              <a:t>, </a:t>
            </a:r>
            <a:r>
              <a:rPr lang="en-US" b="1" dirty="0" smtClean="0"/>
              <a:t>view</a:t>
            </a:r>
            <a:r>
              <a:rPr lang="en-US" dirty="0" smtClean="0"/>
              <a:t>, </a:t>
            </a:r>
            <a:r>
              <a:rPr lang="en-US" b="1" dirty="0" smtClean="0"/>
              <a:t>modify</a:t>
            </a:r>
            <a:r>
              <a:rPr lang="en-US" dirty="0" smtClean="0"/>
              <a:t> </a:t>
            </a:r>
            <a:r>
              <a:rPr lang="en-US" b="1" dirty="0" smtClean="0"/>
              <a:t>procedural</a:t>
            </a:r>
            <a:r>
              <a:rPr lang="en-US" dirty="0" smtClean="0"/>
              <a:t> </a:t>
            </a:r>
            <a:r>
              <a:rPr lang="en-US" b="1" dirty="0" smtClean="0"/>
              <a:t>knowledge</a:t>
            </a:r>
            <a:r>
              <a:rPr lang="en-US" dirty="0" smtClean="0"/>
              <a:t> and also instructs the system to execute self-contained instructions. The most popular tool is </a:t>
            </a:r>
            <a:r>
              <a:rPr lang="en-US" b="1" dirty="0" smtClean="0"/>
              <a:t>Excel</a:t>
            </a:r>
          </a:p>
          <a:p>
            <a:pPr marL="0" indent="0" algn="just">
              <a:lnSpc>
                <a:spcPct val="150000"/>
              </a:lnSpc>
              <a:buNone/>
            </a:pPr>
            <a:r>
              <a:rPr lang="en-US" b="1" dirty="0" smtClean="0"/>
              <a:t>5. Solver </a:t>
            </a:r>
            <a:r>
              <a:rPr lang="en-US" b="1" dirty="0"/>
              <a:t>Oriented DSS</a:t>
            </a:r>
            <a:r>
              <a:rPr lang="en-US" dirty="0"/>
              <a:t> − It is based on a </a:t>
            </a:r>
            <a:r>
              <a:rPr lang="en-US" b="1" dirty="0"/>
              <a:t>solver</a:t>
            </a:r>
            <a:r>
              <a:rPr lang="en-US" dirty="0"/>
              <a:t>, which is an algorithm or procedure written for performing certain calculations and particular program type.</a:t>
            </a:r>
          </a:p>
          <a:p>
            <a:pPr marL="0" indent="0" algn="just">
              <a:lnSpc>
                <a:spcPct val="150000"/>
              </a:lnSpc>
              <a:buNone/>
            </a:pPr>
            <a:r>
              <a:rPr lang="en-US" b="1" dirty="0" smtClean="0"/>
              <a:t>6. Rules </a:t>
            </a:r>
            <a:r>
              <a:rPr lang="en-US" b="1" dirty="0"/>
              <a:t>Oriented DSS</a:t>
            </a:r>
            <a:r>
              <a:rPr lang="en-US" dirty="0"/>
              <a:t> − It follows certain procedures adopted as </a:t>
            </a:r>
            <a:r>
              <a:rPr lang="en-US" b="1" dirty="0"/>
              <a:t>rules</a:t>
            </a:r>
            <a:r>
              <a:rPr lang="en-US" dirty="0"/>
              <a:t>.</a:t>
            </a:r>
          </a:p>
          <a:p>
            <a:pPr marL="0" indent="0" algn="just">
              <a:lnSpc>
                <a:spcPct val="150000"/>
              </a:lnSpc>
              <a:buNone/>
            </a:pPr>
            <a:r>
              <a:rPr lang="en-US" b="1" dirty="0" smtClean="0"/>
              <a:t>7. Compound </a:t>
            </a:r>
            <a:r>
              <a:rPr lang="en-US" b="1" dirty="0"/>
              <a:t>DSS</a:t>
            </a:r>
            <a:r>
              <a:rPr lang="en-US" dirty="0"/>
              <a:t> − It is built by using two or more of the five structures explained above</a:t>
            </a:r>
            <a:r>
              <a:rPr lang="en-US" dirty="0" smtClean="0"/>
              <a:t>.</a:t>
            </a:r>
            <a:endParaRPr lang="en-US" dirty="0"/>
          </a:p>
        </p:txBody>
      </p:sp>
    </p:spTree>
    <p:extLst>
      <p:ext uri="{BB962C8B-B14F-4D97-AF65-F5344CB8AC3E}">
        <p14:creationId xmlns:p14="http://schemas.microsoft.com/office/powerpoint/2010/main" val="8207579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477000"/>
          </a:xfrm>
        </p:spPr>
        <p:txBody>
          <a:bodyPr>
            <a:normAutofit lnSpcReduction="10000"/>
          </a:bodyPr>
          <a:lstStyle/>
          <a:p>
            <a:pPr marL="0" indent="0">
              <a:buNone/>
            </a:pPr>
            <a:r>
              <a:rPr lang="en-US" b="1" dirty="0"/>
              <a:t>Types of DSS</a:t>
            </a:r>
          </a:p>
          <a:p>
            <a:pPr marL="0" indent="0" algn="just">
              <a:lnSpc>
                <a:spcPct val="150000"/>
              </a:lnSpc>
              <a:buNone/>
            </a:pPr>
            <a:r>
              <a:rPr lang="en-US" b="1" dirty="0" smtClean="0"/>
              <a:t>1. Status </a:t>
            </a:r>
            <a:r>
              <a:rPr lang="en-US" b="1" dirty="0"/>
              <a:t>Inquiry System</a:t>
            </a:r>
            <a:r>
              <a:rPr lang="en-US" dirty="0"/>
              <a:t> − It helps in taking </a:t>
            </a:r>
            <a:r>
              <a:rPr lang="en-US" b="1" dirty="0"/>
              <a:t>operational</a:t>
            </a:r>
            <a:r>
              <a:rPr lang="en-US" dirty="0"/>
              <a:t>, </a:t>
            </a:r>
            <a:r>
              <a:rPr lang="en-US" b="1" dirty="0"/>
              <a:t>management level, </a:t>
            </a:r>
            <a:r>
              <a:rPr lang="en-US" dirty="0"/>
              <a:t>or </a:t>
            </a:r>
            <a:r>
              <a:rPr lang="en-US" b="1" dirty="0"/>
              <a:t>middle level management decisions</a:t>
            </a:r>
            <a:r>
              <a:rPr lang="en-US" dirty="0"/>
              <a:t>, for example daily schedules of jobs to machines or machines to operators.</a:t>
            </a:r>
          </a:p>
          <a:p>
            <a:pPr marL="0" indent="0" algn="just">
              <a:lnSpc>
                <a:spcPct val="150000"/>
              </a:lnSpc>
              <a:buNone/>
            </a:pPr>
            <a:r>
              <a:rPr lang="en-US" b="1" dirty="0" smtClean="0"/>
              <a:t>2. Data </a:t>
            </a:r>
            <a:r>
              <a:rPr lang="en-US" b="1" dirty="0"/>
              <a:t>Analysis System</a:t>
            </a:r>
            <a:r>
              <a:rPr lang="en-US" dirty="0"/>
              <a:t> − It needs comparative analysis and makes use of formula or an algorithm, for example cash flow analysis, inventory analysis etc.</a:t>
            </a:r>
          </a:p>
          <a:p>
            <a:pPr marL="0" indent="0" algn="just">
              <a:lnSpc>
                <a:spcPct val="150000"/>
              </a:lnSpc>
              <a:buNone/>
            </a:pPr>
            <a:r>
              <a:rPr lang="en-US" b="1" dirty="0" smtClean="0"/>
              <a:t>3. Information </a:t>
            </a:r>
            <a:r>
              <a:rPr lang="en-US" b="1" dirty="0"/>
              <a:t>Analysis System</a:t>
            </a:r>
            <a:r>
              <a:rPr lang="en-US" dirty="0"/>
              <a:t> − In this system data is analyzed and the information report is generated. For example, sales analysis, accounts receivable systems, market analysis etc.</a:t>
            </a:r>
          </a:p>
          <a:p>
            <a:endParaRPr lang="en-US" dirty="0"/>
          </a:p>
        </p:txBody>
      </p:sp>
    </p:spTree>
    <p:extLst>
      <p:ext uri="{BB962C8B-B14F-4D97-AF65-F5344CB8AC3E}">
        <p14:creationId xmlns:p14="http://schemas.microsoft.com/office/powerpoint/2010/main" val="5323249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smtClean="0"/>
              <a:t>4. Accounting </a:t>
            </a:r>
            <a:r>
              <a:rPr lang="en-US" b="1" dirty="0"/>
              <a:t>System</a:t>
            </a:r>
            <a:r>
              <a:rPr lang="en-US" dirty="0"/>
              <a:t> − It keeps track of accounting and finance related information, for example, final account, accounts receivables, accounts payables, etc. that keep track of the major aspects of the business.</a:t>
            </a:r>
          </a:p>
          <a:p>
            <a:pPr marL="0" indent="0" algn="just">
              <a:lnSpc>
                <a:spcPct val="150000"/>
              </a:lnSpc>
              <a:buNone/>
            </a:pPr>
            <a:r>
              <a:rPr lang="en-US" b="1" dirty="0" smtClean="0"/>
              <a:t>5. Model </a:t>
            </a:r>
            <a:r>
              <a:rPr lang="en-US" b="1" dirty="0"/>
              <a:t>Based System</a:t>
            </a:r>
            <a:r>
              <a:rPr lang="en-US" dirty="0"/>
              <a:t> − Simulation models or optimization models used for decision-making are used infrequently and creates general guidelines for operation or management.</a:t>
            </a:r>
          </a:p>
          <a:p>
            <a:endParaRPr lang="en-US" dirty="0"/>
          </a:p>
        </p:txBody>
      </p:sp>
    </p:spTree>
    <p:extLst>
      <p:ext uri="{BB962C8B-B14F-4D97-AF65-F5344CB8AC3E}">
        <p14:creationId xmlns:p14="http://schemas.microsoft.com/office/powerpoint/2010/main" val="149297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Executive Information System (EIS)</a:t>
            </a:r>
          </a:p>
          <a:p>
            <a:pPr algn="just">
              <a:lnSpc>
                <a:spcPct val="150000"/>
              </a:lnSpc>
            </a:pPr>
            <a:r>
              <a:rPr lang="en-US" dirty="0"/>
              <a:t>An </a:t>
            </a:r>
            <a:r>
              <a:rPr lang="en-US" b="1" dirty="0" smtClean="0"/>
              <a:t>EIS</a:t>
            </a:r>
            <a:r>
              <a:rPr lang="en-US" dirty="0"/>
              <a:t> is a kind of </a:t>
            </a:r>
            <a:r>
              <a:rPr lang="en-US" dirty="0" smtClean="0"/>
              <a:t>DSS</a:t>
            </a:r>
            <a:r>
              <a:rPr lang="en-US" dirty="0"/>
              <a:t> used in organizations to help executives in decision making. </a:t>
            </a:r>
            <a:endParaRPr lang="en-US" dirty="0" smtClean="0"/>
          </a:p>
          <a:p>
            <a:pPr algn="just">
              <a:lnSpc>
                <a:spcPct val="150000"/>
              </a:lnSpc>
            </a:pPr>
            <a:r>
              <a:rPr lang="en-US" dirty="0" smtClean="0"/>
              <a:t>It </a:t>
            </a:r>
            <a:r>
              <a:rPr lang="en-US" dirty="0"/>
              <a:t>does so by providing easy access to important data needed in an organization to achieve strategic goals. </a:t>
            </a:r>
            <a:endParaRPr lang="en-US" dirty="0" smtClean="0"/>
          </a:p>
          <a:p>
            <a:pPr algn="just">
              <a:lnSpc>
                <a:spcPct val="150000"/>
              </a:lnSpc>
            </a:pPr>
            <a:r>
              <a:rPr lang="en-US" dirty="0" smtClean="0"/>
              <a:t>An</a:t>
            </a:r>
            <a:r>
              <a:rPr lang="en-US" dirty="0"/>
              <a:t> </a:t>
            </a:r>
            <a:r>
              <a:rPr lang="en-US" b="1" dirty="0"/>
              <a:t>EIS</a:t>
            </a:r>
            <a:r>
              <a:rPr lang="en-US" dirty="0"/>
              <a:t> usually has graphical displays on a user-friendly interface.</a:t>
            </a:r>
          </a:p>
          <a:p>
            <a:pPr algn="just">
              <a:lnSpc>
                <a:spcPct val="150000"/>
              </a:lnSpc>
            </a:pPr>
            <a:r>
              <a:rPr lang="en-US" dirty="0"/>
              <a:t>Executive information systems can be used for monitoring company performance in many different types of organizations as well as for identifying opportunities and problems.</a:t>
            </a:r>
          </a:p>
          <a:p>
            <a:endParaRPr lang="en-US" dirty="0" smtClean="0"/>
          </a:p>
          <a:p>
            <a:endParaRPr lang="en-US" dirty="0"/>
          </a:p>
        </p:txBody>
      </p:sp>
    </p:spTree>
    <p:extLst>
      <p:ext uri="{BB962C8B-B14F-4D97-AF65-F5344CB8AC3E}">
        <p14:creationId xmlns:p14="http://schemas.microsoft.com/office/powerpoint/2010/main" val="2035764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algn="just">
              <a:lnSpc>
                <a:spcPct val="150000"/>
              </a:lnSpc>
            </a:pPr>
            <a:r>
              <a:rPr lang="en-US" dirty="0"/>
              <a:t>Current </a:t>
            </a:r>
            <a:r>
              <a:rPr lang="en-US" b="1" dirty="0"/>
              <a:t>EIS</a:t>
            </a:r>
            <a:r>
              <a:rPr lang="en-US" dirty="0"/>
              <a:t> data is available on local area networks (LANs) throughout the company or enterprise, facilitated by personal computers and workstations. </a:t>
            </a:r>
            <a:endParaRPr lang="en-US" dirty="0" smtClean="0"/>
          </a:p>
          <a:p>
            <a:pPr algn="just">
              <a:lnSpc>
                <a:spcPct val="150000"/>
              </a:lnSpc>
            </a:pPr>
            <a:r>
              <a:rPr lang="en-US" dirty="0" smtClean="0"/>
              <a:t>Employees </a:t>
            </a:r>
            <a:r>
              <a:rPr lang="en-US" dirty="0"/>
              <a:t>can access company data to help make decisions in their workplaces, departments, divisions, etc. </a:t>
            </a:r>
            <a:endParaRPr lang="en-US" dirty="0" smtClean="0"/>
          </a:p>
          <a:p>
            <a:pPr algn="just">
              <a:lnSpc>
                <a:spcPct val="150000"/>
              </a:lnSpc>
            </a:pPr>
            <a:r>
              <a:rPr lang="en-US" dirty="0" smtClean="0"/>
              <a:t>This </a:t>
            </a:r>
            <a:r>
              <a:rPr lang="en-US" dirty="0"/>
              <a:t>enables employees to provide relevant information and ideas above and below the level of their company</a:t>
            </a:r>
          </a:p>
        </p:txBody>
      </p:sp>
    </p:spTree>
    <p:extLst>
      <p:ext uri="{BB962C8B-B14F-4D97-AF65-F5344CB8AC3E}">
        <p14:creationId xmlns:p14="http://schemas.microsoft.com/office/powerpoint/2010/main" val="1344629930"/>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Key </a:t>
            </a:r>
            <a:r>
              <a:rPr lang="en-US" b="1" dirty="0" smtClean="0"/>
              <a:t>Characteristics</a:t>
            </a:r>
          </a:p>
          <a:p>
            <a:pPr algn="just">
              <a:lnSpc>
                <a:spcPct val="150000"/>
              </a:lnSpc>
            </a:pPr>
            <a:r>
              <a:rPr lang="en-US" b="1" dirty="0"/>
              <a:t>Detailed data</a:t>
            </a:r>
            <a:r>
              <a:rPr lang="en-US" dirty="0"/>
              <a:t> – EIS provides absolute data from its existing database.</a:t>
            </a:r>
          </a:p>
          <a:p>
            <a:pPr algn="just">
              <a:lnSpc>
                <a:spcPct val="150000"/>
              </a:lnSpc>
            </a:pPr>
            <a:r>
              <a:rPr lang="en-US" b="1" dirty="0"/>
              <a:t>Integrate external and internal data</a:t>
            </a:r>
            <a:r>
              <a:rPr lang="en-US" dirty="0"/>
              <a:t> – EIS integrates integrate external and internal data. The external data collected from various sources.</a:t>
            </a:r>
          </a:p>
          <a:p>
            <a:pPr algn="just">
              <a:lnSpc>
                <a:spcPct val="150000"/>
              </a:lnSpc>
            </a:pPr>
            <a:r>
              <a:rPr lang="en-US" b="1" dirty="0"/>
              <a:t>Presenting information</a:t>
            </a:r>
            <a:r>
              <a:rPr lang="en-US" dirty="0"/>
              <a:t> – EIS represents available data in graphical form which helps to analyze it easily.</a:t>
            </a:r>
          </a:p>
          <a:p>
            <a:pPr algn="just">
              <a:lnSpc>
                <a:spcPct val="150000"/>
              </a:lnSpc>
            </a:pPr>
            <a:r>
              <a:rPr lang="en-US" b="1" dirty="0"/>
              <a:t>Trend analysis</a:t>
            </a:r>
            <a:r>
              <a:rPr lang="en-US" dirty="0"/>
              <a:t> – EIS helps executives of the organizations to data prediction based on trend data.</a:t>
            </a:r>
          </a:p>
          <a:p>
            <a:pPr algn="just">
              <a:lnSpc>
                <a:spcPct val="150000"/>
              </a:lnSpc>
            </a:pPr>
            <a:r>
              <a:rPr lang="en-US" b="1" dirty="0"/>
              <a:t>Easy to use</a:t>
            </a:r>
            <a:r>
              <a:rPr lang="en-US" dirty="0"/>
              <a:t> – It is a very simplest system to use.</a:t>
            </a:r>
          </a:p>
          <a:p>
            <a:endParaRPr lang="en-US" dirty="0"/>
          </a:p>
        </p:txBody>
      </p:sp>
    </p:spTree>
    <p:extLst>
      <p:ext uri="{BB962C8B-B14F-4D97-AF65-F5344CB8AC3E}">
        <p14:creationId xmlns:p14="http://schemas.microsoft.com/office/powerpoint/2010/main" val="862757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Advantages of EIS</a:t>
            </a:r>
          </a:p>
          <a:p>
            <a:pPr algn="just">
              <a:lnSpc>
                <a:spcPct val="150000"/>
              </a:lnSpc>
            </a:pPr>
            <a:r>
              <a:rPr lang="en-US" dirty="0"/>
              <a:t>Trend Analysis</a:t>
            </a:r>
          </a:p>
          <a:p>
            <a:pPr algn="just">
              <a:lnSpc>
                <a:spcPct val="150000"/>
              </a:lnSpc>
            </a:pPr>
            <a:r>
              <a:rPr lang="en-US" dirty="0"/>
              <a:t>Improvement of corporate performance in the marketplace</a:t>
            </a:r>
          </a:p>
          <a:p>
            <a:pPr algn="just">
              <a:lnSpc>
                <a:spcPct val="150000"/>
              </a:lnSpc>
            </a:pPr>
            <a:r>
              <a:rPr lang="en-US" dirty="0"/>
              <a:t>Development of managerial leadership skills</a:t>
            </a:r>
          </a:p>
          <a:p>
            <a:pPr algn="just">
              <a:lnSpc>
                <a:spcPct val="150000"/>
              </a:lnSpc>
            </a:pPr>
            <a:r>
              <a:rPr lang="en-US" dirty="0"/>
              <a:t>Improves decision-making</a:t>
            </a:r>
          </a:p>
          <a:p>
            <a:pPr algn="just">
              <a:lnSpc>
                <a:spcPct val="150000"/>
              </a:lnSpc>
            </a:pPr>
            <a:r>
              <a:rPr lang="en-US" dirty="0"/>
              <a:t>Simple to use by senior executives</a:t>
            </a:r>
          </a:p>
          <a:p>
            <a:pPr algn="just">
              <a:lnSpc>
                <a:spcPct val="150000"/>
              </a:lnSpc>
            </a:pPr>
            <a:r>
              <a:rPr lang="en-US" dirty="0"/>
              <a:t>Better reporting method</a:t>
            </a:r>
          </a:p>
          <a:p>
            <a:pPr algn="just">
              <a:lnSpc>
                <a:spcPct val="150000"/>
              </a:lnSpc>
            </a:pPr>
            <a:r>
              <a:rPr lang="en-US" dirty="0"/>
              <a:t>Improved office efficiency</a:t>
            </a:r>
          </a:p>
          <a:p>
            <a:endParaRPr lang="en-US" dirty="0"/>
          </a:p>
        </p:txBody>
      </p:sp>
    </p:spTree>
    <p:extLst>
      <p:ext uri="{BB962C8B-B14F-4D97-AF65-F5344CB8AC3E}">
        <p14:creationId xmlns:p14="http://schemas.microsoft.com/office/powerpoint/2010/main" val="22921350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a:t>Disadvantage of EIS</a:t>
            </a:r>
          </a:p>
          <a:p>
            <a:pPr algn="just">
              <a:lnSpc>
                <a:spcPct val="150000"/>
              </a:lnSpc>
            </a:pPr>
            <a:r>
              <a:rPr lang="en-US" dirty="0" smtClean="0"/>
              <a:t>Due to technical functions, not to easy to use by everyone</a:t>
            </a:r>
          </a:p>
          <a:p>
            <a:pPr algn="just">
              <a:lnSpc>
                <a:spcPct val="150000"/>
              </a:lnSpc>
            </a:pPr>
            <a:r>
              <a:rPr lang="en-US" dirty="0" smtClean="0"/>
              <a:t>Executives may encounter overload of information</a:t>
            </a:r>
          </a:p>
          <a:p>
            <a:pPr algn="just">
              <a:lnSpc>
                <a:spcPct val="150000"/>
              </a:lnSpc>
            </a:pPr>
            <a:r>
              <a:rPr lang="en-US" dirty="0" smtClean="0"/>
              <a:t>Difficult to manage database due to the large size of data</a:t>
            </a:r>
          </a:p>
          <a:p>
            <a:pPr algn="just">
              <a:lnSpc>
                <a:spcPct val="150000"/>
              </a:lnSpc>
            </a:pPr>
            <a:r>
              <a:rPr lang="en-US" dirty="0" smtClean="0"/>
              <a:t>Excessive costs for small business organizations</a:t>
            </a:r>
          </a:p>
          <a:p>
            <a:endParaRPr lang="en-US" dirty="0"/>
          </a:p>
        </p:txBody>
      </p:sp>
    </p:spTree>
    <p:extLst>
      <p:ext uri="{BB962C8B-B14F-4D97-AF65-F5344CB8AC3E}">
        <p14:creationId xmlns:p14="http://schemas.microsoft.com/office/powerpoint/2010/main" val="40629226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sz="2800" b="1" dirty="0"/>
              <a:t>Data Warehousing</a:t>
            </a:r>
          </a:p>
          <a:p>
            <a:pPr algn="just">
              <a:lnSpc>
                <a:spcPct val="150000"/>
              </a:lnSpc>
            </a:pPr>
            <a:r>
              <a:rPr lang="en-US" dirty="0"/>
              <a:t>Data warehousing is the process of constructing and using a data warehouse. </a:t>
            </a:r>
            <a:endParaRPr lang="en-US" dirty="0" smtClean="0"/>
          </a:p>
          <a:p>
            <a:pPr algn="just">
              <a:lnSpc>
                <a:spcPct val="150000"/>
              </a:lnSpc>
            </a:pPr>
            <a:r>
              <a:rPr lang="en-US" dirty="0" smtClean="0"/>
              <a:t>A </a:t>
            </a:r>
            <a:r>
              <a:rPr lang="en-US" dirty="0"/>
              <a:t>data warehouse is constructed by integrating data from multiple heterogeneous sources that support analytical reporting, structured and/or ad hoc queries, and decision making. </a:t>
            </a:r>
            <a:endParaRPr lang="en-US" dirty="0" smtClean="0"/>
          </a:p>
          <a:p>
            <a:pPr algn="just">
              <a:lnSpc>
                <a:spcPct val="150000"/>
              </a:lnSpc>
            </a:pPr>
            <a:r>
              <a:rPr lang="en-US" dirty="0" smtClean="0"/>
              <a:t>Data </a:t>
            </a:r>
            <a:r>
              <a:rPr lang="en-US" dirty="0"/>
              <a:t>warehousing involves data cleaning, data integration, and data consolidations.</a:t>
            </a:r>
          </a:p>
        </p:txBody>
      </p:sp>
    </p:spTree>
    <p:extLst>
      <p:ext uri="{BB962C8B-B14F-4D97-AF65-F5344CB8AC3E}">
        <p14:creationId xmlns:p14="http://schemas.microsoft.com/office/powerpoint/2010/main" val="20429822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lnSpcReduction="10000"/>
          </a:bodyPr>
          <a:lstStyle/>
          <a:p>
            <a:pPr marL="0" indent="0" algn="just">
              <a:lnSpc>
                <a:spcPct val="150000"/>
              </a:lnSpc>
              <a:buNone/>
            </a:pPr>
            <a:r>
              <a:rPr lang="en-US" dirty="0" smtClean="0"/>
              <a:t>The </a:t>
            </a:r>
            <a:r>
              <a:rPr lang="en-US" dirty="0"/>
              <a:t>information gathered in a warehouse can be used in any of the following domains −</a:t>
            </a:r>
          </a:p>
          <a:p>
            <a:pPr algn="just">
              <a:lnSpc>
                <a:spcPct val="150000"/>
              </a:lnSpc>
            </a:pPr>
            <a:r>
              <a:rPr lang="en-US" b="1" dirty="0"/>
              <a:t>Tuning Production Strategies</a:t>
            </a:r>
            <a:r>
              <a:rPr lang="en-US" dirty="0"/>
              <a:t> − The product strategies can be well tuned by repositioning the products and managing the product portfolios by comparing the sales quarterly or yearly.</a:t>
            </a:r>
          </a:p>
          <a:p>
            <a:pPr algn="just">
              <a:lnSpc>
                <a:spcPct val="150000"/>
              </a:lnSpc>
            </a:pPr>
            <a:r>
              <a:rPr lang="en-US" b="1" dirty="0"/>
              <a:t>Customer Analysis</a:t>
            </a:r>
            <a:r>
              <a:rPr lang="en-US" dirty="0"/>
              <a:t> − Customer analysis is done by analyzing the customer's buying preferences, buying time, budget cycles, etc.</a:t>
            </a:r>
          </a:p>
          <a:p>
            <a:pPr algn="just">
              <a:lnSpc>
                <a:spcPct val="150000"/>
              </a:lnSpc>
            </a:pPr>
            <a:r>
              <a:rPr lang="en-US" b="1" dirty="0"/>
              <a:t>Operations Analysis</a:t>
            </a:r>
            <a:r>
              <a:rPr lang="en-US" dirty="0"/>
              <a:t> − Data warehousing also helps in customer relationship management, and making environmental corrections. The information also allows us to analyze business operations.</a:t>
            </a:r>
          </a:p>
          <a:p>
            <a:pPr marL="0" indent="0">
              <a:buNone/>
            </a:pPr>
            <a:endParaRPr lang="en-US" sz="2800" b="1" dirty="0"/>
          </a:p>
        </p:txBody>
      </p:sp>
    </p:spTree>
    <p:extLst>
      <p:ext uri="{BB962C8B-B14F-4D97-AF65-F5344CB8AC3E}">
        <p14:creationId xmlns:p14="http://schemas.microsoft.com/office/powerpoint/2010/main" val="7315988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b="1" dirty="0" smtClean="0"/>
              <a:t>Deployment evolves -</a:t>
            </a:r>
            <a:r>
              <a:rPr lang="en-US" dirty="0"/>
              <a:t> In the early days of </a:t>
            </a:r>
            <a:r>
              <a:rPr lang="en-US" dirty="0" smtClean="0"/>
              <a:t>ERP- like </a:t>
            </a:r>
            <a:r>
              <a:rPr lang="en-US" dirty="0"/>
              <a:t>systems in the 1970s, the software ran on mainframe computers. By the 1990s, mainframe ERP vendors began migrating the software to the </a:t>
            </a:r>
            <a:r>
              <a:rPr lang="en-US" b="1" dirty="0"/>
              <a:t>client-server model</a:t>
            </a:r>
            <a:r>
              <a:rPr lang="en-US" dirty="0"/>
              <a:t>, where desktop devices communicate with a central server computer. ERP was now accessible to more users more affordably</a:t>
            </a:r>
            <a:r>
              <a:rPr lang="en-US" dirty="0" smtClean="0"/>
              <a:t>.</a:t>
            </a:r>
          </a:p>
          <a:p>
            <a:pPr algn="just">
              <a:lnSpc>
                <a:spcPct val="150000"/>
              </a:lnSpc>
            </a:pPr>
            <a:r>
              <a:rPr lang="en-US" dirty="0"/>
              <a:t>Cloud computing's internet connectivity made it feasible for companies to connect their ERP systems to customers, suppliers and partners.</a:t>
            </a:r>
          </a:p>
        </p:txBody>
      </p:sp>
    </p:spTree>
    <p:extLst>
      <p:ext uri="{BB962C8B-B14F-4D97-AF65-F5344CB8AC3E}">
        <p14:creationId xmlns:p14="http://schemas.microsoft.com/office/powerpoint/2010/main" val="34953814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629400"/>
          </a:xfrm>
        </p:spPr>
        <p:txBody>
          <a:bodyPr>
            <a:normAutofit lnSpcReduction="10000"/>
          </a:bodyPr>
          <a:lstStyle/>
          <a:p>
            <a:pPr marL="0" indent="0">
              <a:buNone/>
            </a:pPr>
            <a:r>
              <a:rPr lang="en-US" b="1" dirty="0"/>
              <a:t>Understanding a Data Warehouse</a:t>
            </a:r>
          </a:p>
          <a:p>
            <a:pPr algn="just">
              <a:lnSpc>
                <a:spcPct val="150000"/>
              </a:lnSpc>
            </a:pPr>
            <a:r>
              <a:rPr lang="en-US" dirty="0"/>
              <a:t>A data warehouse is a database, which is kept separate from the organization's operational database.</a:t>
            </a:r>
          </a:p>
          <a:p>
            <a:pPr algn="just">
              <a:lnSpc>
                <a:spcPct val="150000"/>
              </a:lnSpc>
            </a:pPr>
            <a:r>
              <a:rPr lang="en-US" dirty="0"/>
              <a:t>There is no frequent updating done in a data warehouse.</a:t>
            </a:r>
          </a:p>
          <a:p>
            <a:pPr algn="just">
              <a:lnSpc>
                <a:spcPct val="150000"/>
              </a:lnSpc>
            </a:pPr>
            <a:r>
              <a:rPr lang="en-US" dirty="0"/>
              <a:t>It possesses consolidated historical data, which helps the organization to analyze its business.</a:t>
            </a:r>
          </a:p>
          <a:p>
            <a:pPr algn="just">
              <a:lnSpc>
                <a:spcPct val="150000"/>
              </a:lnSpc>
            </a:pPr>
            <a:r>
              <a:rPr lang="en-US" dirty="0"/>
              <a:t>A data warehouse helps executives to organize, understand, and use their data to take strategic decisions.</a:t>
            </a:r>
          </a:p>
          <a:p>
            <a:pPr algn="just">
              <a:lnSpc>
                <a:spcPct val="150000"/>
              </a:lnSpc>
            </a:pPr>
            <a:r>
              <a:rPr lang="en-US" dirty="0"/>
              <a:t>Data warehouse systems help in the integration of diversity of application systems.</a:t>
            </a:r>
          </a:p>
          <a:p>
            <a:pPr algn="just">
              <a:lnSpc>
                <a:spcPct val="150000"/>
              </a:lnSpc>
            </a:pPr>
            <a:r>
              <a:rPr lang="en-US" dirty="0"/>
              <a:t>A data warehouse system helps in consolidated historical data analysis.</a:t>
            </a:r>
          </a:p>
          <a:p>
            <a:endParaRPr lang="en-US" dirty="0"/>
          </a:p>
        </p:txBody>
      </p:sp>
    </p:spTree>
    <p:extLst>
      <p:ext uri="{BB962C8B-B14F-4D97-AF65-F5344CB8AC3E}">
        <p14:creationId xmlns:p14="http://schemas.microsoft.com/office/powerpoint/2010/main" val="3735234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Data Warehouse </a:t>
            </a:r>
            <a:r>
              <a:rPr lang="en-US" b="1" dirty="0" smtClean="0"/>
              <a:t>Features</a:t>
            </a:r>
          </a:p>
          <a:p>
            <a:pPr marL="0" indent="0" algn="just">
              <a:lnSpc>
                <a:spcPct val="150000"/>
              </a:lnSpc>
              <a:buNone/>
            </a:pPr>
            <a:r>
              <a:rPr lang="en-US" b="1" dirty="0" smtClean="0"/>
              <a:t>1. Subject Oriented</a:t>
            </a:r>
            <a:r>
              <a:rPr lang="en-US" dirty="0" smtClean="0"/>
              <a:t> − A data warehouse is subject oriented because it provides information around a subject rather than the organization's ongoing operations. These subjects can be product, customers, suppliers, sales, revenue, etc.</a:t>
            </a:r>
          </a:p>
          <a:p>
            <a:pPr marL="0" indent="0" algn="just">
              <a:lnSpc>
                <a:spcPct val="150000"/>
              </a:lnSpc>
              <a:buNone/>
            </a:pPr>
            <a:r>
              <a:rPr lang="en-US" b="1" dirty="0" smtClean="0"/>
              <a:t>2. Integrated</a:t>
            </a:r>
            <a:r>
              <a:rPr lang="en-US" dirty="0" smtClean="0"/>
              <a:t> − A data warehouse is constructed by integrating data from heterogeneous sources such as relational databases, flat files, etc. This integration enhances the effective analysis of data.</a:t>
            </a:r>
            <a:endParaRPr lang="en-US" dirty="0"/>
          </a:p>
        </p:txBody>
      </p:sp>
    </p:spTree>
    <p:extLst>
      <p:ext uri="{BB962C8B-B14F-4D97-AF65-F5344CB8AC3E}">
        <p14:creationId xmlns:p14="http://schemas.microsoft.com/office/powerpoint/2010/main" val="3794590696"/>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smtClean="0"/>
              <a:t>3. Time </a:t>
            </a:r>
            <a:r>
              <a:rPr lang="en-US" b="1" dirty="0"/>
              <a:t>Variant</a:t>
            </a:r>
            <a:r>
              <a:rPr lang="en-US" dirty="0"/>
              <a:t> − The data collected in a data warehouse is identified with a particular time period. The data in a data warehouse provides information from the historical point of view.</a:t>
            </a:r>
          </a:p>
          <a:p>
            <a:pPr marL="0" indent="0" algn="just">
              <a:lnSpc>
                <a:spcPct val="150000"/>
              </a:lnSpc>
              <a:buNone/>
            </a:pPr>
            <a:r>
              <a:rPr lang="en-US" b="1" dirty="0" smtClean="0"/>
              <a:t>4. Non-volatile</a:t>
            </a:r>
            <a:r>
              <a:rPr lang="en-US" dirty="0"/>
              <a:t> − Non-volatile means the previous data is not erased when new data is added to it. A data warehouse is kept separate from the operational database and therefore frequent changes in operational database is not reflected in the data warehouse.</a:t>
            </a:r>
          </a:p>
          <a:p>
            <a:endParaRPr lang="en-US" dirty="0"/>
          </a:p>
        </p:txBody>
      </p:sp>
    </p:spTree>
    <p:extLst>
      <p:ext uri="{BB962C8B-B14F-4D97-AF65-F5344CB8AC3E}">
        <p14:creationId xmlns:p14="http://schemas.microsoft.com/office/powerpoint/2010/main" val="1143747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Applications</a:t>
            </a:r>
          </a:p>
          <a:p>
            <a:pPr marL="457200" indent="-457200">
              <a:lnSpc>
                <a:spcPct val="150000"/>
              </a:lnSpc>
              <a:buFont typeface="+mj-lt"/>
              <a:buAutoNum type="arabicPeriod"/>
            </a:pPr>
            <a:r>
              <a:rPr lang="en-US" dirty="0"/>
              <a:t>Financial services</a:t>
            </a:r>
          </a:p>
          <a:p>
            <a:pPr marL="457200" indent="-457200">
              <a:lnSpc>
                <a:spcPct val="150000"/>
              </a:lnSpc>
              <a:buFont typeface="+mj-lt"/>
              <a:buAutoNum type="arabicPeriod"/>
            </a:pPr>
            <a:r>
              <a:rPr lang="en-US" dirty="0"/>
              <a:t>Banking services</a:t>
            </a:r>
          </a:p>
          <a:p>
            <a:pPr marL="457200" indent="-457200">
              <a:lnSpc>
                <a:spcPct val="150000"/>
              </a:lnSpc>
              <a:buFont typeface="+mj-lt"/>
              <a:buAutoNum type="arabicPeriod"/>
            </a:pPr>
            <a:r>
              <a:rPr lang="en-US" dirty="0"/>
              <a:t>Consumer goods</a:t>
            </a:r>
          </a:p>
          <a:p>
            <a:pPr marL="457200" indent="-457200">
              <a:lnSpc>
                <a:spcPct val="150000"/>
              </a:lnSpc>
              <a:buFont typeface="+mj-lt"/>
              <a:buAutoNum type="arabicPeriod"/>
            </a:pPr>
            <a:r>
              <a:rPr lang="en-US" dirty="0"/>
              <a:t>Retail sectors</a:t>
            </a:r>
          </a:p>
          <a:p>
            <a:pPr marL="457200" indent="-457200">
              <a:lnSpc>
                <a:spcPct val="150000"/>
              </a:lnSpc>
              <a:buFont typeface="+mj-lt"/>
              <a:buAutoNum type="arabicPeriod"/>
            </a:pPr>
            <a:r>
              <a:rPr lang="en-US" dirty="0"/>
              <a:t>Controlled manufacturing</a:t>
            </a:r>
          </a:p>
          <a:p>
            <a:pPr marL="457200" indent="-457200">
              <a:buFont typeface="+mj-lt"/>
              <a:buAutoNum type="arabicPeriod"/>
            </a:pPr>
            <a:endParaRPr lang="en-US" dirty="0"/>
          </a:p>
        </p:txBody>
      </p:sp>
    </p:spTree>
    <p:extLst>
      <p:ext uri="{BB962C8B-B14F-4D97-AF65-F5344CB8AC3E}">
        <p14:creationId xmlns:p14="http://schemas.microsoft.com/office/powerpoint/2010/main" val="22125366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Types of Data Warehouse</a:t>
            </a:r>
          </a:p>
          <a:p>
            <a:pPr marL="0" indent="0" algn="just">
              <a:lnSpc>
                <a:spcPct val="150000"/>
              </a:lnSpc>
              <a:buNone/>
            </a:pPr>
            <a:r>
              <a:rPr lang="en-US" b="1" dirty="0" smtClean="0"/>
              <a:t>1. Information </a:t>
            </a:r>
            <a:r>
              <a:rPr lang="en-US" b="1" dirty="0"/>
              <a:t>Processing</a:t>
            </a:r>
            <a:r>
              <a:rPr lang="en-US" dirty="0"/>
              <a:t> − A data warehouse allows to process the data stored in it. The data can be processed by means of querying, basic statistical analysis, reporting using crosstabs, tables, charts, or graphs.</a:t>
            </a:r>
          </a:p>
          <a:p>
            <a:pPr marL="0" indent="0" algn="just">
              <a:lnSpc>
                <a:spcPct val="150000"/>
              </a:lnSpc>
              <a:buNone/>
            </a:pPr>
            <a:r>
              <a:rPr lang="en-US" b="1" dirty="0" smtClean="0"/>
              <a:t>2. Analytical </a:t>
            </a:r>
            <a:r>
              <a:rPr lang="en-US" b="1" dirty="0"/>
              <a:t>Processing</a:t>
            </a:r>
            <a:r>
              <a:rPr lang="en-US" dirty="0"/>
              <a:t> − A data warehouse supports analytical processing of the information stored in it. The data can be analyzed by means of basic OLAP operations, including slice-and-dice, drill down, drill up, and pivoting.</a:t>
            </a:r>
          </a:p>
          <a:p>
            <a:endParaRPr lang="en-US" dirty="0"/>
          </a:p>
        </p:txBody>
      </p:sp>
    </p:spTree>
    <p:extLst>
      <p:ext uri="{BB962C8B-B14F-4D97-AF65-F5344CB8AC3E}">
        <p14:creationId xmlns:p14="http://schemas.microsoft.com/office/powerpoint/2010/main" val="12300249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smtClean="0"/>
              <a:t>3. Data </a:t>
            </a:r>
            <a:r>
              <a:rPr lang="en-US" b="1" dirty="0"/>
              <a:t>Mining</a:t>
            </a:r>
            <a:r>
              <a:rPr lang="en-US" dirty="0"/>
              <a:t> − Data mining supports knowledge discovery by finding hidden patterns and associations, constructing analytical models, performing classification and prediction. These mining results can be presented using the visualization tools.</a:t>
            </a:r>
          </a:p>
        </p:txBody>
      </p:sp>
    </p:spTree>
    <p:extLst>
      <p:ext uri="{BB962C8B-B14F-4D97-AF65-F5344CB8AC3E}">
        <p14:creationId xmlns:p14="http://schemas.microsoft.com/office/powerpoint/2010/main" val="1055295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a:t>Functions of Data Warehouse Tools and Utilities</a:t>
            </a:r>
          </a:p>
          <a:p>
            <a:pPr algn="just">
              <a:lnSpc>
                <a:spcPct val="150000"/>
              </a:lnSpc>
              <a:buFont typeface="Wingdings" panose="05000000000000000000" pitchFamily="2" charset="2"/>
              <a:buChar char="v"/>
            </a:pPr>
            <a:r>
              <a:rPr lang="en-US" b="1" dirty="0" smtClean="0"/>
              <a:t>Data </a:t>
            </a:r>
            <a:r>
              <a:rPr lang="en-US" b="1" dirty="0"/>
              <a:t>Extraction</a:t>
            </a:r>
            <a:r>
              <a:rPr lang="en-US" dirty="0"/>
              <a:t> − Involves gathering data from multiple heterogeneous sources.</a:t>
            </a:r>
          </a:p>
          <a:p>
            <a:pPr algn="just">
              <a:lnSpc>
                <a:spcPct val="150000"/>
              </a:lnSpc>
              <a:buFont typeface="Wingdings" panose="05000000000000000000" pitchFamily="2" charset="2"/>
              <a:buChar char="v"/>
            </a:pPr>
            <a:r>
              <a:rPr lang="en-US" b="1" dirty="0"/>
              <a:t>Data Cleaning</a:t>
            </a:r>
            <a:r>
              <a:rPr lang="en-US" dirty="0"/>
              <a:t> − Involves finding and correcting the errors in data.</a:t>
            </a:r>
          </a:p>
          <a:p>
            <a:pPr algn="just">
              <a:lnSpc>
                <a:spcPct val="150000"/>
              </a:lnSpc>
              <a:buFont typeface="Wingdings" panose="05000000000000000000" pitchFamily="2" charset="2"/>
              <a:buChar char="v"/>
            </a:pPr>
            <a:r>
              <a:rPr lang="en-US" b="1" dirty="0"/>
              <a:t>Data Transformation</a:t>
            </a:r>
            <a:r>
              <a:rPr lang="en-US" dirty="0"/>
              <a:t> − Involves converting the data from legacy format to warehouse format.</a:t>
            </a:r>
          </a:p>
          <a:p>
            <a:pPr algn="just">
              <a:lnSpc>
                <a:spcPct val="150000"/>
              </a:lnSpc>
              <a:buFont typeface="Wingdings" panose="05000000000000000000" pitchFamily="2" charset="2"/>
              <a:buChar char="v"/>
            </a:pPr>
            <a:r>
              <a:rPr lang="en-US" b="1" dirty="0"/>
              <a:t>Data Loading</a:t>
            </a:r>
            <a:r>
              <a:rPr lang="en-US" dirty="0"/>
              <a:t> − Involves sorting, summarizing, consolidating, checking integrity, and building indices and partitions.</a:t>
            </a:r>
          </a:p>
          <a:p>
            <a:pPr algn="just">
              <a:lnSpc>
                <a:spcPct val="150000"/>
              </a:lnSpc>
              <a:buFont typeface="Wingdings" panose="05000000000000000000" pitchFamily="2" charset="2"/>
              <a:buChar char="v"/>
            </a:pPr>
            <a:r>
              <a:rPr lang="en-US" b="1" dirty="0"/>
              <a:t>Refreshing</a:t>
            </a:r>
            <a:r>
              <a:rPr lang="en-US" dirty="0"/>
              <a:t> − Involves updating from data sources to warehouse.</a:t>
            </a:r>
          </a:p>
          <a:p>
            <a:endParaRPr lang="en-US" dirty="0"/>
          </a:p>
        </p:txBody>
      </p:sp>
    </p:spTree>
    <p:extLst>
      <p:ext uri="{BB962C8B-B14F-4D97-AF65-F5344CB8AC3E}">
        <p14:creationId xmlns:p14="http://schemas.microsoft.com/office/powerpoint/2010/main" val="3291082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buNone/>
            </a:pPr>
            <a:r>
              <a:rPr lang="en-US" b="1" dirty="0" smtClean="0"/>
              <a:t>Data Warehouse Architecture</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945" y="1219200"/>
            <a:ext cx="5672138" cy="5096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99123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1000"/>
                                        <p:tgtEl>
                                          <p:spTgt spid="1026"/>
                                        </p:tgtEl>
                                      </p:cBhvr>
                                    </p:animEffect>
                                    <p:anim calcmode="lin" valueType="num">
                                      <p:cBhvr>
                                        <p:cTn id="14" dur="1000" fill="hold"/>
                                        <p:tgtEl>
                                          <p:spTgt spid="1026"/>
                                        </p:tgtEl>
                                        <p:attrNameLst>
                                          <p:attrName>ppt_x</p:attrName>
                                        </p:attrNameLst>
                                      </p:cBhvr>
                                      <p:tavLst>
                                        <p:tav tm="0">
                                          <p:val>
                                            <p:strVal val="#ppt_x"/>
                                          </p:val>
                                        </p:tav>
                                        <p:tav tm="100000">
                                          <p:val>
                                            <p:strVal val="#ppt_x"/>
                                          </p:val>
                                        </p:tav>
                                      </p:tavLst>
                                    </p:anim>
                                    <p:anim calcmode="lin" valueType="num">
                                      <p:cBhvr>
                                        <p:cTn id="15"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lnSpcReduction="10000"/>
          </a:bodyPr>
          <a:lstStyle/>
          <a:p>
            <a:pPr marL="0" indent="0" algn="just">
              <a:lnSpc>
                <a:spcPct val="150000"/>
              </a:lnSpc>
              <a:buNone/>
            </a:pPr>
            <a:r>
              <a:rPr lang="en-US" b="1" dirty="0"/>
              <a:t>Operational System</a:t>
            </a:r>
            <a:endParaRPr lang="en-US" dirty="0"/>
          </a:p>
          <a:p>
            <a:pPr algn="just">
              <a:lnSpc>
                <a:spcPct val="150000"/>
              </a:lnSpc>
            </a:pPr>
            <a:r>
              <a:rPr lang="en-US" dirty="0"/>
              <a:t>An </a:t>
            </a:r>
            <a:r>
              <a:rPr lang="en-US" b="1" dirty="0"/>
              <a:t>operational system</a:t>
            </a:r>
            <a:r>
              <a:rPr lang="en-US" dirty="0"/>
              <a:t> is a method used in data warehousing to refer to a </a:t>
            </a:r>
            <a:r>
              <a:rPr lang="en-US" b="1" dirty="0"/>
              <a:t>system</a:t>
            </a:r>
            <a:r>
              <a:rPr lang="en-US" dirty="0"/>
              <a:t> that is used to process the day-to-day transactions of an organization.</a:t>
            </a:r>
          </a:p>
          <a:p>
            <a:pPr marL="0" indent="0" algn="just">
              <a:lnSpc>
                <a:spcPct val="150000"/>
              </a:lnSpc>
              <a:buNone/>
            </a:pPr>
            <a:r>
              <a:rPr lang="en-US" b="1" dirty="0"/>
              <a:t>Flat Files</a:t>
            </a:r>
            <a:endParaRPr lang="en-US" dirty="0"/>
          </a:p>
          <a:p>
            <a:pPr algn="just">
              <a:lnSpc>
                <a:spcPct val="150000"/>
              </a:lnSpc>
            </a:pPr>
            <a:r>
              <a:rPr lang="en-US" dirty="0"/>
              <a:t>A </a:t>
            </a:r>
            <a:r>
              <a:rPr lang="en-US" b="1" dirty="0"/>
              <a:t>Flat file</a:t>
            </a:r>
            <a:r>
              <a:rPr lang="en-US" dirty="0"/>
              <a:t> system is a system of files in which transactional data is stored, and every file in the system must have a different name.</a:t>
            </a:r>
          </a:p>
          <a:p>
            <a:pPr marL="0" indent="0" algn="just">
              <a:lnSpc>
                <a:spcPct val="150000"/>
              </a:lnSpc>
              <a:buNone/>
            </a:pPr>
            <a:r>
              <a:rPr lang="en-US" b="1" dirty="0"/>
              <a:t>Meta Data</a:t>
            </a:r>
            <a:endParaRPr lang="en-US" dirty="0"/>
          </a:p>
          <a:p>
            <a:pPr algn="just">
              <a:lnSpc>
                <a:spcPct val="150000"/>
              </a:lnSpc>
            </a:pPr>
            <a:r>
              <a:rPr lang="en-US" dirty="0"/>
              <a:t>A set of data that defines and gives information about other data.</a:t>
            </a:r>
          </a:p>
          <a:p>
            <a:endParaRPr lang="en-US" dirty="0"/>
          </a:p>
        </p:txBody>
      </p:sp>
    </p:spTree>
    <p:extLst>
      <p:ext uri="{BB962C8B-B14F-4D97-AF65-F5344CB8AC3E}">
        <p14:creationId xmlns:p14="http://schemas.microsoft.com/office/powerpoint/2010/main" val="24379531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lstStyle/>
          <a:p>
            <a:pPr marL="0" indent="0" algn="just">
              <a:lnSpc>
                <a:spcPct val="150000"/>
              </a:lnSpc>
              <a:buNone/>
            </a:pPr>
            <a:r>
              <a:rPr lang="en-US" b="1" dirty="0"/>
              <a:t>Lightly and highly summarized data</a:t>
            </a:r>
            <a:endParaRPr lang="en-US" dirty="0"/>
          </a:p>
          <a:p>
            <a:pPr algn="just">
              <a:lnSpc>
                <a:spcPct val="150000"/>
              </a:lnSpc>
            </a:pPr>
            <a:r>
              <a:rPr lang="en-US" dirty="0"/>
              <a:t>The area of the data warehouse saves all the predefined lightly and highly summarized (aggregated) data generated by the warehouse manager</a:t>
            </a:r>
            <a:r>
              <a:rPr lang="en-US" dirty="0" smtClean="0"/>
              <a:t>.</a:t>
            </a:r>
          </a:p>
          <a:p>
            <a:pPr marL="0" indent="0" algn="just">
              <a:lnSpc>
                <a:spcPct val="150000"/>
              </a:lnSpc>
              <a:buNone/>
            </a:pPr>
            <a:r>
              <a:rPr lang="en-US" b="1" dirty="0"/>
              <a:t>End-User access Tools</a:t>
            </a:r>
            <a:endParaRPr lang="en-US" dirty="0"/>
          </a:p>
          <a:p>
            <a:pPr algn="just">
              <a:lnSpc>
                <a:spcPct val="150000"/>
              </a:lnSpc>
            </a:pPr>
            <a:r>
              <a:rPr lang="en-US" dirty="0"/>
              <a:t>The principal purpose of a data warehouse is to provide information to the business managers for strategic decision-making. These customers interact with the warehouse using end-client access tools.</a:t>
            </a:r>
          </a:p>
          <a:p>
            <a:endParaRPr lang="en-US" dirty="0"/>
          </a:p>
        </p:txBody>
      </p:sp>
    </p:spTree>
    <p:extLst>
      <p:ext uri="{BB962C8B-B14F-4D97-AF65-F5344CB8AC3E}">
        <p14:creationId xmlns:p14="http://schemas.microsoft.com/office/powerpoint/2010/main" val="1690926725"/>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In recent years, ERP vendors have focused most of their R&amp;D on their cloud products to enable AI and machine learning, </a:t>
            </a:r>
            <a:r>
              <a:rPr lang="en-US" dirty="0" err="1" smtClean="0"/>
              <a:t>blockchain</a:t>
            </a:r>
            <a:r>
              <a:rPr lang="en-US" dirty="0" smtClean="0"/>
              <a:t>, </a:t>
            </a:r>
            <a:r>
              <a:rPr lang="en-US" dirty="0"/>
              <a:t>predictive analytics and other emerging technologies that require the superior computing power and internet connectivity of the cloud.</a:t>
            </a:r>
          </a:p>
        </p:txBody>
      </p:sp>
    </p:spTree>
    <p:extLst>
      <p:ext uri="{BB962C8B-B14F-4D97-AF65-F5344CB8AC3E}">
        <p14:creationId xmlns:p14="http://schemas.microsoft.com/office/powerpoint/2010/main" val="2929632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lnSpcReduction="10000"/>
          </a:bodyPr>
          <a:lstStyle/>
          <a:p>
            <a:pPr marL="0" indent="0">
              <a:buNone/>
            </a:pPr>
            <a:r>
              <a:rPr lang="en-US" sz="2800" b="1" dirty="0"/>
              <a:t>Data </a:t>
            </a:r>
            <a:r>
              <a:rPr lang="en-US" sz="2800" b="1" dirty="0" smtClean="0"/>
              <a:t>Mining</a:t>
            </a:r>
          </a:p>
          <a:p>
            <a:pPr algn="just">
              <a:lnSpc>
                <a:spcPct val="150000"/>
              </a:lnSpc>
            </a:pPr>
            <a:r>
              <a:rPr lang="en-US" dirty="0" smtClean="0"/>
              <a:t>Data </a:t>
            </a:r>
            <a:r>
              <a:rPr lang="en-US" dirty="0"/>
              <a:t>Mining is defined as extracting information from huge sets of data. </a:t>
            </a:r>
            <a:endParaRPr lang="en-US" dirty="0" smtClean="0"/>
          </a:p>
          <a:p>
            <a:pPr algn="just">
              <a:lnSpc>
                <a:spcPct val="150000"/>
              </a:lnSpc>
            </a:pPr>
            <a:r>
              <a:rPr lang="en-US" dirty="0" smtClean="0"/>
              <a:t>In </a:t>
            </a:r>
            <a:r>
              <a:rPr lang="en-US" dirty="0"/>
              <a:t>other words, we can say that data mining is the procedure of mining knowledge from data. </a:t>
            </a:r>
            <a:endParaRPr lang="en-US" dirty="0" smtClean="0"/>
          </a:p>
          <a:p>
            <a:pPr algn="just">
              <a:lnSpc>
                <a:spcPct val="150000"/>
              </a:lnSpc>
            </a:pPr>
            <a:r>
              <a:rPr lang="en-US" dirty="0" smtClean="0"/>
              <a:t>The </a:t>
            </a:r>
            <a:r>
              <a:rPr lang="en-US" dirty="0"/>
              <a:t>information or knowledge extracted so can be used for any of the following applications −</a:t>
            </a:r>
          </a:p>
          <a:p>
            <a:pPr lvl="3" algn="just">
              <a:lnSpc>
                <a:spcPct val="150000"/>
              </a:lnSpc>
              <a:buFont typeface="Wingdings" panose="05000000000000000000" pitchFamily="2" charset="2"/>
              <a:buChar char="v"/>
            </a:pPr>
            <a:r>
              <a:rPr lang="en-US" sz="2400" dirty="0"/>
              <a:t>Market Analysis</a:t>
            </a:r>
          </a:p>
          <a:p>
            <a:pPr lvl="3" algn="just">
              <a:lnSpc>
                <a:spcPct val="150000"/>
              </a:lnSpc>
              <a:buFont typeface="Wingdings" panose="05000000000000000000" pitchFamily="2" charset="2"/>
              <a:buChar char="v"/>
            </a:pPr>
            <a:r>
              <a:rPr lang="en-US" sz="2400" dirty="0"/>
              <a:t>Fraud Detection</a:t>
            </a:r>
          </a:p>
          <a:p>
            <a:pPr lvl="3" algn="just">
              <a:lnSpc>
                <a:spcPct val="150000"/>
              </a:lnSpc>
              <a:buFont typeface="Wingdings" panose="05000000000000000000" pitchFamily="2" charset="2"/>
              <a:buChar char="v"/>
            </a:pPr>
            <a:r>
              <a:rPr lang="en-US" sz="2400" dirty="0"/>
              <a:t>Customer Retention</a:t>
            </a:r>
          </a:p>
          <a:p>
            <a:pPr lvl="3" algn="just">
              <a:lnSpc>
                <a:spcPct val="150000"/>
              </a:lnSpc>
              <a:buFont typeface="Wingdings" panose="05000000000000000000" pitchFamily="2" charset="2"/>
              <a:buChar char="v"/>
            </a:pPr>
            <a:r>
              <a:rPr lang="en-US" sz="2400" dirty="0"/>
              <a:t>Production Control</a:t>
            </a:r>
          </a:p>
          <a:p>
            <a:pPr lvl="3" algn="just">
              <a:lnSpc>
                <a:spcPct val="150000"/>
              </a:lnSpc>
              <a:buFont typeface="Wingdings" panose="05000000000000000000" pitchFamily="2" charset="2"/>
              <a:buChar char="v"/>
            </a:pPr>
            <a:r>
              <a:rPr lang="en-US" sz="2400" dirty="0"/>
              <a:t>Science Exploration</a:t>
            </a:r>
          </a:p>
          <a:p>
            <a:endParaRPr lang="en-US" dirty="0"/>
          </a:p>
          <a:p>
            <a:endParaRPr lang="en-US" dirty="0"/>
          </a:p>
        </p:txBody>
      </p:sp>
    </p:spTree>
    <p:extLst>
      <p:ext uri="{BB962C8B-B14F-4D97-AF65-F5344CB8AC3E}">
        <p14:creationId xmlns:p14="http://schemas.microsoft.com/office/powerpoint/2010/main" val="1152898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92500"/>
          </a:bodyPr>
          <a:lstStyle/>
          <a:p>
            <a:pPr marL="0" indent="0">
              <a:buNone/>
            </a:pPr>
            <a:r>
              <a:rPr lang="en-US" b="1" dirty="0"/>
              <a:t>Data Mining Engine</a:t>
            </a:r>
          </a:p>
          <a:p>
            <a:pPr algn="just">
              <a:lnSpc>
                <a:spcPct val="150000"/>
              </a:lnSpc>
            </a:pPr>
            <a:r>
              <a:rPr lang="en-US" dirty="0"/>
              <a:t>Data mining engine is very essential to the data mining system. </a:t>
            </a:r>
            <a:endParaRPr lang="en-US" dirty="0" smtClean="0"/>
          </a:p>
          <a:p>
            <a:pPr algn="just">
              <a:lnSpc>
                <a:spcPct val="150000"/>
              </a:lnSpc>
            </a:pPr>
            <a:r>
              <a:rPr lang="en-US" dirty="0" smtClean="0"/>
              <a:t>It </a:t>
            </a:r>
            <a:r>
              <a:rPr lang="en-US" dirty="0"/>
              <a:t>consists of a set of functional modules that perform the following functions −</a:t>
            </a:r>
          </a:p>
          <a:p>
            <a:pPr lvl="1" algn="just">
              <a:lnSpc>
                <a:spcPct val="150000"/>
              </a:lnSpc>
              <a:buFont typeface="Wingdings" panose="05000000000000000000" pitchFamily="2" charset="2"/>
              <a:buChar char="v"/>
            </a:pPr>
            <a:r>
              <a:rPr lang="en-US" sz="2400" dirty="0"/>
              <a:t>Characterization</a:t>
            </a:r>
          </a:p>
          <a:p>
            <a:pPr lvl="1" algn="just">
              <a:lnSpc>
                <a:spcPct val="150000"/>
              </a:lnSpc>
              <a:buFont typeface="Wingdings" panose="05000000000000000000" pitchFamily="2" charset="2"/>
              <a:buChar char="v"/>
            </a:pPr>
            <a:r>
              <a:rPr lang="en-US" sz="2400" dirty="0"/>
              <a:t>Association and Correlation Analysis</a:t>
            </a:r>
          </a:p>
          <a:p>
            <a:pPr lvl="1" algn="just">
              <a:lnSpc>
                <a:spcPct val="150000"/>
              </a:lnSpc>
              <a:buFont typeface="Wingdings" panose="05000000000000000000" pitchFamily="2" charset="2"/>
              <a:buChar char="v"/>
            </a:pPr>
            <a:r>
              <a:rPr lang="en-US" sz="2400" dirty="0"/>
              <a:t>Classification</a:t>
            </a:r>
          </a:p>
          <a:p>
            <a:pPr lvl="1" algn="just">
              <a:lnSpc>
                <a:spcPct val="150000"/>
              </a:lnSpc>
              <a:buFont typeface="Wingdings" panose="05000000000000000000" pitchFamily="2" charset="2"/>
              <a:buChar char="v"/>
            </a:pPr>
            <a:r>
              <a:rPr lang="en-US" sz="2400" dirty="0"/>
              <a:t>Prediction</a:t>
            </a:r>
          </a:p>
          <a:p>
            <a:pPr lvl="1" algn="just">
              <a:lnSpc>
                <a:spcPct val="150000"/>
              </a:lnSpc>
              <a:buFont typeface="Wingdings" panose="05000000000000000000" pitchFamily="2" charset="2"/>
              <a:buChar char="v"/>
            </a:pPr>
            <a:r>
              <a:rPr lang="en-US" sz="2400" dirty="0"/>
              <a:t>Cluster analysis</a:t>
            </a:r>
          </a:p>
          <a:p>
            <a:pPr lvl="1" algn="just">
              <a:lnSpc>
                <a:spcPct val="150000"/>
              </a:lnSpc>
              <a:buFont typeface="Wingdings" panose="05000000000000000000" pitchFamily="2" charset="2"/>
              <a:buChar char="v"/>
            </a:pPr>
            <a:r>
              <a:rPr lang="en-US" sz="2400" dirty="0"/>
              <a:t>Outlier analysis</a:t>
            </a:r>
          </a:p>
          <a:p>
            <a:pPr lvl="1" algn="just">
              <a:lnSpc>
                <a:spcPct val="150000"/>
              </a:lnSpc>
              <a:buFont typeface="Wingdings" panose="05000000000000000000" pitchFamily="2" charset="2"/>
              <a:buChar char="v"/>
            </a:pPr>
            <a:r>
              <a:rPr lang="en-US" sz="2400" dirty="0"/>
              <a:t>Evolution analysis</a:t>
            </a:r>
          </a:p>
        </p:txBody>
      </p:sp>
    </p:spTree>
    <p:extLst>
      <p:ext uri="{BB962C8B-B14F-4D97-AF65-F5344CB8AC3E}">
        <p14:creationId xmlns:p14="http://schemas.microsoft.com/office/powerpoint/2010/main" val="37653380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a:bodyPr>
          <a:lstStyle/>
          <a:p>
            <a:pPr marL="0" indent="0">
              <a:buNone/>
            </a:pPr>
            <a:r>
              <a:rPr lang="en-US" b="1" dirty="0"/>
              <a:t>Knowledge Discovery</a:t>
            </a:r>
          </a:p>
          <a:p>
            <a:pPr algn="just">
              <a:lnSpc>
                <a:spcPct val="150000"/>
              </a:lnSpc>
            </a:pPr>
            <a:r>
              <a:rPr lang="en-US" dirty="0"/>
              <a:t>Some people treat data mining same as knowledge discovery, while others view data mining as an essential step in the process of knowledge discovery. Here is the list of steps involved in the knowledge discovery process −</a:t>
            </a:r>
          </a:p>
          <a:p>
            <a:pPr algn="just">
              <a:lnSpc>
                <a:spcPct val="150000"/>
              </a:lnSpc>
              <a:buFont typeface="Wingdings" panose="05000000000000000000" pitchFamily="2" charset="2"/>
              <a:buChar char="v"/>
            </a:pPr>
            <a:r>
              <a:rPr lang="en-US" b="1" dirty="0"/>
              <a:t>Data Cleaning</a:t>
            </a:r>
            <a:r>
              <a:rPr lang="en-US" dirty="0"/>
              <a:t> − In this step, the noise and inconsistent data is removed.</a:t>
            </a:r>
          </a:p>
          <a:p>
            <a:pPr algn="just">
              <a:lnSpc>
                <a:spcPct val="150000"/>
              </a:lnSpc>
              <a:buFont typeface="Wingdings" panose="05000000000000000000" pitchFamily="2" charset="2"/>
              <a:buChar char="v"/>
            </a:pPr>
            <a:r>
              <a:rPr lang="en-US" b="1" dirty="0"/>
              <a:t>Data Integration</a:t>
            </a:r>
            <a:r>
              <a:rPr lang="en-US" dirty="0"/>
              <a:t> − In this step, multiple data sources are combined.</a:t>
            </a:r>
          </a:p>
          <a:p>
            <a:pPr algn="just">
              <a:lnSpc>
                <a:spcPct val="150000"/>
              </a:lnSpc>
              <a:buFont typeface="Wingdings" panose="05000000000000000000" pitchFamily="2" charset="2"/>
              <a:buChar char="v"/>
            </a:pPr>
            <a:r>
              <a:rPr lang="en-US" b="1" dirty="0"/>
              <a:t>Data Selection</a:t>
            </a:r>
            <a:r>
              <a:rPr lang="en-US" dirty="0"/>
              <a:t> − In this step, data relevant to the analysis task are retrieved from the database</a:t>
            </a:r>
            <a:r>
              <a:rPr lang="en-US" dirty="0" smtClean="0"/>
              <a:t>.</a:t>
            </a:r>
            <a:endParaRPr lang="en-US" dirty="0"/>
          </a:p>
        </p:txBody>
      </p:sp>
    </p:spTree>
    <p:extLst>
      <p:ext uri="{BB962C8B-B14F-4D97-AF65-F5344CB8AC3E}">
        <p14:creationId xmlns:p14="http://schemas.microsoft.com/office/powerpoint/2010/main" val="32236901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a:bodyPr>
          <a:lstStyle/>
          <a:p>
            <a:pPr algn="just">
              <a:lnSpc>
                <a:spcPct val="150000"/>
              </a:lnSpc>
              <a:buFont typeface="Wingdings" panose="05000000000000000000" pitchFamily="2" charset="2"/>
              <a:buChar char="v"/>
            </a:pPr>
            <a:r>
              <a:rPr lang="en-US" b="1" dirty="0" smtClean="0"/>
              <a:t>Data </a:t>
            </a:r>
            <a:r>
              <a:rPr lang="en-US" b="1" dirty="0"/>
              <a:t>Transformation</a:t>
            </a:r>
            <a:r>
              <a:rPr lang="en-US" dirty="0"/>
              <a:t> − In this step, data is transformed or consolidated into forms appropriate for mining by performing summary or aggregation operations.</a:t>
            </a:r>
          </a:p>
          <a:p>
            <a:pPr algn="just">
              <a:lnSpc>
                <a:spcPct val="150000"/>
              </a:lnSpc>
              <a:buFont typeface="Wingdings" panose="05000000000000000000" pitchFamily="2" charset="2"/>
              <a:buChar char="v"/>
            </a:pPr>
            <a:r>
              <a:rPr lang="en-US" b="1" dirty="0"/>
              <a:t>Data Mining</a:t>
            </a:r>
            <a:r>
              <a:rPr lang="en-US" dirty="0"/>
              <a:t> − In this step, intelligent methods are applied in order to extract data patterns.</a:t>
            </a:r>
          </a:p>
          <a:p>
            <a:pPr algn="just">
              <a:lnSpc>
                <a:spcPct val="150000"/>
              </a:lnSpc>
              <a:buFont typeface="Wingdings" panose="05000000000000000000" pitchFamily="2" charset="2"/>
              <a:buChar char="v"/>
            </a:pPr>
            <a:r>
              <a:rPr lang="en-US" b="1" dirty="0"/>
              <a:t>Pattern Evaluation</a:t>
            </a:r>
            <a:r>
              <a:rPr lang="en-US" dirty="0"/>
              <a:t> − In this step, data patterns are evaluated.</a:t>
            </a:r>
          </a:p>
          <a:p>
            <a:pPr algn="just">
              <a:lnSpc>
                <a:spcPct val="150000"/>
              </a:lnSpc>
              <a:buFont typeface="Wingdings" panose="05000000000000000000" pitchFamily="2" charset="2"/>
              <a:buChar char="v"/>
            </a:pPr>
            <a:r>
              <a:rPr lang="en-US" b="1" dirty="0"/>
              <a:t>Knowledge Presentation</a:t>
            </a:r>
            <a:r>
              <a:rPr lang="en-US" dirty="0"/>
              <a:t> − In this step, knowledge is represented</a:t>
            </a:r>
            <a:r>
              <a:rPr lang="en-US" dirty="0" smtClean="0"/>
              <a:t>.</a:t>
            </a:r>
            <a:endParaRPr lang="en-US" dirty="0"/>
          </a:p>
        </p:txBody>
      </p:sp>
    </p:spTree>
    <p:extLst>
      <p:ext uri="{BB962C8B-B14F-4D97-AF65-F5344CB8AC3E}">
        <p14:creationId xmlns:p14="http://schemas.microsoft.com/office/powerpoint/2010/main" val="26608628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324600"/>
          </a:xfrm>
        </p:spPr>
        <p:txBody>
          <a:bodyPr>
            <a:normAutofit/>
          </a:bodyPr>
          <a:lstStyle/>
          <a:p>
            <a:pPr marL="0" indent="0" algn="just">
              <a:lnSpc>
                <a:spcPct val="150000"/>
              </a:lnSpc>
              <a:buNone/>
            </a:pPr>
            <a:r>
              <a:rPr lang="en-US" b="1" dirty="0"/>
              <a:t>Advantages of Data Mining</a:t>
            </a:r>
          </a:p>
          <a:p>
            <a:pPr algn="just">
              <a:lnSpc>
                <a:spcPct val="150000"/>
              </a:lnSpc>
            </a:pPr>
            <a:r>
              <a:rPr lang="en-US" dirty="0"/>
              <a:t>The Data Mining technique enables organizations to obtain knowledge-based data.</a:t>
            </a:r>
          </a:p>
          <a:p>
            <a:pPr algn="just">
              <a:lnSpc>
                <a:spcPct val="150000"/>
              </a:lnSpc>
            </a:pPr>
            <a:r>
              <a:rPr lang="en-US" dirty="0"/>
              <a:t>Data mining enables organizations to make lucrative modifications in operation and production.</a:t>
            </a:r>
          </a:p>
          <a:p>
            <a:pPr algn="just">
              <a:lnSpc>
                <a:spcPct val="150000"/>
              </a:lnSpc>
            </a:pPr>
            <a:r>
              <a:rPr lang="en-US" dirty="0"/>
              <a:t>Compared with other statistical data applications, data mining is a cost-efficient.</a:t>
            </a:r>
          </a:p>
          <a:p>
            <a:pPr algn="just">
              <a:lnSpc>
                <a:spcPct val="150000"/>
              </a:lnSpc>
            </a:pPr>
            <a:r>
              <a:rPr lang="en-US" dirty="0"/>
              <a:t>Data Mining helps the decision-making process of an organization</a:t>
            </a:r>
            <a:r>
              <a:rPr lang="en-US" dirty="0" smtClean="0"/>
              <a:t>.</a:t>
            </a:r>
            <a:endParaRPr lang="en-US" dirty="0"/>
          </a:p>
        </p:txBody>
      </p:sp>
    </p:spTree>
    <p:extLst>
      <p:ext uri="{BB962C8B-B14F-4D97-AF65-F5344CB8AC3E}">
        <p14:creationId xmlns:p14="http://schemas.microsoft.com/office/powerpoint/2010/main" val="38686485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324600"/>
          </a:xfrm>
        </p:spPr>
        <p:txBody>
          <a:bodyPr>
            <a:normAutofit/>
          </a:bodyPr>
          <a:lstStyle/>
          <a:p>
            <a:pPr marL="0" indent="0" algn="just">
              <a:lnSpc>
                <a:spcPct val="150000"/>
              </a:lnSpc>
              <a:buNone/>
            </a:pPr>
            <a:r>
              <a:rPr lang="en-US" b="1" dirty="0"/>
              <a:t>Advantages of Data Mining</a:t>
            </a:r>
          </a:p>
          <a:p>
            <a:pPr algn="just">
              <a:lnSpc>
                <a:spcPct val="150000"/>
              </a:lnSpc>
            </a:pPr>
            <a:r>
              <a:rPr lang="en-US" dirty="0" smtClean="0"/>
              <a:t>It </a:t>
            </a:r>
            <a:r>
              <a:rPr lang="en-US" dirty="0"/>
              <a:t>Facilitates the automated discovery of hidden patterns as well as the prediction of trends and behaviors.</a:t>
            </a:r>
          </a:p>
          <a:p>
            <a:pPr algn="just">
              <a:lnSpc>
                <a:spcPct val="150000"/>
              </a:lnSpc>
            </a:pPr>
            <a:r>
              <a:rPr lang="en-US" dirty="0"/>
              <a:t>It can be induced in the new system as well as the existing platforms.</a:t>
            </a:r>
          </a:p>
          <a:p>
            <a:pPr algn="just">
              <a:lnSpc>
                <a:spcPct val="150000"/>
              </a:lnSpc>
            </a:pPr>
            <a:r>
              <a:rPr lang="en-US" dirty="0"/>
              <a:t>It is a quick process that makes it easy for new users to analyze enormous amounts of data in a short time.</a:t>
            </a:r>
          </a:p>
          <a:p>
            <a:pPr algn="just">
              <a:lnSpc>
                <a:spcPct val="150000"/>
              </a:lnSpc>
            </a:pPr>
            <a:endParaRPr lang="en-US" dirty="0"/>
          </a:p>
        </p:txBody>
      </p:sp>
    </p:spTree>
    <p:extLst>
      <p:ext uri="{BB962C8B-B14F-4D97-AF65-F5344CB8AC3E}">
        <p14:creationId xmlns:p14="http://schemas.microsoft.com/office/powerpoint/2010/main" val="36507137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77000"/>
          </a:xfrm>
        </p:spPr>
        <p:txBody>
          <a:bodyPr>
            <a:normAutofit/>
          </a:bodyPr>
          <a:lstStyle/>
          <a:p>
            <a:pPr marL="0" indent="0">
              <a:buNone/>
            </a:pPr>
            <a:r>
              <a:rPr lang="en-US" b="1" dirty="0"/>
              <a:t>Disadvantages of Data Mining</a:t>
            </a:r>
          </a:p>
          <a:p>
            <a:pPr algn="just">
              <a:lnSpc>
                <a:spcPct val="150000"/>
              </a:lnSpc>
            </a:pPr>
            <a:r>
              <a:rPr lang="en-US" dirty="0"/>
              <a:t>There is a probability that the organizations may sell useful data of customers to other organizations for money. </a:t>
            </a:r>
            <a:endParaRPr lang="en-US" dirty="0" smtClean="0"/>
          </a:p>
          <a:p>
            <a:pPr algn="just">
              <a:lnSpc>
                <a:spcPct val="150000"/>
              </a:lnSpc>
            </a:pPr>
            <a:r>
              <a:rPr lang="en-US" dirty="0" smtClean="0"/>
              <a:t>Many </a:t>
            </a:r>
            <a:r>
              <a:rPr lang="en-US" dirty="0"/>
              <a:t>data mining analytics software is difficult to operate and needs advance training to work on.</a:t>
            </a:r>
          </a:p>
          <a:p>
            <a:pPr algn="just">
              <a:lnSpc>
                <a:spcPct val="150000"/>
              </a:lnSpc>
            </a:pPr>
            <a:r>
              <a:rPr lang="en-US" dirty="0"/>
              <a:t>Different data mining instruments operate in distinct ways due to the different algorithms used in their design. </a:t>
            </a:r>
            <a:endParaRPr lang="en-US" dirty="0" smtClean="0"/>
          </a:p>
          <a:p>
            <a:pPr algn="just">
              <a:lnSpc>
                <a:spcPct val="150000"/>
              </a:lnSpc>
            </a:pPr>
            <a:r>
              <a:rPr lang="en-US" dirty="0" smtClean="0"/>
              <a:t>Therefore</a:t>
            </a:r>
            <a:r>
              <a:rPr lang="en-US" dirty="0"/>
              <a:t>, the selection of the right data mining tools is a very challenging task.</a:t>
            </a:r>
          </a:p>
          <a:p>
            <a:pPr algn="just">
              <a:lnSpc>
                <a:spcPct val="150000"/>
              </a:lnSpc>
            </a:pPr>
            <a:r>
              <a:rPr lang="en-US" dirty="0"/>
              <a:t>The data mining techniques are not precise, so that it may lead to severe consequences in certain conditions.</a:t>
            </a:r>
          </a:p>
          <a:p>
            <a:endParaRPr lang="en-US" dirty="0"/>
          </a:p>
        </p:txBody>
      </p:sp>
    </p:spTree>
    <p:extLst>
      <p:ext uri="{BB962C8B-B14F-4D97-AF65-F5344CB8AC3E}">
        <p14:creationId xmlns:p14="http://schemas.microsoft.com/office/powerpoint/2010/main" val="37317176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Architecture</a:t>
            </a: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71588"/>
            <a:ext cx="7086600" cy="505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23539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1000"/>
                                        <p:tgtEl>
                                          <p:spTgt spid="1026"/>
                                        </p:tgtEl>
                                      </p:cBhvr>
                                    </p:animEffect>
                                    <p:anim calcmode="lin" valueType="num">
                                      <p:cBhvr>
                                        <p:cTn id="14" dur="1000" fill="hold"/>
                                        <p:tgtEl>
                                          <p:spTgt spid="1026"/>
                                        </p:tgtEl>
                                        <p:attrNameLst>
                                          <p:attrName>ppt_x</p:attrName>
                                        </p:attrNameLst>
                                      </p:cBhvr>
                                      <p:tavLst>
                                        <p:tav tm="0">
                                          <p:val>
                                            <p:strVal val="#ppt_x"/>
                                          </p:val>
                                        </p:tav>
                                        <p:tav tm="100000">
                                          <p:val>
                                            <p:strVal val="#ppt_x"/>
                                          </p:val>
                                        </p:tav>
                                      </p:tavLst>
                                    </p:anim>
                                    <p:anim calcmode="lin" valueType="num">
                                      <p:cBhvr>
                                        <p:cTn id="15"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77000"/>
          </a:xfrm>
        </p:spPr>
        <p:txBody>
          <a:bodyPr>
            <a:noAutofit/>
          </a:bodyPr>
          <a:lstStyle/>
          <a:p>
            <a:pPr marL="0" indent="0" algn="just">
              <a:lnSpc>
                <a:spcPct val="160000"/>
              </a:lnSpc>
              <a:buNone/>
            </a:pPr>
            <a:r>
              <a:rPr lang="en-US" b="1" dirty="0" smtClean="0"/>
              <a:t>1. Data </a:t>
            </a:r>
            <a:r>
              <a:rPr lang="en-US" b="1" dirty="0"/>
              <a:t>Source:</a:t>
            </a:r>
          </a:p>
          <a:p>
            <a:pPr algn="just">
              <a:lnSpc>
                <a:spcPct val="150000"/>
              </a:lnSpc>
            </a:pPr>
            <a:r>
              <a:rPr lang="en-US" dirty="0"/>
              <a:t>The actual source of data is the Database, data warehouse, World Wide Web (WWW), text files, and other documents. </a:t>
            </a:r>
            <a:r>
              <a:rPr lang="en-US" dirty="0" smtClean="0"/>
              <a:t> </a:t>
            </a:r>
          </a:p>
          <a:p>
            <a:pPr algn="just">
              <a:lnSpc>
                <a:spcPct val="150000"/>
              </a:lnSpc>
            </a:pPr>
            <a:r>
              <a:rPr lang="en-US" dirty="0" smtClean="0"/>
              <a:t>Organizations </a:t>
            </a:r>
            <a:r>
              <a:rPr lang="en-US" dirty="0"/>
              <a:t>typically store data in databases or data warehouses. </a:t>
            </a:r>
            <a:endParaRPr lang="en-US" dirty="0" smtClean="0"/>
          </a:p>
          <a:p>
            <a:pPr algn="just">
              <a:lnSpc>
                <a:spcPct val="150000"/>
              </a:lnSpc>
            </a:pPr>
            <a:r>
              <a:rPr lang="en-US" dirty="0" smtClean="0"/>
              <a:t>Data </a:t>
            </a:r>
            <a:r>
              <a:rPr lang="en-US" dirty="0"/>
              <a:t>warehouses may comprise one or more databases, text files spreadsheets, or other repositories of data. </a:t>
            </a:r>
            <a:endParaRPr lang="en-US" dirty="0" smtClean="0"/>
          </a:p>
          <a:p>
            <a:pPr algn="just">
              <a:lnSpc>
                <a:spcPct val="150000"/>
              </a:lnSpc>
            </a:pPr>
            <a:r>
              <a:rPr lang="en-US" dirty="0" smtClean="0"/>
              <a:t>Sometimes</a:t>
            </a:r>
            <a:r>
              <a:rPr lang="en-US" dirty="0"/>
              <a:t>, even plain text files or spreadsheets may contain information. </a:t>
            </a:r>
            <a:endParaRPr lang="en-US" dirty="0" smtClean="0"/>
          </a:p>
          <a:p>
            <a:pPr algn="just">
              <a:lnSpc>
                <a:spcPct val="150000"/>
              </a:lnSpc>
            </a:pPr>
            <a:r>
              <a:rPr lang="en-US" dirty="0" smtClean="0"/>
              <a:t>Another </a:t>
            </a:r>
            <a:r>
              <a:rPr lang="en-US" dirty="0"/>
              <a:t>primary source of data is the World Wide Web or the internet</a:t>
            </a:r>
            <a:r>
              <a:rPr lang="en-US" dirty="0" smtClean="0"/>
              <a:t>.</a:t>
            </a:r>
            <a:endParaRPr lang="en-US" dirty="0"/>
          </a:p>
        </p:txBody>
      </p:sp>
    </p:spTree>
    <p:extLst>
      <p:ext uri="{BB962C8B-B14F-4D97-AF65-F5344CB8AC3E}">
        <p14:creationId xmlns:p14="http://schemas.microsoft.com/office/powerpoint/2010/main" val="104639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2. Different </a:t>
            </a:r>
            <a:r>
              <a:rPr lang="en-US" b="1" dirty="0"/>
              <a:t>processes:</a:t>
            </a:r>
          </a:p>
          <a:p>
            <a:pPr algn="just">
              <a:lnSpc>
                <a:spcPct val="150000"/>
              </a:lnSpc>
            </a:pPr>
            <a:r>
              <a:rPr lang="en-US" dirty="0"/>
              <a:t>Before passing the data to the database or data warehouse server, the data must be cleaned, integrated, and selected</a:t>
            </a:r>
            <a:r>
              <a:rPr lang="en-US" dirty="0" smtClean="0"/>
              <a:t>.</a:t>
            </a:r>
          </a:p>
          <a:p>
            <a:pPr algn="just">
              <a:lnSpc>
                <a:spcPct val="150000"/>
              </a:lnSpc>
            </a:pPr>
            <a:r>
              <a:rPr lang="en-US" dirty="0" smtClean="0"/>
              <a:t> </a:t>
            </a:r>
            <a:r>
              <a:rPr lang="en-US" dirty="0"/>
              <a:t>As the information comes from various sources and in different formats, it can't be used directly for the data mining procedure because the data may not be complete and accurate. </a:t>
            </a:r>
            <a:endParaRPr lang="en-US" dirty="0" smtClean="0"/>
          </a:p>
          <a:p>
            <a:pPr algn="just">
              <a:lnSpc>
                <a:spcPct val="150000"/>
              </a:lnSpc>
            </a:pPr>
            <a:r>
              <a:rPr lang="en-US" dirty="0" smtClean="0"/>
              <a:t>So</a:t>
            </a:r>
            <a:r>
              <a:rPr lang="en-US" dirty="0"/>
              <a:t>, the first data requires to be cleaned and unified. </a:t>
            </a:r>
          </a:p>
          <a:p>
            <a:r>
              <a:rPr lang="en-US" dirty="0" smtClean="0"/>
              <a:t>.</a:t>
            </a:r>
            <a:endParaRPr lang="en-US" dirty="0"/>
          </a:p>
        </p:txBody>
      </p:sp>
    </p:spTree>
    <p:extLst>
      <p:ext uri="{BB962C8B-B14F-4D97-AF65-F5344CB8AC3E}">
        <p14:creationId xmlns:p14="http://schemas.microsoft.com/office/powerpoint/2010/main" val="39345655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sz="2800" b="1" dirty="0" smtClean="0"/>
              <a:t>Need for an ERP system</a:t>
            </a:r>
          </a:p>
          <a:p>
            <a:pPr algn="just">
              <a:lnSpc>
                <a:spcPct val="150000"/>
              </a:lnSpc>
            </a:pPr>
            <a:r>
              <a:rPr lang="en-US" b="1" dirty="0"/>
              <a:t>One overall user </a:t>
            </a:r>
            <a:r>
              <a:rPr lang="en-US" b="1" dirty="0" smtClean="0"/>
              <a:t>interface </a:t>
            </a:r>
            <a:r>
              <a:rPr lang="en-US" dirty="0" smtClean="0"/>
              <a:t>- </a:t>
            </a:r>
            <a:r>
              <a:rPr lang="en-US" dirty="0"/>
              <a:t>An ERP system binds the separate work processes into one overall system and presents data through a unified interface</a:t>
            </a:r>
            <a:r>
              <a:rPr lang="en-US" dirty="0" smtClean="0"/>
              <a:t>.</a:t>
            </a:r>
          </a:p>
          <a:p>
            <a:pPr algn="just">
              <a:lnSpc>
                <a:spcPct val="150000"/>
              </a:lnSpc>
            </a:pPr>
            <a:r>
              <a:rPr lang="en-US" b="1" dirty="0"/>
              <a:t>Better accounting management and financial </a:t>
            </a:r>
            <a:r>
              <a:rPr lang="en-US" b="1" dirty="0" smtClean="0"/>
              <a:t>reporting </a:t>
            </a:r>
            <a:r>
              <a:rPr lang="en-US" dirty="0" smtClean="0"/>
              <a:t>- </a:t>
            </a:r>
            <a:r>
              <a:rPr lang="en-US" dirty="0"/>
              <a:t>An integrated ERP application can eliminate the need of the difficult data entry work, thus freeing resources for other tasks. A centralized ERP platform also increases the visibility of important data and therefore helps to create an overview of your business.</a:t>
            </a:r>
            <a:endParaRPr lang="en-US" dirty="0" smtClean="0"/>
          </a:p>
        </p:txBody>
      </p:sp>
    </p:spTree>
    <p:extLst>
      <p:ext uri="{BB962C8B-B14F-4D97-AF65-F5344CB8AC3E}">
        <p14:creationId xmlns:p14="http://schemas.microsoft.com/office/powerpoint/2010/main" val="483440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324600"/>
          </a:xfrm>
        </p:spPr>
        <p:txBody>
          <a:bodyPr>
            <a:normAutofit/>
          </a:bodyPr>
          <a:lstStyle/>
          <a:p>
            <a:pPr marL="0" indent="0">
              <a:buNone/>
            </a:pPr>
            <a:r>
              <a:rPr lang="en-US" b="1" dirty="0" smtClean="0"/>
              <a:t>3. Database or Data Warehouse Server:</a:t>
            </a:r>
          </a:p>
          <a:p>
            <a:pPr algn="just">
              <a:lnSpc>
                <a:spcPct val="150000"/>
              </a:lnSpc>
            </a:pPr>
            <a:r>
              <a:rPr lang="en-US" dirty="0" smtClean="0"/>
              <a:t>The database or data warehouse server consists of the original data that is ready to be processed. Hence, the server is cause for retrieving the relevant data that is based on data mining as per user request.</a:t>
            </a:r>
          </a:p>
          <a:p>
            <a:pPr marL="0" indent="0">
              <a:buNone/>
            </a:pPr>
            <a:r>
              <a:rPr lang="en-US" b="1" dirty="0" smtClean="0"/>
              <a:t>4. Data Mining Engine:</a:t>
            </a:r>
          </a:p>
          <a:p>
            <a:pPr algn="just">
              <a:lnSpc>
                <a:spcPct val="150000"/>
              </a:lnSpc>
            </a:pPr>
            <a:r>
              <a:rPr lang="en-US" dirty="0" smtClean="0"/>
              <a:t>The data mining engine is a major component of any data mining system. </a:t>
            </a:r>
          </a:p>
          <a:p>
            <a:pPr algn="just">
              <a:lnSpc>
                <a:spcPct val="150000"/>
              </a:lnSpc>
            </a:pPr>
            <a:r>
              <a:rPr lang="en-US" dirty="0" smtClean="0"/>
              <a:t>It contains several modules for operating data mining tasks, including association, characterization, classification, clustering, prediction, time-series analysis, etc.</a:t>
            </a:r>
          </a:p>
        </p:txBody>
      </p:sp>
    </p:spTree>
    <p:extLst>
      <p:ext uri="{BB962C8B-B14F-4D97-AF65-F5344CB8AC3E}">
        <p14:creationId xmlns:p14="http://schemas.microsoft.com/office/powerpoint/2010/main" val="2448410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5. Pattern </a:t>
            </a:r>
            <a:r>
              <a:rPr lang="en-US" b="1" dirty="0"/>
              <a:t>Evaluation Module:</a:t>
            </a:r>
          </a:p>
          <a:p>
            <a:pPr algn="just">
              <a:lnSpc>
                <a:spcPct val="150000"/>
              </a:lnSpc>
            </a:pPr>
            <a:r>
              <a:rPr lang="en-US" dirty="0"/>
              <a:t>The Pattern evaluation module is primarily responsible for the measure of investigation of the pattern by using a threshold value. </a:t>
            </a:r>
            <a:endParaRPr lang="en-US" dirty="0" smtClean="0"/>
          </a:p>
          <a:p>
            <a:pPr algn="just">
              <a:lnSpc>
                <a:spcPct val="150000"/>
              </a:lnSpc>
            </a:pPr>
            <a:r>
              <a:rPr lang="en-US" dirty="0" smtClean="0"/>
              <a:t>It </a:t>
            </a:r>
            <a:r>
              <a:rPr lang="en-US" dirty="0"/>
              <a:t>collaborates with the data mining engine to focus the search on exciting patterns.</a:t>
            </a:r>
          </a:p>
          <a:p>
            <a:endParaRPr lang="en-US" dirty="0"/>
          </a:p>
        </p:txBody>
      </p:sp>
    </p:spTree>
    <p:extLst>
      <p:ext uri="{BB962C8B-B14F-4D97-AF65-F5344CB8AC3E}">
        <p14:creationId xmlns:p14="http://schemas.microsoft.com/office/powerpoint/2010/main" val="164233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gn="just">
              <a:lnSpc>
                <a:spcPct val="150000"/>
              </a:lnSpc>
              <a:buNone/>
            </a:pPr>
            <a:r>
              <a:rPr lang="en-US" b="1" dirty="0" smtClean="0"/>
              <a:t>6. Graphical </a:t>
            </a:r>
            <a:r>
              <a:rPr lang="en-US" b="1" dirty="0"/>
              <a:t>User Interface:</a:t>
            </a:r>
          </a:p>
          <a:p>
            <a:pPr algn="just">
              <a:lnSpc>
                <a:spcPct val="150000"/>
              </a:lnSpc>
            </a:pPr>
            <a:r>
              <a:rPr lang="en-US" dirty="0"/>
              <a:t>The graphical user interface (GUI) module communicates between the data mining system and the user. </a:t>
            </a:r>
            <a:endParaRPr lang="en-US" dirty="0" smtClean="0"/>
          </a:p>
          <a:p>
            <a:pPr algn="just">
              <a:lnSpc>
                <a:spcPct val="150000"/>
              </a:lnSpc>
            </a:pPr>
            <a:r>
              <a:rPr lang="en-US" dirty="0" smtClean="0"/>
              <a:t>This </a:t>
            </a:r>
            <a:r>
              <a:rPr lang="en-US" dirty="0"/>
              <a:t>module helps the user to easily and efficiently use the system without knowing the complexity of the process. </a:t>
            </a:r>
            <a:endParaRPr lang="en-US" dirty="0" smtClean="0"/>
          </a:p>
          <a:p>
            <a:pPr algn="just">
              <a:lnSpc>
                <a:spcPct val="150000"/>
              </a:lnSpc>
            </a:pPr>
            <a:r>
              <a:rPr lang="en-US" dirty="0" smtClean="0"/>
              <a:t>This </a:t>
            </a:r>
            <a:r>
              <a:rPr lang="en-US" dirty="0"/>
              <a:t>module cooperates with the data mining system when the user specifies a query or a task and displays the results.</a:t>
            </a:r>
          </a:p>
          <a:p>
            <a:endParaRPr lang="en-US" dirty="0"/>
          </a:p>
        </p:txBody>
      </p:sp>
    </p:spTree>
    <p:extLst>
      <p:ext uri="{BB962C8B-B14F-4D97-AF65-F5344CB8AC3E}">
        <p14:creationId xmlns:p14="http://schemas.microsoft.com/office/powerpoint/2010/main" val="30715351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477000"/>
          </a:xfrm>
        </p:spPr>
        <p:txBody>
          <a:bodyPr>
            <a:normAutofit/>
          </a:bodyPr>
          <a:lstStyle/>
          <a:p>
            <a:pPr marL="0" indent="0">
              <a:buNone/>
            </a:pPr>
            <a:r>
              <a:rPr lang="en-US" b="1" dirty="0" smtClean="0"/>
              <a:t>7. Knowledge </a:t>
            </a:r>
            <a:r>
              <a:rPr lang="en-US" b="1" dirty="0"/>
              <a:t>Base:</a:t>
            </a:r>
          </a:p>
          <a:p>
            <a:pPr algn="just">
              <a:lnSpc>
                <a:spcPct val="150000"/>
              </a:lnSpc>
            </a:pPr>
            <a:r>
              <a:rPr lang="en-US" dirty="0"/>
              <a:t>The knowledge base is helpful in the entire process of data mining. </a:t>
            </a:r>
            <a:endParaRPr lang="en-US" dirty="0" smtClean="0"/>
          </a:p>
          <a:p>
            <a:pPr algn="just">
              <a:lnSpc>
                <a:spcPct val="150000"/>
              </a:lnSpc>
            </a:pPr>
            <a:r>
              <a:rPr lang="en-US" dirty="0" smtClean="0"/>
              <a:t>It </a:t>
            </a:r>
            <a:r>
              <a:rPr lang="en-US" dirty="0"/>
              <a:t>might be helpful to guide the search or evaluate the stake of the result patterns. </a:t>
            </a:r>
            <a:endParaRPr lang="en-US" dirty="0" smtClean="0"/>
          </a:p>
          <a:p>
            <a:pPr algn="just">
              <a:lnSpc>
                <a:spcPct val="150000"/>
              </a:lnSpc>
            </a:pPr>
            <a:r>
              <a:rPr lang="en-US" dirty="0" smtClean="0"/>
              <a:t>The </a:t>
            </a:r>
            <a:r>
              <a:rPr lang="en-US" dirty="0"/>
              <a:t>knowledge base may even contain user views and data from user experiences that might be helpful in the data mining process. </a:t>
            </a:r>
            <a:endParaRPr lang="en-US" dirty="0" smtClean="0"/>
          </a:p>
          <a:p>
            <a:pPr algn="just">
              <a:lnSpc>
                <a:spcPct val="150000"/>
              </a:lnSpc>
            </a:pPr>
            <a:r>
              <a:rPr lang="en-US" dirty="0" smtClean="0"/>
              <a:t>The </a:t>
            </a:r>
            <a:r>
              <a:rPr lang="en-US" dirty="0"/>
              <a:t>data mining engine may receive inputs from the knowledge base to make the result more accurate and reliable. </a:t>
            </a:r>
            <a:endParaRPr lang="en-US" dirty="0" smtClean="0"/>
          </a:p>
        </p:txBody>
      </p:sp>
    </p:spTree>
    <p:extLst>
      <p:ext uri="{BB962C8B-B14F-4D97-AF65-F5344CB8AC3E}">
        <p14:creationId xmlns:p14="http://schemas.microsoft.com/office/powerpoint/2010/main" val="7729110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smtClean="0"/>
              <a:t>Online Analytical Processing (OLAP)</a:t>
            </a:r>
          </a:p>
          <a:p>
            <a:pPr algn="just">
              <a:lnSpc>
                <a:spcPct val="150000"/>
              </a:lnSpc>
            </a:pPr>
            <a:r>
              <a:rPr lang="en-US" dirty="0" smtClean="0"/>
              <a:t>OLAP </a:t>
            </a:r>
            <a:r>
              <a:rPr lang="en-US" dirty="0"/>
              <a:t>is based on the multidimensional data model. </a:t>
            </a:r>
            <a:endParaRPr lang="en-US" dirty="0" smtClean="0"/>
          </a:p>
          <a:p>
            <a:pPr algn="just">
              <a:lnSpc>
                <a:spcPct val="150000"/>
              </a:lnSpc>
            </a:pPr>
            <a:r>
              <a:rPr lang="en-US" dirty="0" smtClean="0"/>
              <a:t>OLAP is </a:t>
            </a:r>
            <a:r>
              <a:rPr lang="en-US" dirty="0"/>
              <a:t>the technology behind many Business Intelligence (BI) applications. </a:t>
            </a:r>
            <a:endParaRPr lang="en-US" dirty="0" smtClean="0"/>
          </a:p>
          <a:p>
            <a:pPr algn="just">
              <a:lnSpc>
                <a:spcPct val="150000"/>
              </a:lnSpc>
            </a:pPr>
            <a:r>
              <a:rPr lang="en-US" dirty="0"/>
              <a:t>It allows managers, and analysts to get an insight of the information through fast, consistent, and interactive access to information. </a:t>
            </a:r>
          </a:p>
          <a:p>
            <a:pPr algn="just">
              <a:lnSpc>
                <a:spcPct val="150000"/>
              </a:lnSpc>
            </a:pPr>
            <a:r>
              <a:rPr lang="en-US" dirty="0"/>
              <a:t>OLAP performs multidimensional analysis of business data and provides the capability for complex calculations, trend analysis, and sophisticated data modeling. </a:t>
            </a:r>
          </a:p>
        </p:txBody>
      </p:sp>
    </p:spTree>
    <p:extLst>
      <p:ext uri="{BB962C8B-B14F-4D97-AF65-F5344CB8AC3E}">
        <p14:creationId xmlns:p14="http://schemas.microsoft.com/office/powerpoint/2010/main" val="1050671491"/>
      </p:ext>
    </p:extLst>
  </p:cSld>
  <p:clrMapOvr>
    <a:masterClrMapping/>
  </p:clrMapOvr>
  <p:transition spd="slow">
    <p:push dir="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OLAP cube</a:t>
            </a:r>
            <a:r>
              <a:rPr lang="en-US" b="1" dirty="0" smtClean="0"/>
              <a:t>:</a:t>
            </a:r>
          </a:p>
          <a:p>
            <a:pPr algn="just">
              <a:lnSpc>
                <a:spcPct val="150000"/>
              </a:lnSpc>
            </a:pPr>
            <a:r>
              <a:rPr lang="en-US" dirty="0"/>
              <a:t>At the core of the OLAP concept, is an OLAP Cube. The OLAP cube is a data structure optimized for very quick data analysis.</a:t>
            </a:r>
          </a:p>
          <a:p>
            <a:pPr algn="just">
              <a:lnSpc>
                <a:spcPct val="150000"/>
              </a:lnSpc>
            </a:pPr>
            <a:r>
              <a:rPr lang="en-US" dirty="0"/>
              <a:t>The OLAP Cube consists of numeric facts called measures which are categorized by dimensions. OLAP Cube is also called the </a:t>
            </a:r>
            <a:r>
              <a:rPr lang="en-US" b="1" dirty="0"/>
              <a:t>hypercube</a:t>
            </a:r>
            <a:r>
              <a:rPr lang="en-US" dirty="0"/>
              <a:t>.</a:t>
            </a:r>
          </a:p>
          <a:p>
            <a:endParaRPr lang="en-US" b="1"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276600"/>
            <a:ext cx="4252913" cy="309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4144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1000"/>
                                        <p:tgtEl>
                                          <p:spTgt spid="1026"/>
                                        </p:tgtEl>
                                      </p:cBhvr>
                                    </p:animEffect>
                                    <p:anim calcmode="lin" valueType="num">
                                      <p:cBhvr>
                                        <p:cTn id="26" dur="1000" fill="hold"/>
                                        <p:tgtEl>
                                          <p:spTgt spid="1026"/>
                                        </p:tgtEl>
                                        <p:attrNameLst>
                                          <p:attrName>ppt_x</p:attrName>
                                        </p:attrNameLst>
                                      </p:cBhvr>
                                      <p:tavLst>
                                        <p:tav tm="0">
                                          <p:val>
                                            <p:strVal val="#ppt_x"/>
                                          </p:val>
                                        </p:tav>
                                        <p:tav tm="100000">
                                          <p:val>
                                            <p:strVal val="#ppt_x"/>
                                          </p:val>
                                        </p:tav>
                                      </p:tavLst>
                                    </p:anim>
                                    <p:anim calcmode="lin" valueType="num">
                                      <p:cBhvr>
                                        <p:cTn id="27"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Usually, data operations and analysis are performed using the simple spreadsheet, where data values are arranged in row and column format. </a:t>
            </a:r>
            <a:endParaRPr lang="en-US" dirty="0" smtClean="0"/>
          </a:p>
          <a:p>
            <a:pPr algn="just">
              <a:lnSpc>
                <a:spcPct val="150000"/>
              </a:lnSpc>
            </a:pPr>
            <a:r>
              <a:rPr lang="en-US" dirty="0" smtClean="0"/>
              <a:t>This </a:t>
            </a:r>
            <a:r>
              <a:rPr lang="en-US" dirty="0"/>
              <a:t>is ideal for two-dimensional data. </a:t>
            </a:r>
            <a:endParaRPr lang="en-US" dirty="0" smtClean="0"/>
          </a:p>
          <a:p>
            <a:pPr algn="just">
              <a:lnSpc>
                <a:spcPct val="150000"/>
              </a:lnSpc>
            </a:pPr>
            <a:r>
              <a:rPr lang="en-US" dirty="0" smtClean="0"/>
              <a:t>However</a:t>
            </a:r>
            <a:r>
              <a:rPr lang="en-US" dirty="0"/>
              <a:t>, OLAP contains multidimensional data, with data usually obtained from a different and unrelated source. </a:t>
            </a:r>
            <a:endParaRPr lang="en-US" dirty="0" smtClean="0"/>
          </a:p>
          <a:p>
            <a:pPr algn="just">
              <a:lnSpc>
                <a:spcPct val="150000"/>
              </a:lnSpc>
            </a:pPr>
            <a:r>
              <a:rPr lang="en-US" dirty="0" smtClean="0"/>
              <a:t>Using </a:t>
            </a:r>
            <a:r>
              <a:rPr lang="en-US" dirty="0"/>
              <a:t>a spreadsheet is not an optimal option. </a:t>
            </a:r>
            <a:endParaRPr lang="en-US" dirty="0" smtClean="0"/>
          </a:p>
          <a:p>
            <a:pPr algn="just">
              <a:lnSpc>
                <a:spcPct val="150000"/>
              </a:lnSpc>
            </a:pPr>
            <a:r>
              <a:rPr lang="en-US" dirty="0" smtClean="0"/>
              <a:t>The </a:t>
            </a:r>
            <a:r>
              <a:rPr lang="en-US" dirty="0"/>
              <a:t>cube can store and analyze multidimensional data in a logical and orderly manner.</a:t>
            </a:r>
          </a:p>
        </p:txBody>
      </p:sp>
    </p:spTree>
    <p:extLst>
      <p:ext uri="{BB962C8B-B14F-4D97-AF65-F5344CB8AC3E}">
        <p14:creationId xmlns:p14="http://schemas.microsoft.com/office/powerpoint/2010/main" val="20840346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How does it work?</a:t>
            </a:r>
            <a:endParaRPr lang="en-US" dirty="0"/>
          </a:p>
          <a:p>
            <a:pPr algn="just">
              <a:lnSpc>
                <a:spcPct val="150000"/>
              </a:lnSpc>
            </a:pPr>
            <a:r>
              <a:rPr lang="en-US" dirty="0"/>
              <a:t>A Data warehouse would extract information from multiple data sources and formats like text files, excel sheet, multimedia files, etc.</a:t>
            </a:r>
          </a:p>
          <a:p>
            <a:pPr algn="just">
              <a:lnSpc>
                <a:spcPct val="150000"/>
              </a:lnSpc>
            </a:pPr>
            <a:r>
              <a:rPr lang="en-US" dirty="0"/>
              <a:t>The extracted data is cleaned and transformed. </a:t>
            </a:r>
            <a:endParaRPr lang="en-US" dirty="0" smtClean="0"/>
          </a:p>
          <a:p>
            <a:pPr algn="just">
              <a:lnSpc>
                <a:spcPct val="150000"/>
              </a:lnSpc>
            </a:pPr>
            <a:r>
              <a:rPr lang="en-US" dirty="0" smtClean="0"/>
              <a:t>Data </a:t>
            </a:r>
            <a:r>
              <a:rPr lang="en-US" dirty="0"/>
              <a:t>is loaded into an OLAP server (or OLAP cube) where information is pre-calculated in advance for further analysis.</a:t>
            </a:r>
          </a:p>
          <a:p>
            <a:endParaRPr lang="en-US" dirty="0"/>
          </a:p>
        </p:txBody>
      </p:sp>
    </p:spTree>
    <p:extLst>
      <p:ext uri="{BB962C8B-B14F-4D97-AF65-F5344CB8AC3E}">
        <p14:creationId xmlns:p14="http://schemas.microsoft.com/office/powerpoint/2010/main" val="16004116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gn="just">
              <a:lnSpc>
                <a:spcPct val="150000"/>
              </a:lnSpc>
              <a:buNone/>
            </a:pPr>
            <a:r>
              <a:rPr lang="en-US" b="1" dirty="0"/>
              <a:t>Basic analytical operations of OLAP</a:t>
            </a:r>
          </a:p>
          <a:p>
            <a:pPr marL="0" indent="0" algn="just">
              <a:lnSpc>
                <a:spcPct val="150000"/>
              </a:lnSpc>
              <a:buNone/>
            </a:pPr>
            <a:r>
              <a:rPr lang="en-US" dirty="0"/>
              <a:t>Four types of analytical operations in OLAP are:</a:t>
            </a:r>
          </a:p>
          <a:p>
            <a:pPr algn="just">
              <a:lnSpc>
                <a:spcPct val="150000"/>
              </a:lnSpc>
            </a:pPr>
            <a:r>
              <a:rPr lang="en-US" dirty="0"/>
              <a:t>Roll-up</a:t>
            </a:r>
          </a:p>
          <a:p>
            <a:pPr algn="just">
              <a:lnSpc>
                <a:spcPct val="150000"/>
              </a:lnSpc>
            </a:pPr>
            <a:r>
              <a:rPr lang="en-US" dirty="0"/>
              <a:t>Drill-down</a:t>
            </a:r>
          </a:p>
          <a:p>
            <a:pPr algn="just">
              <a:lnSpc>
                <a:spcPct val="150000"/>
              </a:lnSpc>
            </a:pPr>
            <a:r>
              <a:rPr lang="en-US" dirty="0"/>
              <a:t>Slice and dice</a:t>
            </a:r>
          </a:p>
          <a:p>
            <a:pPr algn="just">
              <a:lnSpc>
                <a:spcPct val="150000"/>
              </a:lnSpc>
            </a:pPr>
            <a:r>
              <a:rPr lang="en-US" dirty="0"/>
              <a:t>Pivot (rotate)</a:t>
            </a:r>
          </a:p>
          <a:p>
            <a:endParaRPr lang="en-US" dirty="0"/>
          </a:p>
        </p:txBody>
      </p:sp>
    </p:spTree>
    <p:extLst>
      <p:ext uri="{BB962C8B-B14F-4D97-AF65-F5344CB8AC3E}">
        <p14:creationId xmlns:p14="http://schemas.microsoft.com/office/powerpoint/2010/main" val="35818762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gn="just">
              <a:lnSpc>
                <a:spcPct val="150000"/>
              </a:lnSpc>
              <a:buNone/>
            </a:pPr>
            <a:r>
              <a:rPr lang="en-US" b="1" dirty="0"/>
              <a:t>1) Roll-up:</a:t>
            </a:r>
            <a:endParaRPr lang="en-US" dirty="0"/>
          </a:p>
          <a:p>
            <a:pPr algn="just">
              <a:lnSpc>
                <a:spcPct val="150000"/>
              </a:lnSpc>
            </a:pPr>
            <a:r>
              <a:rPr lang="en-US" dirty="0"/>
              <a:t>Roll-up is also known as "consolidation" or "aggregation." </a:t>
            </a:r>
            <a:endParaRPr lang="en-US" dirty="0" smtClean="0"/>
          </a:p>
          <a:p>
            <a:pPr algn="just">
              <a:lnSpc>
                <a:spcPct val="150000"/>
              </a:lnSpc>
            </a:pPr>
            <a:r>
              <a:rPr lang="en-US" dirty="0" smtClean="0"/>
              <a:t>The </a:t>
            </a:r>
            <a:r>
              <a:rPr lang="en-US" dirty="0"/>
              <a:t>Roll-up operation can be performed in 2 ways</a:t>
            </a:r>
          </a:p>
          <a:p>
            <a:pPr lvl="2" algn="just">
              <a:lnSpc>
                <a:spcPct val="150000"/>
              </a:lnSpc>
            </a:pPr>
            <a:r>
              <a:rPr lang="en-US" sz="2400" dirty="0"/>
              <a:t>Reducing dimensions</a:t>
            </a:r>
          </a:p>
          <a:p>
            <a:pPr lvl="2" algn="just">
              <a:lnSpc>
                <a:spcPct val="150000"/>
              </a:lnSpc>
            </a:pPr>
            <a:r>
              <a:rPr lang="en-US" sz="2400" dirty="0"/>
              <a:t>Climbing up concept hierarchy. Concept hierarchy is a system of grouping things based on their order or level.</a:t>
            </a:r>
          </a:p>
          <a:p>
            <a:pPr algn="just">
              <a:lnSpc>
                <a:spcPct val="150000"/>
              </a:lnSpc>
            </a:pPr>
            <a:r>
              <a:rPr lang="en-US" dirty="0"/>
              <a:t>Consider the following diagram</a:t>
            </a:r>
          </a:p>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971800"/>
            <a:ext cx="6400799" cy="479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53620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050"/>
                                        </p:tgtEl>
                                        <p:attrNameLst>
                                          <p:attrName>style.visibility</p:attrName>
                                        </p:attrNameLst>
                                      </p:cBhvr>
                                      <p:to>
                                        <p:strVal val="visible"/>
                                      </p:to>
                                    </p:set>
                                    <p:animEffect transition="in" filter="fade">
                                      <p:cBhvr>
                                        <p:cTn id="39" dur="1000"/>
                                        <p:tgtEl>
                                          <p:spTgt spid="2050"/>
                                        </p:tgtEl>
                                      </p:cBhvr>
                                    </p:animEffect>
                                    <p:anim calcmode="lin" valueType="num">
                                      <p:cBhvr>
                                        <p:cTn id="40" dur="1000" fill="hold"/>
                                        <p:tgtEl>
                                          <p:spTgt spid="2050"/>
                                        </p:tgtEl>
                                        <p:attrNameLst>
                                          <p:attrName>ppt_x</p:attrName>
                                        </p:attrNameLst>
                                      </p:cBhvr>
                                      <p:tavLst>
                                        <p:tav tm="0">
                                          <p:val>
                                            <p:strVal val="#ppt_x"/>
                                          </p:val>
                                        </p:tav>
                                        <p:tav tm="100000">
                                          <p:val>
                                            <p:strVal val="#ppt_x"/>
                                          </p:val>
                                        </p:tav>
                                      </p:tavLst>
                                    </p:anim>
                                    <p:anim calcmode="lin" valueType="num">
                                      <p:cBhvr>
                                        <p:cTn id="41"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p:spPr>
        <p:txBody>
          <a:bodyPr>
            <a:normAutofit lnSpcReduction="10000"/>
          </a:bodyPr>
          <a:lstStyle/>
          <a:p>
            <a:pPr algn="just">
              <a:lnSpc>
                <a:spcPct val="150000"/>
              </a:lnSpc>
            </a:pPr>
            <a:r>
              <a:rPr lang="en-US" b="1" dirty="0"/>
              <a:t>Faster response </a:t>
            </a:r>
            <a:r>
              <a:rPr lang="en-US" b="1" dirty="0" smtClean="0"/>
              <a:t>time</a:t>
            </a:r>
            <a:r>
              <a:rPr lang="en-US" dirty="0" smtClean="0"/>
              <a:t> - </a:t>
            </a:r>
            <a:r>
              <a:rPr lang="en-US" dirty="0"/>
              <a:t>Many small businesses, typically newly started, uses a free online accounting system. ERP systems today have built-in functionality that goes across the business areas of the company, eliminating the need for multiple applications that overlap each other</a:t>
            </a:r>
            <a:r>
              <a:rPr lang="en-US" dirty="0" smtClean="0"/>
              <a:t>.</a:t>
            </a:r>
          </a:p>
          <a:p>
            <a:pPr algn="just">
              <a:lnSpc>
                <a:spcPct val="150000"/>
              </a:lnSpc>
            </a:pPr>
            <a:r>
              <a:rPr lang="en-US" b="1" dirty="0"/>
              <a:t>An effective cost reduction </a:t>
            </a:r>
            <a:r>
              <a:rPr lang="en-US" b="1" dirty="0" smtClean="0"/>
              <a:t>tool - </a:t>
            </a:r>
            <a:r>
              <a:rPr lang="en-US" dirty="0" smtClean="0"/>
              <a:t>An </a:t>
            </a:r>
            <a:r>
              <a:rPr lang="en-US" dirty="0"/>
              <a:t>ERP system can provide actual and real-time data related to the company's daily operations. This data helps decision makers plan their strategy on a professional and informed basis. An ERP system is an extremely effective tool for managing and monitoring your business</a:t>
            </a:r>
          </a:p>
          <a:p>
            <a:endParaRPr lang="en-US" dirty="0"/>
          </a:p>
        </p:txBody>
      </p:sp>
    </p:spTree>
    <p:extLst>
      <p:ext uri="{BB962C8B-B14F-4D97-AF65-F5344CB8AC3E}">
        <p14:creationId xmlns:p14="http://schemas.microsoft.com/office/powerpoint/2010/main" val="7935356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algn="just">
              <a:lnSpc>
                <a:spcPct val="150000"/>
              </a:lnSpc>
            </a:pPr>
            <a:r>
              <a:rPr lang="en-US" dirty="0"/>
              <a:t>In this example, cities New jersey and Lost Angles and rolled up into country USA</a:t>
            </a:r>
          </a:p>
          <a:p>
            <a:pPr algn="just">
              <a:lnSpc>
                <a:spcPct val="150000"/>
              </a:lnSpc>
            </a:pPr>
            <a:r>
              <a:rPr lang="en-US" dirty="0"/>
              <a:t>The sales figure of New Jersey and Los Angeles are 440 and 1560 respectively. They become 2000 after roll-up</a:t>
            </a:r>
          </a:p>
          <a:p>
            <a:pPr algn="just">
              <a:lnSpc>
                <a:spcPct val="150000"/>
              </a:lnSpc>
            </a:pPr>
            <a:r>
              <a:rPr lang="en-US" dirty="0"/>
              <a:t>In this aggregation process, data is location hierarchy moves up from city to the country.</a:t>
            </a:r>
          </a:p>
          <a:p>
            <a:pPr algn="just">
              <a:lnSpc>
                <a:spcPct val="150000"/>
              </a:lnSpc>
            </a:pPr>
            <a:r>
              <a:rPr lang="en-US" dirty="0"/>
              <a:t>In the roll-up process at least one or more dimensions need to be removed. In this example, </a:t>
            </a:r>
            <a:r>
              <a:rPr lang="en-US" dirty="0" err="1"/>
              <a:t>Quater</a:t>
            </a:r>
            <a:r>
              <a:rPr lang="en-US" dirty="0"/>
              <a:t> dimension is removed</a:t>
            </a:r>
          </a:p>
          <a:p>
            <a:endParaRPr lang="en-US" dirty="0"/>
          </a:p>
        </p:txBody>
      </p:sp>
    </p:spTree>
    <p:extLst>
      <p:ext uri="{BB962C8B-B14F-4D97-AF65-F5344CB8AC3E}">
        <p14:creationId xmlns:p14="http://schemas.microsoft.com/office/powerpoint/2010/main" val="11842038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lgn="just">
              <a:lnSpc>
                <a:spcPct val="150000"/>
              </a:lnSpc>
              <a:buNone/>
            </a:pPr>
            <a:r>
              <a:rPr lang="en-US" b="1" dirty="0"/>
              <a:t>2) Drill-down</a:t>
            </a:r>
            <a:endParaRPr lang="en-US" dirty="0"/>
          </a:p>
          <a:p>
            <a:pPr algn="just">
              <a:lnSpc>
                <a:spcPct val="150000"/>
              </a:lnSpc>
            </a:pPr>
            <a:r>
              <a:rPr lang="en-US" dirty="0"/>
              <a:t>In drill-down data is fragmented into smaller parts. It is the opposite of the rollup process. It can be done via</a:t>
            </a:r>
          </a:p>
          <a:p>
            <a:pPr lvl="2" algn="just">
              <a:lnSpc>
                <a:spcPct val="150000"/>
              </a:lnSpc>
            </a:pPr>
            <a:r>
              <a:rPr lang="en-US" sz="2400" dirty="0"/>
              <a:t>Moving down the concept hierarchy</a:t>
            </a:r>
          </a:p>
          <a:p>
            <a:pPr lvl="2" algn="just">
              <a:lnSpc>
                <a:spcPct val="150000"/>
              </a:lnSpc>
            </a:pPr>
            <a:r>
              <a:rPr lang="en-US" sz="2400" dirty="0"/>
              <a:t>Increasing a dimension</a:t>
            </a:r>
          </a:p>
          <a:p>
            <a:pPr algn="just">
              <a:lnSpc>
                <a:spcPct val="150000"/>
              </a:lnSpc>
            </a:pPr>
            <a:r>
              <a:rPr lang="en-US" dirty="0"/>
              <a:t>Consider the diagram </a:t>
            </a:r>
            <a:r>
              <a:rPr lang="en-US" dirty="0" smtClean="0"/>
              <a:t>below</a:t>
            </a:r>
            <a:endParaRPr lang="en-US" dirty="0"/>
          </a:p>
          <a:p>
            <a:pPr algn="just">
              <a:lnSpc>
                <a:spcPct val="150000"/>
              </a:lnSpc>
            </a:pPr>
            <a:r>
              <a:rPr lang="en-US" dirty="0" err="1"/>
              <a:t>Quater</a:t>
            </a:r>
            <a:r>
              <a:rPr lang="en-US" dirty="0"/>
              <a:t> Q1 is drilled down to months January, February, and March. Corresponding sales are also registers.</a:t>
            </a:r>
          </a:p>
          <a:p>
            <a:pPr algn="just">
              <a:lnSpc>
                <a:spcPct val="150000"/>
              </a:lnSpc>
            </a:pPr>
            <a:r>
              <a:rPr lang="en-US" dirty="0"/>
              <a:t>In this example, dimension months are added</a:t>
            </a:r>
            <a:r>
              <a:rPr lang="en-US" dirty="0" smtClean="0"/>
              <a: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75" y="609600"/>
            <a:ext cx="725805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34090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074"/>
                                        </p:tgtEl>
                                        <p:attrNameLst>
                                          <p:attrName>style.visibility</p:attrName>
                                        </p:attrNameLst>
                                      </p:cBhvr>
                                      <p:to>
                                        <p:strVal val="visible"/>
                                      </p:to>
                                    </p:set>
                                    <p:animEffect transition="in" filter="fade">
                                      <p:cBhvr>
                                        <p:cTn id="45" dur="1000"/>
                                        <p:tgtEl>
                                          <p:spTgt spid="3074"/>
                                        </p:tgtEl>
                                      </p:cBhvr>
                                    </p:animEffect>
                                    <p:anim calcmode="lin" valueType="num">
                                      <p:cBhvr>
                                        <p:cTn id="46" dur="1000" fill="hold"/>
                                        <p:tgtEl>
                                          <p:spTgt spid="3074"/>
                                        </p:tgtEl>
                                        <p:attrNameLst>
                                          <p:attrName>ppt_x</p:attrName>
                                        </p:attrNameLst>
                                      </p:cBhvr>
                                      <p:tavLst>
                                        <p:tav tm="0">
                                          <p:val>
                                            <p:strVal val="#ppt_x"/>
                                          </p:val>
                                        </p:tav>
                                        <p:tav tm="100000">
                                          <p:val>
                                            <p:strVal val="#ppt_x"/>
                                          </p:val>
                                        </p:tav>
                                      </p:tavLst>
                                    </p:anim>
                                    <p:anim calcmode="lin" valueType="num">
                                      <p:cBhvr>
                                        <p:cTn id="47"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normAutofit fontScale="85000" lnSpcReduction="10000"/>
          </a:bodyPr>
          <a:lstStyle/>
          <a:p>
            <a:pPr marL="0" indent="0">
              <a:buNone/>
            </a:pPr>
            <a:r>
              <a:rPr lang="en-US" b="1" dirty="0"/>
              <a:t>3) Slice:</a:t>
            </a:r>
            <a:endParaRPr lang="en-US" dirty="0"/>
          </a:p>
          <a:p>
            <a:pPr algn="just">
              <a:lnSpc>
                <a:spcPct val="150000"/>
              </a:lnSpc>
            </a:pPr>
            <a:r>
              <a:rPr lang="en-US" dirty="0"/>
              <a:t>Here, one dimension is selected, and a new sub-cube is created.</a:t>
            </a:r>
          </a:p>
          <a:p>
            <a:pPr algn="just">
              <a:lnSpc>
                <a:spcPct val="150000"/>
              </a:lnSpc>
            </a:pPr>
            <a:r>
              <a:rPr lang="en-US" dirty="0"/>
              <a:t>Following diagram explain how slice operation performed</a:t>
            </a:r>
            <a:r>
              <a:rPr lang="en-US" dirty="0" smtClean="0"/>
              <a:t>:</a:t>
            </a:r>
          </a:p>
          <a:p>
            <a:pPr algn="just">
              <a:lnSpc>
                <a:spcPct val="150000"/>
              </a:lnSpc>
            </a:pPr>
            <a:endParaRPr lang="en-US" dirty="0"/>
          </a:p>
          <a:p>
            <a:pPr algn="just">
              <a:lnSpc>
                <a:spcPct val="150000"/>
              </a:lnSpc>
            </a:pPr>
            <a:endParaRPr lang="en-US" dirty="0" smtClean="0"/>
          </a:p>
          <a:p>
            <a:pPr algn="just">
              <a:lnSpc>
                <a:spcPct val="150000"/>
              </a:lnSpc>
            </a:pPr>
            <a:endParaRPr lang="en-US" dirty="0"/>
          </a:p>
          <a:p>
            <a:pPr algn="just">
              <a:lnSpc>
                <a:spcPct val="150000"/>
              </a:lnSpc>
            </a:pPr>
            <a:endParaRPr lang="en-US" dirty="0" smtClean="0"/>
          </a:p>
          <a:p>
            <a:pPr algn="just">
              <a:lnSpc>
                <a:spcPct val="150000"/>
              </a:lnSpc>
            </a:pPr>
            <a:endParaRPr lang="en-US" dirty="0"/>
          </a:p>
          <a:p>
            <a:pPr algn="just">
              <a:lnSpc>
                <a:spcPct val="150000"/>
              </a:lnSpc>
            </a:pPr>
            <a:endParaRPr lang="en-US" dirty="0" smtClean="0"/>
          </a:p>
          <a:p>
            <a:pPr algn="just">
              <a:lnSpc>
                <a:spcPct val="150000"/>
              </a:lnSpc>
            </a:pPr>
            <a:endParaRPr lang="en-US" dirty="0" smtClean="0"/>
          </a:p>
          <a:p>
            <a:pPr algn="just">
              <a:lnSpc>
                <a:spcPct val="150000"/>
              </a:lnSpc>
            </a:pPr>
            <a:r>
              <a:rPr lang="en-US" dirty="0"/>
              <a:t>Dimension Time is Sliced with Q1 as the filter.</a:t>
            </a:r>
          </a:p>
          <a:p>
            <a:pPr algn="just">
              <a:lnSpc>
                <a:spcPct val="150000"/>
              </a:lnSpc>
            </a:pPr>
            <a:r>
              <a:rPr lang="en-US" dirty="0"/>
              <a:t>A new cube is created altogether.</a:t>
            </a:r>
          </a:p>
          <a:p>
            <a:pPr marL="0" indent="0">
              <a:buNone/>
            </a:pPr>
            <a:endParaRPr lang="en-US" dirty="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61963"/>
            <a:ext cx="4267200" cy="593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95725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 calcmode="lin" valueType="num">
                                      <p:cBhvr additive="base">
                                        <p:cTn id="3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098"/>
                                        </p:tgtEl>
                                        <p:attrNameLst>
                                          <p:attrName>style.visibility</p:attrName>
                                        </p:attrNameLst>
                                      </p:cBhvr>
                                      <p:to>
                                        <p:strVal val="visible"/>
                                      </p:to>
                                    </p:set>
                                    <p:animEffect transition="in" filter="fade">
                                      <p:cBhvr>
                                        <p:cTn id="37" dur="1000"/>
                                        <p:tgtEl>
                                          <p:spTgt spid="4098"/>
                                        </p:tgtEl>
                                      </p:cBhvr>
                                    </p:animEffect>
                                    <p:anim calcmode="lin" valueType="num">
                                      <p:cBhvr>
                                        <p:cTn id="38" dur="1000" fill="hold"/>
                                        <p:tgtEl>
                                          <p:spTgt spid="4098"/>
                                        </p:tgtEl>
                                        <p:attrNameLst>
                                          <p:attrName>ppt_x</p:attrName>
                                        </p:attrNameLst>
                                      </p:cBhvr>
                                      <p:tavLst>
                                        <p:tav tm="0">
                                          <p:val>
                                            <p:strVal val="#ppt_x"/>
                                          </p:val>
                                        </p:tav>
                                        <p:tav tm="100000">
                                          <p:val>
                                            <p:strVal val="#ppt_x"/>
                                          </p:val>
                                        </p:tav>
                                      </p:tavLst>
                                    </p:anim>
                                    <p:anim calcmode="lin" valueType="num">
                                      <p:cBhvr>
                                        <p:cTn id="3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4) Pivot</a:t>
            </a:r>
            <a:endParaRPr lang="en-US" dirty="0"/>
          </a:p>
          <a:p>
            <a:pPr algn="just">
              <a:lnSpc>
                <a:spcPct val="150000"/>
              </a:lnSpc>
            </a:pPr>
            <a:r>
              <a:rPr lang="en-US" dirty="0"/>
              <a:t>In Pivot, you rotate the data axes to provide a substitute presentation of data.</a:t>
            </a:r>
          </a:p>
          <a:p>
            <a:pPr algn="just">
              <a:lnSpc>
                <a:spcPct val="150000"/>
              </a:lnSpc>
            </a:pPr>
            <a:r>
              <a:rPr lang="en-US" dirty="0"/>
              <a:t>In the following example, the pivot is based on item types.</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447800"/>
            <a:ext cx="57912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0496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146"/>
                                        </p:tgtEl>
                                        <p:attrNameLst>
                                          <p:attrName>style.visibility</p:attrName>
                                        </p:attrNameLst>
                                      </p:cBhvr>
                                      <p:to>
                                        <p:strVal val="visible"/>
                                      </p:to>
                                    </p:set>
                                    <p:animEffect transition="in" filter="fade">
                                      <p:cBhvr>
                                        <p:cTn id="25" dur="1000"/>
                                        <p:tgtEl>
                                          <p:spTgt spid="6146"/>
                                        </p:tgtEl>
                                      </p:cBhvr>
                                    </p:animEffect>
                                    <p:anim calcmode="lin" valueType="num">
                                      <p:cBhvr>
                                        <p:cTn id="26" dur="1000" fill="hold"/>
                                        <p:tgtEl>
                                          <p:spTgt spid="6146"/>
                                        </p:tgtEl>
                                        <p:attrNameLst>
                                          <p:attrName>ppt_x</p:attrName>
                                        </p:attrNameLst>
                                      </p:cBhvr>
                                      <p:tavLst>
                                        <p:tav tm="0">
                                          <p:val>
                                            <p:strVal val="#ppt_x"/>
                                          </p:val>
                                        </p:tav>
                                        <p:tav tm="100000">
                                          <p:val>
                                            <p:strVal val="#ppt_x"/>
                                          </p:val>
                                        </p:tav>
                                      </p:tavLst>
                                    </p:anim>
                                    <p:anim calcmode="lin" valueType="num">
                                      <p:cBhvr>
                                        <p:cTn id="27"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456350100"/>
              </p:ext>
            </p:extLst>
          </p:nvPr>
        </p:nvGraphicFramePr>
        <p:xfrm>
          <a:off x="228599" y="457199"/>
          <a:ext cx="8610600" cy="6321865"/>
        </p:xfrm>
        <a:graphic>
          <a:graphicData uri="http://schemas.openxmlformats.org/drawingml/2006/table">
            <a:tbl>
              <a:tblPr/>
              <a:tblGrid>
                <a:gridCol w="2514601"/>
                <a:gridCol w="6095999"/>
              </a:tblGrid>
              <a:tr h="598138">
                <a:tc>
                  <a:txBody>
                    <a:bodyPr/>
                    <a:lstStyle/>
                    <a:p>
                      <a:pPr algn="ctr" fontAlgn="t"/>
                      <a:r>
                        <a:rPr lang="en-US" sz="2400" b="1" dirty="0">
                          <a:effectLst/>
                        </a:rPr>
                        <a:t>Type of OLAP</a:t>
                      </a:r>
                      <a:endParaRPr lang="en-US" sz="2400" dirty="0">
                        <a:effectLst/>
                      </a:endParaRPr>
                    </a:p>
                  </a:txBody>
                  <a:tcPr marL="76200" marR="76200" marT="76200" marB="76200">
                    <a:lnL w="12700" cap="flat" cmpd="sng" algn="ctr">
                      <a:solidFill>
                        <a:srgbClr val="106E64"/>
                      </a:solidFill>
                      <a:prstDash val="solid"/>
                      <a:round/>
                      <a:headEnd type="none" w="med" len="med"/>
                      <a:tailEnd type="none" w="med" len="med"/>
                    </a:lnL>
                    <a:lnR w="12700" cap="flat" cmpd="sng" algn="ctr">
                      <a:solidFill>
                        <a:srgbClr val="3021E7"/>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ctr" fontAlgn="t"/>
                      <a:r>
                        <a:rPr lang="en-US" sz="2400" b="1" dirty="0">
                          <a:effectLst/>
                        </a:rPr>
                        <a:t>Explanation</a:t>
                      </a:r>
                      <a:endParaRPr lang="en-US" sz="2400" dirty="0">
                        <a:effectLst/>
                      </a:endParaRPr>
                    </a:p>
                  </a:txBody>
                  <a:tcPr marL="76200" marR="76200" marT="76200" marB="76200">
                    <a:lnL w="12700" cap="flat" cmpd="sng" algn="ctr">
                      <a:solidFill>
                        <a:srgbClr val="3021E7"/>
                      </a:solidFill>
                      <a:prstDash val="solid"/>
                      <a:round/>
                      <a:headEnd type="none" w="med" len="med"/>
                      <a:tailEnd type="none" w="med" len="med"/>
                    </a:lnL>
                    <a:lnR w="12700" cap="flat" cmpd="sng" algn="ctr">
                      <a:solidFill>
                        <a:srgbClr val="00FCE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1751688">
                <a:tc>
                  <a:txBody>
                    <a:bodyPr/>
                    <a:lstStyle/>
                    <a:p>
                      <a:pPr algn="l" fontAlgn="t"/>
                      <a:r>
                        <a:rPr lang="en-US" sz="2000" b="1" dirty="0">
                          <a:effectLst/>
                        </a:rPr>
                        <a:t>Relational OLAP(ROLAP):</a:t>
                      </a:r>
                      <a:endParaRPr lang="en-US" sz="2000" dirty="0">
                        <a:effectLst/>
                      </a:endParaRPr>
                    </a:p>
                  </a:txBody>
                  <a:tcPr marL="76200" marR="76200" marT="76200" marB="76200">
                    <a:lnL w="12700" cap="flat" cmpd="sng" algn="ctr">
                      <a:solidFill>
                        <a:srgbClr val="60F2E3"/>
                      </a:solidFill>
                      <a:prstDash val="solid"/>
                      <a:round/>
                      <a:headEnd type="none" w="med" len="med"/>
                      <a:tailEnd type="none" w="med" len="med"/>
                    </a:lnL>
                    <a:lnR w="12700" cap="flat" cmpd="sng" algn="ctr">
                      <a:solidFill>
                        <a:srgbClr val="506964"/>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lnSpc>
                          <a:spcPct val="150000"/>
                        </a:lnSpc>
                      </a:pPr>
                      <a:r>
                        <a:rPr lang="en-US" sz="2000" dirty="0">
                          <a:effectLst/>
                        </a:rPr>
                        <a:t>ROLAP is an extended RDBMS along with multidimensional data mapping to perform the standard relational operation.</a:t>
                      </a:r>
                    </a:p>
                  </a:txBody>
                  <a:tcPr marL="76200" marR="76200" marT="76200" marB="76200">
                    <a:lnL w="12700" cap="flat" cmpd="sng" algn="ctr">
                      <a:solidFill>
                        <a:srgbClr val="506964"/>
                      </a:solidFill>
                      <a:prstDash val="solid"/>
                      <a:round/>
                      <a:headEnd type="none" w="med" len="med"/>
                      <a:tailEnd type="none" w="med" len="med"/>
                    </a:lnL>
                    <a:lnR w="12700" cap="flat" cmpd="sng" algn="ctr">
                      <a:solidFill>
                        <a:srgbClr val="C0C310"/>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93336">
                <a:tc>
                  <a:txBody>
                    <a:bodyPr/>
                    <a:lstStyle/>
                    <a:p>
                      <a:pPr algn="l" fontAlgn="t"/>
                      <a:r>
                        <a:rPr lang="en-US" sz="2000" b="1" dirty="0">
                          <a:effectLst/>
                        </a:rPr>
                        <a:t>Multidimensional OLAP (MOLAP)</a:t>
                      </a:r>
                      <a:endParaRPr lang="en-US" sz="2000" dirty="0">
                        <a:effectLst/>
                      </a:endParaRPr>
                    </a:p>
                  </a:txBody>
                  <a:tcPr marL="76200" marR="76200" marT="76200" marB="76200">
                    <a:lnL w="12700" cap="flat" cmpd="sng" algn="ctr">
                      <a:solidFill>
                        <a:srgbClr val="5025E3"/>
                      </a:solidFill>
                      <a:prstDash val="solid"/>
                      <a:round/>
                      <a:headEnd type="none" w="med" len="med"/>
                      <a:tailEnd type="none" w="med" len="med"/>
                    </a:lnL>
                    <a:lnR w="12700" cap="flat" cmpd="sng" algn="ctr">
                      <a:solidFill>
                        <a:srgbClr val="E01DE6"/>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lnSpc>
                          <a:spcPct val="150000"/>
                        </a:lnSpc>
                      </a:pPr>
                      <a:r>
                        <a:rPr lang="en-US" sz="2000" dirty="0">
                          <a:effectLst/>
                        </a:rPr>
                        <a:t>MOLAP </a:t>
                      </a:r>
                      <a:r>
                        <a:rPr lang="en-US" sz="2000" dirty="0" smtClean="0">
                          <a:effectLst/>
                        </a:rPr>
                        <a:t>Implements </a:t>
                      </a:r>
                      <a:r>
                        <a:rPr lang="en-US" sz="2000" dirty="0">
                          <a:effectLst/>
                        </a:rPr>
                        <a:t>operation in multidimensional data.</a:t>
                      </a:r>
                    </a:p>
                  </a:txBody>
                  <a:tcPr marL="76200" marR="76200" marT="76200" marB="76200">
                    <a:lnL w="12700" cap="flat" cmpd="sng" algn="ctr">
                      <a:solidFill>
                        <a:srgbClr val="E01DE6"/>
                      </a:solidFill>
                      <a:prstDash val="solid"/>
                      <a:round/>
                      <a:headEnd type="none" w="med" len="med"/>
                      <a:tailEnd type="none" w="med" len="med"/>
                    </a:lnL>
                    <a:lnR w="12700" cap="flat" cmpd="sng" algn="ctr">
                      <a:solidFill>
                        <a:srgbClr val="106E64"/>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2905239">
                <a:tc>
                  <a:txBody>
                    <a:bodyPr/>
                    <a:lstStyle/>
                    <a:p>
                      <a:pPr algn="l" fontAlgn="t"/>
                      <a:r>
                        <a:rPr lang="en-US" sz="2000" b="1" dirty="0">
                          <a:effectLst/>
                        </a:rPr>
                        <a:t>Hybrid </a:t>
                      </a:r>
                      <a:r>
                        <a:rPr lang="en-US" sz="2000" b="1" dirty="0" smtClean="0">
                          <a:effectLst/>
                        </a:rPr>
                        <a:t>Online Analytical </a:t>
                      </a:r>
                      <a:r>
                        <a:rPr lang="en-US" sz="2000" b="1" dirty="0">
                          <a:effectLst/>
                        </a:rPr>
                        <a:t>Processing (HOLAP)</a:t>
                      </a:r>
                      <a:endParaRPr lang="en-US" sz="2000" dirty="0">
                        <a:effectLst/>
                      </a:endParaRPr>
                    </a:p>
                  </a:txBody>
                  <a:tcPr marL="76200" marR="76200" marT="76200" marB="76200">
                    <a:lnL w="12700" cap="flat" cmpd="sng" algn="ctr">
                      <a:solidFill>
                        <a:srgbClr val="B02FE7"/>
                      </a:solidFill>
                      <a:prstDash val="solid"/>
                      <a:round/>
                      <a:headEnd type="none" w="med" len="med"/>
                      <a:tailEnd type="none" w="med" len="med"/>
                    </a:lnL>
                    <a:lnR w="12700" cap="flat" cmpd="sng" algn="ctr">
                      <a:solidFill>
                        <a:srgbClr val="80782C"/>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rgbClr val="00FCE3"/>
                      </a:solidFill>
                      <a:prstDash val="solid"/>
                      <a:round/>
                      <a:headEnd type="none" w="med" len="med"/>
                      <a:tailEnd type="none" w="med" len="med"/>
                    </a:lnB>
                    <a:solidFill>
                      <a:srgbClr val="FFFFFF"/>
                    </a:solidFill>
                  </a:tcPr>
                </a:tc>
                <a:tc>
                  <a:txBody>
                    <a:bodyPr/>
                    <a:lstStyle/>
                    <a:p>
                      <a:pPr algn="l" fontAlgn="t">
                        <a:lnSpc>
                          <a:spcPct val="150000"/>
                        </a:lnSpc>
                      </a:pPr>
                      <a:r>
                        <a:rPr lang="en-US" sz="2000" dirty="0">
                          <a:effectLst/>
                        </a:rPr>
                        <a:t>In HOLAP approach the aggregated totals are stored in a multidimensional database while the detailed data is stored in the relational database. This offers both data efficiency of the ROLAP model and the performance of the MOLAP model.</a:t>
                      </a:r>
                    </a:p>
                  </a:txBody>
                  <a:tcPr marL="76200" marR="76200" marT="76200" marB="76200">
                    <a:lnL w="12700" cap="flat" cmpd="sng" algn="ctr">
                      <a:solidFill>
                        <a:srgbClr val="80782C"/>
                      </a:solidFill>
                      <a:prstDash val="solid"/>
                      <a:round/>
                      <a:headEnd type="none" w="med" len="med"/>
                      <a:tailEnd type="none" w="med" len="med"/>
                    </a:lnL>
                    <a:lnR w="12700" cap="flat" cmpd="sng" algn="ctr">
                      <a:solidFill>
                        <a:srgbClr val="60F2E3"/>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rgbClr val="002409"/>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526631745"/>
      </p:ext>
    </p:extLst>
  </p:cSld>
  <p:clrMapOvr>
    <a:masterClrMapping/>
  </p:clrMapOvr>
  <p:transition spd="slow">
    <p:push dir="u"/>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r>
              <a:rPr lang="en-US" dirty="0" smtClean="0"/>
              <a:t>.</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4083677268"/>
              </p:ext>
            </p:extLst>
          </p:nvPr>
        </p:nvGraphicFramePr>
        <p:xfrm>
          <a:off x="228600" y="457200"/>
          <a:ext cx="8610600" cy="6248399"/>
        </p:xfrm>
        <a:graphic>
          <a:graphicData uri="http://schemas.openxmlformats.org/drawingml/2006/table">
            <a:tbl>
              <a:tblPr/>
              <a:tblGrid>
                <a:gridCol w="1905000"/>
                <a:gridCol w="6705600"/>
              </a:tblGrid>
              <a:tr h="2360314">
                <a:tc>
                  <a:txBody>
                    <a:bodyPr/>
                    <a:lstStyle/>
                    <a:p>
                      <a:pPr algn="l" fontAlgn="t"/>
                      <a:r>
                        <a:rPr lang="en-US" sz="2000" b="1" dirty="0">
                          <a:effectLst/>
                        </a:rPr>
                        <a:t>Desktop OLAP (DOLAP)</a:t>
                      </a:r>
                      <a:endParaRPr lang="en-US" sz="2000" dirty="0">
                        <a:effectLst/>
                      </a:endParaRPr>
                    </a:p>
                  </a:txBody>
                  <a:tcPr marL="53709" marR="53709" marT="53709" marB="53709">
                    <a:lnL w="12700" cap="flat" cmpd="sng" algn="ctr">
                      <a:solidFill>
                        <a:srgbClr val="900E2D"/>
                      </a:solidFill>
                      <a:prstDash val="solid"/>
                      <a:round/>
                      <a:headEnd type="none" w="med" len="med"/>
                      <a:tailEnd type="none" w="med" len="med"/>
                    </a:lnL>
                    <a:lnR w="12700" cap="flat" cmpd="sng" algn="ctr">
                      <a:solidFill>
                        <a:srgbClr val="E00B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just" fontAlgn="t"/>
                      <a:r>
                        <a:rPr lang="en-US" sz="2000" dirty="0">
                          <a:effectLst/>
                        </a:rPr>
                        <a:t>In Desktop OLAP, a user downloads a part of the data from the database locally, or on their desktop and analyze it.</a:t>
                      </a:r>
                      <a:br>
                        <a:rPr lang="en-US" sz="2000" dirty="0">
                          <a:effectLst/>
                        </a:rPr>
                      </a:br>
                      <a:r>
                        <a:rPr lang="en-US" sz="2000" dirty="0">
                          <a:effectLst/>
                        </a:rPr>
                        <a:t/>
                      </a:r>
                      <a:br>
                        <a:rPr lang="en-US" sz="2000" dirty="0">
                          <a:effectLst/>
                        </a:rPr>
                      </a:br>
                      <a:r>
                        <a:rPr lang="en-US" sz="2000" dirty="0">
                          <a:effectLst/>
                        </a:rPr>
                        <a:t>DOLAP is relatively cheaper to deploy as it offers very few functionalities compares to other OLAP systems.</a:t>
                      </a:r>
                    </a:p>
                  </a:txBody>
                  <a:tcPr marL="53709" marR="53709" marT="53709" marB="53709">
                    <a:lnL w="12700" cap="flat" cmpd="sng" algn="ctr">
                      <a:solidFill>
                        <a:srgbClr val="E00B2D"/>
                      </a:solidFill>
                      <a:prstDash val="solid"/>
                      <a:round/>
                      <a:headEnd type="none" w="med" len="med"/>
                      <a:tailEnd type="none" w="med" len="med"/>
                    </a:lnL>
                    <a:lnR w="12700" cap="flat" cmpd="sng" algn="ctr">
                      <a:solidFill>
                        <a:srgbClr val="D00B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1866295">
                <a:tc>
                  <a:txBody>
                    <a:bodyPr/>
                    <a:lstStyle/>
                    <a:p>
                      <a:pPr algn="l" fontAlgn="t"/>
                      <a:r>
                        <a:rPr lang="en-US" sz="2000" b="1">
                          <a:effectLst/>
                        </a:rPr>
                        <a:t>Web OLAP (WOLAP)</a:t>
                      </a:r>
                      <a:endParaRPr lang="en-US" sz="2000">
                        <a:effectLst/>
                      </a:endParaRPr>
                    </a:p>
                  </a:txBody>
                  <a:tcPr marL="53709" marR="53709" marT="53709" marB="53709">
                    <a:lnL w="12700" cap="flat" cmpd="sng" algn="ctr">
                      <a:solidFill>
                        <a:srgbClr val="D00D2D"/>
                      </a:solidFill>
                      <a:prstDash val="solid"/>
                      <a:round/>
                      <a:headEnd type="none" w="med" len="med"/>
                      <a:tailEnd type="none" w="med" len="med"/>
                    </a:lnL>
                    <a:lnR w="12700" cap="flat" cmpd="sng" algn="ctr">
                      <a:solidFill>
                        <a:srgbClr val="500D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just" fontAlgn="t"/>
                      <a:r>
                        <a:rPr lang="en-US" sz="2000" dirty="0">
                          <a:effectLst/>
                        </a:rPr>
                        <a:t>Web OLAP which is OLAP system accessible via the web browser. WOLAP is a three-tiered architecture. It consists of three components: client, middleware, and a database server.</a:t>
                      </a:r>
                    </a:p>
                  </a:txBody>
                  <a:tcPr marL="53709" marR="53709" marT="53709" marB="53709">
                    <a:lnL w="12700" cap="flat" cmpd="sng" algn="ctr">
                      <a:solidFill>
                        <a:srgbClr val="500D2D"/>
                      </a:solidFill>
                      <a:prstDash val="solid"/>
                      <a:round/>
                      <a:headEnd type="none" w="med" len="med"/>
                      <a:tailEnd type="none" w="med" len="med"/>
                    </a:lnL>
                    <a:lnR w="12700" cap="flat" cmpd="sng" algn="ctr">
                      <a:solidFill>
                        <a:srgbClr val="B00D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96524">
                <a:tc>
                  <a:txBody>
                    <a:bodyPr/>
                    <a:lstStyle/>
                    <a:p>
                      <a:pPr algn="l" fontAlgn="t"/>
                      <a:r>
                        <a:rPr lang="en-US" sz="2000" b="1">
                          <a:effectLst/>
                        </a:rPr>
                        <a:t>Mobile OLAP:</a:t>
                      </a:r>
                      <a:endParaRPr lang="en-US" sz="2000">
                        <a:effectLst/>
                      </a:endParaRPr>
                    </a:p>
                  </a:txBody>
                  <a:tcPr marL="53709" marR="53709" marT="53709" marB="53709">
                    <a:lnL w="12700" cap="flat" cmpd="sng" algn="ctr">
                      <a:solidFill>
                        <a:srgbClr val="C00D2D"/>
                      </a:solidFill>
                      <a:prstDash val="solid"/>
                      <a:round/>
                      <a:headEnd type="none" w="med" len="med"/>
                      <a:tailEnd type="none" w="med" len="med"/>
                    </a:lnL>
                    <a:lnR w="12700" cap="flat" cmpd="sng" algn="ctr">
                      <a:solidFill>
                        <a:srgbClr val="400E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just" fontAlgn="t"/>
                      <a:r>
                        <a:rPr lang="en-US" sz="2000" dirty="0">
                          <a:effectLst/>
                        </a:rPr>
                        <a:t>Mobile OLAP helps users to access and analyze OLAP data using their mobile devices</a:t>
                      </a:r>
                    </a:p>
                  </a:txBody>
                  <a:tcPr marL="53709" marR="53709" marT="53709" marB="53709">
                    <a:lnL w="12700" cap="flat" cmpd="sng" algn="ctr">
                      <a:solidFill>
                        <a:srgbClr val="400E2D"/>
                      </a:solidFill>
                      <a:prstDash val="solid"/>
                      <a:round/>
                      <a:headEnd type="none" w="med" len="med"/>
                      <a:tailEnd type="none" w="med" len="med"/>
                    </a:lnL>
                    <a:lnR w="12700" cap="flat" cmpd="sng" algn="ctr">
                      <a:solidFill>
                        <a:srgbClr val="900E2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1125266">
                <a:tc>
                  <a:txBody>
                    <a:bodyPr/>
                    <a:lstStyle/>
                    <a:p>
                      <a:pPr algn="l" fontAlgn="t"/>
                      <a:r>
                        <a:rPr lang="en-US" sz="2000" b="1" dirty="0">
                          <a:effectLst/>
                        </a:rPr>
                        <a:t>Spatial OLAP :</a:t>
                      </a:r>
                      <a:endParaRPr lang="en-US" sz="2000" dirty="0">
                        <a:effectLst/>
                      </a:endParaRPr>
                    </a:p>
                  </a:txBody>
                  <a:tcPr marL="53709" marR="53709" marT="53709" marB="53709">
                    <a:lnL w="12700" cap="flat" cmpd="sng" algn="ctr">
                      <a:solidFill>
                        <a:srgbClr val="800E2D"/>
                      </a:solidFill>
                      <a:prstDash val="solid"/>
                      <a:round/>
                      <a:headEnd type="none" w="med" len="med"/>
                      <a:tailEnd type="none" w="med" len="med"/>
                    </a:lnL>
                    <a:lnR w="12700" cap="flat" cmpd="sng" algn="ctr">
                      <a:solidFill>
                        <a:srgbClr val="200E2D"/>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rgbClr val="400D2D"/>
                      </a:solidFill>
                      <a:prstDash val="solid"/>
                      <a:round/>
                      <a:headEnd type="none" w="med" len="med"/>
                      <a:tailEnd type="none" w="med" len="med"/>
                    </a:lnB>
                    <a:solidFill>
                      <a:srgbClr val="FFFFFF"/>
                    </a:solidFill>
                  </a:tcPr>
                </a:tc>
                <a:tc>
                  <a:txBody>
                    <a:bodyPr/>
                    <a:lstStyle/>
                    <a:p>
                      <a:pPr algn="just" fontAlgn="t"/>
                      <a:r>
                        <a:rPr lang="en-US" sz="2000" dirty="0">
                          <a:effectLst/>
                        </a:rPr>
                        <a:t>SOLAP is created to facilitate management of both spatial and non-spatial data in a Geographic Information system (GIS)</a:t>
                      </a:r>
                    </a:p>
                  </a:txBody>
                  <a:tcPr marL="53709" marR="53709" marT="53709" marB="53709">
                    <a:lnL w="12700" cap="flat" cmpd="sng" algn="ctr">
                      <a:solidFill>
                        <a:srgbClr val="200E2D"/>
                      </a:solidFill>
                      <a:prstDash val="solid"/>
                      <a:round/>
                      <a:headEnd type="none" w="med" len="med"/>
                      <a:tailEnd type="none" w="med" len="med"/>
                    </a:lnL>
                    <a:lnR w="12700" cap="flat" cmpd="sng" algn="ctr">
                      <a:solidFill>
                        <a:srgbClr val="D00D2D"/>
                      </a:solidFill>
                      <a:prstDash val="solid"/>
                      <a:round/>
                      <a:headEnd type="none" w="med" len="med"/>
                      <a:tailEnd type="none" w="med" len="med"/>
                    </a:lnR>
                    <a:lnT w="9525" cap="flat" cmpd="sng" algn="ctr">
                      <a:solidFill>
                        <a:srgbClr val="DDDDDD"/>
                      </a:solidFill>
                      <a:prstDash val="solid"/>
                      <a:round/>
                      <a:headEnd type="none" w="med" len="med"/>
                      <a:tailEnd type="none" w="med" len="med"/>
                    </a:lnT>
                    <a:lnB w="12700" cap="flat" cmpd="sng" algn="ctr">
                      <a:solidFill>
                        <a:srgbClr val="E00B2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55874412"/>
      </p:ext>
    </p:extLst>
  </p:cSld>
  <p:clrMapOvr>
    <a:masterClrMapping/>
  </p:clrMapOvr>
  <p:transition spd="slow">
    <p:push dir="u"/>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705600"/>
          </a:xfrm>
        </p:spPr>
        <p:txBody>
          <a:bodyPr>
            <a:normAutofit fontScale="92500"/>
          </a:bodyPr>
          <a:lstStyle/>
          <a:p>
            <a:pPr marL="0" indent="0">
              <a:buNone/>
            </a:pPr>
            <a:r>
              <a:rPr lang="en-US" b="1" dirty="0"/>
              <a:t>ROLAP</a:t>
            </a:r>
          </a:p>
          <a:p>
            <a:pPr algn="just">
              <a:lnSpc>
                <a:spcPct val="150000"/>
              </a:lnSpc>
            </a:pPr>
            <a:r>
              <a:rPr lang="en-US" dirty="0"/>
              <a:t>ROLAP works with data that exist in a relational database. </a:t>
            </a:r>
            <a:endParaRPr lang="en-US" dirty="0" smtClean="0"/>
          </a:p>
          <a:p>
            <a:pPr algn="just">
              <a:lnSpc>
                <a:spcPct val="150000"/>
              </a:lnSpc>
            </a:pPr>
            <a:r>
              <a:rPr lang="en-US" dirty="0" smtClean="0"/>
              <a:t>Facts </a:t>
            </a:r>
            <a:r>
              <a:rPr lang="en-US" dirty="0"/>
              <a:t>and dimension tables are stored as relational tables. </a:t>
            </a:r>
            <a:endParaRPr lang="en-US" dirty="0" smtClean="0"/>
          </a:p>
          <a:p>
            <a:pPr algn="just">
              <a:lnSpc>
                <a:spcPct val="150000"/>
              </a:lnSpc>
            </a:pPr>
            <a:r>
              <a:rPr lang="en-US" dirty="0" smtClean="0"/>
              <a:t>It </a:t>
            </a:r>
            <a:r>
              <a:rPr lang="en-US" dirty="0"/>
              <a:t>also allows multidimensional analysis of data and is the fastest growing OLAP.</a:t>
            </a:r>
          </a:p>
          <a:p>
            <a:pPr marL="0" indent="0">
              <a:lnSpc>
                <a:spcPct val="150000"/>
              </a:lnSpc>
              <a:buNone/>
            </a:pPr>
            <a:r>
              <a:rPr lang="en-US" b="1" dirty="0"/>
              <a:t>Advantages of ROLAP model:</a:t>
            </a:r>
            <a:endParaRPr lang="en-US" dirty="0"/>
          </a:p>
          <a:p>
            <a:pPr>
              <a:lnSpc>
                <a:spcPct val="150000"/>
              </a:lnSpc>
            </a:pPr>
            <a:r>
              <a:rPr lang="en-US" dirty="0"/>
              <a:t>High data </a:t>
            </a:r>
            <a:r>
              <a:rPr lang="en-US" dirty="0" smtClean="0"/>
              <a:t>efficiency.</a:t>
            </a:r>
          </a:p>
          <a:p>
            <a:pPr>
              <a:lnSpc>
                <a:spcPct val="150000"/>
              </a:lnSpc>
            </a:pPr>
            <a:r>
              <a:rPr lang="en-US" dirty="0" smtClean="0"/>
              <a:t>Scalability</a:t>
            </a:r>
            <a:r>
              <a:rPr lang="en-US" dirty="0"/>
              <a:t>. </a:t>
            </a:r>
            <a:endParaRPr lang="en-US" dirty="0" smtClean="0"/>
          </a:p>
          <a:p>
            <a:pPr marL="0" indent="0">
              <a:lnSpc>
                <a:spcPct val="150000"/>
              </a:lnSpc>
              <a:buNone/>
            </a:pPr>
            <a:r>
              <a:rPr lang="en-US" b="1" dirty="0"/>
              <a:t>Drawbacks of ROLAP model:</a:t>
            </a:r>
            <a:endParaRPr lang="en-US" dirty="0"/>
          </a:p>
          <a:p>
            <a:pPr>
              <a:lnSpc>
                <a:spcPct val="150000"/>
              </a:lnSpc>
            </a:pPr>
            <a:r>
              <a:rPr lang="en-US" dirty="0"/>
              <a:t>Demand for higher resources: </a:t>
            </a:r>
            <a:endParaRPr lang="en-US" dirty="0" smtClean="0"/>
          </a:p>
          <a:p>
            <a:pPr>
              <a:lnSpc>
                <a:spcPct val="150000"/>
              </a:lnSpc>
            </a:pPr>
            <a:r>
              <a:rPr lang="en-US" dirty="0" smtClean="0"/>
              <a:t>Aggregately </a:t>
            </a:r>
            <a:r>
              <a:rPr lang="en-US" dirty="0"/>
              <a:t>data limitations. </a:t>
            </a:r>
            <a:endParaRPr lang="en-US" dirty="0" smtClean="0"/>
          </a:p>
          <a:p>
            <a:pPr>
              <a:lnSpc>
                <a:spcPct val="150000"/>
              </a:lnSpc>
            </a:pPr>
            <a:r>
              <a:rPr lang="en-US" dirty="0" smtClean="0"/>
              <a:t>Slow </a:t>
            </a:r>
            <a:r>
              <a:rPr lang="en-US" dirty="0"/>
              <a:t>query performance. </a:t>
            </a:r>
          </a:p>
        </p:txBody>
      </p:sp>
    </p:spTree>
    <p:extLst>
      <p:ext uri="{BB962C8B-B14F-4D97-AF65-F5344CB8AC3E}">
        <p14:creationId xmlns:p14="http://schemas.microsoft.com/office/powerpoint/2010/main" val="27089234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MOLAP</a:t>
            </a:r>
          </a:p>
          <a:p>
            <a:pPr algn="just">
              <a:lnSpc>
                <a:spcPct val="150000"/>
              </a:lnSpc>
            </a:pPr>
            <a:r>
              <a:rPr lang="en-US" dirty="0"/>
              <a:t>MOLAP uses array-based multidimensional storage engines to display multidimensional views of data. </a:t>
            </a:r>
            <a:endParaRPr lang="en-US" dirty="0" smtClean="0"/>
          </a:p>
          <a:p>
            <a:pPr algn="just">
              <a:lnSpc>
                <a:spcPct val="150000"/>
              </a:lnSpc>
            </a:pPr>
            <a:r>
              <a:rPr lang="en-US" dirty="0" smtClean="0"/>
              <a:t>Basically</a:t>
            </a:r>
            <a:r>
              <a:rPr lang="en-US" dirty="0"/>
              <a:t>, they use an OLAP cube.</a:t>
            </a:r>
          </a:p>
          <a:p>
            <a:endParaRPr lang="en-US" dirty="0"/>
          </a:p>
        </p:txBody>
      </p:sp>
    </p:spTree>
    <p:extLst>
      <p:ext uri="{BB962C8B-B14F-4D97-AF65-F5344CB8AC3E}">
        <p14:creationId xmlns:p14="http://schemas.microsoft.com/office/powerpoint/2010/main" val="1691911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867400"/>
          </a:xfrm>
        </p:spPr>
        <p:txBody>
          <a:bodyPr/>
          <a:lstStyle/>
          <a:p>
            <a:pPr marL="0" indent="0">
              <a:buNone/>
            </a:pPr>
            <a:r>
              <a:rPr lang="en-US" b="1" dirty="0"/>
              <a:t>Hybrid OLAP</a:t>
            </a:r>
          </a:p>
          <a:p>
            <a:pPr algn="just">
              <a:lnSpc>
                <a:spcPct val="150000"/>
              </a:lnSpc>
            </a:pPr>
            <a:r>
              <a:rPr lang="en-US" dirty="0"/>
              <a:t>Hybrid OLAP is a mixture of both ROLAP and MOLAP. </a:t>
            </a:r>
            <a:endParaRPr lang="en-US" dirty="0" smtClean="0"/>
          </a:p>
          <a:p>
            <a:pPr algn="just">
              <a:lnSpc>
                <a:spcPct val="150000"/>
              </a:lnSpc>
            </a:pPr>
            <a:r>
              <a:rPr lang="en-US" dirty="0" smtClean="0"/>
              <a:t>It </a:t>
            </a:r>
            <a:r>
              <a:rPr lang="en-US" dirty="0"/>
              <a:t>offers fast computation of MOLAP and higher scalability of ROLAP. </a:t>
            </a:r>
            <a:endParaRPr lang="en-US" dirty="0" smtClean="0"/>
          </a:p>
          <a:p>
            <a:pPr algn="just">
              <a:lnSpc>
                <a:spcPct val="150000"/>
              </a:lnSpc>
            </a:pPr>
            <a:r>
              <a:rPr lang="en-US" dirty="0" smtClean="0"/>
              <a:t>HOLAP </a:t>
            </a:r>
            <a:r>
              <a:rPr lang="en-US" dirty="0"/>
              <a:t>uses two databases.</a:t>
            </a:r>
          </a:p>
          <a:p>
            <a:pPr algn="just">
              <a:lnSpc>
                <a:spcPct val="150000"/>
              </a:lnSpc>
            </a:pPr>
            <a:r>
              <a:rPr lang="en-US" dirty="0"/>
              <a:t>Aggregated or computed data is stored in a multidimensional OLAP cube</a:t>
            </a:r>
          </a:p>
          <a:p>
            <a:pPr algn="just">
              <a:lnSpc>
                <a:spcPct val="150000"/>
              </a:lnSpc>
            </a:pPr>
            <a:r>
              <a:rPr lang="en-US" dirty="0"/>
              <a:t>Detailed information is stored in a relational database.</a:t>
            </a:r>
          </a:p>
          <a:p>
            <a:endParaRPr lang="en-US" dirty="0"/>
          </a:p>
        </p:txBody>
      </p:sp>
    </p:spTree>
    <p:extLst>
      <p:ext uri="{BB962C8B-B14F-4D97-AF65-F5344CB8AC3E}">
        <p14:creationId xmlns:p14="http://schemas.microsoft.com/office/powerpoint/2010/main" val="28753626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248400"/>
          </a:xfrm>
        </p:spPr>
        <p:txBody>
          <a:bodyPr/>
          <a:lstStyle/>
          <a:p>
            <a:pPr marL="0" indent="0">
              <a:buNone/>
            </a:pPr>
            <a:r>
              <a:rPr lang="en-US" b="1" dirty="0"/>
              <a:t>Benefits of Hybrid OLAP:</a:t>
            </a:r>
            <a:endParaRPr lang="en-US" dirty="0"/>
          </a:p>
          <a:p>
            <a:pPr algn="just">
              <a:lnSpc>
                <a:spcPct val="150000"/>
              </a:lnSpc>
            </a:pPr>
            <a:r>
              <a:rPr lang="en-US" dirty="0"/>
              <a:t>This kind of OLAP helps to economize the disk space, and it also remains compact which helps to avoid issues related to access speed and convenience.</a:t>
            </a:r>
          </a:p>
          <a:p>
            <a:pPr algn="just">
              <a:lnSpc>
                <a:spcPct val="150000"/>
              </a:lnSpc>
            </a:pPr>
            <a:r>
              <a:rPr lang="en-US" dirty="0"/>
              <a:t>Hybrid HOLAP's uses cube technology which allows faster performance for all types of data.</a:t>
            </a:r>
          </a:p>
          <a:p>
            <a:pPr marL="0" indent="0">
              <a:lnSpc>
                <a:spcPct val="150000"/>
              </a:lnSpc>
              <a:buNone/>
            </a:pPr>
            <a:r>
              <a:rPr lang="en-US" b="1" dirty="0"/>
              <a:t>Drawbacks of Hybrid OLAP:</a:t>
            </a:r>
            <a:endParaRPr lang="en-US" dirty="0"/>
          </a:p>
          <a:p>
            <a:pPr>
              <a:lnSpc>
                <a:spcPct val="150000"/>
              </a:lnSpc>
            </a:pPr>
            <a:r>
              <a:rPr lang="en-US" dirty="0"/>
              <a:t>Greater complexity </a:t>
            </a:r>
            <a:r>
              <a:rPr lang="en-US" dirty="0" smtClean="0"/>
              <a:t>level</a:t>
            </a:r>
            <a:endParaRPr lang="en-US" b="1" dirty="0" smtClean="0"/>
          </a:p>
          <a:p>
            <a:pPr>
              <a:lnSpc>
                <a:spcPct val="150000"/>
              </a:lnSpc>
            </a:pPr>
            <a:r>
              <a:rPr lang="en-US" dirty="0" smtClean="0"/>
              <a:t>Potential overlaps</a:t>
            </a:r>
            <a:endParaRPr lang="en-US" dirty="0"/>
          </a:p>
        </p:txBody>
      </p:sp>
    </p:spTree>
    <p:extLst>
      <p:ext uri="{BB962C8B-B14F-4D97-AF65-F5344CB8AC3E}">
        <p14:creationId xmlns:p14="http://schemas.microsoft.com/office/powerpoint/2010/main" val="23331514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709</TotalTime>
  <Words>6549</Words>
  <Application>Microsoft Office PowerPoint</Application>
  <PresentationFormat>On-screen Show (4:3)</PresentationFormat>
  <Paragraphs>740</Paragraphs>
  <Slides>150</Slides>
  <Notes>0</Notes>
  <HiddenSlides>0</HiddenSlides>
  <MMClips>0</MMClips>
  <ScaleCrop>false</ScaleCrop>
  <HeadingPairs>
    <vt:vector size="4" baseType="variant">
      <vt:variant>
        <vt:lpstr>Theme</vt:lpstr>
      </vt:variant>
      <vt:variant>
        <vt:i4>1</vt:i4>
      </vt:variant>
      <vt:variant>
        <vt:lpstr>Slide Titles</vt:lpstr>
      </vt:variant>
      <vt:variant>
        <vt:i4>150</vt:i4>
      </vt:variant>
    </vt:vector>
  </HeadingPairs>
  <TitlesOfParts>
    <vt:vector size="151" baseType="lpstr">
      <vt:lpstr>Clarity</vt:lpstr>
      <vt:lpstr>Enterprise Resource planning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Enterprise Resource planning  </dc:title>
  <dc:creator>SAM</dc:creator>
  <cp:lastModifiedBy>SAM</cp:lastModifiedBy>
  <cp:revision>212</cp:revision>
  <dcterms:created xsi:type="dcterms:W3CDTF">2006-08-16T00:00:00Z</dcterms:created>
  <dcterms:modified xsi:type="dcterms:W3CDTF">2021-05-12T13:26:18Z</dcterms:modified>
</cp:coreProperties>
</file>