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94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559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022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633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0973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684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194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2825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24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743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935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8E85901-80D5-404E-8918-97AF9C2C5AB0}" type="datetimeFigureOut">
              <a:rPr lang="en-IN" smtClean="0"/>
              <a:t>03-02-2021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6689608-9C59-4DA9-8C25-7E42FF858585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38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B6000-C520-4BD9-8E1E-ABA63CCA92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Media Evolution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13B3E5-8032-40EE-88DA-A01AEB79FE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Divya Narang Tinna</a:t>
            </a:r>
          </a:p>
          <a:p>
            <a:r>
              <a:rPr lang="en-IN" dirty="0"/>
              <a:t>Assistant Professor, TCSC</a:t>
            </a:r>
          </a:p>
        </p:txBody>
      </p:sp>
    </p:spTree>
    <p:extLst>
      <p:ext uri="{BB962C8B-B14F-4D97-AF65-F5344CB8AC3E}">
        <p14:creationId xmlns:p14="http://schemas.microsoft.com/office/powerpoint/2010/main" val="3275789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E854E-34F1-45FA-A959-0DAECB046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Internet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06AD8-210D-4F02-9F2A-10E946F14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September 1969, the University of California at Los Angeles (UCLA)</a:t>
            </a:r>
          </a:p>
          <a:p>
            <a:r>
              <a:rPr lang="en-US" dirty="0"/>
              <a:t>Stanford Research Institute (SRI)</a:t>
            </a:r>
          </a:p>
          <a:p>
            <a:r>
              <a:rPr lang="en-US" dirty="0"/>
              <a:t>University of California, Santa Barbara (USCB)</a:t>
            </a:r>
          </a:p>
          <a:p>
            <a:r>
              <a:rPr lang="en-US" dirty="0"/>
              <a:t>University of Utah were connected by a network</a:t>
            </a:r>
          </a:p>
          <a:p>
            <a:r>
              <a:rPr lang="en-US" dirty="0"/>
              <a:t>This was called the ARPANET</a:t>
            </a:r>
          </a:p>
          <a:p>
            <a:r>
              <a:rPr lang="en-US" dirty="0"/>
              <a:t>Internet allows easy and quick access to a huge amount of information/resources stored at many different locations around the world</a:t>
            </a:r>
          </a:p>
          <a:p>
            <a:r>
              <a:rPr lang="en-US" dirty="0"/>
              <a:t>Also referred to as ‘Net’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43247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59785-5EF7-4D9A-AF01-4C2297D7B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Internet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13742-F83C-431B-9DB3-864E4241F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actual term “Internet” was finally coined in 1995 </a:t>
            </a:r>
          </a:p>
          <a:p>
            <a:r>
              <a:rPr lang="en-US" dirty="0"/>
              <a:t>Coined by FNC (Federal Networking Council, USA)</a:t>
            </a:r>
          </a:p>
          <a:p>
            <a:r>
              <a:rPr lang="en-US" dirty="0"/>
              <a:t>Internet is not controlled by any one particular organization</a:t>
            </a:r>
          </a:p>
          <a:p>
            <a:r>
              <a:rPr lang="en-US" dirty="0"/>
              <a:t>It is managed by a group of voluntary organizations. </a:t>
            </a:r>
          </a:p>
          <a:p>
            <a:r>
              <a:rPr lang="en-US" dirty="0"/>
              <a:t>These voluntary organizations have formed the Internet Society</a:t>
            </a:r>
          </a:p>
          <a:p>
            <a:r>
              <a:rPr lang="en-US" dirty="0"/>
              <a:t>Most of the terms on the Internet are prefixed with the term web</a:t>
            </a:r>
          </a:p>
          <a:p>
            <a:r>
              <a:rPr lang="en-IN" b="1" dirty="0"/>
              <a:t>Web pages</a:t>
            </a:r>
            <a:r>
              <a:rPr lang="en-US" dirty="0"/>
              <a:t>-The electronic pages seen on the Internet</a:t>
            </a:r>
          </a:p>
          <a:p>
            <a:r>
              <a:rPr lang="en-IN" b="1" dirty="0"/>
              <a:t>Website</a:t>
            </a:r>
            <a:r>
              <a:rPr lang="en-US" dirty="0"/>
              <a:t>-web pages linked with each other combine to form a </a:t>
            </a:r>
            <a:r>
              <a:rPr lang="en-US" b="1" dirty="0"/>
              <a:t>website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609535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0A8FC-3478-4707-8026-CDECF383F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Internet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B7F1824-8698-4816-BC3F-29F96BB3F1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330" t="30242" r="29773" b="28711"/>
          <a:stretch/>
        </p:blipFill>
        <p:spPr>
          <a:xfrm>
            <a:off x="2201662" y="2148396"/>
            <a:ext cx="8123068" cy="3861787"/>
          </a:xfrm>
        </p:spPr>
      </p:pic>
    </p:spTree>
    <p:extLst>
      <p:ext uri="{BB962C8B-B14F-4D97-AF65-F5344CB8AC3E}">
        <p14:creationId xmlns:p14="http://schemas.microsoft.com/office/powerpoint/2010/main" val="2756987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25C69-AA04-49A9-BD5B-9C5A0E35B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Internet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93300-6AC1-4260-B669-D10BC078B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web page can be written in the language known as HTML </a:t>
            </a:r>
          </a:p>
          <a:p>
            <a:r>
              <a:rPr lang="en-US" dirty="0"/>
              <a:t>HTML- Hyper Text Markup Language</a:t>
            </a:r>
          </a:p>
          <a:p>
            <a:r>
              <a:rPr lang="en-US" dirty="0"/>
              <a:t>HTML is a very simple language having a number of options to represent text</a:t>
            </a:r>
          </a:p>
          <a:p>
            <a:r>
              <a:rPr lang="en-US" dirty="0"/>
              <a:t>WWW-World Wide Web</a:t>
            </a:r>
          </a:p>
          <a:p>
            <a:r>
              <a:rPr lang="en-US" dirty="0"/>
              <a:t>URL-Uniform Resource Locator</a:t>
            </a:r>
          </a:p>
          <a:p>
            <a:r>
              <a:rPr lang="en-US" dirty="0"/>
              <a:t>Domain names-All the websites on the Internet have unique names associated with them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66756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EBBDC-1DB2-4D0A-B612-5F25EC9FE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Internet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AD979-1F33-4BC0-8F80-D01C1AE02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in – stands for India (country name) </a:t>
            </a:r>
          </a:p>
          <a:p>
            <a:r>
              <a:rPr lang="en-US" dirty="0"/>
              <a:t>2. gov – indicates government agencies </a:t>
            </a:r>
          </a:p>
          <a:p>
            <a:r>
              <a:rPr lang="en-US" dirty="0"/>
              <a:t>3. net – network </a:t>
            </a:r>
            <a:r>
              <a:rPr lang="en-US" dirty="0" err="1"/>
              <a:t>organisations</a:t>
            </a:r>
            <a:r>
              <a:rPr lang="en-US" dirty="0"/>
              <a:t> </a:t>
            </a:r>
          </a:p>
          <a:p>
            <a:r>
              <a:rPr lang="en-US" dirty="0"/>
              <a:t>4. org – non-profit </a:t>
            </a:r>
            <a:r>
              <a:rPr lang="en-US" dirty="0" err="1"/>
              <a:t>organisations</a:t>
            </a:r>
            <a:r>
              <a:rPr lang="en-US" dirty="0"/>
              <a:t> </a:t>
            </a:r>
          </a:p>
          <a:p>
            <a:r>
              <a:rPr lang="en-US" dirty="0"/>
              <a:t>5. </a:t>
            </a:r>
            <a:r>
              <a:rPr lang="en-US" dirty="0" err="1"/>
              <a:t>edu</a:t>
            </a:r>
            <a:r>
              <a:rPr lang="en-US" dirty="0"/>
              <a:t> – educational </a:t>
            </a:r>
            <a:r>
              <a:rPr lang="en-US" dirty="0" err="1"/>
              <a:t>organisations</a:t>
            </a:r>
            <a:r>
              <a:rPr lang="en-US" dirty="0"/>
              <a:t> </a:t>
            </a:r>
          </a:p>
          <a:p>
            <a:r>
              <a:rPr lang="en-US" dirty="0"/>
              <a:t>6. com – commercial </a:t>
            </a:r>
            <a:r>
              <a:rPr lang="en-US" dirty="0" err="1"/>
              <a:t>organisations</a:t>
            </a:r>
            <a:r>
              <a:rPr lang="en-US" dirty="0"/>
              <a:t> </a:t>
            </a:r>
          </a:p>
          <a:p>
            <a:r>
              <a:rPr lang="en-US" dirty="0"/>
              <a:t>7. mil – military or </a:t>
            </a:r>
            <a:r>
              <a:rPr lang="en-US" dirty="0" err="1"/>
              <a:t>defence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92955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BF973-4D7F-4284-9FC0-5C30FB702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Internet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682908-8C1E-4B5A-AFE5-570524F8B9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007" t="49442" r="45166" b="20325"/>
          <a:stretch/>
        </p:blipFill>
        <p:spPr>
          <a:xfrm>
            <a:off x="2867487" y="2299317"/>
            <a:ext cx="6391923" cy="3480046"/>
          </a:xfrm>
        </p:spPr>
      </p:pic>
    </p:spTree>
    <p:extLst>
      <p:ext uri="{BB962C8B-B14F-4D97-AF65-F5344CB8AC3E}">
        <p14:creationId xmlns:p14="http://schemas.microsoft.com/office/powerpoint/2010/main" val="1676330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2BAD9-68D1-4E3E-87AC-6EF6D7A67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Evolution of Printing Press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9C549-A0D4-4FE9-B37C-0951E6B76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Before Printing Press, Oral Communication was used</a:t>
            </a:r>
          </a:p>
          <a:p>
            <a:r>
              <a:rPr lang="en-IN" dirty="0"/>
              <a:t>It had its own shortcomings</a:t>
            </a:r>
          </a:p>
          <a:p>
            <a:r>
              <a:rPr lang="en-IN" dirty="0"/>
              <a:t>Message could not reach in intact form</a:t>
            </a:r>
          </a:p>
          <a:p>
            <a:r>
              <a:rPr lang="en-IN" dirty="0"/>
              <a:t>Earlier man used to write on stones and leaves</a:t>
            </a:r>
          </a:p>
          <a:p>
            <a:r>
              <a:rPr lang="en-IN" dirty="0"/>
              <a:t>The earliest form of Printing was woodblock printing and clay printing</a:t>
            </a:r>
          </a:p>
          <a:p>
            <a:r>
              <a:rPr lang="en-IN" dirty="0"/>
              <a:t>Developed in China more than 5000 years back</a:t>
            </a:r>
          </a:p>
          <a:p>
            <a:r>
              <a:rPr lang="en-IN" dirty="0"/>
              <a:t>Egypt- Pictures were used to represent words (4</a:t>
            </a:r>
            <a:r>
              <a:rPr lang="en-IN" baseline="30000" dirty="0"/>
              <a:t>th</a:t>
            </a:r>
            <a:r>
              <a:rPr lang="en-IN" dirty="0"/>
              <a:t> Century)</a:t>
            </a:r>
          </a:p>
          <a:p>
            <a:r>
              <a:rPr lang="en-IN" dirty="0"/>
              <a:t>Sumer- Wedge shaped letters were used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7475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6D913-065B-4BEB-930A-FBFE2CA4B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Evolution of Printing Press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F998B-BFA3-43FE-A8B6-4B37A3D0E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/>
              <a:t>Sumer</a:t>
            </a:r>
            <a:r>
              <a:rPr lang="en-IN" dirty="0"/>
              <a:t>- Script was developed (3000-3500 BC)</a:t>
            </a:r>
          </a:p>
          <a:p>
            <a:r>
              <a:rPr lang="en-IN" dirty="0"/>
              <a:t>Cuneiform-System of writing was developed in Sumer</a:t>
            </a:r>
          </a:p>
          <a:p>
            <a:r>
              <a:rPr lang="en-IN" dirty="0"/>
              <a:t>These were wedge shaped characters</a:t>
            </a:r>
          </a:p>
          <a:p>
            <a:r>
              <a:rPr lang="en-IN" dirty="0"/>
              <a:t>All these alphabets were complex and difficult to learn</a:t>
            </a:r>
          </a:p>
          <a:p>
            <a:r>
              <a:rPr lang="en-IN" dirty="0"/>
              <a:t>Sumerians were traders and they were in need </a:t>
            </a:r>
            <a:r>
              <a:rPr lang="en-IN"/>
              <a:t>of language</a:t>
            </a:r>
            <a:endParaRPr lang="en-IN" dirty="0"/>
          </a:p>
          <a:p>
            <a:r>
              <a:rPr lang="en-IN" b="1" dirty="0"/>
              <a:t>Egypt</a:t>
            </a:r>
            <a:r>
              <a:rPr lang="en-IN" dirty="0"/>
              <a:t>-Hieroglyphs (2900 BC)</a:t>
            </a:r>
          </a:p>
          <a:p>
            <a:r>
              <a:rPr lang="en-IN" dirty="0"/>
              <a:t>Pictures to represent words</a:t>
            </a:r>
          </a:p>
          <a:p>
            <a:r>
              <a:rPr lang="en-IN" b="1" dirty="0"/>
              <a:t>China- </a:t>
            </a:r>
            <a:r>
              <a:rPr lang="en-IN" dirty="0"/>
              <a:t>Ideograms (1900 BC)</a:t>
            </a:r>
          </a:p>
          <a:p>
            <a:r>
              <a:rPr lang="en-IN" dirty="0"/>
              <a:t>Characters which represented ideas</a:t>
            </a:r>
          </a:p>
          <a:p>
            <a:endParaRPr lang="en-IN" b="1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43363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0F259-9DE2-4E50-BE49-0BBFA7DD5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Evolution of Printing Press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2D03B7-5FF8-467D-946A-113699F9F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IN" dirty="0"/>
              <a:t>Printing Press</a:t>
            </a:r>
          </a:p>
          <a:p>
            <a:r>
              <a:rPr lang="en-IN" dirty="0"/>
              <a:t>Woodblock Printing started in China (600 AD)</a:t>
            </a:r>
          </a:p>
          <a:p>
            <a:r>
              <a:rPr lang="en-IN" dirty="0"/>
              <a:t>Mainly done on textile and paper</a:t>
            </a:r>
          </a:p>
          <a:p>
            <a:r>
              <a:rPr lang="en-IN" dirty="0"/>
              <a:t>1040-Moveable Clay Typeface </a:t>
            </a:r>
          </a:p>
          <a:p>
            <a:r>
              <a:rPr lang="en-IN" dirty="0"/>
              <a:t>1200-First Metal Moveable Type system was made in Korea</a:t>
            </a:r>
          </a:p>
          <a:p>
            <a:r>
              <a:rPr lang="en-IN" dirty="0"/>
              <a:t>Mass Scale Printing was started by Johannes Gutenberg</a:t>
            </a:r>
          </a:p>
          <a:p>
            <a:r>
              <a:rPr lang="en-IN" dirty="0"/>
              <a:t>He was a German Goldsmith, Blacksmith and a Printer</a:t>
            </a:r>
          </a:p>
        </p:txBody>
      </p:sp>
    </p:spTree>
    <p:extLst>
      <p:ext uri="{BB962C8B-B14F-4D97-AF65-F5344CB8AC3E}">
        <p14:creationId xmlns:p14="http://schemas.microsoft.com/office/powerpoint/2010/main" val="1876252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B22C6-67C9-4170-AC01-16148141F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Evolution of Printing Press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7E9D3-C4C9-48CE-B81A-423E1BE9E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He perfected the printing press</a:t>
            </a:r>
          </a:p>
          <a:p>
            <a:r>
              <a:rPr lang="en-IN" dirty="0"/>
              <a:t>He made a start with the help of wooden typeface</a:t>
            </a:r>
          </a:p>
          <a:p>
            <a:r>
              <a:rPr lang="en-IN" dirty="0"/>
              <a:t>Inspired by Koreans, he also developed letters from metal</a:t>
            </a:r>
          </a:p>
          <a:p>
            <a:r>
              <a:rPr lang="en-IN" dirty="0"/>
              <a:t>He knew how to use metals, as metal did not have fibre</a:t>
            </a:r>
          </a:p>
          <a:p>
            <a:r>
              <a:rPr lang="en-IN" dirty="0"/>
              <a:t>It did not absorb ink and were best suited for creating everlasting typefaces</a:t>
            </a:r>
          </a:p>
          <a:p>
            <a:r>
              <a:rPr lang="en-IN" dirty="0"/>
              <a:t>Gutenberg printed his first book, the Bible in 1456 in Europe</a:t>
            </a:r>
          </a:p>
          <a:p>
            <a:r>
              <a:rPr lang="en-IN" dirty="0"/>
              <a:t>By 1500</a:t>
            </a:r>
            <a:r>
              <a:rPr lang="en-IN"/>
              <a:t>, 2 </a:t>
            </a:r>
            <a:r>
              <a:rPr lang="en-IN" dirty="0"/>
              <a:t>million books were printed</a:t>
            </a:r>
          </a:p>
        </p:txBody>
      </p:sp>
    </p:spTree>
    <p:extLst>
      <p:ext uri="{BB962C8B-B14F-4D97-AF65-F5344CB8AC3E}">
        <p14:creationId xmlns:p14="http://schemas.microsoft.com/office/powerpoint/2010/main" val="3984174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4D338-D046-49D7-808D-7853D1BDB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Printing in India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D87D0-D85E-4288-BC7A-4DB7BF81D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India had a very rich and old tradition of handwritten manuscripts</a:t>
            </a:r>
          </a:p>
          <a:p>
            <a:r>
              <a:rPr lang="en-US" dirty="0"/>
              <a:t>These were in Sanskrit, Arabic, Persian, as well as in various vernacular languages</a:t>
            </a:r>
          </a:p>
          <a:p>
            <a:r>
              <a:rPr lang="en-US" dirty="0"/>
              <a:t>Manuscripts were copied on palm leaves or on handmade paper</a:t>
            </a:r>
          </a:p>
          <a:p>
            <a:r>
              <a:rPr lang="en-US" dirty="0"/>
              <a:t>Pages were sometimes beautifully illustrated</a:t>
            </a:r>
          </a:p>
          <a:p>
            <a:r>
              <a:rPr lang="en-US" dirty="0"/>
              <a:t>They would be either pressed between wooden covers or sewn together to ensure preservation</a:t>
            </a:r>
          </a:p>
          <a:p>
            <a:r>
              <a:rPr lang="en-US" dirty="0"/>
              <a:t>Manuscripts continued to be produced till well after the introduction of print (till late 19</a:t>
            </a:r>
            <a:r>
              <a:rPr lang="en-US" baseline="30000" dirty="0"/>
              <a:t>th</a:t>
            </a:r>
            <a:r>
              <a:rPr lang="en-US" dirty="0"/>
              <a:t> century)</a:t>
            </a:r>
          </a:p>
          <a:p>
            <a:endParaRPr lang="en-US" dirty="0"/>
          </a:p>
          <a:p>
            <a:r>
              <a:rPr lang="en-US" dirty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DED1C4-06B5-4BE4-A884-549515F54F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923" t="17883" r="34864" b="18602"/>
          <a:stretch/>
        </p:blipFill>
        <p:spPr>
          <a:xfrm>
            <a:off x="923278" y="286603"/>
            <a:ext cx="9152877" cy="5830111"/>
          </a:xfrm>
        </p:spPr>
      </p:pic>
    </p:spTree>
    <p:extLst>
      <p:ext uri="{BB962C8B-B14F-4D97-AF65-F5344CB8AC3E}">
        <p14:creationId xmlns:p14="http://schemas.microsoft.com/office/powerpoint/2010/main" val="1763868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A4F70-10EA-4C5B-A27C-9DFB63929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Printing in India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B5385-710F-4B86-B1C7-F1B13578D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Portuguese established first printing press in Goa in 1557</a:t>
            </a:r>
          </a:p>
          <a:p>
            <a:r>
              <a:rPr lang="en-IN" dirty="0"/>
              <a:t>It was established by Portuguese missionaries</a:t>
            </a:r>
          </a:p>
          <a:p>
            <a:r>
              <a:rPr lang="en-US" dirty="0"/>
              <a:t>Priests learnt Konkani and printed several tracts</a:t>
            </a:r>
          </a:p>
          <a:p>
            <a:r>
              <a:rPr lang="en-US" dirty="0"/>
              <a:t>By 1674, about 50 books had been printed in the Konkani and in Kanara languages</a:t>
            </a:r>
          </a:p>
          <a:p>
            <a:r>
              <a:rPr lang="en-US" dirty="0"/>
              <a:t>Catholic priests printed the first Tamil book in 1579 at Cochin</a:t>
            </a:r>
          </a:p>
          <a:p>
            <a:pPr marL="0" indent="0">
              <a:buNone/>
            </a:pPr>
            <a:r>
              <a:rPr lang="en-US" dirty="0"/>
              <a:t>  In1713 the first Malayalam book was printed by them</a:t>
            </a:r>
          </a:p>
          <a:p>
            <a:pPr marL="0" indent="0">
              <a:buNone/>
            </a:pPr>
            <a:r>
              <a:rPr lang="en-US" dirty="0"/>
              <a:t> The English language press did not grow in India till quite late </a:t>
            </a:r>
          </a:p>
          <a:p>
            <a:pPr marL="0" indent="0">
              <a:buNone/>
            </a:pPr>
            <a:r>
              <a:rPr lang="en-US" dirty="0"/>
              <a:t> Although, the English East India Company began to import presses from the late 17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38838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B9423-B23F-4A42-AE29-ABBB382D9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Internet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E3DDF-B15F-486D-86EC-6EB084D3C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Internet is known as network of networks</a:t>
            </a:r>
          </a:p>
          <a:p>
            <a:r>
              <a:rPr lang="en-US" dirty="0"/>
              <a:t>This enables us to interact and communicate with each other</a:t>
            </a:r>
          </a:p>
          <a:p>
            <a:r>
              <a:rPr lang="en-US" dirty="0"/>
              <a:t>Internet was not developed within a period of a few days or a few months</a:t>
            </a:r>
          </a:p>
          <a:p>
            <a:r>
              <a:rPr lang="en-US" dirty="0"/>
              <a:t>It is the result of a long and aggressive research which took many years</a:t>
            </a:r>
          </a:p>
          <a:p>
            <a:r>
              <a:rPr lang="en-US" dirty="0"/>
              <a:t>In 1969, the American Department of Defense (DOD) started a network of devices </a:t>
            </a:r>
          </a:p>
          <a:p>
            <a:r>
              <a:rPr lang="en-US" dirty="0"/>
              <a:t>ARPANET-Advanced Research Projects Agency Network</a:t>
            </a:r>
          </a:p>
          <a:p>
            <a:r>
              <a:rPr lang="en-US" dirty="0"/>
              <a:t>It was started with one computer in California and three in Utah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71483493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157</TotalTime>
  <Words>787</Words>
  <Application>Microsoft Office PowerPoint</Application>
  <PresentationFormat>Widescreen</PresentationFormat>
  <Paragraphs>99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Calibri</vt:lpstr>
      <vt:lpstr>Calibri Light</vt:lpstr>
      <vt:lpstr>Retrospect</vt:lpstr>
      <vt:lpstr>Media Evolution</vt:lpstr>
      <vt:lpstr>Evolution of Printing Press</vt:lpstr>
      <vt:lpstr>Evolution of Printing Press</vt:lpstr>
      <vt:lpstr>Evolution of Printing Press</vt:lpstr>
      <vt:lpstr>Evolution of Printing Press</vt:lpstr>
      <vt:lpstr>Printing in India</vt:lpstr>
      <vt:lpstr>PowerPoint Presentation</vt:lpstr>
      <vt:lpstr>Printing in India</vt:lpstr>
      <vt:lpstr>History of Internet</vt:lpstr>
      <vt:lpstr>History of Internet</vt:lpstr>
      <vt:lpstr>History of Internet</vt:lpstr>
      <vt:lpstr>History of Internet</vt:lpstr>
      <vt:lpstr>History of Internet</vt:lpstr>
      <vt:lpstr>History of Internet</vt:lpstr>
      <vt:lpstr>History of Internet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Evolution</dc:title>
  <dc:creator>Nilit Tinna</dc:creator>
  <cp:lastModifiedBy>Nilit Tinna</cp:lastModifiedBy>
  <cp:revision>23</cp:revision>
  <dcterms:created xsi:type="dcterms:W3CDTF">2020-11-19T11:45:40Z</dcterms:created>
  <dcterms:modified xsi:type="dcterms:W3CDTF">2021-02-03T02:55:48Z</dcterms:modified>
</cp:coreProperties>
</file>