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9" r:id="rId4"/>
    <p:sldId id="260" r:id="rId5"/>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0" r:id="rId24"/>
    <p:sldId id="278" r:id="rId25"/>
    <p:sldId id="27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3" autoAdjust="0"/>
    <p:restoredTop sz="94660"/>
  </p:normalViewPr>
  <p:slideViewPr>
    <p:cSldViewPr snapToGrid="0">
      <p:cViewPr varScale="1">
        <p:scale>
          <a:sx n="81" d="100"/>
          <a:sy n="81" d="100"/>
        </p:scale>
        <p:origin x="667"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CA7337-C7B4-4B26-8F2D-657451DDFDD8}" type="datetimeFigureOut">
              <a:rPr lang="en-US" smtClean="0"/>
              <a:t>9/7/2023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5D9345-608B-4542-87B4-1701D85E5A3B}" type="slidenum">
              <a:rPr lang="en-US" smtClean="0"/>
              <a:t>‹#›</a:t>
            </a:fld>
            <a:endParaRPr lang="en-US"/>
          </a:p>
        </p:txBody>
      </p:sp>
    </p:spTree>
    <p:extLst>
      <p:ext uri="{BB962C8B-B14F-4D97-AF65-F5344CB8AC3E}">
        <p14:creationId xmlns:p14="http://schemas.microsoft.com/office/powerpoint/2010/main" val="1352047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5D9345-608B-4542-87B4-1701D85E5A3B}" type="slidenum">
              <a:rPr lang="en-US" smtClean="0"/>
              <a:t>13</a:t>
            </a:fld>
            <a:endParaRPr lang="en-US"/>
          </a:p>
        </p:txBody>
      </p:sp>
    </p:spTree>
    <p:extLst>
      <p:ext uri="{BB962C8B-B14F-4D97-AF65-F5344CB8AC3E}">
        <p14:creationId xmlns:p14="http://schemas.microsoft.com/office/powerpoint/2010/main" val="1306514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2579326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2999281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49391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1782848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36327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41486787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15665574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666992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2426641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87459-23FC-46F6-80BB-CE60EF3C93B0}" type="datetimeFigureOut">
              <a:rPr lang="en-US" smtClean="0"/>
              <a:t>9/7/2023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3892894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D87459-23FC-46F6-80BB-CE60EF3C93B0}" type="datetimeFigureOut">
              <a:rPr lang="en-US" smtClean="0"/>
              <a:t>9/7/2023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2472335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FD87459-23FC-46F6-80BB-CE60EF3C93B0}" type="datetimeFigureOut">
              <a:rPr lang="en-US" smtClean="0"/>
              <a:t>9/7/2023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2274067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FD87459-23FC-46F6-80BB-CE60EF3C93B0}" type="datetimeFigureOut">
              <a:rPr lang="en-US" smtClean="0"/>
              <a:t>9/7/2023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197887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D87459-23FC-46F6-80BB-CE60EF3C93B0}" type="datetimeFigureOut">
              <a:rPr lang="en-US" smtClean="0"/>
              <a:t>9/7/2023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2161561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FD87459-23FC-46F6-80BB-CE60EF3C93B0}" type="datetimeFigureOut">
              <a:rPr lang="en-US" smtClean="0"/>
              <a:t>9/7/2023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422966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D87459-23FC-46F6-80BB-CE60EF3C93B0}" type="datetimeFigureOut">
              <a:rPr lang="en-US" smtClean="0"/>
              <a:t>9/7/2023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6C7401-C6AE-47B5-8EE8-80445DB72493}" type="slidenum">
              <a:rPr lang="en-US" smtClean="0"/>
              <a:t>‹#›</a:t>
            </a:fld>
            <a:endParaRPr lang="en-US"/>
          </a:p>
        </p:txBody>
      </p:sp>
    </p:spTree>
    <p:extLst>
      <p:ext uri="{BB962C8B-B14F-4D97-AF65-F5344CB8AC3E}">
        <p14:creationId xmlns:p14="http://schemas.microsoft.com/office/powerpoint/2010/main" val="106488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D87459-23FC-46F6-80BB-CE60EF3C93B0}" type="datetimeFigureOut">
              <a:rPr lang="en-US" smtClean="0"/>
              <a:t>9/7/2023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56C7401-C6AE-47B5-8EE8-80445DB72493}" type="slidenum">
              <a:rPr lang="en-US" smtClean="0"/>
              <a:t>‹#›</a:t>
            </a:fld>
            <a:endParaRPr lang="en-US"/>
          </a:p>
        </p:txBody>
      </p:sp>
    </p:spTree>
    <p:extLst>
      <p:ext uri="{BB962C8B-B14F-4D97-AF65-F5344CB8AC3E}">
        <p14:creationId xmlns:p14="http://schemas.microsoft.com/office/powerpoint/2010/main" val="57141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VpCJBuBw_zk"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quantra.quantinsti.com/glossary/order" TargetMode="External"/><Relationship Id="rId2" Type="http://schemas.openxmlformats.org/officeDocument/2006/relationships/hyperlink" Target="https://www.youtube.com/watch?v=betxdAfloLc"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Yj0yEBxwLVw"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RVK2OYF-iv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youtube.com/watch?v=CC9VeHrI3E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Cp95WLvlTNQ"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2aavrPMPl-8"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0H4lyNGqB6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Trading Systems and Strategies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8980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normAutofit/>
          </a:bodyPr>
          <a:lstStyle/>
          <a:p>
            <a:r>
              <a:rPr lang="en-US" b="1" dirty="0"/>
              <a:t>2. Mark-up phase</a:t>
            </a:r>
          </a:p>
          <a:p>
            <a:r>
              <a:rPr lang="en-US" dirty="0"/>
              <a:t>During the markup stage, investors begin to jump in by the large, and a substantial rise in market volumes is observed. Valuations start climbing over historical norms, but unemployment and layoff continue to grow. At the mark-up stage, the market sentiment switches from being neutral to bullish or even euphoric in some cases. A selling climax is observed, which is a last parabolic price rise due to the participation of fence-sitters and hesitant or risk-averse investors.</a:t>
            </a:r>
          </a:p>
          <a:p>
            <a:r>
              <a:rPr lang="en-US" dirty="0"/>
              <a:t>Strategy : This is the best time for a trader to make money. There is a lot of upward movement of prices which is great for momentum traders. Any downward trend during this period is not viewed as a bad thing but rather an opportunity to buy shares. When the market goes down, the shares will get bought up as the market begins to trend again. The run-up phase is best for swing or short-term traders. As this phase progresses, the volatility in the market decreases as prices move slowly every day.</a:t>
            </a:r>
          </a:p>
          <a:p>
            <a:r>
              <a:rPr lang="en-US" b="1" dirty="0"/>
              <a:t>3. Distribution phase</a:t>
            </a:r>
          </a:p>
          <a:p>
            <a:r>
              <a:rPr lang="en-US" dirty="0"/>
              <a:t>The distribution phase is the third phase of the market cycle, wherein traders start selling securities. The market sentiment goes from being bullish to mixed. It is the period at the end of which the market changes directions. The transition is gradual and may last for a long time. Prices tend to remain more or less constant over several months. However, it may accelerate due to a sudden negative geopolitical change or bad economic news, such as pandemic lockdowns.</a:t>
            </a:r>
          </a:p>
          <a:p>
            <a:endParaRPr lang="en-US" dirty="0"/>
          </a:p>
        </p:txBody>
      </p:sp>
    </p:spTree>
    <p:extLst>
      <p:ext uri="{BB962C8B-B14F-4D97-AF65-F5344CB8AC3E}">
        <p14:creationId xmlns:p14="http://schemas.microsoft.com/office/powerpoint/2010/main" val="225677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dirty="0"/>
              <a:t>Strategy</a:t>
            </a:r>
            <a:r>
              <a:rPr lang="en-US" b="1" dirty="0"/>
              <a:t>  : </a:t>
            </a:r>
            <a:r>
              <a:rPr lang="en-US" dirty="0"/>
              <a:t>There is a lot of volatility in the early stages as investors begin to pull out of the market which presents a good shorting opportunity as the market reaches the bottom it will bounce back with velocity. </a:t>
            </a:r>
            <a:endParaRPr lang="en-US" b="1" dirty="0"/>
          </a:p>
          <a:p>
            <a:r>
              <a:rPr lang="en-US" b="1" dirty="0"/>
              <a:t>4. Mark-down phase</a:t>
            </a:r>
          </a:p>
          <a:p>
            <a:r>
              <a:rPr lang="en-US" dirty="0"/>
              <a:t>The mark-down phase is the final phase of a market cycle and proves to be terrible for investors who still hold positions. Security prices fall way below what investors originally paid for them. Being the last period, it also marks the beginning of the next accumulation phase, wherein new investors will purchase the depreciated investments.</a:t>
            </a:r>
          </a:p>
          <a:p>
            <a:r>
              <a:rPr lang="en-US" dirty="0"/>
              <a:t>Strategy : There is a lot of volatility in the early stages as investors begin to pull out of the market which presents a good shorting opportunity as the market reaches the bottom it will bounce back with velocity. </a:t>
            </a:r>
          </a:p>
          <a:p>
            <a:r>
              <a:rPr lang="en-US" dirty="0"/>
              <a:t>Understanding each of the phases in the stock market cycle is essential to making the right decisions when it comes to buying and selling stock. A good way to study these phases it to study the past chart trends of particular stocks. You can identify certain indicators at each phase.</a:t>
            </a:r>
          </a:p>
          <a:p>
            <a:r>
              <a:rPr lang="en-US" dirty="0">
                <a:hlinkClick r:id="rId2"/>
              </a:rPr>
              <a:t>https://www.youtube.com/watch?v=VpCJBuBw_zk</a:t>
            </a:r>
            <a:endParaRPr lang="en-US" dirty="0"/>
          </a:p>
          <a:p>
            <a:endParaRPr lang="en-US" dirty="0"/>
          </a:p>
        </p:txBody>
      </p:sp>
    </p:spTree>
    <p:extLst>
      <p:ext uri="{BB962C8B-B14F-4D97-AF65-F5344CB8AC3E}">
        <p14:creationId xmlns:p14="http://schemas.microsoft.com/office/powerpoint/2010/main" val="344757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b="1" dirty="0"/>
              <a:t>Order matching</a:t>
            </a:r>
          </a:p>
          <a:p>
            <a:r>
              <a:rPr lang="en-US" dirty="0">
                <a:hlinkClick r:id="rId2"/>
              </a:rPr>
              <a:t>https://www.youtube.com/watch?v=betxdAfloLc</a:t>
            </a:r>
            <a:endParaRPr lang="en-US" dirty="0"/>
          </a:p>
          <a:p>
            <a:pPr fontAlgn="base"/>
            <a:r>
              <a:rPr lang="en-US" dirty="0"/>
              <a:t>Order matching in most exchanges is done on the basis of price-time priority. When a new order is placed in the exchange, best buy order (highest price) is matched with the best sell order (lowest price). Price level matching will get more priority to execute the trade. </a:t>
            </a:r>
          </a:p>
          <a:p>
            <a:pPr fontAlgn="base"/>
            <a:r>
              <a:rPr lang="en-US" dirty="0"/>
              <a:t>If the prices quoted are the same and both the orders are the same type (buy/sell), then whoever has placed the order earlier will have the higher priority while the orders are filled. Hence order</a:t>
            </a:r>
            <a:r>
              <a:rPr lang="en-US" dirty="0">
                <a:hlinkClick r:id="rId3"/>
              </a:rPr>
              <a:t> </a:t>
            </a:r>
            <a:r>
              <a:rPr lang="en-US" dirty="0"/>
              <a:t>matching is based on price-time priority. </a:t>
            </a:r>
          </a:p>
          <a:p>
            <a:pPr fontAlgn="base"/>
            <a:r>
              <a:rPr lang="en-US" dirty="0"/>
              <a:t>Further, if time and price are same (almost impossible assuming high granularity of time and other measures that are implemented), some exchanges mandate that the larger order gets filled first. </a:t>
            </a:r>
          </a:p>
          <a:p>
            <a:pPr fontAlgn="base"/>
            <a:r>
              <a:rPr lang="en-US" dirty="0"/>
              <a:t>And if all the conditions are same, the orders matched are filled based on pro-rata basis i.e. the shares are split among the orders. Hence, an order may end up in one of three states; Filled, Unfilled, and Partially filled. If an order loses priority, then that order can be re-requested by changing either the quantity, price, or the account from which it is placed.</a:t>
            </a:r>
          </a:p>
          <a:p>
            <a:br>
              <a:rPr lang="en-US" dirty="0"/>
            </a:br>
            <a:endParaRPr lang="en-US" dirty="0"/>
          </a:p>
        </p:txBody>
      </p:sp>
    </p:spTree>
    <p:extLst>
      <p:ext uri="{BB962C8B-B14F-4D97-AF65-F5344CB8AC3E}">
        <p14:creationId xmlns:p14="http://schemas.microsoft.com/office/powerpoint/2010/main" val="1457734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 calcmode="lin" valueType="num">
                                      <p:cBhvr additive="base">
                                        <p:cTn id="2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additive="base">
                                        <p:cTn id="3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additive="base">
                                        <p:cTn id="3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calcmode="lin" valueType="num">
                                      <p:cBhvr additive="base">
                                        <p:cTn id="4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 calcmode="lin" valueType="num">
                                      <p:cBhvr additive="base">
                                        <p:cTn id="5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r>
              <a:rPr lang="en-US" dirty="0"/>
              <a:t>Trading Strategies</a:t>
            </a:r>
          </a:p>
        </p:txBody>
      </p:sp>
      <p:sp>
        <p:nvSpPr>
          <p:cNvPr id="3" name="Content Placeholder 2"/>
          <p:cNvSpPr>
            <a:spLocks noGrp="1"/>
          </p:cNvSpPr>
          <p:nvPr>
            <p:ph idx="1"/>
          </p:nvPr>
        </p:nvSpPr>
        <p:spPr>
          <a:xfrm>
            <a:off x="77804" y="891974"/>
            <a:ext cx="12021152" cy="5966026"/>
          </a:xfrm>
        </p:spPr>
        <p:txBody>
          <a:bodyPr/>
          <a:lstStyle/>
          <a:p>
            <a:r>
              <a:rPr lang="en-US" dirty="0">
                <a:hlinkClick r:id="rId3"/>
              </a:rPr>
              <a:t>https://www.youtube.com/watch?v=Yj0yEBxwLVw</a:t>
            </a:r>
            <a:endParaRPr lang="en-US" dirty="0"/>
          </a:p>
          <a:p>
            <a:r>
              <a:rPr lang="en-US" dirty="0"/>
              <a:t>1. Day Trading</a:t>
            </a:r>
          </a:p>
          <a:p>
            <a:r>
              <a:rPr lang="en-US" dirty="0"/>
              <a:t>Day trading is perhaps the most well-known active trading style. It's often considered a pseudonym for active trading itself. Day trading, as its name implies, is the method of buying and selling securities within the same day. Positions are closed out within the same day they are taken, and no position is held overnight. Traditionally, day trading is done by professional traders, such as specialists or market makers. However, electronic trading has opened up this practice to novice traders. Active trading is a popular strategy for those trying to beat the market average.</a:t>
            </a:r>
          </a:p>
          <a:p>
            <a:r>
              <a:rPr lang="en-US" dirty="0"/>
              <a:t>2. Position Trading</a:t>
            </a:r>
          </a:p>
          <a:p>
            <a:r>
              <a:rPr lang="en-US" dirty="0"/>
              <a:t>Some actually consider position trading to be a buy-and-hold strategy and not active trading. However, position trading, when done by an advanced trader, can be a form of active trading. Position trading uses longer term charts – anywhere from daily to monthly – in combination with other methods to determine the trend of the current market direction. This type of trade may last for several days to several weeks and sometimes longer, depending on the trend.</a:t>
            </a:r>
          </a:p>
          <a:p>
            <a:r>
              <a:rPr lang="en-US" dirty="0"/>
              <a:t>Trend traders look for successive higher highs or lower highs to determine the trend of a security. Trend traders look to determine the direction of the market, but they do not try to forecast any price levels. Typically, trend traders jump on the trend after it has established itself, and when the trend breaks, they usually exit the position.</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17186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dirty="0"/>
              <a:t>3. Swing Trading</a:t>
            </a:r>
          </a:p>
          <a:p>
            <a:r>
              <a:rPr lang="en-US" dirty="0"/>
              <a:t>When a trend breaks, swing traders typically get in the game. At the end of a trend, there is usually some price volatility as the new trend tries to establish itself. Swing traders buy or sell as that price volatility sets in. Swing trades are usually held for more than a day but for a shorter time than trend trades. Swing traders often create a set of trading rules based on technical or fundamental analysis.</a:t>
            </a:r>
          </a:p>
          <a:p>
            <a:r>
              <a:rPr lang="en-US" dirty="0"/>
              <a:t>These trading rules or algorithms are designed to identify when to buy and sell a security. While a swing-trading algorithm does not have to be exact and predict the peak or valley of a price move, it does need a market that moves in one direction or another. A range-bound or sideways market is a risk for swing traders.</a:t>
            </a:r>
          </a:p>
          <a:p>
            <a:r>
              <a:rPr lang="en-US" dirty="0"/>
              <a:t>4. Scalping</a:t>
            </a:r>
          </a:p>
          <a:p>
            <a:r>
              <a:rPr lang="en-US" dirty="0"/>
              <a:t>Scalping is one of the quickest strategies employed by active traders. Essentially, it entails identifying and exploiting bid-ask spreads that are a little wider or narrower than normal due to temporary imbalances in supply and demand.</a:t>
            </a:r>
          </a:p>
          <a:p>
            <a:r>
              <a:rPr lang="en-US" dirty="0"/>
              <a:t>A scalper does not attempt to exploit large moves or transact high volumes. Rather, they seek to capitalize on small moves that occur frequently, with measured transaction volumes. Since the level of profit per trade is small, scalpers look for relatively liquid markets to increase the frequency of their trades. Unlike swing traders, scalpers prefer quiet markets that aren't prone to sudden price movements.</a:t>
            </a:r>
          </a:p>
          <a:p>
            <a:endParaRPr lang="en-US" dirty="0"/>
          </a:p>
          <a:p>
            <a:endParaRPr lang="en-US" dirty="0"/>
          </a:p>
        </p:txBody>
      </p:sp>
    </p:spTree>
    <p:extLst>
      <p:ext uri="{BB962C8B-B14F-4D97-AF65-F5344CB8AC3E}">
        <p14:creationId xmlns:p14="http://schemas.microsoft.com/office/powerpoint/2010/main" val="3022082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dirty="0"/>
              <a:t>5. Fading strategies : involves shorting stocks after rapid moves upward. This is based on the assumption that (1) they are overbought, (2) early buyers are ready to begin taking profits, and (3) existing buyers may be scared out. Although risky, this strategy can be extremely rewarding. Here, the price target is when buyers begin stepping in again.</a:t>
            </a:r>
          </a:p>
          <a:p>
            <a:r>
              <a:rPr lang="en-US" dirty="0"/>
              <a:t>6. Daily Pivots : This strategy involves profiting from a stock's daily volatility. This is done by attempting to buy at the low of the day and sell at the high of the day. Here, the price target is simply at the next sign of a reversal</a:t>
            </a:r>
          </a:p>
          <a:p>
            <a:r>
              <a:rPr lang="en-US" dirty="0"/>
              <a:t>7. Momentum trading : This strategy usually involves trading on news releases or finding strong trending moves supported by high volume. One type of momentum trader will buy on news releases and ride a trend until it exhibits signs of reversal. The other type will fade the price surge. Here, the price target is when volume begins to decrease  </a:t>
            </a:r>
          </a:p>
          <a:p>
            <a:r>
              <a:rPr lang="en-US" dirty="0"/>
              <a:t>To help determine the opportune moment to buy a stock (or whatever asset you're trading), many traders utilize:</a:t>
            </a:r>
          </a:p>
          <a:p>
            <a:r>
              <a:rPr lang="en-US" dirty="0"/>
              <a:t>Candlestick patterns, including engulfing candles</a:t>
            </a:r>
          </a:p>
          <a:p>
            <a:r>
              <a:rPr lang="en-US" dirty="0"/>
              <a:t>Technical analysis, including trend lines and triangles</a:t>
            </a:r>
          </a:p>
          <a:p>
            <a:r>
              <a:rPr lang="en-US" dirty="0"/>
              <a:t>Volume—increasing or decreasing</a:t>
            </a:r>
          </a:p>
          <a:p>
            <a:br>
              <a:rPr lang="en-US" dirty="0"/>
            </a:br>
            <a:endParaRPr lang="en-US" dirty="0"/>
          </a:p>
        </p:txBody>
      </p:sp>
    </p:spTree>
    <p:extLst>
      <p:ext uri="{BB962C8B-B14F-4D97-AF65-F5344CB8AC3E}">
        <p14:creationId xmlns:p14="http://schemas.microsoft.com/office/powerpoint/2010/main" val="1115579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additive="base">
                                        <p:cTn id="3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calcmode="lin" valueType="num">
                                      <p:cBhvr additive="base">
                                        <p:cTn id="4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 calcmode="lin" valueType="num">
                                      <p:cBhvr additive="base">
                                        <p:cTn id="5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 calcmode="lin" valueType="num">
                                      <p:cBhvr additive="base">
                                        <p:cTn id="5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b="1" dirty="0"/>
              <a:t>Auction </a:t>
            </a:r>
            <a:r>
              <a:rPr lang="en-US" dirty="0"/>
              <a:t>markets </a:t>
            </a:r>
          </a:p>
          <a:p>
            <a:r>
              <a:rPr lang="en-US" dirty="0"/>
              <a:t>An auction market is a market where the price is determined by the highest price the buyer is willing to pay (bids), and the lowest price the seller is willing to take (offers). Trades on the exchange will be executed when an offer and bid is matched. While negotiations are made in OTC markets, no negotiations are made in auction markets. An auction market trades directly between a buyer and a seller. A dealer market uses a middleman who buys and sells securities to create liquidity in the market. The market makers are typically referred to as brokers and profit from the bid-ask spread. </a:t>
            </a:r>
          </a:p>
          <a:p>
            <a:r>
              <a:rPr lang="en-US" dirty="0"/>
              <a:t>Example of Auction Market</a:t>
            </a:r>
          </a:p>
          <a:p>
            <a:r>
              <a:rPr lang="en-US" dirty="0"/>
              <a:t>Imagine a simplified scenario where three buyers are looking to buy shares in Company ABC, placing bids of Rs100, Rs101, and Rs102, respectively. There are also three sellers with offers of Rs102, Rs103, and Rs104. Here, only the buyer and seller with offers/bids of Rs102 will get their shares traded. The price of the stock at such a point in time will be Rs102.</a:t>
            </a:r>
          </a:p>
          <a:p>
            <a:r>
              <a:rPr lang="en-US" dirty="0"/>
              <a:t>Now, imagine a scenario where bids are Rs100, Rs101, and Rs102, and asks are Rs103, Rs104, and Rs105. In such a situation, all the trade orders will remain as pending until a bid and ask can be matched.</a:t>
            </a:r>
          </a:p>
          <a:p>
            <a:r>
              <a:rPr lang="en-US" dirty="0"/>
              <a:t>Bid Ask spread</a:t>
            </a:r>
          </a:p>
        </p:txBody>
      </p:sp>
    </p:spTree>
    <p:extLst>
      <p:ext uri="{BB962C8B-B14F-4D97-AF65-F5344CB8AC3E}">
        <p14:creationId xmlns:p14="http://schemas.microsoft.com/office/powerpoint/2010/main" val="1523732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r>
              <a:rPr lang="en-US" dirty="0"/>
              <a:t>Trade Management</a:t>
            </a:r>
          </a:p>
        </p:txBody>
      </p:sp>
      <p:sp>
        <p:nvSpPr>
          <p:cNvPr id="3" name="Content Placeholder 2"/>
          <p:cNvSpPr>
            <a:spLocks noGrp="1"/>
          </p:cNvSpPr>
          <p:nvPr>
            <p:ph idx="1"/>
          </p:nvPr>
        </p:nvSpPr>
        <p:spPr>
          <a:xfrm>
            <a:off x="77804" y="891974"/>
            <a:ext cx="12021152" cy="5966026"/>
          </a:xfrm>
        </p:spPr>
        <p:txBody>
          <a:bodyPr>
            <a:normAutofit/>
          </a:bodyPr>
          <a:lstStyle/>
          <a:p>
            <a:r>
              <a:rPr lang="en-US" dirty="0"/>
              <a:t>A stock trader's trade management strategy forms the basis for successful trading. Trade management is even more important for a stock trader than technical analysis is. While technical analysis provides a sound rational basis for deciding on whether to enter a proposed trade, it does not guarantee that the stock trader will be trading at a profit. Trade management depends upon the following factors :</a:t>
            </a:r>
          </a:p>
          <a:p>
            <a:r>
              <a:rPr lang="en-US" b="1" dirty="0"/>
              <a:t>Stock market knowledge </a:t>
            </a:r>
            <a:r>
              <a:rPr lang="en-US" dirty="0"/>
              <a:t>: At the heart of stock trading is technical analysis including fundamental analysis of companies financials. In addition to technical analysis stock traders benefit immensely from having a good working knowledge of market dynamics. This includes the role of market makers, the Bid-Ask spread, long-term market cycles such as bull and bear markets, short-term bullish and bearish cycles and industry groups.</a:t>
            </a:r>
          </a:p>
          <a:p>
            <a:r>
              <a:rPr lang="en-US" b="1" dirty="0"/>
              <a:t>Excessive Trading :</a:t>
            </a:r>
            <a:r>
              <a:rPr lang="en-US" dirty="0"/>
              <a:t> Too much of trades exposes the stock trader to a significant amount of market risk and when the market turns (which is usually sooner than later) these stock traders will endure a large portion of their trades yielding a loss. </a:t>
            </a:r>
          </a:p>
          <a:p>
            <a:r>
              <a:rPr lang="en-US" dirty="0"/>
              <a:t>The problem this creates for the stock trader is that emotions take over and the stock trader typically becomes obsessed with trying to recoup these losses which leads to what is known as revenge trading. The stock trader now becomes aggressive which leads to a lot of poor trades being entered which only further increases their losses. The end result is that excessive trading generally leads to failure.</a:t>
            </a:r>
            <a:endParaRPr lang="en-US" b="1" dirty="0"/>
          </a:p>
          <a:p>
            <a:r>
              <a:rPr lang="en-US" b="1" dirty="0"/>
              <a:t>Keeping Trade Records : </a:t>
            </a:r>
            <a:r>
              <a:rPr lang="en-US" dirty="0"/>
              <a:t>Successful stock traders keep detailed records of all of their trades entered whether they yielded a profit or a loss. The purpose of keeping these records is so that the stock trader can analyze their trades and determine the profitability of their trading strategies.</a:t>
            </a:r>
            <a:br>
              <a:rPr lang="en-US" dirty="0"/>
            </a:br>
            <a:endParaRPr lang="en-US" dirty="0"/>
          </a:p>
        </p:txBody>
      </p:sp>
    </p:spTree>
    <p:extLst>
      <p:ext uri="{BB962C8B-B14F-4D97-AF65-F5344CB8AC3E}">
        <p14:creationId xmlns:p14="http://schemas.microsoft.com/office/powerpoint/2010/main" val="3329241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additive="base">
                                        <p:cTn id="3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additive="base">
                                        <p:cTn id="3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dirty="0"/>
              <a:t>Should the stock trader's post-trade analysis show that they are only marginally profitable or worse that they are running at a loss, then the stock trader can temporally postpone taking on any new positions while they determine the source of the problem.</a:t>
            </a:r>
          </a:p>
          <a:p>
            <a:r>
              <a:rPr lang="en-US" b="1" dirty="0"/>
              <a:t>Stop-Loss Exits</a:t>
            </a:r>
            <a:r>
              <a:rPr lang="en-US" dirty="0"/>
              <a:t> : The general rule is that large gains can withstand large losses and small gains can only withstand small losses. The only way to keep losses small is to exit the trade before they become large </a:t>
            </a:r>
            <a:r>
              <a:rPr lang="en-US" dirty="0" err="1"/>
              <a:t>losses.While</a:t>
            </a:r>
            <a:r>
              <a:rPr lang="en-US" dirty="0"/>
              <a:t> holding onto a losing trade waiting for it to breakeven tends to work in a bull market, it is absolutely disastrous in a bear market and leads to a massive loss.</a:t>
            </a:r>
          </a:p>
          <a:p>
            <a:r>
              <a:rPr lang="en-US" b="1" dirty="0"/>
              <a:t>Risk-Reward Analysis : </a:t>
            </a:r>
            <a:r>
              <a:rPr lang="en-US" dirty="0"/>
              <a:t>The Risk-Reward is a ratio that stock traders use to determine whether a proposed trade has sufficient profit to justify the risk taken. To be successful with stock trading, more money needs to be made with the profitable positions than what is lost with the losing trades. By conducting an analysis of the Risk-Reward ratio of a proposed trade, the stock trader can select the more favorable trades to enter and bypass the less profitable trades.</a:t>
            </a:r>
          </a:p>
          <a:p>
            <a:r>
              <a:rPr lang="en-US" b="1" dirty="0"/>
              <a:t>Trading Psychology : </a:t>
            </a:r>
            <a:r>
              <a:rPr lang="en-US" dirty="0"/>
              <a:t>When a stock trader is making money their emotional state of mind is positive and they tend to make logical and rational decisions. However when stock traders lose money (especially beginners), they become anxious and determined to recoup their losses which puts pressure on themselves. As a general rule when most people are under pressure their ability to make logical and rational decisions is impaired. This is no different for the stock trader who now starts to make poorer trade decisions which has the undesirable result of yielding poor results thus increasing their already poor trading results.</a:t>
            </a:r>
            <a:endParaRPr lang="en-US" b="1" dirty="0"/>
          </a:p>
          <a:p>
            <a:endParaRPr lang="en-US" b="1" dirty="0"/>
          </a:p>
          <a:p>
            <a:endParaRPr lang="en-US" dirty="0"/>
          </a:p>
          <a:p>
            <a:endParaRPr lang="en-US" b="1" dirty="0"/>
          </a:p>
          <a:p>
            <a:endParaRPr lang="en-US" dirty="0"/>
          </a:p>
        </p:txBody>
      </p:sp>
    </p:spTree>
    <p:extLst>
      <p:ext uri="{BB962C8B-B14F-4D97-AF65-F5344CB8AC3E}">
        <p14:creationId xmlns:p14="http://schemas.microsoft.com/office/powerpoint/2010/main" val="3783725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r>
              <a:rPr lang="en-US" dirty="0"/>
              <a:t>Hedging</a:t>
            </a:r>
          </a:p>
        </p:txBody>
      </p:sp>
      <p:sp>
        <p:nvSpPr>
          <p:cNvPr id="3" name="Content Placeholder 2"/>
          <p:cNvSpPr>
            <a:spLocks noGrp="1"/>
          </p:cNvSpPr>
          <p:nvPr>
            <p:ph idx="1"/>
          </p:nvPr>
        </p:nvSpPr>
        <p:spPr>
          <a:xfrm>
            <a:off x="77804" y="669303"/>
            <a:ext cx="12021152" cy="6188697"/>
          </a:xfrm>
        </p:spPr>
        <p:txBody>
          <a:bodyPr>
            <a:normAutofit fontScale="92500" lnSpcReduction="10000"/>
          </a:bodyPr>
          <a:lstStyle/>
          <a:p>
            <a:r>
              <a:rPr lang="en-US" dirty="0"/>
              <a:t>Hedging in finance is a risk management strategy that deals with reducing and eliminating the risk of uncertainties. It helps to restrict losses that may arise due to unknown fluctuations in the price of the investment. Hedging </a:t>
            </a:r>
            <a:r>
              <a:rPr lang="en-US" dirty="0" err="1"/>
              <a:t>stragies</a:t>
            </a:r>
            <a:r>
              <a:rPr lang="en-US" dirty="0"/>
              <a:t> are adopted in commodities, currency, equities, interest rates and weather.</a:t>
            </a:r>
          </a:p>
          <a:p>
            <a:r>
              <a:rPr lang="en-US" dirty="0">
                <a:hlinkClick r:id="rId2"/>
              </a:rPr>
              <a:t>https://www.youtube.com/watch?v=RVK2OYF-ivs</a:t>
            </a:r>
            <a:endParaRPr lang="en-US" dirty="0"/>
          </a:p>
          <a:p>
            <a:r>
              <a:rPr lang="en-US" dirty="0"/>
              <a:t>Different Types of Hedges:</a:t>
            </a:r>
          </a:p>
          <a:p>
            <a:r>
              <a:rPr lang="en-US" dirty="0"/>
              <a:t>Forward Contract: OTC trade for customized deals. Adopted mainly for currencies, commodities, etc.</a:t>
            </a:r>
          </a:p>
          <a:p>
            <a:r>
              <a:rPr lang="en-US" dirty="0"/>
              <a:t>Futures Contract: It is a standardized agreement to buy or sell underlying assets at a determined price on the specific date and standardized quantity agreed by two independent parties involved. </a:t>
            </a:r>
          </a:p>
          <a:p>
            <a:r>
              <a:rPr lang="en-US" dirty="0"/>
              <a:t>Money Markets: Different Types of Hedges:</a:t>
            </a:r>
          </a:p>
          <a:p>
            <a:r>
              <a:rPr lang="en-US" dirty="0"/>
              <a:t>Hedging is broadly divided into three types which will help investors to gain profits by trading different commodities, currencies or securities. These are:</a:t>
            </a:r>
          </a:p>
          <a:p>
            <a:r>
              <a:rPr lang="en-US" dirty="0"/>
              <a:t>Forward </a:t>
            </a:r>
            <a:r>
              <a:rPr lang="en-US" dirty="0" err="1"/>
              <a:t>Contract:It</a:t>
            </a:r>
            <a:r>
              <a:rPr lang="en-US" dirty="0"/>
              <a:t> is a non-standardized agreement to buy or sell underlying assets at a determined price on the date agreed by two independent parties involved. Forward contract covers various contracts like forward exchange contracts for currencies, commodities, etc.</a:t>
            </a:r>
          </a:p>
          <a:p>
            <a:r>
              <a:rPr lang="en-US" dirty="0"/>
              <a:t>Futures Contract: It is a standardized agreement to buy or sell underlying assets at a determined price on the specific date and standardized quantity agreed by two independent parties involved. A futures contract covers various contracts like commodities, currencies future contracts, etc.</a:t>
            </a:r>
          </a:p>
          <a:p>
            <a:r>
              <a:rPr lang="en-US" dirty="0"/>
              <a:t>Money Markets:  It covers many forms of financial activities of currencies, money market operations for interest, calls on equities where short-term loans, borrowing, selling and lending happen with a maturity of one year or more. </a:t>
            </a:r>
            <a:r>
              <a:rPr lang="en-US" dirty="0" err="1"/>
              <a:t>Eg</a:t>
            </a:r>
            <a:r>
              <a:rPr lang="en-US" dirty="0"/>
              <a:t> interest rate swaps, arbitrage, </a:t>
            </a:r>
            <a:r>
              <a:rPr lang="en-US" dirty="0" err="1"/>
              <a:t>etc</a:t>
            </a:r>
            <a:endParaRPr lang="en-US" dirty="0"/>
          </a:p>
          <a:p>
            <a:endParaRPr lang="en-US" sz="2000" dirty="0"/>
          </a:p>
        </p:txBody>
      </p:sp>
    </p:spTree>
    <p:extLst>
      <p:ext uri="{BB962C8B-B14F-4D97-AF65-F5344CB8AC3E}">
        <p14:creationId xmlns:p14="http://schemas.microsoft.com/office/powerpoint/2010/main" val="3688593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 calcmode="lin" valueType="num">
                                      <p:cBhvr additive="base">
                                        <p:cTn id="6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r>
              <a:rPr lang="en-US" dirty="0"/>
              <a:t>Trading systems</a:t>
            </a:r>
          </a:p>
        </p:txBody>
      </p:sp>
      <p:sp>
        <p:nvSpPr>
          <p:cNvPr id="3" name="Content Placeholder 2"/>
          <p:cNvSpPr>
            <a:spLocks noGrp="1"/>
          </p:cNvSpPr>
          <p:nvPr>
            <p:ph idx="1"/>
          </p:nvPr>
        </p:nvSpPr>
        <p:spPr>
          <a:xfrm>
            <a:off x="77804" y="891974"/>
            <a:ext cx="12021152" cy="5966026"/>
          </a:xfrm>
        </p:spPr>
        <p:txBody>
          <a:bodyPr>
            <a:normAutofit lnSpcReduction="10000"/>
          </a:bodyPr>
          <a:lstStyle/>
          <a:p>
            <a:r>
              <a:rPr lang="en-US" dirty="0"/>
              <a:t>Until the mid-nineties, almost all stock exchanges functioned as open out-cry systems. Though there was price discovery through the movements in prices that various brokers offered and desired for the stock, price dissemination was imperfect. Brokers would hoodwink gullible clients by giving them the worst price of the day, keeping the rest for themselves.</a:t>
            </a:r>
          </a:p>
          <a:p>
            <a:r>
              <a:rPr lang="en-US" dirty="0"/>
              <a:t>Then came the electronic system. An electronic trade matching system does the same thing the brokers did earlier – get buyers and sellers together so that they can deal at a price acceptable to both of them and publish these prices in real-time. An order book has to match the buy and sell orders for each stock so that the buyer gets the best price offered from his point of view (the lowest price to sell) and the seller also gets the best price (the highest price to buy).</a:t>
            </a:r>
          </a:p>
          <a:p>
            <a:r>
              <a:rPr lang="en-US" dirty="0"/>
              <a:t>The basic rule of priority for matching trades is first price and then time. Matching always takes place at the passive price (the price already present on the exchange until a better offer is received)</a:t>
            </a:r>
          </a:p>
          <a:p>
            <a:r>
              <a:rPr lang="en-US" dirty="0"/>
              <a:t>The biggest advantage of electronic matching is precise price discovery and fair trading. Each order is uniquely numbered and time stamped. There is also immediate execution of market orders and limit orders, which have an existing matching price on the system.</a:t>
            </a:r>
          </a:p>
          <a:p>
            <a:r>
              <a:rPr lang="en-US" dirty="0"/>
              <a:t>In an automated exchange a broker’s customer can actually track his order on the trading system so there is absolute transparency. India’s National Stock Exchange (NSE) and the Bombay Stock Exchange (BSE) do not allow orders to be bunched so the broker cannot cheat customers on the price. The system also maintains an automatic audit trail so surveillance becomes easier. </a:t>
            </a:r>
          </a:p>
          <a:p>
            <a:r>
              <a:rPr lang="en-US" dirty="0"/>
              <a:t>The reduced role of the broker and the automatic execution of trades have reduced both time and cost of execution.</a:t>
            </a:r>
          </a:p>
          <a:p>
            <a:endParaRPr lang="en-US" dirty="0"/>
          </a:p>
          <a:p>
            <a:endParaRPr lang="en-US" dirty="0"/>
          </a:p>
        </p:txBody>
      </p:sp>
    </p:spTree>
    <p:extLst>
      <p:ext uri="{BB962C8B-B14F-4D97-AF65-F5344CB8AC3E}">
        <p14:creationId xmlns:p14="http://schemas.microsoft.com/office/powerpoint/2010/main" val="2182420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85424" y="760396"/>
            <a:ext cx="12021152" cy="6097604"/>
          </a:xfrm>
        </p:spPr>
        <p:txBody>
          <a:bodyPr/>
          <a:lstStyle/>
          <a:p>
            <a:r>
              <a:rPr lang="en-US" b="1" dirty="0"/>
              <a:t>Advantages of Hedging</a:t>
            </a:r>
          </a:p>
          <a:p>
            <a:r>
              <a:rPr lang="en-US" dirty="0"/>
              <a:t>It can be used for locking profit</a:t>
            </a:r>
          </a:p>
          <a:p>
            <a:r>
              <a:rPr lang="en-US" dirty="0"/>
              <a:t>Enables traders to survive hard market periods</a:t>
            </a:r>
          </a:p>
          <a:p>
            <a:r>
              <a:rPr lang="en-US" dirty="0"/>
              <a:t>It limits losses to a great extent</a:t>
            </a:r>
          </a:p>
          <a:p>
            <a:r>
              <a:rPr lang="en-US" dirty="0"/>
              <a:t>As it facilitates investors to invest in various asset classes, therefore, increases liquidity</a:t>
            </a:r>
          </a:p>
          <a:p>
            <a:r>
              <a:rPr lang="en-US" dirty="0"/>
              <a:t>It also helps in saving time as the long-term trader is not required to monitor/adjust his portfolio with daily market volatility</a:t>
            </a:r>
          </a:p>
          <a:p>
            <a:r>
              <a:rPr lang="en-US" dirty="0"/>
              <a:t>It offers a flexible price mechanism as it requires lower margin outlay</a:t>
            </a:r>
          </a:p>
          <a:p>
            <a:r>
              <a:rPr lang="en-US" dirty="0"/>
              <a:t>It gives the trader protection against commodity price changes, inflation, currency exchange rate changes, interest rate changes, etc. on successful hedging</a:t>
            </a:r>
          </a:p>
          <a:p>
            <a:r>
              <a:rPr lang="en-US" dirty="0"/>
              <a:t>In hedging using option provides traders an opportunity to practice complex options trading strategies to maximize return</a:t>
            </a:r>
          </a:p>
          <a:p>
            <a:r>
              <a:rPr lang="en-US" dirty="0"/>
              <a:t>It helps in increasing liquidity in financial markets.</a:t>
            </a:r>
          </a:p>
        </p:txBody>
      </p:sp>
    </p:spTree>
    <p:extLst>
      <p:ext uri="{BB962C8B-B14F-4D97-AF65-F5344CB8AC3E}">
        <p14:creationId xmlns:p14="http://schemas.microsoft.com/office/powerpoint/2010/main" val="788608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 calcmode="lin" valueType="num">
                                      <p:cBhvr additive="base">
                                        <p:cTn id="6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normAutofit lnSpcReduction="10000"/>
          </a:bodyPr>
          <a:lstStyle/>
          <a:p>
            <a:r>
              <a:rPr lang="en-US" dirty="0"/>
              <a:t>There are various strategies opted by AMCs to mitigate losses like:</a:t>
            </a:r>
          </a:p>
          <a:p>
            <a:r>
              <a:rPr lang="en-US" dirty="0"/>
              <a:t>Asset Allocation: It is done by diversifying an investor’s portfolio with various asset classes. Like, you can invest 40% in the equities and rest in stable asset classes which helps to balance the investments.</a:t>
            </a:r>
          </a:p>
          <a:p>
            <a:r>
              <a:rPr lang="en-US" dirty="0"/>
              <a:t>Structure: It is done by investing a certain portion of the portfolio in debt instruments and the rest in derivatives. Investing in debt provides stability while investing in derivatives protects from various risks.</a:t>
            </a:r>
          </a:p>
          <a:p>
            <a:r>
              <a:rPr lang="en-US" dirty="0"/>
              <a:t>Through Options: It includes options of calls and puts of assets, which facilitate to secure your portfolio directly.</a:t>
            </a:r>
          </a:p>
          <a:p>
            <a:r>
              <a:rPr lang="en-US" b="1" dirty="0"/>
              <a:t>Future Markets</a:t>
            </a:r>
          </a:p>
          <a:p>
            <a:r>
              <a:rPr lang="en-US" dirty="0">
                <a:hlinkClick r:id="rId2"/>
              </a:rPr>
              <a:t>https://www.youtube.com/watch?v=CC9VeHrI3Es</a:t>
            </a:r>
            <a:endParaRPr lang="en-US" dirty="0"/>
          </a:p>
          <a:p>
            <a:r>
              <a:rPr lang="en-US" b="1" dirty="0"/>
              <a:t>Daily Settlement</a:t>
            </a:r>
          </a:p>
          <a:p>
            <a:r>
              <a:rPr lang="en-US" dirty="0"/>
              <a:t>Daily settlement is a simple process where a price is determined so that profit and loss for the day can be settled. The reason why settlement price is so hard to determine in futures trading is because the final traded price of the underlying asset can be subjected to unscrupulous manipulation and therefore may not be the best basis for daily settlement. Due to different trading characteristics of different underlying assets in different bourses around the world</a:t>
            </a:r>
          </a:p>
          <a:p>
            <a:r>
              <a:rPr lang="en-US" dirty="0"/>
              <a:t>Price methodologies generally resorted to : Final Traded Price, Final Unfilled Price, Weighted Average Price Across Closing Period, Volume &amp; Open Interest, Differential from Previous Settlement Price, Spread Comparison and Discretionary. </a:t>
            </a:r>
            <a:br>
              <a:rPr lang="en-US" dirty="0"/>
            </a:br>
            <a:endParaRPr lang="en-US" dirty="0"/>
          </a:p>
        </p:txBody>
      </p:sp>
    </p:spTree>
    <p:extLst>
      <p:ext uri="{BB962C8B-B14F-4D97-AF65-F5344CB8AC3E}">
        <p14:creationId xmlns:p14="http://schemas.microsoft.com/office/powerpoint/2010/main" val="76097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dirty="0"/>
              <a:t>Final Traded Price : It simply takes the final traded price of the underlying asset as the settlement price.  method is good for highly liquid assets that cannot be easily manipulated.</a:t>
            </a:r>
          </a:p>
          <a:p>
            <a:r>
              <a:rPr lang="en-US" dirty="0"/>
              <a:t> Final Unfilled Price : It is usually a moderator kind of method where a more conservative unfilled price is used instead of the final traded price.</a:t>
            </a:r>
          </a:p>
          <a:p>
            <a:r>
              <a:rPr lang="en-US" dirty="0"/>
              <a:t> Weighted Average Price It involves simply averaging the traded prices across a pre-determined period such as (but not limited to) the final 15 minutes of trading or the final 20 trades. Weighted average price is a relatively fair method and makes it harder for settlement price to be manipulated.</a:t>
            </a:r>
          </a:p>
          <a:p>
            <a:r>
              <a:rPr lang="en-US" dirty="0"/>
              <a:t>Volume &amp; Open Interest studies the relationship between volume and open interest of the traded futures contracts using computer programs and compare it against the price of the underlying asset in order to determine a fair settlement price.</a:t>
            </a:r>
          </a:p>
          <a:p>
            <a:r>
              <a:rPr lang="en-US" dirty="0"/>
              <a:t>Differential from Previous Settlement Price : Applies a fixed or variable differential on the last settlement price and determine that as the new settlement price. This is useful for underlying assets that cannot be easily priced.</a:t>
            </a:r>
          </a:p>
          <a:p>
            <a:r>
              <a:rPr lang="en-US" dirty="0"/>
              <a:t>Mark to market</a:t>
            </a:r>
          </a:p>
          <a:p>
            <a:r>
              <a:rPr lang="en-US" dirty="0">
                <a:hlinkClick r:id="rId2"/>
              </a:rPr>
              <a:t>https://www.youtube.com/watch?v=Cp95WLvlTNQ</a:t>
            </a:r>
            <a:endParaRPr lang="en-US" dirty="0"/>
          </a:p>
          <a:p>
            <a:endParaRPr lang="en-US" dirty="0"/>
          </a:p>
          <a:p>
            <a:endParaRPr lang="en-US" dirty="0"/>
          </a:p>
        </p:txBody>
      </p:sp>
    </p:spTree>
    <p:extLst>
      <p:ext uri="{BB962C8B-B14F-4D97-AF65-F5344CB8AC3E}">
        <p14:creationId xmlns:p14="http://schemas.microsoft.com/office/powerpoint/2010/main" val="2415417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r>
              <a:rPr lang="en-US" dirty="0"/>
              <a:t>Market Margin</a:t>
            </a:r>
          </a:p>
        </p:txBody>
      </p:sp>
      <p:sp>
        <p:nvSpPr>
          <p:cNvPr id="3" name="Content Placeholder 2"/>
          <p:cNvSpPr>
            <a:spLocks noGrp="1"/>
          </p:cNvSpPr>
          <p:nvPr>
            <p:ph idx="1"/>
          </p:nvPr>
        </p:nvSpPr>
        <p:spPr>
          <a:xfrm>
            <a:off x="77804" y="891974"/>
            <a:ext cx="12021152" cy="5966026"/>
          </a:xfrm>
        </p:spPr>
        <p:txBody>
          <a:bodyPr>
            <a:normAutofit/>
          </a:bodyPr>
          <a:lstStyle/>
          <a:p>
            <a:r>
              <a:rPr lang="en-US" dirty="0"/>
              <a:t>Suppose an investor, purchases 1000 shares of ‘XYZ company at Rs.100/- on January 1, 2021. The investor has to give the purchase amount of Rs.1,00,000/- (1000 x 100) to his broker on or before January 2, 2021. Broker, in turn, has to give this money to the stock exchange on January 3, 2021. There is always a small chance that the investor may not be able to bring the required money by the required date.</a:t>
            </a:r>
          </a:p>
          <a:p>
            <a:r>
              <a:rPr lang="en-US" dirty="0"/>
              <a:t>As an advance for buying the shares, the investor is required to pay a portion of the total amount of Rs.1,00,000/- to the broker at the time of placing the buy order. Stock exchange in turn collects a similar amount from the broker upon execution of the order. This initial token payment is called MARGIN. Remember, for every buyer, there is a seller and if the buyer does not bring the money, the seller may not get his / her money.</a:t>
            </a:r>
          </a:p>
          <a:p>
            <a:r>
              <a:rPr lang="en-US" dirty="0"/>
              <a:t>Margin refers to the amount set aside for starting to trade. It acts as a buffer for trades in hedging , derivatives, future trading, etc. Margin is a specific amount one needs to have for hedging stocks.</a:t>
            </a:r>
          </a:p>
          <a:p>
            <a:r>
              <a:rPr lang="en-US" dirty="0"/>
              <a:t>Margins in the cash market segment comprised of the following three types:</a:t>
            </a:r>
          </a:p>
          <a:p>
            <a:r>
              <a:rPr lang="en-US" b="1" dirty="0"/>
              <a:t>1) Value at Risk (</a:t>
            </a:r>
            <a:r>
              <a:rPr lang="en-US" b="1" dirty="0" err="1"/>
              <a:t>VaR</a:t>
            </a:r>
            <a:r>
              <a:rPr lang="en-US" b="1" dirty="0"/>
              <a:t>) margin:</a:t>
            </a:r>
            <a:endParaRPr lang="en-US" dirty="0"/>
          </a:p>
          <a:p>
            <a:r>
              <a:rPr lang="en-US" dirty="0" err="1"/>
              <a:t>VaR</a:t>
            </a:r>
            <a:r>
              <a:rPr lang="en-US" dirty="0"/>
              <a:t> Margin is at the heart of the margining system for the cash market segment. Let us try and understand briefly what we mean by ‘</a:t>
            </a:r>
            <a:r>
              <a:rPr lang="en-US" dirty="0" err="1"/>
              <a:t>VaR</a:t>
            </a:r>
            <a:r>
              <a:rPr lang="en-US" dirty="0"/>
              <a:t>’. The most popular and traditional measure of uncertainty/risk is Volatility, Technically, </a:t>
            </a:r>
            <a:r>
              <a:rPr lang="en-US" dirty="0" err="1"/>
              <a:t>VaR</a:t>
            </a:r>
            <a:r>
              <a:rPr lang="en-US" dirty="0"/>
              <a:t> is a technique used to estimate the probability of loss of value of an asset or group of assets (for example a share or a portfolio of a few shares), based on the statistical analysis of historical price trends and volatilities</a:t>
            </a:r>
          </a:p>
          <a:p>
            <a:endParaRPr lang="en-US" dirty="0"/>
          </a:p>
        </p:txBody>
      </p:sp>
    </p:spTree>
    <p:extLst>
      <p:ext uri="{BB962C8B-B14F-4D97-AF65-F5344CB8AC3E}">
        <p14:creationId xmlns:p14="http://schemas.microsoft.com/office/powerpoint/2010/main" val="98541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760396"/>
            <a:ext cx="12021152" cy="6097604"/>
          </a:xfrm>
        </p:spPr>
        <p:txBody>
          <a:bodyPr>
            <a:normAutofit/>
          </a:bodyPr>
          <a:lstStyle/>
          <a:p>
            <a:r>
              <a:rPr lang="en-US" dirty="0" err="1"/>
              <a:t>VaR</a:t>
            </a:r>
            <a:r>
              <a:rPr lang="en-US" dirty="0"/>
              <a:t> is computed using exponentially weighted moving average (EWMA) methodology. Based on statistical analysis, 94% weight is given to volatility on ‘T-1’ day and 6% weight is given to ‘T’ day returns. Value at risk (VAR) is a measure of the risk of loss for investments. It estimates how much a set of investments might lose, given normal market conditions, in a set time period such as a day. It is an indication of maximum loss that a stock may incur under adverse conditions. </a:t>
            </a:r>
          </a:p>
          <a:p>
            <a:r>
              <a:rPr lang="en-US" b="1" dirty="0"/>
              <a:t>2) Extreme loss margin</a:t>
            </a:r>
            <a:endParaRPr lang="en-US" dirty="0"/>
          </a:p>
          <a:p>
            <a:r>
              <a:rPr lang="en-US" dirty="0"/>
              <a:t>The extreme loss margin aims at covering the losses that could occur outside the coverage of </a:t>
            </a:r>
            <a:r>
              <a:rPr lang="en-US" dirty="0" err="1"/>
              <a:t>VaR</a:t>
            </a:r>
            <a:r>
              <a:rPr lang="en-US" dirty="0"/>
              <a:t> margins</a:t>
            </a:r>
          </a:p>
          <a:p>
            <a:r>
              <a:rPr lang="en-US" b="1" dirty="0"/>
              <a:t>3) Mark to market Margin</a:t>
            </a:r>
            <a:endParaRPr lang="en-US" dirty="0"/>
          </a:p>
          <a:p>
            <a:r>
              <a:rPr lang="en-US" dirty="0"/>
              <a:t>MTM is calculated at the end of the day on all open positions by comparing transaction price with the closing price of the share for the day</a:t>
            </a:r>
          </a:p>
        </p:txBody>
      </p:sp>
    </p:spTree>
    <p:extLst>
      <p:ext uri="{BB962C8B-B14F-4D97-AF65-F5344CB8AC3E}">
        <p14:creationId xmlns:p14="http://schemas.microsoft.com/office/powerpoint/2010/main" val="3133158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dirty="0"/>
              <a:t>According to new margin norms, traders taking bets on futures &amp; options markets will have to keep 100% margin in their bank accounts to proceed with the trade. Until now, only 75% of the total margin was required. This 100% margin is based on the value at risk (</a:t>
            </a:r>
            <a:r>
              <a:rPr lang="en-US" dirty="0" err="1"/>
              <a:t>VaR</a:t>
            </a:r>
            <a:r>
              <a:rPr lang="en-US" dirty="0"/>
              <a:t>) margin defined by exchanges for each stock. </a:t>
            </a:r>
            <a:r>
              <a:rPr lang="en-US" dirty="0" err="1"/>
              <a:t>VaR</a:t>
            </a:r>
            <a:r>
              <a:rPr lang="en-US" dirty="0"/>
              <a:t> margin is different for each stock and is higher for penny stocks.</a:t>
            </a:r>
          </a:p>
          <a:p>
            <a:r>
              <a:rPr lang="en-US" dirty="0"/>
              <a:t>Margin requirements set by regulator is dependent on VAR of a stock. For example: </a:t>
            </a:r>
            <a:r>
              <a:rPr lang="en-US" dirty="0" err="1"/>
              <a:t>VaR</a:t>
            </a:r>
            <a:r>
              <a:rPr lang="en-US" dirty="0"/>
              <a:t> margin is 16.11% for Reliance Industries and is 100% for Reliance Power (margin is higher here because it is considered a penny stock, which witnesses risky bets by traders). Basically, if you want to buy stocks worth ₹1 lakh of Reliance Industries, you must have about ₹16,000 in your account. This is because the value at risk margin for the stock is 16.11%</a:t>
            </a:r>
          </a:p>
          <a:p>
            <a:r>
              <a:rPr lang="en-US" dirty="0"/>
              <a:t>Now, a broker has to ensure this entire margin amount is provided by the client before trading or else a penalty will be charged. Earlier, only 75% of this margin amount was required.</a:t>
            </a:r>
          </a:p>
          <a:p>
            <a:r>
              <a:rPr lang="en-US" dirty="0"/>
              <a:t>This rule has come into effect t from 1</a:t>
            </a:r>
            <a:r>
              <a:rPr lang="en-US" baseline="30000" dirty="0"/>
              <a:t>st</a:t>
            </a:r>
            <a:r>
              <a:rPr lang="en-US" dirty="0"/>
              <a:t> Sep, 2021. Traders are unhappy as now they have to arrange for higher amount of money before being allowed to trade ( 25 % more than that before). Further, penalties will be charged on traders if the margins are not maintained during the trading session. They have launched Twitter campaign for protesting.</a:t>
            </a:r>
          </a:p>
          <a:p>
            <a:r>
              <a:rPr lang="en-US" dirty="0"/>
              <a:t>The idea by SEBI is to control the leverage being taken by the traders and thereby reducing risks. This is in regard to investors taking risky bets more than their margins.</a:t>
            </a:r>
          </a:p>
          <a:p>
            <a:endParaRPr lang="en-US" dirty="0"/>
          </a:p>
        </p:txBody>
      </p:sp>
    </p:spTree>
    <p:extLst>
      <p:ext uri="{BB962C8B-B14F-4D97-AF65-F5344CB8AC3E}">
        <p14:creationId xmlns:p14="http://schemas.microsoft.com/office/powerpoint/2010/main" val="4042250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b="1" dirty="0"/>
              <a:t>Market Trends</a:t>
            </a:r>
          </a:p>
          <a:p>
            <a:r>
              <a:rPr lang="en-US" dirty="0"/>
              <a:t>The London Stock Exchange, with 300 member firms and 15,000 securities, was one of the first prominent exchanges to use an electronic order book in 1986, with the introduction of the Securities Exchange Trading System for a relatively small group of actively traded large-cap stocks.</a:t>
            </a:r>
          </a:p>
          <a:p>
            <a:r>
              <a:rPr lang="en-US" dirty="0"/>
              <a:t>India joined the bandwagon with the advent of the National Stock Exchange (NSE). It arrived with a fully computerized order book in 1994 called NEAT (National Exchange for Automated Trading). This enabled it to spread across to various towns and cities in India by setting up terminals connected to the central system through VSAT. Currently, it enables trading in 1363 securities through 2856 VSAT terminals (servicing 9000 users) spread across 354 cities. It managed to take over a large portion of trades done on the old but well-established Bombay Stock Exchange (BSE) (the oldest stock exchange in Asia that started operation in 1875). The competition from this new technology compelled the BSE to finally change to a computerized matching system in March 1995 called BOLT (Bombay Online Trading).</a:t>
            </a:r>
          </a:p>
          <a:p>
            <a:r>
              <a:rPr lang="en-US" dirty="0"/>
              <a:t>BOLT is one of the few stock trading systems in the world that handles hybrid/mixed modes of trading: both order-driven (where orders are received directly from customers and matched) and quote driven (where broker-dealers give two-way quotes for bid and offer which are then matched with customer orders). It supports the normal segment, the auction segment, the odd-lot segment and continuous net settlement. There are more than 6,000 BSE trading terminals installed across the country.</a:t>
            </a:r>
          </a:p>
        </p:txBody>
      </p:sp>
    </p:spTree>
    <p:extLst>
      <p:ext uri="{BB962C8B-B14F-4D97-AF65-F5344CB8AC3E}">
        <p14:creationId xmlns:p14="http://schemas.microsoft.com/office/powerpoint/2010/main" val="122779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891974"/>
            <a:ext cx="12021152" cy="5966026"/>
          </a:xfrm>
        </p:spPr>
        <p:txBody>
          <a:bodyPr/>
          <a:lstStyle/>
          <a:p>
            <a:r>
              <a:rPr lang="en-US" dirty="0"/>
              <a:t>Advantages</a:t>
            </a:r>
          </a:p>
          <a:p>
            <a:r>
              <a:rPr lang="en-US" dirty="0"/>
              <a:t>Transparency as it is capable of creating audit trails in a real time basis</a:t>
            </a:r>
          </a:p>
          <a:p>
            <a:r>
              <a:rPr lang="en-US" dirty="0"/>
              <a:t>Faster trade and higher volume thus increasing liquidity of the markets.</a:t>
            </a:r>
          </a:p>
          <a:p>
            <a:r>
              <a:rPr lang="en-US" dirty="0"/>
              <a:t>Minimizing Emotions by automated decision making and imparting stop loss limits.</a:t>
            </a:r>
          </a:p>
          <a:p>
            <a:r>
              <a:rPr lang="en-US" dirty="0"/>
              <a:t>Preserving Discipline by sticking to policy rather than individual’s whims.</a:t>
            </a:r>
          </a:p>
          <a:p>
            <a:r>
              <a:rPr lang="en-US" dirty="0"/>
              <a:t>Diversifying Trading</a:t>
            </a:r>
          </a:p>
          <a:p>
            <a:r>
              <a:rPr lang="en-US" dirty="0"/>
              <a:t>Limitations</a:t>
            </a:r>
          </a:p>
          <a:p>
            <a:r>
              <a:rPr lang="en-US" dirty="0"/>
              <a:t>Mechanical Failures from power losses or computer crashes, and to system quirks.</a:t>
            </a:r>
          </a:p>
          <a:p>
            <a:r>
              <a:rPr lang="en-US" dirty="0"/>
              <a:t>Dependent on factors like broadband speed , device connectivity, </a:t>
            </a:r>
            <a:r>
              <a:rPr lang="en-US" dirty="0" err="1"/>
              <a:t>etc</a:t>
            </a:r>
            <a:endParaRPr lang="en-US" dirty="0"/>
          </a:p>
          <a:p>
            <a:r>
              <a:rPr lang="en-US" dirty="0"/>
              <a:t>Too fast market movements don’t give opportunity to revise orders.</a:t>
            </a:r>
            <a:br>
              <a:rPr lang="en-US" dirty="0"/>
            </a:br>
            <a:br>
              <a:rPr lang="en-US" dirty="0"/>
            </a:br>
            <a:endParaRPr lang="en-US" dirty="0"/>
          </a:p>
          <a:p>
            <a:endParaRPr lang="en-US" dirty="0"/>
          </a:p>
        </p:txBody>
      </p:sp>
    </p:spTree>
    <p:extLst>
      <p:ext uri="{BB962C8B-B14F-4D97-AF65-F5344CB8AC3E}">
        <p14:creationId xmlns:p14="http://schemas.microsoft.com/office/powerpoint/2010/main" val="1111344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additive="base">
                                        <p:cTn id="3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 calcmode="lin" valueType="num">
                                      <p:cBhvr additive="base">
                                        <p:cTn id="44"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 calcmode="lin" valueType="num">
                                      <p:cBhvr additive="base">
                                        <p:cTn id="50"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 calcmode="lin" valueType="num">
                                      <p:cBhvr additive="base">
                                        <p:cTn id="6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
                                            <p:txEl>
                                              <p:pRg st="4" end="4"/>
                                            </p:txEl>
                                          </p:spTgt>
                                        </p:tgtEl>
                                        <p:attrNameLst>
                                          <p:attrName>style.visibility</p:attrName>
                                        </p:attrNameLst>
                                      </p:cBhvr>
                                      <p:to>
                                        <p:strVal val="visible"/>
                                      </p:to>
                                    </p:set>
                                    <p:anim calcmode="lin" valueType="num">
                                      <p:cBhvr additive="base">
                                        <p:cTn id="6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r>
              <a:rPr lang="en-US" b="1" dirty="0"/>
              <a:t>Screen Based Trading System</a:t>
            </a:r>
            <a:endParaRPr lang="en-US" dirty="0"/>
          </a:p>
        </p:txBody>
      </p:sp>
      <p:sp>
        <p:nvSpPr>
          <p:cNvPr id="3" name="Content Placeholder 2"/>
          <p:cNvSpPr>
            <a:spLocks noGrp="1"/>
          </p:cNvSpPr>
          <p:nvPr>
            <p:ph idx="1"/>
          </p:nvPr>
        </p:nvSpPr>
        <p:spPr>
          <a:xfrm>
            <a:off x="77804" y="760396"/>
            <a:ext cx="12021152" cy="6097604"/>
          </a:xfrm>
        </p:spPr>
        <p:txBody>
          <a:bodyPr>
            <a:normAutofit lnSpcReduction="10000"/>
          </a:bodyPr>
          <a:lstStyle/>
          <a:p>
            <a:r>
              <a:rPr lang="en-US" dirty="0"/>
              <a:t>NSE introduced screen-based trading system (SBTS) where a member can punch into the computer the quantities of shares and the prices at which he wants to transact. The transaction is executed as soon as the quote punched by a trading member finds a matching sale or buys quote from counterparty. SBTS electronically matches the buyer and seller in an order-driven system or finds the customer the best price available in a quote-driven system, and hence cuts down on time, cost and risk of error as well as on the chances of fraud.</a:t>
            </a:r>
            <a:endParaRPr lang="en-US" b="1" dirty="0"/>
          </a:p>
          <a:p>
            <a:pPr fontAlgn="base"/>
            <a:r>
              <a:rPr lang="en-US" dirty="0"/>
              <a:t>1. A member can punch into the computer quantities of securities and the prices at which he likes to transact and the transaction is executed as soon as it finds a matching order from a counter party.</a:t>
            </a:r>
          </a:p>
          <a:p>
            <a:pPr fontAlgn="base"/>
            <a:r>
              <a:rPr lang="en-US" dirty="0"/>
              <a:t>2. SBTS electronically matches orders on a strict price/time priority.</a:t>
            </a:r>
          </a:p>
          <a:p>
            <a:pPr fontAlgn="base"/>
            <a:r>
              <a:rPr lang="en-US" dirty="0"/>
              <a:t>3. It cuts down on time, cost and risk of error, as well as fraud resulting in improved operational efficiency.</a:t>
            </a:r>
          </a:p>
          <a:p>
            <a:pPr fontAlgn="base"/>
            <a:r>
              <a:rPr lang="en-US" dirty="0"/>
              <a:t>4. It allows faster incorporation of price sensitive information into prevailing prices, and enables increasing the informational efficiency of markets.</a:t>
            </a:r>
          </a:p>
          <a:p>
            <a:pPr fontAlgn="base"/>
            <a:r>
              <a:rPr lang="en-US" dirty="0"/>
              <a:t>5. It enables market participants to see the full market on real time, making the market transparent.</a:t>
            </a:r>
          </a:p>
          <a:p>
            <a:pPr fontAlgn="base"/>
            <a:r>
              <a:rPr lang="en-US" dirty="0"/>
              <a:t>6. It allows a large number of participants, irrespective of geographical location, to trade with one another simultaneously, improving the depth and liquidity of the market.</a:t>
            </a:r>
          </a:p>
          <a:p>
            <a:pPr fontAlgn="base"/>
            <a:r>
              <a:rPr lang="en-US" dirty="0"/>
              <a:t>7. It provides full anonymity by accepting orders of small, from members without revealing their identity, thus providing equal access to everybody.</a:t>
            </a:r>
          </a:p>
          <a:p>
            <a:pPr fontAlgn="base"/>
            <a:r>
              <a:rPr lang="en-US" dirty="0"/>
              <a:t>8. It also provides a perfect audit trail, which helps to resolve disputes by logging in the trade execution process in entirety.</a:t>
            </a:r>
          </a:p>
          <a:p>
            <a:pPr fontAlgn="base"/>
            <a:r>
              <a:rPr lang="en-US" dirty="0">
                <a:hlinkClick r:id="rId2"/>
              </a:rPr>
              <a:t>https://www.youtube.com/watch?v=2aavrPMPl-8</a:t>
            </a:r>
            <a:endParaRPr lang="en-US" dirty="0"/>
          </a:p>
          <a:p>
            <a:pPr fontAlgn="base"/>
            <a:endParaRPr lang="en-US" dirty="0"/>
          </a:p>
          <a:p>
            <a:endParaRPr lang="en-US" dirty="0"/>
          </a:p>
          <a:p>
            <a:endParaRPr lang="en-US" dirty="0"/>
          </a:p>
        </p:txBody>
      </p:sp>
    </p:spTree>
    <p:extLst>
      <p:ext uri="{BB962C8B-B14F-4D97-AF65-F5344CB8AC3E}">
        <p14:creationId xmlns:p14="http://schemas.microsoft.com/office/powerpoint/2010/main" val="4018781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 calcmode="lin" valueType="num">
                                      <p:cBhvr additive="base">
                                        <p:cTn id="6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804" y="86627"/>
            <a:ext cx="11275996" cy="673769"/>
          </a:xfrm>
        </p:spPr>
        <p:txBody>
          <a:bodyPr>
            <a:normAutofit/>
          </a:bodyPr>
          <a:lstStyle/>
          <a:p>
            <a:r>
              <a:rPr lang="en-US" dirty="0"/>
              <a:t>NEAT ( National Exchange for Automated Trading) :</a:t>
            </a:r>
          </a:p>
        </p:txBody>
      </p:sp>
      <p:sp>
        <p:nvSpPr>
          <p:cNvPr id="3" name="Content Placeholder 2"/>
          <p:cNvSpPr>
            <a:spLocks noGrp="1"/>
          </p:cNvSpPr>
          <p:nvPr>
            <p:ph idx="1"/>
          </p:nvPr>
        </p:nvSpPr>
        <p:spPr>
          <a:xfrm>
            <a:off x="77804" y="891974"/>
            <a:ext cx="12021152" cy="5966026"/>
          </a:xfrm>
        </p:spPr>
        <p:txBody>
          <a:bodyPr>
            <a:normAutofit/>
          </a:bodyPr>
          <a:lstStyle/>
          <a:p>
            <a:r>
              <a:rPr lang="en-US" dirty="0"/>
              <a:t>NSE is the first exchanges in the world to use satellite communication  technology for trading. Its trading system, called National  Exchange for  Automated Trading (NEAT), is a state of-the-art client server based  application. At the server end all trading  information is stored in an in-memory database to achieve minimum response time and maximum system availability for users. It  has uptime record of 99.7%. For all trades entered into NEAT system, there is uniform response time of less than one second. Orders in NEAT are executed on a price/time priority basis.</a:t>
            </a:r>
          </a:p>
          <a:p>
            <a:r>
              <a:rPr lang="en-US" dirty="0"/>
              <a:t>The NEAT system has four types of market. They are: </a:t>
            </a:r>
          </a:p>
          <a:p>
            <a:r>
              <a:rPr lang="en-US" dirty="0"/>
              <a:t>1. Normal Market All orders which are of regular lot size or multiples thereof are traded in the Normal Market. For shares that are traded in the compulsory </a:t>
            </a:r>
            <a:r>
              <a:rPr lang="en-US" dirty="0" err="1"/>
              <a:t>dematerialised</a:t>
            </a:r>
            <a:r>
              <a:rPr lang="en-US" dirty="0"/>
              <a:t> mode the market lot of these shares is one. </a:t>
            </a:r>
          </a:p>
          <a:p>
            <a:r>
              <a:rPr lang="en-US" dirty="0"/>
              <a:t> 2. Odd Lot Market All orders whose order size is less than the regular lot size are traded in the odd-lot market. An order is called an odd lot order if the order size is less than regular lot size. </a:t>
            </a:r>
          </a:p>
          <a:p>
            <a:r>
              <a:rPr lang="en-US" dirty="0"/>
              <a:t> 3. Auction Market In the Auction Market, auctions are initiated by the Exchange on behalf of trading members for settlement related reasons. There are 3 participants in this market. (</a:t>
            </a:r>
            <a:r>
              <a:rPr lang="en-US" dirty="0" err="1"/>
              <a:t>i</a:t>
            </a:r>
            <a:r>
              <a:rPr lang="en-US" dirty="0"/>
              <a:t>) Initiator (ii) Competitor (iii) Solicitor</a:t>
            </a:r>
          </a:p>
          <a:p>
            <a:r>
              <a:rPr lang="en-US" dirty="0"/>
              <a:t>4. RETDEBT Market</a:t>
            </a:r>
          </a:p>
          <a:p>
            <a:r>
              <a:rPr lang="en-US" dirty="0"/>
              <a:t>NSE has main computer which is connected through Very Small Aperture Terminal (VSAT) installed at its office. The main computer runs on a fault tolerant mainframe computer at the Exchange. </a:t>
            </a:r>
          </a:p>
          <a:p>
            <a:r>
              <a:rPr lang="en-US" dirty="0"/>
              <a:t>Brokers have terminals installed at their premises which are connected through VSATs/leased lines/modems. </a:t>
            </a:r>
          </a:p>
          <a:p>
            <a:endParaRPr lang="en-US" dirty="0"/>
          </a:p>
          <a:p>
            <a:endParaRPr lang="en-US" dirty="0"/>
          </a:p>
        </p:txBody>
      </p:sp>
    </p:spTree>
    <p:extLst>
      <p:ext uri="{BB962C8B-B14F-4D97-AF65-F5344CB8AC3E}">
        <p14:creationId xmlns:p14="http://schemas.microsoft.com/office/powerpoint/2010/main" val="1884589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endParaRPr lang="en-US" dirty="0"/>
          </a:p>
        </p:txBody>
      </p:sp>
      <p:sp>
        <p:nvSpPr>
          <p:cNvPr id="3" name="Content Placeholder 2"/>
          <p:cNvSpPr>
            <a:spLocks noGrp="1"/>
          </p:cNvSpPr>
          <p:nvPr>
            <p:ph idx="1"/>
          </p:nvPr>
        </p:nvSpPr>
        <p:spPr>
          <a:xfrm>
            <a:off x="77804" y="154004"/>
            <a:ext cx="12021152" cy="6703996"/>
          </a:xfrm>
        </p:spPr>
        <p:txBody>
          <a:bodyPr>
            <a:normAutofit/>
          </a:bodyPr>
          <a:lstStyle/>
          <a:p>
            <a:r>
              <a:rPr lang="en-US" dirty="0"/>
              <a:t>An investor informs a broker to place an order on his behalf. The broker enters the order through his PC, which runs under Windows NT and sends signal to the Satellite via VSAT/leased line/modem.</a:t>
            </a:r>
          </a:p>
          <a:p>
            <a:r>
              <a:rPr lang="en-US" dirty="0"/>
              <a:t> The signal is directed to mainframe computer at NSE via VSAT at NSE's office. </a:t>
            </a:r>
          </a:p>
          <a:p>
            <a:r>
              <a:rPr lang="en-US" dirty="0"/>
              <a:t>A message relating to the order activity is broadcast to the respective member. The order confirmation message is immediately displayed on the PC of the broker. </a:t>
            </a:r>
          </a:p>
          <a:p>
            <a:r>
              <a:rPr lang="en-US" dirty="0"/>
              <a:t>This order matches with the existing passive order(s), otherwise it waits for the active orders to enter the system. On order matching, a message is broadcast to the respective member. </a:t>
            </a:r>
          </a:p>
          <a:p>
            <a:r>
              <a:rPr lang="en-US" dirty="0"/>
              <a:t>The trading system operates on a strict price time priority. All orders received on the system are sorted, with the best priced order getting the first priority for matching i.e., the best buy orders match with the best sell order. Similar priced orders are sorted on time priority basis, i.e. the one that came in earlier gets priority over the later order. </a:t>
            </a:r>
          </a:p>
          <a:p>
            <a:r>
              <a:rPr lang="en-US" dirty="0"/>
              <a:t>Orders are matched automatically by the computer keeping the system, transparent and fair. Where an order does not find a match, it remains in the system for the day till a fresh order comes in or the earlier order is cancelled or modified. </a:t>
            </a:r>
          </a:p>
          <a:p>
            <a:r>
              <a:rPr lang="en-US" dirty="0"/>
              <a:t>The NSE trading system (NEAT) generates and maintains an audit trail of the orders entered in the system by assigning a unique order number to all the orders placed on the NEAT system. </a:t>
            </a:r>
          </a:p>
          <a:p>
            <a:r>
              <a:rPr lang="en-US" dirty="0"/>
              <a:t>The system is normally made available for trading on all days except Saturdays, Sundays and other holidays. Holidays are declared by the Exchange from time to time. </a:t>
            </a:r>
          </a:p>
          <a:p>
            <a:r>
              <a:rPr lang="en-US" dirty="0">
                <a:hlinkClick r:id="rId2"/>
              </a:rPr>
              <a:t>https://www.youtube.com/watch?v=0H4lyNGqB6M</a:t>
            </a:r>
            <a:endParaRPr lang="en-US" dirty="0"/>
          </a:p>
          <a:p>
            <a:endParaRPr lang="en-US" dirty="0"/>
          </a:p>
        </p:txBody>
      </p:sp>
    </p:spTree>
    <p:extLst>
      <p:ext uri="{BB962C8B-B14F-4D97-AF65-F5344CB8AC3E}">
        <p14:creationId xmlns:p14="http://schemas.microsoft.com/office/powerpoint/2010/main" val="3293545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r>
              <a:rPr lang="en-US" dirty="0"/>
              <a:t>BOLT</a:t>
            </a:r>
          </a:p>
        </p:txBody>
      </p:sp>
      <p:sp>
        <p:nvSpPr>
          <p:cNvPr id="3" name="Content Placeholder 2"/>
          <p:cNvSpPr>
            <a:spLocks noGrp="1"/>
          </p:cNvSpPr>
          <p:nvPr>
            <p:ph idx="1"/>
          </p:nvPr>
        </p:nvSpPr>
        <p:spPr>
          <a:xfrm>
            <a:off x="77804" y="891974"/>
            <a:ext cx="12021152" cy="5966026"/>
          </a:xfrm>
        </p:spPr>
        <p:txBody>
          <a:bodyPr/>
          <a:lstStyle/>
          <a:p>
            <a:r>
              <a:rPr lang="en-US" dirty="0"/>
              <a:t>Bombay Stock Exchange's trading system is popularly known as BOLT (BSE's Online Trading System). The BSE has deployed an Online Trading system (BOLT) on March 14, 1995</a:t>
            </a:r>
          </a:p>
          <a:p>
            <a:r>
              <a:rPr lang="en-US" dirty="0"/>
              <a:t>BOLT has a two-tier architecture. The trader workstations are connected directly to the backend server, which acts as a communication server and a Central Trading Engine (CTE).</a:t>
            </a:r>
          </a:p>
          <a:p>
            <a:r>
              <a:rPr lang="en-US" dirty="0"/>
              <a:t>Other services like information dissemination, index computation, and position monitoring are also provided by the system.</a:t>
            </a:r>
          </a:p>
          <a:p>
            <a:r>
              <a:rPr lang="en-US" dirty="0"/>
              <a:t>Access to market related information through the trader workstations is essential for the market participants to act on real-time basis and take immediate decisions</a:t>
            </a:r>
          </a:p>
          <a:p>
            <a:r>
              <a:rPr lang="en-US" dirty="0"/>
              <a:t>BOLT has been interfaced with various information vendors like Bloomberg, Bridge, and Reuters. Market information is fed to news agencies in real time</a:t>
            </a:r>
          </a:p>
          <a:p>
            <a:r>
              <a:rPr lang="en-US" dirty="0"/>
              <a:t>It makes the trade efficient, transparent and time saving.</a:t>
            </a:r>
          </a:p>
          <a:p>
            <a:pPr marL="0" indent="0">
              <a:buNone/>
            </a:pPr>
            <a:endParaRPr lang="en-US" dirty="0"/>
          </a:p>
        </p:txBody>
      </p:sp>
    </p:spTree>
    <p:extLst>
      <p:ext uri="{BB962C8B-B14F-4D97-AF65-F5344CB8AC3E}">
        <p14:creationId xmlns:p14="http://schemas.microsoft.com/office/powerpoint/2010/main" val="354022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627"/>
            <a:ext cx="10515600" cy="673769"/>
          </a:xfrm>
        </p:spPr>
        <p:txBody>
          <a:bodyPr>
            <a:normAutofit/>
          </a:bodyPr>
          <a:lstStyle/>
          <a:p>
            <a:r>
              <a:rPr lang="en-US" dirty="0"/>
              <a:t>Market phases</a:t>
            </a:r>
          </a:p>
        </p:txBody>
      </p:sp>
      <p:sp>
        <p:nvSpPr>
          <p:cNvPr id="3" name="Content Placeholder 2"/>
          <p:cNvSpPr>
            <a:spLocks noGrp="1"/>
          </p:cNvSpPr>
          <p:nvPr>
            <p:ph idx="1"/>
          </p:nvPr>
        </p:nvSpPr>
        <p:spPr>
          <a:xfrm>
            <a:off x="77804" y="891974"/>
            <a:ext cx="12021152" cy="5966026"/>
          </a:xfrm>
        </p:spPr>
        <p:txBody>
          <a:bodyPr>
            <a:normAutofit lnSpcReduction="10000"/>
          </a:bodyPr>
          <a:lstStyle/>
          <a:p>
            <a:r>
              <a:rPr lang="en-US" dirty="0"/>
              <a:t>Market cycle refers to economic trends observed during different types of business environments. A new market cycle may be formed when a new technological innovation or a change in market regulations disrupts existing market trends and creates new ones. The four phases of a market cycle include the </a:t>
            </a:r>
            <a:r>
              <a:rPr lang="en-US" b="1" dirty="0"/>
              <a:t>accumulation phase, mark-up phase, distribution phase, and mark-down phase.</a:t>
            </a:r>
          </a:p>
          <a:p>
            <a:r>
              <a:rPr lang="en-US" dirty="0"/>
              <a:t>A market cycle comes with no set duration, which means that it can last for any time horizon – from a few days to a decade. It can prove to be a hindrance to economic and monetary policy formulation.</a:t>
            </a:r>
          </a:p>
          <a:p>
            <a:r>
              <a:rPr lang="en-US" dirty="0"/>
              <a:t>Generally, one market cycle exhibits four different stages. At each stage, securities will respond to the prevailing market conditions differently. For example, during an upswing or a boom period, companies selling luxury products exhibit high growth rates. During a downswing or a recession, the FMCG is expected to outperform. It is because the demand for basic necessities and consumer durables, such as food and hygiene products, remains constant.</a:t>
            </a:r>
          </a:p>
          <a:p>
            <a:r>
              <a:rPr lang="en-US" b="1" dirty="0"/>
              <a:t>1. Accumulation phase</a:t>
            </a:r>
          </a:p>
          <a:p>
            <a:r>
              <a:rPr lang="en-US" dirty="0"/>
              <a:t>The accumulation takes place immediately after the market reaches the bottom. After figuring that the worst is over, value investors, money managers, and experienced traders start buying securities, and valuations become extremely important. During the period, the market sentiment makes a switch from being negative to neutral. However, the market is still bearish.</a:t>
            </a:r>
          </a:p>
          <a:p>
            <a:r>
              <a:rPr lang="en-US" dirty="0"/>
              <a:t>Strategy :It may last a few weeks or a few months. So use this time to study the market and anticipate the right time to enter. The price range during this period is small and not particularly advantageous for day traders. It is advisable not to make large trades at this time until a market trend is confirmed.</a:t>
            </a:r>
            <a:br>
              <a:rPr lang="en-US" dirty="0"/>
            </a:br>
            <a:br>
              <a:rPr lang="en-US" dirty="0"/>
            </a:br>
            <a:endParaRPr lang="en-US" dirty="0"/>
          </a:p>
        </p:txBody>
      </p:sp>
    </p:spTree>
    <p:extLst>
      <p:ext uri="{BB962C8B-B14F-4D97-AF65-F5344CB8AC3E}">
        <p14:creationId xmlns:p14="http://schemas.microsoft.com/office/powerpoint/2010/main" val="1794216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2" end="2"/>
                                            </p:txEl>
                                          </p:spTgt>
                                        </p:tgtEl>
                                        <p:attrNameLst>
                                          <p:attrName>style.visibility</p:attrName>
                                        </p:attrNameLst>
                                      </p:cBhvr>
                                      <p:to>
                                        <p:strVal val="visible"/>
                                      </p:to>
                                    </p:set>
                                    <p:anim calcmode="lin" valueType="num">
                                      <p:cBhvr additive="base">
                                        <p:cTn id="4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1320</TotalTime>
  <Words>6155</Words>
  <Application>Microsoft Office PowerPoint</Application>
  <PresentationFormat>Widescreen</PresentationFormat>
  <Paragraphs>180</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Trebuchet MS</vt:lpstr>
      <vt:lpstr>Wingdings 3</vt:lpstr>
      <vt:lpstr>Facet</vt:lpstr>
      <vt:lpstr>Trading Systems and Strategies</vt:lpstr>
      <vt:lpstr>Trading systems</vt:lpstr>
      <vt:lpstr>PowerPoint Presentation</vt:lpstr>
      <vt:lpstr>PowerPoint Presentation</vt:lpstr>
      <vt:lpstr>Screen Based Trading System</vt:lpstr>
      <vt:lpstr>NEAT ( National Exchange for Automated Trading) :</vt:lpstr>
      <vt:lpstr>PowerPoint Presentation</vt:lpstr>
      <vt:lpstr>BOLT</vt:lpstr>
      <vt:lpstr>Market phases</vt:lpstr>
      <vt:lpstr>PowerPoint Presentation</vt:lpstr>
      <vt:lpstr>PowerPoint Presentation</vt:lpstr>
      <vt:lpstr>PowerPoint Presentation</vt:lpstr>
      <vt:lpstr>Trading Strategies</vt:lpstr>
      <vt:lpstr>PowerPoint Presentation</vt:lpstr>
      <vt:lpstr>PowerPoint Presentation</vt:lpstr>
      <vt:lpstr>PowerPoint Presentation</vt:lpstr>
      <vt:lpstr>Trade Management</vt:lpstr>
      <vt:lpstr>PowerPoint Presentation</vt:lpstr>
      <vt:lpstr>Hedging</vt:lpstr>
      <vt:lpstr>PowerPoint Presentation</vt:lpstr>
      <vt:lpstr>PowerPoint Presentation</vt:lpstr>
      <vt:lpstr>PowerPoint Presentation</vt:lpstr>
      <vt:lpstr>Market Margin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Trading Systems and Strategies</dc:title>
  <dc:creator>Windows 10 Pro</dc:creator>
  <cp:lastModifiedBy>Dell Ins3501</cp:lastModifiedBy>
  <cp:revision>32</cp:revision>
  <dcterms:created xsi:type="dcterms:W3CDTF">2021-09-02T17:51:49Z</dcterms:created>
  <dcterms:modified xsi:type="dcterms:W3CDTF">2023-09-07T12:16:05Z</dcterms:modified>
</cp:coreProperties>
</file>