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96" r:id="rId3"/>
    <p:sldMasterId id="2147483708" r:id="rId4"/>
    <p:sldMasterId id="2147483720" r:id="rId5"/>
  </p:sldMasterIdLst>
  <p:notesMasterIdLst>
    <p:notesMasterId r:id="rId164"/>
  </p:notesMasterIdLst>
  <p:sldIdLst>
    <p:sldId id="268" r:id="rId6"/>
    <p:sldId id="269" r:id="rId7"/>
    <p:sldId id="270" r:id="rId8"/>
    <p:sldId id="271" r:id="rId9"/>
    <p:sldId id="272" r:id="rId10"/>
    <p:sldId id="273" r:id="rId11"/>
    <p:sldId id="274" r:id="rId12"/>
    <p:sldId id="275" r:id="rId13"/>
    <p:sldId id="280" r:id="rId14"/>
    <p:sldId id="278" r:id="rId15"/>
    <p:sldId id="279" r:id="rId16"/>
    <p:sldId id="256" r:id="rId17"/>
    <p:sldId id="257" r:id="rId18"/>
    <p:sldId id="258" r:id="rId19"/>
    <p:sldId id="260" r:id="rId20"/>
    <p:sldId id="262" r:id="rId21"/>
    <p:sldId id="261" r:id="rId22"/>
    <p:sldId id="263"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422" r:id="rId36"/>
    <p:sldId id="294" r:id="rId37"/>
    <p:sldId id="295" r:id="rId38"/>
    <p:sldId id="296" r:id="rId39"/>
    <p:sldId id="297" r:id="rId40"/>
    <p:sldId id="300" r:id="rId41"/>
    <p:sldId id="321" r:id="rId42"/>
    <p:sldId id="397" r:id="rId43"/>
    <p:sldId id="302" r:id="rId44"/>
    <p:sldId id="399" r:id="rId45"/>
    <p:sldId id="400" r:id="rId46"/>
    <p:sldId id="398" r:id="rId47"/>
    <p:sldId id="304" r:id="rId48"/>
    <p:sldId id="305" r:id="rId49"/>
    <p:sldId id="306" r:id="rId50"/>
    <p:sldId id="307" r:id="rId51"/>
    <p:sldId id="308" r:id="rId52"/>
    <p:sldId id="309" r:id="rId53"/>
    <p:sldId id="401" r:id="rId54"/>
    <p:sldId id="402" r:id="rId55"/>
    <p:sldId id="403" r:id="rId56"/>
    <p:sldId id="310" r:id="rId57"/>
    <p:sldId id="311" r:id="rId58"/>
    <p:sldId id="312" r:id="rId59"/>
    <p:sldId id="404" r:id="rId60"/>
    <p:sldId id="405" r:id="rId61"/>
    <p:sldId id="313" r:id="rId62"/>
    <p:sldId id="314" r:id="rId63"/>
    <p:sldId id="315" r:id="rId64"/>
    <p:sldId id="316" r:id="rId65"/>
    <p:sldId id="317" r:id="rId66"/>
    <p:sldId id="318" r:id="rId67"/>
    <p:sldId id="319" r:id="rId68"/>
    <p:sldId id="320" r:id="rId69"/>
    <p:sldId id="406" r:id="rId70"/>
    <p:sldId id="421" r:id="rId71"/>
    <p:sldId id="322" r:id="rId72"/>
    <p:sldId id="323" r:id="rId73"/>
    <p:sldId id="324" r:id="rId74"/>
    <p:sldId id="325" r:id="rId75"/>
    <p:sldId id="326" r:id="rId76"/>
    <p:sldId id="327" r:id="rId77"/>
    <p:sldId id="328" r:id="rId78"/>
    <p:sldId id="407" r:id="rId79"/>
    <p:sldId id="425" r:id="rId80"/>
    <p:sldId id="426" r:id="rId81"/>
    <p:sldId id="427" r:id="rId82"/>
    <p:sldId id="329" r:id="rId83"/>
    <p:sldId id="330" r:id="rId84"/>
    <p:sldId id="331" r:id="rId85"/>
    <p:sldId id="408" r:id="rId86"/>
    <p:sldId id="332" r:id="rId87"/>
    <p:sldId id="409" r:id="rId88"/>
    <p:sldId id="333" r:id="rId89"/>
    <p:sldId id="334" r:id="rId90"/>
    <p:sldId id="335" r:id="rId91"/>
    <p:sldId id="336" r:id="rId92"/>
    <p:sldId id="337" r:id="rId93"/>
    <p:sldId id="410" r:id="rId94"/>
    <p:sldId id="411" r:id="rId95"/>
    <p:sldId id="412" r:id="rId96"/>
    <p:sldId id="338" r:id="rId97"/>
    <p:sldId id="339" r:id="rId98"/>
    <p:sldId id="340" r:id="rId99"/>
    <p:sldId id="341" r:id="rId100"/>
    <p:sldId id="342" r:id="rId101"/>
    <p:sldId id="343" r:id="rId102"/>
    <p:sldId id="413" r:id="rId103"/>
    <p:sldId id="414" r:id="rId104"/>
    <p:sldId id="415" r:id="rId105"/>
    <p:sldId id="416" r:id="rId106"/>
    <p:sldId id="417" r:id="rId107"/>
    <p:sldId id="418" r:id="rId108"/>
    <p:sldId id="419" r:id="rId109"/>
    <p:sldId id="420" r:id="rId110"/>
    <p:sldId id="423" r:id="rId111"/>
    <p:sldId id="344" r:id="rId112"/>
    <p:sldId id="345" r:id="rId113"/>
    <p:sldId id="346" r:id="rId114"/>
    <p:sldId id="347" r:id="rId115"/>
    <p:sldId id="348" r:id="rId116"/>
    <p:sldId id="349" r:id="rId117"/>
    <p:sldId id="350" r:id="rId118"/>
    <p:sldId id="351" r:id="rId119"/>
    <p:sldId id="352" r:id="rId120"/>
    <p:sldId id="353" r:id="rId121"/>
    <p:sldId id="354" r:id="rId122"/>
    <p:sldId id="355" r:id="rId123"/>
    <p:sldId id="356" r:id="rId124"/>
    <p:sldId id="357" r:id="rId125"/>
    <p:sldId id="358" r:id="rId126"/>
    <p:sldId id="359" r:id="rId127"/>
    <p:sldId id="360" r:id="rId128"/>
    <p:sldId id="361" r:id="rId129"/>
    <p:sldId id="362" r:id="rId130"/>
    <p:sldId id="424" r:id="rId131"/>
    <p:sldId id="363" r:id="rId132"/>
    <p:sldId id="364" r:id="rId133"/>
    <p:sldId id="365" r:id="rId134"/>
    <p:sldId id="366" r:id="rId135"/>
    <p:sldId id="367" r:id="rId136"/>
    <p:sldId id="368" r:id="rId137"/>
    <p:sldId id="369" r:id="rId138"/>
    <p:sldId id="370" r:id="rId139"/>
    <p:sldId id="372" r:id="rId140"/>
    <p:sldId id="373" r:id="rId141"/>
    <p:sldId id="374" r:id="rId142"/>
    <p:sldId id="375" r:id="rId143"/>
    <p:sldId id="376" r:id="rId144"/>
    <p:sldId id="377" r:id="rId145"/>
    <p:sldId id="378" r:id="rId146"/>
    <p:sldId id="379" r:id="rId147"/>
    <p:sldId id="380" r:id="rId148"/>
    <p:sldId id="381" r:id="rId149"/>
    <p:sldId id="382" r:id="rId150"/>
    <p:sldId id="383" r:id="rId151"/>
    <p:sldId id="384" r:id="rId152"/>
    <p:sldId id="385" r:id="rId153"/>
    <p:sldId id="386" r:id="rId154"/>
    <p:sldId id="387" r:id="rId155"/>
    <p:sldId id="388" r:id="rId156"/>
    <p:sldId id="389" r:id="rId157"/>
    <p:sldId id="390" r:id="rId158"/>
    <p:sldId id="391" r:id="rId159"/>
    <p:sldId id="392" r:id="rId160"/>
    <p:sldId id="393" r:id="rId161"/>
    <p:sldId id="394" r:id="rId162"/>
    <p:sldId id="395" r:id="rId1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7" autoAdjust="0"/>
    <p:restoredTop sz="94624" autoAdjust="0"/>
  </p:normalViewPr>
  <p:slideViewPr>
    <p:cSldViewPr>
      <p:cViewPr varScale="1">
        <p:scale>
          <a:sx n="68" d="100"/>
          <a:sy n="68" d="100"/>
        </p:scale>
        <p:origin x="1446"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117" Type="http://schemas.openxmlformats.org/officeDocument/2006/relationships/slide" Target="slides/slide112.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12" Type="http://schemas.openxmlformats.org/officeDocument/2006/relationships/slide" Target="slides/slide107.xml"/><Relationship Id="rId133" Type="http://schemas.openxmlformats.org/officeDocument/2006/relationships/slide" Target="slides/slide128.xml"/><Relationship Id="rId138" Type="http://schemas.openxmlformats.org/officeDocument/2006/relationships/slide" Target="slides/slide133.xml"/><Relationship Id="rId154" Type="http://schemas.openxmlformats.org/officeDocument/2006/relationships/slide" Target="slides/slide149.xml"/><Relationship Id="rId159" Type="http://schemas.openxmlformats.org/officeDocument/2006/relationships/slide" Target="slides/slide154.xml"/><Relationship Id="rId16" Type="http://schemas.openxmlformats.org/officeDocument/2006/relationships/slide" Target="slides/slide11.xml"/><Relationship Id="rId107" Type="http://schemas.openxmlformats.org/officeDocument/2006/relationships/slide" Target="slides/slide102.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slide" Target="slides/slide97.xml"/><Relationship Id="rId123" Type="http://schemas.openxmlformats.org/officeDocument/2006/relationships/slide" Target="slides/slide118.xml"/><Relationship Id="rId128" Type="http://schemas.openxmlformats.org/officeDocument/2006/relationships/slide" Target="slides/slide123.xml"/><Relationship Id="rId144" Type="http://schemas.openxmlformats.org/officeDocument/2006/relationships/slide" Target="slides/slide139.xml"/><Relationship Id="rId149" Type="http://schemas.openxmlformats.org/officeDocument/2006/relationships/slide" Target="slides/slide144.xml"/><Relationship Id="rId5" Type="http://schemas.openxmlformats.org/officeDocument/2006/relationships/slideMaster" Target="slideMasters/slideMaster5.xml"/><Relationship Id="rId90" Type="http://schemas.openxmlformats.org/officeDocument/2006/relationships/slide" Target="slides/slide85.xml"/><Relationship Id="rId95" Type="http://schemas.openxmlformats.org/officeDocument/2006/relationships/slide" Target="slides/slide90.xml"/><Relationship Id="rId160" Type="http://schemas.openxmlformats.org/officeDocument/2006/relationships/slide" Target="slides/slide155.xml"/><Relationship Id="rId165" Type="http://schemas.openxmlformats.org/officeDocument/2006/relationships/presProps" Target="presProps.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113" Type="http://schemas.openxmlformats.org/officeDocument/2006/relationships/slide" Target="slides/slide108.xml"/><Relationship Id="rId118" Type="http://schemas.openxmlformats.org/officeDocument/2006/relationships/slide" Target="slides/slide113.xml"/><Relationship Id="rId134" Type="http://schemas.openxmlformats.org/officeDocument/2006/relationships/slide" Target="slides/slide129.xml"/><Relationship Id="rId139" Type="http://schemas.openxmlformats.org/officeDocument/2006/relationships/slide" Target="slides/slide134.xml"/><Relationship Id="rId80" Type="http://schemas.openxmlformats.org/officeDocument/2006/relationships/slide" Target="slides/slide75.xml"/><Relationship Id="rId85" Type="http://schemas.openxmlformats.org/officeDocument/2006/relationships/slide" Target="slides/slide80.xml"/><Relationship Id="rId150" Type="http://schemas.openxmlformats.org/officeDocument/2006/relationships/slide" Target="slides/slide145.xml"/><Relationship Id="rId155" Type="http://schemas.openxmlformats.org/officeDocument/2006/relationships/slide" Target="slides/slide150.xml"/><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slide" Target="slides/slide98.xml"/><Relationship Id="rId108" Type="http://schemas.openxmlformats.org/officeDocument/2006/relationships/slide" Target="slides/slide103.xml"/><Relationship Id="rId124" Type="http://schemas.openxmlformats.org/officeDocument/2006/relationships/slide" Target="slides/slide119.xml"/><Relationship Id="rId129" Type="http://schemas.openxmlformats.org/officeDocument/2006/relationships/slide" Target="slides/slide124.xml"/><Relationship Id="rId54" Type="http://schemas.openxmlformats.org/officeDocument/2006/relationships/slide" Target="slides/slide49.xml"/><Relationship Id="rId70" Type="http://schemas.openxmlformats.org/officeDocument/2006/relationships/slide" Target="slides/slide65.xml"/><Relationship Id="rId75" Type="http://schemas.openxmlformats.org/officeDocument/2006/relationships/slide" Target="slides/slide70.xml"/><Relationship Id="rId91" Type="http://schemas.openxmlformats.org/officeDocument/2006/relationships/slide" Target="slides/slide86.xml"/><Relationship Id="rId96" Type="http://schemas.openxmlformats.org/officeDocument/2006/relationships/slide" Target="slides/slide91.xml"/><Relationship Id="rId140" Type="http://schemas.openxmlformats.org/officeDocument/2006/relationships/slide" Target="slides/slide135.xml"/><Relationship Id="rId145" Type="http://schemas.openxmlformats.org/officeDocument/2006/relationships/slide" Target="slides/slide140.xml"/><Relationship Id="rId161" Type="http://schemas.openxmlformats.org/officeDocument/2006/relationships/slide" Target="slides/slide156.xml"/><Relationship Id="rId16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6" Type="http://schemas.openxmlformats.org/officeDocument/2006/relationships/slide" Target="slides/slide101.xml"/><Relationship Id="rId114" Type="http://schemas.openxmlformats.org/officeDocument/2006/relationships/slide" Target="slides/slide109.xml"/><Relationship Id="rId119" Type="http://schemas.openxmlformats.org/officeDocument/2006/relationships/slide" Target="slides/slide114.xml"/><Relationship Id="rId127" Type="http://schemas.openxmlformats.org/officeDocument/2006/relationships/slide" Target="slides/slide12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122" Type="http://schemas.openxmlformats.org/officeDocument/2006/relationships/slide" Target="slides/slide117.xml"/><Relationship Id="rId130" Type="http://schemas.openxmlformats.org/officeDocument/2006/relationships/slide" Target="slides/slide125.xml"/><Relationship Id="rId135" Type="http://schemas.openxmlformats.org/officeDocument/2006/relationships/slide" Target="slides/slide130.xml"/><Relationship Id="rId143" Type="http://schemas.openxmlformats.org/officeDocument/2006/relationships/slide" Target="slides/slide138.xml"/><Relationship Id="rId148" Type="http://schemas.openxmlformats.org/officeDocument/2006/relationships/slide" Target="slides/slide143.xml"/><Relationship Id="rId151" Type="http://schemas.openxmlformats.org/officeDocument/2006/relationships/slide" Target="slides/slide146.xml"/><Relationship Id="rId156" Type="http://schemas.openxmlformats.org/officeDocument/2006/relationships/slide" Target="slides/slide151.xml"/><Relationship Id="rId16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slide" Target="slides/slide10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slide" Target="slides/slide99.xml"/><Relationship Id="rId120" Type="http://schemas.openxmlformats.org/officeDocument/2006/relationships/slide" Target="slides/slide115.xml"/><Relationship Id="rId125" Type="http://schemas.openxmlformats.org/officeDocument/2006/relationships/slide" Target="slides/slide120.xml"/><Relationship Id="rId141" Type="http://schemas.openxmlformats.org/officeDocument/2006/relationships/slide" Target="slides/slide136.xml"/><Relationship Id="rId146" Type="http://schemas.openxmlformats.org/officeDocument/2006/relationships/slide" Target="slides/slide141.xml"/><Relationship Id="rId167" Type="http://schemas.openxmlformats.org/officeDocument/2006/relationships/theme" Target="theme/theme1.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162" Type="http://schemas.openxmlformats.org/officeDocument/2006/relationships/slide" Target="slides/slide157.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openxmlformats.org/officeDocument/2006/relationships/slide" Target="slides/slide105.xml"/><Relationship Id="rId115" Type="http://schemas.openxmlformats.org/officeDocument/2006/relationships/slide" Target="slides/slide110.xml"/><Relationship Id="rId131" Type="http://schemas.openxmlformats.org/officeDocument/2006/relationships/slide" Target="slides/slide126.xml"/><Relationship Id="rId136" Type="http://schemas.openxmlformats.org/officeDocument/2006/relationships/slide" Target="slides/slide131.xml"/><Relationship Id="rId157" Type="http://schemas.openxmlformats.org/officeDocument/2006/relationships/slide" Target="slides/slide152.xml"/><Relationship Id="rId61" Type="http://schemas.openxmlformats.org/officeDocument/2006/relationships/slide" Target="slides/slide56.xml"/><Relationship Id="rId82" Type="http://schemas.openxmlformats.org/officeDocument/2006/relationships/slide" Target="slides/slide77.xml"/><Relationship Id="rId152" Type="http://schemas.openxmlformats.org/officeDocument/2006/relationships/slide" Target="slides/slide14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slide" Target="slides/slide100.xml"/><Relationship Id="rId126" Type="http://schemas.openxmlformats.org/officeDocument/2006/relationships/slide" Target="slides/slide121.xml"/><Relationship Id="rId147" Type="http://schemas.openxmlformats.org/officeDocument/2006/relationships/slide" Target="slides/slide142.xml"/><Relationship Id="rId168"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slide" Target="slides/slide93.xml"/><Relationship Id="rId121" Type="http://schemas.openxmlformats.org/officeDocument/2006/relationships/slide" Target="slides/slide116.xml"/><Relationship Id="rId142" Type="http://schemas.openxmlformats.org/officeDocument/2006/relationships/slide" Target="slides/slide137.xml"/><Relationship Id="rId163" Type="http://schemas.openxmlformats.org/officeDocument/2006/relationships/slide" Target="slides/slide158.xml"/><Relationship Id="rId3" Type="http://schemas.openxmlformats.org/officeDocument/2006/relationships/slideMaster" Target="slideMasters/slideMaster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 Id="rId116" Type="http://schemas.openxmlformats.org/officeDocument/2006/relationships/slide" Target="slides/slide111.xml"/><Relationship Id="rId137" Type="http://schemas.openxmlformats.org/officeDocument/2006/relationships/slide" Target="slides/slide132.xml"/><Relationship Id="rId158" Type="http://schemas.openxmlformats.org/officeDocument/2006/relationships/slide" Target="slides/slide153.xml"/><Relationship Id="rId20" Type="http://schemas.openxmlformats.org/officeDocument/2006/relationships/slide" Target="slides/slide15.xml"/><Relationship Id="rId41" Type="http://schemas.openxmlformats.org/officeDocument/2006/relationships/slide" Target="slides/slide36.xml"/><Relationship Id="rId62" Type="http://schemas.openxmlformats.org/officeDocument/2006/relationships/slide" Target="slides/slide57.xml"/><Relationship Id="rId83" Type="http://schemas.openxmlformats.org/officeDocument/2006/relationships/slide" Target="slides/slide78.xml"/><Relationship Id="rId88" Type="http://schemas.openxmlformats.org/officeDocument/2006/relationships/slide" Target="slides/slide83.xml"/><Relationship Id="rId111" Type="http://schemas.openxmlformats.org/officeDocument/2006/relationships/slide" Target="slides/slide106.xml"/><Relationship Id="rId132" Type="http://schemas.openxmlformats.org/officeDocument/2006/relationships/slide" Target="slides/slide127.xml"/><Relationship Id="rId153" Type="http://schemas.openxmlformats.org/officeDocument/2006/relationships/slide" Target="slides/slide1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AFF153-20DB-482D-A055-15B2F4BD2FA9}" type="datetimeFigureOut">
              <a:rPr lang="en-US" smtClean="0"/>
              <a:pPr/>
              <a:t>3/3/2019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0F0E5E-8CCF-478B-831D-DDBC130DC715}"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67</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Appendix – 4J Deals</a:t>
            </a:r>
            <a:r>
              <a:rPr lang="en-US" baseline="0" dirty="0"/>
              <a:t> with the Export Obligation Period for specified Inputs with Pre - Import Condition.</a:t>
            </a:r>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73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Appendix – 4J Deals</a:t>
            </a:r>
            <a:r>
              <a:rPr lang="en-US" baseline="0" dirty="0"/>
              <a:t> with the Export Obligation Period for specified Inputs with Pre - Import Condition.</a:t>
            </a:r>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75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Appendix – 4J Deals</a:t>
            </a:r>
            <a:r>
              <a:rPr lang="en-US" baseline="0" dirty="0"/>
              <a:t> with the Export Obligation Period for specified Inputs with Pre - Import Condition.</a:t>
            </a:r>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76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Appendix – 4J Deals</a:t>
            </a:r>
            <a:r>
              <a:rPr lang="en-US" baseline="0" dirty="0"/>
              <a:t> with the Export Obligation Period for specified Inputs with Pre - Import Condition.</a:t>
            </a:r>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77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78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79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80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81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82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83</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84</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85</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86</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87</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88</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89</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90</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91</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92</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93</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94</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95</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96</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97</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98</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99</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100</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101</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102</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103</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104</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105</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107</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127</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135</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146</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7C32F8C-CA2A-4281-A03B-909A0371A57A}" type="slidenum">
              <a:rPr lang="en-US" smtClean="0"/>
              <a:pPr/>
              <a:t>151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D8BD707-D9CF-40AE-B4C6-C98DA3205C09}" type="datetimeFigureOut">
              <a:rPr lang="en-US" smtClean="0"/>
              <a:pPr/>
              <a:t>3/3/2019</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8BD707-D9CF-40AE-B4C6-C98DA3205C09}" type="datetimeFigureOut">
              <a:rPr lang="en-US" smtClean="0"/>
              <a:pPr/>
              <a:t>3/3/2019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1D8BD707-D9CF-40AE-B4C6-C98DA3205C09}" type="datetimeFigureOut">
              <a:rPr lang="en-US" smtClean="0"/>
              <a:pPr/>
              <a:t>3/3/2019</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1D8BD707-D9CF-40AE-B4C6-C98DA3205C09}" type="datetimeFigureOut">
              <a:rPr lang="en-US" smtClean="0"/>
              <a:pPr/>
              <a:t>3/3/2019</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a:t>Click to edit Master 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a:t>Click to edit Master title style</a:t>
            </a:r>
          </a:p>
        </p:txBody>
      </p:sp>
      <p:sp>
        <p:nvSpPr>
          <p:cNvPr id="5" name="Date Placeholder 4"/>
          <p:cNvSpPr>
            <a:spLocks noGrp="1"/>
          </p:cNvSpPr>
          <p:nvPr>
            <p:ph type="dt" sz="half" idx="10"/>
          </p:nvPr>
        </p:nvSpPr>
        <p:spPr>
          <a:xfrm>
            <a:off x="5791200" y="6409944"/>
            <a:ext cx="3044952" cy="365760"/>
          </a:xfrm>
        </p:spPr>
        <p:txBody>
          <a:bodyPr/>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pPr/>
              <a:t>3/3/2019</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B6F15528-21DE-4FAA-801E-634DDDAF4B2B}"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B6F15528-21DE-4FAA-801E-634DDDAF4B2B}" type="slidenum">
              <a:rPr lang="en-US" smtClean="0"/>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1D8BD707-D9CF-40AE-B4C6-C98DA3205C09}" type="datetimeFigureOut">
              <a:rPr lang="en-US" smtClean="0"/>
              <a:pPr/>
              <a:t>3/3/2019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B6F15528-21DE-4FAA-801E-634DDDAF4B2B}" type="slidenum">
              <a:rPr lang="en-US" smtClean="0"/>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a:t>Click to edit Master title style</a:t>
            </a:r>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a:t>Click to edit Master title style</a:t>
            </a:r>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B6F15528-21DE-4FAA-801E-634DDDAF4B2B}"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D8BD707-D9CF-40AE-B4C6-C98DA3205C09}" type="datetimeFigureOut">
              <a:rPr lang="en-US" smtClean="0"/>
              <a:pPr/>
              <a:t>3/3/2019</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3/3/2019</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1D8BD707-D9CF-40AE-B4C6-C98DA3205C09}" type="datetimeFigureOut">
              <a:rPr lang="en-US" smtClean="0"/>
              <a:pPr/>
              <a:t>3/3/2019</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B6F15528-21DE-4FAA-801E-634DDDAF4B2B}"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3/3/2019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3/3/2019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9.xml"/></Relationships>
</file>

<file path=ppt/slides/_rels/slide5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6.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6.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6.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35.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6.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6.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Vertical Scroll 6"/>
          <p:cNvSpPr/>
          <p:nvPr/>
        </p:nvSpPr>
        <p:spPr>
          <a:xfrm>
            <a:off x="152400" y="533400"/>
            <a:ext cx="8991600" cy="1143000"/>
          </a:xfrm>
          <a:prstGeom prst="verticalScroll">
            <a:avLst/>
          </a:prstGeom>
          <a:blipFill>
            <a:blip r:embed="rId2">
              <a:duotone>
                <a:prstClr val="black"/>
                <a:schemeClr val="accent2">
                  <a:tint val="45000"/>
                  <a:satMod val="400000"/>
                </a:schemeClr>
              </a:duotone>
            </a:blip>
            <a:tile tx="0" ty="0" sx="100000" sy="100000" flip="none" algn="tl"/>
          </a:blipFill>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r>
              <a:rPr lang="en-US" sz="4800" dirty="0">
                <a:solidFill>
                  <a:schemeClr val="tx1"/>
                </a:solidFill>
                <a:latin typeface="Algerian" pitchFamily="82" charset="0"/>
              </a:rPr>
              <a:t>Presentation on:</a:t>
            </a:r>
          </a:p>
        </p:txBody>
      </p:sp>
      <p:sp>
        <p:nvSpPr>
          <p:cNvPr id="8" name="TextBox 7"/>
          <p:cNvSpPr txBox="1"/>
          <p:nvPr/>
        </p:nvSpPr>
        <p:spPr>
          <a:xfrm>
            <a:off x="0" y="5105400"/>
            <a:ext cx="9144000" cy="1107996"/>
          </a:xfrm>
          <a:prstGeom prst="rect">
            <a:avLst/>
          </a:prstGeom>
          <a:solidFill>
            <a:schemeClr val="accent1">
              <a:lumMod val="40000"/>
              <a:lumOff val="60000"/>
              <a:alpha val="58000"/>
            </a:schemeClr>
          </a:solidFill>
          <a:ln>
            <a:solidFill>
              <a:schemeClr val="accent5">
                <a:lumMod val="75000"/>
              </a:schemeClr>
            </a:solidFill>
          </a:ln>
          <a:scene3d>
            <a:camera prst="orthographicFront"/>
            <a:lightRig rig="threePt" dir="t"/>
          </a:scene3d>
          <a:sp3d contourW="12700">
            <a:contourClr>
              <a:srgbClr val="00B050"/>
            </a:contourClr>
          </a:sp3d>
        </p:spPr>
        <p:txBody>
          <a:bodyPr wrap="square" rtlCol="0">
            <a:spAutoFit/>
          </a:bodyPr>
          <a:lstStyle/>
          <a:p>
            <a:r>
              <a:rPr lang="en-US" dirty="0"/>
              <a:t>	MILI SHARMA</a:t>
            </a:r>
          </a:p>
          <a:p>
            <a:r>
              <a:rPr lang="en-US" sz="2400" dirty="0">
                <a:solidFill>
                  <a:srgbClr val="FFFF00"/>
                </a:solidFill>
                <a:latin typeface="Bodoni MT Black" pitchFamily="18" charset="0"/>
              </a:rPr>
              <a:t>ASST.PROFESSOR</a:t>
            </a:r>
          </a:p>
          <a:p>
            <a:r>
              <a:rPr lang="en-US" sz="2400" dirty="0">
                <a:solidFill>
                  <a:srgbClr val="FFFF00"/>
                </a:solidFill>
                <a:latin typeface="Bodoni MT Black" pitchFamily="18" charset="0"/>
              </a:rPr>
              <a:t>THAKUR COLLEGE OF SCIENCE AND COMMERCE</a:t>
            </a:r>
          </a:p>
        </p:txBody>
      </p:sp>
      <p:sp>
        <p:nvSpPr>
          <p:cNvPr id="1026" name="WordArt 2"/>
          <p:cNvSpPr>
            <a:spLocks noChangeArrowheads="1" noChangeShapeType="1" noTextEdit="1"/>
          </p:cNvSpPr>
          <p:nvPr/>
        </p:nvSpPr>
        <p:spPr bwMode="auto">
          <a:xfrm>
            <a:off x="0" y="2209800"/>
            <a:ext cx="9144000" cy="2057400"/>
          </a:xfrm>
          <a:prstGeom prst="rect">
            <a:avLst/>
          </a:prstGeom>
        </p:spPr>
        <p:txBody>
          <a:bodyPr wrap="none" fromWordArt="1">
            <a:prstTxWarp prst="textPlain">
              <a:avLst>
                <a:gd name="adj" fmla="val 50000"/>
              </a:avLst>
            </a:prstTxWarp>
          </a:bodyPr>
          <a:lstStyle/>
          <a:p>
            <a:pPr algn="ctr" rtl="0"/>
            <a:r>
              <a:rPr lang="en-US" sz="6000" b="1" kern="10" spc="0" dirty="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Goudy Old Style" panose="02020502050305020303" pitchFamily="18" charset="0"/>
              </a:rPr>
              <a:t>FOREIGN TRADE POLICY</a:t>
            </a:r>
          </a:p>
        </p:txBody>
      </p:sp>
    </p:spTree>
  </p:cSld>
  <p:clrMapOvr>
    <a:masterClrMapping/>
  </p:clrMapOvr>
  <p:transition spd="med">
    <p:cover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1000" fill="hold"/>
                                        <p:tgtEl>
                                          <p:spTgt spid="1026"/>
                                        </p:tgtEl>
                                        <p:attrNameLst>
                                          <p:attrName>ppt_x</p:attrName>
                                        </p:attrNameLst>
                                      </p:cBhvr>
                                      <p:tavLst>
                                        <p:tav tm="0">
                                          <p:val>
                                            <p:strVal val="#ppt_x"/>
                                          </p:val>
                                        </p:tav>
                                        <p:tav tm="100000">
                                          <p:val>
                                            <p:strVal val="#ppt_x"/>
                                          </p:val>
                                        </p:tav>
                                      </p:tavLst>
                                    </p:anim>
                                    <p:anim calcmode="lin" valueType="num">
                                      <p:cBhvr additive="base">
                                        <p:cTn id="8" dur="1000" fill="hold"/>
                                        <p:tgtEl>
                                          <p:spTgt spid="1026"/>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8">
                                            <p:txEl>
                                              <p:pRg st="0" end="0"/>
                                            </p:txEl>
                                          </p:spTgt>
                                        </p:tgtEl>
                                        <p:attrNameLst>
                                          <p:attrName>style.visibility</p:attrName>
                                        </p:attrNameLst>
                                      </p:cBhvr>
                                      <p:to>
                                        <p:strVal val="visible"/>
                                      </p:to>
                                    </p:set>
                                    <p:anim calcmode="discrete" valueType="clr">
                                      <p:cBhvr override="childStyle">
                                        <p:cTn id="12" dur="80"/>
                                        <p:tgtEl>
                                          <p:spTgt spid="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8">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8">
                                            <p:txEl>
                                              <p:pRg st="0" end="0"/>
                                            </p:txEl>
                                          </p:spTgt>
                                        </p:tgtEl>
                                        <p:attrNameLst>
                                          <p:attrName>fill.type</p:attrName>
                                        </p:attrNameLst>
                                      </p:cBhvr>
                                      <p:to>
                                        <p:strVal val="solid"/>
                                      </p:to>
                                    </p:set>
                                  </p:childTnLst>
                                </p:cTn>
                              </p:par>
                            </p:childTnLst>
                          </p:cTn>
                        </p:par>
                        <p:par>
                          <p:cTn id="15" fill="hold">
                            <p:stCondLst>
                              <p:cond delay="1440"/>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8">
                                            <p:txEl>
                                              <p:pRg st="1" end="1"/>
                                            </p:txEl>
                                          </p:spTgt>
                                        </p:tgtEl>
                                        <p:attrNameLst>
                                          <p:attrName>style.visibility</p:attrName>
                                        </p:attrNameLst>
                                      </p:cBhvr>
                                      <p:to>
                                        <p:strVal val="visible"/>
                                      </p:to>
                                    </p:set>
                                    <p:anim calcmode="discrete" valueType="clr">
                                      <p:cBhvr override="childStyle">
                                        <p:cTn id="18" dur="80"/>
                                        <p:tgtEl>
                                          <p:spTgt spid="8">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8">
                                            <p:txEl>
                                              <p:pRg st="1" end="1"/>
                                            </p:txEl>
                                          </p:spTgt>
                                        </p:tgtEl>
                                        <p:attrNameLst>
                                          <p:attrName>fillcolor</p:attrName>
                                        </p:attrNameLst>
                                      </p:cBhvr>
                                      <p:tavLst>
                                        <p:tav tm="0">
                                          <p:val>
                                            <p:clrVal>
                                              <a:schemeClr val="accent2"/>
                                            </p:clrVal>
                                          </p:val>
                                        </p:tav>
                                        <p:tav tm="50000">
                                          <p:val>
                                            <p:clrVal>
                                              <a:schemeClr val="hlink"/>
                                            </p:clrVal>
                                          </p:val>
                                        </p:tav>
                                      </p:tavLst>
                                    </p:anim>
                                    <p:set>
                                      <p:cBhvr>
                                        <p:cTn id="20" dur="80"/>
                                        <p:tgtEl>
                                          <p:spTgt spid="8">
                                            <p:txEl>
                                              <p:pRg st="1" end="1"/>
                                            </p:txEl>
                                          </p:spTgt>
                                        </p:tgtEl>
                                        <p:attrNameLst>
                                          <p:attrName>fill.type</p:attrName>
                                        </p:attrNameLst>
                                      </p:cBhvr>
                                      <p:to>
                                        <p:strVal val="solid"/>
                                      </p:to>
                                    </p:set>
                                  </p:childTnLst>
                                </p:cTn>
                              </p:par>
                            </p:childTnLst>
                          </p:cTn>
                        </p:par>
                        <p:par>
                          <p:cTn id="21" fill="hold">
                            <p:stCondLst>
                              <p:cond delay="2040"/>
                            </p:stCondLst>
                            <p:childTnLst>
                              <p:par>
                                <p:cTn id="22" presetID="27" presetClass="entr" presetSubtype="0" fill="hold" nodeType="afterEffect">
                                  <p:stCondLst>
                                    <p:cond delay="0"/>
                                  </p:stCondLst>
                                  <p:iterate type="lt">
                                    <p:tmPct val="50000"/>
                                  </p:iterate>
                                  <p:childTnLst>
                                    <p:set>
                                      <p:cBhvr>
                                        <p:cTn id="23" dur="1" fill="hold">
                                          <p:stCondLst>
                                            <p:cond delay="0"/>
                                          </p:stCondLst>
                                        </p:cTn>
                                        <p:tgtEl>
                                          <p:spTgt spid="8">
                                            <p:txEl>
                                              <p:pRg st="2" end="2"/>
                                            </p:txEl>
                                          </p:spTgt>
                                        </p:tgtEl>
                                        <p:attrNameLst>
                                          <p:attrName>style.visibility</p:attrName>
                                        </p:attrNameLst>
                                      </p:cBhvr>
                                      <p:to>
                                        <p:strVal val="visible"/>
                                      </p:to>
                                    </p:set>
                                    <p:anim calcmode="discrete" valueType="clr">
                                      <p:cBhvr override="childStyle">
                                        <p:cTn id="24" dur="80"/>
                                        <p:tgtEl>
                                          <p:spTgt spid="8">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5" dur="80"/>
                                        <p:tgtEl>
                                          <p:spTgt spid="8">
                                            <p:txEl>
                                              <p:pRg st="2" end="2"/>
                                            </p:txEl>
                                          </p:spTgt>
                                        </p:tgtEl>
                                        <p:attrNameLst>
                                          <p:attrName>fillcolor</p:attrName>
                                        </p:attrNameLst>
                                      </p:cBhvr>
                                      <p:tavLst>
                                        <p:tav tm="0">
                                          <p:val>
                                            <p:clrVal>
                                              <a:schemeClr val="accent2"/>
                                            </p:clrVal>
                                          </p:val>
                                        </p:tav>
                                        <p:tav tm="50000">
                                          <p:val>
                                            <p:clrVal>
                                              <a:schemeClr val="hlink"/>
                                            </p:clrVal>
                                          </p:val>
                                        </p:tav>
                                      </p:tavLst>
                                    </p:anim>
                                    <p:set>
                                      <p:cBhvr>
                                        <p:cTn id="26" dur="80"/>
                                        <p:tgtEl>
                                          <p:spTgt spid="8">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u="sng" dirty="0"/>
              <a:t>INTRODUCTION</a:t>
            </a:r>
          </a:p>
        </p:txBody>
      </p:sp>
      <p:sp>
        <p:nvSpPr>
          <p:cNvPr id="3" name="Content Placeholder 2"/>
          <p:cNvSpPr>
            <a:spLocks noGrp="1"/>
          </p:cNvSpPr>
          <p:nvPr>
            <p:ph idx="1"/>
          </p:nvPr>
        </p:nvSpPr>
        <p:spPr>
          <a:xfrm>
            <a:off x="304800" y="2362200"/>
            <a:ext cx="8229600" cy="2941320"/>
          </a:xfrm>
        </p:spPr>
        <p:txBody>
          <a:bodyPr>
            <a:normAutofit fontScale="92500" lnSpcReduction="10000"/>
          </a:bodyPr>
          <a:lstStyle/>
          <a:p>
            <a:pPr algn="just"/>
            <a:r>
              <a:rPr lang="en-US" dirty="0"/>
              <a:t>India’s Foreign Trade Policy has, conventionally, been formulated for five years at a time and reviewed annually. </a:t>
            </a:r>
          </a:p>
          <a:p>
            <a:pPr algn="just"/>
            <a:endParaRPr lang="en-US" dirty="0"/>
          </a:p>
          <a:p>
            <a:pPr algn="just"/>
            <a:r>
              <a:rPr lang="en-US" dirty="0"/>
              <a:t>The focus of the FTP has been to provide a framework of rules and procedures for exports and imports and a set of incentives for promoting exports. </a:t>
            </a:r>
          </a:p>
          <a:p>
            <a:pPr>
              <a:buNone/>
            </a:pPr>
            <a:endParaRPr lang="en-US" dirty="0"/>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u="sng" dirty="0"/>
              <a:t>INTRODUCTION</a:t>
            </a:r>
          </a:p>
        </p:txBody>
      </p:sp>
      <p:sp>
        <p:nvSpPr>
          <p:cNvPr id="3" name="Content Placeholder 2"/>
          <p:cNvSpPr>
            <a:spLocks noGrp="1"/>
          </p:cNvSpPr>
          <p:nvPr>
            <p:ph idx="1"/>
          </p:nvPr>
        </p:nvSpPr>
        <p:spPr>
          <a:xfrm>
            <a:off x="457200" y="2438400"/>
            <a:ext cx="8229600" cy="3322320"/>
          </a:xfrm>
        </p:spPr>
        <p:txBody>
          <a:bodyPr/>
          <a:lstStyle/>
          <a:p>
            <a:r>
              <a:rPr lang="en-US" dirty="0"/>
              <a:t>Office of Directorate General of Foreign Trade (DGFT) is  responsible for the execution of import and export policies of India.</a:t>
            </a:r>
          </a:p>
          <a:p>
            <a:endParaRPr lang="en-US" dirty="0"/>
          </a:p>
          <a:p>
            <a:r>
              <a:rPr lang="en-US" dirty="0"/>
              <a:t>It was earlier Known as chief controller of import and exports till 1991.</a:t>
            </a:r>
          </a:p>
          <a:p>
            <a:pPr>
              <a:buNone/>
            </a:pPr>
            <a:r>
              <a:rPr lang="en-US" dirty="0"/>
              <a:t> </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74638"/>
            <a:ext cx="7790688" cy="1143000"/>
          </a:xfrm>
        </p:spPr>
        <p:txBody>
          <a:bodyPr>
            <a:normAutofit/>
          </a:bodyPr>
          <a:lstStyle/>
          <a:p>
            <a:pPr algn="l"/>
            <a:r>
              <a:rPr lang="en-US" sz="3200" b="1" u="sng" dirty="0"/>
              <a:t>Directorate General of Foreign Trade</a:t>
            </a:r>
          </a:p>
        </p:txBody>
      </p:sp>
      <p:sp>
        <p:nvSpPr>
          <p:cNvPr id="3" name="Content Placeholder 2"/>
          <p:cNvSpPr>
            <a:spLocks noGrp="1"/>
          </p:cNvSpPr>
          <p:nvPr>
            <p:ph idx="1"/>
          </p:nvPr>
        </p:nvSpPr>
        <p:spPr/>
        <p:txBody>
          <a:bodyPr>
            <a:normAutofit lnSpcReduction="10000"/>
          </a:bodyPr>
          <a:lstStyle/>
          <a:p>
            <a:r>
              <a:rPr lang="en-US" dirty="0"/>
              <a:t>DGFT plays a very important role in the development of trading relations with various other nations</a:t>
            </a:r>
          </a:p>
          <a:p>
            <a:endParaRPr lang="en-US" dirty="0"/>
          </a:p>
          <a:p>
            <a:r>
              <a:rPr lang="en-US" dirty="0"/>
              <a:t>Directorate General of Foreign Trade is an attached office of the Department of Commerce, Ministry of Commerce and Industry.</a:t>
            </a:r>
          </a:p>
          <a:p>
            <a:endParaRPr lang="en-US" dirty="0"/>
          </a:p>
          <a:p>
            <a:r>
              <a:rPr lang="en-US" dirty="0"/>
              <a:t>DGFT also work as a body to resolve the trade disputes of Exporters and Importers.</a:t>
            </a:r>
          </a:p>
          <a:p>
            <a:pPr>
              <a:buNone/>
            </a:pPr>
            <a:endParaRPr lang="en-US" dirty="0"/>
          </a:p>
          <a:p>
            <a:pPr>
              <a:buNone/>
            </a:pPr>
            <a:endParaRPr lang="en-US" dirty="0"/>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74638"/>
            <a:ext cx="7790688" cy="1143000"/>
          </a:xfrm>
        </p:spPr>
        <p:txBody>
          <a:bodyPr>
            <a:normAutofit/>
          </a:bodyPr>
          <a:lstStyle/>
          <a:p>
            <a:pPr algn="l"/>
            <a:r>
              <a:rPr lang="en-US" sz="3200" b="1" u="sng" dirty="0"/>
              <a:t>Directorate General of Foreign Trade</a:t>
            </a:r>
          </a:p>
        </p:txBody>
      </p:sp>
      <p:sp>
        <p:nvSpPr>
          <p:cNvPr id="3" name="Content Placeholder 2"/>
          <p:cNvSpPr>
            <a:spLocks noGrp="1"/>
          </p:cNvSpPr>
          <p:nvPr>
            <p:ph idx="1"/>
          </p:nvPr>
        </p:nvSpPr>
        <p:spPr/>
        <p:txBody>
          <a:bodyPr/>
          <a:lstStyle/>
          <a:p>
            <a:r>
              <a:rPr lang="en-US" dirty="0"/>
              <a:t>Headquarter of DGFT is situated in New Delhi.</a:t>
            </a:r>
          </a:p>
          <a:p>
            <a:endParaRPr lang="en-US" dirty="0"/>
          </a:p>
          <a:p>
            <a:pPr algn="just"/>
            <a:r>
              <a:rPr lang="en-US" dirty="0"/>
              <a:t>Under its jurisdiction, there are four Zonal Offices at Delhi,  Mumbai ,    Kolkata and Chennai headed by Zonal Joint Director General of Foreign Trade.</a:t>
            </a:r>
          </a:p>
          <a:p>
            <a:pPr algn="just"/>
            <a:endParaRPr lang="en-US" dirty="0"/>
          </a:p>
          <a:p>
            <a:pPr algn="just"/>
            <a:r>
              <a:rPr lang="en-US" dirty="0"/>
              <a:t>There are 35 Regional Authorities all over the country.</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74638"/>
            <a:ext cx="7790688" cy="1143000"/>
          </a:xfrm>
        </p:spPr>
        <p:txBody>
          <a:bodyPr>
            <a:normAutofit/>
          </a:bodyPr>
          <a:lstStyle/>
          <a:p>
            <a:pPr algn="l"/>
            <a:r>
              <a:rPr lang="en-US" sz="3200" b="1" u="sng" dirty="0"/>
              <a:t>Functions and Responsibility of DGFT</a:t>
            </a:r>
          </a:p>
        </p:txBody>
      </p:sp>
      <p:sp>
        <p:nvSpPr>
          <p:cNvPr id="3" name="Content Placeholder 2"/>
          <p:cNvSpPr>
            <a:spLocks noGrp="1"/>
          </p:cNvSpPr>
          <p:nvPr>
            <p:ph idx="1"/>
          </p:nvPr>
        </p:nvSpPr>
        <p:spPr/>
        <p:txBody>
          <a:bodyPr/>
          <a:lstStyle/>
          <a:p>
            <a:pPr algn="just"/>
            <a:r>
              <a:rPr lang="en-US" dirty="0"/>
              <a:t>DGFT entrusted with the responsibility of implementing various policies regarding trade for example, Foreign Trade Policy.</a:t>
            </a:r>
          </a:p>
          <a:p>
            <a:pPr algn="just"/>
            <a:endParaRPr lang="en-US" dirty="0"/>
          </a:p>
          <a:p>
            <a:pPr algn="just"/>
            <a:r>
              <a:rPr lang="en-US" dirty="0"/>
              <a:t>DGFT is the licensing authority for exporters, importers, and export and import business.</a:t>
            </a:r>
          </a:p>
          <a:p>
            <a:pPr algn="just"/>
            <a:endParaRPr lang="en-US" dirty="0"/>
          </a:p>
          <a:p>
            <a:pPr algn="just"/>
            <a:r>
              <a:rPr lang="en-US" dirty="0"/>
              <a:t>DGFT can prohibit, restrict and regulate exports and imports</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74638"/>
            <a:ext cx="7790688" cy="1143000"/>
          </a:xfrm>
        </p:spPr>
        <p:txBody>
          <a:bodyPr>
            <a:normAutofit/>
          </a:bodyPr>
          <a:lstStyle/>
          <a:p>
            <a:pPr algn="l"/>
            <a:r>
              <a:rPr lang="en-US" sz="3200" b="1" u="sng" dirty="0"/>
              <a:t>Functions and Responsibility of DGFT (cont.)</a:t>
            </a:r>
          </a:p>
        </p:txBody>
      </p:sp>
      <p:sp>
        <p:nvSpPr>
          <p:cNvPr id="3" name="Content Placeholder 2"/>
          <p:cNvSpPr>
            <a:spLocks noGrp="1"/>
          </p:cNvSpPr>
          <p:nvPr>
            <p:ph idx="1"/>
          </p:nvPr>
        </p:nvSpPr>
        <p:spPr/>
        <p:txBody>
          <a:bodyPr>
            <a:normAutofit/>
          </a:bodyPr>
          <a:lstStyle/>
          <a:p>
            <a:pPr algn="just"/>
            <a:r>
              <a:rPr lang="en-US" sz="2000" dirty="0"/>
              <a:t>DGFT has important role to issue Notifications, Public notices, Circulars, etc in relation to foreign trade policy.</a:t>
            </a:r>
          </a:p>
          <a:p>
            <a:pPr algn="just"/>
            <a:endParaRPr lang="en-US" sz="2000" dirty="0"/>
          </a:p>
          <a:p>
            <a:pPr algn="just"/>
            <a:r>
              <a:rPr lang="en-US" sz="2000" dirty="0"/>
              <a:t>DGFT grant 10 digit IEC (Importer Exporter Code), which is a primary requirement to Import Export</a:t>
            </a:r>
          </a:p>
          <a:p>
            <a:pPr algn="just"/>
            <a:endParaRPr lang="en-US" sz="2000" dirty="0"/>
          </a:p>
          <a:p>
            <a:pPr algn="just"/>
            <a:r>
              <a:rPr lang="en-US" sz="2000" dirty="0"/>
              <a:t>DGFT introduces different schemes from time to time regarding trade benefits throughout the country.</a:t>
            </a:r>
          </a:p>
          <a:p>
            <a:pPr algn="just"/>
            <a:endParaRPr lang="en-US" sz="2000" dirty="0"/>
          </a:p>
          <a:p>
            <a:pPr algn="just"/>
            <a:r>
              <a:rPr lang="en-US" sz="2000" dirty="0"/>
              <a:t>DGFT has introduced ITC (HS CODE) schedule-1 for import items in India and Schedule-2 for Export items from India.</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74638"/>
            <a:ext cx="7790688" cy="1143000"/>
          </a:xfrm>
        </p:spPr>
        <p:txBody>
          <a:bodyPr>
            <a:normAutofit/>
          </a:bodyPr>
          <a:lstStyle/>
          <a:p>
            <a:pPr algn="ctr"/>
            <a:r>
              <a:rPr lang="en-US" sz="3200" b="1" u="sng" dirty="0"/>
              <a:t>ITC(HS) Code</a:t>
            </a:r>
          </a:p>
        </p:txBody>
      </p:sp>
      <p:sp>
        <p:nvSpPr>
          <p:cNvPr id="3" name="Content Placeholder 2"/>
          <p:cNvSpPr>
            <a:spLocks noGrp="1"/>
          </p:cNvSpPr>
          <p:nvPr>
            <p:ph idx="1"/>
          </p:nvPr>
        </p:nvSpPr>
        <p:spPr>
          <a:xfrm>
            <a:off x="457200" y="1752600"/>
            <a:ext cx="8229600" cy="4648200"/>
          </a:xfrm>
        </p:spPr>
        <p:txBody>
          <a:bodyPr>
            <a:normAutofit/>
          </a:bodyPr>
          <a:lstStyle/>
          <a:p>
            <a:pPr algn="just"/>
            <a:r>
              <a:rPr lang="en-US" sz="2000" dirty="0"/>
              <a:t>ITC (HS) Code are well known as Indian Trade Clarification based on Harmonized Systems of coding.</a:t>
            </a:r>
          </a:p>
          <a:p>
            <a:pPr algn="just"/>
            <a:endParaRPr lang="en-US" sz="2000" dirty="0"/>
          </a:p>
          <a:p>
            <a:pPr algn="just"/>
            <a:r>
              <a:rPr lang="en-US" sz="2000" dirty="0"/>
              <a:t>It is an Eight Digit EXIM Code.</a:t>
            </a:r>
          </a:p>
          <a:p>
            <a:pPr algn="just"/>
            <a:endParaRPr lang="en-US" sz="2000" dirty="0"/>
          </a:p>
          <a:p>
            <a:pPr algn="just"/>
            <a:r>
              <a:rPr lang="en-US" sz="2000" dirty="0"/>
              <a:t>DGFT is the Authority to make new codes and addition or deletion in the existing codes.</a:t>
            </a:r>
          </a:p>
          <a:p>
            <a:pPr algn="just"/>
            <a:endParaRPr lang="en-US" sz="2000" dirty="0"/>
          </a:p>
          <a:p>
            <a:pPr algn="just"/>
            <a:r>
              <a:rPr lang="en-US" sz="2000" dirty="0"/>
              <a:t>First 6 digits of the Codes are same as International standards. </a:t>
            </a:r>
          </a:p>
          <a:p>
            <a:pPr algn="just"/>
            <a:endParaRPr lang="en-US" sz="2000" dirty="0"/>
          </a:p>
          <a:p>
            <a:pPr algn="just"/>
            <a:endParaRPr lang="en-US" sz="2000" dirty="0"/>
          </a:p>
          <a:p>
            <a:pPr algn="just"/>
            <a:endParaRPr lang="en-US" sz="2000" dirty="0"/>
          </a:p>
          <a:p>
            <a:pPr marL="2708910" lvl="8" indent="-514350" algn="just">
              <a:buAutoNum type="alphaLcPeriod"/>
            </a:pPr>
            <a:endParaRPr lang="en-US" dirty="0"/>
          </a:p>
          <a:p>
            <a:pPr algn="just">
              <a:buNone/>
            </a:pPr>
            <a:endParaRPr lang="en-US" dirty="0"/>
          </a:p>
          <a:p>
            <a:pPr algn="just">
              <a:buNone/>
            </a:pPr>
            <a:endParaRPr lang="en-US" dirty="0"/>
          </a:p>
          <a:p>
            <a:pPr algn="just"/>
            <a:endParaRPr lang="en-US" dirty="0"/>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74638"/>
            <a:ext cx="7790688" cy="1143000"/>
          </a:xfrm>
        </p:spPr>
        <p:txBody>
          <a:bodyPr>
            <a:normAutofit/>
          </a:bodyPr>
          <a:lstStyle/>
          <a:p>
            <a:pPr algn="ctr"/>
            <a:r>
              <a:rPr lang="en-US" sz="3200" b="1" u="sng" dirty="0"/>
              <a:t>Example on ITC(HS) Code </a:t>
            </a:r>
          </a:p>
        </p:txBody>
      </p:sp>
      <p:graphicFrame>
        <p:nvGraphicFramePr>
          <p:cNvPr id="4" name="Content Placeholder 3"/>
          <p:cNvGraphicFramePr>
            <a:graphicFrameLocks noGrp="1"/>
          </p:cNvGraphicFramePr>
          <p:nvPr>
            <p:ph idx="1"/>
          </p:nvPr>
        </p:nvGraphicFramePr>
        <p:xfrm>
          <a:off x="1447800" y="1752600"/>
          <a:ext cx="7315200" cy="4206240"/>
        </p:xfrm>
        <a:graphic>
          <a:graphicData uri="http://schemas.openxmlformats.org/drawingml/2006/table">
            <a:tbl>
              <a:tblPr firstRow="1" bandRow="1">
                <a:tableStyleId>{5C22544A-7EE6-4342-B048-85BDC9FD1C3A}</a:tableStyleId>
              </a:tblPr>
              <a:tblGrid>
                <a:gridCol w="2099733">
                  <a:extLst>
                    <a:ext uri="{9D8B030D-6E8A-4147-A177-3AD203B41FA5}">
                      <a16:colId xmlns:a16="http://schemas.microsoft.com/office/drawing/2014/main" val="20000"/>
                    </a:ext>
                  </a:extLst>
                </a:gridCol>
                <a:gridCol w="2573867">
                  <a:extLst>
                    <a:ext uri="{9D8B030D-6E8A-4147-A177-3AD203B41FA5}">
                      <a16:colId xmlns:a16="http://schemas.microsoft.com/office/drawing/2014/main" val="20001"/>
                    </a:ext>
                  </a:extLst>
                </a:gridCol>
                <a:gridCol w="1286933">
                  <a:extLst>
                    <a:ext uri="{9D8B030D-6E8A-4147-A177-3AD203B41FA5}">
                      <a16:colId xmlns:a16="http://schemas.microsoft.com/office/drawing/2014/main" val="20002"/>
                    </a:ext>
                  </a:extLst>
                </a:gridCol>
                <a:gridCol w="1354667">
                  <a:extLst>
                    <a:ext uri="{9D8B030D-6E8A-4147-A177-3AD203B41FA5}">
                      <a16:colId xmlns:a16="http://schemas.microsoft.com/office/drawing/2014/main" val="20003"/>
                    </a:ext>
                  </a:extLst>
                </a:gridCol>
              </a:tblGrid>
              <a:tr h="635945">
                <a:tc>
                  <a:txBody>
                    <a:bodyPr/>
                    <a:lstStyle/>
                    <a:p>
                      <a:r>
                        <a:rPr lang="en-US" dirty="0"/>
                        <a:t>EXIM</a:t>
                      </a:r>
                      <a:r>
                        <a:rPr lang="en-US" baseline="0" dirty="0"/>
                        <a:t> CODE</a:t>
                      </a:r>
                      <a:endParaRPr lang="en-US" dirty="0"/>
                    </a:p>
                  </a:txBody>
                  <a:tcPr/>
                </a:tc>
                <a:tc>
                  <a:txBody>
                    <a:bodyPr/>
                    <a:lstStyle/>
                    <a:p>
                      <a:r>
                        <a:rPr lang="en-US" dirty="0"/>
                        <a:t>ITEM DESCRIPTION</a:t>
                      </a:r>
                    </a:p>
                  </a:txBody>
                  <a:tcPr/>
                </a:tc>
                <a:tc>
                  <a:txBody>
                    <a:bodyPr/>
                    <a:lstStyle/>
                    <a:p>
                      <a:r>
                        <a:rPr lang="en-US" dirty="0"/>
                        <a:t>POLICY</a:t>
                      </a:r>
                    </a:p>
                  </a:txBody>
                  <a:tcPr/>
                </a:tc>
                <a:tc>
                  <a:txBody>
                    <a:bodyPr/>
                    <a:lstStyle/>
                    <a:p>
                      <a:r>
                        <a:rPr lang="en-US" dirty="0"/>
                        <a:t>TOTAL DUTY</a:t>
                      </a:r>
                    </a:p>
                  </a:txBody>
                  <a:tcPr/>
                </a:tc>
                <a:extLst>
                  <a:ext uri="{0D108BD9-81ED-4DB2-BD59-A6C34878D82A}">
                    <a16:rowId xmlns:a16="http://schemas.microsoft.com/office/drawing/2014/main" val="10000"/>
                  </a:ext>
                </a:extLst>
              </a:tr>
              <a:tr h="635945">
                <a:tc>
                  <a:txBody>
                    <a:bodyPr/>
                    <a:lstStyle/>
                    <a:p>
                      <a:r>
                        <a:rPr lang="en-US" dirty="0"/>
                        <a:t>57</a:t>
                      </a:r>
                    </a:p>
                  </a:txBody>
                  <a:tcPr/>
                </a:tc>
                <a:tc>
                  <a:txBody>
                    <a:bodyPr/>
                    <a:lstStyle/>
                    <a:p>
                      <a:r>
                        <a:rPr lang="en-US" dirty="0"/>
                        <a:t>Carpets</a:t>
                      </a:r>
                      <a:r>
                        <a:rPr lang="en-US" baseline="0" dirty="0"/>
                        <a:t> and other textile floor covering</a:t>
                      </a:r>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1"/>
                  </a:ext>
                </a:extLst>
              </a:tr>
              <a:tr h="908493">
                <a:tc>
                  <a:txBody>
                    <a:bodyPr/>
                    <a:lstStyle/>
                    <a:p>
                      <a:r>
                        <a:rPr lang="en-US" dirty="0"/>
                        <a:t>57</a:t>
                      </a:r>
                    </a:p>
                  </a:txBody>
                  <a:tcPr/>
                </a:tc>
                <a:tc>
                  <a:txBody>
                    <a:bodyPr/>
                    <a:lstStyle/>
                    <a:p>
                      <a:r>
                        <a:rPr lang="en-US" dirty="0"/>
                        <a:t>Carpets</a:t>
                      </a:r>
                      <a:r>
                        <a:rPr lang="en-US" baseline="0" dirty="0"/>
                        <a:t> and other Textile floor Coverings, knotted whether of not made up</a:t>
                      </a:r>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2"/>
                  </a:ext>
                </a:extLst>
              </a:tr>
              <a:tr h="635945">
                <a:tc>
                  <a:txBody>
                    <a:bodyPr/>
                    <a:lstStyle/>
                    <a:p>
                      <a:r>
                        <a:rPr lang="en-US" dirty="0"/>
                        <a:t>57  01  10  00</a:t>
                      </a:r>
                    </a:p>
                  </a:txBody>
                  <a:tcPr/>
                </a:tc>
                <a:tc>
                  <a:txBody>
                    <a:bodyPr/>
                    <a:lstStyle/>
                    <a:p>
                      <a:r>
                        <a:rPr lang="en-US" dirty="0"/>
                        <a:t>Of wool or fine</a:t>
                      </a:r>
                      <a:r>
                        <a:rPr lang="en-US" baseline="0" dirty="0"/>
                        <a:t> animal hair</a:t>
                      </a:r>
                      <a:endParaRPr lang="en-US" dirty="0"/>
                    </a:p>
                  </a:txBody>
                  <a:tcPr/>
                </a:tc>
                <a:tc>
                  <a:txBody>
                    <a:bodyPr/>
                    <a:lstStyle/>
                    <a:p>
                      <a:r>
                        <a:rPr lang="en-US" dirty="0"/>
                        <a:t>Free</a:t>
                      </a:r>
                    </a:p>
                  </a:txBody>
                  <a:tcPr/>
                </a:tc>
                <a:tc>
                  <a:txBody>
                    <a:bodyPr/>
                    <a:lstStyle/>
                    <a:p>
                      <a:r>
                        <a:rPr lang="en-US" dirty="0"/>
                        <a:t>28.852</a:t>
                      </a:r>
                    </a:p>
                  </a:txBody>
                  <a:tcPr/>
                </a:tc>
                <a:extLst>
                  <a:ext uri="{0D108BD9-81ED-4DB2-BD59-A6C34878D82A}">
                    <a16:rowId xmlns:a16="http://schemas.microsoft.com/office/drawing/2014/main" val="10003"/>
                  </a:ext>
                </a:extLst>
              </a:tr>
              <a:tr h="363397">
                <a:tc>
                  <a:txBody>
                    <a:bodyPr/>
                    <a:lstStyle/>
                    <a:p>
                      <a:r>
                        <a:rPr lang="en-US" dirty="0"/>
                        <a:t>5701  </a:t>
                      </a:r>
                    </a:p>
                  </a:txBody>
                  <a:tcPr/>
                </a:tc>
                <a:tc>
                  <a:txBody>
                    <a:bodyPr/>
                    <a:lstStyle/>
                    <a:p>
                      <a:r>
                        <a:rPr lang="en-US" dirty="0"/>
                        <a:t>Of other textile material </a:t>
                      </a:r>
                    </a:p>
                  </a:txBody>
                  <a:tcPr/>
                </a:tc>
                <a:tc>
                  <a:txBody>
                    <a:bodyPr/>
                    <a:lstStyle/>
                    <a:p>
                      <a:r>
                        <a:rPr lang="en-US" dirty="0"/>
                        <a:t>Free</a:t>
                      </a:r>
                    </a:p>
                  </a:txBody>
                  <a:tcPr/>
                </a:tc>
                <a:tc>
                  <a:txBody>
                    <a:bodyPr/>
                    <a:lstStyle/>
                    <a:p>
                      <a:r>
                        <a:rPr lang="en-US" dirty="0"/>
                        <a:t>28.852</a:t>
                      </a:r>
                    </a:p>
                  </a:txBody>
                  <a:tcPr/>
                </a:tc>
                <a:extLst>
                  <a:ext uri="{0D108BD9-81ED-4DB2-BD59-A6C34878D82A}">
                    <a16:rowId xmlns:a16="http://schemas.microsoft.com/office/drawing/2014/main" val="10004"/>
                  </a:ext>
                </a:extLst>
              </a:tr>
              <a:tr h="363397">
                <a:tc>
                  <a:txBody>
                    <a:bodyPr/>
                    <a:lstStyle/>
                    <a:p>
                      <a:r>
                        <a:rPr lang="en-US" dirty="0"/>
                        <a:t>5701  90  10</a:t>
                      </a:r>
                    </a:p>
                  </a:txBody>
                  <a:tcPr/>
                </a:tc>
                <a:tc>
                  <a:txBody>
                    <a:bodyPr/>
                    <a:lstStyle/>
                    <a:p>
                      <a:r>
                        <a:rPr lang="en-US" dirty="0"/>
                        <a:t>Of Cotton</a:t>
                      </a:r>
                    </a:p>
                  </a:txBody>
                  <a:tcPr/>
                </a:tc>
                <a:tc>
                  <a:txBody>
                    <a:bodyPr/>
                    <a:lstStyle/>
                    <a:p>
                      <a:r>
                        <a:rPr lang="en-US" dirty="0"/>
                        <a:t>Free</a:t>
                      </a:r>
                    </a:p>
                  </a:txBody>
                  <a:tcPr/>
                </a:tc>
                <a:tc>
                  <a:txBody>
                    <a:bodyPr/>
                    <a:lstStyle/>
                    <a:p>
                      <a:r>
                        <a:rPr lang="en-US" dirty="0"/>
                        <a:t>28.852</a:t>
                      </a:r>
                    </a:p>
                  </a:txBody>
                  <a:tcPr/>
                </a:tc>
                <a:extLst>
                  <a:ext uri="{0D108BD9-81ED-4DB2-BD59-A6C34878D82A}">
                    <a16:rowId xmlns:a16="http://schemas.microsoft.com/office/drawing/2014/main" val="10005"/>
                  </a:ext>
                </a:extLst>
              </a:tr>
              <a:tr h="363397">
                <a:tc>
                  <a:txBody>
                    <a:bodyPr/>
                    <a:lstStyle/>
                    <a:p>
                      <a:r>
                        <a:rPr lang="en-US" dirty="0"/>
                        <a:t>5701  90</a:t>
                      </a:r>
                    </a:p>
                  </a:txBody>
                  <a:tcPr/>
                </a:tc>
                <a:tc>
                  <a:txBody>
                    <a:bodyPr/>
                    <a:lstStyle/>
                    <a:p>
                      <a:r>
                        <a:rPr lang="en-US" dirty="0"/>
                        <a:t>Other</a:t>
                      </a:r>
                    </a:p>
                  </a:txBody>
                  <a:tcPr/>
                </a:tc>
                <a:tc>
                  <a:txBody>
                    <a:bodyPr/>
                    <a:lstStyle/>
                    <a:p>
                      <a:r>
                        <a:rPr lang="en-US" dirty="0"/>
                        <a:t>Free</a:t>
                      </a:r>
                    </a:p>
                  </a:txBody>
                  <a:tcPr/>
                </a:tc>
                <a:tc>
                  <a:txBody>
                    <a:bodyPr/>
                    <a:lstStyle/>
                    <a:p>
                      <a:r>
                        <a:rPr lang="en-US" dirty="0"/>
                        <a:t>28.852</a:t>
                      </a:r>
                    </a:p>
                  </a:txBody>
                  <a:tcPr/>
                </a:tc>
                <a:extLst>
                  <a:ext uri="{0D108BD9-81ED-4DB2-BD59-A6C34878D82A}">
                    <a16:rowId xmlns:a16="http://schemas.microsoft.com/office/drawing/2014/main" val="10006"/>
                  </a:ext>
                </a:extLst>
              </a:tr>
            </a:tbl>
          </a:graphicData>
        </a:graphic>
      </p:graphicFrame>
      <p:sp>
        <p:nvSpPr>
          <p:cNvPr id="5" name="Right Arrow 4"/>
          <p:cNvSpPr/>
          <p:nvPr/>
        </p:nvSpPr>
        <p:spPr>
          <a:xfrm>
            <a:off x="1219200" y="2590800"/>
            <a:ext cx="228600"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p:cNvSpPr/>
          <p:nvPr/>
        </p:nvSpPr>
        <p:spPr>
          <a:xfrm>
            <a:off x="1828800" y="3048000"/>
            <a:ext cx="685800" cy="381000"/>
          </a:xfrm>
          <a:prstGeom prst="ellipse">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01</a:t>
            </a:r>
          </a:p>
        </p:txBody>
      </p:sp>
      <p:sp>
        <p:nvSpPr>
          <p:cNvPr id="7" name="TextBox 6"/>
          <p:cNvSpPr txBox="1"/>
          <p:nvPr/>
        </p:nvSpPr>
        <p:spPr>
          <a:xfrm>
            <a:off x="228600" y="2438400"/>
            <a:ext cx="990600" cy="369332"/>
          </a:xfrm>
          <a:prstGeom prst="rect">
            <a:avLst/>
          </a:prstGeom>
          <a:noFill/>
        </p:spPr>
        <p:txBody>
          <a:bodyPr wrap="square" rtlCol="0">
            <a:spAutoFit/>
          </a:bodyPr>
          <a:lstStyle/>
          <a:p>
            <a:r>
              <a:rPr lang="en-US" dirty="0"/>
              <a:t>Chapter</a:t>
            </a:r>
          </a:p>
        </p:txBody>
      </p:sp>
      <p:cxnSp>
        <p:nvCxnSpPr>
          <p:cNvPr id="24" name="Straight Arrow Connector 23"/>
          <p:cNvCxnSpPr/>
          <p:nvPr/>
        </p:nvCxnSpPr>
        <p:spPr>
          <a:xfrm rot="5400000" flipH="1" flipV="1">
            <a:off x="1790700" y="3543300"/>
            <a:ext cx="5334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0800000">
            <a:off x="1219200" y="3810000"/>
            <a:ext cx="8382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152400" y="3581400"/>
            <a:ext cx="1066800" cy="369332"/>
          </a:xfrm>
          <a:prstGeom prst="rect">
            <a:avLst/>
          </a:prstGeom>
          <a:noFill/>
        </p:spPr>
        <p:txBody>
          <a:bodyPr wrap="square" rtlCol="0">
            <a:spAutoFit/>
          </a:bodyPr>
          <a:lstStyle/>
          <a:p>
            <a:r>
              <a:rPr lang="en-US" dirty="0"/>
              <a:t>Heading </a:t>
            </a:r>
          </a:p>
        </p:txBody>
      </p:sp>
      <p:sp>
        <p:nvSpPr>
          <p:cNvPr id="32" name="Oval 31"/>
          <p:cNvSpPr/>
          <p:nvPr/>
        </p:nvSpPr>
        <p:spPr>
          <a:xfrm>
            <a:off x="2057400" y="4876800"/>
            <a:ext cx="685800" cy="381000"/>
          </a:xfrm>
          <a:prstGeom prst="ellipse">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90</a:t>
            </a:r>
          </a:p>
        </p:txBody>
      </p:sp>
      <p:cxnSp>
        <p:nvCxnSpPr>
          <p:cNvPr id="34" name="Straight Arrow Connector 33"/>
          <p:cNvCxnSpPr>
            <a:endCxn id="32" idx="3"/>
          </p:cNvCxnSpPr>
          <p:nvPr/>
        </p:nvCxnSpPr>
        <p:spPr>
          <a:xfrm>
            <a:off x="1219200" y="5181600"/>
            <a:ext cx="938633" cy="204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152400" y="4876800"/>
            <a:ext cx="1066800" cy="646331"/>
          </a:xfrm>
          <a:prstGeom prst="rect">
            <a:avLst/>
          </a:prstGeom>
          <a:noFill/>
        </p:spPr>
        <p:txBody>
          <a:bodyPr wrap="square" rtlCol="0">
            <a:spAutoFit/>
          </a:bodyPr>
          <a:lstStyle/>
          <a:p>
            <a:pPr algn="ctr"/>
            <a:r>
              <a:rPr lang="en-US" dirty="0"/>
              <a:t>Sub</a:t>
            </a:r>
          </a:p>
          <a:p>
            <a:r>
              <a:rPr lang="en-US" dirty="0"/>
              <a:t>Heading </a:t>
            </a:r>
          </a:p>
        </p:txBody>
      </p:sp>
      <p:sp>
        <p:nvSpPr>
          <p:cNvPr id="39" name="Oval 38"/>
          <p:cNvSpPr/>
          <p:nvPr/>
        </p:nvSpPr>
        <p:spPr>
          <a:xfrm>
            <a:off x="2362200" y="5562600"/>
            <a:ext cx="685800" cy="381000"/>
          </a:xfrm>
          <a:prstGeom prst="ellipse">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90</a:t>
            </a:r>
          </a:p>
        </p:txBody>
      </p:sp>
      <p:cxnSp>
        <p:nvCxnSpPr>
          <p:cNvPr id="40" name="Straight Arrow Connector 39"/>
          <p:cNvCxnSpPr/>
          <p:nvPr/>
        </p:nvCxnSpPr>
        <p:spPr>
          <a:xfrm rot="5400000" flipH="1" flipV="1">
            <a:off x="2477294" y="6209506"/>
            <a:ext cx="5334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10800000">
            <a:off x="1524000" y="6477000"/>
            <a:ext cx="12192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0" y="5934670"/>
            <a:ext cx="1676400" cy="923330"/>
          </a:xfrm>
          <a:prstGeom prst="rect">
            <a:avLst/>
          </a:prstGeom>
          <a:noFill/>
        </p:spPr>
        <p:txBody>
          <a:bodyPr wrap="square" rtlCol="0">
            <a:spAutoFit/>
          </a:bodyPr>
          <a:lstStyle/>
          <a:p>
            <a:r>
              <a:rPr lang="en-US" dirty="0"/>
              <a:t>Common </a:t>
            </a:r>
            <a:r>
              <a:rPr lang="en-US" dirty="0" err="1"/>
              <a:t>Claasification</a:t>
            </a:r>
            <a:r>
              <a:rPr lang="en-US" dirty="0"/>
              <a:t> for the Item</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752600"/>
            <a:ext cx="8229600" cy="3124200"/>
          </a:xfrm>
        </p:spPr>
        <p:txBody>
          <a:bodyPr>
            <a:normAutofit fontScale="90000"/>
          </a:bodyPr>
          <a:lstStyle/>
          <a:p>
            <a:pPr algn="ctr"/>
            <a:br>
              <a:rPr lang="en-US" sz="7300" dirty="0"/>
            </a:br>
            <a:r>
              <a:rPr lang="en-US" sz="7300" dirty="0"/>
              <a:t>FOREIGN TRADE POLICY</a:t>
            </a:r>
            <a:br>
              <a:rPr lang="en-US" sz="7300" dirty="0"/>
            </a:br>
            <a:r>
              <a:rPr lang="en-US" sz="7300" dirty="0"/>
              <a:t>2015-2020</a:t>
            </a:r>
            <a:br>
              <a:rPr lang="en-US" dirty="0"/>
            </a:br>
            <a:endParaRPr lang="en-US" dirty="0"/>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VISION, MISSION AND OBJECTIVES</a:t>
            </a:r>
          </a:p>
        </p:txBody>
      </p:sp>
      <p:sp>
        <p:nvSpPr>
          <p:cNvPr id="3" name="Content Placeholder 2"/>
          <p:cNvSpPr>
            <a:spLocks noGrp="1"/>
          </p:cNvSpPr>
          <p:nvPr>
            <p:ph idx="1"/>
          </p:nvPr>
        </p:nvSpPr>
        <p:spPr/>
        <p:txBody>
          <a:bodyPr>
            <a:normAutofit lnSpcReduction="10000"/>
          </a:bodyPr>
          <a:lstStyle/>
          <a:p>
            <a:pPr algn="just"/>
            <a:r>
              <a:rPr lang="en-US" sz="4000" dirty="0"/>
              <a:t>Vision</a:t>
            </a:r>
            <a:r>
              <a:rPr lang="en-US" dirty="0"/>
              <a:t> is to make India a Significant participant in world trade by year 2020.</a:t>
            </a:r>
          </a:p>
          <a:p>
            <a:endParaRPr lang="en-US" dirty="0"/>
          </a:p>
          <a:p>
            <a:pPr algn="just"/>
            <a:r>
              <a:rPr lang="en-US" dirty="0"/>
              <a:t>Government aims to raise India’s share in world exports from 2 percent to 3.5 percent.</a:t>
            </a:r>
          </a:p>
          <a:p>
            <a:pPr algn="just"/>
            <a:endParaRPr lang="en-US" dirty="0"/>
          </a:p>
          <a:p>
            <a:pPr algn="just"/>
            <a:r>
              <a:rPr lang="en-US" dirty="0"/>
              <a:t>Building the India Brand – A long term branding strategy has been conceptualized to ensure that ‘Brand India’ becomes synonymous with high quality.</a:t>
            </a:r>
          </a:p>
          <a:p>
            <a:endParaRPr lang="en-US" dirty="0"/>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752600"/>
            <a:ext cx="8229600" cy="3124200"/>
          </a:xfrm>
        </p:spPr>
        <p:txBody>
          <a:bodyPr>
            <a:normAutofit fontScale="90000"/>
          </a:bodyPr>
          <a:lstStyle/>
          <a:p>
            <a:pPr algn="ctr"/>
            <a:br>
              <a:rPr lang="en-US" sz="7300" dirty="0"/>
            </a:br>
            <a:br>
              <a:rPr lang="en-US" sz="7300" dirty="0"/>
            </a:br>
            <a:r>
              <a:rPr lang="en-US" sz="7300" dirty="0"/>
              <a:t>CHAPTER 1</a:t>
            </a:r>
            <a:br>
              <a:rPr lang="en-US" sz="7300" dirty="0"/>
            </a:br>
            <a:r>
              <a:rPr lang="en-US" sz="2700" dirty="0"/>
              <a:t>LEGAL FRAMEWORK &amp; TRADE FACILITATION</a:t>
            </a:r>
            <a:br>
              <a:rPr lang="en-US" sz="7300" dirty="0"/>
            </a:br>
            <a:br>
              <a:rPr lang="en-US" sz="7300" dirty="0"/>
            </a:br>
            <a:br>
              <a:rPr lang="en-US" dirty="0"/>
            </a:br>
            <a:endParaRPr lang="en-US" dirty="0"/>
          </a:p>
        </p:txBody>
      </p:sp>
      <p:sp>
        <p:nvSpPr>
          <p:cNvPr id="3" name="Rectangle 2"/>
          <p:cNvSpPr/>
          <p:nvPr/>
        </p:nvSpPr>
        <p:spPr>
          <a:xfrm>
            <a:off x="1219200" y="685800"/>
            <a:ext cx="6781800" cy="523220"/>
          </a:xfrm>
          <a:prstGeom prst="rect">
            <a:avLst/>
          </a:prstGeom>
        </p:spPr>
        <p:txBody>
          <a:bodyPr wrap="square">
            <a:spAutoFit/>
          </a:bodyPr>
          <a:lstStyle/>
          <a:p>
            <a:pPr algn="ctr"/>
            <a:r>
              <a:rPr lang="en-US" sz="2800" dirty="0"/>
              <a:t>FOREIGN TRADE POLICY 2015-2020</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lgn="just"/>
            <a:endParaRPr lang="en-US" sz="2000" dirty="0"/>
          </a:p>
          <a:p>
            <a:pPr lvl="0" algn="just"/>
            <a:endParaRPr lang="en-US" sz="2000" dirty="0"/>
          </a:p>
          <a:p>
            <a:pPr lvl="0" algn="just"/>
            <a:r>
              <a:rPr lang="en-US" sz="2000" dirty="0"/>
              <a:t>Foreign Trade (Development &amp; Regulation) Act, 1992 regulates the Foreign Trade Policy.</a:t>
            </a:r>
          </a:p>
          <a:p>
            <a:pPr lvl="0" algn="just"/>
            <a:endParaRPr lang="en-US" sz="2000" dirty="0"/>
          </a:p>
          <a:p>
            <a:pPr lvl="0" algn="just"/>
            <a:r>
              <a:rPr lang="en-US" sz="2000" dirty="0"/>
              <a:t>Central Government reserves right in public interest to make any amendment by notification in this policy.</a:t>
            </a:r>
          </a:p>
          <a:p>
            <a:endParaRPr lang="en-US" dirty="0"/>
          </a:p>
        </p:txBody>
      </p:sp>
      <p:sp>
        <p:nvSpPr>
          <p:cNvPr id="3" name="Title 2"/>
          <p:cNvSpPr>
            <a:spLocks noGrp="1"/>
          </p:cNvSpPr>
          <p:nvPr>
            <p:ph type="title"/>
          </p:nvPr>
        </p:nvSpPr>
        <p:spPr/>
        <p:txBody>
          <a:bodyPr/>
          <a:lstStyle/>
          <a:p>
            <a:pPr algn="ctr"/>
            <a:r>
              <a:rPr lang="en-US" u="sng" dirty="0">
                <a:solidFill>
                  <a:srgbClr val="FF0000"/>
                </a:solidFill>
              </a:rPr>
              <a:t>LEGAL FRAMEWORK</a:t>
            </a:r>
            <a:endParaRPr lang="en-US" dirty="0">
              <a:solidFill>
                <a:srgbClr val="FF000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752600"/>
            <a:ext cx="8229600" cy="4525963"/>
          </a:xfrm>
        </p:spPr>
        <p:txBody>
          <a:bodyPr>
            <a:normAutofit/>
          </a:bodyPr>
          <a:lstStyle/>
          <a:p>
            <a:pPr algn="just"/>
            <a:r>
              <a:rPr lang="en-US" sz="2000" dirty="0"/>
              <a:t>Trade Facilitation is a </a:t>
            </a:r>
            <a:r>
              <a:rPr lang="en-US" sz="2000" b="1" dirty="0"/>
              <a:t>Priority</a:t>
            </a:r>
            <a:r>
              <a:rPr lang="en-US" sz="2000" dirty="0"/>
              <a:t> of the government for cutting down the transaction cost and time, thereby rendering Indian exports more </a:t>
            </a:r>
            <a:r>
              <a:rPr lang="en-US" sz="2000" dirty="0" err="1"/>
              <a:t>compititive</a:t>
            </a:r>
            <a:r>
              <a:rPr lang="en-US" sz="2000" dirty="0"/>
              <a:t>.</a:t>
            </a:r>
          </a:p>
          <a:p>
            <a:pPr algn="just"/>
            <a:endParaRPr lang="en-US" sz="2000" dirty="0"/>
          </a:p>
          <a:p>
            <a:pPr algn="just"/>
            <a:r>
              <a:rPr lang="en-US" sz="2000" dirty="0"/>
              <a:t>DGFT has a commitment to function as a </a:t>
            </a:r>
            <a:r>
              <a:rPr lang="en-US" sz="2000" b="1" dirty="0"/>
              <a:t>facilitator of exports</a:t>
            </a:r>
            <a:r>
              <a:rPr lang="en-US" sz="2000" dirty="0"/>
              <a:t> and imports.</a:t>
            </a:r>
          </a:p>
          <a:p>
            <a:pPr algn="just"/>
            <a:endParaRPr lang="en-US" sz="2000" dirty="0"/>
          </a:p>
          <a:p>
            <a:pPr algn="just"/>
            <a:r>
              <a:rPr lang="en-US" sz="2000" dirty="0"/>
              <a:t>Focus is on </a:t>
            </a:r>
            <a:r>
              <a:rPr lang="en-US" sz="2000" b="1" dirty="0"/>
              <a:t>good governance.</a:t>
            </a:r>
          </a:p>
        </p:txBody>
      </p:sp>
      <p:sp>
        <p:nvSpPr>
          <p:cNvPr id="3" name="Title 2"/>
          <p:cNvSpPr>
            <a:spLocks noGrp="1"/>
          </p:cNvSpPr>
          <p:nvPr>
            <p:ph type="title"/>
          </p:nvPr>
        </p:nvSpPr>
        <p:spPr/>
        <p:txBody>
          <a:bodyPr>
            <a:normAutofit fontScale="90000"/>
          </a:bodyPr>
          <a:lstStyle/>
          <a:p>
            <a:pPr algn="ctr"/>
            <a:r>
              <a:rPr lang="en-US" dirty="0">
                <a:solidFill>
                  <a:srgbClr val="FF0000"/>
                </a:solidFill>
              </a:rPr>
              <a:t>TRADE FACILITATION &amp; EASE OF DOING BUSINESS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752600"/>
            <a:ext cx="8229600" cy="4525963"/>
          </a:xfrm>
        </p:spPr>
        <p:txBody>
          <a:bodyPr>
            <a:normAutofit/>
          </a:bodyPr>
          <a:lstStyle/>
          <a:p>
            <a:pPr algn="just"/>
            <a:r>
              <a:rPr lang="en-US" sz="2000" dirty="0"/>
              <a:t>An EDI help desk is available to assist the exporters in filling online applications on DGFT Portal and other EDI related issues.</a:t>
            </a:r>
          </a:p>
          <a:p>
            <a:pPr algn="just"/>
            <a:endParaRPr lang="en-US" sz="2000" dirty="0"/>
          </a:p>
          <a:p>
            <a:pPr algn="just"/>
            <a:r>
              <a:rPr lang="en-US" sz="2000" dirty="0"/>
              <a:t>DGFT has introduced the facility of importer exporter code in electronic form (e-IEC).</a:t>
            </a:r>
          </a:p>
          <a:p>
            <a:pPr algn="just"/>
            <a:endParaRPr lang="en-US" sz="2000" dirty="0"/>
          </a:p>
          <a:p>
            <a:pPr algn="just"/>
            <a:r>
              <a:rPr lang="en-US" sz="2000" dirty="0"/>
              <a:t>e-BRC Project has been successfully implemented, which enabled DGFT to capture details of </a:t>
            </a:r>
            <a:r>
              <a:rPr lang="en-US" sz="2000" dirty="0" err="1"/>
              <a:t>realisation</a:t>
            </a:r>
            <a:r>
              <a:rPr lang="en-US" sz="2000" dirty="0"/>
              <a:t> of export proceeds  directly from banks through secured electronic mode.</a:t>
            </a:r>
          </a:p>
        </p:txBody>
      </p:sp>
      <p:sp>
        <p:nvSpPr>
          <p:cNvPr id="3" name="Title 2"/>
          <p:cNvSpPr>
            <a:spLocks noGrp="1"/>
          </p:cNvSpPr>
          <p:nvPr>
            <p:ph type="title"/>
          </p:nvPr>
        </p:nvSpPr>
        <p:spPr/>
        <p:txBody>
          <a:bodyPr>
            <a:normAutofit fontScale="90000"/>
          </a:bodyPr>
          <a:lstStyle/>
          <a:p>
            <a:pPr algn="ctr"/>
            <a:r>
              <a:rPr lang="en-US" dirty="0">
                <a:solidFill>
                  <a:srgbClr val="FF0000"/>
                </a:solidFill>
              </a:rPr>
              <a:t>TRADE FACILITATION &amp; EASE OF DOING BUSINESS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752600"/>
            <a:ext cx="8229600" cy="4525963"/>
          </a:xfrm>
        </p:spPr>
        <p:txBody>
          <a:bodyPr/>
          <a:lstStyle/>
          <a:p>
            <a:pPr algn="just">
              <a:buNone/>
            </a:pPr>
            <a:r>
              <a:rPr lang="en-US" b="1" dirty="0">
                <a:solidFill>
                  <a:srgbClr val="FF0000"/>
                </a:solidFill>
              </a:rPr>
              <a:t>ELECTRONIC DATA INTERCHANGE (EDI)</a:t>
            </a:r>
          </a:p>
          <a:p>
            <a:pPr algn="just"/>
            <a:endParaRPr lang="en-US" dirty="0"/>
          </a:p>
          <a:p>
            <a:pPr algn="just"/>
            <a:r>
              <a:rPr lang="en-US" sz="2000" dirty="0"/>
              <a:t>DGFT has put in place a robust EDI system for purpose of export facilitation and good governance.</a:t>
            </a:r>
          </a:p>
          <a:p>
            <a:pPr algn="just"/>
            <a:endParaRPr lang="en-US" sz="2000" dirty="0"/>
          </a:p>
          <a:p>
            <a:pPr algn="just"/>
            <a:r>
              <a:rPr lang="en-US" sz="2000" dirty="0"/>
              <a:t>EDI System reduced the physical interface of exporters and importers with government departments</a:t>
            </a:r>
          </a:p>
        </p:txBody>
      </p:sp>
      <p:sp>
        <p:nvSpPr>
          <p:cNvPr id="3" name="Title 2"/>
          <p:cNvSpPr>
            <a:spLocks noGrp="1"/>
          </p:cNvSpPr>
          <p:nvPr>
            <p:ph type="title"/>
          </p:nvPr>
        </p:nvSpPr>
        <p:spPr/>
        <p:txBody>
          <a:bodyPr>
            <a:normAutofit fontScale="90000"/>
          </a:bodyPr>
          <a:lstStyle/>
          <a:p>
            <a:pPr algn="ctr"/>
            <a:r>
              <a:rPr lang="en-US" dirty="0"/>
              <a:t>TRADE FACILITATION &amp; EASE OF DOING BUSINESS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752600"/>
            <a:ext cx="8229600" cy="4525963"/>
          </a:xfrm>
        </p:spPr>
        <p:txBody>
          <a:bodyPr/>
          <a:lstStyle/>
          <a:p>
            <a:pPr algn="just">
              <a:buNone/>
            </a:pPr>
            <a:r>
              <a:rPr lang="en-US" b="1" dirty="0">
                <a:solidFill>
                  <a:srgbClr val="FF0000"/>
                </a:solidFill>
              </a:rPr>
              <a:t>ONLINE FILING OF APPLICATIONS</a:t>
            </a:r>
          </a:p>
          <a:p>
            <a:pPr algn="just"/>
            <a:endParaRPr lang="en-US" sz="2000" dirty="0"/>
          </a:p>
          <a:p>
            <a:pPr algn="just"/>
            <a:r>
              <a:rPr lang="en-US" sz="2000" dirty="0"/>
              <a:t>EDI Initiatives has provided the facility of on line filing of applications.</a:t>
            </a:r>
          </a:p>
          <a:p>
            <a:pPr algn="just"/>
            <a:endParaRPr lang="en-US" sz="2000" dirty="0"/>
          </a:p>
          <a:p>
            <a:pPr algn="just"/>
            <a:r>
              <a:rPr lang="en-US" sz="2000" dirty="0"/>
              <a:t>Applications are received and processed electronically.</a:t>
            </a:r>
          </a:p>
          <a:p>
            <a:pPr algn="just"/>
            <a:endParaRPr lang="en-US" sz="2000" dirty="0"/>
          </a:p>
          <a:p>
            <a:pPr algn="just"/>
            <a:r>
              <a:rPr lang="en-US" sz="2000" dirty="0"/>
              <a:t>All the Regional Authorities and extension counters have been networked with high speed internet. </a:t>
            </a:r>
          </a:p>
          <a:p>
            <a:pPr algn="just">
              <a:buNone/>
            </a:pPr>
            <a:endParaRPr lang="en-US" b="1" dirty="0"/>
          </a:p>
        </p:txBody>
      </p:sp>
      <p:sp>
        <p:nvSpPr>
          <p:cNvPr id="3" name="Title 2"/>
          <p:cNvSpPr>
            <a:spLocks noGrp="1"/>
          </p:cNvSpPr>
          <p:nvPr>
            <p:ph type="title"/>
          </p:nvPr>
        </p:nvSpPr>
        <p:spPr/>
        <p:txBody>
          <a:bodyPr>
            <a:normAutofit fontScale="90000"/>
          </a:bodyPr>
          <a:lstStyle/>
          <a:p>
            <a:pPr algn="ctr"/>
            <a:r>
              <a:rPr lang="en-US" dirty="0"/>
              <a:t>TRADE FACILITATION &amp; EASE OF DOING BUSINESS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752600"/>
            <a:ext cx="8229600" cy="4525963"/>
          </a:xfrm>
        </p:spPr>
        <p:txBody>
          <a:bodyPr>
            <a:normAutofit/>
          </a:bodyPr>
          <a:lstStyle/>
          <a:p>
            <a:pPr algn="just">
              <a:buNone/>
            </a:pPr>
            <a:r>
              <a:rPr lang="en-US" b="1" dirty="0">
                <a:solidFill>
                  <a:srgbClr val="FF0000"/>
                </a:solidFill>
              </a:rPr>
              <a:t>Forthcoming e-Governance Initiatives</a:t>
            </a:r>
          </a:p>
          <a:p>
            <a:pPr algn="just"/>
            <a:endParaRPr lang="en-US" dirty="0"/>
          </a:p>
          <a:p>
            <a:pPr algn="just"/>
            <a:r>
              <a:rPr lang="en-US" sz="2000" dirty="0"/>
              <a:t>Message Exchange for transmission of export reward </a:t>
            </a:r>
            <a:r>
              <a:rPr lang="en-US" sz="2000" dirty="0" err="1"/>
              <a:t>scrips</a:t>
            </a:r>
            <a:r>
              <a:rPr lang="en-US" sz="2000" dirty="0"/>
              <a:t> from DGFT to customs.</a:t>
            </a:r>
          </a:p>
          <a:p>
            <a:pPr algn="just"/>
            <a:endParaRPr lang="en-US" sz="2000" dirty="0"/>
          </a:p>
          <a:p>
            <a:pPr algn="just"/>
            <a:r>
              <a:rPr lang="en-US" sz="2000" dirty="0"/>
              <a:t>Message Exchange for transmission of Bills of Entry from Customs to DGFT</a:t>
            </a:r>
          </a:p>
          <a:p>
            <a:pPr algn="just"/>
            <a:endParaRPr lang="en-US" sz="2000" dirty="0"/>
          </a:p>
          <a:p>
            <a:pPr algn="just"/>
            <a:r>
              <a:rPr lang="en-US" sz="2000" dirty="0"/>
              <a:t>Message Exchange with ministry of corporate affairs for CIN and DIN information.</a:t>
            </a:r>
          </a:p>
          <a:p>
            <a:pPr algn="just"/>
            <a:endParaRPr lang="en-US" sz="2000" dirty="0"/>
          </a:p>
          <a:p>
            <a:pPr algn="just"/>
            <a:r>
              <a:rPr lang="en-US" sz="2000" dirty="0"/>
              <a:t>Message Exchange with CBDT for PAN.</a:t>
            </a:r>
          </a:p>
        </p:txBody>
      </p:sp>
      <p:sp>
        <p:nvSpPr>
          <p:cNvPr id="3" name="Title 2"/>
          <p:cNvSpPr>
            <a:spLocks noGrp="1"/>
          </p:cNvSpPr>
          <p:nvPr>
            <p:ph type="title"/>
          </p:nvPr>
        </p:nvSpPr>
        <p:spPr/>
        <p:txBody>
          <a:bodyPr>
            <a:normAutofit fontScale="90000"/>
          </a:bodyPr>
          <a:lstStyle/>
          <a:p>
            <a:pPr algn="ctr"/>
            <a:r>
              <a:rPr lang="en-US" dirty="0"/>
              <a:t>TRADE FACILITATION &amp; EASE OF DOING BUSINESS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752600"/>
            <a:ext cx="8229600" cy="3124200"/>
          </a:xfrm>
        </p:spPr>
        <p:txBody>
          <a:bodyPr>
            <a:normAutofit fontScale="90000"/>
          </a:bodyPr>
          <a:lstStyle/>
          <a:p>
            <a:pPr algn="ctr"/>
            <a:br>
              <a:rPr lang="en-US" sz="7300" dirty="0"/>
            </a:br>
            <a:br>
              <a:rPr lang="en-US" sz="7300" dirty="0"/>
            </a:br>
            <a:r>
              <a:rPr lang="en-US" sz="7300" dirty="0"/>
              <a:t>CHAPTER 2</a:t>
            </a:r>
            <a:br>
              <a:rPr lang="en-US" sz="7300" dirty="0"/>
            </a:br>
            <a:r>
              <a:rPr lang="en-US" sz="2700" dirty="0"/>
              <a:t>GENERAL PROVISIONS REGARDING EXPORTS AND IMPORTS</a:t>
            </a:r>
            <a:br>
              <a:rPr lang="en-US" sz="7300" dirty="0"/>
            </a:br>
            <a:br>
              <a:rPr lang="en-US" sz="7300" dirty="0"/>
            </a:br>
            <a:br>
              <a:rPr lang="en-US" dirty="0"/>
            </a:br>
            <a:endParaRPr lang="en-US" dirty="0"/>
          </a:p>
        </p:txBody>
      </p:sp>
      <p:sp>
        <p:nvSpPr>
          <p:cNvPr id="3" name="Rectangle 2"/>
          <p:cNvSpPr/>
          <p:nvPr/>
        </p:nvSpPr>
        <p:spPr>
          <a:xfrm>
            <a:off x="1219200" y="685800"/>
            <a:ext cx="6781800" cy="523220"/>
          </a:xfrm>
          <a:prstGeom prst="rect">
            <a:avLst/>
          </a:prstGeom>
        </p:spPr>
        <p:txBody>
          <a:bodyPr wrap="square">
            <a:spAutoFit/>
          </a:bodyPr>
          <a:lstStyle/>
          <a:p>
            <a:pPr algn="ctr"/>
            <a:r>
              <a:rPr lang="en-US" sz="2800" dirty="0"/>
              <a:t>FOREIGN TRADE POLICY 2015-2020</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u="sng" dirty="0">
                <a:solidFill>
                  <a:srgbClr val="FF0000"/>
                </a:solidFill>
              </a:rPr>
              <a:t>Exports &amp; Imports are free, unless regulated:</a:t>
            </a:r>
          </a:p>
          <a:p>
            <a:pPr algn="just">
              <a:buNone/>
            </a:pPr>
            <a:endParaRPr lang="en-US" u="sng" dirty="0"/>
          </a:p>
          <a:p>
            <a:pPr algn="just"/>
            <a:r>
              <a:rPr lang="en-US" sz="2000" dirty="0"/>
              <a:t>Restriction would be as per FTP and/or ITC(HS).</a:t>
            </a:r>
          </a:p>
          <a:p>
            <a:pPr algn="just"/>
            <a:endParaRPr lang="en-US" sz="2000" dirty="0"/>
          </a:p>
          <a:p>
            <a:pPr algn="just"/>
            <a:r>
              <a:rPr lang="en-US" sz="2000" dirty="0"/>
              <a:t>ITC(HS) contains the item wise export and import policy regimes.</a:t>
            </a:r>
          </a:p>
          <a:p>
            <a:pPr algn="just"/>
            <a:endParaRPr lang="en-US" sz="2000" dirty="0"/>
          </a:p>
          <a:p>
            <a:pPr algn="just"/>
            <a:r>
              <a:rPr lang="en-US" sz="2000" dirty="0"/>
              <a:t>The ITC(HS) is aligned with international Harmonized System goods nomenclature maintained by world custom organization.</a:t>
            </a:r>
          </a:p>
        </p:txBody>
      </p:sp>
      <p:sp>
        <p:nvSpPr>
          <p:cNvPr id="3" name="Title 2"/>
          <p:cNvSpPr>
            <a:spLocks noGrp="1"/>
          </p:cNvSpPr>
          <p:nvPr>
            <p:ph type="title"/>
          </p:nvPr>
        </p:nvSpPr>
        <p:spPr/>
        <p:txBody>
          <a:bodyPr>
            <a:normAutofit fontScale="90000"/>
          </a:bodyPr>
          <a:lstStyle/>
          <a:p>
            <a:pPr algn="ctr"/>
            <a:r>
              <a:rPr lang="en-US" u="sng" dirty="0"/>
              <a:t>GENERAL PROVISIONS REGARIDNG EXPORTS AND IMPORTS</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u="sng" dirty="0">
                <a:solidFill>
                  <a:srgbClr val="FF0000"/>
                </a:solidFill>
              </a:rPr>
              <a:t>IMPORTER EXPORTER CODE / e-IEC</a:t>
            </a:r>
          </a:p>
          <a:p>
            <a:pPr algn="just"/>
            <a:endParaRPr lang="en-US" dirty="0"/>
          </a:p>
          <a:p>
            <a:pPr algn="just"/>
            <a:r>
              <a:rPr lang="en-US" sz="2000" dirty="0"/>
              <a:t>AN IEC is a 10 Digit Number.</a:t>
            </a:r>
          </a:p>
          <a:p>
            <a:pPr algn="just"/>
            <a:endParaRPr lang="en-US" sz="2000" dirty="0"/>
          </a:p>
          <a:p>
            <a:pPr algn="just"/>
            <a:r>
              <a:rPr lang="en-US" sz="2000" dirty="0"/>
              <a:t>It is allotted to a person who intends to import or exports.</a:t>
            </a:r>
          </a:p>
          <a:p>
            <a:pPr algn="just"/>
            <a:endParaRPr lang="en-US" sz="2000" dirty="0"/>
          </a:p>
          <a:p>
            <a:pPr algn="just"/>
            <a:r>
              <a:rPr lang="en-US" sz="2000" dirty="0"/>
              <a:t>No export of import shall made by any person without an IEC number unless specifically exempted.</a:t>
            </a:r>
          </a:p>
          <a:p>
            <a:pPr algn="just"/>
            <a:endParaRPr lang="en-US" sz="2000" dirty="0"/>
          </a:p>
          <a:p>
            <a:pPr algn="just"/>
            <a:r>
              <a:rPr lang="en-US" sz="2000" dirty="0"/>
              <a:t>Only one IEC is permitted against one permanent Account Number (PAN).</a:t>
            </a:r>
          </a:p>
        </p:txBody>
      </p:sp>
      <p:sp>
        <p:nvSpPr>
          <p:cNvPr id="3" name="Title 2"/>
          <p:cNvSpPr>
            <a:spLocks noGrp="1"/>
          </p:cNvSpPr>
          <p:nvPr>
            <p:ph type="title"/>
          </p:nvPr>
        </p:nvSpPr>
        <p:spPr/>
        <p:txBody>
          <a:bodyPr>
            <a:normAutofit fontScale="90000"/>
          </a:bodyPr>
          <a:lstStyle/>
          <a:p>
            <a:pPr algn="ctr"/>
            <a:r>
              <a:rPr lang="en-US" u="sng" dirty="0"/>
              <a:t>GENERAL PROVISIONS REGARIDNG EXPORTS AND IMPORTS</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hecklist for IEC.jpg"/>
          <p:cNvPicPr>
            <a:picLocks noGrp="1" noChangeAspect="1"/>
          </p:cNvPicPr>
          <p:nvPr>
            <p:ph idx="1"/>
          </p:nvPr>
        </p:nvPicPr>
        <p:blipFill>
          <a:blip r:embed="rId2"/>
          <a:stretch>
            <a:fillRect/>
          </a:stretch>
        </p:blipFill>
        <p:spPr>
          <a:xfrm>
            <a:off x="0" y="0"/>
            <a:ext cx="9143999" cy="6858000"/>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481328"/>
            <a:ext cx="8305800" cy="4525963"/>
          </a:xfrm>
        </p:spPr>
        <p:txBody>
          <a:bodyPr/>
          <a:lstStyle/>
          <a:p>
            <a:pPr algn="just">
              <a:buNone/>
            </a:pPr>
            <a:endParaRPr lang="en-US" b="1" dirty="0"/>
          </a:p>
          <a:p>
            <a:pPr algn="just">
              <a:buNone/>
            </a:pPr>
            <a:r>
              <a:rPr lang="en-US" b="1" dirty="0"/>
              <a:t>Documents Required for export of goods from India:</a:t>
            </a:r>
          </a:p>
          <a:p>
            <a:pPr marL="624078" indent="-514350" algn="just">
              <a:buAutoNum type="arabicPeriod"/>
            </a:pPr>
            <a:r>
              <a:rPr lang="en-US" dirty="0"/>
              <a:t>Bill of Lading / Airway Bill </a:t>
            </a:r>
          </a:p>
          <a:p>
            <a:pPr marL="624078" indent="-514350" algn="just">
              <a:buAutoNum type="arabicPeriod"/>
            </a:pPr>
            <a:r>
              <a:rPr lang="en-US" dirty="0"/>
              <a:t>Commercial Invoice cum Packing list*</a:t>
            </a:r>
          </a:p>
          <a:p>
            <a:pPr marL="624078" indent="-514350" algn="just">
              <a:buAutoNum type="arabicPeriod"/>
            </a:pPr>
            <a:r>
              <a:rPr lang="en-US" dirty="0"/>
              <a:t>Shipping Bill / Bill of Export</a:t>
            </a:r>
          </a:p>
        </p:txBody>
      </p:sp>
      <p:sp>
        <p:nvSpPr>
          <p:cNvPr id="3" name="Title 2"/>
          <p:cNvSpPr>
            <a:spLocks noGrp="1"/>
          </p:cNvSpPr>
          <p:nvPr>
            <p:ph type="title"/>
          </p:nvPr>
        </p:nvSpPr>
        <p:spPr/>
        <p:txBody>
          <a:bodyPr>
            <a:normAutofit fontScale="90000"/>
          </a:bodyPr>
          <a:lstStyle/>
          <a:p>
            <a:pPr algn="ctr"/>
            <a:r>
              <a:rPr lang="en-US" u="sng" dirty="0"/>
              <a:t>GENERAL PROVISIONS REGARIDNG EXPORTS AND IMPORTS</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481328"/>
            <a:ext cx="8305800" cy="4525963"/>
          </a:xfrm>
        </p:spPr>
        <p:txBody>
          <a:bodyPr/>
          <a:lstStyle/>
          <a:p>
            <a:pPr algn="just">
              <a:buNone/>
            </a:pPr>
            <a:endParaRPr lang="en-US" b="1" dirty="0"/>
          </a:p>
          <a:p>
            <a:pPr algn="just">
              <a:buNone/>
            </a:pPr>
            <a:r>
              <a:rPr lang="en-US" b="1" dirty="0"/>
              <a:t>Documents Required for import of goods into India:</a:t>
            </a:r>
          </a:p>
          <a:p>
            <a:pPr marL="624078" indent="-514350" algn="just">
              <a:buAutoNum type="arabicPeriod"/>
            </a:pPr>
            <a:r>
              <a:rPr lang="en-US" dirty="0"/>
              <a:t>Bill of Lading / Airway Bill </a:t>
            </a:r>
          </a:p>
          <a:p>
            <a:pPr marL="624078" indent="-514350" algn="just">
              <a:buAutoNum type="arabicPeriod"/>
            </a:pPr>
            <a:r>
              <a:rPr lang="en-US" dirty="0"/>
              <a:t>Commercial Invoice cum Packing list*</a:t>
            </a:r>
          </a:p>
          <a:p>
            <a:pPr marL="624078" indent="-514350" algn="just">
              <a:buAutoNum type="arabicPeriod"/>
            </a:pPr>
            <a:r>
              <a:rPr lang="en-US" dirty="0"/>
              <a:t>Bill of Export</a:t>
            </a:r>
          </a:p>
        </p:txBody>
      </p:sp>
      <p:sp>
        <p:nvSpPr>
          <p:cNvPr id="3" name="Title 2"/>
          <p:cNvSpPr>
            <a:spLocks noGrp="1"/>
          </p:cNvSpPr>
          <p:nvPr>
            <p:ph type="title"/>
          </p:nvPr>
        </p:nvSpPr>
        <p:spPr/>
        <p:txBody>
          <a:bodyPr>
            <a:normAutofit fontScale="90000"/>
          </a:bodyPr>
          <a:lstStyle/>
          <a:p>
            <a:pPr algn="ctr"/>
            <a:r>
              <a:rPr lang="en-US" u="sng" dirty="0"/>
              <a:t>GENERAL PROVISIONS REGARIDNG EXPORTS AND IMPORTS</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481328"/>
            <a:ext cx="8305800" cy="4525963"/>
          </a:xfrm>
        </p:spPr>
        <p:txBody>
          <a:bodyPr>
            <a:normAutofit lnSpcReduction="10000"/>
          </a:bodyPr>
          <a:lstStyle/>
          <a:p>
            <a:pPr algn="just">
              <a:buNone/>
            </a:pPr>
            <a:endParaRPr lang="en-US" b="1" dirty="0"/>
          </a:p>
          <a:p>
            <a:pPr algn="just">
              <a:buNone/>
            </a:pPr>
            <a:r>
              <a:rPr lang="en-US" b="1" dirty="0"/>
              <a:t>Restriction on Import and Export:</a:t>
            </a:r>
          </a:p>
          <a:p>
            <a:pPr marL="624078" indent="-514350" algn="just">
              <a:buNone/>
            </a:pPr>
            <a:r>
              <a:rPr lang="en-US" dirty="0"/>
              <a:t>	DGFT may, through a notification, impose restriction on export and import, </a:t>
            </a:r>
            <a:r>
              <a:rPr lang="en-US" dirty="0" err="1"/>
              <a:t>neccesary</a:t>
            </a:r>
            <a:r>
              <a:rPr lang="en-US" dirty="0"/>
              <a:t> for: -</a:t>
            </a:r>
          </a:p>
          <a:p>
            <a:pPr marL="624078" indent="-514350" algn="just">
              <a:buFont typeface="+mj-lt"/>
              <a:buAutoNum type="alphaLcParenR"/>
            </a:pPr>
            <a:r>
              <a:rPr lang="en-US" dirty="0"/>
              <a:t>Protection of Public Morals;</a:t>
            </a:r>
          </a:p>
          <a:p>
            <a:pPr marL="624078" indent="-514350" algn="just">
              <a:buAutoNum type="alphaLcParenR"/>
            </a:pPr>
            <a:r>
              <a:rPr lang="en-US" dirty="0"/>
              <a:t>Protection of human, animal or plant life or health;</a:t>
            </a:r>
          </a:p>
          <a:p>
            <a:pPr marL="624078" indent="-514350" algn="just">
              <a:buAutoNum type="alphaLcParenR"/>
            </a:pPr>
            <a:r>
              <a:rPr lang="en-US" dirty="0"/>
              <a:t>Protection of use of prison </a:t>
            </a:r>
            <a:r>
              <a:rPr lang="en-US" dirty="0" err="1"/>
              <a:t>labour</a:t>
            </a:r>
            <a:r>
              <a:rPr lang="en-US" dirty="0"/>
              <a:t>;</a:t>
            </a:r>
          </a:p>
          <a:p>
            <a:pPr marL="624078" indent="-514350" algn="just">
              <a:buAutoNum type="alphaLcParenR"/>
            </a:pPr>
            <a:r>
              <a:rPr lang="en-US" dirty="0"/>
              <a:t>Conservation of exhaustible natural resources;</a:t>
            </a:r>
          </a:p>
          <a:p>
            <a:pPr marL="624078" indent="-514350" algn="just">
              <a:buAutoNum type="alphaLcParenR"/>
            </a:pPr>
            <a:endParaRPr lang="en-US" dirty="0"/>
          </a:p>
        </p:txBody>
      </p:sp>
      <p:sp>
        <p:nvSpPr>
          <p:cNvPr id="3" name="Title 2"/>
          <p:cNvSpPr>
            <a:spLocks noGrp="1"/>
          </p:cNvSpPr>
          <p:nvPr>
            <p:ph type="title"/>
          </p:nvPr>
        </p:nvSpPr>
        <p:spPr/>
        <p:txBody>
          <a:bodyPr>
            <a:normAutofit fontScale="90000"/>
          </a:bodyPr>
          <a:lstStyle/>
          <a:p>
            <a:pPr algn="ctr"/>
            <a:r>
              <a:rPr lang="en-US" u="sng" dirty="0"/>
              <a:t>GENERAL PROVISIONS REGARIDNG EXPORTS AND IMPORTS</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481328"/>
            <a:ext cx="8305800" cy="4525963"/>
          </a:xfrm>
        </p:spPr>
        <p:txBody>
          <a:bodyPr>
            <a:normAutofit/>
          </a:bodyPr>
          <a:lstStyle/>
          <a:p>
            <a:pPr algn="just">
              <a:buNone/>
            </a:pPr>
            <a:endParaRPr lang="en-US" b="1" dirty="0"/>
          </a:p>
          <a:p>
            <a:pPr algn="just">
              <a:buNone/>
            </a:pPr>
            <a:r>
              <a:rPr lang="en-US" b="1" dirty="0"/>
              <a:t>Restriction on Import and Export (Cont.)</a:t>
            </a:r>
          </a:p>
          <a:p>
            <a:pPr marL="624078" indent="-514350" algn="just">
              <a:buFont typeface="+mj-lt"/>
              <a:buAutoNum type="alphaLcParenR" startAt="5"/>
            </a:pPr>
            <a:r>
              <a:rPr lang="en-US" b="1" dirty="0"/>
              <a:t>P</a:t>
            </a:r>
            <a:r>
              <a:rPr lang="en-US" dirty="0"/>
              <a:t>rotection of patents, trademarks and copyrights and prevention of deceptive practices;</a:t>
            </a:r>
          </a:p>
          <a:p>
            <a:pPr marL="624078" indent="-514350" algn="just">
              <a:buFont typeface="+mj-lt"/>
              <a:buAutoNum type="alphaLcParenR" startAt="5"/>
            </a:pPr>
            <a:r>
              <a:rPr lang="en-US" dirty="0"/>
              <a:t>Protection of national treasurers of artistic, Historic or archaeological value;</a:t>
            </a:r>
          </a:p>
          <a:p>
            <a:pPr marL="624078" indent="-514350" algn="just">
              <a:buFont typeface="+mj-lt"/>
              <a:buAutoNum type="alphaLcParenR" startAt="5"/>
            </a:pPr>
            <a:r>
              <a:rPr lang="en-US" dirty="0"/>
              <a:t>Prevention of traffic in arms, ammunition and implements of war.</a:t>
            </a:r>
          </a:p>
          <a:p>
            <a:pPr marL="624078" indent="-514350" algn="just">
              <a:buFont typeface="+mj-lt"/>
              <a:buAutoNum type="alphaLcParenR" startAt="5"/>
            </a:pPr>
            <a:endParaRPr lang="en-US" dirty="0"/>
          </a:p>
          <a:p>
            <a:pPr marL="624078" indent="-514350" algn="just">
              <a:buNone/>
            </a:pPr>
            <a:endParaRPr lang="en-US" dirty="0"/>
          </a:p>
        </p:txBody>
      </p:sp>
      <p:sp>
        <p:nvSpPr>
          <p:cNvPr id="3" name="Title 2"/>
          <p:cNvSpPr>
            <a:spLocks noGrp="1"/>
          </p:cNvSpPr>
          <p:nvPr>
            <p:ph type="title"/>
          </p:nvPr>
        </p:nvSpPr>
        <p:spPr/>
        <p:txBody>
          <a:bodyPr>
            <a:normAutofit fontScale="90000"/>
          </a:bodyPr>
          <a:lstStyle/>
          <a:p>
            <a:pPr algn="ctr"/>
            <a:r>
              <a:rPr lang="en-US" u="sng" dirty="0"/>
              <a:t>GENERAL PROVISIONS REGARIDNG EXPORTS AND IMPORTS</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481328"/>
            <a:ext cx="8305800" cy="4525963"/>
          </a:xfrm>
        </p:spPr>
        <p:txBody>
          <a:bodyPr>
            <a:normAutofit/>
          </a:bodyPr>
          <a:lstStyle/>
          <a:p>
            <a:pPr algn="just">
              <a:buNone/>
            </a:pPr>
            <a:endParaRPr lang="en-US" b="1" dirty="0"/>
          </a:p>
          <a:p>
            <a:pPr marL="624078" indent="-514350" algn="just">
              <a:buNone/>
            </a:pPr>
            <a:r>
              <a:rPr lang="en-US" b="1" dirty="0"/>
              <a:t>ACTUAL USER CONDITION:</a:t>
            </a:r>
          </a:p>
          <a:p>
            <a:pPr marL="624078" indent="-514350" algn="just">
              <a:buNone/>
            </a:pPr>
            <a:endParaRPr lang="en-US" dirty="0"/>
          </a:p>
          <a:p>
            <a:pPr marL="624078" indent="-514350" algn="just">
              <a:buNone/>
            </a:pPr>
            <a:r>
              <a:rPr lang="en-US" dirty="0"/>
              <a:t>  	Goods which are Importable freely without any ‘Restriction’ may be imported by any person. However, if such imports require an </a:t>
            </a:r>
            <a:r>
              <a:rPr lang="en-US" dirty="0" err="1"/>
              <a:t>Authorisation</a:t>
            </a:r>
            <a:r>
              <a:rPr lang="en-US" dirty="0"/>
              <a:t>, actual user alone may import such good(s) unless actual user condition is specifically dispensed with by DGFT. </a:t>
            </a:r>
          </a:p>
        </p:txBody>
      </p:sp>
      <p:sp>
        <p:nvSpPr>
          <p:cNvPr id="3" name="Title 2"/>
          <p:cNvSpPr>
            <a:spLocks noGrp="1"/>
          </p:cNvSpPr>
          <p:nvPr>
            <p:ph type="title"/>
          </p:nvPr>
        </p:nvSpPr>
        <p:spPr/>
        <p:txBody>
          <a:bodyPr>
            <a:normAutofit fontScale="90000"/>
          </a:bodyPr>
          <a:lstStyle/>
          <a:p>
            <a:pPr algn="ctr"/>
            <a:r>
              <a:rPr lang="en-US" u="sng" dirty="0"/>
              <a:t>GENERAL PROVISIONS REGARIDNG EXPORTS AND IMPORTS</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481328"/>
            <a:ext cx="8305800" cy="4525963"/>
          </a:xfrm>
        </p:spPr>
        <p:txBody>
          <a:bodyPr>
            <a:normAutofit/>
          </a:bodyPr>
          <a:lstStyle/>
          <a:p>
            <a:pPr algn="just">
              <a:buNone/>
            </a:pPr>
            <a:r>
              <a:rPr lang="en-US" b="1" dirty="0"/>
              <a:t>	CLEARANCE OF GOODS FROM CUSTOMS AGAINST AUTHORIZATION</a:t>
            </a:r>
          </a:p>
          <a:p>
            <a:pPr algn="just">
              <a:buNone/>
            </a:pPr>
            <a:endParaRPr lang="en-US" b="1" dirty="0"/>
          </a:p>
          <a:p>
            <a:pPr algn="just">
              <a:buNone/>
            </a:pPr>
            <a:r>
              <a:rPr lang="en-US" dirty="0"/>
              <a:t>	Goods already imported/ shipped/ arrived, in advance, but not cleared from customs may also be cleared against an </a:t>
            </a:r>
            <a:r>
              <a:rPr lang="en-US" dirty="0" err="1"/>
              <a:t>authorisation</a:t>
            </a:r>
            <a:r>
              <a:rPr lang="en-US" dirty="0"/>
              <a:t> issued subsequently . This facility will however be  not available to ‘restricted’ items or items traded through STEs(State Trading Enterprises).</a:t>
            </a:r>
          </a:p>
        </p:txBody>
      </p:sp>
      <p:sp>
        <p:nvSpPr>
          <p:cNvPr id="3" name="Title 2"/>
          <p:cNvSpPr>
            <a:spLocks noGrp="1"/>
          </p:cNvSpPr>
          <p:nvPr>
            <p:ph type="title"/>
          </p:nvPr>
        </p:nvSpPr>
        <p:spPr/>
        <p:txBody>
          <a:bodyPr>
            <a:normAutofit fontScale="90000"/>
          </a:bodyPr>
          <a:lstStyle/>
          <a:p>
            <a:pPr algn="ctr"/>
            <a:r>
              <a:rPr lang="en-US" u="sng" dirty="0"/>
              <a:t>GENERAL PROVISIONS REGARIDNG EXPORTS AND IMPORTS</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481328"/>
            <a:ext cx="8305800" cy="4525963"/>
          </a:xfrm>
        </p:spPr>
        <p:txBody>
          <a:bodyPr>
            <a:normAutofit fontScale="62500" lnSpcReduction="20000"/>
          </a:bodyPr>
          <a:lstStyle/>
          <a:p>
            <a:pPr algn="just">
              <a:buNone/>
            </a:pPr>
            <a:r>
              <a:rPr lang="en-US" b="1" dirty="0"/>
              <a:t>	</a:t>
            </a:r>
            <a:r>
              <a:rPr lang="en-US" sz="4500" b="1" u="sng" dirty="0"/>
              <a:t>Export Promotion Council:</a:t>
            </a:r>
          </a:p>
          <a:p>
            <a:pPr algn="just"/>
            <a:r>
              <a:rPr lang="en-US" sz="4500" dirty="0"/>
              <a:t>Export Promotion councils are organizations of exporters, set up with the objective to promote and develop Indian exports.</a:t>
            </a:r>
          </a:p>
          <a:p>
            <a:pPr algn="just"/>
            <a:r>
              <a:rPr lang="en-US" sz="4500" dirty="0"/>
              <a:t>Each council is responsible for promotion of a particular group of products/ projects/ services.</a:t>
            </a:r>
          </a:p>
          <a:p>
            <a:pPr algn="just"/>
            <a:r>
              <a:rPr lang="en-US" sz="4500" dirty="0"/>
              <a:t> EPCs are also eligible to function as registering authorities to issue Registration-cum-membership certificate (RCMC) to its members.</a:t>
            </a:r>
          </a:p>
          <a:p>
            <a:pPr algn="just">
              <a:buNone/>
            </a:pPr>
            <a:endParaRPr lang="en-US" sz="4500" b="1" u="sng" dirty="0"/>
          </a:p>
          <a:p>
            <a:pPr lvl="1" algn="just"/>
            <a:endParaRPr lang="en-US" sz="4500" b="1" dirty="0"/>
          </a:p>
          <a:p>
            <a:pPr algn="just">
              <a:buNone/>
            </a:pPr>
            <a:endParaRPr lang="en-US" dirty="0"/>
          </a:p>
        </p:txBody>
      </p:sp>
      <p:sp>
        <p:nvSpPr>
          <p:cNvPr id="3" name="Title 2"/>
          <p:cNvSpPr>
            <a:spLocks noGrp="1"/>
          </p:cNvSpPr>
          <p:nvPr>
            <p:ph type="title"/>
          </p:nvPr>
        </p:nvSpPr>
        <p:spPr/>
        <p:txBody>
          <a:bodyPr>
            <a:normAutofit fontScale="90000"/>
          </a:bodyPr>
          <a:lstStyle/>
          <a:p>
            <a:pPr algn="ctr"/>
            <a:r>
              <a:rPr lang="en-US" u="sng" dirty="0"/>
              <a:t>GENERAL PROVISIONS REGARIDNG EXPORTS AND IMPORTS</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481328"/>
            <a:ext cx="8305800" cy="4525963"/>
          </a:xfrm>
        </p:spPr>
        <p:txBody>
          <a:bodyPr>
            <a:normAutofit fontScale="55000" lnSpcReduction="20000"/>
          </a:bodyPr>
          <a:lstStyle/>
          <a:p>
            <a:pPr algn="just">
              <a:buNone/>
            </a:pPr>
            <a:endParaRPr lang="en-US" sz="2400" b="1" u="sng" dirty="0"/>
          </a:p>
          <a:p>
            <a:pPr algn="just">
              <a:buNone/>
            </a:pPr>
            <a:r>
              <a:rPr lang="en-US" sz="4400" b="1" u="sng" dirty="0"/>
              <a:t>Registration cum membership certificate (RCMC)</a:t>
            </a:r>
          </a:p>
          <a:p>
            <a:pPr lvl="1">
              <a:buNone/>
            </a:pPr>
            <a:endParaRPr lang="en-US" sz="4400" dirty="0"/>
          </a:p>
          <a:p>
            <a:pPr lvl="1">
              <a:buNone/>
            </a:pPr>
            <a:r>
              <a:rPr lang="en-US" sz="4400" dirty="0"/>
              <a:t>Any Person applying for:</a:t>
            </a:r>
          </a:p>
          <a:p>
            <a:pPr marL="1145286" lvl="1" indent="-742950" algn="just">
              <a:buAutoNum type="alphaLcParenBoth"/>
            </a:pPr>
            <a:r>
              <a:rPr lang="en-US" sz="4400" dirty="0"/>
              <a:t>An </a:t>
            </a:r>
            <a:r>
              <a:rPr lang="en-US" sz="4400" dirty="0" err="1"/>
              <a:t>authorisation</a:t>
            </a:r>
            <a:r>
              <a:rPr lang="en-US" sz="4400" dirty="0"/>
              <a:t> to import/export,(except items) listed as “Restricted” items in ITC(HS),or</a:t>
            </a:r>
          </a:p>
          <a:p>
            <a:pPr marL="1145286" lvl="1" indent="-742950" algn="just">
              <a:buAutoNum type="alphaLcParenBoth"/>
            </a:pPr>
            <a:r>
              <a:rPr lang="en-US" sz="4400" dirty="0"/>
              <a:t>Any other benefit or concession under FTP </a:t>
            </a:r>
          </a:p>
          <a:p>
            <a:pPr marL="1145286" lvl="1" indent="-742950" algn="just">
              <a:buNone/>
            </a:pPr>
            <a:r>
              <a:rPr lang="en-US" sz="4400" dirty="0"/>
              <a:t>	</a:t>
            </a:r>
          </a:p>
          <a:p>
            <a:pPr marL="1145286" lvl="1" indent="-742950" algn="just">
              <a:buNone/>
            </a:pPr>
            <a:r>
              <a:rPr lang="en-US" sz="4400" dirty="0"/>
              <a:t>	shall be required to furnish RCMC granted by competent authority in accordance with procedure specified in HBPv</a:t>
            </a:r>
            <a:r>
              <a:rPr lang="en-US" sz="4400" dirty="0">
                <a:latin typeface="Arial" pitchFamily="34" charset="0"/>
                <a:cs typeface="Arial" pitchFamily="34" charset="0"/>
              </a:rPr>
              <a:t>1 </a:t>
            </a:r>
            <a:r>
              <a:rPr lang="en-US" sz="4400" dirty="0"/>
              <a:t>unless specifically exempted under FTP. </a:t>
            </a:r>
          </a:p>
          <a:p>
            <a:pPr lvl="1" algn="just">
              <a:buNone/>
            </a:pPr>
            <a:endParaRPr lang="en-US" sz="4500" b="1" dirty="0"/>
          </a:p>
          <a:p>
            <a:pPr algn="just">
              <a:buNone/>
            </a:pPr>
            <a:endParaRPr lang="en-US" dirty="0"/>
          </a:p>
        </p:txBody>
      </p:sp>
      <p:sp>
        <p:nvSpPr>
          <p:cNvPr id="3" name="Title 2"/>
          <p:cNvSpPr>
            <a:spLocks noGrp="1"/>
          </p:cNvSpPr>
          <p:nvPr>
            <p:ph type="title"/>
          </p:nvPr>
        </p:nvSpPr>
        <p:spPr/>
        <p:txBody>
          <a:bodyPr>
            <a:normAutofit fontScale="90000"/>
          </a:bodyPr>
          <a:lstStyle/>
          <a:p>
            <a:pPr algn="ctr"/>
            <a:r>
              <a:rPr lang="en-US" u="sng" dirty="0"/>
              <a:t>GENERAL PROVISIONS REGARIDNG EXPORTS AND IMPORTS</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pPr algn="ctr"/>
            <a:r>
              <a:rPr lang="en-US" sz="3200" u="sng" dirty="0">
                <a:solidFill>
                  <a:srgbClr val="FFC000"/>
                </a:solidFill>
              </a:rPr>
              <a:t>PROFESSIONAL OPPORTUNITIES</a:t>
            </a:r>
          </a:p>
        </p:txBody>
      </p:sp>
      <p:sp>
        <p:nvSpPr>
          <p:cNvPr id="5" name="Text Placeholder 4"/>
          <p:cNvSpPr>
            <a:spLocks noGrp="1"/>
          </p:cNvSpPr>
          <p:nvPr>
            <p:ph type="body" idx="1"/>
          </p:nvPr>
        </p:nvSpPr>
        <p:spPr/>
        <p:txBody>
          <a:bodyPr/>
          <a:lstStyle/>
          <a:p>
            <a:pPr>
              <a:buFont typeface="Arial" pitchFamily="34" charset="0"/>
              <a:buChar char="•"/>
            </a:pPr>
            <a:r>
              <a:rPr lang="en-US" dirty="0"/>
              <a:t> ISSUE OF IEC.</a:t>
            </a:r>
          </a:p>
          <a:p>
            <a:pPr>
              <a:buFont typeface="Arial" pitchFamily="34" charset="0"/>
              <a:buChar char="•"/>
            </a:pPr>
            <a:r>
              <a:rPr lang="en-US" dirty="0"/>
              <a:t> ISSUE LICENSE FOR THE RESTRICTED ITEMS.</a:t>
            </a:r>
          </a:p>
          <a:p>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752600"/>
            <a:ext cx="8229600" cy="3124200"/>
          </a:xfrm>
        </p:spPr>
        <p:txBody>
          <a:bodyPr>
            <a:normAutofit fontScale="90000"/>
          </a:bodyPr>
          <a:lstStyle/>
          <a:p>
            <a:pPr algn="ctr"/>
            <a:br>
              <a:rPr lang="en-US" sz="7300" dirty="0"/>
            </a:br>
            <a:br>
              <a:rPr lang="en-US" sz="7300" dirty="0"/>
            </a:br>
            <a:r>
              <a:rPr lang="en-US" sz="7300" dirty="0"/>
              <a:t>CHAPTER 3</a:t>
            </a:r>
            <a:br>
              <a:rPr lang="en-US" sz="7300" dirty="0"/>
            </a:br>
            <a:r>
              <a:rPr lang="en-US" sz="2700" dirty="0"/>
              <a:t>EXPORTS FROM INDIA SCHEME</a:t>
            </a:r>
            <a:br>
              <a:rPr lang="en-US" sz="7300" dirty="0"/>
            </a:br>
            <a:br>
              <a:rPr lang="en-US" sz="7300" dirty="0"/>
            </a:br>
            <a:br>
              <a:rPr lang="en-US" dirty="0"/>
            </a:br>
            <a:endParaRPr lang="en-US" dirty="0"/>
          </a:p>
        </p:txBody>
      </p:sp>
      <p:sp>
        <p:nvSpPr>
          <p:cNvPr id="3" name="Rectangle 2"/>
          <p:cNvSpPr/>
          <p:nvPr/>
        </p:nvSpPr>
        <p:spPr>
          <a:xfrm>
            <a:off x="1219200" y="685800"/>
            <a:ext cx="6781800" cy="523220"/>
          </a:xfrm>
          <a:prstGeom prst="rect">
            <a:avLst/>
          </a:prstGeom>
        </p:spPr>
        <p:txBody>
          <a:bodyPr wrap="square">
            <a:spAutoFit/>
          </a:bodyPr>
          <a:lstStyle/>
          <a:p>
            <a:pPr algn="ctr"/>
            <a:r>
              <a:rPr lang="en-US" sz="2800" dirty="0"/>
              <a:t>FOREIGN TRADE POLICY 2015-2020</a:t>
            </a: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buNone/>
            </a:pPr>
            <a:endParaRPr lang="en-US" sz="4000" b="1" dirty="0">
              <a:solidFill>
                <a:srgbClr val="FF0000"/>
              </a:solidFill>
            </a:endParaRPr>
          </a:p>
          <a:p>
            <a:pPr algn="just">
              <a:buNone/>
            </a:pPr>
            <a:r>
              <a:rPr lang="en-US" sz="4000" b="1" dirty="0">
                <a:solidFill>
                  <a:srgbClr val="FF0000"/>
                </a:solidFill>
              </a:rPr>
              <a:t>OBJECTIVE:</a:t>
            </a:r>
          </a:p>
          <a:p>
            <a:pPr algn="just">
              <a:buNone/>
            </a:pPr>
            <a:endParaRPr lang="en-US" sz="2400" dirty="0"/>
          </a:p>
          <a:p>
            <a:pPr algn="just">
              <a:buNone/>
            </a:pPr>
            <a:r>
              <a:rPr lang="en-US" sz="2400" dirty="0"/>
              <a:t>	The objective of Schemes under this chapter is to provide rewards to exporters to offset infrastructural inefficiencies and associated costs involved and to provide exporters a level playing field.</a:t>
            </a:r>
          </a:p>
        </p:txBody>
      </p:sp>
      <p:sp>
        <p:nvSpPr>
          <p:cNvPr id="3" name="Title 2"/>
          <p:cNvSpPr>
            <a:spLocks noGrp="1"/>
          </p:cNvSpPr>
          <p:nvPr>
            <p:ph type="title"/>
          </p:nvPr>
        </p:nvSpPr>
        <p:spPr/>
        <p:txBody>
          <a:bodyPr>
            <a:normAutofit/>
          </a:bodyPr>
          <a:lstStyle/>
          <a:p>
            <a:pPr algn="ctr"/>
            <a:r>
              <a:rPr lang="en-US" u="sng" dirty="0"/>
              <a:t>EXPORTS FROM INDIA SCHEME</a:t>
            </a: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buNone/>
            </a:pPr>
            <a:r>
              <a:rPr lang="en-US" sz="2400" dirty="0"/>
              <a:t>	</a:t>
            </a:r>
          </a:p>
          <a:p>
            <a:pPr algn="just">
              <a:buNone/>
            </a:pPr>
            <a:r>
              <a:rPr lang="en-US" sz="2400" dirty="0"/>
              <a:t>	</a:t>
            </a:r>
            <a:r>
              <a:rPr lang="en-US" sz="2800" dirty="0"/>
              <a:t>There shall be following two schemes for  exports of Merchandise and Services respectively:</a:t>
            </a:r>
          </a:p>
          <a:p>
            <a:pPr algn="just">
              <a:buNone/>
            </a:pPr>
            <a:r>
              <a:rPr lang="en-US" sz="2800" dirty="0"/>
              <a:t>	</a:t>
            </a:r>
            <a:r>
              <a:rPr lang="en-US" sz="2800" dirty="0">
                <a:solidFill>
                  <a:schemeClr val="accent2"/>
                </a:solidFill>
              </a:rPr>
              <a:t>(</a:t>
            </a:r>
            <a:r>
              <a:rPr lang="en-US" sz="2800" dirty="0" err="1">
                <a:solidFill>
                  <a:schemeClr val="accent2"/>
                </a:solidFill>
              </a:rPr>
              <a:t>i</a:t>
            </a:r>
            <a:r>
              <a:rPr lang="en-US" sz="2800" dirty="0">
                <a:solidFill>
                  <a:schemeClr val="accent2"/>
                </a:solidFill>
              </a:rPr>
              <a:t>) Merchandise Exports from India Schemes (MEIS).</a:t>
            </a:r>
          </a:p>
          <a:p>
            <a:pPr algn="just">
              <a:buNone/>
            </a:pPr>
            <a:r>
              <a:rPr lang="en-US" sz="2800" dirty="0">
                <a:solidFill>
                  <a:schemeClr val="accent2"/>
                </a:solidFill>
              </a:rPr>
              <a:t>	(ii) Service Exports from India Scheme(SEIS). </a:t>
            </a:r>
          </a:p>
        </p:txBody>
      </p:sp>
      <p:sp>
        <p:nvSpPr>
          <p:cNvPr id="3" name="Title 2"/>
          <p:cNvSpPr>
            <a:spLocks noGrp="1"/>
          </p:cNvSpPr>
          <p:nvPr>
            <p:ph type="title"/>
          </p:nvPr>
        </p:nvSpPr>
        <p:spPr/>
        <p:txBody>
          <a:bodyPr>
            <a:normAutofit/>
          </a:bodyPr>
          <a:lstStyle/>
          <a:p>
            <a:pPr algn="ctr"/>
            <a:r>
              <a:rPr lang="en-US" u="sng" dirty="0"/>
              <a:t>EXPORTS FROM INDIA SCHEME</a:t>
            </a: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buNone/>
            </a:pPr>
            <a:r>
              <a:rPr lang="en-US" sz="2400" dirty="0"/>
              <a:t>	</a:t>
            </a:r>
          </a:p>
          <a:p>
            <a:pPr algn="just">
              <a:buNone/>
            </a:pPr>
            <a:r>
              <a:rPr lang="en-US" sz="2400" b="1" u="sng" dirty="0">
                <a:solidFill>
                  <a:srgbClr val="FF0000"/>
                </a:solidFill>
              </a:rPr>
              <a:t>NATURE OF REWARDS</a:t>
            </a:r>
          </a:p>
          <a:p>
            <a:pPr algn="just">
              <a:buNone/>
            </a:pPr>
            <a:endParaRPr lang="en-US" sz="2400" b="1" u="sng" dirty="0"/>
          </a:p>
          <a:p>
            <a:pPr algn="just">
              <a:buNone/>
            </a:pPr>
            <a:r>
              <a:rPr lang="en-US" sz="2400" dirty="0"/>
              <a:t>	Duty Credit </a:t>
            </a:r>
            <a:r>
              <a:rPr lang="en-US" sz="2400" dirty="0" err="1"/>
              <a:t>Scrips</a:t>
            </a:r>
            <a:r>
              <a:rPr lang="en-US" sz="2400" dirty="0"/>
              <a:t> shall be granted as rewards under MEIS and SEIS. The Duty Credit </a:t>
            </a:r>
            <a:r>
              <a:rPr lang="en-US" sz="2400" dirty="0" err="1"/>
              <a:t>Scrips</a:t>
            </a:r>
            <a:r>
              <a:rPr lang="en-US" sz="2400" dirty="0"/>
              <a:t> and goods imported / domestically procured against them shall be freely transferable. </a:t>
            </a:r>
            <a:endParaRPr lang="en-US" sz="2800" dirty="0"/>
          </a:p>
        </p:txBody>
      </p:sp>
      <p:sp>
        <p:nvSpPr>
          <p:cNvPr id="3" name="Title 2"/>
          <p:cNvSpPr>
            <a:spLocks noGrp="1"/>
          </p:cNvSpPr>
          <p:nvPr>
            <p:ph type="title"/>
          </p:nvPr>
        </p:nvSpPr>
        <p:spPr/>
        <p:txBody>
          <a:bodyPr>
            <a:normAutofit/>
          </a:bodyPr>
          <a:lstStyle/>
          <a:p>
            <a:pPr algn="ctr"/>
            <a:r>
              <a:rPr lang="en-US" u="sng" dirty="0"/>
              <a:t>EXPORTS FROM INDIA SCHEME</a:t>
            </a: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endParaRPr lang="en-US" sz="2400" b="1" dirty="0"/>
          </a:p>
          <a:p>
            <a:pPr algn="just">
              <a:buNone/>
            </a:pPr>
            <a:r>
              <a:rPr lang="en-US" sz="2400" b="1" dirty="0">
                <a:solidFill>
                  <a:srgbClr val="FF0000"/>
                </a:solidFill>
              </a:rPr>
              <a:t>Entitlement :</a:t>
            </a:r>
          </a:p>
          <a:p>
            <a:pPr algn="just">
              <a:buNone/>
            </a:pPr>
            <a:r>
              <a:rPr lang="en-US" sz="2400" b="1" dirty="0"/>
              <a:t>	</a:t>
            </a:r>
            <a:r>
              <a:rPr lang="en-US" sz="2400" dirty="0"/>
              <a:t>Exports of Notified Goods/ Products with ITC(HS) code, to notified market listed in </a:t>
            </a:r>
            <a:r>
              <a:rPr lang="en-US" sz="2400" b="1" dirty="0"/>
              <a:t>appendix 3B, </a:t>
            </a:r>
            <a:r>
              <a:rPr lang="en-US" sz="2400" dirty="0"/>
              <a:t>shall be rewarded under MEIS.</a:t>
            </a:r>
          </a:p>
          <a:p>
            <a:pPr algn="just">
              <a:buNone/>
            </a:pPr>
            <a:r>
              <a:rPr lang="en-US" sz="2400" dirty="0"/>
              <a:t>	</a:t>
            </a:r>
          </a:p>
          <a:p>
            <a:pPr algn="just">
              <a:buNone/>
            </a:pPr>
            <a:r>
              <a:rPr lang="en-US" sz="2400" dirty="0"/>
              <a:t>	Basis of calculation of reward would be on </a:t>
            </a:r>
            <a:r>
              <a:rPr lang="en-US" sz="2400" b="1" dirty="0" err="1"/>
              <a:t>realised</a:t>
            </a:r>
            <a:r>
              <a:rPr lang="en-US" sz="2400" b="1" dirty="0"/>
              <a:t> FOB value </a:t>
            </a:r>
            <a:r>
              <a:rPr lang="en-US" sz="2400" dirty="0"/>
              <a:t>of exports in free foreign exchange, </a:t>
            </a:r>
            <a:r>
              <a:rPr lang="en-US" sz="2400" b="1" dirty="0"/>
              <a:t>or FOB value</a:t>
            </a:r>
            <a:r>
              <a:rPr lang="en-US" sz="2400" dirty="0"/>
              <a:t> of exports </a:t>
            </a:r>
            <a:r>
              <a:rPr lang="en-US" sz="2400" b="1" dirty="0"/>
              <a:t>as given in the shipping bills </a:t>
            </a:r>
            <a:r>
              <a:rPr lang="en-US" sz="2400" dirty="0"/>
              <a:t>in free foreign exchange, whichever is less.</a:t>
            </a:r>
          </a:p>
        </p:txBody>
      </p:sp>
      <p:sp>
        <p:nvSpPr>
          <p:cNvPr id="3" name="Title 2"/>
          <p:cNvSpPr>
            <a:spLocks noGrp="1"/>
          </p:cNvSpPr>
          <p:nvPr>
            <p:ph type="title"/>
          </p:nvPr>
        </p:nvSpPr>
        <p:spPr/>
        <p:txBody>
          <a:bodyPr>
            <a:normAutofit fontScale="90000"/>
          </a:bodyPr>
          <a:lstStyle/>
          <a:p>
            <a:pPr algn="ctr"/>
            <a:br>
              <a:rPr lang="en-US" sz="4400" u="sng" dirty="0"/>
            </a:br>
            <a:r>
              <a:rPr lang="en-US" sz="3600" u="sng" dirty="0"/>
              <a:t>Merchandise Exports from India Scheme (MEIS)</a:t>
            </a:r>
            <a:br>
              <a:rPr lang="en-US" sz="4400" u="sng" dirty="0"/>
            </a:b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r="1000" b="12000"/>
          </a:stretch>
        </a:blipFill>
        <a:effectLst/>
      </p:bgPr>
    </p:bg>
    <p:spTree>
      <p:nvGrpSpPr>
        <p:cNvPr id="1" name=""/>
        <p:cNvGrpSpPr/>
        <p:nvPr/>
      </p:nvGrpSpPr>
      <p:grpSpPr>
        <a:xfrm>
          <a:off x="0" y="0"/>
          <a:ext cx="0" cy="0"/>
          <a:chOff x="0" y="0"/>
          <a:chExt cx="0" cy="0"/>
        </a:xfrm>
      </p:grpSpPr>
      <p:sp>
        <p:nvSpPr>
          <p:cNvPr id="9" name="TextBox 8"/>
          <p:cNvSpPr txBox="1"/>
          <p:nvPr/>
        </p:nvSpPr>
        <p:spPr>
          <a:xfrm>
            <a:off x="2133600" y="381000"/>
            <a:ext cx="4648200" cy="369332"/>
          </a:xfrm>
          <a:prstGeom prst="rect">
            <a:avLst/>
          </a:prstGeom>
          <a:noFill/>
        </p:spPr>
        <p:txBody>
          <a:bodyPr wrap="square" rtlCol="0">
            <a:spAutoFit/>
          </a:bodyPr>
          <a:lstStyle/>
          <a:p>
            <a:pPr algn="ctr"/>
            <a:r>
              <a:rPr lang="en-US" dirty="0"/>
              <a:t>Extracts From Appendix 3B*</a:t>
            </a:r>
          </a:p>
        </p:txBody>
      </p:sp>
      <p:sp>
        <p:nvSpPr>
          <p:cNvPr id="10" name="TextBox 9"/>
          <p:cNvSpPr txBox="1"/>
          <p:nvPr/>
        </p:nvSpPr>
        <p:spPr>
          <a:xfrm>
            <a:off x="304800" y="6172200"/>
            <a:ext cx="8839200" cy="369332"/>
          </a:xfrm>
          <a:prstGeom prst="rect">
            <a:avLst/>
          </a:prstGeom>
          <a:noFill/>
        </p:spPr>
        <p:txBody>
          <a:bodyPr wrap="square" rtlCol="0">
            <a:spAutoFit/>
          </a:bodyPr>
          <a:lstStyle/>
          <a:p>
            <a:r>
              <a:rPr lang="en-US" dirty="0"/>
              <a:t>*Complete table is provided on the www. dgft.gov.in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11000"/>
          </a:stretch>
        </a:blipFill>
        <a:effectLst/>
      </p:bgPr>
    </p:bg>
    <p:spTree>
      <p:nvGrpSpPr>
        <p:cNvPr id="1" name=""/>
        <p:cNvGrpSpPr/>
        <p:nvPr/>
      </p:nvGrpSpPr>
      <p:grpSpPr>
        <a:xfrm>
          <a:off x="0" y="0"/>
          <a:ext cx="0" cy="0"/>
          <a:chOff x="0" y="0"/>
          <a:chExt cx="0" cy="0"/>
        </a:xfrm>
      </p:grpSpPr>
      <p:sp>
        <p:nvSpPr>
          <p:cNvPr id="9" name="TextBox 8"/>
          <p:cNvSpPr txBox="1"/>
          <p:nvPr/>
        </p:nvSpPr>
        <p:spPr>
          <a:xfrm>
            <a:off x="2133600" y="381000"/>
            <a:ext cx="4648200" cy="369332"/>
          </a:xfrm>
          <a:prstGeom prst="rect">
            <a:avLst/>
          </a:prstGeom>
          <a:noFill/>
        </p:spPr>
        <p:txBody>
          <a:bodyPr wrap="square" rtlCol="0">
            <a:spAutoFit/>
          </a:bodyPr>
          <a:lstStyle/>
          <a:p>
            <a:pPr algn="ctr"/>
            <a:r>
              <a:rPr lang="en-US" dirty="0"/>
              <a:t>Extracts From Appendix 3B*</a:t>
            </a:r>
          </a:p>
        </p:txBody>
      </p:sp>
      <p:sp>
        <p:nvSpPr>
          <p:cNvPr id="10" name="TextBox 9"/>
          <p:cNvSpPr txBox="1"/>
          <p:nvPr/>
        </p:nvSpPr>
        <p:spPr>
          <a:xfrm>
            <a:off x="304800" y="6172200"/>
            <a:ext cx="8839200" cy="369332"/>
          </a:xfrm>
          <a:prstGeom prst="rect">
            <a:avLst/>
          </a:prstGeom>
          <a:noFill/>
        </p:spPr>
        <p:txBody>
          <a:bodyPr wrap="square" rtlCol="0">
            <a:spAutoFit/>
          </a:bodyPr>
          <a:lstStyle/>
          <a:p>
            <a:r>
              <a:rPr lang="en-US" dirty="0"/>
              <a:t>*Complete table is provided on the www. dgft.gov.in</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en-US" sz="2400" b="1" dirty="0">
                <a:solidFill>
                  <a:srgbClr val="FF0000"/>
                </a:solidFill>
              </a:rPr>
              <a:t>	Export of goods through courier or foreign post offices using e-Commerce:</a:t>
            </a:r>
          </a:p>
          <a:p>
            <a:pPr marL="624078" indent="-514350" algn="just">
              <a:buFont typeface="+mj-lt"/>
              <a:buAutoNum type="romanLcPeriod"/>
            </a:pPr>
            <a:r>
              <a:rPr lang="en-US" sz="2000" dirty="0"/>
              <a:t>Exports of goods through courier or foreign post office using e-commerce, </a:t>
            </a:r>
            <a:r>
              <a:rPr lang="en-US" sz="2000" b="1" dirty="0"/>
              <a:t>as notified in Appendix 3C</a:t>
            </a:r>
            <a:r>
              <a:rPr lang="en-US" sz="2000" dirty="0"/>
              <a:t>, of FOB value </a:t>
            </a:r>
            <a:r>
              <a:rPr lang="en-US" sz="2000" dirty="0" err="1"/>
              <a:t>upto</a:t>
            </a:r>
            <a:r>
              <a:rPr lang="en-US" sz="2000" dirty="0"/>
              <a:t> Rs. 25000 per consignment shall be entitled for rewards under MEIS.</a:t>
            </a:r>
          </a:p>
          <a:p>
            <a:pPr marL="624078" indent="-514350" algn="just">
              <a:buAutoNum type="romanLcParenBoth"/>
            </a:pPr>
            <a:endParaRPr lang="en-US" sz="2000" b="1" dirty="0"/>
          </a:p>
          <a:p>
            <a:pPr marL="624078" indent="-514350" algn="just">
              <a:buFont typeface="+mj-lt"/>
              <a:buAutoNum type="romanLcPeriod" startAt="2"/>
            </a:pPr>
            <a:r>
              <a:rPr lang="en-US" sz="2000" dirty="0"/>
              <a:t>If the value of exports using e-commerce platform is more than Rs. 25000 per consignment then MEIS reward would be limited to FOB value Rs. 25000 Only.</a:t>
            </a:r>
          </a:p>
        </p:txBody>
      </p:sp>
      <p:sp>
        <p:nvSpPr>
          <p:cNvPr id="3" name="Title 2"/>
          <p:cNvSpPr>
            <a:spLocks noGrp="1"/>
          </p:cNvSpPr>
          <p:nvPr>
            <p:ph type="title"/>
          </p:nvPr>
        </p:nvSpPr>
        <p:spPr/>
        <p:txBody>
          <a:bodyPr>
            <a:noAutofit/>
          </a:bodyPr>
          <a:lstStyle/>
          <a:p>
            <a:pPr algn="ctr"/>
            <a:r>
              <a:rPr lang="en-US" sz="3200" u="sng" dirty="0"/>
              <a:t>Merchandise Exports from India Scheme (MEIS)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en-US" sz="2400" b="1" dirty="0">
                <a:solidFill>
                  <a:srgbClr val="FF0000"/>
                </a:solidFill>
              </a:rPr>
              <a:t>	Export of goods through courier or foreign post offices using e-Commerce (cont.):</a:t>
            </a:r>
          </a:p>
          <a:p>
            <a:pPr>
              <a:buNone/>
            </a:pPr>
            <a:endParaRPr lang="en-US" sz="2000" dirty="0"/>
          </a:p>
          <a:p>
            <a:pPr marL="624078" indent="-514350" algn="just">
              <a:buFont typeface="+mj-lt"/>
              <a:buAutoNum type="romanLcPeriod" startAt="3"/>
            </a:pPr>
            <a:r>
              <a:rPr lang="en-US" sz="2000" dirty="0"/>
              <a:t>Such goods can be exported in manual mode through Foreign Post Offices at New Delhi, Mumbai and Chennai.</a:t>
            </a:r>
          </a:p>
          <a:p>
            <a:pPr marL="624078" indent="-514350" algn="just">
              <a:buNone/>
            </a:pPr>
            <a:r>
              <a:rPr lang="en-US" sz="2000" dirty="0"/>
              <a:t> </a:t>
            </a:r>
          </a:p>
          <a:p>
            <a:pPr marL="624078" indent="-514350" algn="just">
              <a:buFont typeface="+mj-lt"/>
              <a:buAutoNum type="romanLcPeriod" startAt="4"/>
            </a:pPr>
            <a:r>
              <a:rPr lang="en-US" sz="2000" dirty="0"/>
              <a:t>Export of such goods under Courier Regulations shall be allowed manually on pilot basis through Airports at Delhi, Mumbai and Chennai as per appropriate amendments in regulations to be made by Department of Revenue. Department of Revenue shall fast track the implementation of EDI mode at courier terminals. </a:t>
            </a:r>
            <a:endParaRPr lang="en-US" sz="2000" b="1" dirty="0"/>
          </a:p>
        </p:txBody>
      </p:sp>
      <p:sp>
        <p:nvSpPr>
          <p:cNvPr id="3" name="Title 2"/>
          <p:cNvSpPr>
            <a:spLocks noGrp="1"/>
          </p:cNvSpPr>
          <p:nvPr>
            <p:ph type="title"/>
          </p:nvPr>
        </p:nvSpPr>
        <p:spPr/>
        <p:txBody>
          <a:bodyPr>
            <a:noAutofit/>
          </a:bodyPr>
          <a:lstStyle/>
          <a:p>
            <a:pPr algn="ctr"/>
            <a:r>
              <a:rPr lang="en-US" sz="3200" u="sng" dirty="0"/>
              <a:t>Merchandise Exports from India Scheme (MEIS)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t="7000" r="-7000" b="11000"/>
          </a:stretch>
        </a:blipFill>
        <a:effectLst/>
      </p:bgPr>
    </p:bg>
    <p:spTree>
      <p:nvGrpSpPr>
        <p:cNvPr id="1" name=""/>
        <p:cNvGrpSpPr/>
        <p:nvPr/>
      </p:nvGrpSpPr>
      <p:grpSpPr>
        <a:xfrm>
          <a:off x="0" y="0"/>
          <a:ext cx="0" cy="0"/>
          <a:chOff x="0" y="0"/>
          <a:chExt cx="0" cy="0"/>
        </a:xfrm>
      </p:grpSpPr>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pPr algn="just">
              <a:buNone/>
            </a:pPr>
            <a:r>
              <a:rPr lang="en-US" sz="2400" b="1" dirty="0">
                <a:solidFill>
                  <a:srgbClr val="FF0000"/>
                </a:solidFill>
              </a:rPr>
              <a:t>Ineligible </a:t>
            </a:r>
            <a:r>
              <a:rPr lang="en-US" sz="2400" b="1" dirty="0" err="1">
                <a:solidFill>
                  <a:srgbClr val="FF0000"/>
                </a:solidFill>
              </a:rPr>
              <a:t>Catagories</a:t>
            </a:r>
            <a:r>
              <a:rPr lang="en-US" sz="2400" b="1" dirty="0">
                <a:solidFill>
                  <a:srgbClr val="FF0000"/>
                </a:solidFill>
              </a:rPr>
              <a:t>:</a:t>
            </a:r>
          </a:p>
          <a:p>
            <a:pPr algn="just">
              <a:buNone/>
            </a:pPr>
            <a:r>
              <a:rPr lang="en-US" sz="2400" b="1" dirty="0"/>
              <a:t>	</a:t>
            </a:r>
          </a:p>
          <a:p>
            <a:pPr algn="just">
              <a:buNone/>
            </a:pPr>
            <a:r>
              <a:rPr lang="en-US" sz="2400" b="1"/>
              <a:t>	Total </a:t>
            </a:r>
            <a:r>
              <a:rPr lang="en-US" sz="2400" b="1" dirty="0"/>
              <a:t>19 </a:t>
            </a:r>
            <a:r>
              <a:rPr lang="en-US" sz="2400" b="1" dirty="0" err="1"/>
              <a:t>Catagories</a:t>
            </a:r>
            <a:r>
              <a:rPr lang="en-US" sz="2400" b="1" dirty="0"/>
              <a:t> are </a:t>
            </a:r>
            <a:r>
              <a:rPr lang="en-US" sz="2400" b="1" dirty="0" err="1"/>
              <a:t>definded</a:t>
            </a:r>
            <a:r>
              <a:rPr lang="en-US" sz="2400" b="1" dirty="0"/>
              <a:t> as Ineligible </a:t>
            </a:r>
            <a:r>
              <a:rPr lang="en-US" sz="2400" b="1" dirty="0" err="1"/>
              <a:t>catagories</a:t>
            </a:r>
            <a:r>
              <a:rPr lang="en-US" sz="2400" b="1" dirty="0"/>
              <a:t> under the MEIS, major </a:t>
            </a:r>
            <a:r>
              <a:rPr lang="en-US" sz="2400" b="1" dirty="0" err="1"/>
              <a:t>catagories</a:t>
            </a:r>
            <a:r>
              <a:rPr lang="en-US" sz="2400" b="1" dirty="0"/>
              <a:t> are provided below:</a:t>
            </a:r>
          </a:p>
          <a:p>
            <a:pPr marL="624078" indent="-514350" algn="just"/>
            <a:endParaRPr lang="en-US" sz="2400" dirty="0"/>
          </a:p>
          <a:p>
            <a:pPr marL="624078" indent="-514350" algn="just"/>
            <a:r>
              <a:rPr lang="en-US" sz="2400" dirty="0"/>
              <a:t>EOUs/EHTPs/BTPs/STPs who are availing direct tax benefit/ exemption;</a:t>
            </a:r>
          </a:p>
          <a:p>
            <a:pPr marL="624078" indent="-514350" algn="just"/>
            <a:r>
              <a:rPr lang="en-US" sz="2400" dirty="0"/>
              <a:t>Supplies made from  DTA units to SEZ Units;</a:t>
            </a:r>
          </a:p>
          <a:p>
            <a:pPr marL="624078" indent="-514350" algn="just"/>
            <a:r>
              <a:rPr lang="en-US" sz="2400" dirty="0"/>
              <a:t>Export through Trans-shipment;</a:t>
            </a:r>
          </a:p>
          <a:p>
            <a:pPr marL="624078" indent="-514350" algn="just"/>
            <a:r>
              <a:rPr lang="en-US" sz="2400" dirty="0"/>
              <a:t>Deemed Export;</a:t>
            </a:r>
          </a:p>
          <a:p>
            <a:pPr marL="624078" indent="-514350" algn="just"/>
            <a:r>
              <a:rPr lang="en-US" sz="2400" dirty="0"/>
              <a:t>Service Exports;</a:t>
            </a:r>
          </a:p>
          <a:p>
            <a:pPr marL="624078" indent="-514350" algn="just"/>
            <a:r>
              <a:rPr lang="en-US" sz="2400" dirty="0"/>
              <a:t>Cereals of all types.</a:t>
            </a:r>
          </a:p>
          <a:p>
            <a:pPr marL="624078" indent="-514350" algn="just"/>
            <a:r>
              <a:rPr lang="en-US" sz="2400" dirty="0"/>
              <a:t>Diamond, Gold, Silver, Platinum, Other precious metal in any form including plain and </a:t>
            </a:r>
            <a:r>
              <a:rPr lang="en-US" sz="2400" dirty="0" err="1"/>
              <a:t>studed</a:t>
            </a:r>
            <a:r>
              <a:rPr lang="en-US" sz="2400" dirty="0"/>
              <a:t> </a:t>
            </a:r>
            <a:r>
              <a:rPr lang="en-US" sz="2400" dirty="0" err="1"/>
              <a:t>jewellary</a:t>
            </a:r>
            <a:r>
              <a:rPr lang="en-US" sz="2400" dirty="0"/>
              <a:t> and other precious semi precious stones.</a:t>
            </a:r>
          </a:p>
          <a:p>
            <a:pPr marL="624078" indent="-514350" algn="just"/>
            <a:r>
              <a:rPr lang="en-US" sz="2400" dirty="0"/>
              <a:t>Exports of Milk &amp; Milk products</a:t>
            </a:r>
          </a:p>
        </p:txBody>
      </p:sp>
      <p:sp>
        <p:nvSpPr>
          <p:cNvPr id="3" name="Title 2"/>
          <p:cNvSpPr>
            <a:spLocks noGrp="1"/>
          </p:cNvSpPr>
          <p:nvPr>
            <p:ph type="title"/>
          </p:nvPr>
        </p:nvSpPr>
        <p:spPr/>
        <p:txBody>
          <a:bodyPr>
            <a:noAutofit/>
          </a:bodyPr>
          <a:lstStyle/>
          <a:p>
            <a:pPr algn="ctr"/>
            <a:r>
              <a:rPr lang="en-US" sz="3200" u="sng" dirty="0"/>
              <a:t>Merchandise Exports from India Scheme (MEIS)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400" dirty="0">
                <a:solidFill>
                  <a:srgbClr val="FF0000"/>
                </a:solidFill>
              </a:rPr>
              <a:t>Other Points under MEIS</a:t>
            </a:r>
          </a:p>
          <a:p>
            <a:pPr algn="just"/>
            <a:r>
              <a:rPr lang="en-US" sz="2400" dirty="0"/>
              <a:t>The Documents which are not required to submit in original , shall be retained by the applicant for a period of 3 years from the date of issuance or Scrip.</a:t>
            </a:r>
          </a:p>
          <a:p>
            <a:pPr algn="just"/>
            <a:r>
              <a:rPr lang="en-US" sz="2400" dirty="0"/>
              <a:t>No Manual feeding allowed for EDI </a:t>
            </a:r>
            <a:r>
              <a:rPr lang="en-US" sz="2400" dirty="0" err="1"/>
              <a:t>Shipmets</a:t>
            </a:r>
            <a:r>
              <a:rPr lang="en-US" sz="2400" dirty="0"/>
              <a:t>.</a:t>
            </a:r>
          </a:p>
          <a:p>
            <a:pPr algn="just"/>
            <a:r>
              <a:rPr lang="en-US" sz="2400" dirty="0"/>
              <a:t>Rewards would be granted by RA with out verifying the EDI Shipping bills details.</a:t>
            </a:r>
          </a:p>
          <a:p>
            <a:pPr algn="just"/>
            <a:r>
              <a:rPr lang="en-US" sz="2400" dirty="0"/>
              <a:t>Applicant shall file separate application for each port of export.</a:t>
            </a:r>
          </a:p>
        </p:txBody>
      </p:sp>
      <p:sp>
        <p:nvSpPr>
          <p:cNvPr id="3" name="Title 2"/>
          <p:cNvSpPr>
            <a:spLocks noGrp="1"/>
          </p:cNvSpPr>
          <p:nvPr>
            <p:ph type="title"/>
          </p:nvPr>
        </p:nvSpPr>
        <p:spPr/>
        <p:txBody>
          <a:bodyPr>
            <a:noAutofit/>
          </a:bodyPr>
          <a:lstStyle/>
          <a:p>
            <a:pPr algn="ctr"/>
            <a:r>
              <a:rPr lang="en-US" sz="3200" u="sng" dirty="0"/>
              <a:t>Merchandise Exports from India Scheme (MEIS)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400" dirty="0">
                <a:solidFill>
                  <a:srgbClr val="FF0000"/>
                </a:solidFill>
              </a:rPr>
              <a:t>Declaration of Intent on Shipping Bills:</a:t>
            </a:r>
          </a:p>
          <a:p>
            <a:pPr algn="just">
              <a:buNone/>
            </a:pPr>
            <a:endParaRPr lang="en-US" sz="2400" dirty="0">
              <a:solidFill>
                <a:srgbClr val="FF0000"/>
              </a:solidFill>
            </a:endParaRPr>
          </a:p>
          <a:p>
            <a:pPr algn="just">
              <a:buNone/>
            </a:pPr>
            <a:r>
              <a:rPr lang="en-US" sz="2400" dirty="0"/>
              <a:t>	Following Declaration of intent is required on the shipping bills to claim the benefit under MEIS </a:t>
            </a:r>
            <a:r>
              <a:rPr lang="en-US" sz="2400" dirty="0" err="1"/>
              <a:t>Schme</a:t>
            </a:r>
            <a:r>
              <a:rPr lang="en-US" sz="2400" dirty="0"/>
              <a:t>:</a:t>
            </a:r>
          </a:p>
          <a:p>
            <a:pPr algn="just">
              <a:buNone/>
            </a:pPr>
            <a:r>
              <a:rPr lang="en-US" sz="2400" dirty="0"/>
              <a:t>	“We Intend to claim rewards under Merchandise Exports from India Scheme (MEIS)”</a:t>
            </a:r>
          </a:p>
        </p:txBody>
      </p:sp>
      <p:sp>
        <p:nvSpPr>
          <p:cNvPr id="3" name="Title 2"/>
          <p:cNvSpPr>
            <a:spLocks noGrp="1"/>
          </p:cNvSpPr>
          <p:nvPr>
            <p:ph type="title"/>
          </p:nvPr>
        </p:nvSpPr>
        <p:spPr/>
        <p:txBody>
          <a:bodyPr>
            <a:noAutofit/>
          </a:bodyPr>
          <a:lstStyle/>
          <a:p>
            <a:pPr algn="ctr"/>
            <a:r>
              <a:rPr lang="en-US" sz="3200" u="sng" dirty="0"/>
              <a:t>Merchandise Exports from India Scheme (MEIS)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endParaRPr lang="en-US" sz="2400" dirty="0"/>
          </a:p>
          <a:p>
            <a:pPr algn="just">
              <a:buNone/>
            </a:pPr>
            <a:r>
              <a:rPr lang="en-US" sz="2400" dirty="0">
                <a:solidFill>
                  <a:srgbClr val="FF0000"/>
                </a:solidFill>
              </a:rPr>
              <a:t>Objective:</a:t>
            </a:r>
          </a:p>
          <a:p>
            <a:pPr algn="just">
              <a:buNone/>
            </a:pPr>
            <a:r>
              <a:rPr lang="en-US" sz="2400" dirty="0"/>
              <a:t>	Objective of Service Exports from India Scheme (SEIS) is to encourage the notified Services from India.</a:t>
            </a:r>
          </a:p>
          <a:p>
            <a:pPr algn="just">
              <a:buNone/>
            </a:pPr>
            <a:endParaRPr lang="en-US" sz="2400" dirty="0"/>
          </a:p>
          <a:p>
            <a:pPr algn="just">
              <a:buNone/>
            </a:pPr>
            <a:r>
              <a:rPr lang="en-US" sz="2400" dirty="0">
                <a:solidFill>
                  <a:srgbClr val="FF0000"/>
                </a:solidFill>
              </a:rPr>
              <a:t>Entitlements:</a:t>
            </a:r>
          </a:p>
          <a:p>
            <a:pPr algn="just">
              <a:buNone/>
            </a:pPr>
            <a:r>
              <a:rPr lang="en-US" sz="2400" dirty="0"/>
              <a:t>	Service Providers of eligible services shall be entitled to Duty Credit </a:t>
            </a:r>
            <a:r>
              <a:rPr lang="en-US" sz="2400" dirty="0" err="1"/>
              <a:t>Scrips</a:t>
            </a:r>
            <a:r>
              <a:rPr lang="en-US" sz="2400" dirty="0"/>
              <a:t> at notified rates (as given in the Appendix 3D) on net foreign exchange earned.</a:t>
            </a:r>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Service Export from India Scheme (SEIS)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endParaRPr lang="en-US" sz="2400" dirty="0"/>
          </a:p>
          <a:p>
            <a:pPr algn="just">
              <a:buNone/>
            </a:pPr>
            <a:r>
              <a:rPr lang="en-US" sz="2400" dirty="0" err="1">
                <a:solidFill>
                  <a:srgbClr val="FF0000"/>
                </a:solidFill>
              </a:rPr>
              <a:t>Eligiblity</a:t>
            </a:r>
            <a:r>
              <a:rPr lang="en-US" sz="2400" dirty="0">
                <a:solidFill>
                  <a:srgbClr val="FF0000"/>
                </a:solidFill>
              </a:rPr>
              <a:t>:</a:t>
            </a:r>
          </a:p>
          <a:p>
            <a:pPr marL="566928" indent="-457200" algn="just">
              <a:buFont typeface="+mj-lt"/>
              <a:buAutoNum type="alphaLcParenR"/>
            </a:pPr>
            <a:r>
              <a:rPr lang="en-US" sz="2400" dirty="0"/>
              <a:t>Service Provider of </a:t>
            </a:r>
            <a:r>
              <a:rPr lang="en-US" sz="2400" b="1" dirty="0"/>
              <a:t>Notified services</a:t>
            </a:r>
            <a:r>
              <a:rPr lang="en-US" sz="2400" dirty="0"/>
              <a:t>, </a:t>
            </a:r>
            <a:r>
              <a:rPr lang="en-US" sz="2400" b="1" dirty="0"/>
              <a:t>Located in India</a:t>
            </a:r>
            <a:r>
              <a:rPr lang="en-US" sz="2400" dirty="0"/>
              <a:t>, shall be rewarded under SEIS, subject to conditions as may be notified.</a:t>
            </a:r>
          </a:p>
          <a:p>
            <a:pPr marL="566928" indent="-457200" algn="just">
              <a:buFont typeface="+mj-lt"/>
              <a:buAutoNum type="alphaLcParenR"/>
            </a:pPr>
            <a:r>
              <a:rPr lang="en-US" sz="2400" dirty="0"/>
              <a:t>Minimum net free foreign exchange earning in preceding financial year should be:</a:t>
            </a:r>
          </a:p>
          <a:p>
            <a:pPr marL="822960" lvl="1" indent="-457200" algn="just"/>
            <a:r>
              <a:rPr lang="en-US" sz="2000" dirty="0"/>
              <a:t>US$10,000 in case of Individual or Proprietorship firm.</a:t>
            </a:r>
          </a:p>
          <a:p>
            <a:pPr marL="822960" lvl="1" indent="-457200" algn="just"/>
            <a:r>
              <a:rPr lang="en-US" sz="2000" dirty="0"/>
              <a:t>US$ 15000 in Other cases.</a:t>
            </a:r>
          </a:p>
          <a:p>
            <a:pPr marL="1060704" lvl="2" indent="-457200" algn="just">
              <a:buNone/>
            </a:pPr>
            <a:r>
              <a:rPr lang="en-US" sz="1800" dirty="0"/>
              <a:t> </a:t>
            </a:r>
          </a:p>
          <a:p>
            <a:pPr algn="just">
              <a:buNone/>
            </a:pPr>
            <a:endParaRPr lang="en-US" sz="2400" dirty="0"/>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Service Export from India Scheme (SEIS)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endParaRPr lang="en-US" sz="2400" dirty="0"/>
          </a:p>
          <a:p>
            <a:pPr algn="just">
              <a:buNone/>
            </a:pPr>
            <a:r>
              <a:rPr lang="en-US" sz="2400" dirty="0" err="1">
                <a:solidFill>
                  <a:srgbClr val="FF0000"/>
                </a:solidFill>
              </a:rPr>
              <a:t>Eligiblity</a:t>
            </a:r>
            <a:r>
              <a:rPr lang="en-US" sz="2400" dirty="0">
                <a:solidFill>
                  <a:srgbClr val="FF0000"/>
                </a:solidFill>
              </a:rPr>
              <a:t> (Cont.):</a:t>
            </a:r>
          </a:p>
          <a:p>
            <a:pPr algn="just">
              <a:buNone/>
            </a:pPr>
            <a:endParaRPr lang="en-US" sz="2400" dirty="0">
              <a:solidFill>
                <a:srgbClr val="FF0000"/>
              </a:solidFill>
            </a:endParaRPr>
          </a:p>
          <a:p>
            <a:pPr marL="566928" indent="-457200" algn="just">
              <a:buFont typeface="+mj-lt"/>
              <a:buAutoNum type="alphaLcParenR" startAt="3"/>
            </a:pPr>
            <a:r>
              <a:rPr lang="en-US" sz="2000" dirty="0"/>
              <a:t>Payment in Indian Rupees for service charges earned on specified services shall be treated as receipt in deemed foreign exchange as per guideline of Reserve Bank of India. The list of such services is </a:t>
            </a:r>
            <a:r>
              <a:rPr lang="en-US" sz="2000" b="1" dirty="0"/>
              <a:t>indicated in Appendix 3E. </a:t>
            </a:r>
          </a:p>
          <a:p>
            <a:pPr marL="566928" indent="-457200" algn="just">
              <a:buNone/>
            </a:pPr>
            <a:endParaRPr lang="en-US" sz="2000" dirty="0"/>
          </a:p>
          <a:p>
            <a:pPr marL="566928" indent="-457200" algn="just">
              <a:buFont typeface="+mj-lt"/>
              <a:buAutoNum type="alphaLcParenR" startAt="4"/>
            </a:pPr>
            <a:r>
              <a:rPr lang="en-US" sz="2000" dirty="0"/>
              <a:t>Net foreign Exchange = Gross Earning in foreign Exchange – Total Expenses/ payments/ </a:t>
            </a:r>
            <a:r>
              <a:rPr lang="en-US" sz="2000" dirty="0" err="1"/>
              <a:t>remmitances</a:t>
            </a:r>
            <a:r>
              <a:rPr lang="en-US" sz="2000" dirty="0"/>
              <a:t> of foreign exchange relating to service sector in the financial year.</a:t>
            </a:r>
          </a:p>
          <a:p>
            <a:pPr algn="just">
              <a:buNone/>
            </a:pPr>
            <a:endParaRPr lang="en-US" sz="2400" dirty="0"/>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Service Export from India Scheme (SEIS)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endParaRPr lang="en-US" sz="2400" dirty="0"/>
          </a:p>
          <a:p>
            <a:pPr algn="just">
              <a:buNone/>
            </a:pPr>
            <a:r>
              <a:rPr lang="en-US" sz="2400" dirty="0" err="1">
                <a:solidFill>
                  <a:srgbClr val="FF0000"/>
                </a:solidFill>
              </a:rPr>
              <a:t>Eligiblity</a:t>
            </a:r>
            <a:r>
              <a:rPr lang="en-US" sz="2400" dirty="0">
                <a:solidFill>
                  <a:srgbClr val="FF0000"/>
                </a:solidFill>
              </a:rPr>
              <a:t> (Cont.):</a:t>
            </a:r>
          </a:p>
          <a:p>
            <a:pPr marL="566928" indent="-457200" algn="just">
              <a:buFont typeface="+mj-lt"/>
              <a:buAutoNum type="alphaLcParenR" startAt="5"/>
            </a:pPr>
            <a:r>
              <a:rPr lang="en-US" sz="2400" dirty="0"/>
              <a:t>If IEC Holder is </a:t>
            </a:r>
            <a:r>
              <a:rPr lang="en-US" sz="2400" dirty="0" err="1"/>
              <a:t>mancufacturer</a:t>
            </a:r>
            <a:r>
              <a:rPr lang="en-US" sz="2400" dirty="0"/>
              <a:t> and Service provider, Foreign Exchange earning &amp; expenses shall be taken in to account for service sector only.</a:t>
            </a:r>
          </a:p>
          <a:p>
            <a:pPr marL="566928" indent="-457200" algn="just">
              <a:buFont typeface="+mj-lt"/>
              <a:buAutoNum type="alphaLcParenR" startAt="5"/>
            </a:pPr>
            <a:r>
              <a:rPr lang="en-US" sz="2400" dirty="0"/>
              <a:t>Service Provider shall have active IEC at the time of rendering such services for which rewards are claimed.</a:t>
            </a:r>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Service Export from India Scheme (SEIS)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000" b="15000"/>
          </a:stretch>
        </a:blipFill>
        <a:effectLst/>
      </p:bgPr>
    </p:bg>
    <p:spTree>
      <p:nvGrpSpPr>
        <p:cNvPr id="1" name=""/>
        <p:cNvGrpSpPr/>
        <p:nvPr/>
      </p:nvGrpSpPr>
      <p:grpSpPr>
        <a:xfrm>
          <a:off x="0" y="0"/>
          <a:ext cx="0" cy="0"/>
          <a:chOff x="0" y="0"/>
          <a:chExt cx="0" cy="0"/>
        </a:xfrm>
      </p:grpSpPr>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4000" r="1000"/>
          </a:stretch>
        </a:blipFill>
        <a:effectLst/>
      </p:bgPr>
    </p:bg>
    <p:spTree>
      <p:nvGrpSpPr>
        <p:cNvPr id="1" name=""/>
        <p:cNvGrpSpPr/>
        <p:nvPr/>
      </p:nvGrpSpPr>
      <p:grpSpPr>
        <a:xfrm>
          <a:off x="0" y="0"/>
          <a:ext cx="0" cy="0"/>
          <a:chOff x="0" y="0"/>
          <a:chExt cx="0" cy="0"/>
        </a:xfrm>
      </p:grpSpPr>
      <p:sp>
        <p:nvSpPr>
          <p:cNvPr id="2" name="TextBox 1"/>
          <p:cNvSpPr txBox="1"/>
          <p:nvPr/>
        </p:nvSpPr>
        <p:spPr>
          <a:xfrm>
            <a:off x="2057400" y="381000"/>
            <a:ext cx="5638800" cy="369332"/>
          </a:xfrm>
          <a:prstGeom prst="rect">
            <a:avLst/>
          </a:prstGeom>
          <a:noFill/>
        </p:spPr>
        <p:txBody>
          <a:bodyPr wrap="square" rtlCol="0">
            <a:spAutoFit/>
          </a:bodyPr>
          <a:lstStyle/>
          <a:p>
            <a:r>
              <a:rPr lang="en-US" b="1" dirty="0"/>
              <a:t>EXTRACTS FROM ANNEXURE TO APPENDIX 3D</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5000" r="1000" b="7000"/>
          </a:stretch>
        </a:blipFill>
        <a:effectLst/>
      </p:bgPr>
    </p:bg>
    <p:spTree>
      <p:nvGrpSpPr>
        <p:cNvPr id="1" name=""/>
        <p:cNvGrpSpPr/>
        <p:nvPr/>
      </p:nvGrpSpPr>
      <p:grpSpPr>
        <a:xfrm>
          <a:off x="0" y="0"/>
          <a:ext cx="0" cy="0"/>
          <a:chOff x="0" y="0"/>
          <a:chExt cx="0" cy="0"/>
        </a:xfrm>
      </p:grpSpPr>
      <p:sp>
        <p:nvSpPr>
          <p:cNvPr id="2" name="TextBox 1"/>
          <p:cNvSpPr txBox="1"/>
          <p:nvPr/>
        </p:nvSpPr>
        <p:spPr>
          <a:xfrm>
            <a:off x="2057400" y="381000"/>
            <a:ext cx="5638800" cy="369332"/>
          </a:xfrm>
          <a:prstGeom prst="rect">
            <a:avLst/>
          </a:prstGeom>
          <a:noFill/>
        </p:spPr>
        <p:txBody>
          <a:bodyPr wrap="square" rtlCol="0">
            <a:spAutoFit/>
          </a:bodyPr>
          <a:lstStyle/>
          <a:p>
            <a:r>
              <a:rPr lang="en-US" b="1" dirty="0"/>
              <a:t>EXTRACTS FROM ANNEXURE TO APPENDIX 3D</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400" dirty="0">
                <a:solidFill>
                  <a:srgbClr val="FF0000"/>
                </a:solidFill>
              </a:rPr>
              <a:t>SPECIAL PROVISIONS:</a:t>
            </a:r>
          </a:p>
          <a:p>
            <a:pPr marL="566928" indent="-457200" algn="just">
              <a:buAutoNum type="alphaLcParenBoth"/>
            </a:pPr>
            <a:r>
              <a:rPr lang="en-US" sz="2400" dirty="0"/>
              <a:t>Government reserves the rights in public interest, to specify export products or services or markets, which shall not be eligible for computation of entitlement of duty credit scrip.</a:t>
            </a:r>
          </a:p>
          <a:p>
            <a:pPr marL="566928" indent="-457200" algn="just">
              <a:buAutoNum type="alphaLcParenBoth"/>
            </a:pPr>
            <a:r>
              <a:rPr lang="en-US" sz="2400" dirty="0"/>
              <a:t>Government reserves right to impose restriction/ change the rate/ ceiling on Duty credit scrip under this chapter.</a:t>
            </a:r>
          </a:p>
          <a:p>
            <a:pPr marL="566928" indent="-457200" algn="just">
              <a:buAutoNum type="alphaLcParenBoth"/>
            </a:pPr>
            <a:r>
              <a:rPr lang="en-US" sz="2400" dirty="0"/>
              <a:t>Government may also notify goods in appendix 3A which shall not be allowed for debiting through duty credit </a:t>
            </a:r>
            <a:r>
              <a:rPr lang="en-US" sz="2400" dirty="0" err="1"/>
              <a:t>scrips</a:t>
            </a:r>
            <a:r>
              <a:rPr lang="en-US" sz="2400" dirty="0"/>
              <a:t> in case of import.</a:t>
            </a:r>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Service Export from India Scheme (SEIS)</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400" dirty="0">
                <a:solidFill>
                  <a:srgbClr val="FF0000"/>
                </a:solidFill>
              </a:rPr>
              <a:t>SPECIAL PROVISIONS (Cont.):</a:t>
            </a:r>
          </a:p>
          <a:p>
            <a:pPr marL="566928" indent="-457200" algn="just">
              <a:buFont typeface="+mj-lt"/>
              <a:buAutoNum type="alphaLcParenR" startAt="4"/>
            </a:pPr>
            <a:r>
              <a:rPr lang="en-US" sz="2400" dirty="0"/>
              <a:t>Government may prescribe value cap of any kind for a product(s) or limit total reward per IEC holder under this chapter at any time.</a:t>
            </a:r>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Service Export from India Scheme (SEIS)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gn="just">
              <a:buNone/>
            </a:pPr>
            <a:r>
              <a:rPr lang="en-US" sz="2400" dirty="0">
                <a:solidFill>
                  <a:srgbClr val="FF0000"/>
                </a:solidFill>
              </a:rPr>
              <a:t>	</a:t>
            </a:r>
            <a:r>
              <a:rPr lang="en-US" sz="2400" dirty="0"/>
              <a:t> </a:t>
            </a:r>
            <a:r>
              <a:rPr lang="en-US" sz="2400" dirty="0">
                <a:solidFill>
                  <a:srgbClr val="FF0000"/>
                </a:solidFill>
              </a:rPr>
              <a:t>LAST DATE OF FILING OF APPLICATIONS FOR DUTY CREDIT SCRIPS: </a:t>
            </a:r>
            <a:r>
              <a:rPr lang="en-US" sz="2400" dirty="0"/>
              <a:t>	</a:t>
            </a:r>
          </a:p>
          <a:p>
            <a:pPr algn="just">
              <a:buNone/>
            </a:pPr>
            <a:endParaRPr lang="en-US" sz="2400" dirty="0">
              <a:solidFill>
                <a:srgbClr val="FF0000"/>
              </a:solidFill>
            </a:endParaRPr>
          </a:p>
          <a:p>
            <a:pPr algn="just">
              <a:buNone/>
            </a:pPr>
            <a:r>
              <a:rPr lang="en-US" sz="2400" dirty="0">
                <a:solidFill>
                  <a:srgbClr val="FF0000"/>
                </a:solidFill>
              </a:rPr>
              <a:t>	</a:t>
            </a:r>
            <a:r>
              <a:rPr lang="en-US" sz="2400" dirty="0">
                <a:solidFill>
                  <a:srgbClr val="00B050"/>
                </a:solidFill>
              </a:rPr>
              <a:t>For Application under MEIS:</a:t>
            </a:r>
          </a:p>
          <a:p>
            <a:pPr marL="822960" lvl="1" indent="-457200" algn="just"/>
            <a:r>
              <a:rPr lang="en-US" sz="2000" dirty="0"/>
              <a:t>Twelve Months from the Let Export (LEO) date </a:t>
            </a:r>
            <a:r>
              <a:rPr lang="en-US" sz="2000" b="1" dirty="0">
                <a:solidFill>
                  <a:srgbClr val="00B0F0"/>
                </a:solidFill>
              </a:rPr>
              <a:t>OR</a:t>
            </a:r>
          </a:p>
          <a:p>
            <a:pPr marL="822960" lvl="1" indent="-457200" algn="just"/>
            <a:r>
              <a:rPr lang="en-US" sz="2000" dirty="0"/>
              <a:t>Three months from the date of :</a:t>
            </a:r>
          </a:p>
          <a:p>
            <a:pPr marL="1060704" lvl="2" indent="-457200" algn="just"/>
            <a:r>
              <a:rPr lang="en-US" sz="1800" dirty="0"/>
              <a:t>Uploading EDI shipping Bills on to the DGFT  server by customs</a:t>
            </a:r>
          </a:p>
          <a:p>
            <a:pPr marL="1060704" lvl="2" indent="-457200" algn="just"/>
            <a:r>
              <a:rPr lang="en-US" sz="1800" dirty="0"/>
              <a:t>Printing /release of shipping bills for Non EDI shipping Bills</a:t>
            </a:r>
          </a:p>
          <a:p>
            <a:pPr marL="1060704" lvl="2" indent="-457200">
              <a:buNone/>
            </a:pPr>
            <a:r>
              <a:rPr lang="en-US" sz="1800" dirty="0"/>
              <a:t>Whichever is later</a:t>
            </a:r>
          </a:p>
          <a:p>
            <a:pPr marL="1060704" lvl="2" indent="-457200">
              <a:buNone/>
            </a:pPr>
            <a:endParaRPr lang="en-US" sz="1800" dirty="0"/>
          </a:p>
          <a:p>
            <a:pPr marL="1060704" lvl="2" indent="-457200">
              <a:buNone/>
            </a:pPr>
            <a:r>
              <a:rPr lang="en-US" sz="2400" dirty="0">
                <a:solidFill>
                  <a:srgbClr val="00B050"/>
                </a:solidFill>
              </a:rPr>
              <a:t>For Application under SEIS:</a:t>
            </a:r>
          </a:p>
          <a:p>
            <a:pPr marL="1060704" lvl="2" indent="-457200">
              <a:buClr>
                <a:schemeClr val="bg2">
                  <a:lumMod val="75000"/>
                </a:schemeClr>
              </a:buClr>
              <a:buFont typeface="Lucida Sans Unicode" pitchFamily="34" charset="0"/>
              <a:buChar char="•"/>
            </a:pPr>
            <a:r>
              <a:rPr lang="en-US" sz="1800" dirty="0"/>
              <a:t>12 months from the end of relevant financial year.</a:t>
            </a:r>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solidFill>
                  <a:schemeClr val="tx1"/>
                </a:solidFill>
              </a:rPr>
              <a:t>COMMON PROVISIONS FOR MEIS &amp; SEIS</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pPr algn="just">
              <a:buNone/>
            </a:pPr>
            <a:r>
              <a:rPr lang="en-US" sz="2400" dirty="0">
                <a:solidFill>
                  <a:srgbClr val="FF0000"/>
                </a:solidFill>
              </a:rPr>
              <a:t>	RISK MANAGEMENT SYSTEM:</a:t>
            </a:r>
            <a:endParaRPr lang="en-US" sz="2400" dirty="0"/>
          </a:p>
          <a:p>
            <a:pPr algn="just">
              <a:buNone/>
            </a:pPr>
            <a:endParaRPr lang="en-US" sz="2400" dirty="0">
              <a:solidFill>
                <a:srgbClr val="FF0000"/>
              </a:solidFill>
            </a:endParaRPr>
          </a:p>
          <a:p>
            <a:pPr algn="just"/>
            <a:r>
              <a:rPr lang="en-US" sz="2200" dirty="0"/>
              <a:t>Every month Computer system in DGFT Headquarters on random basis, will select 10% cases for each RA where </a:t>
            </a:r>
            <a:r>
              <a:rPr lang="en-US" sz="2200" dirty="0" err="1"/>
              <a:t>scrips</a:t>
            </a:r>
            <a:r>
              <a:rPr lang="en-US" sz="2200" dirty="0"/>
              <a:t> have already been issued.</a:t>
            </a:r>
          </a:p>
          <a:p>
            <a:pPr algn="just"/>
            <a:endParaRPr lang="en-US" sz="2200" dirty="0"/>
          </a:p>
          <a:p>
            <a:pPr algn="just"/>
            <a:r>
              <a:rPr lang="en-US" sz="2200" dirty="0"/>
              <a:t>RA may turn call for original documents in all such selected cases for further examinations in detail.</a:t>
            </a:r>
          </a:p>
          <a:p>
            <a:pPr algn="just"/>
            <a:endParaRPr lang="en-US" sz="2200" dirty="0"/>
          </a:p>
          <a:p>
            <a:pPr algn="just"/>
            <a:r>
              <a:rPr lang="en-US" sz="2200" dirty="0"/>
              <a:t>In case any discrepancy and/ or over claim is found on such examination, the applicant shall be under obligation to:</a:t>
            </a:r>
          </a:p>
          <a:p>
            <a:pPr lvl="1" algn="just">
              <a:buFont typeface="Wingdings" pitchFamily="2" charset="2"/>
              <a:buChar char="§"/>
            </a:pPr>
            <a:r>
              <a:rPr lang="en-US" sz="2200" dirty="0"/>
              <a:t>rectify such discrepancy</a:t>
            </a:r>
          </a:p>
          <a:p>
            <a:pPr lvl="1" algn="just">
              <a:buFont typeface="Wingdings" pitchFamily="2" charset="2"/>
              <a:buChar char="§"/>
            </a:pPr>
            <a:r>
              <a:rPr lang="en-US" sz="2200" dirty="0"/>
              <a:t>refund over claim in cash with interest at the rate prescribed under section 28AA of Customs Act 1962, from the date of issue of scrip in the relevant head of Accounts of Customs with in one month.</a:t>
            </a:r>
          </a:p>
          <a:p>
            <a:pPr lvl="1" algn="just">
              <a:buNone/>
            </a:pPr>
            <a:endParaRPr lang="en-US" sz="2200" dirty="0"/>
          </a:p>
          <a:p>
            <a:pPr lvl="1" algn="just">
              <a:buNone/>
            </a:pPr>
            <a:endParaRPr lang="en-US" sz="2200" dirty="0"/>
          </a:p>
          <a:p>
            <a:pPr lvl="2" algn="just">
              <a:buNone/>
            </a:pPr>
            <a:endParaRPr lang="en-US" sz="1200" dirty="0"/>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solidFill>
                  <a:schemeClr val="tx1"/>
                </a:solidFill>
              </a:rPr>
              <a:t>COMMON PROVISIONS FOR MEIS &amp; SEIS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400" dirty="0">
                <a:solidFill>
                  <a:srgbClr val="FF0000"/>
                </a:solidFill>
              </a:rPr>
              <a:t>	RISK MANAGEMENT SYSTEM (Cont.):</a:t>
            </a:r>
            <a:endParaRPr lang="en-US" sz="2400" dirty="0"/>
          </a:p>
          <a:p>
            <a:pPr algn="just">
              <a:buNone/>
            </a:pPr>
            <a:endParaRPr lang="en-US" sz="2400" dirty="0">
              <a:solidFill>
                <a:srgbClr val="FF0000"/>
              </a:solidFill>
            </a:endParaRPr>
          </a:p>
          <a:p>
            <a:pPr lvl="1" algn="just">
              <a:buFont typeface="Wingdings" pitchFamily="2" charset="2"/>
              <a:buChar char="Ø"/>
            </a:pPr>
            <a:r>
              <a:rPr lang="en-US" sz="1900" dirty="0"/>
              <a:t> The Original holder of scrip may refund such over claim by surrendering the same scrip whether partially utilized or fully unutilized, without interest.</a:t>
            </a:r>
          </a:p>
          <a:p>
            <a:pPr lvl="1" algn="just">
              <a:buFont typeface="Wingdings" pitchFamily="2" charset="2"/>
              <a:buChar char="Ø"/>
            </a:pPr>
            <a:endParaRPr lang="en-US" sz="1900" dirty="0"/>
          </a:p>
          <a:p>
            <a:pPr lvl="1" algn="just">
              <a:buFont typeface="Wingdings" pitchFamily="2" charset="2"/>
              <a:buChar char="Ø"/>
            </a:pPr>
            <a:r>
              <a:rPr lang="en-US" sz="1900" dirty="0"/>
              <a:t>Regional Authority may ask for original proof of landing certificates or any other document, which has been uploaded digitally at any time with in three years from the date of issue of scrip.</a:t>
            </a:r>
          </a:p>
          <a:p>
            <a:pPr lvl="1" algn="just">
              <a:buNone/>
            </a:pPr>
            <a:endParaRPr lang="en-US" sz="2200" dirty="0"/>
          </a:p>
          <a:p>
            <a:pPr lvl="2" algn="just">
              <a:buNone/>
            </a:pPr>
            <a:endParaRPr lang="en-US" sz="1200" dirty="0"/>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solidFill>
                  <a:schemeClr val="tx1"/>
                </a:solidFill>
              </a:rPr>
              <a:t>COMMON PROVISIONS FOR MEIS &amp; SEIS</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566928" indent="-457200">
              <a:buFont typeface="+mj-lt"/>
              <a:buAutoNum type="alphaLcParenR"/>
            </a:pPr>
            <a:endParaRPr lang="en-US" sz="1800" dirty="0"/>
          </a:p>
          <a:p>
            <a:pPr marL="566928" indent="-457200" algn="just">
              <a:buFont typeface="+mj-lt"/>
              <a:buAutoNum type="alphaLcParenR"/>
            </a:pPr>
            <a:r>
              <a:rPr lang="en-US" sz="2000" dirty="0"/>
              <a:t>Status Holders are business leaders who have excelled in international trade and have successfully contributed to country’s foreign trade. </a:t>
            </a:r>
          </a:p>
          <a:p>
            <a:pPr marL="566928" indent="-457200" algn="just">
              <a:buFont typeface="+mj-lt"/>
              <a:buAutoNum type="alphaLcParenR"/>
            </a:pPr>
            <a:endParaRPr lang="en-US" sz="2000" dirty="0"/>
          </a:p>
          <a:p>
            <a:pPr marL="566928" indent="-457200" algn="just">
              <a:buFont typeface="+mj-lt"/>
              <a:buAutoNum type="alphaLcParenR"/>
            </a:pPr>
            <a:r>
              <a:rPr lang="en-US" sz="2000" dirty="0"/>
              <a:t>All exporters having IEC number shall be eligible for recognition as a status holder.</a:t>
            </a:r>
          </a:p>
          <a:p>
            <a:pPr marL="566928" indent="-457200" algn="just">
              <a:buFont typeface="+mj-lt"/>
              <a:buAutoNum type="alphaLcParenR"/>
            </a:pPr>
            <a:endParaRPr lang="en-US" sz="2000" dirty="0"/>
          </a:p>
          <a:p>
            <a:pPr marL="566928" indent="-457200" algn="just">
              <a:buFont typeface="+mj-lt"/>
              <a:buAutoNum type="alphaLcParenR"/>
            </a:pPr>
            <a:r>
              <a:rPr lang="en-US" sz="2000" dirty="0"/>
              <a:t>Status recognition depends on export performance.</a:t>
            </a:r>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STATUS HOLDER</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10000"/>
          </a:bodyPr>
          <a:lstStyle/>
          <a:p>
            <a:pPr marL="566928" indent="-457200" algn="just">
              <a:buFont typeface="+mj-lt"/>
              <a:buAutoNum type="alphaLcParenR" startAt="4"/>
            </a:pPr>
            <a:endParaRPr lang="en-US" sz="2400" dirty="0"/>
          </a:p>
          <a:p>
            <a:pPr marL="566928" indent="-457200" algn="just">
              <a:buFont typeface="+mj-lt"/>
              <a:buAutoNum type="alphaLcParenR" startAt="4"/>
            </a:pPr>
            <a:r>
              <a:rPr lang="en-US" sz="2400" dirty="0"/>
              <a:t>An Applicant shall be </a:t>
            </a:r>
            <a:r>
              <a:rPr lang="en-US" sz="2400" dirty="0" err="1"/>
              <a:t>Catagorised</a:t>
            </a:r>
            <a:r>
              <a:rPr lang="en-US" sz="2400" dirty="0"/>
              <a:t> as status holder upon achieving export performance during current and previous 2 (Two) financial years.</a:t>
            </a:r>
          </a:p>
          <a:p>
            <a:pPr marL="566928" indent="-457200" algn="just">
              <a:buFont typeface="+mj-lt"/>
              <a:buAutoNum type="alphaLcParenR" startAt="4"/>
            </a:pPr>
            <a:endParaRPr lang="en-US" sz="2400" dirty="0"/>
          </a:p>
          <a:p>
            <a:pPr marL="566928" indent="-457200" algn="just">
              <a:buFont typeface="+mj-lt"/>
              <a:buAutoNum type="alphaLcParenR" startAt="4"/>
            </a:pPr>
            <a:r>
              <a:rPr lang="en-US" sz="2400" dirty="0"/>
              <a:t>The export performance will be counted on the basis of FOB value of export earnings in free foreign exchange. </a:t>
            </a:r>
          </a:p>
          <a:p>
            <a:pPr marL="566928" indent="-457200" algn="just">
              <a:buFont typeface="+mj-lt"/>
              <a:buAutoNum type="alphaLcParenR" startAt="4"/>
            </a:pPr>
            <a:endParaRPr lang="en-US" sz="2400" dirty="0"/>
          </a:p>
          <a:p>
            <a:pPr marL="566928" indent="-457200" algn="just">
              <a:buFont typeface="+mj-lt"/>
              <a:buAutoNum type="alphaLcParenR" startAt="4"/>
            </a:pPr>
            <a:r>
              <a:rPr lang="en-US" sz="2400" dirty="0"/>
              <a:t>For Deemed Export , FOR Value of Exports in Indian Rupees shall be Converted in US$ at the exchange rate notified by CBEC, as applicable on 1</a:t>
            </a:r>
            <a:r>
              <a:rPr lang="en-US" sz="2400" baseline="30000" dirty="0"/>
              <a:t>st</a:t>
            </a:r>
            <a:r>
              <a:rPr lang="en-US" sz="2400" dirty="0"/>
              <a:t> April of each financial year.</a:t>
            </a:r>
          </a:p>
          <a:p>
            <a:pPr marL="566928" indent="-457200" algn="just">
              <a:buFont typeface="+mj-lt"/>
              <a:buAutoNum type="alphaLcParenR" startAt="4"/>
            </a:pPr>
            <a:endParaRPr lang="en-US" sz="2400" dirty="0"/>
          </a:p>
          <a:p>
            <a:pPr marL="566928" indent="-457200" algn="just">
              <a:buFont typeface="+mj-lt"/>
              <a:buAutoNum type="alphaLcParenR" startAt="4"/>
            </a:pPr>
            <a:r>
              <a:rPr lang="en-US" sz="2400" dirty="0"/>
              <a:t>For granting status, export performance is necessary in at least two out of three year.</a:t>
            </a:r>
          </a:p>
          <a:p>
            <a:pPr marL="566928" indent="-457200" algn="just">
              <a:buFont typeface="+mj-lt"/>
              <a:buAutoNum type="alphaLcParenR" startAt="4"/>
            </a:pPr>
            <a:endParaRPr lang="en-US" sz="2400" dirty="0"/>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STATUS HOLDER</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566928" indent="-457200" algn="just">
              <a:buNone/>
            </a:pPr>
            <a:r>
              <a:rPr lang="en-US" sz="2400" dirty="0"/>
              <a:t>	</a:t>
            </a:r>
            <a:r>
              <a:rPr lang="en-US" sz="2400" dirty="0">
                <a:solidFill>
                  <a:srgbClr val="FF0000"/>
                </a:solidFill>
              </a:rPr>
              <a:t>STATUS CATEGORY AND EXPORT PERFORMANCE REQUIRED</a:t>
            </a:r>
          </a:p>
          <a:p>
            <a:pPr marL="566928" indent="-457200" algn="just">
              <a:buNone/>
            </a:pPr>
            <a:endParaRPr lang="en-US" sz="2400" dirty="0"/>
          </a:p>
          <a:p>
            <a:pPr marL="566928" indent="-457200" algn="just">
              <a:buNone/>
            </a:pPr>
            <a:endParaRPr lang="en-US" sz="2400" dirty="0"/>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STATUS HOLDER</a:t>
            </a:r>
          </a:p>
        </p:txBody>
      </p:sp>
      <p:graphicFrame>
        <p:nvGraphicFramePr>
          <p:cNvPr id="4" name="Table 3"/>
          <p:cNvGraphicFramePr>
            <a:graphicFrameLocks noGrp="1"/>
          </p:cNvGraphicFramePr>
          <p:nvPr/>
        </p:nvGraphicFramePr>
        <p:xfrm>
          <a:off x="1371600" y="2514600"/>
          <a:ext cx="6096000" cy="276860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370840">
                <a:tc>
                  <a:txBody>
                    <a:bodyPr/>
                    <a:lstStyle/>
                    <a:p>
                      <a:r>
                        <a:rPr lang="en-US" dirty="0"/>
                        <a:t>Status Category</a:t>
                      </a:r>
                    </a:p>
                  </a:txBody>
                  <a:tcPr/>
                </a:tc>
                <a:tc>
                  <a:txBody>
                    <a:bodyPr/>
                    <a:lstStyle/>
                    <a:p>
                      <a:r>
                        <a:rPr lang="en-US" dirty="0"/>
                        <a:t>Export Performance</a:t>
                      </a:r>
                      <a:r>
                        <a:rPr lang="en-US" baseline="0" dirty="0"/>
                        <a:t> FOB/ FOR (as converted Value)</a:t>
                      </a:r>
                    </a:p>
                    <a:p>
                      <a:r>
                        <a:rPr lang="en-US" baseline="0" dirty="0"/>
                        <a:t>(In US $ million)</a:t>
                      </a:r>
                      <a:endParaRPr lang="en-US" dirty="0"/>
                    </a:p>
                  </a:txBody>
                  <a:tcPr/>
                </a:tc>
                <a:extLst>
                  <a:ext uri="{0D108BD9-81ED-4DB2-BD59-A6C34878D82A}">
                    <a16:rowId xmlns:a16="http://schemas.microsoft.com/office/drawing/2014/main" val="10000"/>
                  </a:ext>
                </a:extLst>
              </a:tr>
              <a:tr h="370840">
                <a:tc>
                  <a:txBody>
                    <a:bodyPr/>
                    <a:lstStyle/>
                    <a:p>
                      <a:r>
                        <a:rPr lang="en-US" dirty="0"/>
                        <a:t>One Star Export House</a:t>
                      </a:r>
                    </a:p>
                  </a:txBody>
                  <a:tcPr/>
                </a:tc>
                <a:tc>
                  <a:txBody>
                    <a:bodyPr/>
                    <a:lstStyle/>
                    <a:p>
                      <a:pPr algn="ctr"/>
                      <a:r>
                        <a:rPr lang="en-US" dirty="0"/>
                        <a:t>3</a:t>
                      </a:r>
                    </a:p>
                  </a:txBody>
                  <a:tcPr/>
                </a:tc>
                <a:extLst>
                  <a:ext uri="{0D108BD9-81ED-4DB2-BD59-A6C34878D82A}">
                    <a16:rowId xmlns:a16="http://schemas.microsoft.com/office/drawing/2014/main" val="10001"/>
                  </a:ext>
                </a:extLst>
              </a:tr>
              <a:tr h="370840">
                <a:tc>
                  <a:txBody>
                    <a:bodyPr/>
                    <a:lstStyle/>
                    <a:p>
                      <a:r>
                        <a:rPr lang="en-US" dirty="0"/>
                        <a:t>Two Star Export House</a:t>
                      </a:r>
                    </a:p>
                  </a:txBody>
                  <a:tcPr/>
                </a:tc>
                <a:tc>
                  <a:txBody>
                    <a:bodyPr/>
                    <a:lstStyle/>
                    <a:p>
                      <a:pPr algn="ctr"/>
                      <a:r>
                        <a:rPr lang="en-US" dirty="0"/>
                        <a:t>25</a:t>
                      </a:r>
                    </a:p>
                  </a:txBody>
                  <a:tcPr/>
                </a:tc>
                <a:extLst>
                  <a:ext uri="{0D108BD9-81ED-4DB2-BD59-A6C34878D82A}">
                    <a16:rowId xmlns:a16="http://schemas.microsoft.com/office/drawing/2014/main" val="10002"/>
                  </a:ext>
                </a:extLst>
              </a:tr>
              <a:tr h="370840">
                <a:tc>
                  <a:txBody>
                    <a:bodyPr/>
                    <a:lstStyle/>
                    <a:p>
                      <a:r>
                        <a:rPr lang="en-US" dirty="0"/>
                        <a:t>Three</a:t>
                      </a:r>
                      <a:r>
                        <a:rPr lang="en-US" baseline="0" dirty="0"/>
                        <a:t> Star Export House</a:t>
                      </a:r>
                      <a:endParaRPr lang="en-US" dirty="0"/>
                    </a:p>
                  </a:txBody>
                  <a:tcPr/>
                </a:tc>
                <a:tc>
                  <a:txBody>
                    <a:bodyPr/>
                    <a:lstStyle/>
                    <a:p>
                      <a:pPr algn="ctr"/>
                      <a:r>
                        <a:rPr lang="en-US" dirty="0"/>
                        <a:t>100</a:t>
                      </a:r>
                    </a:p>
                  </a:txBody>
                  <a:tcPr/>
                </a:tc>
                <a:extLst>
                  <a:ext uri="{0D108BD9-81ED-4DB2-BD59-A6C34878D82A}">
                    <a16:rowId xmlns:a16="http://schemas.microsoft.com/office/drawing/2014/main" val="10003"/>
                  </a:ext>
                </a:extLst>
              </a:tr>
              <a:tr h="370840">
                <a:tc>
                  <a:txBody>
                    <a:bodyPr/>
                    <a:lstStyle/>
                    <a:p>
                      <a:r>
                        <a:rPr lang="en-US" dirty="0"/>
                        <a:t>Four Star Export House</a:t>
                      </a:r>
                    </a:p>
                  </a:txBody>
                  <a:tcPr/>
                </a:tc>
                <a:tc>
                  <a:txBody>
                    <a:bodyPr/>
                    <a:lstStyle/>
                    <a:p>
                      <a:pPr algn="ctr"/>
                      <a:r>
                        <a:rPr lang="en-US" dirty="0"/>
                        <a:t>500</a:t>
                      </a:r>
                    </a:p>
                  </a:txBody>
                  <a:tcPr/>
                </a:tc>
                <a:extLst>
                  <a:ext uri="{0D108BD9-81ED-4DB2-BD59-A6C34878D82A}">
                    <a16:rowId xmlns:a16="http://schemas.microsoft.com/office/drawing/2014/main" val="10004"/>
                  </a:ext>
                </a:extLst>
              </a:tr>
              <a:tr h="370840">
                <a:tc>
                  <a:txBody>
                    <a:bodyPr/>
                    <a:lstStyle/>
                    <a:p>
                      <a:r>
                        <a:rPr lang="en-US" dirty="0"/>
                        <a:t>Five Star Export</a:t>
                      </a:r>
                      <a:r>
                        <a:rPr lang="en-US" baseline="0" dirty="0"/>
                        <a:t> House</a:t>
                      </a:r>
                      <a:endParaRPr lang="en-US" dirty="0"/>
                    </a:p>
                  </a:txBody>
                  <a:tcPr/>
                </a:tc>
                <a:tc>
                  <a:txBody>
                    <a:bodyPr/>
                    <a:lstStyle/>
                    <a:p>
                      <a:pPr algn="ctr"/>
                      <a:r>
                        <a:rPr lang="en-US" dirty="0"/>
                        <a:t>2000</a:t>
                      </a:r>
                    </a:p>
                  </a:txBody>
                  <a:tcPr/>
                </a:tc>
                <a:extLst>
                  <a:ext uri="{0D108BD9-81ED-4DB2-BD59-A6C34878D82A}">
                    <a16:rowId xmlns:a16="http://schemas.microsoft.com/office/drawing/2014/main" val="10005"/>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566928" indent="-457200" algn="just">
              <a:buNone/>
            </a:pPr>
            <a:r>
              <a:rPr lang="en-US" sz="2400" dirty="0"/>
              <a:t>	</a:t>
            </a:r>
            <a:r>
              <a:rPr lang="en-US" sz="2400" dirty="0">
                <a:solidFill>
                  <a:srgbClr val="FF0000"/>
                </a:solidFill>
              </a:rPr>
              <a:t>Double </a:t>
            </a:r>
            <a:r>
              <a:rPr lang="en-US" sz="2400" dirty="0" err="1">
                <a:solidFill>
                  <a:srgbClr val="FF0000"/>
                </a:solidFill>
              </a:rPr>
              <a:t>Weightage</a:t>
            </a:r>
            <a:r>
              <a:rPr lang="en-US" sz="2400" dirty="0">
                <a:solidFill>
                  <a:srgbClr val="FF0000"/>
                </a:solidFill>
              </a:rPr>
              <a:t> Benefit:</a:t>
            </a:r>
          </a:p>
          <a:p>
            <a:pPr marL="566928" indent="-457200" algn="just">
              <a:buNone/>
            </a:pPr>
            <a:endParaRPr lang="en-US" sz="2400" dirty="0">
              <a:solidFill>
                <a:srgbClr val="FF0000"/>
              </a:solidFill>
            </a:endParaRPr>
          </a:p>
          <a:p>
            <a:pPr marL="566928" indent="-457200" algn="just">
              <a:buAutoNum type="alphaLcParenBoth"/>
            </a:pPr>
            <a:r>
              <a:rPr lang="en-US" sz="2400" dirty="0"/>
              <a:t>The export by IEC holders under the following categories shall be entitled for double </a:t>
            </a:r>
            <a:r>
              <a:rPr lang="en-US" sz="2400" dirty="0" err="1"/>
              <a:t>weightage</a:t>
            </a:r>
            <a:r>
              <a:rPr lang="en-US" sz="2400" dirty="0"/>
              <a:t>:</a:t>
            </a:r>
          </a:p>
          <a:p>
            <a:pPr marL="822960" lvl="1" indent="-457200" algn="just">
              <a:buFont typeface="Wingdings" pitchFamily="2" charset="2"/>
              <a:buChar char="Ø"/>
            </a:pPr>
            <a:r>
              <a:rPr lang="en-US" sz="2000" dirty="0"/>
              <a:t>Micro, small and medium scale (</a:t>
            </a:r>
            <a:r>
              <a:rPr lang="en-US" sz="2000" dirty="0" err="1"/>
              <a:t>msme</a:t>
            </a:r>
            <a:r>
              <a:rPr lang="en-US" sz="2000" dirty="0"/>
              <a:t>) Enterprises.</a:t>
            </a:r>
          </a:p>
          <a:p>
            <a:pPr marL="822960" lvl="1" indent="-457200" algn="just">
              <a:buFont typeface="Wingdings" pitchFamily="2" charset="2"/>
              <a:buChar char="Ø"/>
            </a:pPr>
            <a:r>
              <a:rPr lang="en-US" sz="2000" dirty="0"/>
              <a:t>Manufacturer Units having ISO/ BIS</a:t>
            </a:r>
          </a:p>
          <a:p>
            <a:pPr marL="822960" lvl="1" indent="-457200" algn="just">
              <a:buFont typeface="Wingdings" pitchFamily="2" charset="2"/>
              <a:buChar char="Ø"/>
            </a:pPr>
            <a:r>
              <a:rPr lang="en-US" sz="2000" dirty="0"/>
              <a:t>Units Located in North Eastern States including </a:t>
            </a:r>
            <a:r>
              <a:rPr lang="en-US" sz="2000" dirty="0" err="1"/>
              <a:t>sikkim</a:t>
            </a:r>
            <a:r>
              <a:rPr lang="en-US" sz="2000" dirty="0"/>
              <a:t> and Jammu &amp; Kashmir.</a:t>
            </a:r>
          </a:p>
          <a:p>
            <a:pPr marL="822960" lvl="1" indent="-457200" algn="just">
              <a:buFont typeface="Wingdings" pitchFamily="2" charset="2"/>
              <a:buChar char="Ø"/>
            </a:pPr>
            <a:r>
              <a:rPr lang="en-US" sz="2000" dirty="0"/>
              <a:t>Units Located in </a:t>
            </a:r>
            <a:r>
              <a:rPr lang="en-US" sz="2000" dirty="0" err="1"/>
              <a:t>Agri</a:t>
            </a:r>
            <a:r>
              <a:rPr lang="en-US" sz="2000" dirty="0"/>
              <a:t> Export Zones. </a:t>
            </a:r>
          </a:p>
          <a:p>
            <a:pPr marL="566928" indent="-457200" algn="just">
              <a:buNone/>
            </a:pPr>
            <a:endParaRPr lang="en-US" sz="2400" dirty="0"/>
          </a:p>
          <a:p>
            <a:pPr marL="566928" indent="-457200" algn="just">
              <a:buNone/>
            </a:pPr>
            <a:endParaRPr lang="en-US" sz="2400" dirty="0"/>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STATUS HOLDER</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566928" indent="-457200" algn="just">
              <a:buNone/>
            </a:pPr>
            <a:r>
              <a:rPr lang="en-US" sz="2400" dirty="0"/>
              <a:t>	</a:t>
            </a:r>
            <a:r>
              <a:rPr lang="en-US" sz="2400" dirty="0">
                <a:solidFill>
                  <a:srgbClr val="FF0000"/>
                </a:solidFill>
              </a:rPr>
              <a:t>Double </a:t>
            </a:r>
            <a:r>
              <a:rPr lang="en-US" sz="2400" dirty="0" err="1">
                <a:solidFill>
                  <a:srgbClr val="FF0000"/>
                </a:solidFill>
              </a:rPr>
              <a:t>Weightage</a:t>
            </a:r>
            <a:r>
              <a:rPr lang="en-US" sz="2400" dirty="0">
                <a:solidFill>
                  <a:srgbClr val="FF0000"/>
                </a:solidFill>
              </a:rPr>
              <a:t> Benefit (Cont.)</a:t>
            </a:r>
          </a:p>
          <a:p>
            <a:pPr marL="566928" indent="-457200" algn="just">
              <a:buNone/>
            </a:pPr>
            <a:endParaRPr lang="en-US" sz="2400" dirty="0"/>
          </a:p>
          <a:p>
            <a:pPr marL="566928" indent="-457200">
              <a:buFont typeface="+mj-lt"/>
              <a:buAutoNum type="alphaLcParenR" startAt="2"/>
            </a:pPr>
            <a:r>
              <a:rPr lang="en-US" sz="2400" dirty="0"/>
              <a:t>Double </a:t>
            </a:r>
            <a:r>
              <a:rPr lang="en-US" sz="2400" dirty="0" err="1"/>
              <a:t>Weightage</a:t>
            </a:r>
            <a:r>
              <a:rPr lang="en-US" sz="2400" dirty="0"/>
              <a:t> shall be available for grant of One Star Export House Status category only.</a:t>
            </a:r>
          </a:p>
          <a:p>
            <a:pPr marL="566928" indent="-457200">
              <a:buFont typeface="+mj-lt"/>
              <a:buAutoNum type="alphaLcParenR" startAt="2"/>
            </a:pPr>
            <a:endParaRPr lang="en-US" sz="2400" dirty="0"/>
          </a:p>
          <a:p>
            <a:pPr marL="566928" indent="-457200">
              <a:buFont typeface="+mj-lt"/>
              <a:buAutoNum type="alphaLcParenR" startAt="2"/>
            </a:pPr>
            <a:r>
              <a:rPr lang="en-US" sz="2400" dirty="0"/>
              <a:t>A shipment can get double </a:t>
            </a:r>
            <a:r>
              <a:rPr lang="en-US" sz="2400" dirty="0" err="1"/>
              <a:t>weightage</a:t>
            </a:r>
            <a:r>
              <a:rPr lang="en-US" sz="2400" dirty="0"/>
              <a:t> only once  </a:t>
            </a:r>
          </a:p>
          <a:p>
            <a:pPr marL="566928" indent="-457200" algn="just">
              <a:buNone/>
            </a:pPr>
            <a:endParaRPr lang="en-US" sz="2400" dirty="0"/>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STATUS HOLDER</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566928" indent="-457200" algn="just">
              <a:buNone/>
            </a:pPr>
            <a:r>
              <a:rPr lang="en-US" sz="2400" dirty="0"/>
              <a:t>	</a:t>
            </a:r>
            <a:r>
              <a:rPr lang="en-US" sz="2400" dirty="0">
                <a:solidFill>
                  <a:srgbClr val="FF0000"/>
                </a:solidFill>
              </a:rPr>
              <a:t>Conditions for grant of Status</a:t>
            </a:r>
          </a:p>
          <a:p>
            <a:pPr>
              <a:buNone/>
            </a:pPr>
            <a:endParaRPr lang="en-US" sz="2400" dirty="0"/>
          </a:p>
          <a:p>
            <a:r>
              <a:rPr lang="en-US" sz="2400" dirty="0"/>
              <a:t>Export performance of one IEC holder shall not be permitted to be transferred to another IEC holder.</a:t>
            </a:r>
          </a:p>
          <a:p>
            <a:endParaRPr lang="en-US" sz="2400" dirty="0"/>
          </a:p>
          <a:p>
            <a:r>
              <a:rPr lang="en-US" sz="2400" dirty="0"/>
              <a:t>Exports made on re-export basis shall not be counted for recognition. </a:t>
            </a:r>
          </a:p>
          <a:p>
            <a:endParaRPr lang="en-US" sz="2400" dirty="0"/>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STATUS HOLDER</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566928" indent="-457200" algn="just">
              <a:buNone/>
            </a:pPr>
            <a:r>
              <a:rPr lang="en-US" sz="2400" dirty="0"/>
              <a:t>	</a:t>
            </a:r>
            <a:r>
              <a:rPr lang="en-US" sz="2400" dirty="0">
                <a:solidFill>
                  <a:srgbClr val="FF0000"/>
                </a:solidFill>
              </a:rPr>
              <a:t>Privileges to Status Holders:</a:t>
            </a:r>
          </a:p>
          <a:p>
            <a:pPr marL="566928" indent="-457200" algn="just">
              <a:buNone/>
            </a:pPr>
            <a:endParaRPr lang="en-US" sz="2400" dirty="0"/>
          </a:p>
          <a:p>
            <a:pPr algn="just"/>
            <a:r>
              <a:rPr lang="en-US" sz="2000" dirty="0" err="1"/>
              <a:t>Authorisation</a:t>
            </a:r>
            <a:r>
              <a:rPr lang="en-US" sz="2000" dirty="0"/>
              <a:t> and Customs Clearances for both imports and exports may be granted on self-declaration basis; </a:t>
            </a:r>
          </a:p>
          <a:p>
            <a:pPr algn="just"/>
            <a:endParaRPr lang="en-US" sz="2000" dirty="0"/>
          </a:p>
          <a:p>
            <a:pPr algn="just"/>
            <a:r>
              <a:rPr lang="en-US" sz="2000" dirty="0"/>
              <a:t>Input-Output norms may be fixed on priority within 60 days by the Norms Committee; </a:t>
            </a:r>
          </a:p>
          <a:p>
            <a:pPr algn="just"/>
            <a:endParaRPr lang="en-US" sz="2000" dirty="0"/>
          </a:p>
          <a:p>
            <a:pPr algn="just"/>
            <a:r>
              <a:rPr lang="en-US" sz="2000" dirty="0"/>
              <a:t>Exemption from furnishing of Bank Guarantee for Schemes under FTP, unless specified otherwise anywhere in FTP or HBP; </a:t>
            </a:r>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STATUS HOLDER</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566928" indent="-457200" algn="just">
              <a:buNone/>
            </a:pPr>
            <a:r>
              <a:rPr lang="en-US" sz="2400" dirty="0"/>
              <a:t>	</a:t>
            </a:r>
            <a:r>
              <a:rPr lang="en-US" sz="2400" dirty="0">
                <a:solidFill>
                  <a:srgbClr val="FF0000"/>
                </a:solidFill>
              </a:rPr>
              <a:t>Privileges to Status Holders (Cont.):</a:t>
            </a:r>
          </a:p>
          <a:p>
            <a:endParaRPr lang="en-US" sz="2400" dirty="0"/>
          </a:p>
          <a:p>
            <a:pPr algn="just"/>
            <a:r>
              <a:rPr lang="en-US" sz="2400" dirty="0"/>
              <a:t>Exemption from compulsory negotiation of documents through banks. </a:t>
            </a:r>
            <a:r>
              <a:rPr lang="en-US" sz="2400" dirty="0" err="1"/>
              <a:t>Remmitance</a:t>
            </a:r>
            <a:r>
              <a:rPr lang="en-US" sz="2400" dirty="0"/>
              <a:t>/ Receipts, however would be received through banking channels;</a:t>
            </a:r>
          </a:p>
          <a:p>
            <a:pPr algn="just"/>
            <a:endParaRPr lang="en-US" sz="2400" dirty="0"/>
          </a:p>
          <a:p>
            <a:pPr algn="just"/>
            <a:r>
              <a:rPr lang="en-US" sz="2400" dirty="0"/>
              <a:t>Two star and above Export houses shall be permitted to establish Export Warehouses as per Department of Revenue guidelines. </a:t>
            </a:r>
          </a:p>
          <a:p>
            <a:pPr algn="just"/>
            <a:endParaRPr lang="en-US" sz="2400" dirty="0"/>
          </a:p>
          <a:p>
            <a:pPr algn="just"/>
            <a:r>
              <a:rPr lang="en-US" sz="2400" dirty="0"/>
              <a:t>The status holders would be entitled to preferential treatment and priority in handling of their consignments by the concerned agencies. </a:t>
            </a:r>
          </a:p>
          <a:p>
            <a:pPr algn="just"/>
            <a:endParaRPr lang="en-US" sz="2400" dirty="0"/>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STATUS HOLDER</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pPr marL="566928" indent="-457200" algn="just">
              <a:buNone/>
            </a:pPr>
            <a:r>
              <a:rPr lang="en-US" sz="2400" dirty="0"/>
              <a:t>	</a:t>
            </a:r>
            <a:r>
              <a:rPr lang="en-US" sz="2400" dirty="0">
                <a:solidFill>
                  <a:srgbClr val="FF0000"/>
                </a:solidFill>
              </a:rPr>
              <a:t>Privileges to Status Holders (Cont.):</a:t>
            </a:r>
          </a:p>
          <a:p>
            <a:endParaRPr lang="en-US" sz="2400" dirty="0"/>
          </a:p>
          <a:p>
            <a:pPr algn="just"/>
            <a:r>
              <a:rPr lang="en-US" sz="2200" dirty="0"/>
              <a:t>Manufacturer exporters who are also Status Holders shall be eligible to self-certify their goods (as per their IEM/ IL/ LOI) as originating from India with a view to qualify for preferential treatment under different preferential trading agreements, Free Trade Agreements etc.</a:t>
            </a:r>
          </a:p>
          <a:p>
            <a:pPr algn="just"/>
            <a:endParaRPr lang="en-US" sz="2200" dirty="0"/>
          </a:p>
          <a:p>
            <a:pPr algn="just"/>
            <a:r>
              <a:rPr lang="en-US" sz="2200" dirty="0"/>
              <a:t>Status holder shall be entitled to export freely exportable items on free of cost basis for export promotion subject to an annual limit of Rs. 10 </a:t>
            </a:r>
            <a:r>
              <a:rPr lang="en-US" sz="2200" dirty="0" err="1"/>
              <a:t>Lakh</a:t>
            </a:r>
            <a:r>
              <a:rPr lang="en-US" sz="2200" dirty="0"/>
              <a:t> or 2% of average annual export realization during preceding three licensing years whichever is higher. </a:t>
            </a:r>
          </a:p>
          <a:p>
            <a:pPr algn="just"/>
            <a:endParaRPr lang="en-US" sz="2400" dirty="0"/>
          </a:p>
        </p:txBody>
      </p:sp>
      <p:sp>
        <p:nvSpPr>
          <p:cNvPr id="3" name="Title 2"/>
          <p:cNvSpPr>
            <a:spLocks noGrp="1"/>
          </p:cNvSpPr>
          <p:nvPr>
            <p:ph type="title"/>
          </p:nvPr>
        </p:nvSpPr>
        <p:spPr>
          <a:xfrm>
            <a:off x="457200" y="228600"/>
            <a:ext cx="8229600" cy="1143000"/>
          </a:xfrm>
        </p:spPr>
        <p:txBody>
          <a:bodyPr>
            <a:noAutofit/>
          </a:bodyPr>
          <a:lstStyle/>
          <a:p>
            <a:pPr algn="ctr"/>
            <a:r>
              <a:rPr lang="en-US" sz="3200" u="sng" dirty="0"/>
              <a:t>STATUS HOLDER</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pPr algn="ctr"/>
            <a:r>
              <a:rPr lang="en-US" sz="3200" u="sng" dirty="0">
                <a:solidFill>
                  <a:srgbClr val="FFC000"/>
                </a:solidFill>
              </a:rPr>
              <a:t>PROFESSIONAL OPPORTUNITIES</a:t>
            </a:r>
          </a:p>
        </p:txBody>
      </p:sp>
      <p:sp>
        <p:nvSpPr>
          <p:cNvPr id="2" name="Content Placeholder 1"/>
          <p:cNvSpPr>
            <a:spLocks noGrp="1"/>
          </p:cNvSpPr>
          <p:nvPr>
            <p:ph type="body" idx="1"/>
          </p:nvPr>
        </p:nvSpPr>
        <p:spPr>
          <a:xfrm>
            <a:off x="530352" y="2704664"/>
            <a:ext cx="7772400" cy="2248336"/>
          </a:xfrm>
        </p:spPr>
        <p:txBody>
          <a:bodyPr>
            <a:normAutofit/>
          </a:bodyPr>
          <a:lstStyle/>
          <a:p>
            <a:pPr marL="566928" indent="-457200" algn="just"/>
            <a:endParaRPr lang="en-US" dirty="0"/>
          </a:p>
          <a:p>
            <a:pPr marL="566928" indent="-457200" algn="just">
              <a:buFont typeface="Arial" pitchFamily="34" charset="0"/>
              <a:buChar char="•"/>
            </a:pPr>
            <a:r>
              <a:rPr lang="en-US" sz="2400" dirty="0"/>
              <a:t>SHIPMENTS IN ITC(HS) CODE.</a:t>
            </a:r>
          </a:p>
          <a:p>
            <a:pPr marL="566928" indent="-457200" algn="just">
              <a:buFont typeface="Arial" pitchFamily="34" charset="0"/>
              <a:buChar char="•"/>
            </a:pPr>
            <a:r>
              <a:rPr lang="en-US" sz="2400" dirty="0"/>
              <a:t>ISSUE OF SCRIPS</a:t>
            </a:r>
          </a:p>
          <a:p>
            <a:pPr marL="566928" indent="-457200" algn="just">
              <a:buFont typeface="Arial" pitchFamily="34" charset="0"/>
              <a:buChar char="•"/>
            </a:pPr>
            <a:r>
              <a:rPr lang="en-US" sz="2400" dirty="0"/>
              <a:t>REGISTRATION OF SCRIPS WITH CUSTOMS</a:t>
            </a:r>
          </a:p>
          <a:p>
            <a:pPr marL="566928" indent="-457200" algn="just">
              <a:buFont typeface="Arial" pitchFamily="34" charset="0"/>
              <a:buChar char="•"/>
            </a:pPr>
            <a:r>
              <a:rPr lang="en-US" sz="2400" dirty="0"/>
              <a:t>SALE/ PURCHASE OF SCRIPS.</a:t>
            </a:r>
          </a:p>
          <a:p>
            <a:pPr marL="566928" indent="-457200" algn="just"/>
            <a:endParaRPr lang="en-US" sz="2400" dirty="0"/>
          </a:p>
          <a:p>
            <a:pPr marL="566928" indent="-457200" algn="just">
              <a:buNone/>
            </a:pPr>
            <a:endParaRPr lang="en-US" sz="2400"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752600"/>
            <a:ext cx="8229600" cy="3124200"/>
          </a:xfrm>
        </p:spPr>
        <p:txBody>
          <a:bodyPr>
            <a:normAutofit fontScale="90000"/>
          </a:bodyPr>
          <a:lstStyle/>
          <a:p>
            <a:pPr algn="ctr"/>
            <a:br>
              <a:rPr lang="en-US" sz="7300" dirty="0"/>
            </a:br>
            <a:br>
              <a:rPr lang="en-US" sz="7300" dirty="0"/>
            </a:br>
            <a:r>
              <a:rPr lang="en-US" sz="7300" dirty="0"/>
              <a:t>CHAPTER 4</a:t>
            </a:r>
            <a:br>
              <a:rPr lang="en-US" sz="7300" dirty="0"/>
            </a:br>
            <a:r>
              <a:rPr lang="en-US" sz="3600" dirty="0"/>
              <a:t>DUTY EXEMPTION / REMISSION SCHEMES</a:t>
            </a:r>
            <a:br>
              <a:rPr lang="en-US" sz="7300" dirty="0"/>
            </a:br>
            <a:br>
              <a:rPr lang="en-US" dirty="0"/>
            </a:br>
            <a:endParaRPr lang="en-US" dirty="0"/>
          </a:p>
        </p:txBody>
      </p:sp>
      <p:sp>
        <p:nvSpPr>
          <p:cNvPr id="3" name="Rectangle 2"/>
          <p:cNvSpPr/>
          <p:nvPr/>
        </p:nvSpPr>
        <p:spPr>
          <a:xfrm>
            <a:off x="1219200" y="685800"/>
            <a:ext cx="6781800" cy="523220"/>
          </a:xfrm>
          <a:prstGeom prst="rect">
            <a:avLst/>
          </a:prstGeom>
        </p:spPr>
        <p:txBody>
          <a:bodyPr wrap="square">
            <a:spAutoFit/>
          </a:bodyPr>
          <a:lstStyle/>
          <a:p>
            <a:pPr algn="ctr"/>
            <a:r>
              <a:rPr lang="en-US" sz="2800" dirty="0"/>
              <a:t>FOREIGN TRADE POLICY 2015-2020</a:t>
            </a:r>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endParaRPr lang="en-US" sz="4000" b="1" dirty="0"/>
          </a:p>
          <a:p>
            <a:pPr algn="just">
              <a:buNone/>
            </a:pPr>
            <a:r>
              <a:rPr lang="en-US" sz="2800" b="1" dirty="0">
                <a:solidFill>
                  <a:srgbClr val="FF0000"/>
                </a:solidFill>
              </a:rPr>
              <a:t>OBJECTIVE:</a:t>
            </a:r>
            <a:endParaRPr lang="en-US" sz="2800" dirty="0">
              <a:solidFill>
                <a:srgbClr val="FF0000"/>
              </a:solidFill>
            </a:endParaRPr>
          </a:p>
          <a:p>
            <a:endParaRPr lang="en-US" sz="2400" dirty="0">
              <a:solidFill>
                <a:srgbClr val="FF0000"/>
              </a:solidFill>
            </a:endParaRPr>
          </a:p>
          <a:p>
            <a:pPr algn="just">
              <a:buNone/>
            </a:pPr>
            <a:r>
              <a:rPr lang="en-US" sz="2400" dirty="0"/>
              <a:t>	Schemes under this Chapter enable duty free import of inputs for export production, including replenishment of input or duty remission. </a:t>
            </a:r>
          </a:p>
        </p:txBody>
      </p:sp>
      <p:sp>
        <p:nvSpPr>
          <p:cNvPr id="3" name="Title 2"/>
          <p:cNvSpPr>
            <a:spLocks noGrp="1"/>
          </p:cNvSpPr>
          <p:nvPr>
            <p:ph type="title"/>
          </p:nvPr>
        </p:nvSpPr>
        <p:spPr/>
        <p:txBody>
          <a:bodyPr>
            <a:normAutofit/>
          </a:bodyPr>
          <a:lstStyle/>
          <a:p>
            <a:pPr algn="ctr"/>
            <a:r>
              <a:rPr lang="en-US" sz="3200" dirty="0"/>
              <a:t>DUTY EXEMPTION /REMISSION SCHEME</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SCHEMES:</a:t>
            </a:r>
            <a:endParaRPr lang="en-US" sz="2800" dirty="0">
              <a:solidFill>
                <a:srgbClr val="FF0000"/>
              </a:solidFill>
            </a:endParaRPr>
          </a:p>
          <a:p>
            <a:pPr>
              <a:buNone/>
            </a:pPr>
            <a:r>
              <a:rPr lang="en-US" sz="2400" dirty="0"/>
              <a:t>	(A) Duty Exemption Schemes</a:t>
            </a:r>
          </a:p>
          <a:p>
            <a:pPr lvl="1"/>
            <a:r>
              <a:rPr lang="en-US" sz="2000" dirty="0"/>
              <a:t>Advance </a:t>
            </a:r>
            <a:r>
              <a:rPr lang="en-US" sz="2000" dirty="0" err="1"/>
              <a:t>Authorisation</a:t>
            </a:r>
            <a:r>
              <a:rPr lang="en-US" sz="2000" dirty="0"/>
              <a:t> (AA)</a:t>
            </a:r>
          </a:p>
          <a:p>
            <a:pPr lvl="1"/>
            <a:r>
              <a:rPr lang="en-US" sz="2000" dirty="0"/>
              <a:t>Duty Free Import </a:t>
            </a:r>
            <a:r>
              <a:rPr lang="en-US" sz="2000" dirty="0" err="1"/>
              <a:t>Authorisation</a:t>
            </a:r>
            <a:r>
              <a:rPr lang="en-US" sz="2000" dirty="0"/>
              <a:t> (DFIA)</a:t>
            </a:r>
          </a:p>
          <a:p>
            <a:pPr lvl="1"/>
            <a:endParaRPr lang="en-US" sz="2000" dirty="0"/>
          </a:p>
          <a:p>
            <a:pPr lvl="1">
              <a:buNone/>
            </a:pPr>
            <a:r>
              <a:rPr lang="en-US" sz="2400" dirty="0"/>
              <a:t>(B) Duty Remission Scheme.</a:t>
            </a:r>
          </a:p>
          <a:p>
            <a:pPr lvl="1"/>
            <a:r>
              <a:rPr lang="en-US" sz="2000" dirty="0"/>
              <a:t>Duty Drawback(DBK) Scheme, administered by department of Revenue</a:t>
            </a:r>
          </a:p>
          <a:p>
            <a:pPr lvl="1"/>
            <a:endParaRPr lang="en-US" sz="2000" dirty="0"/>
          </a:p>
          <a:p>
            <a:pPr lvl="1"/>
            <a:endParaRPr lang="en-US" sz="2000" dirty="0"/>
          </a:p>
        </p:txBody>
      </p:sp>
      <p:sp>
        <p:nvSpPr>
          <p:cNvPr id="3" name="Title 2"/>
          <p:cNvSpPr>
            <a:spLocks noGrp="1"/>
          </p:cNvSpPr>
          <p:nvPr>
            <p:ph type="title"/>
          </p:nvPr>
        </p:nvSpPr>
        <p:spPr/>
        <p:txBody>
          <a:bodyPr>
            <a:normAutofit/>
          </a:bodyPr>
          <a:lstStyle/>
          <a:p>
            <a:pPr algn="ctr"/>
            <a:r>
              <a:rPr lang="en-US" sz="3200" u="sng" dirty="0"/>
              <a:t>DUTY EXEMPTION /REMISSION SCHEME</a:t>
            </a:r>
            <a:endParaRPr lang="en-US" sz="3200"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lgn="just">
              <a:buNone/>
            </a:pPr>
            <a:r>
              <a:rPr lang="en-US" sz="2800" b="1" dirty="0">
                <a:solidFill>
                  <a:srgbClr val="FF0000"/>
                </a:solidFill>
              </a:rPr>
              <a:t>ADVANCE AUTHORISATION:</a:t>
            </a:r>
          </a:p>
          <a:p>
            <a:pPr algn="just">
              <a:buNone/>
            </a:pPr>
            <a:endParaRPr lang="en-US" sz="2800" dirty="0">
              <a:solidFill>
                <a:srgbClr val="FF0000"/>
              </a:solidFill>
            </a:endParaRPr>
          </a:p>
          <a:p>
            <a:r>
              <a:rPr lang="en-US" sz="2000" dirty="0"/>
              <a:t>Advance </a:t>
            </a:r>
            <a:r>
              <a:rPr lang="en-US" sz="2000" dirty="0" err="1"/>
              <a:t>Authorisation</a:t>
            </a:r>
            <a:r>
              <a:rPr lang="en-US" sz="2000" dirty="0"/>
              <a:t> is issued to allow duty free import of input, which is physically incorporated in export product.</a:t>
            </a:r>
          </a:p>
          <a:p>
            <a:pPr>
              <a:buNone/>
            </a:pPr>
            <a:endParaRPr lang="en-US" sz="2000" dirty="0"/>
          </a:p>
          <a:p>
            <a:pPr algn="just"/>
            <a:r>
              <a:rPr lang="en-US" sz="2000" dirty="0"/>
              <a:t>Advance </a:t>
            </a:r>
            <a:r>
              <a:rPr lang="en-US" sz="2000" dirty="0" err="1"/>
              <a:t>Authorisation</a:t>
            </a:r>
            <a:r>
              <a:rPr lang="en-US" sz="2000" dirty="0"/>
              <a:t> may also be allowed for fuel, oil, catalyst which is consumed / </a:t>
            </a:r>
            <a:r>
              <a:rPr lang="en-US" sz="2000" dirty="0" err="1"/>
              <a:t>utilised</a:t>
            </a:r>
            <a:r>
              <a:rPr lang="en-US" sz="2000" dirty="0"/>
              <a:t> in the process of production of export product.</a:t>
            </a:r>
          </a:p>
          <a:p>
            <a:pPr algn="just">
              <a:buNone/>
            </a:pPr>
            <a:endParaRPr lang="en-US" sz="2000" dirty="0"/>
          </a:p>
          <a:p>
            <a:pPr algn="just"/>
            <a:r>
              <a:rPr lang="en-US" sz="2000" dirty="0"/>
              <a:t>Advance </a:t>
            </a:r>
            <a:r>
              <a:rPr lang="en-US" sz="2000" dirty="0" err="1"/>
              <a:t>Authorisation</a:t>
            </a:r>
            <a:r>
              <a:rPr lang="en-US" sz="2000" dirty="0"/>
              <a:t> is issued for inputs in relation to resultant product, on the following basis:</a:t>
            </a:r>
          </a:p>
          <a:p>
            <a:pPr lvl="1" algn="just">
              <a:buNone/>
            </a:pPr>
            <a:r>
              <a:rPr lang="en-US" sz="1800" dirty="0"/>
              <a:t>			As per Standard Input Output Norms (SION) notified</a:t>
            </a:r>
          </a:p>
          <a:p>
            <a:pPr lvl="1" algn="just">
              <a:buNone/>
            </a:pPr>
            <a:r>
              <a:rPr lang="en-US" sz="1800" dirty="0"/>
              <a:t>				OR</a:t>
            </a:r>
          </a:p>
          <a:p>
            <a:pPr lvl="1" algn="just">
              <a:buNone/>
            </a:pPr>
            <a:r>
              <a:rPr lang="en-US" sz="1800" dirty="0"/>
              <a:t>			On the basis of self declaration </a:t>
            </a:r>
          </a:p>
          <a:p>
            <a:pPr lvl="1"/>
            <a:endParaRPr lang="en-US" sz="2000" dirty="0"/>
          </a:p>
        </p:txBody>
      </p:sp>
      <p:sp>
        <p:nvSpPr>
          <p:cNvPr id="3" name="Title 2"/>
          <p:cNvSpPr>
            <a:spLocks noGrp="1"/>
          </p:cNvSpPr>
          <p:nvPr>
            <p:ph type="title"/>
          </p:nvPr>
        </p:nvSpPr>
        <p:spPr/>
        <p:txBody>
          <a:bodyPr>
            <a:normAutofit/>
          </a:bodyPr>
          <a:lstStyle/>
          <a:p>
            <a:pPr algn="ctr"/>
            <a:r>
              <a:rPr lang="en-US" sz="4400" dirty="0"/>
              <a:t>DUTY EXEMPTION SCHEME</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endParaRPr lang="en-US" sz="2000" dirty="0">
              <a:solidFill>
                <a:srgbClr val="FF0000"/>
              </a:solidFill>
            </a:endParaRPr>
          </a:p>
          <a:p>
            <a:pPr algn="just">
              <a:buNone/>
            </a:pPr>
            <a:r>
              <a:rPr lang="en-US" sz="2800" dirty="0">
                <a:solidFill>
                  <a:srgbClr val="00B050"/>
                </a:solidFill>
              </a:rPr>
              <a:t>Eligible Applicant/ Export / Supply:</a:t>
            </a:r>
          </a:p>
          <a:p>
            <a:pPr algn="just">
              <a:buNone/>
            </a:pPr>
            <a:endParaRPr lang="en-US" sz="2800" dirty="0"/>
          </a:p>
          <a:p>
            <a:pPr algn="just"/>
            <a:r>
              <a:rPr lang="en-US" sz="2000" dirty="0"/>
              <a:t>Advance </a:t>
            </a:r>
            <a:r>
              <a:rPr lang="en-US" sz="2000" dirty="0" err="1"/>
              <a:t>Authorisation</a:t>
            </a:r>
            <a:r>
              <a:rPr lang="en-US" sz="2000" dirty="0"/>
              <a:t> can be issued either to a manufacturer exporter or merchant exporter tied to supporting manufacturer.</a:t>
            </a:r>
          </a:p>
          <a:p>
            <a:pPr algn="just">
              <a:buNone/>
            </a:pPr>
            <a:endParaRPr lang="en-US" sz="2000" dirty="0"/>
          </a:p>
          <a:p>
            <a:pPr algn="just"/>
            <a:r>
              <a:rPr lang="en-US" sz="2000" dirty="0"/>
              <a:t>Advance </a:t>
            </a:r>
            <a:r>
              <a:rPr lang="en-US" sz="2000" dirty="0" err="1"/>
              <a:t>Authorisation</a:t>
            </a:r>
            <a:r>
              <a:rPr lang="en-US" sz="2000" dirty="0"/>
              <a:t> for pharmaceutical products manufactured through Non-Infringing (NI) process shall be issued to manufacturer exporter only.  </a:t>
            </a: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endParaRPr lang="en-US" sz="2000" dirty="0">
              <a:solidFill>
                <a:srgbClr val="FF0000"/>
              </a:solidFill>
            </a:endParaRPr>
          </a:p>
          <a:p>
            <a:pPr algn="just">
              <a:buNone/>
            </a:pPr>
            <a:r>
              <a:rPr lang="en-US" sz="2800" dirty="0">
                <a:solidFill>
                  <a:srgbClr val="00B050"/>
                </a:solidFill>
              </a:rPr>
              <a:t>Eligible Applicant/ Export / Supply (Cont.):</a:t>
            </a:r>
          </a:p>
          <a:p>
            <a:pPr algn="just"/>
            <a:endParaRPr lang="en-US" sz="2800" dirty="0"/>
          </a:p>
          <a:p>
            <a:pPr algn="just"/>
            <a:r>
              <a:rPr lang="en-US" sz="2800" dirty="0"/>
              <a:t>Advance </a:t>
            </a:r>
            <a:r>
              <a:rPr lang="en-US" sz="2800" dirty="0" err="1"/>
              <a:t>Authorisation</a:t>
            </a:r>
            <a:r>
              <a:rPr lang="en-US" sz="2800" dirty="0"/>
              <a:t> shall be issued for:</a:t>
            </a:r>
          </a:p>
          <a:p>
            <a:pPr lvl="1" algn="just"/>
            <a:r>
              <a:rPr lang="en-US" sz="2000" dirty="0"/>
              <a:t>Physical export (including export to SEZ); </a:t>
            </a:r>
          </a:p>
          <a:p>
            <a:pPr lvl="1" algn="just"/>
            <a:r>
              <a:rPr lang="en-US" sz="2000" dirty="0"/>
              <a:t>Intermediate supply; and/or</a:t>
            </a:r>
          </a:p>
          <a:p>
            <a:pPr lvl="1" algn="just"/>
            <a:r>
              <a:rPr lang="en-US" sz="2000" dirty="0"/>
              <a:t>Supply of ‘stores’ on board of foreign going vessel / aircraft, subject to condition that there is specific Standard Input Output Norms in respect of item supplied.  </a:t>
            </a:r>
          </a:p>
          <a:p>
            <a:pPr lvl="1" algn="just"/>
            <a:r>
              <a:rPr lang="en-US" sz="2000" dirty="0"/>
              <a:t>Supply of goods to the categories mentioned in paragraph 7.02 (b), (c), (e), (f), (g) and (h) of this FTP. (i.e. Deemed export as mentioned in that Paragraphs)</a:t>
            </a: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endParaRPr lang="en-US" sz="2400" dirty="0">
              <a:solidFill>
                <a:srgbClr val="FF0000"/>
              </a:solidFill>
            </a:endParaRPr>
          </a:p>
          <a:p>
            <a:pPr algn="just">
              <a:buNone/>
            </a:pPr>
            <a:r>
              <a:rPr lang="en-US" sz="2400" dirty="0">
                <a:solidFill>
                  <a:srgbClr val="00B050"/>
                </a:solidFill>
              </a:rPr>
              <a:t>Advance </a:t>
            </a:r>
            <a:r>
              <a:rPr lang="en-US" sz="2400" dirty="0" err="1">
                <a:solidFill>
                  <a:srgbClr val="00B050"/>
                </a:solidFill>
              </a:rPr>
              <a:t>Authorisation</a:t>
            </a:r>
            <a:r>
              <a:rPr lang="en-US" sz="2400" dirty="0">
                <a:solidFill>
                  <a:srgbClr val="00B050"/>
                </a:solidFill>
              </a:rPr>
              <a:t> for Annual Requirements:</a:t>
            </a:r>
          </a:p>
          <a:p>
            <a:pPr>
              <a:buNone/>
            </a:pPr>
            <a:endParaRPr lang="en-US" sz="2400" dirty="0"/>
          </a:p>
          <a:p>
            <a:pPr algn="just"/>
            <a:r>
              <a:rPr lang="en-US" sz="2000" dirty="0"/>
              <a:t>shall only be issued for items notified in Standard Input Output Norms</a:t>
            </a:r>
          </a:p>
          <a:p>
            <a:endParaRPr lang="en-US" sz="2000" dirty="0"/>
          </a:p>
          <a:p>
            <a:pPr algn="just"/>
            <a:r>
              <a:rPr lang="en-US" sz="2000" dirty="0"/>
              <a:t>shall not be available in respect of SION where any item of input appears in Appendix 4-J. </a:t>
            </a:r>
            <a:endParaRPr lang="en-US" sz="2000" dirty="0">
              <a:solidFill>
                <a:srgbClr val="FF0000"/>
              </a:solidFill>
            </a:endParaRP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br>
              <a:rPr lang="en-US" dirty="0"/>
            </a:br>
            <a:br>
              <a:rPr lang="en-US" dirty="0"/>
            </a:br>
            <a:br>
              <a:rPr lang="en-US" dirty="0"/>
            </a:br>
            <a:br>
              <a:rPr lang="en-US" dirty="0"/>
            </a:br>
            <a:br>
              <a:rPr lang="en-US" dirty="0"/>
            </a:br>
            <a:br>
              <a:rPr lang="en-US" dirty="0"/>
            </a:br>
            <a:r>
              <a:rPr lang="en-US" sz="2000" b="1" dirty="0">
                <a:solidFill>
                  <a:schemeClr val="tx1"/>
                </a:solidFill>
              </a:rPr>
              <a:t>Appendix 4J</a:t>
            </a:r>
            <a:br>
              <a:rPr lang="en-US" sz="2000" dirty="0">
                <a:solidFill>
                  <a:schemeClr val="tx1"/>
                </a:solidFill>
              </a:rPr>
            </a:br>
            <a:r>
              <a:rPr lang="en-US" sz="2000" dirty="0">
                <a:solidFill>
                  <a:schemeClr val="tx1"/>
                </a:solidFill>
              </a:rPr>
              <a:t>EXPORT OBLIGATION PERIOD FOR SPECIFIED INPUTS WITH PRE IMPORT CONDITION</a:t>
            </a:r>
          </a:p>
        </p:txBody>
      </p:sp>
      <p:graphicFrame>
        <p:nvGraphicFramePr>
          <p:cNvPr id="6" name="Content Placeholder 5"/>
          <p:cNvGraphicFramePr>
            <a:graphicFrameLocks noGrp="1"/>
          </p:cNvGraphicFramePr>
          <p:nvPr>
            <p:ph sz="quarter" idx="1"/>
          </p:nvPr>
        </p:nvGraphicFramePr>
        <p:xfrm>
          <a:off x="301625" y="1527175"/>
          <a:ext cx="8504238" cy="4701794"/>
        </p:xfrm>
        <a:graphic>
          <a:graphicData uri="http://schemas.openxmlformats.org/drawingml/2006/table">
            <a:tbl>
              <a:tblPr firstRow="1" bandRow="1">
                <a:tableStyleId>{5C22544A-7EE6-4342-B048-85BDC9FD1C3A}</a:tableStyleId>
              </a:tblPr>
              <a:tblGrid>
                <a:gridCol w="1069975">
                  <a:extLst>
                    <a:ext uri="{9D8B030D-6E8A-4147-A177-3AD203B41FA5}">
                      <a16:colId xmlns:a16="http://schemas.microsoft.com/office/drawing/2014/main" val="20000"/>
                    </a:ext>
                  </a:extLst>
                </a:gridCol>
                <a:gridCol w="3352800">
                  <a:extLst>
                    <a:ext uri="{9D8B030D-6E8A-4147-A177-3AD203B41FA5}">
                      <a16:colId xmlns:a16="http://schemas.microsoft.com/office/drawing/2014/main" val="20001"/>
                    </a:ext>
                  </a:extLst>
                </a:gridCol>
                <a:gridCol w="4081463">
                  <a:extLst>
                    <a:ext uri="{9D8B030D-6E8A-4147-A177-3AD203B41FA5}">
                      <a16:colId xmlns:a16="http://schemas.microsoft.com/office/drawing/2014/main" val="20002"/>
                    </a:ext>
                  </a:extLst>
                </a:gridCol>
              </a:tblGrid>
              <a:tr h="370840">
                <a:tc>
                  <a:txBody>
                    <a:bodyPr/>
                    <a:lstStyle/>
                    <a:p>
                      <a:pPr marL="66040" marR="0">
                        <a:lnSpc>
                          <a:spcPct val="115000"/>
                        </a:lnSpc>
                        <a:spcBef>
                          <a:spcPts val="0"/>
                        </a:spcBef>
                        <a:spcAft>
                          <a:spcPts val="0"/>
                        </a:spcAft>
                      </a:pPr>
                      <a:r>
                        <a:rPr lang="en-US" sz="1100" b="1">
                          <a:latin typeface="Arial Narrow"/>
                          <a:ea typeface="Calibri"/>
                          <a:cs typeface="Arial"/>
                        </a:rPr>
                        <a:t>Sl. No.</a:t>
                      </a:r>
                      <a:endParaRPr lang="en-US" sz="110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b="1">
                          <a:latin typeface="Arial Narrow"/>
                          <a:ea typeface="Calibri"/>
                          <a:cs typeface="Arial"/>
                        </a:rPr>
                        <a:t>Import Item(s) </a:t>
                      </a:r>
                      <a:endParaRPr lang="en-US" sz="1100">
                        <a:latin typeface="Calibri"/>
                        <a:ea typeface="Calibri"/>
                        <a:cs typeface="Times New Roman"/>
                      </a:endParaRPr>
                    </a:p>
                  </a:txBody>
                  <a:tcPr marL="0" marR="0" marT="0" marB="0"/>
                </a:tc>
                <a:tc>
                  <a:txBody>
                    <a:bodyPr/>
                    <a:lstStyle/>
                    <a:p>
                      <a:pPr marL="66040" marR="114300" algn="just">
                        <a:lnSpc>
                          <a:spcPct val="115000"/>
                        </a:lnSpc>
                        <a:spcBef>
                          <a:spcPts val="0"/>
                        </a:spcBef>
                        <a:spcAft>
                          <a:spcPts val="0"/>
                        </a:spcAft>
                      </a:pPr>
                      <a:r>
                        <a:rPr lang="en-US" sz="1100" b="1" dirty="0">
                          <a:latin typeface="Arial Narrow"/>
                          <a:ea typeface="Calibri"/>
                          <a:cs typeface="Arial"/>
                        </a:rPr>
                        <a:t>Export Obligation Period from the date of clearance of each import consignment by Customs Authority</a:t>
                      </a:r>
                      <a:endParaRPr lang="en-US" sz="1100" dirty="0">
                        <a:latin typeface="Calibri"/>
                        <a:ea typeface="Calibri"/>
                        <a:cs typeface="Times New Roman"/>
                      </a:endParaRPr>
                    </a:p>
                  </a:txBody>
                  <a:tcPr marL="0" marR="0" marT="0" marB="0"/>
                </a:tc>
                <a:extLst>
                  <a:ext uri="{0D108BD9-81ED-4DB2-BD59-A6C34878D82A}">
                    <a16:rowId xmlns:a16="http://schemas.microsoft.com/office/drawing/2014/main" val="10000"/>
                  </a:ext>
                </a:extLst>
              </a:tr>
              <a:tr h="370840">
                <a:tc>
                  <a:txBody>
                    <a:bodyPr/>
                    <a:lstStyle/>
                    <a:p>
                      <a:pPr marL="66040" marR="0">
                        <a:lnSpc>
                          <a:spcPct val="115000"/>
                        </a:lnSpc>
                        <a:spcBef>
                          <a:spcPts val="0"/>
                        </a:spcBef>
                        <a:spcAft>
                          <a:spcPts val="0"/>
                        </a:spcAft>
                      </a:pPr>
                      <a:r>
                        <a:rPr lang="en-US" sz="1100" dirty="0">
                          <a:latin typeface="Arial Narrow"/>
                          <a:ea typeface="Calibri"/>
                          <a:cs typeface="Arial"/>
                        </a:rPr>
                        <a:t>1)</a:t>
                      </a:r>
                      <a:endParaRPr lang="en-US" sz="1100" dirty="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u="sng">
                          <a:latin typeface="Arial Narrow"/>
                          <a:ea typeface="Calibri"/>
                          <a:cs typeface="Arial"/>
                        </a:rPr>
                        <a:t>Spice</a:t>
                      </a:r>
                      <a:endParaRPr lang="en-US" sz="1100">
                        <a:latin typeface="Calibri"/>
                        <a:ea typeface="Calibri"/>
                        <a:cs typeface="Times New Roman"/>
                      </a:endParaRPr>
                    </a:p>
                    <a:p>
                      <a:pPr marL="66040" marR="114300" algn="just">
                        <a:lnSpc>
                          <a:spcPct val="115000"/>
                        </a:lnSpc>
                        <a:spcBef>
                          <a:spcPts val="0"/>
                        </a:spcBef>
                        <a:spcAft>
                          <a:spcPts val="0"/>
                        </a:spcAft>
                      </a:pPr>
                      <a:r>
                        <a:rPr lang="en-US" sz="1100">
                          <a:latin typeface="Arial Narrow"/>
                          <a:ea typeface="Calibri"/>
                          <a:cs typeface="Arial"/>
                        </a:rPr>
                        <a:t>(a)	Pepper;  cardamom  and  chilies    for   Value   Addition purpose like crushing / grinding /sterlisation or for   manufacture   of   oils   and   oleoresins  and  not  for simple cleaning, grading, repacking etc.</a:t>
                      </a:r>
                      <a:endParaRPr lang="en-US" sz="1100">
                        <a:latin typeface="Calibri"/>
                        <a:ea typeface="Calibri"/>
                        <a:cs typeface="Times New Roman"/>
                      </a:endParaRPr>
                    </a:p>
                  </a:txBody>
                  <a:tcPr marL="0" marR="0" marT="0" marB="0"/>
                </a:tc>
                <a:tc>
                  <a:txBody>
                    <a:bodyPr/>
                    <a:lstStyle/>
                    <a:p>
                      <a:pPr marL="0" marR="0">
                        <a:lnSpc>
                          <a:spcPct val="115000"/>
                        </a:lnSpc>
                        <a:spcBef>
                          <a:spcPts val="0"/>
                        </a:spcBef>
                        <a:spcAft>
                          <a:spcPts val="0"/>
                        </a:spcAft>
                      </a:pPr>
                      <a:r>
                        <a:rPr lang="en-US" sz="1100" dirty="0">
                          <a:latin typeface="Arial Narrow"/>
                          <a:ea typeface="Calibri"/>
                          <a:cs typeface="Arial"/>
                        </a:rPr>
                        <a:t>  120 days</a:t>
                      </a:r>
                      <a:endParaRPr lang="en-US" sz="1100" dirty="0">
                        <a:latin typeface="Calibri"/>
                        <a:ea typeface="Calibri"/>
                        <a:cs typeface="Times New Roman"/>
                      </a:endParaRPr>
                    </a:p>
                    <a:p>
                      <a:pPr marL="66040" marR="114300" algn="just">
                        <a:lnSpc>
                          <a:spcPct val="115000"/>
                        </a:lnSpc>
                        <a:spcBef>
                          <a:spcPts val="0"/>
                        </a:spcBef>
                        <a:spcAft>
                          <a:spcPts val="0"/>
                        </a:spcAft>
                      </a:pPr>
                      <a:r>
                        <a:rPr lang="en-US" sz="1100" dirty="0">
                          <a:latin typeface="Arial Narrow"/>
                          <a:ea typeface="Calibri"/>
                          <a:cs typeface="Arial"/>
                        </a:rPr>
                        <a:t>However, for imports completed up to 31.12.2008, Export Obligation Period (EOP) shall be 150 days.</a:t>
                      </a:r>
                      <a:endParaRPr lang="en-US" sz="1100" dirty="0">
                        <a:latin typeface="Calibri"/>
                        <a:ea typeface="Calibri"/>
                        <a:cs typeface="Times New Roman"/>
                      </a:endParaRPr>
                    </a:p>
                  </a:txBody>
                  <a:tcPr marL="0" marR="0" marT="0" marB="0"/>
                </a:tc>
                <a:extLst>
                  <a:ext uri="{0D108BD9-81ED-4DB2-BD59-A6C34878D82A}">
                    <a16:rowId xmlns:a16="http://schemas.microsoft.com/office/drawing/2014/main" val="10001"/>
                  </a:ext>
                </a:extLst>
              </a:tr>
              <a:tr h="370840">
                <a:tc>
                  <a:txBody>
                    <a:bodyPr/>
                    <a:lstStyle/>
                    <a:p>
                      <a:pPr marL="66040" marR="0">
                        <a:lnSpc>
                          <a:spcPct val="115000"/>
                        </a:lnSpc>
                        <a:spcBef>
                          <a:spcPts val="0"/>
                        </a:spcBef>
                        <a:spcAft>
                          <a:spcPts val="0"/>
                        </a:spcAft>
                      </a:pPr>
                      <a:endParaRPr lang="en-US" sz="1100" dirty="0">
                        <a:latin typeface="Calibri"/>
                        <a:ea typeface="Calibri"/>
                        <a:cs typeface="Times New Roman"/>
                      </a:endParaRPr>
                    </a:p>
                  </a:txBody>
                  <a:tcPr marL="0" marR="0" marT="0" marB="0"/>
                </a:tc>
                <a:tc>
                  <a:txBody>
                    <a:bodyPr/>
                    <a:lstStyle/>
                    <a:p>
                      <a:pPr marL="66040" marR="114300" algn="just">
                        <a:lnSpc>
                          <a:spcPct val="115000"/>
                        </a:lnSpc>
                        <a:spcBef>
                          <a:spcPts val="0"/>
                        </a:spcBef>
                        <a:spcAft>
                          <a:spcPts val="0"/>
                        </a:spcAft>
                      </a:pPr>
                      <a:r>
                        <a:rPr lang="en-US" sz="1100" dirty="0">
                          <a:latin typeface="Arial Narrow"/>
                          <a:ea typeface="Calibri"/>
                          <a:cs typeface="Arial"/>
                        </a:rPr>
                        <a:t>(b) Spices other than pepper, cardamom and chilies   for   manufacture   of   Spice   oils.   Oleoresins.</a:t>
                      </a:r>
                      <a:endParaRPr lang="en-US" sz="1100" dirty="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a:latin typeface="Arial Narrow"/>
                          <a:ea typeface="Calibri"/>
                          <a:cs typeface="Arial"/>
                        </a:rPr>
                        <a:t>12 months.</a:t>
                      </a:r>
                      <a:endParaRPr lang="en-US" sz="1100">
                        <a:latin typeface="Calibri"/>
                        <a:ea typeface="Calibri"/>
                        <a:cs typeface="Times New Roman"/>
                      </a:endParaRPr>
                    </a:p>
                  </a:txBody>
                  <a:tcPr marL="0" marR="0" marT="0" marB="0"/>
                </a:tc>
                <a:extLst>
                  <a:ext uri="{0D108BD9-81ED-4DB2-BD59-A6C34878D82A}">
                    <a16:rowId xmlns:a16="http://schemas.microsoft.com/office/drawing/2014/main" val="10002"/>
                  </a:ext>
                </a:extLst>
              </a:tr>
              <a:tr h="370840">
                <a:tc>
                  <a:txBody>
                    <a:bodyPr/>
                    <a:lstStyle/>
                    <a:p>
                      <a:pPr marL="66040" marR="0">
                        <a:lnSpc>
                          <a:spcPct val="115000"/>
                        </a:lnSpc>
                        <a:spcBef>
                          <a:spcPts val="0"/>
                        </a:spcBef>
                        <a:spcAft>
                          <a:spcPts val="0"/>
                        </a:spcAft>
                      </a:pPr>
                      <a:endParaRPr lang="en-US" sz="1100" dirty="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a:latin typeface="Arial Narrow"/>
                          <a:ea typeface="Calibri"/>
                          <a:cs typeface="Arial"/>
                        </a:rPr>
                        <a:t>(c)  Other than (a) &amp; (b) above.</a:t>
                      </a:r>
                      <a:endParaRPr lang="en-US" sz="110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dirty="0">
                          <a:latin typeface="Arial Narrow"/>
                          <a:ea typeface="Calibri"/>
                          <a:cs typeface="Arial"/>
                        </a:rPr>
                        <a:t>90   days   </a:t>
                      </a:r>
                      <a:endParaRPr lang="en-US" sz="1100" dirty="0">
                        <a:latin typeface="Calibri"/>
                        <a:ea typeface="Calibri"/>
                        <a:cs typeface="Times New Roman"/>
                      </a:endParaRPr>
                    </a:p>
                  </a:txBody>
                  <a:tcPr marL="0" marR="0" marT="0" marB="0"/>
                </a:tc>
                <a:extLst>
                  <a:ext uri="{0D108BD9-81ED-4DB2-BD59-A6C34878D82A}">
                    <a16:rowId xmlns:a16="http://schemas.microsoft.com/office/drawing/2014/main" val="10003"/>
                  </a:ext>
                </a:extLst>
              </a:tr>
              <a:tr h="370840">
                <a:tc>
                  <a:txBody>
                    <a:bodyPr/>
                    <a:lstStyle/>
                    <a:p>
                      <a:pPr marL="66040" marR="0">
                        <a:lnSpc>
                          <a:spcPct val="115000"/>
                        </a:lnSpc>
                        <a:spcBef>
                          <a:spcPts val="0"/>
                        </a:spcBef>
                        <a:spcAft>
                          <a:spcPts val="0"/>
                        </a:spcAft>
                      </a:pPr>
                      <a:r>
                        <a:rPr lang="en-US" sz="1100" dirty="0">
                          <a:latin typeface="Arial Narrow"/>
                          <a:ea typeface="Calibri"/>
                          <a:cs typeface="Arial"/>
                        </a:rPr>
                        <a:t>2)</a:t>
                      </a:r>
                      <a:endParaRPr lang="en-US" sz="1100" dirty="0">
                        <a:latin typeface="Calibri"/>
                        <a:ea typeface="Calibri"/>
                        <a:cs typeface="Times New Roman"/>
                      </a:endParaRPr>
                    </a:p>
                  </a:txBody>
                  <a:tcPr marL="0" marR="0" marT="0" marB="0"/>
                </a:tc>
                <a:tc>
                  <a:txBody>
                    <a:bodyPr/>
                    <a:lstStyle/>
                    <a:p>
                      <a:pPr marL="66040" marR="114300" algn="just">
                        <a:lnSpc>
                          <a:spcPct val="115000"/>
                        </a:lnSpc>
                        <a:spcBef>
                          <a:spcPts val="0"/>
                        </a:spcBef>
                        <a:spcAft>
                          <a:spcPts val="0"/>
                        </a:spcAft>
                      </a:pPr>
                      <a:r>
                        <a:rPr lang="en-US" sz="1100">
                          <a:latin typeface="Arial Narrow"/>
                          <a:ea typeface="Calibri"/>
                          <a:cs typeface="Arial"/>
                        </a:rPr>
                        <a:t>Drugs (with a specific export order and pre-import condition)</a:t>
                      </a:r>
                      <a:endParaRPr lang="en-US" sz="110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dirty="0">
                          <a:latin typeface="Arial Narrow"/>
                          <a:ea typeface="Calibri"/>
                          <a:cs typeface="Arial"/>
                        </a:rPr>
                        <a:t>12 months </a:t>
                      </a:r>
                      <a:endParaRPr lang="en-US" sz="1100" dirty="0">
                        <a:latin typeface="Calibri"/>
                        <a:ea typeface="Calibri"/>
                        <a:cs typeface="Times New Roman"/>
                      </a:endParaRPr>
                    </a:p>
                  </a:txBody>
                  <a:tcPr marL="0" marR="0" marT="0" marB="0"/>
                </a:tc>
                <a:extLst>
                  <a:ext uri="{0D108BD9-81ED-4DB2-BD59-A6C34878D82A}">
                    <a16:rowId xmlns:a16="http://schemas.microsoft.com/office/drawing/2014/main" val="10004"/>
                  </a:ext>
                </a:extLst>
              </a:tr>
              <a:tr h="370840">
                <a:tc>
                  <a:txBody>
                    <a:bodyPr/>
                    <a:lstStyle/>
                    <a:p>
                      <a:pPr marL="66040" marR="0">
                        <a:lnSpc>
                          <a:spcPct val="115000"/>
                        </a:lnSpc>
                        <a:spcBef>
                          <a:spcPts val="0"/>
                        </a:spcBef>
                        <a:spcAft>
                          <a:spcPts val="0"/>
                        </a:spcAft>
                      </a:pPr>
                      <a:r>
                        <a:rPr lang="en-US" sz="1100" dirty="0">
                          <a:latin typeface="Arial Narrow"/>
                          <a:ea typeface="Calibri"/>
                          <a:cs typeface="Arial"/>
                        </a:rPr>
                        <a:t>3)</a:t>
                      </a:r>
                      <a:endParaRPr lang="en-US" sz="1100" dirty="0">
                        <a:latin typeface="Calibri"/>
                        <a:ea typeface="Calibri"/>
                        <a:cs typeface="Times New Roman"/>
                      </a:endParaRPr>
                    </a:p>
                  </a:txBody>
                  <a:tcPr marL="0" marR="0" marT="0" marB="0"/>
                </a:tc>
                <a:tc>
                  <a:txBody>
                    <a:bodyPr/>
                    <a:lstStyle/>
                    <a:p>
                      <a:pPr marL="66040" marR="114300" algn="just">
                        <a:lnSpc>
                          <a:spcPct val="115000"/>
                        </a:lnSpc>
                        <a:spcBef>
                          <a:spcPts val="0"/>
                        </a:spcBef>
                        <a:spcAft>
                          <a:spcPts val="0"/>
                        </a:spcAft>
                      </a:pPr>
                      <a:r>
                        <a:rPr lang="en-US" sz="1100" dirty="0">
                          <a:latin typeface="Arial Narrow"/>
                          <a:ea typeface="Calibri"/>
                          <a:cs typeface="Arial"/>
                        </a:rPr>
                        <a:t>Penicillin and its salts [ITC(HS) Code No. 29411010]</a:t>
                      </a:r>
                      <a:endParaRPr lang="en-US" sz="1100" dirty="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dirty="0">
                          <a:latin typeface="Arial Narrow"/>
                          <a:ea typeface="Calibri"/>
                          <a:cs typeface="Arial"/>
                        </a:rPr>
                        <a:t>12 months </a:t>
                      </a:r>
                      <a:endParaRPr lang="en-US" sz="1100" dirty="0">
                        <a:latin typeface="Calibri"/>
                        <a:ea typeface="Calibri"/>
                        <a:cs typeface="Times New Roman"/>
                      </a:endParaRPr>
                    </a:p>
                  </a:txBody>
                  <a:tcPr marL="0" marR="0" marT="0" marB="0"/>
                </a:tc>
                <a:extLst>
                  <a:ext uri="{0D108BD9-81ED-4DB2-BD59-A6C34878D82A}">
                    <a16:rowId xmlns:a16="http://schemas.microsoft.com/office/drawing/2014/main" val="10005"/>
                  </a:ext>
                </a:extLst>
              </a:tr>
              <a:tr h="370840">
                <a:tc>
                  <a:txBody>
                    <a:bodyPr/>
                    <a:lstStyle/>
                    <a:p>
                      <a:pPr marL="66040" marR="0">
                        <a:lnSpc>
                          <a:spcPct val="115000"/>
                        </a:lnSpc>
                        <a:spcBef>
                          <a:spcPts val="0"/>
                        </a:spcBef>
                        <a:spcAft>
                          <a:spcPts val="0"/>
                        </a:spcAft>
                      </a:pPr>
                      <a:r>
                        <a:rPr lang="en-US" sz="1100" dirty="0">
                          <a:latin typeface="Arial Narrow"/>
                          <a:ea typeface="Calibri"/>
                          <a:cs typeface="Arial"/>
                        </a:rPr>
                        <a:t>4)</a:t>
                      </a:r>
                      <a:endParaRPr lang="en-US" sz="1100" dirty="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a:latin typeface="Arial Narrow"/>
                          <a:ea typeface="Calibri"/>
                          <a:cs typeface="Arial"/>
                        </a:rPr>
                        <a:t>Tea</a:t>
                      </a:r>
                      <a:endParaRPr lang="en-US" sz="110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dirty="0">
                          <a:latin typeface="Arial Narrow"/>
                          <a:ea typeface="Calibri"/>
                          <a:cs typeface="Arial"/>
                        </a:rPr>
                        <a:t>6   months   </a:t>
                      </a:r>
                      <a:endParaRPr lang="en-US" sz="1100" dirty="0">
                        <a:latin typeface="Calibri"/>
                        <a:ea typeface="Calibri"/>
                        <a:cs typeface="Times New Roman"/>
                      </a:endParaRPr>
                    </a:p>
                  </a:txBody>
                  <a:tcPr marL="0" marR="0" marT="0" marB="0"/>
                </a:tc>
                <a:extLst>
                  <a:ext uri="{0D108BD9-81ED-4DB2-BD59-A6C34878D82A}">
                    <a16:rowId xmlns:a16="http://schemas.microsoft.com/office/drawing/2014/main" val="10006"/>
                  </a:ext>
                </a:extLst>
              </a:tr>
              <a:tr h="370840">
                <a:tc>
                  <a:txBody>
                    <a:bodyPr/>
                    <a:lstStyle/>
                    <a:p>
                      <a:pPr marL="66040" marR="0">
                        <a:lnSpc>
                          <a:spcPct val="115000"/>
                        </a:lnSpc>
                        <a:spcBef>
                          <a:spcPts val="0"/>
                        </a:spcBef>
                        <a:spcAft>
                          <a:spcPts val="0"/>
                        </a:spcAft>
                      </a:pPr>
                      <a:r>
                        <a:rPr lang="en-US" sz="1100" dirty="0">
                          <a:latin typeface="Arial Narrow"/>
                          <a:ea typeface="Calibri"/>
                          <a:cs typeface="Arial"/>
                        </a:rPr>
                        <a:t>5)</a:t>
                      </a:r>
                      <a:endParaRPr lang="en-US" sz="1100" dirty="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dirty="0">
                          <a:latin typeface="Arial Narrow"/>
                          <a:ea typeface="Calibri"/>
                          <a:cs typeface="Arial"/>
                        </a:rPr>
                        <a:t>Coconut Oil</a:t>
                      </a:r>
                      <a:endParaRPr lang="en-US" sz="1100" dirty="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dirty="0">
                          <a:latin typeface="Arial Narrow"/>
                          <a:ea typeface="Calibri"/>
                          <a:cs typeface="Arial"/>
                        </a:rPr>
                        <a:t>90   days   </a:t>
                      </a:r>
                      <a:endParaRPr lang="en-US" sz="1100" dirty="0">
                        <a:latin typeface="Calibri"/>
                        <a:ea typeface="Calibri"/>
                        <a:cs typeface="Times New Roman"/>
                      </a:endParaRPr>
                    </a:p>
                  </a:txBody>
                  <a:tcPr marL="0" marR="0" marT="0" marB="0"/>
                </a:tc>
                <a:extLst>
                  <a:ext uri="{0D108BD9-81ED-4DB2-BD59-A6C34878D82A}">
                    <a16:rowId xmlns:a16="http://schemas.microsoft.com/office/drawing/2014/main" val="10007"/>
                  </a:ext>
                </a:extLst>
              </a:tr>
              <a:tr h="370840">
                <a:tc>
                  <a:txBody>
                    <a:bodyPr/>
                    <a:lstStyle/>
                    <a:p>
                      <a:pPr marL="66040" marR="0">
                        <a:lnSpc>
                          <a:spcPct val="115000"/>
                        </a:lnSpc>
                        <a:spcBef>
                          <a:spcPts val="0"/>
                        </a:spcBef>
                        <a:spcAft>
                          <a:spcPts val="0"/>
                        </a:spcAft>
                      </a:pPr>
                      <a:r>
                        <a:rPr lang="en-US" sz="1100" dirty="0">
                          <a:latin typeface="Arial Narrow"/>
                          <a:ea typeface="Calibri"/>
                          <a:cs typeface="Arial"/>
                        </a:rPr>
                        <a:t>6)</a:t>
                      </a:r>
                      <a:endParaRPr lang="en-US" sz="1100" dirty="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dirty="0">
                          <a:latin typeface="Arial Narrow"/>
                          <a:ea typeface="Calibri"/>
                          <a:cs typeface="Arial"/>
                        </a:rPr>
                        <a:t>Silk in any form</a:t>
                      </a:r>
                      <a:endParaRPr lang="en-US" sz="1100" dirty="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dirty="0">
                          <a:latin typeface="Arial Narrow"/>
                          <a:ea typeface="Calibri"/>
                          <a:cs typeface="Arial"/>
                        </a:rPr>
                        <a:t>9 months </a:t>
                      </a:r>
                      <a:endParaRPr lang="en-US" sz="1100" dirty="0">
                        <a:latin typeface="Calibri"/>
                        <a:ea typeface="Calibri"/>
                        <a:cs typeface="Times New Roman"/>
                      </a:endParaRPr>
                    </a:p>
                  </a:txBody>
                  <a:tcPr marL="0" marR="0" marT="0" marB="0"/>
                </a:tc>
                <a:extLst>
                  <a:ext uri="{0D108BD9-81ED-4DB2-BD59-A6C34878D82A}">
                    <a16:rowId xmlns:a16="http://schemas.microsoft.com/office/drawing/2014/main" val="10008"/>
                  </a:ext>
                </a:extLst>
              </a:tr>
              <a:tr h="370840">
                <a:tc>
                  <a:txBody>
                    <a:bodyPr/>
                    <a:lstStyle/>
                    <a:p>
                      <a:pPr marL="66040" marR="0">
                        <a:lnSpc>
                          <a:spcPct val="115000"/>
                        </a:lnSpc>
                        <a:spcBef>
                          <a:spcPts val="0"/>
                        </a:spcBef>
                        <a:spcAft>
                          <a:spcPts val="0"/>
                        </a:spcAft>
                      </a:pPr>
                      <a:r>
                        <a:rPr lang="en-US" sz="1100" dirty="0">
                          <a:latin typeface="Arial Narrow"/>
                          <a:ea typeface="Calibri"/>
                          <a:cs typeface="Arial"/>
                        </a:rPr>
                        <a:t>7)</a:t>
                      </a:r>
                      <a:endParaRPr lang="en-US" sz="1100" dirty="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dirty="0">
                          <a:latin typeface="Arial Narrow"/>
                          <a:ea typeface="Calibri"/>
                          <a:cs typeface="Arial"/>
                        </a:rPr>
                        <a:t>Drugs from unregistered sources</a:t>
                      </a:r>
                      <a:endParaRPr lang="en-US" sz="1100" dirty="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dirty="0">
                          <a:latin typeface="Arial Narrow"/>
                          <a:ea typeface="Calibri"/>
                          <a:cs typeface="Arial"/>
                        </a:rPr>
                        <a:t>12 months</a:t>
                      </a:r>
                      <a:endParaRPr lang="en-US" sz="1100" dirty="0">
                        <a:latin typeface="Calibri"/>
                        <a:ea typeface="Calibri"/>
                        <a:cs typeface="Times New Roman"/>
                      </a:endParaRPr>
                    </a:p>
                  </a:txBody>
                  <a:tcPr marL="0" marR="0" marT="0" marB="0"/>
                </a:tc>
                <a:extLst>
                  <a:ext uri="{0D108BD9-81ED-4DB2-BD59-A6C34878D82A}">
                    <a16:rowId xmlns:a16="http://schemas.microsoft.com/office/drawing/2014/main" val="10009"/>
                  </a:ext>
                </a:extLst>
              </a:tr>
              <a:tr h="370840">
                <a:tc>
                  <a:txBody>
                    <a:bodyPr/>
                    <a:lstStyle/>
                    <a:p>
                      <a:pPr marL="66040" marR="0">
                        <a:lnSpc>
                          <a:spcPct val="115000"/>
                        </a:lnSpc>
                        <a:spcBef>
                          <a:spcPts val="0"/>
                        </a:spcBef>
                        <a:spcAft>
                          <a:spcPts val="0"/>
                        </a:spcAft>
                      </a:pPr>
                      <a:r>
                        <a:rPr lang="en-US" sz="1100" dirty="0">
                          <a:latin typeface="Arial Narrow"/>
                          <a:ea typeface="Calibri"/>
                          <a:cs typeface="Arial"/>
                        </a:rPr>
                        <a:t>8)</a:t>
                      </a:r>
                      <a:endParaRPr lang="en-US" sz="1100" dirty="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a:latin typeface="Arial Narrow"/>
                          <a:ea typeface="Calibri"/>
                          <a:cs typeface="Arial"/>
                        </a:rPr>
                        <a:t>Precious Metal/Gold/Silver/Platinum</a:t>
                      </a:r>
                      <a:endParaRPr lang="en-US" sz="1100">
                        <a:latin typeface="Calibri"/>
                        <a:ea typeface="Calibri"/>
                        <a:cs typeface="Times New Roman"/>
                      </a:endParaRPr>
                    </a:p>
                  </a:txBody>
                  <a:tcPr marL="0" marR="0" marT="0" marB="0"/>
                </a:tc>
                <a:tc>
                  <a:txBody>
                    <a:bodyPr/>
                    <a:lstStyle/>
                    <a:p>
                      <a:pPr marL="66040" marR="0">
                        <a:lnSpc>
                          <a:spcPct val="115000"/>
                        </a:lnSpc>
                        <a:spcBef>
                          <a:spcPts val="0"/>
                        </a:spcBef>
                        <a:spcAft>
                          <a:spcPts val="0"/>
                        </a:spcAft>
                      </a:pPr>
                      <a:r>
                        <a:rPr lang="en-US" sz="1100" dirty="0">
                          <a:latin typeface="Arial Narrow"/>
                          <a:ea typeface="Calibri"/>
                          <a:cs typeface="Arial"/>
                        </a:rPr>
                        <a:t>120 days </a:t>
                      </a:r>
                      <a:endParaRPr lang="en-US" sz="1100" dirty="0">
                        <a:latin typeface="Calibri"/>
                        <a:ea typeface="Calibri"/>
                        <a:cs typeface="Times New Roman"/>
                      </a:endParaRPr>
                    </a:p>
                  </a:txBody>
                  <a:tcPr marL="0" marR="0" marT="0" marB="0"/>
                </a:tc>
                <a:extLst>
                  <a:ext uri="{0D108BD9-81ED-4DB2-BD59-A6C34878D82A}">
                    <a16:rowId xmlns:a16="http://schemas.microsoft.com/office/drawing/2014/main" val="10010"/>
                  </a:ext>
                </a:extLst>
              </a:tr>
            </a:tbl>
          </a:graphicData>
        </a:graphic>
      </p:graphicFrame>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
        <p:nvSpPr>
          <p:cNvPr id="2" name="Content Placeholder 1"/>
          <p:cNvSpPr>
            <a:spLocks noGrp="1"/>
          </p:cNvSpPr>
          <p:nvPr>
            <p:ph idx="1"/>
          </p:nvPr>
        </p:nvSpPr>
        <p:spPr/>
        <p:txBody>
          <a:bodyPr>
            <a:normAutofit/>
          </a:bodyPr>
          <a:lstStyle/>
          <a:p>
            <a:pPr>
              <a:buNone/>
            </a:pPr>
            <a:r>
              <a:rPr lang="en-US" sz="2400" b="1" u="sng" dirty="0">
                <a:solidFill>
                  <a:srgbClr val="FF0000"/>
                </a:solidFill>
              </a:rPr>
              <a:t>SION – EXTRACTS :</a:t>
            </a:r>
          </a:p>
          <a:p>
            <a:pPr>
              <a:buNone/>
            </a:pPr>
            <a:endParaRPr lang="en-US" sz="2400" b="1" u="sng" dirty="0">
              <a:solidFill>
                <a:srgbClr val="FF0000"/>
              </a:solidFill>
            </a:endParaRPr>
          </a:p>
          <a:p>
            <a:pPr>
              <a:buNone/>
            </a:pPr>
            <a:endParaRPr lang="en-US" sz="2400" dirty="0">
              <a:solidFill>
                <a:srgbClr val="FF0000"/>
              </a:solidFill>
            </a:endParaRPr>
          </a:p>
        </p:txBody>
      </p:sp>
      <p:graphicFrame>
        <p:nvGraphicFramePr>
          <p:cNvPr id="5" name="Table 4"/>
          <p:cNvGraphicFramePr>
            <a:graphicFrameLocks noGrp="1"/>
          </p:cNvGraphicFramePr>
          <p:nvPr/>
        </p:nvGraphicFramePr>
        <p:xfrm>
          <a:off x="381000" y="2057400"/>
          <a:ext cx="8382001" cy="420624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609600">
                  <a:extLst>
                    <a:ext uri="{9D8B030D-6E8A-4147-A177-3AD203B41FA5}">
                      <a16:colId xmlns:a16="http://schemas.microsoft.com/office/drawing/2014/main" val="20003"/>
                    </a:ext>
                  </a:extLst>
                </a:gridCol>
                <a:gridCol w="2057400">
                  <a:extLst>
                    <a:ext uri="{9D8B030D-6E8A-4147-A177-3AD203B41FA5}">
                      <a16:colId xmlns:a16="http://schemas.microsoft.com/office/drawing/2014/main" val="20004"/>
                    </a:ext>
                  </a:extLst>
                </a:gridCol>
                <a:gridCol w="1981201">
                  <a:extLst>
                    <a:ext uri="{9D8B030D-6E8A-4147-A177-3AD203B41FA5}">
                      <a16:colId xmlns:a16="http://schemas.microsoft.com/office/drawing/2014/main" val="20005"/>
                    </a:ext>
                  </a:extLst>
                </a:gridCol>
              </a:tblGrid>
              <a:tr h="185420">
                <a:tc rowSpan="2">
                  <a:txBody>
                    <a:bodyPr/>
                    <a:lstStyle/>
                    <a:p>
                      <a:r>
                        <a:rPr lang="en-US" dirty="0"/>
                        <a:t>Sr. No.</a:t>
                      </a:r>
                    </a:p>
                  </a:txBody>
                  <a:tcPr/>
                </a:tc>
                <a:tc gridSpan="2">
                  <a:txBody>
                    <a:bodyPr/>
                    <a:lstStyle/>
                    <a:p>
                      <a:pPr algn="ctr"/>
                      <a:r>
                        <a:rPr lang="en-US" dirty="0"/>
                        <a:t>EXPORT ITEM</a:t>
                      </a:r>
                    </a:p>
                  </a:txBody>
                  <a:tcPr/>
                </a:tc>
                <a:tc hMerge="1">
                  <a:txBody>
                    <a:bodyPr/>
                    <a:lstStyle/>
                    <a:p>
                      <a:endParaRPr lang="en-US"/>
                    </a:p>
                  </a:txBody>
                  <a:tcPr/>
                </a:tc>
                <a:tc gridSpan="3">
                  <a:txBody>
                    <a:bodyPr/>
                    <a:lstStyle/>
                    <a:p>
                      <a:pPr algn="ctr"/>
                      <a:r>
                        <a:rPr lang="en-US" dirty="0"/>
                        <a:t>IMPORT ITEM</a:t>
                      </a: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85420">
                <a:tc vMerge="1">
                  <a:txBody>
                    <a:bodyPr/>
                    <a:lstStyle/>
                    <a:p>
                      <a:endParaRPr lang="en-US"/>
                    </a:p>
                  </a:txBody>
                  <a:tcPr/>
                </a:tc>
                <a:tc>
                  <a:txBody>
                    <a:bodyPr/>
                    <a:lstStyle/>
                    <a:p>
                      <a:r>
                        <a:rPr lang="en-US" dirty="0"/>
                        <a:t>Name</a:t>
                      </a:r>
                    </a:p>
                  </a:txBody>
                  <a:tcPr/>
                </a:tc>
                <a:tc>
                  <a:txBody>
                    <a:bodyPr/>
                    <a:lstStyle/>
                    <a:p>
                      <a:r>
                        <a:rPr lang="en-US" dirty="0" err="1"/>
                        <a:t>Quanity</a:t>
                      </a:r>
                      <a:endParaRPr lang="en-US" dirty="0"/>
                    </a:p>
                  </a:txBody>
                  <a:tcPr/>
                </a:tc>
                <a:tc gridSpan="2">
                  <a:txBody>
                    <a:bodyPr/>
                    <a:lstStyle/>
                    <a:p>
                      <a:pPr algn="ctr"/>
                      <a:r>
                        <a:rPr lang="en-US" dirty="0"/>
                        <a:t>Name </a:t>
                      </a:r>
                    </a:p>
                  </a:txBody>
                  <a:tcPr/>
                </a:tc>
                <a:tc hMerge="1">
                  <a:txBody>
                    <a:bodyPr/>
                    <a:lstStyle/>
                    <a:p>
                      <a:endParaRPr lang="en-US"/>
                    </a:p>
                  </a:txBody>
                  <a:tcPr/>
                </a:tc>
                <a:tc>
                  <a:txBody>
                    <a:bodyPr/>
                    <a:lstStyle/>
                    <a:p>
                      <a:r>
                        <a:rPr lang="en-US" dirty="0"/>
                        <a:t>Quantity</a:t>
                      </a:r>
                    </a:p>
                  </a:txBody>
                  <a:tcPr/>
                </a:tc>
                <a:extLst>
                  <a:ext uri="{0D108BD9-81ED-4DB2-BD59-A6C34878D82A}">
                    <a16:rowId xmlns:a16="http://schemas.microsoft.com/office/drawing/2014/main" val="10001"/>
                  </a:ext>
                </a:extLst>
              </a:tr>
              <a:tr h="914400">
                <a:tc rowSpan="2">
                  <a:txBody>
                    <a:bodyPr/>
                    <a:lstStyle/>
                    <a:p>
                      <a:r>
                        <a:rPr lang="en-US" dirty="0"/>
                        <a:t>J141</a:t>
                      </a:r>
                    </a:p>
                  </a:txBody>
                  <a:tcPr/>
                </a:tc>
                <a:tc rowSpan="2">
                  <a:txBody>
                    <a:bodyPr/>
                    <a:lstStyle/>
                    <a:p>
                      <a:r>
                        <a:rPr lang="en-US" dirty="0"/>
                        <a:t>Articles</a:t>
                      </a:r>
                      <a:r>
                        <a:rPr lang="en-US" baseline="0" dirty="0"/>
                        <a:t> of Hosiery/ </a:t>
                      </a:r>
                      <a:r>
                        <a:rPr lang="en-US" baseline="0" dirty="0" err="1"/>
                        <a:t>Knitwears</a:t>
                      </a:r>
                      <a:r>
                        <a:rPr lang="en-US" baseline="0" dirty="0"/>
                        <a:t> made of </a:t>
                      </a:r>
                      <a:r>
                        <a:rPr lang="en-US" baseline="0" dirty="0" err="1"/>
                        <a:t>woollen</a:t>
                      </a:r>
                      <a:r>
                        <a:rPr lang="en-US" baseline="0" dirty="0"/>
                        <a:t> blended yarn.</a:t>
                      </a:r>
                      <a:endParaRPr lang="en-US" dirty="0"/>
                    </a:p>
                  </a:txBody>
                  <a:tcPr/>
                </a:tc>
                <a:tc rowSpan="2">
                  <a:txBody>
                    <a:bodyPr/>
                    <a:lstStyle/>
                    <a:p>
                      <a:r>
                        <a:rPr lang="en-US" dirty="0"/>
                        <a:t>1 kg.</a:t>
                      </a:r>
                    </a:p>
                  </a:txBody>
                  <a:tcPr/>
                </a:tc>
                <a:tc>
                  <a:txBody>
                    <a:bodyPr/>
                    <a:lstStyle/>
                    <a:p>
                      <a:r>
                        <a:rPr lang="en-US" dirty="0"/>
                        <a:t>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Synthetic </a:t>
                      </a:r>
                      <a:r>
                        <a:rPr lang="en-US" dirty="0" err="1"/>
                        <a:t>woollen</a:t>
                      </a:r>
                      <a:r>
                        <a:rPr lang="en-US" dirty="0"/>
                        <a:t> blended yarn</a:t>
                      </a:r>
                      <a:r>
                        <a:rPr lang="en-US" baseline="0" dirty="0"/>
                        <a:t> containing Synthetic </a:t>
                      </a:r>
                      <a:r>
                        <a:rPr lang="en-US" baseline="0" dirty="0" err="1"/>
                        <a:t>Fibre</a:t>
                      </a:r>
                      <a:r>
                        <a:rPr lang="en-US" baseline="0" dirty="0"/>
                        <a:t> like Acrylic/ </a:t>
                      </a:r>
                      <a:r>
                        <a:rPr lang="en-US" baseline="0" dirty="0" err="1"/>
                        <a:t>Polyster</a:t>
                      </a:r>
                      <a:r>
                        <a:rPr lang="en-US" baseline="0" dirty="0"/>
                        <a:t>/ Nylon of </a:t>
                      </a:r>
                      <a:r>
                        <a:rPr lang="en-US" baseline="0" dirty="0" err="1"/>
                        <a:t>Vant</a:t>
                      </a:r>
                      <a:r>
                        <a:rPr lang="en-US" baseline="0" dirty="0"/>
                        <a:t> Blend</a:t>
                      </a:r>
                      <a:endParaRPr lang="en-US" dirty="0"/>
                    </a:p>
                    <a:p>
                      <a:endParaRPr lang="en-US" dirty="0"/>
                    </a:p>
                  </a:txBody>
                  <a:tcPr/>
                </a:tc>
                <a:tc>
                  <a:txBody>
                    <a:bodyPr/>
                    <a:lstStyle/>
                    <a:p>
                      <a:r>
                        <a:rPr lang="en-US" dirty="0"/>
                        <a:t>1.138 Kg./Kg. Content in the export product</a:t>
                      </a:r>
                    </a:p>
                  </a:txBody>
                  <a:tcPr/>
                </a:tc>
                <a:extLst>
                  <a:ext uri="{0D108BD9-81ED-4DB2-BD59-A6C34878D82A}">
                    <a16:rowId xmlns:a16="http://schemas.microsoft.com/office/drawing/2014/main" val="10002"/>
                  </a:ext>
                </a:extLst>
              </a:tr>
              <a:tr h="457200">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r>
                        <a:rPr lang="en-US" dirty="0"/>
                        <a:t>2</a:t>
                      </a:r>
                    </a:p>
                  </a:txBody>
                  <a:tcPr/>
                </a:tc>
                <a:tc>
                  <a:txBody>
                    <a:bodyPr/>
                    <a:lstStyle/>
                    <a:p>
                      <a:r>
                        <a:rPr lang="en-US" dirty="0" err="1"/>
                        <a:t>Perchloro</a:t>
                      </a:r>
                      <a:r>
                        <a:rPr lang="en-US" dirty="0"/>
                        <a:t> ethylene</a:t>
                      </a:r>
                    </a:p>
                  </a:txBody>
                  <a:tcPr/>
                </a:tc>
                <a:tc>
                  <a:txBody>
                    <a:bodyPr/>
                    <a:lstStyle/>
                    <a:p>
                      <a:r>
                        <a:rPr lang="en-US" dirty="0"/>
                        <a:t>0.05 kg/kg content</a:t>
                      </a:r>
                      <a:r>
                        <a:rPr lang="en-US" baseline="0" dirty="0"/>
                        <a:t> of wool &amp; other animal hair content in the export product</a:t>
                      </a:r>
                      <a:endParaRPr lang="en-US" dirty="0"/>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
        <p:nvSpPr>
          <p:cNvPr id="2" name="Content Placeholder 1"/>
          <p:cNvSpPr>
            <a:spLocks noGrp="1"/>
          </p:cNvSpPr>
          <p:nvPr>
            <p:ph idx="1"/>
          </p:nvPr>
        </p:nvSpPr>
        <p:spPr/>
        <p:txBody>
          <a:bodyPr>
            <a:normAutofit/>
          </a:bodyPr>
          <a:lstStyle/>
          <a:p>
            <a:pPr>
              <a:buNone/>
            </a:pPr>
            <a:r>
              <a:rPr lang="en-US" sz="2400" b="1" u="sng" dirty="0">
                <a:solidFill>
                  <a:srgbClr val="FF0000"/>
                </a:solidFill>
              </a:rPr>
              <a:t>SION – EXTRACTS :</a:t>
            </a:r>
          </a:p>
          <a:p>
            <a:pPr>
              <a:buNone/>
            </a:pPr>
            <a:endParaRPr lang="en-US" sz="2400" b="1" u="sng" dirty="0">
              <a:solidFill>
                <a:srgbClr val="FF0000"/>
              </a:solidFill>
            </a:endParaRPr>
          </a:p>
          <a:p>
            <a:pPr>
              <a:buNone/>
            </a:pPr>
            <a:endParaRPr lang="en-US" sz="2400" dirty="0">
              <a:solidFill>
                <a:srgbClr val="FF0000"/>
              </a:solidFill>
            </a:endParaRPr>
          </a:p>
        </p:txBody>
      </p:sp>
      <p:graphicFrame>
        <p:nvGraphicFramePr>
          <p:cNvPr id="5" name="Table 4"/>
          <p:cNvGraphicFramePr>
            <a:graphicFrameLocks noGrp="1"/>
          </p:cNvGraphicFramePr>
          <p:nvPr/>
        </p:nvGraphicFramePr>
        <p:xfrm>
          <a:off x="381000" y="2057400"/>
          <a:ext cx="8382001" cy="283464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609600">
                  <a:extLst>
                    <a:ext uri="{9D8B030D-6E8A-4147-A177-3AD203B41FA5}">
                      <a16:colId xmlns:a16="http://schemas.microsoft.com/office/drawing/2014/main" val="20003"/>
                    </a:ext>
                  </a:extLst>
                </a:gridCol>
                <a:gridCol w="2057400">
                  <a:extLst>
                    <a:ext uri="{9D8B030D-6E8A-4147-A177-3AD203B41FA5}">
                      <a16:colId xmlns:a16="http://schemas.microsoft.com/office/drawing/2014/main" val="20004"/>
                    </a:ext>
                  </a:extLst>
                </a:gridCol>
                <a:gridCol w="1981201">
                  <a:extLst>
                    <a:ext uri="{9D8B030D-6E8A-4147-A177-3AD203B41FA5}">
                      <a16:colId xmlns:a16="http://schemas.microsoft.com/office/drawing/2014/main" val="20005"/>
                    </a:ext>
                  </a:extLst>
                </a:gridCol>
              </a:tblGrid>
              <a:tr h="185420">
                <a:tc rowSpan="2">
                  <a:txBody>
                    <a:bodyPr/>
                    <a:lstStyle/>
                    <a:p>
                      <a:r>
                        <a:rPr lang="en-US" dirty="0"/>
                        <a:t>Sr. No.</a:t>
                      </a:r>
                    </a:p>
                  </a:txBody>
                  <a:tcPr/>
                </a:tc>
                <a:tc gridSpan="2">
                  <a:txBody>
                    <a:bodyPr/>
                    <a:lstStyle/>
                    <a:p>
                      <a:pPr algn="ctr"/>
                      <a:r>
                        <a:rPr lang="en-US" dirty="0"/>
                        <a:t>EXPORT ITEM</a:t>
                      </a:r>
                    </a:p>
                  </a:txBody>
                  <a:tcPr/>
                </a:tc>
                <a:tc hMerge="1">
                  <a:txBody>
                    <a:bodyPr/>
                    <a:lstStyle/>
                    <a:p>
                      <a:endParaRPr lang="en-US"/>
                    </a:p>
                  </a:txBody>
                  <a:tcPr/>
                </a:tc>
                <a:tc gridSpan="3">
                  <a:txBody>
                    <a:bodyPr/>
                    <a:lstStyle/>
                    <a:p>
                      <a:pPr algn="ctr"/>
                      <a:r>
                        <a:rPr lang="en-US" dirty="0"/>
                        <a:t>IMPORT ITEM</a:t>
                      </a: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85420">
                <a:tc vMerge="1">
                  <a:txBody>
                    <a:bodyPr/>
                    <a:lstStyle/>
                    <a:p>
                      <a:endParaRPr lang="en-US"/>
                    </a:p>
                  </a:txBody>
                  <a:tcPr/>
                </a:tc>
                <a:tc>
                  <a:txBody>
                    <a:bodyPr/>
                    <a:lstStyle/>
                    <a:p>
                      <a:r>
                        <a:rPr lang="en-US" dirty="0"/>
                        <a:t>Name</a:t>
                      </a:r>
                    </a:p>
                  </a:txBody>
                  <a:tcPr/>
                </a:tc>
                <a:tc>
                  <a:txBody>
                    <a:bodyPr/>
                    <a:lstStyle/>
                    <a:p>
                      <a:r>
                        <a:rPr lang="en-US" dirty="0" err="1"/>
                        <a:t>Quanity</a:t>
                      </a:r>
                      <a:endParaRPr lang="en-US" dirty="0"/>
                    </a:p>
                  </a:txBody>
                  <a:tcPr/>
                </a:tc>
                <a:tc gridSpan="2">
                  <a:txBody>
                    <a:bodyPr/>
                    <a:lstStyle/>
                    <a:p>
                      <a:pPr algn="ctr"/>
                      <a:r>
                        <a:rPr lang="en-US" dirty="0"/>
                        <a:t>Name </a:t>
                      </a:r>
                    </a:p>
                  </a:txBody>
                  <a:tcPr/>
                </a:tc>
                <a:tc hMerge="1">
                  <a:txBody>
                    <a:bodyPr/>
                    <a:lstStyle/>
                    <a:p>
                      <a:endParaRPr lang="en-US"/>
                    </a:p>
                  </a:txBody>
                  <a:tcPr/>
                </a:tc>
                <a:tc>
                  <a:txBody>
                    <a:bodyPr/>
                    <a:lstStyle/>
                    <a:p>
                      <a:r>
                        <a:rPr lang="en-US" dirty="0"/>
                        <a:t>Quantity</a:t>
                      </a:r>
                    </a:p>
                  </a:txBody>
                  <a:tcPr/>
                </a:tc>
                <a:extLst>
                  <a:ext uri="{0D108BD9-81ED-4DB2-BD59-A6C34878D82A}">
                    <a16:rowId xmlns:a16="http://schemas.microsoft.com/office/drawing/2014/main" val="10001"/>
                  </a:ext>
                </a:extLst>
              </a:tr>
              <a:tr h="914400">
                <a:tc rowSpan="2">
                  <a:txBody>
                    <a:bodyPr/>
                    <a:lstStyle/>
                    <a:p>
                      <a:r>
                        <a:rPr lang="en-US" dirty="0"/>
                        <a:t>J181</a:t>
                      </a:r>
                    </a:p>
                  </a:txBody>
                  <a:tcPr/>
                </a:tc>
                <a:tc rowSpan="2">
                  <a:txBody>
                    <a:bodyPr/>
                    <a:lstStyle/>
                    <a:p>
                      <a:r>
                        <a:rPr lang="en-US" dirty="0"/>
                        <a:t>Gents Readymade Trousers/Jackets/</a:t>
                      </a:r>
                      <a:r>
                        <a:rPr lang="en-US" baseline="0" dirty="0"/>
                        <a:t> Overcoat of 100% Raw Wool ( With or Without Lining)</a:t>
                      </a:r>
                      <a:endParaRPr lang="en-US" dirty="0"/>
                    </a:p>
                  </a:txBody>
                  <a:tcPr/>
                </a:tc>
                <a:tc rowSpan="2">
                  <a:txBody>
                    <a:bodyPr/>
                    <a:lstStyle/>
                    <a:p>
                      <a:r>
                        <a:rPr lang="en-US" dirty="0"/>
                        <a:t>1 kg.</a:t>
                      </a:r>
                    </a:p>
                  </a:txBody>
                  <a:tcPr/>
                </a:tc>
                <a:tc>
                  <a:txBody>
                    <a:bodyPr/>
                    <a:lstStyle/>
                    <a:p>
                      <a:r>
                        <a:rPr lang="en-US" dirty="0"/>
                        <a:t>1</a:t>
                      </a:r>
                    </a:p>
                  </a:txBody>
                  <a:tcPr/>
                </a:tc>
                <a:tc>
                  <a:txBody>
                    <a:bodyPr/>
                    <a:lstStyle/>
                    <a:p>
                      <a:r>
                        <a:rPr lang="en-US" dirty="0"/>
                        <a:t>Scoured</a:t>
                      </a:r>
                      <a:r>
                        <a:rPr lang="en-US" baseline="0" dirty="0"/>
                        <a:t> Wool</a:t>
                      </a:r>
                      <a:endParaRPr lang="en-US" dirty="0"/>
                    </a:p>
                  </a:txBody>
                  <a:tcPr/>
                </a:tc>
                <a:tc>
                  <a:txBody>
                    <a:bodyPr/>
                    <a:lstStyle/>
                    <a:p>
                      <a:r>
                        <a:rPr lang="en-US" dirty="0"/>
                        <a:t>1.45 Kg./Kg. content in export</a:t>
                      </a:r>
                    </a:p>
                  </a:txBody>
                  <a:tcPr/>
                </a:tc>
                <a:extLst>
                  <a:ext uri="{0D108BD9-81ED-4DB2-BD59-A6C34878D82A}">
                    <a16:rowId xmlns:a16="http://schemas.microsoft.com/office/drawing/2014/main" val="10002"/>
                  </a:ext>
                </a:extLst>
              </a:tr>
              <a:tr h="457200">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r>
                        <a:rPr lang="en-US" dirty="0"/>
                        <a:t>2</a:t>
                      </a:r>
                    </a:p>
                  </a:txBody>
                  <a:tcPr/>
                </a:tc>
                <a:tc>
                  <a:txBody>
                    <a:bodyPr/>
                    <a:lstStyle/>
                    <a:p>
                      <a:r>
                        <a:rPr lang="en-US" dirty="0"/>
                        <a:t>Lining Fabrics</a:t>
                      </a:r>
                      <a:r>
                        <a:rPr lang="en-US" baseline="0" dirty="0"/>
                        <a:t> (Only for Jackets and Overcoat with lining)</a:t>
                      </a:r>
                      <a:endParaRPr lang="en-US" dirty="0"/>
                    </a:p>
                  </a:txBody>
                  <a:tcPr/>
                </a:tc>
                <a:tc>
                  <a:txBody>
                    <a:bodyPr/>
                    <a:lstStyle/>
                    <a:p>
                      <a:r>
                        <a:rPr lang="en-US" dirty="0"/>
                        <a:t>1.86 </a:t>
                      </a:r>
                      <a:r>
                        <a:rPr lang="en-US" dirty="0" err="1"/>
                        <a:t>Wq</a:t>
                      </a:r>
                      <a:r>
                        <a:rPr lang="en-US" dirty="0"/>
                        <a:t>. </a:t>
                      </a:r>
                      <a:r>
                        <a:rPr lang="en-US" dirty="0" err="1"/>
                        <a:t>Mtrs</a:t>
                      </a:r>
                      <a:r>
                        <a:rPr lang="en-US" dirty="0"/>
                        <a:t>.</a:t>
                      </a:r>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
        <p:nvSpPr>
          <p:cNvPr id="2" name="Content Placeholder 1"/>
          <p:cNvSpPr>
            <a:spLocks noGrp="1"/>
          </p:cNvSpPr>
          <p:nvPr>
            <p:ph idx="1"/>
          </p:nvPr>
        </p:nvSpPr>
        <p:spPr/>
        <p:txBody>
          <a:bodyPr>
            <a:normAutofit/>
          </a:bodyPr>
          <a:lstStyle/>
          <a:p>
            <a:pPr>
              <a:buNone/>
            </a:pPr>
            <a:r>
              <a:rPr lang="en-US" sz="2400" b="1" u="sng" dirty="0">
                <a:solidFill>
                  <a:srgbClr val="FF0000"/>
                </a:solidFill>
              </a:rPr>
              <a:t>SION – EXTRACTS :</a:t>
            </a:r>
          </a:p>
          <a:p>
            <a:pPr>
              <a:buNone/>
            </a:pPr>
            <a:endParaRPr lang="en-US" sz="2400" b="1" u="sng" dirty="0">
              <a:solidFill>
                <a:srgbClr val="FF0000"/>
              </a:solidFill>
            </a:endParaRPr>
          </a:p>
          <a:p>
            <a:pPr>
              <a:buNone/>
            </a:pPr>
            <a:endParaRPr lang="en-US" sz="2400" dirty="0">
              <a:solidFill>
                <a:srgbClr val="FF0000"/>
              </a:solidFill>
            </a:endParaRPr>
          </a:p>
        </p:txBody>
      </p:sp>
      <p:graphicFrame>
        <p:nvGraphicFramePr>
          <p:cNvPr id="5" name="Table 4"/>
          <p:cNvGraphicFramePr>
            <a:graphicFrameLocks noGrp="1"/>
          </p:cNvGraphicFramePr>
          <p:nvPr/>
        </p:nvGraphicFramePr>
        <p:xfrm>
          <a:off x="381000" y="2057400"/>
          <a:ext cx="8382001" cy="1775129"/>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609600">
                  <a:extLst>
                    <a:ext uri="{9D8B030D-6E8A-4147-A177-3AD203B41FA5}">
                      <a16:colId xmlns:a16="http://schemas.microsoft.com/office/drawing/2014/main" val="20003"/>
                    </a:ext>
                  </a:extLst>
                </a:gridCol>
                <a:gridCol w="2057400">
                  <a:extLst>
                    <a:ext uri="{9D8B030D-6E8A-4147-A177-3AD203B41FA5}">
                      <a16:colId xmlns:a16="http://schemas.microsoft.com/office/drawing/2014/main" val="20004"/>
                    </a:ext>
                  </a:extLst>
                </a:gridCol>
                <a:gridCol w="1981201">
                  <a:extLst>
                    <a:ext uri="{9D8B030D-6E8A-4147-A177-3AD203B41FA5}">
                      <a16:colId xmlns:a16="http://schemas.microsoft.com/office/drawing/2014/main" val="20005"/>
                    </a:ext>
                  </a:extLst>
                </a:gridCol>
              </a:tblGrid>
              <a:tr h="278296">
                <a:tc rowSpan="2">
                  <a:txBody>
                    <a:bodyPr/>
                    <a:lstStyle/>
                    <a:p>
                      <a:r>
                        <a:rPr lang="en-US" dirty="0"/>
                        <a:t>Sr. No.</a:t>
                      </a:r>
                    </a:p>
                  </a:txBody>
                  <a:tcPr/>
                </a:tc>
                <a:tc gridSpan="2">
                  <a:txBody>
                    <a:bodyPr/>
                    <a:lstStyle/>
                    <a:p>
                      <a:pPr algn="ctr"/>
                      <a:r>
                        <a:rPr lang="en-US" dirty="0"/>
                        <a:t>EXPORT ITEM</a:t>
                      </a:r>
                    </a:p>
                  </a:txBody>
                  <a:tcPr/>
                </a:tc>
                <a:tc hMerge="1">
                  <a:txBody>
                    <a:bodyPr/>
                    <a:lstStyle/>
                    <a:p>
                      <a:endParaRPr lang="en-US"/>
                    </a:p>
                  </a:txBody>
                  <a:tcPr/>
                </a:tc>
                <a:tc gridSpan="3">
                  <a:txBody>
                    <a:bodyPr/>
                    <a:lstStyle/>
                    <a:p>
                      <a:pPr algn="ctr"/>
                      <a:r>
                        <a:rPr lang="en-US" dirty="0"/>
                        <a:t>IMPORT ITEM</a:t>
                      </a: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78296">
                <a:tc vMerge="1">
                  <a:txBody>
                    <a:bodyPr/>
                    <a:lstStyle/>
                    <a:p>
                      <a:endParaRPr lang="en-US"/>
                    </a:p>
                  </a:txBody>
                  <a:tcPr/>
                </a:tc>
                <a:tc>
                  <a:txBody>
                    <a:bodyPr/>
                    <a:lstStyle/>
                    <a:p>
                      <a:r>
                        <a:rPr lang="en-US" dirty="0"/>
                        <a:t>Name</a:t>
                      </a:r>
                    </a:p>
                  </a:txBody>
                  <a:tcPr/>
                </a:tc>
                <a:tc>
                  <a:txBody>
                    <a:bodyPr/>
                    <a:lstStyle/>
                    <a:p>
                      <a:r>
                        <a:rPr lang="en-US" dirty="0" err="1"/>
                        <a:t>Quanity</a:t>
                      </a:r>
                      <a:endParaRPr lang="en-US" dirty="0"/>
                    </a:p>
                  </a:txBody>
                  <a:tcPr/>
                </a:tc>
                <a:tc gridSpan="2">
                  <a:txBody>
                    <a:bodyPr/>
                    <a:lstStyle/>
                    <a:p>
                      <a:pPr algn="ctr"/>
                      <a:r>
                        <a:rPr lang="en-US" dirty="0"/>
                        <a:t>Name </a:t>
                      </a:r>
                    </a:p>
                  </a:txBody>
                  <a:tcPr/>
                </a:tc>
                <a:tc hMerge="1">
                  <a:txBody>
                    <a:bodyPr/>
                    <a:lstStyle/>
                    <a:p>
                      <a:endParaRPr lang="en-US"/>
                    </a:p>
                  </a:txBody>
                  <a:tcPr/>
                </a:tc>
                <a:tc>
                  <a:txBody>
                    <a:bodyPr/>
                    <a:lstStyle/>
                    <a:p>
                      <a:r>
                        <a:rPr lang="en-US" dirty="0"/>
                        <a:t>Quantity</a:t>
                      </a:r>
                    </a:p>
                  </a:txBody>
                  <a:tcPr/>
                </a:tc>
                <a:extLst>
                  <a:ext uri="{0D108BD9-81ED-4DB2-BD59-A6C34878D82A}">
                    <a16:rowId xmlns:a16="http://schemas.microsoft.com/office/drawing/2014/main" val="10001"/>
                  </a:ext>
                </a:extLst>
              </a:tr>
              <a:tr h="1043609">
                <a:tc>
                  <a:txBody>
                    <a:bodyPr/>
                    <a:lstStyle/>
                    <a:p>
                      <a:r>
                        <a:rPr lang="en-US" dirty="0"/>
                        <a:t>J190</a:t>
                      </a:r>
                    </a:p>
                  </a:txBody>
                  <a:tcPr/>
                </a:tc>
                <a:tc>
                  <a:txBody>
                    <a:bodyPr/>
                    <a:lstStyle/>
                    <a:p>
                      <a:r>
                        <a:rPr lang="en-US" dirty="0"/>
                        <a:t>Jeans</a:t>
                      </a:r>
                    </a:p>
                  </a:txBody>
                  <a:tcPr/>
                </a:tc>
                <a:tc>
                  <a:txBody>
                    <a:bodyPr/>
                    <a:lstStyle/>
                    <a:p>
                      <a:r>
                        <a:rPr lang="en-US" dirty="0"/>
                        <a:t>1 No.</a:t>
                      </a:r>
                    </a:p>
                  </a:txBody>
                  <a:tcPr/>
                </a:tc>
                <a:tc>
                  <a:txBody>
                    <a:bodyPr/>
                    <a:lstStyle/>
                    <a:p>
                      <a:r>
                        <a:rPr lang="en-US" dirty="0"/>
                        <a:t>1</a:t>
                      </a:r>
                    </a:p>
                  </a:txBody>
                  <a:tcPr/>
                </a:tc>
                <a:tc>
                  <a:txBody>
                    <a:bodyPr/>
                    <a:lstStyle/>
                    <a:p>
                      <a:r>
                        <a:rPr lang="en-US" dirty="0"/>
                        <a:t>Fabrics</a:t>
                      </a:r>
                      <a:r>
                        <a:rPr lang="en-US" baseline="0" dirty="0"/>
                        <a:t> to be used in the garment</a:t>
                      </a:r>
                      <a:endParaRPr lang="en-US" dirty="0"/>
                    </a:p>
                  </a:txBody>
                  <a:tcPr/>
                </a:tc>
                <a:tc>
                  <a:txBody>
                    <a:bodyPr/>
                    <a:lstStyle/>
                    <a:p>
                      <a:r>
                        <a:rPr lang="en-US" dirty="0"/>
                        <a:t>1.925 sq. m.</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endParaRPr lang="en-US" sz="2400" dirty="0">
              <a:solidFill>
                <a:srgbClr val="FF0000"/>
              </a:solidFill>
            </a:endParaRPr>
          </a:p>
          <a:p>
            <a:pPr algn="just">
              <a:buNone/>
            </a:pPr>
            <a:r>
              <a:rPr lang="en-US" sz="2400" dirty="0">
                <a:solidFill>
                  <a:srgbClr val="00B050"/>
                </a:solidFill>
              </a:rPr>
              <a:t>Eligibility Criteria for Annual Requirements:</a:t>
            </a:r>
          </a:p>
          <a:p>
            <a:pPr>
              <a:buNone/>
            </a:pPr>
            <a:endParaRPr lang="en-US" sz="2400" dirty="0"/>
          </a:p>
          <a:p>
            <a:r>
              <a:rPr lang="en-US" sz="2000" dirty="0"/>
              <a:t>Exporters Shall have past Export Performance in at least preceding two Financial Years.</a:t>
            </a:r>
          </a:p>
          <a:p>
            <a:pPr>
              <a:buNone/>
            </a:pPr>
            <a:endParaRPr lang="en-US" sz="2000" dirty="0"/>
          </a:p>
          <a:p>
            <a:pPr algn="just"/>
            <a:r>
              <a:rPr lang="en-US" sz="2000" dirty="0"/>
              <a:t>Entitlement in terms of CIF value of imports shall be </a:t>
            </a:r>
            <a:r>
              <a:rPr lang="en-US" sz="2000" dirty="0" err="1"/>
              <a:t>upto</a:t>
            </a:r>
            <a:r>
              <a:rPr lang="en-US" sz="2000" dirty="0"/>
              <a:t> 300% of the FOB value of physical export and / or FOR value of deemed export in preceding financial year or Rs 1 </a:t>
            </a:r>
            <a:r>
              <a:rPr lang="en-US" sz="2000" dirty="0" err="1"/>
              <a:t>crore</a:t>
            </a:r>
            <a:r>
              <a:rPr lang="en-US" sz="2000" dirty="0"/>
              <a:t>, whichever is higher. </a:t>
            </a: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lgn="just">
              <a:buNone/>
            </a:pPr>
            <a:endParaRPr lang="en-US" sz="2400" dirty="0">
              <a:solidFill>
                <a:srgbClr val="FF0000"/>
              </a:solidFill>
            </a:endParaRPr>
          </a:p>
          <a:p>
            <a:pPr algn="just">
              <a:buNone/>
            </a:pPr>
            <a:r>
              <a:rPr lang="en-US" sz="2400" dirty="0">
                <a:solidFill>
                  <a:srgbClr val="00B050"/>
                </a:solidFill>
              </a:rPr>
              <a:t>Minimum Value Addition</a:t>
            </a:r>
            <a:r>
              <a:rPr lang="en-US" sz="2400" dirty="0">
                <a:solidFill>
                  <a:srgbClr val="FF0000"/>
                </a:solidFill>
              </a:rPr>
              <a:t>:</a:t>
            </a:r>
          </a:p>
          <a:p>
            <a:pPr algn="just"/>
            <a:endParaRPr lang="en-US" sz="2400" dirty="0"/>
          </a:p>
          <a:p>
            <a:pPr algn="just"/>
            <a:r>
              <a:rPr lang="en-US" sz="2400" dirty="0"/>
              <a:t>Minimum value addition required to be achieved under Advance </a:t>
            </a:r>
            <a:r>
              <a:rPr lang="en-US" sz="2400" dirty="0" err="1"/>
              <a:t>Authorisation</a:t>
            </a:r>
            <a:r>
              <a:rPr lang="en-US" sz="2400" dirty="0"/>
              <a:t> is 15%. </a:t>
            </a:r>
          </a:p>
          <a:p>
            <a:pPr algn="just">
              <a:buNone/>
            </a:pPr>
            <a:endParaRPr lang="en-US" sz="2400" dirty="0"/>
          </a:p>
          <a:p>
            <a:pPr algn="just"/>
            <a:r>
              <a:rPr lang="en-US" sz="2400" dirty="0"/>
              <a:t>Export Products where value addition could be less than 15% are given in Appendix 4D. </a:t>
            </a:r>
          </a:p>
          <a:p>
            <a:pPr algn="just"/>
            <a:endParaRPr lang="en-US" sz="2400" dirty="0"/>
          </a:p>
          <a:p>
            <a:pPr algn="just"/>
            <a:r>
              <a:rPr lang="en-US" sz="2400" dirty="0"/>
              <a:t>For physical exports for which payments are not received in freely convertible currency, value addition shall be as specified in Appendix 4C. (</a:t>
            </a:r>
            <a:r>
              <a:rPr lang="en-US" sz="2400" dirty="0" err="1"/>
              <a:t>i.e</a:t>
            </a:r>
            <a:r>
              <a:rPr lang="en-US" sz="2400" dirty="0"/>
              <a:t> Minimum 33% value Addition).</a:t>
            </a:r>
          </a:p>
          <a:p>
            <a:pPr algn="just"/>
            <a:endParaRPr lang="en-US" sz="2400" dirty="0"/>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endParaRPr lang="en-US" sz="2400" dirty="0">
              <a:solidFill>
                <a:srgbClr val="FF0000"/>
              </a:solidFill>
            </a:endParaRPr>
          </a:p>
          <a:p>
            <a:pPr algn="just">
              <a:buNone/>
            </a:pPr>
            <a:r>
              <a:rPr lang="en-US" sz="2400" dirty="0">
                <a:solidFill>
                  <a:srgbClr val="00B050"/>
                </a:solidFill>
              </a:rPr>
              <a:t>Minimum Value Addition (Cont.):</a:t>
            </a:r>
          </a:p>
          <a:p>
            <a:pPr algn="just"/>
            <a:endParaRPr lang="en-US" sz="2400" dirty="0"/>
          </a:p>
          <a:p>
            <a:pPr algn="just"/>
            <a:r>
              <a:rPr lang="en-US" sz="2400" dirty="0"/>
              <a:t>In case of Tea, minimum value addition shall be 50%. </a:t>
            </a:r>
          </a:p>
          <a:p>
            <a:pPr algn="just"/>
            <a:endParaRPr lang="en-US" sz="2400" dirty="0"/>
          </a:p>
          <a:p>
            <a:pPr algn="just"/>
            <a:r>
              <a:rPr lang="en-US" sz="2400" dirty="0"/>
              <a:t>Minimum value addition for Gems &amp; </a:t>
            </a:r>
            <a:r>
              <a:rPr lang="en-US" sz="2400" dirty="0" err="1"/>
              <a:t>Jewellery</a:t>
            </a:r>
            <a:r>
              <a:rPr lang="en-US" sz="2400" dirty="0"/>
              <a:t> Sector is given in paragraph 4.61 of Handbook of Procedures. </a:t>
            </a: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t="4000" r="1000" b="6000"/>
          </a:stretch>
        </a:blip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br>
              <a:rPr lang="en-US" sz="2000" dirty="0"/>
            </a:br>
            <a:br>
              <a:rPr lang="en-US" sz="2000" dirty="0"/>
            </a:br>
            <a:endParaRPr lang="en-US" sz="3600" dirty="0">
              <a:solidFill>
                <a:schemeClr val="tx1"/>
              </a:solidFill>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algn="just">
              <a:buNone/>
            </a:pPr>
            <a:endParaRPr lang="en-US" sz="2400" dirty="0">
              <a:solidFill>
                <a:srgbClr val="FF0000"/>
              </a:solidFill>
            </a:endParaRPr>
          </a:p>
          <a:p>
            <a:pPr algn="just">
              <a:buNone/>
            </a:pPr>
            <a:r>
              <a:rPr lang="en-US" sz="2400" b="1" dirty="0">
                <a:solidFill>
                  <a:srgbClr val="00B050"/>
                </a:solidFill>
              </a:rPr>
              <a:t>Calculation Formula of Value Addition</a:t>
            </a:r>
            <a:r>
              <a:rPr lang="en-US" sz="2400" dirty="0">
                <a:solidFill>
                  <a:srgbClr val="00B050"/>
                </a:solidFill>
              </a:rPr>
              <a:t> (Except For Gems &amp; </a:t>
            </a:r>
            <a:r>
              <a:rPr lang="en-US" sz="2400" dirty="0" err="1">
                <a:solidFill>
                  <a:srgbClr val="00B050"/>
                </a:solidFill>
              </a:rPr>
              <a:t>Jewellery</a:t>
            </a:r>
            <a:r>
              <a:rPr lang="en-US" sz="2400" dirty="0">
                <a:solidFill>
                  <a:srgbClr val="00B050"/>
                </a:solidFill>
              </a:rPr>
              <a:t> Sector)</a:t>
            </a:r>
          </a:p>
          <a:p>
            <a:pPr algn="just"/>
            <a:endParaRPr lang="en-US" sz="2400" dirty="0"/>
          </a:p>
          <a:p>
            <a:pPr algn="just">
              <a:buNone/>
            </a:pPr>
            <a:r>
              <a:rPr lang="en-US" sz="2400" dirty="0"/>
              <a:t>		</a:t>
            </a:r>
            <a:r>
              <a:rPr lang="en-US" sz="2400" b="1" dirty="0"/>
              <a:t>VA</a:t>
            </a:r>
            <a:r>
              <a:rPr lang="en-US" sz="2400" dirty="0"/>
              <a:t> = </a:t>
            </a:r>
            <a:r>
              <a:rPr lang="en-US" sz="2400" b="1" u="sng" dirty="0"/>
              <a:t>A-B </a:t>
            </a:r>
            <a:r>
              <a:rPr lang="en-US" sz="2400" b="1" dirty="0"/>
              <a:t> x 100, where</a:t>
            </a:r>
            <a:endParaRPr lang="en-US" sz="2400" b="1" u="sng" dirty="0"/>
          </a:p>
          <a:p>
            <a:pPr algn="just">
              <a:buNone/>
            </a:pPr>
            <a:r>
              <a:rPr lang="en-US" sz="2400" dirty="0"/>
              <a:t>			  </a:t>
            </a:r>
            <a:r>
              <a:rPr lang="en-US" sz="2400" b="1" dirty="0"/>
              <a:t>B</a:t>
            </a:r>
          </a:p>
          <a:p>
            <a:pPr algn="just">
              <a:buNone/>
            </a:pPr>
            <a:r>
              <a:rPr lang="en-US" sz="2400" dirty="0"/>
              <a:t>A =  FOB value of exports realized / FOR value of   supply received</a:t>
            </a:r>
          </a:p>
          <a:p>
            <a:pPr algn="just">
              <a:buNone/>
            </a:pPr>
            <a:r>
              <a:rPr lang="en-US" sz="2400" dirty="0"/>
              <a:t>B  = CIF value of inputs covered by </a:t>
            </a:r>
            <a:r>
              <a:rPr lang="en-US" sz="2400" dirty="0" err="1"/>
              <a:t>Authorisation</a:t>
            </a:r>
            <a:r>
              <a:rPr lang="en-US" sz="2400" dirty="0"/>
              <a:t>, plus value of any other input used on which benefit of DBK is claimed or intended to be claimed.</a:t>
            </a: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a:buNone/>
            </a:pPr>
            <a:r>
              <a:rPr lang="en-US" sz="2400" b="1" dirty="0"/>
              <a:t>	</a:t>
            </a:r>
            <a:r>
              <a:rPr lang="en-US" sz="2400" b="1" dirty="0">
                <a:solidFill>
                  <a:srgbClr val="FF0000"/>
                </a:solidFill>
              </a:rPr>
              <a:t>Ineligible categories of import on Self Declaration basis:</a:t>
            </a:r>
          </a:p>
          <a:p>
            <a:pPr marL="566928" indent="-457200" algn="just">
              <a:buAutoNum type="alphaLcParenBoth"/>
            </a:pPr>
            <a:r>
              <a:rPr lang="en-US" sz="2000" b="1" dirty="0"/>
              <a:t>Import of following Products shall not be permissible on self – declaration basis:</a:t>
            </a:r>
          </a:p>
          <a:p>
            <a:pPr marL="937260" lvl="1" indent="-571500" algn="just">
              <a:buFont typeface="+mj-lt"/>
              <a:buAutoNum type="romanLcPeriod"/>
            </a:pPr>
            <a:r>
              <a:rPr lang="en-US" sz="1400" dirty="0"/>
              <a:t>All vegetable / edible oils classified under Chapter-15 and all types of oilseeds classified under Chapter-12 of ITC (HS) book;</a:t>
            </a:r>
          </a:p>
          <a:p>
            <a:pPr marL="937260" lvl="1" indent="-571500" algn="just">
              <a:buFont typeface="+mj-lt"/>
              <a:buAutoNum type="romanLcPeriod"/>
            </a:pPr>
            <a:r>
              <a:rPr lang="en-US" sz="1400" dirty="0"/>
              <a:t>All types of cereals classified under Chapter–10 of ITC (HS) book; </a:t>
            </a:r>
          </a:p>
          <a:p>
            <a:pPr marL="937260" lvl="1" indent="-571500" algn="just">
              <a:buFont typeface="+mj-lt"/>
              <a:buAutoNum type="romanLcPeriod"/>
            </a:pPr>
            <a:r>
              <a:rPr lang="en-US" sz="1400" dirty="0"/>
              <a:t>All Spices other than light black pepper (light berries) having a basic customs duty of more than 30%, classified under Chapter-9 and 12 of ITC (HS) book;</a:t>
            </a:r>
          </a:p>
          <a:p>
            <a:pPr marL="937260" lvl="1" indent="-571500" algn="just">
              <a:buFont typeface="+mj-lt"/>
              <a:buAutoNum type="romanLcPeriod"/>
            </a:pPr>
            <a:r>
              <a:rPr lang="en-US" sz="1500" dirty="0"/>
              <a:t>All types of fruits/ vegetables having a duty of more than 30%, classified under Chapter-7 and Chapter-8 of ITC (HS) book; </a:t>
            </a:r>
          </a:p>
          <a:p>
            <a:pPr marL="937260" lvl="1" indent="-571500" algn="just">
              <a:buFont typeface="+mj-lt"/>
              <a:buAutoNum type="romanLcPeriod"/>
            </a:pPr>
            <a:r>
              <a:rPr lang="en-US" sz="1400" dirty="0"/>
              <a:t>Horn, hoof and any other organ of animal;</a:t>
            </a:r>
          </a:p>
          <a:p>
            <a:pPr marL="937260" lvl="1" indent="-571500" algn="just">
              <a:buFont typeface="+mj-lt"/>
              <a:buAutoNum type="romanLcPeriod"/>
            </a:pPr>
            <a:r>
              <a:rPr lang="en-US" sz="1500" dirty="0"/>
              <a:t>Honey; </a:t>
            </a:r>
          </a:p>
          <a:p>
            <a:pPr marL="937260" lvl="1" indent="-571500" algn="just">
              <a:buFont typeface="+mj-lt"/>
              <a:buAutoNum type="romanLcPeriod"/>
            </a:pPr>
            <a:r>
              <a:rPr lang="en-US" sz="1500" dirty="0"/>
              <a:t>Rough Marble Blocks/Slabs; and </a:t>
            </a:r>
          </a:p>
          <a:p>
            <a:pPr marL="937260" lvl="1" indent="-571500" algn="just">
              <a:buFont typeface="+mj-lt"/>
              <a:buAutoNum type="romanLcPeriod"/>
            </a:pPr>
            <a:r>
              <a:rPr lang="en-US" sz="1500" dirty="0"/>
              <a:t>Rough Granite. </a:t>
            </a:r>
          </a:p>
          <a:p>
            <a:pPr marL="937260" lvl="1" indent="-571500" algn="just">
              <a:buFont typeface="+mj-lt"/>
              <a:buAutoNum type="romanLcPeriod"/>
            </a:pPr>
            <a:r>
              <a:rPr lang="en-US" sz="1500" dirty="0"/>
              <a:t>Vitamins except for use in pharmaceutical industry. </a:t>
            </a:r>
            <a:endParaRPr lang="en-US" sz="1500" dirty="0">
              <a:solidFill>
                <a:srgbClr val="FF0000"/>
              </a:solidFill>
            </a:endParaRP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algn="just">
              <a:buNone/>
            </a:pPr>
            <a:endParaRPr lang="en-US" sz="2400" dirty="0">
              <a:solidFill>
                <a:srgbClr val="FF0000"/>
              </a:solidFill>
            </a:endParaRPr>
          </a:p>
          <a:p>
            <a:pPr algn="just">
              <a:buNone/>
            </a:pPr>
            <a:r>
              <a:rPr lang="en-US" sz="2000" dirty="0">
                <a:solidFill>
                  <a:srgbClr val="00B050"/>
                </a:solidFill>
              </a:rPr>
              <a:t>Validity Period of Import under Advance </a:t>
            </a:r>
            <a:r>
              <a:rPr lang="en-US" sz="2000" dirty="0" err="1">
                <a:solidFill>
                  <a:srgbClr val="00B050"/>
                </a:solidFill>
              </a:rPr>
              <a:t>Authorisation</a:t>
            </a:r>
            <a:r>
              <a:rPr lang="en-US" sz="2000" dirty="0">
                <a:solidFill>
                  <a:srgbClr val="00B050"/>
                </a:solidFill>
              </a:rPr>
              <a:t>:</a:t>
            </a:r>
          </a:p>
          <a:p>
            <a:pPr algn="just">
              <a:buNone/>
            </a:pPr>
            <a:endParaRPr lang="en-US" sz="2000" dirty="0">
              <a:solidFill>
                <a:srgbClr val="FF0000"/>
              </a:solidFill>
            </a:endParaRPr>
          </a:p>
          <a:p>
            <a:r>
              <a:rPr lang="en-US" sz="2000" b="1" dirty="0"/>
              <a:t>12 months from the date of issue of </a:t>
            </a:r>
            <a:r>
              <a:rPr lang="en-US" sz="2000" b="1" dirty="0" err="1"/>
              <a:t>Authorisation</a:t>
            </a:r>
            <a:r>
              <a:rPr lang="en-US" sz="2000" b="1" dirty="0"/>
              <a:t>.</a:t>
            </a:r>
          </a:p>
          <a:p>
            <a:endParaRPr lang="en-US" sz="2000" b="1" dirty="0"/>
          </a:p>
          <a:p>
            <a:pPr algn="just"/>
            <a:r>
              <a:rPr lang="en-US" sz="2000" dirty="0"/>
              <a:t>However, Advance </a:t>
            </a:r>
            <a:r>
              <a:rPr lang="en-US" sz="2000" dirty="0" err="1"/>
              <a:t>Authorisation</a:t>
            </a:r>
            <a:r>
              <a:rPr lang="en-US" sz="2000" dirty="0"/>
              <a:t> for Deemed Export shall be co-terminus with contracted duration of project execution or 12 months from the date of issue of </a:t>
            </a:r>
            <a:r>
              <a:rPr lang="en-US" sz="2000" dirty="0" err="1"/>
              <a:t>Authorisation</a:t>
            </a:r>
            <a:r>
              <a:rPr lang="en-US" sz="2000" dirty="0"/>
              <a:t>, whichever is more. </a:t>
            </a:r>
            <a:r>
              <a:rPr lang="en-US" sz="2000" b="1" dirty="0"/>
              <a:t> </a:t>
            </a:r>
            <a:endParaRPr lang="en-US" sz="2000" b="1" dirty="0">
              <a:solidFill>
                <a:srgbClr val="FF0000"/>
              </a:solidFill>
            </a:endParaRPr>
          </a:p>
          <a:p>
            <a:pPr algn="just"/>
            <a:endParaRPr lang="en-US" sz="2400" dirty="0"/>
          </a:p>
          <a:p>
            <a:pPr algn="just">
              <a:buNone/>
            </a:pPr>
            <a:r>
              <a:rPr lang="en-US" sz="2400" dirty="0"/>
              <a:t>		</a:t>
            </a: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algn="just">
              <a:buNone/>
            </a:pPr>
            <a:r>
              <a:rPr lang="en-US" sz="2400" dirty="0">
                <a:solidFill>
                  <a:srgbClr val="00B050"/>
                </a:solidFill>
              </a:rPr>
              <a:t>Domestic Sourcing of Inputs:</a:t>
            </a:r>
          </a:p>
          <a:p>
            <a:pPr algn="just">
              <a:buNone/>
            </a:pPr>
            <a:endParaRPr lang="en-US" sz="2400" dirty="0"/>
          </a:p>
          <a:p>
            <a:pPr algn="just"/>
            <a:r>
              <a:rPr lang="en-US" sz="2000" dirty="0"/>
              <a:t>Holder of an Advance </a:t>
            </a:r>
            <a:r>
              <a:rPr lang="en-US" sz="2000" dirty="0" err="1"/>
              <a:t>Authorisation</a:t>
            </a:r>
            <a:r>
              <a:rPr lang="en-US" sz="2000" dirty="0"/>
              <a:t> / Duty Free Import </a:t>
            </a:r>
            <a:r>
              <a:rPr lang="en-US" sz="2000" dirty="0" err="1"/>
              <a:t>Authorisation</a:t>
            </a:r>
            <a:r>
              <a:rPr lang="en-US" sz="2000" dirty="0"/>
              <a:t> can procure inputs from indigenous supplier/ State Trading Enterprise in lieu of direct import. Such procurement can be against Advance Release Order (ARO), Invalidation Letter, Back-to-Back Inland Letter of Credit. </a:t>
            </a:r>
          </a:p>
          <a:p>
            <a:endParaRPr lang="en-US" sz="2000" dirty="0"/>
          </a:p>
          <a:p>
            <a:pPr algn="just"/>
            <a:r>
              <a:rPr lang="en-US" sz="2000" dirty="0"/>
              <a:t>Regional Authority may issue Advance Release Order or Invalidation Letter at the time of issue of </a:t>
            </a:r>
            <a:r>
              <a:rPr lang="en-US" sz="2000" dirty="0" err="1"/>
              <a:t>Authorisation</a:t>
            </a:r>
            <a:r>
              <a:rPr lang="en-US" sz="2000" dirty="0"/>
              <a:t> simultaneously or subsequently. </a:t>
            </a:r>
          </a:p>
          <a:p>
            <a:pPr algn="just"/>
            <a:endParaRPr lang="en-US" sz="2400" dirty="0">
              <a:solidFill>
                <a:srgbClr val="FF0000"/>
              </a:solidFill>
            </a:endParaRP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fontScale="92500" lnSpcReduction="20000"/>
          </a:bodyPr>
          <a:lstStyle/>
          <a:p>
            <a:pPr algn="just">
              <a:buNone/>
            </a:pPr>
            <a:endParaRPr lang="en-US" sz="2400" dirty="0">
              <a:solidFill>
                <a:srgbClr val="FF0000"/>
              </a:solidFill>
            </a:endParaRPr>
          </a:p>
          <a:p>
            <a:pPr algn="just">
              <a:buNone/>
            </a:pPr>
            <a:r>
              <a:rPr lang="en-US" sz="2400" dirty="0">
                <a:solidFill>
                  <a:srgbClr val="00B050"/>
                </a:solidFill>
              </a:rPr>
              <a:t>Free of Cost Supply by Foreign Supplier:</a:t>
            </a:r>
          </a:p>
          <a:p>
            <a:pPr algn="just">
              <a:buNone/>
            </a:pPr>
            <a:endParaRPr lang="en-US" sz="2000" dirty="0">
              <a:solidFill>
                <a:srgbClr val="FF0000"/>
              </a:solidFill>
            </a:endParaRPr>
          </a:p>
          <a:p>
            <a:pPr algn="just"/>
            <a:r>
              <a:rPr lang="en-US" sz="2000" dirty="0"/>
              <a:t>Advance </a:t>
            </a:r>
            <a:r>
              <a:rPr lang="en-US" sz="2000" dirty="0" err="1"/>
              <a:t>Authorisation</a:t>
            </a:r>
            <a:r>
              <a:rPr lang="en-US" sz="2000" dirty="0"/>
              <a:t> shall also be available where some or all inputs are supplied free of cost to exporter by foreign buyer.</a:t>
            </a:r>
          </a:p>
          <a:p>
            <a:pPr algn="just">
              <a:buNone/>
            </a:pPr>
            <a:r>
              <a:rPr lang="en-US" sz="2000" dirty="0"/>
              <a:t> </a:t>
            </a:r>
          </a:p>
          <a:p>
            <a:pPr algn="just"/>
            <a:r>
              <a:rPr lang="en-US" sz="2000" dirty="0"/>
              <a:t>In such cases, notional value of free of cost input shall be added in the CIF value of import and FOB value of export for the purpose of computation of value addition.</a:t>
            </a:r>
          </a:p>
          <a:p>
            <a:pPr algn="just">
              <a:buNone/>
            </a:pPr>
            <a:r>
              <a:rPr lang="en-US" sz="2000" dirty="0"/>
              <a:t> </a:t>
            </a:r>
          </a:p>
          <a:p>
            <a:pPr algn="just"/>
            <a:r>
              <a:rPr lang="en-US" sz="2000" dirty="0"/>
              <a:t>However, realization of export proceeds will be equivalent to an amount excluding notional value of such input. </a:t>
            </a:r>
          </a:p>
          <a:p>
            <a:pPr algn="just">
              <a:buNone/>
            </a:pPr>
            <a:endParaRPr lang="en-US" sz="2000" dirty="0"/>
          </a:p>
          <a:p>
            <a:pPr algn="just"/>
            <a:r>
              <a:rPr lang="en-US" sz="2000" dirty="0"/>
              <a:t>Validity of Advance Release Order / Invalidation Letter shall be co-</a:t>
            </a:r>
            <a:r>
              <a:rPr lang="en-US" sz="2000" dirty="0" err="1"/>
              <a:t>terminous</a:t>
            </a:r>
            <a:r>
              <a:rPr lang="en-US" sz="2000" dirty="0"/>
              <a:t> with validity of </a:t>
            </a:r>
            <a:r>
              <a:rPr lang="en-US" sz="2000" dirty="0" err="1"/>
              <a:t>Authorisation</a:t>
            </a:r>
            <a:r>
              <a:rPr lang="en-US" sz="2000" dirty="0"/>
              <a:t>. </a:t>
            </a:r>
          </a:p>
          <a:p>
            <a:pPr algn="just">
              <a:buNone/>
            </a:pPr>
            <a:r>
              <a:rPr lang="en-US" sz="2400" dirty="0"/>
              <a:t>		</a:t>
            </a: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algn="just">
              <a:buNone/>
            </a:pPr>
            <a:endParaRPr lang="en-US" sz="2400" dirty="0">
              <a:solidFill>
                <a:srgbClr val="FF0000"/>
              </a:solidFill>
            </a:endParaRPr>
          </a:p>
          <a:p>
            <a:pPr algn="just">
              <a:buNone/>
            </a:pPr>
            <a:r>
              <a:rPr lang="en-US" sz="2400" dirty="0">
                <a:solidFill>
                  <a:srgbClr val="00B050"/>
                </a:solidFill>
              </a:rPr>
              <a:t>Export Obligation Fulfillment period:</a:t>
            </a:r>
          </a:p>
          <a:p>
            <a:pPr algn="just">
              <a:buNone/>
            </a:pPr>
            <a:endParaRPr lang="en-US" sz="2400" dirty="0">
              <a:solidFill>
                <a:srgbClr val="FF0000"/>
              </a:solidFill>
            </a:endParaRPr>
          </a:p>
          <a:p>
            <a:pPr algn="just"/>
            <a:r>
              <a:rPr lang="en-US" sz="2000" dirty="0"/>
              <a:t>Period for </a:t>
            </a:r>
            <a:r>
              <a:rPr lang="en-US" sz="2000" dirty="0" err="1"/>
              <a:t>fulfilment</a:t>
            </a:r>
            <a:r>
              <a:rPr lang="en-US" sz="2000" dirty="0"/>
              <a:t> of export obligation under Advance </a:t>
            </a:r>
            <a:r>
              <a:rPr lang="en-US" sz="2000" dirty="0" err="1"/>
              <a:t>Authorisation</a:t>
            </a:r>
            <a:r>
              <a:rPr lang="en-US" sz="2000" dirty="0"/>
              <a:t> shall be </a:t>
            </a:r>
            <a:r>
              <a:rPr lang="en-US" sz="2000" b="1" dirty="0"/>
              <a:t>18 months </a:t>
            </a:r>
            <a:r>
              <a:rPr lang="en-US" sz="2000" dirty="0"/>
              <a:t>from the date of issue of </a:t>
            </a:r>
            <a:r>
              <a:rPr lang="en-US" sz="2000" dirty="0" err="1"/>
              <a:t>Authorisation</a:t>
            </a:r>
            <a:r>
              <a:rPr lang="en-US" sz="2000" dirty="0"/>
              <a:t> or as notified by DGFT. </a:t>
            </a:r>
          </a:p>
          <a:p>
            <a:endParaRPr lang="en-US" sz="2000" dirty="0"/>
          </a:p>
          <a:p>
            <a:pPr algn="just"/>
            <a:r>
              <a:rPr lang="en-US" sz="2000" dirty="0"/>
              <a:t>In cases of supplies to </a:t>
            </a:r>
            <a:r>
              <a:rPr lang="en-US" sz="2000" b="1" dirty="0"/>
              <a:t>turnkey projects </a:t>
            </a:r>
            <a:r>
              <a:rPr lang="en-US" sz="2000" dirty="0"/>
              <a:t>in India under deemed export category or turnkey projects abroad, the Export Obligation period shall be </a:t>
            </a:r>
            <a:r>
              <a:rPr lang="en-US" sz="2000" b="1" dirty="0"/>
              <a:t>co-terminus with contracted duration</a:t>
            </a:r>
            <a:r>
              <a:rPr lang="en-US" sz="2000" dirty="0"/>
              <a:t> of the project execution </a:t>
            </a:r>
            <a:r>
              <a:rPr lang="en-US" sz="2000" b="1" dirty="0"/>
              <a:t>or 18 months </a:t>
            </a:r>
            <a:r>
              <a:rPr lang="en-US" sz="2000" dirty="0"/>
              <a:t>whichever is more. 	</a:t>
            </a: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algn="just">
              <a:buNone/>
            </a:pPr>
            <a:endParaRPr lang="en-US" sz="2400" dirty="0">
              <a:solidFill>
                <a:srgbClr val="FF0000"/>
              </a:solidFill>
            </a:endParaRPr>
          </a:p>
          <a:p>
            <a:pPr algn="just">
              <a:buNone/>
            </a:pPr>
            <a:r>
              <a:rPr lang="en-US" sz="2400" dirty="0">
                <a:solidFill>
                  <a:srgbClr val="00B050"/>
                </a:solidFill>
              </a:rPr>
              <a:t>Export Obligation Fulfillment period (Cont.):</a:t>
            </a:r>
          </a:p>
          <a:p>
            <a:pPr algn="just">
              <a:buNone/>
            </a:pPr>
            <a:endParaRPr lang="en-US" sz="2400" dirty="0">
              <a:solidFill>
                <a:srgbClr val="FF0000"/>
              </a:solidFill>
            </a:endParaRPr>
          </a:p>
          <a:p>
            <a:pPr algn="just"/>
            <a:r>
              <a:rPr lang="en-US" sz="2000" dirty="0"/>
              <a:t>Export Obligation for items falling in categories of </a:t>
            </a:r>
            <a:r>
              <a:rPr lang="en-US" sz="2000" dirty="0" err="1"/>
              <a:t>defence</a:t>
            </a:r>
            <a:r>
              <a:rPr lang="en-US" sz="2000" dirty="0"/>
              <a:t>, military store, aerospace and nuclear energy shall be </a:t>
            </a:r>
            <a:r>
              <a:rPr lang="en-US" sz="2000" b="1" dirty="0"/>
              <a:t>24 months </a:t>
            </a:r>
            <a:r>
              <a:rPr lang="en-US" sz="2000" dirty="0"/>
              <a:t>from the date of issue of authorization </a:t>
            </a:r>
            <a:r>
              <a:rPr lang="en-US" sz="2000" b="1" dirty="0"/>
              <a:t>or co-terminus with contracted duration</a:t>
            </a:r>
            <a:r>
              <a:rPr lang="en-US" sz="2000" dirty="0"/>
              <a:t> of the export order </a:t>
            </a:r>
            <a:r>
              <a:rPr lang="en-US" sz="2000" b="1" dirty="0"/>
              <a:t>whichever is more.</a:t>
            </a:r>
            <a:r>
              <a:rPr lang="en-US" sz="2000" dirty="0"/>
              <a:t> </a:t>
            </a:r>
          </a:p>
          <a:p>
            <a:endParaRPr lang="en-US" sz="2000" dirty="0"/>
          </a:p>
          <a:p>
            <a:r>
              <a:rPr lang="en-US" sz="2000" dirty="0"/>
              <a:t>Export Obligation Period for </a:t>
            </a:r>
            <a:r>
              <a:rPr lang="en-US" sz="2000" b="1" dirty="0"/>
              <a:t>specified inputs,</a:t>
            </a:r>
            <a:r>
              <a:rPr lang="en-US" sz="2000" dirty="0"/>
              <a:t> from the date of clearance of each consignment, is </a:t>
            </a:r>
            <a:r>
              <a:rPr lang="en-US" sz="2000" b="1" dirty="0"/>
              <a:t>given in Appendix 4-J.</a:t>
            </a:r>
            <a:r>
              <a:rPr lang="en-US" sz="2000" dirty="0"/>
              <a:t> </a:t>
            </a: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Autofit/>
          </a:bodyPr>
          <a:lstStyle/>
          <a:p>
            <a:pPr algn="just">
              <a:buNone/>
            </a:pPr>
            <a:endParaRPr lang="en-US" sz="1800" dirty="0">
              <a:solidFill>
                <a:srgbClr val="FF0000"/>
              </a:solidFill>
            </a:endParaRPr>
          </a:p>
          <a:p>
            <a:pPr algn="just">
              <a:buNone/>
            </a:pPr>
            <a:r>
              <a:rPr lang="en-US" sz="1800" b="1" dirty="0">
                <a:solidFill>
                  <a:srgbClr val="00B050"/>
                </a:solidFill>
              </a:rPr>
              <a:t>Actual User Condition:</a:t>
            </a:r>
          </a:p>
          <a:p>
            <a:pPr algn="just"/>
            <a:endParaRPr lang="en-US" sz="1800" dirty="0"/>
          </a:p>
          <a:p>
            <a:pPr algn="just"/>
            <a:r>
              <a:rPr lang="en-US" sz="1600" dirty="0"/>
              <a:t>Advance </a:t>
            </a:r>
            <a:r>
              <a:rPr lang="en-US" sz="1600" dirty="0" err="1"/>
              <a:t>Authorisation</a:t>
            </a:r>
            <a:r>
              <a:rPr lang="en-US" sz="1600" dirty="0"/>
              <a:t> and / or material imported under Advance </a:t>
            </a:r>
            <a:r>
              <a:rPr lang="en-US" sz="1600" dirty="0" err="1"/>
              <a:t>Authorisation</a:t>
            </a:r>
            <a:r>
              <a:rPr lang="en-US" sz="1600" dirty="0"/>
              <a:t> shall be subject to ‘Actual User’ condition.</a:t>
            </a:r>
          </a:p>
          <a:p>
            <a:pPr algn="just"/>
            <a:endParaRPr lang="en-US" sz="1600" dirty="0"/>
          </a:p>
          <a:p>
            <a:pPr algn="just"/>
            <a:r>
              <a:rPr lang="en-US" sz="1600" dirty="0"/>
              <a:t>The same shall not be transferable even after completion of export obligation.  </a:t>
            </a:r>
          </a:p>
          <a:p>
            <a:pPr algn="just"/>
            <a:endParaRPr lang="en-US" sz="1600" dirty="0"/>
          </a:p>
          <a:p>
            <a:pPr algn="just"/>
            <a:r>
              <a:rPr lang="en-US" sz="1600" dirty="0" err="1"/>
              <a:t>Authorisation</a:t>
            </a:r>
            <a:r>
              <a:rPr lang="en-US" sz="1600" dirty="0"/>
              <a:t> holder will have option to dispose of product manufactured out of duty free input once export obligation is completed. </a:t>
            </a:r>
          </a:p>
          <a:p>
            <a:pPr algn="just"/>
            <a:endParaRPr lang="en-US" sz="1600" dirty="0"/>
          </a:p>
          <a:p>
            <a:pPr algn="just"/>
            <a:r>
              <a:rPr lang="en-US" sz="1600" dirty="0"/>
              <a:t>Waste / scrap arising out of manufacturing process, as allowed, can be disposed off on payment of applicable duty even before fulfillment of export obligation. </a:t>
            </a:r>
            <a:endParaRPr lang="en-US" sz="1600" dirty="0">
              <a:solidFill>
                <a:srgbClr val="FF0000"/>
              </a:solidFill>
            </a:endParaRP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Autofit/>
          </a:bodyPr>
          <a:lstStyle/>
          <a:p>
            <a:pPr algn="just">
              <a:buNone/>
            </a:pPr>
            <a:endParaRPr lang="en-US" sz="1800" dirty="0">
              <a:solidFill>
                <a:srgbClr val="FF0000"/>
              </a:solidFill>
            </a:endParaRPr>
          </a:p>
          <a:p>
            <a:pPr algn="just">
              <a:buNone/>
            </a:pPr>
            <a:r>
              <a:rPr lang="en-US" sz="1800" dirty="0"/>
              <a:t>	</a:t>
            </a:r>
            <a:r>
              <a:rPr lang="en-US" sz="1800" b="1" dirty="0">
                <a:solidFill>
                  <a:srgbClr val="00B050"/>
                </a:solidFill>
              </a:rPr>
              <a:t>Importability/ Exportability of items that are prohibited / Restricted / STE (STATE TRADING ENTERPRISE):</a:t>
            </a:r>
          </a:p>
          <a:p>
            <a:pPr>
              <a:buNone/>
            </a:pPr>
            <a:endParaRPr lang="en-US" sz="1800" dirty="0"/>
          </a:p>
          <a:p>
            <a:pPr algn="just"/>
            <a:r>
              <a:rPr lang="en-US" sz="1800" dirty="0"/>
              <a:t>No export or import of an item shall be allowed under Advance </a:t>
            </a:r>
            <a:r>
              <a:rPr lang="en-US" sz="1800" dirty="0" err="1"/>
              <a:t>Authorisation</a:t>
            </a:r>
            <a:r>
              <a:rPr lang="en-US" sz="1800" dirty="0"/>
              <a:t> / DFIA if the item is prohibited for exports or imports respectively. </a:t>
            </a:r>
          </a:p>
          <a:p>
            <a:endParaRPr lang="en-US" sz="1800" dirty="0"/>
          </a:p>
          <a:p>
            <a:pPr algn="just"/>
            <a:r>
              <a:rPr lang="en-US" sz="1800" dirty="0"/>
              <a:t>Export of a prohibited item may be allowed under Advance </a:t>
            </a:r>
            <a:r>
              <a:rPr lang="en-US" sz="1800" dirty="0" err="1"/>
              <a:t>Authorisation</a:t>
            </a:r>
            <a:r>
              <a:rPr lang="en-US" sz="1800" dirty="0"/>
              <a:t> provided it is separately so notified, subject to the conditions given therein. </a:t>
            </a:r>
          </a:p>
          <a:p>
            <a:pPr algn="just"/>
            <a:endParaRPr lang="en-US" sz="1800" b="1" dirty="0">
              <a:solidFill>
                <a:srgbClr val="00B050"/>
              </a:solidFill>
            </a:endParaRPr>
          </a:p>
          <a:p>
            <a:pPr algn="just"/>
            <a:r>
              <a:rPr lang="en-US" sz="1800" dirty="0"/>
              <a:t>Items reserved for export by STE can be exported under Advance </a:t>
            </a:r>
            <a:r>
              <a:rPr lang="en-US" sz="1800" dirty="0" err="1"/>
              <a:t>Authorisation</a:t>
            </a:r>
            <a:r>
              <a:rPr lang="en-US" sz="1800" dirty="0"/>
              <a:t> / DFIA only after obtaining a ‘No Objection Certificate’ from the concerned STE. </a:t>
            </a:r>
            <a:endParaRPr lang="en-US" sz="1800" b="1" dirty="0">
              <a:solidFill>
                <a:srgbClr val="00B050"/>
              </a:solidFill>
            </a:endParaRP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Autofit/>
          </a:bodyPr>
          <a:lstStyle/>
          <a:p>
            <a:pPr algn="just">
              <a:buNone/>
            </a:pPr>
            <a:endParaRPr lang="en-US" sz="1800" dirty="0">
              <a:solidFill>
                <a:srgbClr val="FF0000"/>
              </a:solidFill>
            </a:endParaRPr>
          </a:p>
          <a:p>
            <a:pPr algn="just">
              <a:buNone/>
            </a:pPr>
            <a:r>
              <a:rPr lang="en-US" sz="1800" dirty="0"/>
              <a:t>	</a:t>
            </a:r>
            <a:r>
              <a:rPr lang="en-US" sz="1800" b="1" dirty="0">
                <a:solidFill>
                  <a:srgbClr val="00B050"/>
                </a:solidFill>
              </a:rPr>
              <a:t>Importability/ Exportability of items that are prohibited / Restricted / STE (STATE TRADING ENTERPRISE) (Cont.):</a:t>
            </a:r>
          </a:p>
          <a:p>
            <a:pPr algn="just">
              <a:buNone/>
            </a:pPr>
            <a:r>
              <a:rPr lang="en-US" sz="1800" b="1" dirty="0">
                <a:solidFill>
                  <a:srgbClr val="00B050"/>
                </a:solidFill>
              </a:rPr>
              <a:t>	</a:t>
            </a:r>
            <a:endParaRPr lang="en-US" sz="2000" dirty="0"/>
          </a:p>
          <a:p>
            <a:r>
              <a:rPr lang="en-US" sz="2000" dirty="0"/>
              <a:t>Import of restricted items shall be allowed under Advance </a:t>
            </a:r>
            <a:r>
              <a:rPr lang="en-US" sz="2000" dirty="0" err="1"/>
              <a:t>Authorisation</a:t>
            </a:r>
            <a:r>
              <a:rPr lang="en-US" sz="2000" dirty="0"/>
              <a:t>/ DFIA. </a:t>
            </a:r>
          </a:p>
          <a:p>
            <a:endParaRPr lang="en-US" sz="2000" dirty="0"/>
          </a:p>
          <a:p>
            <a:r>
              <a:rPr lang="en-US" sz="2000" dirty="0"/>
              <a:t>Export of restricted / SCOMET items however, shall be subject to all </a:t>
            </a:r>
            <a:r>
              <a:rPr lang="en-US" sz="2000" dirty="0" err="1"/>
              <a:t>conditionalities</a:t>
            </a:r>
            <a:r>
              <a:rPr lang="en-US" sz="2000" dirty="0"/>
              <a:t> or requirements of export </a:t>
            </a:r>
            <a:r>
              <a:rPr lang="en-US" sz="2000" dirty="0" err="1"/>
              <a:t>authorisation</a:t>
            </a:r>
            <a:r>
              <a:rPr lang="en-US" sz="2000" dirty="0"/>
              <a:t> or permission, as may be required. </a:t>
            </a:r>
          </a:p>
          <a:p>
            <a:pPr>
              <a:buNone/>
            </a:pPr>
            <a:endParaRPr lang="en-US" sz="2000" dirty="0"/>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4400" dirty="0"/>
            </a:br>
            <a:r>
              <a:rPr lang="en-US" sz="3600" dirty="0">
                <a:solidFill>
                  <a:schemeClr val="tx1"/>
                </a:solidFill>
              </a:rPr>
              <a:t>ADVANCE AUTHORISATION</a:t>
            </a:r>
            <a:br>
              <a:rPr lang="en-US" sz="3600" dirty="0">
                <a:solidFill>
                  <a:schemeClr val="tx1"/>
                </a:solidFill>
              </a:rPr>
            </a:br>
            <a:endParaRPr lang="en-US" sz="3600" dirty="0">
              <a:solidFill>
                <a:schemeClr val="tx1"/>
              </a:solidFill>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algn="just">
              <a:buNone/>
            </a:pPr>
            <a:endParaRPr lang="en-US" sz="2400" dirty="0">
              <a:solidFill>
                <a:srgbClr val="FF0000"/>
              </a:solidFill>
            </a:endParaRPr>
          </a:p>
          <a:p>
            <a:pPr algn="just">
              <a:buNone/>
            </a:pPr>
            <a:r>
              <a:rPr lang="en-US" sz="2400" dirty="0">
                <a:solidFill>
                  <a:srgbClr val="FF0000"/>
                </a:solidFill>
              </a:rPr>
              <a:t>DUTY FREE IMPORT AUTHORISATION (DFIA) SCHEME:</a:t>
            </a:r>
          </a:p>
          <a:p>
            <a:pPr algn="just">
              <a:buNone/>
            </a:pPr>
            <a:endParaRPr lang="en-US" sz="2400" dirty="0">
              <a:solidFill>
                <a:srgbClr val="00B050"/>
              </a:solidFill>
            </a:endParaRPr>
          </a:p>
          <a:p>
            <a:pPr algn="just"/>
            <a:r>
              <a:rPr lang="en-US" sz="2000" dirty="0"/>
              <a:t>Duty Free Import </a:t>
            </a:r>
            <a:r>
              <a:rPr lang="en-US" sz="2000" dirty="0" err="1"/>
              <a:t>Authorisation</a:t>
            </a:r>
            <a:r>
              <a:rPr lang="en-US" sz="2000" dirty="0"/>
              <a:t> is issued to allow duty free import of inputs. </a:t>
            </a:r>
          </a:p>
          <a:p>
            <a:pPr algn="just"/>
            <a:endParaRPr lang="en-US" sz="2000" dirty="0"/>
          </a:p>
          <a:p>
            <a:pPr algn="just"/>
            <a:r>
              <a:rPr lang="en-US" sz="2000" dirty="0"/>
              <a:t>In addition, import of oil and catalyst which is consumed / </a:t>
            </a:r>
            <a:r>
              <a:rPr lang="en-US" sz="2000" dirty="0" err="1"/>
              <a:t>utilised</a:t>
            </a:r>
            <a:r>
              <a:rPr lang="en-US" sz="2000" dirty="0"/>
              <a:t> in the process of production of export product, may also be allowed. </a:t>
            </a: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4900" dirty="0"/>
              <a:t>DUTY EXEMPTION SCHEME</a:t>
            </a:r>
            <a:br>
              <a:rPr lang="en-US" sz="4900" dirty="0"/>
            </a:br>
            <a:endParaRPr lang="en-US" sz="4900" b="0" dirty="0">
              <a:solidFill>
                <a:schemeClr val="tx1"/>
              </a:solidFill>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algn="just">
              <a:buNone/>
            </a:pPr>
            <a:endParaRPr lang="en-US" sz="2400" dirty="0">
              <a:solidFill>
                <a:srgbClr val="FF0000"/>
              </a:solidFill>
            </a:endParaRPr>
          </a:p>
          <a:p>
            <a:pPr algn="just">
              <a:buNone/>
            </a:pPr>
            <a:r>
              <a:rPr lang="en-US" sz="2400" dirty="0">
                <a:solidFill>
                  <a:srgbClr val="00B050"/>
                </a:solidFill>
              </a:rPr>
              <a:t>Eligibility Criteria:</a:t>
            </a:r>
          </a:p>
          <a:p>
            <a:pPr algn="just">
              <a:buNone/>
            </a:pPr>
            <a:endParaRPr lang="en-US" sz="2400" dirty="0">
              <a:solidFill>
                <a:srgbClr val="00B050"/>
              </a:solidFill>
            </a:endParaRPr>
          </a:p>
          <a:p>
            <a:pPr algn="just"/>
            <a:r>
              <a:rPr lang="en-US" sz="2000" dirty="0"/>
              <a:t>Shall be issued on post export basis for products for which standard input output norms have been notified</a:t>
            </a:r>
          </a:p>
          <a:p>
            <a:pPr algn="just"/>
            <a:endParaRPr lang="en-US" sz="2000" dirty="0"/>
          </a:p>
          <a:p>
            <a:pPr algn="just"/>
            <a:r>
              <a:rPr lang="en-US" sz="2000" dirty="0"/>
              <a:t>Merchant Exporter shall be required to mention name and address of supporting manufacturer of the export product on the export document </a:t>
            </a:r>
          </a:p>
          <a:p>
            <a:pPr algn="just"/>
            <a:endParaRPr lang="en-US" sz="2000" dirty="0"/>
          </a:p>
          <a:p>
            <a:pPr algn="just"/>
            <a:r>
              <a:rPr lang="en-US" sz="2000" dirty="0"/>
              <a:t>Application is to be filed with concerned Regional Authority before effecting export </a:t>
            </a: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3100" dirty="0"/>
            </a:br>
            <a:r>
              <a:rPr lang="en-US" sz="6000" b="0" dirty="0">
                <a:solidFill>
                  <a:schemeClr val="tx1"/>
                </a:solidFill>
              </a:rPr>
              <a:t>DFIA</a:t>
            </a:r>
            <a:endParaRPr lang="en-US" sz="3100" b="0" dirty="0">
              <a:solidFill>
                <a:schemeClr val="tx1"/>
              </a:solidFill>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algn="just">
              <a:buNone/>
            </a:pPr>
            <a:endParaRPr lang="en-US" sz="2400" dirty="0">
              <a:solidFill>
                <a:srgbClr val="FF0000"/>
              </a:solidFill>
            </a:endParaRPr>
          </a:p>
          <a:p>
            <a:pPr algn="just">
              <a:buNone/>
            </a:pPr>
            <a:r>
              <a:rPr lang="en-US" sz="2400" dirty="0">
                <a:solidFill>
                  <a:srgbClr val="00B050"/>
                </a:solidFill>
              </a:rPr>
              <a:t>Minimum Value Addition:</a:t>
            </a:r>
          </a:p>
          <a:p>
            <a:pPr algn="just">
              <a:buNone/>
            </a:pPr>
            <a:endParaRPr lang="en-US" sz="2400" dirty="0">
              <a:solidFill>
                <a:srgbClr val="00B050"/>
              </a:solidFill>
            </a:endParaRPr>
          </a:p>
          <a:p>
            <a:pPr algn="just"/>
            <a:r>
              <a:rPr lang="en-US" sz="2000" dirty="0"/>
              <a:t>Minimum value addition of 20% shall be required to be achieved. </a:t>
            </a:r>
          </a:p>
          <a:p>
            <a:pPr algn="just"/>
            <a:endParaRPr lang="en-US" sz="2000" dirty="0"/>
          </a:p>
          <a:p>
            <a:pPr algn="just"/>
            <a:r>
              <a:rPr lang="en-US" sz="2000" dirty="0"/>
              <a:t>For items where higher value addition has been prescribed under Advance </a:t>
            </a:r>
            <a:r>
              <a:rPr lang="en-US" sz="2000" dirty="0" err="1"/>
              <a:t>Authorisation</a:t>
            </a:r>
            <a:r>
              <a:rPr lang="en-US" sz="2000" dirty="0"/>
              <a:t> in Appendix 4C, the same value addition shall be applicable for Duty Free Import </a:t>
            </a:r>
            <a:r>
              <a:rPr lang="en-US" sz="2000" dirty="0" err="1"/>
              <a:t>Authorisation</a:t>
            </a:r>
            <a:r>
              <a:rPr lang="en-US" sz="2000" dirty="0"/>
              <a:t> also. </a:t>
            </a:r>
            <a:endParaRPr lang="en-US" sz="2000" dirty="0">
              <a:solidFill>
                <a:srgbClr val="00B050"/>
              </a:solidFill>
            </a:endParaRP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3100" dirty="0"/>
            </a:br>
            <a:r>
              <a:rPr lang="en-US" sz="6000" b="0" dirty="0">
                <a:solidFill>
                  <a:schemeClr val="tx1"/>
                </a:solidFill>
              </a:rPr>
              <a:t>DFIA</a:t>
            </a:r>
            <a:endParaRPr lang="en-US" sz="3100" b="0" dirty="0">
              <a:solidFill>
                <a:schemeClr val="tx1"/>
              </a:solidFill>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fontScale="92500" lnSpcReduction="10000"/>
          </a:bodyPr>
          <a:lstStyle/>
          <a:p>
            <a:pPr algn="just">
              <a:buNone/>
            </a:pPr>
            <a:endParaRPr lang="en-US" sz="2400" dirty="0">
              <a:solidFill>
                <a:srgbClr val="FF0000"/>
              </a:solidFill>
            </a:endParaRPr>
          </a:p>
          <a:p>
            <a:pPr algn="just">
              <a:buNone/>
            </a:pPr>
            <a:r>
              <a:rPr lang="en-US" sz="2400" dirty="0">
                <a:solidFill>
                  <a:srgbClr val="00B050"/>
                </a:solidFill>
              </a:rPr>
              <a:t>Validity &amp; Transferability of DFIA:</a:t>
            </a:r>
          </a:p>
          <a:p>
            <a:pPr algn="just">
              <a:buNone/>
            </a:pPr>
            <a:endParaRPr lang="en-US" sz="2400" dirty="0">
              <a:solidFill>
                <a:srgbClr val="00B050"/>
              </a:solidFill>
            </a:endParaRPr>
          </a:p>
          <a:p>
            <a:pPr algn="just"/>
            <a:r>
              <a:rPr lang="en-US" sz="2000" dirty="0"/>
              <a:t>Export shall be completed within 12 months from the date of online filing of application and generation of file number. </a:t>
            </a:r>
          </a:p>
          <a:p>
            <a:pPr algn="just"/>
            <a:endParaRPr lang="en-US" sz="2000" dirty="0">
              <a:solidFill>
                <a:srgbClr val="00B050"/>
              </a:solidFill>
            </a:endParaRPr>
          </a:p>
          <a:p>
            <a:pPr algn="just"/>
            <a:r>
              <a:rPr lang="en-US" sz="2000" dirty="0"/>
              <a:t>While doing export/supply, applicant shall indicate file number on the export documents </a:t>
            </a:r>
          </a:p>
          <a:p>
            <a:pPr algn="just"/>
            <a:endParaRPr lang="en-US" sz="2000" dirty="0">
              <a:solidFill>
                <a:srgbClr val="00B050"/>
              </a:solidFill>
            </a:endParaRPr>
          </a:p>
          <a:p>
            <a:pPr algn="just"/>
            <a:r>
              <a:rPr lang="en-US" sz="2000" dirty="0"/>
              <a:t>After completion of exports and realization of proceeds, request for issuance of transferable Duty Free Import </a:t>
            </a:r>
            <a:r>
              <a:rPr lang="en-US" sz="2000" dirty="0" err="1"/>
              <a:t>Authorisation</a:t>
            </a:r>
            <a:r>
              <a:rPr lang="en-US" sz="2000" dirty="0"/>
              <a:t> may be made to concerned Regional Authority within a period of twelve months from the date of export or six months (or additional time allowed by RBI for realization) from the date of realization of export proceeds, whichever is later. </a:t>
            </a:r>
            <a:endParaRPr lang="en-US" sz="2000" dirty="0">
              <a:solidFill>
                <a:srgbClr val="00B050"/>
              </a:solidFill>
            </a:endParaRP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3100" dirty="0"/>
            </a:br>
            <a:r>
              <a:rPr lang="en-US" sz="6000" b="0" dirty="0">
                <a:solidFill>
                  <a:schemeClr val="tx1"/>
                </a:solidFill>
              </a:rPr>
              <a:t>DFIA</a:t>
            </a:r>
            <a:endParaRPr lang="en-US" sz="3100" b="0" dirty="0">
              <a:solidFill>
                <a:schemeClr val="tx1"/>
              </a:solidFill>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algn="just">
              <a:buNone/>
            </a:pPr>
            <a:endParaRPr lang="en-US" sz="2400" dirty="0">
              <a:solidFill>
                <a:srgbClr val="FF0000"/>
              </a:solidFill>
            </a:endParaRPr>
          </a:p>
          <a:p>
            <a:pPr algn="just">
              <a:buNone/>
            </a:pPr>
            <a:r>
              <a:rPr lang="en-US" sz="2400" dirty="0">
                <a:solidFill>
                  <a:srgbClr val="00B050"/>
                </a:solidFill>
              </a:rPr>
              <a:t>Validity &amp; Transferability of DFIA (Cont.):</a:t>
            </a:r>
          </a:p>
          <a:p>
            <a:endParaRPr lang="en-US" sz="2400" dirty="0"/>
          </a:p>
          <a:p>
            <a:pPr algn="just"/>
            <a:r>
              <a:rPr lang="en-US" sz="2000" dirty="0"/>
              <a:t>Separate DFIA shall be issued for each SION and each port.</a:t>
            </a:r>
          </a:p>
          <a:p>
            <a:pPr algn="just"/>
            <a:endParaRPr lang="en-US" sz="2000" dirty="0"/>
          </a:p>
          <a:p>
            <a:pPr algn="just"/>
            <a:r>
              <a:rPr lang="en-US" sz="2000" dirty="0"/>
              <a:t>No Duty Free Import </a:t>
            </a:r>
            <a:r>
              <a:rPr lang="en-US" sz="2000" dirty="0" err="1"/>
              <a:t>Authorisation</a:t>
            </a:r>
            <a:r>
              <a:rPr lang="en-US" sz="2000" dirty="0"/>
              <a:t> shall be issued for an export product where SION prescribes ‘Actual User’ condition for any input.  </a:t>
            </a:r>
          </a:p>
          <a:p>
            <a:pPr algn="just"/>
            <a:endParaRPr lang="en-US" sz="2000" dirty="0">
              <a:solidFill>
                <a:srgbClr val="00B050"/>
              </a:solidFill>
            </a:endParaRPr>
          </a:p>
          <a:p>
            <a:pPr algn="just"/>
            <a:r>
              <a:rPr lang="en-US" sz="2000" dirty="0"/>
              <a:t>Regional Authority shall issue transferable DFIA with a validity of 12 months from the date of issue. No further revalidation shall be granted by Regional Authority. </a:t>
            </a:r>
            <a:endParaRPr lang="en-US" sz="2000" dirty="0">
              <a:solidFill>
                <a:srgbClr val="00B050"/>
              </a:solidFill>
            </a:endParaRP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3100" dirty="0"/>
              <a:t>DUTY EXEMPTION SCHEME</a:t>
            </a:r>
            <a:br>
              <a:rPr lang="en-US" sz="3100" dirty="0"/>
            </a:br>
            <a:r>
              <a:rPr lang="en-US" sz="6000" b="0" dirty="0">
                <a:solidFill>
                  <a:schemeClr val="tx1"/>
                </a:solidFill>
              </a:rPr>
              <a:t>DFIA</a:t>
            </a:r>
            <a:endParaRPr lang="en-US" sz="3100" b="0" dirty="0">
              <a:solidFill>
                <a:schemeClr val="tx1"/>
              </a:solidFill>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algn="just">
              <a:buNone/>
            </a:pPr>
            <a:endParaRPr lang="en-US" sz="2400" dirty="0">
              <a:solidFill>
                <a:srgbClr val="FF0000"/>
              </a:solidFill>
            </a:endParaRPr>
          </a:p>
          <a:p>
            <a:pPr>
              <a:buNone/>
            </a:pPr>
            <a:r>
              <a:rPr lang="en-US" sz="2400" b="1" dirty="0">
                <a:solidFill>
                  <a:srgbClr val="FF0000"/>
                </a:solidFill>
              </a:rPr>
              <a:t>SCHEMES FOR EXPORTERS OF GEMS &amp; JEWELLERY</a:t>
            </a:r>
          </a:p>
          <a:p>
            <a:endParaRPr lang="en-US" sz="2000" dirty="0"/>
          </a:p>
          <a:p>
            <a:r>
              <a:rPr lang="en-US" sz="2000" dirty="0"/>
              <a:t>Advance Procurement / Replenishment of Precious Metals from Nominated Agencies; </a:t>
            </a:r>
          </a:p>
          <a:p>
            <a:endParaRPr lang="en-US" sz="2000" dirty="0"/>
          </a:p>
          <a:p>
            <a:r>
              <a:rPr lang="en-US" sz="2000" dirty="0"/>
              <a:t>Replenishment </a:t>
            </a:r>
            <a:r>
              <a:rPr lang="en-US" sz="2000" dirty="0" err="1"/>
              <a:t>Authorisation</a:t>
            </a:r>
            <a:r>
              <a:rPr lang="en-US" sz="2000" dirty="0"/>
              <a:t> for Gems; </a:t>
            </a:r>
          </a:p>
          <a:p>
            <a:endParaRPr lang="en-US" sz="2000" dirty="0"/>
          </a:p>
          <a:p>
            <a:r>
              <a:rPr lang="en-US" sz="2000" dirty="0"/>
              <a:t>Replenishment </a:t>
            </a:r>
            <a:r>
              <a:rPr lang="en-US" sz="2000" dirty="0" err="1"/>
              <a:t>Authorisation</a:t>
            </a:r>
            <a:r>
              <a:rPr lang="en-US" sz="2000" dirty="0"/>
              <a:t> for Consumables; </a:t>
            </a:r>
          </a:p>
          <a:p>
            <a:endParaRPr lang="en-US" sz="2000" dirty="0"/>
          </a:p>
          <a:p>
            <a:r>
              <a:rPr lang="en-US" sz="2000" dirty="0"/>
              <a:t>Advance </a:t>
            </a:r>
            <a:r>
              <a:rPr lang="en-US" sz="2000" dirty="0" err="1"/>
              <a:t>Authorisation</a:t>
            </a:r>
            <a:r>
              <a:rPr lang="en-US" sz="2000" dirty="0"/>
              <a:t> for Precious Metals. </a:t>
            </a:r>
          </a:p>
        </p:txBody>
      </p:sp>
      <p:sp>
        <p:nvSpPr>
          <p:cNvPr id="3" name="Title 2"/>
          <p:cNvSpPr>
            <a:spLocks noGrp="1"/>
          </p:cNvSpPr>
          <p:nvPr>
            <p:ph type="title"/>
          </p:nvPr>
        </p:nvSpPr>
        <p:spPr/>
        <p:txBody>
          <a:bodyPr>
            <a:normAutofit fontScale="90000"/>
          </a:bodyPr>
          <a:lstStyle/>
          <a:p>
            <a:pPr algn="ctr"/>
            <a:br>
              <a:rPr lang="en-US" sz="2000" dirty="0"/>
            </a:br>
            <a:br>
              <a:rPr lang="en-US" sz="2000" dirty="0"/>
            </a:br>
            <a:r>
              <a:rPr lang="en-US" sz="4900" dirty="0"/>
              <a:t>DUTY EXEMPTION SCHEME</a:t>
            </a:r>
            <a:br>
              <a:rPr lang="en-US" sz="4900" dirty="0"/>
            </a:br>
            <a:endParaRPr lang="en-US" sz="4900" b="0" dirty="0">
              <a:solidFill>
                <a:schemeClr val="tx1"/>
              </a:solidFill>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algn="just">
              <a:buNone/>
            </a:pPr>
            <a:r>
              <a:rPr lang="en-US" sz="3200" dirty="0">
                <a:solidFill>
                  <a:srgbClr val="FF0000"/>
                </a:solidFill>
              </a:rPr>
              <a:t>Imports of Input:</a:t>
            </a:r>
          </a:p>
          <a:p>
            <a:endParaRPr lang="en-US" sz="2400" dirty="0"/>
          </a:p>
          <a:p>
            <a:pPr algn="just">
              <a:buNone/>
            </a:pPr>
            <a:r>
              <a:rPr lang="en-US" sz="2400" dirty="0"/>
              <a:t>	Exporters of gems and </a:t>
            </a:r>
            <a:r>
              <a:rPr lang="en-US" sz="2400" dirty="0" err="1"/>
              <a:t>Jewellery</a:t>
            </a:r>
            <a:r>
              <a:rPr lang="en-US" sz="2400" dirty="0"/>
              <a:t> can import / procure duty free input for manufacture of export product. </a:t>
            </a:r>
            <a:endParaRPr lang="en-US" sz="2400" dirty="0">
              <a:solidFill>
                <a:srgbClr val="00B050"/>
              </a:solidFill>
            </a:endParaRPr>
          </a:p>
        </p:txBody>
      </p:sp>
      <p:sp>
        <p:nvSpPr>
          <p:cNvPr id="3" name="Title 2"/>
          <p:cNvSpPr>
            <a:spLocks noGrp="1"/>
          </p:cNvSpPr>
          <p:nvPr>
            <p:ph type="title"/>
          </p:nvPr>
        </p:nvSpPr>
        <p:spPr>
          <a:xfrm>
            <a:off x="457200" y="381000"/>
            <a:ext cx="8229600" cy="1143000"/>
          </a:xfrm>
        </p:spPr>
        <p:txBody>
          <a:bodyPr>
            <a:normAutofit fontScale="90000"/>
          </a:bodyPr>
          <a:lstStyle/>
          <a:p>
            <a:pPr algn="ctr"/>
            <a:br>
              <a:rPr lang="en-US" sz="2000" dirty="0"/>
            </a:br>
            <a:br>
              <a:rPr lang="en-US" sz="2000" dirty="0"/>
            </a:br>
            <a:r>
              <a:rPr lang="en-US" sz="4900" dirty="0"/>
              <a:t>DUTY EXEMPTION SCHEME</a:t>
            </a:r>
            <a:br>
              <a:rPr lang="en-US" sz="4900" dirty="0"/>
            </a:br>
            <a:r>
              <a:rPr lang="en-US" sz="1800" dirty="0">
                <a:solidFill>
                  <a:schemeClr val="tx1"/>
                </a:solidFill>
              </a:rPr>
              <a:t>SCHEMES FOR EXPORTERS OF GEMS &amp; JEWELLERY</a:t>
            </a:r>
            <a:br>
              <a:rPr lang="en-US" sz="1800" dirty="0">
                <a:solidFill>
                  <a:srgbClr val="FF0000"/>
                </a:solidFill>
              </a:rPr>
            </a:br>
            <a:br>
              <a:rPr lang="en-US" sz="4900" dirty="0"/>
            </a:br>
            <a:endParaRPr lang="en-US" sz="4900" b="0" dirty="0">
              <a:solidFill>
                <a:schemeClr val="tx1"/>
              </a:solidFill>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fontScale="92500" lnSpcReduction="10000"/>
          </a:bodyPr>
          <a:lstStyle/>
          <a:p>
            <a:pPr>
              <a:buNone/>
            </a:pPr>
            <a:r>
              <a:rPr lang="en-US" sz="2000" b="1" dirty="0"/>
              <a:t>	</a:t>
            </a:r>
            <a:r>
              <a:rPr lang="en-US" sz="3500" b="1" dirty="0">
                <a:solidFill>
                  <a:srgbClr val="FF0000"/>
                </a:solidFill>
              </a:rPr>
              <a:t>Items of Export:</a:t>
            </a:r>
          </a:p>
          <a:p>
            <a:pPr>
              <a:buNone/>
            </a:pPr>
            <a:endParaRPr lang="en-US" sz="2400" dirty="0"/>
          </a:p>
          <a:p>
            <a:pPr>
              <a:buNone/>
            </a:pPr>
            <a:r>
              <a:rPr lang="en-US" sz="2200" dirty="0"/>
              <a:t>Following items, if exported, would be eligible: </a:t>
            </a:r>
          </a:p>
          <a:p>
            <a:pPr algn="just"/>
            <a:endParaRPr lang="en-US" sz="2200" dirty="0"/>
          </a:p>
          <a:p>
            <a:pPr algn="just"/>
            <a:r>
              <a:rPr lang="en-US" sz="2200" b="1" dirty="0">
                <a:solidFill>
                  <a:srgbClr val="00B0F0"/>
                </a:solidFill>
              </a:rPr>
              <a:t>Gold </a:t>
            </a:r>
            <a:r>
              <a:rPr lang="en-US" sz="2200" b="1" dirty="0" err="1">
                <a:solidFill>
                  <a:srgbClr val="00B0F0"/>
                </a:solidFill>
              </a:rPr>
              <a:t>jewellery</a:t>
            </a:r>
            <a:r>
              <a:rPr lang="en-US" sz="2200" b="1" dirty="0">
                <a:solidFill>
                  <a:srgbClr val="00B0F0"/>
                </a:solidFill>
              </a:rPr>
              <a:t>, </a:t>
            </a:r>
            <a:r>
              <a:rPr lang="en-US" sz="2200" dirty="0"/>
              <a:t>including partly processed </a:t>
            </a:r>
            <a:r>
              <a:rPr lang="en-US" sz="2200" dirty="0" err="1"/>
              <a:t>jewellery</a:t>
            </a:r>
            <a:r>
              <a:rPr lang="en-US" sz="2200" dirty="0"/>
              <a:t> and articles including medallions and coins (excluding legal tender coins), whether plain or studded, </a:t>
            </a:r>
            <a:r>
              <a:rPr lang="en-US" sz="2200" b="1" dirty="0">
                <a:solidFill>
                  <a:srgbClr val="00B0F0"/>
                </a:solidFill>
              </a:rPr>
              <a:t>containing gold of 8 carats and above; </a:t>
            </a:r>
          </a:p>
          <a:p>
            <a:pPr algn="just"/>
            <a:endParaRPr lang="en-US" sz="2200" dirty="0">
              <a:solidFill>
                <a:srgbClr val="00B050"/>
              </a:solidFill>
            </a:endParaRPr>
          </a:p>
          <a:p>
            <a:pPr algn="just"/>
            <a:r>
              <a:rPr lang="en-US" sz="2200" b="1" dirty="0">
                <a:solidFill>
                  <a:srgbClr val="00B0F0"/>
                </a:solidFill>
              </a:rPr>
              <a:t>Silver </a:t>
            </a:r>
            <a:r>
              <a:rPr lang="en-US" sz="2200" b="1" dirty="0" err="1">
                <a:solidFill>
                  <a:srgbClr val="00B0F0"/>
                </a:solidFill>
              </a:rPr>
              <a:t>jewellery</a:t>
            </a:r>
            <a:r>
              <a:rPr lang="en-US" sz="2200" dirty="0"/>
              <a:t> including partly processed </a:t>
            </a:r>
            <a:r>
              <a:rPr lang="en-US" sz="2200" dirty="0" err="1"/>
              <a:t>jewellery</a:t>
            </a:r>
            <a:r>
              <a:rPr lang="en-US" sz="2200" dirty="0"/>
              <a:t>, silverware, silver strips and articles including medallions and coins (excluding legal tender coins and any engineering goods) </a:t>
            </a:r>
            <a:r>
              <a:rPr lang="en-US" sz="2200" b="1" dirty="0">
                <a:solidFill>
                  <a:srgbClr val="00B0F0"/>
                </a:solidFill>
              </a:rPr>
              <a:t>containing more than 50% silver by weight; </a:t>
            </a:r>
          </a:p>
        </p:txBody>
      </p:sp>
      <p:sp>
        <p:nvSpPr>
          <p:cNvPr id="3" name="Title 2"/>
          <p:cNvSpPr>
            <a:spLocks noGrp="1"/>
          </p:cNvSpPr>
          <p:nvPr>
            <p:ph type="title"/>
          </p:nvPr>
        </p:nvSpPr>
        <p:spPr>
          <a:xfrm>
            <a:off x="457200" y="381000"/>
            <a:ext cx="8229600" cy="1143000"/>
          </a:xfrm>
        </p:spPr>
        <p:txBody>
          <a:bodyPr>
            <a:normAutofit fontScale="90000"/>
          </a:bodyPr>
          <a:lstStyle/>
          <a:p>
            <a:pPr algn="ctr"/>
            <a:br>
              <a:rPr lang="en-US" sz="2000" dirty="0"/>
            </a:br>
            <a:br>
              <a:rPr lang="en-US" sz="2000" dirty="0"/>
            </a:br>
            <a:r>
              <a:rPr lang="en-US" sz="4900" dirty="0"/>
              <a:t>DUTY EXEMPTION SCHEME</a:t>
            </a:r>
            <a:br>
              <a:rPr lang="en-US" sz="4900" dirty="0"/>
            </a:br>
            <a:r>
              <a:rPr lang="en-US" sz="1800" dirty="0">
                <a:solidFill>
                  <a:schemeClr val="tx1"/>
                </a:solidFill>
              </a:rPr>
              <a:t>SCHEMES FOR EXPORTERS OF GEMS &amp; JEWELLERY</a:t>
            </a:r>
            <a:br>
              <a:rPr lang="en-US" sz="1800" dirty="0">
                <a:solidFill>
                  <a:srgbClr val="FF0000"/>
                </a:solidFill>
              </a:rPr>
            </a:br>
            <a:br>
              <a:rPr lang="en-US" sz="4900" dirty="0"/>
            </a:br>
            <a:endParaRPr lang="en-US" sz="4900" b="0" dirty="0">
              <a:solidFill>
                <a:schemeClr val="tx1"/>
              </a:solidFill>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a:buNone/>
            </a:pPr>
            <a:r>
              <a:rPr lang="en-US" sz="2000" b="1" dirty="0"/>
              <a:t>	</a:t>
            </a:r>
            <a:r>
              <a:rPr lang="en-US" sz="3200" b="1" dirty="0">
                <a:solidFill>
                  <a:srgbClr val="FF0000"/>
                </a:solidFill>
              </a:rPr>
              <a:t>Items of Export (Cont.):</a:t>
            </a:r>
          </a:p>
          <a:p>
            <a:pPr>
              <a:buNone/>
            </a:pPr>
            <a:endParaRPr lang="en-US" sz="2400" dirty="0"/>
          </a:p>
          <a:p>
            <a:pPr algn="just"/>
            <a:r>
              <a:rPr lang="en-US" sz="2000" b="1" dirty="0">
                <a:solidFill>
                  <a:srgbClr val="00B0F0"/>
                </a:solidFill>
              </a:rPr>
              <a:t>Platinum </a:t>
            </a:r>
            <a:r>
              <a:rPr lang="en-US" sz="2000" b="1" dirty="0" err="1">
                <a:solidFill>
                  <a:srgbClr val="00B0F0"/>
                </a:solidFill>
              </a:rPr>
              <a:t>jewellery</a:t>
            </a:r>
            <a:r>
              <a:rPr lang="en-US" sz="2000" b="1" dirty="0">
                <a:solidFill>
                  <a:srgbClr val="00B0F0"/>
                </a:solidFill>
              </a:rPr>
              <a:t> </a:t>
            </a:r>
            <a:r>
              <a:rPr lang="en-US" sz="2000" dirty="0"/>
              <a:t>including partly processed </a:t>
            </a:r>
            <a:r>
              <a:rPr lang="en-US" sz="2000" dirty="0" err="1"/>
              <a:t>jewellery</a:t>
            </a:r>
            <a:r>
              <a:rPr lang="en-US" sz="2000" dirty="0"/>
              <a:t> and articles including medallions and coins (excluding legal tender coins and any engineering goods) containing more than </a:t>
            </a:r>
            <a:r>
              <a:rPr lang="en-US" sz="2000" b="1" dirty="0">
                <a:solidFill>
                  <a:srgbClr val="00B0F0"/>
                </a:solidFill>
              </a:rPr>
              <a:t>50% platinum by weight. </a:t>
            </a:r>
          </a:p>
        </p:txBody>
      </p:sp>
      <p:sp>
        <p:nvSpPr>
          <p:cNvPr id="3" name="Title 2"/>
          <p:cNvSpPr>
            <a:spLocks noGrp="1"/>
          </p:cNvSpPr>
          <p:nvPr>
            <p:ph type="title"/>
          </p:nvPr>
        </p:nvSpPr>
        <p:spPr>
          <a:xfrm>
            <a:off x="457200" y="381000"/>
            <a:ext cx="8229600" cy="1143000"/>
          </a:xfrm>
        </p:spPr>
        <p:txBody>
          <a:bodyPr>
            <a:normAutofit fontScale="90000"/>
          </a:bodyPr>
          <a:lstStyle/>
          <a:p>
            <a:pPr algn="ctr"/>
            <a:br>
              <a:rPr lang="en-US" sz="2000" dirty="0"/>
            </a:br>
            <a:br>
              <a:rPr lang="en-US" sz="2000" dirty="0"/>
            </a:br>
            <a:r>
              <a:rPr lang="en-US" sz="4900" dirty="0"/>
              <a:t>DUTY EXEMPTION SCHEME</a:t>
            </a:r>
            <a:br>
              <a:rPr lang="en-US" sz="4900" dirty="0"/>
            </a:br>
            <a:r>
              <a:rPr lang="en-US" sz="1800" dirty="0">
                <a:solidFill>
                  <a:schemeClr val="tx1"/>
                </a:solidFill>
              </a:rPr>
              <a:t>SCHEMES FOR EXPORTERS OF GEMS &amp; JEWELLERY</a:t>
            </a:r>
            <a:br>
              <a:rPr lang="en-US" sz="1800" dirty="0">
                <a:solidFill>
                  <a:srgbClr val="FF0000"/>
                </a:solidFill>
              </a:rPr>
            </a:br>
            <a:br>
              <a:rPr lang="en-US" sz="4900" dirty="0"/>
            </a:br>
            <a:endParaRPr lang="en-US" sz="4900" b="0" dirty="0">
              <a:solidFill>
                <a:schemeClr val="tx1"/>
              </a:solidFill>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a:buNone/>
            </a:pPr>
            <a:r>
              <a:rPr lang="en-US" sz="2400" b="1" dirty="0"/>
              <a:t>	</a:t>
            </a:r>
            <a:r>
              <a:rPr lang="en-US" sz="2400" b="1" dirty="0">
                <a:solidFill>
                  <a:srgbClr val="FF0000"/>
                </a:solidFill>
              </a:rPr>
              <a:t>Advance Procurement/ Replenishment of Precious Metals from Nominated Agencies :</a:t>
            </a:r>
          </a:p>
          <a:p>
            <a:pPr>
              <a:buNone/>
            </a:pPr>
            <a:endParaRPr lang="en-US" sz="2400" b="1" dirty="0">
              <a:solidFill>
                <a:srgbClr val="FF0000"/>
              </a:solidFill>
            </a:endParaRPr>
          </a:p>
          <a:p>
            <a:pPr algn="just"/>
            <a:r>
              <a:rPr lang="en-US" sz="1800" dirty="0"/>
              <a:t>Exporter of gold / silver / platinum </a:t>
            </a:r>
            <a:r>
              <a:rPr lang="en-US" sz="1800" dirty="0" err="1"/>
              <a:t>jewellery</a:t>
            </a:r>
            <a:r>
              <a:rPr lang="en-US" sz="1800" dirty="0"/>
              <a:t> and articles thereof including mountings and findings may obtain gold / silver / platinum as an input for export product from Nominated Agency, in advance or as replenishment after export in accordance with the procedure specified in this behalf. </a:t>
            </a:r>
          </a:p>
          <a:p>
            <a:pPr algn="just"/>
            <a:endParaRPr lang="en-US" sz="1800" b="1" dirty="0">
              <a:solidFill>
                <a:srgbClr val="FF0000"/>
              </a:solidFill>
            </a:endParaRPr>
          </a:p>
          <a:p>
            <a:r>
              <a:rPr lang="en-US" sz="1800" dirty="0"/>
              <a:t>The export would be subject to wastage norms and minimum value addition. </a:t>
            </a:r>
            <a:endParaRPr lang="en-US" sz="1800" b="1" dirty="0">
              <a:solidFill>
                <a:srgbClr val="FF0000"/>
              </a:solidFill>
            </a:endParaRPr>
          </a:p>
        </p:txBody>
      </p:sp>
      <p:sp>
        <p:nvSpPr>
          <p:cNvPr id="3" name="Title 2"/>
          <p:cNvSpPr>
            <a:spLocks noGrp="1"/>
          </p:cNvSpPr>
          <p:nvPr>
            <p:ph type="title"/>
          </p:nvPr>
        </p:nvSpPr>
        <p:spPr>
          <a:xfrm>
            <a:off x="457200" y="381000"/>
            <a:ext cx="8229600" cy="1143000"/>
          </a:xfrm>
        </p:spPr>
        <p:txBody>
          <a:bodyPr>
            <a:normAutofit fontScale="90000"/>
          </a:bodyPr>
          <a:lstStyle/>
          <a:p>
            <a:pPr algn="ctr"/>
            <a:br>
              <a:rPr lang="en-US" sz="2000" dirty="0"/>
            </a:br>
            <a:br>
              <a:rPr lang="en-US" sz="2000" dirty="0"/>
            </a:br>
            <a:r>
              <a:rPr lang="en-US" sz="4900" dirty="0"/>
              <a:t>DUTY EXEMPTION SCHEME</a:t>
            </a:r>
            <a:br>
              <a:rPr lang="en-US" sz="4900" dirty="0"/>
            </a:br>
            <a:r>
              <a:rPr lang="en-US" sz="1800" dirty="0">
                <a:solidFill>
                  <a:schemeClr val="tx1"/>
                </a:solidFill>
              </a:rPr>
              <a:t>SCHEMES FOR EXPORTERS OF GEMS &amp; JEWELLERY</a:t>
            </a:r>
            <a:br>
              <a:rPr lang="en-US" sz="1800" dirty="0">
                <a:solidFill>
                  <a:srgbClr val="FF0000"/>
                </a:solidFill>
              </a:rPr>
            </a:br>
            <a:br>
              <a:rPr lang="en-US" sz="4900" dirty="0"/>
            </a:br>
            <a:endParaRPr lang="en-US" sz="4900" b="0" dirty="0">
              <a:solidFill>
                <a:schemeClr val="tx1"/>
              </a:solidFill>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752600"/>
            <a:ext cx="8229600" cy="4525963"/>
          </a:xfrm>
        </p:spPr>
        <p:txBody>
          <a:bodyPr>
            <a:normAutofit/>
          </a:bodyPr>
          <a:lstStyle/>
          <a:p>
            <a:pPr>
              <a:buNone/>
            </a:pPr>
            <a:r>
              <a:rPr lang="en-US" sz="2400" b="1" dirty="0"/>
              <a:t>	</a:t>
            </a:r>
            <a:r>
              <a:rPr lang="en-US" sz="2400" b="1" dirty="0">
                <a:solidFill>
                  <a:srgbClr val="FF0000"/>
                </a:solidFill>
              </a:rPr>
              <a:t>Wastage Norms:</a:t>
            </a:r>
          </a:p>
          <a:p>
            <a:pPr>
              <a:buNone/>
            </a:pPr>
            <a:endParaRPr lang="en-US" sz="2400" b="1" dirty="0">
              <a:solidFill>
                <a:srgbClr val="FF0000"/>
              </a:solidFill>
            </a:endParaRPr>
          </a:p>
          <a:p>
            <a:pPr algn="just">
              <a:buNone/>
            </a:pPr>
            <a:r>
              <a:rPr lang="en-US" sz="1800" dirty="0"/>
              <a:t>	Wastage or manufacturing loss for gold / silver / platinum </a:t>
            </a:r>
            <a:r>
              <a:rPr lang="en-US" sz="1800" dirty="0" err="1"/>
              <a:t>jewellery</a:t>
            </a:r>
            <a:r>
              <a:rPr lang="en-US" sz="1800" dirty="0"/>
              <a:t> shall be admissible as per paragraph 4.60 of Handbook of Procedures. </a:t>
            </a:r>
          </a:p>
        </p:txBody>
      </p:sp>
      <p:sp>
        <p:nvSpPr>
          <p:cNvPr id="3" name="Title 2"/>
          <p:cNvSpPr>
            <a:spLocks noGrp="1"/>
          </p:cNvSpPr>
          <p:nvPr>
            <p:ph type="title"/>
          </p:nvPr>
        </p:nvSpPr>
        <p:spPr>
          <a:xfrm>
            <a:off x="457200" y="381000"/>
            <a:ext cx="8229600" cy="1143000"/>
          </a:xfrm>
        </p:spPr>
        <p:txBody>
          <a:bodyPr>
            <a:normAutofit fontScale="90000"/>
          </a:bodyPr>
          <a:lstStyle/>
          <a:p>
            <a:pPr algn="ctr"/>
            <a:br>
              <a:rPr lang="en-US" sz="2000" dirty="0"/>
            </a:br>
            <a:br>
              <a:rPr lang="en-US" sz="2000" dirty="0"/>
            </a:br>
            <a:br>
              <a:rPr lang="en-US" sz="2000" dirty="0"/>
            </a:br>
            <a:br>
              <a:rPr lang="en-US" sz="2000" dirty="0"/>
            </a:br>
            <a:r>
              <a:rPr lang="en-US" sz="4900" dirty="0"/>
              <a:t>DUTY EXEMPTION SCHEME</a:t>
            </a:r>
            <a:br>
              <a:rPr lang="en-US" sz="4900" dirty="0"/>
            </a:br>
            <a:r>
              <a:rPr lang="en-US" sz="1800" dirty="0">
                <a:solidFill>
                  <a:schemeClr val="tx1"/>
                </a:solidFill>
              </a:rPr>
              <a:t>SCHEMES FOR EXPORTERS OF GEMS &amp; JEWELLERY</a:t>
            </a:r>
            <a:br>
              <a:rPr lang="en-US" sz="1800" dirty="0">
                <a:solidFill>
                  <a:srgbClr val="FF0000"/>
                </a:solidFill>
              </a:rPr>
            </a:br>
            <a:br>
              <a:rPr lang="en-US" sz="4900" dirty="0"/>
            </a:br>
            <a:endParaRPr lang="en-US" sz="4900" b="0" dirty="0">
              <a:solidFill>
                <a:schemeClr val="tx1"/>
              </a:solidFill>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229600" cy="1143000"/>
          </a:xfrm>
        </p:spPr>
        <p:txBody>
          <a:bodyPr>
            <a:normAutofit fontScale="90000"/>
          </a:bodyPr>
          <a:lstStyle/>
          <a:p>
            <a:pPr algn="ctr"/>
            <a:br>
              <a:rPr lang="en-US" sz="2000" dirty="0"/>
            </a:br>
            <a:br>
              <a:rPr lang="en-US" sz="2000" dirty="0"/>
            </a:br>
            <a:br>
              <a:rPr lang="en-US" sz="2000" dirty="0"/>
            </a:br>
            <a:br>
              <a:rPr lang="en-US" sz="2000" dirty="0"/>
            </a:br>
            <a:r>
              <a:rPr lang="en-US" sz="4900" dirty="0"/>
              <a:t>DUTY EXEMPTION SCHEME</a:t>
            </a:r>
            <a:br>
              <a:rPr lang="en-US" sz="4900" dirty="0"/>
            </a:br>
            <a:r>
              <a:rPr lang="en-US" sz="1800" dirty="0">
                <a:solidFill>
                  <a:schemeClr val="tx1"/>
                </a:solidFill>
              </a:rPr>
              <a:t>SCHEMES FOR EXPORTERS OF GEMS &amp; JEWELLERY</a:t>
            </a:r>
            <a:br>
              <a:rPr lang="en-US" sz="1800" dirty="0">
                <a:solidFill>
                  <a:srgbClr val="FF0000"/>
                </a:solidFill>
              </a:rPr>
            </a:br>
            <a:br>
              <a:rPr lang="en-US" sz="4900" dirty="0"/>
            </a:br>
            <a:endParaRPr lang="en-US" sz="4900" b="0" dirty="0">
              <a:solidFill>
                <a:schemeClr val="tx1"/>
              </a:solidFill>
            </a:endParaRPr>
          </a:p>
        </p:txBody>
      </p:sp>
      <p:sp>
        <p:nvSpPr>
          <p:cNvPr id="2" name="Content Placeholder 1"/>
          <p:cNvSpPr>
            <a:spLocks noGrp="1"/>
          </p:cNvSpPr>
          <p:nvPr>
            <p:ph idx="1"/>
          </p:nvPr>
        </p:nvSpPr>
        <p:spPr>
          <a:xfrm>
            <a:off x="304800" y="1295400"/>
            <a:ext cx="8229600" cy="4525963"/>
          </a:xfrm>
        </p:spPr>
        <p:txBody>
          <a:bodyPr>
            <a:normAutofit/>
          </a:bodyPr>
          <a:lstStyle/>
          <a:p>
            <a:pPr>
              <a:buNone/>
            </a:pPr>
            <a:r>
              <a:rPr lang="en-US" sz="2400" b="1" dirty="0"/>
              <a:t>	</a:t>
            </a:r>
            <a:r>
              <a:rPr lang="en-US" sz="2400" b="1" dirty="0">
                <a:solidFill>
                  <a:srgbClr val="00B0F0"/>
                </a:solidFill>
              </a:rPr>
              <a:t>Extracts fro the Para 4.60 of H.B.P.</a:t>
            </a:r>
          </a:p>
          <a:p>
            <a:pPr>
              <a:buNone/>
            </a:pPr>
            <a:endParaRPr lang="en-US" sz="2400" b="1" dirty="0">
              <a:solidFill>
                <a:srgbClr val="FF0000"/>
              </a:solidFill>
            </a:endParaRPr>
          </a:p>
          <a:p>
            <a:pPr algn="just">
              <a:buNone/>
            </a:pPr>
            <a:r>
              <a:rPr lang="en-US" sz="1800" dirty="0"/>
              <a:t>	</a:t>
            </a:r>
          </a:p>
        </p:txBody>
      </p:sp>
      <p:graphicFrame>
        <p:nvGraphicFramePr>
          <p:cNvPr id="4" name="Table 3"/>
          <p:cNvGraphicFramePr>
            <a:graphicFrameLocks noGrp="1"/>
          </p:cNvGraphicFramePr>
          <p:nvPr/>
        </p:nvGraphicFramePr>
        <p:xfrm>
          <a:off x="228601" y="1828801"/>
          <a:ext cx="8458198" cy="4206240"/>
        </p:xfrm>
        <a:graphic>
          <a:graphicData uri="http://schemas.openxmlformats.org/drawingml/2006/table">
            <a:tbl>
              <a:tblPr firstRow="1" bandRow="1">
                <a:tableStyleId>{5C22544A-7EE6-4342-B048-85BDC9FD1C3A}</a:tableStyleId>
              </a:tblPr>
              <a:tblGrid>
                <a:gridCol w="497541">
                  <a:extLst>
                    <a:ext uri="{9D8B030D-6E8A-4147-A177-3AD203B41FA5}">
                      <a16:colId xmlns:a16="http://schemas.microsoft.com/office/drawing/2014/main" val="20000"/>
                    </a:ext>
                  </a:extLst>
                </a:gridCol>
                <a:gridCol w="4643717">
                  <a:extLst>
                    <a:ext uri="{9D8B030D-6E8A-4147-A177-3AD203B41FA5}">
                      <a16:colId xmlns:a16="http://schemas.microsoft.com/office/drawing/2014/main" val="20001"/>
                    </a:ext>
                  </a:extLst>
                </a:gridCol>
                <a:gridCol w="1492623">
                  <a:extLst>
                    <a:ext uri="{9D8B030D-6E8A-4147-A177-3AD203B41FA5}">
                      <a16:colId xmlns:a16="http://schemas.microsoft.com/office/drawing/2014/main" val="20002"/>
                    </a:ext>
                  </a:extLst>
                </a:gridCol>
                <a:gridCol w="1824317">
                  <a:extLst>
                    <a:ext uri="{9D8B030D-6E8A-4147-A177-3AD203B41FA5}">
                      <a16:colId xmlns:a16="http://schemas.microsoft.com/office/drawing/2014/main" val="20003"/>
                    </a:ext>
                  </a:extLst>
                </a:gridCol>
              </a:tblGrid>
              <a:tr h="137160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b="1" kern="1200" baseline="0" dirty="0" err="1">
                          <a:solidFill>
                            <a:schemeClr val="lt1"/>
                          </a:solidFill>
                          <a:latin typeface="+mn-lt"/>
                          <a:ea typeface="+mn-ea"/>
                          <a:cs typeface="+mn-cs"/>
                        </a:rPr>
                        <a:t>Sl</a:t>
                      </a:r>
                      <a:r>
                        <a:rPr kumimoji="0" lang="en-US" sz="1800" b="1" kern="1200" baseline="0" dirty="0">
                          <a:solidFill>
                            <a:schemeClr val="lt1"/>
                          </a:solidFill>
                          <a:latin typeface="+mn-lt"/>
                          <a:ea typeface="+mn-ea"/>
                          <a:cs typeface="+mn-cs"/>
                        </a:rPr>
                        <a:t> No 	</a:t>
                      </a:r>
                    </a:p>
                    <a:p>
                      <a:endParaRPr lang="en-US" dirty="0"/>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b="1" kern="1200" baseline="0" dirty="0">
                          <a:solidFill>
                            <a:schemeClr val="lt1"/>
                          </a:solidFill>
                          <a:latin typeface="+mn-lt"/>
                          <a:ea typeface="+mn-ea"/>
                          <a:cs typeface="+mn-cs"/>
                        </a:rPr>
                        <a:t>Items of export 	Percentage of 	</a:t>
                      </a:r>
                    </a:p>
                    <a:p>
                      <a:endParaRPr lang="en-US" dirty="0"/>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b="1" kern="1200" baseline="0" dirty="0">
                          <a:solidFill>
                            <a:schemeClr val="lt1"/>
                          </a:solidFill>
                          <a:latin typeface="+mn-lt"/>
                          <a:ea typeface="+mn-ea"/>
                          <a:cs typeface="+mn-cs"/>
                        </a:rPr>
                        <a:t>Percentage of wastage by weight with reference to Gold/ Platinum / Silver content in export item 	</a:t>
                      </a:r>
                    </a:p>
                    <a:p>
                      <a:endParaRPr lang="en-US" dirty="0"/>
                    </a:p>
                  </a:txBody>
                  <a:tcPr/>
                </a:tc>
                <a:tc hMerge="1">
                  <a:txBody>
                    <a:bodyPr/>
                    <a:lstStyle/>
                    <a:p>
                      <a:endParaRPr lang="en-US"/>
                    </a:p>
                  </a:txBody>
                  <a:tcPr/>
                </a:tc>
                <a:extLst>
                  <a:ext uri="{0D108BD9-81ED-4DB2-BD59-A6C34878D82A}">
                    <a16:rowId xmlns:a16="http://schemas.microsoft.com/office/drawing/2014/main" val="10000"/>
                  </a:ext>
                </a:extLst>
              </a:tr>
              <a:tr h="1114425">
                <a:tc vMerge="1">
                  <a:txBody>
                    <a:bodyPr/>
                    <a:lstStyle/>
                    <a:p>
                      <a:endParaRPr lang="en-US"/>
                    </a:p>
                  </a:txBody>
                  <a:tcPr/>
                </a:tc>
                <a:tc vMerge="1">
                  <a:txBody>
                    <a:bodyPr/>
                    <a:lstStyle/>
                    <a:p>
                      <a:endParaRPr lang="en-US"/>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b="1" kern="1200" baseline="0" dirty="0">
                          <a:solidFill>
                            <a:schemeClr val="dk1"/>
                          </a:solidFill>
                          <a:latin typeface="+mn-lt"/>
                          <a:ea typeface="+mn-ea"/>
                          <a:cs typeface="+mn-cs"/>
                        </a:rPr>
                        <a:t>Gold / platinum 	</a:t>
                      </a:r>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b="1" kern="1200" baseline="0" dirty="0">
                          <a:solidFill>
                            <a:schemeClr val="dk1"/>
                          </a:solidFill>
                          <a:latin typeface="+mn-lt"/>
                          <a:ea typeface="+mn-ea"/>
                          <a:cs typeface="+mn-cs"/>
                        </a:rPr>
                        <a:t>Silver :	</a:t>
                      </a:r>
                    </a:p>
                    <a:p>
                      <a:endParaRPr lang="en-US" dirty="0"/>
                    </a:p>
                  </a:txBody>
                  <a:tcPr/>
                </a:tc>
                <a:extLst>
                  <a:ext uri="{0D108BD9-81ED-4DB2-BD59-A6C34878D82A}">
                    <a16:rowId xmlns:a16="http://schemas.microsoft.com/office/drawing/2014/main" val="10001"/>
                  </a:ext>
                </a:extLst>
              </a:tr>
              <a:tr h="162877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kern="1200" baseline="0" dirty="0">
                          <a:solidFill>
                            <a:schemeClr val="dk1"/>
                          </a:solidFill>
                          <a:latin typeface="+mn-lt"/>
                          <a:ea typeface="+mn-ea"/>
                          <a:cs typeface="+mn-cs"/>
                        </a:rPr>
                        <a:t>a) 	</a:t>
                      </a:r>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kern="1200" baseline="0" dirty="0">
                          <a:solidFill>
                            <a:schemeClr val="dk1"/>
                          </a:solidFill>
                          <a:latin typeface="+mn-lt"/>
                          <a:ea typeface="+mn-ea"/>
                          <a:cs typeface="+mn-cs"/>
                        </a:rPr>
                        <a:t>Plain </a:t>
                      </a:r>
                      <a:r>
                        <a:rPr kumimoji="0" lang="en-US" sz="1800" kern="1200" baseline="0" dirty="0" err="1">
                          <a:solidFill>
                            <a:schemeClr val="dk1"/>
                          </a:solidFill>
                          <a:latin typeface="+mn-lt"/>
                          <a:ea typeface="+mn-ea"/>
                          <a:cs typeface="+mn-cs"/>
                        </a:rPr>
                        <a:t>jewellery</a:t>
                      </a:r>
                      <a:r>
                        <a:rPr kumimoji="0" lang="en-US" sz="1800" kern="1200" baseline="0" dirty="0">
                          <a:solidFill>
                            <a:schemeClr val="dk1"/>
                          </a:solidFill>
                          <a:latin typeface="+mn-lt"/>
                          <a:ea typeface="+mn-ea"/>
                          <a:cs typeface="+mn-cs"/>
                        </a:rPr>
                        <a:t>, articles, and ornaments like </a:t>
                      </a:r>
                      <a:r>
                        <a:rPr kumimoji="0" lang="en-US" sz="1800" kern="1200" baseline="0" dirty="0" err="1">
                          <a:solidFill>
                            <a:schemeClr val="dk1"/>
                          </a:solidFill>
                          <a:latin typeface="+mn-lt"/>
                          <a:ea typeface="+mn-ea"/>
                          <a:cs typeface="+mn-cs"/>
                        </a:rPr>
                        <a:t>Mangalsutra</a:t>
                      </a:r>
                      <a:r>
                        <a:rPr kumimoji="0" lang="en-US" sz="1800" kern="1200" baseline="0" dirty="0">
                          <a:solidFill>
                            <a:schemeClr val="dk1"/>
                          </a:solidFill>
                          <a:latin typeface="+mn-lt"/>
                          <a:ea typeface="+mn-ea"/>
                          <a:cs typeface="+mn-cs"/>
                        </a:rPr>
                        <a:t> containing gold and black beads /imitation stones, cubic </a:t>
                      </a:r>
                      <a:r>
                        <a:rPr kumimoji="0" lang="en-US" sz="1800" kern="1200" baseline="0" dirty="0" err="1">
                          <a:solidFill>
                            <a:schemeClr val="dk1"/>
                          </a:solidFill>
                          <a:latin typeface="+mn-lt"/>
                          <a:ea typeface="+mn-ea"/>
                          <a:cs typeface="+mn-cs"/>
                        </a:rPr>
                        <a:t>zirconia</a:t>
                      </a:r>
                      <a:r>
                        <a:rPr kumimoji="0" lang="en-US" sz="1800" kern="1200" baseline="0" dirty="0">
                          <a:solidFill>
                            <a:schemeClr val="dk1"/>
                          </a:solidFill>
                          <a:latin typeface="+mn-lt"/>
                          <a:ea typeface="+mn-ea"/>
                          <a:cs typeface="+mn-cs"/>
                        </a:rPr>
                        <a:t> diamonds, precious, semi-precious  stones	</a:t>
                      </a:r>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kern="1200" baseline="0" dirty="0">
                          <a:solidFill>
                            <a:schemeClr val="dk1"/>
                          </a:solidFill>
                          <a:latin typeface="+mn-lt"/>
                          <a:ea typeface="+mn-ea"/>
                          <a:cs typeface="+mn-cs"/>
                        </a:rPr>
                        <a:t>2.5 % 	</a:t>
                      </a:r>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kern="1200" baseline="0" dirty="0">
                          <a:solidFill>
                            <a:schemeClr val="dk1"/>
                          </a:solidFill>
                          <a:latin typeface="+mn-lt"/>
                          <a:ea typeface="+mn-ea"/>
                          <a:cs typeface="+mn-cs"/>
                        </a:rPr>
                        <a:t>3.2 % 	</a:t>
                      </a:r>
                    </a:p>
                    <a:p>
                      <a:endParaRPr lang="en-US" dirty="0"/>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229600" cy="1143000"/>
          </a:xfrm>
        </p:spPr>
        <p:txBody>
          <a:bodyPr>
            <a:normAutofit fontScale="90000"/>
          </a:bodyPr>
          <a:lstStyle/>
          <a:p>
            <a:pPr algn="ctr"/>
            <a:br>
              <a:rPr lang="en-US" sz="2000" dirty="0"/>
            </a:br>
            <a:br>
              <a:rPr lang="en-US" sz="2000" dirty="0"/>
            </a:br>
            <a:br>
              <a:rPr lang="en-US" sz="2000" dirty="0"/>
            </a:br>
            <a:br>
              <a:rPr lang="en-US" sz="2000" dirty="0"/>
            </a:br>
            <a:r>
              <a:rPr lang="en-US" sz="4900" dirty="0"/>
              <a:t>DUTY EXEMPTION SCHEME</a:t>
            </a:r>
            <a:br>
              <a:rPr lang="en-US" sz="4900" dirty="0"/>
            </a:br>
            <a:r>
              <a:rPr lang="en-US" sz="1800" dirty="0">
                <a:solidFill>
                  <a:schemeClr val="tx1"/>
                </a:solidFill>
              </a:rPr>
              <a:t>SCHEMES FOR EXPORTERS OF GEMS &amp; JEWELLERY</a:t>
            </a:r>
            <a:br>
              <a:rPr lang="en-US" sz="1800" dirty="0">
                <a:solidFill>
                  <a:srgbClr val="FF0000"/>
                </a:solidFill>
              </a:rPr>
            </a:br>
            <a:br>
              <a:rPr lang="en-US" sz="4900" dirty="0"/>
            </a:br>
            <a:endParaRPr lang="en-US" sz="4900" b="0" dirty="0">
              <a:solidFill>
                <a:schemeClr val="tx1"/>
              </a:solidFill>
            </a:endParaRPr>
          </a:p>
        </p:txBody>
      </p:sp>
      <p:sp>
        <p:nvSpPr>
          <p:cNvPr id="2" name="Content Placeholder 1"/>
          <p:cNvSpPr>
            <a:spLocks noGrp="1"/>
          </p:cNvSpPr>
          <p:nvPr>
            <p:ph idx="1"/>
          </p:nvPr>
        </p:nvSpPr>
        <p:spPr>
          <a:xfrm>
            <a:off x="304800" y="1295400"/>
            <a:ext cx="8229600" cy="4525963"/>
          </a:xfrm>
        </p:spPr>
        <p:txBody>
          <a:bodyPr>
            <a:normAutofit/>
          </a:bodyPr>
          <a:lstStyle/>
          <a:p>
            <a:pPr>
              <a:buNone/>
            </a:pPr>
            <a:r>
              <a:rPr lang="en-US" sz="2400" b="1" dirty="0"/>
              <a:t>	</a:t>
            </a:r>
            <a:r>
              <a:rPr lang="en-US" sz="2400" b="1" dirty="0">
                <a:solidFill>
                  <a:srgbClr val="00B0F0"/>
                </a:solidFill>
              </a:rPr>
              <a:t>Extracts fro the Para 4.60 of H.B.P.</a:t>
            </a:r>
          </a:p>
          <a:p>
            <a:pPr>
              <a:buNone/>
            </a:pPr>
            <a:endParaRPr lang="en-US" sz="2400" b="1" dirty="0">
              <a:solidFill>
                <a:srgbClr val="FF0000"/>
              </a:solidFill>
            </a:endParaRPr>
          </a:p>
          <a:p>
            <a:pPr algn="just">
              <a:buNone/>
            </a:pPr>
            <a:r>
              <a:rPr lang="en-US" sz="1800" dirty="0"/>
              <a:t>	</a:t>
            </a:r>
          </a:p>
        </p:txBody>
      </p:sp>
      <p:graphicFrame>
        <p:nvGraphicFramePr>
          <p:cNvPr id="4" name="Table 3"/>
          <p:cNvGraphicFramePr>
            <a:graphicFrameLocks noGrp="1"/>
          </p:cNvGraphicFramePr>
          <p:nvPr/>
        </p:nvGraphicFramePr>
        <p:xfrm>
          <a:off x="228601" y="1828801"/>
          <a:ext cx="8458198" cy="4422933"/>
        </p:xfrm>
        <a:graphic>
          <a:graphicData uri="http://schemas.openxmlformats.org/drawingml/2006/table">
            <a:tbl>
              <a:tblPr firstRow="1" bandRow="1">
                <a:tableStyleId>{5C22544A-7EE6-4342-B048-85BDC9FD1C3A}</a:tableStyleId>
              </a:tblPr>
              <a:tblGrid>
                <a:gridCol w="497541">
                  <a:extLst>
                    <a:ext uri="{9D8B030D-6E8A-4147-A177-3AD203B41FA5}">
                      <a16:colId xmlns:a16="http://schemas.microsoft.com/office/drawing/2014/main" val="20000"/>
                    </a:ext>
                  </a:extLst>
                </a:gridCol>
                <a:gridCol w="4643717">
                  <a:extLst>
                    <a:ext uri="{9D8B030D-6E8A-4147-A177-3AD203B41FA5}">
                      <a16:colId xmlns:a16="http://schemas.microsoft.com/office/drawing/2014/main" val="20001"/>
                    </a:ext>
                  </a:extLst>
                </a:gridCol>
                <a:gridCol w="1492623">
                  <a:extLst>
                    <a:ext uri="{9D8B030D-6E8A-4147-A177-3AD203B41FA5}">
                      <a16:colId xmlns:a16="http://schemas.microsoft.com/office/drawing/2014/main" val="20002"/>
                    </a:ext>
                  </a:extLst>
                </a:gridCol>
                <a:gridCol w="1824317">
                  <a:extLst>
                    <a:ext uri="{9D8B030D-6E8A-4147-A177-3AD203B41FA5}">
                      <a16:colId xmlns:a16="http://schemas.microsoft.com/office/drawing/2014/main" val="20003"/>
                    </a:ext>
                  </a:extLst>
                </a:gridCol>
              </a:tblGrid>
              <a:tr h="121920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b="1" kern="1200" baseline="0" dirty="0" err="1">
                          <a:solidFill>
                            <a:schemeClr val="lt1"/>
                          </a:solidFill>
                          <a:latin typeface="+mn-lt"/>
                          <a:ea typeface="+mn-ea"/>
                          <a:cs typeface="+mn-cs"/>
                        </a:rPr>
                        <a:t>Sl</a:t>
                      </a:r>
                      <a:r>
                        <a:rPr kumimoji="0" lang="en-US" sz="1800" b="1" kern="1200" baseline="0" dirty="0">
                          <a:solidFill>
                            <a:schemeClr val="lt1"/>
                          </a:solidFill>
                          <a:latin typeface="+mn-lt"/>
                          <a:ea typeface="+mn-ea"/>
                          <a:cs typeface="+mn-cs"/>
                        </a:rPr>
                        <a:t> No 	</a:t>
                      </a:r>
                    </a:p>
                    <a:p>
                      <a:endParaRPr lang="en-US" dirty="0"/>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b="1" kern="1200" baseline="0" dirty="0">
                          <a:solidFill>
                            <a:schemeClr val="lt1"/>
                          </a:solidFill>
                          <a:latin typeface="+mn-lt"/>
                          <a:ea typeface="+mn-ea"/>
                          <a:cs typeface="+mn-cs"/>
                        </a:rPr>
                        <a:t>Items of export 	Percentage of 	</a:t>
                      </a:r>
                    </a:p>
                    <a:p>
                      <a:endParaRPr lang="en-US" dirty="0"/>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b="1" kern="1200" baseline="0" dirty="0">
                          <a:solidFill>
                            <a:schemeClr val="lt1"/>
                          </a:solidFill>
                          <a:latin typeface="+mn-lt"/>
                          <a:ea typeface="+mn-ea"/>
                          <a:cs typeface="+mn-cs"/>
                        </a:rPr>
                        <a:t>Percentage of wastage by weight with reference to Gold/ Platinum / Silver content in export item 	</a:t>
                      </a:r>
                    </a:p>
                    <a:p>
                      <a:endParaRPr lang="en-US" dirty="0"/>
                    </a:p>
                  </a:txBody>
                  <a:tcPr/>
                </a:tc>
                <a:tc hMerge="1">
                  <a:txBody>
                    <a:bodyPr/>
                    <a:lstStyle/>
                    <a:p>
                      <a:endParaRPr lang="en-US"/>
                    </a:p>
                  </a:txBody>
                  <a:tcPr/>
                </a:tc>
                <a:extLst>
                  <a:ext uri="{0D108BD9-81ED-4DB2-BD59-A6C34878D82A}">
                    <a16:rowId xmlns:a16="http://schemas.microsoft.com/office/drawing/2014/main" val="10000"/>
                  </a:ext>
                </a:extLst>
              </a:tr>
              <a:tr h="773906">
                <a:tc vMerge="1">
                  <a:txBody>
                    <a:bodyPr/>
                    <a:lstStyle/>
                    <a:p>
                      <a:endParaRPr lang="en-US"/>
                    </a:p>
                  </a:txBody>
                  <a:tcPr/>
                </a:tc>
                <a:tc vMerge="1">
                  <a:txBody>
                    <a:bodyPr/>
                    <a:lstStyle/>
                    <a:p>
                      <a:endParaRPr lang="en-US"/>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b="1" kern="1200" baseline="0" dirty="0">
                          <a:solidFill>
                            <a:schemeClr val="dk1"/>
                          </a:solidFill>
                          <a:latin typeface="+mn-lt"/>
                          <a:ea typeface="+mn-ea"/>
                          <a:cs typeface="+mn-cs"/>
                        </a:rPr>
                        <a:t>Gold / platinum 	</a:t>
                      </a:r>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b="1" kern="1200" baseline="0" dirty="0">
                          <a:solidFill>
                            <a:schemeClr val="dk1"/>
                          </a:solidFill>
                          <a:latin typeface="+mn-lt"/>
                          <a:ea typeface="+mn-ea"/>
                          <a:cs typeface="+mn-cs"/>
                        </a:rPr>
                        <a:t>Silver :	</a:t>
                      </a:r>
                    </a:p>
                    <a:p>
                      <a:endParaRPr lang="en-US" dirty="0"/>
                    </a:p>
                  </a:txBody>
                  <a:tcPr/>
                </a:tc>
                <a:extLst>
                  <a:ext uri="{0D108BD9-81ED-4DB2-BD59-A6C34878D82A}">
                    <a16:rowId xmlns:a16="http://schemas.microsoft.com/office/drawing/2014/main" val="10001"/>
                  </a:ext>
                </a:extLst>
              </a:tr>
              <a:tr h="762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kern="1200" baseline="0" dirty="0">
                          <a:solidFill>
                            <a:schemeClr val="dk1"/>
                          </a:solidFill>
                          <a:latin typeface="+mn-lt"/>
                          <a:ea typeface="+mn-ea"/>
                          <a:cs typeface="+mn-cs"/>
                        </a:rPr>
                        <a:t>b)	</a:t>
                      </a:r>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baseline="0" dirty="0">
                          <a:solidFill>
                            <a:schemeClr val="dk1"/>
                          </a:solidFill>
                          <a:latin typeface="+mn-lt"/>
                          <a:ea typeface="+mn-ea"/>
                          <a:cs typeface="+mn-cs"/>
                        </a:rPr>
                        <a:t>Studded </a:t>
                      </a:r>
                      <a:r>
                        <a:rPr lang="en-US" sz="1800" kern="1200" baseline="0" dirty="0" err="1">
                          <a:solidFill>
                            <a:schemeClr val="dk1"/>
                          </a:solidFill>
                          <a:latin typeface="+mn-lt"/>
                          <a:ea typeface="+mn-ea"/>
                          <a:cs typeface="+mn-cs"/>
                        </a:rPr>
                        <a:t>jewellery</a:t>
                      </a:r>
                      <a:r>
                        <a:rPr lang="en-US" sz="1800" kern="1200" baseline="0" dirty="0">
                          <a:solidFill>
                            <a:schemeClr val="dk1"/>
                          </a:solidFill>
                          <a:latin typeface="+mn-lt"/>
                          <a:ea typeface="+mn-ea"/>
                          <a:cs typeface="+mn-cs"/>
                        </a:rPr>
                        <a:t> and articles thereof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baseline="0" dirty="0">
                          <a:solidFill>
                            <a:schemeClr val="dk1"/>
                          </a:solidFill>
                          <a:latin typeface="+mn-lt"/>
                          <a:ea typeface="+mn-ea"/>
                          <a:cs typeface="+mn-cs"/>
                        </a:rPr>
                        <a:t>5.0 % 	</a:t>
                      </a:r>
                    </a:p>
                    <a:p>
                      <a:pPr marL="0" marR="0" indent="0" algn="l" defTabSz="914400" rtl="0" eaLnBrk="1" fontAlgn="auto" latinLnBrk="0" hangingPunct="1">
                        <a:lnSpc>
                          <a:spcPct val="100000"/>
                        </a:lnSpc>
                        <a:spcBef>
                          <a:spcPts val="0"/>
                        </a:spcBef>
                        <a:spcAft>
                          <a:spcPts val="0"/>
                        </a:spcAft>
                        <a:buClrTx/>
                        <a:buSzTx/>
                        <a:buFontTx/>
                        <a:buNone/>
                        <a:tabLst/>
                        <a:defRPr/>
                      </a:pPr>
                      <a:r>
                        <a:rPr kumimoji="0" lang="en-US" sz="1800" kern="1200" baseline="0" dirty="0">
                          <a:solidFill>
                            <a:schemeClr val="dk1"/>
                          </a:solidFill>
                          <a:latin typeface="+mn-lt"/>
                          <a:ea typeface="+mn-ea"/>
                          <a:cs typeface="+mn-cs"/>
                        </a:rPr>
                        <a:t>	</a:t>
                      </a:r>
                    </a:p>
                    <a:p>
                      <a:endParaRPr lang="en-US" dirty="0"/>
                    </a:p>
                  </a:txBody>
                  <a:tcPr/>
                </a:tc>
                <a:tc>
                  <a:txBody>
                    <a:bodyPr/>
                    <a:lstStyle/>
                    <a:p>
                      <a:r>
                        <a:rPr lang="en-US" sz="1800" kern="1200" baseline="0" dirty="0">
                          <a:solidFill>
                            <a:schemeClr val="dk1"/>
                          </a:solidFill>
                          <a:latin typeface="+mn-lt"/>
                          <a:ea typeface="+mn-ea"/>
                          <a:cs typeface="+mn-cs"/>
                        </a:rPr>
                        <a:t>5.0 % 	</a:t>
                      </a:r>
                    </a:p>
                    <a:p>
                      <a:endParaRPr lang="en-US" dirty="0"/>
                    </a:p>
                  </a:txBody>
                  <a:tcPr/>
                </a:tc>
                <a:extLst>
                  <a:ext uri="{0D108BD9-81ED-4DB2-BD59-A6C34878D82A}">
                    <a16:rowId xmlns:a16="http://schemas.microsoft.com/office/drawing/2014/main" val="10002"/>
                  </a:ext>
                </a:extLst>
              </a:tr>
              <a:tr h="1131093">
                <a:tc>
                  <a:txBody>
                    <a:bodyPr/>
                    <a:lstStyle/>
                    <a:p>
                      <a:r>
                        <a:rPr lang="en-US" dirty="0"/>
                        <a:t>c)</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baseline="0" dirty="0">
                          <a:solidFill>
                            <a:schemeClr val="dk1"/>
                          </a:solidFill>
                          <a:latin typeface="+mn-lt"/>
                          <a:ea typeface="+mn-ea"/>
                          <a:cs typeface="+mn-cs"/>
                        </a:rPr>
                        <a:t>Mountings and findings manufactured (by non-</a:t>
                      </a:r>
                      <a:r>
                        <a:rPr lang="en-US" sz="1800" kern="1200" baseline="0" dirty="0" err="1">
                          <a:solidFill>
                            <a:schemeClr val="dk1"/>
                          </a:solidFill>
                          <a:latin typeface="+mn-lt"/>
                          <a:ea typeface="+mn-ea"/>
                          <a:cs typeface="+mn-cs"/>
                        </a:rPr>
                        <a:t>mechanised</a:t>
                      </a:r>
                      <a:r>
                        <a:rPr lang="en-US" sz="1800" kern="1200" baseline="0" dirty="0">
                          <a:solidFill>
                            <a:schemeClr val="dk1"/>
                          </a:solidFill>
                          <a:latin typeface="+mn-lt"/>
                          <a:ea typeface="+mn-ea"/>
                          <a:cs typeface="+mn-cs"/>
                        </a:rPr>
                        <a:t> process) indigenously 	</a:t>
                      </a:r>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baseline="0" dirty="0">
                          <a:solidFill>
                            <a:schemeClr val="dk1"/>
                          </a:solidFill>
                          <a:latin typeface="+mn-lt"/>
                          <a:ea typeface="+mn-ea"/>
                          <a:cs typeface="+mn-cs"/>
                        </a:rPr>
                        <a:t>2.5 % 	</a:t>
                      </a:r>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baseline="0" dirty="0">
                          <a:solidFill>
                            <a:schemeClr val="dk1"/>
                          </a:solidFill>
                          <a:latin typeface="+mn-lt"/>
                          <a:ea typeface="+mn-ea"/>
                          <a:cs typeface="+mn-cs"/>
                        </a:rPr>
                        <a:t>3.2 % 	</a:t>
                      </a:r>
                    </a:p>
                    <a:p>
                      <a:endParaRPr lang="en-US" dirty="0"/>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en-US" sz="2400" b="1" dirty="0"/>
              <a:t>	</a:t>
            </a:r>
            <a:endParaRPr lang="en-US" sz="2400" dirty="0"/>
          </a:p>
          <a:p>
            <a:pPr>
              <a:buNone/>
            </a:pPr>
            <a:r>
              <a:rPr lang="en-US" sz="2400" b="1" dirty="0"/>
              <a:t>	</a:t>
            </a:r>
            <a:r>
              <a:rPr lang="en-US" sz="2400" b="1" dirty="0">
                <a:solidFill>
                  <a:srgbClr val="FF0000"/>
                </a:solidFill>
              </a:rPr>
              <a:t>Export against Supply by Foreign Buyer :	</a:t>
            </a:r>
          </a:p>
          <a:p>
            <a:pPr>
              <a:buNone/>
            </a:pPr>
            <a:endParaRPr lang="en-US" sz="2400" b="1" dirty="0">
              <a:solidFill>
                <a:srgbClr val="FF0000"/>
              </a:solidFill>
            </a:endParaRPr>
          </a:p>
          <a:p>
            <a:pPr algn="just">
              <a:buNone/>
            </a:pPr>
            <a:r>
              <a:rPr lang="en-US" sz="2000" dirty="0"/>
              <a:t>	Where export orders are placed on nominated agencies / status holder / exporters of three years standing having an annual average turnover of Rupees five </a:t>
            </a:r>
            <a:r>
              <a:rPr lang="en-US" sz="2000" dirty="0" err="1"/>
              <a:t>crores</a:t>
            </a:r>
            <a:r>
              <a:rPr lang="en-US" sz="2000" dirty="0"/>
              <a:t> during preceding three financial years, foreign buyer may supply in advance and free of charge, gold / silver / platinum, alloys, findings and mountings of gold / silver / platinum for manufacture and export.</a:t>
            </a:r>
            <a:endParaRPr lang="en-US" sz="2000" b="1" dirty="0">
              <a:solidFill>
                <a:srgbClr val="FF0000"/>
              </a:solidFill>
            </a:endParaRPr>
          </a:p>
          <a:p>
            <a:pPr>
              <a:buNone/>
            </a:pPr>
            <a:endParaRPr lang="en-US" sz="2400" b="1" dirty="0">
              <a:solidFill>
                <a:srgbClr val="FF0000"/>
              </a:solidFill>
            </a:endParaRPr>
          </a:p>
          <a:p>
            <a:pPr algn="just">
              <a:buNone/>
            </a:pPr>
            <a:r>
              <a:rPr lang="en-US" sz="1800" dirty="0"/>
              <a:t>	</a:t>
            </a:r>
          </a:p>
        </p:txBody>
      </p:sp>
      <p:sp>
        <p:nvSpPr>
          <p:cNvPr id="3" name="Title 2"/>
          <p:cNvSpPr>
            <a:spLocks noGrp="1"/>
          </p:cNvSpPr>
          <p:nvPr>
            <p:ph type="title"/>
          </p:nvPr>
        </p:nvSpPr>
        <p:spPr/>
        <p:txBody>
          <a:bodyPr>
            <a:normAutofit fontScale="90000"/>
          </a:bodyPr>
          <a:lstStyle/>
          <a:p>
            <a:pPr algn="ctr"/>
            <a:br>
              <a:rPr lang="en-US" sz="2000" dirty="0"/>
            </a:br>
            <a:br>
              <a:rPr lang="en-US" sz="2000" dirty="0"/>
            </a:br>
            <a:br>
              <a:rPr lang="en-US" sz="2000" dirty="0"/>
            </a:br>
            <a:br>
              <a:rPr lang="en-US" sz="2000" dirty="0"/>
            </a:br>
            <a:br>
              <a:rPr lang="en-US" sz="2000" dirty="0"/>
            </a:br>
            <a:r>
              <a:rPr lang="en-US" sz="4900" dirty="0"/>
              <a:t>DUTY EXEMPTION SCHEME</a:t>
            </a:r>
            <a:br>
              <a:rPr lang="en-US" sz="4900" dirty="0"/>
            </a:br>
            <a:r>
              <a:rPr lang="en-US" sz="1800" dirty="0">
                <a:solidFill>
                  <a:schemeClr val="tx1"/>
                </a:solidFill>
              </a:rPr>
              <a:t>SCHEMES FOR EXPORTERS OF GEMS &amp; JEWELLERY</a:t>
            </a:r>
            <a:br>
              <a:rPr lang="en-US" sz="1800" dirty="0">
                <a:solidFill>
                  <a:srgbClr val="FF0000"/>
                </a:solidFill>
              </a:rPr>
            </a:br>
            <a:br>
              <a:rPr lang="en-US" sz="4900" dirty="0"/>
            </a:br>
            <a:endParaRPr lang="en-US" sz="4900" b="0" dirty="0">
              <a:solidFill>
                <a:schemeClr val="tx1"/>
              </a:solidFill>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pPr algn="ctr"/>
            <a:r>
              <a:rPr lang="en-US" sz="3200" u="sng" dirty="0">
                <a:solidFill>
                  <a:srgbClr val="FFC000"/>
                </a:solidFill>
              </a:rPr>
              <a:t>PROFESSIONAL OPPORTUNITIES</a:t>
            </a:r>
          </a:p>
        </p:txBody>
      </p:sp>
      <p:sp>
        <p:nvSpPr>
          <p:cNvPr id="2" name="Content Placeholder 1"/>
          <p:cNvSpPr>
            <a:spLocks noGrp="1"/>
          </p:cNvSpPr>
          <p:nvPr>
            <p:ph type="body" idx="1"/>
          </p:nvPr>
        </p:nvSpPr>
        <p:spPr/>
        <p:txBody>
          <a:bodyPr>
            <a:normAutofit fontScale="85000" lnSpcReduction="20000"/>
          </a:bodyPr>
          <a:lstStyle/>
          <a:p>
            <a:pPr marL="566928" indent="-457200" algn="just"/>
            <a:endParaRPr lang="en-US" dirty="0"/>
          </a:p>
          <a:p>
            <a:pPr marL="566928" indent="-457200" algn="just">
              <a:buFont typeface="Arial" pitchFamily="34" charset="0"/>
              <a:buChar char="•"/>
            </a:pPr>
            <a:r>
              <a:rPr lang="en-US" sz="2400" dirty="0"/>
              <a:t>ISSUE OF ADVANCE LICENSES.</a:t>
            </a:r>
          </a:p>
          <a:p>
            <a:pPr marL="566928" indent="-457200" algn="just">
              <a:buFont typeface="Arial" pitchFamily="34" charset="0"/>
              <a:buChar char="•"/>
            </a:pPr>
            <a:r>
              <a:rPr lang="en-US" sz="2400" dirty="0"/>
              <a:t>ISSUE OF ADVANCE LICENSES FOR ANNUAL REQUIREMENTS.</a:t>
            </a:r>
          </a:p>
          <a:p>
            <a:pPr marL="566928" indent="-457200" algn="just">
              <a:buFont typeface="Arial" pitchFamily="34" charset="0"/>
              <a:buChar char="•"/>
            </a:pPr>
            <a:r>
              <a:rPr lang="en-US" sz="2400" dirty="0"/>
              <a:t>ISSUE OF EODC AGAINST ADVANCE AUTHORISATION.</a:t>
            </a:r>
          </a:p>
          <a:p>
            <a:pPr marL="566928" indent="-457200" algn="just"/>
            <a:endParaRPr lang="en-US" sz="2400" dirty="0"/>
          </a:p>
          <a:p>
            <a:pPr marL="566928" indent="-457200" algn="just">
              <a:buNone/>
            </a:pPr>
            <a:endParaRPr lang="en-US" sz="2400" dirty="0"/>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752600"/>
            <a:ext cx="8229600" cy="3124200"/>
          </a:xfrm>
        </p:spPr>
        <p:txBody>
          <a:bodyPr>
            <a:normAutofit fontScale="90000"/>
          </a:bodyPr>
          <a:lstStyle/>
          <a:p>
            <a:pPr algn="ctr"/>
            <a:br>
              <a:rPr lang="en-US" sz="7300" dirty="0"/>
            </a:br>
            <a:br>
              <a:rPr lang="en-US" sz="7300" dirty="0"/>
            </a:br>
            <a:r>
              <a:rPr lang="en-US" sz="7300" dirty="0"/>
              <a:t>CHAPTER 5</a:t>
            </a:r>
            <a:br>
              <a:rPr lang="en-US" sz="7300" dirty="0"/>
            </a:br>
            <a:r>
              <a:rPr lang="en-US" sz="2700" dirty="0"/>
              <a:t>EXPORT PROMOTION CAPITAL GOODS (EPCG) SCHEME</a:t>
            </a:r>
            <a:br>
              <a:rPr lang="en-US" sz="2700" dirty="0"/>
            </a:br>
            <a:br>
              <a:rPr lang="en-US" dirty="0"/>
            </a:br>
            <a:endParaRPr lang="en-US" dirty="0"/>
          </a:p>
        </p:txBody>
      </p:sp>
      <p:sp>
        <p:nvSpPr>
          <p:cNvPr id="3" name="Rectangle 2"/>
          <p:cNvSpPr/>
          <p:nvPr/>
        </p:nvSpPr>
        <p:spPr>
          <a:xfrm>
            <a:off x="1219200" y="685800"/>
            <a:ext cx="6781800" cy="523220"/>
          </a:xfrm>
          <a:prstGeom prst="rect">
            <a:avLst/>
          </a:prstGeom>
        </p:spPr>
        <p:txBody>
          <a:bodyPr wrap="square">
            <a:spAutoFit/>
          </a:bodyPr>
          <a:lstStyle/>
          <a:p>
            <a:pPr algn="ctr"/>
            <a:r>
              <a:rPr lang="en-US" sz="2800" dirty="0"/>
              <a:t>FOREIGN TRADE POLICY 2015-2020</a:t>
            </a:r>
          </a:p>
        </p:txBody>
      </p:sp>
    </p:spTree>
  </p:cSld>
  <p:clrMapOvr>
    <a:masterClrMapping/>
  </p:clrMapOvr>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OBJECTIVE:</a:t>
            </a:r>
            <a:endParaRPr lang="en-US" sz="2800" dirty="0">
              <a:solidFill>
                <a:srgbClr val="FF0000"/>
              </a:solidFill>
            </a:endParaRPr>
          </a:p>
          <a:p>
            <a:endParaRPr lang="en-US" sz="2400" dirty="0">
              <a:solidFill>
                <a:srgbClr val="FF0000"/>
              </a:solidFill>
            </a:endParaRPr>
          </a:p>
          <a:p>
            <a:pPr algn="just"/>
            <a:r>
              <a:rPr lang="en-US" sz="2000" dirty="0"/>
              <a:t>The objective of the EPCG Scheme is to facilitate import of capital goods for producing quality goods and services to enhance India’s export competitiveness. </a:t>
            </a:r>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COVERAGE OF EPCG SCHEME:</a:t>
            </a:r>
            <a:endParaRPr lang="en-US" sz="2800" dirty="0">
              <a:solidFill>
                <a:srgbClr val="FF0000"/>
              </a:solidFill>
            </a:endParaRPr>
          </a:p>
          <a:p>
            <a:pPr marL="566928" indent="-457200">
              <a:buNone/>
            </a:pPr>
            <a:endParaRPr lang="en-US" sz="2400" dirty="0">
              <a:solidFill>
                <a:srgbClr val="FF0000"/>
              </a:solidFill>
            </a:endParaRPr>
          </a:p>
          <a:p>
            <a:pPr marL="566928" indent="-457200">
              <a:buNone/>
            </a:pPr>
            <a:r>
              <a:rPr lang="en-US" sz="2400" dirty="0"/>
              <a:t>EPCG Scheme Covers</a:t>
            </a:r>
          </a:p>
          <a:p>
            <a:r>
              <a:rPr lang="en-US" sz="2000" dirty="0"/>
              <a:t>Manufacturer exporters with or without supporting manufacturer(s);</a:t>
            </a:r>
          </a:p>
          <a:p>
            <a:r>
              <a:rPr lang="en-US" sz="2000" dirty="0"/>
              <a:t>Merchant exporters tied to supporting manufacturer(s); </a:t>
            </a:r>
          </a:p>
          <a:p>
            <a:r>
              <a:rPr lang="en-US" sz="2000" dirty="0"/>
              <a:t>Service providers; and </a:t>
            </a:r>
          </a:p>
          <a:p>
            <a:r>
              <a:rPr lang="en-US" sz="2000" dirty="0"/>
              <a:t>Service Provider who is designated / certified as a Common Service Provider (CSP) by DGFT.   </a:t>
            </a:r>
          </a:p>
          <a:p>
            <a:endParaRPr lang="en-US" sz="2000" dirty="0"/>
          </a:p>
          <a:p>
            <a:pPr>
              <a:buNone/>
            </a:pPr>
            <a:endParaRPr lang="en-US" sz="2000" dirty="0"/>
          </a:p>
        </p:txBody>
      </p:sp>
      <p:sp>
        <p:nvSpPr>
          <p:cNvPr id="3" name="Title 2"/>
          <p:cNvSpPr>
            <a:spLocks noGrp="1"/>
          </p:cNvSpPr>
          <p:nvPr>
            <p:ph type="title"/>
          </p:nvPr>
        </p:nvSpPr>
        <p:spPr>
          <a:xfrm>
            <a:off x="457200" y="381000"/>
            <a:ext cx="8229600" cy="1143000"/>
          </a:xfrm>
        </p:spPr>
        <p:txBody>
          <a:bodyPr>
            <a:normAutofit/>
          </a:bodyPr>
          <a:lstStyle/>
          <a:p>
            <a:pPr algn="ctr"/>
            <a:r>
              <a:rPr lang="en-US" sz="3200" dirty="0"/>
              <a:t>EPCG SCHEME</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Import under EPCG Scheme (Eligibility &amp; Validity):</a:t>
            </a:r>
            <a:endParaRPr lang="en-US" sz="2800" dirty="0">
              <a:solidFill>
                <a:srgbClr val="FF0000"/>
              </a:solidFill>
            </a:endParaRPr>
          </a:p>
          <a:p>
            <a:pPr marL="566928" indent="-457200">
              <a:buNone/>
            </a:pPr>
            <a:endParaRPr lang="en-US" sz="2400" dirty="0">
              <a:solidFill>
                <a:srgbClr val="FF0000"/>
              </a:solidFill>
            </a:endParaRPr>
          </a:p>
          <a:p>
            <a:pPr marL="566928" indent="-457200" algn="just">
              <a:buFont typeface="+mj-lt"/>
              <a:buAutoNum type="arabicPeriod"/>
            </a:pPr>
            <a:r>
              <a:rPr lang="en-US" sz="2000" dirty="0"/>
              <a:t>Scheme allows import of capital goods for pre-production and post production at zero custom duty. Capital goods for this purpose include:</a:t>
            </a:r>
          </a:p>
          <a:p>
            <a:pPr lvl="1" algn="just"/>
            <a:r>
              <a:rPr lang="en-US" sz="2000" dirty="0"/>
              <a:t>Capital Goods as defined in Chapter 9 including in CKD/SKD condition thereof;</a:t>
            </a:r>
          </a:p>
          <a:p>
            <a:pPr lvl="1" algn="just"/>
            <a:r>
              <a:rPr lang="en-US" sz="2000" dirty="0"/>
              <a:t>Computer software systems;</a:t>
            </a:r>
          </a:p>
          <a:p>
            <a:pPr lvl="1" algn="just"/>
            <a:r>
              <a:rPr lang="en-US" sz="2000" dirty="0"/>
              <a:t>Spares, moulds, dies, jigs, fixtures, tools &amp; </a:t>
            </a:r>
            <a:r>
              <a:rPr lang="en-US" sz="2000" dirty="0" err="1"/>
              <a:t>refractories</a:t>
            </a:r>
            <a:r>
              <a:rPr lang="en-US" sz="2000" dirty="0"/>
              <a:t> for initial lining and spare </a:t>
            </a:r>
            <a:r>
              <a:rPr lang="en-US" sz="2000" dirty="0" err="1"/>
              <a:t>refractories</a:t>
            </a:r>
            <a:r>
              <a:rPr lang="en-US" sz="2000" dirty="0"/>
              <a:t>; and</a:t>
            </a:r>
          </a:p>
          <a:p>
            <a:pPr lvl="1"/>
            <a:r>
              <a:rPr lang="en-US" sz="2000" dirty="0"/>
              <a:t>catalysts for initial charge plus one subsequent charge.</a:t>
            </a:r>
          </a:p>
          <a:p>
            <a:pPr marL="566928" indent="-457200">
              <a:buFont typeface="+mj-lt"/>
              <a:buAutoNum type="arabicPeriod"/>
            </a:pPr>
            <a:endParaRPr lang="en-US" sz="2000" dirty="0"/>
          </a:p>
          <a:p>
            <a:pPr>
              <a:buNone/>
            </a:pPr>
            <a:endParaRPr lang="en-US" sz="2000" dirty="0"/>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Import under EPCG Scheme (Eligibility &amp; Validity) (Cont.):</a:t>
            </a:r>
            <a:endParaRPr lang="en-US" sz="2800" dirty="0">
              <a:solidFill>
                <a:srgbClr val="FF0000"/>
              </a:solidFill>
            </a:endParaRPr>
          </a:p>
          <a:p>
            <a:pPr marL="566928" indent="-457200">
              <a:buNone/>
            </a:pPr>
            <a:endParaRPr lang="en-US" sz="2400" dirty="0">
              <a:solidFill>
                <a:srgbClr val="FF0000"/>
              </a:solidFill>
            </a:endParaRPr>
          </a:p>
          <a:p>
            <a:pPr marL="566928" indent="-457200" algn="just">
              <a:buFont typeface="+mj-lt"/>
              <a:buAutoNum type="arabicPeriod" startAt="2"/>
            </a:pPr>
            <a:r>
              <a:rPr lang="en-US" sz="2000" dirty="0"/>
              <a:t>Import of capital goods for Project Imports notified by Central Board of Excise and Customs is also permitted under EPCG Scheme. </a:t>
            </a:r>
          </a:p>
          <a:p>
            <a:pPr marL="566928" indent="-457200" algn="just">
              <a:buFont typeface="+mj-lt"/>
              <a:buAutoNum type="arabicPeriod" startAt="2"/>
            </a:pPr>
            <a:endParaRPr lang="en-US" sz="2000" dirty="0"/>
          </a:p>
          <a:p>
            <a:pPr marL="566928" indent="-457200" algn="just">
              <a:buFont typeface="+mj-lt"/>
              <a:buAutoNum type="arabicPeriod" startAt="2"/>
            </a:pPr>
            <a:r>
              <a:rPr lang="en-US" sz="2000" dirty="0"/>
              <a:t>Import under EPCG Scheme shall be subject to </a:t>
            </a:r>
            <a:r>
              <a:rPr lang="en-US" sz="2000" b="1" dirty="0"/>
              <a:t>an </a:t>
            </a:r>
            <a:r>
              <a:rPr lang="en-US" sz="2000" b="1" dirty="0">
                <a:solidFill>
                  <a:srgbClr val="00B0F0"/>
                </a:solidFill>
              </a:rPr>
              <a:t>export obligation</a:t>
            </a:r>
            <a:r>
              <a:rPr lang="en-US" sz="2000" b="1" dirty="0"/>
              <a:t> equivalent to 6 times of duty saved on capital goods,</a:t>
            </a:r>
            <a:r>
              <a:rPr lang="en-US" sz="2000" dirty="0"/>
              <a:t> </a:t>
            </a:r>
            <a:r>
              <a:rPr lang="en-US" sz="2000" b="1" dirty="0"/>
              <a:t>to be fulfilled in 6 years</a:t>
            </a:r>
            <a:r>
              <a:rPr lang="en-US" sz="2000" dirty="0"/>
              <a:t> reckoned from date of issue of </a:t>
            </a:r>
            <a:r>
              <a:rPr lang="en-US" sz="2000" dirty="0" err="1"/>
              <a:t>Authorisation</a:t>
            </a:r>
            <a:r>
              <a:rPr lang="en-US" sz="2000" dirty="0"/>
              <a:t>.</a:t>
            </a:r>
          </a:p>
          <a:p>
            <a:pPr marL="566928" indent="-457200">
              <a:buNone/>
            </a:pPr>
            <a:endParaRPr lang="en-US" sz="2000" dirty="0"/>
          </a:p>
          <a:p>
            <a:pPr>
              <a:buNone/>
            </a:pPr>
            <a:endParaRPr lang="en-US" sz="2000" dirty="0"/>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Import under EPCG Scheme (Eligibility &amp; Validity) (Cont.):</a:t>
            </a:r>
            <a:endParaRPr lang="en-US" sz="2800" dirty="0">
              <a:solidFill>
                <a:srgbClr val="FF0000"/>
              </a:solidFill>
            </a:endParaRPr>
          </a:p>
          <a:p>
            <a:pPr marL="566928" indent="-457200">
              <a:buNone/>
            </a:pPr>
            <a:endParaRPr lang="en-US" sz="2400" dirty="0">
              <a:solidFill>
                <a:srgbClr val="FF0000"/>
              </a:solidFill>
            </a:endParaRPr>
          </a:p>
          <a:p>
            <a:pPr marL="566928" indent="-457200" algn="just">
              <a:buFont typeface="+mj-lt"/>
              <a:buAutoNum type="arabicPeriod" startAt="4"/>
            </a:pPr>
            <a:r>
              <a:rPr lang="en-US" sz="2000" dirty="0" err="1"/>
              <a:t>Authorisation</a:t>
            </a:r>
            <a:r>
              <a:rPr lang="en-US" sz="2000" dirty="0"/>
              <a:t> shall be </a:t>
            </a:r>
            <a:r>
              <a:rPr lang="en-US" sz="2000" b="1" dirty="0"/>
              <a:t>valid for import for 18 months </a:t>
            </a:r>
            <a:r>
              <a:rPr lang="en-US" sz="2000" dirty="0"/>
              <a:t>from the date of issue of </a:t>
            </a:r>
            <a:r>
              <a:rPr lang="en-US" sz="2000" dirty="0" err="1"/>
              <a:t>Authorisation</a:t>
            </a:r>
            <a:r>
              <a:rPr lang="en-US" sz="2000" dirty="0"/>
              <a:t>. Revalidation of EPCG </a:t>
            </a:r>
            <a:r>
              <a:rPr lang="en-US" sz="2000" dirty="0" err="1"/>
              <a:t>Authorisation</a:t>
            </a:r>
            <a:r>
              <a:rPr lang="en-US" sz="2000" dirty="0"/>
              <a:t> shall not be permitted.</a:t>
            </a:r>
          </a:p>
          <a:p>
            <a:pPr marL="566928" indent="-457200" algn="just">
              <a:buFont typeface="+mj-lt"/>
              <a:buAutoNum type="arabicPeriod" startAt="4"/>
            </a:pPr>
            <a:endParaRPr lang="en-US" sz="2000" dirty="0"/>
          </a:p>
          <a:p>
            <a:pPr marL="566928" indent="-457200" algn="just">
              <a:buFont typeface="+mj-lt"/>
              <a:buAutoNum type="arabicPeriod" startAt="4"/>
            </a:pPr>
            <a:r>
              <a:rPr lang="en-US" sz="2000" dirty="0"/>
              <a:t>In case countervailing duty (CVD) is paid in cash on imports under EPCG, incidence of CVD would not be taken for computation of net duty saved, provided CENVAT is not availed.</a:t>
            </a:r>
          </a:p>
          <a:p>
            <a:pPr marL="566928" indent="-457200">
              <a:buNone/>
            </a:pPr>
            <a:endParaRPr lang="en-US" sz="2000" dirty="0"/>
          </a:p>
          <a:p>
            <a:pPr>
              <a:buNone/>
            </a:pPr>
            <a:endParaRPr lang="en-US" sz="2000" dirty="0"/>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Import under EPCG Scheme (Eligibility &amp; Validity) (Cont.):</a:t>
            </a:r>
            <a:endParaRPr lang="en-US" sz="2800" dirty="0">
              <a:solidFill>
                <a:srgbClr val="FF0000"/>
              </a:solidFill>
            </a:endParaRPr>
          </a:p>
          <a:p>
            <a:pPr marL="566928" indent="-457200">
              <a:buNone/>
            </a:pPr>
            <a:endParaRPr lang="en-US" sz="2400" dirty="0">
              <a:solidFill>
                <a:srgbClr val="FF0000"/>
              </a:solidFill>
            </a:endParaRPr>
          </a:p>
          <a:p>
            <a:pPr marL="566928" indent="-457200" algn="just">
              <a:buFont typeface="+mj-lt"/>
              <a:buAutoNum type="arabicPeriod" startAt="6"/>
            </a:pPr>
            <a:r>
              <a:rPr lang="en-US" sz="2000" b="1" dirty="0">
                <a:solidFill>
                  <a:srgbClr val="00B0F0"/>
                </a:solidFill>
              </a:rPr>
              <a:t>Second hand </a:t>
            </a:r>
            <a:r>
              <a:rPr lang="en-US" sz="2000" dirty="0"/>
              <a:t>capital goods shall </a:t>
            </a:r>
            <a:r>
              <a:rPr lang="en-US" sz="2000" b="1" dirty="0">
                <a:solidFill>
                  <a:srgbClr val="00B0F0"/>
                </a:solidFill>
              </a:rPr>
              <a:t>not be permitted </a:t>
            </a:r>
            <a:r>
              <a:rPr lang="en-US" sz="2000" dirty="0"/>
              <a:t>to be imported under EPCG Scheme.</a:t>
            </a:r>
          </a:p>
          <a:p>
            <a:pPr marL="566928" indent="-457200" algn="just">
              <a:buFont typeface="+mj-lt"/>
              <a:buAutoNum type="arabicPeriod" startAt="6"/>
            </a:pPr>
            <a:endParaRPr lang="en-US" sz="2000" dirty="0"/>
          </a:p>
          <a:p>
            <a:pPr marL="566928" indent="-457200" algn="just">
              <a:buFont typeface="+mj-lt"/>
              <a:buAutoNum type="arabicPeriod" startAt="6"/>
            </a:pPr>
            <a:r>
              <a:rPr lang="en-US" sz="2000" dirty="0"/>
              <a:t>Import of items which are restricted for import shall be permitted under EPCG Scheme only after approval from </a:t>
            </a:r>
            <a:r>
              <a:rPr lang="en-US" sz="2000" dirty="0" err="1"/>
              <a:t>Exim</a:t>
            </a:r>
            <a:r>
              <a:rPr lang="en-US" sz="2000" dirty="0"/>
              <a:t> Facilitation Committee (EFC) at DGFT Headquarters.</a:t>
            </a:r>
          </a:p>
          <a:p>
            <a:pPr marL="822960" lvl="1" indent="-457200" algn="just"/>
            <a:endParaRPr lang="en-US" sz="1600" b="1" dirty="0"/>
          </a:p>
          <a:p>
            <a:pPr>
              <a:buNone/>
            </a:pPr>
            <a:endParaRPr lang="en-US" sz="2000" dirty="0"/>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Import under EPCG Scheme (Eligibility &amp; Validity) (Cont.):</a:t>
            </a:r>
            <a:endParaRPr lang="en-US" sz="2800" dirty="0">
              <a:solidFill>
                <a:srgbClr val="FF0000"/>
              </a:solidFill>
            </a:endParaRPr>
          </a:p>
          <a:p>
            <a:pPr marL="566928" indent="-457200">
              <a:buNone/>
            </a:pPr>
            <a:endParaRPr lang="en-US" sz="2400" dirty="0">
              <a:solidFill>
                <a:srgbClr val="FF0000"/>
              </a:solidFill>
            </a:endParaRPr>
          </a:p>
          <a:p>
            <a:pPr marL="566928" indent="-457200" algn="just">
              <a:buFont typeface="+mj-lt"/>
              <a:buAutoNum type="arabicPeriod" startAt="8"/>
            </a:pPr>
            <a:r>
              <a:rPr lang="en-US" sz="2000" dirty="0" err="1"/>
              <a:t>Authorisation</a:t>
            </a:r>
            <a:r>
              <a:rPr lang="en-US" sz="2000" dirty="0"/>
              <a:t> under EPCG Scheme </a:t>
            </a:r>
            <a:r>
              <a:rPr lang="en-US" sz="2000" b="1" dirty="0"/>
              <a:t>shall not be issued for</a:t>
            </a:r>
            <a:r>
              <a:rPr lang="en-US" sz="2000" dirty="0"/>
              <a:t> import of </a:t>
            </a:r>
            <a:r>
              <a:rPr lang="en-US" sz="2000" b="1" dirty="0"/>
              <a:t>any Capital Goods </a:t>
            </a:r>
            <a:r>
              <a:rPr lang="en-US" sz="2000" dirty="0"/>
              <a:t>(including Captive plants and Power Generator Sets of any kind) </a:t>
            </a:r>
            <a:r>
              <a:rPr lang="en-US" sz="2000" b="1" dirty="0"/>
              <a:t>for</a:t>
            </a:r>
          </a:p>
          <a:p>
            <a:pPr lvl="1"/>
            <a:r>
              <a:rPr lang="en-US" sz="2000" dirty="0"/>
              <a:t>Export of electrical energy (power)</a:t>
            </a:r>
          </a:p>
          <a:p>
            <a:pPr lvl="1"/>
            <a:r>
              <a:rPr lang="en-US" sz="2000" dirty="0"/>
              <a:t>Supply of electrical energy (power) under deemed exports</a:t>
            </a:r>
          </a:p>
          <a:p>
            <a:pPr lvl="1"/>
            <a:r>
              <a:rPr lang="en-US" sz="2000" dirty="0"/>
              <a:t>Use of power (energy) in their own unit, and</a:t>
            </a:r>
          </a:p>
          <a:p>
            <a:pPr lvl="1"/>
            <a:r>
              <a:rPr lang="en-US" sz="2000" dirty="0"/>
              <a:t>Supply/export of electricity transmission services </a:t>
            </a:r>
          </a:p>
          <a:p>
            <a:pPr marL="822960" lvl="1" indent="-457200" algn="just"/>
            <a:endParaRPr lang="en-US" sz="1600" b="1" dirty="0"/>
          </a:p>
          <a:p>
            <a:pPr>
              <a:buNone/>
            </a:pPr>
            <a:endParaRPr lang="en-US" sz="2000" dirty="0"/>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Import under EPCG Scheme (Eligibility &amp; Validity) (Cont.):</a:t>
            </a:r>
            <a:endParaRPr lang="en-US" sz="2800" dirty="0">
              <a:solidFill>
                <a:srgbClr val="FF0000"/>
              </a:solidFill>
            </a:endParaRPr>
          </a:p>
          <a:p>
            <a:pPr marL="566928" indent="-457200">
              <a:buNone/>
            </a:pPr>
            <a:endParaRPr lang="en-US" sz="2400" dirty="0">
              <a:solidFill>
                <a:srgbClr val="FF0000"/>
              </a:solidFill>
            </a:endParaRPr>
          </a:p>
          <a:p>
            <a:pPr marL="566928" indent="-457200" algn="just">
              <a:buFont typeface="+mj-lt"/>
              <a:buAutoNum type="arabicPeriod" startAt="9"/>
            </a:pPr>
            <a:r>
              <a:rPr lang="en-US" sz="2000" dirty="0"/>
              <a:t>If the goods proposed to be exported under EPCG </a:t>
            </a:r>
            <a:r>
              <a:rPr lang="en-US" sz="2000" dirty="0" err="1"/>
              <a:t>authorisation</a:t>
            </a:r>
            <a:r>
              <a:rPr lang="en-US" sz="2000" dirty="0"/>
              <a:t> are restricted for export, the EPCG </a:t>
            </a:r>
            <a:r>
              <a:rPr lang="en-US" sz="2000" dirty="0" err="1"/>
              <a:t>authorisation</a:t>
            </a:r>
            <a:r>
              <a:rPr lang="en-US" sz="2000" dirty="0"/>
              <a:t> shall be issued only after approval for issuance of export </a:t>
            </a:r>
            <a:r>
              <a:rPr lang="en-US" sz="2000" dirty="0" err="1"/>
              <a:t>authorisation</a:t>
            </a:r>
            <a:r>
              <a:rPr lang="en-US" sz="2000" dirty="0"/>
              <a:t> from </a:t>
            </a:r>
            <a:r>
              <a:rPr lang="en-US" sz="2000" dirty="0" err="1"/>
              <a:t>Exim</a:t>
            </a:r>
            <a:r>
              <a:rPr lang="en-US" sz="2000" dirty="0"/>
              <a:t> Facilitation Committee at DGFT Headquarters. </a:t>
            </a:r>
            <a:endParaRPr lang="en-US" sz="1600" b="1" dirty="0"/>
          </a:p>
          <a:p>
            <a:pPr>
              <a:buNone/>
            </a:pPr>
            <a:endParaRPr lang="en-US" sz="2000" dirty="0"/>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566928" indent="-457200" algn="just">
              <a:buNone/>
            </a:pPr>
            <a:r>
              <a:rPr lang="en-US" sz="2400" dirty="0">
                <a:solidFill>
                  <a:srgbClr val="FF0000"/>
                </a:solidFill>
              </a:rPr>
              <a:t>	</a:t>
            </a:r>
            <a:r>
              <a:rPr lang="en-US" sz="2400" b="1" dirty="0">
                <a:solidFill>
                  <a:srgbClr val="FF0000"/>
                </a:solidFill>
              </a:rPr>
              <a:t>Indigenous Sourcing of Capital Goods and Benefits to Domestic Supplier:</a:t>
            </a:r>
          </a:p>
          <a:p>
            <a:pPr marL="566928" indent="-457200">
              <a:buNone/>
            </a:pPr>
            <a:endParaRPr lang="en-US" sz="2400" dirty="0">
              <a:solidFill>
                <a:srgbClr val="FF0000"/>
              </a:solidFill>
            </a:endParaRPr>
          </a:p>
          <a:p>
            <a:pPr algn="just"/>
            <a:r>
              <a:rPr lang="en-US" sz="2000" dirty="0"/>
              <a:t>A person holding an EPCG </a:t>
            </a:r>
            <a:r>
              <a:rPr lang="en-US" sz="2000" dirty="0" err="1"/>
              <a:t>authorisation</a:t>
            </a:r>
            <a:r>
              <a:rPr lang="en-US" sz="2000" dirty="0"/>
              <a:t> may source capital goods from a domestic manufacturer. </a:t>
            </a:r>
          </a:p>
          <a:p>
            <a:pPr algn="just"/>
            <a:endParaRPr lang="en-US" sz="2000" dirty="0"/>
          </a:p>
          <a:p>
            <a:pPr algn="just"/>
            <a:r>
              <a:rPr lang="en-US" sz="2000" dirty="0"/>
              <a:t>Such domestic manufacturer shall be eligible for deemed export benefit under paragraph 7.03 of FTP. </a:t>
            </a:r>
          </a:p>
          <a:p>
            <a:pPr algn="just"/>
            <a:endParaRPr lang="en-US" sz="2000" dirty="0"/>
          </a:p>
          <a:p>
            <a:pPr algn="just"/>
            <a:r>
              <a:rPr lang="en-US" sz="2000" dirty="0"/>
              <a:t>Such domestic sourcing shall also be permitted from EOUs and these supplies shall be counted for purpose of </a:t>
            </a:r>
            <a:r>
              <a:rPr lang="en-US" sz="2000" dirty="0" err="1"/>
              <a:t>fulfilment</a:t>
            </a:r>
            <a:r>
              <a:rPr lang="en-US" sz="2000" dirty="0"/>
              <a:t> of positive NFE by said EOU </a:t>
            </a:r>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566928" indent="-457200" algn="just">
              <a:buNone/>
            </a:pPr>
            <a:r>
              <a:rPr lang="en-US" sz="2400" dirty="0">
                <a:solidFill>
                  <a:srgbClr val="FF0000"/>
                </a:solidFill>
              </a:rPr>
              <a:t>	</a:t>
            </a:r>
            <a:r>
              <a:rPr lang="en-US" sz="2400" b="1" dirty="0">
                <a:solidFill>
                  <a:srgbClr val="FF0000"/>
                </a:solidFill>
              </a:rPr>
              <a:t>Calculation of Export Obligation: </a:t>
            </a:r>
          </a:p>
          <a:p>
            <a:pPr marL="566928" indent="-457200">
              <a:buNone/>
            </a:pPr>
            <a:endParaRPr lang="en-US" sz="2400" dirty="0">
              <a:solidFill>
                <a:srgbClr val="FF0000"/>
              </a:solidFill>
            </a:endParaRPr>
          </a:p>
          <a:p>
            <a:pPr algn="just"/>
            <a:r>
              <a:rPr lang="en-US" sz="2000" dirty="0">
                <a:solidFill>
                  <a:srgbClr val="00B0F0"/>
                </a:solidFill>
              </a:rPr>
              <a:t>In case of direct imports</a:t>
            </a:r>
            <a:r>
              <a:rPr lang="en-US" sz="2000" dirty="0"/>
              <a:t>, EO shall be reckoned with reference to actual duty saved amount.</a:t>
            </a:r>
          </a:p>
          <a:p>
            <a:pPr algn="just"/>
            <a:endParaRPr lang="en-US" sz="2000" dirty="0"/>
          </a:p>
          <a:p>
            <a:pPr algn="just"/>
            <a:r>
              <a:rPr lang="en-US" sz="2000" dirty="0"/>
              <a:t>In case of domestic sourcing, EO shall be reckoned with reference to notional Customs duties saved on FOR value.  </a:t>
            </a:r>
            <a:endParaRPr lang="en-US" sz="2000" dirty="0">
              <a:solidFill>
                <a:srgbClr val="FF0000"/>
              </a:solidFill>
            </a:endParaRPr>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Condition to Fulfill Export Obligation:</a:t>
            </a:r>
          </a:p>
          <a:p>
            <a:pPr algn="just">
              <a:buNone/>
            </a:pPr>
            <a:endParaRPr lang="en-US" sz="2800" b="1" dirty="0">
              <a:solidFill>
                <a:srgbClr val="FF0000"/>
              </a:solidFill>
            </a:endParaRPr>
          </a:p>
          <a:p>
            <a:pPr marL="566928" indent="-457200" algn="just">
              <a:buFont typeface="+mj-lt"/>
              <a:buAutoNum type="alphaLcParenR"/>
            </a:pPr>
            <a:r>
              <a:rPr lang="en-US" sz="2000" dirty="0"/>
              <a:t>EO shall be fulfilled by the </a:t>
            </a:r>
            <a:r>
              <a:rPr lang="en-US" sz="2000" dirty="0" err="1"/>
              <a:t>authorisation</a:t>
            </a:r>
            <a:r>
              <a:rPr lang="en-US" sz="2000" dirty="0"/>
              <a:t> holder through export of </a:t>
            </a:r>
            <a:r>
              <a:rPr lang="en-US" sz="2000" dirty="0">
                <a:solidFill>
                  <a:srgbClr val="00B0F0"/>
                </a:solidFill>
              </a:rPr>
              <a:t>goods which are manufactured</a:t>
            </a:r>
            <a:r>
              <a:rPr lang="en-US" sz="2000" dirty="0"/>
              <a:t> </a:t>
            </a:r>
            <a:r>
              <a:rPr lang="en-US" sz="2000" dirty="0">
                <a:solidFill>
                  <a:srgbClr val="00B0F0"/>
                </a:solidFill>
              </a:rPr>
              <a:t>by him or his supporting manufacturer / services rendered by him</a:t>
            </a:r>
            <a:r>
              <a:rPr lang="en-US" sz="2000" dirty="0"/>
              <a:t>, for which the EPCG </a:t>
            </a:r>
            <a:r>
              <a:rPr lang="en-US" sz="2000" dirty="0" err="1"/>
              <a:t>authorisation</a:t>
            </a:r>
            <a:r>
              <a:rPr lang="en-US" sz="2000" dirty="0"/>
              <a:t> has been granted. </a:t>
            </a:r>
          </a:p>
          <a:p>
            <a:pPr marL="566928" indent="-457200" algn="just">
              <a:buFont typeface="+mj-lt"/>
              <a:buAutoNum type="alphaLcParenR"/>
            </a:pPr>
            <a:endParaRPr lang="en-US" sz="2000" dirty="0"/>
          </a:p>
          <a:p>
            <a:pPr marL="566928" indent="-457200" algn="just">
              <a:buFont typeface="+mj-lt"/>
              <a:buAutoNum type="alphaLcParenR"/>
            </a:pPr>
            <a:r>
              <a:rPr lang="en-US" sz="2000" dirty="0"/>
              <a:t>EO under the scheme </a:t>
            </a:r>
            <a:r>
              <a:rPr lang="en-US" sz="2000" dirty="0">
                <a:solidFill>
                  <a:srgbClr val="00B0F0"/>
                </a:solidFill>
              </a:rPr>
              <a:t>shall be, over and above, the average level of exports </a:t>
            </a:r>
            <a:r>
              <a:rPr lang="en-US" sz="2000" dirty="0"/>
              <a:t>achieved by the applicant in the preceding three licensing years for the same and similar products within the overall EO period including extended period, if any; </a:t>
            </a:r>
            <a:endParaRPr lang="en-US" sz="2000" b="1" dirty="0">
              <a:solidFill>
                <a:srgbClr val="FF0000"/>
              </a:solidFill>
            </a:endParaRPr>
          </a:p>
          <a:p>
            <a:pPr algn="just">
              <a:buNone/>
            </a:pPr>
            <a:endParaRPr lang="en-US" sz="2800" dirty="0">
              <a:solidFill>
                <a:srgbClr val="FF0000"/>
              </a:solidFill>
            </a:endParaRPr>
          </a:p>
          <a:p>
            <a:pPr marL="566928" indent="-457200">
              <a:buNone/>
            </a:pPr>
            <a:endParaRPr lang="en-US" sz="2400" dirty="0">
              <a:solidFill>
                <a:srgbClr val="FF0000"/>
              </a:solidFill>
            </a:endParaRPr>
          </a:p>
          <a:p>
            <a:pPr>
              <a:buNone/>
            </a:pPr>
            <a:endParaRPr lang="en-US" sz="2000" dirty="0"/>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Condition to Fulfill Export Obligation (Cont.):</a:t>
            </a:r>
          </a:p>
          <a:p>
            <a:pPr algn="just">
              <a:buNone/>
            </a:pPr>
            <a:endParaRPr lang="en-US" sz="2800" b="1" dirty="0">
              <a:solidFill>
                <a:srgbClr val="FF0000"/>
              </a:solidFill>
            </a:endParaRPr>
          </a:p>
          <a:p>
            <a:pPr marL="566928" indent="-457200">
              <a:buFont typeface="+mj-lt"/>
              <a:buAutoNum type="alphaLcParenR" startAt="3"/>
            </a:pPr>
            <a:r>
              <a:rPr lang="en-US" sz="2000" dirty="0"/>
              <a:t>In case of indigenous sourcing of Capital Goods, specific EO shall be 25% Less than the Normal EO.</a:t>
            </a:r>
          </a:p>
          <a:p>
            <a:pPr marL="566928" indent="-457200">
              <a:buFont typeface="+mj-lt"/>
              <a:buAutoNum type="alphaLcParenR" startAt="3"/>
            </a:pPr>
            <a:endParaRPr lang="en-US" sz="2000" dirty="0"/>
          </a:p>
          <a:p>
            <a:pPr marL="566928" indent="-457200" algn="just">
              <a:buFont typeface="+mj-lt"/>
              <a:buAutoNum type="alphaLcParenR" startAt="3"/>
            </a:pPr>
            <a:r>
              <a:rPr lang="en-US" sz="2000" dirty="0"/>
              <a:t>Shipments under Advance </a:t>
            </a:r>
            <a:r>
              <a:rPr lang="en-US" sz="2000" dirty="0" err="1"/>
              <a:t>Authorisation</a:t>
            </a:r>
            <a:r>
              <a:rPr lang="en-US" sz="2000" dirty="0"/>
              <a:t>, DFIA, Drawback scheme or reward schemes under Chapter 3 of FTP; would also count for fulfillment of EO under EPCG Scheme.</a:t>
            </a:r>
          </a:p>
          <a:p>
            <a:pPr marL="566928" indent="-457200" algn="just">
              <a:buNone/>
            </a:pPr>
            <a:r>
              <a:rPr lang="en-US" sz="2000" dirty="0"/>
              <a:t> </a:t>
            </a:r>
            <a:endParaRPr lang="en-US" sz="2000" dirty="0">
              <a:solidFill>
                <a:srgbClr val="FF0000"/>
              </a:solidFill>
            </a:endParaRPr>
          </a:p>
          <a:p>
            <a:pPr marL="566928" indent="-457200">
              <a:buNone/>
            </a:pPr>
            <a:endParaRPr lang="en-US" sz="2400" dirty="0">
              <a:solidFill>
                <a:srgbClr val="FF0000"/>
              </a:solidFill>
            </a:endParaRPr>
          </a:p>
          <a:p>
            <a:pPr>
              <a:buNone/>
            </a:pPr>
            <a:endParaRPr lang="en-US" sz="2000" dirty="0"/>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Condition to Fulfill Export Obligation (Cont.):</a:t>
            </a:r>
          </a:p>
          <a:p>
            <a:pPr algn="just">
              <a:buNone/>
            </a:pPr>
            <a:endParaRPr lang="en-US" sz="2800" b="1" dirty="0">
              <a:solidFill>
                <a:srgbClr val="FF0000"/>
              </a:solidFill>
            </a:endParaRPr>
          </a:p>
          <a:p>
            <a:pPr marL="566928" indent="-457200" algn="just">
              <a:buFont typeface="+mj-lt"/>
              <a:buAutoNum type="alphaLcParenR" startAt="6"/>
            </a:pPr>
            <a:r>
              <a:rPr lang="en-US" sz="2000" dirty="0"/>
              <a:t>Export shall be physical export. However, deemed exports as specified in paragraph 7.02 (a), (b), (e), (f) &amp; (h) of FTP shall also be counted towards fulfillment of export obligation.</a:t>
            </a:r>
          </a:p>
          <a:p>
            <a:pPr marL="566928" indent="-457200" algn="just">
              <a:buFont typeface="+mj-lt"/>
              <a:buAutoNum type="alphaLcParenR" startAt="6"/>
            </a:pPr>
            <a:endParaRPr lang="en-US" sz="2000" dirty="0"/>
          </a:p>
          <a:p>
            <a:pPr marL="566928" indent="-457200" algn="just">
              <a:buFont typeface="+mj-lt"/>
              <a:buAutoNum type="alphaLcParenR" startAt="6"/>
            </a:pPr>
            <a:r>
              <a:rPr lang="en-US" sz="2000" dirty="0"/>
              <a:t>Payment received in rupee terms for such Services as notified in Appendix 3E shall also be counted towards discharge of export obligation under the EPCG scheme. </a:t>
            </a:r>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Incentive for early EO Fulfillment:</a:t>
            </a:r>
          </a:p>
          <a:p>
            <a:pPr algn="just">
              <a:buNone/>
            </a:pPr>
            <a:endParaRPr lang="en-US" sz="2800" b="1" dirty="0">
              <a:solidFill>
                <a:srgbClr val="FF0000"/>
              </a:solidFill>
            </a:endParaRPr>
          </a:p>
          <a:p>
            <a:pPr algn="just">
              <a:buNone/>
            </a:pPr>
            <a:r>
              <a:rPr lang="en-US" sz="2800" dirty="0"/>
              <a:t>	</a:t>
            </a:r>
            <a:r>
              <a:rPr lang="en-US" sz="2000" dirty="0"/>
              <a:t>With a view to accelerating exports, in cases where </a:t>
            </a:r>
            <a:r>
              <a:rPr lang="en-US" sz="2000" dirty="0" err="1"/>
              <a:t>Authorisation</a:t>
            </a:r>
            <a:r>
              <a:rPr lang="en-US" sz="2000" dirty="0"/>
              <a:t> holder has </a:t>
            </a:r>
            <a:r>
              <a:rPr lang="en-US" sz="2000" dirty="0">
                <a:solidFill>
                  <a:srgbClr val="00B0F0"/>
                </a:solidFill>
              </a:rPr>
              <a:t>fulfilled 75% </a:t>
            </a:r>
            <a:r>
              <a:rPr lang="en-US" sz="2000" dirty="0"/>
              <a:t>or more of </a:t>
            </a:r>
            <a:r>
              <a:rPr lang="en-US" sz="2000" dirty="0">
                <a:solidFill>
                  <a:srgbClr val="00B0F0"/>
                </a:solidFill>
              </a:rPr>
              <a:t>specific</a:t>
            </a:r>
            <a:r>
              <a:rPr lang="en-US" sz="2000" dirty="0"/>
              <a:t> export obligation </a:t>
            </a:r>
            <a:r>
              <a:rPr lang="en-US" sz="2000" dirty="0">
                <a:solidFill>
                  <a:srgbClr val="00B0F0"/>
                </a:solidFill>
              </a:rPr>
              <a:t>and 100% of Average Export Obligation till date,</a:t>
            </a:r>
            <a:r>
              <a:rPr lang="en-US" sz="2000" dirty="0"/>
              <a:t> if any, </a:t>
            </a:r>
            <a:r>
              <a:rPr lang="en-US" sz="2000" dirty="0">
                <a:solidFill>
                  <a:srgbClr val="00B0F0"/>
                </a:solidFill>
              </a:rPr>
              <a:t>in half or less than half the original export obligation period</a:t>
            </a:r>
            <a:r>
              <a:rPr lang="en-US" sz="2000" dirty="0"/>
              <a:t> specified</a:t>
            </a:r>
            <a:r>
              <a:rPr lang="en-US" sz="2000" dirty="0">
                <a:solidFill>
                  <a:srgbClr val="00B0F0"/>
                </a:solidFill>
              </a:rPr>
              <a:t>, remaining export obligation shall be condoned</a:t>
            </a:r>
            <a:r>
              <a:rPr lang="en-US" sz="2000" dirty="0"/>
              <a:t> and the </a:t>
            </a:r>
            <a:r>
              <a:rPr lang="en-US" sz="2000" dirty="0" err="1"/>
              <a:t>Authorisation</a:t>
            </a:r>
            <a:r>
              <a:rPr lang="en-US" sz="2000" dirty="0"/>
              <a:t> redeemed by RA concerned. </a:t>
            </a:r>
            <a:endParaRPr lang="en-US" sz="2000" b="1" dirty="0">
              <a:solidFill>
                <a:srgbClr val="FF0000"/>
              </a:solidFill>
            </a:endParaRPr>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Reduced EO in various Cases:</a:t>
            </a:r>
          </a:p>
          <a:p>
            <a:pPr>
              <a:buNone/>
            </a:pPr>
            <a:r>
              <a:rPr lang="en-US" sz="2800" dirty="0"/>
              <a:t>	</a:t>
            </a:r>
            <a:endParaRPr lang="en-US" sz="2000" dirty="0"/>
          </a:p>
          <a:p>
            <a:r>
              <a:rPr lang="en-US" sz="2000" dirty="0"/>
              <a:t>For exporters of </a:t>
            </a:r>
            <a:r>
              <a:rPr lang="en-US" sz="2000" dirty="0">
                <a:solidFill>
                  <a:srgbClr val="00B0F0"/>
                </a:solidFill>
              </a:rPr>
              <a:t>Green Technology Products</a:t>
            </a:r>
            <a:r>
              <a:rPr lang="en-US" sz="2000" dirty="0"/>
              <a:t>, Specific EO shall be 75% of Normal EO. </a:t>
            </a:r>
          </a:p>
          <a:p>
            <a:endParaRPr lang="en-US" sz="2000" b="1" dirty="0">
              <a:solidFill>
                <a:srgbClr val="FF0000"/>
              </a:solidFill>
            </a:endParaRPr>
          </a:p>
          <a:p>
            <a:pPr algn="just"/>
            <a:r>
              <a:rPr lang="en-US" sz="2000" dirty="0"/>
              <a:t>For units located in </a:t>
            </a:r>
            <a:r>
              <a:rPr lang="en-US" sz="2000" dirty="0">
                <a:solidFill>
                  <a:srgbClr val="00B0F0"/>
                </a:solidFill>
              </a:rPr>
              <a:t>North East Region</a:t>
            </a:r>
            <a:r>
              <a:rPr lang="en-US" sz="2000" dirty="0"/>
              <a:t> (Arunachal Pradesh, Assam, Manipur, Meghalaya, Mizoram, Nagaland, Sikkim, Tripura) </a:t>
            </a:r>
            <a:r>
              <a:rPr lang="en-US" sz="2000" dirty="0">
                <a:solidFill>
                  <a:srgbClr val="00B0F0"/>
                </a:solidFill>
              </a:rPr>
              <a:t>and Jammu &amp; Kashmir</a:t>
            </a:r>
            <a:r>
              <a:rPr lang="en-US" sz="2000" dirty="0"/>
              <a:t>, specific EO shall be 25% of the Normal EO. </a:t>
            </a:r>
            <a:endParaRPr lang="en-US" sz="2000" b="1" dirty="0">
              <a:solidFill>
                <a:srgbClr val="FF0000"/>
              </a:solidFill>
            </a:endParaRPr>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Reduced EO in various Cases:</a:t>
            </a:r>
          </a:p>
          <a:p>
            <a:pPr>
              <a:buNone/>
            </a:pPr>
            <a:r>
              <a:rPr lang="en-US" sz="2800" dirty="0"/>
              <a:t>	</a:t>
            </a:r>
            <a:endParaRPr lang="en-US" sz="2000" dirty="0"/>
          </a:p>
          <a:p>
            <a:r>
              <a:rPr lang="en-US" sz="2000" dirty="0"/>
              <a:t>For exporters of </a:t>
            </a:r>
            <a:r>
              <a:rPr lang="en-US" sz="2000" dirty="0">
                <a:solidFill>
                  <a:srgbClr val="00B0F0"/>
                </a:solidFill>
              </a:rPr>
              <a:t>Green Technology Products</a:t>
            </a:r>
            <a:r>
              <a:rPr lang="en-US" sz="2000" dirty="0"/>
              <a:t>, Specific EO shall be 75% of Normal EO. </a:t>
            </a:r>
          </a:p>
          <a:p>
            <a:endParaRPr lang="en-US" sz="2000" b="1" dirty="0">
              <a:solidFill>
                <a:srgbClr val="FF0000"/>
              </a:solidFill>
            </a:endParaRPr>
          </a:p>
          <a:p>
            <a:pPr algn="just"/>
            <a:r>
              <a:rPr lang="en-US" sz="2000" dirty="0"/>
              <a:t>For units located in </a:t>
            </a:r>
            <a:r>
              <a:rPr lang="en-US" sz="2000" dirty="0">
                <a:solidFill>
                  <a:srgbClr val="00B0F0"/>
                </a:solidFill>
              </a:rPr>
              <a:t>North East Region</a:t>
            </a:r>
            <a:r>
              <a:rPr lang="en-US" sz="2000" dirty="0"/>
              <a:t> (Arunachal Pradesh, Assam, Manipur, Meghalaya, Mizoram, Nagaland, Sikkim, Tripura) </a:t>
            </a:r>
            <a:r>
              <a:rPr lang="en-US" sz="2000" dirty="0">
                <a:solidFill>
                  <a:srgbClr val="00B0F0"/>
                </a:solidFill>
              </a:rPr>
              <a:t>and Jammu &amp; Kashmir</a:t>
            </a:r>
            <a:r>
              <a:rPr lang="en-US" sz="2000" dirty="0"/>
              <a:t>, specific EO shall be 25% of the Normal EO. </a:t>
            </a:r>
            <a:endParaRPr lang="en-US" sz="2000" b="1" dirty="0">
              <a:solidFill>
                <a:srgbClr val="FF0000"/>
              </a:solidFill>
            </a:endParaRPr>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gn="just">
              <a:buNone/>
            </a:pPr>
            <a:r>
              <a:rPr lang="en-US" sz="2800" b="1" dirty="0">
                <a:solidFill>
                  <a:srgbClr val="FF0000"/>
                </a:solidFill>
              </a:rPr>
              <a:t>	Post Export EPCG Duty Credit Scrip(s) :</a:t>
            </a:r>
          </a:p>
          <a:p>
            <a:pPr>
              <a:buNone/>
            </a:pPr>
            <a:r>
              <a:rPr lang="en-US" sz="2800" dirty="0"/>
              <a:t>	</a:t>
            </a:r>
            <a:endParaRPr lang="en-US" sz="2000" dirty="0"/>
          </a:p>
          <a:p>
            <a:pPr algn="just"/>
            <a:r>
              <a:rPr lang="en-US" sz="2000" dirty="0"/>
              <a:t>Available to exporters who intend to import capital goods on full payment of applicable duties in cash and choose to opt for this scheme.</a:t>
            </a:r>
          </a:p>
          <a:p>
            <a:pPr algn="just">
              <a:buNone/>
            </a:pPr>
            <a:r>
              <a:rPr lang="en-US" sz="2000" dirty="0"/>
              <a:t> </a:t>
            </a:r>
            <a:endParaRPr lang="en-US" sz="2000" b="1" dirty="0">
              <a:solidFill>
                <a:srgbClr val="FF0000"/>
              </a:solidFill>
            </a:endParaRPr>
          </a:p>
          <a:p>
            <a:pPr algn="just"/>
            <a:r>
              <a:rPr lang="en-US" sz="2000" dirty="0"/>
              <a:t>Basic Customs duty paid on Capital Goods shall be remitted in the form of freely transferable duty credit scrip(s), similar to those issued under Chapter 3 of FTP. </a:t>
            </a:r>
          </a:p>
          <a:p>
            <a:pPr algn="just"/>
            <a:endParaRPr lang="en-US" sz="2000" b="1" dirty="0">
              <a:solidFill>
                <a:srgbClr val="FF0000"/>
              </a:solidFill>
            </a:endParaRPr>
          </a:p>
          <a:p>
            <a:pPr algn="just"/>
            <a:r>
              <a:rPr lang="en-US" sz="2000" dirty="0"/>
              <a:t>Specific EO shall be 85% of the applicable specific EO under the EPCG Scheme. However, average EO shall remain unchanged. </a:t>
            </a:r>
            <a:endParaRPr lang="en-US" sz="2000" b="1" dirty="0">
              <a:solidFill>
                <a:srgbClr val="FF0000"/>
              </a:solidFill>
            </a:endParaRPr>
          </a:p>
          <a:p>
            <a:pPr algn="just"/>
            <a:endParaRPr lang="en-US" sz="2000" b="1" dirty="0">
              <a:solidFill>
                <a:srgbClr val="FF0000"/>
              </a:solidFill>
            </a:endParaRPr>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Post Export EPCG Duty Credit Scrip(s)  (Cont.):</a:t>
            </a:r>
          </a:p>
          <a:p>
            <a:pPr>
              <a:buNone/>
            </a:pPr>
            <a:r>
              <a:rPr lang="en-US" sz="2800" dirty="0"/>
              <a:t>	</a:t>
            </a:r>
            <a:endParaRPr lang="en-US" sz="2000" dirty="0"/>
          </a:p>
          <a:p>
            <a:pPr algn="just"/>
            <a:r>
              <a:rPr lang="en-US" sz="2000" dirty="0"/>
              <a:t>Duty remission shall be in proportion to the EO fulfilled.</a:t>
            </a:r>
          </a:p>
          <a:p>
            <a:pPr algn="just"/>
            <a:endParaRPr lang="en-US" sz="2000" dirty="0"/>
          </a:p>
          <a:p>
            <a:pPr algn="just"/>
            <a:r>
              <a:rPr lang="en-US" sz="2000" dirty="0"/>
              <a:t>All provisions for utilization of </a:t>
            </a:r>
            <a:r>
              <a:rPr lang="en-US" sz="2000" dirty="0" err="1"/>
              <a:t>scrips</a:t>
            </a:r>
            <a:r>
              <a:rPr lang="en-US" sz="2000" dirty="0"/>
              <a:t> issued under Chapter 3 of FTP shall also be applicable to Post Export EPCG Duty Credit Scrip (s). </a:t>
            </a:r>
          </a:p>
          <a:p>
            <a:pPr algn="just"/>
            <a:endParaRPr lang="en-US" sz="2000" dirty="0"/>
          </a:p>
          <a:p>
            <a:pPr algn="just"/>
            <a:r>
              <a:rPr lang="en-US" sz="2000" dirty="0"/>
              <a:t>All provisions of the existing EPCG Scheme shall apply insofar as they are not inconsistent with this scheme.   </a:t>
            </a:r>
            <a:endParaRPr lang="en-US" sz="2000" b="1" dirty="0">
              <a:solidFill>
                <a:srgbClr val="FF0000"/>
              </a:solidFill>
            </a:endParaRPr>
          </a:p>
          <a:p>
            <a:pPr algn="just"/>
            <a:endParaRPr lang="en-US" sz="2000" b="1" dirty="0">
              <a:solidFill>
                <a:srgbClr val="FF0000"/>
              </a:solidFill>
            </a:endParaRPr>
          </a:p>
        </p:txBody>
      </p:sp>
      <p:sp>
        <p:nvSpPr>
          <p:cNvPr id="3" name="Title 2"/>
          <p:cNvSpPr>
            <a:spLocks noGrp="1"/>
          </p:cNvSpPr>
          <p:nvPr>
            <p:ph type="title"/>
          </p:nvPr>
        </p:nvSpPr>
        <p:spPr/>
        <p:txBody>
          <a:bodyPr>
            <a:normAutofit/>
          </a:bodyPr>
          <a:lstStyle/>
          <a:p>
            <a:pPr algn="ctr"/>
            <a:r>
              <a:rPr lang="en-US" sz="3200" dirty="0"/>
              <a:t>EPCG SCHEME</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pPr algn="ctr"/>
            <a:r>
              <a:rPr lang="en-US" sz="3200" u="sng" dirty="0">
                <a:solidFill>
                  <a:srgbClr val="FFC000"/>
                </a:solidFill>
              </a:rPr>
              <a:t>PROFESSIONAL OPPORTUNITIES</a:t>
            </a:r>
          </a:p>
        </p:txBody>
      </p:sp>
      <p:sp>
        <p:nvSpPr>
          <p:cNvPr id="2" name="Content Placeholder 1"/>
          <p:cNvSpPr>
            <a:spLocks noGrp="1"/>
          </p:cNvSpPr>
          <p:nvPr>
            <p:ph type="body" idx="1"/>
          </p:nvPr>
        </p:nvSpPr>
        <p:spPr>
          <a:xfrm>
            <a:off x="530352" y="2704664"/>
            <a:ext cx="7772400" cy="2324536"/>
          </a:xfrm>
        </p:spPr>
        <p:txBody>
          <a:bodyPr>
            <a:normAutofit/>
          </a:bodyPr>
          <a:lstStyle/>
          <a:p>
            <a:pPr marL="566928" indent="-457200" algn="just"/>
            <a:endParaRPr lang="en-US" dirty="0"/>
          </a:p>
          <a:p>
            <a:pPr marL="566928" indent="-457200" algn="just">
              <a:buFont typeface="Arial" pitchFamily="34" charset="0"/>
              <a:buChar char="•"/>
            </a:pPr>
            <a:r>
              <a:rPr lang="en-US" sz="2400" dirty="0"/>
              <a:t>ISSUE OF EPCG LICENSE</a:t>
            </a:r>
          </a:p>
          <a:p>
            <a:pPr marL="566928" indent="-457200" algn="just">
              <a:buFont typeface="Arial" pitchFamily="34" charset="0"/>
              <a:buChar char="•"/>
            </a:pPr>
            <a:r>
              <a:rPr lang="en-US" sz="2400" dirty="0"/>
              <a:t>ISSUE OF EODC AGAINST EPCG LICENSE.</a:t>
            </a:r>
          </a:p>
          <a:p>
            <a:pPr marL="566928" indent="-457200" algn="just">
              <a:buFont typeface="Arial" pitchFamily="34" charset="0"/>
              <a:buChar char="•"/>
            </a:pPr>
            <a:r>
              <a:rPr lang="en-US" sz="2400" dirty="0"/>
              <a:t>ISSUE OF POST EXPORT DUTY CREDIT SCRIPS.</a:t>
            </a:r>
          </a:p>
          <a:p>
            <a:pPr marL="566928" indent="-457200" algn="just"/>
            <a:endParaRPr lang="en-US" sz="2400" dirty="0"/>
          </a:p>
          <a:p>
            <a:pPr marL="566928" indent="-457200" algn="just">
              <a:buNone/>
            </a:pPr>
            <a:endParaRPr lang="en-US" sz="2400" dirty="0"/>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752600"/>
            <a:ext cx="8229600" cy="3124200"/>
          </a:xfrm>
        </p:spPr>
        <p:txBody>
          <a:bodyPr>
            <a:normAutofit fontScale="90000"/>
          </a:bodyPr>
          <a:lstStyle/>
          <a:p>
            <a:pPr algn="ctr"/>
            <a:br>
              <a:rPr lang="en-US" sz="7300" dirty="0"/>
            </a:br>
            <a:r>
              <a:rPr lang="en-US" sz="7300" dirty="0"/>
              <a:t>CHAPTER 6</a:t>
            </a:r>
            <a:br>
              <a:rPr lang="en-US" sz="7300" dirty="0"/>
            </a:br>
            <a:r>
              <a:rPr lang="en-US" sz="2400" dirty="0"/>
              <a:t>EXPORT ORIENTED UNITS (EOUs), ELECTRONICS HARDWARE TECHNOLOGY PARKS (EHTPs), SOFTWARE TECHNOLOGY PARKS (STPs) SCHEME AND BIO-TECHNOLOGY PARKS (BTPs)</a:t>
            </a:r>
            <a:br>
              <a:rPr lang="en-US" sz="2400" dirty="0"/>
            </a:br>
            <a:endParaRPr lang="en-US" sz="2400" dirty="0"/>
          </a:p>
        </p:txBody>
      </p:sp>
      <p:sp>
        <p:nvSpPr>
          <p:cNvPr id="3" name="Rectangle 2"/>
          <p:cNvSpPr/>
          <p:nvPr/>
        </p:nvSpPr>
        <p:spPr>
          <a:xfrm>
            <a:off x="1219200" y="685800"/>
            <a:ext cx="6781800" cy="523220"/>
          </a:xfrm>
          <a:prstGeom prst="rect">
            <a:avLst/>
          </a:prstGeom>
        </p:spPr>
        <p:txBody>
          <a:bodyPr wrap="square">
            <a:spAutoFit/>
          </a:bodyPr>
          <a:lstStyle/>
          <a:p>
            <a:pPr algn="ctr"/>
            <a:r>
              <a:rPr lang="en-US" sz="2800" dirty="0"/>
              <a:t>FOREIGN TRADE POLICY 2015-2020</a:t>
            </a:r>
          </a:p>
        </p:txBody>
      </p:sp>
    </p:spTree>
  </p:cSld>
  <p:clrMapOvr>
    <a:masterClrMapping/>
  </p:clrMapOvr>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INTRODUCTION:</a:t>
            </a:r>
          </a:p>
          <a:p>
            <a:pPr algn="just">
              <a:buNone/>
            </a:pPr>
            <a:endParaRPr lang="en-US" sz="2400" b="1" dirty="0">
              <a:solidFill>
                <a:srgbClr val="FF0000"/>
              </a:solidFill>
            </a:endParaRPr>
          </a:p>
          <a:p>
            <a:pPr algn="just">
              <a:buNone/>
            </a:pPr>
            <a:r>
              <a:rPr lang="en-US" sz="2800" dirty="0"/>
              <a:t>	</a:t>
            </a:r>
            <a:r>
              <a:rPr lang="en-US" sz="2000" dirty="0"/>
              <a:t>Units undertaking to export their entire production of goods and services (except permissible sales in DTA), may be set up under the EOUs, EHTPs, STPs, or BTPs for manufacture of goods including repair, re-making, reconditioning, re-engineering, rendering of services, development of software, agriculture including agro-processing, aquaculture, animal husbandry, bio-technology, floriculture, horticulture, </a:t>
            </a:r>
            <a:r>
              <a:rPr lang="en-US" sz="2000" dirty="0" err="1"/>
              <a:t>pisciculture</a:t>
            </a:r>
            <a:r>
              <a:rPr lang="en-US" sz="2000" dirty="0"/>
              <a:t>, viticulture, poultry and sericulture. </a:t>
            </a:r>
            <a:r>
              <a:rPr lang="en-US" sz="2000" dirty="0">
                <a:solidFill>
                  <a:srgbClr val="00B0F0"/>
                </a:solidFill>
              </a:rPr>
              <a:t>Trading units are not covered under these schemes. </a:t>
            </a:r>
            <a:endParaRPr lang="en-US" sz="2000" b="1" dirty="0">
              <a:solidFill>
                <a:srgbClr val="00B0F0"/>
              </a:solidFill>
            </a:endParaRPr>
          </a:p>
        </p:txBody>
      </p:sp>
      <p:sp>
        <p:nvSpPr>
          <p:cNvPr id="3" name="Title 2"/>
          <p:cNvSpPr>
            <a:spLocks noGrp="1"/>
          </p:cNvSpPr>
          <p:nvPr>
            <p:ph type="title"/>
          </p:nvPr>
        </p:nvSpPr>
        <p:spPr/>
        <p:txBody>
          <a:bodyPr>
            <a:normAutofit/>
          </a:bodyPr>
          <a:lstStyle/>
          <a:p>
            <a:pPr algn="ctr"/>
            <a:r>
              <a:rPr lang="en-US" sz="3200" dirty="0"/>
              <a:t>EOUs, EHTPs, STPs AND BTPs</a:t>
            </a: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OBJECTIVE:</a:t>
            </a:r>
          </a:p>
          <a:p>
            <a:pPr algn="just">
              <a:buNone/>
            </a:pPr>
            <a:endParaRPr lang="en-US" sz="2400" b="1" dirty="0">
              <a:solidFill>
                <a:srgbClr val="FF0000"/>
              </a:solidFill>
            </a:endParaRPr>
          </a:p>
          <a:p>
            <a:pPr algn="just">
              <a:buNone/>
            </a:pPr>
            <a:r>
              <a:rPr lang="en-US" sz="2000" dirty="0"/>
              <a:t>	Objectives of these schemes are to promote exports, enhance foreign exchange earnings, attract investment for export production and employment generation. </a:t>
            </a:r>
            <a:endParaRPr lang="en-US" sz="2000" b="1" dirty="0">
              <a:solidFill>
                <a:srgbClr val="00B0F0"/>
              </a:solidFill>
            </a:endParaRPr>
          </a:p>
        </p:txBody>
      </p:sp>
      <p:sp>
        <p:nvSpPr>
          <p:cNvPr id="3" name="Title 2"/>
          <p:cNvSpPr>
            <a:spLocks noGrp="1"/>
          </p:cNvSpPr>
          <p:nvPr>
            <p:ph type="title"/>
          </p:nvPr>
        </p:nvSpPr>
        <p:spPr/>
        <p:txBody>
          <a:bodyPr>
            <a:normAutofit/>
          </a:bodyPr>
          <a:lstStyle/>
          <a:p>
            <a:pPr algn="ctr"/>
            <a:r>
              <a:rPr lang="en-US" sz="3200" dirty="0"/>
              <a:t>EOUs, EHTPs, STPs AND BTPs</a:t>
            </a: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INVESTMENT CRITERIA</a:t>
            </a:r>
          </a:p>
          <a:p>
            <a:pPr algn="just">
              <a:buNone/>
            </a:pPr>
            <a:endParaRPr lang="en-US" sz="2400" b="1" dirty="0">
              <a:solidFill>
                <a:srgbClr val="FF0000"/>
              </a:solidFill>
            </a:endParaRPr>
          </a:p>
          <a:p>
            <a:pPr algn="just">
              <a:buNone/>
            </a:pPr>
            <a:r>
              <a:rPr lang="en-US" sz="2000" dirty="0"/>
              <a:t>	Only projects having a </a:t>
            </a:r>
            <a:r>
              <a:rPr lang="en-US" sz="2000" dirty="0">
                <a:solidFill>
                  <a:srgbClr val="00B0F0"/>
                </a:solidFill>
              </a:rPr>
              <a:t>minimum investment of Rs. 1 </a:t>
            </a:r>
            <a:r>
              <a:rPr lang="en-US" sz="2000" dirty="0" err="1">
                <a:solidFill>
                  <a:srgbClr val="00B0F0"/>
                </a:solidFill>
              </a:rPr>
              <a:t>Crore</a:t>
            </a:r>
            <a:r>
              <a:rPr lang="en-US" sz="2000" dirty="0">
                <a:solidFill>
                  <a:srgbClr val="00B0F0"/>
                </a:solidFill>
              </a:rPr>
              <a:t> in plant &amp; machinery shall be considered for establishment as EOUs.</a:t>
            </a:r>
            <a:r>
              <a:rPr lang="en-US" sz="2000" dirty="0"/>
              <a:t> However, this shall not apply to existing units, units in EHTP / STP / BTP, and EOUs in Handicrafts / Agriculture / Floriculture / Aquaculture / Animal Husbandry / Information Technology, Services, Brass Hardware and Handmade </a:t>
            </a:r>
            <a:r>
              <a:rPr lang="en-US" sz="2000" dirty="0" err="1"/>
              <a:t>jewellery</a:t>
            </a:r>
            <a:r>
              <a:rPr lang="en-US" sz="2000" dirty="0"/>
              <a:t> sectors. BOA may allow establishment of EOUs with a lower investment criteria. </a:t>
            </a:r>
            <a:endParaRPr lang="en-US" sz="2000" b="1" dirty="0">
              <a:solidFill>
                <a:srgbClr val="00B0F0"/>
              </a:solidFill>
            </a:endParaRPr>
          </a:p>
        </p:txBody>
      </p:sp>
      <p:sp>
        <p:nvSpPr>
          <p:cNvPr id="3" name="Title 2"/>
          <p:cNvSpPr>
            <a:spLocks noGrp="1"/>
          </p:cNvSpPr>
          <p:nvPr>
            <p:ph type="title"/>
          </p:nvPr>
        </p:nvSpPr>
        <p:spPr/>
        <p:txBody>
          <a:bodyPr>
            <a:normAutofit/>
          </a:bodyPr>
          <a:lstStyle/>
          <a:p>
            <a:pPr algn="ctr"/>
            <a:r>
              <a:rPr lang="en-US" sz="3200" dirty="0"/>
              <a:t>EOUs, EHTPs, STPs AND BTPs</a:t>
            </a: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ENTITLEMENTS:</a:t>
            </a:r>
          </a:p>
          <a:p>
            <a:pPr algn="just">
              <a:buNone/>
            </a:pPr>
            <a:endParaRPr lang="en-US" sz="2400" b="1" dirty="0">
              <a:solidFill>
                <a:srgbClr val="FF0000"/>
              </a:solidFill>
            </a:endParaRPr>
          </a:p>
          <a:p>
            <a:pPr algn="just"/>
            <a:r>
              <a:rPr lang="en-US" sz="2000" dirty="0"/>
              <a:t>ENTITLEMENT FOR SUPPLIES FROM THE DTA</a:t>
            </a:r>
          </a:p>
          <a:p>
            <a:pPr algn="just"/>
            <a:r>
              <a:rPr lang="en-US" sz="2000" dirty="0"/>
              <a:t>OTHER ENTITLEMENTS</a:t>
            </a:r>
            <a:endParaRPr lang="en-US" sz="1600" dirty="0"/>
          </a:p>
          <a:p>
            <a:pPr algn="just">
              <a:buNone/>
            </a:pPr>
            <a:endParaRPr lang="en-US" sz="2000" dirty="0"/>
          </a:p>
        </p:txBody>
      </p:sp>
      <p:sp>
        <p:nvSpPr>
          <p:cNvPr id="3" name="Title 2"/>
          <p:cNvSpPr>
            <a:spLocks noGrp="1"/>
          </p:cNvSpPr>
          <p:nvPr>
            <p:ph type="title"/>
          </p:nvPr>
        </p:nvSpPr>
        <p:spPr/>
        <p:txBody>
          <a:bodyPr>
            <a:normAutofit/>
          </a:bodyPr>
          <a:lstStyle/>
          <a:p>
            <a:pPr algn="ctr"/>
            <a:r>
              <a:rPr lang="en-US" sz="3200" dirty="0"/>
              <a:t>EOUs, EHTPs, STPs AND BTPs</a:t>
            </a: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a:t>
            </a:r>
            <a:r>
              <a:rPr lang="en-US" sz="2400" dirty="0">
                <a:solidFill>
                  <a:srgbClr val="FF0000"/>
                </a:solidFill>
              </a:rPr>
              <a:t>ENTITLEMENT FOR SUPPLIES FROM THE DTA:</a:t>
            </a:r>
          </a:p>
          <a:p>
            <a:endParaRPr lang="en-US" sz="2000" dirty="0"/>
          </a:p>
          <a:p>
            <a:pPr algn="just"/>
            <a:r>
              <a:rPr lang="en-US" sz="2000" dirty="0"/>
              <a:t>Supplies from DTA to EOU / EHTP / STP / BTP units will be regarded as </a:t>
            </a:r>
            <a:r>
              <a:rPr lang="en-US" sz="2000" b="1" dirty="0"/>
              <a:t>“deemed exports” </a:t>
            </a:r>
            <a:r>
              <a:rPr lang="en-US" sz="2000" dirty="0"/>
              <a:t>and DTA supplier shall be eligible for relevant entitlements under chapter 7 of FTP, besides discharge of export obligation, if any, on the supplier. </a:t>
            </a:r>
          </a:p>
          <a:p>
            <a:pPr algn="just"/>
            <a:endParaRPr lang="en-US" sz="2000" dirty="0"/>
          </a:p>
          <a:p>
            <a:pPr algn="just"/>
            <a:r>
              <a:rPr lang="en-US" sz="2000" dirty="0"/>
              <a:t>Suppliers of precious and semi-precious stones, synthetic stones and processed pearls from DTA to EOU shall be eligible for grant of Replenishment </a:t>
            </a:r>
            <a:r>
              <a:rPr lang="en-US" sz="2000" dirty="0" err="1"/>
              <a:t>Authorisations</a:t>
            </a:r>
            <a:r>
              <a:rPr lang="en-US" sz="2000" dirty="0"/>
              <a:t> </a:t>
            </a:r>
          </a:p>
        </p:txBody>
      </p:sp>
      <p:sp>
        <p:nvSpPr>
          <p:cNvPr id="3" name="Title 2"/>
          <p:cNvSpPr>
            <a:spLocks noGrp="1"/>
          </p:cNvSpPr>
          <p:nvPr>
            <p:ph type="title"/>
          </p:nvPr>
        </p:nvSpPr>
        <p:spPr/>
        <p:txBody>
          <a:bodyPr>
            <a:normAutofit/>
          </a:bodyPr>
          <a:lstStyle/>
          <a:p>
            <a:pPr algn="ctr"/>
            <a:r>
              <a:rPr lang="en-US" sz="3200" dirty="0"/>
              <a:t>EOUs, EHTPs, STPs AND BTPs</a:t>
            </a: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lgn="just">
              <a:buNone/>
            </a:pPr>
            <a:r>
              <a:rPr lang="en-US" sz="2800" b="1" dirty="0">
                <a:solidFill>
                  <a:srgbClr val="FF0000"/>
                </a:solidFill>
              </a:rPr>
              <a:t>	</a:t>
            </a:r>
            <a:r>
              <a:rPr lang="en-US" sz="2400" dirty="0">
                <a:solidFill>
                  <a:srgbClr val="FF0000"/>
                </a:solidFill>
              </a:rPr>
              <a:t>ENTITLEMENT FOR SUPPLIES FROM THE DTA (Cont.):</a:t>
            </a:r>
          </a:p>
          <a:p>
            <a:pPr>
              <a:buNone/>
            </a:pPr>
            <a:r>
              <a:rPr lang="en-US" sz="2000" dirty="0"/>
              <a:t>	IN ADDITION, EOU/ EHTP/ STP/ BTP UNITS SHALL BE ENTITLED TO FOLLOWING:</a:t>
            </a:r>
          </a:p>
          <a:p>
            <a:pPr algn="just">
              <a:buNone/>
            </a:pPr>
            <a:r>
              <a:rPr lang="en-US" sz="2000" dirty="0"/>
              <a:t>	</a:t>
            </a:r>
          </a:p>
          <a:p>
            <a:pPr algn="just">
              <a:buNone/>
            </a:pPr>
            <a:r>
              <a:rPr lang="en-US" sz="2000" dirty="0"/>
              <a:t>	(I) Reimbursement of Central Sales Tax (CST) on goods manufactured in India.</a:t>
            </a:r>
          </a:p>
          <a:p>
            <a:pPr algn="just">
              <a:buNone/>
            </a:pPr>
            <a:endParaRPr lang="en-US" sz="2000" dirty="0"/>
          </a:p>
          <a:p>
            <a:pPr algn="just">
              <a:buNone/>
            </a:pPr>
            <a:r>
              <a:rPr lang="en-US" sz="2000" dirty="0"/>
              <a:t>	(II) Exemption from payment of Central Excise Duty on goods procured from DTA on goods manufactured in India. </a:t>
            </a:r>
          </a:p>
          <a:p>
            <a:pPr algn="just">
              <a:buNone/>
            </a:pPr>
            <a:endParaRPr lang="en-US" sz="2000" dirty="0"/>
          </a:p>
          <a:p>
            <a:pPr algn="just">
              <a:buNone/>
            </a:pPr>
            <a:r>
              <a:rPr lang="en-US" sz="2000" dirty="0"/>
              <a:t> 	(III) Reimbursement of duty paid on fuel procured from Domestic Oil Companies / Depots of Domestic Oil Public Sector Undertakings as per drawback rate notified by DGFT from time to time.  </a:t>
            </a:r>
          </a:p>
          <a:p>
            <a:pPr algn="just">
              <a:buNone/>
            </a:pPr>
            <a:endParaRPr lang="en-US" sz="2000" dirty="0"/>
          </a:p>
          <a:p>
            <a:pPr algn="just">
              <a:buNone/>
            </a:pPr>
            <a:r>
              <a:rPr lang="en-US" sz="2000" dirty="0"/>
              <a:t>	(IV) CENVAT Credit on service tax paid. </a:t>
            </a:r>
          </a:p>
          <a:p>
            <a:pPr algn="just">
              <a:buNone/>
            </a:pPr>
            <a:endParaRPr lang="en-US" sz="2000" dirty="0"/>
          </a:p>
          <a:p>
            <a:pPr algn="just">
              <a:buNone/>
            </a:pPr>
            <a:endParaRPr lang="en-US" sz="2000" dirty="0"/>
          </a:p>
        </p:txBody>
      </p:sp>
      <p:sp>
        <p:nvSpPr>
          <p:cNvPr id="3" name="Title 2"/>
          <p:cNvSpPr>
            <a:spLocks noGrp="1"/>
          </p:cNvSpPr>
          <p:nvPr>
            <p:ph type="title"/>
          </p:nvPr>
        </p:nvSpPr>
        <p:spPr/>
        <p:txBody>
          <a:bodyPr>
            <a:normAutofit/>
          </a:bodyPr>
          <a:lstStyle/>
          <a:p>
            <a:pPr algn="ctr"/>
            <a:r>
              <a:rPr lang="en-US" sz="3200" dirty="0"/>
              <a:t>EOUs, EHTPs, STPs AND BTPs</a:t>
            </a: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OTHER ENTITLEMENTS:</a:t>
            </a:r>
          </a:p>
          <a:p>
            <a:pPr>
              <a:buNone/>
            </a:pPr>
            <a:endParaRPr lang="en-US" sz="2000" dirty="0"/>
          </a:p>
          <a:p>
            <a:pPr marL="624078" indent="-514350" algn="just">
              <a:buFont typeface="+mj-lt"/>
              <a:buAutoNum type="romanLcPeriod"/>
            </a:pPr>
            <a:r>
              <a:rPr lang="en-US" sz="2000" dirty="0"/>
              <a:t>Exemption from industrial licensing for manufacture of items reserved for SSI sector.</a:t>
            </a:r>
          </a:p>
          <a:p>
            <a:pPr marL="624078" indent="-514350" algn="just">
              <a:buFont typeface="+mj-lt"/>
              <a:buAutoNum type="romanLcPeriod"/>
            </a:pPr>
            <a:r>
              <a:rPr lang="en-US" sz="2000" dirty="0"/>
              <a:t>Export proceeds will be realized within nine months.</a:t>
            </a:r>
          </a:p>
          <a:p>
            <a:pPr marL="624078" indent="-514350" algn="just">
              <a:buFont typeface="+mj-lt"/>
              <a:buAutoNum type="romanLcPeriod"/>
            </a:pPr>
            <a:r>
              <a:rPr lang="en-US" sz="2000" dirty="0"/>
              <a:t>Units will be allowed to retain 100% of its export earnings in the EEFC account. </a:t>
            </a:r>
          </a:p>
          <a:p>
            <a:pPr marL="624078" indent="-514350" algn="just">
              <a:buFont typeface="+mj-lt"/>
              <a:buAutoNum type="romanLcPeriod"/>
            </a:pPr>
            <a:r>
              <a:rPr lang="en-US" sz="2000" dirty="0"/>
              <a:t>100% FDI investment permitted through automatic route similar to SEZ units.</a:t>
            </a:r>
          </a:p>
          <a:p>
            <a:pPr marL="624078" indent="-514350" algn="just">
              <a:buFont typeface="+mj-lt"/>
              <a:buAutoNum type="romanLcPeriod"/>
            </a:pPr>
            <a:r>
              <a:rPr lang="en-US" sz="2000" dirty="0"/>
              <a:t>Units shall pay duty on the goods produced or manufactured and cleared into DTA on monthly basis in the manner prescribed in the Central Excise Rules.    </a:t>
            </a:r>
          </a:p>
        </p:txBody>
      </p:sp>
      <p:sp>
        <p:nvSpPr>
          <p:cNvPr id="3" name="Title 2"/>
          <p:cNvSpPr>
            <a:spLocks noGrp="1"/>
          </p:cNvSpPr>
          <p:nvPr>
            <p:ph type="title"/>
          </p:nvPr>
        </p:nvSpPr>
        <p:spPr/>
        <p:txBody>
          <a:bodyPr>
            <a:normAutofit/>
          </a:bodyPr>
          <a:lstStyle/>
          <a:p>
            <a:pPr algn="ctr"/>
            <a:r>
              <a:rPr lang="en-US" sz="3200" dirty="0"/>
              <a:t>EOUs, EHTPs, STPs AND BTPs</a:t>
            </a: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752600"/>
            <a:ext cx="8229600" cy="3124200"/>
          </a:xfrm>
        </p:spPr>
        <p:txBody>
          <a:bodyPr>
            <a:normAutofit fontScale="90000"/>
          </a:bodyPr>
          <a:lstStyle/>
          <a:p>
            <a:pPr algn="ctr"/>
            <a:br>
              <a:rPr lang="en-US" sz="7300" dirty="0"/>
            </a:br>
            <a:r>
              <a:rPr lang="en-US" sz="7300" dirty="0"/>
              <a:t>CHAPTER 7</a:t>
            </a:r>
            <a:br>
              <a:rPr lang="en-US" sz="7300" dirty="0"/>
            </a:br>
            <a:r>
              <a:rPr lang="en-US" sz="7300" dirty="0"/>
              <a:t>DEEMED EXPORTS</a:t>
            </a:r>
            <a:endParaRPr lang="en-US" sz="2400" dirty="0"/>
          </a:p>
        </p:txBody>
      </p:sp>
      <p:sp>
        <p:nvSpPr>
          <p:cNvPr id="3" name="Rectangle 2"/>
          <p:cNvSpPr/>
          <p:nvPr/>
        </p:nvSpPr>
        <p:spPr>
          <a:xfrm>
            <a:off x="1219200" y="685800"/>
            <a:ext cx="6781800" cy="523220"/>
          </a:xfrm>
          <a:prstGeom prst="rect">
            <a:avLst/>
          </a:prstGeom>
        </p:spPr>
        <p:txBody>
          <a:bodyPr wrap="square">
            <a:spAutoFit/>
          </a:bodyPr>
          <a:lstStyle/>
          <a:p>
            <a:pPr algn="ctr"/>
            <a:r>
              <a:rPr lang="en-US" sz="2800" dirty="0"/>
              <a:t>FOREIGN TRADE POLICY 2015-2020</a:t>
            </a:r>
          </a:p>
        </p:txBody>
      </p:sp>
    </p:spTree>
  </p:cSld>
  <p:clrMapOvr>
    <a:masterClrMapping/>
  </p:clrMapOvr>
  <p:transition/>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INTRODUCTION:</a:t>
            </a:r>
          </a:p>
          <a:p>
            <a:pPr algn="just">
              <a:buNone/>
            </a:pPr>
            <a:endParaRPr lang="en-US" sz="2400" b="1" dirty="0">
              <a:solidFill>
                <a:srgbClr val="FF0000"/>
              </a:solidFill>
            </a:endParaRPr>
          </a:p>
          <a:p>
            <a:pPr algn="just">
              <a:buNone/>
            </a:pPr>
            <a:r>
              <a:rPr lang="en-US" sz="2800" dirty="0"/>
              <a:t>	</a:t>
            </a:r>
            <a:r>
              <a:rPr lang="en-US" sz="2000" dirty="0"/>
              <a:t>“Deemed Exports” refer to those transactions in which </a:t>
            </a:r>
            <a:r>
              <a:rPr lang="en-US" sz="2000" dirty="0">
                <a:solidFill>
                  <a:srgbClr val="00B0F0"/>
                </a:solidFill>
              </a:rPr>
              <a:t>goods supplied do not leave country, and payment for such supplies is received either in Indian rupees or in free foreign exchange.</a:t>
            </a:r>
            <a:r>
              <a:rPr lang="en-US" sz="2000" dirty="0"/>
              <a:t> </a:t>
            </a:r>
            <a:endParaRPr lang="en-US" sz="2000" b="1" dirty="0">
              <a:solidFill>
                <a:srgbClr val="00B0F0"/>
              </a:solidFill>
            </a:endParaRPr>
          </a:p>
        </p:txBody>
      </p:sp>
      <p:sp>
        <p:nvSpPr>
          <p:cNvPr id="3" name="Title 2"/>
          <p:cNvSpPr>
            <a:spLocks noGrp="1"/>
          </p:cNvSpPr>
          <p:nvPr>
            <p:ph type="title"/>
          </p:nvPr>
        </p:nvSpPr>
        <p:spPr/>
        <p:txBody>
          <a:bodyPr>
            <a:normAutofit/>
          </a:bodyPr>
          <a:lstStyle/>
          <a:p>
            <a:pPr algn="ctr"/>
            <a:r>
              <a:rPr lang="en-US" sz="4400" dirty="0"/>
              <a:t>DEEMED EXPORTS</a:t>
            </a: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OBJECTIVE:</a:t>
            </a:r>
          </a:p>
          <a:p>
            <a:pPr>
              <a:buNone/>
            </a:pPr>
            <a:endParaRPr lang="en-US" sz="2000" dirty="0"/>
          </a:p>
          <a:p>
            <a:pPr>
              <a:buNone/>
            </a:pPr>
            <a:r>
              <a:rPr lang="en-US" sz="2000" dirty="0"/>
              <a:t>	To provide a level-playing field to domestic manufacturers in certain specified cases, as may be decided by the Government from time to time. </a:t>
            </a:r>
            <a:endParaRPr lang="en-US" sz="2000" b="1" dirty="0">
              <a:solidFill>
                <a:srgbClr val="00B0F0"/>
              </a:solidFill>
            </a:endParaRPr>
          </a:p>
        </p:txBody>
      </p:sp>
      <p:sp>
        <p:nvSpPr>
          <p:cNvPr id="3" name="Title 2"/>
          <p:cNvSpPr>
            <a:spLocks noGrp="1"/>
          </p:cNvSpPr>
          <p:nvPr>
            <p:ph type="title"/>
          </p:nvPr>
        </p:nvSpPr>
        <p:spPr/>
        <p:txBody>
          <a:bodyPr>
            <a:normAutofit/>
          </a:bodyPr>
          <a:lstStyle/>
          <a:p>
            <a:pPr algn="ctr"/>
            <a:r>
              <a:rPr lang="en-US" sz="4400" dirty="0"/>
              <a:t>DEEMED EXPORTS</a:t>
            </a: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CATAGORIES OF SUPPLY UNDER DEEMED EXPORTS:</a:t>
            </a:r>
          </a:p>
          <a:p>
            <a:pPr algn="just">
              <a:buNone/>
            </a:pPr>
            <a:endParaRPr lang="en-US" sz="2400" b="1" dirty="0">
              <a:solidFill>
                <a:srgbClr val="FF0000"/>
              </a:solidFill>
            </a:endParaRPr>
          </a:p>
          <a:p>
            <a:pPr algn="just">
              <a:buNone/>
            </a:pPr>
            <a:r>
              <a:rPr lang="en-US" sz="2000" dirty="0"/>
              <a:t>	A. Supply by </a:t>
            </a:r>
            <a:r>
              <a:rPr lang="en-US" sz="2000" dirty="0" err="1"/>
              <a:t>Manufactrurer</a:t>
            </a:r>
            <a:endParaRPr lang="en-US" sz="2000" dirty="0"/>
          </a:p>
          <a:p>
            <a:pPr algn="just">
              <a:buNone/>
            </a:pPr>
            <a:r>
              <a:rPr lang="en-US" sz="2000" b="1" dirty="0">
                <a:solidFill>
                  <a:srgbClr val="00B0F0"/>
                </a:solidFill>
              </a:rPr>
              <a:t>	</a:t>
            </a:r>
            <a:r>
              <a:rPr lang="en-US" sz="2000" dirty="0"/>
              <a:t>B.</a:t>
            </a:r>
            <a:r>
              <a:rPr lang="en-US" sz="2000" b="1" dirty="0"/>
              <a:t> </a:t>
            </a:r>
            <a:r>
              <a:rPr lang="en-US" sz="2000" dirty="0"/>
              <a:t>Supply by main/sub-contractor(s):</a:t>
            </a:r>
            <a:endParaRPr lang="en-US" sz="2000" b="1" dirty="0">
              <a:solidFill>
                <a:srgbClr val="00B0F0"/>
              </a:solidFill>
            </a:endParaRPr>
          </a:p>
        </p:txBody>
      </p:sp>
      <p:sp>
        <p:nvSpPr>
          <p:cNvPr id="3" name="Title 2"/>
          <p:cNvSpPr>
            <a:spLocks noGrp="1"/>
          </p:cNvSpPr>
          <p:nvPr>
            <p:ph type="title"/>
          </p:nvPr>
        </p:nvSpPr>
        <p:spPr/>
        <p:txBody>
          <a:bodyPr>
            <a:normAutofit/>
          </a:bodyPr>
          <a:lstStyle/>
          <a:p>
            <a:pPr algn="ctr"/>
            <a:r>
              <a:rPr lang="en-US" sz="4400" dirty="0"/>
              <a:t>DEEMED EXPORTS</a:t>
            </a: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a:t>
            </a:r>
            <a:r>
              <a:rPr lang="en-US" sz="2800" b="1" dirty="0">
                <a:solidFill>
                  <a:srgbClr val="00B050"/>
                </a:solidFill>
              </a:rPr>
              <a:t>SUPPLY BY MANUFACTURER:</a:t>
            </a:r>
          </a:p>
          <a:p>
            <a:pPr algn="just">
              <a:buNone/>
            </a:pPr>
            <a:endParaRPr lang="en-US" sz="2800" b="1" dirty="0">
              <a:solidFill>
                <a:srgbClr val="00B050"/>
              </a:solidFill>
            </a:endParaRPr>
          </a:p>
          <a:p>
            <a:pPr marL="566928" indent="-457200" algn="just">
              <a:buFont typeface="+mj-lt"/>
              <a:buAutoNum type="alphaLcParenR"/>
            </a:pPr>
            <a:r>
              <a:rPr lang="en-US" sz="2000" dirty="0"/>
              <a:t>Supply of goods against Advance </a:t>
            </a:r>
            <a:r>
              <a:rPr lang="en-US" sz="2000" dirty="0" err="1"/>
              <a:t>Authorisation</a:t>
            </a:r>
            <a:r>
              <a:rPr lang="en-US" sz="2000" dirty="0"/>
              <a:t>/Advance </a:t>
            </a:r>
            <a:r>
              <a:rPr lang="en-US" sz="2000" dirty="0" err="1"/>
              <a:t>Authoriasation</a:t>
            </a:r>
            <a:r>
              <a:rPr lang="en-US" sz="2000" dirty="0"/>
              <a:t> for annual requirement/DFIA;</a:t>
            </a:r>
          </a:p>
          <a:p>
            <a:pPr marL="566928" indent="-457200" algn="just">
              <a:buFont typeface="+mj-lt"/>
              <a:buAutoNum type="alphaLcParenR"/>
            </a:pPr>
            <a:r>
              <a:rPr lang="en-US" sz="2000" dirty="0"/>
              <a:t>Supply of goods to EOU/STP/EHTP/BTP;</a:t>
            </a:r>
          </a:p>
          <a:p>
            <a:pPr marL="566928" indent="-457200" algn="just">
              <a:buFont typeface="+mj-lt"/>
              <a:buAutoNum type="alphaLcParenR"/>
            </a:pPr>
            <a:r>
              <a:rPr lang="en-US" sz="2000" dirty="0"/>
              <a:t>Supply of goods against EPCG </a:t>
            </a:r>
            <a:r>
              <a:rPr lang="en-US" sz="2000" dirty="0" err="1"/>
              <a:t>Authorisation</a:t>
            </a:r>
            <a:r>
              <a:rPr lang="en-US" sz="2000" dirty="0"/>
              <a:t>;</a:t>
            </a:r>
          </a:p>
          <a:p>
            <a:pPr marL="566928" indent="-457200" algn="just">
              <a:buFont typeface="+mj-lt"/>
              <a:buAutoNum type="alphaLcParenR"/>
            </a:pPr>
            <a:r>
              <a:rPr lang="en-US" sz="2000" dirty="0"/>
              <a:t>Supply of marine freight containers by 100% EOU (Domestic freight containers-manufacturers) provided said containers are exported out of India within 6 months or such further period as permitted by customs; </a:t>
            </a:r>
          </a:p>
        </p:txBody>
      </p:sp>
      <p:sp>
        <p:nvSpPr>
          <p:cNvPr id="3" name="Title 2"/>
          <p:cNvSpPr>
            <a:spLocks noGrp="1"/>
          </p:cNvSpPr>
          <p:nvPr>
            <p:ph type="title"/>
          </p:nvPr>
        </p:nvSpPr>
        <p:spPr/>
        <p:txBody>
          <a:bodyPr>
            <a:normAutofit/>
          </a:bodyPr>
          <a:lstStyle/>
          <a:p>
            <a:pPr algn="ctr"/>
            <a:r>
              <a:rPr lang="en-US" sz="2800" dirty="0"/>
              <a:t>DEEMED EXPORTS</a:t>
            </a:r>
            <a:br>
              <a:rPr lang="en-US" sz="3200" dirty="0"/>
            </a:br>
            <a:r>
              <a:rPr lang="en-US" sz="3600" dirty="0"/>
              <a:t>CATEGORY OF SUPPLY</a:t>
            </a: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a:t>
            </a:r>
            <a:r>
              <a:rPr lang="en-US" sz="2800" b="1" dirty="0">
                <a:solidFill>
                  <a:srgbClr val="00B050"/>
                </a:solidFill>
              </a:rPr>
              <a:t>SUPPLY BY MAIN/ SUB-CONTRACTOR(S):</a:t>
            </a:r>
          </a:p>
          <a:p>
            <a:pPr algn="just">
              <a:buNone/>
            </a:pPr>
            <a:endParaRPr lang="en-US" sz="2800" b="1" dirty="0">
              <a:solidFill>
                <a:srgbClr val="00B050"/>
              </a:solidFill>
            </a:endParaRPr>
          </a:p>
          <a:p>
            <a:pPr marL="566928" indent="-457200" algn="just">
              <a:buFont typeface="+mj-lt"/>
              <a:buAutoNum type="alphaLcParenR"/>
            </a:pPr>
            <a:r>
              <a:rPr lang="en-US" sz="2000" dirty="0"/>
              <a:t>Supply of goods to nuclear power projects provided:</a:t>
            </a:r>
            <a:endParaRPr lang="en-US" sz="2800" dirty="0"/>
          </a:p>
          <a:p>
            <a:pPr marL="1175004" lvl="2" indent="-571500" algn="just">
              <a:buFont typeface="+mj-lt"/>
              <a:buAutoNum type="romanUcPeriod"/>
            </a:pPr>
            <a:r>
              <a:rPr lang="en-US" sz="1800" dirty="0"/>
              <a:t>Such goods are required for setting up of any Nuclear Power Project as specified in the list 33 at Sl. No. 511 of Notification No. 12/2012 – Customs dated 17.3.2012, as amended from time to time. 	</a:t>
            </a:r>
          </a:p>
          <a:p>
            <a:pPr marL="1175004" lvl="2" indent="-571500" algn="just">
              <a:buFont typeface="+mj-lt"/>
              <a:buAutoNum type="romanUcPeriod"/>
            </a:pPr>
            <a:r>
              <a:rPr lang="en-US" sz="1800" dirty="0"/>
              <a:t>The project should have a capacity of 440 MW or more. </a:t>
            </a:r>
          </a:p>
          <a:p>
            <a:pPr marL="1175004" lvl="2" indent="-571500" algn="just">
              <a:buFont typeface="+mj-lt"/>
              <a:buAutoNum type="romanUcPeriod"/>
            </a:pPr>
            <a:r>
              <a:rPr lang="en-US" sz="1900" dirty="0"/>
              <a:t>A certificate to the effect is required to be issued by an officer not below the rank of Joint Secretary to Government of India, in Department of Atomic Energy. </a:t>
            </a:r>
          </a:p>
          <a:p>
            <a:pPr marL="1175004" lvl="2" indent="-571500" algn="just">
              <a:buFont typeface="+mj-lt"/>
              <a:buAutoNum type="romanUcPeriod"/>
            </a:pPr>
            <a:r>
              <a:rPr lang="en-US" sz="1900" dirty="0"/>
              <a:t>Tender is invited through National competitive bidding (NCB) or through ICB. </a:t>
            </a:r>
          </a:p>
        </p:txBody>
      </p:sp>
      <p:sp>
        <p:nvSpPr>
          <p:cNvPr id="3" name="Title 2"/>
          <p:cNvSpPr>
            <a:spLocks noGrp="1"/>
          </p:cNvSpPr>
          <p:nvPr>
            <p:ph type="title"/>
          </p:nvPr>
        </p:nvSpPr>
        <p:spPr/>
        <p:txBody>
          <a:bodyPr>
            <a:normAutofit/>
          </a:bodyPr>
          <a:lstStyle/>
          <a:p>
            <a:pPr algn="ctr"/>
            <a:r>
              <a:rPr lang="en-US" sz="2800" dirty="0"/>
              <a:t>DEEMED EXPORTS</a:t>
            </a:r>
            <a:br>
              <a:rPr lang="en-US" sz="3200" dirty="0"/>
            </a:br>
            <a:r>
              <a:rPr lang="en-US" sz="3600" dirty="0"/>
              <a:t>CATEGORY OF SUPPLY</a:t>
            </a: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a:t>
            </a:r>
            <a:r>
              <a:rPr lang="en-US" sz="2800" b="1" dirty="0">
                <a:solidFill>
                  <a:srgbClr val="00B050"/>
                </a:solidFill>
              </a:rPr>
              <a:t>SUPPLY BY MAIN/ SUB-CONTRACTOR(S) (Cont.):</a:t>
            </a:r>
          </a:p>
          <a:p>
            <a:endParaRPr lang="en-US" sz="2000" dirty="0"/>
          </a:p>
          <a:p>
            <a:pPr marL="566928" indent="-457200" algn="just">
              <a:buFont typeface="+mj-lt"/>
              <a:buAutoNum type="alphaLcParenR" startAt="2"/>
            </a:pPr>
            <a:r>
              <a:rPr lang="en-US" sz="2000" dirty="0"/>
              <a:t>Supply of goods to United Nations or International </a:t>
            </a:r>
            <a:r>
              <a:rPr lang="en-US" sz="2000" dirty="0" err="1"/>
              <a:t>Organisations</a:t>
            </a:r>
            <a:r>
              <a:rPr lang="en-US" sz="2000" dirty="0"/>
              <a:t> for their official use or supplied to the projects financed by the said United Nations or an International </a:t>
            </a:r>
            <a:r>
              <a:rPr lang="en-US" sz="2000" dirty="0" err="1"/>
              <a:t>organisation</a:t>
            </a:r>
            <a:r>
              <a:rPr lang="en-US" sz="2000" dirty="0"/>
              <a:t> approved by Government of India.</a:t>
            </a:r>
          </a:p>
          <a:p>
            <a:pPr marL="566928" indent="-457200" algn="just">
              <a:buFont typeface="+mj-lt"/>
              <a:buAutoNum type="alphaLcParenR" startAt="2"/>
            </a:pPr>
            <a:endParaRPr lang="en-US" sz="2000" dirty="0"/>
          </a:p>
          <a:p>
            <a:pPr marL="566928" indent="-457200" algn="just">
              <a:buFont typeface="+mj-lt"/>
              <a:buAutoNum type="alphaLcParenR" startAt="2"/>
            </a:pPr>
            <a:r>
              <a:rPr lang="en-US" sz="2000" dirty="0"/>
              <a:t>Other Supplies as specified in FTP. </a:t>
            </a:r>
            <a:endParaRPr lang="en-US" sz="2000" b="1" dirty="0">
              <a:solidFill>
                <a:srgbClr val="00B050"/>
              </a:solidFill>
            </a:endParaRPr>
          </a:p>
        </p:txBody>
      </p:sp>
      <p:sp>
        <p:nvSpPr>
          <p:cNvPr id="3" name="Title 2"/>
          <p:cNvSpPr>
            <a:spLocks noGrp="1"/>
          </p:cNvSpPr>
          <p:nvPr>
            <p:ph type="title"/>
          </p:nvPr>
        </p:nvSpPr>
        <p:spPr/>
        <p:txBody>
          <a:bodyPr>
            <a:normAutofit/>
          </a:bodyPr>
          <a:lstStyle/>
          <a:p>
            <a:pPr algn="ctr"/>
            <a:r>
              <a:rPr lang="en-US" sz="2800" dirty="0"/>
              <a:t>DEEMED EXPORTS</a:t>
            </a:r>
            <a:br>
              <a:rPr lang="en-US" sz="3200" dirty="0"/>
            </a:br>
            <a:r>
              <a:rPr lang="en-US" sz="3600" dirty="0"/>
              <a:t>CATEGORY OF SUPPLY</a:t>
            </a: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Benefits for Deemed Exports:</a:t>
            </a:r>
          </a:p>
          <a:p>
            <a:endParaRPr lang="en-US" sz="2000" dirty="0"/>
          </a:p>
          <a:p>
            <a:pPr marL="566928" indent="-457200" algn="just">
              <a:buFont typeface="+mj-lt"/>
              <a:buAutoNum type="alphaLcParenR"/>
            </a:pPr>
            <a:r>
              <a:rPr lang="en-US" sz="2000" dirty="0"/>
              <a:t>Advance </a:t>
            </a:r>
            <a:r>
              <a:rPr lang="en-US" sz="2000" dirty="0" err="1"/>
              <a:t>Authorisation</a:t>
            </a:r>
            <a:r>
              <a:rPr lang="en-US" sz="2000" dirty="0"/>
              <a:t>/ Advance </a:t>
            </a:r>
            <a:r>
              <a:rPr lang="en-US" sz="2000" dirty="0" err="1"/>
              <a:t>Authorisation</a:t>
            </a:r>
            <a:r>
              <a:rPr lang="en-US" sz="2000" dirty="0"/>
              <a:t> for Annual requirements/ DFIA</a:t>
            </a:r>
          </a:p>
          <a:p>
            <a:pPr marL="566928" indent="-457200" algn="just">
              <a:buFont typeface="+mj-lt"/>
              <a:buAutoNum type="alphaLcParenR"/>
            </a:pPr>
            <a:endParaRPr lang="en-US" sz="2000" dirty="0"/>
          </a:p>
          <a:p>
            <a:pPr marL="566928" indent="-457200" algn="just">
              <a:buFont typeface="+mj-lt"/>
              <a:buAutoNum type="alphaLcParenR"/>
            </a:pPr>
            <a:r>
              <a:rPr lang="en-US" sz="2000" dirty="0"/>
              <a:t>Deemed Export Drawback.</a:t>
            </a:r>
          </a:p>
          <a:p>
            <a:pPr marL="566928" indent="-457200" algn="just">
              <a:buFont typeface="+mj-lt"/>
              <a:buAutoNum type="alphaLcParenR"/>
            </a:pPr>
            <a:endParaRPr lang="en-US" sz="2000" dirty="0"/>
          </a:p>
          <a:p>
            <a:pPr marL="566928" indent="-457200" algn="just">
              <a:buFont typeface="+mj-lt"/>
              <a:buAutoNum type="alphaLcParenR"/>
            </a:pPr>
            <a:r>
              <a:rPr lang="en-US" sz="2000" dirty="0"/>
              <a:t>Refund of Terminal Excise Duty, if exemption is not available.</a:t>
            </a:r>
          </a:p>
          <a:p>
            <a:pPr marL="566928" indent="-457200" algn="just">
              <a:buNone/>
            </a:pPr>
            <a:endParaRPr lang="en-US" sz="2000" dirty="0"/>
          </a:p>
        </p:txBody>
      </p:sp>
      <p:sp>
        <p:nvSpPr>
          <p:cNvPr id="3" name="Title 2"/>
          <p:cNvSpPr>
            <a:spLocks noGrp="1"/>
          </p:cNvSpPr>
          <p:nvPr>
            <p:ph type="title"/>
          </p:nvPr>
        </p:nvSpPr>
        <p:spPr/>
        <p:txBody>
          <a:bodyPr>
            <a:noAutofit/>
          </a:bodyPr>
          <a:lstStyle/>
          <a:p>
            <a:pPr algn="ctr"/>
            <a:br>
              <a:rPr lang="en-US" sz="4400" dirty="0"/>
            </a:br>
            <a:r>
              <a:rPr lang="en-US" sz="4400" dirty="0"/>
              <a:t>DEEMED EXPORTS</a:t>
            </a:r>
            <a:br>
              <a:rPr lang="en-US" sz="4400" dirty="0"/>
            </a:br>
            <a:endParaRPr lang="en-US" sz="4400" dirty="0"/>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Conditions for refund of Terminal Excise Duty:</a:t>
            </a:r>
          </a:p>
          <a:p>
            <a:endParaRPr lang="en-US" sz="2000" dirty="0"/>
          </a:p>
          <a:p>
            <a:pPr marL="566928" indent="-457200" algn="just">
              <a:buFont typeface="+mj-lt"/>
              <a:buAutoNum type="alphaLcParenR"/>
            </a:pPr>
            <a:r>
              <a:rPr lang="en-US" sz="2000" dirty="0"/>
              <a:t>Supply of goods will eligible for refund of TED, provided recipient of goods does not avail CENVAT Credit/ Rebate on such goods.</a:t>
            </a:r>
          </a:p>
          <a:p>
            <a:pPr marL="566928" indent="-457200" algn="just">
              <a:buFont typeface="+mj-lt"/>
              <a:buAutoNum type="alphaLcParenR"/>
            </a:pPr>
            <a:endParaRPr lang="en-US" sz="2000" dirty="0"/>
          </a:p>
          <a:p>
            <a:pPr marL="566928" indent="-457200" algn="just">
              <a:buFont typeface="+mj-lt"/>
              <a:buAutoNum type="alphaLcParenR"/>
            </a:pPr>
            <a:r>
              <a:rPr lang="en-US" sz="2000" dirty="0"/>
              <a:t>Supply of goods which are exempted </a:t>
            </a:r>
            <a:r>
              <a:rPr lang="en-US" sz="2000" dirty="0" err="1"/>
              <a:t>ab</a:t>
            </a:r>
            <a:r>
              <a:rPr lang="en-US" sz="2000" dirty="0"/>
              <a:t>-initio from payment of Terminal Excise Duty would be ineligible to get refund of TED. </a:t>
            </a:r>
          </a:p>
          <a:p>
            <a:pPr marL="566928" indent="-457200" algn="just">
              <a:buNone/>
            </a:pPr>
            <a:endParaRPr lang="en-US" sz="2000" dirty="0"/>
          </a:p>
          <a:p>
            <a:pPr marL="566928" indent="-457200" algn="just">
              <a:buNone/>
            </a:pPr>
            <a:endParaRPr lang="en-US" sz="2000" dirty="0"/>
          </a:p>
        </p:txBody>
      </p:sp>
      <p:sp>
        <p:nvSpPr>
          <p:cNvPr id="3" name="Title 2"/>
          <p:cNvSpPr>
            <a:spLocks noGrp="1"/>
          </p:cNvSpPr>
          <p:nvPr>
            <p:ph type="title"/>
          </p:nvPr>
        </p:nvSpPr>
        <p:spPr/>
        <p:txBody>
          <a:bodyPr>
            <a:noAutofit/>
          </a:bodyPr>
          <a:lstStyle/>
          <a:p>
            <a:pPr algn="ctr"/>
            <a:br>
              <a:rPr lang="en-US" sz="4400" dirty="0"/>
            </a:br>
            <a:r>
              <a:rPr lang="en-US" sz="4400" dirty="0"/>
              <a:t>DEEMED EXPORTS</a:t>
            </a:r>
            <a:br>
              <a:rPr lang="en-US" sz="4400" dirty="0"/>
            </a:br>
            <a:endParaRPr lang="en-US" sz="4400" dirty="0"/>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Supplies on which Exemption from TED is available:	</a:t>
            </a:r>
          </a:p>
          <a:p>
            <a:endParaRPr lang="en-US" sz="2000" dirty="0"/>
          </a:p>
          <a:p>
            <a:pPr marL="566928" indent="-457200" algn="just">
              <a:buFont typeface="+mj-lt"/>
              <a:buAutoNum type="alphaLcParenR"/>
            </a:pPr>
            <a:r>
              <a:rPr lang="en-US" sz="2000" dirty="0"/>
              <a:t>Supplies under ICB;</a:t>
            </a:r>
          </a:p>
          <a:p>
            <a:pPr marL="566928" indent="-457200" algn="just">
              <a:buFont typeface="+mj-lt"/>
              <a:buAutoNum type="alphaLcParenR"/>
            </a:pPr>
            <a:r>
              <a:rPr lang="en-US" sz="2000" dirty="0"/>
              <a:t>Supplies of intermediate goods, against invalidation letter, made by an Advance </a:t>
            </a:r>
            <a:r>
              <a:rPr lang="en-US" sz="2000" dirty="0" err="1"/>
              <a:t>Authorisation</a:t>
            </a:r>
            <a:r>
              <a:rPr lang="en-US" sz="2000" dirty="0"/>
              <a:t> holder to another Advance </a:t>
            </a:r>
            <a:r>
              <a:rPr lang="en-US" sz="2000" dirty="0" err="1"/>
              <a:t>Authorisation</a:t>
            </a:r>
            <a:r>
              <a:rPr lang="en-US" sz="2000" dirty="0"/>
              <a:t> holder;</a:t>
            </a:r>
          </a:p>
          <a:p>
            <a:pPr marL="566928" indent="-457200" algn="just">
              <a:buFont typeface="+mj-lt"/>
              <a:buAutoNum type="alphaLcParenR"/>
            </a:pPr>
            <a:r>
              <a:rPr lang="en-US" sz="2000" dirty="0"/>
              <a:t>Goods Procured by EOU / EHTP / STP / BTP unit from a unit in DTA; and  </a:t>
            </a:r>
          </a:p>
          <a:p>
            <a:pPr marL="566928" indent="-457200" algn="just">
              <a:buFont typeface="+mj-lt"/>
              <a:buAutoNum type="alphaLcParenR"/>
            </a:pPr>
            <a:r>
              <a:rPr lang="en-US" sz="2000" dirty="0"/>
              <a:t>Supply of goods to UN/International </a:t>
            </a:r>
            <a:r>
              <a:rPr lang="en-US" sz="2000" dirty="0" err="1"/>
              <a:t>Organisation</a:t>
            </a:r>
            <a:r>
              <a:rPr lang="en-US" sz="2000" dirty="0"/>
              <a:t> or project funded by it. </a:t>
            </a:r>
          </a:p>
          <a:p>
            <a:pPr marL="566928" indent="-457200" algn="just">
              <a:buNone/>
            </a:pPr>
            <a:endParaRPr lang="en-US" sz="2000" dirty="0"/>
          </a:p>
        </p:txBody>
      </p:sp>
      <p:sp>
        <p:nvSpPr>
          <p:cNvPr id="3" name="Title 2"/>
          <p:cNvSpPr>
            <a:spLocks noGrp="1"/>
          </p:cNvSpPr>
          <p:nvPr>
            <p:ph type="title"/>
          </p:nvPr>
        </p:nvSpPr>
        <p:spPr/>
        <p:txBody>
          <a:bodyPr>
            <a:noAutofit/>
          </a:bodyPr>
          <a:lstStyle/>
          <a:p>
            <a:pPr algn="ctr"/>
            <a:br>
              <a:rPr lang="en-US" sz="4400" dirty="0"/>
            </a:br>
            <a:r>
              <a:rPr lang="en-US" sz="4400" dirty="0"/>
              <a:t>DEEMED EXPORTS</a:t>
            </a:r>
            <a:br>
              <a:rPr lang="en-US" sz="4400" dirty="0"/>
            </a:br>
            <a:endParaRPr lang="en-US" sz="4400" dirty="0"/>
          </a:p>
        </p:txBody>
      </p:sp>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lgn="just">
              <a:buNone/>
            </a:pPr>
            <a:r>
              <a:rPr lang="en-US" sz="2800" b="1" dirty="0">
                <a:solidFill>
                  <a:srgbClr val="FF0000"/>
                </a:solidFill>
              </a:rPr>
              <a:t>	Conditions for refund of deemed export drawback:</a:t>
            </a:r>
          </a:p>
          <a:p>
            <a:pPr>
              <a:buNone/>
            </a:pPr>
            <a:r>
              <a:rPr lang="en-US" sz="2800" dirty="0"/>
              <a:t>	</a:t>
            </a:r>
          </a:p>
          <a:p>
            <a:pPr marL="624078" indent="-514350" algn="just">
              <a:buFont typeface="+mj-lt"/>
              <a:buAutoNum type="alphaLcParenR"/>
            </a:pPr>
            <a:r>
              <a:rPr lang="en-US" sz="2000" dirty="0"/>
              <a:t>In case CENVAT credit / rebate has not been availed on the inputs / input services, by the supplier of goods, then, benefit as per Column ‘A’ of All Industry Rate of Duty Drawback Schedule shall be admissible.</a:t>
            </a:r>
          </a:p>
          <a:p>
            <a:pPr marL="624078" indent="-514350" algn="just">
              <a:buFont typeface="+mj-lt"/>
              <a:buAutoNum type="alphaLcParenR"/>
            </a:pPr>
            <a:endParaRPr lang="en-US" sz="1600" dirty="0"/>
          </a:p>
          <a:p>
            <a:pPr marL="624078" indent="-514350" algn="just">
              <a:buFont typeface="+mj-lt"/>
              <a:buAutoNum type="alphaLcParenR"/>
            </a:pPr>
            <a:r>
              <a:rPr lang="en-US" sz="2000" dirty="0"/>
              <a:t>If CENVAT credit / rebate has been availed by the supplier of goods, on inputs / input services, then, no Drawback shall be admissible as per Column ‘B’ of All Industry Rate of Duty Drawback Schedule. However, in such cases, Basic Customs Duty paid can be claimed as Brand Rate of Duty Drawback based upon submission of documents evidencing actual payment of duties.  </a:t>
            </a:r>
            <a:r>
              <a:rPr lang="en-US" sz="2800" b="1" dirty="0">
                <a:solidFill>
                  <a:srgbClr val="FF0000"/>
                </a:solidFill>
              </a:rPr>
              <a:t>	</a:t>
            </a:r>
          </a:p>
          <a:p>
            <a:endParaRPr lang="en-US" sz="2000" dirty="0"/>
          </a:p>
          <a:p>
            <a:pPr marL="566928" indent="-457200" algn="just">
              <a:buNone/>
            </a:pPr>
            <a:endParaRPr lang="en-US" sz="2000" dirty="0"/>
          </a:p>
        </p:txBody>
      </p:sp>
      <p:sp>
        <p:nvSpPr>
          <p:cNvPr id="3" name="Title 2"/>
          <p:cNvSpPr>
            <a:spLocks noGrp="1"/>
          </p:cNvSpPr>
          <p:nvPr>
            <p:ph type="title"/>
          </p:nvPr>
        </p:nvSpPr>
        <p:spPr/>
        <p:txBody>
          <a:bodyPr>
            <a:noAutofit/>
          </a:bodyPr>
          <a:lstStyle/>
          <a:p>
            <a:pPr algn="ctr"/>
            <a:br>
              <a:rPr lang="en-US" sz="4400" dirty="0"/>
            </a:br>
            <a:r>
              <a:rPr lang="en-US" sz="4400" dirty="0"/>
              <a:t>DEEMED EXPORTS</a:t>
            </a:r>
            <a:br>
              <a:rPr lang="en-US" sz="4400" dirty="0"/>
            </a:br>
            <a:endParaRPr lang="en-US" sz="4400" dirty="0"/>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752600"/>
            <a:ext cx="8229600" cy="3124200"/>
          </a:xfrm>
        </p:spPr>
        <p:txBody>
          <a:bodyPr>
            <a:normAutofit/>
          </a:bodyPr>
          <a:lstStyle/>
          <a:p>
            <a:pPr algn="ctr"/>
            <a:br>
              <a:rPr lang="en-US" sz="7300" dirty="0"/>
            </a:br>
            <a:r>
              <a:rPr lang="en-US" sz="7300" dirty="0"/>
              <a:t>CHAPTER 8</a:t>
            </a:r>
            <a:br>
              <a:rPr lang="en-US" sz="7300" dirty="0"/>
            </a:br>
            <a:r>
              <a:rPr lang="en-US" sz="2700" dirty="0"/>
              <a:t>QUALITY COMPLAINTS AND TRADE DISPUTES</a:t>
            </a:r>
          </a:p>
        </p:txBody>
      </p:sp>
      <p:sp>
        <p:nvSpPr>
          <p:cNvPr id="3" name="Rectangle 2"/>
          <p:cNvSpPr/>
          <p:nvPr/>
        </p:nvSpPr>
        <p:spPr>
          <a:xfrm>
            <a:off x="1219200" y="685800"/>
            <a:ext cx="6781800" cy="523220"/>
          </a:xfrm>
          <a:prstGeom prst="rect">
            <a:avLst/>
          </a:prstGeom>
        </p:spPr>
        <p:txBody>
          <a:bodyPr wrap="square">
            <a:spAutoFit/>
          </a:bodyPr>
          <a:lstStyle/>
          <a:p>
            <a:pPr algn="ctr"/>
            <a:r>
              <a:rPr lang="en-US" sz="2800" dirty="0"/>
              <a:t>FOREIGN TRADE POLICY 2015-2020</a:t>
            </a:r>
          </a:p>
        </p:txBody>
      </p:sp>
    </p:spTree>
  </p:cSld>
  <p:clrMapOvr>
    <a:masterClrMapping/>
  </p:clrMapOvr>
  <p:transition/>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OBJECTIVE:</a:t>
            </a:r>
          </a:p>
          <a:p>
            <a:pPr>
              <a:buNone/>
            </a:pPr>
            <a:r>
              <a:rPr lang="en-US" sz="2800" dirty="0"/>
              <a:t>	</a:t>
            </a:r>
          </a:p>
          <a:p>
            <a:pPr algn="just">
              <a:buNone/>
            </a:pPr>
            <a:r>
              <a:rPr lang="en-US" sz="2000" dirty="0"/>
              <a:t>	Exporters need to project a good image of the country abroad to promote exports. Maintaining an enduring relationship with foreign buyers is of utmost importance, and complaints or trade disputes, whenever they arise, need to be settled amicably as soon as possible. Importers too may have grievances as well. </a:t>
            </a:r>
          </a:p>
          <a:p>
            <a:endParaRPr lang="en-US" sz="2000" dirty="0"/>
          </a:p>
          <a:p>
            <a:pPr algn="just">
              <a:buNone/>
            </a:pPr>
            <a:r>
              <a:rPr lang="en-US" sz="2000" dirty="0"/>
              <a:t>	In an </a:t>
            </a:r>
            <a:r>
              <a:rPr lang="en-US" sz="2000" dirty="0" err="1"/>
              <a:t>endeavour</a:t>
            </a:r>
            <a:r>
              <a:rPr lang="en-US" sz="2000" dirty="0"/>
              <a:t> to resolve such complaints or trade disputes and to create confidence in the business environment of the country, a mechanism is being laid down to address such complaints and disputes in an amicable way. </a:t>
            </a:r>
          </a:p>
        </p:txBody>
      </p:sp>
      <p:sp>
        <p:nvSpPr>
          <p:cNvPr id="3" name="Title 2"/>
          <p:cNvSpPr>
            <a:spLocks noGrp="1"/>
          </p:cNvSpPr>
          <p:nvPr>
            <p:ph type="title"/>
          </p:nvPr>
        </p:nvSpPr>
        <p:spPr/>
        <p:txBody>
          <a:bodyPr>
            <a:noAutofit/>
          </a:bodyPr>
          <a:lstStyle/>
          <a:p>
            <a:pPr algn="ctr"/>
            <a:br>
              <a:rPr lang="en-US" sz="4400" dirty="0"/>
            </a:br>
            <a:r>
              <a:rPr lang="en-US" sz="2800" dirty="0"/>
              <a:t>QUALITY COMPLAINTS AND TRADE DISPUTES</a:t>
            </a:r>
            <a:br>
              <a:rPr lang="en-US" sz="4400" dirty="0"/>
            </a:br>
            <a:endParaRPr lang="en-US" sz="4400" dirty="0"/>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Committee on Quality complaints and trade disputes (CQCTD)</a:t>
            </a:r>
          </a:p>
          <a:p>
            <a:endParaRPr lang="en-US" sz="2800" dirty="0"/>
          </a:p>
          <a:p>
            <a:pPr>
              <a:buNone/>
            </a:pPr>
            <a:r>
              <a:rPr lang="en-US" sz="2800" dirty="0"/>
              <a:t>	</a:t>
            </a:r>
            <a:r>
              <a:rPr lang="en-US" sz="2000" dirty="0"/>
              <a:t>To deal effectively with the increasing number of complaints and disputes, a ‘Committee on Quality Complaints and Trade Disputes’ (CQCTD) will be constituted in the 22 offices of the RA’s of DGFT. </a:t>
            </a:r>
          </a:p>
        </p:txBody>
      </p:sp>
      <p:sp>
        <p:nvSpPr>
          <p:cNvPr id="3" name="Title 2"/>
          <p:cNvSpPr>
            <a:spLocks noGrp="1"/>
          </p:cNvSpPr>
          <p:nvPr>
            <p:ph type="title"/>
          </p:nvPr>
        </p:nvSpPr>
        <p:spPr/>
        <p:txBody>
          <a:bodyPr>
            <a:noAutofit/>
          </a:bodyPr>
          <a:lstStyle/>
          <a:p>
            <a:pPr algn="ctr"/>
            <a:br>
              <a:rPr lang="en-US" sz="4400" dirty="0"/>
            </a:br>
            <a:r>
              <a:rPr lang="en-US" sz="2800" dirty="0"/>
              <a:t>QUALITY COMPLAINTS AND TRADE DISPUTES</a:t>
            </a:r>
            <a:br>
              <a:rPr lang="en-US" sz="4400" dirty="0"/>
            </a:br>
            <a:endParaRPr lang="en-US" sz="4400" dirty="0"/>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Functions of the CQCTD</a:t>
            </a:r>
          </a:p>
          <a:p>
            <a:endParaRPr lang="en-US" sz="2800" dirty="0"/>
          </a:p>
          <a:p>
            <a:pPr algn="just"/>
            <a:r>
              <a:rPr lang="en-US" sz="2000" dirty="0"/>
              <a:t>The Committee (CQCTD) will be responsible for enquiring and investigating into all Quality related complaints and other trade related complaints falling under the jurisdiction of the respective RAs. </a:t>
            </a:r>
          </a:p>
          <a:p>
            <a:pPr algn="just">
              <a:buNone/>
            </a:pPr>
            <a:endParaRPr lang="en-US" sz="2000" dirty="0"/>
          </a:p>
          <a:p>
            <a:pPr algn="just"/>
            <a:r>
              <a:rPr lang="en-US" sz="2000" dirty="0"/>
              <a:t>Wherever required, the Committee (CQCTD) may take the assistance of the Export Promotion Councils/FIEO/Commodity Boards or any other agency as considered appropriate for settlement of these disputes. </a:t>
            </a:r>
          </a:p>
        </p:txBody>
      </p:sp>
      <p:sp>
        <p:nvSpPr>
          <p:cNvPr id="3" name="Title 2"/>
          <p:cNvSpPr>
            <a:spLocks noGrp="1"/>
          </p:cNvSpPr>
          <p:nvPr>
            <p:ph type="title"/>
          </p:nvPr>
        </p:nvSpPr>
        <p:spPr/>
        <p:txBody>
          <a:bodyPr>
            <a:noAutofit/>
          </a:bodyPr>
          <a:lstStyle/>
          <a:p>
            <a:pPr algn="ctr"/>
            <a:br>
              <a:rPr lang="en-US" sz="4400" dirty="0"/>
            </a:br>
            <a:r>
              <a:rPr lang="en-US" sz="2800" dirty="0"/>
              <a:t>QUALITY COMPLAINTS AND TRADE DISPUTES</a:t>
            </a:r>
            <a:br>
              <a:rPr lang="en-US" sz="4400" dirty="0"/>
            </a:br>
            <a:endParaRPr lang="en-US" sz="4400" dirty="0"/>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lgn="just">
              <a:buNone/>
            </a:pPr>
            <a:r>
              <a:rPr lang="en-US" sz="2800" b="1" dirty="0">
                <a:solidFill>
                  <a:srgbClr val="FF0000"/>
                </a:solidFill>
              </a:rPr>
              <a:t>	Mechanism for resolving Quality Complaint and Trade Dispute :</a:t>
            </a:r>
          </a:p>
          <a:p>
            <a:endParaRPr lang="en-US" sz="2800" dirty="0"/>
          </a:p>
          <a:p>
            <a:pPr algn="just"/>
            <a:r>
              <a:rPr lang="en-US" sz="2000" dirty="0"/>
              <a:t>The CQCTD, on receipt of a complaint, from importer abroad, against Indian exporter would call for comments from the firm against whom the complaint has been made. After giving reasonable opportunity of hearing to both sides, CQCTD may arrive at a conclusion to resolve the matter and CQCTD /RA will take action as considered appropriate. </a:t>
            </a:r>
          </a:p>
          <a:p>
            <a:pPr algn="just"/>
            <a:endParaRPr lang="en-US" sz="2000" dirty="0"/>
          </a:p>
          <a:p>
            <a:pPr algn="just"/>
            <a:r>
              <a:rPr lang="en-US" sz="2000" dirty="0"/>
              <a:t>RA would forward a copy of the complaint received from Indian importer, against foreign exporter to the concerned Foreign Trade (FT) Division in the Department of Commerce (</a:t>
            </a:r>
            <a:r>
              <a:rPr lang="en-US" sz="2000" dirty="0" err="1"/>
              <a:t>DoC</a:t>
            </a:r>
            <a:r>
              <a:rPr lang="en-US" sz="2000" dirty="0"/>
              <a:t>). FT Division in </a:t>
            </a:r>
            <a:r>
              <a:rPr lang="en-US" sz="2000" dirty="0" err="1"/>
              <a:t>DoC</a:t>
            </a:r>
            <a:r>
              <a:rPr lang="en-US" sz="2000" dirty="0"/>
              <a:t> will take up the complaint with the concerned Embassy/High Commission/ Consulate General in India and with concerned Indian Embassy/ High Commission abroad for effective resolution of the complaint. </a:t>
            </a:r>
          </a:p>
        </p:txBody>
      </p:sp>
      <p:sp>
        <p:nvSpPr>
          <p:cNvPr id="3" name="Title 2"/>
          <p:cNvSpPr>
            <a:spLocks noGrp="1"/>
          </p:cNvSpPr>
          <p:nvPr>
            <p:ph type="title"/>
          </p:nvPr>
        </p:nvSpPr>
        <p:spPr/>
        <p:txBody>
          <a:bodyPr>
            <a:noAutofit/>
          </a:bodyPr>
          <a:lstStyle/>
          <a:p>
            <a:pPr algn="ctr"/>
            <a:br>
              <a:rPr lang="en-US" sz="4400" dirty="0"/>
            </a:br>
            <a:r>
              <a:rPr lang="en-US" sz="2800" dirty="0"/>
              <a:t>QUALITY COMPLAINTS AND TRADE DISPUTES</a:t>
            </a:r>
            <a:br>
              <a:rPr lang="en-US" sz="4400" dirty="0"/>
            </a:br>
            <a:endParaRPr lang="en-US" sz="4400" dirty="0"/>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752600"/>
            <a:ext cx="8229600" cy="3124200"/>
          </a:xfrm>
        </p:spPr>
        <p:txBody>
          <a:bodyPr>
            <a:normAutofit/>
          </a:bodyPr>
          <a:lstStyle/>
          <a:p>
            <a:pPr algn="ctr"/>
            <a:br>
              <a:rPr lang="en-US" sz="7300" dirty="0"/>
            </a:br>
            <a:r>
              <a:rPr lang="en-US" sz="7300" dirty="0"/>
              <a:t>CHAPTER 9</a:t>
            </a:r>
            <a:br>
              <a:rPr lang="en-US" sz="7300" dirty="0"/>
            </a:br>
            <a:r>
              <a:rPr lang="en-US" sz="2700" dirty="0"/>
              <a:t>MISCELLANEOUS MATTERS</a:t>
            </a:r>
          </a:p>
        </p:txBody>
      </p:sp>
      <p:sp>
        <p:nvSpPr>
          <p:cNvPr id="3" name="Rectangle 2"/>
          <p:cNvSpPr/>
          <p:nvPr/>
        </p:nvSpPr>
        <p:spPr>
          <a:xfrm>
            <a:off x="1219200" y="685800"/>
            <a:ext cx="6781800" cy="523220"/>
          </a:xfrm>
          <a:prstGeom prst="rect">
            <a:avLst/>
          </a:prstGeom>
        </p:spPr>
        <p:txBody>
          <a:bodyPr wrap="square">
            <a:spAutoFit/>
          </a:bodyPr>
          <a:lstStyle/>
          <a:p>
            <a:pPr algn="ctr"/>
            <a:r>
              <a:rPr lang="en-US" sz="2800" dirty="0"/>
              <a:t>FOREIGN TRADE POLICY 2015-2020</a:t>
            </a:r>
          </a:p>
        </p:txBody>
      </p:sp>
    </p:spTree>
  </p:cSld>
  <p:clrMapOvr>
    <a:masterClrMapping/>
  </p:clrMapOvr>
  <p:transition/>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pPr algn="just">
              <a:buNone/>
            </a:pPr>
            <a:r>
              <a:rPr lang="en-US" sz="2800" b="1" dirty="0">
                <a:solidFill>
                  <a:srgbClr val="FF0000"/>
                </a:solidFill>
              </a:rPr>
              <a:t>	</a:t>
            </a:r>
            <a:r>
              <a:rPr lang="en-US" sz="2600" b="1" dirty="0">
                <a:solidFill>
                  <a:srgbClr val="FF0000"/>
                </a:solidFill>
              </a:rPr>
              <a:t>Denomination of Import </a:t>
            </a:r>
            <a:r>
              <a:rPr lang="en-US" sz="2600" b="1" dirty="0" err="1">
                <a:solidFill>
                  <a:srgbClr val="FF0000"/>
                </a:solidFill>
              </a:rPr>
              <a:t>Authorisation</a:t>
            </a:r>
            <a:r>
              <a:rPr lang="en-US" sz="2600" b="1" dirty="0">
                <a:solidFill>
                  <a:srgbClr val="FF0000"/>
                </a:solidFill>
              </a:rPr>
              <a:t>/</a:t>
            </a:r>
            <a:r>
              <a:rPr lang="en-US" sz="2600" b="1" dirty="0" err="1">
                <a:solidFill>
                  <a:srgbClr val="FF0000"/>
                </a:solidFill>
              </a:rPr>
              <a:t>Licence</a:t>
            </a:r>
            <a:r>
              <a:rPr lang="en-US" sz="2600" b="1" dirty="0">
                <a:solidFill>
                  <a:srgbClr val="FF0000"/>
                </a:solidFill>
              </a:rPr>
              <a:t>/ Certificate/ Permissions :</a:t>
            </a:r>
          </a:p>
          <a:p>
            <a:pPr>
              <a:buNone/>
            </a:pPr>
            <a:r>
              <a:rPr lang="en-US" sz="2600" dirty="0"/>
              <a:t>	</a:t>
            </a:r>
          </a:p>
          <a:p>
            <a:pPr marL="566928" indent="-457200">
              <a:buFont typeface="+mj-lt"/>
              <a:buAutoNum type="alphaLcParenR"/>
            </a:pPr>
            <a:r>
              <a:rPr lang="en-US" sz="2400" dirty="0"/>
              <a:t> CIF value of </a:t>
            </a:r>
            <a:r>
              <a:rPr lang="en-US" sz="2400" dirty="0" err="1"/>
              <a:t>Authorisation</a:t>
            </a:r>
            <a:r>
              <a:rPr lang="en-US" sz="2400" dirty="0"/>
              <a:t> / FOB value of export obligation shall be indicated both in Rupees and in freely convertible currency(s) at the exchange rate(s) prevailing on </a:t>
            </a:r>
            <a:r>
              <a:rPr lang="en-US" sz="2400" dirty="0" err="1"/>
              <a:t>Authorisation</a:t>
            </a:r>
            <a:r>
              <a:rPr lang="en-US" sz="2400" dirty="0"/>
              <a:t> issue date. </a:t>
            </a:r>
          </a:p>
          <a:p>
            <a:pPr marL="566928" indent="-457200">
              <a:buFont typeface="+mj-lt"/>
              <a:buAutoNum type="alphaLcParenR"/>
            </a:pPr>
            <a:endParaRPr lang="en-US" sz="2400" dirty="0"/>
          </a:p>
          <a:p>
            <a:pPr marL="566928" indent="-457200">
              <a:buFont typeface="+mj-lt"/>
              <a:buAutoNum type="alphaLcParenR"/>
            </a:pPr>
            <a:r>
              <a:rPr lang="en-US" sz="2400" dirty="0"/>
              <a:t>Remittance of foreign exchange and discharge of export obligation against </a:t>
            </a:r>
            <a:r>
              <a:rPr lang="en-US" sz="2400" dirty="0" err="1"/>
              <a:t>Authorisation</a:t>
            </a:r>
            <a:r>
              <a:rPr lang="en-US" sz="2400" dirty="0"/>
              <a:t> shall be regulated in freely convertible currency. </a:t>
            </a:r>
          </a:p>
          <a:p>
            <a:pPr marL="566928" indent="-457200">
              <a:buFont typeface="+mj-lt"/>
              <a:buAutoNum type="alphaLcParenR"/>
            </a:pPr>
            <a:endParaRPr lang="en-US" sz="2400" dirty="0"/>
          </a:p>
          <a:p>
            <a:pPr marL="566928" indent="-457200">
              <a:buFont typeface="+mj-lt"/>
              <a:buAutoNum type="alphaLcParenR"/>
            </a:pPr>
            <a:r>
              <a:rPr lang="en-US" sz="2400" dirty="0"/>
              <a:t>No enhancement in Rupee value shall be necessary if remittance of foreign exchange is covered by CIF value of </a:t>
            </a:r>
            <a:r>
              <a:rPr lang="en-US" sz="2400" dirty="0" err="1"/>
              <a:t>Authorisation</a:t>
            </a:r>
            <a:r>
              <a:rPr lang="en-US" sz="2400" dirty="0"/>
              <a:t> shown in freely convertible currency. </a:t>
            </a:r>
          </a:p>
          <a:p>
            <a:pPr>
              <a:buNone/>
            </a:pPr>
            <a:r>
              <a:rPr lang="en-US" sz="2400" dirty="0"/>
              <a:t>	</a:t>
            </a:r>
          </a:p>
        </p:txBody>
      </p:sp>
      <p:sp>
        <p:nvSpPr>
          <p:cNvPr id="3" name="Title 2"/>
          <p:cNvSpPr>
            <a:spLocks noGrp="1"/>
          </p:cNvSpPr>
          <p:nvPr>
            <p:ph type="title"/>
          </p:nvPr>
        </p:nvSpPr>
        <p:spPr/>
        <p:txBody>
          <a:bodyPr>
            <a:noAutofit/>
          </a:bodyPr>
          <a:lstStyle/>
          <a:p>
            <a:pPr algn="ctr"/>
            <a:br>
              <a:rPr lang="en-US" sz="4400" dirty="0"/>
            </a:br>
            <a:r>
              <a:rPr lang="en-US" sz="4400" dirty="0"/>
              <a:t>MISCELLANEOUS MATTERS</a:t>
            </a:r>
            <a:br>
              <a:rPr lang="en-US" sz="4400" dirty="0"/>
            </a:br>
            <a:endParaRPr lang="en-US" sz="4400" dirty="0"/>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lgn="just">
              <a:buNone/>
            </a:pPr>
            <a:r>
              <a:rPr lang="en-US" sz="2800" b="1" dirty="0">
                <a:solidFill>
                  <a:srgbClr val="FF0000"/>
                </a:solidFill>
              </a:rPr>
              <a:t>	</a:t>
            </a:r>
            <a:r>
              <a:rPr lang="en-US" sz="2600" b="1" dirty="0">
                <a:solidFill>
                  <a:srgbClr val="FF0000"/>
                </a:solidFill>
              </a:rPr>
              <a:t>Denomination of Import </a:t>
            </a:r>
            <a:r>
              <a:rPr lang="en-US" sz="2600" b="1" dirty="0" err="1">
                <a:solidFill>
                  <a:srgbClr val="FF0000"/>
                </a:solidFill>
              </a:rPr>
              <a:t>Authorisation</a:t>
            </a:r>
            <a:r>
              <a:rPr lang="en-US" sz="2600" b="1" dirty="0">
                <a:solidFill>
                  <a:srgbClr val="FF0000"/>
                </a:solidFill>
              </a:rPr>
              <a:t>/</a:t>
            </a:r>
            <a:r>
              <a:rPr lang="en-US" sz="2600" b="1" dirty="0" err="1">
                <a:solidFill>
                  <a:srgbClr val="FF0000"/>
                </a:solidFill>
              </a:rPr>
              <a:t>Licence</a:t>
            </a:r>
            <a:r>
              <a:rPr lang="en-US" sz="2600" b="1" dirty="0">
                <a:solidFill>
                  <a:srgbClr val="FF0000"/>
                </a:solidFill>
              </a:rPr>
              <a:t>/ Certificate/ Permissions (Cont.) :</a:t>
            </a:r>
          </a:p>
          <a:p>
            <a:pPr>
              <a:buNone/>
            </a:pPr>
            <a:r>
              <a:rPr lang="en-US" sz="2600" dirty="0"/>
              <a:t>	</a:t>
            </a:r>
          </a:p>
          <a:p>
            <a:pPr marL="566928" indent="-457200" algn="just">
              <a:buFont typeface="+mj-lt"/>
              <a:buAutoNum type="alphaLcParenR" startAt="4"/>
            </a:pPr>
            <a:r>
              <a:rPr lang="en-US" sz="2200" dirty="0"/>
              <a:t>However, on Advance </a:t>
            </a:r>
            <a:r>
              <a:rPr lang="en-US" sz="2200" dirty="0" err="1"/>
              <a:t>Authorisation</a:t>
            </a:r>
            <a:r>
              <a:rPr lang="en-US" sz="2200" dirty="0"/>
              <a:t>(s), issued for exports to ACU countries, export obligation shall be denominated and discharged in ACU dollars. </a:t>
            </a:r>
          </a:p>
          <a:p>
            <a:pPr marL="566928" indent="-457200" algn="just">
              <a:buFont typeface="+mj-lt"/>
              <a:buAutoNum type="alphaLcParenR" startAt="4"/>
            </a:pPr>
            <a:endParaRPr lang="en-US" sz="2200" dirty="0"/>
          </a:p>
          <a:p>
            <a:pPr marL="566928" indent="-457200" algn="just">
              <a:buFont typeface="+mj-lt"/>
              <a:buAutoNum type="alphaLcParenR" startAt="4"/>
            </a:pPr>
            <a:r>
              <a:rPr lang="en-US" sz="2200" dirty="0"/>
              <a:t>Export obligation in Advance </a:t>
            </a:r>
            <a:r>
              <a:rPr lang="en-US" sz="2200" dirty="0" err="1"/>
              <a:t>Authorisation</a:t>
            </a:r>
            <a:r>
              <a:rPr lang="en-US" sz="2200" dirty="0"/>
              <a:t> for intermediate supply and for deemed export, where supplies are to be made within the country, shall be denominated and discharged in Indian rupees. </a:t>
            </a:r>
          </a:p>
          <a:p>
            <a:pPr marL="566928" indent="-457200">
              <a:buFont typeface="+mj-lt"/>
              <a:buAutoNum type="alphaLcParenR"/>
            </a:pPr>
            <a:endParaRPr lang="en-US" sz="2200" dirty="0"/>
          </a:p>
          <a:p>
            <a:pPr>
              <a:buNone/>
            </a:pPr>
            <a:r>
              <a:rPr lang="en-US" sz="2200" dirty="0"/>
              <a:t>	</a:t>
            </a:r>
          </a:p>
        </p:txBody>
      </p:sp>
      <p:sp>
        <p:nvSpPr>
          <p:cNvPr id="3" name="Title 2"/>
          <p:cNvSpPr>
            <a:spLocks noGrp="1"/>
          </p:cNvSpPr>
          <p:nvPr>
            <p:ph type="title"/>
          </p:nvPr>
        </p:nvSpPr>
        <p:spPr/>
        <p:txBody>
          <a:bodyPr>
            <a:noAutofit/>
          </a:bodyPr>
          <a:lstStyle/>
          <a:p>
            <a:pPr algn="ctr"/>
            <a:br>
              <a:rPr lang="en-US" sz="4400" dirty="0"/>
            </a:br>
            <a:r>
              <a:rPr lang="en-US" sz="4400" dirty="0"/>
              <a:t>MISCELLANEOUS MATTERS</a:t>
            </a:r>
            <a:br>
              <a:rPr lang="en-US" sz="4400" dirty="0"/>
            </a:br>
            <a:endParaRPr lang="en-US" sz="4400" dirty="0"/>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LATE CUT</a:t>
            </a:r>
            <a:r>
              <a:rPr lang="en-US" sz="2600" b="1" dirty="0">
                <a:solidFill>
                  <a:srgbClr val="FF0000"/>
                </a:solidFill>
              </a:rPr>
              <a:t> :</a:t>
            </a:r>
          </a:p>
          <a:p>
            <a:pPr>
              <a:buNone/>
            </a:pPr>
            <a:r>
              <a:rPr lang="en-US" sz="2600" dirty="0"/>
              <a:t>	</a:t>
            </a:r>
          </a:p>
          <a:p>
            <a:pPr algn="just">
              <a:buNone/>
            </a:pPr>
            <a:r>
              <a:rPr lang="en-US" sz="2600" dirty="0"/>
              <a:t>	</a:t>
            </a:r>
            <a:r>
              <a:rPr lang="en-US" sz="2000" dirty="0"/>
              <a:t>Wherever any application for any fiscal/financial benefits under FTP complete in all respects is received after expiry of last date for submission of such application, the application may be considered after imposing a late cut in the following manner: </a:t>
            </a:r>
          </a:p>
          <a:p>
            <a:pPr algn="just">
              <a:buNone/>
            </a:pPr>
            <a:r>
              <a:rPr lang="en-US" sz="2000" dirty="0"/>
              <a:t>	</a:t>
            </a:r>
          </a:p>
        </p:txBody>
      </p:sp>
      <p:sp>
        <p:nvSpPr>
          <p:cNvPr id="3" name="Title 2"/>
          <p:cNvSpPr>
            <a:spLocks noGrp="1"/>
          </p:cNvSpPr>
          <p:nvPr>
            <p:ph type="title"/>
          </p:nvPr>
        </p:nvSpPr>
        <p:spPr/>
        <p:txBody>
          <a:bodyPr>
            <a:noAutofit/>
          </a:bodyPr>
          <a:lstStyle/>
          <a:p>
            <a:pPr algn="ctr"/>
            <a:br>
              <a:rPr lang="en-US" sz="4400" dirty="0"/>
            </a:br>
            <a:r>
              <a:rPr lang="en-US" sz="4400" dirty="0"/>
              <a:t>MISCELLANEOUS MATTERS</a:t>
            </a:r>
            <a:br>
              <a:rPr lang="en-US" sz="4400" dirty="0"/>
            </a:br>
            <a:endParaRPr lang="en-US" sz="4400" dirty="0"/>
          </a:p>
        </p:txBody>
      </p:sp>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LATE CUT (Cont.)</a:t>
            </a:r>
            <a:r>
              <a:rPr lang="en-US" sz="2600" b="1" dirty="0">
                <a:solidFill>
                  <a:srgbClr val="FF0000"/>
                </a:solidFill>
              </a:rPr>
              <a:t> :</a:t>
            </a:r>
          </a:p>
          <a:p>
            <a:pPr algn="just">
              <a:buNone/>
            </a:pPr>
            <a:endParaRPr lang="en-US" sz="2600" b="1" dirty="0">
              <a:solidFill>
                <a:srgbClr val="FF0000"/>
              </a:solidFill>
            </a:endParaRPr>
          </a:p>
          <a:p>
            <a:pPr algn="just">
              <a:buNone/>
            </a:pPr>
            <a:endParaRPr lang="en-US" sz="2600" b="1" dirty="0">
              <a:solidFill>
                <a:srgbClr val="FF0000"/>
              </a:solidFill>
            </a:endParaRPr>
          </a:p>
          <a:p>
            <a:pPr>
              <a:buNone/>
            </a:pPr>
            <a:r>
              <a:rPr lang="en-US" sz="2600" dirty="0"/>
              <a:t>	</a:t>
            </a:r>
          </a:p>
          <a:p>
            <a:pPr algn="just">
              <a:buNone/>
            </a:pPr>
            <a:r>
              <a:rPr lang="en-US" sz="2600" dirty="0"/>
              <a:t>	</a:t>
            </a:r>
            <a:endParaRPr lang="en-US" sz="2000" dirty="0"/>
          </a:p>
          <a:p>
            <a:pPr algn="just">
              <a:buNone/>
            </a:pPr>
            <a:r>
              <a:rPr lang="en-US" sz="2000" dirty="0"/>
              <a:t>	</a:t>
            </a:r>
          </a:p>
        </p:txBody>
      </p:sp>
      <p:sp>
        <p:nvSpPr>
          <p:cNvPr id="3" name="Title 2"/>
          <p:cNvSpPr>
            <a:spLocks noGrp="1"/>
          </p:cNvSpPr>
          <p:nvPr>
            <p:ph type="title"/>
          </p:nvPr>
        </p:nvSpPr>
        <p:spPr/>
        <p:txBody>
          <a:bodyPr>
            <a:noAutofit/>
          </a:bodyPr>
          <a:lstStyle/>
          <a:p>
            <a:pPr algn="ctr"/>
            <a:br>
              <a:rPr lang="en-US" sz="4400" dirty="0"/>
            </a:br>
            <a:r>
              <a:rPr lang="en-US" sz="4400" dirty="0"/>
              <a:t>MISCELLANEOUS MATTERS</a:t>
            </a:r>
            <a:br>
              <a:rPr lang="en-US" sz="4400" dirty="0"/>
            </a:br>
            <a:endParaRPr lang="en-US" sz="4400" dirty="0"/>
          </a:p>
        </p:txBody>
      </p:sp>
      <p:sp>
        <p:nvSpPr>
          <p:cNvPr id="4" name="Rectangle 3"/>
          <p:cNvSpPr/>
          <p:nvPr/>
        </p:nvSpPr>
        <p:spPr>
          <a:xfrm>
            <a:off x="990600" y="2362200"/>
            <a:ext cx="7543800" cy="3048000"/>
          </a:xfrm>
          <a:prstGeom prst="rect">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Clarifications on Policy/Procedure :</a:t>
            </a:r>
            <a:endParaRPr lang="en-US" sz="2600" b="1" dirty="0">
              <a:solidFill>
                <a:srgbClr val="FF0000"/>
              </a:solidFill>
            </a:endParaRPr>
          </a:p>
          <a:p>
            <a:pPr algn="just">
              <a:buNone/>
            </a:pPr>
            <a:endParaRPr lang="en-US" sz="2600" b="1" dirty="0">
              <a:solidFill>
                <a:srgbClr val="FF0000"/>
              </a:solidFill>
            </a:endParaRPr>
          </a:p>
          <a:p>
            <a:pPr algn="just">
              <a:buNone/>
            </a:pPr>
            <a:r>
              <a:rPr lang="en-US" sz="2600" b="1" dirty="0">
                <a:solidFill>
                  <a:srgbClr val="FF0000"/>
                </a:solidFill>
              </a:rPr>
              <a:t>	</a:t>
            </a:r>
            <a:r>
              <a:rPr lang="en-US" sz="2000" dirty="0"/>
              <a:t>A request seeking clarifications on any provision of FTP or HBP, importability or exportability of items under ITC(HS), made to DGFT in the form in ANF2F. Clarification may also be sought on E-mail. </a:t>
            </a:r>
            <a:endParaRPr lang="en-US" sz="2000" b="1" dirty="0">
              <a:solidFill>
                <a:srgbClr val="FF0000"/>
              </a:solidFill>
            </a:endParaRPr>
          </a:p>
          <a:p>
            <a:pPr>
              <a:buNone/>
            </a:pPr>
            <a:r>
              <a:rPr lang="en-US" sz="2600" dirty="0"/>
              <a:t>	</a:t>
            </a:r>
          </a:p>
          <a:p>
            <a:pPr algn="just">
              <a:buNone/>
            </a:pPr>
            <a:r>
              <a:rPr lang="en-US" sz="2600" dirty="0"/>
              <a:t>	</a:t>
            </a:r>
            <a:endParaRPr lang="en-US" sz="2000" dirty="0"/>
          </a:p>
          <a:p>
            <a:pPr algn="just">
              <a:buNone/>
            </a:pPr>
            <a:r>
              <a:rPr lang="en-US" sz="2000" dirty="0"/>
              <a:t>	</a:t>
            </a:r>
          </a:p>
        </p:txBody>
      </p:sp>
      <p:sp>
        <p:nvSpPr>
          <p:cNvPr id="3" name="Title 2"/>
          <p:cNvSpPr>
            <a:spLocks noGrp="1"/>
          </p:cNvSpPr>
          <p:nvPr>
            <p:ph type="title"/>
          </p:nvPr>
        </p:nvSpPr>
        <p:spPr/>
        <p:txBody>
          <a:bodyPr>
            <a:noAutofit/>
          </a:bodyPr>
          <a:lstStyle/>
          <a:p>
            <a:pPr algn="ctr"/>
            <a:br>
              <a:rPr lang="en-US" sz="4400" dirty="0"/>
            </a:br>
            <a:r>
              <a:rPr lang="en-US" sz="4400" dirty="0"/>
              <a:t>MISCELLANEOUS MATTERS</a:t>
            </a:r>
            <a:br>
              <a:rPr lang="en-US" sz="4400" dirty="0"/>
            </a:br>
            <a:endParaRPr lang="en-US" sz="4400" dirty="0"/>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Export Facilitation :</a:t>
            </a:r>
            <a:endParaRPr lang="en-US" sz="2600" b="1" dirty="0">
              <a:solidFill>
                <a:srgbClr val="FF0000"/>
              </a:solidFill>
            </a:endParaRPr>
          </a:p>
          <a:p>
            <a:pPr algn="just">
              <a:buNone/>
            </a:pPr>
            <a:endParaRPr lang="en-US" sz="2600" b="1" dirty="0">
              <a:solidFill>
                <a:srgbClr val="FF0000"/>
              </a:solidFill>
            </a:endParaRPr>
          </a:p>
          <a:p>
            <a:pPr algn="just">
              <a:buNone/>
            </a:pPr>
            <a:r>
              <a:rPr lang="en-US" sz="2600" b="1" dirty="0">
                <a:solidFill>
                  <a:srgbClr val="FF0000"/>
                </a:solidFill>
              </a:rPr>
              <a:t>	</a:t>
            </a:r>
            <a:r>
              <a:rPr lang="en-US" sz="2000" dirty="0"/>
              <a:t>In order to resolve exporters' problems in a co-</a:t>
            </a:r>
            <a:r>
              <a:rPr lang="en-US" sz="2000" dirty="0" err="1"/>
              <a:t>ordinated</a:t>
            </a:r>
            <a:r>
              <a:rPr lang="en-US" sz="2000" dirty="0"/>
              <a:t> manner, field offices of DGFT shall act as Export Facilitation </a:t>
            </a:r>
            <a:r>
              <a:rPr lang="en-US" sz="2000" dirty="0" err="1"/>
              <a:t>Centres</a:t>
            </a:r>
            <a:r>
              <a:rPr lang="en-US" sz="2000" dirty="0"/>
              <a:t> and nodal agencies. 	</a:t>
            </a:r>
          </a:p>
          <a:p>
            <a:pPr algn="just">
              <a:buNone/>
            </a:pPr>
            <a:r>
              <a:rPr lang="en-US" sz="2000" dirty="0"/>
              <a:t>	</a:t>
            </a:r>
          </a:p>
        </p:txBody>
      </p:sp>
      <p:sp>
        <p:nvSpPr>
          <p:cNvPr id="3" name="Title 2"/>
          <p:cNvSpPr>
            <a:spLocks noGrp="1"/>
          </p:cNvSpPr>
          <p:nvPr>
            <p:ph type="title"/>
          </p:nvPr>
        </p:nvSpPr>
        <p:spPr/>
        <p:txBody>
          <a:bodyPr>
            <a:noAutofit/>
          </a:bodyPr>
          <a:lstStyle/>
          <a:p>
            <a:pPr algn="ctr"/>
            <a:br>
              <a:rPr lang="en-US" sz="4400" dirty="0"/>
            </a:br>
            <a:r>
              <a:rPr lang="en-US" sz="4400" dirty="0"/>
              <a:t>MISCELLANEOUS MATTERS</a:t>
            </a:r>
            <a:br>
              <a:rPr lang="en-US" sz="4400" dirty="0"/>
            </a:br>
            <a:endParaRPr lang="en-US" sz="4400" dirty="0"/>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buNone/>
            </a:pPr>
            <a:r>
              <a:rPr lang="en-US" sz="2800" b="1" dirty="0">
                <a:solidFill>
                  <a:srgbClr val="FF0000"/>
                </a:solidFill>
              </a:rPr>
              <a:t>	General Power of Review :</a:t>
            </a:r>
            <a:endParaRPr lang="en-US" sz="2600" b="1" dirty="0">
              <a:solidFill>
                <a:srgbClr val="FF0000"/>
              </a:solidFill>
            </a:endParaRPr>
          </a:p>
          <a:p>
            <a:pPr algn="just">
              <a:buNone/>
            </a:pPr>
            <a:endParaRPr lang="en-US" sz="2600" b="1" dirty="0">
              <a:solidFill>
                <a:srgbClr val="FF0000"/>
              </a:solidFill>
            </a:endParaRPr>
          </a:p>
          <a:p>
            <a:pPr algn="just">
              <a:buNone/>
            </a:pPr>
            <a:r>
              <a:rPr lang="en-US" sz="2600" b="1" dirty="0">
                <a:solidFill>
                  <a:srgbClr val="FF0000"/>
                </a:solidFill>
              </a:rPr>
              <a:t>	</a:t>
            </a:r>
            <a:r>
              <a:rPr lang="en-US" sz="2000" dirty="0"/>
              <a:t>DGFT may, on his own or otherwise, call for records of any case pending with or decided by an officer subordinate to him or an officer of any EPC/FIEO including a Group/ Committee of officers nominated, appointed or </a:t>
            </a:r>
            <a:r>
              <a:rPr lang="en-US" sz="2000" dirty="0" err="1"/>
              <a:t>authorised</a:t>
            </a:r>
            <a:r>
              <a:rPr lang="en-US" sz="2000" dirty="0"/>
              <a:t> by him and pass such orders as he may deem fit. </a:t>
            </a:r>
          </a:p>
          <a:p>
            <a:pPr algn="just">
              <a:buNone/>
            </a:pPr>
            <a:r>
              <a:rPr lang="en-US" sz="2000" dirty="0"/>
              <a:t>	</a:t>
            </a:r>
          </a:p>
        </p:txBody>
      </p:sp>
      <p:sp>
        <p:nvSpPr>
          <p:cNvPr id="3" name="Title 2"/>
          <p:cNvSpPr>
            <a:spLocks noGrp="1"/>
          </p:cNvSpPr>
          <p:nvPr>
            <p:ph type="title"/>
          </p:nvPr>
        </p:nvSpPr>
        <p:spPr/>
        <p:txBody>
          <a:bodyPr>
            <a:noAutofit/>
          </a:bodyPr>
          <a:lstStyle/>
          <a:p>
            <a:pPr algn="ctr"/>
            <a:br>
              <a:rPr lang="en-US" sz="4400" dirty="0"/>
            </a:br>
            <a:r>
              <a:rPr lang="en-US" sz="4400" dirty="0"/>
              <a:t>MISCELLANEOUS MATTERS</a:t>
            </a:r>
            <a:br>
              <a:rPr lang="en-US" sz="4400" dirty="0"/>
            </a:br>
            <a:endParaRPr lang="en-US" sz="44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theme1.xml><?xml version="1.0" encoding="utf-8"?>
<a:theme xmlns:a="http://schemas.openxmlformats.org/drawingml/2006/main" name="Concours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Civic">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600</TotalTime>
  <Words>3915</Words>
  <Application>Microsoft Office PowerPoint</Application>
  <PresentationFormat>On-screen Show (4:3)</PresentationFormat>
  <Paragraphs>1128</Paragraphs>
  <Slides>158</Slides>
  <Notes>38</Notes>
  <HiddenSlides>0</HiddenSlides>
  <MMClips>0</MMClips>
  <ScaleCrop>false</ScaleCrop>
  <HeadingPairs>
    <vt:vector size="6" baseType="variant">
      <vt:variant>
        <vt:lpstr>Fonts Used</vt:lpstr>
      </vt:variant>
      <vt:variant>
        <vt:i4>14</vt:i4>
      </vt:variant>
      <vt:variant>
        <vt:lpstr>Theme</vt:lpstr>
      </vt:variant>
      <vt:variant>
        <vt:i4>5</vt:i4>
      </vt:variant>
      <vt:variant>
        <vt:lpstr>Slide Titles</vt:lpstr>
      </vt:variant>
      <vt:variant>
        <vt:i4>158</vt:i4>
      </vt:variant>
    </vt:vector>
  </HeadingPairs>
  <TitlesOfParts>
    <vt:vector size="177" baseType="lpstr">
      <vt:lpstr>Algerian</vt:lpstr>
      <vt:lpstr>Arial</vt:lpstr>
      <vt:lpstr>Arial Narrow</vt:lpstr>
      <vt:lpstr>Bodoni MT Black</vt:lpstr>
      <vt:lpstr>Book Antiqua</vt:lpstr>
      <vt:lpstr>Calibri</vt:lpstr>
      <vt:lpstr>Constantia</vt:lpstr>
      <vt:lpstr>Goudy Old Style</vt:lpstr>
      <vt:lpstr>Lucida Sans</vt:lpstr>
      <vt:lpstr>Lucida Sans Unicode</vt:lpstr>
      <vt:lpstr>Verdana</vt:lpstr>
      <vt:lpstr>Wingdings</vt:lpstr>
      <vt:lpstr>Wingdings 2</vt:lpstr>
      <vt:lpstr>Wingdings 3</vt:lpstr>
      <vt:lpstr>Concourse</vt:lpstr>
      <vt:lpstr>Flow</vt:lpstr>
      <vt:lpstr>Civic</vt:lpstr>
      <vt:lpstr>Office Theme</vt:lpstr>
      <vt:lpstr>1_Office Theme</vt:lpstr>
      <vt:lpstr>PowerPoint Presentation</vt:lpstr>
      <vt:lpstr>INTRODUCTION</vt:lpstr>
      <vt:lpstr>INTRODUCTION</vt:lpstr>
      <vt:lpstr>Directorate General of Foreign Trade</vt:lpstr>
      <vt:lpstr>Directorate General of Foreign Trade</vt:lpstr>
      <vt:lpstr>Functions and Responsibility of DGFT</vt:lpstr>
      <vt:lpstr>Functions and Responsibility of DGFT (cont.)</vt:lpstr>
      <vt:lpstr>ITC(HS) Code</vt:lpstr>
      <vt:lpstr>Example on ITC(HS) Code </vt:lpstr>
      <vt:lpstr> FOREIGN TRADE POLICY 2015-2020 </vt:lpstr>
      <vt:lpstr>VISION, MISSION AND OBJECTIVES</vt:lpstr>
      <vt:lpstr>  CHAPTER 1 LEGAL FRAMEWORK &amp; TRADE FACILITATION   </vt:lpstr>
      <vt:lpstr>LEGAL FRAMEWORK</vt:lpstr>
      <vt:lpstr>TRADE FACILITATION &amp; EASE OF DOING BUSINESS</vt:lpstr>
      <vt:lpstr>TRADE FACILITATION &amp; EASE OF DOING BUSINESS</vt:lpstr>
      <vt:lpstr>TRADE FACILITATION &amp; EASE OF DOING BUSINESS</vt:lpstr>
      <vt:lpstr>TRADE FACILITATION &amp; EASE OF DOING BUSINESS</vt:lpstr>
      <vt:lpstr>TRADE FACILITATION &amp; EASE OF DOING BUSINESS</vt:lpstr>
      <vt:lpstr>  CHAPTER 2 GENERAL PROVISIONS REGARDING EXPORTS AND IMPORTS   </vt:lpstr>
      <vt:lpstr>GENERAL PROVISIONS REGARIDNG EXPORTS AND IMPORTS</vt:lpstr>
      <vt:lpstr>GENERAL PROVISIONS REGARIDNG EXPORTS AND IMPORTS</vt:lpstr>
      <vt:lpstr>PowerPoint Presentation</vt:lpstr>
      <vt:lpstr>GENERAL PROVISIONS REGARIDNG EXPORTS AND IMPORTS</vt:lpstr>
      <vt:lpstr>GENERAL PROVISIONS REGARIDNG EXPORTS AND IMPORTS</vt:lpstr>
      <vt:lpstr>GENERAL PROVISIONS REGARIDNG EXPORTS AND IMPORTS</vt:lpstr>
      <vt:lpstr>GENERAL PROVISIONS REGARIDNG EXPORTS AND IMPORTS</vt:lpstr>
      <vt:lpstr>GENERAL PROVISIONS REGARIDNG EXPORTS AND IMPORTS</vt:lpstr>
      <vt:lpstr>GENERAL PROVISIONS REGARIDNG EXPORTS AND IMPORTS</vt:lpstr>
      <vt:lpstr>GENERAL PROVISIONS REGARIDNG EXPORTS AND IMPORTS</vt:lpstr>
      <vt:lpstr>GENERAL PROVISIONS REGARIDNG EXPORTS AND IMPORTS</vt:lpstr>
      <vt:lpstr>PROFESSIONAL OPPORTUNITIES</vt:lpstr>
      <vt:lpstr>  CHAPTER 3 EXPORTS FROM INDIA SCHEME   </vt:lpstr>
      <vt:lpstr>EXPORTS FROM INDIA SCHEME</vt:lpstr>
      <vt:lpstr>EXPORTS FROM INDIA SCHEME</vt:lpstr>
      <vt:lpstr>EXPORTS FROM INDIA SCHEME</vt:lpstr>
      <vt:lpstr> Merchandise Exports from India Scheme (MEIS) </vt:lpstr>
      <vt:lpstr>PowerPoint Presentation</vt:lpstr>
      <vt:lpstr>PowerPoint Presentation</vt:lpstr>
      <vt:lpstr>Merchandise Exports from India Scheme (MEIS)</vt:lpstr>
      <vt:lpstr>Merchandise Exports from India Scheme (MEIS)</vt:lpstr>
      <vt:lpstr>PowerPoint Presentation</vt:lpstr>
      <vt:lpstr>Merchandise Exports from India Scheme (MEIS)</vt:lpstr>
      <vt:lpstr>Merchandise Exports from India Scheme (MEIS)</vt:lpstr>
      <vt:lpstr>Merchandise Exports from India Scheme (MEIS)</vt:lpstr>
      <vt:lpstr>Service Export from India Scheme (SEIS)</vt:lpstr>
      <vt:lpstr>Service Export from India Scheme (SEIS)</vt:lpstr>
      <vt:lpstr>Service Export from India Scheme (SEIS)</vt:lpstr>
      <vt:lpstr>Service Export from India Scheme (SEIS)</vt:lpstr>
      <vt:lpstr>PowerPoint Presentation</vt:lpstr>
      <vt:lpstr>PowerPoint Presentation</vt:lpstr>
      <vt:lpstr>PowerPoint Presentation</vt:lpstr>
      <vt:lpstr>Service Export from India Scheme (SEIS)</vt:lpstr>
      <vt:lpstr>Service Export from India Scheme (SEIS)</vt:lpstr>
      <vt:lpstr>COMMON PROVISIONS FOR MEIS &amp; SEIS</vt:lpstr>
      <vt:lpstr>COMMON PROVISIONS FOR MEIS &amp; SEIS</vt:lpstr>
      <vt:lpstr>COMMON PROVISIONS FOR MEIS &amp; SEIS</vt:lpstr>
      <vt:lpstr>STATUS HOLDER</vt:lpstr>
      <vt:lpstr>STATUS HOLDER</vt:lpstr>
      <vt:lpstr>STATUS HOLDER</vt:lpstr>
      <vt:lpstr>STATUS HOLDER</vt:lpstr>
      <vt:lpstr>STATUS HOLDER</vt:lpstr>
      <vt:lpstr>STATUS HOLDER</vt:lpstr>
      <vt:lpstr>STATUS HOLDER</vt:lpstr>
      <vt:lpstr>STATUS HOLDER</vt:lpstr>
      <vt:lpstr>STATUS HOLDER</vt:lpstr>
      <vt:lpstr>PROFESSIONAL OPPORTUNITIES</vt:lpstr>
      <vt:lpstr>  CHAPTER 4 DUTY EXEMPTION / REMISSION SCHEMES  </vt:lpstr>
      <vt:lpstr>DUTY EXEMPTION /REMISSION SCHEME</vt:lpstr>
      <vt:lpstr>DUTY EXEMPTION /REMISSION SCHEME</vt:lpstr>
      <vt:lpstr>DUTY EXEMPTION SCHEME</vt:lpstr>
      <vt:lpstr>  DUTY EXEMPTION SCHEME ADVANCE AUTHORISATION </vt:lpstr>
      <vt:lpstr>  DUTY EXEMPTION SCHEME ADVANCE AUTHORISATION </vt:lpstr>
      <vt:lpstr>  DUTY EXEMPTION SCHEME ADVANCE AUTHORISATION </vt:lpstr>
      <vt:lpstr>      Appendix 4J EXPORT OBLIGATION PERIOD FOR SPECIFIED INPUTS WITH PRE IMPORT CONDITION</vt:lpstr>
      <vt:lpstr>  DUTY EXEMPTION SCHEME ADVANCE AUTHORISATION </vt:lpstr>
      <vt:lpstr>  DUTY EXEMPTION SCHEME ADVANCE AUTHORISATION </vt:lpstr>
      <vt:lpstr>  DUTY EXEMPTION SCHEME ADVANCE AUTHORISATION </vt:lpstr>
      <vt:lpstr>  DUTY EXEMPTION SCHEME ADVANCE AUTHORISATION </vt:lpstr>
      <vt:lpstr>  DUTY EXEMPTION SCHEME ADVANCE AUTHORISATION </vt:lpstr>
      <vt:lpstr>  DUTY EXEMPTION SCHEME ADVANCE AUTHORISATION </vt:lpstr>
      <vt:lpstr>  </vt:lpstr>
      <vt:lpstr>  DUTY EXEMPTION SCHEME ADVANCE AUTHORISATION </vt:lpstr>
      <vt:lpstr>  DUTY EXEMPTION SCHEME ADVANCE AUTHORISATION </vt:lpstr>
      <vt:lpstr>  DUTY EXEMPTION SCHEME ADVANCE AUTHORISATION </vt:lpstr>
      <vt:lpstr>  DUTY EXEMPTION SCHEME ADVANCE AUTHORISATION </vt:lpstr>
      <vt:lpstr>  DUTY EXEMPTION SCHEME ADVANCE AUTHORISATION </vt:lpstr>
      <vt:lpstr>  DUTY EXEMPTION SCHEME ADVANCE AUTHORISATION </vt:lpstr>
      <vt:lpstr>  DUTY EXEMPTION SCHEME ADVANCE AUTHORISATION </vt:lpstr>
      <vt:lpstr>  DUTY EXEMPTION SCHEME ADVANCE AUTHORISATION </vt:lpstr>
      <vt:lpstr>  DUTY EXEMPTION SCHEME ADVANCE AUTHORISATION </vt:lpstr>
      <vt:lpstr>  DUTY EXEMPTION SCHEME ADVANCE AUTHORISATION </vt:lpstr>
      <vt:lpstr>  DUTY EXEMPTION SCHEME </vt:lpstr>
      <vt:lpstr>  DUTY EXEMPTION SCHEME DFIA</vt:lpstr>
      <vt:lpstr>  DUTY EXEMPTION SCHEME DFIA</vt:lpstr>
      <vt:lpstr>  DUTY EXEMPTION SCHEME DFIA</vt:lpstr>
      <vt:lpstr>  DUTY EXEMPTION SCHEME DFIA</vt:lpstr>
      <vt:lpstr>  DUTY EXEMPTION SCHEME </vt:lpstr>
      <vt:lpstr>  DUTY EXEMPTION SCHEME SCHEMES FOR EXPORTERS OF GEMS &amp; JEWELLERY  </vt:lpstr>
      <vt:lpstr>  DUTY EXEMPTION SCHEME SCHEMES FOR EXPORTERS OF GEMS &amp; JEWELLERY  </vt:lpstr>
      <vt:lpstr>  DUTY EXEMPTION SCHEME SCHEMES FOR EXPORTERS OF GEMS &amp; JEWELLERY  </vt:lpstr>
      <vt:lpstr>  DUTY EXEMPTION SCHEME SCHEMES FOR EXPORTERS OF GEMS &amp; JEWELLERY  </vt:lpstr>
      <vt:lpstr>    DUTY EXEMPTION SCHEME SCHEMES FOR EXPORTERS OF GEMS &amp; JEWELLERY  </vt:lpstr>
      <vt:lpstr>    DUTY EXEMPTION SCHEME SCHEMES FOR EXPORTERS OF GEMS &amp; JEWELLERY  </vt:lpstr>
      <vt:lpstr>    DUTY EXEMPTION SCHEME SCHEMES FOR EXPORTERS OF GEMS &amp; JEWELLERY  </vt:lpstr>
      <vt:lpstr>     DUTY EXEMPTION SCHEME SCHEMES FOR EXPORTERS OF GEMS &amp; JEWELLERY  </vt:lpstr>
      <vt:lpstr>PROFESSIONAL OPPORTUNITIES</vt:lpstr>
      <vt:lpstr>  CHAPTER 5 EXPORT PROMOTION CAPITAL GOODS (EPCG) SCHEME  </vt:lpstr>
      <vt:lpstr>EPCG SCHEME</vt:lpstr>
      <vt:lpstr>EPCG SCHEME</vt:lpstr>
      <vt:lpstr>EPCG SCHEME</vt:lpstr>
      <vt:lpstr>EPCG SCHEME</vt:lpstr>
      <vt:lpstr>EPCG SCHEME</vt:lpstr>
      <vt:lpstr>EPCG SCHEME</vt:lpstr>
      <vt:lpstr>EPCG SCHEME</vt:lpstr>
      <vt:lpstr>EPCG SCHEME</vt:lpstr>
      <vt:lpstr>EPCG SCHEME</vt:lpstr>
      <vt:lpstr>EPCG SCHEME</vt:lpstr>
      <vt:lpstr>EPCG SCHEME</vt:lpstr>
      <vt:lpstr>EPCG SCHEME</vt:lpstr>
      <vt:lpstr>EPCG SCHEME</vt:lpstr>
      <vt:lpstr>EPCG SCHEME</vt:lpstr>
      <vt:lpstr>EPCG SCHEME</vt:lpstr>
      <vt:lpstr>EPCG SCHEME</vt:lpstr>
      <vt:lpstr>EPCG SCHEME</vt:lpstr>
      <vt:lpstr>EPCG SCHEME</vt:lpstr>
      <vt:lpstr>PROFESSIONAL OPPORTUNITIES</vt:lpstr>
      <vt:lpstr> CHAPTER 6 EXPORT ORIENTED UNITS (EOUs), ELECTRONICS HARDWARE TECHNOLOGY PARKS (EHTPs), SOFTWARE TECHNOLOGY PARKS (STPs) SCHEME AND BIO-TECHNOLOGY PARKS (BTPs) </vt:lpstr>
      <vt:lpstr>EOUs, EHTPs, STPs AND BTPs</vt:lpstr>
      <vt:lpstr>EOUs, EHTPs, STPs AND BTPs</vt:lpstr>
      <vt:lpstr>EOUs, EHTPs, STPs AND BTPs</vt:lpstr>
      <vt:lpstr>EOUs, EHTPs, STPs AND BTPs</vt:lpstr>
      <vt:lpstr>EOUs, EHTPs, STPs AND BTPs</vt:lpstr>
      <vt:lpstr>EOUs, EHTPs, STPs AND BTPs</vt:lpstr>
      <vt:lpstr>EOUs, EHTPs, STPs AND BTPs</vt:lpstr>
      <vt:lpstr> CHAPTER 7 DEEMED EXPORTS</vt:lpstr>
      <vt:lpstr>DEEMED EXPORTS</vt:lpstr>
      <vt:lpstr>DEEMED EXPORTS</vt:lpstr>
      <vt:lpstr>DEEMED EXPORTS</vt:lpstr>
      <vt:lpstr>DEEMED EXPORTS CATEGORY OF SUPPLY</vt:lpstr>
      <vt:lpstr>DEEMED EXPORTS CATEGORY OF SUPPLY</vt:lpstr>
      <vt:lpstr>DEEMED EXPORTS CATEGORY OF SUPPLY</vt:lpstr>
      <vt:lpstr> DEEMED EXPORTS </vt:lpstr>
      <vt:lpstr> DEEMED EXPORTS </vt:lpstr>
      <vt:lpstr> DEEMED EXPORTS </vt:lpstr>
      <vt:lpstr> DEEMED EXPORTS </vt:lpstr>
      <vt:lpstr> CHAPTER 8 QUALITY COMPLAINTS AND TRADE DISPUTES</vt:lpstr>
      <vt:lpstr> QUALITY COMPLAINTS AND TRADE DISPUTES </vt:lpstr>
      <vt:lpstr> QUALITY COMPLAINTS AND TRADE DISPUTES </vt:lpstr>
      <vt:lpstr> QUALITY COMPLAINTS AND TRADE DISPUTES </vt:lpstr>
      <vt:lpstr> QUALITY COMPLAINTS AND TRADE DISPUTES </vt:lpstr>
      <vt:lpstr> CHAPTER 9 MISCELLANEOUS MATTERS</vt:lpstr>
      <vt:lpstr> MISCELLANEOUS MATTERS </vt:lpstr>
      <vt:lpstr> MISCELLANEOUS MATTERS </vt:lpstr>
      <vt:lpstr> MISCELLANEOUS MATTERS </vt:lpstr>
      <vt:lpstr> MISCELLANEOUS MATTERS </vt:lpstr>
      <vt:lpstr> MISCELLANEOUS MATTERS </vt:lpstr>
      <vt:lpstr> MISCELLANEOUS MATTERS </vt:lpstr>
      <vt:lpstr> MISCELLANEOUS MATTERS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 LEGAL FRAMEWORK &amp; TRADE FACILITATION</dc:title>
  <dc:creator>MY</dc:creator>
  <cp:lastModifiedBy>Rajesh Vaishnava</cp:lastModifiedBy>
  <cp:revision>122</cp:revision>
  <dcterms:created xsi:type="dcterms:W3CDTF">2006-08-16T00:00:00Z</dcterms:created>
  <dcterms:modified xsi:type="dcterms:W3CDTF">2019-03-03T06:01:14Z</dcterms:modified>
</cp:coreProperties>
</file>