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x="6858000" cy="9144000"/>
  <p:embeddedFontLst>
    <p:embeddedFont>
      <p:font typeface="Garamond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Garamond-bold.fntdata"/><Relationship Id="rId25" Type="http://schemas.openxmlformats.org/officeDocument/2006/relationships/font" Target="fonts/Garamond-regular.fntdata"/><Relationship Id="rId28" Type="http://schemas.openxmlformats.org/officeDocument/2006/relationships/font" Target="fonts/Garamond-boldItalic.fntdata"/><Relationship Id="rId27" Type="http://schemas.openxmlformats.org/officeDocument/2006/relationships/font" Target="fonts/Garamond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3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3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4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4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4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1"/>
          <p:cNvSpPr txBox="1"/>
          <p:nvPr>
            <p:ph type="title"/>
          </p:nvPr>
        </p:nvSpPr>
        <p:spPr>
          <a:xfrm>
            <a:off x="1176866" y="4815415"/>
            <a:ext cx="6798734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/>
          <p:nvPr>
            <p:ph idx="2" type="pic"/>
          </p:nvPr>
        </p:nvSpPr>
        <p:spPr>
          <a:xfrm>
            <a:off x="1026260" y="1032933"/>
            <a:ext cx="7091482" cy="3361269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11"/>
          <p:cNvSpPr txBox="1"/>
          <p:nvPr>
            <p:ph idx="1" type="body"/>
          </p:nvPr>
        </p:nvSpPr>
        <p:spPr>
          <a:xfrm>
            <a:off x="1176866" y="5382153"/>
            <a:ext cx="6798734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9" name="Google Shape;89;p11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1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1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/>
          <p:nvPr>
            <p:ph type="title"/>
          </p:nvPr>
        </p:nvSpPr>
        <p:spPr>
          <a:xfrm>
            <a:off x="1176866" y="906873"/>
            <a:ext cx="6798734" cy="30978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2"/>
          <p:cNvSpPr txBox="1"/>
          <p:nvPr>
            <p:ph idx="1" type="body"/>
          </p:nvPr>
        </p:nvSpPr>
        <p:spPr>
          <a:xfrm>
            <a:off x="1176865" y="4275666"/>
            <a:ext cx="6798736" cy="1600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5" name="Google Shape;95;p12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2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2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98" name="Google Shape;98;p12"/>
          <p:cNvCxnSpPr/>
          <p:nvPr/>
        </p:nvCxnSpPr>
        <p:spPr>
          <a:xfrm>
            <a:off x="1278465" y="4140199"/>
            <a:ext cx="6606425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/>
          <p:nvPr>
            <p:ph type="title"/>
          </p:nvPr>
        </p:nvSpPr>
        <p:spPr>
          <a:xfrm>
            <a:off x="1334333" y="982132"/>
            <a:ext cx="6400250" cy="2370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3"/>
          <p:cNvSpPr txBox="1"/>
          <p:nvPr>
            <p:ph idx="1" type="body"/>
          </p:nvPr>
        </p:nvSpPr>
        <p:spPr>
          <a:xfrm>
            <a:off x="1600200" y="3352799"/>
            <a:ext cx="5892798" cy="6519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360"/>
              </a:spcBef>
              <a:spcAft>
                <a:spcPts val="0"/>
              </a:spcAft>
              <a:buSzPts val="2070"/>
              <a:buFont typeface="Garamond"/>
              <a:buNone/>
              <a:defRPr sz="18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Font typeface="Garamond"/>
              <a:buNone/>
              <a:defRPr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Font typeface="Garamond"/>
              <a:buNone/>
              <a:defRPr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Font typeface="Garamond"/>
              <a:buNone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Font typeface="Garamond"/>
              <a:buNone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02" name="Google Shape;102;p13"/>
          <p:cNvSpPr txBox="1"/>
          <p:nvPr>
            <p:ph idx="2" type="body"/>
          </p:nvPr>
        </p:nvSpPr>
        <p:spPr>
          <a:xfrm>
            <a:off x="1176863" y="4343400"/>
            <a:ext cx="6798738" cy="153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3" name="Google Shape;103;p13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3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3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" name="Google Shape;106;p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07" name="Google Shape;107;p13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08" name="Google Shape;108;p13"/>
          <p:cNvCxnSpPr/>
          <p:nvPr/>
        </p:nvCxnSpPr>
        <p:spPr>
          <a:xfrm>
            <a:off x="1278466" y="4140199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4"/>
          <p:cNvSpPr txBox="1"/>
          <p:nvPr>
            <p:ph type="title"/>
          </p:nvPr>
        </p:nvSpPr>
        <p:spPr>
          <a:xfrm>
            <a:off x="1176869" y="3308581"/>
            <a:ext cx="6798728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4"/>
          <p:cNvSpPr txBox="1"/>
          <p:nvPr>
            <p:ph idx="1" type="body"/>
          </p:nvPr>
        </p:nvSpPr>
        <p:spPr>
          <a:xfrm>
            <a:off x="1176868" y="4777381"/>
            <a:ext cx="679873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2" name="Google Shape;112;p14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4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4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5"/>
          <p:cNvSpPr txBox="1"/>
          <p:nvPr>
            <p:ph type="title"/>
          </p:nvPr>
        </p:nvSpPr>
        <p:spPr>
          <a:xfrm>
            <a:off x="1409416" y="982132"/>
            <a:ext cx="6325168" cy="2243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5"/>
          <p:cNvSpPr txBox="1"/>
          <p:nvPr>
            <p:ph idx="1" type="body"/>
          </p:nvPr>
        </p:nvSpPr>
        <p:spPr>
          <a:xfrm>
            <a:off x="1176868" y="3639312"/>
            <a:ext cx="6798730" cy="8869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8" name="Google Shape;118;p15"/>
          <p:cNvSpPr txBox="1"/>
          <p:nvPr>
            <p:ph idx="2" type="body"/>
          </p:nvPr>
        </p:nvSpPr>
        <p:spPr>
          <a:xfrm>
            <a:off x="1176865" y="4529667"/>
            <a:ext cx="6798736" cy="1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840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9" name="Google Shape;119;p15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5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5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2" name="Google Shape;122;p15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123" name="Google Shape;123;p15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  <p:cxnSp>
        <p:nvCxnSpPr>
          <p:cNvPr id="124" name="Google Shape;124;p15"/>
          <p:cNvCxnSpPr/>
          <p:nvPr/>
        </p:nvCxnSpPr>
        <p:spPr>
          <a:xfrm>
            <a:off x="1278466" y="342900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>
            <p:ph type="title"/>
          </p:nvPr>
        </p:nvSpPr>
        <p:spPr>
          <a:xfrm>
            <a:off x="1176865" y="982131"/>
            <a:ext cx="6798734" cy="2294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6"/>
          <p:cNvSpPr txBox="1"/>
          <p:nvPr>
            <p:ph idx="1" type="body"/>
          </p:nvPr>
        </p:nvSpPr>
        <p:spPr>
          <a:xfrm>
            <a:off x="1176868" y="3566160"/>
            <a:ext cx="6798730" cy="9052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8" name="Google Shape;128;p16"/>
          <p:cNvSpPr txBox="1"/>
          <p:nvPr>
            <p:ph idx="2" type="body"/>
          </p:nvPr>
        </p:nvSpPr>
        <p:spPr>
          <a:xfrm>
            <a:off x="1176866" y="4470400"/>
            <a:ext cx="6798734" cy="14054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840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9" name="Google Shape;129;p16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2" name="Google Shape;132;p16"/>
          <p:cNvCxnSpPr/>
          <p:nvPr/>
        </p:nvCxnSpPr>
        <p:spPr>
          <a:xfrm>
            <a:off x="1278469" y="3429000"/>
            <a:ext cx="6606421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7"/>
          <p:cNvSpPr txBox="1"/>
          <p:nvPr>
            <p:ph idx="1" type="body"/>
          </p:nvPr>
        </p:nvSpPr>
        <p:spPr>
          <a:xfrm rot="5400000">
            <a:off x="2883366" y="783633"/>
            <a:ext cx="3385733" cy="6798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36" name="Google Shape;136;p17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7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7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9" name="Google Shape;139;p17"/>
          <p:cNvCxnSpPr/>
          <p:nvPr/>
        </p:nvCxnSpPr>
        <p:spPr>
          <a:xfrm>
            <a:off x="1278466" y="2354670"/>
            <a:ext cx="660642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/>
          <p:nvPr>
            <p:ph type="title"/>
          </p:nvPr>
        </p:nvSpPr>
        <p:spPr>
          <a:xfrm rot="5400000">
            <a:off x="4681635" y="2581906"/>
            <a:ext cx="4968995" cy="16189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18"/>
          <p:cNvSpPr txBox="1"/>
          <p:nvPr>
            <p:ph idx="1" type="body"/>
          </p:nvPr>
        </p:nvSpPr>
        <p:spPr>
          <a:xfrm rot="5400000">
            <a:off x="1150125" y="933615"/>
            <a:ext cx="4968993" cy="49155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43" name="Google Shape;143;p18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8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18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46" name="Google Shape;146;p18"/>
          <p:cNvCxnSpPr/>
          <p:nvPr/>
        </p:nvCxnSpPr>
        <p:spPr>
          <a:xfrm>
            <a:off x="6245512" y="906873"/>
            <a:ext cx="0" cy="4968993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3"/>
          <p:cNvCxnSpPr/>
          <p:nvPr/>
        </p:nvCxnSpPr>
        <p:spPr>
          <a:xfrm>
            <a:off x="1278465" y="235626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3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1278465" y="1641413"/>
            <a:ext cx="6595534" cy="18225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1278465" y="3734859"/>
            <a:ext cx="6595534" cy="1090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3" name="Google Shape;33;p4"/>
          <p:cNvCxnSpPr/>
          <p:nvPr/>
        </p:nvCxnSpPr>
        <p:spPr>
          <a:xfrm>
            <a:off x="1278466" y="3599392"/>
            <a:ext cx="6595533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1176865" y="915337"/>
            <a:ext cx="6798735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9" name="Google Shape;39;p5"/>
          <p:cNvCxnSpPr/>
          <p:nvPr/>
        </p:nvCxnSpPr>
        <p:spPr>
          <a:xfrm>
            <a:off x="1278466" y="235467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6"/>
          <p:cNvCxnSpPr/>
          <p:nvPr/>
        </p:nvCxnSpPr>
        <p:spPr>
          <a:xfrm>
            <a:off x="1278465" y="235626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6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1176866" y="2487168"/>
            <a:ext cx="3337560" cy="3447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2" type="body"/>
          </p:nvPr>
        </p:nvSpPr>
        <p:spPr>
          <a:xfrm>
            <a:off x="4645152" y="2487168"/>
            <a:ext cx="3337560" cy="3447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descr="SD-PanelTitle-R1.png" id="50" name="Google Shape;50;p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1" name="Google Shape;51;p7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Title-UniformTrim.png" id="52" name="Google Shape;52;p7"/>
            <p:cNvPicPr preferRelativeResize="0"/>
            <p:nvPr/>
          </p:nvPicPr>
          <p:blipFill rotWithShape="1">
            <a:blip r:embed="rId3">
              <a:alphaModFix/>
            </a:blip>
            <a:srcRect b="0" l="-2" r="47958" t="0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Title-UniformTrim.png" id="53" name="Google Shape;53;p7"/>
            <p:cNvPicPr preferRelativeResize="0"/>
            <p:nvPr/>
          </p:nvPicPr>
          <p:blipFill rotWithShape="1">
            <a:blip r:embed="rId3">
              <a:alphaModFix/>
            </a:blip>
            <a:srcRect b="0" l="-2" r="47958" t="0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4" name="Google Shape;54;p7"/>
          <p:cNvSpPr txBox="1"/>
          <p:nvPr>
            <p:ph type="ctrTitle"/>
          </p:nvPr>
        </p:nvSpPr>
        <p:spPr>
          <a:xfrm>
            <a:off x="1921934" y="1811863"/>
            <a:ext cx="5308866" cy="151553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Garamond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" type="subTitle"/>
          </p:nvPr>
        </p:nvSpPr>
        <p:spPr>
          <a:xfrm>
            <a:off x="1921934" y="3598327"/>
            <a:ext cx="5308866" cy="13776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207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84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61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6" name="Google Shape;56;p7"/>
          <p:cNvSpPr txBox="1"/>
          <p:nvPr>
            <p:ph idx="10" type="dt"/>
          </p:nvPr>
        </p:nvSpPr>
        <p:spPr>
          <a:xfrm>
            <a:off x="6065417" y="5054602"/>
            <a:ext cx="673276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1921934" y="5054602"/>
            <a:ext cx="406486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6817317" y="5054602"/>
            <a:ext cx="4134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2019825" y="3471329"/>
            <a:ext cx="5113083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" type="body"/>
          </p:nvPr>
        </p:nvSpPr>
        <p:spPr>
          <a:xfrm>
            <a:off x="1176868" y="2658533"/>
            <a:ext cx="3337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76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63" name="Google Shape;63;p8"/>
          <p:cNvSpPr txBox="1"/>
          <p:nvPr>
            <p:ph idx="2" type="body"/>
          </p:nvPr>
        </p:nvSpPr>
        <p:spPr>
          <a:xfrm>
            <a:off x="1176868" y="3243263"/>
            <a:ext cx="3337560" cy="2706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3" type="body"/>
          </p:nvPr>
        </p:nvSpPr>
        <p:spPr>
          <a:xfrm>
            <a:off x="4641832" y="2658533"/>
            <a:ext cx="3337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76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65" name="Google Shape;65;p8"/>
          <p:cNvSpPr txBox="1"/>
          <p:nvPr>
            <p:ph idx="4" type="body"/>
          </p:nvPr>
        </p:nvSpPr>
        <p:spPr>
          <a:xfrm>
            <a:off x="4641832" y="3243263"/>
            <a:ext cx="3337560" cy="2706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8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69" name="Google Shape;69;p8"/>
          <p:cNvCxnSpPr/>
          <p:nvPr/>
        </p:nvCxnSpPr>
        <p:spPr>
          <a:xfrm>
            <a:off x="1278466" y="235467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"/>
          <p:cNvSpPr txBox="1"/>
          <p:nvPr>
            <p:ph type="title"/>
          </p:nvPr>
        </p:nvSpPr>
        <p:spPr>
          <a:xfrm>
            <a:off x="1176865" y="1388534"/>
            <a:ext cx="2536798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" type="body"/>
          </p:nvPr>
        </p:nvSpPr>
        <p:spPr>
          <a:xfrm>
            <a:off x="4120062" y="982132"/>
            <a:ext cx="3855539" cy="4893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60045" lvl="0" marL="457200" algn="l"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2" type="body"/>
          </p:nvPr>
        </p:nvSpPr>
        <p:spPr>
          <a:xfrm>
            <a:off x="1176865" y="3031065"/>
            <a:ext cx="2536798" cy="24384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74" name="Google Shape;74;p9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9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7" name="Google Shape;77;p9"/>
          <p:cNvCxnSpPr/>
          <p:nvPr/>
        </p:nvCxnSpPr>
        <p:spPr>
          <a:xfrm>
            <a:off x="1278466" y="2912533"/>
            <a:ext cx="233359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 txBox="1"/>
          <p:nvPr>
            <p:ph type="title"/>
          </p:nvPr>
        </p:nvSpPr>
        <p:spPr>
          <a:xfrm>
            <a:off x="1176865" y="1883832"/>
            <a:ext cx="3632202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0"/>
          <p:cNvSpPr/>
          <p:nvPr>
            <p:ph idx="2" type="pic"/>
          </p:nvPr>
        </p:nvSpPr>
        <p:spPr>
          <a:xfrm>
            <a:off x="5183069" y="1032933"/>
            <a:ext cx="2929463" cy="4792136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10"/>
          <p:cNvSpPr txBox="1"/>
          <p:nvPr>
            <p:ph idx="1" type="body"/>
          </p:nvPr>
        </p:nvSpPr>
        <p:spPr>
          <a:xfrm>
            <a:off x="1176865" y="3255432"/>
            <a:ext cx="3632201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2" name="Google Shape;82;p10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0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0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21" Type="http://schemas.openxmlformats.org/officeDocument/2006/relationships/theme" Target="../theme/theme2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1.jpg"/><Relationship Id="rId2" Type="http://schemas.openxmlformats.org/officeDocument/2006/relationships/image" Target="../media/image5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6.xml"/><Relationship Id="rId6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descr="SD-PanelContent.png" id="7" name="Google Shape;7;p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8;p1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descr="HDRibbonContent-UniformTrim.png" id="9" name="Google Shape;9;p1"/>
            <p:cNvPicPr preferRelativeResize="0"/>
            <p:nvPr/>
          </p:nvPicPr>
          <p:blipFill rotWithShape="1">
            <a:blip r:embed="rId3">
              <a:alphaModFix/>
            </a:blip>
            <a:srcRect b="0" l="1" r="14240" t="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Content-UniformTrim.png" id="10" name="Google Shape;10;p1"/>
            <p:cNvPicPr preferRelativeResize="0"/>
            <p:nvPr/>
          </p:nvPicPr>
          <p:blipFill rotWithShape="1">
            <a:blip r:embed="rId3">
              <a:alphaModFix/>
            </a:blip>
            <a:srcRect b="0" l="1" r="14240" t="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Google Shape;11;p1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 b="0" i="0" sz="40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386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b="0" i="0" sz="2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37465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360044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345439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330835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330835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30835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30834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30834" lvl="8" marL="4114800" marR="0" rtl="0" algn="l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4"/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  <p:sldLayoutId id="2147483661" r:id="rId17"/>
    <p:sldLayoutId id="2147483662" r:id="rId18"/>
    <p:sldLayoutId id="2147483663" r:id="rId19"/>
    <p:sldLayoutId id="2147483664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image.slidesharecdn.com/indifferencecurveanalysis-160316074007/95/indifference-curve-analysis-9-638.jpg?cb=1458114141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/>
          <p:nvPr/>
        </p:nvSpPr>
        <p:spPr>
          <a:xfrm>
            <a:off x="762025" y="2165575"/>
            <a:ext cx="73152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Garamond"/>
              <a:buNone/>
            </a:pPr>
            <a:r>
              <a:rPr b="0" i="0" lang="en-US" sz="6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Consumer Behaviour</a:t>
            </a:r>
            <a:endParaRPr b="0" i="0" sz="60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2131381" y="1600200"/>
            <a:ext cx="4576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28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10293"/>
          <a:stretch/>
        </p:blipFill>
        <p:spPr>
          <a:xfrm>
            <a:off x="838200" y="1213295"/>
            <a:ext cx="7467600" cy="4648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8"/>
          <p:cNvSpPr/>
          <p:nvPr/>
        </p:nvSpPr>
        <p:spPr>
          <a:xfrm>
            <a:off x="4800600" y="838200"/>
            <a:ext cx="298209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https://youtu.be/wrdib31J7wg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9"/>
          <p:cNvSpPr txBox="1"/>
          <p:nvPr>
            <p:ph idx="4294967295" type="title"/>
          </p:nvPr>
        </p:nvSpPr>
        <p:spPr>
          <a:xfrm>
            <a:off x="838200" y="609600"/>
            <a:ext cx="6799262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</a:pPr>
            <a:r>
              <a:rPr lang="en-US"/>
              <a:t>Properties of indifference curves </a:t>
            </a:r>
            <a:endParaRPr/>
          </a:p>
        </p:txBody>
      </p:sp>
      <p:sp>
        <p:nvSpPr>
          <p:cNvPr id="215" name="Google Shape;215;p29"/>
          <p:cNvSpPr txBox="1"/>
          <p:nvPr>
            <p:ph idx="4294967295" type="body"/>
          </p:nvPr>
        </p:nvSpPr>
        <p:spPr>
          <a:xfrm>
            <a:off x="838200" y="1600200"/>
            <a:ext cx="7408862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b="1" lang="en-US" sz="2000" u="sng"/>
              <a:t>An indifference curve slope down</a:t>
            </a:r>
            <a:r>
              <a:rPr lang="en-US" sz="2000"/>
              <a:t>.                                                    which means, that with the more consumption of one good the consumption of the other is to be reduced to maintain the utility.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b="1" lang="en-US" sz="2000" u="sng"/>
              <a:t>Indifference curves are convex to the origin</a:t>
            </a:r>
            <a:r>
              <a:rPr b="1" lang="en-US" sz="2000"/>
              <a:t>.                                         </a:t>
            </a:r>
            <a:r>
              <a:rPr lang="en-US" sz="2000"/>
              <a:t>indifference curves are convex to the origin because of the    diminishing  marginal rate of substitution.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b="1" lang="en-US" sz="2000" u="sng"/>
              <a:t>Higher indifference curve represents higher level of satisfaction</a:t>
            </a:r>
            <a:r>
              <a:rPr lang="en-US" sz="2000"/>
              <a:t>. The consumer derives more satisfaction from the combination of two goods on a higher indifference curve because more units of both the commodities are used that will surely be more satisfying than the lower quantity combinations.       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0"/>
          <p:cNvSpPr txBox="1"/>
          <p:nvPr>
            <p:ph idx="4294967295" type="body"/>
          </p:nvPr>
        </p:nvSpPr>
        <p:spPr>
          <a:xfrm>
            <a:off x="914400" y="1905000"/>
            <a:ext cx="7315200" cy="4054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b="1" lang="en-US" sz="2000"/>
              <a:t> </a:t>
            </a:r>
            <a:r>
              <a:rPr b="1" lang="en-US" sz="2000" u="sng"/>
              <a:t>Indifference curves cannot intersect each other</a:t>
            </a:r>
            <a:r>
              <a:rPr b="1" lang="en-US" sz="2000"/>
              <a:t>. 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300"/>
              <a:buNone/>
            </a:pPr>
            <a:r>
              <a:rPr lang="en-US" sz="2000"/>
              <a:t> It is because at the point of tangency, the higher curve will give as much as of the two commodities as is given by the lower indifference curve</a:t>
            </a:r>
            <a:r>
              <a:rPr b="1" lang="en-US" sz="2000"/>
              <a:t>.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b="1" lang="en-US" sz="2000" u="sng"/>
              <a:t> indifference curves cannot be thick </a:t>
            </a:r>
            <a:r>
              <a:rPr b="1" lang="en-US" sz="2000"/>
              <a:t>.</a:t>
            </a:r>
            <a:r>
              <a:rPr lang="en-US" sz="2000"/>
              <a:t>     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300"/>
              <a:buNone/>
            </a:pPr>
            <a:r>
              <a:rPr lang="en-US" sz="2000"/>
              <a:t>The indifference curves cannot be thick because if they are thick, they would be violating "non-satiation" assumption.</a:t>
            </a:r>
            <a:endParaRPr b="1" sz="2000"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/>
              <a:t> </a:t>
            </a:r>
            <a:r>
              <a:rPr b="1" lang="en-US" sz="2000"/>
              <a:t>  </a:t>
            </a:r>
            <a:r>
              <a:rPr b="1" lang="en-US" sz="2000" u="sng"/>
              <a:t>indifference curve never touches horizontal axis or vertical axis</a:t>
            </a:r>
            <a:r>
              <a:rPr lang="en-US" sz="2000"/>
              <a:t>.</a:t>
            </a:r>
            <a:r>
              <a:rPr b="1" lang="en-US" sz="2000"/>
              <a:t>             </a:t>
            </a:r>
            <a:r>
              <a:rPr lang="en-US" sz="2000"/>
              <a:t> it implies that the customer never prefers only one commodity because when it touches axes, one of the commodities becomes zero quantity. ... Hence, an</a:t>
            </a:r>
            <a:r>
              <a:rPr b="1" lang="en-US" sz="2000"/>
              <a:t> </a:t>
            </a:r>
            <a:r>
              <a:rPr lang="en-US" sz="2000"/>
              <a:t>indifference curve</a:t>
            </a:r>
            <a:r>
              <a:rPr b="1" lang="en-US" sz="2000"/>
              <a:t> </a:t>
            </a:r>
            <a:r>
              <a:rPr lang="en-US" sz="2000"/>
              <a:t>does not touch either horizontal axis or vertical axis</a:t>
            </a:r>
            <a:endParaRPr/>
          </a:p>
        </p:txBody>
      </p:sp>
      <p:sp>
        <p:nvSpPr>
          <p:cNvPr id="221" name="Google Shape;221;p30"/>
          <p:cNvSpPr txBox="1"/>
          <p:nvPr>
            <p:ph idx="4294967295" type="title"/>
          </p:nvPr>
        </p:nvSpPr>
        <p:spPr>
          <a:xfrm>
            <a:off x="685800" y="601663"/>
            <a:ext cx="6799262" cy="13033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</a:pPr>
            <a:r>
              <a:rPr lang="en-US"/>
              <a:t>Properties of indifference curves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3525" y="1147762"/>
            <a:ext cx="6076950" cy="456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32"/>
          <p:cNvPicPr preferRelativeResize="0"/>
          <p:nvPr/>
        </p:nvPicPr>
        <p:blipFill rotWithShape="1">
          <a:blip r:embed="rId3">
            <a:alphaModFix/>
          </a:blip>
          <a:srcRect b="8246" l="3605" r="1097" t="23277"/>
          <a:stretch/>
        </p:blipFill>
        <p:spPr>
          <a:xfrm>
            <a:off x="914400" y="1981200"/>
            <a:ext cx="7620000" cy="4191000"/>
          </a:xfrm>
          <a:prstGeom prst="rect">
            <a:avLst/>
          </a:prstGeom>
          <a:noFill/>
          <a:ln cap="sq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2745"/>
              </a:srgbClr>
            </a:outerShdw>
          </a:effectLst>
        </p:spPr>
      </p:pic>
      <p:sp>
        <p:nvSpPr>
          <p:cNvPr id="232" name="Google Shape;232;p32"/>
          <p:cNvSpPr txBox="1"/>
          <p:nvPr>
            <p:ph type="title"/>
          </p:nvPr>
        </p:nvSpPr>
        <p:spPr>
          <a:xfrm>
            <a:off x="1176865" y="915337"/>
            <a:ext cx="6798735" cy="6848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Garamond"/>
              <a:buNone/>
            </a:pPr>
            <a:r>
              <a:rPr lang="en-US"/>
              <a:t>Illustration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3"/>
          <p:cNvSpPr txBox="1"/>
          <p:nvPr>
            <p:ph type="title"/>
          </p:nvPr>
        </p:nvSpPr>
        <p:spPr>
          <a:xfrm>
            <a:off x="1176866" y="890337"/>
            <a:ext cx="6798734" cy="557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Garamond"/>
              <a:buNone/>
            </a:pPr>
            <a:r>
              <a:rPr lang="en-US"/>
              <a:t>Budget line</a:t>
            </a:r>
            <a:endParaRPr/>
          </a:p>
        </p:txBody>
      </p:sp>
      <p:sp>
        <p:nvSpPr>
          <p:cNvPr id="238" name="Google Shape;238;p33"/>
          <p:cNvSpPr txBox="1"/>
          <p:nvPr>
            <p:ph idx="1" type="body"/>
          </p:nvPr>
        </p:nvSpPr>
        <p:spPr>
          <a:xfrm>
            <a:off x="685800" y="2392537"/>
            <a:ext cx="4766733" cy="3450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/>
              <a:t>Definition: </a:t>
            </a:r>
            <a:endParaRPr/>
          </a:p>
          <a:p>
            <a:pPr indent="-285750" lvl="0" marL="285750" rtl="0" algn="l"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/>
              <a:t>The budget constraint presents the combinations of goods that the consumer can afford given her income and the price of goods.</a:t>
            </a:r>
            <a:endParaRPr/>
          </a:p>
          <a:p>
            <a:pPr indent="-285750" lvl="0" marL="285750" rtl="0" algn="l"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/>
              <a:t>Equation: Px * X + Py * Y=I</a:t>
            </a:r>
            <a:endParaRPr/>
          </a:p>
          <a:p>
            <a:pPr indent="-285750" lvl="0" marL="285750" rtl="0" algn="l"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/>
              <a:t>Rearrange: Y = I/ Py + (-Px / Py) *X</a:t>
            </a:r>
            <a:endParaRPr/>
          </a:p>
          <a:p>
            <a:pPr indent="0" lvl="0" marL="0" rtl="0" algn="l">
              <a:spcBef>
                <a:spcPts val="1044"/>
              </a:spcBef>
              <a:spcAft>
                <a:spcPts val="0"/>
              </a:spcAft>
              <a:buSzPct val="115000"/>
              <a:buNone/>
            </a:pPr>
            <a:r>
              <a:rPr lang="en-US"/>
              <a:t>                              intercept   slope</a:t>
            </a:r>
            <a:endParaRPr/>
          </a:p>
        </p:txBody>
      </p:sp>
      <p:pic>
        <p:nvPicPr>
          <p:cNvPr id="239" name="Google Shape;239;p33"/>
          <p:cNvPicPr preferRelativeResize="0"/>
          <p:nvPr/>
        </p:nvPicPr>
        <p:blipFill rotWithShape="1">
          <a:blip r:embed="rId3">
            <a:alphaModFix/>
          </a:blip>
          <a:srcRect b="5655" l="0" r="0" t="0"/>
          <a:stretch/>
        </p:blipFill>
        <p:spPr>
          <a:xfrm>
            <a:off x="5452533" y="2574835"/>
            <a:ext cx="2929467" cy="3368765"/>
          </a:xfrm>
          <a:prstGeom prst="rect">
            <a:avLst/>
          </a:prstGeom>
          <a:noFill/>
          <a:ln cap="sq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2745"/>
              </a:srgbClr>
            </a:outerShdw>
          </a:effectLst>
        </p:spPr>
      </p:pic>
      <p:sp>
        <p:nvSpPr>
          <p:cNvPr id="240" name="Google Shape;240;p33"/>
          <p:cNvSpPr/>
          <p:nvPr/>
        </p:nvSpPr>
        <p:spPr>
          <a:xfrm>
            <a:off x="3124200" y="1826651"/>
            <a:ext cx="300652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https://youtu.be/kfqsakiQUb8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34"/>
          <p:cNvPicPr preferRelativeResize="0"/>
          <p:nvPr/>
        </p:nvPicPr>
        <p:blipFill rotWithShape="1">
          <a:blip r:embed="rId3">
            <a:alphaModFix/>
          </a:blip>
          <a:srcRect b="6849" l="4854" r="0" t="0"/>
          <a:stretch/>
        </p:blipFill>
        <p:spPr>
          <a:xfrm>
            <a:off x="685800" y="609600"/>
            <a:ext cx="7772400" cy="563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5"/>
          <p:cNvSpPr txBox="1"/>
          <p:nvPr>
            <p:ph type="title"/>
          </p:nvPr>
        </p:nvSpPr>
        <p:spPr>
          <a:xfrm>
            <a:off x="1176865" y="915337"/>
            <a:ext cx="6798735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Garamond"/>
              <a:buNone/>
            </a:pPr>
            <a:r>
              <a:rPr lang="en-US"/>
              <a:t>Consumer equilibrium under indifference curve analysis</a:t>
            </a:r>
            <a:endParaRPr/>
          </a:p>
        </p:txBody>
      </p:sp>
      <p:sp>
        <p:nvSpPr>
          <p:cNvPr id="251" name="Google Shape;251;p35"/>
          <p:cNvSpPr txBox="1"/>
          <p:nvPr>
            <p:ph idx="4294967295" type="body"/>
          </p:nvPr>
        </p:nvSpPr>
        <p:spPr>
          <a:xfrm>
            <a:off x="685800" y="2767013"/>
            <a:ext cx="3822700" cy="3448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000" u="sng"/>
              <a:t>First order condition</a:t>
            </a:r>
            <a:r>
              <a:rPr lang="en-US" sz="2000"/>
              <a:t>: a given price line should be tangent to an indifference curve or marginal rate of satisfaction of good x for good y (MRSxy) must be equal to the price ratio of two goods.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/>
              <a:t>MRSxy = Px/Py</a:t>
            </a:r>
            <a:endParaRPr sz="2000"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/>
              <a:t>Slop of IC= slop of budget line  </a:t>
            </a:r>
            <a:endParaRPr/>
          </a:p>
          <a:p>
            <a:pPr indent="-110490" lvl="0" marL="285750" rtl="0" algn="l"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  <a:p>
            <a:pPr indent="-110490" lvl="0" marL="285750" rtl="0" algn="l"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  <a:p>
            <a:pPr indent="-110490" lvl="0" marL="285750" rtl="0" algn="l"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  <a:p>
            <a:pPr indent="-110490" lvl="0" marL="285750" rtl="0" algn="l"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descr="Understanding Consumer's Equilibrium by Indifference Curve Analysis |  Microeconomics" id="252" name="Google Shape;252;p3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descr="figure_3.11.JPG (419×415)" id="253" name="Google Shape;253;p35"/>
          <p:cNvPicPr preferRelativeResize="0"/>
          <p:nvPr/>
        </p:nvPicPr>
        <p:blipFill rotWithShape="1">
          <a:blip r:embed="rId3">
            <a:alphaModFix/>
          </a:blip>
          <a:srcRect b="8094" l="0" r="0" t="0"/>
          <a:stretch/>
        </p:blipFill>
        <p:spPr>
          <a:xfrm>
            <a:off x="4419600" y="2590800"/>
            <a:ext cx="3990975" cy="335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5"/>
          <p:cNvSpPr/>
          <p:nvPr/>
        </p:nvSpPr>
        <p:spPr>
          <a:xfrm>
            <a:off x="1676400" y="609600"/>
            <a:ext cx="30830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https://youtu.be/JiJlZGqZXZk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6"/>
          <p:cNvSpPr txBox="1"/>
          <p:nvPr>
            <p:ph type="title"/>
          </p:nvPr>
        </p:nvSpPr>
        <p:spPr>
          <a:xfrm>
            <a:off x="1176865" y="915337"/>
            <a:ext cx="6798735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</a:pPr>
            <a:r>
              <a:rPr lang="en-US"/>
              <a:t>Contn…</a:t>
            </a:r>
            <a:endParaRPr/>
          </a:p>
        </p:txBody>
      </p:sp>
      <p:sp>
        <p:nvSpPr>
          <p:cNvPr id="260" name="Google Shape;260;p36"/>
          <p:cNvSpPr txBox="1"/>
          <p:nvPr>
            <p:ph idx="4294967295" type="body"/>
          </p:nvPr>
        </p:nvSpPr>
        <p:spPr>
          <a:xfrm>
            <a:off x="685800" y="2407641"/>
            <a:ext cx="3746500" cy="3383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000" u="sng"/>
              <a:t>Second order condition</a:t>
            </a:r>
            <a:r>
              <a:rPr lang="en-US" sz="2000"/>
              <a:t>: the second order condition is that indifference curve must be convex to the origin at the point of tangency.</a:t>
            </a:r>
            <a:endParaRPr/>
          </a:p>
        </p:txBody>
      </p:sp>
      <p:pic>
        <p:nvPicPr>
          <p:cNvPr id="261" name="Google Shape;261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6232" y="2438400"/>
            <a:ext cx="3895163" cy="358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7"/>
          <p:cNvSpPr txBox="1"/>
          <p:nvPr>
            <p:ph type="title"/>
          </p:nvPr>
        </p:nvSpPr>
        <p:spPr>
          <a:xfrm>
            <a:off x="1176865" y="915337"/>
            <a:ext cx="6798735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</a:pPr>
            <a:r>
              <a:rPr lang="en-US"/>
              <a:t>Consumer Equilibrium</a:t>
            </a:r>
            <a:endParaRPr/>
          </a:p>
        </p:txBody>
      </p:sp>
      <p:pic>
        <p:nvPicPr>
          <p:cNvPr id="267" name="Google Shape;267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6065" y="2438400"/>
            <a:ext cx="6849535" cy="3733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685800"/>
            <a:ext cx="7467600" cy="548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0"/>
          <p:cNvSpPr txBox="1"/>
          <p:nvPr/>
        </p:nvSpPr>
        <p:spPr>
          <a:xfrm>
            <a:off x="2209800" y="5638800"/>
            <a:ext cx="457643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00"/>
                </a:highlight>
                <a:latin typeface="Garamond"/>
                <a:ea typeface="Garamond"/>
                <a:cs typeface="Garamond"/>
                <a:sym typeface="Garamond"/>
              </a:rPr>
              <a:t>https://youtu.be/oL20S7c0ZJE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 txBox="1"/>
          <p:nvPr>
            <p:ph type="title"/>
          </p:nvPr>
        </p:nvSpPr>
        <p:spPr>
          <a:xfrm>
            <a:off x="1176866" y="915337"/>
            <a:ext cx="6798600" cy="130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</a:pPr>
            <a:r>
              <a:rPr lang="en-US"/>
              <a:t>Indifference curve analysis</a:t>
            </a:r>
            <a:endParaRPr/>
          </a:p>
        </p:txBody>
      </p:sp>
      <p:sp>
        <p:nvSpPr>
          <p:cNvPr id="164" name="Google Shape;164;p21"/>
          <p:cNvSpPr txBox="1"/>
          <p:nvPr>
            <p:ph idx="1" type="body"/>
          </p:nvPr>
        </p:nvSpPr>
        <p:spPr>
          <a:xfrm>
            <a:off x="1176865" y="2490135"/>
            <a:ext cx="6798600" cy="34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760"/>
              <a:buChar char="•"/>
            </a:pPr>
            <a:r>
              <a:rPr lang="en-US"/>
              <a:t>  Developed By  - Edge worth 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/>
              <a:t> It was later preferred by J.R Hicks &amp; R.J.D. Allen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/>
              <a:t>Indifference curve approach is also known as ordinal utility approach..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/>
              <a:t> consumer express their utility in terms of preference not in term of quantity.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 txBox="1"/>
          <p:nvPr>
            <p:ph type="title"/>
          </p:nvPr>
        </p:nvSpPr>
        <p:spPr>
          <a:xfrm>
            <a:off x="1176865" y="915337"/>
            <a:ext cx="6798735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</a:pPr>
            <a:r>
              <a:rPr b="1" lang="en-US"/>
              <a:t>What is indifference Curve?</a:t>
            </a:r>
            <a:endParaRPr/>
          </a:p>
        </p:txBody>
      </p:sp>
      <p:sp>
        <p:nvSpPr>
          <p:cNvPr id="170" name="Google Shape;170;p22"/>
          <p:cNvSpPr txBox="1"/>
          <p:nvPr>
            <p:ph idx="4294967295" type="body"/>
          </p:nvPr>
        </p:nvSpPr>
        <p:spPr>
          <a:xfrm>
            <a:off x="838200" y="2362200"/>
            <a:ext cx="75438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760"/>
              <a:buChar char="•"/>
            </a:pPr>
            <a:r>
              <a:rPr lang="en-US"/>
              <a:t>Definition: An indifference curve is a graph showing combination of two goods that give the consumer equal satisfaction and utility. Each point on an indifference curve  give the consumer same utility.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/>
              <a:t>Description: Graphically , the indifference curve is drawn  as a downward sloping convex to the origin. The graph shows a combination of two goods that the consumer consumes.</a:t>
            </a:r>
            <a:endParaRPr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/>
          <p:nvPr>
            <p:ph type="title"/>
          </p:nvPr>
        </p:nvSpPr>
        <p:spPr>
          <a:xfrm>
            <a:off x="1176865" y="915337"/>
            <a:ext cx="6798735" cy="9896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</a:pPr>
            <a:r>
              <a:rPr lang="en-US"/>
              <a:t>Indifference Curve</a:t>
            </a:r>
            <a:endParaRPr/>
          </a:p>
        </p:txBody>
      </p:sp>
      <p:pic>
        <p:nvPicPr>
          <p:cNvPr descr="E:\Downloads\ppt of ipo.cms" id="176" name="Google Shape;17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8200" y="2514600"/>
            <a:ext cx="3822700" cy="297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3"/>
          <p:cNvSpPr/>
          <p:nvPr/>
        </p:nvSpPr>
        <p:spPr>
          <a:xfrm>
            <a:off x="1053103" y="2514600"/>
            <a:ext cx="3505200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The diagram shows the U indifference curve showing bundles of goods A and B. to the same utility as both of them give him the equal satisfaction.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In other words, point A gives as much utility as point B to individual 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The consumer will be satisfied at any point along the curve assuming that other things are constant.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4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</a:pPr>
            <a:r>
              <a:rPr lang="en-US"/>
              <a:t>Indifference map</a:t>
            </a:r>
            <a:endParaRPr/>
          </a:p>
        </p:txBody>
      </p:sp>
      <p:sp>
        <p:nvSpPr>
          <p:cNvPr id="183" name="Google Shape;183;p24"/>
          <p:cNvSpPr txBox="1"/>
          <p:nvPr>
            <p:ph idx="1" type="body"/>
          </p:nvPr>
        </p:nvSpPr>
        <p:spPr>
          <a:xfrm>
            <a:off x="1176866" y="2487168"/>
            <a:ext cx="3337560" cy="3447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000"/>
              <a:t>Collection of indifference curve is called indifference map.</a:t>
            </a:r>
            <a:endParaRPr/>
          </a:p>
          <a:p>
            <a:pPr indent="-285750" lvl="0" marL="285750" rtl="0" algn="l"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/>
              <a:t>Each indifference curve represents a certain level of satisfaction </a:t>
            </a:r>
            <a:endParaRPr/>
          </a:p>
        </p:txBody>
      </p:sp>
      <p:pic>
        <p:nvPicPr>
          <p:cNvPr id="184" name="Google Shape;184;p24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5025" y="2769163"/>
            <a:ext cx="3336925" cy="2883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5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Garamond"/>
              <a:buNone/>
            </a:pPr>
            <a:r>
              <a:rPr lang="en-US"/>
              <a:t>Assumptions of Indifference Curve Analysis</a:t>
            </a:r>
            <a:endParaRPr/>
          </a:p>
        </p:txBody>
      </p:sp>
      <p:sp>
        <p:nvSpPr>
          <p:cNvPr id="190" name="Google Shape;190;p25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ts val="2760"/>
              <a:buChar char="•"/>
            </a:pPr>
            <a:r>
              <a:rPr lang="en-US"/>
              <a:t>a) Consumer is rational.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/>
              <a:t> b) Utility can be measured in Ordinal numbers. </a:t>
            </a:r>
            <a:endParaRPr/>
          </a:p>
          <a:p>
            <a:pPr indent="-285750" lvl="0" marL="285750" rtl="0" algn="l"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/>
              <a:t>c) Marginal rate of substitution (MRS) diminishes</a:t>
            </a:r>
            <a:endParaRPr/>
          </a:p>
          <a:p>
            <a:pPr indent="0" lvl="0" marL="0" rtl="0" algn="l"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rPr lang="en-US"/>
              <a:t>MRS=marginal rate of substitution is the rate at which a consumer is ready to give up one good in exchange for another good while maintaining the same level of utility) </a:t>
            </a:r>
            <a:endParaRPr/>
          </a:p>
          <a:p>
            <a:pPr indent="-110490" lvl="0" marL="285750" rtl="0" algn="l"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t/>
            </a:r>
            <a:endParaRPr/>
          </a:p>
        </p:txBody>
      </p:sp>
      <p:sp>
        <p:nvSpPr>
          <p:cNvPr id="191" name="Google Shape;191;p25"/>
          <p:cNvSpPr txBox="1"/>
          <p:nvPr/>
        </p:nvSpPr>
        <p:spPr>
          <a:xfrm>
            <a:off x="2283781" y="738202"/>
            <a:ext cx="457643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00"/>
                </a:highlight>
                <a:latin typeface="Garamond"/>
                <a:ea typeface="Garamond"/>
                <a:cs typeface="Garamond"/>
                <a:sym typeface="Garamond"/>
              </a:rPr>
              <a:t>https://youtu.be/7dwCBn1OTn8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6"/>
          <p:cNvSpPr txBox="1"/>
          <p:nvPr>
            <p:ph type="title"/>
          </p:nvPr>
        </p:nvSpPr>
        <p:spPr>
          <a:xfrm>
            <a:off x="1176866" y="915337"/>
            <a:ext cx="6798734" cy="11420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Garamond"/>
              <a:buNone/>
            </a:pPr>
            <a:r>
              <a:rPr lang="en-US"/>
              <a:t>Assumptions of Indifference Curve Analysis (contn..)</a:t>
            </a:r>
            <a:endParaRPr/>
          </a:p>
        </p:txBody>
      </p:sp>
      <p:sp>
        <p:nvSpPr>
          <p:cNvPr id="197" name="Google Shape;197;p26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85750" lvl="0" marL="285750" rtl="0" algn="l"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u="sng">
                <a:solidFill>
                  <a:schemeClr val="hlink"/>
                </a:solidFill>
                <a:hlinkClick r:id="rId3"/>
              </a:rPr>
              <a:t> </a:t>
            </a:r>
            <a:r>
              <a:rPr lang="en-US"/>
              <a:t>d) Consumer’s behavior is Consistent.</a:t>
            </a:r>
            <a:endParaRPr/>
          </a:p>
          <a:p>
            <a:pPr indent="0" lvl="0" marL="0" rtl="0" algn="l">
              <a:spcBef>
                <a:spcPts val="1044"/>
              </a:spcBef>
              <a:spcAft>
                <a:spcPts val="0"/>
              </a:spcAft>
              <a:buSzPct val="115000"/>
              <a:buNone/>
            </a:pPr>
            <a:r>
              <a:rPr lang="en-US"/>
              <a:t> E.g. if consumer prefers A combination &gt; B combination at one time, then at another time he will not prefer more of B combination than A combination.</a:t>
            </a:r>
            <a:endParaRPr/>
          </a:p>
          <a:p>
            <a:pPr indent="-285750" lvl="0" marL="285750" rtl="0" algn="l"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/>
              <a:t> e) Transitivity.</a:t>
            </a:r>
            <a:endParaRPr/>
          </a:p>
          <a:p>
            <a:pPr indent="0" lvl="0" marL="0" rtl="0" algn="l">
              <a:spcBef>
                <a:spcPts val="1044"/>
              </a:spcBef>
              <a:spcAft>
                <a:spcPts val="0"/>
              </a:spcAft>
              <a:buSzPct val="115000"/>
              <a:buNone/>
            </a:pPr>
            <a:r>
              <a:rPr lang="en-US"/>
              <a:t> E.g. if consumer prefers A combination to B combination and B combination to C combination, then he will definitely prefer A combination to C combination. </a:t>
            </a:r>
            <a:endParaRPr/>
          </a:p>
          <a:p>
            <a:pPr indent="-285750" lvl="0" marL="285750" rtl="0" algn="l"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/>
              <a:t>f) Consumer’s scale of Preference is Independent of his income and prices of goods in the market.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27"/>
          <p:cNvPicPr preferRelativeResize="0"/>
          <p:nvPr/>
        </p:nvPicPr>
        <p:blipFill rotWithShape="1">
          <a:blip r:embed="rId3">
            <a:alphaModFix/>
          </a:blip>
          <a:srcRect b="0" l="0" r="0" t="-1671"/>
          <a:stretch/>
        </p:blipFill>
        <p:spPr>
          <a:xfrm>
            <a:off x="533400" y="533398"/>
            <a:ext cx="4876800" cy="5629275"/>
          </a:xfrm>
          <a:prstGeom prst="rect">
            <a:avLst/>
          </a:prstGeom>
          <a:noFill/>
          <a:ln cap="sq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2745"/>
              </a:srgbClr>
            </a:outerShdw>
          </a:effectLst>
        </p:spPr>
      </p:pic>
      <p:pic>
        <p:nvPicPr>
          <p:cNvPr id="203" name="Google Shape;203;p27"/>
          <p:cNvPicPr preferRelativeResize="0"/>
          <p:nvPr/>
        </p:nvPicPr>
        <p:blipFill rotWithShape="1">
          <a:blip r:embed="rId4">
            <a:alphaModFix/>
          </a:blip>
          <a:srcRect b="0" l="7582" r="9004" t="0"/>
          <a:stretch/>
        </p:blipFill>
        <p:spPr>
          <a:xfrm>
            <a:off x="5302624" y="533399"/>
            <a:ext cx="3352800" cy="5629275"/>
          </a:xfrm>
          <a:prstGeom prst="rect">
            <a:avLst/>
          </a:prstGeom>
          <a:noFill/>
          <a:ln cap="sq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2745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rganic">
  <a:themeElements>
    <a:clrScheme name="Organic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