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5"/>
  </p:notesMasterIdLst>
  <p:sldIdLst>
    <p:sldId id="256" r:id="rId2"/>
    <p:sldId id="257" r:id="rId3"/>
    <p:sldId id="259" r:id="rId4"/>
    <p:sldId id="267" r:id="rId5"/>
    <p:sldId id="260" r:id="rId6"/>
    <p:sldId id="261" r:id="rId7"/>
    <p:sldId id="262" r:id="rId8"/>
    <p:sldId id="263" r:id="rId9"/>
    <p:sldId id="264" r:id="rId10"/>
    <p:sldId id="265" r:id="rId11"/>
    <p:sldId id="268" r:id="rId12"/>
    <p:sldId id="269" r:id="rId13"/>
    <p:sldId id="270" r:id="rId14"/>
    <p:sldId id="271" r:id="rId15"/>
    <p:sldId id="275" r:id="rId16"/>
    <p:sldId id="276" r:id="rId17"/>
    <p:sldId id="272" r:id="rId18"/>
    <p:sldId id="273" r:id="rId19"/>
    <p:sldId id="274" r:id="rId20"/>
    <p:sldId id="277" r:id="rId21"/>
    <p:sldId id="278" r:id="rId22"/>
    <p:sldId id="279" r:id="rId23"/>
    <p:sldId id="280" r:id="rId24"/>
    <p:sldId id="281" r:id="rId25"/>
    <p:sldId id="282" r:id="rId26"/>
    <p:sldId id="283" r:id="rId27"/>
    <p:sldId id="285" r:id="rId28"/>
    <p:sldId id="286" r:id="rId29"/>
    <p:sldId id="284" r:id="rId30"/>
    <p:sldId id="287" r:id="rId31"/>
    <p:sldId id="288" r:id="rId32"/>
    <p:sldId id="289" r:id="rId33"/>
    <p:sldId id="290" r:id="rId34"/>
    <p:sldId id="293" r:id="rId35"/>
    <p:sldId id="294" r:id="rId36"/>
    <p:sldId id="291" r:id="rId37"/>
    <p:sldId id="292" r:id="rId38"/>
    <p:sldId id="295" r:id="rId39"/>
    <p:sldId id="296" r:id="rId40"/>
    <p:sldId id="297" r:id="rId41"/>
    <p:sldId id="304" r:id="rId42"/>
    <p:sldId id="301" r:id="rId43"/>
    <p:sldId id="300" r:id="rId44"/>
    <p:sldId id="298" r:id="rId45"/>
    <p:sldId id="299" r:id="rId46"/>
    <p:sldId id="302" r:id="rId47"/>
    <p:sldId id="303" r:id="rId48"/>
    <p:sldId id="305" r:id="rId49"/>
    <p:sldId id="306" r:id="rId50"/>
    <p:sldId id="307" r:id="rId51"/>
    <p:sldId id="308" r:id="rId52"/>
    <p:sldId id="309" r:id="rId53"/>
    <p:sldId id="310" r:id="rId54"/>
    <p:sldId id="311" r:id="rId55"/>
    <p:sldId id="315" r:id="rId56"/>
    <p:sldId id="316" r:id="rId57"/>
    <p:sldId id="317" r:id="rId58"/>
    <p:sldId id="319" r:id="rId59"/>
    <p:sldId id="320" r:id="rId60"/>
    <p:sldId id="325" r:id="rId61"/>
    <p:sldId id="322" r:id="rId62"/>
    <p:sldId id="323" r:id="rId63"/>
    <p:sldId id="324" r:id="rId64"/>
    <p:sldId id="326" r:id="rId65"/>
    <p:sldId id="318" r:id="rId66"/>
    <p:sldId id="329" r:id="rId67"/>
    <p:sldId id="327" r:id="rId68"/>
    <p:sldId id="330" r:id="rId69"/>
    <p:sldId id="331" r:id="rId70"/>
    <p:sldId id="332" r:id="rId71"/>
    <p:sldId id="333" r:id="rId72"/>
    <p:sldId id="334" r:id="rId73"/>
    <p:sldId id="336" r:id="rId74"/>
    <p:sldId id="337" r:id="rId75"/>
    <p:sldId id="338" r:id="rId76"/>
    <p:sldId id="345" r:id="rId77"/>
    <p:sldId id="346" r:id="rId78"/>
    <p:sldId id="340" r:id="rId79"/>
    <p:sldId id="341" r:id="rId80"/>
    <p:sldId id="339" r:id="rId81"/>
    <p:sldId id="342" r:id="rId82"/>
    <p:sldId id="343" r:id="rId83"/>
    <p:sldId id="344" r:id="rId84"/>
    <p:sldId id="335" r:id="rId85"/>
    <p:sldId id="347" r:id="rId86"/>
    <p:sldId id="348" r:id="rId87"/>
    <p:sldId id="349" r:id="rId88"/>
    <p:sldId id="351" r:id="rId89"/>
    <p:sldId id="352" r:id="rId90"/>
    <p:sldId id="353" r:id="rId91"/>
    <p:sldId id="354" r:id="rId92"/>
    <p:sldId id="356" r:id="rId93"/>
    <p:sldId id="355" r:id="rId9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315" autoAdjust="0"/>
  </p:normalViewPr>
  <p:slideViewPr>
    <p:cSldViewPr snapToGrid="0">
      <p:cViewPr varScale="1">
        <p:scale>
          <a:sx n="80" d="100"/>
          <a:sy n="80" d="100"/>
        </p:scale>
        <p:origin x="78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AE0FDA-6198-4C1E-AB52-16A966F326B1}" type="datetimeFigureOut">
              <a:rPr lang="en-IN" smtClean="0"/>
              <a:t>11-10-2020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DBB6E6-349C-4CE5-8E20-50C46CD40557}" type="slidenum">
              <a:rPr lang="en-IN" smtClean="0"/>
              <a:t>‹#›</a:t>
            </a:fld>
            <a:endParaRPr lang="en-IN"/>
          </a:p>
        </p:txBody>
      </p:sp>
    </p:spTree>
    <p:extLst>
      <p:ext uri="{BB962C8B-B14F-4D97-AF65-F5344CB8AC3E}">
        <p14:creationId xmlns:p14="http://schemas.microsoft.com/office/powerpoint/2010/main" val="3341685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F3DBB6E6-349C-4CE5-8E20-50C46CD40557}" type="slidenum">
              <a:rPr lang="en-IN" smtClean="0"/>
              <a:t>35</a:t>
            </a:fld>
            <a:endParaRPr lang="en-IN"/>
          </a:p>
        </p:txBody>
      </p:sp>
    </p:spTree>
    <p:extLst>
      <p:ext uri="{BB962C8B-B14F-4D97-AF65-F5344CB8AC3E}">
        <p14:creationId xmlns:p14="http://schemas.microsoft.com/office/powerpoint/2010/main" val="7679595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a:xfrm>
            <a:off x="2692397" y="5037663"/>
            <a:ext cx="5214635" cy="279400"/>
          </a:xfrm>
        </p:spPr>
        <p:txBody>
          <a:bodyPr/>
          <a:lstStyle/>
          <a:p>
            <a:endParaRPr lang="en-IN"/>
          </a:p>
        </p:txBody>
      </p:sp>
      <p:sp>
        <p:nvSpPr>
          <p:cNvPr id="6" name="Slide Number Placeholder 5"/>
          <p:cNvSpPr>
            <a:spLocks noGrp="1"/>
          </p:cNvSpPr>
          <p:nvPr>
            <p:ph type="sldNum" sz="quarter" idx="12"/>
          </p:nvPr>
        </p:nvSpPr>
        <p:spPr>
          <a:xfrm>
            <a:off x="8956900" y="5037663"/>
            <a:ext cx="551167" cy="279400"/>
          </a:xfrm>
        </p:spPr>
        <p:txBody>
          <a:bodyPr/>
          <a:lstStyle/>
          <a:p>
            <a:fld id="{0FE600F7-DF91-4229-81D9-6E3B2DAC481A}" type="slidenum">
              <a:rPr lang="en-IN" smtClean="0"/>
              <a:t>‹#›</a:t>
            </a:fld>
            <a:endParaRPr lang="en-IN"/>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68408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F512DD-EFD9-4516-821F-F00110B5C6A1}" type="datetimeFigureOut">
              <a:rPr lang="en-IN" smtClean="0"/>
              <a:t>11-10-2020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FE600F7-DF91-4229-81D9-6E3B2DAC481A}" type="slidenum">
              <a:rPr lang="en-IN" smtClean="0"/>
              <a:t>‹#›</a:t>
            </a:fld>
            <a:endParaRPr lang="en-IN"/>
          </a:p>
        </p:txBody>
      </p:sp>
    </p:spTree>
    <p:extLst>
      <p:ext uri="{BB962C8B-B14F-4D97-AF65-F5344CB8AC3E}">
        <p14:creationId xmlns:p14="http://schemas.microsoft.com/office/powerpoint/2010/main" val="1128438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FE600F7-DF91-4229-81D9-6E3B2DAC481A}" type="slidenum">
              <a:rPr lang="en-IN" smtClean="0"/>
              <a:t>‹#›</a:t>
            </a:fld>
            <a:endParaRPr lang="en-IN"/>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0512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FE600F7-DF91-4229-81D9-6E3B2DAC481A}" type="slidenum">
              <a:rPr lang="en-IN" smtClean="0"/>
              <a:t>‹#›</a:t>
            </a:fld>
            <a:endParaRPr lang="en-IN"/>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1403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FE600F7-DF91-4229-81D9-6E3B2DAC481A}" type="slidenum">
              <a:rPr lang="en-IN" smtClean="0"/>
              <a:t>‹#›</a:t>
            </a:fld>
            <a:endParaRPr lang="en-IN"/>
          </a:p>
        </p:txBody>
      </p:sp>
    </p:spTree>
    <p:extLst>
      <p:ext uri="{BB962C8B-B14F-4D97-AF65-F5344CB8AC3E}">
        <p14:creationId xmlns:p14="http://schemas.microsoft.com/office/powerpoint/2010/main" val="30950241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FE600F7-DF91-4229-81D9-6E3B2DAC481A}" type="slidenum">
              <a:rPr lang="en-IN" smtClean="0"/>
              <a:t>‹#›</a:t>
            </a:fld>
            <a:endParaRPr lang="en-IN"/>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73067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FE600F7-DF91-4229-81D9-6E3B2DAC481A}" type="slidenum">
              <a:rPr lang="en-IN" smtClean="0"/>
              <a:t>‹#›</a:t>
            </a:fld>
            <a:endParaRPr lang="en-IN"/>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2557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FE600F7-DF91-4229-81D9-6E3B2DAC481A}" type="slidenum">
              <a:rPr lang="en-IN" smtClean="0"/>
              <a:t>‹#›</a:t>
            </a:fld>
            <a:endParaRPr lang="en-IN"/>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7485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FE600F7-DF91-4229-81D9-6E3B2DAC481A}" type="slidenum">
              <a:rPr lang="en-IN" smtClean="0"/>
              <a:t>‹#›</a:t>
            </a:fld>
            <a:endParaRPr lang="en-IN"/>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63445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FE600F7-DF91-4229-81D9-6E3B2DAC481A}" type="slidenum">
              <a:rPr lang="en-IN" smtClean="0"/>
              <a:t>‹#›</a:t>
            </a:fld>
            <a:endParaRPr lang="en-IN"/>
          </a:p>
        </p:txBody>
      </p:sp>
    </p:spTree>
    <p:extLst>
      <p:ext uri="{BB962C8B-B14F-4D97-AF65-F5344CB8AC3E}">
        <p14:creationId xmlns:p14="http://schemas.microsoft.com/office/powerpoint/2010/main" val="2511543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F512DD-EFD9-4516-821F-F00110B5C6A1}" type="datetimeFigureOut">
              <a:rPr lang="en-IN" smtClean="0"/>
              <a:t>11-10-2020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FE600F7-DF91-4229-81D9-6E3B2DAC481A}" type="slidenum">
              <a:rPr lang="en-IN" smtClean="0"/>
              <a:t>‹#›</a:t>
            </a:fld>
            <a:endParaRPr lang="en-IN"/>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734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F512DD-EFD9-4516-821F-F00110B5C6A1}" type="datetimeFigureOut">
              <a:rPr lang="en-IN" smtClean="0"/>
              <a:t>11-10-2020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FE600F7-DF91-4229-81D9-6E3B2DAC481A}" type="slidenum">
              <a:rPr lang="en-IN" smtClean="0"/>
              <a:t>‹#›</a:t>
            </a:fld>
            <a:endParaRPr lang="en-IN"/>
          </a:p>
        </p:txBody>
      </p:sp>
    </p:spTree>
    <p:extLst>
      <p:ext uri="{BB962C8B-B14F-4D97-AF65-F5344CB8AC3E}">
        <p14:creationId xmlns:p14="http://schemas.microsoft.com/office/powerpoint/2010/main" val="2057714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F512DD-EFD9-4516-821F-F00110B5C6A1}" type="datetimeFigureOut">
              <a:rPr lang="en-IN" smtClean="0"/>
              <a:t>11-10-2020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FE600F7-DF91-4229-81D9-6E3B2DAC481A}" type="slidenum">
              <a:rPr lang="en-IN" smtClean="0"/>
              <a:t>‹#›</a:t>
            </a:fld>
            <a:endParaRPr lang="en-IN"/>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1415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2F512DD-EFD9-4516-821F-F00110B5C6A1}" type="datetimeFigureOut">
              <a:rPr lang="en-IN" smtClean="0"/>
              <a:t>11-10-2020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FE600F7-DF91-4229-81D9-6E3B2DAC481A}" type="slidenum">
              <a:rPr lang="en-IN" smtClean="0"/>
              <a:t>‹#›</a:t>
            </a:fld>
            <a:endParaRPr lang="en-IN"/>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9059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F512DD-EFD9-4516-821F-F00110B5C6A1}" type="datetimeFigureOut">
              <a:rPr lang="en-IN" smtClean="0"/>
              <a:t>11-10-2020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FE600F7-DF91-4229-81D9-6E3B2DAC481A}" type="slidenum">
              <a:rPr lang="en-IN" smtClean="0"/>
              <a:t>‹#›</a:t>
            </a:fld>
            <a:endParaRPr lang="en-IN"/>
          </a:p>
        </p:txBody>
      </p:sp>
    </p:spTree>
    <p:extLst>
      <p:ext uri="{BB962C8B-B14F-4D97-AF65-F5344CB8AC3E}">
        <p14:creationId xmlns:p14="http://schemas.microsoft.com/office/powerpoint/2010/main" val="2390842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F512DD-EFD9-4516-821F-F00110B5C6A1}" type="datetimeFigureOut">
              <a:rPr lang="en-IN" smtClean="0"/>
              <a:t>11-10-2020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FE600F7-DF91-4229-81D9-6E3B2DAC481A}" type="slidenum">
              <a:rPr lang="en-IN" smtClean="0"/>
              <a:t>‹#›</a:t>
            </a:fld>
            <a:endParaRPr lang="en-IN"/>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77673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F512DD-EFD9-4516-821F-F00110B5C6A1}" type="datetimeFigureOut">
              <a:rPr lang="en-IN" smtClean="0"/>
              <a:t>11-10-2020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FE600F7-DF91-4229-81D9-6E3B2DAC481A}" type="slidenum">
              <a:rPr lang="en-IN" smtClean="0"/>
              <a:t>‹#›</a:t>
            </a:fld>
            <a:endParaRPr lang="en-IN"/>
          </a:p>
        </p:txBody>
      </p:sp>
    </p:spTree>
    <p:extLst>
      <p:ext uri="{BB962C8B-B14F-4D97-AF65-F5344CB8AC3E}">
        <p14:creationId xmlns:p14="http://schemas.microsoft.com/office/powerpoint/2010/main" val="1514004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2F512DD-EFD9-4516-821F-F00110B5C6A1}" type="datetimeFigureOut">
              <a:rPr lang="en-IN" smtClean="0"/>
              <a:t>11-10-2020</a:t>
            </a:fld>
            <a:endParaRPr lang="en-IN"/>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IN"/>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FE600F7-DF91-4229-81D9-6E3B2DAC481A}" type="slidenum">
              <a:rPr lang="en-IN" smtClean="0"/>
              <a:t>‹#›</a:t>
            </a:fld>
            <a:endParaRPr lang="en-IN"/>
          </a:p>
        </p:txBody>
      </p:sp>
    </p:spTree>
    <p:extLst>
      <p:ext uri="{BB962C8B-B14F-4D97-AF65-F5344CB8AC3E}">
        <p14:creationId xmlns:p14="http://schemas.microsoft.com/office/powerpoint/2010/main" val="37914741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en.wikipedia.org/wiki/Data_editing#cite_note-9"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Research Methodology</a:t>
            </a:r>
            <a:endParaRPr lang="en-IN" dirty="0"/>
          </a:p>
        </p:txBody>
      </p:sp>
      <p:sp>
        <p:nvSpPr>
          <p:cNvPr id="3" name="Subtitle 2"/>
          <p:cNvSpPr>
            <a:spLocks noGrp="1"/>
          </p:cNvSpPr>
          <p:nvPr>
            <p:ph type="subTitle" idx="1"/>
          </p:nvPr>
        </p:nvSpPr>
        <p:spPr/>
        <p:txBody>
          <a:bodyPr/>
          <a:lstStyle/>
          <a:p>
            <a:r>
              <a:rPr lang="en-IN" dirty="0" smtClean="0"/>
              <a:t>Unit 3: Data analysis &amp;  Interpretation</a:t>
            </a:r>
            <a:endParaRPr lang="en-IN" dirty="0"/>
          </a:p>
        </p:txBody>
      </p:sp>
      <p:pic>
        <p:nvPicPr>
          <p:cNvPr id="4" name="Picture 3"/>
          <p:cNvPicPr>
            <a:picLocks noChangeAspect="1"/>
          </p:cNvPicPr>
          <p:nvPr/>
        </p:nvPicPr>
        <p:blipFill>
          <a:blip r:embed="rId2"/>
          <a:stretch>
            <a:fillRect/>
          </a:stretch>
        </p:blipFill>
        <p:spPr>
          <a:xfrm>
            <a:off x="2173858" y="1493306"/>
            <a:ext cx="7772400" cy="1180883"/>
          </a:xfrm>
          <a:prstGeom prst="rect">
            <a:avLst/>
          </a:prstGeom>
        </p:spPr>
      </p:pic>
    </p:spTree>
    <p:extLst>
      <p:ext uri="{BB962C8B-B14F-4D97-AF65-F5344CB8AC3E}">
        <p14:creationId xmlns:p14="http://schemas.microsoft.com/office/powerpoint/2010/main" val="2043633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Data processing cycle</a:t>
            </a:r>
          </a:p>
        </p:txBody>
      </p:sp>
      <p:sp>
        <p:nvSpPr>
          <p:cNvPr id="3" name="Content Placeholder 2"/>
          <p:cNvSpPr>
            <a:spLocks noGrp="1"/>
          </p:cNvSpPr>
          <p:nvPr>
            <p:ph idx="1"/>
          </p:nvPr>
        </p:nvSpPr>
        <p:spPr/>
        <p:txBody>
          <a:bodyPr/>
          <a:lstStyle/>
          <a:p>
            <a:r>
              <a:rPr lang="en-IN" dirty="0"/>
              <a:t>6. Data storage</a:t>
            </a:r>
          </a:p>
          <a:p>
            <a:r>
              <a:rPr lang="en-IN" dirty="0"/>
              <a:t>The final stage of data processing is storage. After all of the data is processed, it is then stored for future use. While some information may be put to use immediately, much of it will serve a purpose later on. Plus, properly stored data is a necessity for compliance with data protection </a:t>
            </a:r>
            <a:r>
              <a:rPr lang="en-IN" dirty="0" smtClean="0"/>
              <a:t>legislation. </a:t>
            </a:r>
            <a:r>
              <a:rPr lang="en-IN" dirty="0"/>
              <a:t>When data is properly stored, it can be quickly and easily accessed by members of the organization when needed.</a:t>
            </a:r>
          </a:p>
          <a:p>
            <a:endParaRPr lang="en-IN" dirty="0"/>
          </a:p>
        </p:txBody>
      </p:sp>
    </p:spTree>
    <p:extLst>
      <p:ext uri="{BB962C8B-B14F-4D97-AF65-F5344CB8AC3E}">
        <p14:creationId xmlns:p14="http://schemas.microsoft.com/office/powerpoint/2010/main" val="597627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Essentials of processing data</a:t>
            </a:r>
            <a:endParaRPr lang="en-IN" dirty="0"/>
          </a:p>
        </p:txBody>
      </p:sp>
      <p:sp>
        <p:nvSpPr>
          <p:cNvPr id="3" name="Content Placeholder 2"/>
          <p:cNvSpPr>
            <a:spLocks noGrp="1"/>
          </p:cNvSpPr>
          <p:nvPr>
            <p:ph idx="1"/>
          </p:nvPr>
        </p:nvSpPr>
        <p:spPr/>
        <p:txBody>
          <a:bodyPr/>
          <a:lstStyle/>
          <a:p>
            <a:r>
              <a:rPr lang="en-IN" dirty="0" smtClean="0"/>
              <a:t>Reliability &amp; Validity</a:t>
            </a:r>
          </a:p>
          <a:p>
            <a:r>
              <a:rPr lang="en-IN" dirty="0" smtClean="0"/>
              <a:t>Stability</a:t>
            </a:r>
          </a:p>
          <a:p>
            <a:r>
              <a:rPr lang="en-IN" dirty="0" smtClean="0"/>
              <a:t>Completeness</a:t>
            </a:r>
          </a:p>
          <a:p>
            <a:r>
              <a:rPr lang="en-IN" dirty="0" smtClean="0"/>
              <a:t>Accuracy</a:t>
            </a:r>
          </a:p>
          <a:p>
            <a:r>
              <a:rPr lang="en-IN" dirty="0" smtClean="0"/>
              <a:t>Uniformity</a:t>
            </a:r>
          </a:p>
        </p:txBody>
      </p:sp>
    </p:spTree>
    <p:extLst>
      <p:ext uri="{BB962C8B-B14F-4D97-AF65-F5344CB8AC3E}">
        <p14:creationId xmlns:p14="http://schemas.microsoft.com/office/powerpoint/2010/main" val="2425548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Essentials of processing data</a:t>
            </a:r>
          </a:p>
        </p:txBody>
      </p:sp>
      <p:sp>
        <p:nvSpPr>
          <p:cNvPr id="3" name="Content Placeholder 2"/>
          <p:cNvSpPr>
            <a:spLocks noGrp="1"/>
          </p:cNvSpPr>
          <p:nvPr>
            <p:ph idx="1"/>
          </p:nvPr>
        </p:nvSpPr>
        <p:spPr/>
        <p:txBody>
          <a:bodyPr/>
          <a:lstStyle/>
          <a:p>
            <a:r>
              <a:rPr lang="en-IN" dirty="0" smtClean="0"/>
              <a:t>Flexibility</a:t>
            </a:r>
          </a:p>
          <a:p>
            <a:r>
              <a:rPr lang="en-IN" dirty="0" smtClean="0"/>
              <a:t>Realistic</a:t>
            </a:r>
          </a:p>
          <a:p>
            <a:r>
              <a:rPr lang="en-IN" dirty="0" smtClean="0"/>
              <a:t>Acceptance</a:t>
            </a:r>
          </a:p>
          <a:p>
            <a:r>
              <a:rPr lang="en-IN" dirty="0" smtClean="0"/>
              <a:t>Use of resources</a:t>
            </a:r>
          </a:p>
          <a:p>
            <a:r>
              <a:rPr lang="en-IN" dirty="0"/>
              <a:t>Consistency</a:t>
            </a:r>
          </a:p>
          <a:p>
            <a:endParaRPr lang="en-IN" dirty="0"/>
          </a:p>
        </p:txBody>
      </p:sp>
    </p:spTree>
    <p:extLst>
      <p:ext uri="{BB962C8B-B14F-4D97-AF65-F5344CB8AC3E}">
        <p14:creationId xmlns:p14="http://schemas.microsoft.com/office/powerpoint/2010/main" val="321903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Processing of data--editing, coding, classification and tabulation</a:t>
            </a:r>
            <a:br>
              <a:rPr lang="en-IN" b="1" dirty="0"/>
            </a:br>
            <a:endParaRPr lang="en-IN" dirty="0"/>
          </a:p>
        </p:txBody>
      </p:sp>
      <p:sp>
        <p:nvSpPr>
          <p:cNvPr id="3" name="Content Placeholder 2"/>
          <p:cNvSpPr>
            <a:spLocks noGrp="1"/>
          </p:cNvSpPr>
          <p:nvPr>
            <p:ph idx="1"/>
          </p:nvPr>
        </p:nvSpPr>
        <p:spPr/>
        <p:txBody>
          <a:bodyPr>
            <a:normAutofit fontScale="92500"/>
          </a:bodyPr>
          <a:lstStyle/>
          <a:p>
            <a:r>
              <a:rPr lang="en-IN" dirty="0"/>
              <a:t>After collecting data, the method of converting raw data into meaningful statement; includes data processing, data analysis, and data interpretation and presentation</a:t>
            </a:r>
            <a:r>
              <a:rPr lang="en-IN" dirty="0" smtClean="0"/>
              <a:t>.</a:t>
            </a:r>
          </a:p>
          <a:p>
            <a:r>
              <a:rPr lang="en-IN" dirty="0"/>
              <a:t>Data reduction or processing mainly involves various manipulations necessary for preparing the data for analysis. </a:t>
            </a:r>
            <a:endParaRPr lang="en-IN" dirty="0" smtClean="0"/>
          </a:p>
          <a:p>
            <a:r>
              <a:rPr lang="en-IN" dirty="0" smtClean="0"/>
              <a:t>The </a:t>
            </a:r>
            <a:r>
              <a:rPr lang="en-IN" dirty="0"/>
              <a:t>process (of manipulation) could be manual or electronic. </a:t>
            </a:r>
            <a:endParaRPr lang="en-IN" dirty="0" smtClean="0"/>
          </a:p>
          <a:p>
            <a:r>
              <a:rPr lang="en-IN" dirty="0" smtClean="0"/>
              <a:t>It </a:t>
            </a:r>
            <a:r>
              <a:rPr lang="en-IN" dirty="0"/>
              <a:t>involves </a:t>
            </a:r>
            <a:r>
              <a:rPr lang="en-IN" dirty="0">
                <a:solidFill>
                  <a:srgbClr val="FF0000"/>
                </a:solidFill>
              </a:rPr>
              <a:t>editing, categorizing the open-ended questions, coding, computerization and preparation of tables and diagrams.</a:t>
            </a:r>
            <a:br>
              <a:rPr lang="en-IN" dirty="0">
                <a:solidFill>
                  <a:srgbClr val="FF0000"/>
                </a:solidFill>
              </a:rPr>
            </a:br>
            <a:endParaRPr lang="en-IN" dirty="0">
              <a:solidFill>
                <a:srgbClr val="FF0000"/>
              </a:solidFill>
            </a:endParaRPr>
          </a:p>
        </p:txBody>
      </p:sp>
    </p:spTree>
    <p:extLst>
      <p:ext uri="{BB962C8B-B14F-4D97-AF65-F5344CB8AC3E}">
        <p14:creationId xmlns:p14="http://schemas.microsoft.com/office/powerpoint/2010/main" val="1540044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Editing Of Data</a:t>
            </a:r>
            <a:endParaRPr lang="en-IN" dirty="0"/>
          </a:p>
        </p:txBody>
      </p:sp>
      <p:sp>
        <p:nvSpPr>
          <p:cNvPr id="3" name="Content Placeholder 2"/>
          <p:cNvSpPr>
            <a:spLocks noGrp="1"/>
          </p:cNvSpPr>
          <p:nvPr>
            <p:ph idx="1"/>
          </p:nvPr>
        </p:nvSpPr>
        <p:spPr/>
        <p:txBody>
          <a:bodyPr/>
          <a:lstStyle/>
          <a:p>
            <a:r>
              <a:rPr lang="en-IN" dirty="0" smtClean="0"/>
              <a:t>Editing is the process of eliminating errors in the raw data collected so that the data may subsequently undergo tabulation and classification.</a:t>
            </a:r>
          </a:p>
          <a:p>
            <a:r>
              <a:rPr lang="en-IN" dirty="0" smtClean="0"/>
              <a:t>Data editing is possible at two levels</a:t>
            </a:r>
          </a:p>
          <a:p>
            <a:r>
              <a:rPr lang="en-IN" dirty="0" smtClean="0"/>
              <a:t>Micro-editing i.e</a:t>
            </a:r>
            <a:r>
              <a:rPr lang="en-IN" dirty="0"/>
              <a:t>.</a:t>
            </a:r>
            <a:r>
              <a:rPr lang="en-IN" dirty="0" smtClean="0"/>
              <a:t> editing of data at record level</a:t>
            </a:r>
          </a:p>
          <a:p>
            <a:r>
              <a:rPr lang="en-IN" dirty="0" smtClean="0"/>
              <a:t>Macro-editing i.e. editing of data for removing errors in data collected.</a:t>
            </a:r>
            <a:endParaRPr lang="en-IN" dirty="0"/>
          </a:p>
        </p:txBody>
      </p:sp>
    </p:spTree>
    <p:extLst>
      <p:ext uri="{BB962C8B-B14F-4D97-AF65-F5344CB8AC3E}">
        <p14:creationId xmlns:p14="http://schemas.microsoft.com/office/powerpoint/2010/main" val="3544195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Need or significance of data editing</a:t>
            </a:r>
            <a:endParaRPr lang="en-IN" dirty="0"/>
          </a:p>
        </p:txBody>
      </p:sp>
      <p:sp>
        <p:nvSpPr>
          <p:cNvPr id="3" name="Content Placeholder 2"/>
          <p:cNvSpPr>
            <a:spLocks noGrp="1"/>
          </p:cNvSpPr>
          <p:nvPr>
            <p:ph idx="1"/>
          </p:nvPr>
        </p:nvSpPr>
        <p:spPr/>
        <p:txBody>
          <a:bodyPr>
            <a:normAutofit lnSpcReduction="10000"/>
          </a:bodyPr>
          <a:lstStyle/>
          <a:p>
            <a:r>
              <a:rPr lang="en-IN" dirty="0" smtClean="0"/>
              <a:t>To Check accuracy of data</a:t>
            </a:r>
          </a:p>
          <a:p>
            <a:r>
              <a:rPr lang="en-IN" dirty="0" smtClean="0"/>
              <a:t>To bring consistency in the information collected through interviews of respondents</a:t>
            </a:r>
          </a:p>
          <a:p>
            <a:r>
              <a:rPr lang="en-IN" dirty="0" smtClean="0"/>
              <a:t>To remove errors</a:t>
            </a:r>
          </a:p>
          <a:p>
            <a:r>
              <a:rPr lang="en-IN" dirty="0" smtClean="0"/>
              <a:t>To improve quality of data</a:t>
            </a:r>
          </a:p>
          <a:p>
            <a:r>
              <a:rPr lang="en-IN" dirty="0" smtClean="0"/>
              <a:t>To evaluate the performance of field staff</a:t>
            </a:r>
          </a:p>
          <a:p>
            <a:r>
              <a:rPr lang="en-IN" dirty="0" smtClean="0"/>
              <a:t>To take uniform decisions on incorrect answers.</a:t>
            </a:r>
          </a:p>
          <a:p>
            <a:endParaRPr lang="en-IN" dirty="0"/>
          </a:p>
        </p:txBody>
      </p:sp>
    </p:spTree>
    <p:extLst>
      <p:ext uri="{BB962C8B-B14F-4D97-AF65-F5344CB8AC3E}">
        <p14:creationId xmlns:p14="http://schemas.microsoft.com/office/powerpoint/2010/main" val="686201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Procedure/Process of editing data</a:t>
            </a:r>
            <a:endParaRPr lang="en-IN" dirty="0"/>
          </a:p>
        </p:txBody>
      </p:sp>
      <p:sp>
        <p:nvSpPr>
          <p:cNvPr id="3" name="Content Placeholder 2"/>
          <p:cNvSpPr>
            <a:spLocks noGrp="1"/>
          </p:cNvSpPr>
          <p:nvPr>
            <p:ph idx="1"/>
          </p:nvPr>
        </p:nvSpPr>
        <p:spPr/>
        <p:txBody>
          <a:bodyPr/>
          <a:lstStyle/>
          <a:p>
            <a:r>
              <a:rPr lang="en-IN" dirty="0" smtClean="0"/>
              <a:t>Five type of answers are usually dealt with.</a:t>
            </a:r>
          </a:p>
          <a:p>
            <a:r>
              <a:rPr lang="en-IN" dirty="0" smtClean="0"/>
              <a:t>1.The incorrect answer</a:t>
            </a:r>
          </a:p>
          <a:p>
            <a:r>
              <a:rPr lang="en-IN" dirty="0" smtClean="0"/>
              <a:t>2.The incomplete answer</a:t>
            </a:r>
          </a:p>
          <a:p>
            <a:r>
              <a:rPr lang="en-IN" dirty="0" smtClean="0"/>
              <a:t>3.The inconsistent answer</a:t>
            </a:r>
          </a:p>
          <a:p>
            <a:r>
              <a:rPr lang="en-IN" dirty="0" smtClean="0"/>
              <a:t>4. The ‘Don’t know’ answer or ‘No reply’ answer</a:t>
            </a:r>
          </a:p>
          <a:p>
            <a:r>
              <a:rPr lang="en-IN" dirty="0" smtClean="0"/>
              <a:t>5.The answer not available in the standard format.</a:t>
            </a:r>
            <a:endParaRPr lang="en-IN" dirty="0"/>
          </a:p>
        </p:txBody>
      </p:sp>
    </p:spTree>
    <p:extLst>
      <p:ext uri="{BB962C8B-B14F-4D97-AF65-F5344CB8AC3E}">
        <p14:creationId xmlns:p14="http://schemas.microsoft.com/office/powerpoint/2010/main" val="2824888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Editing Methods</a:t>
            </a:r>
            <a:endParaRPr lang="en-IN" dirty="0"/>
          </a:p>
        </p:txBody>
      </p:sp>
      <p:sp>
        <p:nvSpPr>
          <p:cNvPr id="3" name="Content Placeholder 2"/>
          <p:cNvSpPr>
            <a:spLocks noGrp="1"/>
          </p:cNvSpPr>
          <p:nvPr>
            <p:ph idx="1"/>
          </p:nvPr>
        </p:nvSpPr>
        <p:spPr/>
        <p:txBody>
          <a:bodyPr>
            <a:normAutofit fontScale="77500" lnSpcReduction="20000"/>
          </a:bodyPr>
          <a:lstStyle/>
          <a:p>
            <a:r>
              <a:rPr lang="en-IN" b="1" dirty="0" smtClean="0"/>
              <a:t>Interactive editing</a:t>
            </a:r>
            <a:endParaRPr lang="en-IN" b="1" dirty="0"/>
          </a:p>
          <a:p>
            <a:r>
              <a:rPr lang="en-IN" dirty="0"/>
              <a:t>The term interactive editing is commonly used for modern computer-assisted manual editing. Most interactive data editing tools applied at National Statistical Institutes (NSIs) allow one to check the specified edits during or after data entry, and if necessary to correct erroneous data immediately. Several approaches can be followed to correct erroneous data:</a:t>
            </a:r>
          </a:p>
          <a:p>
            <a:r>
              <a:rPr lang="en-IN" dirty="0" smtClean="0"/>
              <a:t>Re contact </a:t>
            </a:r>
            <a:r>
              <a:rPr lang="en-IN" dirty="0"/>
              <a:t>the respondent</a:t>
            </a:r>
          </a:p>
          <a:p>
            <a:r>
              <a:rPr lang="en-IN" dirty="0"/>
              <a:t>Compare the respondent's data to his data from previous year</a:t>
            </a:r>
          </a:p>
          <a:p>
            <a:r>
              <a:rPr lang="en-IN" dirty="0"/>
              <a:t>Compare the respondent's data to data from similar respondents</a:t>
            </a:r>
          </a:p>
          <a:p>
            <a:r>
              <a:rPr lang="en-IN" dirty="0"/>
              <a:t>Use the subject matter knowledge of the human editor</a:t>
            </a:r>
          </a:p>
          <a:p>
            <a:r>
              <a:rPr lang="en-IN" dirty="0"/>
              <a:t>Interactive editing is a standard way to edit data.</a:t>
            </a:r>
          </a:p>
          <a:p>
            <a:endParaRPr lang="en-IN" dirty="0"/>
          </a:p>
        </p:txBody>
      </p:sp>
    </p:spTree>
    <p:extLst>
      <p:ext uri="{BB962C8B-B14F-4D97-AF65-F5344CB8AC3E}">
        <p14:creationId xmlns:p14="http://schemas.microsoft.com/office/powerpoint/2010/main" val="20473152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Editing Methods</a:t>
            </a:r>
          </a:p>
        </p:txBody>
      </p:sp>
      <p:sp>
        <p:nvSpPr>
          <p:cNvPr id="3" name="Content Placeholder 2"/>
          <p:cNvSpPr>
            <a:spLocks noGrp="1"/>
          </p:cNvSpPr>
          <p:nvPr>
            <p:ph idx="1"/>
          </p:nvPr>
        </p:nvSpPr>
        <p:spPr/>
        <p:txBody>
          <a:bodyPr>
            <a:normAutofit fontScale="70000" lnSpcReduction="20000"/>
          </a:bodyPr>
          <a:lstStyle/>
          <a:p>
            <a:r>
              <a:rPr lang="en-IN" b="1" dirty="0"/>
              <a:t>Selective editing</a:t>
            </a:r>
          </a:p>
          <a:p>
            <a:r>
              <a:rPr lang="en-IN" dirty="0"/>
              <a:t>Selective editing is an umbrella term for several methods to identify the influential errors</a:t>
            </a:r>
            <a:r>
              <a:rPr lang="en-IN" dirty="0" smtClean="0"/>
              <a:t>,</a:t>
            </a:r>
            <a:r>
              <a:rPr lang="en-IN" baseline="30000" dirty="0" smtClean="0"/>
              <a:t> </a:t>
            </a:r>
            <a:r>
              <a:rPr lang="en-IN" dirty="0"/>
              <a:t> and </a:t>
            </a:r>
            <a:r>
              <a:rPr lang="en-IN" dirty="0" smtClean="0"/>
              <a:t>outliers</a:t>
            </a:r>
            <a:r>
              <a:rPr lang="en-IN" dirty="0"/>
              <a:t>. Selective editing techniques aim to apply interactive editing to a well-chosen subset of the records, such that the limited time and resources available for interactive editing are allocated to those records where it has the most effect on the quality of the final estimates of publication figures. In selective editing, data is split into two streams:</a:t>
            </a:r>
          </a:p>
          <a:p>
            <a:r>
              <a:rPr lang="en-IN" dirty="0"/>
              <a:t>The critical stream</a:t>
            </a:r>
          </a:p>
          <a:p>
            <a:r>
              <a:rPr lang="en-IN" dirty="0"/>
              <a:t>The non-critical stream</a:t>
            </a:r>
          </a:p>
          <a:p>
            <a:r>
              <a:rPr lang="en-IN" dirty="0"/>
              <a:t>The critical stream consists of records that are more likely to contain influential errors. These critical records are edited in a traditional interactive manner. The records in the non-critical stream which are unlikely to contain influential errors are not edited in a computer assisted manner</a:t>
            </a:r>
            <a:r>
              <a:rPr lang="en-IN" dirty="0" smtClean="0"/>
              <a:t>.</a:t>
            </a:r>
            <a:endParaRPr lang="en-IN" dirty="0"/>
          </a:p>
          <a:p>
            <a:endParaRPr lang="en-IN" dirty="0"/>
          </a:p>
        </p:txBody>
      </p:sp>
    </p:spTree>
    <p:extLst>
      <p:ext uri="{BB962C8B-B14F-4D97-AF65-F5344CB8AC3E}">
        <p14:creationId xmlns:p14="http://schemas.microsoft.com/office/powerpoint/2010/main" val="265147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Editing Methods</a:t>
            </a:r>
          </a:p>
        </p:txBody>
      </p:sp>
      <p:sp>
        <p:nvSpPr>
          <p:cNvPr id="3" name="Content Placeholder 2"/>
          <p:cNvSpPr>
            <a:spLocks noGrp="1"/>
          </p:cNvSpPr>
          <p:nvPr>
            <p:ph idx="1"/>
          </p:nvPr>
        </p:nvSpPr>
        <p:spPr/>
        <p:txBody>
          <a:bodyPr>
            <a:normAutofit fontScale="62500" lnSpcReduction="20000"/>
          </a:bodyPr>
          <a:lstStyle/>
          <a:p>
            <a:r>
              <a:rPr lang="en-IN" b="1" dirty="0"/>
              <a:t>Macro </a:t>
            </a:r>
            <a:r>
              <a:rPr lang="en-IN" b="1" dirty="0" smtClean="0"/>
              <a:t>editing</a:t>
            </a:r>
            <a:r>
              <a:rPr lang="en-IN" b="1" dirty="0"/>
              <a:t> </a:t>
            </a:r>
            <a:r>
              <a:rPr lang="en-IN" dirty="0" smtClean="0"/>
              <a:t>There </a:t>
            </a:r>
            <a:r>
              <a:rPr lang="en-IN" dirty="0"/>
              <a:t>are two methods of macro editing</a:t>
            </a:r>
            <a:r>
              <a:rPr lang="en-IN" dirty="0" smtClean="0"/>
              <a:t>:</a:t>
            </a:r>
            <a:endParaRPr lang="en-IN" dirty="0"/>
          </a:p>
          <a:p>
            <a:r>
              <a:rPr lang="en-IN" b="1" dirty="0"/>
              <a:t>Aggregation </a:t>
            </a:r>
            <a:r>
              <a:rPr lang="en-IN" b="1" dirty="0" smtClean="0"/>
              <a:t>method</a:t>
            </a:r>
            <a:endParaRPr lang="en-IN" b="1" dirty="0"/>
          </a:p>
          <a:p>
            <a:r>
              <a:rPr lang="en-IN" dirty="0"/>
              <a:t>This method is followed in almost every statistical agency before publication: verifying whether figures to be published seem plausible. This is accomplished by comparing quantities in publication tables with same quantities in previous publications. </a:t>
            </a:r>
          </a:p>
          <a:p>
            <a:r>
              <a:rPr lang="en-IN" b="1" dirty="0"/>
              <a:t>Distribution </a:t>
            </a:r>
            <a:r>
              <a:rPr lang="en-IN" b="1" dirty="0" smtClean="0"/>
              <a:t>method</a:t>
            </a:r>
            <a:endParaRPr lang="en-IN" b="1" dirty="0"/>
          </a:p>
          <a:p>
            <a:r>
              <a:rPr lang="en-IN" dirty="0"/>
              <a:t>Data available is used to characterize the distribution of the </a:t>
            </a:r>
            <a:r>
              <a:rPr lang="en-IN" dirty="0" err="1" smtClean="0"/>
              <a:t>variables</a:t>
            </a:r>
            <a:r>
              <a:rPr lang="en-IN" dirty="0" err="1"/>
              <a:t>.</a:t>
            </a:r>
            <a:r>
              <a:rPr lang="en-IN" dirty="0" err="1" smtClean="0"/>
              <a:t>Then</a:t>
            </a:r>
            <a:r>
              <a:rPr lang="en-IN" dirty="0" smtClean="0"/>
              <a:t> </a:t>
            </a:r>
            <a:r>
              <a:rPr lang="en-IN" dirty="0"/>
              <a:t>all individual values are compared with the distribution. Records containing values that could be considered uncommon (given the distribution) are candidates for further inspection and possibly for editing</a:t>
            </a:r>
            <a:r>
              <a:rPr lang="en-IN" dirty="0" smtClean="0"/>
              <a:t>.</a:t>
            </a:r>
            <a:endParaRPr lang="en-IN" dirty="0"/>
          </a:p>
          <a:p>
            <a:r>
              <a:rPr lang="en-IN" b="1" dirty="0"/>
              <a:t>Automatic </a:t>
            </a:r>
            <a:r>
              <a:rPr lang="en-IN" b="1" dirty="0" smtClean="0"/>
              <a:t>editing</a:t>
            </a:r>
            <a:endParaRPr lang="en-IN" b="1" dirty="0"/>
          </a:p>
          <a:p>
            <a:r>
              <a:rPr lang="en-IN" dirty="0"/>
              <a:t>In automatic editing records are edited by a computer without human intervention</a:t>
            </a:r>
            <a:r>
              <a:rPr lang="en-IN" baseline="30000" dirty="0">
                <a:hlinkClick r:id="rId2"/>
              </a:rPr>
              <a:t>[7]</a:t>
            </a:r>
            <a:r>
              <a:rPr lang="en-IN" dirty="0"/>
              <a:t>. Prior knowledge on the values of a single variable or a combination of variables can be formulated as a set of edit rules which specify or constrain the admissible values</a:t>
            </a:r>
          </a:p>
          <a:p>
            <a:endParaRPr lang="en-IN" dirty="0"/>
          </a:p>
        </p:txBody>
      </p:sp>
    </p:spTree>
    <p:extLst>
      <p:ext uri="{BB962C8B-B14F-4D97-AF65-F5344CB8AC3E}">
        <p14:creationId xmlns:p14="http://schemas.microsoft.com/office/powerpoint/2010/main" val="622371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Unit-3.Data Analysis and Interpretation</a:t>
            </a:r>
            <a:br>
              <a:rPr lang="en-US" b="1" dirty="0" smtClean="0"/>
            </a:br>
            <a:r>
              <a:rPr lang="en-US" b="1" dirty="0" smtClean="0"/>
              <a:t>Contents to be covered</a:t>
            </a:r>
            <a:r>
              <a:rPr lang="en-IN" dirty="0" smtClean="0"/>
              <a:t/>
            </a:r>
            <a:br>
              <a:rPr lang="en-IN" dirty="0" smtClean="0"/>
            </a:br>
            <a:endParaRPr lang="en-IN" dirty="0"/>
          </a:p>
        </p:txBody>
      </p:sp>
      <p:sp>
        <p:nvSpPr>
          <p:cNvPr id="3" name="Content Placeholder 2"/>
          <p:cNvSpPr>
            <a:spLocks noGrp="1"/>
          </p:cNvSpPr>
          <p:nvPr>
            <p:ph idx="1"/>
          </p:nvPr>
        </p:nvSpPr>
        <p:spPr/>
        <p:txBody>
          <a:bodyPr/>
          <a:lstStyle/>
          <a:p>
            <a:pPr fontAlgn="t"/>
            <a:r>
              <a:rPr lang="en-US" b="1" dirty="0" smtClean="0"/>
              <a:t>Processing </a:t>
            </a:r>
            <a:r>
              <a:rPr lang="en-US" b="1" dirty="0"/>
              <a:t>of Data– Meaning &amp; Essentials of </a:t>
            </a:r>
            <a:r>
              <a:rPr lang="en-US" b="1" dirty="0" err="1"/>
              <a:t>i</a:t>
            </a:r>
            <a:r>
              <a:rPr lang="en-US" b="1" dirty="0"/>
              <a:t>) Editing ii) Coding iii) Tabulation</a:t>
            </a:r>
            <a:endParaRPr lang="en-IN" dirty="0"/>
          </a:p>
          <a:p>
            <a:pPr fontAlgn="t"/>
            <a:r>
              <a:rPr lang="en-US" b="1" dirty="0"/>
              <a:t>Analysis of Data-Meaning, Purpose, Types.</a:t>
            </a:r>
            <a:endParaRPr lang="en-IN" dirty="0"/>
          </a:p>
          <a:p>
            <a:pPr fontAlgn="t"/>
            <a:r>
              <a:rPr lang="en-US" b="1" dirty="0"/>
              <a:t>Interpretation of Data-Essentials, Importance, Significance and Descriptive Analysis</a:t>
            </a:r>
            <a:endParaRPr lang="en-IN" dirty="0"/>
          </a:p>
          <a:p>
            <a:pPr fontAlgn="t"/>
            <a:r>
              <a:rPr lang="en-US" b="1" dirty="0"/>
              <a:t>Testing of hypothesis– One Sample T- Test, ANOVA, F- test, Chi Square and Paired Sample Test</a:t>
            </a:r>
            <a:endParaRPr lang="en-IN" dirty="0"/>
          </a:p>
          <a:p>
            <a:endParaRPr lang="en-IN" dirty="0"/>
          </a:p>
        </p:txBody>
      </p:sp>
    </p:spTree>
    <p:extLst>
      <p:ext uri="{BB962C8B-B14F-4D97-AF65-F5344CB8AC3E}">
        <p14:creationId xmlns:p14="http://schemas.microsoft.com/office/powerpoint/2010/main" val="4299448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Essentials of good data editing</a:t>
            </a:r>
            <a:endParaRPr lang="en-IN" dirty="0"/>
          </a:p>
        </p:txBody>
      </p:sp>
      <p:sp>
        <p:nvSpPr>
          <p:cNvPr id="3" name="Content Placeholder 2"/>
          <p:cNvSpPr>
            <a:spLocks noGrp="1"/>
          </p:cNvSpPr>
          <p:nvPr>
            <p:ph idx="1"/>
          </p:nvPr>
        </p:nvSpPr>
        <p:spPr/>
        <p:txBody>
          <a:bodyPr>
            <a:normAutofit fontScale="92500" lnSpcReduction="20000"/>
          </a:bodyPr>
          <a:lstStyle/>
          <a:p>
            <a:r>
              <a:rPr lang="en-IN" dirty="0" smtClean="0"/>
              <a:t>Quick &amp; Accurate</a:t>
            </a:r>
          </a:p>
          <a:p>
            <a:r>
              <a:rPr lang="en-IN" dirty="0" smtClean="0"/>
              <a:t>Economical</a:t>
            </a:r>
          </a:p>
          <a:p>
            <a:r>
              <a:rPr lang="en-IN" dirty="0" smtClean="0"/>
              <a:t>Flexible</a:t>
            </a:r>
          </a:p>
          <a:p>
            <a:r>
              <a:rPr lang="en-IN" dirty="0" smtClean="0"/>
              <a:t>Avoid bias</a:t>
            </a:r>
          </a:p>
          <a:p>
            <a:r>
              <a:rPr lang="en-IN" dirty="0" smtClean="0"/>
              <a:t>Uniformity</a:t>
            </a:r>
          </a:p>
          <a:p>
            <a:r>
              <a:rPr lang="en-IN" dirty="0" smtClean="0"/>
              <a:t>Consistency</a:t>
            </a:r>
          </a:p>
          <a:p>
            <a:r>
              <a:rPr lang="en-IN" dirty="0" smtClean="0"/>
              <a:t>Completeness</a:t>
            </a:r>
          </a:p>
          <a:p>
            <a:r>
              <a:rPr lang="en-IN" dirty="0" smtClean="0"/>
              <a:t>Reliability</a:t>
            </a:r>
          </a:p>
          <a:p>
            <a:endParaRPr lang="en-IN" dirty="0"/>
          </a:p>
        </p:txBody>
      </p:sp>
    </p:spTree>
    <p:extLst>
      <p:ext uri="{BB962C8B-B14F-4D97-AF65-F5344CB8AC3E}">
        <p14:creationId xmlns:p14="http://schemas.microsoft.com/office/powerpoint/2010/main" val="4191512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Coding of Data</a:t>
            </a:r>
            <a:endParaRPr lang="en-IN" dirty="0"/>
          </a:p>
        </p:txBody>
      </p:sp>
      <p:sp>
        <p:nvSpPr>
          <p:cNvPr id="3" name="Content Placeholder 2"/>
          <p:cNvSpPr>
            <a:spLocks noGrp="1"/>
          </p:cNvSpPr>
          <p:nvPr>
            <p:ph idx="1"/>
          </p:nvPr>
        </p:nvSpPr>
        <p:spPr/>
        <p:txBody>
          <a:bodyPr/>
          <a:lstStyle/>
          <a:p>
            <a:r>
              <a:rPr lang="en-IN" dirty="0" smtClean="0"/>
              <a:t>Coding is the procedure of classifying the answers to a question into meaningful categories.</a:t>
            </a:r>
          </a:p>
          <a:p>
            <a:r>
              <a:rPr lang="en-IN" dirty="0" smtClean="0"/>
              <a:t>It helps in arranging or grouping of varies responses into manageable categories for the purpose of classification, tabulation and analysis of data.</a:t>
            </a:r>
          </a:p>
          <a:p>
            <a:r>
              <a:rPr lang="en-IN" dirty="0"/>
              <a:t>Numeric coding simplifies the researcher’s task in converting a nominal variable like gender to a 1 or 2.</a:t>
            </a:r>
            <a:br>
              <a:rPr lang="en-IN" dirty="0"/>
            </a:br>
            <a:endParaRPr lang="en-IN" dirty="0"/>
          </a:p>
        </p:txBody>
      </p:sp>
    </p:spTree>
    <p:extLst>
      <p:ext uri="{BB962C8B-B14F-4D97-AF65-F5344CB8AC3E}">
        <p14:creationId xmlns:p14="http://schemas.microsoft.com/office/powerpoint/2010/main" val="32794592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88520" y="603849"/>
            <a:ext cx="10575985" cy="5676182"/>
          </a:xfrm>
          <a:prstGeom prst="rect">
            <a:avLst/>
          </a:prstGeom>
        </p:spPr>
      </p:pic>
    </p:spTree>
    <p:extLst>
      <p:ext uri="{BB962C8B-B14F-4D97-AF65-F5344CB8AC3E}">
        <p14:creationId xmlns:p14="http://schemas.microsoft.com/office/powerpoint/2010/main" val="39122800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Types of Code</a:t>
            </a:r>
            <a:endParaRPr lang="en-IN" dirty="0"/>
          </a:p>
        </p:txBody>
      </p:sp>
      <p:sp>
        <p:nvSpPr>
          <p:cNvPr id="3" name="Content Placeholder 2"/>
          <p:cNvSpPr>
            <a:spLocks noGrp="1"/>
          </p:cNvSpPr>
          <p:nvPr>
            <p:ph idx="1"/>
          </p:nvPr>
        </p:nvSpPr>
        <p:spPr/>
        <p:txBody>
          <a:bodyPr/>
          <a:lstStyle/>
          <a:p>
            <a:r>
              <a:rPr lang="en-IN" dirty="0" smtClean="0"/>
              <a:t>Numerical Codes</a:t>
            </a:r>
          </a:p>
          <a:p>
            <a:r>
              <a:rPr lang="en-IN" dirty="0" smtClean="0"/>
              <a:t>Alphabetical Codes</a:t>
            </a:r>
          </a:p>
          <a:p>
            <a:r>
              <a:rPr lang="en-IN" dirty="0" smtClean="0"/>
              <a:t>Alpha- Numerical Code</a:t>
            </a:r>
          </a:p>
          <a:p>
            <a:r>
              <a:rPr lang="en-IN" dirty="0" smtClean="0"/>
              <a:t>A Code is a number/symbol which stands for each type of </a:t>
            </a:r>
            <a:r>
              <a:rPr lang="en-IN" dirty="0" err="1" smtClean="0"/>
              <a:t>reply.Coding</a:t>
            </a:r>
            <a:r>
              <a:rPr lang="en-IN" dirty="0" smtClean="0"/>
              <a:t> means assigning a  number, symbol or other mark to every answer.</a:t>
            </a:r>
          </a:p>
          <a:p>
            <a:r>
              <a:rPr lang="en-IN" dirty="0" smtClean="0"/>
              <a:t>Coding can be done along with editing or it may be done after editing.</a:t>
            </a:r>
            <a:endParaRPr lang="en-IN" dirty="0"/>
          </a:p>
        </p:txBody>
      </p:sp>
    </p:spTree>
    <p:extLst>
      <p:ext uri="{BB962C8B-B14F-4D97-AF65-F5344CB8AC3E}">
        <p14:creationId xmlns:p14="http://schemas.microsoft.com/office/powerpoint/2010/main" val="3520181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Essentials of Good Coding</a:t>
            </a:r>
            <a:endParaRPr lang="en-IN" dirty="0"/>
          </a:p>
        </p:txBody>
      </p:sp>
      <p:sp>
        <p:nvSpPr>
          <p:cNvPr id="3" name="Content Placeholder 2"/>
          <p:cNvSpPr>
            <a:spLocks noGrp="1"/>
          </p:cNvSpPr>
          <p:nvPr>
            <p:ph idx="1"/>
          </p:nvPr>
        </p:nvSpPr>
        <p:spPr/>
        <p:txBody>
          <a:bodyPr/>
          <a:lstStyle/>
          <a:p>
            <a:r>
              <a:rPr lang="en-IN" dirty="0" smtClean="0"/>
              <a:t>Should cover all type of answers given by the respondents</a:t>
            </a:r>
          </a:p>
          <a:p>
            <a:r>
              <a:rPr lang="en-IN" dirty="0" smtClean="0"/>
              <a:t>Coding categories should not overlap</a:t>
            </a:r>
          </a:p>
          <a:p>
            <a:r>
              <a:rPr lang="en-IN" dirty="0" smtClean="0"/>
              <a:t>A code sheet containing the code numbers should be prepared for a quick reference</a:t>
            </a:r>
          </a:p>
          <a:p>
            <a:r>
              <a:rPr lang="en-IN" dirty="0" smtClean="0"/>
              <a:t>Work should be done by a responsible person to avoid mistakes</a:t>
            </a:r>
          </a:p>
          <a:p>
            <a:r>
              <a:rPr lang="en-IN" dirty="0" smtClean="0"/>
              <a:t>Appropriate use of numbers, alphabets, </a:t>
            </a:r>
            <a:r>
              <a:rPr lang="en-IN" smtClean="0"/>
              <a:t>symbols must be used.</a:t>
            </a:r>
            <a:endParaRPr lang="en-IN" dirty="0"/>
          </a:p>
        </p:txBody>
      </p:sp>
    </p:spTree>
    <p:extLst>
      <p:ext uri="{BB962C8B-B14F-4D97-AF65-F5344CB8AC3E}">
        <p14:creationId xmlns:p14="http://schemas.microsoft.com/office/powerpoint/2010/main" val="31989505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Tabulation Of Data</a:t>
            </a:r>
            <a:endParaRPr lang="en-IN" dirty="0"/>
          </a:p>
        </p:txBody>
      </p:sp>
      <p:sp>
        <p:nvSpPr>
          <p:cNvPr id="3" name="Content Placeholder 2"/>
          <p:cNvSpPr>
            <a:spLocks noGrp="1"/>
          </p:cNvSpPr>
          <p:nvPr>
            <p:ph idx="1"/>
          </p:nvPr>
        </p:nvSpPr>
        <p:spPr/>
        <p:txBody>
          <a:bodyPr/>
          <a:lstStyle/>
          <a:p>
            <a:r>
              <a:rPr lang="en-IN" dirty="0" smtClean="0"/>
              <a:t>Tabulation is a technique or process of summarising and arranging the data in a compact form for further analysis</a:t>
            </a:r>
          </a:p>
          <a:p>
            <a:r>
              <a:rPr lang="en-IN" dirty="0" smtClean="0"/>
              <a:t>It is sorting  and counting of data and allocating the same to relevant classification of categories.</a:t>
            </a:r>
          </a:p>
          <a:p>
            <a:r>
              <a:rPr lang="en-IN" dirty="0" smtClean="0"/>
              <a:t>Arrangement of data is done in rows &amp; columns</a:t>
            </a:r>
          </a:p>
          <a:p>
            <a:endParaRPr lang="en-IN" dirty="0"/>
          </a:p>
        </p:txBody>
      </p:sp>
    </p:spTree>
    <p:extLst>
      <p:ext uri="{BB962C8B-B14F-4D97-AF65-F5344CB8AC3E}">
        <p14:creationId xmlns:p14="http://schemas.microsoft.com/office/powerpoint/2010/main" val="36967314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Need &amp; Importance of Tabulation of Data</a:t>
            </a:r>
            <a:endParaRPr lang="en-IN" dirty="0"/>
          </a:p>
        </p:txBody>
      </p:sp>
      <p:sp>
        <p:nvSpPr>
          <p:cNvPr id="3" name="Content Placeholder 2"/>
          <p:cNvSpPr>
            <a:spLocks noGrp="1"/>
          </p:cNvSpPr>
          <p:nvPr>
            <p:ph idx="1"/>
          </p:nvPr>
        </p:nvSpPr>
        <p:spPr/>
        <p:txBody>
          <a:bodyPr/>
          <a:lstStyle/>
          <a:p>
            <a:r>
              <a:rPr lang="en-IN" dirty="0" smtClean="0"/>
              <a:t>Brings orderly arrangement of data</a:t>
            </a:r>
          </a:p>
          <a:p>
            <a:r>
              <a:rPr lang="en-IN" dirty="0" smtClean="0"/>
              <a:t>Brings accuracy and speed in arranging the data</a:t>
            </a:r>
          </a:p>
          <a:p>
            <a:r>
              <a:rPr lang="en-IN" dirty="0" smtClean="0"/>
              <a:t>Facilitates correct analysis and interpretation of data</a:t>
            </a:r>
          </a:p>
          <a:p>
            <a:r>
              <a:rPr lang="en-IN" dirty="0" smtClean="0"/>
              <a:t>Saves time during analysis of data</a:t>
            </a:r>
          </a:p>
          <a:p>
            <a:r>
              <a:rPr lang="en-IN" dirty="0" smtClean="0"/>
              <a:t>Needed  for drawing diagrams and charts</a:t>
            </a:r>
            <a:endParaRPr lang="en-IN" dirty="0"/>
          </a:p>
        </p:txBody>
      </p:sp>
    </p:spTree>
    <p:extLst>
      <p:ext uri="{BB962C8B-B14F-4D97-AF65-F5344CB8AC3E}">
        <p14:creationId xmlns:p14="http://schemas.microsoft.com/office/powerpoint/2010/main" val="29466680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0498" y="750498"/>
            <a:ext cx="10619117" cy="5469147"/>
          </a:xfrm>
          <a:prstGeom prst="rect">
            <a:avLst/>
          </a:prstGeom>
        </p:spPr>
      </p:pic>
    </p:spTree>
    <p:extLst>
      <p:ext uri="{BB962C8B-B14F-4D97-AF65-F5344CB8AC3E}">
        <p14:creationId xmlns:p14="http://schemas.microsoft.com/office/powerpoint/2010/main" val="16188981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1487" y="664234"/>
            <a:ext cx="10731259" cy="5650302"/>
          </a:xfrm>
          <a:prstGeom prst="rect">
            <a:avLst/>
          </a:prstGeom>
        </p:spPr>
      </p:pic>
    </p:spTree>
    <p:extLst>
      <p:ext uri="{BB962C8B-B14F-4D97-AF65-F5344CB8AC3E}">
        <p14:creationId xmlns:p14="http://schemas.microsoft.com/office/powerpoint/2010/main" val="36045201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Methods of Tabulation of data</a:t>
            </a:r>
            <a:endParaRPr lang="en-IN" dirty="0"/>
          </a:p>
        </p:txBody>
      </p:sp>
      <p:sp>
        <p:nvSpPr>
          <p:cNvPr id="3" name="Content Placeholder 2"/>
          <p:cNvSpPr>
            <a:spLocks noGrp="1"/>
          </p:cNvSpPr>
          <p:nvPr>
            <p:ph idx="1"/>
          </p:nvPr>
        </p:nvSpPr>
        <p:spPr/>
        <p:txBody>
          <a:bodyPr/>
          <a:lstStyle/>
          <a:p>
            <a:r>
              <a:rPr lang="en-IN" dirty="0" smtClean="0"/>
              <a:t>There are two methods</a:t>
            </a:r>
          </a:p>
          <a:p>
            <a:r>
              <a:rPr lang="en-IN" dirty="0" smtClean="0"/>
              <a:t>1.Manual/Hand Tabulation:</a:t>
            </a:r>
          </a:p>
          <a:p>
            <a:r>
              <a:rPr lang="en-IN" dirty="0" smtClean="0"/>
              <a:t>Counting is done by hand. Very old method. Done with the help of </a:t>
            </a:r>
            <a:r>
              <a:rPr lang="en-IN" dirty="0" err="1" smtClean="0"/>
              <a:t>tallybars</a:t>
            </a:r>
            <a:r>
              <a:rPr lang="en-IN" dirty="0" smtClean="0"/>
              <a:t>.</a:t>
            </a:r>
          </a:p>
          <a:p>
            <a:r>
              <a:rPr lang="en-IN" dirty="0" smtClean="0"/>
              <a:t>2. Machine/Mechanical/Electronic Tabulation</a:t>
            </a:r>
          </a:p>
          <a:p>
            <a:r>
              <a:rPr lang="en-IN" dirty="0" smtClean="0"/>
              <a:t>Now a days computer processing is done as computers handle large number of complex data speedily </a:t>
            </a:r>
            <a:r>
              <a:rPr lang="en-IN" dirty="0"/>
              <a:t>&amp;</a:t>
            </a:r>
            <a:r>
              <a:rPr lang="en-IN" dirty="0" smtClean="0"/>
              <a:t> accurately</a:t>
            </a:r>
            <a:endParaRPr lang="en-IN" dirty="0"/>
          </a:p>
        </p:txBody>
      </p:sp>
    </p:spTree>
    <p:extLst>
      <p:ext uri="{BB962C8B-B14F-4D97-AF65-F5344CB8AC3E}">
        <p14:creationId xmlns:p14="http://schemas.microsoft.com/office/powerpoint/2010/main" val="2595546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Data processing</a:t>
            </a:r>
            <a:endParaRPr lang="en-IN" dirty="0"/>
          </a:p>
        </p:txBody>
      </p:sp>
      <p:sp>
        <p:nvSpPr>
          <p:cNvPr id="3" name="Content Placeholder 2"/>
          <p:cNvSpPr>
            <a:spLocks noGrp="1"/>
          </p:cNvSpPr>
          <p:nvPr>
            <p:ph idx="1"/>
          </p:nvPr>
        </p:nvSpPr>
        <p:spPr/>
        <p:txBody>
          <a:bodyPr>
            <a:normAutofit fontScale="92500" lnSpcReduction="10000"/>
          </a:bodyPr>
          <a:lstStyle/>
          <a:p>
            <a:r>
              <a:rPr lang="en-IN" b="1" dirty="0"/>
              <a:t>Data processing</a:t>
            </a:r>
            <a:r>
              <a:rPr lang="en-IN" dirty="0"/>
              <a:t> is, generally, </a:t>
            </a:r>
            <a:r>
              <a:rPr lang="en-IN" dirty="0" smtClean="0"/>
              <a:t>“the</a:t>
            </a:r>
            <a:r>
              <a:rPr lang="en-IN" dirty="0"/>
              <a:t> </a:t>
            </a:r>
            <a:r>
              <a:rPr lang="en-IN" dirty="0" smtClean="0"/>
              <a:t>collection</a:t>
            </a:r>
            <a:r>
              <a:rPr lang="en-IN" dirty="0"/>
              <a:t> </a:t>
            </a:r>
            <a:r>
              <a:rPr lang="en-IN" dirty="0" smtClean="0"/>
              <a:t>and </a:t>
            </a:r>
            <a:r>
              <a:rPr lang="en-IN" dirty="0"/>
              <a:t>manipulation of items of data to produce meaningful </a:t>
            </a:r>
            <a:r>
              <a:rPr lang="en-IN" dirty="0" smtClean="0"/>
              <a:t>information”</a:t>
            </a:r>
          </a:p>
          <a:p>
            <a:r>
              <a:rPr lang="en-IN" dirty="0" smtClean="0"/>
              <a:t>Data </a:t>
            </a:r>
            <a:r>
              <a:rPr lang="en-IN" dirty="0"/>
              <a:t>processing occurs when data is collected and translated into usable information. Usually performed by a data scientist or team of data scientists, it is important for data processing to be done correctly as not to negatively affect the end product, or data output.</a:t>
            </a:r>
          </a:p>
          <a:p>
            <a:r>
              <a:rPr lang="en-IN" dirty="0"/>
              <a:t>Data processing starts with data in its raw form and converts it into a more readable format (graphs, documents, etc.), giving it the form and context necessary to be interpreted by computers and utilized by employees throughout an organization</a:t>
            </a:r>
          </a:p>
          <a:p>
            <a:endParaRPr lang="en-IN" dirty="0"/>
          </a:p>
        </p:txBody>
      </p:sp>
    </p:spTree>
    <p:extLst>
      <p:ext uri="{BB962C8B-B14F-4D97-AF65-F5344CB8AC3E}">
        <p14:creationId xmlns:p14="http://schemas.microsoft.com/office/powerpoint/2010/main" val="9594094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7751" y="612475"/>
            <a:ext cx="10696755" cy="5607170"/>
          </a:xfrm>
          <a:prstGeom prst="rect">
            <a:avLst/>
          </a:prstGeom>
        </p:spPr>
      </p:pic>
    </p:spTree>
    <p:extLst>
      <p:ext uri="{BB962C8B-B14F-4D97-AF65-F5344CB8AC3E}">
        <p14:creationId xmlns:p14="http://schemas.microsoft.com/office/powerpoint/2010/main" val="3952478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Graphical Presentation Of Data</a:t>
            </a:r>
            <a:endParaRPr lang="en-IN" dirty="0"/>
          </a:p>
        </p:txBody>
      </p:sp>
      <p:sp>
        <p:nvSpPr>
          <p:cNvPr id="3" name="Content Placeholder 2"/>
          <p:cNvSpPr>
            <a:spLocks noGrp="1"/>
          </p:cNvSpPr>
          <p:nvPr>
            <p:ph idx="1"/>
          </p:nvPr>
        </p:nvSpPr>
        <p:spPr/>
        <p:txBody>
          <a:bodyPr/>
          <a:lstStyle/>
          <a:p>
            <a:r>
              <a:rPr lang="en-IN" dirty="0"/>
              <a:t>A picture is said to be more effective than words for describing a particular </a:t>
            </a:r>
            <a:r>
              <a:rPr lang="en-IN" dirty="0" smtClean="0"/>
              <a:t>thing</a:t>
            </a:r>
          </a:p>
          <a:p>
            <a:r>
              <a:rPr lang="en-IN" dirty="0"/>
              <a:t>A graphic representation is the geometrical image of a set of </a:t>
            </a:r>
            <a:r>
              <a:rPr lang="en-IN" dirty="0" smtClean="0"/>
              <a:t>data</a:t>
            </a:r>
          </a:p>
          <a:p>
            <a:r>
              <a:rPr lang="en-IN" dirty="0"/>
              <a:t>It is a mathematical </a:t>
            </a:r>
            <a:r>
              <a:rPr lang="en-IN" dirty="0" smtClean="0"/>
              <a:t>picture</a:t>
            </a:r>
          </a:p>
          <a:p>
            <a:r>
              <a:rPr lang="en-IN" dirty="0"/>
              <a:t>It enables us to think about a statistical problem in visual </a:t>
            </a:r>
            <a:r>
              <a:rPr lang="en-IN" dirty="0" smtClean="0"/>
              <a:t>terms</a:t>
            </a:r>
          </a:p>
          <a:p>
            <a:r>
              <a:rPr lang="en-IN" dirty="0"/>
              <a:t>It is an effective and economic device for the presentation , understanding and interpretation of the collected data</a:t>
            </a:r>
          </a:p>
        </p:txBody>
      </p:sp>
    </p:spTree>
    <p:extLst>
      <p:ext uri="{BB962C8B-B14F-4D97-AF65-F5344CB8AC3E}">
        <p14:creationId xmlns:p14="http://schemas.microsoft.com/office/powerpoint/2010/main" val="9708708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dirty="0"/>
              <a:t>IMPOTANCE OF GRAPHICAL REPRESENTATION</a:t>
            </a:r>
          </a:p>
        </p:txBody>
      </p:sp>
      <p:sp>
        <p:nvSpPr>
          <p:cNvPr id="3" name="Content Placeholder 2"/>
          <p:cNvSpPr>
            <a:spLocks noGrp="1"/>
          </p:cNvSpPr>
          <p:nvPr>
            <p:ph idx="1"/>
          </p:nvPr>
        </p:nvSpPr>
        <p:spPr/>
        <p:txBody>
          <a:bodyPr/>
          <a:lstStyle/>
          <a:p>
            <a:r>
              <a:rPr lang="en-IN" dirty="0"/>
              <a:t>It is used to make the data understandable to common </a:t>
            </a:r>
            <a:r>
              <a:rPr lang="en-IN" dirty="0" smtClean="0"/>
              <a:t>man</a:t>
            </a:r>
          </a:p>
          <a:p>
            <a:r>
              <a:rPr lang="en-IN" dirty="0"/>
              <a:t>It helps in easy and quick understanding of </a:t>
            </a:r>
            <a:r>
              <a:rPr lang="en-IN" dirty="0" smtClean="0"/>
              <a:t>data</a:t>
            </a:r>
          </a:p>
          <a:p>
            <a:r>
              <a:rPr lang="en-IN" dirty="0"/>
              <a:t>Data displayed by graphical representation can be memorised for a long </a:t>
            </a:r>
            <a:r>
              <a:rPr lang="en-IN" dirty="0" smtClean="0"/>
              <a:t>time</a:t>
            </a:r>
          </a:p>
          <a:p>
            <a:r>
              <a:rPr lang="en-IN" dirty="0"/>
              <a:t>Can be compared at a glance.</a:t>
            </a:r>
          </a:p>
        </p:txBody>
      </p:sp>
    </p:spTree>
    <p:extLst>
      <p:ext uri="{BB962C8B-B14F-4D97-AF65-F5344CB8AC3E}">
        <p14:creationId xmlns:p14="http://schemas.microsoft.com/office/powerpoint/2010/main" val="33687726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dirty="0"/>
              <a:t>TYPES OF GRAPHICAL REPRESENTATION</a:t>
            </a:r>
          </a:p>
        </p:txBody>
      </p:sp>
      <p:sp>
        <p:nvSpPr>
          <p:cNvPr id="3" name="Content Placeholder 2"/>
          <p:cNvSpPr>
            <a:spLocks noGrp="1"/>
          </p:cNvSpPr>
          <p:nvPr>
            <p:ph idx="1"/>
          </p:nvPr>
        </p:nvSpPr>
        <p:spPr/>
        <p:txBody>
          <a:bodyPr/>
          <a:lstStyle/>
          <a:p>
            <a:r>
              <a:rPr lang="en-IN" dirty="0"/>
              <a:t>Line </a:t>
            </a:r>
            <a:r>
              <a:rPr lang="en-IN" dirty="0" smtClean="0"/>
              <a:t>graph</a:t>
            </a:r>
          </a:p>
          <a:p>
            <a:pPr marL="0" indent="0">
              <a:buNone/>
            </a:pPr>
            <a:r>
              <a:rPr lang="en-IN" dirty="0"/>
              <a:t>line graphs are simple Mathematical graphs that are drawn on the graph paper by plotting the data connecting one variable on the horizontal X- axis and other variable of data on the vertical Y-axis</a:t>
            </a:r>
            <a:r>
              <a:rPr lang="en-IN" dirty="0" smtClean="0"/>
              <a:t>.</a:t>
            </a:r>
          </a:p>
          <a:p>
            <a:pPr marL="0" indent="0">
              <a:buNone/>
            </a:pPr>
            <a:r>
              <a:rPr lang="en-IN" dirty="0"/>
              <a:t>Bar </a:t>
            </a:r>
            <a:r>
              <a:rPr lang="en-IN" dirty="0" smtClean="0"/>
              <a:t>graph</a:t>
            </a:r>
          </a:p>
          <a:p>
            <a:pPr marL="0" indent="0">
              <a:buNone/>
            </a:pPr>
            <a:r>
              <a:rPr lang="en-IN" dirty="0"/>
              <a:t>In bar graphs data is represented by bars. </a:t>
            </a:r>
            <a:r>
              <a:rPr lang="en-IN" dirty="0" smtClean="0"/>
              <a:t>The </a:t>
            </a:r>
            <a:r>
              <a:rPr lang="en-IN" dirty="0"/>
              <a:t>bars can be made in any direction i.e. vertical or horizontal</a:t>
            </a:r>
          </a:p>
        </p:txBody>
      </p:sp>
    </p:spTree>
    <p:extLst>
      <p:ext uri="{BB962C8B-B14F-4D97-AF65-F5344CB8AC3E}">
        <p14:creationId xmlns:p14="http://schemas.microsoft.com/office/powerpoint/2010/main" val="22171919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dirty="0"/>
              <a:t>TYPES OF GRAPHICAL REPRESENTATION</a:t>
            </a:r>
          </a:p>
        </p:txBody>
      </p:sp>
      <p:pic>
        <p:nvPicPr>
          <p:cNvPr id="5" name="Content Placeholder 4"/>
          <p:cNvPicPr>
            <a:picLocks noGrp="1" noChangeAspect="1"/>
          </p:cNvPicPr>
          <p:nvPr>
            <p:ph sz="half" idx="1"/>
          </p:nvPr>
        </p:nvPicPr>
        <p:blipFill>
          <a:blip r:embed="rId2"/>
          <a:stretch>
            <a:fillRect/>
          </a:stretch>
        </p:blipFill>
        <p:spPr>
          <a:xfrm>
            <a:off x="974785" y="2560321"/>
            <a:ext cx="5206559" cy="3584448"/>
          </a:xfrm>
          <a:prstGeom prst="rect">
            <a:avLst/>
          </a:prstGeom>
        </p:spPr>
      </p:pic>
      <p:pic>
        <p:nvPicPr>
          <p:cNvPr id="2050" name="Picture 2" descr="What is a Histogram?"/>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81725" y="2493034"/>
            <a:ext cx="4718050" cy="3651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12025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23874" y="-228600"/>
            <a:ext cx="11172825" cy="7315200"/>
          </a:xfrm>
          <a:prstGeom prst="rect">
            <a:avLst/>
          </a:prstGeom>
        </p:spPr>
      </p:pic>
    </p:spTree>
    <p:extLst>
      <p:ext uri="{BB962C8B-B14F-4D97-AF65-F5344CB8AC3E}">
        <p14:creationId xmlns:p14="http://schemas.microsoft.com/office/powerpoint/2010/main" val="19749982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Histogram</a:t>
            </a:r>
            <a:endParaRPr lang="en-IN" dirty="0"/>
          </a:p>
        </p:txBody>
      </p:sp>
      <p:sp>
        <p:nvSpPr>
          <p:cNvPr id="3" name="Content Placeholder 2"/>
          <p:cNvSpPr>
            <a:spLocks noGrp="1"/>
          </p:cNvSpPr>
          <p:nvPr>
            <p:ph idx="1"/>
          </p:nvPr>
        </p:nvSpPr>
        <p:spPr/>
        <p:txBody>
          <a:bodyPr>
            <a:normAutofit fontScale="92500"/>
          </a:bodyPr>
          <a:lstStyle/>
          <a:p>
            <a:r>
              <a:rPr lang="en-IN" dirty="0"/>
              <a:t>A histogram is essentially a bar graph of a frequency distribution.  It can be constructed for equal as well as unequal class </a:t>
            </a:r>
            <a:r>
              <a:rPr lang="en-IN" dirty="0" smtClean="0"/>
              <a:t>intervals</a:t>
            </a:r>
          </a:p>
          <a:p>
            <a:r>
              <a:rPr lang="en-IN" dirty="0"/>
              <a:t>Area of any rectangle of a histogram is proportional to the frequency of that class</a:t>
            </a:r>
            <a:r>
              <a:rPr lang="en-IN" dirty="0" smtClean="0"/>
              <a:t>.</a:t>
            </a:r>
          </a:p>
          <a:p>
            <a:r>
              <a:rPr lang="en-IN" dirty="0"/>
              <a:t>When do we use </a:t>
            </a:r>
            <a:r>
              <a:rPr lang="en-IN" dirty="0" smtClean="0"/>
              <a:t>histogram?</a:t>
            </a:r>
          </a:p>
          <a:p>
            <a:pPr marL="0" indent="0">
              <a:buNone/>
            </a:pPr>
            <a:r>
              <a:rPr lang="en-IN" dirty="0"/>
              <a:t>When data are given in the form of frequencies. </a:t>
            </a:r>
            <a:endParaRPr lang="en-IN" dirty="0" smtClean="0"/>
          </a:p>
          <a:p>
            <a:pPr marL="0" indent="0">
              <a:buNone/>
            </a:pPr>
            <a:r>
              <a:rPr lang="en-IN" dirty="0" smtClean="0"/>
              <a:t>When </a:t>
            </a:r>
            <a:r>
              <a:rPr lang="en-IN" dirty="0"/>
              <a:t>class interval has to be displayed by a diagram. </a:t>
            </a:r>
            <a:endParaRPr lang="en-IN" dirty="0" smtClean="0"/>
          </a:p>
          <a:p>
            <a:pPr marL="0" indent="0">
              <a:buNone/>
            </a:pPr>
            <a:r>
              <a:rPr lang="en-IN" dirty="0" smtClean="0"/>
              <a:t>When </a:t>
            </a:r>
            <a:r>
              <a:rPr lang="en-IN" dirty="0"/>
              <a:t>we need to calculate the Mode of a distribution graphically.</a:t>
            </a:r>
          </a:p>
        </p:txBody>
      </p:sp>
    </p:spTree>
    <p:extLst>
      <p:ext uri="{BB962C8B-B14F-4D97-AF65-F5344CB8AC3E}">
        <p14:creationId xmlns:p14="http://schemas.microsoft.com/office/powerpoint/2010/main" val="6114435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PIE DIAGRAM</a:t>
            </a:r>
          </a:p>
        </p:txBody>
      </p:sp>
      <p:sp>
        <p:nvSpPr>
          <p:cNvPr id="3" name="Content Placeholder 2"/>
          <p:cNvSpPr>
            <a:spLocks noGrp="1"/>
          </p:cNvSpPr>
          <p:nvPr>
            <p:ph idx="1"/>
          </p:nvPr>
        </p:nvSpPr>
        <p:spPr/>
        <p:txBody>
          <a:bodyPr>
            <a:normAutofit fontScale="92500" lnSpcReduction="10000"/>
          </a:bodyPr>
          <a:lstStyle/>
          <a:p>
            <a:r>
              <a:rPr lang="en-IN" dirty="0"/>
              <a:t>It is a circle in which different components are represented through the sections or portions of a circle</a:t>
            </a:r>
            <a:r>
              <a:rPr lang="en-IN" dirty="0" smtClean="0"/>
              <a:t>.</a:t>
            </a:r>
          </a:p>
          <a:p>
            <a:r>
              <a:rPr lang="en-IN" dirty="0" smtClean="0"/>
              <a:t>To </a:t>
            </a:r>
            <a:r>
              <a:rPr lang="en-IN" dirty="0"/>
              <a:t>draw a pie diagram, first the value of each category is expressed as a percentage of the total and then the angle 360⁰ is divided in the same </a:t>
            </a:r>
            <a:r>
              <a:rPr lang="en-IN" dirty="0" smtClean="0"/>
              <a:t>percentages</a:t>
            </a:r>
          </a:p>
          <a:p>
            <a:r>
              <a:rPr lang="en-IN" dirty="0"/>
              <a:t>When do we use pie </a:t>
            </a:r>
            <a:r>
              <a:rPr lang="en-IN" dirty="0" smtClean="0"/>
              <a:t>diagram?</a:t>
            </a:r>
          </a:p>
          <a:p>
            <a:pPr marL="0" indent="0">
              <a:buNone/>
            </a:pPr>
            <a:r>
              <a:rPr lang="en-IN" dirty="0"/>
              <a:t>When the data are given in percentage. </a:t>
            </a:r>
            <a:endParaRPr lang="en-IN" dirty="0" smtClean="0"/>
          </a:p>
          <a:p>
            <a:pPr marL="0" indent="0">
              <a:buNone/>
            </a:pPr>
            <a:r>
              <a:rPr lang="en-IN" dirty="0" smtClean="0"/>
              <a:t> </a:t>
            </a:r>
            <a:r>
              <a:rPr lang="en-IN" dirty="0"/>
              <a:t>When different aspect of a variable are to be displayed. </a:t>
            </a:r>
            <a:endParaRPr lang="en-IN" dirty="0" smtClean="0"/>
          </a:p>
          <a:p>
            <a:pPr marL="0" indent="0">
              <a:buNone/>
            </a:pPr>
            <a:r>
              <a:rPr lang="en-IN" dirty="0" smtClean="0"/>
              <a:t> </a:t>
            </a:r>
            <a:r>
              <a:rPr lang="en-IN" dirty="0"/>
              <a:t>When the data are to be compared normally.</a:t>
            </a:r>
          </a:p>
        </p:txBody>
      </p:sp>
    </p:spTree>
    <p:extLst>
      <p:ext uri="{BB962C8B-B14F-4D97-AF65-F5344CB8AC3E}">
        <p14:creationId xmlns:p14="http://schemas.microsoft.com/office/powerpoint/2010/main" val="1011500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Analysis of Data</a:t>
            </a:r>
            <a:endParaRPr lang="en-IN" dirty="0"/>
          </a:p>
        </p:txBody>
      </p:sp>
      <p:sp>
        <p:nvSpPr>
          <p:cNvPr id="3" name="Content Placeholder 2"/>
          <p:cNvSpPr>
            <a:spLocks noGrp="1"/>
          </p:cNvSpPr>
          <p:nvPr>
            <p:ph idx="1"/>
          </p:nvPr>
        </p:nvSpPr>
        <p:spPr/>
        <p:txBody>
          <a:bodyPr/>
          <a:lstStyle/>
          <a:p>
            <a:r>
              <a:rPr lang="en-IN" dirty="0" smtClean="0"/>
              <a:t>David J. Luck and Ronald S Rubin</a:t>
            </a:r>
          </a:p>
          <a:p>
            <a:r>
              <a:rPr lang="en-IN" dirty="0" smtClean="0"/>
              <a:t>“ the refinement and manipulation of data that prepares them for application of logical inference”</a:t>
            </a:r>
          </a:p>
          <a:p>
            <a:r>
              <a:rPr lang="en-IN" b="1" dirty="0"/>
              <a:t>Data analysis</a:t>
            </a:r>
            <a:r>
              <a:rPr lang="en-IN" dirty="0"/>
              <a:t> is a process of inspecting, cleansing, transforming and </a:t>
            </a:r>
            <a:r>
              <a:rPr lang="en-IN" dirty="0" smtClean="0"/>
              <a:t>modelling </a:t>
            </a:r>
            <a:r>
              <a:rPr lang="en-IN" dirty="0"/>
              <a:t> data with the goal of discovering useful information, informing conclusions and supporting decision-making</a:t>
            </a:r>
          </a:p>
        </p:txBody>
      </p:sp>
    </p:spTree>
    <p:extLst>
      <p:ext uri="{BB962C8B-B14F-4D97-AF65-F5344CB8AC3E}">
        <p14:creationId xmlns:p14="http://schemas.microsoft.com/office/powerpoint/2010/main" val="9785521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Purpose of Data Analysis</a:t>
            </a:r>
            <a:endParaRPr lang="en-IN" dirty="0"/>
          </a:p>
        </p:txBody>
      </p:sp>
      <p:sp>
        <p:nvSpPr>
          <p:cNvPr id="3" name="Content Placeholder 2"/>
          <p:cNvSpPr>
            <a:spLocks noGrp="1"/>
          </p:cNvSpPr>
          <p:nvPr>
            <p:ph idx="1"/>
          </p:nvPr>
        </p:nvSpPr>
        <p:spPr/>
        <p:txBody>
          <a:bodyPr/>
          <a:lstStyle/>
          <a:p>
            <a:r>
              <a:rPr lang="en-IN" dirty="0" smtClean="0"/>
              <a:t>To ensure that necessary information is available to solve a problem</a:t>
            </a:r>
          </a:p>
          <a:p>
            <a:r>
              <a:rPr lang="en-IN" dirty="0" smtClean="0"/>
              <a:t>To convert huge data into meaningful form for interpretation</a:t>
            </a:r>
          </a:p>
          <a:p>
            <a:r>
              <a:rPr lang="en-IN" dirty="0" smtClean="0"/>
              <a:t>To confirm that date is legitimate</a:t>
            </a:r>
          </a:p>
          <a:p>
            <a:r>
              <a:rPr lang="en-IN" dirty="0" smtClean="0"/>
              <a:t>To verify the reliability of measuring instruments</a:t>
            </a:r>
          </a:p>
          <a:p>
            <a:r>
              <a:rPr lang="en-IN" dirty="0" smtClean="0"/>
              <a:t>To understand the result from surveys</a:t>
            </a:r>
            <a:endParaRPr lang="en-IN" dirty="0"/>
          </a:p>
        </p:txBody>
      </p:sp>
    </p:spTree>
    <p:extLst>
      <p:ext uri="{BB962C8B-B14F-4D97-AF65-F5344CB8AC3E}">
        <p14:creationId xmlns:p14="http://schemas.microsoft.com/office/powerpoint/2010/main" val="887587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79895" y="698739"/>
            <a:ext cx="10524226" cy="5641675"/>
          </a:xfrm>
          <a:prstGeom prst="rect">
            <a:avLst/>
          </a:prstGeom>
        </p:spPr>
      </p:pic>
    </p:spTree>
    <p:extLst>
      <p:ext uri="{BB962C8B-B14F-4D97-AF65-F5344CB8AC3E}">
        <p14:creationId xmlns:p14="http://schemas.microsoft.com/office/powerpoint/2010/main" val="17932446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Purpose of Data Analysis</a:t>
            </a:r>
          </a:p>
        </p:txBody>
      </p:sp>
      <p:sp>
        <p:nvSpPr>
          <p:cNvPr id="3" name="Content Placeholder 2"/>
          <p:cNvSpPr>
            <a:spLocks noGrp="1"/>
          </p:cNvSpPr>
          <p:nvPr>
            <p:ph idx="1"/>
          </p:nvPr>
        </p:nvSpPr>
        <p:spPr/>
        <p:txBody>
          <a:bodyPr/>
          <a:lstStyle/>
          <a:p>
            <a:r>
              <a:rPr lang="en-IN" dirty="0" smtClean="0"/>
              <a:t>To provide information on data gaps for designing and redesigning surveys to formulate quality objectives</a:t>
            </a:r>
          </a:p>
          <a:p>
            <a:r>
              <a:rPr lang="en-IN" dirty="0" smtClean="0"/>
              <a:t>To perform data quality assessment</a:t>
            </a:r>
          </a:p>
          <a:p>
            <a:r>
              <a:rPr lang="en-IN" dirty="0" smtClean="0"/>
              <a:t>To publish or summarise results of data analysis in official releases</a:t>
            </a:r>
          </a:p>
          <a:p>
            <a:r>
              <a:rPr lang="en-IN" dirty="0" smtClean="0"/>
              <a:t>To see that the data falls </a:t>
            </a:r>
            <a:r>
              <a:rPr lang="en-IN" smtClean="0"/>
              <a:t>within parameters.</a:t>
            </a:r>
            <a:endParaRPr lang="en-IN"/>
          </a:p>
        </p:txBody>
      </p:sp>
    </p:spTree>
    <p:extLst>
      <p:ext uri="{BB962C8B-B14F-4D97-AF65-F5344CB8AC3E}">
        <p14:creationId xmlns:p14="http://schemas.microsoft.com/office/powerpoint/2010/main" val="34524005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Types of Data Analysis</a:t>
            </a:r>
          </a:p>
        </p:txBody>
      </p:sp>
      <p:sp>
        <p:nvSpPr>
          <p:cNvPr id="3" name="Content Placeholder 2"/>
          <p:cNvSpPr>
            <a:spLocks noGrp="1"/>
          </p:cNvSpPr>
          <p:nvPr>
            <p:ph idx="1"/>
          </p:nvPr>
        </p:nvSpPr>
        <p:spPr/>
        <p:txBody>
          <a:bodyPr/>
          <a:lstStyle/>
          <a:p>
            <a:r>
              <a:rPr lang="en-IN" sz="2800" dirty="0"/>
              <a:t>Text Analysis</a:t>
            </a:r>
          </a:p>
          <a:p>
            <a:r>
              <a:rPr lang="en-IN" sz="2800" dirty="0"/>
              <a:t>Statistical Analysis</a:t>
            </a:r>
          </a:p>
          <a:p>
            <a:r>
              <a:rPr lang="en-IN" sz="2800" dirty="0"/>
              <a:t>Diagnostic Analysis</a:t>
            </a:r>
          </a:p>
          <a:p>
            <a:r>
              <a:rPr lang="en-IN" sz="2800" dirty="0"/>
              <a:t>Predictive Analysis</a:t>
            </a:r>
          </a:p>
          <a:p>
            <a:r>
              <a:rPr lang="en-IN" sz="2800" dirty="0"/>
              <a:t>Prescriptive Analysis</a:t>
            </a:r>
          </a:p>
          <a:p>
            <a:endParaRPr lang="en-IN" dirty="0"/>
          </a:p>
        </p:txBody>
      </p:sp>
    </p:spTree>
    <p:extLst>
      <p:ext uri="{BB962C8B-B14F-4D97-AF65-F5344CB8AC3E}">
        <p14:creationId xmlns:p14="http://schemas.microsoft.com/office/powerpoint/2010/main" val="10183017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Types of Data Analysis</a:t>
            </a:r>
          </a:p>
        </p:txBody>
      </p:sp>
      <p:sp>
        <p:nvSpPr>
          <p:cNvPr id="3" name="Content Placeholder 2"/>
          <p:cNvSpPr>
            <a:spLocks noGrp="1"/>
          </p:cNvSpPr>
          <p:nvPr>
            <p:ph idx="1"/>
          </p:nvPr>
        </p:nvSpPr>
        <p:spPr/>
        <p:txBody>
          <a:bodyPr/>
          <a:lstStyle/>
          <a:p>
            <a:r>
              <a:rPr lang="en-IN" b="1" dirty="0"/>
              <a:t>Text Analysis</a:t>
            </a:r>
          </a:p>
          <a:p>
            <a:r>
              <a:rPr lang="en-IN" dirty="0"/>
              <a:t>Text Analysis is also referred to as Data Mining. It is a method to discover a pattern in large data sets using databases or data mining tools. It used to transform raw data into business information. Business Intelligence tools are present in the market which is used to take strategic business decisions. Overall it offers a way to extract and examine data and deriving patterns and finally interpretation of the data</a:t>
            </a:r>
          </a:p>
          <a:p>
            <a:endParaRPr lang="en-IN" dirty="0"/>
          </a:p>
        </p:txBody>
      </p:sp>
    </p:spTree>
    <p:extLst>
      <p:ext uri="{BB962C8B-B14F-4D97-AF65-F5344CB8AC3E}">
        <p14:creationId xmlns:p14="http://schemas.microsoft.com/office/powerpoint/2010/main" val="389994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Types of Data Analysis</a:t>
            </a:r>
          </a:p>
        </p:txBody>
      </p:sp>
      <p:sp>
        <p:nvSpPr>
          <p:cNvPr id="3" name="Content Placeholder 2"/>
          <p:cNvSpPr>
            <a:spLocks noGrp="1"/>
          </p:cNvSpPr>
          <p:nvPr>
            <p:ph idx="1"/>
          </p:nvPr>
        </p:nvSpPr>
        <p:spPr/>
        <p:txBody>
          <a:bodyPr/>
          <a:lstStyle/>
          <a:p>
            <a:r>
              <a:rPr lang="en-IN" b="1" dirty="0"/>
              <a:t>Statistical Analysis</a:t>
            </a:r>
          </a:p>
          <a:p>
            <a:r>
              <a:rPr lang="en-IN" dirty="0"/>
              <a:t>Statistical Analysis shows "What happen?" by using past data in the form of dashboards. Statistical Analysis includes collection, Analysis, interpretation, presentation, and </a:t>
            </a:r>
            <a:r>
              <a:rPr lang="en-IN" dirty="0" err="1"/>
              <a:t>modeling</a:t>
            </a:r>
            <a:r>
              <a:rPr lang="en-IN" dirty="0"/>
              <a:t> of data. It analyses a set of data or a sample of data. There are two categories of this type of Analysis - Descriptive Analysis and Inferential Analysis.</a:t>
            </a:r>
          </a:p>
          <a:p>
            <a:endParaRPr lang="en-IN" dirty="0"/>
          </a:p>
        </p:txBody>
      </p:sp>
    </p:spTree>
    <p:extLst>
      <p:ext uri="{BB962C8B-B14F-4D97-AF65-F5344CB8AC3E}">
        <p14:creationId xmlns:p14="http://schemas.microsoft.com/office/powerpoint/2010/main" val="40510738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Types of Data Analysis</a:t>
            </a:r>
            <a:endParaRPr lang="en-IN" dirty="0"/>
          </a:p>
        </p:txBody>
      </p:sp>
      <p:sp>
        <p:nvSpPr>
          <p:cNvPr id="3" name="Content Placeholder 2"/>
          <p:cNvSpPr>
            <a:spLocks noGrp="1"/>
          </p:cNvSpPr>
          <p:nvPr>
            <p:ph idx="1"/>
          </p:nvPr>
        </p:nvSpPr>
        <p:spPr/>
        <p:txBody>
          <a:bodyPr/>
          <a:lstStyle/>
          <a:p>
            <a:r>
              <a:rPr lang="en-IN" b="1" dirty="0"/>
              <a:t>Descriptive Analysis</a:t>
            </a:r>
          </a:p>
          <a:p>
            <a:pPr marL="0" indent="0">
              <a:buNone/>
            </a:pPr>
            <a:r>
              <a:rPr lang="en-IN" dirty="0"/>
              <a:t>analyses complete data or a sample of summarized numerical data. It shows mean and deviation for continuous data whereas percentage and frequency for categorical data</a:t>
            </a:r>
            <a:r>
              <a:rPr lang="en-IN" dirty="0" smtClean="0"/>
              <a:t>.</a:t>
            </a:r>
          </a:p>
          <a:p>
            <a:r>
              <a:rPr lang="en-IN" b="1" dirty="0"/>
              <a:t>Inferential Analysis</a:t>
            </a:r>
          </a:p>
          <a:p>
            <a:pPr marL="0" indent="0">
              <a:buNone/>
            </a:pPr>
            <a:r>
              <a:rPr lang="en-IN" dirty="0"/>
              <a:t>analyses sample from complete data. In this type of Analysis, you can find different conclusions from the same data by selecting different samples.</a:t>
            </a:r>
          </a:p>
          <a:p>
            <a:pPr marL="0" indent="0">
              <a:buNone/>
            </a:pPr>
            <a:endParaRPr lang="en-IN" dirty="0"/>
          </a:p>
          <a:p>
            <a:pPr marL="0" indent="0">
              <a:buNone/>
            </a:pPr>
            <a:endParaRPr lang="en-IN" dirty="0" smtClean="0"/>
          </a:p>
          <a:p>
            <a:endParaRPr lang="en-IN" dirty="0"/>
          </a:p>
        </p:txBody>
      </p:sp>
    </p:spTree>
    <p:extLst>
      <p:ext uri="{BB962C8B-B14F-4D97-AF65-F5344CB8AC3E}">
        <p14:creationId xmlns:p14="http://schemas.microsoft.com/office/powerpoint/2010/main" val="13756641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Types of Data Analysis</a:t>
            </a:r>
          </a:p>
        </p:txBody>
      </p:sp>
      <p:sp>
        <p:nvSpPr>
          <p:cNvPr id="3" name="Content Placeholder 2"/>
          <p:cNvSpPr>
            <a:spLocks noGrp="1"/>
          </p:cNvSpPr>
          <p:nvPr>
            <p:ph idx="1"/>
          </p:nvPr>
        </p:nvSpPr>
        <p:spPr/>
        <p:txBody>
          <a:bodyPr/>
          <a:lstStyle/>
          <a:p>
            <a:r>
              <a:rPr lang="en-IN" b="1" dirty="0"/>
              <a:t>Diagnostic </a:t>
            </a:r>
            <a:r>
              <a:rPr lang="en-IN" b="1" dirty="0" smtClean="0"/>
              <a:t>Analysis/Causal Analysis</a:t>
            </a:r>
            <a:endParaRPr lang="en-IN" b="1" dirty="0"/>
          </a:p>
          <a:p>
            <a:r>
              <a:rPr lang="en-IN" dirty="0"/>
              <a:t>Diagnostic Analysis shows "Why did it happen?" by finding the cause from the insight found in Statistical Analysis. This Analysis is useful to identify </a:t>
            </a:r>
            <a:r>
              <a:rPr lang="en-IN" dirty="0" err="1"/>
              <a:t>behavior</a:t>
            </a:r>
            <a:r>
              <a:rPr lang="en-IN" dirty="0"/>
              <a:t> patterns of data. If a new problem arrives in your business process, then you can look into this Analysis to find similar patterns of that problem. And it may have chances to use similar prescriptions for the new problems.</a:t>
            </a:r>
          </a:p>
          <a:p>
            <a:endParaRPr lang="en-IN" dirty="0"/>
          </a:p>
        </p:txBody>
      </p:sp>
    </p:spTree>
    <p:extLst>
      <p:ext uri="{BB962C8B-B14F-4D97-AF65-F5344CB8AC3E}">
        <p14:creationId xmlns:p14="http://schemas.microsoft.com/office/powerpoint/2010/main" val="8264756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Types of Data Analysis</a:t>
            </a:r>
          </a:p>
        </p:txBody>
      </p:sp>
      <p:sp>
        <p:nvSpPr>
          <p:cNvPr id="3" name="Content Placeholder 2"/>
          <p:cNvSpPr>
            <a:spLocks noGrp="1"/>
          </p:cNvSpPr>
          <p:nvPr>
            <p:ph idx="1"/>
          </p:nvPr>
        </p:nvSpPr>
        <p:spPr/>
        <p:txBody>
          <a:bodyPr>
            <a:normAutofit fontScale="92500" lnSpcReduction="20000"/>
          </a:bodyPr>
          <a:lstStyle/>
          <a:p>
            <a:r>
              <a:rPr lang="en-IN" b="1" dirty="0"/>
              <a:t>Predictive Analysis</a:t>
            </a:r>
          </a:p>
          <a:p>
            <a:r>
              <a:rPr lang="en-IN" dirty="0"/>
              <a:t>Predictive Analysis shows "what is likely to happen" by using previous data. The simplest example is like if last year I bought two dresses based on my savings and if this year my salary is increasing double then I can buy four dresses. But of course it's not easy like this because you have to think about other circumstances like chances of prices of clothes is increased this year or maybe instead of dresses you want to buy a new bike, or you need to buy a house!</a:t>
            </a:r>
          </a:p>
          <a:p>
            <a:r>
              <a:rPr lang="en-IN" dirty="0"/>
              <a:t>So here, this Analysis makes predictions about future outcomes based on current or past data. Forecasting is just an estimate. Its accuracy is based on how much detailed information you have and how much you dig in it.</a:t>
            </a:r>
          </a:p>
          <a:p>
            <a:endParaRPr lang="en-IN" dirty="0"/>
          </a:p>
        </p:txBody>
      </p:sp>
    </p:spTree>
    <p:extLst>
      <p:ext uri="{BB962C8B-B14F-4D97-AF65-F5344CB8AC3E}">
        <p14:creationId xmlns:p14="http://schemas.microsoft.com/office/powerpoint/2010/main" val="36988250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Types of Data Analysis</a:t>
            </a:r>
          </a:p>
        </p:txBody>
      </p:sp>
      <p:sp>
        <p:nvSpPr>
          <p:cNvPr id="3" name="Content Placeholder 2"/>
          <p:cNvSpPr>
            <a:spLocks noGrp="1"/>
          </p:cNvSpPr>
          <p:nvPr>
            <p:ph idx="1"/>
          </p:nvPr>
        </p:nvSpPr>
        <p:spPr/>
        <p:txBody>
          <a:bodyPr/>
          <a:lstStyle/>
          <a:p>
            <a:r>
              <a:rPr lang="en-IN" b="1" dirty="0"/>
              <a:t>Prescriptive Analysis</a:t>
            </a:r>
          </a:p>
          <a:p>
            <a:r>
              <a:rPr lang="en-IN" dirty="0"/>
              <a:t>Prescriptive Analysis combines the insight from all previous Analysis to determine which action to take in a current problem or decision. Most data-driven companies are utilizing Prescriptive Analysis because predictive and descriptive Analysis are not enough to improve data performance. Based on current situations and problems, they </a:t>
            </a:r>
            <a:r>
              <a:rPr lang="en-IN" dirty="0" err="1"/>
              <a:t>analyze</a:t>
            </a:r>
            <a:r>
              <a:rPr lang="en-IN" dirty="0"/>
              <a:t> the data and make decisions</a:t>
            </a:r>
          </a:p>
          <a:p>
            <a:endParaRPr lang="en-IN" dirty="0"/>
          </a:p>
        </p:txBody>
      </p:sp>
    </p:spTree>
    <p:extLst>
      <p:ext uri="{BB962C8B-B14F-4D97-AF65-F5344CB8AC3E}">
        <p14:creationId xmlns:p14="http://schemas.microsoft.com/office/powerpoint/2010/main" val="6904308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14376" y="666750"/>
            <a:ext cx="10658474" cy="5638800"/>
          </a:xfrm>
          <a:prstGeom prst="rect">
            <a:avLst/>
          </a:prstGeom>
        </p:spPr>
      </p:pic>
    </p:spTree>
    <p:extLst>
      <p:ext uri="{BB962C8B-B14F-4D97-AF65-F5344CB8AC3E}">
        <p14:creationId xmlns:p14="http://schemas.microsoft.com/office/powerpoint/2010/main" val="36871273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Interpretation of Data</a:t>
            </a:r>
            <a:endParaRPr lang="en-IN" dirty="0"/>
          </a:p>
        </p:txBody>
      </p:sp>
      <p:sp>
        <p:nvSpPr>
          <p:cNvPr id="3" name="Content Placeholder 2"/>
          <p:cNvSpPr>
            <a:spLocks noGrp="1"/>
          </p:cNvSpPr>
          <p:nvPr>
            <p:ph idx="1"/>
          </p:nvPr>
        </p:nvSpPr>
        <p:spPr/>
        <p:txBody>
          <a:bodyPr/>
          <a:lstStyle/>
          <a:p>
            <a:r>
              <a:rPr lang="en-IN" dirty="0"/>
              <a:t>Data interpretation is the process of reviewing data through some predefined processes which will help assign some meaning to the data and arrive at a relevant conclusion. </a:t>
            </a:r>
            <a:endParaRPr lang="en-IN" dirty="0" smtClean="0"/>
          </a:p>
          <a:p>
            <a:r>
              <a:rPr lang="en-IN" dirty="0" smtClean="0"/>
              <a:t>It </a:t>
            </a:r>
            <a:r>
              <a:rPr lang="en-IN" dirty="0"/>
              <a:t>involves taking the result of data analysis, making inferences on the relations studied, and using them to conclude.</a:t>
            </a:r>
          </a:p>
        </p:txBody>
      </p:sp>
    </p:spTree>
    <p:extLst>
      <p:ext uri="{BB962C8B-B14F-4D97-AF65-F5344CB8AC3E}">
        <p14:creationId xmlns:p14="http://schemas.microsoft.com/office/powerpoint/2010/main" val="3571942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Data processing cycle-Features/Stages</a:t>
            </a:r>
            <a:endParaRPr lang="en-IN" dirty="0"/>
          </a:p>
        </p:txBody>
      </p:sp>
      <p:sp>
        <p:nvSpPr>
          <p:cNvPr id="3" name="Content Placeholder 2"/>
          <p:cNvSpPr>
            <a:spLocks noGrp="1"/>
          </p:cNvSpPr>
          <p:nvPr>
            <p:ph idx="1"/>
          </p:nvPr>
        </p:nvSpPr>
        <p:spPr/>
        <p:txBody>
          <a:bodyPr/>
          <a:lstStyle/>
          <a:p>
            <a:r>
              <a:rPr lang="en-IN" dirty="0"/>
              <a:t>Six stages of data processing</a:t>
            </a:r>
          </a:p>
          <a:p>
            <a:r>
              <a:rPr lang="en-IN" dirty="0"/>
              <a:t>1. Data collection</a:t>
            </a:r>
          </a:p>
          <a:p>
            <a:r>
              <a:rPr lang="en-IN" dirty="0"/>
              <a:t>Collecting data is the first step in data processing. Data is pulled from available sources, including data lakes and data </a:t>
            </a:r>
            <a:r>
              <a:rPr lang="en-IN" dirty="0" smtClean="0"/>
              <a:t>warehouses.  </a:t>
            </a:r>
            <a:r>
              <a:rPr lang="en-IN" dirty="0"/>
              <a:t>It is important that the data sources available are trustworthy and well-built so the data collected (and later used as information) is of the highest possible quality.</a:t>
            </a:r>
          </a:p>
          <a:p>
            <a:endParaRPr lang="en-IN" dirty="0"/>
          </a:p>
        </p:txBody>
      </p:sp>
    </p:spTree>
    <p:extLst>
      <p:ext uri="{BB962C8B-B14F-4D97-AF65-F5344CB8AC3E}">
        <p14:creationId xmlns:p14="http://schemas.microsoft.com/office/powerpoint/2010/main" val="6813870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Essentials of Interpretation of data</a:t>
            </a:r>
            <a:endParaRPr lang="en-IN" dirty="0"/>
          </a:p>
        </p:txBody>
      </p:sp>
      <p:sp>
        <p:nvSpPr>
          <p:cNvPr id="3" name="Content Placeholder 2"/>
          <p:cNvSpPr>
            <a:spLocks noGrp="1"/>
          </p:cNvSpPr>
          <p:nvPr>
            <p:ph idx="1"/>
          </p:nvPr>
        </p:nvSpPr>
        <p:spPr/>
        <p:txBody>
          <a:bodyPr/>
          <a:lstStyle/>
          <a:p>
            <a:r>
              <a:rPr lang="en-IN" sz="2800" dirty="0" smtClean="0"/>
              <a:t>Simplicity</a:t>
            </a:r>
          </a:p>
          <a:p>
            <a:r>
              <a:rPr lang="en-IN" sz="2800" dirty="0" smtClean="0"/>
              <a:t>Continuous</a:t>
            </a:r>
          </a:p>
          <a:p>
            <a:r>
              <a:rPr lang="en-IN" sz="2800" dirty="0" smtClean="0"/>
              <a:t>Complete in all respects</a:t>
            </a:r>
          </a:p>
          <a:p>
            <a:r>
              <a:rPr lang="en-IN" sz="2800" dirty="0" smtClean="0"/>
              <a:t>Balance</a:t>
            </a:r>
          </a:p>
          <a:p>
            <a:r>
              <a:rPr lang="en-IN" sz="2800" dirty="0" smtClean="0"/>
              <a:t>Flexibility</a:t>
            </a:r>
          </a:p>
          <a:p>
            <a:endParaRPr lang="en-IN" dirty="0"/>
          </a:p>
        </p:txBody>
      </p:sp>
    </p:spTree>
    <p:extLst>
      <p:ext uri="{BB962C8B-B14F-4D97-AF65-F5344CB8AC3E}">
        <p14:creationId xmlns:p14="http://schemas.microsoft.com/office/powerpoint/2010/main" val="22086323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Essentials of Interpretation of data</a:t>
            </a:r>
          </a:p>
        </p:txBody>
      </p:sp>
      <p:sp>
        <p:nvSpPr>
          <p:cNvPr id="3" name="Content Placeholder 2"/>
          <p:cNvSpPr>
            <a:spLocks noGrp="1"/>
          </p:cNvSpPr>
          <p:nvPr>
            <p:ph idx="1"/>
          </p:nvPr>
        </p:nvSpPr>
        <p:spPr/>
        <p:txBody>
          <a:bodyPr>
            <a:normAutofit/>
          </a:bodyPr>
          <a:lstStyle/>
          <a:p>
            <a:r>
              <a:rPr lang="en-IN" sz="2800" dirty="0" smtClean="0"/>
              <a:t>Selectivity</a:t>
            </a:r>
          </a:p>
          <a:p>
            <a:r>
              <a:rPr lang="en-IN" sz="2800" dirty="0" smtClean="0"/>
              <a:t>Acceptance</a:t>
            </a:r>
          </a:p>
          <a:p>
            <a:r>
              <a:rPr lang="en-IN" sz="2800" dirty="0" smtClean="0"/>
              <a:t>Use of resources</a:t>
            </a:r>
          </a:p>
          <a:p>
            <a:r>
              <a:rPr lang="en-IN" sz="2800" dirty="0" smtClean="0"/>
              <a:t>Utility of Action</a:t>
            </a:r>
          </a:p>
          <a:p>
            <a:r>
              <a:rPr lang="en-IN" sz="2800" dirty="0" smtClean="0"/>
              <a:t>Effective control</a:t>
            </a:r>
            <a:endParaRPr lang="en-IN" sz="2800" dirty="0"/>
          </a:p>
        </p:txBody>
      </p:sp>
    </p:spTree>
    <p:extLst>
      <p:ext uri="{BB962C8B-B14F-4D97-AF65-F5344CB8AC3E}">
        <p14:creationId xmlns:p14="http://schemas.microsoft.com/office/powerpoint/2010/main" val="17991838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dirty="0" smtClean="0"/>
              <a:t>Importance/Significance of Interpretation of Data</a:t>
            </a:r>
            <a:endParaRPr lang="en-IN" sz="3600" dirty="0"/>
          </a:p>
        </p:txBody>
      </p:sp>
      <p:sp>
        <p:nvSpPr>
          <p:cNvPr id="3" name="Content Placeholder 2"/>
          <p:cNvSpPr>
            <a:spLocks noGrp="1"/>
          </p:cNvSpPr>
          <p:nvPr>
            <p:ph idx="1"/>
          </p:nvPr>
        </p:nvSpPr>
        <p:spPr/>
        <p:txBody>
          <a:bodyPr/>
          <a:lstStyle/>
          <a:p>
            <a:r>
              <a:rPr lang="en-IN" dirty="0" smtClean="0"/>
              <a:t>Condensed data</a:t>
            </a:r>
          </a:p>
          <a:p>
            <a:r>
              <a:rPr lang="en-IN" dirty="0" smtClean="0"/>
              <a:t>Part of research process</a:t>
            </a:r>
          </a:p>
          <a:p>
            <a:r>
              <a:rPr lang="en-IN" dirty="0" smtClean="0"/>
              <a:t>Logical reasoning</a:t>
            </a:r>
          </a:p>
          <a:p>
            <a:r>
              <a:rPr lang="en-IN" dirty="0" smtClean="0"/>
              <a:t>Creative process</a:t>
            </a:r>
          </a:p>
          <a:p>
            <a:r>
              <a:rPr lang="en-IN" dirty="0" smtClean="0"/>
              <a:t>Accuracy &amp; Simplicity</a:t>
            </a:r>
            <a:endParaRPr lang="en-IN" dirty="0"/>
          </a:p>
        </p:txBody>
      </p:sp>
    </p:spTree>
    <p:extLst>
      <p:ext uri="{BB962C8B-B14F-4D97-AF65-F5344CB8AC3E}">
        <p14:creationId xmlns:p14="http://schemas.microsoft.com/office/powerpoint/2010/main" val="16055705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dirty="0"/>
              <a:t>Importance/Significance of Interpretation of Data</a:t>
            </a:r>
          </a:p>
        </p:txBody>
      </p:sp>
      <p:sp>
        <p:nvSpPr>
          <p:cNvPr id="3" name="Content Placeholder 2"/>
          <p:cNvSpPr>
            <a:spLocks noGrp="1"/>
          </p:cNvSpPr>
          <p:nvPr>
            <p:ph idx="1"/>
          </p:nvPr>
        </p:nvSpPr>
        <p:spPr/>
        <p:txBody>
          <a:bodyPr/>
          <a:lstStyle/>
          <a:p>
            <a:r>
              <a:rPr lang="en-IN" sz="2800" dirty="0" smtClean="0"/>
              <a:t>Decision making</a:t>
            </a:r>
          </a:p>
          <a:p>
            <a:r>
              <a:rPr lang="en-IN" sz="2800" dirty="0" smtClean="0"/>
              <a:t>Validate the findings</a:t>
            </a:r>
          </a:p>
          <a:p>
            <a:r>
              <a:rPr lang="en-IN" sz="2800" dirty="0" smtClean="0"/>
              <a:t>Predict the future</a:t>
            </a:r>
          </a:p>
          <a:p>
            <a:r>
              <a:rPr lang="en-IN" sz="2800" dirty="0" smtClean="0"/>
              <a:t>Use of hypotheses</a:t>
            </a:r>
          </a:p>
          <a:p>
            <a:r>
              <a:rPr lang="en-IN" sz="2800" dirty="0" smtClean="0"/>
              <a:t>Findings &amp; recommendations</a:t>
            </a:r>
          </a:p>
          <a:p>
            <a:endParaRPr lang="en-IN" dirty="0"/>
          </a:p>
        </p:txBody>
      </p:sp>
    </p:spTree>
    <p:extLst>
      <p:ext uri="{BB962C8B-B14F-4D97-AF65-F5344CB8AC3E}">
        <p14:creationId xmlns:p14="http://schemas.microsoft.com/office/powerpoint/2010/main" val="15256766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Descriptive </a:t>
            </a:r>
            <a:r>
              <a:rPr lang="en-IN" dirty="0"/>
              <a:t>analysis</a:t>
            </a:r>
          </a:p>
        </p:txBody>
      </p:sp>
      <p:sp>
        <p:nvSpPr>
          <p:cNvPr id="3" name="Content Placeholder 2"/>
          <p:cNvSpPr>
            <a:spLocks noGrp="1"/>
          </p:cNvSpPr>
          <p:nvPr>
            <p:ph idx="1"/>
          </p:nvPr>
        </p:nvSpPr>
        <p:spPr/>
        <p:txBody>
          <a:bodyPr/>
          <a:lstStyle/>
          <a:p>
            <a:r>
              <a:rPr lang="en-IN" dirty="0"/>
              <a:t>A descriptive analysis is an important first step for conducting statistical analyses. </a:t>
            </a:r>
            <a:endParaRPr lang="en-IN" dirty="0" smtClean="0"/>
          </a:p>
          <a:p>
            <a:r>
              <a:rPr lang="en-IN" dirty="0" smtClean="0"/>
              <a:t>It </a:t>
            </a:r>
            <a:r>
              <a:rPr lang="en-IN" dirty="0"/>
              <a:t>gives </a:t>
            </a:r>
            <a:r>
              <a:rPr lang="en-IN" dirty="0" smtClean="0"/>
              <a:t> </a:t>
            </a:r>
            <a:r>
              <a:rPr lang="en-IN" dirty="0"/>
              <a:t>an idea of the distribution of </a:t>
            </a:r>
            <a:r>
              <a:rPr lang="en-IN" dirty="0" smtClean="0"/>
              <a:t>the </a:t>
            </a:r>
            <a:r>
              <a:rPr lang="en-IN" dirty="0"/>
              <a:t>data, helps </a:t>
            </a:r>
            <a:r>
              <a:rPr lang="en-IN" dirty="0" smtClean="0"/>
              <a:t>to </a:t>
            </a:r>
            <a:r>
              <a:rPr lang="en-IN" dirty="0"/>
              <a:t>detect outliers and typos, and enable you identify associations among variables, thus making you ready to conduct further statistical </a:t>
            </a:r>
            <a:r>
              <a:rPr lang="en-IN" dirty="0" smtClean="0"/>
              <a:t>analyses</a:t>
            </a:r>
          </a:p>
          <a:p>
            <a:r>
              <a:rPr lang="en-IN" dirty="0" smtClean="0"/>
              <a:t>Descriptive research has three main purposes:</a:t>
            </a:r>
          </a:p>
          <a:p>
            <a:pPr marL="0" indent="0">
              <a:buNone/>
            </a:pPr>
            <a:r>
              <a:rPr lang="en-IN" dirty="0" smtClean="0"/>
              <a:t>To Describe, To Explain and To Validate findings.</a:t>
            </a:r>
          </a:p>
          <a:p>
            <a:pPr marL="0" indent="0">
              <a:buNone/>
            </a:pPr>
            <a:endParaRPr lang="en-IN" dirty="0"/>
          </a:p>
        </p:txBody>
      </p:sp>
    </p:spTree>
    <p:extLst>
      <p:ext uri="{BB962C8B-B14F-4D97-AF65-F5344CB8AC3E}">
        <p14:creationId xmlns:p14="http://schemas.microsoft.com/office/powerpoint/2010/main" val="378000384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Descriptive analysis</a:t>
            </a:r>
          </a:p>
        </p:txBody>
      </p:sp>
      <p:sp>
        <p:nvSpPr>
          <p:cNvPr id="3" name="Content Placeholder 2"/>
          <p:cNvSpPr>
            <a:spLocks noGrp="1"/>
          </p:cNvSpPr>
          <p:nvPr>
            <p:ph idx="1"/>
          </p:nvPr>
        </p:nvSpPr>
        <p:spPr/>
        <p:txBody>
          <a:bodyPr>
            <a:normAutofit/>
          </a:bodyPr>
          <a:lstStyle/>
          <a:p>
            <a:pPr marL="0" indent="0" fontAlgn="base">
              <a:buNone/>
            </a:pPr>
            <a:r>
              <a:rPr lang="en-IN" dirty="0" smtClean="0"/>
              <a:t>Descriptive </a:t>
            </a:r>
            <a:r>
              <a:rPr lang="en-IN" dirty="0"/>
              <a:t>statistics is useful because it allows </a:t>
            </a:r>
            <a:r>
              <a:rPr lang="en-IN" dirty="0" smtClean="0"/>
              <a:t>to </a:t>
            </a:r>
            <a:r>
              <a:rPr lang="en-IN" dirty="0"/>
              <a:t>take a large amount of data and summarize it. </a:t>
            </a:r>
            <a:endParaRPr lang="en-IN" dirty="0" smtClean="0"/>
          </a:p>
          <a:p>
            <a:pPr marL="0" indent="0" fontAlgn="base">
              <a:buNone/>
            </a:pPr>
            <a:r>
              <a:rPr lang="en-IN" dirty="0" smtClean="0"/>
              <a:t>For </a:t>
            </a:r>
            <a:r>
              <a:rPr lang="en-IN" dirty="0"/>
              <a:t>example, let’s say you had data on the incomes of one million people. No one is going to want to read a million pieces of data; if they did, they wouldn’t be able to </a:t>
            </a:r>
            <a:r>
              <a:rPr lang="en-IN" dirty="0" smtClean="0"/>
              <a:t>get </a:t>
            </a:r>
            <a:r>
              <a:rPr lang="en-IN" dirty="0"/>
              <a:t>any useful information from it. On the other hand, if you summarize it, it becomes useful: an average wage, or a median income, is much easier to understand than reams of data</a:t>
            </a:r>
          </a:p>
          <a:p>
            <a:endParaRPr lang="en-IN" dirty="0"/>
          </a:p>
        </p:txBody>
      </p:sp>
    </p:spTree>
    <p:extLst>
      <p:ext uri="{BB962C8B-B14F-4D97-AF65-F5344CB8AC3E}">
        <p14:creationId xmlns:p14="http://schemas.microsoft.com/office/powerpoint/2010/main" val="2042036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Descriptive analysis</a:t>
            </a:r>
          </a:p>
        </p:txBody>
      </p:sp>
      <p:sp>
        <p:nvSpPr>
          <p:cNvPr id="3" name="Content Placeholder 2"/>
          <p:cNvSpPr>
            <a:spLocks noGrp="1"/>
          </p:cNvSpPr>
          <p:nvPr>
            <p:ph idx="1"/>
          </p:nvPr>
        </p:nvSpPr>
        <p:spPr/>
        <p:txBody>
          <a:bodyPr/>
          <a:lstStyle/>
          <a:p>
            <a:pPr fontAlgn="base"/>
            <a:r>
              <a:rPr lang="en-IN" dirty="0"/>
              <a:t>Descriptive statistics are one of the fundamental “must knows” with any set of data. It gives </a:t>
            </a:r>
            <a:r>
              <a:rPr lang="en-IN" dirty="0" smtClean="0"/>
              <a:t> </a:t>
            </a:r>
            <a:r>
              <a:rPr lang="en-IN" dirty="0"/>
              <a:t>a general idea of trends in </a:t>
            </a:r>
            <a:r>
              <a:rPr lang="en-IN" dirty="0" smtClean="0"/>
              <a:t>the data </a:t>
            </a:r>
            <a:r>
              <a:rPr lang="en-IN" dirty="0"/>
              <a:t>including:</a:t>
            </a:r>
          </a:p>
          <a:p>
            <a:pPr fontAlgn="base"/>
            <a:r>
              <a:rPr lang="en-IN" dirty="0"/>
              <a:t>The </a:t>
            </a:r>
            <a:r>
              <a:rPr lang="en-IN" dirty="0" smtClean="0"/>
              <a:t>mean, </a:t>
            </a:r>
            <a:r>
              <a:rPr lang="en-IN" dirty="0"/>
              <a:t>mode, median and range.</a:t>
            </a:r>
          </a:p>
          <a:p>
            <a:pPr fontAlgn="base"/>
            <a:r>
              <a:rPr lang="en-IN" dirty="0" smtClean="0"/>
              <a:t>Variance</a:t>
            </a:r>
            <a:r>
              <a:rPr lang="en-IN" dirty="0"/>
              <a:t> and standard deviation.</a:t>
            </a:r>
          </a:p>
          <a:p>
            <a:pPr fontAlgn="base"/>
            <a:r>
              <a:rPr lang="en-IN" dirty="0" err="1"/>
              <a:t>Skewness</a:t>
            </a:r>
            <a:r>
              <a:rPr lang="en-IN" dirty="0"/>
              <a:t>.</a:t>
            </a:r>
          </a:p>
          <a:p>
            <a:pPr fontAlgn="base"/>
            <a:r>
              <a:rPr lang="en-IN" dirty="0"/>
              <a:t>Count, maximum and minimum</a:t>
            </a:r>
          </a:p>
        </p:txBody>
      </p:sp>
    </p:spTree>
    <p:extLst>
      <p:ext uri="{BB962C8B-B14F-4D97-AF65-F5344CB8AC3E}">
        <p14:creationId xmlns:p14="http://schemas.microsoft.com/office/powerpoint/2010/main" val="29255163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Descriptive analysis</a:t>
            </a:r>
          </a:p>
        </p:txBody>
      </p:sp>
      <p:sp>
        <p:nvSpPr>
          <p:cNvPr id="3" name="Content Placeholder 2"/>
          <p:cNvSpPr>
            <a:spLocks noGrp="1"/>
          </p:cNvSpPr>
          <p:nvPr>
            <p:ph idx="1"/>
          </p:nvPr>
        </p:nvSpPr>
        <p:spPr/>
        <p:txBody>
          <a:bodyPr/>
          <a:lstStyle/>
          <a:p>
            <a:pPr fontAlgn="base"/>
            <a:r>
              <a:rPr lang="en-IN" dirty="0" smtClean="0"/>
              <a:t>Descriptive </a:t>
            </a:r>
            <a:r>
              <a:rPr lang="en-IN" dirty="0"/>
              <a:t>statistics can be further broken down into several sub-areas, like:</a:t>
            </a:r>
          </a:p>
          <a:p>
            <a:pPr fontAlgn="base"/>
            <a:r>
              <a:rPr lang="en-IN" dirty="0"/>
              <a:t>Measures of central tendency.</a:t>
            </a:r>
          </a:p>
          <a:p>
            <a:pPr fontAlgn="base"/>
            <a:r>
              <a:rPr lang="en-IN" dirty="0"/>
              <a:t>M</a:t>
            </a:r>
            <a:r>
              <a:rPr lang="en-IN" dirty="0" smtClean="0"/>
              <a:t>easures </a:t>
            </a:r>
            <a:r>
              <a:rPr lang="en-IN" dirty="0"/>
              <a:t>of </a:t>
            </a:r>
            <a:r>
              <a:rPr lang="en-IN" dirty="0" smtClean="0"/>
              <a:t>Variability or Dispersion</a:t>
            </a:r>
            <a:endParaRPr lang="en-IN" dirty="0"/>
          </a:p>
          <a:p>
            <a:pPr fontAlgn="base"/>
            <a:r>
              <a:rPr lang="en-IN" dirty="0" smtClean="0"/>
              <a:t>Measures of Diversion from Normality/ </a:t>
            </a:r>
            <a:r>
              <a:rPr lang="en-IN" dirty="0"/>
              <a:t>Shapes of Distributions</a:t>
            </a:r>
          </a:p>
          <a:p>
            <a:pPr fontAlgn="base"/>
            <a:r>
              <a:rPr lang="en-IN" dirty="0" smtClean="0"/>
              <a:t>Measures of Probability.</a:t>
            </a:r>
            <a:endParaRPr lang="en-IN" dirty="0"/>
          </a:p>
          <a:p>
            <a:endParaRPr lang="en-IN" dirty="0"/>
          </a:p>
        </p:txBody>
      </p:sp>
    </p:spTree>
    <p:extLst>
      <p:ext uri="{BB962C8B-B14F-4D97-AF65-F5344CB8AC3E}">
        <p14:creationId xmlns:p14="http://schemas.microsoft.com/office/powerpoint/2010/main" val="36057677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19150" y="666750"/>
            <a:ext cx="10582275" cy="5800725"/>
          </a:xfrm>
          <a:prstGeom prst="rect">
            <a:avLst/>
          </a:prstGeom>
        </p:spPr>
      </p:pic>
    </p:spTree>
    <p:extLst>
      <p:ext uri="{BB962C8B-B14F-4D97-AF65-F5344CB8AC3E}">
        <p14:creationId xmlns:p14="http://schemas.microsoft.com/office/powerpoint/2010/main" val="26837486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90575" y="657225"/>
            <a:ext cx="10553699" cy="5343525"/>
          </a:xfrm>
          <a:prstGeom prst="rect">
            <a:avLst/>
          </a:prstGeom>
        </p:spPr>
      </p:pic>
    </p:spTree>
    <p:extLst>
      <p:ext uri="{BB962C8B-B14F-4D97-AF65-F5344CB8AC3E}">
        <p14:creationId xmlns:p14="http://schemas.microsoft.com/office/powerpoint/2010/main" val="484310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Data processing cycle</a:t>
            </a:r>
          </a:p>
        </p:txBody>
      </p:sp>
      <p:sp>
        <p:nvSpPr>
          <p:cNvPr id="3" name="Content Placeholder 2"/>
          <p:cNvSpPr>
            <a:spLocks noGrp="1"/>
          </p:cNvSpPr>
          <p:nvPr>
            <p:ph idx="1"/>
          </p:nvPr>
        </p:nvSpPr>
        <p:spPr/>
        <p:txBody>
          <a:bodyPr/>
          <a:lstStyle/>
          <a:p>
            <a:r>
              <a:rPr lang="en-IN" dirty="0" smtClean="0"/>
              <a:t>2. </a:t>
            </a:r>
            <a:r>
              <a:rPr lang="en-IN" dirty="0"/>
              <a:t>Data preparation</a:t>
            </a:r>
          </a:p>
          <a:p>
            <a:r>
              <a:rPr lang="en-IN" dirty="0"/>
              <a:t>Once the data is collected, it then enters the data preparation stage. Data preparation, often referred to as “pre-processing” is the stage at which raw data is cleaned up and organized for the following stage of data processing. During preparation, raw data is diligently checked for any errors. The purpose of this step is to eliminate bad data (redundant, incomplete, or incorrect data) and begin to create high-quality data for the best business intelligence.</a:t>
            </a:r>
          </a:p>
          <a:p>
            <a:endParaRPr lang="en-IN" dirty="0"/>
          </a:p>
        </p:txBody>
      </p:sp>
    </p:spTree>
    <p:extLst>
      <p:ext uri="{BB962C8B-B14F-4D97-AF65-F5344CB8AC3E}">
        <p14:creationId xmlns:p14="http://schemas.microsoft.com/office/powerpoint/2010/main" val="24840900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2475" y="647700"/>
            <a:ext cx="10858499" cy="5857875"/>
          </a:xfrm>
          <a:prstGeom prst="rect">
            <a:avLst/>
          </a:prstGeom>
        </p:spPr>
      </p:pic>
    </p:spTree>
    <p:extLst>
      <p:ext uri="{BB962C8B-B14F-4D97-AF65-F5344CB8AC3E}">
        <p14:creationId xmlns:p14="http://schemas.microsoft.com/office/powerpoint/2010/main" val="37965696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Measures of Central Tendency</a:t>
            </a:r>
            <a:endParaRPr lang="en-IN" dirty="0"/>
          </a:p>
        </p:txBody>
      </p:sp>
      <p:sp>
        <p:nvSpPr>
          <p:cNvPr id="3" name="Content Placeholder 2"/>
          <p:cNvSpPr>
            <a:spLocks noGrp="1"/>
          </p:cNvSpPr>
          <p:nvPr>
            <p:ph idx="1"/>
          </p:nvPr>
        </p:nvSpPr>
        <p:spPr/>
        <p:txBody>
          <a:bodyPr>
            <a:normAutofit fontScale="92500" lnSpcReduction="20000"/>
          </a:bodyPr>
          <a:lstStyle/>
          <a:p>
            <a:r>
              <a:rPr lang="en-IN" b="1" dirty="0"/>
              <a:t>Mean</a:t>
            </a:r>
            <a:r>
              <a:rPr lang="en-IN" dirty="0"/>
              <a:t>: The mean is the sum of the values in the set divided by the number of items in the set. There is basically no difference between the mean, the arithmetic mean, and the average. In statistics, the term 'mean' is used instead of 'average'</a:t>
            </a:r>
          </a:p>
          <a:p>
            <a:r>
              <a:rPr lang="en-IN" dirty="0"/>
              <a:t>For example, what is the mean for 2, 4, and 6?</a:t>
            </a:r>
          </a:p>
          <a:p>
            <a:r>
              <a:rPr lang="en-IN" dirty="0"/>
              <a:t>(2 + 4 + 6)/3 = 12/3</a:t>
            </a:r>
            <a:br>
              <a:rPr lang="en-IN" dirty="0"/>
            </a:br>
            <a:endParaRPr lang="en-IN" dirty="0"/>
          </a:p>
          <a:p>
            <a:r>
              <a:rPr lang="en-IN" dirty="0"/>
              <a:t>(2 + 4 + 6)/3 = 4</a:t>
            </a:r>
          </a:p>
          <a:p>
            <a:pPr marL="0" indent="0">
              <a:buNone/>
            </a:pPr>
            <a:r>
              <a:rPr lang="en-IN" dirty="0"/>
              <a:t/>
            </a:r>
            <a:br>
              <a:rPr lang="en-IN" dirty="0"/>
            </a:br>
            <a:endParaRPr lang="en-IN" dirty="0"/>
          </a:p>
        </p:txBody>
      </p:sp>
    </p:spTree>
    <p:extLst>
      <p:ext uri="{BB962C8B-B14F-4D97-AF65-F5344CB8AC3E}">
        <p14:creationId xmlns:p14="http://schemas.microsoft.com/office/powerpoint/2010/main" val="34678400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t>Measures of Central Tendency</a:t>
            </a:r>
          </a:p>
        </p:txBody>
      </p:sp>
      <p:sp>
        <p:nvSpPr>
          <p:cNvPr id="3" name="Content Placeholder 2"/>
          <p:cNvSpPr>
            <a:spLocks noGrp="1"/>
          </p:cNvSpPr>
          <p:nvPr>
            <p:ph idx="1"/>
          </p:nvPr>
        </p:nvSpPr>
        <p:spPr/>
        <p:txBody>
          <a:bodyPr>
            <a:normAutofit lnSpcReduction="10000"/>
          </a:bodyPr>
          <a:lstStyle/>
          <a:p>
            <a:r>
              <a:rPr lang="en-IN" b="1" dirty="0"/>
              <a:t>Mode</a:t>
            </a:r>
            <a:r>
              <a:rPr lang="en-IN" dirty="0"/>
              <a:t>: The mode of a set of data is the value or values that occur more often.</a:t>
            </a:r>
            <a:br>
              <a:rPr lang="en-IN" dirty="0"/>
            </a:br>
            <a:r>
              <a:rPr lang="en-IN" dirty="0"/>
              <a:t/>
            </a:r>
            <a:br>
              <a:rPr lang="en-IN" dirty="0"/>
            </a:br>
            <a:r>
              <a:rPr lang="en-IN" dirty="0"/>
              <a:t>For example, the mode of 6, 5, 2, 3, 5, 1, 8 is 5 because 5 appears more often than the other values.</a:t>
            </a:r>
          </a:p>
          <a:p>
            <a:r>
              <a:rPr lang="en-IN" b="1" dirty="0"/>
              <a:t>Median</a:t>
            </a:r>
            <a:r>
              <a:rPr lang="en-IN" dirty="0"/>
              <a:t>: The median of an ordered set of data is the value in the middle.</a:t>
            </a:r>
          </a:p>
          <a:p>
            <a:r>
              <a:rPr lang="en-IN" dirty="0"/>
              <a:t>For example, the median of 4, 6, 8, 10, 12 is 8 since 8 is the value in the middle</a:t>
            </a:r>
          </a:p>
          <a:p>
            <a:endParaRPr lang="en-IN" dirty="0"/>
          </a:p>
        </p:txBody>
      </p:sp>
    </p:spTree>
    <p:extLst>
      <p:ext uri="{BB962C8B-B14F-4D97-AF65-F5344CB8AC3E}">
        <p14:creationId xmlns:p14="http://schemas.microsoft.com/office/powerpoint/2010/main" val="35538837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Measures of Variability or Dispersion</a:t>
            </a:r>
            <a:endParaRPr lang="en-IN" dirty="0"/>
          </a:p>
        </p:txBody>
      </p:sp>
      <p:sp>
        <p:nvSpPr>
          <p:cNvPr id="3" name="Content Placeholder 2"/>
          <p:cNvSpPr>
            <a:spLocks noGrp="1"/>
          </p:cNvSpPr>
          <p:nvPr>
            <p:ph idx="1"/>
          </p:nvPr>
        </p:nvSpPr>
        <p:spPr/>
        <p:txBody>
          <a:bodyPr/>
          <a:lstStyle/>
          <a:p>
            <a:r>
              <a:rPr lang="en-IN" dirty="0" smtClean="0"/>
              <a:t>Variability is the measure of Spread of a data set.</a:t>
            </a:r>
          </a:p>
          <a:p>
            <a:r>
              <a:rPr lang="en-IN" dirty="0" smtClean="0"/>
              <a:t>The commonly used measures are range variance and standard variance.</a:t>
            </a:r>
          </a:p>
          <a:p>
            <a:r>
              <a:rPr lang="en-IN" dirty="0" smtClean="0"/>
              <a:t>Range is the difference between the largest and smallest measures.</a:t>
            </a:r>
          </a:p>
          <a:p>
            <a:r>
              <a:rPr lang="en-IN" dirty="0" smtClean="0"/>
              <a:t>Variability relates to how spread out a group data is i.e. variability measures how much the score differs from each other.</a:t>
            </a:r>
          </a:p>
          <a:p>
            <a:r>
              <a:rPr lang="en-IN" dirty="0" smtClean="0"/>
              <a:t>Variability is also called as Dispersion or Spread</a:t>
            </a:r>
            <a:endParaRPr lang="en-IN" dirty="0"/>
          </a:p>
        </p:txBody>
      </p:sp>
    </p:spTree>
    <p:extLst>
      <p:ext uri="{BB962C8B-B14F-4D97-AF65-F5344CB8AC3E}">
        <p14:creationId xmlns:p14="http://schemas.microsoft.com/office/powerpoint/2010/main" val="8696447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3200" dirty="0" smtClean="0"/>
              <a:t>Measures of </a:t>
            </a:r>
            <a:r>
              <a:rPr lang="en-IN" sz="3200" dirty="0"/>
              <a:t>Measures of Diversion from Normality/ Shapes of Distributions</a:t>
            </a:r>
            <a:br>
              <a:rPr lang="en-IN" sz="3200" dirty="0"/>
            </a:br>
            <a:endParaRPr lang="en-IN" sz="3200" dirty="0"/>
          </a:p>
        </p:txBody>
      </p:sp>
      <p:sp>
        <p:nvSpPr>
          <p:cNvPr id="3" name="Content Placeholder 2"/>
          <p:cNvSpPr>
            <a:spLocks noGrp="1"/>
          </p:cNvSpPr>
          <p:nvPr>
            <p:ph idx="1"/>
          </p:nvPr>
        </p:nvSpPr>
        <p:spPr/>
        <p:txBody>
          <a:bodyPr>
            <a:normAutofit lnSpcReduction="10000"/>
          </a:bodyPr>
          <a:lstStyle/>
          <a:p>
            <a:r>
              <a:rPr lang="en-IN" dirty="0"/>
              <a:t>In statistics, normality tests are used to determine whether a data set is </a:t>
            </a:r>
            <a:r>
              <a:rPr lang="en-IN" dirty="0" err="1"/>
              <a:t>modeled</a:t>
            </a:r>
            <a:r>
              <a:rPr lang="en-IN" dirty="0"/>
              <a:t> for normal distribution. Many statistical functions require that a distribution be normal or nearly normal. There are both graphical and statistical methods for evaluating normality:</a:t>
            </a:r>
          </a:p>
          <a:p>
            <a:r>
              <a:rPr lang="en-IN" dirty="0"/>
              <a:t>Graphical methods include the histogram and normality plot</a:t>
            </a:r>
          </a:p>
          <a:p>
            <a:r>
              <a:rPr lang="en-IN" dirty="0"/>
              <a:t>Statistically, two numerical measures of shape – </a:t>
            </a:r>
            <a:r>
              <a:rPr lang="en-IN" i="1" dirty="0" err="1"/>
              <a:t>skewness</a:t>
            </a:r>
            <a:r>
              <a:rPr lang="en-IN" dirty="0"/>
              <a:t> and </a:t>
            </a:r>
            <a:r>
              <a:rPr lang="en-IN" i="1" dirty="0"/>
              <a:t>excess kurtosis</a:t>
            </a:r>
            <a:r>
              <a:rPr lang="en-IN" dirty="0"/>
              <a:t> – can be used to test for normality. </a:t>
            </a:r>
            <a:r>
              <a:rPr lang="en-IN" b="1" dirty="0"/>
              <a:t>If </a:t>
            </a:r>
            <a:r>
              <a:rPr lang="en-IN" b="1" dirty="0" err="1"/>
              <a:t>skewness</a:t>
            </a:r>
            <a:r>
              <a:rPr lang="en-IN" b="1" dirty="0"/>
              <a:t> is not close to zero, then </a:t>
            </a:r>
            <a:r>
              <a:rPr lang="en-IN" b="1" dirty="0" smtClean="0"/>
              <a:t> </a:t>
            </a:r>
            <a:r>
              <a:rPr lang="en-IN" b="1" dirty="0"/>
              <a:t>data set is not normally distributed</a:t>
            </a:r>
            <a:endParaRPr lang="en-IN" dirty="0"/>
          </a:p>
          <a:p>
            <a:endParaRPr lang="en-IN" dirty="0"/>
          </a:p>
        </p:txBody>
      </p:sp>
    </p:spTree>
    <p:extLst>
      <p:ext uri="{BB962C8B-B14F-4D97-AF65-F5344CB8AC3E}">
        <p14:creationId xmlns:p14="http://schemas.microsoft.com/office/powerpoint/2010/main" val="369733341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Skewness</a:t>
            </a:r>
            <a:endParaRPr lang="en-IN" dirty="0"/>
          </a:p>
        </p:txBody>
      </p:sp>
      <p:sp>
        <p:nvSpPr>
          <p:cNvPr id="3" name="Content Placeholder 2"/>
          <p:cNvSpPr>
            <a:spLocks noGrp="1"/>
          </p:cNvSpPr>
          <p:nvPr>
            <p:ph idx="1"/>
          </p:nvPr>
        </p:nvSpPr>
        <p:spPr/>
        <p:txBody>
          <a:bodyPr/>
          <a:lstStyle/>
          <a:p>
            <a:r>
              <a:rPr lang="en-IN" dirty="0" smtClean="0"/>
              <a:t>In </a:t>
            </a:r>
            <a:r>
              <a:rPr lang="en-IN" dirty="0"/>
              <a:t>statistics, </a:t>
            </a:r>
            <a:r>
              <a:rPr lang="en-IN" dirty="0" err="1"/>
              <a:t>skewness</a:t>
            </a:r>
            <a:r>
              <a:rPr lang="en-IN" dirty="0"/>
              <a:t> is a measure of the asymmetry of the probability distribution of a random variable about its mean. In other words, </a:t>
            </a:r>
            <a:r>
              <a:rPr lang="en-IN" dirty="0" err="1"/>
              <a:t>skewness</a:t>
            </a:r>
            <a:r>
              <a:rPr lang="en-IN" dirty="0"/>
              <a:t> tells you the amount and direction of skew (departure from horizontal symmetry). The </a:t>
            </a:r>
            <a:r>
              <a:rPr lang="en-IN" dirty="0" err="1"/>
              <a:t>skewness</a:t>
            </a:r>
            <a:r>
              <a:rPr lang="en-IN" dirty="0"/>
              <a:t> value can be positive or negative, or even undefined. If </a:t>
            </a:r>
            <a:r>
              <a:rPr lang="en-IN" dirty="0" err="1"/>
              <a:t>skewness</a:t>
            </a:r>
            <a:r>
              <a:rPr lang="en-IN" dirty="0"/>
              <a:t> is 0, the data are perfectly symmetrical, although it is quite unlikely for real-world data</a:t>
            </a:r>
            <a:r>
              <a:rPr lang="en-IN" dirty="0" smtClean="0"/>
              <a:t>.</a:t>
            </a:r>
          </a:p>
          <a:p>
            <a:r>
              <a:rPr lang="en-IN" dirty="0" err="1"/>
              <a:t>Skewness</a:t>
            </a:r>
            <a:r>
              <a:rPr lang="en-IN" dirty="0"/>
              <a:t> lets you test by how much the </a:t>
            </a:r>
            <a:r>
              <a:rPr lang="en-IN" b="1" dirty="0"/>
              <a:t>overall shape</a:t>
            </a:r>
            <a:r>
              <a:rPr lang="en-IN" dirty="0"/>
              <a:t> of a distribution deviates from the shape of the normal distribution</a:t>
            </a:r>
          </a:p>
        </p:txBody>
      </p:sp>
    </p:spTree>
    <p:extLst>
      <p:ext uri="{BB962C8B-B14F-4D97-AF65-F5344CB8AC3E}">
        <p14:creationId xmlns:p14="http://schemas.microsoft.com/office/powerpoint/2010/main" val="21309655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76275" y="571499"/>
            <a:ext cx="10810875" cy="5724525"/>
          </a:xfrm>
          <a:prstGeom prst="rect">
            <a:avLst/>
          </a:prstGeom>
        </p:spPr>
      </p:pic>
    </p:spTree>
    <p:extLst>
      <p:ext uri="{BB962C8B-B14F-4D97-AF65-F5344CB8AC3E}">
        <p14:creationId xmlns:p14="http://schemas.microsoft.com/office/powerpoint/2010/main" val="316813453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Kurtosis</a:t>
            </a:r>
            <a:endParaRPr lang="en-IN" dirty="0"/>
          </a:p>
        </p:txBody>
      </p:sp>
      <p:sp>
        <p:nvSpPr>
          <p:cNvPr id="3" name="Content Placeholder 2"/>
          <p:cNvSpPr>
            <a:spLocks noGrp="1"/>
          </p:cNvSpPr>
          <p:nvPr>
            <p:ph idx="1"/>
          </p:nvPr>
        </p:nvSpPr>
        <p:spPr/>
        <p:txBody>
          <a:bodyPr/>
          <a:lstStyle/>
          <a:p>
            <a:r>
              <a:rPr lang="en-IN" dirty="0" smtClean="0"/>
              <a:t>The term ‘Kurtosis’ refers to ‘</a:t>
            </a:r>
            <a:r>
              <a:rPr lang="en-IN" dirty="0" err="1" smtClean="0"/>
              <a:t>peakedness</a:t>
            </a:r>
            <a:r>
              <a:rPr lang="en-IN" dirty="0" smtClean="0"/>
              <a:t>’ or the flatness of a frequency distribution as compared with the </a:t>
            </a:r>
            <a:r>
              <a:rPr lang="en-IN" dirty="0" err="1" smtClean="0"/>
              <a:t>normal.The</a:t>
            </a:r>
            <a:r>
              <a:rPr lang="en-IN" dirty="0" smtClean="0"/>
              <a:t> measure of Kurtosis describes the degree of concentration of frequencies in a given distribution.</a:t>
            </a:r>
          </a:p>
          <a:p>
            <a:r>
              <a:rPr lang="en-IN" dirty="0"/>
              <a:t>Kurtosis is a measure of how </a:t>
            </a:r>
            <a:r>
              <a:rPr lang="en-IN" b="1" dirty="0"/>
              <a:t>differently shaped are the tails of a distribution</a:t>
            </a:r>
            <a:r>
              <a:rPr lang="en-IN" dirty="0"/>
              <a:t> as compared to the tails of the normal distribution. While </a:t>
            </a:r>
            <a:r>
              <a:rPr lang="en-IN" dirty="0" err="1"/>
              <a:t>skewness</a:t>
            </a:r>
            <a:r>
              <a:rPr lang="en-IN" dirty="0"/>
              <a:t> focuses on the overall shape, Kurtosis focuses on the tail shape</a:t>
            </a:r>
          </a:p>
        </p:txBody>
      </p:sp>
    </p:spTree>
    <p:extLst>
      <p:ext uri="{BB962C8B-B14F-4D97-AF65-F5344CB8AC3E}">
        <p14:creationId xmlns:p14="http://schemas.microsoft.com/office/powerpoint/2010/main" val="8447418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19150" y="657226"/>
            <a:ext cx="10572750" cy="5514974"/>
          </a:xfrm>
          <a:prstGeom prst="rect">
            <a:avLst/>
          </a:prstGeom>
        </p:spPr>
      </p:pic>
    </p:spTree>
    <p:extLst>
      <p:ext uri="{BB962C8B-B14F-4D97-AF65-F5344CB8AC3E}">
        <p14:creationId xmlns:p14="http://schemas.microsoft.com/office/powerpoint/2010/main" val="21821772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Testing of Hypothesis</a:t>
            </a:r>
            <a:endParaRPr lang="en-IN" dirty="0"/>
          </a:p>
        </p:txBody>
      </p:sp>
      <p:sp>
        <p:nvSpPr>
          <p:cNvPr id="3" name="Content Placeholder 2"/>
          <p:cNvSpPr>
            <a:spLocks noGrp="1"/>
          </p:cNvSpPr>
          <p:nvPr>
            <p:ph idx="1"/>
          </p:nvPr>
        </p:nvSpPr>
        <p:spPr/>
        <p:txBody>
          <a:bodyPr/>
          <a:lstStyle/>
          <a:p>
            <a:r>
              <a:rPr lang="en-IN" dirty="0"/>
              <a:t>A Hypothesis test is a statistical test that is used to determine whether there is enough evidence in a sample of data to infer that a certain condition is true for the entire </a:t>
            </a:r>
            <a:r>
              <a:rPr lang="en-IN" dirty="0" smtClean="0"/>
              <a:t>population.</a:t>
            </a:r>
          </a:p>
          <a:p>
            <a:r>
              <a:rPr lang="en-IN" dirty="0" smtClean="0"/>
              <a:t>An assumption about a population parameter or about probability distribution of a random variable regarding population is known as Statistical hypothesis.</a:t>
            </a:r>
            <a:r>
              <a:rPr lang="en-IN" dirty="0"/>
              <a:t> Simply, the hypothesis is an assumption which is tested to determine the relationship between two data sets.</a:t>
            </a:r>
            <a:endParaRPr lang="en-IN" dirty="0" smtClean="0"/>
          </a:p>
          <a:p>
            <a:r>
              <a:rPr lang="en-IN" dirty="0" smtClean="0"/>
              <a:t>For example, waiting time for getting into a bus in 15 minutes</a:t>
            </a:r>
            <a:endParaRPr lang="en-IN" dirty="0"/>
          </a:p>
        </p:txBody>
      </p:sp>
    </p:spTree>
    <p:extLst>
      <p:ext uri="{BB962C8B-B14F-4D97-AF65-F5344CB8AC3E}">
        <p14:creationId xmlns:p14="http://schemas.microsoft.com/office/powerpoint/2010/main" val="3223868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Data processing cycle</a:t>
            </a:r>
          </a:p>
        </p:txBody>
      </p:sp>
      <p:sp>
        <p:nvSpPr>
          <p:cNvPr id="3" name="Content Placeholder 2"/>
          <p:cNvSpPr>
            <a:spLocks noGrp="1"/>
          </p:cNvSpPr>
          <p:nvPr>
            <p:ph idx="1"/>
          </p:nvPr>
        </p:nvSpPr>
        <p:spPr/>
        <p:txBody>
          <a:bodyPr/>
          <a:lstStyle/>
          <a:p>
            <a:r>
              <a:rPr lang="en-IN" dirty="0"/>
              <a:t>3. Data input</a:t>
            </a:r>
          </a:p>
          <a:p>
            <a:r>
              <a:rPr lang="en-IN" dirty="0"/>
              <a:t>The clean data is then entered into its destination (perhaps a CRM like Salesforce or a data warehouse like Redshift), and translated into a language that it can understand. Data input is the first stage in which raw data begins to take the form of usable information.</a:t>
            </a:r>
          </a:p>
          <a:p>
            <a:endParaRPr lang="en-IN" dirty="0"/>
          </a:p>
        </p:txBody>
      </p:sp>
    </p:spTree>
    <p:extLst>
      <p:ext uri="{BB962C8B-B14F-4D97-AF65-F5344CB8AC3E}">
        <p14:creationId xmlns:p14="http://schemas.microsoft.com/office/powerpoint/2010/main" val="394292211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Testing of Hypothesis</a:t>
            </a:r>
          </a:p>
        </p:txBody>
      </p:sp>
      <p:sp>
        <p:nvSpPr>
          <p:cNvPr id="3" name="Content Placeholder 2"/>
          <p:cNvSpPr>
            <a:spLocks noGrp="1"/>
          </p:cNvSpPr>
          <p:nvPr>
            <p:ph idx="1"/>
          </p:nvPr>
        </p:nvSpPr>
        <p:spPr/>
        <p:txBody>
          <a:bodyPr>
            <a:normAutofit/>
          </a:bodyPr>
          <a:lstStyle/>
          <a:p>
            <a:r>
              <a:rPr lang="en-IN" sz="2800" dirty="0"/>
              <a:t>A hypothesis test examines two opposing hypotheses about a population: the null hypothesis and the alternative </a:t>
            </a:r>
            <a:r>
              <a:rPr lang="en-IN" sz="2800" dirty="0" smtClean="0"/>
              <a:t>hypothesis</a:t>
            </a:r>
          </a:p>
          <a:p>
            <a:r>
              <a:rPr lang="en-IN" sz="2800" dirty="0"/>
              <a:t>Null hypothesis (H0):</a:t>
            </a:r>
          </a:p>
          <a:p>
            <a:r>
              <a:rPr lang="en-IN" sz="2800" dirty="0"/>
              <a:t>The null hypothesis states that a population parameter is equal to a value. The null hypothesis is often an initial claim that researchers specify using previous research or knowledge</a:t>
            </a:r>
          </a:p>
          <a:p>
            <a:endParaRPr lang="en-IN" sz="2800" dirty="0"/>
          </a:p>
        </p:txBody>
      </p:sp>
    </p:spTree>
    <p:extLst>
      <p:ext uri="{BB962C8B-B14F-4D97-AF65-F5344CB8AC3E}">
        <p14:creationId xmlns:p14="http://schemas.microsoft.com/office/powerpoint/2010/main" val="236222836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Testing of Hypothesis</a:t>
            </a:r>
          </a:p>
        </p:txBody>
      </p:sp>
      <p:sp>
        <p:nvSpPr>
          <p:cNvPr id="3" name="Content Placeholder 2"/>
          <p:cNvSpPr>
            <a:spLocks noGrp="1"/>
          </p:cNvSpPr>
          <p:nvPr>
            <p:ph idx="1"/>
          </p:nvPr>
        </p:nvSpPr>
        <p:spPr/>
        <p:txBody>
          <a:bodyPr/>
          <a:lstStyle/>
          <a:p>
            <a:r>
              <a:rPr lang="en-IN" sz="2800" dirty="0"/>
              <a:t>Alternative Hypothesis (H1):</a:t>
            </a:r>
          </a:p>
          <a:p>
            <a:r>
              <a:rPr lang="en-IN" sz="2800" dirty="0"/>
              <a:t>The alternative hypothesis states that the population parameter is different than the value of the population parameter in the null hypothesis. The alternative hypothesis is what you might believe to be true or hope to prove true.</a:t>
            </a:r>
          </a:p>
          <a:p>
            <a:endParaRPr lang="en-IN" dirty="0"/>
          </a:p>
        </p:txBody>
      </p:sp>
    </p:spTree>
    <p:extLst>
      <p:ext uri="{BB962C8B-B14F-4D97-AF65-F5344CB8AC3E}">
        <p14:creationId xmlns:p14="http://schemas.microsoft.com/office/powerpoint/2010/main" val="135584058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Testing of Hypothesis</a:t>
            </a:r>
          </a:p>
        </p:txBody>
      </p:sp>
      <p:sp>
        <p:nvSpPr>
          <p:cNvPr id="3" name="Content Placeholder 2"/>
          <p:cNvSpPr>
            <a:spLocks noGrp="1"/>
          </p:cNvSpPr>
          <p:nvPr>
            <p:ph idx="1"/>
          </p:nvPr>
        </p:nvSpPr>
        <p:spPr/>
        <p:txBody>
          <a:bodyPr/>
          <a:lstStyle/>
          <a:p>
            <a:r>
              <a:rPr lang="en-IN" dirty="0" smtClean="0"/>
              <a:t>In </a:t>
            </a:r>
            <a:r>
              <a:rPr lang="en-IN" dirty="0"/>
              <a:t>hypothesis testing, two opposing hypotheses about a population are formed Viz</a:t>
            </a:r>
            <a:r>
              <a:rPr lang="en-IN" b="1" dirty="0"/>
              <a:t>. Null Hypothesis (H</a:t>
            </a:r>
            <a:r>
              <a:rPr lang="en-IN" b="1" baseline="-25000" dirty="0"/>
              <a:t>0</a:t>
            </a:r>
            <a:r>
              <a:rPr lang="en-IN" b="1" dirty="0"/>
              <a:t>) </a:t>
            </a:r>
            <a:r>
              <a:rPr lang="en-IN" dirty="0"/>
              <a:t>and</a:t>
            </a:r>
            <a:r>
              <a:rPr lang="en-IN" b="1" dirty="0"/>
              <a:t> Alternative Hypothesis (H</a:t>
            </a:r>
            <a:r>
              <a:rPr lang="en-IN" b="1" baseline="-25000" dirty="0"/>
              <a:t>1</a:t>
            </a:r>
            <a:r>
              <a:rPr lang="en-IN" b="1" dirty="0"/>
              <a:t>)</a:t>
            </a:r>
            <a:r>
              <a:rPr lang="en-IN" dirty="0"/>
              <a:t>. The Null hypothesis is the statement which asserts that there is no difference between the sample statistic and population parameter and is the one which is tested, while the alternative hypothesis is the statement which stands true if the null hypothesis is rejected.</a:t>
            </a:r>
          </a:p>
        </p:txBody>
      </p:sp>
    </p:spTree>
    <p:extLst>
      <p:ext uri="{BB962C8B-B14F-4D97-AF65-F5344CB8AC3E}">
        <p14:creationId xmlns:p14="http://schemas.microsoft.com/office/powerpoint/2010/main" val="82667943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Testing of Hypothesis</a:t>
            </a:r>
          </a:p>
        </p:txBody>
      </p:sp>
      <p:sp>
        <p:nvSpPr>
          <p:cNvPr id="3" name="Content Placeholder 2"/>
          <p:cNvSpPr>
            <a:spLocks noGrp="1"/>
          </p:cNvSpPr>
          <p:nvPr>
            <p:ph idx="1"/>
          </p:nvPr>
        </p:nvSpPr>
        <p:spPr/>
        <p:txBody>
          <a:bodyPr/>
          <a:lstStyle/>
          <a:p>
            <a:r>
              <a:rPr lang="en-IN" dirty="0"/>
              <a:t>The null hypothesis is opposite of alternative hypothesis. If we can prove that the null hypothesis is false , then we can conclude that the research or alternative hypothesis is </a:t>
            </a:r>
            <a:r>
              <a:rPr lang="en-IN" dirty="0" err="1" smtClean="0"/>
              <a:t>true.For</a:t>
            </a:r>
            <a:r>
              <a:rPr lang="en-IN" dirty="0" smtClean="0"/>
              <a:t> Example:</a:t>
            </a:r>
          </a:p>
          <a:p>
            <a:endParaRPr lang="en-IN" dirty="0"/>
          </a:p>
        </p:txBody>
      </p:sp>
      <p:pic>
        <p:nvPicPr>
          <p:cNvPr id="5" name="Picture 4"/>
          <p:cNvPicPr>
            <a:picLocks noChangeAspect="1"/>
          </p:cNvPicPr>
          <p:nvPr/>
        </p:nvPicPr>
        <p:blipFill>
          <a:blip r:embed="rId2"/>
          <a:stretch>
            <a:fillRect/>
          </a:stretch>
        </p:blipFill>
        <p:spPr>
          <a:xfrm>
            <a:off x="1476376" y="3707683"/>
            <a:ext cx="10090354" cy="2525507"/>
          </a:xfrm>
          <a:prstGeom prst="rect">
            <a:avLst/>
          </a:prstGeom>
        </p:spPr>
      </p:pic>
    </p:spTree>
    <p:extLst>
      <p:ext uri="{BB962C8B-B14F-4D97-AF65-F5344CB8AC3E}">
        <p14:creationId xmlns:p14="http://schemas.microsoft.com/office/powerpoint/2010/main" val="2465916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71525" y="638175"/>
            <a:ext cx="10668000" cy="5619749"/>
          </a:xfrm>
          <a:prstGeom prst="rect">
            <a:avLst/>
          </a:prstGeom>
        </p:spPr>
      </p:pic>
    </p:spTree>
    <p:extLst>
      <p:ext uri="{BB962C8B-B14F-4D97-AF65-F5344CB8AC3E}">
        <p14:creationId xmlns:p14="http://schemas.microsoft.com/office/powerpoint/2010/main" val="344690855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One-Tailed Test &amp; Two-Tailed Test</a:t>
            </a:r>
          </a:p>
        </p:txBody>
      </p:sp>
      <p:sp>
        <p:nvSpPr>
          <p:cNvPr id="3" name="Content Placeholder 2"/>
          <p:cNvSpPr>
            <a:spLocks noGrp="1"/>
          </p:cNvSpPr>
          <p:nvPr>
            <p:ph idx="1"/>
          </p:nvPr>
        </p:nvSpPr>
        <p:spPr/>
        <p:txBody>
          <a:bodyPr>
            <a:noAutofit/>
          </a:bodyPr>
          <a:lstStyle/>
          <a:p>
            <a:r>
              <a:rPr lang="en-IN" sz="2800" dirty="0"/>
              <a:t>There are two forms of research hypothesis. </a:t>
            </a:r>
            <a:br>
              <a:rPr lang="en-IN" sz="2800" dirty="0"/>
            </a:br>
            <a:r>
              <a:rPr lang="en-IN" sz="2800" dirty="0"/>
              <a:t>The critical or rejection region can be one side of the distribution or both sides of the distribution depending on the nature of the research hypothesis.</a:t>
            </a:r>
            <a:br>
              <a:rPr lang="en-IN" sz="2800" dirty="0"/>
            </a:br>
            <a:r>
              <a:rPr lang="en-IN" sz="2800" dirty="0"/>
              <a:t>Directional research hypothesis or one tail test has one critical region.  On the contrary, the Non-directional research hypothesis or two tail test has two rejection regions on both sides of the distribution. </a:t>
            </a:r>
          </a:p>
        </p:txBody>
      </p:sp>
    </p:spTree>
    <p:extLst>
      <p:ext uri="{BB962C8B-B14F-4D97-AF65-F5344CB8AC3E}">
        <p14:creationId xmlns:p14="http://schemas.microsoft.com/office/powerpoint/2010/main" val="326826508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One-Tailed Hypothesis Tests</a:t>
            </a:r>
            <a:br>
              <a:rPr lang="en-IN" dirty="0"/>
            </a:br>
            <a:endParaRPr lang="en-IN" dirty="0"/>
          </a:p>
        </p:txBody>
      </p:sp>
      <p:sp>
        <p:nvSpPr>
          <p:cNvPr id="3" name="Content Placeholder 2"/>
          <p:cNvSpPr>
            <a:spLocks noGrp="1"/>
          </p:cNvSpPr>
          <p:nvPr>
            <p:ph idx="1"/>
          </p:nvPr>
        </p:nvSpPr>
        <p:spPr/>
        <p:txBody>
          <a:bodyPr>
            <a:normAutofit fontScale="92500" lnSpcReduction="20000"/>
          </a:bodyPr>
          <a:lstStyle/>
          <a:p>
            <a:r>
              <a:rPr lang="en-IN" dirty="0" smtClean="0"/>
              <a:t>One-tailed </a:t>
            </a:r>
            <a:r>
              <a:rPr lang="en-IN" dirty="0"/>
              <a:t>hypothesis tests are also known as directional and one-sided tests because you can test for effects in only one direction. When you perform a one-tailed test, the entire significance level percentage goes into the extreme end of one tail of the distribution</a:t>
            </a:r>
            <a:r>
              <a:rPr lang="en-IN" dirty="0" smtClean="0"/>
              <a:t>.</a:t>
            </a:r>
          </a:p>
          <a:p>
            <a:r>
              <a:rPr lang="en-IN" dirty="0"/>
              <a:t>A one-tailed test is a statistical test in which the critical area of a distribution is one-sided so that it is either greater than or less than a certain value, but not </a:t>
            </a:r>
            <a:r>
              <a:rPr lang="en-IN" dirty="0" smtClean="0"/>
              <a:t>both</a:t>
            </a:r>
          </a:p>
          <a:p>
            <a:r>
              <a:rPr lang="en-IN" dirty="0"/>
              <a:t>An example can be whether a machine produces more than one-percent defective products. In this situation, if the estimated value exists in one of the one-sided critical areas, depending on the direction of interest (greater than or less than), the alternative hypothesis is accepted over the null hypothesis</a:t>
            </a:r>
          </a:p>
          <a:p>
            <a:endParaRPr lang="en-IN" dirty="0"/>
          </a:p>
        </p:txBody>
      </p:sp>
    </p:spTree>
    <p:extLst>
      <p:ext uri="{BB962C8B-B14F-4D97-AF65-F5344CB8AC3E}">
        <p14:creationId xmlns:p14="http://schemas.microsoft.com/office/powerpoint/2010/main" val="152091696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Two-tailed </a:t>
            </a:r>
            <a:r>
              <a:rPr lang="en-IN" dirty="0"/>
              <a:t>test</a:t>
            </a:r>
            <a:br>
              <a:rPr lang="en-IN" dirty="0"/>
            </a:br>
            <a:endParaRPr lang="en-IN" dirty="0"/>
          </a:p>
        </p:txBody>
      </p:sp>
      <p:sp>
        <p:nvSpPr>
          <p:cNvPr id="3" name="Content Placeholder 2"/>
          <p:cNvSpPr>
            <a:spLocks noGrp="1"/>
          </p:cNvSpPr>
          <p:nvPr>
            <p:ph idx="1"/>
          </p:nvPr>
        </p:nvSpPr>
        <p:spPr/>
        <p:txBody>
          <a:bodyPr/>
          <a:lstStyle/>
          <a:p>
            <a:r>
              <a:rPr lang="en-IN" dirty="0"/>
              <a:t>A test that is conducted to show whether the mean of the sample is significantly greater </a:t>
            </a:r>
            <a:r>
              <a:rPr lang="en-IN" dirty="0" smtClean="0"/>
              <a:t>than</a:t>
            </a:r>
            <a:r>
              <a:rPr lang="en-IN" dirty="0"/>
              <a:t> </a:t>
            </a:r>
            <a:r>
              <a:rPr lang="en-IN" b="1" i="1" dirty="0"/>
              <a:t>and</a:t>
            </a:r>
            <a:r>
              <a:rPr lang="en-IN" dirty="0"/>
              <a:t> significantly less than the mean of a population is considered a two-tailed </a:t>
            </a:r>
            <a:r>
              <a:rPr lang="en-IN" dirty="0" smtClean="0"/>
              <a:t>test</a:t>
            </a:r>
          </a:p>
          <a:p>
            <a:r>
              <a:rPr lang="en-IN" dirty="0"/>
              <a:t>A two-tailed test is appropriate if the estimated value is greater or less than a certain range of values, for example, whether a test taker may score above or below a specific range of scores</a:t>
            </a:r>
          </a:p>
        </p:txBody>
      </p:sp>
    </p:spTree>
    <p:extLst>
      <p:ext uri="{BB962C8B-B14F-4D97-AF65-F5344CB8AC3E}">
        <p14:creationId xmlns:p14="http://schemas.microsoft.com/office/powerpoint/2010/main" val="198331848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Two-tailed test</a:t>
            </a:r>
            <a:br>
              <a:rPr lang="en-IN" dirty="0"/>
            </a:br>
            <a:endParaRPr lang="en-IN" dirty="0"/>
          </a:p>
        </p:txBody>
      </p:sp>
      <p:sp>
        <p:nvSpPr>
          <p:cNvPr id="3" name="Content Placeholder 2"/>
          <p:cNvSpPr>
            <a:spLocks noGrp="1"/>
          </p:cNvSpPr>
          <p:nvPr>
            <p:ph idx="1"/>
          </p:nvPr>
        </p:nvSpPr>
        <p:spPr/>
        <p:txBody>
          <a:bodyPr/>
          <a:lstStyle/>
          <a:p>
            <a:r>
              <a:rPr lang="en-IN" b="1" dirty="0" smtClean="0"/>
              <a:t>Example:</a:t>
            </a:r>
            <a:r>
              <a:rPr lang="en-IN" dirty="0"/>
              <a:t/>
            </a:r>
            <a:br>
              <a:rPr lang="en-IN" dirty="0"/>
            </a:br>
            <a:r>
              <a:rPr lang="en-IN" b="1" dirty="0"/>
              <a:t>A medical researcher is interested in finding out whether a new medication will have any undesirable side effects. He knows that the mean pulse rate for the population under study is 82 beats per minute.  Hence, he tries to find whether the pulse rate will increase, decrease, or remain unchanged after a patient takes the medication?</a:t>
            </a:r>
            <a:br>
              <a:rPr lang="en-IN" b="1" dirty="0"/>
            </a:br>
            <a:endParaRPr lang="en-IN" dirty="0"/>
          </a:p>
        </p:txBody>
      </p:sp>
    </p:spTree>
    <p:extLst>
      <p:ext uri="{BB962C8B-B14F-4D97-AF65-F5344CB8AC3E}">
        <p14:creationId xmlns:p14="http://schemas.microsoft.com/office/powerpoint/2010/main" val="50479514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Two-tailed test</a:t>
            </a:r>
          </a:p>
        </p:txBody>
      </p:sp>
      <p:pic>
        <p:nvPicPr>
          <p:cNvPr id="6" name="Content Placeholder 5"/>
          <p:cNvPicPr>
            <a:picLocks noGrp="1" noChangeAspect="1"/>
          </p:cNvPicPr>
          <p:nvPr>
            <p:ph idx="1"/>
          </p:nvPr>
        </p:nvPicPr>
        <p:blipFill>
          <a:blip r:embed="rId2"/>
          <a:stretch>
            <a:fillRect/>
          </a:stretch>
        </p:blipFill>
        <p:spPr>
          <a:xfrm>
            <a:off x="1104900" y="2690336"/>
            <a:ext cx="3219450" cy="1386364"/>
          </a:xfrm>
          <a:prstGeom prst="rect">
            <a:avLst/>
          </a:prstGeom>
        </p:spPr>
      </p:pic>
      <p:sp>
        <p:nvSpPr>
          <p:cNvPr id="7" name="Rectangle 6"/>
          <p:cNvSpPr/>
          <p:nvPr/>
        </p:nvSpPr>
        <p:spPr>
          <a:xfrm>
            <a:off x="4476750" y="2690336"/>
            <a:ext cx="6343650" cy="1477328"/>
          </a:xfrm>
          <a:prstGeom prst="rect">
            <a:avLst/>
          </a:prstGeom>
        </p:spPr>
        <p:txBody>
          <a:bodyPr wrap="square">
            <a:spAutoFit/>
          </a:bodyPr>
          <a:lstStyle/>
          <a:p>
            <a:r>
              <a:rPr lang="en-IN" b="1" dirty="0">
                <a:solidFill>
                  <a:srgbClr val="666666"/>
                </a:solidFill>
                <a:latin typeface="Open Sans"/>
              </a:rPr>
              <a:t>The null hypothesis specifies that the mean will remain unchanged, and the alternative hypothesis states that it will be different. This test is called a </a:t>
            </a:r>
            <a:r>
              <a:rPr lang="en-IN" b="1" i="1" dirty="0">
                <a:solidFill>
                  <a:srgbClr val="666666"/>
                </a:solidFill>
                <a:latin typeface="Open Sans"/>
              </a:rPr>
              <a:t>two-tailed test </a:t>
            </a:r>
            <a:r>
              <a:rPr lang="en-IN" b="1" dirty="0">
                <a:solidFill>
                  <a:srgbClr val="666666"/>
                </a:solidFill>
                <a:latin typeface="Open Sans"/>
              </a:rPr>
              <a:t>, since the possible side effects of the medicine could be to raise or lower the pulse rate</a:t>
            </a:r>
            <a:endParaRPr lang="en-IN" dirty="0"/>
          </a:p>
        </p:txBody>
      </p:sp>
    </p:spTree>
    <p:extLst>
      <p:ext uri="{BB962C8B-B14F-4D97-AF65-F5344CB8AC3E}">
        <p14:creationId xmlns:p14="http://schemas.microsoft.com/office/powerpoint/2010/main" val="1200241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Data processing cycle</a:t>
            </a:r>
          </a:p>
        </p:txBody>
      </p:sp>
      <p:sp>
        <p:nvSpPr>
          <p:cNvPr id="3" name="Content Placeholder 2"/>
          <p:cNvSpPr>
            <a:spLocks noGrp="1"/>
          </p:cNvSpPr>
          <p:nvPr>
            <p:ph idx="1"/>
          </p:nvPr>
        </p:nvSpPr>
        <p:spPr/>
        <p:txBody>
          <a:bodyPr/>
          <a:lstStyle/>
          <a:p>
            <a:r>
              <a:rPr lang="en-IN" dirty="0"/>
              <a:t>4. Processing</a:t>
            </a:r>
          </a:p>
          <a:p>
            <a:r>
              <a:rPr lang="en-IN" dirty="0"/>
              <a:t>During this stage, the data inputted to the computer in the previous stage is actually processed for interpretation. Processing is done using machine learning algorithms, though the process itself may vary slightly depending on the source of data being processed (data lakes, social networks, connected devices etc.) and its intended use (examining advertising patterns, medical diagnosis from connected devices, determining customer needs, etc.).</a:t>
            </a:r>
          </a:p>
          <a:p>
            <a:endParaRPr lang="en-IN" dirty="0"/>
          </a:p>
        </p:txBody>
      </p:sp>
    </p:spTree>
    <p:extLst>
      <p:ext uri="{BB962C8B-B14F-4D97-AF65-F5344CB8AC3E}">
        <p14:creationId xmlns:p14="http://schemas.microsoft.com/office/powerpoint/2010/main" val="94062337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14375" y="571500"/>
            <a:ext cx="10763250" cy="5734050"/>
          </a:xfrm>
          <a:prstGeom prst="rect">
            <a:avLst/>
          </a:prstGeom>
        </p:spPr>
      </p:pic>
    </p:spTree>
    <p:extLst>
      <p:ext uri="{BB962C8B-B14F-4D97-AF65-F5344CB8AC3E}">
        <p14:creationId xmlns:p14="http://schemas.microsoft.com/office/powerpoint/2010/main" val="66000219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Type 1 Error, Type 2 Error</a:t>
            </a:r>
            <a:r>
              <a:rPr lang="en-IN" dirty="0"/>
              <a:t/>
            </a:r>
            <a:br>
              <a:rPr lang="en-IN" dirty="0"/>
            </a:br>
            <a:endParaRPr lang="en-IN" dirty="0"/>
          </a:p>
        </p:txBody>
      </p:sp>
      <p:sp>
        <p:nvSpPr>
          <p:cNvPr id="3" name="Content Placeholder 2"/>
          <p:cNvSpPr>
            <a:spLocks noGrp="1"/>
          </p:cNvSpPr>
          <p:nvPr>
            <p:ph idx="1"/>
          </p:nvPr>
        </p:nvSpPr>
        <p:spPr/>
        <p:txBody>
          <a:bodyPr>
            <a:normAutofit fontScale="92500" lnSpcReduction="10000"/>
          </a:bodyPr>
          <a:lstStyle/>
          <a:p>
            <a:r>
              <a:rPr lang="en-IN" b="1" dirty="0" smtClean="0"/>
              <a:t>In </a:t>
            </a:r>
            <a:r>
              <a:rPr lang="en-IN" b="1" dirty="0"/>
              <a:t>every study, there is a chance for error. In other words, there is always the possibility of reaching the wrong conclusion. There are two different errors that we can make, Type 1 error and Type 2 error. </a:t>
            </a:r>
            <a:br>
              <a:rPr lang="en-IN" b="1" dirty="0"/>
            </a:br>
            <a:r>
              <a:rPr lang="en-IN" b="1" dirty="0"/>
              <a:t/>
            </a:r>
            <a:br>
              <a:rPr lang="en-IN" b="1" dirty="0"/>
            </a:br>
            <a:r>
              <a:rPr lang="en-IN" b="1" u="sng" dirty="0"/>
              <a:t>Type 1 Error</a:t>
            </a:r>
            <a:r>
              <a:rPr lang="en-IN" b="1" dirty="0"/>
              <a:t>: We may reject the null hypothesis when it is, in fact, true. This occurs when we think there is a difference between our groups, but there really isn’t. We can minimise this possibility by selecting an appropriate alpha level . </a:t>
            </a:r>
            <a:r>
              <a:rPr lang="en-IN" dirty="0"/>
              <a:t/>
            </a:r>
            <a:br>
              <a:rPr lang="en-IN" dirty="0"/>
            </a:br>
            <a:r>
              <a:rPr lang="en-IN" dirty="0"/>
              <a:t/>
            </a:r>
            <a:br>
              <a:rPr lang="en-IN" dirty="0"/>
            </a:br>
            <a:endParaRPr lang="en-IN" dirty="0"/>
          </a:p>
        </p:txBody>
      </p:sp>
    </p:spTree>
    <p:extLst>
      <p:ext uri="{BB962C8B-B14F-4D97-AF65-F5344CB8AC3E}">
        <p14:creationId xmlns:p14="http://schemas.microsoft.com/office/powerpoint/2010/main" val="38297198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Type 1 Error, Type 2 Error</a:t>
            </a:r>
            <a:r>
              <a:rPr lang="en-IN" dirty="0"/>
              <a:t/>
            </a:r>
            <a:br>
              <a:rPr lang="en-IN" dirty="0"/>
            </a:br>
            <a:endParaRPr lang="en-IN" dirty="0"/>
          </a:p>
        </p:txBody>
      </p:sp>
      <p:sp>
        <p:nvSpPr>
          <p:cNvPr id="3" name="Content Placeholder 2"/>
          <p:cNvSpPr>
            <a:spLocks noGrp="1"/>
          </p:cNvSpPr>
          <p:nvPr>
            <p:ph idx="1"/>
          </p:nvPr>
        </p:nvSpPr>
        <p:spPr/>
        <p:txBody>
          <a:bodyPr/>
          <a:lstStyle/>
          <a:p>
            <a:r>
              <a:rPr lang="en-IN" b="1" u="sng" dirty="0"/>
              <a:t>Type 2 Error</a:t>
            </a:r>
            <a:r>
              <a:rPr lang="en-IN" b="1" dirty="0"/>
              <a:t>: Type 2 error occurs when we fail to reject a null hypothesis when it is, in fact, false (i.e. believing that the groups do not differ, when in fact they do).</a:t>
            </a:r>
            <a:br>
              <a:rPr lang="en-IN" b="1" dirty="0"/>
            </a:br>
            <a:r>
              <a:rPr lang="en-IN" b="1" dirty="0"/>
              <a:t/>
            </a:r>
            <a:br>
              <a:rPr lang="en-IN" b="1" dirty="0"/>
            </a:br>
            <a:r>
              <a:rPr lang="en-IN" b="1" dirty="0"/>
              <a:t>Unfortunately, </a:t>
            </a:r>
            <a:r>
              <a:rPr lang="en-IN" b="1" u="sng" dirty="0"/>
              <a:t>these two errors are inversely related</a:t>
            </a:r>
            <a:r>
              <a:rPr lang="en-IN" b="1" dirty="0"/>
              <a:t>. As we try to control for a Type 1 error, we actually increase the likelihood that we will commit a Type 2 error.</a:t>
            </a:r>
            <a:endParaRPr lang="en-IN" dirty="0"/>
          </a:p>
          <a:p>
            <a:endParaRPr lang="en-IN" dirty="0"/>
          </a:p>
          <a:p>
            <a:endParaRPr lang="en-IN" dirty="0"/>
          </a:p>
        </p:txBody>
      </p:sp>
    </p:spTree>
    <p:extLst>
      <p:ext uri="{BB962C8B-B14F-4D97-AF65-F5344CB8AC3E}">
        <p14:creationId xmlns:p14="http://schemas.microsoft.com/office/powerpoint/2010/main" val="116326256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71525" y="657225"/>
            <a:ext cx="10687050" cy="5581649"/>
          </a:xfrm>
          <a:prstGeom prst="rect">
            <a:avLst/>
          </a:prstGeom>
        </p:spPr>
      </p:pic>
    </p:spTree>
    <p:extLst>
      <p:ext uri="{BB962C8B-B14F-4D97-AF65-F5344CB8AC3E}">
        <p14:creationId xmlns:p14="http://schemas.microsoft.com/office/powerpoint/2010/main" val="127735436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Hypothesis Testing Procedure</a:t>
            </a:r>
            <a:endParaRPr lang="en-IN" dirty="0"/>
          </a:p>
        </p:txBody>
      </p:sp>
      <p:sp>
        <p:nvSpPr>
          <p:cNvPr id="3" name="Content Placeholder 2"/>
          <p:cNvSpPr>
            <a:spLocks noGrp="1"/>
          </p:cNvSpPr>
          <p:nvPr>
            <p:ph idx="1"/>
          </p:nvPr>
        </p:nvSpPr>
        <p:spPr/>
        <p:txBody>
          <a:bodyPr>
            <a:normAutofit fontScale="92500" lnSpcReduction="10000"/>
          </a:bodyPr>
          <a:lstStyle/>
          <a:p>
            <a:pPr marL="0" indent="0">
              <a:buNone/>
            </a:pPr>
            <a:endParaRPr lang="en-IN" dirty="0"/>
          </a:p>
          <a:p>
            <a:r>
              <a:rPr lang="en-IN" dirty="0"/>
              <a:t>Set up a Hypothesis</a:t>
            </a:r>
          </a:p>
          <a:p>
            <a:r>
              <a:rPr lang="en-IN" dirty="0"/>
              <a:t>Set up a suitable Significance Level</a:t>
            </a:r>
          </a:p>
          <a:p>
            <a:r>
              <a:rPr lang="en-IN" dirty="0"/>
              <a:t>Determining a suitable Test Statistic</a:t>
            </a:r>
          </a:p>
          <a:p>
            <a:r>
              <a:rPr lang="en-IN" dirty="0"/>
              <a:t>Determining the Critical Region</a:t>
            </a:r>
          </a:p>
          <a:p>
            <a:r>
              <a:rPr lang="en-IN" dirty="0"/>
              <a:t>Performing computations</a:t>
            </a:r>
          </a:p>
          <a:p>
            <a:r>
              <a:rPr lang="en-IN" dirty="0"/>
              <a:t>Decision-making</a:t>
            </a:r>
          </a:p>
          <a:p>
            <a:endParaRPr lang="en-IN" dirty="0"/>
          </a:p>
        </p:txBody>
      </p:sp>
    </p:spTree>
    <p:extLst>
      <p:ext uri="{BB962C8B-B14F-4D97-AF65-F5344CB8AC3E}">
        <p14:creationId xmlns:p14="http://schemas.microsoft.com/office/powerpoint/2010/main" val="348107689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Understanding t-Tests: 1-sample, 2-sample, and Paired t-Test</a:t>
            </a:r>
            <a:br>
              <a:rPr lang="en-IN" b="1" dirty="0"/>
            </a:br>
            <a:endParaRPr lang="en-IN" dirty="0"/>
          </a:p>
        </p:txBody>
      </p:sp>
      <p:sp>
        <p:nvSpPr>
          <p:cNvPr id="3" name="Content Placeholder 2"/>
          <p:cNvSpPr>
            <a:spLocks noGrp="1"/>
          </p:cNvSpPr>
          <p:nvPr>
            <p:ph idx="1"/>
          </p:nvPr>
        </p:nvSpPr>
        <p:spPr/>
        <p:txBody>
          <a:bodyPr>
            <a:normAutofit fontScale="92500" lnSpcReduction="10000"/>
          </a:bodyPr>
          <a:lstStyle/>
          <a:p>
            <a:r>
              <a:rPr lang="en-IN" dirty="0" smtClean="0"/>
              <a:t>In </a:t>
            </a:r>
            <a:r>
              <a:rPr lang="en-IN" dirty="0"/>
              <a:t>statistics, t-tests are a type of hypothesis test that allows you to compare means. They are called t-tests because each t-test boils your sample data down to one number, the t-value. If you understand how t-tests calculate t-values, you’re well on your way to understanding how these tests </a:t>
            </a:r>
            <a:r>
              <a:rPr lang="en-IN" dirty="0" smtClean="0"/>
              <a:t>work</a:t>
            </a:r>
          </a:p>
          <a:p>
            <a:r>
              <a:rPr lang="en-IN" b="1" dirty="0"/>
              <a:t>Note:</a:t>
            </a:r>
            <a:r>
              <a:rPr lang="en-IN" dirty="0"/>
              <a:t> The One Sample </a:t>
            </a:r>
            <a:r>
              <a:rPr lang="en-IN" i="1" dirty="0"/>
              <a:t>t</a:t>
            </a:r>
            <a:r>
              <a:rPr lang="en-IN" dirty="0"/>
              <a:t> Test can only compare a single sample mean to a specified constant. It can not compare sample means between two or more groups. If you wish to compare the means of multiple groups to each other, you will likely want to run an Independent Samples </a:t>
            </a:r>
            <a:r>
              <a:rPr lang="en-IN" i="1" dirty="0"/>
              <a:t>t</a:t>
            </a:r>
            <a:r>
              <a:rPr lang="en-IN" dirty="0"/>
              <a:t> Test (to compare the means of two groups) or a One-Way ANOVA (to compare the means of two or more groups).</a:t>
            </a:r>
          </a:p>
          <a:p>
            <a:endParaRPr lang="en-IN" dirty="0"/>
          </a:p>
          <a:p>
            <a:endParaRPr lang="en-IN" dirty="0"/>
          </a:p>
        </p:txBody>
      </p:sp>
    </p:spTree>
    <p:extLst>
      <p:ext uri="{BB962C8B-B14F-4D97-AF65-F5344CB8AC3E}">
        <p14:creationId xmlns:p14="http://schemas.microsoft.com/office/powerpoint/2010/main" val="148957757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The One Sample </a:t>
            </a:r>
            <a:r>
              <a:rPr lang="en-IN" i="1" dirty="0"/>
              <a:t>t</a:t>
            </a:r>
            <a:r>
              <a:rPr lang="en-IN" dirty="0"/>
              <a:t> Test</a:t>
            </a:r>
          </a:p>
        </p:txBody>
      </p:sp>
      <p:sp>
        <p:nvSpPr>
          <p:cNvPr id="3" name="Content Placeholder 2"/>
          <p:cNvSpPr>
            <a:spLocks noGrp="1"/>
          </p:cNvSpPr>
          <p:nvPr>
            <p:ph idx="1"/>
          </p:nvPr>
        </p:nvSpPr>
        <p:spPr/>
        <p:txBody>
          <a:bodyPr>
            <a:normAutofit fontScale="92500" lnSpcReduction="20000"/>
          </a:bodyPr>
          <a:lstStyle/>
          <a:p>
            <a:r>
              <a:rPr lang="en-IN" dirty="0"/>
              <a:t>The One Sample </a:t>
            </a:r>
            <a:r>
              <a:rPr lang="en-IN" i="1" dirty="0"/>
              <a:t>t</a:t>
            </a:r>
            <a:r>
              <a:rPr lang="en-IN" dirty="0"/>
              <a:t> Test determines whether the sample mean is statistically different from a known or hypothesized population mean. The One Sample </a:t>
            </a:r>
            <a:r>
              <a:rPr lang="en-IN" i="1" dirty="0"/>
              <a:t>t</a:t>
            </a:r>
            <a:r>
              <a:rPr lang="en-IN" dirty="0"/>
              <a:t> Test is a parametric test.</a:t>
            </a:r>
          </a:p>
          <a:p>
            <a:r>
              <a:rPr lang="en-IN" dirty="0"/>
              <a:t>This test is also known as:</a:t>
            </a:r>
          </a:p>
          <a:p>
            <a:r>
              <a:rPr lang="en-IN" dirty="0"/>
              <a:t>Single Sample </a:t>
            </a:r>
            <a:r>
              <a:rPr lang="en-IN" i="1" dirty="0"/>
              <a:t>t</a:t>
            </a:r>
            <a:r>
              <a:rPr lang="en-IN" dirty="0"/>
              <a:t> Test</a:t>
            </a:r>
          </a:p>
          <a:p>
            <a:r>
              <a:rPr lang="en-IN" dirty="0"/>
              <a:t>The variable used in this test is known as:</a:t>
            </a:r>
          </a:p>
          <a:p>
            <a:r>
              <a:rPr lang="en-IN" dirty="0"/>
              <a:t>Test variable</a:t>
            </a:r>
          </a:p>
          <a:p>
            <a:r>
              <a:rPr lang="en-IN" dirty="0"/>
              <a:t>In a One Sample </a:t>
            </a:r>
            <a:r>
              <a:rPr lang="en-IN" i="1" dirty="0"/>
              <a:t>t</a:t>
            </a:r>
            <a:r>
              <a:rPr lang="en-IN" dirty="0"/>
              <a:t> Test, the test variable is compared against a "test value", which is a known or hypothesized value of the mean in the population</a:t>
            </a:r>
            <a:r>
              <a:rPr lang="en-IN" dirty="0" smtClean="0"/>
              <a:t>.</a:t>
            </a:r>
          </a:p>
          <a:p>
            <a:endParaRPr lang="en-IN" dirty="0"/>
          </a:p>
        </p:txBody>
      </p:sp>
    </p:spTree>
    <p:extLst>
      <p:ext uri="{BB962C8B-B14F-4D97-AF65-F5344CB8AC3E}">
        <p14:creationId xmlns:p14="http://schemas.microsoft.com/office/powerpoint/2010/main" val="213164152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Analysis of variance</a:t>
            </a:r>
            <a:br>
              <a:rPr lang="en-IN" dirty="0"/>
            </a:br>
            <a:r>
              <a:rPr lang="en-IN" dirty="0" smtClean="0"/>
              <a:t>ANOVA</a:t>
            </a:r>
            <a:endParaRPr lang="en-IN" dirty="0"/>
          </a:p>
        </p:txBody>
      </p:sp>
      <p:sp>
        <p:nvSpPr>
          <p:cNvPr id="3" name="Content Placeholder 2"/>
          <p:cNvSpPr>
            <a:spLocks noGrp="1"/>
          </p:cNvSpPr>
          <p:nvPr>
            <p:ph idx="1"/>
          </p:nvPr>
        </p:nvSpPr>
        <p:spPr/>
        <p:txBody>
          <a:bodyPr>
            <a:normAutofit lnSpcReduction="10000"/>
          </a:bodyPr>
          <a:lstStyle/>
          <a:p>
            <a:r>
              <a:rPr lang="en-IN" b="1" dirty="0"/>
              <a:t>Analysis of variance</a:t>
            </a:r>
            <a:r>
              <a:rPr lang="en-IN" dirty="0"/>
              <a:t> (</a:t>
            </a:r>
            <a:r>
              <a:rPr lang="en-IN" b="1" dirty="0"/>
              <a:t>ANOVA</a:t>
            </a:r>
            <a:r>
              <a:rPr lang="en-IN" dirty="0"/>
              <a:t>) is a collection of statistical models and their associated estimation procedures (such as the "variation" among and between groups) used to </a:t>
            </a:r>
            <a:r>
              <a:rPr lang="en-IN" dirty="0" err="1"/>
              <a:t>analyze</a:t>
            </a:r>
            <a:r>
              <a:rPr lang="en-IN" dirty="0"/>
              <a:t> the differences among group means in a sample. ANOVA was developed by the statistician Ronald Fisher. The ANOVA is based on the law of total variance, where the observed variance in a particular variable is partitioned into components attributable to different sources of variation. In its simplest form, ANOVA provides a statistical test of whether two or more population means are equal, and therefore generalizes the </a:t>
            </a:r>
            <a:r>
              <a:rPr lang="en-IN" i="1" dirty="0" smtClean="0"/>
              <a:t>t</a:t>
            </a:r>
            <a:r>
              <a:rPr lang="en-IN" dirty="0" smtClean="0"/>
              <a:t>-test</a:t>
            </a:r>
            <a:r>
              <a:rPr lang="en-IN" dirty="0"/>
              <a:t> </a:t>
            </a:r>
            <a:r>
              <a:rPr lang="en-IN" dirty="0" smtClean="0"/>
              <a:t>beyond </a:t>
            </a:r>
            <a:r>
              <a:rPr lang="en-IN" dirty="0"/>
              <a:t>two means.</a:t>
            </a:r>
          </a:p>
        </p:txBody>
      </p:sp>
    </p:spTree>
    <p:extLst>
      <p:ext uri="{BB962C8B-B14F-4D97-AF65-F5344CB8AC3E}">
        <p14:creationId xmlns:p14="http://schemas.microsoft.com/office/powerpoint/2010/main" val="9841971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Analysis of variance</a:t>
            </a:r>
            <a:br>
              <a:rPr lang="en-IN" dirty="0"/>
            </a:br>
            <a:r>
              <a:rPr lang="en-IN" dirty="0"/>
              <a:t>ANOVA</a:t>
            </a:r>
          </a:p>
        </p:txBody>
      </p:sp>
      <p:sp>
        <p:nvSpPr>
          <p:cNvPr id="3" name="Content Placeholder 2"/>
          <p:cNvSpPr>
            <a:spLocks noGrp="1"/>
          </p:cNvSpPr>
          <p:nvPr>
            <p:ph idx="1"/>
          </p:nvPr>
        </p:nvSpPr>
        <p:spPr/>
        <p:txBody>
          <a:bodyPr/>
          <a:lstStyle/>
          <a:p>
            <a:r>
              <a:rPr lang="en-IN" dirty="0"/>
              <a:t>ANOVA is a form of statistical hypothesis testing heavily used in the analysis of experimental data. A test result (calculated from the null hypothesis and the sample) is called statistically significant if it is deemed unlikely to have occurred by chance, </a:t>
            </a:r>
            <a:r>
              <a:rPr lang="en-IN" i="1" dirty="0"/>
              <a:t>assuming the truth of the null hypothesis</a:t>
            </a:r>
            <a:r>
              <a:rPr lang="en-IN" dirty="0"/>
              <a:t>. A statistically significant result, when a probability (</a:t>
            </a:r>
            <a:r>
              <a:rPr lang="en-IN" i="1" dirty="0"/>
              <a:t>p</a:t>
            </a:r>
            <a:r>
              <a:rPr lang="en-IN" dirty="0"/>
              <a:t>-value) is less than a pre-specified threshold (significance level), justifies the rejection of the null hypothesis, but only if the a </a:t>
            </a:r>
            <a:r>
              <a:rPr lang="en-IN" dirty="0" smtClean="0"/>
              <a:t> </a:t>
            </a:r>
            <a:r>
              <a:rPr lang="en-IN" dirty="0"/>
              <a:t>probability of the null hypothesis is not high.</a:t>
            </a:r>
          </a:p>
        </p:txBody>
      </p:sp>
    </p:spTree>
    <p:extLst>
      <p:ext uri="{BB962C8B-B14F-4D97-AF65-F5344CB8AC3E}">
        <p14:creationId xmlns:p14="http://schemas.microsoft.com/office/powerpoint/2010/main" val="410776501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F-Test</a:t>
            </a:r>
            <a:endParaRPr lang="en-IN" dirty="0"/>
          </a:p>
        </p:txBody>
      </p:sp>
      <p:sp>
        <p:nvSpPr>
          <p:cNvPr id="3" name="Content Placeholder 2"/>
          <p:cNvSpPr>
            <a:spLocks noGrp="1"/>
          </p:cNvSpPr>
          <p:nvPr>
            <p:ph idx="1"/>
          </p:nvPr>
        </p:nvSpPr>
        <p:spPr/>
        <p:txBody>
          <a:bodyPr>
            <a:normAutofit fontScale="92500" lnSpcReduction="10000"/>
          </a:bodyPr>
          <a:lstStyle/>
          <a:p>
            <a:r>
              <a:rPr lang="en-IN" dirty="0"/>
              <a:t>An </a:t>
            </a:r>
            <a:r>
              <a:rPr lang="en-IN" b="1" i="1" dirty="0"/>
              <a:t>F</a:t>
            </a:r>
            <a:r>
              <a:rPr lang="en-IN" b="1" dirty="0"/>
              <a:t>-test</a:t>
            </a:r>
            <a:r>
              <a:rPr lang="en-IN" dirty="0"/>
              <a:t> is any statistical test in which the test statistic has an </a:t>
            </a:r>
            <a:r>
              <a:rPr lang="en-IN" i="1" dirty="0" smtClean="0"/>
              <a:t>F</a:t>
            </a:r>
            <a:r>
              <a:rPr lang="en-IN" dirty="0" smtClean="0"/>
              <a:t>-distribution</a:t>
            </a:r>
            <a:r>
              <a:rPr lang="en-IN" dirty="0"/>
              <a:t> </a:t>
            </a:r>
            <a:r>
              <a:rPr lang="en-IN" dirty="0" smtClean="0"/>
              <a:t>under </a:t>
            </a:r>
            <a:r>
              <a:rPr lang="en-IN" dirty="0"/>
              <a:t>the null hypothesis</a:t>
            </a:r>
            <a:r>
              <a:rPr lang="en-IN" dirty="0" smtClean="0"/>
              <a:t>.</a:t>
            </a:r>
          </a:p>
          <a:p>
            <a:r>
              <a:rPr lang="en-IN" dirty="0" smtClean="0"/>
              <a:t> </a:t>
            </a:r>
            <a:r>
              <a:rPr lang="en-IN" dirty="0"/>
              <a:t>It is most often used when comparing statistical models that have been fitted to a data set, in order to identify the model that best fits the population from which the data were sampled</a:t>
            </a:r>
            <a:r>
              <a:rPr lang="en-IN" dirty="0" smtClean="0"/>
              <a:t>.</a:t>
            </a:r>
          </a:p>
          <a:p>
            <a:r>
              <a:rPr lang="en-IN" dirty="0" smtClean="0"/>
              <a:t> </a:t>
            </a:r>
            <a:r>
              <a:rPr lang="en-IN" dirty="0"/>
              <a:t>Exact "</a:t>
            </a:r>
            <a:r>
              <a:rPr lang="en-IN" i="1" dirty="0"/>
              <a:t>F</a:t>
            </a:r>
            <a:r>
              <a:rPr lang="en-IN" dirty="0"/>
              <a:t>-tests" mainly arise when the models have been fitted to the data using least squares. The name was coined by George W. </a:t>
            </a:r>
            <a:r>
              <a:rPr lang="en-IN" dirty="0" err="1"/>
              <a:t>Snedecor</a:t>
            </a:r>
            <a:r>
              <a:rPr lang="en-IN" dirty="0"/>
              <a:t>, in honour of Sir Ronald A. Fisher. Fisher initially developed the statistic as the variance ratio in the 1920s</a:t>
            </a:r>
            <a:r>
              <a:rPr lang="en-IN" dirty="0" smtClean="0"/>
              <a:t>.</a:t>
            </a:r>
            <a:endParaRPr lang="en-IN" dirty="0"/>
          </a:p>
        </p:txBody>
      </p:sp>
    </p:spTree>
    <p:extLst>
      <p:ext uri="{BB962C8B-B14F-4D97-AF65-F5344CB8AC3E}">
        <p14:creationId xmlns:p14="http://schemas.microsoft.com/office/powerpoint/2010/main" val="1770970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Data processing cycle</a:t>
            </a:r>
          </a:p>
        </p:txBody>
      </p:sp>
      <p:sp>
        <p:nvSpPr>
          <p:cNvPr id="3" name="Content Placeholder 2"/>
          <p:cNvSpPr>
            <a:spLocks noGrp="1"/>
          </p:cNvSpPr>
          <p:nvPr>
            <p:ph idx="1"/>
          </p:nvPr>
        </p:nvSpPr>
        <p:spPr/>
        <p:txBody>
          <a:bodyPr/>
          <a:lstStyle/>
          <a:p>
            <a:r>
              <a:rPr lang="en-IN" dirty="0"/>
              <a:t>5. Data output/interpretation</a:t>
            </a:r>
          </a:p>
          <a:p>
            <a:r>
              <a:rPr lang="en-IN" dirty="0"/>
              <a:t>The output/interpretation stage is the stage at which data is finally usable to non-data scientists. It is translated, readable, and often in the form of graphs, videos, images, plain text, etc.). Members of the company or institution can now begin to self-serve the </a:t>
            </a:r>
            <a:r>
              <a:rPr lang="en-IN" dirty="0" smtClean="0"/>
              <a:t>data</a:t>
            </a:r>
            <a:r>
              <a:rPr lang="en-IN" dirty="0"/>
              <a:t> </a:t>
            </a:r>
            <a:r>
              <a:rPr lang="en-IN" dirty="0" smtClean="0"/>
              <a:t>for </a:t>
            </a:r>
            <a:r>
              <a:rPr lang="en-IN" dirty="0"/>
              <a:t>their own data </a:t>
            </a:r>
            <a:r>
              <a:rPr lang="en-IN" dirty="0" smtClean="0"/>
              <a:t>analytics </a:t>
            </a:r>
            <a:r>
              <a:rPr lang="en-IN" dirty="0"/>
              <a:t> projects</a:t>
            </a:r>
          </a:p>
          <a:p>
            <a:endParaRPr lang="en-IN" dirty="0"/>
          </a:p>
        </p:txBody>
      </p:sp>
    </p:spTree>
    <p:extLst>
      <p:ext uri="{BB962C8B-B14F-4D97-AF65-F5344CB8AC3E}">
        <p14:creationId xmlns:p14="http://schemas.microsoft.com/office/powerpoint/2010/main" val="7697479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F-Test</a:t>
            </a:r>
          </a:p>
        </p:txBody>
      </p:sp>
      <p:sp>
        <p:nvSpPr>
          <p:cNvPr id="3" name="Content Placeholder 2"/>
          <p:cNvSpPr>
            <a:spLocks noGrp="1"/>
          </p:cNvSpPr>
          <p:nvPr>
            <p:ph idx="1"/>
          </p:nvPr>
        </p:nvSpPr>
        <p:spPr/>
        <p:txBody>
          <a:bodyPr>
            <a:normAutofit fontScale="92500" lnSpcReduction="20000"/>
          </a:bodyPr>
          <a:lstStyle/>
          <a:p>
            <a:r>
              <a:rPr lang="en-IN" dirty="0"/>
              <a:t>Common examples of the use of </a:t>
            </a:r>
            <a:r>
              <a:rPr lang="en-IN" i="1" dirty="0"/>
              <a:t>F</a:t>
            </a:r>
            <a:r>
              <a:rPr lang="en-IN" dirty="0"/>
              <a:t>-tests include the study of the following cases:</a:t>
            </a:r>
          </a:p>
          <a:p>
            <a:r>
              <a:rPr lang="en-IN" dirty="0"/>
              <a:t>The hypothesis that the means of a given set of normally distributed populations, all having the same standard </a:t>
            </a:r>
            <a:r>
              <a:rPr lang="en-IN" dirty="0" smtClean="0"/>
              <a:t>deviation </a:t>
            </a:r>
            <a:r>
              <a:rPr lang="en-IN" dirty="0"/>
              <a:t>are equal. This is perhaps the best-known </a:t>
            </a:r>
            <a:r>
              <a:rPr lang="en-IN" i="1" dirty="0"/>
              <a:t>F</a:t>
            </a:r>
            <a:r>
              <a:rPr lang="en-IN" dirty="0"/>
              <a:t>-test, and plays an important role in the analysis of variance (ANOVA).</a:t>
            </a:r>
          </a:p>
          <a:p>
            <a:r>
              <a:rPr lang="en-IN" dirty="0"/>
              <a:t>The hypothesis that a proposed regression model fits the </a:t>
            </a:r>
            <a:r>
              <a:rPr lang="en-IN" dirty="0" smtClean="0"/>
              <a:t>data well</a:t>
            </a:r>
            <a:r>
              <a:rPr lang="en-IN" dirty="0"/>
              <a:t>. </a:t>
            </a:r>
          </a:p>
          <a:p>
            <a:r>
              <a:rPr lang="en-IN" dirty="0"/>
              <a:t>The hypothesis that a data set in a regression analysis follows the simpler of two proposed linear models that are </a:t>
            </a:r>
            <a:r>
              <a:rPr lang="en-IN" dirty="0" smtClean="0"/>
              <a:t>nested</a:t>
            </a:r>
            <a:r>
              <a:rPr lang="en-IN" dirty="0"/>
              <a:t> </a:t>
            </a:r>
            <a:r>
              <a:rPr lang="en-IN" dirty="0" smtClean="0"/>
              <a:t>within </a:t>
            </a:r>
            <a:r>
              <a:rPr lang="en-IN" dirty="0"/>
              <a:t>each other.</a:t>
            </a:r>
          </a:p>
          <a:p>
            <a:r>
              <a:rPr lang="en-IN" dirty="0"/>
              <a:t>In addition, some statistical procedures, such as </a:t>
            </a:r>
            <a:r>
              <a:rPr lang="en-IN" dirty="0" err="1"/>
              <a:t>Scheffé's</a:t>
            </a:r>
            <a:r>
              <a:rPr lang="en-IN" dirty="0"/>
              <a:t> method for multiple comparisons adjustment in linear models, also use </a:t>
            </a:r>
            <a:r>
              <a:rPr lang="en-IN" i="1" dirty="0"/>
              <a:t>F</a:t>
            </a:r>
            <a:r>
              <a:rPr lang="en-IN" dirty="0"/>
              <a:t>-tests.</a:t>
            </a:r>
          </a:p>
          <a:p>
            <a:endParaRPr lang="en-IN" dirty="0"/>
          </a:p>
        </p:txBody>
      </p:sp>
    </p:spTree>
    <p:extLst>
      <p:ext uri="{BB962C8B-B14F-4D97-AF65-F5344CB8AC3E}">
        <p14:creationId xmlns:p14="http://schemas.microsoft.com/office/powerpoint/2010/main" val="179417921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Chi-Square Test</a:t>
            </a:r>
            <a:endParaRPr lang="en-IN" dirty="0"/>
          </a:p>
        </p:txBody>
      </p:sp>
      <p:sp>
        <p:nvSpPr>
          <p:cNvPr id="3" name="Content Placeholder 2"/>
          <p:cNvSpPr>
            <a:spLocks noGrp="1"/>
          </p:cNvSpPr>
          <p:nvPr>
            <p:ph idx="1"/>
          </p:nvPr>
        </p:nvSpPr>
        <p:spPr/>
        <p:txBody>
          <a:bodyPr>
            <a:normAutofit fontScale="85000" lnSpcReduction="20000"/>
          </a:bodyPr>
          <a:lstStyle/>
          <a:p>
            <a:r>
              <a:rPr lang="en-IN" dirty="0"/>
              <a:t>A </a:t>
            </a:r>
            <a:r>
              <a:rPr lang="en-IN" b="1" dirty="0"/>
              <a:t>chi-squared test</a:t>
            </a:r>
            <a:r>
              <a:rPr lang="en-IN" dirty="0"/>
              <a:t>, also written as </a:t>
            </a:r>
            <a:r>
              <a:rPr lang="en-IN" b="1" i="1" dirty="0"/>
              <a:t>χ</a:t>
            </a:r>
            <a:r>
              <a:rPr lang="en-IN" b="1" baseline="30000" dirty="0"/>
              <a:t>2</a:t>
            </a:r>
            <a:r>
              <a:rPr lang="en-IN" b="1" dirty="0"/>
              <a:t> test</a:t>
            </a:r>
            <a:r>
              <a:rPr lang="en-IN" dirty="0"/>
              <a:t>, is a statistical hypothesis test that is valid to perform when the test statistic is chi-squared distributed under the null hypothesis, specifically Pearson's chi-squared test and variants thereof. Pearson's chi-squared test is used to determine whether there is a statistically significant difference between the expected </a:t>
            </a:r>
            <a:r>
              <a:rPr lang="en-IN" dirty="0" smtClean="0"/>
              <a:t>frequencies</a:t>
            </a:r>
            <a:r>
              <a:rPr lang="en-IN" dirty="0"/>
              <a:t> </a:t>
            </a:r>
            <a:r>
              <a:rPr lang="en-IN" dirty="0" smtClean="0"/>
              <a:t>and </a:t>
            </a:r>
            <a:r>
              <a:rPr lang="en-IN" dirty="0"/>
              <a:t>the observed frequencies in one or more categories of a contingency table.</a:t>
            </a:r>
          </a:p>
          <a:p>
            <a:r>
              <a:rPr lang="en-IN" dirty="0"/>
              <a:t>In the standard applications of this test, the observations are classified into mutually exclusive classes. If the null hypothesis that there are no differences between the classes in the population is true, the test statistic computed from the observations follows a </a:t>
            </a:r>
            <a:r>
              <a:rPr lang="en-IN" i="1" dirty="0"/>
              <a:t>χ</a:t>
            </a:r>
            <a:r>
              <a:rPr lang="en-IN" baseline="30000" dirty="0"/>
              <a:t>2</a:t>
            </a:r>
            <a:r>
              <a:rPr lang="en-IN" dirty="0"/>
              <a:t> frequency distribution. The purpose of the test is to evaluate how likely the observed frequencies would be assuming the null hypothesis is true.</a:t>
            </a:r>
          </a:p>
          <a:p>
            <a:endParaRPr lang="en-IN" dirty="0"/>
          </a:p>
        </p:txBody>
      </p:sp>
    </p:spTree>
    <p:extLst>
      <p:ext uri="{BB962C8B-B14F-4D97-AF65-F5344CB8AC3E}">
        <p14:creationId xmlns:p14="http://schemas.microsoft.com/office/powerpoint/2010/main" val="99972717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42913" y="-666750"/>
            <a:ext cx="13077825" cy="8191500"/>
          </a:xfrm>
          <a:prstGeom prst="rect">
            <a:avLst/>
          </a:prstGeom>
        </p:spPr>
      </p:pic>
    </p:spTree>
    <p:extLst>
      <p:ext uri="{BB962C8B-B14F-4D97-AF65-F5344CB8AC3E}">
        <p14:creationId xmlns:p14="http://schemas.microsoft.com/office/powerpoint/2010/main" val="261845563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t>Chi-Square Test</a:t>
            </a:r>
          </a:p>
        </p:txBody>
      </p:sp>
      <p:sp>
        <p:nvSpPr>
          <p:cNvPr id="3" name="Content Placeholder 2"/>
          <p:cNvSpPr>
            <a:spLocks noGrp="1"/>
          </p:cNvSpPr>
          <p:nvPr>
            <p:ph idx="1"/>
          </p:nvPr>
        </p:nvSpPr>
        <p:spPr/>
        <p:txBody>
          <a:bodyPr>
            <a:normAutofit fontScale="92500"/>
          </a:bodyPr>
          <a:lstStyle/>
          <a:p>
            <a:r>
              <a:rPr lang="en-IN" dirty="0"/>
              <a:t>Test statistics that follow a </a:t>
            </a:r>
            <a:r>
              <a:rPr lang="en-IN" i="1" dirty="0"/>
              <a:t>χ</a:t>
            </a:r>
            <a:r>
              <a:rPr lang="en-IN" baseline="30000" dirty="0"/>
              <a:t>2</a:t>
            </a:r>
            <a:r>
              <a:rPr lang="en-IN" dirty="0"/>
              <a:t> distribution occur when the observations are independent and normally distributed, which assumptions are often justified under the central limit theorem. There are also </a:t>
            </a:r>
            <a:r>
              <a:rPr lang="en-IN" i="1" dirty="0"/>
              <a:t>χ</a:t>
            </a:r>
            <a:r>
              <a:rPr lang="en-IN" baseline="30000" dirty="0"/>
              <a:t>2</a:t>
            </a:r>
            <a:r>
              <a:rPr lang="en-IN" dirty="0"/>
              <a:t> tests for testing the null hypothesis of independence of a pair of random </a:t>
            </a:r>
            <a:r>
              <a:rPr lang="en-IN" dirty="0" smtClean="0"/>
              <a:t>variables</a:t>
            </a:r>
            <a:r>
              <a:rPr lang="en-IN" dirty="0"/>
              <a:t> </a:t>
            </a:r>
            <a:r>
              <a:rPr lang="en-IN" dirty="0" smtClean="0"/>
              <a:t>based </a:t>
            </a:r>
            <a:r>
              <a:rPr lang="en-IN" dirty="0"/>
              <a:t>on observations of the pairs.</a:t>
            </a:r>
          </a:p>
          <a:p>
            <a:r>
              <a:rPr lang="en-IN" dirty="0"/>
              <a:t>Chi-squared tests often refers to tests for which the distribution of the test statistic approaches the </a:t>
            </a:r>
            <a:r>
              <a:rPr lang="en-IN" i="1" dirty="0"/>
              <a:t>χ</a:t>
            </a:r>
            <a:r>
              <a:rPr lang="en-IN" baseline="30000" dirty="0"/>
              <a:t>2</a:t>
            </a:r>
            <a:r>
              <a:rPr lang="en-IN" dirty="0"/>
              <a:t> distribution asymptotically, meaning that the sampling distribution (if the null hypothesis is true) of the test statistic approximates a chi-squared distribution more and more closely as sample sizes increase.</a:t>
            </a:r>
          </a:p>
          <a:p>
            <a:endParaRPr lang="en-IN" dirty="0"/>
          </a:p>
        </p:txBody>
      </p:sp>
    </p:spTree>
    <p:extLst>
      <p:ext uri="{BB962C8B-B14F-4D97-AF65-F5344CB8AC3E}">
        <p14:creationId xmlns:p14="http://schemas.microsoft.com/office/powerpoint/2010/main" val="12092815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602</TotalTime>
  <Words>3289</Words>
  <Application>Microsoft Office PowerPoint</Application>
  <PresentationFormat>Widescreen</PresentationFormat>
  <Paragraphs>347</Paragraphs>
  <Slides>93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93</vt:i4>
      </vt:variant>
    </vt:vector>
  </HeadingPairs>
  <TitlesOfParts>
    <vt:vector size="98" baseType="lpstr">
      <vt:lpstr>Arial</vt:lpstr>
      <vt:lpstr>Calibri</vt:lpstr>
      <vt:lpstr>Garamond</vt:lpstr>
      <vt:lpstr>Open Sans</vt:lpstr>
      <vt:lpstr>Organic</vt:lpstr>
      <vt:lpstr>Research Methodology</vt:lpstr>
      <vt:lpstr>Unit-3.Data Analysis and Interpretation Contents to be covered </vt:lpstr>
      <vt:lpstr>Data processing</vt:lpstr>
      <vt:lpstr>PowerPoint Presentation</vt:lpstr>
      <vt:lpstr>Data processing cycle-Features/Stages</vt:lpstr>
      <vt:lpstr>Data processing cycle</vt:lpstr>
      <vt:lpstr>Data processing cycle</vt:lpstr>
      <vt:lpstr>Data processing cycle</vt:lpstr>
      <vt:lpstr>Data processing cycle</vt:lpstr>
      <vt:lpstr>Data processing cycle</vt:lpstr>
      <vt:lpstr>Essentials of processing data</vt:lpstr>
      <vt:lpstr>Essentials of processing data</vt:lpstr>
      <vt:lpstr>Processing of data--editing, coding, classification and tabulation </vt:lpstr>
      <vt:lpstr>Editing Of Data</vt:lpstr>
      <vt:lpstr>Need or significance of data editing</vt:lpstr>
      <vt:lpstr>Procedure/Process of editing data</vt:lpstr>
      <vt:lpstr>Editing Methods</vt:lpstr>
      <vt:lpstr>Editing Methods</vt:lpstr>
      <vt:lpstr>Editing Methods</vt:lpstr>
      <vt:lpstr>Essentials of good data editing</vt:lpstr>
      <vt:lpstr>Coding of Data</vt:lpstr>
      <vt:lpstr>PowerPoint Presentation</vt:lpstr>
      <vt:lpstr>Types of Code</vt:lpstr>
      <vt:lpstr>Essentials of Good Coding</vt:lpstr>
      <vt:lpstr>Tabulation Of Data</vt:lpstr>
      <vt:lpstr>Need &amp; Importance of Tabulation of Data</vt:lpstr>
      <vt:lpstr>PowerPoint Presentation</vt:lpstr>
      <vt:lpstr>PowerPoint Presentation</vt:lpstr>
      <vt:lpstr>Methods of Tabulation of data</vt:lpstr>
      <vt:lpstr>PowerPoint Presentation</vt:lpstr>
      <vt:lpstr>Graphical Presentation Of Data</vt:lpstr>
      <vt:lpstr>IMPOTANCE OF GRAPHICAL REPRESENTATION</vt:lpstr>
      <vt:lpstr>TYPES OF GRAPHICAL REPRESENTATION</vt:lpstr>
      <vt:lpstr>TYPES OF GRAPHICAL REPRESENTATION</vt:lpstr>
      <vt:lpstr>PowerPoint Presentation</vt:lpstr>
      <vt:lpstr>Histogram</vt:lpstr>
      <vt:lpstr>PIE DIAGRAM</vt:lpstr>
      <vt:lpstr>Analysis of Data</vt:lpstr>
      <vt:lpstr>Purpose of Data Analysis</vt:lpstr>
      <vt:lpstr>Purpose of Data Analysis</vt:lpstr>
      <vt:lpstr>Types of Data Analysis</vt:lpstr>
      <vt:lpstr>Types of Data Analysis</vt:lpstr>
      <vt:lpstr>Types of Data Analysis</vt:lpstr>
      <vt:lpstr>Types of Data Analysis</vt:lpstr>
      <vt:lpstr>Types of Data Analysis</vt:lpstr>
      <vt:lpstr>Types of Data Analysis</vt:lpstr>
      <vt:lpstr>Types of Data Analysis</vt:lpstr>
      <vt:lpstr>PowerPoint Presentation</vt:lpstr>
      <vt:lpstr>Interpretation of Data</vt:lpstr>
      <vt:lpstr>Essentials of Interpretation of data</vt:lpstr>
      <vt:lpstr>Essentials of Interpretation of data</vt:lpstr>
      <vt:lpstr>Importance/Significance of Interpretation of Data</vt:lpstr>
      <vt:lpstr>Importance/Significance of Interpretation of Data</vt:lpstr>
      <vt:lpstr>Descriptive analysis</vt:lpstr>
      <vt:lpstr>Descriptive analysis</vt:lpstr>
      <vt:lpstr>Descriptive analysis</vt:lpstr>
      <vt:lpstr>Descriptive analysis</vt:lpstr>
      <vt:lpstr>PowerPoint Presentation</vt:lpstr>
      <vt:lpstr>PowerPoint Presentation</vt:lpstr>
      <vt:lpstr>PowerPoint Presentation</vt:lpstr>
      <vt:lpstr>Measures of Central Tendency</vt:lpstr>
      <vt:lpstr>Measures of Central Tendency</vt:lpstr>
      <vt:lpstr>Measures of Variability or Dispersion</vt:lpstr>
      <vt:lpstr>Measures of Measures of Diversion from Normality/ Shapes of Distributions </vt:lpstr>
      <vt:lpstr>Skewness</vt:lpstr>
      <vt:lpstr>PowerPoint Presentation</vt:lpstr>
      <vt:lpstr>Kurtosis</vt:lpstr>
      <vt:lpstr>PowerPoint Presentation</vt:lpstr>
      <vt:lpstr>Testing of Hypothesis</vt:lpstr>
      <vt:lpstr>Testing of Hypothesis</vt:lpstr>
      <vt:lpstr>Testing of Hypothesis</vt:lpstr>
      <vt:lpstr>Testing of Hypothesis</vt:lpstr>
      <vt:lpstr>Testing of Hypothesis</vt:lpstr>
      <vt:lpstr>PowerPoint Presentation</vt:lpstr>
      <vt:lpstr>One-Tailed Test &amp; Two-Tailed Test</vt:lpstr>
      <vt:lpstr>One-Tailed Hypothesis Tests </vt:lpstr>
      <vt:lpstr>Two-tailed test </vt:lpstr>
      <vt:lpstr>Two-tailed test </vt:lpstr>
      <vt:lpstr>Two-tailed test</vt:lpstr>
      <vt:lpstr>PowerPoint Presentation</vt:lpstr>
      <vt:lpstr>Type 1 Error, Type 2 Error </vt:lpstr>
      <vt:lpstr>Type 1 Error, Type 2 Error </vt:lpstr>
      <vt:lpstr>PowerPoint Presentation</vt:lpstr>
      <vt:lpstr>Hypothesis Testing Procedure</vt:lpstr>
      <vt:lpstr>Understanding t-Tests: 1-sample, 2-sample, and Paired t-Test </vt:lpstr>
      <vt:lpstr>The One Sample t Test</vt:lpstr>
      <vt:lpstr>Analysis of variance ANOVA</vt:lpstr>
      <vt:lpstr>Analysis of variance ANOVA</vt:lpstr>
      <vt:lpstr>F-Test</vt:lpstr>
      <vt:lpstr>F-Test</vt:lpstr>
      <vt:lpstr>Chi-Square Test</vt:lpstr>
      <vt:lpstr>PowerPoint Presentation</vt:lpstr>
      <vt:lpstr>Chi-Square Test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Methodology</dc:title>
  <dc:creator>Windows User</dc:creator>
  <cp:lastModifiedBy>ADIT</cp:lastModifiedBy>
  <cp:revision>59</cp:revision>
  <dcterms:created xsi:type="dcterms:W3CDTF">2020-09-02T12:17:28Z</dcterms:created>
  <dcterms:modified xsi:type="dcterms:W3CDTF">2020-10-11T11:57:22Z</dcterms:modified>
</cp:coreProperties>
</file>