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9DEBC-C3B6-48E3-B103-92E4ADA0B9A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7A26B710-3BC1-44AD-81F6-DEECDDE604C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3D7C8D4C-4FB0-4DCA-90CF-67DBE0E27A0D}"/>
              </a:ext>
            </a:extLst>
          </p:cNvPr>
          <p:cNvSpPr>
            <a:spLocks noGrp="1"/>
          </p:cNvSpPr>
          <p:nvPr>
            <p:ph type="dt" sz="half" idx="10"/>
          </p:nvPr>
        </p:nvSpPr>
        <p:spPr/>
        <p:txBody>
          <a:bodyPr/>
          <a:lstStyle/>
          <a:p>
            <a:fld id="{4527C563-9285-4A4E-9307-E75FA4E4024F}" type="datetimeFigureOut">
              <a:rPr lang="en-IN" smtClean="0"/>
              <a:t>19-10-2021</a:t>
            </a:fld>
            <a:endParaRPr lang="en-IN"/>
          </a:p>
        </p:txBody>
      </p:sp>
      <p:sp>
        <p:nvSpPr>
          <p:cNvPr id="5" name="Footer Placeholder 4">
            <a:extLst>
              <a:ext uri="{FF2B5EF4-FFF2-40B4-BE49-F238E27FC236}">
                <a16:creationId xmlns:a16="http://schemas.microsoft.com/office/drawing/2014/main" id="{64F08B05-B486-4F66-9F8F-EC6A94DC4C9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D7B8742-B249-42D8-9F47-2568DB6BB73D}"/>
              </a:ext>
            </a:extLst>
          </p:cNvPr>
          <p:cNvSpPr>
            <a:spLocks noGrp="1"/>
          </p:cNvSpPr>
          <p:nvPr>
            <p:ph type="sldNum" sz="quarter" idx="12"/>
          </p:nvPr>
        </p:nvSpPr>
        <p:spPr/>
        <p:txBody>
          <a:bodyPr/>
          <a:lstStyle/>
          <a:p>
            <a:fld id="{836C026F-5C74-4B28-B5AE-D6F3353CFB81}" type="slidenum">
              <a:rPr lang="en-IN" smtClean="0"/>
              <a:t>‹#›</a:t>
            </a:fld>
            <a:endParaRPr lang="en-IN"/>
          </a:p>
        </p:txBody>
      </p:sp>
    </p:spTree>
    <p:extLst>
      <p:ext uri="{BB962C8B-B14F-4D97-AF65-F5344CB8AC3E}">
        <p14:creationId xmlns:p14="http://schemas.microsoft.com/office/powerpoint/2010/main" val="13101595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E614A-CEA6-473B-9C94-D50D8E7FDD17}"/>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4A1B3A60-9877-4D5D-ACE5-392F080CB47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9820ADA-AA0B-42A1-9714-AE1A4446C401}"/>
              </a:ext>
            </a:extLst>
          </p:cNvPr>
          <p:cNvSpPr>
            <a:spLocks noGrp="1"/>
          </p:cNvSpPr>
          <p:nvPr>
            <p:ph type="dt" sz="half" idx="10"/>
          </p:nvPr>
        </p:nvSpPr>
        <p:spPr/>
        <p:txBody>
          <a:bodyPr/>
          <a:lstStyle/>
          <a:p>
            <a:fld id="{4527C563-9285-4A4E-9307-E75FA4E4024F}" type="datetimeFigureOut">
              <a:rPr lang="en-IN" smtClean="0"/>
              <a:t>19-10-2021</a:t>
            </a:fld>
            <a:endParaRPr lang="en-IN"/>
          </a:p>
        </p:txBody>
      </p:sp>
      <p:sp>
        <p:nvSpPr>
          <p:cNvPr id="5" name="Footer Placeholder 4">
            <a:extLst>
              <a:ext uri="{FF2B5EF4-FFF2-40B4-BE49-F238E27FC236}">
                <a16:creationId xmlns:a16="http://schemas.microsoft.com/office/drawing/2014/main" id="{66B25786-E1F7-49B1-90F6-9567269E837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E0AFC85-72C4-4166-9EEF-310C58026FC7}"/>
              </a:ext>
            </a:extLst>
          </p:cNvPr>
          <p:cNvSpPr>
            <a:spLocks noGrp="1"/>
          </p:cNvSpPr>
          <p:nvPr>
            <p:ph type="sldNum" sz="quarter" idx="12"/>
          </p:nvPr>
        </p:nvSpPr>
        <p:spPr/>
        <p:txBody>
          <a:bodyPr/>
          <a:lstStyle/>
          <a:p>
            <a:fld id="{836C026F-5C74-4B28-B5AE-D6F3353CFB81}" type="slidenum">
              <a:rPr lang="en-IN" smtClean="0"/>
              <a:t>‹#›</a:t>
            </a:fld>
            <a:endParaRPr lang="en-IN"/>
          </a:p>
        </p:txBody>
      </p:sp>
    </p:spTree>
    <p:extLst>
      <p:ext uri="{BB962C8B-B14F-4D97-AF65-F5344CB8AC3E}">
        <p14:creationId xmlns:p14="http://schemas.microsoft.com/office/powerpoint/2010/main" val="569919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A4D2431-88F0-4A83-B481-A7296F45680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767DE893-26E1-464E-A1CA-A8036E8DD92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841A86E-4DAA-4EE5-996C-40F17943F662}"/>
              </a:ext>
            </a:extLst>
          </p:cNvPr>
          <p:cNvSpPr>
            <a:spLocks noGrp="1"/>
          </p:cNvSpPr>
          <p:nvPr>
            <p:ph type="dt" sz="half" idx="10"/>
          </p:nvPr>
        </p:nvSpPr>
        <p:spPr/>
        <p:txBody>
          <a:bodyPr/>
          <a:lstStyle/>
          <a:p>
            <a:fld id="{4527C563-9285-4A4E-9307-E75FA4E4024F}" type="datetimeFigureOut">
              <a:rPr lang="en-IN" smtClean="0"/>
              <a:t>19-10-2021</a:t>
            </a:fld>
            <a:endParaRPr lang="en-IN"/>
          </a:p>
        </p:txBody>
      </p:sp>
      <p:sp>
        <p:nvSpPr>
          <p:cNvPr id="5" name="Footer Placeholder 4">
            <a:extLst>
              <a:ext uri="{FF2B5EF4-FFF2-40B4-BE49-F238E27FC236}">
                <a16:creationId xmlns:a16="http://schemas.microsoft.com/office/drawing/2014/main" id="{C23EAB3F-8004-4C45-9A97-D116B91E7B8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F242933-AFF9-442D-8168-733D80FBDFF2}"/>
              </a:ext>
            </a:extLst>
          </p:cNvPr>
          <p:cNvSpPr>
            <a:spLocks noGrp="1"/>
          </p:cNvSpPr>
          <p:nvPr>
            <p:ph type="sldNum" sz="quarter" idx="12"/>
          </p:nvPr>
        </p:nvSpPr>
        <p:spPr/>
        <p:txBody>
          <a:bodyPr/>
          <a:lstStyle/>
          <a:p>
            <a:fld id="{836C026F-5C74-4B28-B5AE-D6F3353CFB81}" type="slidenum">
              <a:rPr lang="en-IN" smtClean="0"/>
              <a:t>‹#›</a:t>
            </a:fld>
            <a:endParaRPr lang="en-IN"/>
          </a:p>
        </p:txBody>
      </p:sp>
    </p:spTree>
    <p:extLst>
      <p:ext uri="{BB962C8B-B14F-4D97-AF65-F5344CB8AC3E}">
        <p14:creationId xmlns:p14="http://schemas.microsoft.com/office/powerpoint/2010/main" val="1396278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C036C-FF8E-478A-B7FB-5056D58F2C59}"/>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542107CB-EDC6-405D-BECA-3FDFCF84C65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296A881-37F6-4443-BAC3-B5196C722927}"/>
              </a:ext>
            </a:extLst>
          </p:cNvPr>
          <p:cNvSpPr>
            <a:spLocks noGrp="1"/>
          </p:cNvSpPr>
          <p:nvPr>
            <p:ph type="dt" sz="half" idx="10"/>
          </p:nvPr>
        </p:nvSpPr>
        <p:spPr/>
        <p:txBody>
          <a:bodyPr/>
          <a:lstStyle/>
          <a:p>
            <a:fld id="{4527C563-9285-4A4E-9307-E75FA4E4024F}" type="datetimeFigureOut">
              <a:rPr lang="en-IN" smtClean="0"/>
              <a:t>19-10-2021</a:t>
            </a:fld>
            <a:endParaRPr lang="en-IN"/>
          </a:p>
        </p:txBody>
      </p:sp>
      <p:sp>
        <p:nvSpPr>
          <p:cNvPr id="5" name="Footer Placeholder 4">
            <a:extLst>
              <a:ext uri="{FF2B5EF4-FFF2-40B4-BE49-F238E27FC236}">
                <a16:creationId xmlns:a16="http://schemas.microsoft.com/office/drawing/2014/main" id="{34CE7EDE-2BF1-4773-9CE1-40A13BECEBE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BBCE5EB-C045-4C8D-B64E-E373BCC3138B}"/>
              </a:ext>
            </a:extLst>
          </p:cNvPr>
          <p:cNvSpPr>
            <a:spLocks noGrp="1"/>
          </p:cNvSpPr>
          <p:nvPr>
            <p:ph type="sldNum" sz="quarter" idx="12"/>
          </p:nvPr>
        </p:nvSpPr>
        <p:spPr/>
        <p:txBody>
          <a:bodyPr/>
          <a:lstStyle/>
          <a:p>
            <a:fld id="{836C026F-5C74-4B28-B5AE-D6F3353CFB81}" type="slidenum">
              <a:rPr lang="en-IN" smtClean="0"/>
              <a:t>‹#›</a:t>
            </a:fld>
            <a:endParaRPr lang="en-IN"/>
          </a:p>
        </p:txBody>
      </p:sp>
    </p:spTree>
    <p:extLst>
      <p:ext uri="{BB962C8B-B14F-4D97-AF65-F5344CB8AC3E}">
        <p14:creationId xmlns:p14="http://schemas.microsoft.com/office/powerpoint/2010/main" val="3519362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8157BB-E7DC-4ED8-802E-8993522D0F6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51F83527-2654-4CC9-A3DB-E835256F52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C7AC8C5-DBF0-480A-BEC3-A05D2FCC3F96}"/>
              </a:ext>
            </a:extLst>
          </p:cNvPr>
          <p:cNvSpPr>
            <a:spLocks noGrp="1"/>
          </p:cNvSpPr>
          <p:nvPr>
            <p:ph type="dt" sz="half" idx="10"/>
          </p:nvPr>
        </p:nvSpPr>
        <p:spPr/>
        <p:txBody>
          <a:bodyPr/>
          <a:lstStyle/>
          <a:p>
            <a:fld id="{4527C563-9285-4A4E-9307-E75FA4E4024F}" type="datetimeFigureOut">
              <a:rPr lang="en-IN" smtClean="0"/>
              <a:t>19-10-2021</a:t>
            </a:fld>
            <a:endParaRPr lang="en-IN"/>
          </a:p>
        </p:txBody>
      </p:sp>
      <p:sp>
        <p:nvSpPr>
          <p:cNvPr id="5" name="Footer Placeholder 4">
            <a:extLst>
              <a:ext uri="{FF2B5EF4-FFF2-40B4-BE49-F238E27FC236}">
                <a16:creationId xmlns:a16="http://schemas.microsoft.com/office/drawing/2014/main" id="{3943182F-3840-4AF6-9E0F-BEA1678AB2E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AC3BF8A-1CF2-40E0-9A11-20A608BBF981}"/>
              </a:ext>
            </a:extLst>
          </p:cNvPr>
          <p:cNvSpPr>
            <a:spLocks noGrp="1"/>
          </p:cNvSpPr>
          <p:nvPr>
            <p:ph type="sldNum" sz="quarter" idx="12"/>
          </p:nvPr>
        </p:nvSpPr>
        <p:spPr/>
        <p:txBody>
          <a:bodyPr/>
          <a:lstStyle/>
          <a:p>
            <a:fld id="{836C026F-5C74-4B28-B5AE-D6F3353CFB81}" type="slidenum">
              <a:rPr lang="en-IN" smtClean="0"/>
              <a:t>‹#›</a:t>
            </a:fld>
            <a:endParaRPr lang="en-IN"/>
          </a:p>
        </p:txBody>
      </p:sp>
    </p:spTree>
    <p:extLst>
      <p:ext uri="{BB962C8B-B14F-4D97-AF65-F5344CB8AC3E}">
        <p14:creationId xmlns:p14="http://schemas.microsoft.com/office/powerpoint/2010/main" val="3406858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1F85D-BC63-4FB2-8FE4-66147C268110}"/>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78C460E-ED44-446D-B521-E334FBDC961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81045210-C244-40DD-BD2E-8074D662E13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7705DC80-C721-4610-8058-54C37D4A9427}"/>
              </a:ext>
            </a:extLst>
          </p:cNvPr>
          <p:cNvSpPr>
            <a:spLocks noGrp="1"/>
          </p:cNvSpPr>
          <p:nvPr>
            <p:ph type="dt" sz="half" idx="10"/>
          </p:nvPr>
        </p:nvSpPr>
        <p:spPr/>
        <p:txBody>
          <a:bodyPr/>
          <a:lstStyle/>
          <a:p>
            <a:fld id="{4527C563-9285-4A4E-9307-E75FA4E4024F}" type="datetimeFigureOut">
              <a:rPr lang="en-IN" smtClean="0"/>
              <a:t>19-10-2021</a:t>
            </a:fld>
            <a:endParaRPr lang="en-IN"/>
          </a:p>
        </p:txBody>
      </p:sp>
      <p:sp>
        <p:nvSpPr>
          <p:cNvPr id="6" name="Footer Placeholder 5">
            <a:extLst>
              <a:ext uri="{FF2B5EF4-FFF2-40B4-BE49-F238E27FC236}">
                <a16:creationId xmlns:a16="http://schemas.microsoft.com/office/drawing/2014/main" id="{8BBAD76B-7448-446A-AACC-1FF60A89045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29F602F-06EE-492E-9126-FE5403318A05}"/>
              </a:ext>
            </a:extLst>
          </p:cNvPr>
          <p:cNvSpPr>
            <a:spLocks noGrp="1"/>
          </p:cNvSpPr>
          <p:nvPr>
            <p:ph type="sldNum" sz="quarter" idx="12"/>
          </p:nvPr>
        </p:nvSpPr>
        <p:spPr/>
        <p:txBody>
          <a:bodyPr/>
          <a:lstStyle/>
          <a:p>
            <a:fld id="{836C026F-5C74-4B28-B5AE-D6F3353CFB81}" type="slidenum">
              <a:rPr lang="en-IN" smtClean="0"/>
              <a:t>‹#›</a:t>
            </a:fld>
            <a:endParaRPr lang="en-IN"/>
          </a:p>
        </p:txBody>
      </p:sp>
    </p:spTree>
    <p:extLst>
      <p:ext uri="{BB962C8B-B14F-4D97-AF65-F5344CB8AC3E}">
        <p14:creationId xmlns:p14="http://schemas.microsoft.com/office/powerpoint/2010/main" val="2644903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1F7AD-853E-45F3-9AC7-384191F5C720}"/>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5731266-3856-45F3-853B-F00E3189B6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530B547-BBF6-4311-857F-F34D78BF3F5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F284F11-80D7-45BA-8A21-8EF5D3546C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98EBDFD-E651-4A30-8CAC-18373226F44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3A4F3942-0794-4022-BC7D-D9D98F9AAEBA}"/>
              </a:ext>
            </a:extLst>
          </p:cNvPr>
          <p:cNvSpPr>
            <a:spLocks noGrp="1"/>
          </p:cNvSpPr>
          <p:nvPr>
            <p:ph type="dt" sz="half" idx="10"/>
          </p:nvPr>
        </p:nvSpPr>
        <p:spPr/>
        <p:txBody>
          <a:bodyPr/>
          <a:lstStyle/>
          <a:p>
            <a:fld id="{4527C563-9285-4A4E-9307-E75FA4E4024F}" type="datetimeFigureOut">
              <a:rPr lang="en-IN" smtClean="0"/>
              <a:t>19-10-2021</a:t>
            </a:fld>
            <a:endParaRPr lang="en-IN"/>
          </a:p>
        </p:txBody>
      </p:sp>
      <p:sp>
        <p:nvSpPr>
          <p:cNvPr id="8" name="Footer Placeholder 7">
            <a:extLst>
              <a:ext uri="{FF2B5EF4-FFF2-40B4-BE49-F238E27FC236}">
                <a16:creationId xmlns:a16="http://schemas.microsoft.com/office/drawing/2014/main" id="{969CFF83-8550-4113-B9A6-4A3B9B641D0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C2DB3A6D-F150-49BF-A124-23B82646B3ED}"/>
              </a:ext>
            </a:extLst>
          </p:cNvPr>
          <p:cNvSpPr>
            <a:spLocks noGrp="1"/>
          </p:cNvSpPr>
          <p:nvPr>
            <p:ph type="sldNum" sz="quarter" idx="12"/>
          </p:nvPr>
        </p:nvSpPr>
        <p:spPr/>
        <p:txBody>
          <a:bodyPr/>
          <a:lstStyle/>
          <a:p>
            <a:fld id="{836C026F-5C74-4B28-B5AE-D6F3353CFB81}" type="slidenum">
              <a:rPr lang="en-IN" smtClean="0"/>
              <a:t>‹#›</a:t>
            </a:fld>
            <a:endParaRPr lang="en-IN"/>
          </a:p>
        </p:txBody>
      </p:sp>
    </p:spTree>
    <p:extLst>
      <p:ext uri="{BB962C8B-B14F-4D97-AF65-F5344CB8AC3E}">
        <p14:creationId xmlns:p14="http://schemas.microsoft.com/office/powerpoint/2010/main" val="3047788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44957-33F9-409D-BA88-7F288CB14B76}"/>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718B09B7-EFA5-4BB9-8AB4-2B2222A6ED25}"/>
              </a:ext>
            </a:extLst>
          </p:cNvPr>
          <p:cNvSpPr>
            <a:spLocks noGrp="1"/>
          </p:cNvSpPr>
          <p:nvPr>
            <p:ph type="dt" sz="half" idx="10"/>
          </p:nvPr>
        </p:nvSpPr>
        <p:spPr/>
        <p:txBody>
          <a:bodyPr/>
          <a:lstStyle/>
          <a:p>
            <a:fld id="{4527C563-9285-4A4E-9307-E75FA4E4024F}" type="datetimeFigureOut">
              <a:rPr lang="en-IN" smtClean="0"/>
              <a:t>19-10-2021</a:t>
            </a:fld>
            <a:endParaRPr lang="en-IN"/>
          </a:p>
        </p:txBody>
      </p:sp>
      <p:sp>
        <p:nvSpPr>
          <p:cNvPr id="4" name="Footer Placeholder 3">
            <a:extLst>
              <a:ext uri="{FF2B5EF4-FFF2-40B4-BE49-F238E27FC236}">
                <a16:creationId xmlns:a16="http://schemas.microsoft.com/office/drawing/2014/main" id="{EFEED0D3-8EC2-40A8-8318-13716FD9A0C5}"/>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6D919DCD-7F7B-4ABD-A7B4-6B58BA5E9B06}"/>
              </a:ext>
            </a:extLst>
          </p:cNvPr>
          <p:cNvSpPr>
            <a:spLocks noGrp="1"/>
          </p:cNvSpPr>
          <p:nvPr>
            <p:ph type="sldNum" sz="quarter" idx="12"/>
          </p:nvPr>
        </p:nvSpPr>
        <p:spPr/>
        <p:txBody>
          <a:bodyPr/>
          <a:lstStyle/>
          <a:p>
            <a:fld id="{836C026F-5C74-4B28-B5AE-D6F3353CFB81}" type="slidenum">
              <a:rPr lang="en-IN" smtClean="0"/>
              <a:t>‹#›</a:t>
            </a:fld>
            <a:endParaRPr lang="en-IN"/>
          </a:p>
        </p:txBody>
      </p:sp>
    </p:spTree>
    <p:extLst>
      <p:ext uri="{BB962C8B-B14F-4D97-AF65-F5344CB8AC3E}">
        <p14:creationId xmlns:p14="http://schemas.microsoft.com/office/powerpoint/2010/main" val="3471696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FD38BA-D4DF-4E71-A46E-6BEA63BBFB0A}"/>
              </a:ext>
            </a:extLst>
          </p:cNvPr>
          <p:cNvSpPr>
            <a:spLocks noGrp="1"/>
          </p:cNvSpPr>
          <p:nvPr>
            <p:ph type="dt" sz="half" idx="10"/>
          </p:nvPr>
        </p:nvSpPr>
        <p:spPr/>
        <p:txBody>
          <a:bodyPr/>
          <a:lstStyle/>
          <a:p>
            <a:fld id="{4527C563-9285-4A4E-9307-E75FA4E4024F}" type="datetimeFigureOut">
              <a:rPr lang="en-IN" smtClean="0"/>
              <a:t>19-10-2021</a:t>
            </a:fld>
            <a:endParaRPr lang="en-IN"/>
          </a:p>
        </p:txBody>
      </p:sp>
      <p:sp>
        <p:nvSpPr>
          <p:cNvPr id="3" name="Footer Placeholder 2">
            <a:extLst>
              <a:ext uri="{FF2B5EF4-FFF2-40B4-BE49-F238E27FC236}">
                <a16:creationId xmlns:a16="http://schemas.microsoft.com/office/drawing/2014/main" id="{3791F2EA-BD2B-440B-B105-40EA0FF7095B}"/>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A7946686-738B-4259-8A7A-B09186ADB7B6}"/>
              </a:ext>
            </a:extLst>
          </p:cNvPr>
          <p:cNvSpPr>
            <a:spLocks noGrp="1"/>
          </p:cNvSpPr>
          <p:nvPr>
            <p:ph type="sldNum" sz="quarter" idx="12"/>
          </p:nvPr>
        </p:nvSpPr>
        <p:spPr/>
        <p:txBody>
          <a:bodyPr/>
          <a:lstStyle/>
          <a:p>
            <a:fld id="{836C026F-5C74-4B28-B5AE-D6F3353CFB81}" type="slidenum">
              <a:rPr lang="en-IN" smtClean="0"/>
              <a:t>‹#›</a:t>
            </a:fld>
            <a:endParaRPr lang="en-IN"/>
          </a:p>
        </p:txBody>
      </p:sp>
    </p:spTree>
    <p:extLst>
      <p:ext uri="{BB962C8B-B14F-4D97-AF65-F5344CB8AC3E}">
        <p14:creationId xmlns:p14="http://schemas.microsoft.com/office/powerpoint/2010/main" val="1976257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45C7E-440B-449B-AA51-FE6B92315C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AE82E200-684F-4A11-A27C-2A9565CA23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3054F851-AC64-4902-895B-DE4FBD1E19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670D9AA-907F-479F-9372-53CBB16A2DB4}"/>
              </a:ext>
            </a:extLst>
          </p:cNvPr>
          <p:cNvSpPr>
            <a:spLocks noGrp="1"/>
          </p:cNvSpPr>
          <p:nvPr>
            <p:ph type="dt" sz="half" idx="10"/>
          </p:nvPr>
        </p:nvSpPr>
        <p:spPr/>
        <p:txBody>
          <a:bodyPr/>
          <a:lstStyle/>
          <a:p>
            <a:fld id="{4527C563-9285-4A4E-9307-E75FA4E4024F}" type="datetimeFigureOut">
              <a:rPr lang="en-IN" smtClean="0"/>
              <a:t>19-10-2021</a:t>
            </a:fld>
            <a:endParaRPr lang="en-IN"/>
          </a:p>
        </p:txBody>
      </p:sp>
      <p:sp>
        <p:nvSpPr>
          <p:cNvPr id="6" name="Footer Placeholder 5">
            <a:extLst>
              <a:ext uri="{FF2B5EF4-FFF2-40B4-BE49-F238E27FC236}">
                <a16:creationId xmlns:a16="http://schemas.microsoft.com/office/drawing/2014/main" id="{FAFCA780-D72B-41A8-953F-28AF0F1D1B8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11907CA-12AA-4578-B3D9-4119A4C83574}"/>
              </a:ext>
            </a:extLst>
          </p:cNvPr>
          <p:cNvSpPr>
            <a:spLocks noGrp="1"/>
          </p:cNvSpPr>
          <p:nvPr>
            <p:ph type="sldNum" sz="quarter" idx="12"/>
          </p:nvPr>
        </p:nvSpPr>
        <p:spPr/>
        <p:txBody>
          <a:bodyPr/>
          <a:lstStyle/>
          <a:p>
            <a:fld id="{836C026F-5C74-4B28-B5AE-D6F3353CFB81}" type="slidenum">
              <a:rPr lang="en-IN" smtClean="0"/>
              <a:t>‹#›</a:t>
            </a:fld>
            <a:endParaRPr lang="en-IN"/>
          </a:p>
        </p:txBody>
      </p:sp>
    </p:spTree>
    <p:extLst>
      <p:ext uri="{BB962C8B-B14F-4D97-AF65-F5344CB8AC3E}">
        <p14:creationId xmlns:p14="http://schemas.microsoft.com/office/powerpoint/2010/main" val="1284198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3786C-7A33-41D5-9D8F-4ECC4FF0ED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D5AF57E3-905D-4EE9-8546-A351206BAE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1DAC93DB-D6A9-4929-81EB-F4CFE7A4B3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8CABDF-7B9F-48D0-87AA-A89A2562C60D}"/>
              </a:ext>
            </a:extLst>
          </p:cNvPr>
          <p:cNvSpPr>
            <a:spLocks noGrp="1"/>
          </p:cNvSpPr>
          <p:nvPr>
            <p:ph type="dt" sz="half" idx="10"/>
          </p:nvPr>
        </p:nvSpPr>
        <p:spPr/>
        <p:txBody>
          <a:bodyPr/>
          <a:lstStyle/>
          <a:p>
            <a:fld id="{4527C563-9285-4A4E-9307-E75FA4E4024F}" type="datetimeFigureOut">
              <a:rPr lang="en-IN" smtClean="0"/>
              <a:t>19-10-2021</a:t>
            </a:fld>
            <a:endParaRPr lang="en-IN"/>
          </a:p>
        </p:txBody>
      </p:sp>
      <p:sp>
        <p:nvSpPr>
          <p:cNvPr id="6" name="Footer Placeholder 5">
            <a:extLst>
              <a:ext uri="{FF2B5EF4-FFF2-40B4-BE49-F238E27FC236}">
                <a16:creationId xmlns:a16="http://schemas.microsoft.com/office/drawing/2014/main" id="{FAB71006-BB16-439C-95CA-6B8E0BEFFF4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6CCEAE75-C598-4D6E-8F04-B6F68196FAB9}"/>
              </a:ext>
            </a:extLst>
          </p:cNvPr>
          <p:cNvSpPr>
            <a:spLocks noGrp="1"/>
          </p:cNvSpPr>
          <p:nvPr>
            <p:ph type="sldNum" sz="quarter" idx="12"/>
          </p:nvPr>
        </p:nvSpPr>
        <p:spPr/>
        <p:txBody>
          <a:bodyPr/>
          <a:lstStyle/>
          <a:p>
            <a:fld id="{836C026F-5C74-4B28-B5AE-D6F3353CFB81}" type="slidenum">
              <a:rPr lang="en-IN" smtClean="0"/>
              <a:t>‹#›</a:t>
            </a:fld>
            <a:endParaRPr lang="en-IN"/>
          </a:p>
        </p:txBody>
      </p:sp>
    </p:spTree>
    <p:extLst>
      <p:ext uri="{BB962C8B-B14F-4D97-AF65-F5344CB8AC3E}">
        <p14:creationId xmlns:p14="http://schemas.microsoft.com/office/powerpoint/2010/main" val="18833708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887917B-600C-492B-B545-8FF6A9AB00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95EBD2DF-A996-4722-9317-4D37E9A8C3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8EA9C1F-9603-46E9-91D6-0A3813A4B6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27C563-9285-4A4E-9307-E75FA4E4024F}" type="datetimeFigureOut">
              <a:rPr lang="en-IN" smtClean="0"/>
              <a:t>19-10-2021</a:t>
            </a:fld>
            <a:endParaRPr lang="en-IN"/>
          </a:p>
        </p:txBody>
      </p:sp>
      <p:sp>
        <p:nvSpPr>
          <p:cNvPr id="5" name="Footer Placeholder 4">
            <a:extLst>
              <a:ext uri="{FF2B5EF4-FFF2-40B4-BE49-F238E27FC236}">
                <a16:creationId xmlns:a16="http://schemas.microsoft.com/office/drawing/2014/main" id="{DF677F24-2361-4873-AC02-75C80DB1246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91E337B6-09FC-4678-93AE-999689D7951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6C026F-5C74-4B28-B5AE-D6F3353CFB81}" type="slidenum">
              <a:rPr lang="en-IN" smtClean="0"/>
              <a:t>‹#›</a:t>
            </a:fld>
            <a:endParaRPr lang="en-IN"/>
          </a:p>
        </p:txBody>
      </p:sp>
    </p:spTree>
    <p:extLst>
      <p:ext uri="{BB962C8B-B14F-4D97-AF65-F5344CB8AC3E}">
        <p14:creationId xmlns:p14="http://schemas.microsoft.com/office/powerpoint/2010/main" val="2157125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87720-D36F-4E2B-BD9F-37F76A867A26}"/>
              </a:ext>
            </a:extLst>
          </p:cNvPr>
          <p:cNvSpPr>
            <a:spLocks noGrp="1"/>
          </p:cNvSpPr>
          <p:nvPr>
            <p:ph type="ctrTitle"/>
          </p:nvPr>
        </p:nvSpPr>
        <p:spPr>
          <a:xfrm>
            <a:off x="1409700" y="676275"/>
            <a:ext cx="9144000" cy="1481138"/>
          </a:xfrm>
          <a:solidFill>
            <a:schemeClr val="accent2"/>
          </a:solidFill>
        </p:spPr>
        <p:txBody>
          <a:bodyPr>
            <a:normAutofit/>
          </a:bodyPr>
          <a:lstStyle/>
          <a:p>
            <a:r>
              <a:rPr lang="en-US" sz="7200" b="1" u="sng" dirty="0">
                <a:effectLst>
                  <a:outerShdw blurRad="38100" dist="38100" dir="2700000" algn="tl">
                    <a:srgbClr val="000000">
                      <a:alpha val="43137"/>
                    </a:srgbClr>
                  </a:outerShdw>
                </a:effectLst>
              </a:rPr>
              <a:t>CHAPTER 2</a:t>
            </a:r>
            <a:endParaRPr lang="en-IN" sz="7200" b="1" u="sng" dirty="0">
              <a:effectLst>
                <a:outerShdw blurRad="38100" dist="38100" dir="2700000" algn="tl">
                  <a:srgbClr val="000000">
                    <a:alpha val="43137"/>
                  </a:srgbClr>
                </a:outerShdw>
              </a:effectLst>
            </a:endParaRPr>
          </a:p>
        </p:txBody>
      </p:sp>
      <p:sp>
        <p:nvSpPr>
          <p:cNvPr id="3" name="Subtitle 2">
            <a:extLst>
              <a:ext uri="{FF2B5EF4-FFF2-40B4-BE49-F238E27FC236}">
                <a16:creationId xmlns:a16="http://schemas.microsoft.com/office/drawing/2014/main" id="{83A4E702-B345-4CAE-BE04-EF7ADFB826AE}"/>
              </a:ext>
            </a:extLst>
          </p:cNvPr>
          <p:cNvSpPr>
            <a:spLocks noGrp="1"/>
          </p:cNvSpPr>
          <p:nvPr>
            <p:ph type="subTitle" idx="1"/>
          </p:nvPr>
        </p:nvSpPr>
        <p:spPr>
          <a:xfrm>
            <a:off x="1409700" y="2620963"/>
            <a:ext cx="9144000" cy="3065462"/>
          </a:xfrm>
          <a:solidFill>
            <a:schemeClr val="accent6">
              <a:lumMod val="60000"/>
              <a:lumOff val="40000"/>
            </a:schemeClr>
          </a:solidFill>
        </p:spPr>
        <p:txBody>
          <a:bodyPr>
            <a:noAutofit/>
          </a:bodyPr>
          <a:lstStyle/>
          <a:p>
            <a:r>
              <a:rPr lang="en-US" sz="7200" b="1" u="sng" dirty="0">
                <a:effectLst>
                  <a:outerShdw blurRad="38100" dist="38100" dir="2700000" algn="tl">
                    <a:srgbClr val="000000">
                      <a:alpha val="43137"/>
                    </a:srgbClr>
                  </a:outerShdw>
                </a:effectLst>
              </a:rPr>
              <a:t>Audit Planning, Procedures and Documentation</a:t>
            </a:r>
            <a:endParaRPr lang="en-IN" sz="7200" b="1" u="sng"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170300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5C92B-464D-4C8F-BA77-B4F9F9C70D98}"/>
              </a:ext>
            </a:extLst>
          </p:cNvPr>
          <p:cNvSpPr>
            <a:spLocks noGrp="1"/>
          </p:cNvSpPr>
          <p:nvPr>
            <p:ph type="title"/>
          </p:nvPr>
        </p:nvSpPr>
        <p:spPr>
          <a:xfrm>
            <a:off x="1343025" y="365125"/>
            <a:ext cx="9496426" cy="1325563"/>
          </a:xfrm>
          <a:solidFill>
            <a:schemeClr val="accent4">
              <a:lumMod val="60000"/>
              <a:lumOff val="40000"/>
            </a:schemeClr>
          </a:solidFill>
          <a:ln>
            <a:solidFill>
              <a:schemeClr val="accent6">
                <a:lumMod val="50000"/>
              </a:schemeClr>
            </a:solidFill>
          </a:ln>
          <a:effectLst>
            <a:glow rad="228600">
              <a:schemeClr val="accent2">
                <a:satMod val="175000"/>
                <a:alpha val="40000"/>
              </a:schemeClr>
            </a:glow>
          </a:effectLst>
          <a:scene3d>
            <a:camera prst="perspectiveRelaxedModerately"/>
            <a:lightRig rig="threePt" dir="t"/>
          </a:scene3d>
          <a:sp3d>
            <a:bevelT w="101600" prst="riblet"/>
          </a:sp3d>
        </p:spPr>
        <p:txBody>
          <a:bodyPr/>
          <a:lstStyle/>
          <a:p>
            <a:pPr algn="ctr"/>
            <a:r>
              <a:rPr lang="en-US" sz="4400" b="1" u="sng" dirty="0">
                <a:effectLst>
                  <a:outerShdw blurRad="38100" dist="38100" dir="2700000" algn="tl">
                    <a:srgbClr val="000000">
                      <a:alpha val="43137"/>
                    </a:srgbClr>
                  </a:outerShdw>
                </a:effectLst>
              </a:rPr>
              <a:t>CONTENTS OF THE AUDIT PROGRAMME</a:t>
            </a:r>
            <a:endParaRPr lang="en-IN" dirty="0"/>
          </a:p>
        </p:txBody>
      </p:sp>
      <p:sp>
        <p:nvSpPr>
          <p:cNvPr id="3" name="Content Placeholder 2">
            <a:extLst>
              <a:ext uri="{FF2B5EF4-FFF2-40B4-BE49-F238E27FC236}">
                <a16:creationId xmlns:a16="http://schemas.microsoft.com/office/drawing/2014/main" id="{C4C8E98C-ED19-4EF0-BF96-F59C3E2BFE74}"/>
              </a:ext>
            </a:extLst>
          </p:cNvPr>
          <p:cNvSpPr>
            <a:spLocks noGrp="1"/>
          </p:cNvSpPr>
          <p:nvPr>
            <p:ph idx="1"/>
          </p:nvPr>
        </p:nvSpPr>
        <p:spPr>
          <a:xfrm>
            <a:off x="838200" y="1825625"/>
            <a:ext cx="10515600" cy="3984625"/>
          </a:xfrm>
          <a:ln>
            <a:solidFill>
              <a:srgbClr val="FF0000"/>
            </a:solidFill>
          </a:ln>
          <a:effectLst>
            <a:glow rad="228600">
              <a:schemeClr val="accent4">
                <a:satMod val="175000"/>
                <a:alpha val="40000"/>
              </a:schemeClr>
            </a:glow>
            <a:outerShdw blurRad="50800" dist="38100" dir="8100000" algn="tr" rotWithShape="0">
              <a:prstClr val="black">
                <a:alpha val="40000"/>
              </a:prstClr>
            </a:outerShdw>
          </a:effectLst>
        </p:spPr>
        <p:txBody>
          <a:bodyPr>
            <a:normAutofit/>
          </a:bodyPr>
          <a:lstStyle/>
          <a:p>
            <a:pPr marL="0" indent="0">
              <a:buNone/>
            </a:pPr>
            <a:r>
              <a:rPr lang="en-US" sz="3200" b="1" dirty="0">
                <a:solidFill>
                  <a:srgbClr val="FF0000"/>
                </a:solidFill>
              </a:rPr>
              <a:t>3) </a:t>
            </a:r>
            <a:r>
              <a:rPr lang="en-US" sz="3200" b="1" u="sng" dirty="0">
                <a:solidFill>
                  <a:srgbClr val="FF0000"/>
                </a:solidFill>
              </a:rPr>
              <a:t>Distribution of Audit Work</a:t>
            </a:r>
            <a:r>
              <a:rPr lang="en-US" sz="3200" dirty="0"/>
              <a:t>:- It specifies the Allocation and Distribution of Audit work among Senior Auditor, Junior Auditors and Assistants so that each one knows what work is to be done by whom.</a:t>
            </a:r>
          </a:p>
          <a:p>
            <a:pPr marL="0" indent="0">
              <a:buNone/>
            </a:pPr>
            <a:r>
              <a:rPr lang="en-US" sz="3200" b="1" dirty="0">
                <a:solidFill>
                  <a:srgbClr val="00B0F0"/>
                </a:solidFill>
              </a:rPr>
              <a:t>4) </a:t>
            </a:r>
            <a:r>
              <a:rPr lang="en-US" sz="3200" b="1" u="sng" dirty="0">
                <a:solidFill>
                  <a:srgbClr val="00B0F0"/>
                </a:solidFill>
              </a:rPr>
              <a:t>Time Table</a:t>
            </a:r>
            <a:r>
              <a:rPr lang="en-US" sz="3200" dirty="0"/>
              <a:t>:- The Audit Programme gives the </a:t>
            </a:r>
            <a:r>
              <a:rPr lang="en-US" sz="3200" b="1" i="1" u="sng" dirty="0">
                <a:solidFill>
                  <a:srgbClr val="C00000"/>
                </a:solidFill>
              </a:rPr>
              <a:t>schedule of Audit work</a:t>
            </a:r>
            <a:r>
              <a:rPr lang="en-US" sz="3200" dirty="0"/>
              <a:t>. It contains the </a:t>
            </a:r>
            <a:r>
              <a:rPr lang="en-US" sz="3200" b="1" i="1" u="sng" dirty="0">
                <a:solidFill>
                  <a:srgbClr val="00B050"/>
                </a:solidFill>
              </a:rPr>
              <a:t>Time Table for each job</a:t>
            </a:r>
            <a:r>
              <a:rPr lang="en-US" sz="3200" dirty="0"/>
              <a:t>. It shows the time expected to be taken and the actual time taken for carrying out each Audit Procedure described above.</a:t>
            </a:r>
            <a:endParaRPr lang="en-IN" sz="3200" dirty="0"/>
          </a:p>
        </p:txBody>
      </p:sp>
    </p:spTree>
    <p:extLst>
      <p:ext uri="{BB962C8B-B14F-4D97-AF65-F5344CB8AC3E}">
        <p14:creationId xmlns:p14="http://schemas.microsoft.com/office/powerpoint/2010/main" val="2734983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493AF-7CB3-46B1-BD91-CF0E435AD160}"/>
              </a:ext>
            </a:extLst>
          </p:cNvPr>
          <p:cNvSpPr>
            <a:spLocks noGrp="1"/>
          </p:cNvSpPr>
          <p:nvPr>
            <p:ph type="title"/>
          </p:nvPr>
        </p:nvSpPr>
        <p:spPr>
          <a:xfrm>
            <a:off x="1409699" y="98426"/>
            <a:ext cx="9372601" cy="987425"/>
          </a:xfrm>
          <a:solidFill>
            <a:schemeClr val="accent5">
              <a:lumMod val="60000"/>
              <a:lumOff val="40000"/>
            </a:schemeClr>
          </a:solidFill>
          <a:ln>
            <a:solidFill>
              <a:schemeClr val="accent4"/>
            </a:solidFill>
          </a:ln>
          <a:effectLst>
            <a:glow rad="228600">
              <a:schemeClr val="accent4">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t>TYPES OF AUDIT PROGRAMME</a:t>
            </a:r>
            <a:endParaRPr lang="en-IN" sz="4800" b="1" u="sng" dirty="0"/>
          </a:p>
        </p:txBody>
      </p:sp>
      <p:sp>
        <p:nvSpPr>
          <p:cNvPr id="3" name="Content Placeholder 2">
            <a:extLst>
              <a:ext uri="{FF2B5EF4-FFF2-40B4-BE49-F238E27FC236}">
                <a16:creationId xmlns:a16="http://schemas.microsoft.com/office/drawing/2014/main" id="{E076601B-F900-49DF-A3CE-272EEBA6569E}"/>
              </a:ext>
            </a:extLst>
          </p:cNvPr>
          <p:cNvSpPr>
            <a:spLocks noGrp="1"/>
          </p:cNvSpPr>
          <p:nvPr>
            <p:ph idx="1"/>
          </p:nvPr>
        </p:nvSpPr>
        <p:spPr>
          <a:xfrm>
            <a:off x="523874" y="1104900"/>
            <a:ext cx="11058525" cy="5414169"/>
          </a:xfrm>
          <a:ln>
            <a:solidFill>
              <a:schemeClr val="accent2"/>
            </a:solidFill>
          </a:ln>
          <a:effectLst>
            <a:glow rad="228600">
              <a:schemeClr val="accent2">
                <a:satMod val="175000"/>
                <a:alpha val="40000"/>
              </a:schemeClr>
            </a:glow>
            <a:outerShdw blurRad="50800" dist="38100" dir="10800000" algn="r" rotWithShape="0">
              <a:prstClr val="black">
                <a:alpha val="40000"/>
              </a:prstClr>
            </a:outerShdw>
          </a:effectLst>
        </p:spPr>
        <p:txBody>
          <a:bodyPr/>
          <a:lstStyle/>
          <a:p>
            <a:pPr marL="0" indent="0">
              <a:buNone/>
            </a:pPr>
            <a:endParaRPr lang="en-US" dirty="0"/>
          </a:p>
          <a:p>
            <a:pPr marL="514350" indent="-514350">
              <a:buAutoNum type="alphaUcParenR"/>
            </a:pPr>
            <a:r>
              <a:rPr lang="en-IN" b="1" u="sng" dirty="0">
                <a:solidFill>
                  <a:srgbClr val="FF0000"/>
                </a:solidFill>
              </a:rPr>
              <a:t>FIXED AUDIT PROGRAMME</a:t>
            </a:r>
            <a:r>
              <a:rPr lang="en-IN" dirty="0"/>
              <a:t>		</a:t>
            </a:r>
            <a:r>
              <a:rPr lang="en-IN" b="1" dirty="0">
                <a:solidFill>
                  <a:srgbClr val="00B050"/>
                </a:solidFill>
              </a:rPr>
              <a:t>B) </a:t>
            </a:r>
            <a:r>
              <a:rPr lang="en-IN" b="1" u="sng" dirty="0">
                <a:solidFill>
                  <a:srgbClr val="00B050"/>
                </a:solidFill>
              </a:rPr>
              <a:t>FLEXIBLE AUDIT PROGRAMME</a:t>
            </a:r>
          </a:p>
          <a:p>
            <a:pPr marL="514350" indent="-514350">
              <a:buAutoNum type="alphaUcParenR"/>
            </a:pPr>
            <a:endParaRPr lang="en-IN" b="1" dirty="0">
              <a:solidFill>
                <a:srgbClr val="00B050"/>
              </a:solidFill>
            </a:endParaRPr>
          </a:p>
          <a:p>
            <a:pPr marL="0" indent="0">
              <a:buNone/>
            </a:pPr>
            <a:r>
              <a:rPr lang="en-IN" sz="3200" b="1" dirty="0">
                <a:solidFill>
                  <a:srgbClr val="FF0000"/>
                </a:solidFill>
              </a:rPr>
              <a:t>A) </a:t>
            </a:r>
            <a:r>
              <a:rPr lang="en-IN" sz="3200" b="1" u="sng" dirty="0">
                <a:solidFill>
                  <a:srgbClr val="FF0000"/>
                </a:solidFill>
              </a:rPr>
              <a:t>FIXED AUDIT PROGRAMME</a:t>
            </a:r>
            <a:r>
              <a:rPr lang="en-IN" sz="3200" b="1" dirty="0">
                <a:solidFill>
                  <a:srgbClr val="FF0000"/>
                </a:solidFill>
              </a:rPr>
              <a:t>:- </a:t>
            </a:r>
            <a:r>
              <a:rPr lang="en-IN" sz="3200" dirty="0"/>
              <a:t>A Fixed Audit Programme is </a:t>
            </a:r>
            <a:r>
              <a:rPr lang="en-IN" sz="3200" b="1" i="1" u="sng" dirty="0">
                <a:solidFill>
                  <a:schemeClr val="accent1"/>
                </a:solidFill>
              </a:rPr>
              <a:t>Fixed once</a:t>
            </a:r>
            <a:r>
              <a:rPr lang="en-IN" sz="3200" dirty="0"/>
              <a:t> and for all in the beginning and </a:t>
            </a:r>
            <a:r>
              <a:rPr lang="en-IN" sz="3200" b="1" i="1" u="sng" dirty="0">
                <a:solidFill>
                  <a:schemeClr val="accent2">
                    <a:lumMod val="50000"/>
                  </a:schemeClr>
                </a:solidFill>
              </a:rPr>
              <a:t>must be followed strictly throughout the Audit</a:t>
            </a:r>
            <a:r>
              <a:rPr lang="en-IN" sz="3200" dirty="0"/>
              <a:t>.</a:t>
            </a:r>
          </a:p>
          <a:p>
            <a:pPr marL="514350" indent="-514350">
              <a:buAutoNum type="alphaUcParenR"/>
            </a:pPr>
            <a:endParaRPr lang="en-IN" sz="3200" dirty="0"/>
          </a:p>
          <a:p>
            <a:pPr marL="0" indent="0">
              <a:buNone/>
            </a:pPr>
            <a:r>
              <a:rPr lang="en-IN" sz="3200" dirty="0">
                <a:solidFill>
                  <a:srgbClr val="00B050"/>
                </a:solidFill>
              </a:rPr>
              <a:t>B)</a:t>
            </a:r>
            <a:r>
              <a:rPr lang="en-IN" sz="3200" dirty="0"/>
              <a:t> </a:t>
            </a:r>
            <a:r>
              <a:rPr lang="en-IN" sz="3200" b="1" u="sng" dirty="0">
                <a:solidFill>
                  <a:srgbClr val="00B050"/>
                </a:solidFill>
              </a:rPr>
              <a:t>FLEXIBLE AUDIT PROGRAMME</a:t>
            </a:r>
            <a:r>
              <a:rPr lang="en-IN" sz="3200" b="1" dirty="0">
                <a:solidFill>
                  <a:srgbClr val="00B050"/>
                </a:solidFill>
              </a:rPr>
              <a:t>:- </a:t>
            </a:r>
            <a:r>
              <a:rPr lang="en-IN" sz="3200" dirty="0"/>
              <a:t>A Flexible Audit Programme is </a:t>
            </a:r>
            <a:r>
              <a:rPr lang="en-IN" sz="3200" b="1" i="1" u="sng" dirty="0">
                <a:solidFill>
                  <a:srgbClr val="00B0F0"/>
                </a:solidFill>
              </a:rPr>
              <a:t>reviewed constantly</a:t>
            </a:r>
            <a:r>
              <a:rPr lang="en-IN" sz="3200" dirty="0"/>
              <a:t> as the Audit goes on.</a:t>
            </a:r>
            <a:r>
              <a:rPr lang="en-IN" sz="3200" dirty="0">
                <a:solidFill>
                  <a:srgbClr val="00B050"/>
                </a:solidFill>
              </a:rPr>
              <a:t> </a:t>
            </a:r>
            <a:r>
              <a:rPr lang="en-IN" sz="3200" dirty="0"/>
              <a:t>A Flexible Audit Programme is </a:t>
            </a:r>
            <a:r>
              <a:rPr lang="en-IN" sz="3200" b="1" i="1" u="sng" dirty="0">
                <a:solidFill>
                  <a:srgbClr val="C00000"/>
                </a:solidFill>
              </a:rPr>
              <a:t>suitably modified in the light of Actual Audit work.</a:t>
            </a:r>
          </a:p>
          <a:p>
            <a:pPr marL="0" indent="0">
              <a:buNone/>
            </a:pPr>
            <a:endParaRPr lang="en-IN" b="1" dirty="0"/>
          </a:p>
          <a:p>
            <a:pPr marL="0" indent="0">
              <a:buNone/>
            </a:pPr>
            <a:endParaRPr lang="en-IN" b="1" u="sng" dirty="0">
              <a:solidFill>
                <a:srgbClr val="00B050"/>
              </a:solidFill>
            </a:endParaRPr>
          </a:p>
        </p:txBody>
      </p:sp>
      <p:cxnSp>
        <p:nvCxnSpPr>
          <p:cNvPr id="5" name="Straight Connector 4">
            <a:extLst>
              <a:ext uri="{FF2B5EF4-FFF2-40B4-BE49-F238E27FC236}">
                <a16:creationId xmlns:a16="http://schemas.microsoft.com/office/drawing/2014/main" id="{B3DEEBDB-006E-42C4-829C-F2646C911847}"/>
              </a:ext>
            </a:extLst>
          </p:cNvPr>
          <p:cNvCxnSpPr>
            <a:cxnSpLocks/>
          </p:cNvCxnSpPr>
          <p:nvPr/>
        </p:nvCxnSpPr>
        <p:spPr>
          <a:xfrm>
            <a:off x="5553075" y="809625"/>
            <a:ext cx="0" cy="542925"/>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0E287C4-01F1-4507-950E-210507751D4D}"/>
              </a:ext>
            </a:extLst>
          </p:cNvPr>
          <p:cNvCxnSpPr/>
          <p:nvPr/>
        </p:nvCxnSpPr>
        <p:spPr>
          <a:xfrm>
            <a:off x="3438525" y="1352550"/>
            <a:ext cx="39719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DD8C7472-B9B4-4ED4-9D07-6537C7031421}"/>
              </a:ext>
            </a:extLst>
          </p:cNvPr>
          <p:cNvCxnSpPr/>
          <p:nvPr/>
        </p:nvCxnSpPr>
        <p:spPr>
          <a:xfrm>
            <a:off x="3448050" y="1352550"/>
            <a:ext cx="0" cy="2667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9964D1D9-1A58-4AA4-8EA3-AB977347A612}"/>
              </a:ext>
            </a:extLst>
          </p:cNvPr>
          <p:cNvCxnSpPr/>
          <p:nvPr/>
        </p:nvCxnSpPr>
        <p:spPr>
          <a:xfrm>
            <a:off x="7410450" y="1352550"/>
            <a:ext cx="0" cy="2667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9867ECD-19BF-49C9-B42B-FE5BA1EBB0AA}"/>
              </a:ext>
            </a:extLst>
          </p:cNvPr>
          <p:cNvCxnSpPr>
            <a:cxnSpLocks/>
          </p:cNvCxnSpPr>
          <p:nvPr/>
        </p:nvCxnSpPr>
        <p:spPr>
          <a:xfrm flipV="1">
            <a:off x="657225" y="2324099"/>
            <a:ext cx="10791825" cy="2"/>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0158038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9180C-9FB0-449C-9E95-FAC67C8AD792}"/>
              </a:ext>
            </a:extLst>
          </p:cNvPr>
          <p:cNvSpPr>
            <a:spLocks noGrp="1"/>
          </p:cNvSpPr>
          <p:nvPr>
            <p:ph type="title"/>
          </p:nvPr>
        </p:nvSpPr>
        <p:spPr>
          <a:xfrm>
            <a:off x="1257300" y="365125"/>
            <a:ext cx="9639300" cy="1325563"/>
          </a:xfrm>
          <a:solidFill>
            <a:schemeClr val="accent6">
              <a:lumMod val="60000"/>
              <a:lumOff val="40000"/>
            </a:schemeClr>
          </a:solidFill>
          <a:ln>
            <a:solidFill>
              <a:schemeClr val="accent2"/>
            </a:solidFill>
          </a:ln>
          <a:effectLst>
            <a:glow rad="228600">
              <a:schemeClr val="accent4">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effectLst>
                  <a:outerShdw blurRad="38100" dist="38100" dir="2700000" algn="tl">
                    <a:srgbClr val="000000">
                      <a:alpha val="43137"/>
                    </a:srgbClr>
                  </a:outerShdw>
                </a:effectLst>
              </a:rPr>
              <a:t>ADVANTAGES OF  AUDIT PROGRAMME</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2CD9016A-23C5-4A0F-8B19-6D23E143B29D}"/>
              </a:ext>
            </a:extLst>
          </p:cNvPr>
          <p:cNvSpPr>
            <a:spLocks noGrp="1"/>
          </p:cNvSpPr>
          <p:nvPr>
            <p:ph idx="1"/>
          </p:nvPr>
        </p:nvSpPr>
        <p:spPr>
          <a:ln>
            <a:solidFill>
              <a:schemeClr val="accent4">
                <a:lumMod val="50000"/>
              </a:schemeClr>
            </a:solidFill>
          </a:ln>
          <a:effectLst>
            <a:glow rad="228600">
              <a:schemeClr val="accent5">
                <a:satMod val="175000"/>
                <a:alpha val="40000"/>
              </a:schemeClr>
            </a:glow>
            <a:outerShdw blurRad="50800" dist="38100" dir="8100000" algn="tr" rotWithShape="0">
              <a:prstClr val="black">
                <a:alpha val="40000"/>
              </a:prstClr>
            </a:outerShdw>
          </a:effectLst>
        </p:spPr>
        <p:txBody>
          <a:bodyPr/>
          <a:lstStyle/>
          <a:p>
            <a:pPr marL="514350" indent="-514350">
              <a:buFont typeface="+mj-lt"/>
              <a:buAutoNum type="arabicParenR"/>
            </a:pPr>
            <a:r>
              <a:rPr lang="en-US" b="1" u="sng" dirty="0">
                <a:solidFill>
                  <a:srgbClr val="FF0000"/>
                </a:solidFill>
              </a:rPr>
              <a:t>Guidance to Assistants</a:t>
            </a:r>
          </a:p>
          <a:p>
            <a:pPr marL="514350" indent="-514350">
              <a:buFont typeface="+mj-lt"/>
              <a:buAutoNum type="arabicParenR"/>
            </a:pPr>
            <a:r>
              <a:rPr lang="en-US" b="1" u="sng" dirty="0">
                <a:solidFill>
                  <a:srgbClr val="00B050"/>
                </a:solidFill>
              </a:rPr>
              <a:t>No Omission or Repetition of Work</a:t>
            </a:r>
          </a:p>
          <a:p>
            <a:pPr marL="514350" indent="-514350">
              <a:buFont typeface="+mj-lt"/>
              <a:buAutoNum type="arabicParenR"/>
            </a:pPr>
            <a:r>
              <a:rPr lang="en-US" b="1" u="sng" dirty="0">
                <a:solidFill>
                  <a:schemeClr val="accent2">
                    <a:lumMod val="50000"/>
                  </a:schemeClr>
                </a:solidFill>
              </a:rPr>
              <a:t>Checklist of Audit Procedures</a:t>
            </a:r>
            <a:r>
              <a:rPr lang="en-US" dirty="0"/>
              <a:t>:- Audit Programme lays down the exact procedures to be followed to obtain necessary Audit Evidence. It lays down the specific Audit Procedures to be followed step by step, viz.</a:t>
            </a:r>
          </a:p>
          <a:p>
            <a:pPr>
              <a:buFont typeface="Wingdings" panose="05000000000000000000" pitchFamily="2" charset="2"/>
              <a:buChar char="ü"/>
            </a:pPr>
            <a:r>
              <a:rPr lang="en-US" dirty="0"/>
              <a:t> </a:t>
            </a:r>
            <a:r>
              <a:rPr lang="en-US" b="1" i="1" u="sng" dirty="0">
                <a:solidFill>
                  <a:srgbClr val="00B0F0"/>
                </a:solidFill>
              </a:rPr>
              <a:t>Evaluation of the Internal Control</a:t>
            </a:r>
            <a:r>
              <a:rPr lang="en-US" dirty="0"/>
              <a:t>,</a:t>
            </a:r>
          </a:p>
          <a:p>
            <a:pPr>
              <a:buFont typeface="Wingdings" panose="05000000000000000000" pitchFamily="2" charset="2"/>
              <a:buChar char="ü"/>
            </a:pPr>
            <a:r>
              <a:rPr lang="en-US" b="1" i="1" u="sng" dirty="0">
                <a:solidFill>
                  <a:srgbClr val="C00000"/>
                </a:solidFill>
              </a:rPr>
              <a:t> Vouching of Transactions</a:t>
            </a:r>
            <a:r>
              <a:rPr lang="en-US" dirty="0"/>
              <a:t>,</a:t>
            </a:r>
          </a:p>
          <a:p>
            <a:pPr>
              <a:buFont typeface="Wingdings" panose="05000000000000000000" pitchFamily="2" charset="2"/>
              <a:buChar char="ü"/>
            </a:pPr>
            <a:r>
              <a:rPr lang="en-US" b="1" i="1" u="sng" dirty="0">
                <a:solidFill>
                  <a:srgbClr val="7030A0"/>
                </a:solidFill>
              </a:rPr>
              <a:t> Verification of Assets and Liabilities</a:t>
            </a:r>
            <a:r>
              <a:rPr lang="en-US" dirty="0"/>
              <a:t>, etc.</a:t>
            </a:r>
            <a:endParaRPr lang="en-IN" dirty="0"/>
          </a:p>
        </p:txBody>
      </p:sp>
    </p:spTree>
    <p:extLst>
      <p:ext uri="{BB962C8B-B14F-4D97-AF65-F5344CB8AC3E}">
        <p14:creationId xmlns:p14="http://schemas.microsoft.com/office/powerpoint/2010/main" val="1292273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9FDA7-280A-470F-BB92-234D4943A37B}"/>
              </a:ext>
            </a:extLst>
          </p:cNvPr>
          <p:cNvSpPr>
            <a:spLocks noGrp="1"/>
          </p:cNvSpPr>
          <p:nvPr>
            <p:ph type="title"/>
          </p:nvPr>
        </p:nvSpPr>
        <p:spPr>
          <a:xfrm>
            <a:off x="1476374" y="365125"/>
            <a:ext cx="9334501" cy="1325563"/>
          </a:xfrm>
          <a:solidFill>
            <a:schemeClr val="accent6">
              <a:lumMod val="60000"/>
              <a:lumOff val="40000"/>
            </a:schemeClr>
          </a:solidFill>
          <a:ln>
            <a:solidFill>
              <a:schemeClr val="accent2"/>
            </a:solidFill>
          </a:ln>
          <a:effectLst>
            <a:glow rad="228600">
              <a:schemeClr val="accent2">
                <a:satMod val="175000"/>
                <a:alpha val="40000"/>
              </a:schemeClr>
            </a:glow>
          </a:effectLst>
          <a:scene3d>
            <a:camera prst="perspectiveRelaxedModerately"/>
            <a:lightRig rig="threePt" dir="t"/>
          </a:scene3d>
        </p:spPr>
        <p:txBody>
          <a:bodyPr/>
          <a:lstStyle/>
          <a:p>
            <a:pPr algn="ctr"/>
            <a:r>
              <a:rPr lang="en-US" sz="4400" b="1" u="sng" dirty="0">
                <a:effectLst>
                  <a:outerShdw blurRad="38100" dist="38100" dir="2700000" algn="tl">
                    <a:srgbClr val="000000">
                      <a:alpha val="43137"/>
                    </a:srgbClr>
                  </a:outerShdw>
                </a:effectLst>
              </a:rPr>
              <a:t>ADVANTAGES OF  AUDIT PROGRAMME</a:t>
            </a:r>
            <a:endParaRPr lang="en-IN" dirty="0"/>
          </a:p>
        </p:txBody>
      </p:sp>
      <p:sp>
        <p:nvSpPr>
          <p:cNvPr id="3" name="Content Placeholder 2">
            <a:extLst>
              <a:ext uri="{FF2B5EF4-FFF2-40B4-BE49-F238E27FC236}">
                <a16:creationId xmlns:a16="http://schemas.microsoft.com/office/drawing/2014/main" id="{11C3B694-B446-42BC-99A8-A72EF4F4C7E0}"/>
              </a:ext>
            </a:extLst>
          </p:cNvPr>
          <p:cNvSpPr>
            <a:spLocks noGrp="1"/>
          </p:cNvSpPr>
          <p:nvPr>
            <p:ph idx="1"/>
          </p:nvPr>
        </p:nvSpPr>
        <p:spPr>
          <a:xfrm>
            <a:off x="838200" y="1825625"/>
            <a:ext cx="10515600" cy="4667250"/>
          </a:xfrm>
          <a:ln>
            <a:solidFill>
              <a:schemeClr val="accent4">
                <a:lumMod val="50000"/>
              </a:schemeClr>
            </a:solidFill>
          </a:ln>
          <a:effectLst>
            <a:glow rad="228600">
              <a:schemeClr val="accent6">
                <a:satMod val="175000"/>
                <a:alpha val="40000"/>
              </a:schemeClr>
            </a:glow>
            <a:outerShdw blurRad="50800" dist="38100" dir="8100000" algn="tr" rotWithShape="0">
              <a:prstClr val="black">
                <a:alpha val="40000"/>
              </a:prstClr>
            </a:outerShdw>
          </a:effectLst>
          <a:scene3d>
            <a:camera prst="orthographicFront"/>
            <a:lightRig rig="threePt" dir="t"/>
          </a:scene3d>
          <a:sp3d>
            <a:bevelT w="101600" prst="riblet"/>
          </a:sp3d>
        </p:spPr>
        <p:txBody>
          <a:bodyPr>
            <a:normAutofit/>
          </a:bodyPr>
          <a:lstStyle/>
          <a:p>
            <a:pPr marL="0" indent="0">
              <a:buNone/>
            </a:pPr>
            <a:r>
              <a:rPr lang="en-US" b="1" dirty="0">
                <a:solidFill>
                  <a:srgbClr val="FF0000"/>
                </a:solidFill>
              </a:rPr>
              <a:t>4) </a:t>
            </a:r>
            <a:r>
              <a:rPr lang="en-US" b="1" u="sng" dirty="0">
                <a:solidFill>
                  <a:srgbClr val="FF0000"/>
                </a:solidFill>
              </a:rPr>
              <a:t>Direction to Assistants</a:t>
            </a:r>
          </a:p>
          <a:p>
            <a:pPr marL="0" indent="0">
              <a:buNone/>
            </a:pPr>
            <a:r>
              <a:rPr lang="en-US" b="1" dirty="0">
                <a:solidFill>
                  <a:srgbClr val="00B050"/>
                </a:solidFill>
              </a:rPr>
              <a:t>5) </a:t>
            </a:r>
            <a:r>
              <a:rPr lang="en-US" b="1" u="sng" dirty="0">
                <a:solidFill>
                  <a:srgbClr val="00B050"/>
                </a:solidFill>
              </a:rPr>
              <a:t>Delegation (giving) and Supervision of Work</a:t>
            </a:r>
          </a:p>
          <a:p>
            <a:pPr marL="0" indent="0">
              <a:buNone/>
            </a:pPr>
            <a:r>
              <a:rPr lang="en-US" b="1" dirty="0">
                <a:solidFill>
                  <a:srgbClr val="002060"/>
                </a:solidFill>
              </a:rPr>
              <a:t>6) </a:t>
            </a:r>
            <a:r>
              <a:rPr lang="en-US" b="1" u="sng" dirty="0">
                <a:solidFill>
                  <a:srgbClr val="002060"/>
                </a:solidFill>
              </a:rPr>
              <a:t>Allocation and Responsibility of Work</a:t>
            </a:r>
          </a:p>
          <a:p>
            <a:pPr marL="0" indent="0">
              <a:buNone/>
            </a:pPr>
            <a:r>
              <a:rPr lang="en-US" b="1" dirty="0">
                <a:solidFill>
                  <a:srgbClr val="00B0F0"/>
                </a:solidFill>
              </a:rPr>
              <a:t>7) </a:t>
            </a:r>
            <a:r>
              <a:rPr lang="en-US" b="1" u="sng" dirty="0">
                <a:solidFill>
                  <a:srgbClr val="00B0F0"/>
                </a:solidFill>
              </a:rPr>
              <a:t>Evidence in Court</a:t>
            </a:r>
          </a:p>
          <a:p>
            <a:pPr marL="0" indent="0">
              <a:buNone/>
            </a:pPr>
            <a:r>
              <a:rPr lang="en-US" b="1" dirty="0">
                <a:solidFill>
                  <a:schemeClr val="accent2"/>
                </a:solidFill>
              </a:rPr>
              <a:t>8) </a:t>
            </a:r>
            <a:r>
              <a:rPr lang="en-US" b="1" u="sng" dirty="0">
                <a:solidFill>
                  <a:schemeClr val="accent2"/>
                </a:solidFill>
              </a:rPr>
              <a:t>Timely Completion of Audit</a:t>
            </a:r>
          </a:p>
          <a:p>
            <a:pPr marL="0" indent="0">
              <a:buNone/>
            </a:pPr>
            <a:r>
              <a:rPr lang="en-US" b="1" dirty="0">
                <a:solidFill>
                  <a:srgbClr val="C00000"/>
                </a:solidFill>
              </a:rPr>
              <a:t>9) </a:t>
            </a:r>
            <a:r>
              <a:rPr lang="en-US" b="1" u="sng" dirty="0">
                <a:solidFill>
                  <a:srgbClr val="C00000"/>
                </a:solidFill>
              </a:rPr>
              <a:t>Flexible Audit Programme</a:t>
            </a:r>
            <a:r>
              <a:rPr lang="en-US" b="1" dirty="0">
                <a:solidFill>
                  <a:srgbClr val="C00000"/>
                </a:solidFill>
              </a:rPr>
              <a:t>:- </a:t>
            </a:r>
            <a:r>
              <a:rPr lang="en-US" dirty="0"/>
              <a:t>Flexible Audit Programme is preferable to a fixed one. A Flexible Programme is based on the Current Conditions such as Current Laws, Current Accounting or Auditing Standards laid down by ICAI etc. and hence is more relevant. It is also Constantly reviewed or modified.</a:t>
            </a:r>
            <a:endParaRPr lang="en-IN" dirty="0">
              <a:solidFill>
                <a:srgbClr val="C00000"/>
              </a:solidFill>
            </a:endParaRPr>
          </a:p>
        </p:txBody>
      </p:sp>
    </p:spTree>
    <p:extLst>
      <p:ext uri="{BB962C8B-B14F-4D97-AF65-F5344CB8AC3E}">
        <p14:creationId xmlns:p14="http://schemas.microsoft.com/office/powerpoint/2010/main" val="12075171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0B772-81B4-46FD-8024-E3ECA435830F}"/>
              </a:ext>
            </a:extLst>
          </p:cNvPr>
          <p:cNvSpPr>
            <a:spLocks noGrp="1"/>
          </p:cNvSpPr>
          <p:nvPr>
            <p:ph type="title"/>
          </p:nvPr>
        </p:nvSpPr>
        <p:spPr>
          <a:xfrm>
            <a:off x="1143000" y="365125"/>
            <a:ext cx="9886950" cy="1325563"/>
          </a:xfrm>
          <a:solidFill>
            <a:schemeClr val="accent2">
              <a:lumMod val="60000"/>
              <a:lumOff val="40000"/>
            </a:schemeClr>
          </a:solidFill>
          <a:ln>
            <a:solidFill>
              <a:schemeClr val="accent1">
                <a:lumMod val="50000"/>
              </a:schemeClr>
            </a:solidFill>
          </a:ln>
          <a:effectLst>
            <a:glow rad="228600">
              <a:schemeClr val="accent4">
                <a:satMod val="175000"/>
                <a:alpha val="40000"/>
              </a:schemeClr>
            </a:glow>
          </a:effectLst>
          <a:scene3d>
            <a:camera prst="perspectiveRelaxedModerately"/>
            <a:lightRig rig="threePt" dir="t"/>
          </a:scene3d>
          <a:sp3d>
            <a:bevelT w="101600" prst="riblet"/>
          </a:sp3d>
        </p:spPr>
        <p:txBody>
          <a:bodyPr/>
          <a:lstStyle/>
          <a:p>
            <a:pPr algn="ctr"/>
            <a:r>
              <a:rPr lang="en-US" sz="4400" b="1" u="sng" dirty="0">
                <a:effectLst>
                  <a:outerShdw blurRad="38100" dist="38100" dir="2700000" algn="tl">
                    <a:srgbClr val="000000">
                      <a:alpha val="43137"/>
                    </a:srgbClr>
                  </a:outerShdw>
                </a:effectLst>
              </a:rPr>
              <a:t>DISADVANTAGES OF  AUDIT PROGRAMME</a:t>
            </a:r>
            <a:endParaRPr lang="en-IN" dirty="0"/>
          </a:p>
        </p:txBody>
      </p:sp>
      <p:sp>
        <p:nvSpPr>
          <p:cNvPr id="3" name="Content Placeholder 2">
            <a:extLst>
              <a:ext uri="{FF2B5EF4-FFF2-40B4-BE49-F238E27FC236}">
                <a16:creationId xmlns:a16="http://schemas.microsoft.com/office/drawing/2014/main" id="{F252E8C6-8A1A-4FBB-9E95-36C00C256B1B}"/>
              </a:ext>
            </a:extLst>
          </p:cNvPr>
          <p:cNvSpPr>
            <a:spLocks noGrp="1"/>
          </p:cNvSpPr>
          <p:nvPr>
            <p:ph idx="1"/>
          </p:nvPr>
        </p:nvSpPr>
        <p:spPr>
          <a:ln>
            <a:solidFill>
              <a:schemeClr val="accent2">
                <a:lumMod val="75000"/>
              </a:schemeClr>
            </a:solidFill>
          </a:ln>
          <a:effectLst>
            <a:glow rad="228600">
              <a:schemeClr val="accent5">
                <a:satMod val="175000"/>
                <a:alpha val="40000"/>
              </a:schemeClr>
            </a:glow>
            <a:outerShdw blurRad="50800" dist="38100" dir="13500000" algn="br" rotWithShape="0">
              <a:prstClr val="black">
                <a:alpha val="40000"/>
              </a:prstClr>
            </a:outerShdw>
          </a:effectLst>
        </p:spPr>
        <p:txBody>
          <a:bodyPr>
            <a:normAutofit lnSpcReduction="10000"/>
          </a:bodyPr>
          <a:lstStyle/>
          <a:p>
            <a:pPr marL="514350" indent="-514350">
              <a:buFont typeface="+mj-lt"/>
              <a:buAutoNum type="arabicParenR"/>
            </a:pPr>
            <a:r>
              <a:rPr lang="en-US" b="1" u="sng" dirty="0">
                <a:solidFill>
                  <a:srgbClr val="FF0000"/>
                </a:solidFill>
              </a:rPr>
              <a:t>Mechanical Work</a:t>
            </a:r>
            <a:r>
              <a:rPr lang="en-US" dirty="0"/>
              <a:t>:- since an Audit Programme contains detailed instructions, the Audit work becomes mechanical and routine.</a:t>
            </a:r>
          </a:p>
          <a:p>
            <a:pPr marL="514350" indent="-514350">
              <a:buFont typeface="+mj-lt"/>
              <a:buAutoNum type="arabicParenR"/>
            </a:pPr>
            <a:r>
              <a:rPr lang="en-US" b="1" u="sng" dirty="0">
                <a:solidFill>
                  <a:schemeClr val="accent1"/>
                </a:solidFill>
              </a:rPr>
              <a:t>‘Work To Rule</a:t>
            </a:r>
            <a:r>
              <a:rPr lang="en-US" b="1" dirty="0">
                <a:solidFill>
                  <a:schemeClr val="accent1"/>
                </a:solidFill>
              </a:rPr>
              <a:t>’ </a:t>
            </a:r>
            <a:r>
              <a:rPr lang="en-US" dirty="0"/>
              <a:t>:- The Audit staff may resort to work to rule, i.e. each one does only the work allocated to him and no more. The Audit Staff loses its initiative. The Aspects of Quality and Creativity are neglected.</a:t>
            </a:r>
          </a:p>
          <a:p>
            <a:pPr marL="514350" indent="-514350">
              <a:buFont typeface="+mj-lt"/>
              <a:buAutoNum type="arabicParenR"/>
            </a:pPr>
            <a:r>
              <a:rPr lang="en-US" b="1" u="sng" dirty="0">
                <a:solidFill>
                  <a:schemeClr val="accent4">
                    <a:lumMod val="50000"/>
                  </a:schemeClr>
                </a:solidFill>
              </a:rPr>
              <a:t>Defence Against Deficiencies</a:t>
            </a:r>
            <a:r>
              <a:rPr lang="en-US" dirty="0"/>
              <a:t>:- Inefficient Audit assistants may take shelter behind the </a:t>
            </a:r>
            <a:r>
              <a:rPr lang="en-US" dirty="0" err="1"/>
              <a:t>programme</a:t>
            </a:r>
            <a:r>
              <a:rPr lang="en-US" dirty="0"/>
              <a:t> to defend their negligence. They can maintain that they have strictly followed the </a:t>
            </a:r>
            <a:r>
              <a:rPr lang="en-US" dirty="0" err="1"/>
              <a:t>programme</a:t>
            </a:r>
            <a:r>
              <a:rPr lang="en-US" dirty="0"/>
              <a:t> and the deficiencies in their work are due to absence of specific instructions.</a:t>
            </a:r>
            <a:endParaRPr lang="en-IN" dirty="0"/>
          </a:p>
        </p:txBody>
      </p:sp>
    </p:spTree>
    <p:extLst>
      <p:ext uri="{BB962C8B-B14F-4D97-AF65-F5344CB8AC3E}">
        <p14:creationId xmlns:p14="http://schemas.microsoft.com/office/powerpoint/2010/main" val="31371100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9F405-B67F-4397-B90A-14DA51034F17}"/>
              </a:ext>
            </a:extLst>
          </p:cNvPr>
          <p:cNvSpPr>
            <a:spLocks noGrp="1"/>
          </p:cNvSpPr>
          <p:nvPr>
            <p:ph type="title"/>
          </p:nvPr>
        </p:nvSpPr>
        <p:spPr>
          <a:xfrm>
            <a:off x="1209675" y="365125"/>
            <a:ext cx="9782176" cy="1325563"/>
          </a:xfrm>
          <a:solidFill>
            <a:schemeClr val="accent4">
              <a:lumMod val="40000"/>
              <a:lumOff val="60000"/>
            </a:schemeClr>
          </a:solidFill>
          <a:ln>
            <a:solidFill>
              <a:schemeClr val="accent1">
                <a:lumMod val="50000"/>
              </a:schemeClr>
            </a:solidFill>
          </a:ln>
          <a:effectLst>
            <a:glow rad="228600">
              <a:schemeClr val="accent6">
                <a:satMod val="175000"/>
                <a:alpha val="40000"/>
              </a:schemeClr>
            </a:glow>
          </a:effectLst>
          <a:scene3d>
            <a:camera prst="perspectiveRelaxedModerately"/>
            <a:lightRig rig="threePt" dir="t"/>
          </a:scene3d>
          <a:sp3d>
            <a:bevelT w="101600" prst="riblet"/>
          </a:sp3d>
        </p:spPr>
        <p:txBody>
          <a:bodyPr/>
          <a:lstStyle/>
          <a:p>
            <a:pPr algn="ctr"/>
            <a:r>
              <a:rPr lang="en-US" sz="4400" b="1" u="sng" dirty="0">
                <a:effectLst>
                  <a:outerShdw blurRad="38100" dist="38100" dir="2700000" algn="tl">
                    <a:srgbClr val="000000">
                      <a:alpha val="43137"/>
                    </a:srgbClr>
                  </a:outerShdw>
                </a:effectLst>
              </a:rPr>
              <a:t>DISADVANTAGES OF  AUDIT PROGRAMME</a:t>
            </a:r>
            <a:endParaRPr lang="en-IN" dirty="0"/>
          </a:p>
        </p:txBody>
      </p:sp>
      <p:sp>
        <p:nvSpPr>
          <p:cNvPr id="3" name="Content Placeholder 2">
            <a:extLst>
              <a:ext uri="{FF2B5EF4-FFF2-40B4-BE49-F238E27FC236}">
                <a16:creationId xmlns:a16="http://schemas.microsoft.com/office/drawing/2014/main" id="{75374463-82DE-4C84-8505-ACDB2B5D2159}"/>
              </a:ext>
            </a:extLst>
          </p:cNvPr>
          <p:cNvSpPr>
            <a:spLocks noGrp="1"/>
          </p:cNvSpPr>
          <p:nvPr>
            <p:ph idx="1"/>
          </p:nvPr>
        </p:nvSpPr>
        <p:spPr>
          <a:ln>
            <a:solidFill>
              <a:schemeClr val="accent4">
                <a:lumMod val="50000"/>
              </a:schemeClr>
            </a:solidFill>
          </a:ln>
          <a:effectLst>
            <a:glow rad="228600">
              <a:schemeClr val="accent4">
                <a:satMod val="175000"/>
                <a:alpha val="40000"/>
              </a:schemeClr>
            </a:glow>
            <a:outerShdw blurRad="50800" dist="38100" dir="8100000" algn="tr" rotWithShape="0">
              <a:prstClr val="black">
                <a:alpha val="40000"/>
              </a:prstClr>
            </a:outerShdw>
          </a:effectLst>
        </p:spPr>
        <p:txBody>
          <a:bodyPr>
            <a:normAutofit lnSpcReduction="10000"/>
          </a:bodyPr>
          <a:lstStyle/>
          <a:p>
            <a:pPr marL="0" indent="0">
              <a:buNone/>
            </a:pPr>
            <a:r>
              <a:rPr lang="en-US" b="1" dirty="0">
                <a:solidFill>
                  <a:srgbClr val="FF0000"/>
                </a:solidFill>
              </a:rPr>
              <a:t>4) </a:t>
            </a:r>
            <a:r>
              <a:rPr lang="en-US" b="1" u="sng" dirty="0">
                <a:solidFill>
                  <a:srgbClr val="FF0000"/>
                </a:solidFill>
              </a:rPr>
              <a:t>Insufficient Evidence In Court</a:t>
            </a:r>
            <a:r>
              <a:rPr lang="en-US" dirty="0"/>
              <a:t>:- an audit </a:t>
            </a:r>
            <a:r>
              <a:rPr lang="en-US" dirty="0" err="1"/>
              <a:t>programme</a:t>
            </a:r>
            <a:r>
              <a:rPr lang="en-US" dirty="0"/>
              <a:t> is at best an evidence for the quantitative aspects of an audit i.e. prove what work was done, when and by whom. It cannot reveal the quality of audit, or an error of judgement.</a:t>
            </a:r>
          </a:p>
          <a:p>
            <a:pPr marL="0" indent="0">
              <a:buNone/>
            </a:pPr>
            <a:r>
              <a:rPr lang="en-US" b="1" dirty="0">
                <a:solidFill>
                  <a:srgbClr val="00B050"/>
                </a:solidFill>
              </a:rPr>
              <a:t>5) </a:t>
            </a:r>
            <a:r>
              <a:rPr lang="en-US" b="1" u="sng" dirty="0">
                <a:solidFill>
                  <a:srgbClr val="00B050"/>
                </a:solidFill>
              </a:rPr>
              <a:t>Rigid Time Table</a:t>
            </a:r>
            <a:r>
              <a:rPr lang="en-US" dirty="0"/>
              <a:t>:- since the Audit Programme contains a strict time table for each task, audit becomes merely a race to complete each job in time. Work may be hurried in order to meet the dead-line. This affects the quality of Audit.</a:t>
            </a:r>
          </a:p>
          <a:p>
            <a:pPr marL="0" indent="0">
              <a:buNone/>
            </a:pPr>
            <a:r>
              <a:rPr lang="en-US" b="1" dirty="0">
                <a:solidFill>
                  <a:srgbClr val="C00000"/>
                </a:solidFill>
              </a:rPr>
              <a:t>6) </a:t>
            </a:r>
            <a:r>
              <a:rPr lang="en-US" b="1" u="sng" dirty="0">
                <a:solidFill>
                  <a:srgbClr val="C00000"/>
                </a:solidFill>
              </a:rPr>
              <a:t>Fixed Audit Programme</a:t>
            </a:r>
            <a:r>
              <a:rPr lang="en-US" dirty="0"/>
              <a:t>:- it ignores the current conditions such as current laws, current accounting and Auditing standards laid down by ICAI etc. and hence may become outdated and irrelevant.</a:t>
            </a:r>
          </a:p>
        </p:txBody>
      </p:sp>
    </p:spTree>
    <p:extLst>
      <p:ext uri="{BB962C8B-B14F-4D97-AF65-F5344CB8AC3E}">
        <p14:creationId xmlns:p14="http://schemas.microsoft.com/office/powerpoint/2010/main" val="13182825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3B3BE-2E4A-4D09-B486-917F24D7C1D0}"/>
              </a:ext>
            </a:extLst>
          </p:cNvPr>
          <p:cNvSpPr>
            <a:spLocks noGrp="1"/>
          </p:cNvSpPr>
          <p:nvPr>
            <p:ph type="title"/>
          </p:nvPr>
        </p:nvSpPr>
        <p:spPr>
          <a:xfrm>
            <a:off x="1524000" y="365125"/>
            <a:ext cx="9277350" cy="1325563"/>
          </a:xfrm>
          <a:solidFill>
            <a:schemeClr val="accent2">
              <a:lumMod val="60000"/>
              <a:lumOff val="40000"/>
            </a:schemeClr>
          </a:solidFill>
          <a:ln>
            <a:solidFill>
              <a:schemeClr val="accent2">
                <a:lumMod val="50000"/>
              </a:schemeClr>
            </a:solidFill>
          </a:ln>
          <a:effectLst>
            <a:glow rad="228600">
              <a:schemeClr val="accent6">
                <a:satMod val="175000"/>
                <a:alpha val="40000"/>
              </a:schemeClr>
            </a:glow>
          </a:effectLst>
          <a:scene3d>
            <a:camera prst="perspectiveRelaxedModerately"/>
            <a:lightRig rig="threePt" dir="t"/>
          </a:scene3d>
          <a:sp3d>
            <a:bevelT w="114300" prst="hardEdge"/>
          </a:sp3d>
        </p:spPr>
        <p:txBody>
          <a:bodyPr>
            <a:normAutofit/>
          </a:bodyPr>
          <a:lstStyle/>
          <a:p>
            <a:pPr algn="ctr"/>
            <a:r>
              <a:rPr lang="en-US" sz="4800" b="1" u="sng" dirty="0">
                <a:effectLst>
                  <a:outerShdw blurRad="38100" dist="38100" dir="2700000" algn="tl">
                    <a:srgbClr val="000000">
                      <a:alpha val="43137"/>
                    </a:srgbClr>
                  </a:outerShdw>
                </a:effectLst>
              </a:rPr>
              <a:t>AUDIT EVIDENCE [SA 500]</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4D19E1B4-0CA0-4CEE-A970-9A5055690EF3}"/>
              </a:ext>
            </a:extLst>
          </p:cNvPr>
          <p:cNvSpPr>
            <a:spLocks noGrp="1"/>
          </p:cNvSpPr>
          <p:nvPr>
            <p:ph idx="1"/>
          </p:nvPr>
        </p:nvSpPr>
        <p:spPr>
          <a:xfrm>
            <a:off x="838200" y="1825624"/>
            <a:ext cx="10515600" cy="4765675"/>
          </a:xfrm>
          <a:ln>
            <a:solidFill>
              <a:schemeClr val="accent4">
                <a:lumMod val="50000"/>
              </a:schemeClr>
            </a:solidFill>
          </a:ln>
          <a:effectLst>
            <a:glow rad="228600">
              <a:schemeClr val="accent2">
                <a:satMod val="175000"/>
                <a:alpha val="40000"/>
              </a:schemeClr>
            </a:glow>
          </a:effectLst>
        </p:spPr>
        <p:txBody>
          <a:bodyPr>
            <a:noAutofit/>
          </a:bodyPr>
          <a:lstStyle/>
          <a:p>
            <a:r>
              <a:rPr lang="en-US" sz="3200" dirty="0"/>
              <a:t>Audit Evidence means </a:t>
            </a:r>
            <a:r>
              <a:rPr lang="en-US" sz="3200" b="1" i="1" u="sng" dirty="0">
                <a:solidFill>
                  <a:srgbClr val="FF0000"/>
                </a:solidFill>
              </a:rPr>
              <a:t>All of the Information used by the Auditor in arriving at the conclusions on which Auditor’s opinion is based</a:t>
            </a:r>
            <a:r>
              <a:rPr lang="en-US" sz="3200" dirty="0"/>
              <a:t>.</a:t>
            </a:r>
          </a:p>
          <a:p>
            <a:r>
              <a:rPr lang="en-US" sz="3200" dirty="0"/>
              <a:t>Auditor needs to obtain evidence in respect of the following </a:t>
            </a:r>
            <a:r>
              <a:rPr lang="en-US" sz="3200" b="1" i="1" u="sng" dirty="0">
                <a:solidFill>
                  <a:srgbClr val="FF0000"/>
                </a:solidFill>
              </a:rPr>
              <a:t>Basic matters</a:t>
            </a:r>
            <a:r>
              <a:rPr lang="en-US" sz="3200" dirty="0"/>
              <a:t>:- </a:t>
            </a:r>
          </a:p>
          <a:p>
            <a:pPr marL="514350" indent="-514350">
              <a:buFont typeface="+mj-lt"/>
              <a:buAutoNum type="arabicParenR"/>
            </a:pPr>
            <a:r>
              <a:rPr lang="en-US" sz="3200" b="1" i="1" u="sng" dirty="0">
                <a:solidFill>
                  <a:srgbClr val="00B050"/>
                </a:solidFill>
              </a:rPr>
              <a:t>Internal Controls</a:t>
            </a:r>
            <a:r>
              <a:rPr lang="en-US" sz="3200" dirty="0"/>
              <a:t>,</a:t>
            </a:r>
          </a:p>
          <a:p>
            <a:pPr marL="514350" indent="-514350">
              <a:buFont typeface="+mj-lt"/>
              <a:buAutoNum type="arabicParenR"/>
            </a:pPr>
            <a:r>
              <a:rPr lang="en-US" sz="3200" b="1" i="1" u="sng" dirty="0">
                <a:solidFill>
                  <a:srgbClr val="00B0F0"/>
                </a:solidFill>
              </a:rPr>
              <a:t>Transactions during the year</a:t>
            </a:r>
            <a:r>
              <a:rPr lang="en-US" sz="3200" dirty="0"/>
              <a:t>,</a:t>
            </a:r>
          </a:p>
          <a:p>
            <a:pPr marL="514350" indent="-514350">
              <a:buFont typeface="+mj-lt"/>
              <a:buAutoNum type="arabicParenR"/>
            </a:pPr>
            <a:r>
              <a:rPr lang="en-US" sz="3200" b="1" i="1" u="sng" dirty="0">
                <a:solidFill>
                  <a:srgbClr val="C00000"/>
                </a:solidFill>
              </a:rPr>
              <a:t>Balances of Assets and Liabilities at the end of year</a:t>
            </a:r>
            <a:r>
              <a:rPr lang="en-US" sz="3200" dirty="0"/>
              <a:t>. </a:t>
            </a:r>
          </a:p>
          <a:p>
            <a:pPr marL="0" indent="0">
              <a:buNone/>
            </a:pPr>
            <a:r>
              <a:rPr lang="en-US" sz="3200" dirty="0"/>
              <a:t>	Such Evidence must be </a:t>
            </a:r>
            <a:r>
              <a:rPr lang="en-US" sz="3200" b="1" u="sng" dirty="0">
                <a:solidFill>
                  <a:srgbClr val="00B050"/>
                </a:solidFill>
              </a:rPr>
              <a:t>Sufficient</a:t>
            </a:r>
            <a:r>
              <a:rPr lang="en-US" sz="3200" dirty="0"/>
              <a:t>, </a:t>
            </a:r>
            <a:r>
              <a:rPr lang="en-US" sz="3200" b="1" u="sng" dirty="0">
                <a:solidFill>
                  <a:srgbClr val="C00000"/>
                </a:solidFill>
              </a:rPr>
              <a:t>Relevant</a:t>
            </a:r>
            <a:r>
              <a:rPr lang="en-US" sz="3200" dirty="0"/>
              <a:t> and </a:t>
            </a:r>
            <a:r>
              <a:rPr lang="en-US" sz="3200" b="1" u="sng" dirty="0">
                <a:solidFill>
                  <a:srgbClr val="0070C0"/>
                </a:solidFill>
              </a:rPr>
              <a:t>Reliable</a:t>
            </a:r>
            <a:r>
              <a:rPr lang="en-US" sz="3200" dirty="0"/>
              <a:t>.</a:t>
            </a:r>
            <a:endParaRPr lang="en-IN" sz="3200" dirty="0"/>
          </a:p>
        </p:txBody>
      </p:sp>
    </p:spTree>
    <p:extLst>
      <p:ext uri="{BB962C8B-B14F-4D97-AF65-F5344CB8AC3E}">
        <p14:creationId xmlns:p14="http://schemas.microsoft.com/office/powerpoint/2010/main" val="28693736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EA1BC-4D52-4665-9870-0A229F83AE41}"/>
              </a:ext>
            </a:extLst>
          </p:cNvPr>
          <p:cNvSpPr>
            <a:spLocks noGrp="1"/>
          </p:cNvSpPr>
          <p:nvPr>
            <p:ph type="title"/>
          </p:nvPr>
        </p:nvSpPr>
        <p:spPr>
          <a:xfrm>
            <a:off x="1190625" y="365125"/>
            <a:ext cx="9848851" cy="1325563"/>
          </a:xfrm>
          <a:solidFill>
            <a:schemeClr val="accent2">
              <a:lumMod val="60000"/>
              <a:lumOff val="40000"/>
            </a:schemeClr>
          </a:solidFill>
          <a:ln>
            <a:solidFill>
              <a:schemeClr val="accent5">
                <a:lumMod val="50000"/>
              </a:schemeClr>
            </a:solidFill>
          </a:ln>
          <a:effectLst>
            <a:glow rad="228600">
              <a:schemeClr val="accent1">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effectLst>
                  <a:outerShdw blurRad="38100" dist="38100" dir="2700000" algn="tl">
                    <a:srgbClr val="000000">
                      <a:alpha val="43137"/>
                    </a:srgbClr>
                  </a:outerShdw>
                </a:effectLst>
              </a:rPr>
              <a:t>EVIDENCE ABOUT INTERNAL CONTROL</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69C87C52-8F5A-4C47-B9BC-D5E16E4372B2}"/>
              </a:ext>
            </a:extLst>
          </p:cNvPr>
          <p:cNvSpPr>
            <a:spLocks noGrp="1"/>
          </p:cNvSpPr>
          <p:nvPr>
            <p:ph idx="1"/>
          </p:nvPr>
        </p:nvSpPr>
        <p:spPr>
          <a:xfrm>
            <a:off x="838200" y="1825625"/>
            <a:ext cx="10515600" cy="4251325"/>
          </a:xfrm>
          <a:ln>
            <a:solidFill>
              <a:schemeClr val="accent2">
                <a:lumMod val="50000"/>
              </a:schemeClr>
            </a:solidFill>
          </a:ln>
          <a:effectLst>
            <a:glow rad="228600">
              <a:schemeClr val="accent6">
                <a:satMod val="175000"/>
                <a:alpha val="40000"/>
              </a:schemeClr>
            </a:glow>
            <a:outerShdw blurRad="50800" dist="38100" dir="8100000" algn="tr" rotWithShape="0">
              <a:prstClr val="black">
                <a:alpha val="40000"/>
              </a:prstClr>
            </a:outerShdw>
          </a:effectLst>
        </p:spPr>
        <p:txBody>
          <a:bodyPr>
            <a:normAutofit/>
          </a:bodyPr>
          <a:lstStyle/>
          <a:p>
            <a:pPr marL="514350" indent="-514350">
              <a:buFont typeface="+mj-lt"/>
              <a:buAutoNum type="arabicParenR"/>
            </a:pPr>
            <a:r>
              <a:rPr lang="en-US" sz="4000" b="1" u="sng" dirty="0">
                <a:solidFill>
                  <a:srgbClr val="0070C0"/>
                </a:solidFill>
              </a:rPr>
              <a:t>Existence</a:t>
            </a:r>
            <a:r>
              <a:rPr lang="en-US" sz="3600" dirty="0"/>
              <a:t>:- Auditor should ascertain whether Internal Controls exist in the concern or not.</a:t>
            </a:r>
          </a:p>
          <a:p>
            <a:pPr marL="514350" indent="-514350">
              <a:buFont typeface="+mj-lt"/>
              <a:buAutoNum type="arabicParenR"/>
            </a:pPr>
            <a:r>
              <a:rPr lang="en-US" sz="4000" b="1" u="sng" dirty="0">
                <a:solidFill>
                  <a:srgbClr val="00B050"/>
                </a:solidFill>
              </a:rPr>
              <a:t>Effective</a:t>
            </a:r>
            <a:r>
              <a:rPr lang="en-US" sz="3600" dirty="0"/>
              <a:t>:- Auditor should obtain evidence whether the Internal Controls are effective or not.</a:t>
            </a:r>
          </a:p>
          <a:p>
            <a:pPr marL="514350" indent="-514350">
              <a:buFont typeface="+mj-lt"/>
              <a:buAutoNum type="arabicParenR"/>
            </a:pPr>
            <a:r>
              <a:rPr lang="en-US" sz="4000" b="1" u="sng" dirty="0">
                <a:solidFill>
                  <a:srgbClr val="C00000"/>
                </a:solidFill>
              </a:rPr>
              <a:t>Operative</a:t>
            </a:r>
            <a:r>
              <a:rPr lang="en-US" sz="3600" dirty="0"/>
              <a:t>:- Auditor should obtain evidence whether the Internal Controls actually operated during the relevant Accounting year. </a:t>
            </a:r>
            <a:endParaRPr lang="en-IN" sz="3600" dirty="0"/>
          </a:p>
        </p:txBody>
      </p:sp>
    </p:spTree>
    <p:extLst>
      <p:ext uri="{BB962C8B-B14F-4D97-AF65-F5344CB8AC3E}">
        <p14:creationId xmlns:p14="http://schemas.microsoft.com/office/powerpoint/2010/main" val="20409978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3BEBE-4EEC-4C0A-AB08-41DFFCAC1276}"/>
              </a:ext>
            </a:extLst>
          </p:cNvPr>
          <p:cNvSpPr>
            <a:spLocks noGrp="1"/>
          </p:cNvSpPr>
          <p:nvPr>
            <p:ph type="title"/>
          </p:nvPr>
        </p:nvSpPr>
        <p:spPr>
          <a:xfrm>
            <a:off x="1371600" y="365125"/>
            <a:ext cx="9505950" cy="1325563"/>
          </a:xfrm>
          <a:solidFill>
            <a:schemeClr val="accent2">
              <a:lumMod val="60000"/>
              <a:lumOff val="40000"/>
            </a:schemeClr>
          </a:solidFill>
          <a:ln>
            <a:solidFill>
              <a:schemeClr val="accent4"/>
            </a:solidFill>
          </a:ln>
          <a:effectLst>
            <a:glow rad="228600">
              <a:schemeClr val="accent5">
                <a:satMod val="175000"/>
                <a:alpha val="40000"/>
              </a:schemeClr>
            </a:glow>
          </a:effectLst>
          <a:scene3d>
            <a:camera prst="perspectiveRelaxedModerately"/>
            <a:lightRig rig="threePt" dir="t"/>
          </a:scene3d>
          <a:sp3d>
            <a:bevelT w="114300" prst="hardEdge"/>
          </a:sp3d>
        </p:spPr>
        <p:txBody>
          <a:bodyPr>
            <a:noAutofit/>
          </a:bodyPr>
          <a:lstStyle/>
          <a:p>
            <a:pPr algn="ctr"/>
            <a:r>
              <a:rPr lang="en-US" sz="4800" b="1" u="sng" dirty="0">
                <a:effectLst>
                  <a:outerShdw blurRad="38100" dist="38100" dir="2700000" algn="tl">
                    <a:srgbClr val="000000">
                      <a:alpha val="43137"/>
                    </a:srgbClr>
                  </a:outerShdw>
                </a:effectLst>
              </a:rPr>
              <a:t>EVIDENCE ABOUT TRANSACTIONS DURING THE YEAR</a:t>
            </a:r>
            <a:endParaRPr lang="en-IN" sz="4800" dirty="0"/>
          </a:p>
        </p:txBody>
      </p:sp>
      <p:sp>
        <p:nvSpPr>
          <p:cNvPr id="3" name="Content Placeholder 2">
            <a:extLst>
              <a:ext uri="{FF2B5EF4-FFF2-40B4-BE49-F238E27FC236}">
                <a16:creationId xmlns:a16="http://schemas.microsoft.com/office/drawing/2014/main" id="{734DE502-18D7-4974-A103-63E6FF27DD42}"/>
              </a:ext>
            </a:extLst>
          </p:cNvPr>
          <p:cNvSpPr>
            <a:spLocks noGrp="1"/>
          </p:cNvSpPr>
          <p:nvPr>
            <p:ph idx="1"/>
          </p:nvPr>
        </p:nvSpPr>
        <p:spPr>
          <a:ln>
            <a:solidFill>
              <a:srgbClr val="FF0000"/>
            </a:solidFill>
          </a:ln>
          <a:effectLst>
            <a:glow rad="228600">
              <a:schemeClr val="accent4">
                <a:satMod val="175000"/>
                <a:alpha val="40000"/>
              </a:schemeClr>
            </a:glow>
            <a:outerShdw blurRad="50800" dist="38100" dir="5400000" algn="t" rotWithShape="0">
              <a:prstClr val="black">
                <a:alpha val="40000"/>
              </a:prstClr>
            </a:outerShdw>
          </a:effectLst>
        </p:spPr>
        <p:txBody>
          <a:bodyPr/>
          <a:lstStyle/>
          <a:p>
            <a:pPr marL="514350" indent="-514350">
              <a:buFont typeface="+mj-lt"/>
              <a:buAutoNum type="arabicParenR"/>
            </a:pPr>
            <a:r>
              <a:rPr lang="en-US" b="1" u="sng" dirty="0">
                <a:solidFill>
                  <a:srgbClr val="FF0000"/>
                </a:solidFill>
              </a:rPr>
              <a:t>Occurrence</a:t>
            </a:r>
            <a:r>
              <a:rPr lang="en-US" dirty="0"/>
              <a:t>:- Auditor should obtain evidence proving that a transactions actually took place.</a:t>
            </a:r>
          </a:p>
          <a:p>
            <a:pPr marL="514350" indent="-514350">
              <a:buFont typeface="+mj-lt"/>
              <a:buAutoNum type="arabicParenR"/>
            </a:pPr>
            <a:r>
              <a:rPr lang="en-US" b="1" u="sng" dirty="0">
                <a:solidFill>
                  <a:srgbClr val="00B050"/>
                </a:solidFill>
              </a:rPr>
              <a:t>Complete</a:t>
            </a:r>
            <a:r>
              <a:rPr lang="en-US" dirty="0"/>
              <a:t>:- Auditor should obtain evidence to ensure that there are  no unrecorded transactions, assets or liabilities.</a:t>
            </a:r>
          </a:p>
          <a:p>
            <a:pPr marL="514350" indent="-514350">
              <a:buFont typeface="+mj-lt"/>
              <a:buAutoNum type="arabicParenR"/>
            </a:pPr>
            <a:r>
              <a:rPr lang="en-US" b="1" u="sng" dirty="0">
                <a:solidFill>
                  <a:schemeClr val="accent1"/>
                </a:solidFill>
              </a:rPr>
              <a:t>Amount</a:t>
            </a:r>
            <a:r>
              <a:rPr lang="en-US" dirty="0"/>
              <a:t>:- Auditor should obtain evidence to ensure that a transaction is recorded in the books for the </a:t>
            </a:r>
            <a:r>
              <a:rPr lang="en-US" b="1" i="1" u="sng" dirty="0">
                <a:solidFill>
                  <a:srgbClr val="7030A0"/>
                </a:solidFill>
              </a:rPr>
              <a:t>right amount</a:t>
            </a:r>
            <a:r>
              <a:rPr lang="en-US" dirty="0"/>
              <a:t>.</a:t>
            </a:r>
          </a:p>
          <a:p>
            <a:pPr marL="514350" indent="-514350">
              <a:buFont typeface="+mj-lt"/>
              <a:buAutoNum type="arabicParenR"/>
            </a:pPr>
            <a:r>
              <a:rPr lang="en-US" b="1" u="sng" dirty="0">
                <a:solidFill>
                  <a:schemeClr val="accent2">
                    <a:lumMod val="75000"/>
                  </a:schemeClr>
                </a:solidFill>
              </a:rPr>
              <a:t>Disclosure</a:t>
            </a:r>
            <a:r>
              <a:rPr lang="en-US" dirty="0"/>
              <a:t>:- Auditor should obtain evidence to ensure that a transaction is recorded in the books and disclosed in the final accounts as per the recognized accounting policies and practices and the provisions of law.</a:t>
            </a:r>
            <a:endParaRPr lang="en-IN" dirty="0"/>
          </a:p>
        </p:txBody>
      </p:sp>
    </p:spTree>
    <p:extLst>
      <p:ext uri="{BB962C8B-B14F-4D97-AF65-F5344CB8AC3E}">
        <p14:creationId xmlns:p14="http://schemas.microsoft.com/office/powerpoint/2010/main" val="32558066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5D1DDF-1517-4128-8C89-BDC2D05FBD86}"/>
              </a:ext>
            </a:extLst>
          </p:cNvPr>
          <p:cNvSpPr>
            <a:spLocks noGrp="1"/>
          </p:cNvSpPr>
          <p:nvPr>
            <p:ph type="title"/>
          </p:nvPr>
        </p:nvSpPr>
        <p:spPr>
          <a:xfrm>
            <a:off x="1314450" y="365125"/>
            <a:ext cx="9515475" cy="1325563"/>
          </a:xfrm>
          <a:solidFill>
            <a:schemeClr val="accent4">
              <a:lumMod val="40000"/>
              <a:lumOff val="60000"/>
            </a:schemeClr>
          </a:solidFill>
          <a:ln>
            <a:solidFill>
              <a:schemeClr val="accent2">
                <a:lumMod val="50000"/>
              </a:schemeClr>
            </a:solidFill>
          </a:ln>
          <a:effectLst>
            <a:glow rad="228600">
              <a:schemeClr val="accent5">
                <a:satMod val="175000"/>
                <a:alpha val="40000"/>
              </a:schemeClr>
            </a:glow>
          </a:effectLst>
          <a:scene3d>
            <a:camera prst="perspectiveRelaxedModerately"/>
            <a:lightRig rig="threePt" dir="t"/>
          </a:scene3d>
          <a:sp3d>
            <a:bevelT w="152400" h="50800" prst="softRound"/>
          </a:sp3d>
        </p:spPr>
        <p:txBody>
          <a:bodyPr/>
          <a:lstStyle/>
          <a:p>
            <a:pPr algn="ctr"/>
            <a:r>
              <a:rPr lang="en-US" b="1" u="sng" dirty="0">
                <a:effectLst>
                  <a:outerShdw blurRad="38100" dist="38100" dir="2700000" algn="tl">
                    <a:srgbClr val="000000">
                      <a:alpha val="43137"/>
                    </a:srgbClr>
                  </a:outerShdw>
                </a:effectLst>
              </a:rPr>
              <a:t>EVIDENCE ABOUT YEAR-END BALANCES OF ASSETS &amp; LIABILITIES</a:t>
            </a:r>
            <a:endParaRPr lang="en-IN"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9B468F16-C62B-46D8-BF7D-C28E9972D3F0}"/>
              </a:ext>
            </a:extLst>
          </p:cNvPr>
          <p:cNvSpPr>
            <a:spLocks noGrp="1"/>
          </p:cNvSpPr>
          <p:nvPr>
            <p:ph idx="1"/>
          </p:nvPr>
        </p:nvSpPr>
        <p:spPr>
          <a:ln>
            <a:solidFill>
              <a:schemeClr val="accent4">
                <a:lumMod val="50000"/>
              </a:schemeClr>
            </a:solidFill>
          </a:ln>
          <a:effectLst>
            <a:glow rad="228600">
              <a:schemeClr val="accent6">
                <a:satMod val="175000"/>
                <a:alpha val="40000"/>
              </a:schemeClr>
            </a:glow>
            <a:outerShdw blurRad="50800" dist="38100" dir="8100000" algn="tr" rotWithShape="0">
              <a:prstClr val="black">
                <a:alpha val="40000"/>
              </a:prstClr>
            </a:outerShdw>
          </a:effectLst>
        </p:spPr>
        <p:txBody>
          <a:bodyPr>
            <a:normAutofit lnSpcReduction="10000"/>
          </a:bodyPr>
          <a:lstStyle/>
          <a:p>
            <a:pPr marL="514350" indent="-514350">
              <a:buFont typeface="+mj-lt"/>
              <a:buAutoNum type="arabicParenR"/>
            </a:pPr>
            <a:r>
              <a:rPr lang="en-US" b="1" u="sng" dirty="0">
                <a:solidFill>
                  <a:srgbClr val="FF0000"/>
                </a:solidFill>
              </a:rPr>
              <a:t>Existence</a:t>
            </a:r>
            <a:r>
              <a:rPr lang="en-US" dirty="0"/>
              <a:t>:- Auditor should obtain evidence to ascertain whether an Asset or Liability actually exists as at the year end.</a:t>
            </a:r>
          </a:p>
          <a:p>
            <a:pPr marL="514350" indent="-514350">
              <a:buFont typeface="+mj-lt"/>
              <a:buAutoNum type="arabicParenR"/>
            </a:pPr>
            <a:r>
              <a:rPr lang="en-US" b="1" u="sng" dirty="0">
                <a:solidFill>
                  <a:srgbClr val="00B0F0"/>
                </a:solidFill>
              </a:rPr>
              <a:t>Rights and Obligations</a:t>
            </a:r>
            <a:r>
              <a:rPr lang="en-US" dirty="0"/>
              <a:t>:- Auditor should obtain evidence to ascertain whether an </a:t>
            </a:r>
            <a:r>
              <a:rPr lang="en-US" b="1" i="1" u="sng" dirty="0">
                <a:solidFill>
                  <a:schemeClr val="accent2">
                    <a:lumMod val="50000"/>
                  </a:schemeClr>
                </a:solidFill>
              </a:rPr>
              <a:t>Asset is legally owned</a:t>
            </a:r>
            <a:r>
              <a:rPr lang="en-US" dirty="0"/>
              <a:t> and a </a:t>
            </a:r>
            <a:r>
              <a:rPr lang="en-US" b="1" i="1" u="sng" dirty="0">
                <a:solidFill>
                  <a:srgbClr val="FF0000"/>
                </a:solidFill>
              </a:rPr>
              <a:t>Liability is legally owed</a:t>
            </a:r>
            <a:r>
              <a:rPr lang="en-US" dirty="0"/>
              <a:t> by the concern at the year end.</a:t>
            </a:r>
          </a:p>
          <a:p>
            <a:pPr marL="514350" indent="-514350">
              <a:buFont typeface="+mj-lt"/>
              <a:buAutoNum type="arabicParenR"/>
            </a:pPr>
            <a:r>
              <a:rPr lang="en-US" b="1" u="sng" dirty="0">
                <a:solidFill>
                  <a:srgbClr val="00B050"/>
                </a:solidFill>
              </a:rPr>
              <a:t>Valuation</a:t>
            </a:r>
            <a:r>
              <a:rPr lang="en-US" dirty="0"/>
              <a:t>:- Auditor should obtain evidence to ensure that an Asset or a Liability is shown in the Balance Sheet at the </a:t>
            </a:r>
            <a:r>
              <a:rPr lang="en-US" b="1" i="1" u="sng" dirty="0">
                <a:solidFill>
                  <a:schemeClr val="accent4">
                    <a:lumMod val="50000"/>
                  </a:schemeClr>
                </a:solidFill>
              </a:rPr>
              <a:t>right value</a:t>
            </a:r>
            <a:r>
              <a:rPr lang="en-US" dirty="0"/>
              <a:t>.</a:t>
            </a:r>
          </a:p>
          <a:p>
            <a:pPr marL="514350" indent="-514350">
              <a:buFont typeface="+mj-lt"/>
              <a:buAutoNum type="arabicParenR"/>
            </a:pPr>
            <a:r>
              <a:rPr lang="en-US" b="1" u="sng" dirty="0">
                <a:solidFill>
                  <a:srgbClr val="C00000"/>
                </a:solidFill>
              </a:rPr>
              <a:t>Disclosure</a:t>
            </a:r>
            <a:r>
              <a:rPr lang="en-US" dirty="0"/>
              <a:t>:- Auditor should obtain evidence to ensure that the Assets and Liabilities are disclosed in the Balance Sheet as per recognized accounting policies and practices, and the provisions of law.</a:t>
            </a:r>
            <a:endParaRPr lang="en-IN" dirty="0"/>
          </a:p>
        </p:txBody>
      </p:sp>
    </p:spTree>
    <p:extLst>
      <p:ext uri="{BB962C8B-B14F-4D97-AF65-F5344CB8AC3E}">
        <p14:creationId xmlns:p14="http://schemas.microsoft.com/office/powerpoint/2010/main" val="3274653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6BE16-7677-4B97-808A-0F403F08E122}"/>
              </a:ext>
            </a:extLst>
          </p:cNvPr>
          <p:cNvSpPr>
            <a:spLocks noGrp="1"/>
          </p:cNvSpPr>
          <p:nvPr>
            <p:ph type="title"/>
          </p:nvPr>
        </p:nvSpPr>
        <p:spPr>
          <a:xfrm>
            <a:off x="1219200" y="365125"/>
            <a:ext cx="9763125" cy="1325563"/>
          </a:xfrm>
          <a:solidFill>
            <a:schemeClr val="accent4">
              <a:lumMod val="40000"/>
              <a:lumOff val="60000"/>
            </a:schemeClr>
          </a:solidFill>
          <a:ln>
            <a:solidFill>
              <a:schemeClr val="accent2"/>
            </a:solidFill>
          </a:ln>
          <a:effectLst>
            <a:glow rad="228600">
              <a:schemeClr val="accent2">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effectLst>
                  <a:outerShdw blurRad="38100" dist="38100" dir="2700000" algn="tl">
                    <a:srgbClr val="000000">
                      <a:alpha val="43137"/>
                    </a:srgbClr>
                  </a:outerShdw>
                </a:effectLst>
              </a:rPr>
              <a:t>AUDIT PLANNING [SA 300]</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99BF8E3E-E1C2-456B-8423-7F409EE98D30}"/>
              </a:ext>
            </a:extLst>
          </p:cNvPr>
          <p:cNvSpPr>
            <a:spLocks noGrp="1"/>
          </p:cNvSpPr>
          <p:nvPr>
            <p:ph idx="1"/>
          </p:nvPr>
        </p:nvSpPr>
        <p:spPr>
          <a:ln>
            <a:solidFill>
              <a:srgbClr val="002060"/>
            </a:solidFill>
          </a:ln>
          <a:effectLst>
            <a:glow rad="228600">
              <a:schemeClr val="accent6">
                <a:satMod val="175000"/>
                <a:alpha val="40000"/>
              </a:schemeClr>
            </a:glow>
            <a:outerShdw blurRad="50800" dist="38100" dir="8100000" algn="tr" rotWithShape="0">
              <a:prstClr val="black">
                <a:alpha val="40000"/>
              </a:prstClr>
            </a:outerShdw>
          </a:effectLst>
        </p:spPr>
        <p:txBody>
          <a:bodyPr>
            <a:normAutofit/>
          </a:bodyPr>
          <a:lstStyle/>
          <a:p>
            <a:r>
              <a:rPr lang="en-US" sz="4000" b="0" i="0" dirty="0">
                <a:solidFill>
                  <a:srgbClr val="4D5156"/>
                </a:solidFill>
                <a:effectLst/>
                <a:latin typeface="arial" panose="020B0604020202020204" pitchFamily="34" charset="0"/>
              </a:rPr>
              <a:t>Audit planning is a vital area of the audit primarily conducted at the </a:t>
            </a:r>
            <a:r>
              <a:rPr lang="en-US" sz="4000" b="1" i="1" u="sng" dirty="0">
                <a:solidFill>
                  <a:srgbClr val="FF0000"/>
                </a:solidFill>
                <a:effectLst/>
                <a:latin typeface="arial" panose="020B0604020202020204" pitchFamily="34" charset="0"/>
              </a:rPr>
              <a:t>beginning of audit</a:t>
            </a:r>
            <a:r>
              <a:rPr lang="en-US" sz="4000" b="1" i="0" u="sng" dirty="0">
                <a:solidFill>
                  <a:srgbClr val="FF0000"/>
                </a:solidFill>
                <a:effectLst/>
                <a:latin typeface="arial" panose="020B0604020202020204" pitchFamily="34" charset="0"/>
              </a:rPr>
              <a:t> process</a:t>
            </a:r>
            <a:r>
              <a:rPr lang="en-US" sz="4000" b="0" i="0" dirty="0">
                <a:solidFill>
                  <a:srgbClr val="4D5156"/>
                </a:solidFill>
                <a:effectLst/>
                <a:latin typeface="arial" panose="020B0604020202020204" pitchFamily="34" charset="0"/>
              </a:rPr>
              <a:t> to ensure that appropriate </a:t>
            </a:r>
            <a:r>
              <a:rPr lang="en-US" sz="4000" b="1" i="1" u="sng" dirty="0">
                <a:solidFill>
                  <a:srgbClr val="00B050"/>
                </a:solidFill>
                <a:effectLst/>
                <a:latin typeface="arial" panose="020B0604020202020204" pitchFamily="34" charset="0"/>
              </a:rPr>
              <a:t>attention is devoted to important areas</a:t>
            </a:r>
            <a:r>
              <a:rPr lang="en-US" sz="4000" b="0" i="0" dirty="0">
                <a:solidFill>
                  <a:srgbClr val="4D5156"/>
                </a:solidFill>
                <a:effectLst/>
                <a:latin typeface="arial" panose="020B0604020202020204" pitchFamily="34" charset="0"/>
              </a:rPr>
              <a:t>, potential problems are promptly identified, work is completed expeditiously and work is properly coordinated.</a:t>
            </a:r>
            <a:endParaRPr lang="en-IN" sz="4000" dirty="0"/>
          </a:p>
        </p:txBody>
      </p:sp>
    </p:spTree>
    <p:extLst>
      <p:ext uri="{BB962C8B-B14F-4D97-AF65-F5344CB8AC3E}">
        <p14:creationId xmlns:p14="http://schemas.microsoft.com/office/powerpoint/2010/main" val="19351064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7C7CB-182F-4C92-BF2D-59D715737AC0}"/>
              </a:ext>
            </a:extLst>
          </p:cNvPr>
          <p:cNvSpPr>
            <a:spLocks noGrp="1"/>
          </p:cNvSpPr>
          <p:nvPr>
            <p:ph type="title"/>
          </p:nvPr>
        </p:nvSpPr>
        <p:spPr>
          <a:xfrm>
            <a:off x="1314450" y="365125"/>
            <a:ext cx="9553575" cy="1325563"/>
          </a:xfrm>
          <a:solidFill>
            <a:schemeClr val="accent6">
              <a:lumMod val="60000"/>
              <a:lumOff val="40000"/>
            </a:schemeClr>
          </a:solidFill>
          <a:ln>
            <a:solidFill>
              <a:schemeClr val="accent2">
                <a:lumMod val="50000"/>
              </a:schemeClr>
            </a:solidFill>
          </a:ln>
          <a:effectLst>
            <a:glow rad="228600">
              <a:schemeClr val="accent4">
                <a:satMod val="175000"/>
                <a:alpha val="40000"/>
              </a:schemeClr>
            </a:glow>
          </a:effectLst>
          <a:scene3d>
            <a:camera prst="perspectiveRelaxedModerately"/>
            <a:lightRig rig="threePt" dir="t"/>
          </a:scene3d>
          <a:sp3d>
            <a:bevelT w="114300" prst="hardEdge"/>
          </a:sp3d>
        </p:spPr>
        <p:txBody>
          <a:bodyPr>
            <a:normAutofit/>
          </a:bodyPr>
          <a:lstStyle/>
          <a:p>
            <a:pPr algn="ctr"/>
            <a:r>
              <a:rPr lang="en-US" sz="4800" b="1" u="sng" dirty="0">
                <a:effectLst>
                  <a:outerShdw blurRad="38100" dist="38100" dir="2700000" algn="tl">
                    <a:srgbClr val="000000">
                      <a:alpha val="43137"/>
                    </a:srgbClr>
                  </a:outerShdw>
                </a:effectLst>
              </a:rPr>
              <a:t>ESSENTIAL OF GOOD AUDIT EVIDENCE</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F965C891-1D83-43A6-84CE-E9611188DCE2}"/>
              </a:ext>
            </a:extLst>
          </p:cNvPr>
          <p:cNvSpPr>
            <a:spLocks noGrp="1"/>
          </p:cNvSpPr>
          <p:nvPr>
            <p:ph idx="1"/>
          </p:nvPr>
        </p:nvSpPr>
        <p:spPr>
          <a:xfrm>
            <a:off x="619125" y="1690688"/>
            <a:ext cx="10896600" cy="4486275"/>
          </a:xfrm>
          <a:ln>
            <a:solidFill>
              <a:schemeClr val="accent4">
                <a:lumMod val="50000"/>
              </a:schemeClr>
            </a:solidFill>
          </a:ln>
          <a:effectLst>
            <a:glow rad="228600">
              <a:schemeClr val="accent2">
                <a:satMod val="175000"/>
                <a:alpha val="40000"/>
              </a:schemeClr>
            </a:glow>
            <a:outerShdw blurRad="50800" dist="38100" dir="8100000" algn="tr" rotWithShape="0">
              <a:prstClr val="black">
                <a:alpha val="40000"/>
              </a:prstClr>
            </a:outerShdw>
          </a:effectLst>
        </p:spPr>
        <p:txBody>
          <a:bodyPr/>
          <a:lstStyle/>
          <a:p>
            <a:endParaRPr lang="en-US" dirty="0"/>
          </a:p>
          <a:p>
            <a:pPr algn="ctr"/>
            <a:r>
              <a:rPr lang="en-IN" sz="4800" b="1" u="sng" dirty="0">
                <a:solidFill>
                  <a:srgbClr val="00B0F0"/>
                </a:solidFill>
              </a:rPr>
              <a:t>AUDIT EVIDENCE MUST BE</a:t>
            </a:r>
          </a:p>
          <a:p>
            <a:endParaRPr lang="en-IN" dirty="0"/>
          </a:p>
          <a:p>
            <a:pPr marL="0" indent="0">
              <a:buNone/>
            </a:pPr>
            <a:endParaRPr lang="en-IN" dirty="0"/>
          </a:p>
          <a:p>
            <a:pPr marL="0" indent="0">
              <a:buNone/>
            </a:pPr>
            <a:r>
              <a:rPr lang="en-IN" sz="4400" b="1" i="1" dirty="0">
                <a:solidFill>
                  <a:schemeClr val="accent2"/>
                </a:solidFill>
              </a:rPr>
              <a:t>1) </a:t>
            </a:r>
            <a:r>
              <a:rPr lang="en-IN" sz="4400" b="1" i="1" u="sng" dirty="0">
                <a:solidFill>
                  <a:schemeClr val="accent2"/>
                </a:solidFill>
              </a:rPr>
              <a:t>Sufficient</a:t>
            </a:r>
            <a:r>
              <a:rPr lang="en-IN" sz="4400" dirty="0"/>
              <a:t>		</a:t>
            </a:r>
            <a:r>
              <a:rPr lang="en-IN" sz="4400" b="1" i="1" dirty="0">
                <a:solidFill>
                  <a:srgbClr val="C00000"/>
                </a:solidFill>
              </a:rPr>
              <a:t>2) </a:t>
            </a:r>
            <a:r>
              <a:rPr lang="en-IN" sz="4400" b="1" i="1" u="sng" dirty="0">
                <a:solidFill>
                  <a:srgbClr val="C00000"/>
                </a:solidFill>
              </a:rPr>
              <a:t>Relevant</a:t>
            </a:r>
            <a:r>
              <a:rPr lang="en-IN" sz="4400" b="1" i="1" dirty="0">
                <a:solidFill>
                  <a:srgbClr val="C00000"/>
                </a:solidFill>
              </a:rPr>
              <a:t> </a:t>
            </a:r>
            <a:r>
              <a:rPr lang="en-IN" sz="4400" dirty="0"/>
              <a:t>		</a:t>
            </a:r>
            <a:r>
              <a:rPr lang="en-IN" sz="4400" b="1" i="1" dirty="0">
                <a:solidFill>
                  <a:srgbClr val="00B050"/>
                </a:solidFill>
              </a:rPr>
              <a:t>3) </a:t>
            </a:r>
            <a:r>
              <a:rPr lang="en-IN" sz="4400" b="1" i="1" u="sng" dirty="0">
                <a:solidFill>
                  <a:srgbClr val="00B050"/>
                </a:solidFill>
              </a:rPr>
              <a:t>Reliable</a:t>
            </a:r>
            <a:r>
              <a:rPr lang="en-IN" sz="4400" b="1" i="1" dirty="0">
                <a:solidFill>
                  <a:srgbClr val="00B050"/>
                </a:solidFill>
              </a:rPr>
              <a:t> </a:t>
            </a:r>
          </a:p>
          <a:p>
            <a:pPr marL="0" indent="0">
              <a:buNone/>
            </a:pPr>
            <a:endParaRPr lang="en-IN" dirty="0"/>
          </a:p>
        </p:txBody>
      </p:sp>
      <p:cxnSp>
        <p:nvCxnSpPr>
          <p:cNvPr id="5" name="Straight Connector 4">
            <a:extLst>
              <a:ext uri="{FF2B5EF4-FFF2-40B4-BE49-F238E27FC236}">
                <a16:creationId xmlns:a16="http://schemas.microsoft.com/office/drawing/2014/main" id="{2A2BE968-4ABE-4A52-A719-67F715913B95}"/>
              </a:ext>
            </a:extLst>
          </p:cNvPr>
          <p:cNvCxnSpPr/>
          <p:nvPr/>
        </p:nvCxnSpPr>
        <p:spPr>
          <a:xfrm>
            <a:off x="5953125" y="2819400"/>
            <a:ext cx="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B06ACC0-6FD6-4AE6-86DE-C1D4DAA36860}"/>
              </a:ext>
            </a:extLst>
          </p:cNvPr>
          <p:cNvCxnSpPr/>
          <p:nvPr/>
        </p:nvCxnSpPr>
        <p:spPr>
          <a:xfrm>
            <a:off x="2286000" y="3429000"/>
            <a:ext cx="80200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38BB5E-BAA9-42FA-8F88-A2155C16B820}"/>
              </a:ext>
            </a:extLst>
          </p:cNvPr>
          <p:cNvCxnSpPr/>
          <p:nvPr/>
        </p:nvCxnSpPr>
        <p:spPr>
          <a:xfrm>
            <a:off x="2286000" y="3429000"/>
            <a:ext cx="0" cy="533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D4579885-8CFF-44CC-B253-BC5939F2EFD1}"/>
              </a:ext>
            </a:extLst>
          </p:cNvPr>
          <p:cNvCxnSpPr>
            <a:cxnSpLocks/>
          </p:cNvCxnSpPr>
          <p:nvPr/>
        </p:nvCxnSpPr>
        <p:spPr>
          <a:xfrm>
            <a:off x="5953125" y="3429000"/>
            <a:ext cx="0" cy="533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8C161802-DC05-478B-97F5-DA9B4DCA3700}"/>
              </a:ext>
            </a:extLst>
          </p:cNvPr>
          <p:cNvCxnSpPr/>
          <p:nvPr/>
        </p:nvCxnSpPr>
        <p:spPr>
          <a:xfrm>
            <a:off x="10306050" y="3429000"/>
            <a:ext cx="0" cy="533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EEEB0E1A-BC4F-4DE1-96DC-D0460A52AD64}"/>
              </a:ext>
            </a:extLst>
          </p:cNvPr>
          <p:cNvCxnSpPr>
            <a:cxnSpLocks/>
          </p:cNvCxnSpPr>
          <p:nvPr/>
        </p:nvCxnSpPr>
        <p:spPr>
          <a:xfrm>
            <a:off x="5791200" y="1266825"/>
            <a:ext cx="0" cy="99060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74595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AF697-DC74-44F3-A6FD-7747E9DA630F}"/>
              </a:ext>
            </a:extLst>
          </p:cNvPr>
          <p:cNvSpPr>
            <a:spLocks noGrp="1"/>
          </p:cNvSpPr>
          <p:nvPr>
            <p:ph type="title"/>
          </p:nvPr>
        </p:nvSpPr>
        <p:spPr>
          <a:xfrm>
            <a:off x="1238250" y="365125"/>
            <a:ext cx="9734550" cy="1325563"/>
          </a:xfrm>
          <a:solidFill>
            <a:schemeClr val="accent6">
              <a:lumMod val="60000"/>
              <a:lumOff val="40000"/>
            </a:schemeClr>
          </a:solidFill>
          <a:ln>
            <a:solidFill>
              <a:srgbClr val="00B0F0"/>
            </a:solidFill>
          </a:ln>
          <a:effectLst>
            <a:glow rad="228600">
              <a:schemeClr val="accent4">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t>ESSENTIAL OF GOOD AUDIT EVIDENCE</a:t>
            </a:r>
            <a:endParaRPr lang="en-IN" sz="4800" b="1" u="sng" dirty="0"/>
          </a:p>
        </p:txBody>
      </p:sp>
      <p:sp>
        <p:nvSpPr>
          <p:cNvPr id="3" name="Content Placeholder 2">
            <a:extLst>
              <a:ext uri="{FF2B5EF4-FFF2-40B4-BE49-F238E27FC236}">
                <a16:creationId xmlns:a16="http://schemas.microsoft.com/office/drawing/2014/main" id="{83F8B17E-C424-40E0-A78F-D94EC8B7C8C2}"/>
              </a:ext>
            </a:extLst>
          </p:cNvPr>
          <p:cNvSpPr>
            <a:spLocks noGrp="1"/>
          </p:cNvSpPr>
          <p:nvPr>
            <p:ph idx="1"/>
          </p:nvPr>
        </p:nvSpPr>
        <p:spPr>
          <a:xfrm>
            <a:off x="838200" y="1825625"/>
            <a:ext cx="10515600" cy="4667250"/>
          </a:xfrm>
          <a:ln>
            <a:solidFill>
              <a:schemeClr val="accent2"/>
            </a:solidFill>
          </a:ln>
          <a:effectLst>
            <a:glow rad="228600">
              <a:schemeClr val="accent2">
                <a:satMod val="175000"/>
                <a:alpha val="40000"/>
              </a:schemeClr>
            </a:glow>
            <a:outerShdw blurRad="50800" dist="38100" dir="8100000" algn="tr" rotWithShape="0">
              <a:prstClr val="black">
                <a:alpha val="40000"/>
              </a:prstClr>
            </a:outerShdw>
          </a:effectLst>
        </p:spPr>
        <p:txBody>
          <a:bodyPr>
            <a:noAutofit/>
          </a:bodyPr>
          <a:lstStyle/>
          <a:p>
            <a:pPr marL="514350" indent="-514350">
              <a:buAutoNum type="arabicParenR"/>
            </a:pPr>
            <a:r>
              <a:rPr lang="en-US" sz="3300" b="1" u="sng" dirty="0">
                <a:solidFill>
                  <a:schemeClr val="accent2"/>
                </a:solidFill>
              </a:rPr>
              <a:t>Sufficient Evidence</a:t>
            </a:r>
            <a:r>
              <a:rPr lang="en-US" sz="3300" dirty="0"/>
              <a:t>:- Sufficient evidence means Adequate evidence </a:t>
            </a:r>
            <a:r>
              <a:rPr lang="en-US" sz="3300" b="1" i="1" u="sng" dirty="0">
                <a:solidFill>
                  <a:srgbClr val="00B050"/>
                </a:solidFill>
              </a:rPr>
              <a:t>in terms of its quantity or extent</a:t>
            </a:r>
            <a:r>
              <a:rPr lang="en-US" sz="3300" b="1" i="1" dirty="0">
                <a:solidFill>
                  <a:srgbClr val="00B050"/>
                </a:solidFill>
              </a:rPr>
              <a:t>. </a:t>
            </a:r>
            <a:r>
              <a:rPr lang="en-US" sz="3300" dirty="0"/>
              <a:t>Audit evidence need not be obtained by 100% checking. Sufficient evidence can be obtained even by test checking.</a:t>
            </a:r>
          </a:p>
          <a:p>
            <a:pPr marL="514350" indent="-514350">
              <a:buAutoNum type="arabicParenR"/>
            </a:pPr>
            <a:r>
              <a:rPr lang="en-US" sz="3300" b="1" u="sng" dirty="0">
                <a:solidFill>
                  <a:srgbClr val="C00000"/>
                </a:solidFill>
              </a:rPr>
              <a:t>Relevant Evidence</a:t>
            </a:r>
            <a:r>
              <a:rPr lang="en-US" sz="3300" dirty="0"/>
              <a:t>:- Audit Evidence must be relevant to the matter being checked. Thus, If Transactions in stock book for receipt and issue are being checked, relevant evidence would be Goods Received Notes, Delivery Challans etc.</a:t>
            </a:r>
          </a:p>
          <a:p>
            <a:pPr marL="0" indent="0">
              <a:buNone/>
            </a:pPr>
            <a:endParaRPr lang="en-IN" sz="3300" dirty="0"/>
          </a:p>
        </p:txBody>
      </p:sp>
    </p:spTree>
    <p:extLst>
      <p:ext uri="{BB962C8B-B14F-4D97-AF65-F5344CB8AC3E}">
        <p14:creationId xmlns:p14="http://schemas.microsoft.com/office/powerpoint/2010/main" val="1485558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81AB2-2A4C-485B-9E4C-2D7C324EE6B0}"/>
              </a:ext>
            </a:extLst>
          </p:cNvPr>
          <p:cNvSpPr>
            <a:spLocks noGrp="1"/>
          </p:cNvSpPr>
          <p:nvPr>
            <p:ph type="title"/>
          </p:nvPr>
        </p:nvSpPr>
        <p:spPr>
          <a:xfrm>
            <a:off x="1304925" y="365125"/>
            <a:ext cx="9648826" cy="1325563"/>
          </a:xfrm>
          <a:solidFill>
            <a:schemeClr val="accent6">
              <a:lumMod val="60000"/>
              <a:lumOff val="40000"/>
            </a:schemeClr>
          </a:solidFill>
          <a:ln>
            <a:solidFill>
              <a:schemeClr val="accent2"/>
            </a:solidFill>
          </a:ln>
          <a:effectLst>
            <a:glow rad="228600">
              <a:schemeClr val="accent2">
                <a:satMod val="175000"/>
                <a:alpha val="40000"/>
              </a:schemeClr>
            </a:glow>
          </a:effectLst>
          <a:scene3d>
            <a:camera prst="perspectiveRelaxedModerately"/>
            <a:lightRig rig="threePt" dir="t"/>
          </a:scene3d>
          <a:sp3d>
            <a:bevelT w="101600" prst="riblet"/>
          </a:sp3d>
        </p:spPr>
        <p:txBody>
          <a:bodyPr/>
          <a:lstStyle/>
          <a:p>
            <a:pPr algn="ctr"/>
            <a:r>
              <a:rPr lang="en-US" sz="4400" b="1" u="sng" dirty="0"/>
              <a:t>ESSENTIAL OF GOOD AUDIT EVIDENCE</a:t>
            </a:r>
            <a:endParaRPr lang="en-IN" dirty="0"/>
          </a:p>
        </p:txBody>
      </p:sp>
      <p:sp>
        <p:nvSpPr>
          <p:cNvPr id="3" name="Content Placeholder 2">
            <a:extLst>
              <a:ext uri="{FF2B5EF4-FFF2-40B4-BE49-F238E27FC236}">
                <a16:creationId xmlns:a16="http://schemas.microsoft.com/office/drawing/2014/main" id="{E49E1894-F5BC-43D3-9F33-CB1388F641A4}"/>
              </a:ext>
            </a:extLst>
          </p:cNvPr>
          <p:cNvSpPr>
            <a:spLocks noGrp="1"/>
          </p:cNvSpPr>
          <p:nvPr>
            <p:ph idx="1"/>
          </p:nvPr>
        </p:nvSpPr>
        <p:spPr>
          <a:xfrm>
            <a:off x="542924" y="1825625"/>
            <a:ext cx="11049001" cy="4351338"/>
          </a:xfrm>
          <a:ln>
            <a:solidFill>
              <a:schemeClr val="accent6">
                <a:lumMod val="50000"/>
              </a:schemeClr>
            </a:solidFill>
          </a:ln>
          <a:effectLst>
            <a:glow rad="228600">
              <a:schemeClr val="accent5">
                <a:satMod val="175000"/>
                <a:alpha val="40000"/>
              </a:schemeClr>
            </a:glow>
            <a:outerShdw blurRad="63500" sx="102000" sy="102000" algn="ctr" rotWithShape="0">
              <a:prstClr val="black">
                <a:alpha val="40000"/>
              </a:prstClr>
            </a:outerShdw>
          </a:effectLst>
        </p:spPr>
        <p:txBody>
          <a:bodyPr>
            <a:normAutofit/>
          </a:bodyPr>
          <a:lstStyle/>
          <a:p>
            <a:pPr marL="0" indent="0">
              <a:buNone/>
            </a:pPr>
            <a:r>
              <a:rPr lang="en-US" sz="3200" b="1" dirty="0">
                <a:solidFill>
                  <a:srgbClr val="00B050"/>
                </a:solidFill>
              </a:rPr>
              <a:t>3) </a:t>
            </a:r>
            <a:r>
              <a:rPr lang="en-US" sz="3200" b="1" u="sng" dirty="0">
                <a:solidFill>
                  <a:srgbClr val="00B050"/>
                </a:solidFill>
              </a:rPr>
              <a:t>Reliable Evidence</a:t>
            </a:r>
            <a:r>
              <a:rPr lang="en-US" sz="3200" dirty="0"/>
              <a:t>:- </a:t>
            </a:r>
            <a:r>
              <a:rPr lang="en-US" dirty="0"/>
              <a:t>No evidence can be 100% reliable or conclusive. It is said that </a:t>
            </a:r>
            <a:r>
              <a:rPr lang="en-US" b="1" i="1" u="sng" dirty="0">
                <a:solidFill>
                  <a:srgbClr val="FF0000"/>
                </a:solidFill>
              </a:rPr>
              <a:t>audit evidence is normally persuasive</a:t>
            </a:r>
            <a:r>
              <a:rPr lang="en-US" dirty="0"/>
              <a:t> (convincing or substantial) rather than conclusive in nature. Auditor must see whether the evidence obtained is reliable or not. </a:t>
            </a:r>
            <a:r>
              <a:rPr lang="en-US" b="1" u="sng" dirty="0"/>
              <a:t>Reliability of </a:t>
            </a:r>
            <a:r>
              <a:rPr lang="en-IN" b="1" u="sng" dirty="0"/>
              <a:t>Audit evidence depends upon</a:t>
            </a:r>
            <a:r>
              <a:rPr lang="en-IN" b="1" dirty="0"/>
              <a:t>:- </a:t>
            </a:r>
          </a:p>
          <a:p>
            <a:pPr marL="514350" indent="-514350">
              <a:buFont typeface="+mj-lt"/>
              <a:buAutoNum type="alphaLcParenR"/>
            </a:pPr>
            <a:r>
              <a:rPr lang="en-IN" b="1" u="sng" dirty="0">
                <a:solidFill>
                  <a:srgbClr val="C00000"/>
                </a:solidFill>
              </a:rPr>
              <a:t>Its Source</a:t>
            </a:r>
            <a:r>
              <a:rPr lang="en-IN" dirty="0"/>
              <a:t>:- whether the </a:t>
            </a:r>
            <a:r>
              <a:rPr lang="en-IN" b="1" i="1" u="sng" dirty="0">
                <a:solidFill>
                  <a:srgbClr val="00B050"/>
                </a:solidFill>
              </a:rPr>
              <a:t>evidence is Internal</a:t>
            </a:r>
            <a:r>
              <a:rPr lang="en-IN" dirty="0"/>
              <a:t> (e.g. Pay Rolls prepared by the concern itself) or </a:t>
            </a:r>
            <a:r>
              <a:rPr lang="en-IN" b="1" i="1" u="sng" dirty="0">
                <a:solidFill>
                  <a:schemeClr val="accent2"/>
                </a:solidFill>
              </a:rPr>
              <a:t>External</a:t>
            </a:r>
            <a:r>
              <a:rPr lang="en-IN" dirty="0"/>
              <a:t> (e.g. Confirmation by Debtors); AND</a:t>
            </a:r>
          </a:p>
          <a:p>
            <a:pPr marL="514350" indent="-514350">
              <a:buFont typeface="+mj-lt"/>
              <a:buAutoNum type="alphaLcParenR"/>
            </a:pPr>
            <a:r>
              <a:rPr lang="en-IN" b="1" u="sng" dirty="0">
                <a:solidFill>
                  <a:srgbClr val="00B0F0"/>
                </a:solidFill>
              </a:rPr>
              <a:t>Its Nature</a:t>
            </a:r>
            <a:r>
              <a:rPr lang="en-IN" dirty="0"/>
              <a:t>:- whether the </a:t>
            </a:r>
            <a:r>
              <a:rPr lang="en-IN" b="1" i="1" u="sng" dirty="0">
                <a:solidFill>
                  <a:srgbClr val="C00000"/>
                </a:solidFill>
              </a:rPr>
              <a:t>evidence is Verbal</a:t>
            </a:r>
            <a:r>
              <a:rPr lang="en-IN" dirty="0"/>
              <a:t> (e.g. Explanations from client’s staff), </a:t>
            </a:r>
            <a:r>
              <a:rPr lang="en-IN" b="1" i="1" u="sng" dirty="0">
                <a:solidFill>
                  <a:srgbClr val="0070C0"/>
                </a:solidFill>
              </a:rPr>
              <a:t>Visual</a:t>
            </a:r>
            <a:r>
              <a:rPr lang="en-IN" dirty="0"/>
              <a:t> (e.g. Physical Verification of stock) or </a:t>
            </a:r>
            <a:r>
              <a:rPr lang="en-IN" b="1" i="1" u="sng" dirty="0">
                <a:solidFill>
                  <a:schemeClr val="accent2">
                    <a:lumMod val="50000"/>
                  </a:schemeClr>
                </a:solidFill>
              </a:rPr>
              <a:t>Documentary</a:t>
            </a:r>
            <a:r>
              <a:rPr lang="en-IN" dirty="0"/>
              <a:t> (e.g. Supporting documents such as bills attached to vouchers).</a:t>
            </a:r>
          </a:p>
        </p:txBody>
      </p:sp>
    </p:spTree>
    <p:extLst>
      <p:ext uri="{BB962C8B-B14F-4D97-AF65-F5344CB8AC3E}">
        <p14:creationId xmlns:p14="http://schemas.microsoft.com/office/powerpoint/2010/main" val="26992761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575BD-89F5-4476-8B27-28580A84E3D9}"/>
              </a:ext>
            </a:extLst>
          </p:cNvPr>
          <p:cNvSpPr>
            <a:spLocks noGrp="1"/>
          </p:cNvSpPr>
          <p:nvPr>
            <p:ph type="title"/>
          </p:nvPr>
        </p:nvSpPr>
        <p:spPr>
          <a:xfrm>
            <a:off x="1485900" y="365125"/>
            <a:ext cx="9315450" cy="1325563"/>
          </a:xfrm>
          <a:solidFill>
            <a:schemeClr val="accent2"/>
          </a:solidFill>
          <a:ln>
            <a:solidFill>
              <a:schemeClr val="accent4">
                <a:lumMod val="50000"/>
              </a:schemeClr>
            </a:solidFill>
          </a:ln>
          <a:effectLst>
            <a:glow rad="228600">
              <a:schemeClr val="accent6">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t>AUDIT PROCEDURES (STEPS)</a:t>
            </a:r>
            <a:endParaRPr lang="en-IN" sz="4800" b="1" u="sng" dirty="0"/>
          </a:p>
        </p:txBody>
      </p:sp>
      <p:sp>
        <p:nvSpPr>
          <p:cNvPr id="3" name="Content Placeholder 2">
            <a:extLst>
              <a:ext uri="{FF2B5EF4-FFF2-40B4-BE49-F238E27FC236}">
                <a16:creationId xmlns:a16="http://schemas.microsoft.com/office/drawing/2014/main" id="{BA03EF49-3120-47A5-BE73-2D2C3BC8ED70}"/>
              </a:ext>
            </a:extLst>
          </p:cNvPr>
          <p:cNvSpPr>
            <a:spLocks noGrp="1"/>
          </p:cNvSpPr>
          <p:nvPr>
            <p:ph idx="1"/>
          </p:nvPr>
        </p:nvSpPr>
        <p:spPr>
          <a:ln>
            <a:solidFill>
              <a:schemeClr val="accent1"/>
            </a:solidFill>
          </a:ln>
          <a:effectLst>
            <a:glow rad="228600">
              <a:schemeClr val="accent4">
                <a:satMod val="175000"/>
                <a:alpha val="40000"/>
              </a:schemeClr>
            </a:glow>
            <a:outerShdw blurRad="63500" sx="102000" sy="102000" algn="ctr" rotWithShape="0">
              <a:prstClr val="black">
                <a:alpha val="40000"/>
              </a:prstClr>
            </a:outerShdw>
          </a:effectLst>
        </p:spPr>
        <p:txBody>
          <a:bodyPr>
            <a:normAutofit/>
          </a:bodyPr>
          <a:lstStyle/>
          <a:p>
            <a:r>
              <a:rPr lang="en-US" sz="4000" dirty="0"/>
              <a:t>Audit Procedures means </a:t>
            </a:r>
            <a:r>
              <a:rPr lang="en-US" sz="4000" b="1" i="1" u="sng" dirty="0">
                <a:solidFill>
                  <a:srgbClr val="00B050"/>
                </a:solidFill>
              </a:rPr>
              <a:t>the Steps taken to obtain Audit Evidence</a:t>
            </a:r>
            <a:r>
              <a:rPr lang="en-US" sz="4000" dirty="0"/>
              <a:t>.</a:t>
            </a:r>
          </a:p>
          <a:p>
            <a:r>
              <a:rPr lang="en-US" sz="4000" dirty="0"/>
              <a:t>Audit Procedures can be </a:t>
            </a:r>
            <a:r>
              <a:rPr lang="en-US" sz="4000" i="1" u="sng" dirty="0"/>
              <a:t>classified basically into</a:t>
            </a:r>
            <a:r>
              <a:rPr lang="en-US" sz="4000" dirty="0"/>
              <a:t>:-</a:t>
            </a:r>
          </a:p>
          <a:p>
            <a:pPr marL="514350" indent="-514350">
              <a:buFont typeface="+mj-lt"/>
              <a:buAutoNum type="arabicParenR"/>
            </a:pPr>
            <a:r>
              <a:rPr lang="en-US" sz="4000" b="1" u="sng" dirty="0">
                <a:solidFill>
                  <a:srgbClr val="FF0000"/>
                </a:solidFill>
              </a:rPr>
              <a:t>Compliance Procedures </a:t>
            </a:r>
            <a:r>
              <a:rPr lang="en-US" sz="4000" dirty="0"/>
              <a:t>(regarding </a:t>
            </a:r>
            <a:r>
              <a:rPr lang="en-US" sz="4000" b="1" i="1" u="sng" dirty="0">
                <a:solidFill>
                  <a:srgbClr val="00B0F0"/>
                </a:solidFill>
              </a:rPr>
              <a:t>Internal Controls</a:t>
            </a:r>
            <a:r>
              <a:rPr lang="en-US" sz="4000" dirty="0"/>
              <a:t>)</a:t>
            </a:r>
          </a:p>
          <a:p>
            <a:pPr marL="514350" indent="-514350">
              <a:buFont typeface="+mj-lt"/>
              <a:buAutoNum type="arabicParenR"/>
            </a:pPr>
            <a:r>
              <a:rPr lang="en-US" sz="4000" u="sng" dirty="0">
                <a:solidFill>
                  <a:srgbClr val="0070C0"/>
                </a:solidFill>
              </a:rPr>
              <a:t>Substantive Procedures </a:t>
            </a:r>
            <a:r>
              <a:rPr lang="en-US" sz="4000" dirty="0"/>
              <a:t>(regarding </a:t>
            </a:r>
            <a:r>
              <a:rPr lang="en-US" sz="4000" i="1" u="sng" dirty="0">
                <a:solidFill>
                  <a:srgbClr val="C00000"/>
                </a:solidFill>
              </a:rPr>
              <a:t>Transactions</a:t>
            </a:r>
            <a:r>
              <a:rPr lang="en-US" sz="4000" dirty="0"/>
              <a:t> &amp; </a:t>
            </a:r>
            <a:r>
              <a:rPr lang="en-US" sz="4000" i="1" u="sng" dirty="0">
                <a:solidFill>
                  <a:schemeClr val="accent2">
                    <a:lumMod val="50000"/>
                  </a:schemeClr>
                </a:solidFill>
              </a:rPr>
              <a:t>Balances of Assets and Liabilities</a:t>
            </a:r>
            <a:r>
              <a:rPr lang="en-US" sz="4000" dirty="0"/>
              <a:t>)</a:t>
            </a:r>
            <a:endParaRPr lang="en-IN" sz="4000" dirty="0"/>
          </a:p>
        </p:txBody>
      </p:sp>
    </p:spTree>
    <p:extLst>
      <p:ext uri="{BB962C8B-B14F-4D97-AF65-F5344CB8AC3E}">
        <p14:creationId xmlns:p14="http://schemas.microsoft.com/office/powerpoint/2010/main" val="23874450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6B609-BE7E-4834-AD24-831F51066578}"/>
              </a:ext>
            </a:extLst>
          </p:cNvPr>
          <p:cNvSpPr>
            <a:spLocks noGrp="1"/>
          </p:cNvSpPr>
          <p:nvPr>
            <p:ph type="title"/>
          </p:nvPr>
        </p:nvSpPr>
        <p:spPr>
          <a:xfrm>
            <a:off x="1619250" y="365125"/>
            <a:ext cx="8953500" cy="1325563"/>
          </a:xfrm>
          <a:solidFill>
            <a:schemeClr val="accent2">
              <a:lumMod val="60000"/>
              <a:lumOff val="40000"/>
            </a:schemeClr>
          </a:solidFill>
          <a:ln>
            <a:solidFill>
              <a:schemeClr val="accent2">
                <a:lumMod val="50000"/>
              </a:schemeClr>
            </a:solidFill>
          </a:ln>
          <a:effectLst>
            <a:glow rad="228600">
              <a:schemeClr val="accent4">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dirty="0"/>
              <a:t>1) </a:t>
            </a:r>
            <a:r>
              <a:rPr lang="en-US" sz="4800" b="1" u="sng" dirty="0"/>
              <a:t>COMPLIANCE PROCEDURES</a:t>
            </a:r>
            <a:endParaRPr lang="en-IN" sz="4800" b="1" u="sng" dirty="0"/>
          </a:p>
        </p:txBody>
      </p:sp>
      <p:sp>
        <p:nvSpPr>
          <p:cNvPr id="3" name="Content Placeholder 2">
            <a:extLst>
              <a:ext uri="{FF2B5EF4-FFF2-40B4-BE49-F238E27FC236}">
                <a16:creationId xmlns:a16="http://schemas.microsoft.com/office/drawing/2014/main" id="{1411AAA2-62A0-415B-BA0D-5A02A1FAD0FE}"/>
              </a:ext>
            </a:extLst>
          </p:cNvPr>
          <p:cNvSpPr>
            <a:spLocks noGrp="1"/>
          </p:cNvSpPr>
          <p:nvPr>
            <p:ph idx="1"/>
          </p:nvPr>
        </p:nvSpPr>
        <p:spPr>
          <a:ln>
            <a:solidFill>
              <a:schemeClr val="accent6">
                <a:lumMod val="50000"/>
              </a:schemeClr>
            </a:solidFill>
          </a:ln>
          <a:effectLst>
            <a:glow rad="228600">
              <a:schemeClr val="accent6">
                <a:satMod val="175000"/>
                <a:alpha val="40000"/>
              </a:schemeClr>
            </a:glow>
            <a:outerShdw blurRad="50800" dist="38100" dir="8100000" algn="tr" rotWithShape="0">
              <a:prstClr val="black">
                <a:alpha val="40000"/>
              </a:prstClr>
            </a:outerShdw>
          </a:effectLst>
        </p:spPr>
        <p:txBody>
          <a:bodyPr>
            <a:normAutofit/>
          </a:bodyPr>
          <a:lstStyle/>
          <a:p>
            <a:r>
              <a:rPr lang="en-US" sz="4800" dirty="0"/>
              <a:t>Compliance Procedures are </a:t>
            </a:r>
            <a:r>
              <a:rPr lang="en-US" sz="4800" b="1" i="1" u="sng" dirty="0">
                <a:solidFill>
                  <a:srgbClr val="FF0000"/>
                </a:solidFill>
              </a:rPr>
              <a:t>The Steps taken to obtain evidence regarding the </a:t>
            </a:r>
            <a:r>
              <a:rPr lang="en-US" sz="4800" b="1" u="sng" dirty="0">
                <a:solidFill>
                  <a:srgbClr val="FF0000"/>
                </a:solidFill>
              </a:rPr>
              <a:t>Internal Controls</a:t>
            </a:r>
            <a:r>
              <a:rPr lang="en-US" sz="4800" dirty="0"/>
              <a:t>, viz. that the Internal Control </a:t>
            </a:r>
            <a:r>
              <a:rPr lang="en-US" sz="4800" b="1" i="1" u="sng" dirty="0">
                <a:solidFill>
                  <a:schemeClr val="accent1"/>
                </a:solidFill>
              </a:rPr>
              <a:t>exist</a:t>
            </a:r>
            <a:r>
              <a:rPr lang="en-US" sz="4800" dirty="0"/>
              <a:t>, that they are </a:t>
            </a:r>
            <a:r>
              <a:rPr lang="en-US" sz="4800" b="1" i="1" u="sng" dirty="0">
                <a:solidFill>
                  <a:srgbClr val="00B050"/>
                </a:solidFill>
              </a:rPr>
              <a:t>effective</a:t>
            </a:r>
            <a:r>
              <a:rPr lang="en-US" sz="4800" dirty="0"/>
              <a:t>, and that they were actually in </a:t>
            </a:r>
            <a:r>
              <a:rPr lang="en-US" sz="4800" b="1" i="1" u="sng" dirty="0">
                <a:solidFill>
                  <a:srgbClr val="C00000"/>
                </a:solidFill>
              </a:rPr>
              <a:t>operation</a:t>
            </a:r>
            <a:r>
              <a:rPr lang="en-US" sz="4800" dirty="0"/>
              <a:t> during the accounting year.</a:t>
            </a:r>
            <a:endParaRPr lang="en-IN" sz="4800" dirty="0"/>
          </a:p>
        </p:txBody>
      </p:sp>
    </p:spTree>
    <p:extLst>
      <p:ext uri="{BB962C8B-B14F-4D97-AF65-F5344CB8AC3E}">
        <p14:creationId xmlns:p14="http://schemas.microsoft.com/office/powerpoint/2010/main" val="11007622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1742D-BC17-4214-AF55-9615E49ABADB}"/>
              </a:ext>
            </a:extLst>
          </p:cNvPr>
          <p:cNvSpPr>
            <a:spLocks noGrp="1"/>
          </p:cNvSpPr>
          <p:nvPr>
            <p:ph type="title"/>
          </p:nvPr>
        </p:nvSpPr>
        <p:spPr>
          <a:xfrm>
            <a:off x="1447800" y="365125"/>
            <a:ext cx="9286875" cy="1325563"/>
          </a:xfrm>
          <a:solidFill>
            <a:schemeClr val="accent1">
              <a:lumMod val="60000"/>
              <a:lumOff val="40000"/>
            </a:schemeClr>
          </a:solidFill>
          <a:ln>
            <a:solidFill>
              <a:srgbClr val="00B050"/>
            </a:solidFill>
          </a:ln>
          <a:effectLst>
            <a:glow rad="228600">
              <a:schemeClr val="accent4">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dirty="0"/>
              <a:t>2) </a:t>
            </a:r>
            <a:r>
              <a:rPr lang="en-US" sz="4800" b="1" u="sng" dirty="0"/>
              <a:t>SUBSTANTIVE PROCEDURE</a:t>
            </a:r>
            <a:endParaRPr lang="en-IN" sz="4800" b="1" u="sng" dirty="0"/>
          </a:p>
        </p:txBody>
      </p:sp>
      <p:sp>
        <p:nvSpPr>
          <p:cNvPr id="3" name="Content Placeholder 2">
            <a:extLst>
              <a:ext uri="{FF2B5EF4-FFF2-40B4-BE49-F238E27FC236}">
                <a16:creationId xmlns:a16="http://schemas.microsoft.com/office/drawing/2014/main" id="{E4747EA7-AB6F-439A-A96E-CDBA8EBFC7C4}"/>
              </a:ext>
            </a:extLst>
          </p:cNvPr>
          <p:cNvSpPr>
            <a:spLocks noGrp="1"/>
          </p:cNvSpPr>
          <p:nvPr>
            <p:ph idx="1"/>
          </p:nvPr>
        </p:nvSpPr>
        <p:spPr>
          <a:ln>
            <a:solidFill>
              <a:schemeClr val="accent4">
                <a:lumMod val="50000"/>
              </a:schemeClr>
            </a:solidFill>
          </a:ln>
          <a:effectLst>
            <a:glow rad="228600">
              <a:schemeClr val="accent6">
                <a:satMod val="175000"/>
                <a:alpha val="40000"/>
              </a:schemeClr>
            </a:glow>
            <a:outerShdw blurRad="50800" dist="38100" dir="10800000" algn="r" rotWithShape="0">
              <a:prstClr val="black">
                <a:alpha val="40000"/>
              </a:prstClr>
            </a:outerShdw>
          </a:effectLst>
        </p:spPr>
        <p:txBody>
          <a:bodyPr>
            <a:noAutofit/>
          </a:bodyPr>
          <a:lstStyle/>
          <a:p>
            <a:r>
              <a:rPr lang="en-US" sz="3600" dirty="0"/>
              <a:t>Substantive Procedures are the </a:t>
            </a:r>
            <a:r>
              <a:rPr lang="en-US" sz="3600" b="1" i="1" u="sng" dirty="0">
                <a:solidFill>
                  <a:srgbClr val="C00000"/>
                </a:solidFill>
              </a:rPr>
              <a:t>steps taken by the Auditor to obtain Evidence</a:t>
            </a:r>
            <a:r>
              <a:rPr lang="en-US" sz="3600" dirty="0"/>
              <a:t> regarding (Accounts):-</a:t>
            </a:r>
          </a:p>
          <a:p>
            <a:pPr marL="514350" indent="-514350">
              <a:buFont typeface="+mj-lt"/>
              <a:buAutoNum type="alphaLcParenR"/>
            </a:pPr>
            <a:r>
              <a:rPr lang="en-US" sz="3600" dirty="0"/>
              <a:t>The </a:t>
            </a:r>
            <a:r>
              <a:rPr lang="en-US" sz="3600" b="1" i="1" u="sng" dirty="0">
                <a:solidFill>
                  <a:srgbClr val="00B0F0"/>
                </a:solidFill>
              </a:rPr>
              <a:t>Transactions</a:t>
            </a:r>
            <a:r>
              <a:rPr lang="en-US" sz="3600" dirty="0"/>
              <a:t> during the year AND</a:t>
            </a:r>
          </a:p>
          <a:p>
            <a:pPr marL="514350" indent="-514350">
              <a:buFont typeface="+mj-lt"/>
              <a:buAutoNum type="alphaLcParenR"/>
            </a:pPr>
            <a:r>
              <a:rPr lang="en-IN" sz="3600" dirty="0"/>
              <a:t>The </a:t>
            </a:r>
            <a:r>
              <a:rPr lang="en-IN" sz="3600" b="1" i="1" u="sng" dirty="0">
                <a:solidFill>
                  <a:srgbClr val="00B050"/>
                </a:solidFill>
              </a:rPr>
              <a:t>Balances of the Assets and Liabilities</a:t>
            </a:r>
            <a:r>
              <a:rPr lang="en-IN" sz="3600" dirty="0"/>
              <a:t> as at the year end.</a:t>
            </a:r>
          </a:p>
          <a:p>
            <a:r>
              <a:rPr lang="en-IN" sz="3600" dirty="0"/>
              <a:t>Evidence obtained from Compliance Procedures determines the Nature, timing and extent of the Substantive Procedure.</a:t>
            </a:r>
          </a:p>
          <a:p>
            <a:pPr marL="0" indent="0">
              <a:buNone/>
            </a:pPr>
            <a:endParaRPr lang="en-IN" sz="3600" dirty="0"/>
          </a:p>
        </p:txBody>
      </p:sp>
    </p:spTree>
    <p:extLst>
      <p:ext uri="{BB962C8B-B14F-4D97-AF65-F5344CB8AC3E}">
        <p14:creationId xmlns:p14="http://schemas.microsoft.com/office/powerpoint/2010/main" val="42201981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A1B6-F936-45B7-8002-23D01FB5FFA2}"/>
              </a:ext>
            </a:extLst>
          </p:cNvPr>
          <p:cNvSpPr>
            <a:spLocks noGrp="1"/>
          </p:cNvSpPr>
          <p:nvPr>
            <p:ph type="title"/>
          </p:nvPr>
        </p:nvSpPr>
        <p:spPr>
          <a:xfrm>
            <a:off x="1447800" y="68262"/>
            <a:ext cx="9267825" cy="1130300"/>
          </a:xfrm>
          <a:solidFill>
            <a:schemeClr val="accent1">
              <a:lumMod val="60000"/>
              <a:lumOff val="40000"/>
            </a:schemeClr>
          </a:solidFill>
          <a:ln>
            <a:solidFill>
              <a:schemeClr val="accent4">
                <a:lumMod val="50000"/>
              </a:schemeClr>
            </a:solidFill>
          </a:ln>
          <a:effectLst>
            <a:glow rad="228600">
              <a:schemeClr val="accent4">
                <a:satMod val="175000"/>
                <a:alpha val="40000"/>
              </a:schemeClr>
            </a:glow>
          </a:effectLst>
          <a:scene3d>
            <a:camera prst="perspectiveRelaxedModerately"/>
            <a:lightRig rig="threePt" dir="t"/>
          </a:scene3d>
          <a:sp3d>
            <a:bevelT w="114300" prst="hardEdge"/>
          </a:sp3d>
        </p:spPr>
        <p:txBody>
          <a:bodyPr/>
          <a:lstStyle/>
          <a:p>
            <a:pPr algn="ctr"/>
            <a:r>
              <a:rPr lang="en-US" sz="4400" b="1" dirty="0"/>
              <a:t>2) </a:t>
            </a:r>
            <a:r>
              <a:rPr lang="en-US" sz="4400" b="1" u="sng" dirty="0"/>
              <a:t>SUBSTANTIVE PROCEDURE</a:t>
            </a:r>
            <a:endParaRPr lang="en-IN" dirty="0"/>
          </a:p>
        </p:txBody>
      </p:sp>
      <p:sp>
        <p:nvSpPr>
          <p:cNvPr id="3" name="Content Placeholder 2">
            <a:extLst>
              <a:ext uri="{FF2B5EF4-FFF2-40B4-BE49-F238E27FC236}">
                <a16:creationId xmlns:a16="http://schemas.microsoft.com/office/drawing/2014/main" id="{F42C19B6-8168-4EF7-AA07-6EFC4950BDCA}"/>
              </a:ext>
            </a:extLst>
          </p:cNvPr>
          <p:cNvSpPr>
            <a:spLocks noGrp="1"/>
          </p:cNvSpPr>
          <p:nvPr>
            <p:ph idx="1"/>
          </p:nvPr>
        </p:nvSpPr>
        <p:spPr>
          <a:xfrm>
            <a:off x="838200" y="1400176"/>
            <a:ext cx="10515600" cy="4776788"/>
          </a:xfrm>
          <a:ln>
            <a:solidFill>
              <a:schemeClr val="bg2">
                <a:lumMod val="10000"/>
              </a:schemeClr>
            </a:solidFill>
          </a:ln>
          <a:effectLst>
            <a:glow rad="228600">
              <a:schemeClr val="accent2">
                <a:satMod val="175000"/>
                <a:alpha val="40000"/>
              </a:schemeClr>
            </a:glow>
            <a:outerShdw blurRad="50800" dist="38100" dir="8100000" algn="tr" rotWithShape="0">
              <a:prstClr val="black">
                <a:alpha val="40000"/>
              </a:prstClr>
            </a:outerShdw>
          </a:effectLst>
        </p:spPr>
        <p:txBody>
          <a:bodyPr/>
          <a:lstStyle/>
          <a:p>
            <a:r>
              <a:rPr lang="en-US" dirty="0"/>
              <a:t>Following are the </a:t>
            </a:r>
            <a:r>
              <a:rPr lang="en-US" b="1" u="sng" dirty="0"/>
              <a:t>main Substantive Procedures</a:t>
            </a:r>
            <a:r>
              <a:rPr lang="en-US" dirty="0"/>
              <a:t> used in an Audit:-</a:t>
            </a:r>
          </a:p>
          <a:p>
            <a:pPr marL="514350" indent="-514350">
              <a:buFont typeface="+mj-lt"/>
              <a:buAutoNum type="arabicParenR"/>
            </a:pPr>
            <a:r>
              <a:rPr lang="en-US" b="1" u="sng" dirty="0">
                <a:solidFill>
                  <a:srgbClr val="00B050"/>
                </a:solidFill>
              </a:rPr>
              <a:t>Vouching</a:t>
            </a:r>
            <a:r>
              <a:rPr lang="en-US" dirty="0"/>
              <a:t>:- to obtain evidence regarding the transactions during the accounting year (occurrence, right amount etc.).</a:t>
            </a:r>
          </a:p>
          <a:p>
            <a:pPr marL="514350" indent="-514350">
              <a:buFont typeface="+mj-lt"/>
              <a:buAutoNum type="arabicParenR"/>
            </a:pPr>
            <a:r>
              <a:rPr lang="en-US" b="1" u="sng" dirty="0">
                <a:solidFill>
                  <a:schemeClr val="accent1"/>
                </a:solidFill>
              </a:rPr>
              <a:t>Posting Checking</a:t>
            </a:r>
          </a:p>
          <a:p>
            <a:pPr marL="514350" indent="-514350">
              <a:buFont typeface="+mj-lt"/>
              <a:buAutoNum type="arabicParenR"/>
            </a:pPr>
            <a:r>
              <a:rPr lang="en-US" b="1" u="sng" dirty="0">
                <a:solidFill>
                  <a:srgbClr val="C00000"/>
                </a:solidFill>
              </a:rPr>
              <a:t>Casting Checking</a:t>
            </a:r>
          </a:p>
          <a:p>
            <a:pPr marL="514350" indent="-514350">
              <a:buFont typeface="+mj-lt"/>
              <a:buAutoNum type="arabicParenR"/>
            </a:pPr>
            <a:r>
              <a:rPr lang="en-US" b="1" u="sng" dirty="0">
                <a:solidFill>
                  <a:schemeClr val="accent2"/>
                </a:solidFill>
              </a:rPr>
              <a:t>Ledger Scrutiny</a:t>
            </a:r>
            <a:r>
              <a:rPr lang="en-US" dirty="0"/>
              <a:t>:- to check &amp; review of accounts</a:t>
            </a:r>
          </a:p>
          <a:p>
            <a:pPr marL="514350" indent="-514350">
              <a:buFont typeface="+mj-lt"/>
              <a:buAutoNum type="arabicParenR"/>
            </a:pPr>
            <a:r>
              <a:rPr lang="en-US" b="1" u="sng" dirty="0">
                <a:solidFill>
                  <a:srgbClr val="7030A0"/>
                </a:solidFill>
              </a:rPr>
              <a:t>Verification</a:t>
            </a:r>
            <a:r>
              <a:rPr lang="en-US" dirty="0"/>
              <a:t>:- like assets &amp; liabilities exists, legally owned &amp; valued.</a:t>
            </a:r>
          </a:p>
          <a:p>
            <a:pPr marL="514350" indent="-514350">
              <a:buFont typeface="+mj-lt"/>
              <a:buAutoNum type="arabicParenR"/>
            </a:pPr>
            <a:r>
              <a:rPr lang="en-US" b="1" u="sng" dirty="0">
                <a:solidFill>
                  <a:srgbClr val="FF0000"/>
                </a:solidFill>
              </a:rPr>
              <a:t>Grouping and Disclosure</a:t>
            </a:r>
            <a:r>
              <a:rPr lang="en-US" dirty="0"/>
              <a:t>:- this procedure involves checking the ledger balances with the trial balance, checking whether similar accounts are grouped correctly and properly disclosed in final A/c.</a:t>
            </a:r>
            <a:endParaRPr lang="en-IN" dirty="0"/>
          </a:p>
        </p:txBody>
      </p:sp>
    </p:spTree>
    <p:extLst>
      <p:ext uri="{BB962C8B-B14F-4D97-AF65-F5344CB8AC3E}">
        <p14:creationId xmlns:p14="http://schemas.microsoft.com/office/powerpoint/2010/main" val="35630206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786F4-FC78-42B5-8C5A-6894AEE106C9}"/>
              </a:ext>
            </a:extLst>
          </p:cNvPr>
          <p:cNvSpPr>
            <a:spLocks noGrp="1"/>
          </p:cNvSpPr>
          <p:nvPr>
            <p:ph type="title"/>
          </p:nvPr>
        </p:nvSpPr>
        <p:spPr>
          <a:xfrm>
            <a:off x="1447799" y="107951"/>
            <a:ext cx="9448801" cy="996950"/>
          </a:xfrm>
          <a:solidFill>
            <a:schemeClr val="accent6">
              <a:lumMod val="60000"/>
              <a:lumOff val="40000"/>
            </a:schemeClr>
          </a:solidFill>
          <a:ln>
            <a:solidFill>
              <a:schemeClr val="accent2"/>
            </a:solidFill>
          </a:ln>
          <a:effectLst>
            <a:glow rad="228600">
              <a:schemeClr val="accent4">
                <a:satMod val="175000"/>
                <a:alpha val="40000"/>
              </a:schemeClr>
            </a:glow>
          </a:effectLst>
          <a:scene3d>
            <a:camera prst="perspectiveRelaxedModerately"/>
            <a:lightRig rig="threePt" dir="t"/>
          </a:scene3d>
          <a:sp3d>
            <a:bevelT w="114300" prst="hardEdge"/>
          </a:sp3d>
        </p:spPr>
        <p:txBody>
          <a:bodyPr>
            <a:normAutofit/>
          </a:bodyPr>
          <a:lstStyle/>
          <a:p>
            <a:pPr algn="ctr"/>
            <a:r>
              <a:rPr lang="en-US" sz="4800" b="1" u="sng" dirty="0"/>
              <a:t>AUDIT TECHNIQUES (METHODS)</a:t>
            </a:r>
            <a:endParaRPr lang="en-IN" sz="4800" b="1" u="sng" dirty="0"/>
          </a:p>
        </p:txBody>
      </p:sp>
      <p:sp>
        <p:nvSpPr>
          <p:cNvPr id="3" name="Content Placeholder 2">
            <a:extLst>
              <a:ext uri="{FF2B5EF4-FFF2-40B4-BE49-F238E27FC236}">
                <a16:creationId xmlns:a16="http://schemas.microsoft.com/office/drawing/2014/main" id="{69DFA992-0917-4787-A7D8-AE48C84EA5D0}"/>
              </a:ext>
            </a:extLst>
          </p:cNvPr>
          <p:cNvSpPr>
            <a:spLocks noGrp="1"/>
          </p:cNvSpPr>
          <p:nvPr>
            <p:ph idx="1"/>
          </p:nvPr>
        </p:nvSpPr>
        <p:spPr>
          <a:xfrm>
            <a:off x="228601" y="1200150"/>
            <a:ext cx="11630024" cy="5549899"/>
          </a:xfrm>
          <a:ln>
            <a:solidFill>
              <a:schemeClr val="accent1">
                <a:lumMod val="50000"/>
              </a:schemeClr>
            </a:solidFill>
          </a:ln>
          <a:effectLst>
            <a:glow rad="228600">
              <a:schemeClr val="accent2">
                <a:satMod val="175000"/>
                <a:alpha val="40000"/>
              </a:schemeClr>
            </a:glow>
            <a:outerShdw blurRad="50800" dist="38100" dir="5400000" algn="t" rotWithShape="0">
              <a:prstClr val="black">
                <a:alpha val="40000"/>
              </a:prstClr>
            </a:outerShdw>
          </a:effectLst>
        </p:spPr>
        <p:txBody>
          <a:bodyPr>
            <a:noAutofit/>
          </a:bodyPr>
          <a:lstStyle/>
          <a:p>
            <a:r>
              <a:rPr lang="en-US" dirty="0"/>
              <a:t>Audit Techniques means </a:t>
            </a:r>
            <a:r>
              <a:rPr lang="en-US" b="1" i="1" u="sng" dirty="0">
                <a:solidFill>
                  <a:schemeClr val="accent5">
                    <a:lumMod val="75000"/>
                  </a:schemeClr>
                </a:solidFill>
              </a:rPr>
              <a:t>the Methods used to obtain Audit Evidence</a:t>
            </a:r>
            <a:r>
              <a:rPr lang="en-US" dirty="0"/>
              <a:t>.</a:t>
            </a:r>
          </a:p>
          <a:p>
            <a:r>
              <a:rPr lang="en-US" b="1" u="sng" dirty="0"/>
              <a:t>Audit Techniques are of the Following Types</a:t>
            </a:r>
            <a:r>
              <a:rPr lang="en-US" dirty="0"/>
              <a:t>:-</a:t>
            </a:r>
          </a:p>
          <a:p>
            <a:pPr marL="514350" indent="-514350">
              <a:buFont typeface="+mj-lt"/>
              <a:buAutoNum type="arabicParenR"/>
            </a:pPr>
            <a:r>
              <a:rPr lang="en-US" sz="3200" b="1" u="sng" dirty="0">
                <a:solidFill>
                  <a:srgbClr val="FF0000"/>
                </a:solidFill>
              </a:rPr>
              <a:t>Inspection</a:t>
            </a:r>
            <a:r>
              <a:rPr lang="en-US" dirty="0"/>
              <a:t>:- examining records, documents or tangible assets</a:t>
            </a:r>
          </a:p>
          <a:p>
            <a:pPr marL="514350" indent="-514350">
              <a:buFont typeface="+mj-lt"/>
              <a:buAutoNum type="arabicParenR"/>
            </a:pPr>
            <a:r>
              <a:rPr lang="en-US" sz="3200" b="1" u="sng" dirty="0">
                <a:solidFill>
                  <a:srgbClr val="00B050"/>
                </a:solidFill>
              </a:rPr>
              <a:t>Observation</a:t>
            </a:r>
            <a:r>
              <a:rPr lang="en-US" dirty="0"/>
              <a:t>:- observing a procedure being performed by others</a:t>
            </a:r>
          </a:p>
          <a:p>
            <a:pPr marL="514350" indent="-514350">
              <a:buFont typeface="+mj-lt"/>
              <a:buAutoNum type="arabicParenR"/>
            </a:pPr>
            <a:r>
              <a:rPr lang="en-US" sz="3200" b="1" u="sng" dirty="0">
                <a:solidFill>
                  <a:schemeClr val="accent2">
                    <a:lumMod val="50000"/>
                  </a:schemeClr>
                </a:solidFill>
              </a:rPr>
              <a:t>Inquiry</a:t>
            </a:r>
            <a:r>
              <a:rPr lang="en-US" dirty="0"/>
              <a:t>:- seeking information from employees of the client &amp; from outsiders</a:t>
            </a:r>
          </a:p>
          <a:p>
            <a:pPr marL="514350" indent="-514350">
              <a:buFont typeface="+mj-lt"/>
              <a:buAutoNum type="arabicParenR"/>
            </a:pPr>
            <a:r>
              <a:rPr lang="en-US" sz="3200" b="1" u="sng" dirty="0">
                <a:solidFill>
                  <a:srgbClr val="C00000"/>
                </a:solidFill>
              </a:rPr>
              <a:t>Confirmations</a:t>
            </a:r>
            <a:r>
              <a:rPr lang="en-US" dirty="0"/>
              <a:t>:- a formal inquiry from outsiders like from debtors, suppliers</a:t>
            </a:r>
          </a:p>
          <a:p>
            <a:pPr marL="514350" indent="-514350">
              <a:buFont typeface="+mj-lt"/>
              <a:buAutoNum type="arabicParenR"/>
            </a:pPr>
            <a:r>
              <a:rPr lang="en-US" sz="3200" b="1" u="sng" dirty="0">
                <a:solidFill>
                  <a:srgbClr val="00B0F0"/>
                </a:solidFill>
              </a:rPr>
              <a:t>Computations</a:t>
            </a:r>
            <a:r>
              <a:rPr lang="en-US" dirty="0"/>
              <a:t>:- checking of arithmetical accuracy</a:t>
            </a:r>
          </a:p>
          <a:p>
            <a:pPr marL="514350" indent="-514350">
              <a:buFont typeface="+mj-lt"/>
              <a:buAutoNum type="arabicParenR"/>
            </a:pPr>
            <a:r>
              <a:rPr lang="en-US" sz="3200" b="1" u="sng" dirty="0">
                <a:solidFill>
                  <a:srgbClr val="FF0000"/>
                </a:solidFill>
              </a:rPr>
              <a:t>Analytical Review</a:t>
            </a:r>
            <a:r>
              <a:rPr lang="en-US" dirty="0"/>
              <a:t>:- study of various accounting ratios &amp; comparison of figures of current year with those of past to ascertain unusual differences.</a:t>
            </a:r>
            <a:endParaRPr lang="en-IN" dirty="0"/>
          </a:p>
        </p:txBody>
      </p:sp>
    </p:spTree>
    <p:extLst>
      <p:ext uri="{BB962C8B-B14F-4D97-AF65-F5344CB8AC3E}">
        <p14:creationId xmlns:p14="http://schemas.microsoft.com/office/powerpoint/2010/main" val="29947726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83C2D-C696-463F-A436-07DCFA480426}"/>
              </a:ext>
            </a:extLst>
          </p:cNvPr>
          <p:cNvSpPr>
            <a:spLocks noGrp="1"/>
          </p:cNvSpPr>
          <p:nvPr>
            <p:ph type="title"/>
          </p:nvPr>
        </p:nvSpPr>
        <p:spPr>
          <a:xfrm>
            <a:off x="1333500" y="317500"/>
            <a:ext cx="9372600" cy="1273175"/>
          </a:xfrm>
          <a:solidFill>
            <a:schemeClr val="accent2">
              <a:lumMod val="60000"/>
              <a:lumOff val="40000"/>
            </a:schemeClr>
          </a:solidFill>
          <a:ln>
            <a:solidFill>
              <a:schemeClr val="accent4"/>
            </a:solidFill>
          </a:ln>
          <a:effectLst>
            <a:glow rad="228600">
              <a:schemeClr val="accent6">
                <a:satMod val="175000"/>
                <a:alpha val="40000"/>
              </a:schemeClr>
            </a:glow>
          </a:effectLst>
          <a:scene3d>
            <a:camera prst="perspectiveRelaxedModerately"/>
            <a:lightRig rig="threePt" dir="t"/>
          </a:scene3d>
          <a:sp3d>
            <a:bevelT w="114300" prst="hardEdge"/>
          </a:sp3d>
        </p:spPr>
        <p:txBody>
          <a:bodyPr>
            <a:normAutofit/>
          </a:bodyPr>
          <a:lstStyle/>
          <a:p>
            <a:pPr algn="ctr"/>
            <a:r>
              <a:rPr lang="en-US" sz="4800" b="1" u="sng" dirty="0"/>
              <a:t>AUDIT WORKING PAPERS</a:t>
            </a:r>
            <a:endParaRPr lang="en-IN" sz="4800" b="1" u="sng" dirty="0"/>
          </a:p>
        </p:txBody>
      </p:sp>
      <p:sp>
        <p:nvSpPr>
          <p:cNvPr id="3" name="Content Placeholder 2">
            <a:extLst>
              <a:ext uri="{FF2B5EF4-FFF2-40B4-BE49-F238E27FC236}">
                <a16:creationId xmlns:a16="http://schemas.microsoft.com/office/drawing/2014/main" id="{63911D54-60AE-4671-A2DD-F74E9E647E33}"/>
              </a:ext>
            </a:extLst>
          </p:cNvPr>
          <p:cNvSpPr>
            <a:spLocks noGrp="1"/>
          </p:cNvSpPr>
          <p:nvPr>
            <p:ph idx="1"/>
          </p:nvPr>
        </p:nvSpPr>
        <p:spPr>
          <a:xfrm>
            <a:off x="838200" y="1825625"/>
            <a:ext cx="10668000" cy="4351338"/>
          </a:xfrm>
          <a:ln>
            <a:solidFill>
              <a:schemeClr val="accent1">
                <a:lumMod val="50000"/>
              </a:schemeClr>
            </a:solidFill>
          </a:ln>
          <a:effectLst>
            <a:glow rad="228600">
              <a:schemeClr val="accent2">
                <a:satMod val="175000"/>
                <a:alpha val="40000"/>
              </a:schemeClr>
            </a:glow>
            <a:outerShdw blurRad="50800" dist="38100" dir="8100000" algn="tr" rotWithShape="0">
              <a:prstClr val="black">
                <a:alpha val="40000"/>
              </a:prstClr>
            </a:outerShdw>
          </a:effectLst>
        </p:spPr>
        <p:txBody>
          <a:bodyPr>
            <a:normAutofit/>
          </a:bodyPr>
          <a:lstStyle/>
          <a:p>
            <a:r>
              <a:rPr lang="en-US" dirty="0"/>
              <a:t>Audit Working Papers means </a:t>
            </a:r>
            <a:r>
              <a:rPr lang="en-US" b="1" i="1" u="sng" dirty="0">
                <a:solidFill>
                  <a:srgbClr val="FF0000"/>
                </a:solidFill>
              </a:rPr>
              <a:t>A Record of </a:t>
            </a:r>
          </a:p>
          <a:p>
            <a:pPr marL="514350" indent="-514350">
              <a:buFont typeface="+mj-lt"/>
              <a:buAutoNum type="alphaLcParenR"/>
            </a:pPr>
            <a:r>
              <a:rPr lang="en-US" b="1" i="1" u="sng" dirty="0">
                <a:solidFill>
                  <a:schemeClr val="accent1"/>
                </a:solidFill>
              </a:rPr>
              <a:t>The Audit Plan</a:t>
            </a:r>
          </a:p>
          <a:p>
            <a:pPr marL="514350" indent="-514350">
              <a:buFont typeface="+mj-lt"/>
              <a:buAutoNum type="alphaLcParenR"/>
            </a:pPr>
            <a:r>
              <a:rPr lang="en-US" b="1" i="1" u="sng" dirty="0">
                <a:solidFill>
                  <a:srgbClr val="00B050"/>
                </a:solidFill>
              </a:rPr>
              <a:t>The Audit Procedures performed </a:t>
            </a:r>
            <a:r>
              <a:rPr lang="en-US" dirty="0"/>
              <a:t>AND</a:t>
            </a:r>
          </a:p>
          <a:p>
            <a:pPr marL="514350" indent="-514350">
              <a:buFont typeface="+mj-lt"/>
              <a:buAutoNum type="alphaLcParenR"/>
            </a:pPr>
            <a:r>
              <a:rPr lang="en-US" b="1" i="1" u="sng" dirty="0">
                <a:solidFill>
                  <a:srgbClr val="C00000"/>
                </a:solidFill>
              </a:rPr>
              <a:t>The Conclusions drawn from the Evidence obtained</a:t>
            </a:r>
            <a:r>
              <a:rPr lang="en-US" dirty="0"/>
              <a:t>.</a:t>
            </a:r>
          </a:p>
          <a:p>
            <a:r>
              <a:rPr lang="en-US" dirty="0"/>
              <a:t>Audit Working Papers is the </a:t>
            </a:r>
            <a:r>
              <a:rPr lang="en-US" b="1" i="1" u="sng" dirty="0">
                <a:solidFill>
                  <a:srgbClr val="00B0F0"/>
                </a:solidFill>
              </a:rPr>
              <a:t>Link between the Client’s records (Auditee) and the Auditor’s Report.</a:t>
            </a:r>
          </a:p>
          <a:p>
            <a:r>
              <a:rPr lang="en-US" dirty="0"/>
              <a:t>ICAI also states that “</a:t>
            </a:r>
            <a:r>
              <a:rPr lang="en-US" b="1" i="1" u="sng" dirty="0">
                <a:solidFill>
                  <a:schemeClr val="accent2">
                    <a:lumMod val="50000"/>
                  </a:schemeClr>
                </a:solidFill>
              </a:rPr>
              <a:t>Working Papers are the Property of the Auditor</a:t>
            </a:r>
            <a:r>
              <a:rPr lang="en-US" dirty="0"/>
              <a:t>”.</a:t>
            </a:r>
          </a:p>
          <a:p>
            <a:r>
              <a:rPr lang="en-US" dirty="0"/>
              <a:t>Retention period of Audit Working Paper or Audit Documentation is 7 years (as per SA 230 – Standard on Auditing on Documentation).</a:t>
            </a:r>
          </a:p>
        </p:txBody>
      </p:sp>
    </p:spTree>
    <p:extLst>
      <p:ext uri="{BB962C8B-B14F-4D97-AF65-F5344CB8AC3E}">
        <p14:creationId xmlns:p14="http://schemas.microsoft.com/office/powerpoint/2010/main" val="6593395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89E64-711A-4D5E-824E-2A3CD12CC3FD}"/>
              </a:ext>
            </a:extLst>
          </p:cNvPr>
          <p:cNvSpPr>
            <a:spLocks noGrp="1"/>
          </p:cNvSpPr>
          <p:nvPr>
            <p:ph type="title"/>
          </p:nvPr>
        </p:nvSpPr>
        <p:spPr>
          <a:xfrm>
            <a:off x="1257300" y="365125"/>
            <a:ext cx="9715500" cy="1325563"/>
          </a:xfrm>
          <a:solidFill>
            <a:schemeClr val="accent5">
              <a:lumMod val="60000"/>
              <a:lumOff val="40000"/>
            </a:schemeClr>
          </a:solidFill>
          <a:ln>
            <a:solidFill>
              <a:schemeClr val="accent2">
                <a:lumMod val="50000"/>
              </a:schemeClr>
            </a:solidFill>
          </a:ln>
          <a:effectLst>
            <a:glow rad="228600">
              <a:schemeClr val="accent4">
                <a:satMod val="175000"/>
                <a:alpha val="40000"/>
              </a:schemeClr>
            </a:glow>
          </a:effectLst>
          <a:scene3d>
            <a:camera prst="perspectiveRelaxedModerately"/>
            <a:lightRig rig="threePt" dir="t"/>
          </a:scene3d>
          <a:sp3d>
            <a:bevelT w="114300" prst="hardEdge"/>
          </a:sp3d>
        </p:spPr>
        <p:txBody>
          <a:bodyPr/>
          <a:lstStyle/>
          <a:p>
            <a:pPr algn="ctr"/>
            <a:r>
              <a:rPr lang="en-US" b="1" u="sng" dirty="0"/>
              <a:t>MAIN FUNCTION / IMPORTANCE OF AUDIT WORKING PAPERS</a:t>
            </a:r>
            <a:endParaRPr lang="en-IN" b="1" u="sng" dirty="0"/>
          </a:p>
        </p:txBody>
      </p:sp>
      <p:sp>
        <p:nvSpPr>
          <p:cNvPr id="3" name="Content Placeholder 2">
            <a:extLst>
              <a:ext uri="{FF2B5EF4-FFF2-40B4-BE49-F238E27FC236}">
                <a16:creationId xmlns:a16="http://schemas.microsoft.com/office/drawing/2014/main" id="{887FB0CE-9D60-45E0-BC90-413F3242974C}"/>
              </a:ext>
            </a:extLst>
          </p:cNvPr>
          <p:cNvSpPr>
            <a:spLocks noGrp="1"/>
          </p:cNvSpPr>
          <p:nvPr>
            <p:ph idx="1"/>
          </p:nvPr>
        </p:nvSpPr>
        <p:spPr>
          <a:xfrm>
            <a:off x="838200" y="1825625"/>
            <a:ext cx="10515600" cy="4241800"/>
          </a:xfrm>
          <a:ln>
            <a:solidFill>
              <a:schemeClr val="accent6">
                <a:lumMod val="50000"/>
              </a:schemeClr>
            </a:solidFill>
          </a:ln>
          <a:effectLst>
            <a:glow rad="228600">
              <a:schemeClr val="accent6">
                <a:satMod val="175000"/>
                <a:alpha val="40000"/>
              </a:schemeClr>
            </a:glow>
            <a:outerShdw blurRad="50800" dist="38100" dir="8100000" algn="tr" rotWithShape="0">
              <a:prstClr val="black">
                <a:alpha val="40000"/>
              </a:prstClr>
            </a:outerShdw>
          </a:effectLst>
        </p:spPr>
        <p:txBody>
          <a:bodyPr>
            <a:normAutofit/>
          </a:bodyPr>
          <a:lstStyle/>
          <a:p>
            <a:pPr marL="514350" indent="-514350">
              <a:buFont typeface="+mj-lt"/>
              <a:buAutoNum type="arabicParenR"/>
            </a:pPr>
            <a:r>
              <a:rPr lang="en-US" sz="4000" b="1" u="sng" dirty="0">
                <a:solidFill>
                  <a:srgbClr val="FF0000"/>
                </a:solidFill>
              </a:rPr>
              <a:t>Main Function</a:t>
            </a:r>
            <a:r>
              <a:rPr lang="en-US" sz="3600" dirty="0"/>
              <a:t>:- The main function of Audit Working Papers, according to SA 230 is to provide:- </a:t>
            </a:r>
          </a:p>
          <a:p>
            <a:pPr marL="571500" indent="-571500">
              <a:buFont typeface="+mj-lt"/>
              <a:buAutoNum type="romanLcPeriod"/>
            </a:pPr>
            <a:r>
              <a:rPr lang="en-IN" sz="3600" dirty="0"/>
              <a:t>A </a:t>
            </a:r>
            <a:r>
              <a:rPr lang="en-IN" sz="3600" b="1" i="1" u="sng" dirty="0">
                <a:solidFill>
                  <a:srgbClr val="00B050"/>
                </a:solidFill>
              </a:rPr>
              <a:t>sufficient and Appropriate Record</a:t>
            </a:r>
            <a:r>
              <a:rPr lang="en-IN" sz="3600" dirty="0"/>
              <a:t> of the Basis for the Auditor’s report </a:t>
            </a:r>
            <a:r>
              <a:rPr lang="en-IN" sz="3600" b="1" dirty="0"/>
              <a:t>AND</a:t>
            </a:r>
          </a:p>
          <a:p>
            <a:pPr marL="571500" indent="-571500">
              <a:buFont typeface="+mj-lt"/>
              <a:buAutoNum type="romanLcPeriod"/>
            </a:pPr>
            <a:r>
              <a:rPr lang="en-IN" sz="3600" i="1" u="sng" dirty="0">
                <a:solidFill>
                  <a:srgbClr val="C00000"/>
                </a:solidFill>
              </a:rPr>
              <a:t>Evidence that the Audit was planned and performed</a:t>
            </a:r>
            <a:r>
              <a:rPr lang="en-IN" sz="3600" dirty="0"/>
              <a:t> in accordance with the Standards on Auditing and applicable legal and regulatory requirements.</a:t>
            </a:r>
          </a:p>
        </p:txBody>
      </p:sp>
    </p:spTree>
    <p:extLst>
      <p:ext uri="{BB962C8B-B14F-4D97-AF65-F5344CB8AC3E}">
        <p14:creationId xmlns:p14="http://schemas.microsoft.com/office/powerpoint/2010/main" val="2812404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0749B-D9A6-424F-927B-EA37001244BB}"/>
              </a:ext>
            </a:extLst>
          </p:cNvPr>
          <p:cNvSpPr>
            <a:spLocks noGrp="1"/>
          </p:cNvSpPr>
          <p:nvPr>
            <p:ph type="title"/>
          </p:nvPr>
        </p:nvSpPr>
        <p:spPr>
          <a:xfrm>
            <a:off x="1524000" y="317501"/>
            <a:ext cx="9210675" cy="1263650"/>
          </a:xfrm>
          <a:solidFill>
            <a:schemeClr val="accent2">
              <a:lumMod val="40000"/>
              <a:lumOff val="60000"/>
            </a:schemeClr>
          </a:solidFill>
          <a:ln>
            <a:solidFill>
              <a:schemeClr val="accent1"/>
            </a:solidFill>
          </a:ln>
          <a:effectLst>
            <a:glow rad="228600">
              <a:schemeClr val="accent2">
                <a:satMod val="175000"/>
                <a:alpha val="40000"/>
              </a:schemeClr>
            </a:glow>
          </a:effectLst>
          <a:scene3d>
            <a:camera prst="perspectiveRelaxedModerately"/>
            <a:lightRig rig="threePt" dir="t"/>
          </a:scene3d>
          <a:sp3d>
            <a:bevelT w="101600" prst="riblet"/>
          </a:sp3d>
        </p:spPr>
        <p:txBody>
          <a:bodyPr/>
          <a:lstStyle/>
          <a:p>
            <a:pPr algn="ctr"/>
            <a:r>
              <a:rPr lang="en-US" sz="4400" b="1" u="sng" dirty="0">
                <a:effectLst>
                  <a:outerShdw blurRad="38100" dist="38100" dir="2700000" algn="tl">
                    <a:srgbClr val="000000">
                      <a:alpha val="43137"/>
                    </a:srgbClr>
                  </a:outerShdw>
                </a:effectLst>
              </a:rPr>
              <a:t>AUDIT PLANNING [SA 300]</a:t>
            </a:r>
            <a:endParaRPr lang="en-IN" dirty="0"/>
          </a:p>
        </p:txBody>
      </p:sp>
      <p:sp>
        <p:nvSpPr>
          <p:cNvPr id="3" name="Content Placeholder 2">
            <a:extLst>
              <a:ext uri="{FF2B5EF4-FFF2-40B4-BE49-F238E27FC236}">
                <a16:creationId xmlns:a16="http://schemas.microsoft.com/office/drawing/2014/main" id="{B140A918-B189-4D30-82CD-EA4E9AE2BEE2}"/>
              </a:ext>
            </a:extLst>
          </p:cNvPr>
          <p:cNvSpPr>
            <a:spLocks noGrp="1"/>
          </p:cNvSpPr>
          <p:nvPr>
            <p:ph idx="1"/>
          </p:nvPr>
        </p:nvSpPr>
        <p:spPr>
          <a:xfrm>
            <a:off x="838200" y="1825625"/>
            <a:ext cx="10515600" cy="4222750"/>
          </a:xfrm>
          <a:ln>
            <a:solidFill>
              <a:schemeClr val="accent2">
                <a:lumMod val="50000"/>
              </a:schemeClr>
            </a:solidFill>
          </a:ln>
          <a:effectLst>
            <a:glow rad="228600">
              <a:schemeClr val="accent4">
                <a:satMod val="175000"/>
                <a:alpha val="40000"/>
              </a:schemeClr>
            </a:glow>
            <a:outerShdw blurRad="50800" dist="38100" dir="8100000" algn="tr" rotWithShape="0">
              <a:prstClr val="black">
                <a:alpha val="40000"/>
              </a:prstClr>
            </a:outerShdw>
          </a:effectLst>
        </p:spPr>
        <p:txBody>
          <a:bodyPr/>
          <a:lstStyle/>
          <a:p>
            <a:pPr marL="514350" indent="-514350">
              <a:buFont typeface="+mj-lt"/>
              <a:buAutoNum type="arabicParenR"/>
            </a:pPr>
            <a:r>
              <a:rPr lang="en-US" b="1" u="sng" dirty="0">
                <a:solidFill>
                  <a:srgbClr val="FF0000"/>
                </a:solidFill>
              </a:rPr>
              <a:t>Reason</a:t>
            </a:r>
            <a:r>
              <a:rPr lang="en-US" dirty="0"/>
              <a:t>:- The Auditor should plan his work to enable him to conduct an effective audit in an efficient and timely manner.</a:t>
            </a:r>
          </a:p>
          <a:p>
            <a:pPr marL="514350" indent="-514350">
              <a:buFont typeface="+mj-lt"/>
              <a:buAutoNum type="arabicParenR"/>
            </a:pPr>
            <a:r>
              <a:rPr lang="en-US" b="1" u="sng" dirty="0">
                <a:solidFill>
                  <a:schemeClr val="accent1"/>
                </a:solidFill>
              </a:rPr>
              <a:t>Basis</a:t>
            </a:r>
            <a:r>
              <a:rPr lang="en-US" dirty="0"/>
              <a:t>:- Plans should be primarily based on knowledge of the Client’s business.</a:t>
            </a:r>
          </a:p>
          <a:p>
            <a:pPr marL="514350" indent="-514350">
              <a:buFont typeface="+mj-lt"/>
              <a:buAutoNum type="arabicParenR"/>
            </a:pPr>
            <a:r>
              <a:rPr lang="en-US" b="1" u="sng" dirty="0">
                <a:solidFill>
                  <a:schemeClr val="accent2">
                    <a:lumMod val="50000"/>
                  </a:schemeClr>
                </a:solidFill>
              </a:rPr>
              <a:t>Coverage</a:t>
            </a:r>
            <a:r>
              <a:rPr lang="en-US" dirty="0"/>
              <a:t>:- acquiring knowledge of client’s accounting systems, policies and internal control procedures.</a:t>
            </a:r>
          </a:p>
          <a:p>
            <a:pPr marL="514350" indent="-514350">
              <a:buFont typeface="+mj-lt"/>
              <a:buAutoNum type="arabicParenR"/>
            </a:pPr>
            <a:r>
              <a:rPr lang="en-US" b="1" u="sng" dirty="0">
                <a:solidFill>
                  <a:srgbClr val="C00000"/>
                </a:solidFill>
              </a:rPr>
              <a:t>Revision</a:t>
            </a:r>
            <a:r>
              <a:rPr lang="en-US" dirty="0"/>
              <a:t>:- Plans should be developed and revised as necessary during the course of the audit.</a:t>
            </a:r>
          </a:p>
          <a:p>
            <a:pPr marL="514350" indent="-514350">
              <a:buFont typeface="+mj-lt"/>
              <a:buAutoNum type="arabicParenR"/>
            </a:pPr>
            <a:r>
              <a:rPr lang="en-US" b="1" u="sng" dirty="0">
                <a:solidFill>
                  <a:srgbClr val="002060"/>
                </a:solidFill>
              </a:rPr>
              <a:t>Overall Plan and Programme</a:t>
            </a:r>
          </a:p>
          <a:p>
            <a:pPr marL="0" indent="0">
              <a:buNone/>
            </a:pPr>
            <a:endParaRPr lang="en-IN" dirty="0"/>
          </a:p>
        </p:txBody>
      </p:sp>
    </p:spTree>
    <p:extLst>
      <p:ext uri="{BB962C8B-B14F-4D97-AF65-F5344CB8AC3E}">
        <p14:creationId xmlns:p14="http://schemas.microsoft.com/office/powerpoint/2010/main" val="28754081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CA62F-E8EA-4312-9422-A0F727C5A3D7}"/>
              </a:ext>
            </a:extLst>
          </p:cNvPr>
          <p:cNvSpPr>
            <a:spLocks noGrp="1"/>
          </p:cNvSpPr>
          <p:nvPr>
            <p:ph type="title"/>
          </p:nvPr>
        </p:nvSpPr>
        <p:spPr>
          <a:xfrm>
            <a:off x="1295400" y="365125"/>
            <a:ext cx="9534525" cy="1325563"/>
          </a:xfrm>
          <a:solidFill>
            <a:schemeClr val="accent5">
              <a:lumMod val="60000"/>
              <a:lumOff val="40000"/>
            </a:schemeClr>
          </a:solidFill>
          <a:ln>
            <a:solidFill>
              <a:schemeClr val="accent4">
                <a:lumMod val="50000"/>
              </a:schemeClr>
            </a:solidFill>
          </a:ln>
          <a:effectLst>
            <a:glow rad="228600">
              <a:schemeClr val="accent4">
                <a:satMod val="175000"/>
                <a:alpha val="40000"/>
              </a:schemeClr>
            </a:glow>
          </a:effectLst>
          <a:scene3d>
            <a:camera prst="perspectiveRelaxedModerately"/>
            <a:lightRig rig="threePt" dir="t"/>
          </a:scene3d>
          <a:sp3d>
            <a:bevelT w="101600" prst="riblet"/>
          </a:sp3d>
        </p:spPr>
        <p:txBody>
          <a:bodyPr/>
          <a:lstStyle/>
          <a:p>
            <a:pPr algn="ctr"/>
            <a:r>
              <a:rPr lang="en-US" b="1" u="sng" dirty="0"/>
              <a:t>MAIN FUNCTION / IMPORTANCE OF AUDIT WORKING PAPERS</a:t>
            </a:r>
            <a:endParaRPr lang="en-IN" dirty="0"/>
          </a:p>
        </p:txBody>
      </p:sp>
      <p:sp>
        <p:nvSpPr>
          <p:cNvPr id="3" name="Content Placeholder 2">
            <a:extLst>
              <a:ext uri="{FF2B5EF4-FFF2-40B4-BE49-F238E27FC236}">
                <a16:creationId xmlns:a16="http://schemas.microsoft.com/office/drawing/2014/main" id="{131F063D-ECB8-471A-A04B-2D1C331A78BE}"/>
              </a:ext>
            </a:extLst>
          </p:cNvPr>
          <p:cNvSpPr>
            <a:spLocks noGrp="1"/>
          </p:cNvSpPr>
          <p:nvPr>
            <p:ph idx="1"/>
          </p:nvPr>
        </p:nvSpPr>
        <p:spPr>
          <a:ln>
            <a:solidFill>
              <a:schemeClr val="accent2">
                <a:lumMod val="50000"/>
              </a:schemeClr>
            </a:solidFill>
          </a:ln>
          <a:effectLst>
            <a:glow rad="228600">
              <a:schemeClr val="accent6">
                <a:satMod val="175000"/>
                <a:alpha val="40000"/>
              </a:schemeClr>
            </a:glow>
            <a:outerShdw blurRad="50800" dist="38100" dir="8100000" algn="tr" rotWithShape="0">
              <a:prstClr val="black">
                <a:alpha val="40000"/>
              </a:prstClr>
            </a:outerShdw>
          </a:effectLst>
        </p:spPr>
        <p:txBody>
          <a:bodyPr/>
          <a:lstStyle/>
          <a:p>
            <a:pPr marL="0" indent="0">
              <a:buNone/>
            </a:pPr>
            <a:r>
              <a:rPr lang="en-US" sz="4000" b="1" dirty="0">
                <a:solidFill>
                  <a:srgbClr val="C00000"/>
                </a:solidFill>
              </a:rPr>
              <a:t>2) </a:t>
            </a:r>
            <a:r>
              <a:rPr lang="en-US" sz="4000" b="1" u="sng" dirty="0">
                <a:solidFill>
                  <a:srgbClr val="C00000"/>
                </a:solidFill>
              </a:rPr>
              <a:t>Plan and Perform</a:t>
            </a:r>
            <a:r>
              <a:rPr lang="en-US" b="1" dirty="0"/>
              <a:t>:- </a:t>
            </a:r>
            <a:r>
              <a:rPr lang="en-US" dirty="0"/>
              <a:t>Working papers help the Audit team to Plan and Perform the Audit:-</a:t>
            </a:r>
          </a:p>
          <a:p>
            <a:pPr>
              <a:buFont typeface="Wingdings" panose="05000000000000000000" pitchFamily="2" charset="2"/>
              <a:buChar char="ü"/>
            </a:pPr>
            <a:r>
              <a:rPr lang="en-US" dirty="0"/>
              <a:t> Devote proper </a:t>
            </a:r>
            <a:r>
              <a:rPr lang="en-US" b="1" i="1" u="sng" dirty="0">
                <a:solidFill>
                  <a:srgbClr val="00B0F0"/>
                </a:solidFill>
              </a:rPr>
              <a:t>attention to the important areas</a:t>
            </a:r>
            <a:r>
              <a:rPr lang="en-US" dirty="0"/>
              <a:t> of the Audit.</a:t>
            </a:r>
          </a:p>
          <a:p>
            <a:pPr>
              <a:buFont typeface="Wingdings" panose="05000000000000000000" pitchFamily="2" charset="2"/>
              <a:buChar char="ü"/>
            </a:pPr>
            <a:r>
              <a:rPr lang="en-US" dirty="0"/>
              <a:t> </a:t>
            </a:r>
            <a:r>
              <a:rPr lang="en-US" b="1" i="1" u="sng" dirty="0">
                <a:solidFill>
                  <a:schemeClr val="accent2"/>
                </a:solidFill>
              </a:rPr>
              <a:t>Handle the problems which arise during the Audit</a:t>
            </a:r>
            <a:r>
              <a:rPr lang="en-US" b="1" i="1" dirty="0">
                <a:solidFill>
                  <a:schemeClr val="accent2"/>
                </a:solidFill>
              </a:rPr>
              <a:t>.</a:t>
            </a:r>
          </a:p>
          <a:p>
            <a:pPr>
              <a:buFont typeface="Wingdings" panose="05000000000000000000" pitchFamily="2" charset="2"/>
              <a:buChar char="ü"/>
            </a:pPr>
            <a:r>
              <a:rPr lang="en-US" dirty="0"/>
              <a:t> Take steps to complete the work in time.</a:t>
            </a:r>
          </a:p>
          <a:p>
            <a:pPr>
              <a:buFont typeface="Wingdings" panose="05000000000000000000" pitchFamily="2" charset="2"/>
              <a:buChar char="ü"/>
            </a:pPr>
            <a:r>
              <a:rPr lang="en-US" dirty="0"/>
              <a:t> Co-ordinate with other Auditors (Branch or Joint) and Experts.</a:t>
            </a:r>
          </a:p>
          <a:p>
            <a:pPr marL="0" indent="0">
              <a:buNone/>
            </a:pPr>
            <a:r>
              <a:rPr lang="en-US" sz="4000" b="1" dirty="0">
                <a:solidFill>
                  <a:srgbClr val="00B050"/>
                </a:solidFill>
              </a:rPr>
              <a:t>3) </a:t>
            </a:r>
            <a:r>
              <a:rPr lang="en-US" sz="4000" b="1" u="sng" dirty="0">
                <a:solidFill>
                  <a:srgbClr val="00B050"/>
                </a:solidFill>
              </a:rPr>
              <a:t>Direct, Supervise and Review</a:t>
            </a:r>
            <a:r>
              <a:rPr lang="en-US" sz="4000" b="1" dirty="0"/>
              <a:t>:- </a:t>
            </a:r>
            <a:r>
              <a:rPr lang="en-US" dirty="0"/>
              <a:t>Working Papers help the Senior Auditor to Direct, Supervise and Review the Audit work.</a:t>
            </a:r>
            <a:endParaRPr lang="en-IN" sz="4000" b="1" dirty="0"/>
          </a:p>
        </p:txBody>
      </p:sp>
    </p:spTree>
    <p:extLst>
      <p:ext uri="{BB962C8B-B14F-4D97-AF65-F5344CB8AC3E}">
        <p14:creationId xmlns:p14="http://schemas.microsoft.com/office/powerpoint/2010/main" val="3992975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0F034-8730-4493-B690-82820F9C7F88}"/>
              </a:ext>
            </a:extLst>
          </p:cNvPr>
          <p:cNvSpPr>
            <a:spLocks noGrp="1"/>
          </p:cNvSpPr>
          <p:nvPr>
            <p:ph type="title"/>
          </p:nvPr>
        </p:nvSpPr>
        <p:spPr>
          <a:xfrm>
            <a:off x="1552574" y="365125"/>
            <a:ext cx="9029701" cy="1325563"/>
          </a:xfrm>
          <a:solidFill>
            <a:schemeClr val="accent5">
              <a:lumMod val="60000"/>
              <a:lumOff val="40000"/>
            </a:schemeClr>
          </a:solidFill>
          <a:ln>
            <a:solidFill>
              <a:schemeClr val="accent1">
                <a:lumMod val="50000"/>
              </a:schemeClr>
            </a:solidFill>
          </a:ln>
          <a:effectLst>
            <a:glow rad="228600">
              <a:schemeClr val="accent6">
                <a:satMod val="175000"/>
                <a:alpha val="40000"/>
              </a:schemeClr>
            </a:glow>
          </a:effectLst>
          <a:scene3d>
            <a:camera prst="perspectiveRelaxedModerately"/>
            <a:lightRig rig="threePt" dir="t"/>
          </a:scene3d>
          <a:sp3d>
            <a:bevelT w="101600" prst="riblet"/>
          </a:sp3d>
        </p:spPr>
        <p:txBody>
          <a:bodyPr/>
          <a:lstStyle/>
          <a:p>
            <a:pPr algn="ctr"/>
            <a:r>
              <a:rPr lang="en-US" b="1" u="sng" dirty="0"/>
              <a:t>MAIN FUNCTION / IMPORTANCE OF AUDIT WORKING PAPERS</a:t>
            </a:r>
            <a:endParaRPr lang="en-IN" dirty="0"/>
          </a:p>
        </p:txBody>
      </p:sp>
      <p:sp>
        <p:nvSpPr>
          <p:cNvPr id="3" name="Content Placeholder 2">
            <a:extLst>
              <a:ext uri="{FF2B5EF4-FFF2-40B4-BE49-F238E27FC236}">
                <a16:creationId xmlns:a16="http://schemas.microsoft.com/office/drawing/2014/main" id="{8919F7A5-BEE1-4933-A1F8-43A0B53AC26B}"/>
              </a:ext>
            </a:extLst>
          </p:cNvPr>
          <p:cNvSpPr>
            <a:spLocks noGrp="1"/>
          </p:cNvSpPr>
          <p:nvPr>
            <p:ph idx="1"/>
          </p:nvPr>
        </p:nvSpPr>
        <p:spPr>
          <a:xfrm>
            <a:off x="838200" y="1825625"/>
            <a:ext cx="10515600" cy="4279900"/>
          </a:xfrm>
          <a:ln>
            <a:solidFill>
              <a:schemeClr val="tx2">
                <a:lumMod val="50000"/>
              </a:schemeClr>
            </a:solidFill>
          </a:ln>
          <a:effectLst>
            <a:glow rad="228600">
              <a:schemeClr val="accent4">
                <a:satMod val="175000"/>
                <a:alpha val="40000"/>
              </a:schemeClr>
            </a:glow>
          </a:effectLst>
        </p:spPr>
        <p:txBody>
          <a:bodyPr>
            <a:normAutofit fontScale="92500"/>
          </a:bodyPr>
          <a:lstStyle/>
          <a:p>
            <a:pPr marL="0" indent="0">
              <a:buNone/>
            </a:pPr>
            <a:r>
              <a:rPr lang="en-US" sz="4000" b="1" dirty="0">
                <a:solidFill>
                  <a:srgbClr val="0070C0"/>
                </a:solidFill>
              </a:rPr>
              <a:t>4) </a:t>
            </a:r>
            <a:r>
              <a:rPr lang="en-US" sz="4000" b="1" u="sng" dirty="0">
                <a:solidFill>
                  <a:srgbClr val="0070C0"/>
                </a:solidFill>
              </a:rPr>
              <a:t>Record Evidence</a:t>
            </a:r>
            <a:r>
              <a:rPr lang="en-US" sz="4000" b="1" dirty="0">
                <a:solidFill>
                  <a:srgbClr val="0070C0"/>
                </a:solidFill>
              </a:rPr>
              <a:t>:- </a:t>
            </a:r>
            <a:r>
              <a:rPr lang="en-US" dirty="0"/>
              <a:t>Working papers prove that –</a:t>
            </a:r>
          </a:p>
          <a:p>
            <a:pPr>
              <a:buFont typeface="Wingdings" panose="05000000000000000000" pitchFamily="2" charset="2"/>
              <a:buChar char="ü"/>
            </a:pPr>
            <a:r>
              <a:rPr lang="en-US" dirty="0"/>
              <a:t> Audit was Conducted with </a:t>
            </a:r>
            <a:r>
              <a:rPr lang="en-US" b="1" i="1" u="sng" dirty="0">
                <a:solidFill>
                  <a:schemeClr val="accent1"/>
                </a:solidFill>
              </a:rPr>
              <a:t>due care and efficiency</a:t>
            </a:r>
            <a:r>
              <a:rPr lang="en-US" dirty="0"/>
              <a:t>.</a:t>
            </a:r>
          </a:p>
          <a:p>
            <a:pPr>
              <a:buFont typeface="Wingdings" panose="05000000000000000000" pitchFamily="2" charset="2"/>
              <a:buChar char="ü"/>
            </a:pPr>
            <a:r>
              <a:rPr lang="en-US" dirty="0"/>
              <a:t> Audit was </a:t>
            </a:r>
            <a:r>
              <a:rPr lang="en-US" b="1" i="1" u="sng" dirty="0">
                <a:solidFill>
                  <a:srgbClr val="00B050"/>
                </a:solidFill>
              </a:rPr>
              <a:t>properly planned</a:t>
            </a:r>
            <a:r>
              <a:rPr lang="en-US" dirty="0"/>
              <a:t>.</a:t>
            </a:r>
          </a:p>
          <a:p>
            <a:pPr>
              <a:buFont typeface="Wingdings" panose="05000000000000000000" pitchFamily="2" charset="2"/>
              <a:buChar char="ü"/>
            </a:pPr>
            <a:r>
              <a:rPr lang="en-US" dirty="0"/>
              <a:t> A </a:t>
            </a:r>
            <a:r>
              <a:rPr lang="en-US" b="1" i="1" u="sng" dirty="0">
                <a:solidFill>
                  <a:schemeClr val="accent2"/>
                </a:solidFill>
              </a:rPr>
              <a:t>Proper Audit Programme was prepared</a:t>
            </a:r>
            <a:r>
              <a:rPr lang="en-US" dirty="0"/>
              <a:t>.</a:t>
            </a:r>
          </a:p>
          <a:p>
            <a:pPr>
              <a:buFont typeface="Wingdings" panose="05000000000000000000" pitchFamily="2" charset="2"/>
              <a:buChar char="ü"/>
            </a:pPr>
            <a:r>
              <a:rPr lang="en-US" dirty="0"/>
              <a:t> Reliable Audit </a:t>
            </a:r>
            <a:r>
              <a:rPr lang="en-US" b="1" i="1" u="sng" dirty="0">
                <a:solidFill>
                  <a:schemeClr val="accent4">
                    <a:lumMod val="50000"/>
                  </a:schemeClr>
                </a:solidFill>
              </a:rPr>
              <a:t>evidence was obtained through Vouching, Verification etc</a:t>
            </a:r>
            <a:r>
              <a:rPr lang="en-US" b="1" i="1" dirty="0">
                <a:solidFill>
                  <a:schemeClr val="accent4">
                    <a:lumMod val="50000"/>
                  </a:schemeClr>
                </a:solidFill>
              </a:rPr>
              <a:t>.</a:t>
            </a:r>
          </a:p>
          <a:p>
            <a:pPr>
              <a:buFont typeface="Wingdings" panose="05000000000000000000" pitchFamily="2" charset="2"/>
              <a:buChar char="ü"/>
            </a:pPr>
            <a:r>
              <a:rPr lang="en-US" dirty="0"/>
              <a:t> The </a:t>
            </a:r>
            <a:r>
              <a:rPr lang="en-US" b="1" i="1" u="sng" dirty="0">
                <a:solidFill>
                  <a:srgbClr val="C00000"/>
                </a:solidFill>
              </a:rPr>
              <a:t>Accounting and Internal Control system was relied upon after due study and evaluation</a:t>
            </a:r>
            <a:r>
              <a:rPr lang="en-US" dirty="0"/>
              <a:t>.</a:t>
            </a:r>
          </a:p>
          <a:p>
            <a:pPr>
              <a:buFont typeface="Wingdings" panose="05000000000000000000" pitchFamily="2" charset="2"/>
              <a:buChar char="ü"/>
            </a:pPr>
            <a:r>
              <a:rPr lang="en-US" dirty="0"/>
              <a:t> The </a:t>
            </a:r>
            <a:r>
              <a:rPr lang="en-US" b="1" i="1" u="sng" dirty="0">
                <a:solidFill>
                  <a:srgbClr val="00B0F0"/>
                </a:solidFill>
              </a:rPr>
              <a:t>Audit Report was prepared on the basis of Sufficient Audit Evidence</a:t>
            </a:r>
            <a:r>
              <a:rPr lang="en-US" b="1" i="1" dirty="0"/>
              <a:t>.</a:t>
            </a:r>
          </a:p>
        </p:txBody>
      </p:sp>
    </p:spTree>
    <p:extLst>
      <p:ext uri="{BB962C8B-B14F-4D97-AF65-F5344CB8AC3E}">
        <p14:creationId xmlns:p14="http://schemas.microsoft.com/office/powerpoint/2010/main" val="18524511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B41BC-FD9C-4AD8-8313-D9383D129B90}"/>
              </a:ext>
            </a:extLst>
          </p:cNvPr>
          <p:cNvSpPr>
            <a:spLocks noGrp="1"/>
          </p:cNvSpPr>
          <p:nvPr>
            <p:ph type="title"/>
          </p:nvPr>
        </p:nvSpPr>
        <p:spPr>
          <a:xfrm>
            <a:off x="1619250" y="365125"/>
            <a:ext cx="8991600" cy="1325563"/>
          </a:xfrm>
          <a:solidFill>
            <a:schemeClr val="accent5">
              <a:lumMod val="60000"/>
              <a:lumOff val="40000"/>
            </a:schemeClr>
          </a:solidFill>
          <a:ln>
            <a:solidFill>
              <a:schemeClr val="accent4">
                <a:lumMod val="75000"/>
              </a:schemeClr>
            </a:solidFill>
          </a:ln>
          <a:effectLst>
            <a:glow rad="228600">
              <a:schemeClr val="accent4">
                <a:satMod val="175000"/>
                <a:alpha val="40000"/>
              </a:schemeClr>
            </a:glow>
          </a:effectLst>
          <a:scene3d>
            <a:camera prst="perspectiveRelaxedModerately"/>
            <a:lightRig rig="threePt" dir="t"/>
          </a:scene3d>
          <a:sp3d>
            <a:bevelT w="101600" prst="riblet"/>
          </a:sp3d>
        </p:spPr>
        <p:txBody>
          <a:bodyPr/>
          <a:lstStyle/>
          <a:p>
            <a:pPr algn="ctr"/>
            <a:r>
              <a:rPr lang="en-US" b="1" u="sng" dirty="0"/>
              <a:t>MAIN FUNCTION / IMPORTANCE OF AUDIT WORKING PAPERS</a:t>
            </a:r>
            <a:endParaRPr lang="en-IN" dirty="0"/>
          </a:p>
        </p:txBody>
      </p:sp>
      <p:sp>
        <p:nvSpPr>
          <p:cNvPr id="3" name="Content Placeholder 2">
            <a:extLst>
              <a:ext uri="{FF2B5EF4-FFF2-40B4-BE49-F238E27FC236}">
                <a16:creationId xmlns:a16="http://schemas.microsoft.com/office/drawing/2014/main" id="{5853BDC7-4E4B-421D-86E6-8319353D440E}"/>
              </a:ext>
            </a:extLst>
          </p:cNvPr>
          <p:cNvSpPr>
            <a:spLocks noGrp="1"/>
          </p:cNvSpPr>
          <p:nvPr>
            <p:ph idx="1"/>
          </p:nvPr>
        </p:nvSpPr>
        <p:spPr>
          <a:ln>
            <a:solidFill>
              <a:schemeClr val="accent5">
                <a:lumMod val="50000"/>
              </a:schemeClr>
            </a:solidFill>
          </a:ln>
          <a:effectLst>
            <a:glow rad="228600">
              <a:schemeClr val="accent6">
                <a:satMod val="175000"/>
                <a:alpha val="40000"/>
              </a:schemeClr>
            </a:glow>
            <a:outerShdw blurRad="50800" dist="38100" dir="8100000" algn="tr" rotWithShape="0">
              <a:prstClr val="black">
                <a:alpha val="40000"/>
              </a:prstClr>
            </a:outerShdw>
          </a:effectLst>
        </p:spPr>
        <p:txBody>
          <a:bodyPr>
            <a:normAutofit/>
          </a:bodyPr>
          <a:lstStyle/>
          <a:p>
            <a:pPr marL="0" indent="0">
              <a:buNone/>
            </a:pPr>
            <a:r>
              <a:rPr lang="en-US" sz="3600" b="1" dirty="0">
                <a:solidFill>
                  <a:srgbClr val="C00000"/>
                </a:solidFill>
              </a:rPr>
              <a:t>5) </a:t>
            </a:r>
            <a:r>
              <a:rPr lang="en-US" sz="3600" b="1" u="sng" dirty="0">
                <a:solidFill>
                  <a:srgbClr val="C00000"/>
                </a:solidFill>
              </a:rPr>
              <a:t>Inspection</a:t>
            </a:r>
            <a:r>
              <a:rPr lang="en-US" sz="3600" b="1" dirty="0"/>
              <a:t>:- </a:t>
            </a:r>
            <a:r>
              <a:rPr lang="en-US" sz="3600" dirty="0"/>
              <a:t>Working papers </a:t>
            </a:r>
            <a:r>
              <a:rPr lang="en-US" sz="3600" b="1" i="1" u="sng" dirty="0">
                <a:solidFill>
                  <a:srgbClr val="00B0F0"/>
                </a:solidFill>
              </a:rPr>
              <a:t>enable external inspection</a:t>
            </a:r>
            <a:r>
              <a:rPr lang="en-US" sz="3600" dirty="0"/>
              <a:t> under any laws, rules etc. (e.g. by Registrar of Companies).</a:t>
            </a:r>
          </a:p>
          <a:p>
            <a:pPr marL="0" indent="0">
              <a:buNone/>
            </a:pPr>
            <a:r>
              <a:rPr lang="en-IN" sz="3600" b="1" dirty="0">
                <a:solidFill>
                  <a:srgbClr val="00B0F0"/>
                </a:solidFill>
              </a:rPr>
              <a:t>6) </a:t>
            </a:r>
            <a:r>
              <a:rPr lang="en-IN" sz="3600" b="1" u="sng" dirty="0">
                <a:solidFill>
                  <a:srgbClr val="00B0F0"/>
                </a:solidFill>
              </a:rPr>
              <a:t>Accountability</a:t>
            </a:r>
            <a:r>
              <a:rPr lang="en-IN" sz="3600" b="1" dirty="0"/>
              <a:t>:- </a:t>
            </a:r>
            <a:r>
              <a:rPr lang="en-IN" sz="3600" dirty="0"/>
              <a:t>Working papers pinpoint the responsibility of the work done by each member.</a:t>
            </a:r>
          </a:p>
          <a:p>
            <a:pPr marL="0" indent="0">
              <a:buNone/>
            </a:pPr>
            <a:r>
              <a:rPr lang="en-IN" sz="3600" b="1" dirty="0">
                <a:solidFill>
                  <a:srgbClr val="00B050"/>
                </a:solidFill>
              </a:rPr>
              <a:t>7) </a:t>
            </a:r>
            <a:r>
              <a:rPr lang="en-IN" sz="3600" b="1" u="sng" dirty="0">
                <a:solidFill>
                  <a:srgbClr val="00B050"/>
                </a:solidFill>
              </a:rPr>
              <a:t>Prove in Courts</a:t>
            </a:r>
            <a:r>
              <a:rPr lang="en-IN" sz="3600" b="1" dirty="0"/>
              <a:t>:- </a:t>
            </a:r>
            <a:r>
              <a:rPr lang="en-IN" sz="3600" dirty="0"/>
              <a:t>Working papers provide evidence in  Courts of Law of the Audit work done </a:t>
            </a:r>
            <a:r>
              <a:rPr lang="en-IN" sz="3600" b="1" u="sng" dirty="0">
                <a:solidFill>
                  <a:srgbClr val="FF0000"/>
                </a:solidFill>
              </a:rPr>
              <a:t>in case a suit for negligence is filed against the Auditor</a:t>
            </a:r>
            <a:r>
              <a:rPr lang="en-IN" sz="3600" dirty="0"/>
              <a:t>.</a:t>
            </a:r>
            <a:endParaRPr lang="en-IN" sz="3600" b="1" dirty="0"/>
          </a:p>
        </p:txBody>
      </p:sp>
    </p:spTree>
    <p:extLst>
      <p:ext uri="{BB962C8B-B14F-4D97-AF65-F5344CB8AC3E}">
        <p14:creationId xmlns:p14="http://schemas.microsoft.com/office/powerpoint/2010/main" val="15195901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18D65-1669-4F37-883A-63723DDBE6CE}"/>
              </a:ext>
            </a:extLst>
          </p:cNvPr>
          <p:cNvSpPr>
            <a:spLocks noGrp="1"/>
          </p:cNvSpPr>
          <p:nvPr>
            <p:ph type="title"/>
          </p:nvPr>
        </p:nvSpPr>
        <p:spPr>
          <a:xfrm>
            <a:off x="1181100" y="365125"/>
            <a:ext cx="9810750" cy="1325563"/>
          </a:xfrm>
          <a:solidFill>
            <a:schemeClr val="accent4"/>
          </a:solidFill>
          <a:ln>
            <a:solidFill>
              <a:schemeClr val="accent6">
                <a:lumMod val="50000"/>
              </a:schemeClr>
            </a:solidFill>
          </a:ln>
          <a:effectLst>
            <a:glow rad="228600">
              <a:schemeClr val="accent6">
                <a:satMod val="175000"/>
                <a:alpha val="40000"/>
              </a:schemeClr>
            </a:glow>
          </a:effectLst>
          <a:scene3d>
            <a:camera prst="orthographicFront"/>
            <a:lightRig rig="threePt" dir="t"/>
          </a:scene3d>
          <a:sp3d>
            <a:bevelT w="114300" prst="hardEdge"/>
          </a:sp3d>
        </p:spPr>
        <p:txBody>
          <a:bodyPr/>
          <a:lstStyle/>
          <a:p>
            <a:pPr algn="ctr"/>
            <a:r>
              <a:rPr lang="en-US" b="1" u="sng" dirty="0">
                <a:effectLst>
                  <a:outerShdw blurRad="38100" dist="38100" dir="2700000" algn="tl">
                    <a:srgbClr val="000000">
                      <a:alpha val="43137"/>
                    </a:srgbClr>
                  </a:outerShdw>
                </a:effectLst>
              </a:rPr>
              <a:t>AUDIT WORKING PAPERS SHOULD BE DIVIDED BETWEEN</a:t>
            </a:r>
            <a:endParaRPr lang="en-IN"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B73D9AD5-BB6B-40D4-8840-E1723C8CF184}"/>
              </a:ext>
            </a:extLst>
          </p:cNvPr>
          <p:cNvSpPr>
            <a:spLocks noGrp="1"/>
          </p:cNvSpPr>
          <p:nvPr>
            <p:ph idx="1"/>
          </p:nvPr>
        </p:nvSpPr>
        <p:spPr>
          <a:xfrm>
            <a:off x="838200" y="1690689"/>
            <a:ext cx="10515600" cy="4291012"/>
          </a:xfrm>
          <a:ln>
            <a:solidFill>
              <a:schemeClr val="accent2">
                <a:lumMod val="75000"/>
              </a:schemeClr>
            </a:solidFill>
          </a:ln>
          <a:effectLst>
            <a:glow rad="228600">
              <a:schemeClr val="accent4">
                <a:satMod val="175000"/>
                <a:alpha val="40000"/>
              </a:schemeClr>
            </a:glow>
            <a:outerShdw blurRad="50800" dist="38100" dir="8100000" algn="tr" rotWithShape="0">
              <a:prstClr val="black">
                <a:alpha val="40000"/>
              </a:prstClr>
            </a:outerShdw>
          </a:effectLst>
        </p:spPr>
        <p:txBody>
          <a:bodyPr/>
          <a:lstStyle/>
          <a:p>
            <a:endParaRPr lang="en-US" dirty="0"/>
          </a:p>
          <a:p>
            <a:pPr marL="0" indent="0">
              <a:buNone/>
            </a:pPr>
            <a:endParaRPr lang="en-IN" dirty="0"/>
          </a:p>
          <a:p>
            <a:pPr marL="0" indent="0">
              <a:buNone/>
            </a:pPr>
            <a:r>
              <a:rPr lang="en-IN" b="1" dirty="0">
                <a:solidFill>
                  <a:srgbClr val="FF0000"/>
                </a:solidFill>
              </a:rPr>
              <a:t>A) </a:t>
            </a:r>
            <a:r>
              <a:rPr lang="en-IN" b="1" u="sng" dirty="0">
                <a:solidFill>
                  <a:srgbClr val="FF0000"/>
                </a:solidFill>
              </a:rPr>
              <a:t>PERMANENT AUDIT FILE</a:t>
            </a:r>
            <a:r>
              <a:rPr lang="en-IN" dirty="0"/>
              <a:t>		        </a:t>
            </a:r>
            <a:r>
              <a:rPr lang="en-IN" b="1" dirty="0">
                <a:solidFill>
                  <a:srgbClr val="00B050"/>
                </a:solidFill>
              </a:rPr>
              <a:t>B) </a:t>
            </a:r>
            <a:r>
              <a:rPr lang="en-IN" b="1" u="sng" dirty="0">
                <a:solidFill>
                  <a:srgbClr val="00B050"/>
                </a:solidFill>
              </a:rPr>
              <a:t>CURRENT AUDIT FILE</a:t>
            </a:r>
          </a:p>
          <a:p>
            <a:pPr marL="0" indent="0">
              <a:buNone/>
            </a:pPr>
            <a:endParaRPr lang="en-IN" b="1" u="sng" dirty="0">
              <a:solidFill>
                <a:srgbClr val="00B050"/>
              </a:solidFill>
            </a:endParaRPr>
          </a:p>
          <a:p>
            <a:pPr marL="0" indent="0">
              <a:buNone/>
            </a:pPr>
            <a:r>
              <a:rPr lang="en-IN" b="1" dirty="0"/>
              <a:t> Useful in Successive Audits		        Useful in Current year Audit</a:t>
            </a:r>
          </a:p>
          <a:p>
            <a:pPr marL="0" indent="0">
              <a:buNone/>
            </a:pPr>
            <a:endParaRPr lang="en-IN" b="1" dirty="0"/>
          </a:p>
          <a:p>
            <a:pPr marL="0" indent="0">
              <a:buNone/>
            </a:pPr>
            <a:r>
              <a:rPr lang="en-IN" b="1" dirty="0"/>
              <a:t> Audit for upcoming years </a:t>
            </a:r>
          </a:p>
        </p:txBody>
      </p:sp>
      <p:cxnSp>
        <p:nvCxnSpPr>
          <p:cNvPr id="5" name="Straight Connector 4">
            <a:extLst>
              <a:ext uri="{FF2B5EF4-FFF2-40B4-BE49-F238E27FC236}">
                <a16:creationId xmlns:a16="http://schemas.microsoft.com/office/drawing/2014/main" id="{38B4A3DE-D2CF-435A-BC6C-7780D8F2C304}"/>
              </a:ext>
            </a:extLst>
          </p:cNvPr>
          <p:cNvCxnSpPr/>
          <p:nvPr/>
        </p:nvCxnSpPr>
        <p:spPr>
          <a:xfrm>
            <a:off x="6000750" y="1571625"/>
            <a:ext cx="0" cy="76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1DAFBF2-5120-4B3B-86EA-D5E801060D65}"/>
              </a:ext>
            </a:extLst>
          </p:cNvPr>
          <p:cNvCxnSpPr/>
          <p:nvPr/>
        </p:nvCxnSpPr>
        <p:spPr>
          <a:xfrm>
            <a:off x="2933700" y="2333625"/>
            <a:ext cx="57245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52186349-6D66-49A3-BC9C-A37B08A416F4}"/>
              </a:ext>
            </a:extLst>
          </p:cNvPr>
          <p:cNvCxnSpPr/>
          <p:nvPr/>
        </p:nvCxnSpPr>
        <p:spPr>
          <a:xfrm>
            <a:off x="2933700" y="2333625"/>
            <a:ext cx="0" cy="323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5FC930C3-C168-4A4C-9854-D48C37FFF8A6}"/>
              </a:ext>
            </a:extLst>
          </p:cNvPr>
          <p:cNvCxnSpPr/>
          <p:nvPr/>
        </p:nvCxnSpPr>
        <p:spPr>
          <a:xfrm>
            <a:off x="8658225" y="2333625"/>
            <a:ext cx="0" cy="323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Arrow: Down 11">
            <a:extLst>
              <a:ext uri="{FF2B5EF4-FFF2-40B4-BE49-F238E27FC236}">
                <a16:creationId xmlns:a16="http://schemas.microsoft.com/office/drawing/2014/main" id="{C192B873-E82F-4DF4-A2BA-6AAC341C59FA}"/>
              </a:ext>
            </a:extLst>
          </p:cNvPr>
          <p:cNvSpPr/>
          <p:nvPr/>
        </p:nvSpPr>
        <p:spPr>
          <a:xfrm>
            <a:off x="2562225" y="3267075"/>
            <a:ext cx="504822" cy="447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Arrow: Down 13">
            <a:extLst>
              <a:ext uri="{FF2B5EF4-FFF2-40B4-BE49-F238E27FC236}">
                <a16:creationId xmlns:a16="http://schemas.microsoft.com/office/drawing/2014/main" id="{24DDE536-5A9D-4124-8398-ED4B51F75410}"/>
              </a:ext>
            </a:extLst>
          </p:cNvPr>
          <p:cNvSpPr/>
          <p:nvPr/>
        </p:nvSpPr>
        <p:spPr>
          <a:xfrm>
            <a:off x="8153403" y="3211516"/>
            <a:ext cx="504822" cy="447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Arrow: Down 15">
            <a:extLst>
              <a:ext uri="{FF2B5EF4-FFF2-40B4-BE49-F238E27FC236}">
                <a16:creationId xmlns:a16="http://schemas.microsoft.com/office/drawing/2014/main" id="{7910DCC9-A31F-457C-B433-B0AA6C52A75F}"/>
              </a:ext>
            </a:extLst>
          </p:cNvPr>
          <p:cNvSpPr/>
          <p:nvPr/>
        </p:nvSpPr>
        <p:spPr>
          <a:xfrm>
            <a:off x="2562225" y="4343397"/>
            <a:ext cx="504822" cy="447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9708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C2C0D-20F4-4871-8664-5AE7D8914D83}"/>
              </a:ext>
            </a:extLst>
          </p:cNvPr>
          <p:cNvSpPr>
            <a:spLocks noGrp="1"/>
          </p:cNvSpPr>
          <p:nvPr>
            <p:ph type="title"/>
          </p:nvPr>
        </p:nvSpPr>
        <p:spPr>
          <a:xfrm>
            <a:off x="1195387" y="31751"/>
            <a:ext cx="9801226" cy="920750"/>
          </a:xfrm>
          <a:solidFill>
            <a:schemeClr val="accent2">
              <a:lumMod val="60000"/>
              <a:lumOff val="40000"/>
            </a:schemeClr>
          </a:solidFill>
          <a:ln>
            <a:solidFill>
              <a:schemeClr val="accent1"/>
            </a:solidFill>
          </a:ln>
          <a:effectLst>
            <a:glow rad="228600">
              <a:schemeClr val="accent5">
                <a:satMod val="175000"/>
                <a:alpha val="40000"/>
              </a:schemeClr>
            </a:glow>
          </a:effectLst>
          <a:scene3d>
            <a:camera prst="perspectiveRelaxedModerately"/>
            <a:lightRig rig="threePt" dir="t"/>
          </a:scene3d>
          <a:sp3d>
            <a:bevelT w="101600" prst="riblet"/>
          </a:sp3d>
        </p:spPr>
        <p:txBody>
          <a:bodyPr>
            <a:normAutofit fontScale="90000"/>
          </a:bodyPr>
          <a:lstStyle/>
          <a:p>
            <a:pPr algn="ctr"/>
            <a:r>
              <a:rPr lang="en-US" sz="4800" b="1" dirty="0"/>
              <a:t>A) </a:t>
            </a:r>
            <a:r>
              <a:rPr lang="en-US" sz="4800" b="1" u="sng" dirty="0"/>
              <a:t>CONTENTS OF PERMANENT AUDIT FILE</a:t>
            </a:r>
            <a:endParaRPr lang="en-IN" sz="4800" b="1" u="sng" dirty="0"/>
          </a:p>
        </p:txBody>
      </p:sp>
      <p:sp>
        <p:nvSpPr>
          <p:cNvPr id="3" name="Content Placeholder 2">
            <a:extLst>
              <a:ext uri="{FF2B5EF4-FFF2-40B4-BE49-F238E27FC236}">
                <a16:creationId xmlns:a16="http://schemas.microsoft.com/office/drawing/2014/main" id="{11CC24F1-D828-4391-9564-10EF8968E345}"/>
              </a:ext>
            </a:extLst>
          </p:cNvPr>
          <p:cNvSpPr>
            <a:spLocks noGrp="1"/>
          </p:cNvSpPr>
          <p:nvPr>
            <p:ph idx="1"/>
          </p:nvPr>
        </p:nvSpPr>
        <p:spPr>
          <a:xfrm>
            <a:off x="0" y="1028700"/>
            <a:ext cx="12192000" cy="5553075"/>
          </a:xfrm>
          <a:ln>
            <a:solidFill>
              <a:schemeClr val="accent2">
                <a:lumMod val="50000"/>
              </a:schemeClr>
            </a:solidFill>
          </a:ln>
          <a:effectLst>
            <a:glow rad="228600">
              <a:schemeClr val="accent4">
                <a:satMod val="175000"/>
                <a:alpha val="40000"/>
              </a:schemeClr>
            </a:glow>
          </a:effectLst>
        </p:spPr>
        <p:txBody>
          <a:bodyPr>
            <a:normAutofit/>
          </a:bodyPr>
          <a:lstStyle/>
          <a:p>
            <a:r>
              <a:rPr lang="en-US" sz="2400" dirty="0"/>
              <a:t> A Permanent Audit File, which is </a:t>
            </a:r>
            <a:r>
              <a:rPr lang="en-US" sz="2400" b="1" i="1" u="sng" dirty="0">
                <a:solidFill>
                  <a:srgbClr val="FF0000"/>
                </a:solidFill>
              </a:rPr>
              <a:t>useful in Successive Audits</a:t>
            </a:r>
            <a:r>
              <a:rPr lang="en-US" sz="2400" dirty="0"/>
              <a:t>, contains the following details:-</a:t>
            </a:r>
          </a:p>
          <a:p>
            <a:pPr marL="514350" indent="-514350">
              <a:buFont typeface="+mj-lt"/>
              <a:buAutoNum type="arabicParenR"/>
            </a:pPr>
            <a:r>
              <a:rPr lang="en-US" sz="2400" b="1" u="sng" dirty="0">
                <a:solidFill>
                  <a:srgbClr val="00B050"/>
                </a:solidFill>
              </a:rPr>
              <a:t>Memorandum and Articles of Association</a:t>
            </a:r>
            <a:r>
              <a:rPr lang="en-US" sz="2400" dirty="0"/>
              <a:t> of the Company or the Partnership Deed case of a Firm, The Trust Deed in case of a Trust.</a:t>
            </a:r>
          </a:p>
          <a:p>
            <a:pPr marL="514350" indent="-514350">
              <a:buFont typeface="+mj-lt"/>
              <a:buAutoNum type="arabicParenR"/>
            </a:pPr>
            <a:r>
              <a:rPr lang="en-US" sz="2400" dirty="0"/>
              <a:t>Study and Evaluation of </a:t>
            </a:r>
            <a:r>
              <a:rPr lang="en-US" sz="2400" b="1" u="sng" dirty="0">
                <a:solidFill>
                  <a:srgbClr val="00B0F0"/>
                </a:solidFill>
              </a:rPr>
              <a:t>Internal Control System</a:t>
            </a:r>
            <a:r>
              <a:rPr lang="en-US" sz="2400" dirty="0"/>
              <a:t> by way of Questionnaires, flow charts etc.</a:t>
            </a:r>
          </a:p>
          <a:p>
            <a:pPr marL="514350" indent="-514350">
              <a:buFont typeface="+mj-lt"/>
              <a:buAutoNum type="arabicParenR"/>
            </a:pPr>
            <a:r>
              <a:rPr lang="en-US" sz="2400" dirty="0"/>
              <a:t>Description of </a:t>
            </a:r>
            <a:r>
              <a:rPr lang="en-US" sz="2400" b="1" u="sng" dirty="0">
                <a:solidFill>
                  <a:schemeClr val="accent2">
                    <a:lumMod val="50000"/>
                  </a:schemeClr>
                </a:solidFill>
              </a:rPr>
              <a:t>Accounting Policies and System</a:t>
            </a:r>
            <a:r>
              <a:rPr lang="en-US" sz="2400" dirty="0"/>
              <a:t>.</a:t>
            </a:r>
          </a:p>
          <a:p>
            <a:pPr marL="514350" indent="-514350">
              <a:buFont typeface="+mj-lt"/>
              <a:buAutoNum type="arabicParenR"/>
            </a:pPr>
            <a:r>
              <a:rPr lang="en-US" sz="2400" dirty="0"/>
              <a:t>Copies of </a:t>
            </a:r>
            <a:r>
              <a:rPr lang="en-US" sz="2400" b="1" u="sng" dirty="0">
                <a:solidFill>
                  <a:srgbClr val="002060"/>
                </a:solidFill>
              </a:rPr>
              <a:t>Audited Accounts of earlier years</a:t>
            </a:r>
            <a:r>
              <a:rPr lang="en-US" sz="2400" dirty="0"/>
              <a:t>.</a:t>
            </a:r>
          </a:p>
          <a:p>
            <a:pPr marL="514350" indent="-514350">
              <a:buFont typeface="+mj-lt"/>
              <a:buAutoNum type="arabicParenR"/>
            </a:pPr>
            <a:r>
              <a:rPr lang="en-US" sz="2400" b="1" u="sng" dirty="0">
                <a:solidFill>
                  <a:srgbClr val="FF0000"/>
                </a:solidFill>
              </a:rPr>
              <a:t>Analysis of Ratios, Trends etc. in earlier years</a:t>
            </a:r>
            <a:r>
              <a:rPr lang="en-US" sz="2400" dirty="0"/>
              <a:t>.</a:t>
            </a:r>
          </a:p>
          <a:p>
            <a:pPr marL="514350" indent="-514350">
              <a:buFont typeface="+mj-lt"/>
              <a:buAutoNum type="arabicParenR"/>
            </a:pPr>
            <a:r>
              <a:rPr lang="en-US" sz="2400" dirty="0"/>
              <a:t>Letters to management by the Auditor containing </a:t>
            </a:r>
            <a:r>
              <a:rPr lang="en-US" sz="2400" b="1" u="sng" dirty="0">
                <a:solidFill>
                  <a:schemeClr val="accent1"/>
                </a:solidFill>
              </a:rPr>
              <a:t>observations on earlier Audits</a:t>
            </a:r>
            <a:r>
              <a:rPr lang="en-US" sz="2400" dirty="0"/>
              <a:t>.</a:t>
            </a:r>
          </a:p>
          <a:p>
            <a:pPr marL="514350" indent="-514350">
              <a:buFont typeface="+mj-lt"/>
              <a:buAutoNum type="arabicParenR"/>
            </a:pPr>
            <a:r>
              <a:rPr lang="en-US" sz="2400" b="1" u="sng" dirty="0">
                <a:solidFill>
                  <a:schemeClr val="accent2"/>
                </a:solidFill>
              </a:rPr>
              <a:t>Communication with the previous Auditor and his reply</a:t>
            </a:r>
            <a:r>
              <a:rPr lang="en-US" sz="2400" dirty="0"/>
              <a:t>.</a:t>
            </a:r>
          </a:p>
          <a:p>
            <a:pPr marL="514350" indent="-514350">
              <a:buFont typeface="+mj-lt"/>
              <a:buAutoNum type="arabicParenR"/>
            </a:pPr>
            <a:r>
              <a:rPr lang="en-US" sz="2400" b="1" u="sng" dirty="0"/>
              <a:t>Notes on Discussions</a:t>
            </a:r>
            <a:r>
              <a:rPr lang="en-US" sz="2400" dirty="0"/>
              <a:t> with the client in respect of –</a:t>
            </a:r>
          </a:p>
          <a:p>
            <a:pPr>
              <a:buFont typeface="Wingdings" panose="05000000000000000000" pitchFamily="2" charset="2"/>
              <a:buChar char="ü"/>
            </a:pPr>
            <a:r>
              <a:rPr lang="en-US" sz="2400" dirty="0"/>
              <a:t> </a:t>
            </a:r>
            <a:r>
              <a:rPr lang="en-US" sz="2400" b="1" i="1" u="sng" dirty="0">
                <a:solidFill>
                  <a:schemeClr val="accent4">
                    <a:lumMod val="50000"/>
                  </a:schemeClr>
                </a:solidFill>
              </a:rPr>
              <a:t>Nature of Business, Management, Organisation and Activities</a:t>
            </a:r>
            <a:r>
              <a:rPr lang="en-US" sz="2400" dirty="0"/>
              <a:t>. </a:t>
            </a:r>
          </a:p>
          <a:p>
            <a:pPr>
              <a:buFont typeface="Wingdings" panose="05000000000000000000" pitchFamily="2" charset="2"/>
              <a:buChar char="ü"/>
            </a:pPr>
            <a:r>
              <a:rPr lang="en-US" sz="2400" dirty="0"/>
              <a:t> </a:t>
            </a:r>
            <a:r>
              <a:rPr lang="en-US" sz="2400" b="1" i="1" u="sng" dirty="0">
                <a:solidFill>
                  <a:srgbClr val="C00000"/>
                </a:solidFill>
              </a:rPr>
              <a:t>Laws, Rules, Regulations etc. applicable to the client</a:t>
            </a:r>
            <a:r>
              <a:rPr lang="en-US" sz="2400" dirty="0"/>
              <a:t>.</a:t>
            </a:r>
          </a:p>
          <a:p>
            <a:pPr marL="0" indent="0">
              <a:buNone/>
            </a:pPr>
            <a:endParaRPr lang="en-US" sz="2400" dirty="0"/>
          </a:p>
          <a:p>
            <a:endParaRPr lang="en-IN" sz="2400" dirty="0"/>
          </a:p>
        </p:txBody>
      </p:sp>
    </p:spTree>
    <p:extLst>
      <p:ext uri="{BB962C8B-B14F-4D97-AF65-F5344CB8AC3E}">
        <p14:creationId xmlns:p14="http://schemas.microsoft.com/office/powerpoint/2010/main" val="34923096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EEE14-828A-4FE3-9B64-55A767A6D710}"/>
              </a:ext>
            </a:extLst>
          </p:cNvPr>
          <p:cNvSpPr>
            <a:spLocks noGrp="1"/>
          </p:cNvSpPr>
          <p:nvPr>
            <p:ph type="title"/>
          </p:nvPr>
        </p:nvSpPr>
        <p:spPr>
          <a:xfrm>
            <a:off x="1247774" y="98425"/>
            <a:ext cx="9582151" cy="930275"/>
          </a:xfrm>
          <a:solidFill>
            <a:schemeClr val="accent6">
              <a:lumMod val="60000"/>
              <a:lumOff val="40000"/>
            </a:schemeClr>
          </a:solidFill>
          <a:ln>
            <a:solidFill>
              <a:schemeClr val="accent5">
                <a:lumMod val="50000"/>
              </a:schemeClr>
            </a:solidFill>
          </a:ln>
          <a:effectLst>
            <a:glow rad="228600">
              <a:schemeClr val="accent2">
                <a:satMod val="175000"/>
                <a:alpha val="40000"/>
              </a:schemeClr>
            </a:glow>
          </a:effectLst>
          <a:scene3d>
            <a:camera prst="perspectiveRelaxedModerately"/>
            <a:lightRig rig="threePt" dir="t"/>
          </a:scene3d>
          <a:sp3d>
            <a:bevelT w="101600" prst="riblet"/>
          </a:sp3d>
        </p:spPr>
        <p:txBody>
          <a:bodyPr/>
          <a:lstStyle/>
          <a:p>
            <a:pPr algn="ctr"/>
            <a:r>
              <a:rPr lang="en-US" b="1" dirty="0"/>
              <a:t>B) </a:t>
            </a:r>
            <a:r>
              <a:rPr lang="en-US" b="1" u="sng" dirty="0"/>
              <a:t>CURRENT AUDIT FILE</a:t>
            </a:r>
            <a:endParaRPr lang="en-IN" b="1" u="sng" dirty="0"/>
          </a:p>
        </p:txBody>
      </p:sp>
      <p:sp>
        <p:nvSpPr>
          <p:cNvPr id="3" name="Content Placeholder 2">
            <a:extLst>
              <a:ext uri="{FF2B5EF4-FFF2-40B4-BE49-F238E27FC236}">
                <a16:creationId xmlns:a16="http://schemas.microsoft.com/office/drawing/2014/main" id="{04E1241B-8299-490A-9272-8B1E5AF83686}"/>
              </a:ext>
            </a:extLst>
          </p:cNvPr>
          <p:cNvSpPr>
            <a:spLocks noGrp="1"/>
          </p:cNvSpPr>
          <p:nvPr>
            <p:ph idx="1"/>
          </p:nvPr>
        </p:nvSpPr>
        <p:spPr>
          <a:xfrm>
            <a:off x="0" y="1123950"/>
            <a:ext cx="12192000" cy="5243513"/>
          </a:xfrm>
          <a:ln>
            <a:solidFill>
              <a:schemeClr val="tx2">
                <a:lumMod val="50000"/>
              </a:schemeClr>
            </a:solidFill>
          </a:ln>
          <a:effectLst>
            <a:glow rad="228600">
              <a:schemeClr val="accent6">
                <a:satMod val="175000"/>
                <a:alpha val="40000"/>
              </a:schemeClr>
            </a:glow>
          </a:effectLst>
        </p:spPr>
        <p:txBody>
          <a:bodyPr>
            <a:normAutofit fontScale="85000" lnSpcReduction="20000"/>
          </a:bodyPr>
          <a:lstStyle/>
          <a:p>
            <a:r>
              <a:rPr lang="en-US" dirty="0"/>
              <a:t>A Current (Temporary) Audit File contains the following details </a:t>
            </a:r>
            <a:r>
              <a:rPr lang="en-US" b="1" u="sng" dirty="0">
                <a:solidFill>
                  <a:srgbClr val="C00000"/>
                </a:solidFill>
              </a:rPr>
              <a:t>pertaining to the Audit of the Current Year</a:t>
            </a:r>
            <a:r>
              <a:rPr lang="en-US" dirty="0"/>
              <a:t>:-</a:t>
            </a:r>
          </a:p>
          <a:p>
            <a:pPr marL="514350" indent="-514350">
              <a:buFont typeface="+mj-lt"/>
              <a:buAutoNum type="arabicParenR"/>
            </a:pPr>
            <a:r>
              <a:rPr lang="en-IN" b="1" u="sng" dirty="0">
                <a:solidFill>
                  <a:schemeClr val="accent1"/>
                </a:solidFill>
              </a:rPr>
              <a:t>Letter of Appointment</a:t>
            </a:r>
            <a:r>
              <a:rPr lang="en-IN" dirty="0"/>
              <a:t> for the Current year and its Acceptance.</a:t>
            </a:r>
          </a:p>
          <a:p>
            <a:pPr marL="514350" indent="-514350">
              <a:buFont typeface="+mj-lt"/>
              <a:buAutoNum type="arabicParenR"/>
            </a:pPr>
            <a:r>
              <a:rPr lang="en-IN" b="1" u="sng" dirty="0">
                <a:solidFill>
                  <a:schemeClr val="accent2">
                    <a:lumMod val="50000"/>
                  </a:schemeClr>
                </a:solidFill>
              </a:rPr>
              <a:t>Documents obtained from the client before commencement of Audit</a:t>
            </a:r>
            <a:r>
              <a:rPr lang="en-IN" dirty="0"/>
              <a:t>. e.g. Organisation Chart, List of Authorised Officers, List of places of Business, List of Books, Internal Control Manual and Internal Auditor’s reports, List of Products, List of Relatives etc.</a:t>
            </a:r>
          </a:p>
          <a:p>
            <a:pPr marL="514350" indent="-514350">
              <a:buFont typeface="+mj-lt"/>
              <a:buAutoNum type="arabicParenR"/>
            </a:pPr>
            <a:r>
              <a:rPr lang="en-IN" b="1" u="sng" dirty="0">
                <a:solidFill>
                  <a:srgbClr val="00B0F0"/>
                </a:solidFill>
              </a:rPr>
              <a:t>Audit Plan</a:t>
            </a:r>
            <a:r>
              <a:rPr lang="en-IN" dirty="0"/>
              <a:t>.</a:t>
            </a:r>
          </a:p>
          <a:p>
            <a:pPr marL="514350" indent="-514350">
              <a:buFont typeface="+mj-lt"/>
              <a:buAutoNum type="arabicParenR"/>
            </a:pPr>
            <a:r>
              <a:rPr lang="en-IN" b="1" u="sng" dirty="0">
                <a:solidFill>
                  <a:srgbClr val="FF0000"/>
                </a:solidFill>
              </a:rPr>
              <a:t>Audit Programme</a:t>
            </a:r>
            <a:r>
              <a:rPr lang="en-IN" dirty="0"/>
              <a:t>.</a:t>
            </a:r>
          </a:p>
          <a:p>
            <a:pPr marL="514350" indent="-514350">
              <a:buFont typeface="+mj-lt"/>
              <a:buAutoNum type="arabicParenR"/>
            </a:pPr>
            <a:r>
              <a:rPr lang="en-IN" b="1" u="sng" dirty="0">
                <a:solidFill>
                  <a:srgbClr val="00B050"/>
                </a:solidFill>
              </a:rPr>
              <a:t>Analysis of Transactions and Balances</a:t>
            </a:r>
            <a:r>
              <a:rPr lang="en-IN" dirty="0"/>
              <a:t>.</a:t>
            </a:r>
          </a:p>
          <a:p>
            <a:pPr marL="514350" indent="-514350">
              <a:buFont typeface="+mj-lt"/>
              <a:buAutoNum type="arabicParenR"/>
            </a:pPr>
            <a:r>
              <a:rPr lang="en-IN" dirty="0"/>
              <a:t>Evidence of </a:t>
            </a:r>
            <a:r>
              <a:rPr lang="en-IN" b="1" u="sng" dirty="0">
                <a:solidFill>
                  <a:schemeClr val="accent1"/>
                </a:solidFill>
              </a:rPr>
              <a:t>review and supervision of the work of the assistants</a:t>
            </a:r>
            <a:r>
              <a:rPr lang="en-IN" dirty="0"/>
              <a:t>.</a:t>
            </a:r>
          </a:p>
          <a:p>
            <a:pPr marL="514350" indent="-514350">
              <a:buFont typeface="+mj-lt"/>
              <a:buAutoNum type="arabicParenR"/>
            </a:pPr>
            <a:r>
              <a:rPr lang="en-IN" dirty="0"/>
              <a:t>Copies of </a:t>
            </a:r>
            <a:r>
              <a:rPr lang="en-IN" b="1" u="sng" dirty="0">
                <a:solidFill>
                  <a:srgbClr val="C00000"/>
                </a:solidFill>
              </a:rPr>
              <a:t>Correspondence with the Joint or Branch Auditors and experts</a:t>
            </a:r>
            <a:r>
              <a:rPr lang="en-IN" dirty="0"/>
              <a:t>.</a:t>
            </a:r>
          </a:p>
          <a:p>
            <a:pPr marL="514350" indent="-514350">
              <a:buFont typeface="+mj-lt"/>
              <a:buAutoNum type="arabicParenR"/>
            </a:pPr>
            <a:r>
              <a:rPr lang="en-IN" dirty="0"/>
              <a:t>Extracts of </a:t>
            </a:r>
            <a:r>
              <a:rPr lang="en-IN" b="1" u="sng" dirty="0">
                <a:solidFill>
                  <a:srgbClr val="0070C0"/>
                </a:solidFill>
              </a:rPr>
              <a:t>Important Resolutions from Minute Books</a:t>
            </a:r>
            <a:r>
              <a:rPr lang="en-IN" dirty="0"/>
              <a:t>.</a:t>
            </a:r>
          </a:p>
          <a:p>
            <a:pPr marL="514350" indent="-514350">
              <a:buFont typeface="+mj-lt"/>
              <a:buAutoNum type="arabicParenR"/>
            </a:pPr>
            <a:r>
              <a:rPr lang="en-IN" b="1" u="sng" dirty="0">
                <a:solidFill>
                  <a:srgbClr val="C00000"/>
                </a:solidFill>
              </a:rPr>
              <a:t>Letters of Confirmation from Parties, Banks, Lenders</a:t>
            </a:r>
            <a:r>
              <a:rPr lang="en-IN" dirty="0"/>
              <a:t> etc.</a:t>
            </a:r>
          </a:p>
          <a:p>
            <a:pPr marL="514350" indent="-514350">
              <a:buFont typeface="+mj-lt"/>
              <a:buAutoNum type="arabicParenR"/>
            </a:pPr>
            <a:r>
              <a:rPr lang="en-IN" b="1" u="sng" dirty="0">
                <a:solidFill>
                  <a:srgbClr val="7030A0"/>
                </a:solidFill>
              </a:rPr>
              <a:t>Certificate (representations) from management regarding Closing stock, Verification of Fixed Assets, Value of Current Assets</a:t>
            </a:r>
            <a:r>
              <a:rPr lang="en-IN" dirty="0"/>
              <a:t> and so on.</a:t>
            </a:r>
          </a:p>
        </p:txBody>
      </p:sp>
    </p:spTree>
    <p:extLst>
      <p:ext uri="{BB962C8B-B14F-4D97-AF65-F5344CB8AC3E}">
        <p14:creationId xmlns:p14="http://schemas.microsoft.com/office/powerpoint/2010/main" val="36966618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6607E0-49F6-49EB-884C-796D5E2A8BCD}"/>
              </a:ext>
            </a:extLst>
          </p:cNvPr>
          <p:cNvSpPr>
            <a:spLocks noGrp="1"/>
          </p:cNvSpPr>
          <p:nvPr>
            <p:ph type="title"/>
          </p:nvPr>
        </p:nvSpPr>
        <p:spPr>
          <a:xfrm>
            <a:off x="1600200" y="365125"/>
            <a:ext cx="8867775" cy="1082675"/>
          </a:xfrm>
          <a:solidFill>
            <a:schemeClr val="accent4">
              <a:lumMod val="40000"/>
              <a:lumOff val="60000"/>
            </a:schemeClr>
          </a:solidFill>
          <a:ln>
            <a:solidFill>
              <a:schemeClr val="accent2">
                <a:lumMod val="50000"/>
              </a:schemeClr>
            </a:solidFill>
          </a:ln>
          <a:effectLst>
            <a:glow rad="228600">
              <a:schemeClr val="accent2">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effectLst>
                  <a:outerShdw blurRad="38100" dist="38100" dir="2700000" algn="tl">
                    <a:srgbClr val="000000">
                      <a:alpha val="43137"/>
                    </a:srgbClr>
                  </a:outerShdw>
                </a:effectLst>
              </a:rPr>
              <a:t>AUDIT NOTEBOOK</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F2FE4561-1FEF-408F-BDBA-AD8A3569149F}"/>
              </a:ext>
            </a:extLst>
          </p:cNvPr>
          <p:cNvSpPr>
            <a:spLocks noGrp="1"/>
          </p:cNvSpPr>
          <p:nvPr>
            <p:ph idx="1"/>
          </p:nvPr>
        </p:nvSpPr>
        <p:spPr>
          <a:xfrm>
            <a:off x="838200" y="1676400"/>
            <a:ext cx="10515600" cy="4500563"/>
          </a:xfrm>
          <a:ln>
            <a:solidFill>
              <a:schemeClr val="tx2"/>
            </a:solidFill>
          </a:ln>
          <a:effectLst>
            <a:glow rad="228600">
              <a:schemeClr val="accent4">
                <a:satMod val="175000"/>
                <a:alpha val="40000"/>
              </a:schemeClr>
            </a:glow>
            <a:outerShdw blurRad="50800" dist="38100" dir="8100000" algn="tr" rotWithShape="0">
              <a:prstClr val="black">
                <a:alpha val="40000"/>
              </a:prstClr>
            </a:outerShdw>
          </a:effectLst>
        </p:spPr>
        <p:txBody>
          <a:bodyPr>
            <a:noAutofit/>
          </a:bodyPr>
          <a:lstStyle/>
          <a:p>
            <a:r>
              <a:rPr lang="en-US" sz="4800" b="1" u="sng" dirty="0">
                <a:solidFill>
                  <a:srgbClr val="FF0000"/>
                </a:solidFill>
              </a:rPr>
              <a:t>MEANING</a:t>
            </a:r>
            <a:r>
              <a:rPr lang="en-US" sz="4800" dirty="0"/>
              <a:t>:- Audit Note Book </a:t>
            </a:r>
            <a:r>
              <a:rPr lang="en-US" sz="4800" dirty="0">
                <a:solidFill>
                  <a:schemeClr val="accent4">
                    <a:lumMod val="50000"/>
                  </a:schemeClr>
                </a:solidFill>
              </a:rPr>
              <a:t>(Remembrance Book) </a:t>
            </a:r>
            <a:r>
              <a:rPr lang="en-US" sz="4800" dirty="0"/>
              <a:t>is A </a:t>
            </a:r>
            <a:r>
              <a:rPr lang="en-US" sz="4800" b="1" i="1" u="sng" dirty="0">
                <a:solidFill>
                  <a:schemeClr val="accent1"/>
                </a:solidFill>
              </a:rPr>
              <a:t>Part of the Current Audit File (Audit Working Papers)</a:t>
            </a:r>
            <a:r>
              <a:rPr lang="en-US" sz="4800" dirty="0"/>
              <a:t>. It </a:t>
            </a:r>
            <a:r>
              <a:rPr lang="en-US" sz="4800" b="1" i="1" u="sng" dirty="0">
                <a:solidFill>
                  <a:srgbClr val="00B050"/>
                </a:solidFill>
              </a:rPr>
              <a:t>Contains the ‘</a:t>
            </a:r>
            <a:r>
              <a:rPr lang="en-US" sz="4800" b="1" i="1" u="sng" dirty="0">
                <a:solidFill>
                  <a:srgbClr val="C00000"/>
                </a:solidFill>
              </a:rPr>
              <a:t>notes</a:t>
            </a:r>
            <a:r>
              <a:rPr lang="en-US" sz="4800" b="1" i="1" u="sng" dirty="0">
                <a:solidFill>
                  <a:srgbClr val="00B050"/>
                </a:solidFill>
              </a:rPr>
              <a:t>’ made by the Audit team for recording special points which have been </a:t>
            </a:r>
            <a:r>
              <a:rPr lang="en-US" sz="4800" b="1" i="1" u="sng" dirty="0">
                <a:solidFill>
                  <a:srgbClr val="00B0F0"/>
                </a:solidFill>
              </a:rPr>
              <a:t>observed during the course of Audit</a:t>
            </a:r>
            <a:r>
              <a:rPr lang="en-US" sz="4800" dirty="0"/>
              <a:t>.</a:t>
            </a:r>
            <a:endParaRPr lang="en-IN" sz="4800" dirty="0"/>
          </a:p>
        </p:txBody>
      </p:sp>
    </p:spTree>
    <p:extLst>
      <p:ext uri="{BB962C8B-B14F-4D97-AF65-F5344CB8AC3E}">
        <p14:creationId xmlns:p14="http://schemas.microsoft.com/office/powerpoint/2010/main" val="39996097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283C0-C2A6-42A4-AB24-08C5CEF779C2}"/>
              </a:ext>
            </a:extLst>
          </p:cNvPr>
          <p:cNvSpPr>
            <a:spLocks noGrp="1"/>
          </p:cNvSpPr>
          <p:nvPr>
            <p:ph type="title"/>
          </p:nvPr>
        </p:nvSpPr>
        <p:spPr>
          <a:xfrm>
            <a:off x="1552574" y="365125"/>
            <a:ext cx="9105901" cy="1325563"/>
          </a:xfrm>
          <a:solidFill>
            <a:schemeClr val="accent4">
              <a:lumMod val="40000"/>
              <a:lumOff val="60000"/>
            </a:schemeClr>
          </a:solidFill>
          <a:ln>
            <a:solidFill>
              <a:schemeClr val="accent2"/>
            </a:solidFill>
          </a:ln>
          <a:effectLst>
            <a:glow rad="228600">
              <a:schemeClr val="accent5">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t>ASPECTS OF AUDIT NOTEBOOK</a:t>
            </a:r>
            <a:endParaRPr lang="en-IN" sz="4800" b="1" u="sng" dirty="0"/>
          </a:p>
        </p:txBody>
      </p:sp>
      <p:sp>
        <p:nvSpPr>
          <p:cNvPr id="3" name="Content Placeholder 2">
            <a:extLst>
              <a:ext uri="{FF2B5EF4-FFF2-40B4-BE49-F238E27FC236}">
                <a16:creationId xmlns:a16="http://schemas.microsoft.com/office/drawing/2014/main" id="{6681BC15-B7B3-43A5-8F4D-83017C5CADBB}"/>
              </a:ext>
            </a:extLst>
          </p:cNvPr>
          <p:cNvSpPr>
            <a:spLocks noGrp="1"/>
          </p:cNvSpPr>
          <p:nvPr>
            <p:ph idx="1"/>
          </p:nvPr>
        </p:nvSpPr>
        <p:spPr>
          <a:xfrm>
            <a:off x="571500" y="1825625"/>
            <a:ext cx="11029950" cy="4351338"/>
          </a:xfrm>
          <a:ln>
            <a:solidFill>
              <a:schemeClr val="tx2">
                <a:lumMod val="50000"/>
              </a:schemeClr>
            </a:solidFill>
          </a:ln>
          <a:effectLst>
            <a:glow rad="228600">
              <a:schemeClr val="accent6">
                <a:satMod val="175000"/>
                <a:alpha val="40000"/>
              </a:schemeClr>
            </a:glow>
            <a:outerShdw blurRad="50800" dist="38100" dir="8100000" algn="tr" rotWithShape="0">
              <a:prstClr val="black">
                <a:alpha val="40000"/>
              </a:prstClr>
            </a:outerShdw>
          </a:effectLst>
        </p:spPr>
        <p:txBody>
          <a:bodyPr>
            <a:normAutofit fontScale="92500" lnSpcReduction="20000"/>
          </a:bodyPr>
          <a:lstStyle/>
          <a:p>
            <a:pPr marL="514350" indent="-514350">
              <a:buFont typeface="+mj-lt"/>
              <a:buAutoNum type="arabicParenR"/>
            </a:pPr>
            <a:r>
              <a:rPr lang="en-US" sz="3000" b="1" u="sng" dirty="0">
                <a:solidFill>
                  <a:srgbClr val="C00000"/>
                </a:solidFill>
              </a:rPr>
              <a:t>Form</a:t>
            </a:r>
            <a:r>
              <a:rPr lang="en-US" dirty="0"/>
              <a:t>:- Audit Note Book is usually in the form of a </a:t>
            </a:r>
            <a:r>
              <a:rPr lang="en-US" b="1" i="1" u="sng" dirty="0">
                <a:solidFill>
                  <a:srgbClr val="0070C0"/>
                </a:solidFill>
              </a:rPr>
              <a:t>Bound Book</a:t>
            </a:r>
            <a:r>
              <a:rPr lang="en-US" dirty="0"/>
              <a:t>. However, loose sheets may be used for entering queries and notes which subsequently, on being punched, may be filed in a Special file maintained for each client.</a:t>
            </a:r>
          </a:p>
          <a:p>
            <a:pPr marL="514350" indent="-514350">
              <a:buFont typeface="+mj-lt"/>
              <a:buAutoNum type="arabicParenR"/>
            </a:pPr>
            <a:r>
              <a:rPr lang="en-US" sz="3000" b="1" u="sng" dirty="0">
                <a:solidFill>
                  <a:srgbClr val="00B0F0"/>
                </a:solidFill>
              </a:rPr>
              <a:t>Contents</a:t>
            </a:r>
            <a:r>
              <a:rPr lang="en-US" dirty="0"/>
              <a:t>:- The Audit Note Book Contains –</a:t>
            </a:r>
          </a:p>
          <a:p>
            <a:pPr>
              <a:buFont typeface="Wingdings" panose="05000000000000000000" pitchFamily="2" charset="2"/>
              <a:buChar char="ü"/>
            </a:pPr>
            <a:r>
              <a:rPr lang="en-US" dirty="0"/>
              <a:t> The </a:t>
            </a:r>
            <a:r>
              <a:rPr lang="en-US" b="1" i="1" u="sng" dirty="0">
                <a:solidFill>
                  <a:srgbClr val="C00000"/>
                </a:solidFill>
              </a:rPr>
              <a:t>Audit Programme</a:t>
            </a:r>
            <a:r>
              <a:rPr lang="en-US" dirty="0"/>
              <a:t>.</a:t>
            </a:r>
          </a:p>
          <a:p>
            <a:pPr>
              <a:buFont typeface="Wingdings" panose="05000000000000000000" pitchFamily="2" charset="2"/>
              <a:buChar char="ü"/>
            </a:pPr>
            <a:r>
              <a:rPr lang="en-US" dirty="0"/>
              <a:t> </a:t>
            </a:r>
            <a:r>
              <a:rPr lang="en-US" b="1" i="1" u="sng" dirty="0">
                <a:solidFill>
                  <a:srgbClr val="002060"/>
                </a:solidFill>
              </a:rPr>
              <a:t>Analysis of Transactions and Balances</a:t>
            </a:r>
            <a:r>
              <a:rPr lang="en-US" dirty="0"/>
              <a:t>.</a:t>
            </a:r>
          </a:p>
          <a:p>
            <a:pPr>
              <a:buFont typeface="Wingdings" panose="05000000000000000000" pitchFamily="2" charset="2"/>
              <a:buChar char="ü"/>
            </a:pPr>
            <a:r>
              <a:rPr lang="en-US" dirty="0"/>
              <a:t> A Record of the nature, timing and extent of </a:t>
            </a:r>
            <a:r>
              <a:rPr lang="en-US" b="1" i="1" u="sng" dirty="0">
                <a:solidFill>
                  <a:srgbClr val="FF0000"/>
                </a:solidFill>
              </a:rPr>
              <a:t>Auditing Procedures performed </a:t>
            </a:r>
            <a:r>
              <a:rPr lang="en-US" dirty="0"/>
              <a:t>(Vouching, Verification etc.), and the results of such procedures i.e. </a:t>
            </a:r>
            <a:r>
              <a:rPr lang="en-US" b="1" i="1" u="sng" dirty="0">
                <a:solidFill>
                  <a:srgbClr val="00B050"/>
                </a:solidFill>
              </a:rPr>
              <a:t>the Points raised (</a:t>
            </a:r>
            <a:r>
              <a:rPr lang="en-US" b="1" u="sng" dirty="0">
                <a:solidFill>
                  <a:srgbClr val="00B050"/>
                </a:solidFill>
              </a:rPr>
              <a:t>queries</a:t>
            </a:r>
            <a:r>
              <a:rPr lang="en-US" b="1" i="1" u="sng" dirty="0">
                <a:solidFill>
                  <a:srgbClr val="00B050"/>
                </a:solidFill>
              </a:rPr>
              <a:t>)</a:t>
            </a:r>
            <a:r>
              <a:rPr lang="en-US" dirty="0"/>
              <a:t>, How the points were solved, The explanation or documents obtained while solving the queries and the conclusions drawn.</a:t>
            </a:r>
          </a:p>
          <a:p>
            <a:pPr>
              <a:buFont typeface="Wingdings" panose="05000000000000000000" pitchFamily="2" charset="2"/>
              <a:buChar char="ü"/>
            </a:pPr>
            <a:r>
              <a:rPr lang="en-US" dirty="0"/>
              <a:t> Evidence that the </a:t>
            </a:r>
            <a:r>
              <a:rPr lang="en-US" b="1" i="1" u="sng" dirty="0">
                <a:solidFill>
                  <a:srgbClr val="7030A0"/>
                </a:solidFill>
              </a:rPr>
              <a:t>work performed by Assistants was supervised &amp; reviewed</a:t>
            </a:r>
            <a:r>
              <a:rPr lang="en-US" dirty="0"/>
              <a:t>.</a:t>
            </a:r>
            <a:endParaRPr lang="en-IN" dirty="0"/>
          </a:p>
        </p:txBody>
      </p:sp>
    </p:spTree>
    <p:extLst>
      <p:ext uri="{BB962C8B-B14F-4D97-AF65-F5344CB8AC3E}">
        <p14:creationId xmlns:p14="http://schemas.microsoft.com/office/powerpoint/2010/main" val="28671336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7BEA0-64D6-4DAE-8241-EC667BB4D86C}"/>
              </a:ext>
            </a:extLst>
          </p:cNvPr>
          <p:cNvSpPr>
            <a:spLocks noGrp="1"/>
          </p:cNvSpPr>
          <p:nvPr>
            <p:ph type="title"/>
          </p:nvPr>
        </p:nvSpPr>
        <p:spPr>
          <a:xfrm>
            <a:off x="1704975" y="317500"/>
            <a:ext cx="8829676" cy="1325563"/>
          </a:xfrm>
          <a:solidFill>
            <a:schemeClr val="accent4">
              <a:lumMod val="40000"/>
              <a:lumOff val="60000"/>
            </a:schemeClr>
          </a:solidFill>
          <a:ln>
            <a:solidFill>
              <a:schemeClr val="accent4">
                <a:lumMod val="50000"/>
              </a:schemeClr>
            </a:solidFill>
          </a:ln>
          <a:effectLst>
            <a:glow rad="228600">
              <a:schemeClr val="accent2">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t>ASPECTS OF AUDIT NOTEBOOK</a:t>
            </a:r>
            <a:endParaRPr lang="en-IN" sz="4800" dirty="0"/>
          </a:p>
        </p:txBody>
      </p:sp>
      <p:sp>
        <p:nvSpPr>
          <p:cNvPr id="3" name="Content Placeholder 2">
            <a:extLst>
              <a:ext uri="{FF2B5EF4-FFF2-40B4-BE49-F238E27FC236}">
                <a16:creationId xmlns:a16="http://schemas.microsoft.com/office/drawing/2014/main" id="{4A059E40-950F-472F-8D19-8950FE3F1EDD}"/>
              </a:ext>
            </a:extLst>
          </p:cNvPr>
          <p:cNvSpPr>
            <a:spLocks noGrp="1"/>
          </p:cNvSpPr>
          <p:nvPr>
            <p:ph idx="1"/>
          </p:nvPr>
        </p:nvSpPr>
        <p:spPr>
          <a:xfrm>
            <a:off x="838200" y="1825625"/>
            <a:ext cx="10515600" cy="4651376"/>
          </a:xfrm>
          <a:ln>
            <a:solidFill>
              <a:srgbClr val="FF0000"/>
            </a:solidFill>
          </a:ln>
          <a:effectLst>
            <a:glow rad="228600">
              <a:schemeClr val="accent6">
                <a:satMod val="175000"/>
                <a:alpha val="40000"/>
              </a:schemeClr>
            </a:glow>
            <a:outerShdw blurRad="50800" dist="38100" dir="8100000" algn="tr" rotWithShape="0">
              <a:prstClr val="black">
                <a:alpha val="40000"/>
              </a:prstClr>
            </a:outerShdw>
          </a:effectLst>
        </p:spPr>
        <p:txBody>
          <a:bodyPr>
            <a:normAutofit/>
          </a:bodyPr>
          <a:lstStyle/>
          <a:p>
            <a:pPr marL="0" indent="0">
              <a:buNone/>
            </a:pPr>
            <a:r>
              <a:rPr lang="en-US" sz="3000" b="1" dirty="0">
                <a:solidFill>
                  <a:srgbClr val="FF0000"/>
                </a:solidFill>
              </a:rPr>
              <a:t>3) </a:t>
            </a:r>
            <a:r>
              <a:rPr lang="en-US" sz="3000" b="1" u="sng" dirty="0">
                <a:solidFill>
                  <a:srgbClr val="FF0000"/>
                </a:solidFill>
              </a:rPr>
              <a:t>Identification</a:t>
            </a:r>
            <a:r>
              <a:rPr lang="en-US" sz="3000" dirty="0"/>
              <a:t>:- While making any entries in the Audit Note Book, The Audit team should carefully </a:t>
            </a:r>
            <a:r>
              <a:rPr lang="en-US" sz="3000" b="1" i="1" u="sng" dirty="0">
                <a:solidFill>
                  <a:schemeClr val="accent1"/>
                </a:solidFill>
              </a:rPr>
              <a:t>identify the item being checked</a:t>
            </a:r>
            <a:r>
              <a:rPr lang="en-US" sz="3000" dirty="0"/>
              <a:t>. </a:t>
            </a:r>
          </a:p>
          <a:p>
            <a:pPr>
              <a:buFont typeface="Wingdings" panose="05000000000000000000" pitchFamily="2" charset="2"/>
              <a:buChar char="ü"/>
            </a:pPr>
            <a:r>
              <a:rPr lang="en-US" sz="3000" b="1" u="sng" dirty="0"/>
              <a:t>For Example</a:t>
            </a:r>
            <a:r>
              <a:rPr lang="en-US" sz="3000" dirty="0"/>
              <a:t>:- While recording a </a:t>
            </a:r>
            <a:r>
              <a:rPr lang="en-US" sz="3000" b="1" i="1" u="sng" dirty="0">
                <a:solidFill>
                  <a:srgbClr val="00B0F0"/>
                </a:solidFill>
              </a:rPr>
              <a:t>Query about a Purchase Invoice</a:t>
            </a:r>
            <a:r>
              <a:rPr lang="en-US" sz="3000" dirty="0"/>
              <a:t>, The Audit Note Book should </a:t>
            </a:r>
            <a:r>
              <a:rPr lang="en-US" sz="3000" b="1" i="1" u="sng" dirty="0">
                <a:solidFill>
                  <a:srgbClr val="C00000"/>
                </a:solidFill>
              </a:rPr>
              <a:t>record the Purchase Invoice No</a:t>
            </a:r>
            <a:r>
              <a:rPr lang="en-US" sz="3000" dirty="0"/>
              <a:t>. and </a:t>
            </a:r>
            <a:r>
              <a:rPr lang="en-US" sz="3000" b="1" i="1" u="sng" dirty="0">
                <a:solidFill>
                  <a:srgbClr val="C00000"/>
                </a:solidFill>
              </a:rPr>
              <a:t>Date</a:t>
            </a:r>
            <a:r>
              <a:rPr lang="en-US" sz="3000" dirty="0"/>
              <a:t>. If Sample testing is done, the details about sample selection should be mentioned in the Audit Note Book.</a:t>
            </a:r>
          </a:p>
          <a:p>
            <a:pPr>
              <a:buFont typeface="Wingdings" panose="05000000000000000000" pitchFamily="2" charset="2"/>
              <a:buChar char="ü"/>
            </a:pPr>
            <a:r>
              <a:rPr lang="en-US" sz="3000" dirty="0"/>
              <a:t> If certain matters involving </a:t>
            </a:r>
            <a:r>
              <a:rPr lang="en-US" sz="3000" b="1" i="1" u="sng" dirty="0">
                <a:solidFill>
                  <a:schemeClr val="accent4">
                    <a:lumMod val="50000"/>
                  </a:schemeClr>
                </a:solidFill>
              </a:rPr>
              <a:t>inquiries of specific employees</a:t>
            </a:r>
            <a:r>
              <a:rPr lang="en-US" sz="3000" dirty="0"/>
              <a:t>, the Auditor may </a:t>
            </a:r>
            <a:r>
              <a:rPr lang="en-US" sz="3000" b="1" i="1" u="sng" dirty="0">
                <a:solidFill>
                  <a:srgbClr val="0070C0"/>
                </a:solidFill>
              </a:rPr>
              <a:t>record the dates of the inquiries and the names and Job designations of the employees</a:t>
            </a:r>
            <a:r>
              <a:rPr lang="en-US" sz="3000" dirty="0"/>
              <a:t>.</a:t>
            </a:r>
          </a:p>
          <a:p>
            <a:pPr marL="0" indent="0">
              <a:buNone/>
            </a:pPr>
            <a:endParaRPr lang="en-IN" sz="3000" dirty="0"/>
          </a:p>
        </p:txBody>
      </p:sp>
    </p:spTree>
    <p:extLst>
      <p:ext uri="{BB962C8B-B14F-4D97-AF65-F5344CB8AC3E}">
        <p14:creationId xmlns:p14="http://schemas.microsoft.com/office/powerpoint/2010/main" val="23835938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78D97-AC76-4463-A40E-D14A64A72C5D}"/>
              </a:ext>
            </a:extLst>
          </p:cNvPr>
          <p:cNvSpPr>
            <a:spLocks noGrp="1"/>
          </p:cNvSpPr>
          <p:nvPr>
            <p:ph type="title"/>
          </p:nvPr>
        </p:nvSpPr>
        <p:spPr>
          <a:xfrm>
            <a:off x="1457325" y="365125"/>
            <a:ext cx="9286876" cy="1325563"/>
          </a:xfrm>
          <a:solidFill>
            <a:schemeClr val="accent4">
              <a:lumMod val="40000"/>
              <a:lumOff val="60000"/>
            </a:schemeClr>
          </a:solidFill>
          <a:ln>
            <a:solidFill>
              <a:schemeClr val="accent4">
                <a:lumMod val="50000"/>
              </a:schemeClr>
            </a:solidFill>
          </a:ln>
          <a:effectLst>
            <a:glow rad="228600">
              <a:schemeClr val="accent2">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t>ASPECTS OF AUDIT NOTEBOOK</a:t>
            </a:r>
            <a:endParaRPr lang="en-IN" sz="4800" dirty="0"/>
          </a:p>
        </p:txBody>
      </p:sp>
      <p:sp>
        <p:nvSpPr>
          <p:cNvPr id="3" name="Content Placeholder 2">
            <a:extLst>
              <a:ext uri="{FF2B5EF4-FFF2-40B4-BE49-F238E27FC236}">
                <a16:creationId xmlns:a16="http://schemas.microsoft.com/office/drawing/2014/main" id="{CDDACE8B-09D5-45F1-83DB-F6C9B7467845}"/>
              </a:ext>
            </a:extLst>
          </p:cNvPr>
          <p:cNvSpPr>
            <a:spLocks noGrp="1"/>
          </p:cNvSpPr>
          <p:nvPr>
            <p:ph idx="1"/>
          </p:nvPr>
        </p:nvSpPr>
        <p:spPr>
          <a:ln>
            <a:solidFill>
              <a:schemeClr val="accent4">
                <a:lumMod val="50000"/>
              </a:schemeClr>
            </a:solidFill>
          </a:ln>
          <a:effectLst>
            <a:glow rad="228600">
              <a:schemeClr val="accent4">
                <a:satMod val="175000"/>
                <a:alpha val="40000"/>
              </a:schemeClr>
            </a:glow>
            <a:outerShdw blurRad="50800" dist="38100" dir="5400000" algn="t" rotWithShape="0">
              <a:prstClr val="black">
                <a:alpha val="40000"/>
              </a:prstClr>
            </a:outerShdw>
          </a:effectLst>
        </p:spPr>
        <p:txBody>
          <a:bodyPr>
            <a:normAutofit fontScale="92500" lnSpcReduction="20000"/>
          </a:bodyPr>
          <a:lstStyle/>
          <a:p>
            <a:pPr marL="0" indent="0">
              <a:buNone/>
            </a:pPr>
            <a:r>
              <a:rPr lang="en-US" sz="3000" b="1" dirty="0">
                <a:solidFill>
                  <a:srgbClr val="FF0000"/>
                </a:solidFill>
              </a:rPr>
              <a:t>4) </a:t>
            </a:r>
            <a:r>
              <a:rPr lang="en-US" sz="3000" b="1" u="sng" dirty="0">
                <a:solidFill>
                  <a:srgbClr val="FF0000"/>
                </a:solidFill>
              </a:rPr>
              <a:t>Queries</a:t>
            </a:r>
            <a:r>
              <a:rPr lang="en-US" sz="3000" b="1" dirty="0">
                <a:solidFill>
                  <a:srgbClr val="FF0000"/>
                </a:solidFill>
              </a:rPr>
              <a:t>:- </a:t>
            </a:r>
            <a:r>
              <a:rPr lang="en-US" dirty="0"/>
              <a:t>The Study on Audit Documentation </a:t>
            </a:r>
            <a:r>
              <a:rPr lang="en-US" b="1" i="1" u="sng" dirty="0">
                <a:solidFill>
                  <a:srgbClr val="C00000"/>
                </a:solidFill>
              </a:rPr>
              <a:t>deals with queries</a:t>
            </a:r>
            <a:r>
              <a:rPr lang="en-US" dirty="0"/>
              <a:t> – </a:t>
            </a:r>
            <a:r>
              <a:rPr lang="en-US" b="1" i="1" u="sng" dirty="0">
                <a:solidFill>
                  <a:srgbClr val="C00000"/>
                </a:solidFill>
              </a:rPr>
              <a:t>their recording, replies and discussion between Auditor and the Management</a:t>
            </a:r>
            <a:r>
              <a:rPr lang="en-US" dirty="0"/>
              <a:t>.</a:t>
            </a:r>
          </a:p>
          <a:p>
            <a:pPr>
              <a:buFont typeface="Wingdings" panose="05000000000000000000" pitchFamily="2" charset="2"/>
              <a:buChar char="ü"/>
            </a:pPr>
            <a:r>
              <a:rPr lang="en-US" dirty="0"/>
              <a:t> The Queries raised during the Audit should be </a:t>
            </a:r>
            <a:r>
              <a:rPr lang="en-US" b="1" i="1" u="sng" dirty="0">
                <a:solidFill>
                  <a:schemeClr val="accent1"/>
                </a:solidFill>
              </a:rPr>
              <a:t>carefully recorded</a:t>
            </a:r>
            <a:r>
              <a:rPr lang="en-US" dirty="0"/>
              <a:t>.</a:t>
            </a:r>
          </a:p>
          <a:p>
            <a:pPr>
              <a:buFont typeface="Wingdings" panose="05000000000000000000" pitchFamily="2" charset="2"/>
              <a:buChar char="ü"/>
            </a:pPr>
            <a:r>
              <a:rPr lang="en-US" dirty="0"/>
              <a:t> The record of </a:t>
            </a:r>
            <a:r>
              <a:rPr lang="en-US" b="1" i="1" u="sng" dirty="0">
                <a:solidFill>
                  <a:schemeClr val="accent2">
                    <a:lumMod val="50000"/>
                  </a:schemeClr>
                </a:solidFill>
              </a:rPr>
              <a:t>client’s replies to the queries</a:t>
            </a:r>
            <a:r>
              <a:rPr lang="en-US" dirty="0"/>
              <a:t> should be sufficient to address all doubts raised.</a:t>
            </a:r>
          </a:p>
          <a:p>
            <a:pPr>
              <a:buFont typeface="Wingdings" panose="05000000000000000000" pitchFamily="2" charset="2"/>
              <a:buChar char="ü"/>
            </a:pPr>
            <a:r>
              <a:rPr lang="en-US" dirty="0"/>
              <a:t> The </a:t>
            </a:r>
            <a:r>
              <a:rPr lang="en-US" b="1" i="1" u="sng" dirty="0">
                <a:solidFill>
                  <a:srgbClr val="00B050"/>
                </a:solidFill>
              </a:rPr>
              <a:t>Queries may be discussed in a meeting</a:t>
            </a:r>
            <a:r>
              <a:rPr lang="en-US" dirty="0"/>
              <a:t> between the Auditor and the client. The Auditor should make a </a:t>
            </a:r>
            <a:r>
              <a:rPr lang="en-US" b="1" i="1" u="sng" dirty="0">
                <a:solidFill>
                  <a:srgbClr val="7030A0"/>
                </a:solidFill>
              </a:rPr>
              <a:t>proper file note</a:t>
            </a:r>
            <a:r>
              <a:rPr lang="en-US" dirty="0"/>
              <a:t> of any meeting with the client, their advisors, etc. at which the queries or any other Audit-related matters are discussed.</a:t>
            </a:r>
            <a:r>
              <a:rPr lang="en-IN" dirty="0"/>
              <a:t> Such notes should ideally cover :-</a:t>
            </a:r>
          </a:p>
          <a:p>
            <a:pPr marL="571500" indent="-571500">
              <a:buFont typeface="+mj-lt"/>
              <a:buAutoNum type="romanLcPeriod"/>
            </a:pPr>
            <a:r>
              <a:rPr lang="en-IN" dirty="0"/>
              <a:t>Date of meeting, place and person present,</a:t>
            </a:r>
          </a:p>
          <a:p>
            <a:pPr marL="571500" indent="-571500">
              <a:buFont typeface="+mj-lt"/>
              <a:buAutoNum type="romanLcPeriod"/>
            </a:pPr>
            <a:r>
              <a:rPr lang="en-IN" dirty="0"/>
              <a:t>Purpose of the Meeting,</a:t>
            </a:r>
          </a:p>
          <a:p>
            <a:pPr marL="571500" indent="-571500">
              <a:buFont typeface="+mj-lt"/>
              <a:buAutoNum type="romanLcPeriod"/>
            </a:pPr>
            <a:r>
              <a:rPr lang="en-IN" dirty="0"/>
              <a:t>Points discussed and documents exchanged, etc.</a:t>
            </a:r>
            <a:endParaRPr lang="en-US" dirty="0"/>
          </a:p>
        </p:txBody>
      </p:sp>
    </p:spTree>
    <p:extLst>
      <p:ext uri="{BB962C8B-B14F-4D97-AF65-F5344CB8AC3E}">
        <p14:creationId xmlns:p14="http://schemas.microsoft.com/office/powerpoint/2010/main" val="1150607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95298-A338-4B53-9B8F-4DBDB5ED17F1}"/>
              </a:ext>
            </a:extLst>
          </p:cNvPr>
          <p:cNvSpPr>
            <a:spLocks noGrp="1"/>
          </p:cNvSpPr>
          <p:nvPr>
            <p:ph type="title"/>
          </p:nvPr>
        </p:nvSpPr>
        <p:spPr>
          <a:xfrm>
            <a:off x="1428750" y="317500"/>
            <a:ext cx="9277350" cy="1325563"/>
          </a:xfrm>
          <a:solidFill>
            <a:schemeClr val="accent4">
              <a:lumMod val="40000"/>
              <a:lumOff val="60000"/>
            </a:schemeClr>
          </a:solidFill>
          <a:ln>
            <a:solidFill>
              <a:schemeClr val="accent5">
                <a:lumMod val="50000"/>
              </a:schemeClr>
            </a:solidFill>
          </a:ln>
          <a:effectLst>
            <a:glow rad="228600">
              <a:schemeClr val="accent2">
                <a:satMod val="175000"/>
                <a:alpha val="40000"/>
              </a:schemeClr>
            </a:glow>
          </a:effectLst>
          <a:scene3d>
            <a:camera prst="perspectiveRelaxedModerately"/>
            <a:lightRig rig="threePt" dir="t"/>
          </a:scene3d>
          <a:sp3d>
            <a:bevelT prst="slope"/>
          </a:sp3d>
        </p:spPr>
        <p:txBody>
          <a:bodyPr/>
          <a:lstStyle/>
          <a:p>
            <a:pPr algn="ctr"/>
            <a:r>
              <a:rPr lang="en-US" sz="4400" b="1" u="sng" dirty="0">
                <a:effectLst>
                  <a:outerShdw blurRad="38100" dist="38100" dir="2700000" algn="tl">
                    <a:srgbClr val="000000">
                      <a:alpha val="43137"/>
                    </a:srgbClr>
                  </a:outerShdw>
                </a:effectLst>
              </a:rPr>
              <a:t>AUDIT PLANNING [SA 300]</a:t>
            </a:r>
            <a:endParaRPr lang="en-IN" dirty="0"/>
          </a:p>
        </p:txBody>
      </p:sp>
      <p:sp>
        <p:nvSpPr>
          <p:cNvPr id="3" name="Content Placeholder 2">
            <a:extLst>
              <a:ext uri="{FF2B5EF4-FFF2-40B4-BE49-F238E27FC236}">
                <a16:creationId xmlns:a16="http://schemas.microsoft.com/office/drawing/2014/main" id="{ECD09BD3-3A5D-4241-AA06-22260574D965}"/>
              </a:ext>
            </a:extLst>
          </p:cNvPr>
          <p:cNvSpPr>
            <a:spLocks noGrp="1"/>
          </p:cNvSpPr>
          <p:nvPr>
            <p:ph idx="1"/>
          </p:nvPr>
        </p:nvSpPr>
        <p:spPr>
          <a:ln>
            <a:solidFill>
              <a:schemeClr val="accent1"/>
            </a:solidFill>
          </a:ln>
          <a:effectLst>
            <a:glow rad="228600">
              <a:schemeClr val="accent4">
                <a:satMod val="175000"/>
                <a:alpha val="40000"/>
              </a:schemeClr>
            </a:glow>
            <a:outerShdw blurRad="50800" dist="38100" dir="13500000" algn="br" rotWithShape="0">
              <a:prstClr val="black">
                <a:alpha val="40000"/>
              </a:prstClr>
            </a:outerShdw>
          </a:effectLst>
        </p:spPr>
        <p:txBody>
          <a:bodyPr/>
          <a:lstStyle/>
          <a:p>
            <a:pPr marL="0" indent="0">
              <a:buNone/>
            </a:pPr>
            <a:r>
              <a:rPr lang="en-US" b="1" dirty="0">
                <a:solidFill>
                  <a:srgbClr val="00B050"/>
                </a:solidFill>
              </a:rPr>
              <a:t>6) </a:t>
            </a:r>
            <a:r>
              <a:rPr lang="en-US" b="1" u="sng" dirty="0">
                <a:solidFill>
                  <a:srgbClr val="00B050"/>
                </a:solidFill>
              </a:rPr>
              <a:t>Benefits</a:t>
            </a:r>
            <a:r>
              <a:rPr lang="en-US" dirty="0"/>
              <a:t>:- Adequate Audit Planning helps to –</a:t>
            </a:r>
          </a:p>
          <a:p>
            <a:pPr>
              <a:buFont typeface="Wingdings" panose="05000000000000000000" pitchFamily="2" charset="2"/>
              <a:buChar char="ü"/>
            </a:pPr>
            <a:r>
              <a:rPr lang="en-US" dirty="0"/>
              <a:t> ensure that </a:t>
            </a:r>
            <a:r>
              <a:rPr lang="en-US" b="1" i="1" u="sng" dirty="0">
                <a:solidFill>
                  <a:schemeClr val="accent1"/>
                </a:solidFill>
              </a:rPr>
              <a:t>appropriate attention is devoted to important areas</a:t>
            </a:r>
            <a:r>
              <a:rPr lang="en-US" dirty="0">
                <a:solidFill>
                  <a:schemeClr val="accent1"/>
                </a:solidFill>
              </a:rPr>
              <a:t> </a:t>
            </a:r>
            <a:r>
              <a:rPr lang="en-US" dirty="0"/>
              <a:t>of the audit;</a:t>
            </a:r>
          </a:p>
          <a:p>
            <a:pPr>
              <a:buFont typeface="Wingdings" panose="05000000000000000000" pitchFamily="2" charset="2"/>
              <a:buChar char="ü"/>
            </a:pPr>
            <a:r>
              <a:rPr lang="en-US" dirty="0"/>
              <a:t> ensure that </a:t>
            </a:r>
            <a:r>
              <a:rPr lang="en-US" b="1" i="1" u="sng" dirty="0">
                <a:solidFill>
                  <a:schemeClr val="accent2"/>
                </a:solidFill>
              </a:rPr>
              <a:t>Potential problems are promptly identified</a:t>
            </a:r>
            <a:r>
              <a:rPr lang="en-US" dirty="0"/>
              <a:t>;</a:t>
            </a:r>
          </a:p>
          <a:p>
            <a:pPr>
              <a:buFont typeface="Wingdings" panose="05000000000000000000" pitchFamily="2" charset="2"/>
              <a:buChar char="ü"/>
            </a:pPr>
            <a:r>
              <a:rPr lang="en-US" dirty="0"/>
              <a:t> </a:t>
            </a:r>
            <a:r>
              <a:rPr lang="en-US" b="1" i="1" u="sng" dirty="0">
                <a:solidFill>
                  <a:schemeClr val="accent4">
                    <a:lumMod val="50000"/>
                  </a:schemeClr>
                </a:solidFill>
              </a:rPr>
              <a:t>utilize the assistants properly</a:t>
            </a:r>
            <a:r>
              <a:rPr lang="en-US" dirty="0"/>
              <a:t>;</a:t>
            </a:r>
          </a:p>
          <a:p>
            <a:pPr>
              <a:buFont typeface="Wingdings" panose="05000000000000000000" pitchFamily="2" charset="2"/>
              <a:buChar char="ü"/>
            </a:pPr>
            <a:r>
              <a:rPr lang="en-US" dirty="0"/>
              <a:t> </a:t>
            </a:r>
            <a:r>
              <a:rPr lang="en-US" b="1" i="1" u="sng" dirty="0">
                <a:solidFill>
                  <a:schemeClr val="accent6">
                    <a:lumMod val="50000"/>
                  </a:schemeClr>
                </a:solidFill>
              </a:rPr>
              <a:t>Co-ordinate the work done by other auditors and experts</a:t>
            </a:r>
            <a:r>
              <a:rPr lang="en-US" dirty="0"/>
              <a:t>.</a:t>
            </a:r>
          </a:p>
          <a:p>
            <a:pPr marL="0" indent="0">
              <a:buNone/>
            </a:pPr>
            <a:r>
              <a:rPr lang="en-US" b="1" dirty="0">
                <a:solidFill>
                  <a:srgbClr val="00B0F0"/>
                </a:solidFill>
              </a:rPr>
              <a:t>7) </a:t>
            </a:r>
            <a:r>
              <a:rPr lang="en-US" b="1" u="sng" dirty="0">
                <a:solidFill>
                  <a:srgbClr val="00B0F0"/>
                </a:solidFill>
              </a:rPr>
              <a:t>Responsibility</a:t>
            </a:r>
            <a:r>
              <a:rPr lang="en-US" b="1" dirty="0">
                <a:solidFill>
                  <a:srgbClr val="00B0F0"/>
                </a:solidFill>
              </a:rPr>
              <a:t>:- </a:t>
            </a:r>
            <a:r>
              <a:rPr lang="en-US" dirty="0"/>
              <a:t>though the auditor may discuss his overall plan with the client, the overall audit plan and the audit </a:t>
            </a:r>
            <a:r>
              <a:rPr lang="en-US" dirty="0" err="1"/>
              <a:t>programme</a:t>
            </a:r>
            <a:r>
              <a:rPr lang="en-US" dirty="0"/>
              <a:t> remain his responsibility.</a:t>
            </a:r>
            <a:endParaRPr lang="en-IN" b="1" dirty="0">
              <a:solidFill>
                <a:srgbClr val="00B0F0"/>
              </a:solidFill>
            </a:endParaRPr>
          </a:p>
        </p:txBody>
      </p:sp>
    </p:spTree>
    <p:extLst>
      <p:ext uri="{BB962C8B-B14F-4D97-AF65-F5344CB8AC3E}">
        <p14:creationId xmlns:p14="http://schemas.microsoft.com/office/powerpoint/2010/main" val="35066912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5F904-3D23-4E17-AEED-FFA40D3CCB42}"/>
              </a:ext>
            </a:extLst>
          </p:cNvPr>
          <p:cNvSpPr>
            <a:spLocks noGrp="1"/>
          </p:cNvSpPr>
          <p:nvPr>
            <p:ph type="title"/>
          </p:nvPr>
        </p:nvSpPr>
        <p:spPr>
          <a:xfrm>
            <a:off x="1571624" y="365125"/>
            <a:ext cx="9067801" cy="1325563"/>
          </a:xfrm>
          <a:solidFill>
            <a:schemeClr val="accent4">
              <a:lumMod val="40000"/>
              <a:lumOff val="60000"/>
            </a:schemeClr>
          </a:solidFill>
          <a:ln>
            <a:solidFill>
              <a:schemeClr val="accent2">
                <a:lumMod val="50000"/>
              </a:schemeClr>
            </a:solidFill>
          </a:ln>
          <a:effectLst>
            <a:glow rad="228600">
              <a:schemeClr val="accent5">
                <a:satMod val="175000"/>
                <a:alpha val="40000"/>
              </a:schemeClr>
            </a:glow>
          </a:effectLst>
          <a:scene3d>
            <a:camera prst="perspectiveRelaxedModerately"/>
            <a:lightRig rig="threePt" dir="t"/>
          </a:scene3d>
          <a:sp3d>
            <a:bevelT prst="convex"/>
          </a:sp3d>
        </p:spPr>
        <p:txBody>
          <a:bodyPr/>
          <a:lstStyle/>
          <a:p>
            <a:pPr algn="ctr"/>
            <a:r>
              <a:rPr lang="en-US" sz="4400" b="1" u="sng" dirty="0"/>
              <a:t>ASPECTS OF AUDIT NOTEBOOK</a:t>
            </a:r>
            <a:endParaRPr lang="en-IN" dirty="0"/>
          </a:p>
        </p:txBody>
      </p:sp>
      <p:sp>
        <p:nvSpPr>
          <p:cNvPr id="3" name="Content Placeholder 2">
            <a:extLst>
              <a:ext uri="{FF2B5EF4-FFF2-40B4-BE49-F238E27FC236}">
                <a16:creationId xmlns:a16="http://schemas.microsoft.com/office/drawing/2014/main" id="{35493E68-6E6A-4872-BF0D-2CE2CC8AD37D}"/>
              </a:ext>
            </a:extLst>
          </p:cNvPr>
          <p:cNvSpPr>
            <a:spLocks noGrp="1"/>
          </p:cNvSpPr>
          <p:nvPr>
            <p:ph idx="1"/>
          </p:nvPr>
        </p:nvSpPr>
        <p:spPr>
          <a:ln>
            <a:solidFill>
              <a:schemeClr val="tx1">
                <a:lumMod val="95000"/>
                <a:lumOff val="5000"/>
              </a:schemeClr>
            </a:solidFill>
          </a:ln>
          <a:effectLst>
            <a:glow rad="228600">
              <a:schemeClr val="accent4">
                <a:satMod val="175000"/>
                <a:alpha val="40000"/>
              </a:schemeClr>
            </a:glow>
            <a:outerShdw blurRad="50800" dist="38100" dir="5400000" algn="t" rotWithShape="0">
              <a:prstClr val="black">
                <a:alpha val="40000"/>
              </a:prstClr>
            </a:outerShdw>
          </a:effectLst>
        </p:spPr>
        <p:txBody>
          <a:bodyPr/>
          <a:lstStyle/>
          <a:p>
            <a:pPr marL="0" indent="0">
              <a:buNone/>
            </a:pPr>
            <a:r>
              <a:rPr lang="en-US" sz="3200" b="1" dirty="0">
                <a:solidFill>
                  <a:srgbClr val="C00000"/>
                </a:solidFill>
              </a:rPr>
              <a:t>5) </a:t>
            </a:r>
            <a:r>
              <a:rPr lang="en-US" sz="3200" b="1" u="sng" dirty="0">
                <a:solidFill>
                  <a:srgbClr val="C00000"/>
                </a:solidFill>
              </a:rPr>
              <a:t>Adjusting Journal Entries</a:t>
            </a:r>
            <a:r>
              <a:rPr lang="en-US" dirty="0"/>
              <a:t>:- If the Query is valid, the Auditor must make sure that a Journal entry is passed Adjusting the error identified in the Query.</a:t>
            </a:r>
          </a:p>
          <a:p>
            <a:pPr marL="0" indent="0">
              <a:buNone/>
            </a:pPr>
            <a:r>
              <a:rPr lang="en-US" sz="3200" b="1" dirty="0">
                <a:solidFill>
                  <a:srgbClr val="00B050"/>
                </a:solidFill>
              </a:rPr>
              <a:t>6) </a:t>
            </a:r>
            <a:r>
              <a:rPr lang="en-US" sz="3200" b="1" u="sng" dirty="0">
                <a:solidFill>
                  <a:srgbClr val="00B050"/>
                </a:solidFill>
              </a:rPr>
              <a:t>Importance of Audit Notes</a:t>
            </a:r>
            <a:r>
              <a:rPr lang="en-US" dirty="0"/>
              <a:t>:- The Audit Note Book provides a Valuable help to the Auditor in picking up the </a:t>
            </a:r>
            <a:r>
              <a:rPr lang="en-US" b="1" i="1" u="sng" dirty="0">
                <a:solidFill>
                  <a:srgbClr val="00B0F0"/>
                </a:solidFill>
              </a:rPr>
              <a:t>links of work when the concerned assistant is away or the work is stopped temporarily</a:t>
            </a:r>
            <a:r>
              <a:rPr lang="en-US" dirty="0"/>
              <a:t>. It is used for recording the various queries raised in the course of work and their disposal.</a:t>
            </a:r>
          </a:p>
          <a:p>
            <a:pPr>
              <a:buFont typeface="Wingdings" panose="05000000000000000000" pitchFamily="2" charset="2"/>
              <a:buChar char="ü"/>
            </a:pPr>
            <a:r>
              <a:rPr lang="en-US" dirty="0"/>
              <a:t> Audit Notes can be an important </a:t>
            </a:r>
            <a:r>
              <a:rPr lang="en-US" b="1" i="1" u="sng" dirty="0">
                <a:solidFill>
                  <a:srgbClr val="FF0000"/>
                </a:solidFill>
              </a:rPr>
              <a:t>defence for the Auditor</a:t>
            </a:r>
            <a:r>
              <a:rPr lang="en-US" dirty="0"/>
              <a:t> in a court case for negligence against him.</a:t>
            </a:r>
            <a:endParaRPr lang="en-IN" dirty="0"/>
          </a:p>
        </p:txBody>
      </p:sp>
    </p:spTree>
    <p:extLst>
      <p:ext uri="{BB962C8B-B14F-4D97-AF65-F5344CB8AC3E}">
        <p14:creationId xmlns:p14="http://schemas.microsoft.com/office/powerpoint/2010/main" val="31152701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D5CFD-B324-4083-8BF1-59990860D92C}"/>
              </a:ext>
            </a:extLst>
          </p:cNvPr>
          <p:cNvSpPr>
            <a:spLocks noGrp="1"/>
          </p:cNvSpPr>
          <p:nvPr>
            <p:ph type="title"/>
          </p:nvPr>
        </p:nvSpPr>
        <p:spPr>
          <a:xfrm>
            <a:off x="1447800" y="365125"/>
            <a:ext cx="9315450" cy="1325563"/>
          </a:xfrm>
          <a:solidFill>
            <a:schemeClr val="accent4">
              <a:lumMod val="40000"/>
              <a:lumOff val="60000"/>
            </a:schemeClr>
          </a:solidFill>
          <a:ln>
            <a:solidFill>
              <a:schemeClr val="accent3">
                <a:lumMod val="50000"/>
              </a:schemeClr>
            </a:solidFill>
          </a:ln>
          <a:effectLst>
            <a:glow rad="228600">
              <a:schemeClr val="accent2">
                <a:satMod val="175000"/>
                <a:alpha val="40000"/>
              </a:schemeClr>
            </a:glow>
          </a:effectLst>
          <a:scene3d>
            <a:camera prst="perspectiveRelaxedModerately"/>
            <a:lightRig rig="threePt" dir="t"/>
          </a:scene3d>
        </p:spPr>
        <p:txBody>
          <a:bodyPr/>
          <a:lstStyle/>
          <a:p>
            <a:pPr algn="ctr"/>
            <a:r>
              <a:rPr lang="en-US" sz="4400" b="1" u="sng" dirty="0">
                <a:effectLst>
                  <a:outerShdw blurRad="38100" dist="38100" dir="2700000" algn="tl">
                    <a:srgbClr val="000000">
                      <a:alpha val="43137"/>
                    </a:srgbClr>
                  </a:outerShdw>
                </a:effectLst>
              </a:rPr>
              <a:t>AUDIT PLANNING [SA 300]</a:t>
            </a:r>
            <a:endParaRPr lang="en-IN" dirty="0"/>
          </a:p>
        </p:txBody>
      </p:sp>
      <p:sp>
        <p:nvSpPr>
          <p:cNvPr id="3" name="Content Placeholder 2">
            <a:extLst>
              <a:ext uri="{FF2B5EF4-FFF2-40B4-BE49-F238E27FC236}">
                <a16:creationId xmlns:a16="http://schemas.microsoft.com/office/drawing/2014/main" id="{0A3361FC-D5CD-42E8-BC5E-1ABF1E22B60D}"/>
              </a:ext>
            </a:extLst>
          </p:cNvPr>
          <p:cNvSpPr>
            <a:spLocks noGrp="1"/>
          </p:cNvSpPr>
          <p:nvPr>
            <p:ph idx="1"/>
          </p:nvPr>
        </p:nvSpPr>
        <p:spPr>
          <a:ln>
            <a:solidFill>
              <a:schemeClr val="bg2">
                <a:lumMod val="10000"/>
              </a:schemeClr>
            </a:solidFill>
          </a:ln>
          <a:effectLst>
            <a:glow rad="228600">
              <a:schemeClr val="accent4">
                <a:satMod val="175000"/>
                <a:alpha val="40000"/>
              </a:schemeClr>
            </a:glow>
            <a:outerShdw blurRad="50800" dist="38100" dir="8100000" algn="tr" rotWithShape="0">
              <a:prstClr val="black">
                <a:alpha val="40000"/>
              </a:prstClr>
            </a:outerShdw>
          </a:effectLst>
        </p:spPr>
        <p:txBody>
          <a:bodyPr>
            <a:normAutofit fontScale="85000" lnSpcReduction="20000"/>
          </a:bodyPr>
          <a:lstStyle/>
          <a:p>
            <a:pPr marL="0" indent="0">
              <a:buNone/>
            </a:pPr>
            <a:r>
              <a:rPr lang="en-US" b="1" dirty="0">
                <a:solidFill>
                  <a:srgbClr val="FF0000"/>
                </a:solidFill>
              </a:rPr>
              <a:t>8) </a:t>
            </a:r>
            <a:r>
              <a:rPr lang="en-US" b="1" u="sng" dirty="0">
                <a:solidFill>
                  <a:srgbClr val="FF0000"/>
                </a:solidFill>
              </a:rPr>
              <a:t>Factors</a:t>
            </a:r>
            <a:r>
              <a:rPr lang="en-US" dirty="0"/>
              <a:t>:- in planning his audit, the auditor will consider factors such as – </a:t>
            </a:r>
          </a:p>
          <a:p>
            <a:pPr>
              <a:buFont typeface="Wingdings" panose="05000000000000000000" pitchFamily="2" charset="2"/>
              <a:buChar char="ü"/>
            </a:pPr>
            <a:r>
              <a:rPr lang="en-US" dirty="0"/>
              <a:t> Knowledge of the Client’s business,</a:t>
            </a:r>
          </a:p>
          <a:p>
            <a:pPr>
              <a:buFont typeface="Wingdings" panose="05000000000000000000" pitchFamily="2" charset="2"/>
              <a:buChar char="ü"/>
            </a:pPr>
            <a:r>
              <a:rPr lang="en-US" dirty="0"/>
              <a:t> his previous experience with the client etc.</a:t>
            </a:r>
          </a:p>
          <a:p>
            <a:pPr marL="0" indent="0">
              <a:buNone/>
            </a:pPr>
            <a:r>
              <a:rPr lang="en-US" b="1" dirty="0">
                <a:solidFill>
                  <a:srgbClr val="00B050"/>
                </a:solidFill>
              </a:rPr>
              <a:t>9) </a:t>
            </a:r>
            <a:r>
              <a:rPr lang="en-US" b="1" u="sng" dirty="0">
                <a:solidFill>
                  <a:srgbClr val="00B050"/>
                </a:solidFill>
              </a:rPr>
              <a:t>Knowledge of Client’s Business</a:t>
            </a:r>
            <a:r>
              <a:rPr lang="en-US" dirty="0"/>
              <a:t>:- the Auditor can obtain knowledge of the client’s business from the following sources of information.</a:t>
            </a:r>
          </a:p>
          <a:p>
            <a:pPr>
              <a:buFont typeface="Wingdings" panose="05000000000000000000" pitchFamily="2" charset="2"/>
              <a:buChar char="ü"/>
            </a:pPr>
            <a:r>
              <a:rPr lang="en-US" dirty="0"/>
              <a:t> The Client’s Annual Reports,</a:t>
            </a:r>
          </a:p>
          <a:p>
            <a:pPr>
              <a:buFont typeface="Wingdings" panose="05000000000000000000" pitchFamily="2" charset="2"/>
              <a:buChar char="ü"/>
            </a:pPr>
            <a:r>
              <a:rPr lang="en-US" dirty="0"/>
              <a:t> Minutes of meetings of Shareholders, Board of Directors and Important committees,</a:t>
            </a:r>
          </a:p>
          <a:p>
            <a:pPr>
              <a:buFont typeface="Wingdings" panose="05000000000000000000" pitchFamily="2" charset="2"/>
              <a:buChar char="ü"/>
            </a:pPr>
            <a:r>
              <a:rPr lang="en-US" dirty="0"/>
              <a:t> Discussions with Client,</a:t>
            </a:r>
          </a:p>
          <a:p>
            <a:pPr>
              <a:buFont typeface="Wingdings" panose="05000000000000000000" pitchFamily="2" charset="2"/>
              <a:buChar char="ü"/>
            </a:pPr>
            <a:r>
              <a:rPr lang="en-US" dirty="0"/>
              <a:t> The Internal Financial Management reports for current and previous periods, including budgets, if any</a:t>
            </a:r>
          </a:p>
          <a:p>
            <a:pPr>
              <a:buFont typeface="Wingdings" panose="05000000000000000000" pitchFamily="2" charset="2"/>
              <a:buChar char="ü"/>
            </a:pPr>
            <a:r>
              <a:rPr lang="en-US" dirty="0"/>
              <a:t> Visits to the Client’s Premises and Plant facilities.</a:t>
            </a:r>
            <a:endParaRPr lang="en-IN" dirty="0"/>
          </a:p>
        </p:txBody>
      </p:sp>
    </p:spTree>
    <p:extLst>
      <p:ext uri="{BB962C8B-B14F-4D97-AF65-F5344CB8AC3E}">
        <p14:creationId xmlns:p14="http://schemas.microsoft.com/office/powerpoint/2010/main" val="3173834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25695-8429-42CA-994D-8F13F5D02240}"/>
              </a:ext>
            </a:extLst>
          </p:cNvPr>
          <p:cNvSpPr>
            <a:spLocks noGrp="1"/>
          </p:cNvSpPr>
          <p:nvPr>
            <p:ph type="title"/>
          </p:nvPr>
        </p:nvSpPr>
        <p:spPr>
          <a:xfrm>
            <a:off x="1381124" y="365125"/>
            <a:ext cx="9372601" cy="1325563"/>
          </a:xfrm>
          <a:solidFill>
            <a:schemeClr val="accent4">
              <a:lumMod val="40000"/>
              <a:lumOff val="60000"/>
            </a:schemeClr>
          </a:solidFill>
          <a:ln>
            <a:solidFill>
              <a:schemeClr val="tx2">
                <a:lumMod val="50000"/>
              </a:schemeClr>
            </a:solidFill>
          </a:ln>
          <a:effectLst>
            <a:glow rad="228600">
              <a:schemeClr val="accent2">
                <a:satMod val="175000"/>
                <a:alpha val="40000"/>
              </a:schemeClr>
            </a:glow>
          </a:effectLst>
          <a:scene3d>
            <a:camera prst="perspectiveRelaxedModerately"/>
            <a:lightRig rig="threePt" dir="t"/>
          </a:scene3d>
          <a:sp3d>
            <a:bevelT w="114300" prst="hardEdge"/>
          </a:sp3d>
        </p:spPr>
        <p:txBody>
          <a:bodyPr/>
          <a:lstStyle/>
          <a:p>
            <a:pPr algn="ctr"/>
            <a:r>
              <a:rPr lang="en-US" sz="4400" b="1" u="sng" dirty="0">
                <a:effectLst>
                  <a:outerShdw blurRad="38100" dist="38100" dir="2700000" algn="tl">
                    <a:srgbClr val="000000">
                      <a:alpha val="43137"/>
                    </a:srgbClr>
                  </a:outerShdw>
                </a:effectLst>
              </a:rPr>
              <a:t>AUDIT PLANNING [SA 300]</a:t>
            </a:r>
            <a:endParaRPr lang="en-IN" dirty="0"/>
          </a:p>
        </p:txBody>
      </p:sp>
      <p:sp>
        <p:nvSpPr>
          <p:cNvPr id="3" name="Content Placeholder 2">
            <a:extLst>
              <a:ext uri="{FF2B5EF4-FFF2-40B4-BE49-F238E27FC236}">
                <a16:creationId xmlns:a16="http://schemas.microsoft.com/office/drawing/2014/main" id="{D543F18B-977B-439A-9503-E4AE423DC99B}"/>
              </a:ext>
            </a:extLst>
          </p:cNvPr>
          <p:cNvSpPr>
            <a:spLocks noGrp="1"/>
          </p:cNvSpPr>
          <p:nvPr>
            <p:ph idx="1"/>
          </p:nvPr>
        </p:nvSpPr>
        <p:spPr>
          <a:xfrm>
            <a:off x="66675" y="1825625"/>
            <a:ext cx="12039600" cy="4351338"/>
          </a:xfrm>
          <a:ln>
            <a:solidFill>
              <a:schemeClr val="tx2">
                <a:lumMod val="50000"/>
              </a:schemeClr>
            </a:solidFill>
          </a:ln>
          <a:effectLst>
            <a:glow rad="228600">
              <a:schemeClr val="accent4">
                <a:satMod val="175000"/>
                <a:alpha val="40000"/>
              </a:schemeClr>
            </a:glow>
            <a:outerShdw blurRad="50800" dist="38100" dir="8100000" algn="tr" rotWithShape="0">
              <a:prstClr val="black">
                <a:alpha val="40000"/>
              </a:prstClr>
            </a:outerShdw>
          </a:effectLst>
        </p:spPr>
        <p:txBody>
          <a:bodyPr>
            <a:normAutofit fontScale="92500" lnSpcReduction="20000"/>
          </a:bodyPr>
          <a:lstStyle/>
          <a:p>
            <a:pPr marL="0" indent="0">
              <a:buNone/>
            </a:pPr>
            <a:r>
              <a:rPr lang="en-US" b="1" dirty="0">
                <a:solidFill>
                  <a:srgbClr val="FF0000"/>
                </a:solidFill>
              </a:rPr>
              <a:t>10) </a:t>
            </a:r>
            <a:r>
              <a:rPr lang="en-US" b="1" u="sng" dirty="0">
                <a:solidFill>
                  <a:srgbClr val="FF0000"/>
                </a:solidFill>
              </a:rPr>
              <a:t>Previous Year’s Matters</a:t>
            </a:r>
            <a:r>
              <a:rPr lang="en-US" dirty="0"/>
              <a:t>:- the auditor should pay particular attention to previous year’s matters recorded in audit file that required special consideration for their effect on the work in the current year.</a:t>
            </a:r>
          </a:p>
          <a:p>
            <a:pPr marL="0" indent="0">
              <a:buNone/>
            </a:pPr>
            <a:r>
              <a:rPr lang="en-US" b="1" dirty="0">
                <a:solidFill>
                  <a:srgbClr val="00B050"/>
                </a:solidFill>
              </a:rPr>
              <a:t>11) </a:t>
            </a:r>
            <a:r>
              <a:rPr lang="en-US" b="1" u="sng" dirty="0">
                <a:solidFill>
                  <a:srgbClr val="00B050"/>
                </a:solidFill>
              </a:rPr>
              <a:t>Discussion with Clients</a:t>
            </a:r>
            <a:r>
              <a:rPr lang="en-US" dirty="0"/>
              <a:t>:- it will help the auditor to judge –</a:t>
            </a:r>
          </a:p>
          <a:p>
            <a:pPr marL="0" indent="0">
              <a:buNone/>
            </a:pPr>
            <a:r>
              <a:rPr lang="en-US" b="1" i="1" dirty="0" err="1">
                <a:solidFill>
                  <a:schemeClr val="accent1"/>
                </a:solidFill>
              </a:rPr>
              <a:t>i</a:t>
            </a:r>
            <a:r>
              <a:rPr lang="en-US" b="1" i="1" dirty="0">
                <a:solidFill>
                  <a:schemeClr val="accent1"/>
                </a:solidFill>
              </a:rPr>
              <a:t>) </a:t>
            </a:r>
            <a:r>
              <a:rPr lang="en-US" b="1" i="1" u="sng" dirty="0">
                <a:solidFill>
                  <a:schemeClr val="accent1"/>
                </a:solidFill>
              </a:rPr>
              <a:t>Complexity of Audit</a:t>
            </a:r>
            <a:r>
              <a:rPr lang="en-US" dirty="0"/>
              <a:t>:-</a:t>
            </a:r>
          </a:p>
          <a:p>
            <a:pPr>
              <a:buFont typeface="Wingdings" panose="05000000000000000000" pitchFamily="2" charset="2"/>
              <a:buChar char="ü"/>
            </a:pPr>
            <a:r>
              <a:rPr lang="en-US" dirty="0"/>
              <a:t> Changes in management, Organizational structure and activities of the client,</a:t>
            </a:r>
          </a:p>
          <a:p>
            <a:pPr>
              <a:buFont typeface="Wingdings" panose="05000000000000000000" pitchFamily="2" charset="2"/>
              <a:buChar char="ü"/>
            </a:pPr>
            <a:r>
              <a:rPr lang="en-US" dirty="0"/>
              <a:t> New or closed premises and Plant facilities.</a:t>
            </a:r>
          </a:p>
          <a:p>
            <a:pPr>
              <a:buFont typeface="Wingdings" panose="05000000000000000000" pitchFamily="2" charset="2"/>
              <a:buChar char="ü"/>
            </a:pPr>
            <a:r>
              <a:rPr lang="en-US" dirty="0"/>
              <a:t> Significant matters arising from previous year’s financial statements, etc.</a:t>
            </a:r>
          </a:p>
          <a:p>
            <a:pPr marL="0" indent="0">
              <a:buNone/>
            </a:pPr>
            <a:r>
              <a:rPr lang="en-US" b="1" i="1" dirty="0">
                <a:solidFill>
                  <a:srgbClr val="C00000"/>
                </a:solidFill>
              </a:rPr>
              <a:t>ii) </a:t>
            </a:r>
            <a:r>
              <a:rPr lang="en-US" b="1" i="1" u="sng" dirty="0">
                <a:solidFill>
                  <a:srgbClr val="C00000"/>
                </a:solidFill>
              </a:rPr>
              <a:t>Environment in which the entity operates</a:t>
            </a:r>
            <a:r>
              <a:rPr lang="en-US" dirty="0"/>
              <a:t>:-</a:t>
            </a:r>
          </a:p>
          <a:p>
            <a:pPr>
              <a:buFont typeface="Wingdings" panose="05000000000000000000" pitchFamily="2" charset="2"/>
              <a:buChar char="ü"/>
            </a:pPr>
            <a:r>
              <a:rPr lang="en-US" dirty="0"/>
              <a:t> Current Government Legislation, Rules, Regulations and directives affecting the client,</a:t>
            </a:r>
          </a:p>
          <a:p>
            <a:pPr>
              <a:buFont typeface="Wingdings" panose="05000000000000000000" pitchFamily="2" charset="2"/>
              <a:buChar char="ü"/>
            </a:pPr>
            <a:r>
              <a:rPr lang="en-US" dirty="0"/>
              <a:t> Current Business Developments affecting the client, etc.</a:t>
            </a:r>
          </a:p>
          <a:p>
            <a:pPr marL="0" indent="0">
              <a:buNone/>
            </a:pPr>
            <a:endParaRPr lang="en-US" dirty="0"/>
          </a:p>
        </p:txBody>
      </p:sp>
    </p:spTree>
    <p:extLst>
      <p:ext uri="{BB962C8B-B14F-4D97-AF65-F5344CB8AC3E}">
        <p14:creationId xmlns:p14="http://schemas.microsoft.com/office/powerpoint/2010/main" val="37154187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70A58-881F-4867-B0EB-9B85772FFBBC}"/>
              </a:ext>
            </a:extLst>
          </p:cNvPr>
          <p:cNvSpPr>
            <a:spLocks noGrp="1"/>
          </p:cNvSpPr>
          <p:nvPr>
            <p:ph type="title"/>
          </p:nvPr>
        </p:nvSpPr>
        <p:spPr>
          <a:xfrm>
            <a:off x="1428750" y="365125"/>
            <a:ext cx="9277350" cy="1325563"/>
          </a:xfrm>
          <a:solidFill>
            <a:schemeClr val="accent4">
              <a:lumMod val="60000"/>
              <a:lumOff val="40000"/>
            </a:schemeClr>
          </a:solidFill>
          <a:ln>
            <a:solidFill>
              <a:schemeClr val="accent6">
                <a:lumMod val="50000"/>
              </a:schemeClr>
            </a:solidFill>
          </a:ln>
          <a:effectLst>
            <a:glow rad="228600">
              <a:schemeClr val="accent6">
                <a:satMod val="175000"/>
                <a:alpha val="40000"/>
              </a:schemeClr>
            </a:glow>
          </a:effectLst>
          <a:scene3d>
            <a:camera prst="perspectiveRelaxedModerately"/>
            <a:lightRig rig="threePt" dir="t"/>
          </a:scene3d>
        </p:spPr>
        <p:txBody>
          <a:bodyPr/>
          <a:lstStyle/>
          <a:p>
            <a:pPr algn="ctr"/>
            <a:r>
              <a:rPr lang="en-US" sz="4400" b="1" u="sng" dirty="0">
                <a:effectLst>
                  <a:outerShdw blurRad="38100" dist="38100" dir="2700000" algn="tl">
                    <a:srgbClr val="000000">
                      <a:alpha val="43137"/>
                    </a:srgbClr>
                  </a:outerShdw>
                </a:effectLst>
              </a:rPr>
              <a:t>AUDIT PLANNING [SA 300]</a:t>
            </a:r>
            <a:endParaRPr lang="en-IN" dirty="0"/>
          </a:p>
        </p:txBody>
      </p:sp>
      <p:sp>
        <p:nvSpPr>
          <p:cNvPr id="3" name="Content Placeholder 2">
            <a:extLst>
              <a:ext uri="{FF2B5EF4-FFF2-40B4-BE49-F238E27FC236}">
                <a16:creationId xmlns:a16="http://schemas.microsoft.com/office/drawing/2014/main" id="{918EC5E2-BCF0-4F31-88AF-DCE77D3E76EA}"/>
              </a:ext>
            </a:extLst>
          </p:cNvPr>
          <p:cNvSpPr>
            <a:spLocks noGrp="1"/>
          </p:cNvSpPr>
          <p:nvPr>
            <p:ph idx="1"/>
          </p:nvPr>
        </p:nvSpPr>
        <p:spPr>
          <a:ln>
            <a:solidFill>
              <a:schemeClr val="accent2">
                <a:lumMod val="50000"/>
              </a:schemeClr>
            </a:solidFill>
          </a:ln>
          <a:effectLst>
            <a:glow rad="228600">
              <a:schemeClr val="accent4">
                <a:satMod val="175000"/>
                <a:alpha val="40000"/>
              </a:schemeClr>
            </a:glow>
          </a:effectLst>
        </p:spPr>
        <p:txBody>
          <a:bodyPr>
            <a:normAutofit fontScale="92500" lnSpcReduction="10000"/>
          </a:bodyPr>
          <a:lstStyle/>
          <a:p>
            <a:pPr marL="0" indent="0">
              <a:buNone/>
            </a:pPr>
            <a:r>
              <a:rPr lang="en-US" b="1" dirty="0">
                <a:solidFill>
                  <a:srgbClr val="C00000"/>
                </a:solidFill>
              </a:rPr>
              <a:t>12) </a:t>
            </a:r>
            <a:r>
              <a:rPr lang="en-US" b="1" u="sng" dirty="0">
                <a:solidFill>
                  <a:srgbClr val="C00000"/>
                </a:solidFill>
              </a:rPr>
              <a:t>Overall Audit Plan / Approach</a:t>
            </a:r>
            <a:r>
              <a:rPr lang="en-US" dirty="0"/>
              <a:t>:- The Following matters help the Auditor in Developing the overall Audit Plan:-</a:t>
            </a:r>
          </a:p>
          <a:p>
            <a:pPr>
              <a:buFont typeface="Wingdings" panose="05000000000000000000" pitchFamily="2" charset="2"/>
              <a:buChar char="ü"/>
            </a:pPr>
            <a:r>
              <a:rPr lang="en-US" dirty="0"/>
              <a:t> The </a:t>
            </a:r>
            <a:r>
              <a:rPr lang="en-US" b="1" i="1" u="sng" dirty="0">
                <a:solidFill>
                  <a:schemeClr val="accent1"/>
                </a:solidFill>
              </a:rPr>
              <a:t>terms of his engagement </a:t>
            </a:r>
            <a:r>
              <a:rPr lang="en-US" dirty="0"/>
              <a:t>and any Statutory Responsibilities,</a:t>
            </a:r>
          </a:p>
          <a:p>
            <a:pPr>
              <a:buFont typeface="Wingdings" panose="05000000000000000000" pitchFamily="2" charset="2"/>
              <a:buChar char="ü"/>
            </a:pPr>
            <a:r>
              <a:rPr lang="en-US" dirty="0"/>
              <a:t> The </a:t>
            </a:r>
            <a:r>
              <a:rPr lang="en-US" b="1" i="1" u="sng" dirty="0">
                <a:solidFill>
                  <a:schemeClr val="accent2">
                    <a:lumMod val="50000"/>
                  </a:schemeClr>
                </a:solidFill>
              </a:rPr>
              <a:t>Accounting Policies adopted by the client and changes in those policies</a:t>
            </a:r>
            <a:r>
              <a:rPr lang="en-US" dirty="0"/>
              <a:t>,</a:t>
            </a:r>
          </a:p>
          <a:p>
            <a:pPr>
              <a:buFont typeface="Wingdings" panose="05000000000000000000" pitchFamily="2" charset="2"/>
              <a:buChar char="ü"/>
            </a:pPr>
            <a:r>
              <a:rPr lang="en-US" dirty="0"/>
              <a:t> The Identification of Significant Audit areas,</a:t>
            </a:r>
          </a:p>
          <a:p>
            <a:pPr>
              <a:buFont typeface="Wingdings" panose="05000000000000000000" pitchFamily="2" charset="2"/>
              <a:buChar char="ü"/>
            </a:pPr>
            <a:r>
              <a:rPr lang="en-US" dirty="0"/>
              <a:t> The </a:t>
            </a:r>
            <a:r>
              <a:rPr lang="en-US" b="1" i="1" u="sng" dirty="0">
                <a:solidFill>
                  <a:srgbClr val="FF0000"/>
                </a:solidFill>
              </a:rPr>
              <a:t>Setting of Materiality Levels</a:t>
            </a:r>
            <a:r>
              <a:rPr lang="en-US" dirty="0"/>
              <a:t> (like where major amounts are involved) for Audit purposes.</a:t>
            </a:r>
          </a:p>
          <a:p>
            <a:pPr>
              <a:buFont typeface="Wingdings" panose="05000000000000000000" pitchFamily="2" charset="2"/>
              <a:buChar char="ü"/>
            </a:pPr>
            <a:r>
              <a:rPr lang="en-US" dirty="0"/>
              <a:t> The </a:t>
            </a:r>
            <a:r>
              <a:rPr lang="en-US" b="1" i="1" u="sng" dirty="0">
                <a:solidFill>
                  <a:srgbClr val="00B0F0"/>
                </a:solidFill>
              </a:rPr>
              <a:t>Degree of reliance</a:t>
            </a:r>
            <a:r>
              <a:rPr lang="en-US" dirty="0"/>
              <a:t> he expects to be able to place on Accounting system and Internal Control.</a:t>
            </a:r>
          </a:p>
          <a:p>
            <a:pPr>
              <a:buFont typeface="Wingdings" panose="05000000000000000000" pitchFamily="2" charset="2"/>
              <a:buChar char="ü"/>
            </a:pPr>
            <a:r>
              <a:rPr lang="en-US" dirty="0"/>
              <a:t> The </a:t>
            </a:r>
            <a:r>
              <a:rPr lang="en-US" b="1" i="1" u="sng" dirty="0">
                <a:solidFill>
                  <a:srgbClr val="00B050"/>
                </a:solidFill>
              </a:rPr>
              <a:t>Involvement of Experts</a:t>
            </a:r>
            <a:r>
              <a:rPr lang="en-US" dirty="0"/>
              <a:t>, etc.</a:t>
            </a:r>
            <a:endParaRPr lang="en-IN" dirty="0"/>
          </a:p>
        </p:txBody>
      </p:sp>
    </p:spTree>
    <p:extLst>
      <p:ext uri="{BB962C8B-B14F-4D97-AF65-F5344CB8AC3E}">
        <p14:creationId xmlns:p14="http://schemas.microsoft.com/office/powerpoint/2010/main" val="2547959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6FA1D-0286-4CD0-979A-A90C6B376916}"/>
              </a:ext>
            </a:extLst>
          </p:cNvPr>
          <p:cNvSpPr>
            <a:spLocks noGrp="1"/>
          </p:cNvSpPr>
          <p:nvPr>
            <p:ph type="title"/>
          </p:nvPr>
        </p:nvSpPr>
        <p:spPr>
          <a:xfrm>
            <a:off x="1304924" y="365125"/>
            <a:ext cx="9429751" cy="1325563"/>
          </a:xfrm>
          <a:solidFill>
            <a:schemeClr val="accent2">
              <a:lumMod val="60000"/>
              <a:lumOff val="40000"/>
            </a:schemeClr>
          </a:solidFill>
          <a:ln>
            <a:solidFill>
              <a:srgbClr val="00B050"/>
            </a:solidFill>
          </a:ln>
          <a:effectLst>
            <a:glow rad="228600">
              <a:schemeClr val="accent5">
                <a:satMod val="175000"/>
                <a:alpha val="40000"/>
              </a:schemeClr>
            </a:glow>
          </a:effectLst>
          <a:scene3d>
            <a:camera prst="perspectiveRelaxedModerately"/>
            <a:lightRig rig="threePt" dir="t"/>
          </a:scene3d>
          <a:sp3d>
            <a:bevelT w="152400" h="50800" prst="softRound"/>
          </a:sp3d>
        </p:spPr>
        <p:txBody>
          <a:bodyPr>
            <a:normAutofit/>
          </a:bodyPr>
          <a:lstStyle/>
          <a:p>
            <a:pPr algn="ctr"/>
            <a:r>
              <a:rPr lang="en-US" sz="4800" b="1" u="sng" dirty="0">
                <a:effectLst>
                  <a:outerShdw blurRad="38100" dist="38100" dir="2700000" algn="tl">
                    <a:srgbClr val="000000">
                      <a:alpha val="43137"/>
                    </a:srgbClr>
                  </a:outerShdw>
                </a:effectLst>
              </a:rPr>
              <a:t>AUDIT PROGRAMME</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ACD5CCCE-E061-4191-9C64-E31688CBD196}"/>
              </a:ext>
            </a:extLst>
          </p:cNvPr>
          <p:cNvSpPr>
            <a:spLocks noGrp="1"/>
          </p:cNvSpPr>
          <p:nvPr>
            <p:ph idx="1"/>
          </p:nvPr>
        </p:nvSpPr>
        <p:spPr>
          <a:xfrm>
            <a:off x="838200" y="1873249"/>
            <a:ext cx="10515600" cy="4619625"/>
          </a:xfrm>
          <a:ln>
            <a:solidFill>
              <a:schemeClr val="accent1">
                <a:lumMod val="50000"/>
              </a:schemeClr>
            </a:solidFill>
          </a:ln>
          <a:effectLst>
            <a:glow rad="228600">
              <a:schemeClr val="accent6">
                <a:satMod val="175000"/>
                <a:alpha val="40000"/>
              </a:schemeClr>
            </a:glow>
            <a:outerShdw blurRad="50800" dist="38100" dir="8100000" algn="tr" rotWithShape="0">
              <a:prstClr val="black">
                <a:alpha val="40000"/>
              </a:prstClr>
            </a:outerShdw>
          </a:effectLst>
        </p:spPr>
        <p:txBody>
          <a:bodyPr>
            <a:noAutofit/>
          </a:bodyPr>
          <a:lstStyle/>
          <a:p>
            <a:r>
              <a:rPr lang="en-US" sz="3600" dirty="0"/>
              <a:t>Audit Programme is </a:t>
            </a:r>
            <a:r>
              <a:rPr lang="en-US" sz="3600" b="1" i="1" u="sng" dirty="0">
                <a:solidFill>
                  <a:srgbClr val="FF0000"/>
                </a:solidFill>
              </a:rPr>
              <a:t>An Outline</a:t>
            </a:r>
            <a:r>
              <a:rPr lang="en-US" sz="3600" dirty="0"/>
              <a:t> of How the Audit is to be Conducted by the Audit Staff, Who is to do What Work and within what time. It is a </a:t>
            </a:r>
            <a:r>
              <a:rPr lang="en-US" sz="3600" b="1" i="1" u="sng" dirty="0">
                <a:solidFill>
                  <a:schemeClr val="accent1"/>
                </a:solidFill>
              </a:rPr>
              <a:t>Time Table</a:t>
            </a:r>
            <a:r>
              <a:rPr lang="en-US" sz="3600" dirty="0"/>
              <a:t> of what work is to be done by whom, how and when.</a:t>
            </a:r>
          </a:p>
          <a:p>
            <a:pPr>
              <a:buFont typeface="Wingdings" panose="05000000000000000000" pitchFamily="2" charset="2"/>
              <a:buChar char="v"/>
            </a:pPr>
            <a:r>
              <a:rPr lang="en-US" sz="3600" dirty="0"/>
              <a:t> </a:t>
            </a:r>
            <a:r>
              <a:rPr lang="en-US" sz="3600" b="1" u="sng" dirty="0">
                <a:solidFill>
                  <a:srgbClr val="C00000"/>
                </a:solidFill>
              </a:rPr>
              <a:t>Prof. Meigs defines</a:t>
            </a:r>
            <a:r>
              <a:rPr lang="en-US" sz="3600" dirty="0"/>
              <a:t> an Audit Programme as “ A </a:t>
            </a:r>
            <a:r>
              <a:rPr lang="en-US" sz="3600" b="1" i="1" u="sng" dirty="0">
                <a:solidFill>
                  <a:srgbClr val="7030A0"/>
                </a:solidFill>
              </a:rPr>
              <a:t>detailed plan</a:t>
            </a:r>
            <a:r>
              <a:rPr lang="en-US" sz="3600" dirty="0"/>
              <a:t> of the Audit work to be performed, </a:t>
            </a:r>
            <a:r>
              <a:rPr lang="en-US" sz="3600" b="1" i="1" u="sng" dirty="0">
                <a:solidFill>
                  <a:srgbClr val="00B050"/>
                </a:solidFill>
              </a:rPr>
              <a:t>Specifying the procedures to followed</a:t>
            </a:r>
            <a:r>
              <a:rPr lang="en-US" sz="3600" dirty="0"/>
              <a:t> in Verification of each item in the Financial Statements, and giving the estimated time period.”</a:t>
            </a:r>
            <a:endParaRPr lang="en-IN" sz="3600" dirty="0"/>
          </a:p>
        </p:txBody>
      </p:sp>
    </p:spTree>
    <p:extLst>
      <p:ext uri="{BB962C8B-B14F-4D97-AF65-F5344CB8AC3E}">
        <p14:creationId xmlns:p14="http://schemas.microsoft.com/office/powerpoint/2010/main" val="2840408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E868B-57E4-422A-9649-F26660F8CF99}"/>
              </a:ext>
            </a:extLst>
          </p:cNvPr>
          <p:cNvSpPr>
            <a:spLocks noGrp="1"/>
          </p:cNvSpPr>
          <p:nvPr>
            <p:ph type="title"/>
          </p:nvPr>
        </p:nvSpPr>
        <p:spPr>
          <a:xfrm>
            <a:off x="1323975" y="365125"/>
            <a:ext cx="9544050" cy="1325563"/>
          </a:xfrm>
          <a:solidFill>
            <a:schemeClr val="accent4">
              <a:lumMod val="60000"/>
              <a:lumOff val="40000"/>
            </a:schemeClr>
          </a:solidFill>
          <a:ln>
            <a:solidFill>
              <a:schemeClr val="accent2">
                <a:lumMod val="50000"/>
              </a:schemeClr>
            </a:solidFill>
          </a:ln>
          <a:effectLst>
            <a:glow rad="228600">
              <a:schemeClr val="accent6">
                <a:satMod val="175000"/>
                <a:alpha val="40000"/>
              </a:schemeClr>
            </a:glow>
          </a:effectLst>
          <a:scene3d>
            <a:camera prst="perspectiveRelaxedModerately"/>
            <a:lightRig rig="threePt" dir="t"/>
          </a:scene3d>
          <a:sp3d>
            <a:bevelT w="101600" prst="riblet"/>
          </a:sp3d>
        </p:spPr>
        <p:txBody>
          <a:bodyPr>
            <a:normAutofit fontScale="90000"/>
          </a:bodyPr>
          <a:lstStyle/>
          <a:p>
            <a:pPr algn="ctr"/>
            <a:r>
              <a:rPr lang="en-US" sz="4800" b="1" u="sng" dirty="0">
                <a:effectLst>
                  <a:outerShdw blurRad="38100" dist="38100" dir="2700000" algn="tl">
                    <a:srgbClr val="000000">
                      <a:alpha val="43137"/>
                    </a:srgbClr>
                  </a:outerShdw>
                </a:effectLst>
              </a:rPr>
              <a:t>CONTENTS OF THE AUDIT PROGRAMME</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B94E3324-E103-4F53-A93E-A2930DE9FF20}"/>
              </a:ext>
            </a:extLst>
          </p:cNvPr>
          <p:cNvSpPr>
            <a:spLocks noGrp="1"/>
          </p:cNvSpPr>
          <p:nvPr>
            <p:ph idx="1"/>
          </p:nvPr>
        </p:nvSpPr>
        <p:spPr>
          <a:ln>
            <a:solidFill>
              <a:schemeClr val="bg2">
                <a:lumMod val="10000"/>
              </a:schemeClr>
            </a:solidFill>
          </a:ln>
          <a:effectLst>
            <a:glow rad="228600">
              <a:schemeClr val="accent2">
                <a:satMod val="175000"/>
                <a:alpha val="40000"/>
              </a:schemeClr>
            </a:glow>
            <a:outerShdw blurRad="50800" dist="38100" dir="8100000" algn="tr" rotWithShape="0">
              <a:prstClr val="black">
                <a:alpha val="40000"/>
              </a:prstClr>
            </a:outerShdw>
          </a:effectLst>
        </p:spPr>
        <p:txBody>
          <a:bodyPr>
            <a:normAutofit fontScale="92500" lnSpcReduction="10000"/>
          </a:bodyPr>
          <a:lstStyle/>
          <a:p>
            <a:r>
              <a:rPr lang="en-US" dirty="0"/>
              <a:t>The auditor should prepare a written Audit </a:t>
            </a:r>
            <a:r>
              <a:rPr lang="en-US" dirty="0" err="1"/>
              <a:t>programme</a:t>
            </a:r>
            <a:r>
              <a:rPr lang="en-US" dirty="0"/>
              <a:t> before commencing the Audit containing the following details:- </a:t>
            </a:r>
          </a:p>
          <a:p>
            <a:pPr marL="514350" indent="-514350">
              <a:buFont typeface="+mj-lt"/>
              <a:buAutoNum type="arabicParenR"/>
            </a:pPr>
            <a:r>
              <a:rPr lang="en-US" b="1" u="sng" dirty="0">
                <a:solidFill>
                  <a:srgbClr val="FF0000"/>
                </a:solidFill>
              </a:rPr>
              <a:t>Client and Accounting Year</a:t>
            </a:r>
            <a:r>
              <a:rPr lang="en-US" dirty="0"/>
              <a:t>:- the heading of the Audit Programme contains the Name of the Client and the Accounting year in respect of which the Audit is to be conducted.</a:t>
            </a:r>
          </a:p>
          <a:p>
            <a:pPr marL="514350" indent="-514350">
              <a:buFont typeface="+mj-lt"/>
              <a:buAutoNum type="arabicParenR"/>
            </a:pPr>
            <a:r>
              <a:rPr lang="en-US" b="1" u="sng" dirty="0">
                <a:solidFill>
                  <a:srgbClr val="00B050"/>
                </a:solidFill>
              </a:rPr>
              <a:t>Audit Procedures</a:t>
            </a:r>
            <a:r>
              <a:rPr lang="en-US" dirty="0"/>
              <a:t>:- It lays down the specific Audit Procedures to be followed step by step viz.</a:t>
            </a:r>
          </a:p>
          <a:p>
            <a:pPr>
              <a:buFont typeface="Wingdings" panose="05000000000000000000" pitchFamily="2" charset="2"/>
              <a:buChar char="ü"/>
            </a:pPr>
            <a:r>
              <a:rPr lang="en-US" dirty="0"/>
              <a:t> </a:t>
            </a:r>
            <a:r>
              <a:rPr lang="en-US" b="1" i="1" u="sng" dirty="0">
                <a:solidFill>
                  <a:schemeClr val="accent1"/>
                </a:solidFill>
              </a:rPr>
              <a:t>Evaluation of the Internal Control</a:t>
            </a:r>
            <a:r>
              <a:rPr lang="en-US" dirty="0"/>
              <a:t>,</a:t>
            </a:r>
          </a:p>
          <a:p>
            <a:pPr>
              <a:buFont typeface="Wingdings" panose="05000000000000000000" pitchFamily="2" charset="2"/>
              <a:buChar char="ü"/>
            </a:pPr>
            <a:r>
              <a:rPr lang="en-US" dirty="0"/>
              <a:t> </a:t>
            </a:r>
            <a:r>
              <a:rPr lang="en-US" b="1" i="1" u="sng" dirty="0">
                <a:solidFill>
                  <a:srgbClr val="C00000"/>
                </a:solidFill>
              </a:rPr>
              <a:t>Vouching of transactions</a:t>
            </a:r>
            <a:r>
              <a:rPr lang="en-US" dirty="0"/>
              <a:t> in books such as Sales, Purchase, Cash, Bank, Journal etc.</a:t>
            </a:r>
          </a:p>
          <a:p>
            <a:pPr>
              <a:buFont typeface="Wingdings" panose="05000000000000000000" pitchFamily="2" charset="2"/>
              <a:buChar char="ü"/>
            </a:pPr>
            <a:r>
              <a:rPr lang="en-US" dirty="0"/>
              <a:t> </a:t>
            </a:r>
            <a:r>
              <a:rPr lang="en-US" b="1" i="1" u="sng" dirty="0">
                <a:solidFill>
                  <a:srgbClr val="7030A0"/>
                </a:solidFill>
              </a:rPr>
              <a:t>Verification and Valuation of Assets and Liabilities</a:t>
            </a:r>
            <a:r>
              <a:rPr lang="en-US" dirty="0"/>
              <a:t>, etc.</a:t>
            </a:r>
          </a:p>
          <a:p>
            <a:pPr marL="0" indent="0">
              <a:buNone/>
            </a:pPr>
            <a:endParaRPr lang="en-IN" dirty="0"/>
          </a:p>
        </p:txBody>
      </p:sp>
    </p:spTree>
    <p:extLst>
      <p:ext uri="{BB962C8B-B14F-4D97-AF65-F5344CB8AC3E}">
        <p14:creationId xmlns:p14="http://schemas.microsoft.com/office/powerpoint/2010/main" val="16247827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3010</TotalTime>
  <Words>3415</Words>
  <Application>Microsoft Office PowerPoint</Application>
  <PresentationFormat>Widescreen</PresentationFormat>
  <Paragraphs>238</Paragraphs>
  <Slides>40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arial</vt:lpstr>
      <vt:lpstr>arial</vt:lpstr>
      <vt:lpstr>Calibri</vt:lpstr>
      <vt:lpstr>Calibri Light</vt:lpstr>
      <vt:lpstr>Wingdings</vt:lpstr>
      <vt:lpstr>Office Theme</vt:lpstr>
      <vt:lpstr>CHAPTER 2</vt:lpstr>
      <vt:lpstr>AUDIT PLANNING [SA 300]</vt:lpstr>
      <vt:lpstr>AUDIT PLANNING [SA 300]</vt:lpstr>
      <vt:lpstr>AUDIT PLANNING [SA 300]</vt:lpstr>
      <vt:lpstr>AUDIT PLANNING [SA 300]</vt:lpstr>
      <vt:lpstr>AUDIT PLANNING [SA 300]</vt:lpstr>
      <vt:lpstr>AUDIT PLANNING [SA 300]</vt:lpstr>
      <vt:lpstr>AUDIT PROGRAMME</vt:lpstr>
      <vt:lpstr>CONTENTS OF THE AUDIT PROGRAMME</vt:lpstr>
      <vt:lpstr>CONTENTS OF THE AUDIT PROGRAMME</vt:lpstr>
      <vt:lpstr>TYPES OF AUDIT PROGRAMME</vt:lpstr>
      <vt:lpstr>ADVANTAGES OF  AUDIT PROGRAMME</vt:lpstr>
      <vt:lpstr>ADVANTAGES OF  AUDIT PROGRAMME</vt:lpstr>
      <vt:lpstr>DISADVANTAGES OF  AUDIT PROGRAMME</vt:lpstr>
      <vt:lpstr>DISADVANTAGES OF  AUDIT PROGRAMME</vt:lpstr>
      <vt:lpstr>AUDIT EVIDENCE [SA 500]</vt:lpstr>
      <vt:lpstr>EVIDENCE ABOUT INTERNAL CONTROL</vt:lpstr>
      <vt:lpstr>EVIDENCE ABOUT TRANSACTIONS DURING THE YEAR</vt:lpstr>
      <vt:lpstr>EVIDENCE ABOUT YEAR-END BALANCES OF ASSETS &amp; LIABILITIES</vt:lpstr>
      <vt:lpstr>ESSENTIAL OF GOOD AUDIT EVIDENCE</vt:lpstr>
      <vt:lpstr>ESSENTIAL OF GOOD AUDIT EVIDENCE</vt:lpstr>
      <vt:lpstr>ESSENTIAL OF GOOD AUDIT EVIDENCE</vt:lpstr>
      <vt:lpstr>AUDIT PROCEDURES (STEPS)</vt:lpstr>
      <vt:lpstr>1) COMPLIANCE PROCEDURES</vt:lpstr>
      <vt:lpstr>2) SUBSTANTIVE PROCEDURE</vt:lpstr>
      <vt:lpstr>2) SUBSTANTIVE PROCEDURE</vt:lpstr>
      <vt:lpstr>AUDIT TECHNIQUES (METHODS)</vt:lpstr>
      <vt:lpstr>AUDIT WORKING PAPERS</vt:lpstr>
      <vt:lpstr>MAIN FUNCTION / IMPORTANCE OF AUDIT WORKING PAPERS</vt:lpstr>
      <vt:lpstr>MAIN FUNCTION / IMPORTANCE OF AUDIT WORKING PAPERS</vt:lpstr>
      <vt:lpstr>MAIN FUNCTION / IMPORTANCE OF AUDIT WORKING PAPERS</vt:lpstr>
      <vt:lpstr>MAIN FUNCTION / IMPORTANCE OF AUDIT WORKING PAPERS</vt:lpstr>
      <vt:lpstr>AUDIT WORKING PAPERS SHOULD BE DIVIDED BETWEEN</vt:lpstr>
      <vt:lpstr>A) CONTENTS OF PERMANENT AUDIT FILE</vt:lpstr>
      <vt:lpstr>B) CURRENT AUDIT FILE</vt:lpstr>
      <vt:lpstr>AUDIT NOTEBOOK</vt:lpstr>
      <vt:lpstr>ASPECTS OF AUDIT NOTEBOOK</vt:lpstr>
      <vt:lpstr>ASPECTS OF AUDIT NOTEBOOK</vt:lpstr>
      <vt:lpstr>ASPECTS OF AUDIT NOTEBOOK</vt:lpstr>
      <vt:lpstr>ASPECTS OF AUDIT NOTEBOOK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dc:title>
  <dc:creator>Asst.Prof. Gavaskar Pandey</dc:creator>
  <cp:lastModifiedBy>reekita fernandes</cp:lastModifiedBy>
  <cp:revision>164</cp:revision>
  <dcterms:created xsi:type="dcterms:W3CDTF">2020-10-07T17:23:20Z</dcterms:created>
  <dcterms:modified xsi:type="dcterms:W3CDTF">2021-10-19T15:55:46Z</dcterms:modified>
</cp:coreProperties>
</file>