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1463815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899380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40150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360547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23689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2973761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2479573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3557838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586867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B7805-1FC1-479F-8C80-5EE798252A8F}" type="datetimeFigureOut">
              <a:rPr lang="en-US" smtClean="0"/>
              <a:t>19-Mar-21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2520984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10B7805-1FC1-479F-8C80-5EE798252A8F}" type="datetimeFigureOut">
              <a:rPr lang="en-US" smtClean="0"/>
              <a:t>19-Mar-21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2407157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0B7805-1FC1-479F-8C80-5EE798252A8F}" type="datetimeFigureOut">
              <a:rPr lang="en-US" smtClean="0"/>
              <a:t>19-Mar-21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412284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0B7805-1FC1-479F-8C80-5EE798252A8F}" type="datetimeFigureOut">
              <a:rPr lang="en-US" smtClean="0"/>
              <a:t>19-Mar-21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291409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0B7805-1FC1-479F-8C80-5EE798252A8F}" type="datetimeFigureOut">
              <a:rPr lang="en-US" smtClean="0"/>
              <a:t>19-Mar-21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2851003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0B7805-1FC1-479F-8C80-5EE798252A8F}" type="datetimeFigureOut">
              <a:rPr lang="en-US" smtClean="0"/>
              <a:t>19-Mar-21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1379105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0B7805-1FC1-479F-8C80-5EE798252A8F}" type="datetimeFigureOut">
              <a:rPr lang="en-US" smtClean="0"/>
              <a:t>19-Mar-21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72B3E-8490-4FBA-A037-F791A85C49CA}" type="slidenum">
              <a:rPr lang="en-US" smtClean="0"/>
              <a:t>‹#›</a:t>
            </a:fld>
            <a:endParaRPr lang="en-US"/>
          </a:p>
        </p:txBody>
      </p:sp>
    </p:spTree>
    <p:extLst>
      <p:ext uri="{BB962C8B-B14F-4D97-AF65-F5344CB8AC3E}">
        <p14:creationId xmlns:p14="http://schemas.microsoft.com/office/powerpoint/2010/main" val="3988236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10B7805-1FC1-479F-8C80-5EE798252A8F}" type="datetimeFigureOut">
              <a:rPr lang="en-US" smtClean="0"/>
              <a:t>19-Mar-21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4772B3E-8490-4FBA-A037-F791A85C49CA}" type="slidenum">
              <a:rPr lang="en-US" smtClean="0"/>
              <a:t>‹#›</a:t>
            </a:fld>
            <a:endParaRPr lang="en-US"/>
          </a:p>
        </p:txBody>
      </p:sp>
    </p:spTree>
    <p:extLst>
      <p:ext uri="{BB962C8B-B14F-4D97-AF65-F5344CB8AC3E}">
        <p14:creationId xmlns:p14="http://schemas.microsoft.com/office/powerpoint/2010/main" val="1084606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smtClean="0"/>
              <a:t>ONSITE INSPECTION AND OFF SITE MONITORING SYSTEM</a:t>
            </a:r>
            <a:br>
              <a:rPr lang="en-US" dirty="0" smtClean="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5457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30467"/>
            <a:ext cx="8596668" cy="718687"/>
          </a:xfrm>
        </p:spPr>
        <p:txBody>
          <a:bodyPr/>
          <a:lstStyle/>
          <a:p>
            <a:r>
              <a:rPr lang="en-US" dirty="0" smtClean="0"/>
              <a:t>OFF SITE MONITORING</a:t>
            </a:r>
            <a:endParaRPr lang="en-US" dirty="0"/>
          </a:p>
        </p:txBody>
      </p:sp>
      <p:sp>
        <p:nvSpPr>
          <p:cNvPr id="3" name="Content Placeholder 2"/>
          <p:cNvSpPr>
            <a:spLocks noGrp="1"/>
          </p:cNvSpPr>
          <p:nvPr>
            <p:ph idx="1"/>
          </p:nvPr>
        </p:nvSpPr>
        <p:spPr>
          <a:xfrm>
            <a:off x="427077" y="1188438"/>
            <a:ext cx="11527499" cy="5462619"/>
          </a:xfrm>
        </p:spPr>
        <p:txBody>
          <a:bodyPr>
            <a:normAutofit/>
          </a:bodyPr>
          <a:lstStyle/>
          <a:p>
            <a:r>
              <a:rPr lang="en-US" sz="2000" dirty="0" smtClean="0">
                <a:latin typeface="Arial" panose="020B0604020202020204" pitchFamily="34" charset="0"/>
                <a:cs typeface="Arial" panose="020B0604020202020204" pitchFamily="34" charset="0"/>
              </a:rPr>
              <a:t>Off site monitoring refers to reviewing the reports submitted by banks in between the periods of 2 onsite inspections. The reports are </a:t>
            </a:r>
            <a:r>
              <a:rPr lang="en-US" sz="2000" dirty="0" err="1" smtClean="0">
                <a:latin typeface="Arial" panose="020B0604020202020204" pitchFamily="34" charset="0"/>
                <a:cs typeface="Arial" panose="020B0604020202020204" pitchFamily="34" charset="0"/>
              </a:rPr>
              <a:t>analysed</a:t>
            </a:r>
            <a:r>
              <a:rPr lang="en-US" sz="2000" dirty="0" smtClean="0">
                <a:latin typeface="Arial" panose="020B0604020202020204" pitchFamily="34" charset="0"/>
                <a:cs typeface="Arial" panose="020B0604020202020204" pitchFamily="34" charset="0"/>
              </a:rPr>
              <a:t> and any deviation is detected. Corrective steps are immediately suggested and the effect is checked by analyzing subsequent reports.</a:t>
            </a:r>
          </a:p>
          <a:p>
            <a:r>
              <a:rPr lang="en-US" sz="2800" dirty="0" smtClean="0">
                <a:latin typeface="Arial" panose="020B0604020202020204" pitchFamily="34" charset="0"/>
                <a:cs typeface="Arial" panose="020B0604020202020204" pitchFamily="34" charset="0"/>
              </a:rPr>
              <a:t>                     INDIAN PERSPECTIVE</a:t>
            </a:r>
          </a:p>
          <a:p>
            <a:r>
              <a:rPr lang="en-US" sz="2000" dirty="0" smtClean="0">
                <a:latin typeface="Arial" panose="020B0604020202020204" pitchFamily="34" charset="0"/>
                <a:cs typeface="Arial" panose="020B0604020202020204" pitchFamily="34" charset="0"/>
              </a:rPr>
              <a:t>BFS ( Board for Financial Supervision) was set up and the process of strengthening off site supervision was started in 1995 with the main objectives as :</a:t>
            </a:r>
          </a:p>
          <a:p>
            <a:r>
              <a:rPr lang="en-US" sz="2000" dirty="0" smtClean="0">
                <a:latin typeface="Arial" panose="020B0604020202020204" pitchFamily="34" charset="0"/>
                <a:cs typeface="Arial" panose="020B0604020202020204" pitchFamily="34" charset="0"/>
              </a:rPr>
              <a:t>To assess financial soundness of banks in between on site inspections / To have a database of supervised banks / To ensure optimum use of funds / To understand the trends in banking sector</a:t>
            </a:r>
            <a:r>
              <a:rPr lang="en-US" sz="2000" dirty="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To pick up Early Warning Signals (EWS) and identify fault areas</a:t>
            </a:r>
          </a:p>
          <a:p>
            <a:r>
              <a:rPr lang="en-US" sz="2000" dirty="0" smtClean="0">
                <a:latin typeface="Arial" panose="020B0604020202020204" pitchFamily="34" charset="0"/>
                <a:cs typeface="Arial" panose="020B0604020202020204" pitchFamily="34" charset="0"/>
              </a:rPr>
              <a:t>The initiative became fully operational in 1997 and covered SCB, UCB, NBFC, </a:t>
            </a:r>
            <a:r>
              <a:rPr lang="en-US" sz="2000" dirty="0" err="1" smtClean="0">
                <a:latin typeface="Arial" panose="020B0604020202020204" pitchFamily="34" charset="0"/>
                <a:cs typeface="Arial" panose="020B0604020202020204" pitchFamily="34" charset="0"/>
              </a:rPr>
              <a:t>DIs.</a:t>
            </a:r>
            <a:r>
              <a:rPr lang="en-US" sz="2000" dirty="0" smtClean="0">
                <a:latin typeface="Arial" panose="020B0604020202020204" pitchFamily="34" charset="0"/>
                <a:cs typeface="Arial" panose="020B0604020202020204" pitchFamily="34" charset="0"/>
              </a:rPr>
              <a:t> The institutions are rated as per CAMELS criteria. Currently CAMELS has been modified into CRAMELS (Capital </a:t>
            </a:r>
            <a:r>
              <a:rPr lang="en-US" sz="2000" dirty="0">
                <a:latin typeface="Arial" panose="020B0604020202020204" pitchFamily="34" charset="0"/>
                <a:cs typeface="Arial" panose="020B0604020202020204" pitchFamily="34" charset="0"/>
              </a:rPr>
              <a:t>adequacy</a:t>
            </a:r>
            <a:r>
              <a:rPr lang="en-US" sz="2000" dirty="0" smtClean="0">
                <a:latin typeface="Arial" panose="020B0604020202020204" pitchFamily="34" charset="0"/>
                <a:cs typeface="Arial" panose="020B0604020202020204" pitchFamily="34" charset="0"/>
              </a:rPr>
              <a:t>, Resource allocation, </a:t>
            </a:r>
            <a:r>
              <a:rPr lang="en-US" sz="2000" dirty="0">
                <a:latin typeface="Arial" panose="020B0604020202020204" pitchFamily="34" charset="0"/>
                <a:cs typeface="Arial" panose="020B0604020202020204" pitchFamily="34" charset="0"/>
              </a:rPr>
              <a:t>Asset quality, Management, Earnings appraisal, Liquidity, Systems and controls</a:t>
            </a:r>
            <a:r>
              <a:rPr lang="en-US" sz="2000" dirty="0" smtClean="0">
                <a:latin typeface="Arial" panose="020B0604020202020204" pitchFamily="34" charset="0"/>
                <a:cs typeface="Arial" panose="020B0604020202020204" pitchFamily="34" charset="0"/>
              </a:rPr>
              <a:t>) Resource allocation deals with how judiciously the bank is using its funds</a:t>
            </a:r>
          </a:p>
          <a:p>
            <a:pPr lvl="5"/>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705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9061"/>
          </a:xfrm>
        </p:spPr>
        <p:txBody>
          <a:bodyPr/>
          <a:lstStyle/>
          <a:p>
            <a:r>
              <a:rPr lang="en-US" dirty="0"/>
              <a:t>OFF SITE </a:t>
            </a:r>
            <a:r>
              <a:rPr lang="en-US" dirty="0" smtClean="0"/>
              <a:t>MONITORING</a:t>
            </a:r>
            <a:endParaRPr lang="en-US" dirty="0"/>
          </a:p>
        </p:txBody>
      </p:sp>
      <p:sp>
        <p:nvSpPr>
          <p:cNvPr id="3" name="Content Placeholder 2"/>
          <p:cNvSpPr>
            <a:spLocks noGrp="1"/>
          </p:cNvSpPr>
          <p:nvPr>
            <p:ph idx="1"/>
          </p:nvPr>
        </p:nvSpPr>
        <p:spPr>
          <a:xfrm>
            <a:off x="446328" y="1429069"/>
            <a:ext cx="11469748" cy="5173862"/>
          </a:xfrm>
        </p:spPr>
        <p:txBody>
          <a:bodyPr>
            <a:normAutofit/>
          </a:bodyPr>
          <a:lstStyle/>
          <a:p>
            <a:r>
              <a:rPr lang="en-US" sz="2000" dirty="0" smtClean="0">
                <a:latin typeface="Arial" panose="020B0604020202020204" pitchFamily="34" charset="0"/>
                <a:cs typeface="Arial" panose="020B0604020202020204" pitchFamily="34" charset="0"/>
              </a:rPr>
              <a:t>A rating of 1 to 5 is given for each parameter and overall grading is done in the following way :</a:t>
            </a:r>
          </a:p>
          <a:p>
            <a:r>
              <a:rPr lang="en-US" sz="2000" dirty="0" smtClean="0">
                <a:latin typeface="Arial" panose="020B0604020202020204" pitchFamily="34" charset="0"/>
                <a:cs typeface="Arial" panose="020B0604020202020204" pitchFamily="34" charset="0"/>
              </a:rPr>
              <a:t>A : Basically sound in all respect</a:t>
            </a:r>
          </a:p>
          <a:p>
            <a:r>
              <a:rPr lang="en-US" sz="2000" dirty="0" smtClean="0">
                <a:latin typeface="Arial" panose="020B0604020202020204" pitchFamily="34" charset="0"/>
                <a:cs typeface="Arial" panose="020B0604020202020204" pitchFamily="34" charset="0"/>
              </a:rPr>
              <a:t>B : Fundamentally sound but having moderate weakness</a:t>
            </a:r>
          </a:p>
          <a:p>
            <a:r>
              <a:rPr lang="en-US" sz="2000" dirty="0" smtClean="0">
                <a:latin typeface="Arial" panose="020B0604020202020204" pitchFamily="34" charset="0"/>
                <a:cs typeface="Arial" panose="020B0604020202020204" pitchFamily="34" charset="0"/>
              </a:rPr>
              <a:t>C : Has weakness related to financial, operational areas or compliance</a:t>
            </a:r>
          </a:p>
          <a:p>
            <a:r>
              <a:rPr lang="en-US" sz="2000" dirty="0" smtClean="0">
                <a:latin typeface="Arial" panose="020B0604020202020204" pitchFamily="34" charset="0"/>
                <a:cs typeface="Arial" panose="020B0604020202020204" pitchFamily="34" charset="0"/>
              </a:rPr>
              <a:t>D : Has serious weakness that can affect future viability</a:t>
            </a:r>
          </a:p>
          <a:p>
            <a:r>
              <a:rPr lang="en-US" sz="2000" dirty="0" smtClean="0">
                <a:latin typeface="Arial" panose="020B0604020202020204" pitchFamily="34" charset="0"/>
                <a:cs typeface="Arial" panose="020B0604020202020204" pitchFamily="34" charset="0"/>
              </a:rPr>
              <a:t>E : Has very serious financial weakness leading to Failure</a:t>
            </a:r>
          </a:p>
          <a:p>
            <a:r>
              <a:rPr lang="en-US" sz="2000" dirty="0" smtClean="0">
                <a:latin typeface="Arial" panose="020B0604020202020204" pitchFamily="34" charset="0"/>
                <a:cs typeface="Arial" panose="020B0604020202020204" pitchFamily="34" charset="0"/>
              </a:rPr>
              <a:t>RBI also takes help of external auditors in assessing different parameters and evaluating the health and soundness of the financial institutions.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9586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3933"/>
          </a:xfrm>
        </p:spPr>
        <p:txBody>
          <a:bodyPr>
            <a:normAutofit fontScale="90000"/>
          </a:bodyPr>
          <a:lstStyle/>
          <a:p>
            <a:r>
              <a:rPr lang="en-US" dirty="0"/>
              <a:t>OFF SITE </a:t>
            </a:r>
            <a:r>
              <a:rPr lang="en-US" dirty="0" smtClean="0"/>
              <a:t>MONITORING (Global perspective)</a:t>
            </a:r>
            <a:endParaRPr lang="en-US" dirty="0"/>
          </a:p>
        </p:txBody>
      </p:sp>
      <p:sp>
        <p:nvSpPr>
          <p:cNvPr id="3" name="Content Placeholder 2"/>
          <p:cNvSpPr>
            <a:spLocks noGrp="1"/>
          </p:cNvSpPr>
          <p:nvPr>
            <p:ph idx="1"/>
          </p:nvPr>
        </p:nvSpPr>
        <p:spPr>
          <a:xfrm>
            <a:off x="340449" y="1265440"/>
            <a:ext cx="11508249" cy="5221987"/>
          </a:xfrm>
        </p:spPr>
        <p:txBody>
          <a:bodyPr>
            <a:normAutofit lnSpcReduction="10000"/>
          </a:bodyPr>
          <a:lstStyle/>
          <a:p>
            <a:r>
              <a:rPr lang="en-US" dirty="0" smtClean="0"/>
              <a:t>USA </a:t>
            </a:r>
            <a:r>
              <a:rPr lang="en-US" dirty="0" smtClean="0"/>
              <a:t>: (Federal Reserve System) Onsite inspection is very </a:t>
            </a:r>
            <a:r>
              <a:rPr lang="en-US" dirty="0" smtClean="0"/>
              <a:t>strong. </a:t>
            </a:r>
            <a:r>
              <a:rPr lang="en-US" dirty="0" smtClean="0"/>
              <a:t>Off site monitoring is referred as FIMS (Financial Institution Monitoring Systems). It acts as a bridge between on site inspections to assess the capital adequacy, earnings, liquidity, risk profile, </a:t>
            </a:r>
            <a:r>
              <a:rPr lang="en-US" dirty="0" err="1" smtClean="0"/>
              <a:t>npa</a:t>
            </a:r>
            <a:r>
              <a:rPr lang="en-US" dirty="0" smtClean="0"/>
              <a:t> ,</a:t>
            </a:r>
            <a:r>
              <a:rPr lang="en-US" dirty="0" err="1" smtClean="0"/>
              <a:t>etc</a:t>
            </a:r>
            <a:r>
              <a:rPr lang="en-US" dirty="0" smtClean="0"/>
              <a:t> and file a comprehensive report </a:t>
            </a:r>
            <a:r>
              <a:rPr lang="en-US" dirty="0" err="1" smtClean="0"/>
              <a:t>qaterly</a:t>
            </a:r>
            <a:r>
              <a:rPr lang="en-US" dirty="0" smtClean="0"/>
              <a:t> called UNIFORM BANK PERFORMANCE REPORT. The national banks are governed by Board of Governors of the Federal Reserve and others by Federal Deposit Insurance Corporation and Office of Controller of Currency.</a:t>
            </a:r>
          </a:p>
          <a:p>
            <a:r>
              <a:rPr lang="en-US" dirty="0" smtClean="0"/>
              <a:t>UK :  Onsite inspection has been entrusted to specialized accounting firms called “Reporting Accountants” FSA (Financial Services Authority) covers both onsite and offsite monitoring. Banks submit returns as specified by regulator. Compliance is checked along with other parameters continuously. Supervisor suggest corrective measures when required.</a:t>
            </a:r>
          </a:p>
          <a:p>
            <a:r>
              <a:rPr lang="en-US" dirty="0" smtClean="0"/>
              <a:t>Hong Kong : HKMA (Hong Kong Monetary Authority) is in charge of supervision both on site and offsite. It has adopted the CAMELS guidelines for </a:t>
            </a:r>
            <a:r>
              <a:rPr lang="en-US" dirty="0" smtClean="0"/>
              <a:t>supervision through various monthly and quarterly returns </a:t>
            </a:r>
          </a:p>
          <a:p>
            <a:r>
              <a:rPr lang="en-US" dirty="0" smtClean="0"/>
              <a:t>Singapore : MAS (Monetary Authority of Singapore) supervises both onsite and offsite reporting through monthly, quarterly and annual returns. </a:t>
            </a:r>
            <a:r>
              <a:rPr lang="en-US" dirty="0" smtClean="0"/>
              <a:t>Analysis of off site reports are shared with onsite reporting teams</a:t>
            </a:r>
          </a:p>
          <a:p>
            <a:r>
              <a:rPr lang="en-US" dirty="0" smtClean="0"/>
              <a:t>France : Commission </a:t>
            </a:r>
            <a:r>
              <a:rPr lang="en-US" dirty="0" err="1" smtClean="0"/>
              <a:t>Bancaire</a:t>
            </a:r>
            <a:r>
              <a:rPr lang="en-US" dirty="0" smtClean="0"/>
              <a:t> , the French Banking commission conducts both onsite and offsite inspection. Prudential guidelines cover 5 areas—min. capital, capital adequacy ratio, solvency ratio, liquidity ratio, large exposure ratio. Banks submit qtly returns on prudential ratios, </a:t>
            </a:r>
            <a:r>
              <a:rPr lang="en-US" dirty="0" err="1" smtClean="0"/>
              <a:t>halfyeraly</a:t>
            </a:r>
            <a:r>
              <a:rPr lang="en-US" dirty="0" smtClean="0"/>
              <a:t> </a:t>
            </a:r>
            <a:r>
              <a:rPr lang="en-US" dirty="0" err="1" smtClean="0"/>
              <a:t>retuns</a:t>
            </a:r>
            <a:r>
              <a:rPr lang="en-US" dirty="0" smtClean="0"/>
              <a:t> (capital adequacy ratio, solvency ratio). They also submit reports on internal control.</a:t>
            </a:r>
            <a:endParaRPr lang="en-US" dirty="0"/>
          </a:p>
        </p:txBody>
      </p:sp>
    </p:spTree>
    <p:extLst>
      <p:ext uri="{BB962C8B-B14F-4D97-AF65-F5344CB8AC3E}">
        <p14:creationId xmlns:p14="http://schemas.microsoft.com/office/powerpoint/2010/main" val="62902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78859"/>
            <a:ext cx="8596668" cy="674452"/>
          </a:xfrm>
        </p:spPr>
        <p:txBody>
          <a:bodyPr/>
          <a:lstStyle/>
          <a:p>
            <a:r>
              <a:rPr lang="en-US" dirty="0" smtClean="0"/>
              <a:t>OSMOS</a:t>
            </a:r>
            <a:endParaRPr lang="en-US" dirty="0"/>
          </a:p>
        </p:txBody>
      </p:sp>
      <p:sp>
        <p:nvSpPr>
          <p:cNvPr id="3" name="Content Placeholder 2"/>
          <p:cNvSpPr>
            <a:spLocks noGrp="1"/>
          </p:cNvSpPr>
          <p:nvPr>
            <p:ph idx="1"/>
          </p:nvPr>
        </p:nvSpPr>
        <p:spPr>
          <a:xfrm>
            <a:off x="272373" y="1108953"/>
            <a:ext cx="11701454" cy="5398851"/>
          </a:xfrm>
        </p:spPr>
        <p:txBody>
          <a:bodyPr/>
          <a:lstStyle/>
          <a:p>
            <a:r>
              <a:rPr lang="en-US" sz="2000" dirty="0" smtClean="0">
                <a:latin typeface="Arial" panose="020B0604020202020204" pitchFamily="34" charset="0"/>
                <a:cs typeface="Arial" panose="020B0604020202020204" pitchFamily="34" charset="0"/>
              </a:rPr>
              <a:t>Introduced in 1995 by RBI</a:t>
            </a:r>
            <a:r>
              <a:rPr lang="en-US" dirty="0" smtClean="0"/>
              <a:t> computerized </a:t>
            </a:r>
            <a:r>
              <a:rPr lang="en-US" b="1" dirty="0" smtClean="0"/>
              <a:t>O</a:t>
            </a:r>
            <a:r>
              <a:rPr lang="en-US" dirty="0" smtClean="0"/>
              <a:t>ff </a:t>
            </a:r>
            <a:r>
              <a:rPr lang="en-US" b="1" dirty="0" smtClean="0"/>
              <a:t>S</a:t>
            </a:r>
            <a:r>
              <a:rPr lang="en-US" dirty="0" smtClean="0"/>
              <a:t>ite </a:t>
            </a:r>
            <a:r>
              <a:rPr lang="en-US" b="1" dirty="0" err="1" smtClean="0"/>
              <a:t>MO</a:t>
            </a:r>
            <a:r>
              <a:rPr lang="en-US" dirty="0" err="1" smtClean="0"/>
              <a:t>nitoring</a:t>
            </a:r>
            <a:r>
              <a:rPr lang="en-US" dirty="0" smtClean="0"/>
              <a:t> and </a:t>
            </a:r>
            <a:r>
              <a:rPr lang="en-US" b="1" dirty="0" err="1" smtClean="0"/>
              <a:t>S</a:t>
            </a:r>
            <a:r>
              <a:rPr lang="en-US" dirty="0" err="1" smtClean="0"/>
              <a:t>urveilance</a:t>
            </a:r>
            <a:r>
              <a:rPr lang="en-US" dirty="0" smtClean="0"/>
              <a:t> became operational in 1997. Under these system, banks submit returns known as DSB returns to the Supervisory Dept.</a:t>
            </a:r>
          </a:p>
          <a:p>
            <a:r>
              <a:rPr lang="en-US" sz="2000" dirty="0" smtClean="0">
                <a:latin typeface="Arial" panose="020B0604020202020204" pitchFamily="34" charset="0"/>
                <a:cs typeface="Arial" panose="020B0604020202020204" pitchFamily="34" charset="0"/>
              </a:rPr>
              <a:t>From 1997 to 2000, the Indian banks submitted 7 returns and foreign banks 5 returns. The common returns were : 1. Returns on assets liabilities and exposures 2. Return of capital adequacy 3. Return on operating results 4. Return on asset quality 5. return on large credits The other 2 returns for Indian banks 6. </a:t>
            </a:r>
            <a:r>
              <a:rPr lang="en-US" sz="2000" dirty="0">
                <a:latin typeface="Arial" panose="020B0604020202020204" pitchFamily="34" charset="0"/>
                <a:cs typeface="Arial" panose="020B0604020202020204" pitchFamily="34" charset="0"/>
              </a:rPr>
              <a:t>R</a:t>
            </a:r>
            <a:r>
              <a:rPr lang="en-US" sz="2000" dirty="0" smtClean="0">
                <a:latin typeface="Arial" panose="020B0604020202020204" pitchFamily="34" charset="0"/>
                <a:cs typeface="Arial" panose="020B0604020202020204" pitchFamily="34" charset="0"/>
              </a:rPr>
              <a:t>eturn on connected lending and 7. Return on ownership and control. </a:t>
            </a:r>
          </a:p>
          <a:p>
            <a:r>
              <a:rPr lang="en-US" sz="2000" dirty="0" smtClean="0">
                <a:latin typeface="Arial" panose="020B0604020202020204" pitchFamily="34" charset="0"/>
                <a:cs typeface="Arial" panose="020B0604020202020204" pitchFamily="34" charset="0"/>
              </a:rPr>
              <a:t>Thereafter, after consultations with Dept. of International Development, UK , an advanced system was implemented in September 2000 which laid importance to quality of data and timely availability. It involved training of specialized officers in banks, interaction with RBI and feedback in a continuous manner, penalties in form of fines, etc.</a:t>
            </a:r>
          </a:p>
          <a:p>
            <a:r>
              <a:rPr lang="en-US" sz="2000" dirty="0" smtClean="0">
                <a:latin typeface="Arial" panose="020B0604020202020204" pitchFamily="34" charset="0"/>
                <a:cs typeface="Arial" panose="020B0604020202020204" pitchFamily="34" charset="0"/>
              </a:rPr>
              <a:t>Advantages of OSMOS to RBI</a:t>
            </a:r>
          </a:p>
          <a:p>
            <a:r>
              <a:rPr lang="en-US" sz="2000" dirty="0" smtClean="0">
                <a:latin typeface="Arial" panose="020B0604020202020204" pitchFamily="34" charset="0"/>
                <a:cs typeface="Arial" panose="020B0604020202020204" pitchFamily="34" charset="0"/>
              </a:rPr>
              <a:t>1. Policy formulation help to RBI</a:t>
            </a:r>
          </a:p>
          <a:p>
            <a:r>
              <a:rPr lang="en-US" sz="2000" dirty="0" smtClean="0">
                <a:latin typeface="Arial" panose="020B0604020202020204" pitchFamily="34" charset="0"/>
                <a:cs typeface="Arial" panose="020B0604020202020204" pitchFamily="34" charset="0"/>
              </a:rPr>
              <a:t>2. Availability of quality data in a timely manner helps satisfy data requirements of IMF, WB</a:t>
            </a:r>
          </a:p>
          <a:p>
            <a:r>
              <a:rPr lang="en-US" sz="2000" dirty="0" smtClean="0">
                <a:latin typeface="Arial" panose="020B0604020202020204" pitchFamily="34" charset="0"/>
                <a:cs typeface="Arial" panose="020B0604020202020204" pitchFamily="34" charset="0"/>
              </a:rPr>
              <a:t>3. Identification of problem and EWS</a:t>
            </a:r>
          </a:p>
          <a:p>
            <a:endParaRPr lang="en-US" sz="2000" dirty="0" smtClean="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6907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0935"/>
          </a:xfrm>
        </p:spPr>
        <p:txBody>
          <a:bodyPr/>
          <a:lstStyle/>
          <a:p>
            <a:r>
              <a:rPr lang="en-US" dirty="0"/>
              <a:t>OSMOS</a:t>
            </a:r>
            <a:endParaRPr lang="en-US" dirty="0"/>
          </a:p>
        </p:txBody>
      </p:sp>
      <p:sp>
        <p:nvSpPr>
          <p:cNvPr id="3" name="Content Placeholder 2"/>
          <p:cNvSpPr>
            <a:spLocks noGrp="1"/>
          </p:cNvSpPr>
          <p:nvPr>
            <p:ph idx="1"/>
          </p:nvPr>
        </p:nvSpPr>
        <p:spPr>
          <a:xfrm>
            <a:off x="436702" y="1270535"/>
            <a:ext cx="11479373" cy="5293894"/>
          </a:xfrm>
        </p:spPr>
        <p:txBody>
          <a:bodyPr>
            <a:normAutofit/>
          </a:bodyPr>
          <a:lstStyle/>
          <a:p>
            <a:r>
              <a:rPr lang="en-US" sz="2000" dirty="0" smtClean="0">
                <a:latin typeface="Arial" panose="020B0604020202020204" pitchFamily="34" charset="0"/>
                <a:cs typeface="Arial" panose="020B0604020202020204" pitchFamily="34" charset="0"/>
              </a:rPr>
              <a:t>4. Easy interaction with banks. </a:t>
            </a:r>
          </a:p>
          <a:p>
            <a:r>
              <a:rPr lang="en-US" sz="2000" dirty="0" smtClean="0">
                <a:latin typeface="Arial" panose="020B0604020202020204" pitchFamily="34" charset="0"/>
                <a:cs typeface="Arial" panose="020B0604020202020204" pitchFamily="34" charset="0"/>
              </a:rPr>
              <a:t>5. Feasibility of policy reviews. Assessment of performance , prudential norms, comparisons of banks are easy.</a:t>
            </a:r>
          </a:p>
          <a:p>
            <a:r>
              <a:rPr lang="en-US" sz="2000" dirty="0" smtClean="0">
                <a:latin typeface="Arial" panose="020B0604020202020204" pitchFamily="34" charset="0"/>
                <a:cs typeface="Arial" panose="020B0604020202020204" pitchFamily="34" charset="0"/>
              </a:rPr>
              <a:t>Advantages to other banks</a:t>
            </a:r>
          </a:p>
          <a:p>
            <a:r>
              <a:rPr lang="en-US" sz="2000" dirty="0" smtClean="0">
                <a:latin typeface="Arial" panose="020B0604020202020204" pitchFamily="34" charset="0"/>
                <a:cs typeface="Arial" panose="020B0604020202020204" pitchFamily="34" charset="0"/>
              </a:rPr>
              <a:t>1. Improvement in MIS </a:t>
            </a:r>
          </a:p>
          <a:p>
            <a:r>
              <a:rPr lang="en-US" sz="2000" dirty="0" smtClean="0">
                <a:latin typeface="Arial" panose="020B0604020202020204" pitchFamily="34" charset="0"/>
                <a:cs typeface="Arial" panose="020B0604020202020204" pitchFamily="34" charset="0"/>
              </a:rPr>
              <a:t>2. </a:t>
            </a:r>
            <a:r>
              <a:rPr lang="en-US" sz="2000" dirty="0" err="1" smtClean="0">
                <a:latin typeface="Arial" panose="020B0604020202020204" pitchFamily="34" charset="0"/>
                <a:cs typeface="Arial" panose="020B0604020202020204" pitchFamily="34" charset="0"/>
              </a:rPr>
              <a:t>Availabilty</a:t>
            </a:r>
            <a:r>
              <a:rPr lang="en-US" sz="2000" dirty="0" smtClean="0">
                <a:latin typeface="Arial" panose="020B0604020202020204" pitchFamily="34" charset="0"/>
                <a:cs typeface="Arial" panose="020B0604020202020204" pitchFamily="34" charset="0"/>
              </a:rPr>
              <a:t> of data . Compilation of data on assets , liabilities, </a:t>
            </a:r>
            <a:r>
              <a:rPr lang="en-US" sz="2000" dirty="0" err="1" smtClean="0">
                <a:latin typeface="Arial" panose="020B0604020202020204" pitchFamily="34" charset="0"/>
                <a:cs typeface="Arial" panose="020B0604020202020204" pitchFamily="34" charset="0"/>
              </a:rPr>
              <a:t>npa</a:t>
            </a:r>
            <a:r>
              <a:rPr lang="en-US" sz="2000" dirty="0" smtClean="0">
                <a:latin typeface="Arial" panose="020B0604020202020204" pitchFamily="34" charset="0"/>
                <a:cs typeface="Arial" panose="020B0604020202020204" pitchFamily="34" charset="0"/>
              </a:rPr>
              <a:t>, on SLR investment started becoming easy through computerized systems.</a:t>
            </a:r>
          </a:p>
          <a:p>
            <a:r>
              <a:rPr lang="en-US" sz="2000" dirty="0" smtClean="0">
                <a:latin typeface="Arial" panose="020B0604020202020204" pitchFamily="34" charset="0"/>
                <a:cs typeface="Arial" panose="020B0604020202020204" pitchFamily="34" charset="0"/>
              </a:rPr>
              <a:t>3. Interbank comparisons</a:t>
            </a:r>
          </a:p>
        </p:txBody>
      </p:sp>
    </p:spTree>
    <p:extLst>
      <p:ext uri="{BB962C8B-B14F-4D97-AF65-F5344CB8AC3E}">
        <p14:creationId xmlns:p14="http://schemas.microsoft.com/office/powerpoint/2010/main" val="2329179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429928"/>
          </a:xfrm>
        </p:spPr>
        <p:txBody>
          <a:bodyPr>
            <a:normAutofit fontScale="90000"/>
          </a:bodyPr>
          <a:lstStyle/>
          <a:p>
            <a:endParaRPr lang="en-US" dirty="0"/>
          </a:p>
        </p:txBody>
      </p:sp>
      <p:sp>
        <p:nvSpPr>
          <p:cNvPr id="3" name="Content Placeholder 2"/>
          <p:cNvSpPr>
            <a:spLocks noGrp="1"/>
          </p:cNvSpPr>
          <p:nvPr>
            <p:ph idx="1"/>
          </p:nvPr>
        </p:nvSpPr>
        <p:spPr>
          <a:xfrm>
            <a:off x="513704" y="1380942"/>
            <a:ext cx="11344620" cy="5173862"/>
          </a:xfrm>
        </p:spPr>
        <p:txBody>
          <a:bodyPr>
            <a:normAutofit/>
          </a:bodyPr>
          <a:lstStyle/>
          <a:p>
            <a:pPr algn="just"/>
            <a:r>
              <a:rPr lang="en-US" sz="2400" dirty="0" smtClean="0">
                <a:latin typeface="Arial" panose="020B0604020202020204" pitchFamily="34" charset="0"/>
                <a:cs typeface="Arial" panose="020B0604020202020204" pitchFamily="34" charset="0"/>
              </a:rPr>
              <a:t>Integration of our economy with global systems both management, accounting and technological has opened up new challenges.</a:t>
            </a:r>
          </a:p>
          <a:p>
            <a:pPr algn="just"/>
            <a:r>
              <a:rPr lang="en-US" sz="2400" dirty="0" smtClean="0">
                <a:latin typeface="Arial" panose="020B0604020202020204" pitchFamily="34" charset="0"/>
                <a:cs typeface="Arial" panose="020B0604020202020204" pitchFamily="34" charset="0"/>
              </a:rPr>
              <a:t>Financial crises especially after 2008, have underlined the need for greater supervision of banking systems by central banks. </a:t>
            </a:r>
          </a:p>
          <a:p>
            <a:pPr algn="just"/>
            <a:r>
              <a:rPr lang="en-US" sz="2400" dirty="0" smtClean="0">
                <a:latin typeface="Arial" panose="020B0604020202020204" pitchFamily="34" charset="0"/>
                <a:cs typeface="Arial" panose="020B0604020202020204" pitchFamily="34" charset="0"/>
              </a:rPr>
              <a:t>There needs to be a greater coordination among the central banks regarding policy decisions and risk mitigation techniques as no economy is isolated and contagion effect takes place. The BIS has been taking an important role in leading the coordinated approach of leading central banks of the world. RBI is a part of this effort.</a:t>
            </a:r>
          </a:p>
          <a:p>
            <a:pPr algn="just"/>
            <a:r>
              <a:rPr lang="en-US" sz="2400" dirty="0" smtClean="0">
                <a:latin typeface="Arial" panose="020B0604020202020204" pitchFamily="34" charset="0"/>
                <a:cs typeface="Arial" panose="020B0604020202020204" pitchFamily="34" charset="0"/>
              </a:rPr>
              <a:t>BIS as per BCBS (Basel Committee on banking Supervision ) in 1997-98 suggested 25 core principles. Later 4 more were added.</a:t>
            </a:r>
          </a:p>
          <a:p>
            <a:pPr algn="just"/>
            <a:r>
              <a:rPr lang="en-US" sz="2400" dirty="0" smtClean="0">
                <a:latin typeface="Arial" panose="020B0604020202020204" pitchFamily="34" charset="0"/>
                <a:cs typeface="Arial" panose="020B0604020202020204" pitchFamily="34" charset="0"/>
              </a:rPr>
              <a:t>Principles 1 to 13 relate to supervisors and 14 to 29 relates to banks.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602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7260"/>
            <a:ext cx="8596668" cy="1020278"/>
          </a:xfrm>
        </p:spPr>
        <p:txBody>
          <a:bodyPr/>
          <a:lstStyle/>
          <a:p>
            <a:r>
              <a:rPr lang="en-US" dirty="0" smtClean="0"/>
              <a:t>Core Principles (Supervisors)</a:t>
            </a:r>
            <a:endParaRPr lang="en-US" dirty="0"/>
          </a:p>
        </p:txBody>
      </p:sp>
      <p:sp>
        <p:nvSpPr>
          <p:cNvPr id="3" name="Content Placeholder 2"/>
          <p:cNvSpPr>
            <a:spLocks noGrp="1"/>
          </p:cNvSpPr>
          <p:nvPr>
            <p:ph idx="1"/>
          </p:nvPr>
        </p:nvSpPr>
        <p:spPr>
          <a:xfrm>
            <a:off x="346509" y="1078029"/>
            <a:ext cx="11559942" cy="5486400"/>
          </a:xfrm>
        </p:spPr>
        <p:txBody>
          <a:bodyPr>
            <a:noAutofit/>
          </a:bodyPr>
          <a:lstStyle/>
          <a:p>
            <a:pPr algn="just"/>
            <a:r>
              <a:rPr lang="en-US" sz="2000" dirty="0" smtClean="0">
                <a:latin typeface="Arial" panose="020B0604020202020204" pitchFamily="34" charset="0"/>
                <a:cs typeface="Arial" panose="020B0604020202020204" pitchFamily="34" charset="0"/>
              </a:rPr>
              <a:t>Principle 1. Responsibilities , objectives and powers. The supervisors are to clear and transparent in their objectives to ensure a safe and sound economy . For that it should be adequately and legally empowered to take corrective action.</a:t>
            </a:r>
          </a:p>
          <a:p>
            <a:pPr algn="just"/>
            <a:r>
              <a:rPr lang="en-US" sz="2000" dirty="0" smtClean="0">
                <a:latin typeface="Arial" panose="020B0604020202020204" pitchFamily="34" charset="0"/>
                <a:cs typeface="Arial" panose="020B0604020202020204" pitchFamily="34" charset="0"/>
              </a:rPr>
              <a:t>Principle 2. Independence, Accounting, Resourcing and legal protection of supervisors. The central banks should be accountable for its actions and inactions. Hence they should have a degree of freedom / autonomy to formulate policies and  gather resources it deems fit.</a:t>
            </a:r>
          </a:p>
          <a:p>
            <a:pPr algn="just"/>
            <a:r>
              <a:rPr lang="en-US" sz="2000" dirty="0" smtClean="0">
                <a:latin typeface="Arial" panose="020B0604020202020204" pitchFamily="34" charset="0"/>
                <a:cs typeface="Arial" panose="020B0604020202020204" pitchFamily="34" charset="0"/>
              </a:rPr>
              <a:t>Principe 3. Cooperation and collaboration between domestic authorities and foreign supervisors.</a:t>
            </a:r>
          </a:p>
          <a:p>
            <a:pPr algn="just"/>
            <a:r>
              <a:rPr lang="en-US" sz="2000" dirty="0" smtClean="0">
                <a:latin typeface="Arial" panose="020B0604020202020204" pitchFamily="34" charset="0"/>
                <a:cs typeface="Arial" panose="020B0604020202020204" pitchFamily="34" charset="0"/>
              </a:rPr>
              <a:t>Principle 4. permissible activities of banks that are licensed by central banks to run the economic systems</a:t>
            </a:r>
          </a:p>
          <a:p>
            <a:pPr algn="just"/>
            <a:r>
              <a:rPr lang="en-US" sz="2000" dirty="0" smtClean="0">
                <a:latin typeface="Arial" panose="020B0604020202020204" pitchFamily="34" charset="0"/>
                <a:cs typeface="Arial" panose="020B0604020202020204" pitchFamily="34" charset="0"/>
              </a:rPr>
              <a:t>Principle 5. Licensing criteria and processes to be followed by central banks in issuing licenses for banks</a:t>
            </a:r>
          </a:p>
          <a:p>
            <a:pPr algn="just"/>
            <a:r>
              <a:rPr lang="en-US" sz="2000" dirty="0" smtClean="0">
                <a:latin typeface="Arial" panose="020B0604020202020204" pitchFamily="34" charset="0"/>
                <a:cs typeface="Arial" panose="020B0604020202020204" pitchFamily="34" charset="0"/>
              </a:rPr>
              <a:t>Principle 6. Transfer of ownership. The criteria of ownership of banks, limits of holding shares or voting rights, transfer of ownership rules.</a:t>
            </a:r>
          </a:p>
          <a:p>
            <a:pPr algn="just"/>
            <a:r>
              <a:rPr lang="en-US" sz="2000" dirty="0" smtClean="0">
                <a:latin typeface="Arial" panose="020B0604020202020204" pitchFamily="34" charset="0"/>
                <a:cs typeface="Arial" panose="020B0604020202020204" pitchFamily="34" charset="0"/>
              </a:rPr>
              <a:t>Principle 7. Major acquisition rules, power to accept or reject any acquisition or investment by a bank</a:t>
            </a:r>
          </a:p>
          <a:p>
            <a:pPr marL="0" indent="0">
              <a:buNone/>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00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wipe(down)">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64682"/>
          </a:xfrm>
        </p:spPr>
        <p:txBody>
          <a:bodyPr>
            <a:normAutofit fontScale="90000"/>
          </a:bodyPr>
          <a:lstStyle/>
          <a:p>
            <a:r>
              <a:rPr lang="en-US" dirty="0"/>
              <a:t>Core Principles (Supervisors)</a:t>
            </a:r>
          </a:p>
        </p:txBody>
      </p:sp>
      <p:sp>
        <p:nvSpPr>
          <p:cNvPr id="3" name="Content Placeholder 2"/>
          <p:cNvSpPr>
            <a:spLocks noGrp="1"/>
          </p:cNvSpPr>
          <p:nvPr>
            <p:ph idx="1"/>
          </p:nvPr>
        </p:nvSpPr>
        <p:spPr>
          <a:xfrm>
            <a:off x="378950" y="1515697"/>
            <a:ext cx="11383122" cy="5144985"/>
          </a:xfrm>
        </p:spPr>
        <p:txBody>
          <a:bodyPr>
            <a:normAutofit/>
          </a:bodyPr>
          <a:lstStyle/>
          <a:p>
            <a:r>
              <a:rPr lang="en-US" sz="2000" dirty="0" smtClean="0">
                <a:latin typeface="Arial" panose="020B0604020202020204" pitchFamily="34" charset="0"/>
                <a:cs typeface="Arial" panose="020B0604020202020204" pitchFamily="34" charset="0"/>
              </a:rPr>
              <a:t>Principle 8. Supervisory approach. Supervisors to assess </a:t>
            </a:r>
            <a:r>
              <a:rPr lang="en-US" sz="2000" dirty="0" err="1" smtClean="0">
                <a:latin typeface="Arial" panose="020B0604020202020204" pitchFamily="34" charset="0"/>
                <a:cs typeface="Arial" panose="020B0604020202020204" pitchFamily="34" charset="0"/>
              </a:rPr>
              <a:t>rsk</a:t>
            </a:r>
            <a:r>
              <a:rPr lang="en-US" sz="2000" dirty="0" smtClean="0">
                <a:latin typeface="Arial" panose="020B0604020202020204" pitchFamily="34" charset="0"/>
                <a:cs typeface="Arial" panose="020B0604020202020204" pitchFamily="34" charset="0"/>
              </a:rPr>
              <a:t> profiling of the banks, plan for early intervention and take corrective action</a:t>
            </a:r>
          </a:p>
          <a:p>
            <a:r>
              <a:rPr lang="en-US" sz="2000" dirty="0" smtClean="0">
                <a:latin typeface="Arial" panose="020B0604020202020204" pitchFamily="34" charset="0"/>
                <a:cs typeface="Arial" panose="020B0604020202020204" pitchFamily="34" charset="0"/>
              </a:rPr>
              <a:t>Principle 9. Supervisory techniques and tools. </a:t>
            </a:r>
          </a:p>
          <a:p>
            <a:r>
              <a:rPr lang="en-US" sz="2000" dirty="0" smtClean="0">
                <a:latin typeface="Arial" panose="020B0604020202020204" pitchFamily="34" charset="0"/>
                <a:cs typeface="Arial" panose="020B0604020202020204" pitchFamily="34" charset="0"/>
              </a:rPr>
              <a:t>Principles 10. Supervisory reporting. Central banks are to formulate what reports are to be called for from banks and review those reports in addition to the reports submitted by external auditors.</a:t>
            </a:r>
          </a:p>
          <a:p>
            <a:r>
              <a:rPr lang="en-US" sz="2000" dirty="0" smtClean="0">
                <a:latin typeface="Arial" panose="020B0604020202020204" pitchFamily="34" charset="0"/>
                <a:cs typeface="Arial" panose="020B0604020202020204" pitchFamily="34" charset="0"/>
              </a:rPr>
              <a:t>Principle 11. Corrective powers. Central banks to review the practices and procedures followed in the banks and if found take necessary corrective action</a:t>
            </a:r>
          </a:p>
          <a:p>
            <a:r>
              <a:rPr lang="en-US" sz="2000" dirty="0" smtClean="0">
                <a:latin typeface="Arial" panose="020B0604020202020204" pitchFamily="34" charset="0"/>
                <a:cs typeface="Arial" panose="020B0604020202020204" pitchFamily="34" charset="0"/>
              </a:rPr>
              <a:t>Principle 12. Consolidated supervision. </a:t>
            </a:r>
          </a:p>
          <a:p>
            <a:r>
              <a:rPr lang="en-US" sz="2000" dirty="0" smtClean="0">
                <a:latin typeface="Arial" panose="020B0604020202020204" pitchFamily="34" charset="0"/>
                <a:cs typeface="Arial" panose="020B0604020202020204" pitchFamily="34" charset="0"/>
              </a:rPr>
              <a:t>Principle 13. Home host relationships. This refers to the cross border cooperation between banking supervisors . Local banks and foreign banks are to be brought under the same </a:t>
            </a:r>
            <a:r>
              <a:rPr lang="en-US" sz="2000" dirty="0" err="1" smtClean="0">
                <a:latin typeface="Arial" panose="020B0604020202020204" pitchFamily="34" charset="0"/>
                <a:cs typeface="Arial" panose="020B0604020202020204" pitchFamily="34" charset="0"/>
              </a:rPr>
              <a:t>lavel</a:t>
            </a:r>
            <a:r>
              <a:rPr lang="en-US" sz="2000" dirty="0" smtClean="0">
                <a:latin typeface="Arial" panose="020B0604020202020204" pitchFamily="34" charset="0"/>
                <a:cs typeface="Arial" panose="020B0604020202020204" pitchFamily="34" charset="0"/>
              </a:rPr>
              <a:t> playing field.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548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7937"/>
          </a:xfrm>
        </p:spPr>
        <p:txBody>
          <a:bodyPr/>
          <a:lstStyle/>
          <a:p>
            <a:r>
              <a:rPr lang="en-US" dirty="0" smtClean="0"/>
              <a:t>Core Principles ( Banks)</a:t>
            </a:r>
            <a:endParaRPr lang="en-US" dirty="0"/>
          </a:p>
        </p:txBody>
      </p:sp>
      <p:sp>
        <p:nvSpPr>
          <p:cNvPr id="3" name="Content Placeholder 2"/>
          <p:cNvSpPr>
            <a:spLocks noGrp="1"/>
          </p:cNvSpPr>
          <p:nvPr>
            <p:ph idx="1"/>
          </p:nvPr>
        </p:nvSpPr>
        <p:spPr>
          <a:xfrm>
            <a:off x="398201" y="1457945"/>
            <a:ext cx="11103987" cy="5154611"/>
          </a:xfrm>
        </p:spPr>
        <p:txBody>
          <a:bodyPr>
            <a:normAutofit/>
          </a:bodyPr>
          <a:lstStyle/>
          <a:p>
            <a:pPr algn="just"/>
            <a:r>
              <a:rPr lang="en-US" sz="2000" dirty="0" smtClean="0">
                <a:latin typeface="Arial" panose="020B0604020202020204" pitchFamily="34" charset="0"/>
                <a:cs typeface="Arial" panose="020B0604020202020204" pitchFamily="34" charset="0"/>
              </a:rPr>
              <a:t>Principle 14. Corporate Governance. The central banks are to ensure proper internal corporate governance are being followed and any deviations are adequately reported and approved . It deals with the criteria of choosing directors. </a:t>
            </a:r>
          </a:p>
          <a:p>
            <a:pPr algn="just"/>
            <a:r>
              <a:rPr lang="en-US" sz="2000" dirty="0" smtClean="0">
                <a:latin typeface="Arial" panose="020B0604020202020204" pitchFamily="34" charset="0"/>
                <a:cs typeface="Arial" panose="020B0604020202020204" pitchFamily="34" charset="0"/>
              </a:rPr>
              <a:t>Principle 15. Risk Management systems are ensured to be adequate as per risk profile of the bank.</a:t>
            </a:r>
          </a:p>
          <a:p>
            <a:pPr algn="just"/>
            <a:r>
              <a:rPr lang="en-US" sz="2000" dirty="0" smtClean="0">
                <a:latin typeface="Arial" panose="020B0604020202020204" pitchFamily="34" charset="0"/>
                <a:cs typeface="Arial" panose="020B0604020202020204" pitchFamily="34" charset="0"/>
              </a:rPr>
              <a:t>Principle 16. Capital adequacy norms are being maintained as per standards.</a:t>
            </a:r>
          </a:p>
          <a:p>
            <a:pPr algn="just"/>
            <a:r>
              <a:rPr lang="en-US" sz="2000" dirty="0" smtClean="0">
                <a:latin typeface="Arial" panose="020B0604020202020204" pitchFamily="34" charset="0"/>
                <a:cs typeface="Arial" panose="020B0604020202020204" pitchFamily="34" charset="0"/>
              </a:rPr>
              <a:t>Principle 17. Credit risk is to be monitored as per the risk profile and strength of the bank.</a:t>
            </a:r>
          </a:p>
          <a:p>
            <a:pPr algn="just"/>
            <a:r>
              <a:rPr lang="en-US" sz="2000" dirty="0" smtClean="0">
                <a:latin typeface="Arial" panose="020B0604020202020204" pitchFamily="34" charset="0"/>
                <a:cs typeface="Arial" panose="020B0604020202020204" pitchFamily="34" charset="0"/>
              </a:rPr>
              <a:t>Principle 18. Problem assets, provisions and reserves are adequately recognized and disclosed</a:t>
            </a:r>
          </a:p>
          <a:p>
            <a:pPr algn="just"/>
            <a:r>
              <a:rPr lang="en-US" sz="2000" dirty="0" smtClean="0">
                <a:latin typeface="Arial" panose="020B0604020202020204" pitchFamily="34" charset="0"/>
                <a:cs typeface="Arial" panose="020B0604020202020204" pitchFamily="34" charset="0"/>
              </a:rPr>
              <a:t>Principle 19. Concentration risk and large exposure limits. They are required to be adhered to and monitored regularly to prevent systemic risks and overdependence on a single borrower</a:t>
            </a:r>
          </a:p>
          <a:p>
            <a:pPr algn="just"/>
            <a:r>
              <a:rPr lang="en-US" sz="2000" dirty="0" smtClean="0">
                <a:latin typeface="Arial" panose="020B0604020202020204" pitchFamily="34" charset="0"/>
                <a:cs typeface="Arial" panose="020B0604020202020204" pitchFamily="34" charset="0"/>
              </a:rPr>
              <a:t>Principle 20. Transaction with related parties. Banks have to monitor such transactions to prevent conflict of interest.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685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9436"/>
          </a:xfrm>
        </p:spPr>
        <p:txBody>
          <a:bodyPr/>
          <a:lstStyle/>
          <a:p>
            <a:r>
              <a:rPr lang="en-US" dirty="0" smtClean="0"/>
              <a:t>Core Principles (Banks)</a:t>
            </a:r>
            <a:endParaRPr lang="en-US" dirty="0"/>
          </a:p>
        </p:txBody>
      </p:sp>
      <p:sp>
        <p:nvSpPr>
          <p:cNvPr id="3" name="Content Placeholder 2"/>
          <p:cNvSpPr>
            <a:spLocks noGrp="1"/>
          </p:cNvSpPr>
          <p:nvPr>
            <p:ph idx="1"/>
          </p:nvPr>
        </p:nvSpPr>
        <p:spPr>
          <a:xfrm>
            <a:off x="398201" y="1477196"/>
            <a:ext cx="11373496" cy="5087233"/>
          </a:xfrm>
        </p:spPr>
        <p:txBody>
          <a:bodyPr>
            <a:normAutofit/>
          </a:bodyPr>
          <a:lstStyle/>
          <a:p>
            <a:r>
              <a:rPr lang="en-US" sz="2000" dirty="0" smtClean="0">
                <a:latin typeface="Arial" panose="020B0604020202020204" pitchFamily="34" charset="0"/>
                <a:cs typeface="Arial" panose="020B0604020202020204" pitchFamily="34" charset="0"/>
              </a:rPr>
              <a:t>Principle 21 Country and transfer risks involving international lending and investments</a:t>
            </a:r>
          </a:p>
          <a:p>
            <a:r>
              <a:rPr lang="en-US" sz="2000" dirty="0" smtClean="0">
                <a:latin typeface="Arial" panose="020B0604020202020204" pitchFamily="34" charset="0"/>
                <a:cs typeface="Arial" panose="020B0604020202020204" pitchFamily="34" charset="0"/>
              </a:rPr>
              <a:t>Principle 22 Market risks as per the strength of the risk management system, profile and size of the bank</a:t>
            </a:r>
          </a:p>
          <a:p>
            <a:r>
              <a:rPr lang="en-US" sz="2000" dirty="0" smtClean="0">
                <a:latin typeface="Arial" panose="020B0604020202020204" pitchFamily="34" charset="0"/>
                <a:cs typeface="Arial" panose="020B0604020202020204" pitchFamily="34" charset="0"/>
              </a:rPr>
              <a:t>Principle 23 Interest rate risks</a:t>
            </a:r>
          </a:p>
          <a:p>
            <a:r>
              <a:rPr lang="en-US" sz="2000" dirty="0" smtClean="0">
                <a:latin typeface="Arial" panose="020B0604020202020204" pitchFamily="34" charset="0"/>
                <a:cs typeface="Arial" panose="020B0604020202020204" pitchFamily="34" charset="0"/>
              </a:rPr>
              <a:t>Principle 24 Liquidity risk</a:t>
            </a:r>
          </a:p>
          <a:p>
            <a:r>
              <a:rPr lang="en-US" sz="2000" dirty="0" smtClean="0">
                <a:latin typeface="Arial" panose="020B0604020202020204" pitchFamily="34" charset="0"/>
                <a:cs typeface="Arial" panose="020B0604020202020204" pitchFamily="34" charset="0"/>
              </a:rPr>
              <a:t>Principle 25 </a:t>
            </a:r>
            <a:r>
              <a:rPr lang="en-US" sz="2000" dirty="0" err="1" smtClean="0">
                <a:latin typeface="Arial" panose="020B0604020202020204" pitchFamily="34" charset="0"/>
                <a:cs typeface="Arial" panose="020B0604020202020204" pitchFamily="34" charset="0"/>
              </a:rPr>
              <a:t>Opeartional</a:t>
            </a:r>
            <a:r>
              <a:rPr lang="en-US" sz="2000" dirty="0" smtClean="0">
                <a:latin typeface="Arial" panose="020B0604020202020204" pitchFamily="34" charset="0"/>
                <a:cs typeface="Arial" panose="020B0604020202020204" pitchFamily="34" charset="0"/>
              </a:rPr>
              <a:t> risk</a:t>
            </a:r>
          </a:p>
          <a:p>
            <a:r>
              <a:rPr lang="en-US" sz="2000" dirty="0" smtClean="0">
                <a:latin typeface="Arial" panose="020B0604020202020204" pitchFamily="34" charset="0"/>
                <a:cs typeface="Arial" panose="020B0604020202020204" pitchFamily="34" charset="0"/>
              </a:rPr>
              <a:t>Principle 26 Internal controls and audit</a:t>
            </a:r>
          </a:p>
          <a:p>
            <a:r>
              <a:rPr lang="en-US" sz="2000" dirty="0" smtClean="0">
                <a:latin typeface="Arial" panose="020B0604020202020204" pitchFamily="34" charset="0"/>
                <a:cs typeface="Arial" panose="020B0604020202020204" pitchFamily="34" charset="0"/>
              </a:rPr>
              <a:t>Principle 27 Financial reporting and external audit</a:t>
            </a:r>
          </a:p>
          <a:p>
            <a:r>
              <a:rPr lang="en-US" sz="2000" dirty="0" smtClean="0">
                <a:latin typeface="Arial" panose="020B0604020202020204" pitchFamily="34" charset="0"/>
                <a:cs typeface="Arial" panose="020B0604020202020204" pitchFamily="34" charset="0"/>
              </a:rPr>
              <a:t>Principle 28 Disclosure and transparency. It being the bedrock of BASEL pillars, market discipline is to be ensured through disclosures about the financial position, internal controls, corporate </a:t>
            </a:r>
            <a:r>
              <a:rPr lang="en-US" sz="2000" dirty="0" err="1" smtClean="0">
                <a:latin typeface="Arial" panose="020B0604020202020204" pitchFamily="34" charset="0"/>
                <a:cs typeface="Arial" panose="020B0604020202020204" pitchFamily="34" charset="0"/>
              </a:rPr>
              <a:t>governance,etc</a:t>
            </a:r>
            <a:r>
              <a:rPr lang="en-US" sz="2000" dirty="0" smtClean="0">
                <a:latin typeface="Arial" panose="020B0604020202020204" pitchFamily="34" charset="0"/>
                <a:cs typeface="Arial" panose="020B0604020202020204" pitchFamily="34" charset="0"/>
              </a:rPr>
              <a:t>. More the disclosure, more will be transparency</a:t>
            </a:r>
          </a:p>
          <a:p>
            <a:r>
              <a:rPr lang="en-US" sz="2000" dirty="0" smtClean="0">
                <a:latin typeface="Arial" panose="020B0604020202020204" pitchFamily="34" charset="0"/>
                <a:cs typeface="Arial" panose="020B0604020202020204" pitchFamily="34" charset="0"/>
              </a:rPr>
              <a:t>Principle 29 Abuse of financial services. </a:t>
            </a:r>
            <a:r>
              <a:rPr lang="en-US" sz="2000" dirty="0" err="1" smtClean="0">
                <a:latin typeface="Arial" panose="020B0604020202020204" pitchFamily="34" charset="0"/>
                <a:cs typeface="Arial" panose="020B0604020202020204" pitchFamily="34" charset="0"/>
              </a:rPr>
              <a:t>Banlks</a:t>
            </a:r>
            <a:r>
              <a:rPr lang="en-US" sz="2000" dirty="0" smtClean="0">
                <a:latin typeface="Arial" panose="020B0604020202020204" pitchFamily="34" charset="0"/>
                <a:cs typeface="Arial" panose="020B0604020202020204" pitchFamily="34" charset="0"/>
              </a:rPr>
              <a:t> are expected to maintain high ethical standards and safeguard themselves against any nexus with criminal activities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0345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arn(inVertical)">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barn(inVertical)">
                                      <p:cBhvr>
                                        <p:cTn id="6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0185"/>
          </a:xfrm>
        </p:spPr>
        <p:txBody>
          <a:bodyPr/>
          <a:lstStyle/>
          <a:p>
            <a:r>
              <a:rPr lang="en-US" dirty="0" smtClean="0"/>
              <a:t>ON SITE INSPECTIONS</a:t>
            </a:r>
            <a:endParaRPr lang="en-US" dirty="0"/>
          </a:p>
        </p:txBody>
      </p:sp>
      <p:sp>
        <p:nvSpPr>
          <p:cNvPr id="3" name="Content Placeholder 2"/>
          <p:cNvSpPr>
            <a:spLocks noGrp="1"/>
          </p:cNvSpPr>
          <p:nvPr>
            <p:ph idx="1"/>
          </p:nvPr>
        </p:nvSpPr>
        <p:spPr>
          <a:xfrm>
            <a:off x="350075" y="1477196"/>
            <a:ext cx="11363870" cy="5116109"/>
          </a:xfrm>
        </p:spPr>
        <p:txBody>
          <a:bodyPr>
            <a:normAutofit/>
          </a:bodyPr>
          <a:lstStyle/>
          <a:p>
            <a:r>
              <a:rPr lang="en-US" sz="2000" dirty="0" smtClean="0">
                <a:latin typeface="Arial" panose="020B0604020202020204" pitchFamily="34" charset="0"/>
                <a:cs typeface="Arial" panose="020B0604020202020204" pitchFamily="34" charset="0"/>
              </a:rPr>
              <a:t>On site inspection refers to the inspection or examination carried out at the premises of the banks by the supervisors themselves or through auditors appointed by them.</a:t>
            </a:r>
          </a:p>
          <a:p>
            <a:r>
              <a:rPr lang="en-US" sz="2000" dirty="0" smtClean="0">
                <a:latin typeface="Arial" panose="020B0604020202020204" pitchFamily="34" charset="0"/>
                <a:cs typeface="Arial" panose="020B0604020202020204" pitchFamily="34" charset="0"/>
              </a:rPr>
              <a:t>Some of the issues that warrants on site examination are :</a:t>
            </a:r>
          </a:p>
          <a:p>
            <a:r>
              <a:rPr lang="en-US" sz="2000" dirty="0" smtClean="0">
                <a:latin typeface="Arial" panose="020B0604020202020204" pitchFamily="34" charset="0"/>
                <a:cs typeface="Arial" panose="020B0604020202020204" pitchFamily="34" charset="0"/>
              </a:rPr>
              <a:t>1. Compliance of bank with rules and regulations</a:t>
            </a:r>
          </a:p>
          <a:p>
            <a:r>
              <a:rPr lang="en-US" sz="2000" dirty="0" smtClean="0">
                <a:latin typeface="Arial" panose="020B0604020202020204" pitchFamily="34" charset="0"/>
                <a:cs typeface="Arial" panose="020B0604020202020204" pitchFamily="34" charset="0"/>
              </a:rPr>
              <a:t>2. Competency and efficiency of the bank</a:t>
            </a:r>
          </a:p>
          <a:p>
            <a:r>
              <a:rPr lang="en-US" sz="2000" dirty="0" smtClean="0">
                <a:latin typeface="Arial" panose="020B0604020202020204" pitchFamily="34" charset="0"/>
                <a:cs typeface="Arial" panose="020B0604020202020204" pitchFamily="34" charset="0"/>
              </a:rPr>
              <a:t>3. Risk management and accounting systems</a:t>
            </a:r>
          </a:p>
          <a:p>
            <a:r>
              <a:rPr lang="en-US" sz="2000" dirty="0" smtClean="0">
                <a:latin typeface="Arial" panose="020B0604020202020204" pitchFamily="34" charset="0"/>
                <a:cs typeface="Arial" panose="020B0604020202020204" pitchFamily="34" charset="0"/>
              </a:rPr>
              <a:t>4. Internal checks and balances</a:t>
            </a:r>
          </a:p>
          <a:p>
            <a:r>
              <a:rPr lang="en-US" sz="2000" dirty="0" smtClean="0">
                <a:latin typeface="Arial" panose="020B0604020202020204" pitchFamily="34" charset="0"/>
                <a:cs typeface="Arial" panose="020B0604020202020204" pitchFamily="34" charset="0"/>
              </a:rPr>
              <a:t>5. Overall management</a:t>
            </a:r>
          </a:p>
          <a:p>
            <a:r>
              <a:rPr lang="en-US" sz="2000" dirty="0" smtClean="0">
                <a:latin typeface="Arial" panose="020B0604020202020204" pitchFamily="34" charset="0"/>
                <a:cs typeface="Arial" panose="020B0604020202020204" pitchFamily="34" charset="0"/>
              </a:rPr>
              <a:t>6. Asset quality, provisioning of NPA</a:t>
            </a:r>
          </a:p>
          <a:p>
            <a:r>
              <a:rPr lang="en-US" sz="2000" dirty="0" smtClean="0">
                <a:latin typeface="Arial" panose="020B0604020202020204" pitchFamily="34" charset="0"/>
                <a:cs typeface="Arial" panose="020B0604020202020204" pitchFamily="34" charset="0"/>
              </a:rPr>
              <a:t>7. Other (computer) system parameters that are available with the banks based on which reporting is being done.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000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500"/>
                                        <p:tgtEl>
                                          <p:spTgt spid="3">
                                            <p:txEl>
                                              <p:pRg st="6" end="6"/>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5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additive="base">
                                        <p:cTn id="5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7937"/>
          </a:xfrm>
        </p:spPr>
        <p:txBody>
          <a:bodyPr>
            <a:normAutofit fontScale="90000"/>
          </a:bodyPr>
          <a:lstStyle/>
          <a:p>
            <a:r>
              <a:rPr lang="en-US" dirty="0" smtClean="0"/>
              <a:t>INDIAN PERSPECTIVE (ONSITE INSPECTION)</a:t>
            </a:r>
            <a:endParaRPr lang="en-US" dirty="0"/>
          </a:p>
        </p:txBody>
      </p:sp>
      <p:sp>
        <p:nvSpPr>
          <p:cNvPr id="3" name="Content Placeholder 2"/>
          <p:cNvSpPr>
            <a:spLocks noGrp="1"/>
          </p:cNvSpPr>
          <p:nvPr>
            <p:ph idx="1"/>
          </p:nvPr>
        </p:nvSpPr>
        <p:spPr>
          <a:xfrm>
            <a:off x="398201" y="1438694"/>
            <a:ext cx="11392746" cy="4981357"/>
          </a:xfrm>
        </p:spPr>
        <p:txBody>
          <a:bodyPr>
            <a:normAutofit/>
          </a:bodyPr>
          <a:lstStyle/>
          <a:p>
            <a:r>
              <a:rPr lang="en-US" sz="2000" dirty="0" smtClean="0">
                <a:latin typeface="Arial" panose="020B0604020202020204" pitchFamily="34" charset="0"/>
                <a:cs typeface="Arial" panose="020B0604020202020204" pitchFamily="34" charset="0"/>
              </a:rPr>
              <a:t>RBI does an annual inspection of head offices of banks.</a:t>
            </a:r>
          </a:p>
          <a:p>
            <a:r>
              <a:rPr lang="en-US" sz="2000" dirty="0" smtClean="0">
                <a:latin typeface="Arial" panose="020B0604020202020204" pitchFamily="34" charset="0"/>
                <a:cs typeface="Arial" panose="020B0604020202020204" pitchFamily="34" charset="0"/>
              </a:rPr>
              <a:t>Information provided are verified on the spot as per the banks records</a:t>
            </a:r>
          </a:p>
          <a:p>
            <a:r>
              <a:rPr lang="en-US" sz="2000" dirty="0" smtClean="0">
                <a:latin typeface="Arial" panose="020B0604020202020204" pitchFamily="34" charset="0"/>
                <a:cs typeface="Arial" panose="020B0604020202020204" pitchFamily="34" charset="0"/>
              </a:rPr>
              <a:t>RBI developed an user manual for onsite inspection in 1998. Accordingly banks has been provided instructions for risk control and electronic records that are to be maintained for inspection</a:t>
            </a:r>
          </a:p>
          <a:p>
            <a:r>
              <a:rPr lang="en-US" sz="2000" dirty="0" smtClean="0">
                <a:latin typeface="Arial" panose="020B0604020202020204" pitchFamily="34" charset="0"/>
                <a:cs typeface="Arial" panose="020B0604020202020204" pitchFamily="34" charset="0"/>
              </a:rPr>
              <a:t>Inspectors assess a bank as per CAMELS Model ( Capital adequacy, Asset quality, Management, Earnings appraisal, Liquidity, Systems and controls)</a:t>
            </a:r>
          </a:p>
          <a:p>
            <a:r>
              <a:rPr lang="en-US" sz="2000" dirty="0" smtClean="0">
                <a:latin typeface="Arial" panose="020B0604020202020204" pitchFamily="34" charset="0"/>
                <a:cs typeface="Arial" panose="020B0604020202020204" pitchFamily="34" charset="0"/>
              </a:rPr>
              <a:t>To gauge customer satisfaction, customer audit is carried out at </a:t>
            </a:r>
            <a:r>
              <a:rPr lang="en-US" sz="2000" dirty="0" err="1" smtClean="0">
                <a:latin typeface="Arial" panose="020B0604020202020204" pitchFamily="34" charset="0"/>
                <a:cs typeface="Arial" panose="020B0604020202020204" pitchFamily="34" charset="0"/>
              </a:rPr>
              <a:t>branchesto</a:t>
            </a:r>
            <a:r>
              <a:rPr lang="en-US" sz="2000" dirty="0" smtClean="0">
                <a:latin typeface="Arial" panose="020B0604020202020204" pitchFamily="34" charset="0"/>
                <a:cs typeface="Arial" panose="020B0604020202020204" pitchFamily="34" charset="0"/>
              </a:rPr>
              <a:t> assess the level of customer service.</a:t>
            </a:r>
          </a:p>
          <a:p>
            <a:r>
              <a:rPr lang="en-US" sz="2000" dirty="0" smtClean="0">
                <a:latin typeface="Arial" panose="020B0604020202020204" pitchFamily="34" charset="0"/>
                <a:cs typeface="Arial" panose="020B0604020202020204" pitchFamily="34" charset="0"/>
              </a:rPr>
              <a:t>Foreign banks have been brought under CAMELS approach.</a:t>
            </a:r>
          </a:p>
          <a:p>
            <a:r>
              <a:rPr lang="en-US" sz="2000" dirty="0" smtClean="0">
                <a:latin typeface="Arial" panose="020B0604020202020204" pitchFamily="34" charset="0"/>
                <a:cs typeface="Arial" panose="020B0604020202020204" pitchFamily="34" charset="0"/>
              </a:rPr>
              <a:t>In case of PSBs, a senior officer from RBI inspects the bank. The inspecting team is well versed in checking internal systems. The inspection findings are discussed between Deputy Governor/ Chief Officer of Supervision </a:t>
            </a:r>
            <a:r>
              <a:rPr lang="en-US" sz="2000" dirty="0" err="1" smtClean="0">
                <a:latin typeface="Arial" panose="020B0604020202020204" pitchFamily="34" charset="0"/>
                <a:cs typeface="Arial" panose="020B0604020202020204" pitchFamily="34" charset="0"/>
              </a:rPr>
              <a:t>Dept</a:t>
            </a:r>
            <a:r>
              <a:rPr lang="en-US" sz="2000" dirty="0" smtClean="0">
                <a:latin typeface="Arial" panose="020B0604020202020204" pitchFamily="34" charset="0"/>
                <a:cs typeface="Arial" panose="020B0604020202020204" pitchFamily="34" charset="0"/>
              </a:rPr>
              <a:t> with the CEO of the bank, called for the specific purposes.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912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arn(inVertical)">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10497597" cy="622434"/>
          </a:xfrm>
        </p:spPr>
        <p:txBody>
          <a:bodyPr>
            <a:normAutofit fontScale="90000"/>
          </a:bodyPr>
          <a:lstStyle/>
          <a:p>
            <a:r>
              <a:rPr lang="en-US" dirty="0"/>
              <a:t>INDIAN PERSPECTIVE (ONSITE INSPECTION)</a:t>
            </a:r>
          </a:p>
        </p:txBody>
      </p:sp>
      <p:sp>
        <p:nvSpPr>
          <p:cNvPr id="3" name="Content Placeholder 2"/>
          <p:cNvSpPr>
            <a:spLocks noGrp="1"/>
          </p:cNvSpPr>
          <p:nvPr>
            <p:ph idx="1"/>
          </p:nvPr>
        </p:nvSpPr>
        <p:spPr>
          <a:xfrm>
            <a:off x="378951" y="1457945"/>
            <a:ext cx="11411996" cy="4913979"/>
          </a:xfrm>
        </p:spPr>
        <p:txBody>
          <a:bodyPr>
            <a:normAutofit/>
          </a:bodyPr>
          <a:lstStyle/>
          <a:p>
            <a:r>
              <a:rPr lang="en-US" sz="2000" dirty="0" smtClean="0">
                <a:latin typeface="Arial" panose="020B0604020202020204" pitchFamily="34" charset="0"/>
                <a:cs typeface="Arial" panose="020B0604020202020204" pitchFamily="34" charset="0"/>
              </a:rPr>
              <a:t>The corrective measures are suggested. Failure in implementation results in punitive action.</a:t>
            </a:r>
          </a:p>
          <a:p>
            <a:r>
              <a:rPr lang="en-US" sz="2000" dirty="0" smtClean="0">
                <a:latin typeface="Arial" panose="020B0604020202020204" pitchFamily="34" charset="0"/>
                <a:cs typeface="Arial" panose="020B0604020202020204" pitchFamily="34" charset="0"/>
              </a:rPr>
              <a:t>For NPA identification, universal indicators have been set. Level of provisioning are determined by the  age of the </a:t>
            </a:r>
            <a:r>
              <a:rPr lang="en-US" sz="2000" dirty="0" err="1" smtClean="0">
                <a:latin typeface="Arial" panose="020B0604020202020204" pitchFamily="34" charset="0"/>
                <a:cs typeface="Arial" panose="020B0604020202020204" pitchFamily="34" charset="0"/>
              </a:rPr>
              <a:t>npa</a:t>
            </a:r>
            <a:r>
              <a:rPr lang="en-US" sz="2000" dirty="0" smtClean="0">
                <a:latin typeface="Arial" panose="020B0604020202020204" pitchFamily="34" charset="0"/>
                <a:cs typeface="Arial" panose="020B0604020202020204" pitchFamily="34" charset="0"/>
              </a:rPr>
              <a:t> and realizable security available. This is verified at inspection.</a:t>
            </a:r>
          </a:p>
          <a:p>
            <a:r>
              <a:rPr lang="en-US" sz="2000" dirty="0" smtClean="0">
                <a:latin typeface="Arial" panose="020B0604020202020204" pitchFamily="34" charset="0"/>
                <a:cs typeface="Arial" panose="020B0604020202020204" pitchFamily="34" charset="0"/>
              </a:rPr>
              <a:t>For foreign branches of Indian banks, supervision and inspection is the responsibility of the parent bank. However RBI is also maintain communications with regulators in foreign countries to check the health of foreign subsidiary/ branches of Indian banks.</a:t>
            </a:r>
          </a:p>
          <a:p>
            <a:r>
              <a:rPr lang="en-US" sz="2000" dirty="0" smtClean="0">
                <a:latin typeface="Arial" panose="020B0604020202020204" pitchFamily="34" charset="0"/>
                <a:cs typeface="Arial" panose="020B0604020202020204" pitchFamily="34" charset="0"/>
              </a:rPr>
              <a:t>NABARD is entrusted with supervision of RRBs , SCBs</a:t>
            </a:r>
          </a:p>
          <a:p>
            <a:r>
              <a:rPr lang="en-US" sz="2000" dirty="0" smtClean="0">
                <a:latin typeface="Arial" panose="020B0604020202020204" pitchFamily="34" charset="0"/>
                <a:cs typeface="Arial" panose="020B0604020202020204" pitchFamily="34" charset="0"/>
              </a:rPr>
              <a:t>NHB is entrusted with supervision of housing finance banks.</a:t>
            </a:r>
          </a:p>
          <a:p>
            <a:r>
              <a:rPr lang="en-US" sz="2000" dirty="0" smtClean="0">
                <a:latin typeface="Arial" panose="020B0604020202020204" pitchFamily="34" charset="0"/>
                <a:cs typeface="Arial" panose="020B0604020202020204" pitchFamily="34" charset="0"/>
              </a:rPr>
              <a:t>Likewise NBFCs are also supervised as per guidelines by RBI</a:t>
            </a:r>
          </a:p>
          <a:p>
            <a:r>
              <a:rPr lang="en-US" sz="2000" dirty="0" smtClean="0">
                <a:latin typeface="Arial" panose="020B0604020202020204" pitchFamily="34" charset="0"/>
                <a:cs typeface="Arial" panose="020B0604020202020204" pitchFamily="34" charset="0"/>
              </a:rPr>
              <a:t>The onsite supervision of RBI is based on Basel II norms, which emphasizes market discipline through disclosures. The onsite inspection checks the background and basis of such reporting. T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360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barn(inVertical)">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wipe(down)">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373</TotalTime>
  <Words>2015</Words>
  <Application>Microsoft Office PowerPoint</Application>
  <PresentationFormat>Widescreen</PresentationFormat>
  <Paragraphs>102</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Trebuchet MS</vt:lpstr>
      <vt:lpstr>Wingdings 3</vt:lpstr>
      <vt:lpstr>Facet</vt:lpstr>
      <vt:lpstr>ONSITE INSPECTION AND OFF SITE MONITORING SYSTEM </vt:lpstr>
      <vt:lpstr>PowerPoint Presentation</vt:lpstr>
      <vt:lpstr>Core Principles (Supervisors)</vt:lpstr>
      <vt:lpstr>Core Principles (Supervisors)</vt:lpstr>
      <vt:lpstr>Core Principles ( Banks)</vt:lpstr>
      <vt:lpstr>Core Principles (Banks)</vt:lpstr>
      <vt:lpstr>ON SITE INSPECTIONS</vt:lpstr>
      <vt:lpstr>INDIAN PERSPECTIVE (ONSITE INSPECTION)</vt:lpstr>
      <vt:lpstr>INDIAN PERSPECTIVE (ONSITE INSPECTION)</vt:lpstr>
      <vt:lpstr>OFF SITE MONITORING</vt:lpstr>
      <vt:lpstr>OFF SITE MONITORING</vt:lpstr>
      <vt:lpstr>OFF SITE MONITORING (Global perspective)</vt:lpstr>
      <vt:lpstr>OSMOS</vt:lpstr>
      <vt:lpstr>OSMOS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ONSITE INSPECTION AND OFF SITE MONITORING SYSTEM </dc:title>
  <dc:creator>Windows 10 Pro</dc:creator>
  <cp:lastModifiedBy>Windows 10 Pro</cp:lastModifiedBy>
  <cp:revision>38</cp:revision>
  <dcterms:created xsi:type="dcterms:W3CDTF">2021-03-09T14:24:28Z</dcterms:created>
  <dcterms:modified xsi:type="dcterms:W3CDTF">2021-03-19T18:59:05Z</dcterms:modified>
</cp:coreProperties>
</file>