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21" r:id="rId2"/>
    <p:sldId id="322" r:id="rId3"/>
    <p:sldId id="301" r:id="rId4"/>
    <p:sldId id="256" r:id="rId5"/>
    <p:sldId id="310" r:id="rId6"/>
    <p:sldId id="332" r:id="rId7"/>
    <p:sldId id="324" r:id="rId8"/>
    <p:sldId id="325" r:id="rId9"/>
    <p:sldId id="326" r:id="rId10"/>
    <p:sldId id="327" r:id="rId11"/>
    <p:sldId id="328" r:id="rId12"/>
    <p:sldId id="329" r:id="rId13"/>
    <p:sldId id="330" r:id="rId14"/>
    <p:sldId id="331" r:id="rId15"/>
    <p:sldId id="333" r:id="rId16"/>
    <p:sldId id="300" r:id="rId17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26" y="-21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BB3655-7209-4D1D-8971-3EC16E7DBC80}" type="datetimeFigureOut">
              <a:rPr lang="en-US" smtClean="0"/>
              <a:pPr/>
              <a:t>8/4/2020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962FA9-6DB7-494E-BD33-A6CB3A24CE4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pc="-5" dirty="0"/>
              <a:t>MARKETING INFORAMTION</a:t>
            </a:r>
            <a:r>
              <a:rPr spc="-30" dirty="0"/>
              <a:t> </a:t>
            </a:r>
            <a:r>
              <a:rPr dirty="0"/>
              <a:t>SYSTEM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25252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pc="-5" dirty="0"/>
              <a:t>MARKETING INFORAMTION</a:t>
            </a:r>
            <a:r>
              <a:rPr spc="-30" dirty="0"/>
              <a:t> </a:t>
            </a:r>
            <a:r>
              <a:rPr dirty="0"/>
              <a:t>SYSTEM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2851404" cy="68595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0"/>
            <a:ext cx="182880" cy="6858000"/>
          </a:xfrm>
          <a:custGeom>
            <a:avLst/>
            <a:gdLst/>
            <a:ahLst/>
            <a:cxnLst/>
            <a:rect l="l" t="t" r="r" b="b"/>
            <a:pathLst>
              <a:path w="182880" h="6858000">
                <a:moveTo>
                  <a:pt x="0" y="6858000"/>
                </a:moveTo>
                <a:lnTo>
                  <a:pt x="182880" y="6858000"/>
                </a:lnTo>
                <a:lnTo>
                  <a:pt x="18288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766E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0" y="714756"/>
            <a:ext cx="1592580" cy="508000"/>
          </a:xfrm>
          <a:custGeom>
            <a:avLst/>
            <a:gdLst/>
            <a:ahLst/>
            <a:cxnLst/>
            <a:rect l="l" t="t" r="r" b="b"/>
            <a:pathLst>
              <a:path w="1592580" h="508000">
                <a:moveTo>
                  <a:pt x="0" y="0"/>
                </a:moveTo>
                <a:lnTo>
                  <a:pt x="0" y="503948"/>
                </a:lnTo>
                <a:lnTo>
                  <a:pt x="1245844" y="507491"/>
                </a:lnTo>
                <a:lnTo>
                  <a:pt x="1346200" y="507491"/>
                </a:lnTo>
                <a:lnTo>
                  <a:pt x="1350899" y="502665"/>
                </a:lnTo>
                <a:lnTo>
                  <a:pt x="1352423" y="501141"/>
                </a:lnTo>
                <a:lnTo>
                  <a:pt x="1354328" y="499617"/>
                </a:lnTo>
                <a:lnTo>
                  <a:pt x="1355852" y="497966"/>
                </a:lnTo>
                <a:lnTo>
                  <a:pt x="1584960" y="268858"/>
                </a:lnTo>
                <a:lnTo>
                  <a:pt x="1590246" y="261714"/>
                </a:lnTo>
                <a:lnTo>
                  <a:pt x="1592008" y="254571"/>
                </a:lnTo>
                <a:lnTo>
                  <a:pt x="1590246" y="247427"/>
                </a:lnTo>
                <a:lnTo>
                  <a:pt x="1584960" y="240283"/>
                </a:lnTo>
                <a:lnTo>
                  <a:pt x="1355852" y="11302"/>
                </a:lnTo>
                <a:lnTo>
                  <a:pt x="1350899" y="11302"/>
                </a:lnTo>
                <a:lnTo>
                  <a:pt x="1350899" y="6476"/>
                </a:lnTo>
                <a:lnTo>
                  <a:pt x="1346200" y="6476"/>
                </a:lnTo>
                <a:lnTo>
                  <a:pt x="1341374" y="1777"/>
                </a:lnTo>
                <a:lnTo>
                  <a:pt x="1245844" y="1777"/>
                </a:lnTo>
                <a:lnTo>
                  <a:pt x="0" y="0"/>
                </a:lnTo>
                <a:close/>
              </a:path>
            </a:pathLst>
          </a:custGeom>
          <a:solidFill>
            <a:srgbClr val="A42F0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25252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pc="-5" dirty="0"/>
              <a:t>MARKETING INFORAMTION</a:t>
            </a:r>
            <a:r>
              <a:rPr spc="-30" dirty="0"/>
              <a:t> </a:t>
            </a:r>
            <a:r>
              <a:rPr dirty="0"/>
              <a:t>SYSTEM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2851404" cy="68595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0"/>
            <a:ext cx="182880" cy="6858000"/>
          </a:xfrm>
          <a:custGeom>
            <a:avLst/>
            <a:gdLst/>
            <a:ahLst/>
            <a:cxnLst/>
            <a:rect l="l" t="t" r="r" b="b"/>
            <a:pathLst>
              <a:path w="182880" h="6858000">
                <a:moveTo>
                  <a:pt x="0" y="6858000"/>
                </a:moveTo>
                <a:lnTo>
                  <a:pt x="182880" y="6858000"/>
                </a:lnTo>
                <a:lnTo>
                  <a:pt x="18288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766E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0" y="714756"/>
            <a:ext cx="1592580" cy="508000"/>
          </a:xfrm>
          <a:custGeom>
            <a:avLst/>
            <a:gdLst/>
            <a:ahLst/>
            <a:cxnLst/>
            <a:rect l="l" t="t" r="r" b="b"/>
            <a:pathLst>
              <a:path w="1592580" h="508000">
                <a:moveTo>
                  <a:pt x="0" y="0"/>
                </a:moveTo>
                <a:lnTo>
                  <a:pt x="0" y="503948"/>
                </a:lnTo>
                <a:lnTo>
                  <a:pt x="1245844" y="507491"/>
                </a:lnTo>
                <a:lnTo>
                  <a:pt x="1346200" y="507491"/>
                </a:lnTo>
                <a:lnTo>
                  <a:pt x="1350899" y="502665"/>
                </a:lnTo>
                <a:lnTo>
                  <a:pt x="1352423" y="501141"/>
                </a:lnTo>
                <a:lnTo>
                  <a:pt x="1354328" y="499617"/>
                </a:lnTo>
                <a:lnTo>
                  <a:pt x="1355852" y="497966"/>
                </a:lnTo>
                <a:lnTo>
                  <a:pt x="1584960" y="268858"/>
                </a:lnTo>
                <a:lnTo>
                  <a:pt x="1590246" y="261714"/>
                </a:lnTo>
                <a:lnTo>
                  <a:pt x="1592008" y="254571"/>
                </a:lnTo>
                <a:lnTo>
                  <a:pt x="1590246" y="247427"/>
                </a:lnTo>
                <a:lnTo>
                  <a:pt x="1584960" y="240283"/>
                </a:lnTo>
                <a:lnTo>
                  <a:pt x="1355852" y="11302"/>
                </a:lnTo>
                <a:lnTo>
                  <a:pt x="1350899" y="11302"/>
                </a:lnTo>
                <a:lnTo>
                  <a:pt x="1350899" y="6476"/>
                </a:lnTo>
                <a:lnTo>
                  <a:pt x="1346200" y="6476"/>
                </a:lnTo>
                <a:lnTo>
                  <a:pt x="1341374" y="1777"/>
                </a:lnTo>
                <a:lnTo>
                  <a:pt x="1245844" y="1777"/>
                </a:lnTo>
                <a:lnTo>
                  <a:pt x="0" y="0"/>
                </a:lnTo>
                <a:close/>
              </a:path>
            </a:pathLst>
          </a:custGeom>
          <a:solidFill>
            <a:srgbClr val="A42F0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25252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pc="-5" dirty="0"/>
              <a:t>MARKETING INFORAMTION</a:t>
            </a:r>
            <a:r>
              <a:rPr spc="-30" dirty="0"/>
              <a:t> </a:t>
            </a:r>
            <a:r>
              <a:rPr dirty="0"/>
              <a:t>SYSTEM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pc="-5" dirty="0"/>
              <a:t>MARKETING INFORAMTION</a:t>
            </a:r>
            <a:r>
              <a:rPr spc="-30" dirty="0"/>
              <a:t> </a:t>
            </a:r>
            <a:r>
              <a:rPr dirty="0"/>
              <a:t>SYSTEM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2851404" cy="685952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0"/>
            <a:ext cx="182880" cy="6858000"/>
          </a:xfrm>
          <a:custGeom>
            <a:avLst/>
            <a:gdLst/>
            <a:ahLst/>
            <a:cxnLst/>
            <a:rect l="l" t="t" r="r" b="b"/>
            <a:pathLst>
              <a:path w="182880" h="6858000">
                <a:moveTo>
                  <a:pt x="0" y="6858000"/>
                </a:moveTo>
                <a:lnTo>
                  <a:pt x="182880" y="6858000"/>
                </a:lnTo>
                <a:lnTo>
                  <a:pt x="18288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766E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77820" y="279907"/>
            <a:ext cx="4442459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25252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65682" y="1568653"/>
            <a:ext cx="9660635" cy="30130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68270" y="6242371"/>
            <a:ext cx="1776095" cy="1581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rgbClr val="888888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pc="-5" dirty="0"/>
              <a:t>MARKETING INFORAMTION</a:t>
            </a:r>
            <a:r>
              <a:rPr spc="-30" dirty="0"/>
              <a:t> </a:t>
            </a:r>
            <a:r>
              <a:rPr dirty="0"/>
              <a:t>SYSTEM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28600"/>
            <a:ext cx="11658600" cy="3433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 descr="C:\Users\Deepa\Pictures\Screenshots\Screenshot (184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3657600"/>
            <a:ext cx="11963400" cy="296704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7820" y="279907"/>
            <a:ext cx="6156580" cy="584775"/>
          </a:xfrm>
        </p:spPr>
        <p:txBody>
          <a:bodyPr/>
          <a:lstStyle/>
          <a:p>
            <a:r>
              <a:rPr lang="en-GB" sz="3800" dirty="0" smtClean="0">
                <a:solidFill>
                  <a:srgbClr val="FF0000"/>
                </a:solidFill>
              </a:rPr>
              <a:t>4. Facilitates Control </a:t>
            </a:r>
            <a:endParaRPr lang="en-US" sz="3800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1524001"/>
            <a:ext cx="9660635" cy="4114799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GB" sz="3000" dirty="0" smtClean="0">
                <a:solidFill>
                  <a:srgbClr val="0070C0"/>
                </a:solidFill>
              </a:rPr>
              <a:t>Plan provides target </a:t>
            </a:r>
          </a:p>
          <a:p>
            <a:pPr>
              <a:buFont typeface="Wingdings" pitchFamily="2" charset="2"/>
              <a:buChar char="Ø"/>
            </a:pPr>
            <a:endParaRPr lang="en-GB" sz="3000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GB" sz="3000" dirty="0" smtClean="0">
                <a:solidFill>
                  <a:srgbClr val="0070C0"/>
                </a:solidFill>
              </a:rPr>
              <a:t>Compared with actual performance </a:t>
            </a:r>
          </a:p>
          <a:p>
            <a:pPr>
              <a:buFont typeface="Wingdings" pitchFamily="2" charset="2"/>
              <a:buChar char="Ø"/>
            </a:pPr>
            <a:endParaRPr lang="en-GB" sz="3000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GB" sz="3000" dirty="0" smtClean="0">
                <a:solidFill>
                  <a:srgbClr val="0070C0"/>
                </a:solidFill>
              </a:rPr>
              <a:t>Help to find out deviations </a:t>
            </a:r>
          </a:p>
          <a:p>
            <a:pPr>
              <a:buFont typeface="Wingdings" pitchFamily="2" charset="2"/>
              <a:buChar char="Ø"/>
            </a:pPr>
            <a:endParaRPr lang="en-GB" sz="3000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GB" sz="3000" dirty="0" smtClean="0">
                <a:solidFill>
                  <a:srgbClr val="0070C0"/>
                </a:solidFill>
              </a:rPr>
              <a:t>Take step to correct deviations </a:t>
            </a:r>
          </a:p>
          <a:p>
            <a:pPr>
              <a:buFont typeface="Wingdings" pitchFamily="2" charset="2"/>
              <a:buChar char="Ø"/>
            </a:pPr>
            <a:endParaRPr lang="en-GB" sz="3000" dirty="0" smtClean="0">
              <a:solidFill>
                <a:srgbClr val="0070C0"/>
              </a:solidFill>
            </a:endParaRPr>
          </a:p>
          <a:p>
            <a:r>
              <a:rPr lang="en-GB" sz="3000" dirty="0" smtClean="0">
                <a:solidFill>
                  <a:srgbClr val="0070C0"/>
                </a:solidFill>
              </a:rPr>
              <a:t> </a:t>
            </a:r>
          </a:p>
          <a:p>
            <a:pPr>
              <a:buFont typeface="Wingdings" pitchFamily="2" charset="2"/>
              <a:buChar char="Ø"/>
            </a:pPr>
            <a:endParaRPr lang="en-GB" sz="3000" dirty="0" smtClean="0">
              <a:solidFill>
                <a:srgbClr val="0070C0"/>
              </a:solidFill>
            </a:endParaRPr>
          </a:p>
          <a:p>
            <a:r>
              <a:rPr lang="en-GB" sz="3000" dirty="0" smtClean="0">
                <a:solidFill>
                  <a:srgbClr val="0070C0"/>
                </a:solidFill>
              </a:rPr>
              <a:t>  </a:t>
            </a:r>
          </a:p>
          <a:p>
            <a:r>
              <a:rPr lang="en-GB" sz="3000" dirty="0" smtClean="0">
                <a:solidFill>
                  <a:srgbClr val="0070C0"/>
                </a:solidFill>
              </a:rPr>
              <a:t>  </a:t>
            </a:r>
          </a:p>
          <a:p>
            <a:endParaRPr lang="en-GB" dirty="0" smtClean="0"/>
          </a:p>
          <a:p>
            <a:endParaRPr lang="en-US" dirty="0"/>
          </a:p>
        </p:txBody>
      </p:sp>
    </p:spTree>
  </p:cSld>
  <p:clrMapOvr>
    <a:masterClrMapping/>
  </p:clrMapOvr>
  <p:transition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7820" y="279907"/>
            <a:ext cx="6156580" cy="584775"/>
          </a:xfrm>
        </p:spPr>
        <p:txBody>
          <a:bodyPr/>
          <a:lstStyle/>
          <a:p>
            <a:r>
              <a:rPr lang="en-GB" sz="3800" dirty="0" smtClean="0">
                <a:solidFill>
                  <a:srgbClr val="FF0000"/>
                </a:solidFill>
              </a:rPr>
              <a:t>5. Encourages Innovation  </a:t>
            </a:r>
            <a:endParaRPr lang="en-US" sz="3800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1524001"/>
            <a:ext cx="7772400" cy="3886199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GB" sz="3000" dirty="0" smtClean="0">
                <a:solidFill>
                  <a:srgbClr val="0070C0"/>
                </a:solidFill>
              </a:rPr>
              <a:t>Proper time to plan in advance  </a:t>
            </a:r>
          </a:p>
          <a:p>
            <a:pPr>
              <a:buFont typeface="Wingdings" pitchFamily="2" charset="2"/>
              <a:buChar char="Ø"/>
            </a:pPr>
            <a:endParaRPr lang="en-GB" sz="3000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GB" sz="3000" dirty="0" smtClean="0">
                <a:solidFill>
                  <a:srgbClr val="0070C0"/>
                </a:solidFill>
              </a:rPr>
              <a:t>Come out with innovative ideas and thoughts  </a:t>
            </a:r>
          </a:p>
          <a:p>
            <a:pPr>
              <a:buFont typeface="Wingdings" pitchFamily="2" charset="2"/>
              <a:buChar char="Ø"/>
            </a:pPr>
            <a:endParaRPr lang="en-GB" sz="3000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GB" sz="3000" dirty="0" smtClean="0">
                <a:solidFill>
                  <a:srgbClr val="0070C0"/>
                </a:solidFill>
              </a:rPr>
              <a:t>Bring best result </a:t>
            </a:r>
          </a:p>
          <a:p>
            <a:pPr>
              <a:buFont typeface="Wingdings" pitchFamily="2" charset="2"/>
              <a:buChar char="Ø"/>
            </a:pPr>
            <a:endParaRPr lang="en-GB" sz="3000" dirty="0" smtClean="0">
              <a:solidFill>
                <a:srgbClr val="0070C0"/>
              </a:solidFill>
            </a:endParaRPr>
          </a:p>
          <a:p>
            <a:r>
              <a:rPr lang="en-GB" sz="3000" dirty="0" smtClean="0">
                <a:solidFill>
                  <a:srgbClr val="0070C0"/>
                </a:solidFill>
              </a:rPr>
              <a:t> </a:t>
            </a:r>
          </a:p>
          <a:p>
            <a:pPr>
              <a:buFont typeface="Wingdings" pitchFamily="2" charset="2"/>
              <a:buChar char="Ø"/>
            </a:pPr>
            <a:endParaRPr lang="en-GB" sz="3000" dirty="0" smtClean="0">
              <a:solidFill>
                <a:srgbClr val="0070C0"/>
              </a:solidFill>
            </a:endParaRPr>
          </a:p>
          <a:p>
            <a:r>
              <a:rPr lang="en-GB" sz="3000" dirty="0" smtClean="0">
                <a:solidFill>
                  <a:srgbClr val="0070C0"/>
                </a:solidFill>
              </a:rPr>
              <a:t> </a:t>
            </a:r>
          </a:p>
          <a:p>
            <a:pPr>
              <a:buFont typeface="Wingdings" pitchFamily="2" charset="2"/>
              <a:buChar char="Ø"/>
            </a:pPr>
            <a:endParaRPr lang="en-GB" sz="3000" dirty="0" smtClean="0">
              <a:solidFill>
                <a:srgbClr val="0070C0"/>
              </a:solidFill>
            </a:endParaRPr>
          </a:p>
          <a:p>
            <a:r>
              <a:rPr lang="en-GB" sz="3000" dirty="0" smtClean="0">
                <a:solidFill>
                  <a:srgbClr val="0070C0"/>
                </a:solidFill>
              </a:rPr>
              <a:t>  </a:t>
            </a:r>
          </a:p>
          <a:p>
            <a:r>
              <a:rPr lang="en-GB" sz="3000" dirty="0" smtClean="0">
                <a:solidFill>
                  <a:srgbClr val="0070C0"/>
                </a:solidFill>
              </a:rPr>
              <a:t>  </a:t>
            </a:r>
          </a:p>
          <a:p>
            <a:endParaRPr lang="en-GB" dirty="0" smtClean="0"/>
          </a:p>
          <a:p>
            <a:endParaRPr lang="en-US" dirty="0"/>
          </a:p>
        </p:txBody>
      </p:sp>
    </p:spTree>
  </p:cSld>
  <p:clrMapOvr>
    <a:masterClrMapping/>
  </p:clrMapOvr>
  <p:transition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7820" y="279907"/>
            <a:ext cx="7451980" cy="1169551"/>
          </a:xfrm>
        </p:spPr>
        <p:txBody>
          <a:bodyPr/>
          <a:lstStyle/>
          <a:p>
            <a:r>
              <a:rPr lang="en-GB" sz="3800" dirty="0" smtClean="0">
                <a:solidFill>
                  <a:srgbClr val="FF0000"/>
                </a:solidFill>
              </a:rPr>
              <a:t>6. Facilitates Decision making </a:t>
            </a:r>
            <a:endParaRPr lang="en-US" sz="3800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1524001"/>
            <a:ext cx="9982199" cy="3505199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GB" sz="3000" dirty="0" smtClean="0">
                <a:solidFill>
                  <a:srgbClr val="0070C0"/>
                </a:solidFill>
              </a:rPr>
              <a:t>Frames alternative plans  </a:t>
            </a:r>
          </a:p>
          <a:p>
            <a:pPr>
              <a:buFont typeface="Wingdings" pitchFamily="2" charset="2"/>
              <a:buChar char="Ø"/>
            </a:pPr>
            <a:endParaRPr lang="en-GB" sz="3000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GB" sz="3000" dirty="0" smtClean="0">
                <a:solidFill>
                  <a:srgbClr val="0070C0"/>
                </a:solidFill>
              </a:rPr>
              <a:t>After analysis, best plan selected   </a:t>
            </a:r>
          </a:p>
          <a:p>
            <a:pPr>
              <a:buFont typeface="Wingdings" pitchFamily="2" charset="2"/>
              <a:buChar char="Ø"/>
            </a:pPr>
            <a:endParaRPr lang="en-GB" sz="3000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GB" sz="3000" dirty="0" smtClean="0">
                <a:solidFill>
                  <a:srgbClr val="0070C0"/>
                </a:solidFill>
              </a:rPr>
              <a:t>Help to choice best plan </a:t>
            </a:r>
          </a:p>
          <a:p>
            <a:pPr>
              <a:buFont typeface="Wingdings" pitchFamily="2" charset="2"/>
              <a:buChar char="Ø"/>
            </a:pPr>
            <a:endParaRPr lang="en-GB" sz="3000" dirty="0" smtClean="0">
              <a:solidFill>
                <a:srgbClr val="0070C0"/>
              </a:solidFill>
            </a:endParaRPr>
          </a:p>
          <a:p>
            <a:r>
              <a:rPr lang="en-GB" sz="3000" dirty="0" smtClean="0">
                <a:solidFill>
                  <a:srgbClr val="0070C0"/>
                </a:solidFill>
              </a:rPr>
              <a:t> </a:t>
            </a:r>
          </a:p>
          <a:p>
            <a:pPr>
              <a:buFont typeface="Wingdings" pitchFamily="2" charset="2"/>
              <a:buChar char="Ø"/>
            </a:pPr>
            <a:endParaRPr lang="en-GB" sz="3000" dirty="0" smtClean="0">
              <a:solidFill>
                <a:srgbClr val="0070C0"/>
              </a:solidFill>
            </a:endParaRPr>
          </a:p>
          <a:p>
            <a:r>
              <a:rPr lang="en-GB" sz="3000" dirty="0" smtClean="0">
                <a:solidFill>
                  <a:srgbClr val="0070C0"/>
                </a:solidFill>
              </a:rPr>
              <a:t> </a:t>
            </a:r>
          </a:p>
          <a:p>
            <a:pPr>
              <a:buFont typeface="Wingdings" pitchFamily="2" charset="2"/>
              <a:buChar char="Ø"/>
            </a:pPr>
            <a:endParaRPr lang="en-GB" sz="3000" dirty="0" smtClean="0">
              <a:solidFill>
                <a:srgbClr val="0070C0"/>
              </a:solidFill>
            </a:endParaRPr>
          </a:p>
          <a:p>
            <a:r>
              <a:rPr lang="en-GB" sz="3000" dirty="0" smtClean="0">
                <a:solidFill>
                  <a:srgbClr val="0070C0"/>
                </a:solidFill>
              </a:rPr>
              <a:t>  </a:t>
            </a:r>
          </a:p>
          <a:p>
            <a:r>
              <a:rPr lang="en-GB" sz="3000" dirty="0" smtClean="0">
                <a:solidFill>
                  <a:srgbClr val="0070C0"/>
                </a:solidFill>
              </a:rPr>
              <a:t>  </a:t>
            </a:r>
          </a:p>
          <a:p>
            <a:endParaRPr lang="en-GB" dirty="0" smtClean="0"/>
          </a:p>
          <a:p>
            <a:endParaRPr lang="en-US" dirty="0"/>
          </a:p>
        </p:txBody>
      </p:sp>
    </p:spTree>
  </p:cSld>
  <p:clrMapOvr>
    <a:masterClrMapping/>
  </p:clrMapOvr>
  <p:transition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7820" y="279907"/>
            <a:ext cx="7451980" cy="584775"/>
          </a:xfrm>
        </p:spPr>
        <p:txBody>
          <a:bodyPr/>
          <a:lstStyle/>
          <a:p>
            <a:r>
              <a:rPr lang="en-GB" sz="3800" dirty="0" smtClean="0">
                <a:solidFill>
                  <a:srgbClr val="FF0000"/>
                </a:solidFill>
              </a:rPr>
              <a:t>7.  Generate efficiency  </a:t>
            </a:r>
            <a:endParaRPr lang="en-US" sz="3800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1524001"/>
            <a:ext cx="9982199" cy="6093976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GB" sz="3000" dirty="0" smtClean="0">
                <a:solidFill>
                  <a:srgbClr val="0070C0"/>
                </a:solidFill>
              </a:rPr>
              <a:t>Efficiency means more benefits at less cost   </a:t>
            </a:r>
          </a:p>
          <a:p>
            <a:pPr>
              <a:buFont typeface="Wingdings" pitchFamily="2" charset="2"/>
              <a:buChar char="Ø"/>
            </a:pPr>
            <a:endParaRPr lang="en-GB" sz="3000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GB" sz="3000" dirty="0" smtClean="0">
                <a:solidFill>
                  <a:srgbClr val="0070C0"/>
                </a:solidFill>
              </a:rPr>
              <a:t>Planning enables optimum utilisation of resources    </a:t>
            </a:r>
          </a:p>
          <a:p>
            <a:pPr>
              <a:buFont typeface="Wingdings" pitchFamily="2" charset="2"/>
              <a:buChar char="Ø"/>
            </a:pPr>
            <a:endParaRPr lang="en-GB" sz="3000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GB" sz="3000" dirty="0" smtClean="0">
                <a:solidFill>
                  <a:srgbClr val="0070C0"/>
                </a:solidFill>
              </a:rPr>
              <a:t>Highest return at lower cost</a:t>
            </a:r>
          </a:p>
          <a:p>
            <a:pPr>
              <a:buFont typeface="Wingdings" pitchFamily="2" charset="2"/>
              <a:buChar char="Ø"/>
            </a:pPr>
            <a:endParaRPr lang="en-GB" sz="3000" dirty="0" smtClean="0">
              <a:solidFill>
                <a:srgbClr val="0070C0"/>
              </a:solidFill>
            </a:endParaRPr>
          </a:p>
          <a:p>
            <a:r>
              <a:rPr lang="en-GB" sz="3000" dirty="0" smtClean="0">
                <a:solidFill>
                  <a:srgbClr val="0070C0"/>
                </a:solidFill>
              </a:rPr>
              <a:t> </a:t>
            </a:r>
          </a:p>
          <a:p>
            <a:pPr>
              <a:buFont typeface="Wingdings" pitchFamily="2" charset="2"/>
              <a:buChar char="Ø"/>
            </a:pPr>
            <a:endParaRPr lang="en-GB" sz="3000" dirty="0" smtClean="0">
              <a:solidFill>
                <a:srgbClr val="0070C0"/>
              </a:solidFill>
            </a:endParaRPr>
          </a:p>
          <a:p>
            <a:r>
              <a:rPr lang="en-GB" sz="3000" dirty="0" smtClean="0">
                <a:solidFill>
                  <a:srgbClr val="0070C0"/>
                </a:solidFill>
              </a:rPr>
              <a:t> </a:t>
            </a:r>
          </a:p>
          <a:p>
            <a:pPr>
              <a:buFont typeface="Wingdings" pitchFamily="2" charset="2"/>
              <a:buChar char="Ø"/>
            </a:pPr>
            <a:endParaRPr lang="en-GB" sz="3000" dirty="0" smtClean="0">
              <a:solidFill>
                <a:srgbClr val="0070C0"/>
              </a:solidFill>
            </a:endParaRPr>
          </a:p>
          <a:p>
            <a:r>
              <a:rPr lang="en-GB" sz="3000" dirty="0" smtClean="0">
                <a:solidFill>
                  <a:srgbClr val="0070C0"/>
                </a:solidFill>
              </a:rPr>
              <a:t>  </a:t>
            </a:r>
          </a:p>
          <a:p>
            <a:r>
              <a:rPr lang="en-GB" sz="3000" dirty="0" smtClean="0">
                <a:solidFill>
                  <a:srgbClr val="0070C0"/>
                </a:solidFill>
              </a:rPr>
              <a:t>  </a:t>
            </a:r>
          </a:p>
          <a:p>
            <a:endParaRPr lang="en-GB" dirty="0" smtClean="0"/>
          </a:p>
          <a:p>
            <a:endParaRPr lang="en-US" dirty="0"/>
          </a:p>
        </p:txBody>
      </p:sp>
    </p:spTree>
  </p:cSld>
  <p:clrMapOvr>
    <a:masterClrMapping/>
  </p:clrMapOvr>
  <p:transition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7820" y="279907"/>
            <a:ext cx="7451980" cy="584775"/>
          </a:xfrm>
        </p:spPr>
        <p:txBody>
          <a:bodyPr/>
          <a:lstStyle/>
          <a:p>
            <a:r>
              <a:rPr lang="en-GB" sz="3800" dirty="0" smtClean="0">
                <a:solidFill>
                  <a:srgbClr val="FF0000"/>
                </a:solidFill>
              </a:rPr>
              <a:t>8.  Motivate Personnel   </a:t>
            </a:r>
            <a:endParaRPr lang="en-US" sz="3800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1524001"/>
            <a:ext cx="9982199" cy="4038599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GB" sz="3000" dirty="0" smtClean="0">
                <a:solidFill>
                  <a:srgbClr val="0070C0"/>
                </a:solidFill>
              </a:rPr>
              <a:t>Consult subordinate before planning   </a:t>
            </a:r>
          </a:p>
          <a:p>
            <a:pPr>
              <a:buFont typeface="Wingdings" pitchFamily="2" charset="2"/>
              <a:buChar char="Ø"/>
            </a:pPr>
            <a:endParaRPr lang="en-GB" sz="3000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GB" sz="3000" dirty="0" smtClean="0">
                <a:solidFill>
                  <a:srgbClr val="0070C0"/>
                </a:solidFill>
              </a:rPr>
              <a:t>Active involvement of subordinates    </a:t>
            </a:r>
          </a:p>
          <a:p>
            <a:pPr>
              <a:buFont typeface="Wingdings" pitchFamily="2" charset="2"/>
              <a:buChar char="Ø"/>
            </a:pPr>
            <a:endParaRPr lang="en-GB" sz="3000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GB" sz="3000" dirty="0" smtClean="0">
                <a:solidFill>
                  <a:srgbClr val="0070C0"/>
                </a:solidFill>
              </a:rPr>
              <a:t>Functional clarity </a:t>
            </a:r>
          </a:p>
          <a:p>
            <a:pPr>
              <a:buFont typeface="Wingdings" pitchFamily="2" charset="2"/>
              <a:buChar char="Ø"/>
            </a:pPr>
            <a:endParaRPr lang="en-GB" sz="3000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GB" sz="3000" dirty="0" smtClean="0">
                <a:solidFill>
                  <a:srgbClr val="0070C0"/>
                </a:solidFill>
              </a:rPr>
              <a:t>Motivated and dedicated work force</a:t>
            </a:r>
          </a:p>
          <a:p>
            <a:pPr>
              <a:buFont typeface="Wingdings" pitchFamily="2" charset="2"/>
              <a:buChar char="Ø"/>
            </a:pPr>
            <a:endParaRPr lang="en-GB" sz="3000" dirty="0" smtClean="0">
              <a:solidFill>
                <a:srgbClr val="0070C0"/>
              </a:solidFill>
            </a:endParaRPr>
          </a:p>
          <a:p>
            <a:r>
              <a:rPr lang="en-GB" sz="3000" dirty="0" smtClean="0">
                <a:solidFill>
                  <a:srgbClr val="0070C0"/>
                </a:solidFill>
              </a:rPr>
              <a:t> </a:t>
            </a:r>
          </a:p>
          <a:p>
            <a:pPr>
              <a:buFont typeface="Wingdings" pitchFamily="2" charset="2"/>
              <a:buChar char="Ø"/>
            </a:pPr>
            <a:endParaRPr lang="en-GB" sz="3000" dirty="0" smtClean="0">
              <a:solidFill>
                <a:srgbClr val="0070C0"/>
              </a:solidFill>
            </a:endParaRPr>
          </a:p>
          <a:p>
            <a:r>
              <a:rPr lang="en-GB" sz="3000" dirty="0" smtClean="0">
                <a:solidFill>
                  <a:srgbClr val="0070C0"/>
                </a:solidFill>
              </a:rPr>
              <a:t> </a:t>
            </a:r>
          </a:p>
          <a:p>
            <a:pPr>
              <a:buFont typeface="Wingdings" pitchFamily="2" charset="2"/>
              <a:buChar char="Ø"/>
            </a:pPr>
            <a:endParaRPr lang="en-GB" sz="3000" dirty="0" smtClean="0">
              <a:solidFill>
                <a:srgbClr val="0070C0"/>
              </a:solidFill>
            </a:endParaRPr>
          </a:p>
          <a:p>
            <a:r>
              <a:rPr lang="en-GB" sz="3000" dirty="0" smtClean="0">
                <a:solidFill>
                  <a:srgbClr val="0070C0"/>
                </a:solidFill>
              </a:rPr>
              <a:t>  </a:t>
            </a:r>
          </a:p>
          <a:p>
            <a:r>
              <a:rPr lang="en-GB" sz="3000" dirty="0" smtClean="0">
                <a:solidFill>
                  <a:srgbClr val="0070C0"/>
                </a:solidFill>
              </a:rPr>
              <a:t>  </a:t>
            </a:r>
          </a:p>
          <a:p>
            <a:endParaRPr lang="en-GB" dirty="0" smtClean="0"/>
          </a:p>
          <a:p>
            <a:endParaRPr lang="en-US" dirty="0"/>
          </a:p>
        </p:txBody>
      </p:sp>
    </p:spTree>
  </p:cSld>
  <p:clrMapOvr>
    <a:masterClrMapping/>
  </p:clrMapOvr>
  <p:transition>
    <p:wedg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7820" y="279907"/>
            <a:ext cx="4442459" cy="492443"/>
          </a:xfrm>
        </p:spPr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SUMMARY ....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2600" y="1143000"/>
            <a:ext cx="9660635" cy="5570756"/>
          </a:xfrm>
        </p:spPr>
        <p:txBody>
          <a:bodyPr/>
          <a:lstStyle/>
          <a:p>
            <a:r>
              <a:rPr lang="en-GB" sz="3000" b="1" dirty="0" smtClean="0">
                <a:solidFill>
                  <a:srgbClr val="0070C0"/>
                </a:solidFill>
              </a:rPr>
              <a:t>Importance of Planning</a:t>
            </a:r>
          </a:p>
          <a:p>
            <a:endParaRPr lang="en-GB" dirty="0" smtClean="0"/>
          </a:p>
          <a:p>
            <a:pPr marL="342900" indent="-342900">
              <a:buAutoNum type="arabicPeriod"/>
            </a:pPr>
            <a:r>
              <a:rPr lang="en-GB" sz="2800" dirty="0" smtClean="0">
                <a:solidFill>
                  <a:srgbClr val="FF0000"/>
                </a:solidFill>
              </a:rPr>
              <a:t>Minimizes Risks </a:t>
            </a:r>
            <a:r>
              <a:rPr lang="en-GB" sz="2800" dirty="0" smtClean="0"/>
              <a:t> </a:t>
            </a:r>
          </a:p>
          <a:p>
            <a:pPr marL="342900" indent="-342900">
              <a:buAutoNum type="arabicPeriod"/>
            </a:pPr>
            <a:r>
              <a:rPr lang="en-GB" sz="2800" dirty="0" smtClean="0">
                <a:solidFill>
                  <a:srgbClr val="FF0000"/>
                </a:solidFill>
              </a:rPr>
              <a:t>Facilitates Direction</a:t>
            </a:r>
          </a:p>
          <a:p>
            <a:pPr marL="342900" indent="-342900">
              <a:buAutoNum type="arabicPeriod"/>
            </a:pPr>
            <a:r>
              <a:rPr lang="en-GB" sz="2800" dirty="0" smtClean="0">
                <a:solidFill>
                  <a:srgbClr val="FF0000"/>
                </a:solidFill>
              </a:rPr>
              <a:t>Facilitates Organising</a:t>
            </a:r>
          </a:p>
          <a:p>
            <a:pPr marL="342900" indent="-342900">
              <a:buAutoNum type="arabicPeriod"/>
            </a:pPr>
            <a:r>
              <a:rPr lang="en-GB" sz="2800" dirty="0" smtClean="0">
                <a:solidFill>
                  <a:srgbClr val="FF0000"/>
                </a:solidFill>
              </a:rPr>
              <a:t>Facilitates Control</a:t>
            </a:r>
          </a:p>
          <a:p>
            <a:pPr marL="342900" indent="-342900">
              <a:buAutoNum type="arabicPeriod"/>
            </a:pPr>
            <a:r>
              <a:rPr lang="en-GB" sz="2800" dirty="0" smtClean="0">
                <a:solidFill>
                  <a:srgbClr val="FF0000"/>
                </a:solidFill>
              </a:rPr>
              <a:t> Encourages Innovation</a:t>
            </a:r>
          </a:p>
          <a:p>
            <a:pPr marL="342900" indent="-342900">
              <a:buAutoNum type="arabicPeriod"/>
            </a:pPr>
            <a:r>
              <a:rPr lang="en-GB" sz="2800" dirty="0" smtClean="0">
                <a:solidFill>
                  <a:srgbClr val="FF0000"/>
                </a:solidFill>
              </a:rPr>
              <a:t>Facilitates Decision making</a:t>
            </a:r>
          </a:p>
          <a:p>
            <a:pPr marL="342900" indent="-342900">
              <a:buAutoNum type="arabicPeriod"/>
            </a:pPr>
            <a:r>
              <a:rPr lang="en-GB" sz="2800" dirty="0" smtClean="0">
                <a:solidFill>
                  <a:srgbClr val="FF0000"/>
                </a:solidFill>
              </a:rPr>
              <a:t>Generate efficiency</a:t>
            </a:r>
          </a:p>
          <a:p>
            <a:pPr marL="342900" indent="-342900">
              <a:buAutoNum type="arabicPeriod"/>
            </a:pPr>
            <a:r>
              <a:rPr lang="en-GB" sz="2800" dirty="0" smtClean="0">
                <a:solidFill>
                  <a:srgbClr val="FF0000"/>
                </a:solidFill>
              </a:rPr>
              <a:t>Motivate Personnel </a:t>
            </a:r>
          </a:p>
          <a:p>
            <a:pPr marL="342900" indent="-342900">
              <a:buAutoNum type="arabicPeriod"/>
            </a:pPr>
            <a:endParaRPr lang="en-GB" dirty="0" smtClean="0">
              <a:solidFill>
                <a:srgbClr val="FF0000"/>
              </a:solidFill>
            </a:endParaRPr>
          </a:p>
          <a:p>
            <a:pPr marL="342900" indent="-342900">
              <a:buAutoNum type="arabicPeriod"/>
            </a:pPr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US" dirty="0"/>
          </a:p>
        </p:txBody>
      </p:sp>
    </p:spTree>
  </p:cSld>
  <p:clrMapOvr>
    <a:masterClrMapping/>
  </p:clrMapOvr>
  <p:transition>
    <p:wedg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4" name="Picture 4" descr="4 Tips for Writing Thank You Notes After An Interview - COORS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838200"/>
            <a:ext cx="8305800" cy="5353051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395288"/>
            <a:ext cx="10820400" cy="606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07"/>
            <a:ext cx="9829800" cy="553998"/>
          </a:xfrm>
        </p:spPr>
        <p:txBody>
          <a:bodyPr/>
          <a:lstStyle/>
          <a:p>
            <a:r>
              <a:rPr lang="en-GB" sz="3600" dirty="0" smtClean="0">
                <a:solidFill>
                  <a:srgbClr val="FF0000"/>
                </a:solidFill>
              </a:rPr>
              <a:t>Let’s Revise Previous lecture .... </a:t>
            </a:r>
            <a:endParaRPr 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0600" y="914401"/>
            <a:ext cx="9935717" cy="1308050"/>
          </a:xfrm>
        </p:spPr>
        <p:txBody>
          <a:bodyPr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GB" sz="2200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lang="en-GB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19200"/>
            <a:ext cx="121920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" y="381000"/>
            <a:ext cx="8686800" cy="3200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1000" y="838200"/>
            <a:ext cx="8382000" cy="416716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50000"/>
              </a:lnSpc>
              <a:spcBef>
                <a:spcPts val="95"/>
              </a:spcBef>
            </a:pPr>
            <a:r>
              <a:rPr lang="en-GB" sz="60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Importance of Planning</a:t>
            </a:r>
            <a:r>
              <a:rPr lang="en-GB" sz="60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/>
            </a:r>
            <a:br>
              <a:rPr lang="en-GB" sz="60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</a:br>
            <a:endParaRPr lang="en-GB" sz="6000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10242" name="Picture 2" descr="Planning Images | Free Vectors, Photos &amp; PS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96200" y="3638549"/>
            <a:ext cx="4495800" cy="3219451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The Importance of Planning Your Workouts / Resource | Monster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381000"/>
            <a:ext cx="8315325" cy="57912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Importance of Planning in Principles of Management – MBA TUT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10363200" cy="66294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7820" y="279907"/>
            <a:ext cx="4442459" cy="584775"/>
          </a:xfrm>
        </p:spPr>
        <p:txBody>
          <a:bodyPr/>
          <a:lstStyle/>
          <a:p>
            <a:r>
              <a:rPr lang="en-GB" sz="3800" dirty="0" smtClean="0">
                <a:solidFill>
                  <a:srgbClr val="FF0000"/>
                </a:solidFill>
              </a:rPr>
              <a:t>1. Minimizes Risks </a:t>
            </a:r>
            <a:endParaRPr lang="en-US" sz="3800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1524000"/>
            <a:ext cx="9660635" cy="2862322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GB" sz="3000" dirty="0" smtClean="0">
                <a:solidFill>
                  <a:srgbClr val="0070C0"/>
                </a:solidFill>
              </a:rPr>
              <a:t>Helps to minimize risk </a:t>
            </a:r>
          </a:p>
          <a:p>
            <a:pPr>
              <a:buFont typeface="Wingdings" pitchFamily="2" charset="2"/>
              <a:buChar char="Ø"/>
            </a:pPr>
            <a:endParaRPr lang="en-GB" sz="3000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GB" sz="3000" dirty="0" smtClean="0">
                <a:solidFill>
                  <a:srgbClr val="0070C0"/>
                </a:solidFill>
              </a:rPr>
              <a:t>Potential risks forecasted</a:t>
            </a:r>
          </a:p>
          <a:p>
            <a:pPr>
              <a:buFont typeface="Wingdings" pitchFamily="2" charset="2"/>
              <a:buChar char="Ø"/>
            </a:pPr>
            <a:endParaRPr lang="en-GB" sz="3000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GB" sz="3000" dirty="0" smtClean="0">
                <a:solidFill>
                  <a:srgbClr val="0070C0"/>
                </a:solidFill>
              </a:rPr>
              <a:t>Proactive decision are decided  </a:t>
            </a:r>
          </a:p>
          <a:p>
            <a:endParaRPr lang="en-GB" dirty="0" smtClean="0"/>
          </a:p>
          <a:p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7820" y="279907"/>
            <a:ext cx="5851780" cy="1169551"/>
          </a:xfrm>
        </p:spPr>
        <p:txBody>
          <a:bodyPr/>
          <a:lstStyle/>
          <a:p>
            <a:r>
              <a:rPr lang="en-GB" sz="3800" dirty="0" smtClean="0">
                <a:solidFill>
                  <a:srgbClr val="FF0000"/>
                </a:solidFill>
              </a:rPr>
              <a:t>2. Facilitates Direction  </a:t>
            </a:r>
            <a:endParaRPr lang="en-US" sz="3800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1524000"/>
            <a:ext cx="8991600" cy="51054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GB" sz="3000" dirty="0" smtClean="0">
                <a:solidFill>
                  <a:srgbClr val="0070C0"/>
                </a:solidFill>
              </a:rPr>
              <a:t>Provide schedules or time table</a:t>
            </a:r>
          </a:p>
          <a:p>
            <a:pPr>
              <a:buFont typeface="Wingdings" pitchFamily="2" charset="2"/>
              <a:buChar char="Ø"/>
            </a:pPr>
            <a:endParaRPr lang="en-GB" sz="3000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GB" sz="3200" dirty="0" smtClean="0">
                <a:solidFill>
                  <a:srgbClr val="0070C0"/>
                </a:solidFill>
              </a:rPr>
              <a:t>makes clear what employees have to do, how to do</a:t>
            </a:r>
          </a:p>
          <a:p>
            <a:pPr>
              <a:buFont typeface="Wingdings" pitchFamily="2" charset="2"/>
              <a:buChar char="Ø"/>
            </a:pPr>
            <a:endParaRPr lang="en-GB" sz="3200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GB" sz="3200" dirty="0" smtClean="0">
                <a:solidFill>
                  <a:srgbClr val="0070C0"/>
                </a:solidFill>
              </a:rPr>
              <a:t> no planning, employees would be working in different directions  </a:t>
            </a:r>
          </a:p>
          <a:p>
            <a:pPr>
              <a:buFont typeface="Wingdings" pitchFamily="2" charset="2"/>
              <a:buChar char="Ø"/>
            </a:pPr>
            <a:endParaRPr lang="en-GB" sz="3200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GB" sz="3200" dirty="0" smtClean="0">
                <a:solidFill>
                  <a:srgbClr val="0070C0"/>
                </a:solidFill>
              </a:rPr>
              <a:t>organisation would not be able to achieve its desired goal.</a:t>
            </a:r>
            <a:r>
              <a:rPr lang="en-GB" sz="3000" dirty="0" smtClean="0">
                <a:solidFill>
                  <a:srgbClr val="0070C0"/>
                </a:solidFill>
              </a:rPr>
              <a:t>  </a:t>
            </a:r>
          </a:p>
          <a:p>
            <a:endParaRPr lang="en-GB" dirty="0" smtClean="0"/>
          </a:p>
          <a:p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7820" y="279907"/>
            <a:ext cx="6156580" cy="1169551"/>
          </a:xfrm>
        </p:spPr>
        <p:txBody>
          <a:bodyPr/>
          <a:lstStyle/>
          <a:p>
            <a:r>
              <a:rPr lang="en-GB" sz="3800" dirty="0" smtClean="0">
                <a:solidFill>
                  <a:srgbClr val="FF0000"/>
                </a:solidFill>
              </a:rPr>
              <a:t>3. Facilitates Organising </a:t>
            </a:r>
            <a:endParaRPr lang="en-US" sz="3800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1524000"/>
            <a:ext cx="9660635" cy="4247317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GB" sz="3000" dirty="0" smtClean="0">
                <a:solidFill>
                  <a:srgbClr val="0070C0"/>
                </a:solidFill>
              </a:rPr>
              <a:t>Depend on target, resources are arranged </a:t>
            </a:r>
          </a:p>
          <a:p>
            <a:pPr>
              <a:buFont typeface="Wingdings" pitchFamily="2" charset="2"/>
              <a:buChar char="Ø"/>
            </a:pPr>
            <a:endParaRPr lang="en-GB" sz="3000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GB" sz="3000" dirty="0" smtClean="0">
                <a:solidFill>
                  <a:srgbClr val="0070C0"/>
                </a:solidFill>
              </a:rPr>
              <a:t>If higher target, higher resources arranged </a:t>
            </a:r>
          </a:p>
          <a:p>
            <a:pPr>
              <a:buFont typeface="Wingdings" pitchFamily="2" charset="2"/>
              <a:buChar char="Ø"/>
            </a:pPr>
            <a:endParaRPr lang="en-GB" sz="3000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GB" sz="3000" dirty="0" smtClean="0">
                <a:solidFill>
                  <a:srgbClr val="0070C0"/>
                </a:solidFill>
              </a:rPr>
              <a:t>If lower target, lower resources arranged </a:t>
            </a:r>
          </a:p>
          <a:p>
            <a:pPr>
              <a:buFont typeface="Wingdings" pitchFamily="2" charset="2"/>
              <a:buChar char="Ø"/>
            </a:pPr>
            <a:endParaRPr lang="en-GB" sz="3000" dirty="0" smtClean="0">
              <a:solidFill>
                <a:srgbClr val="0070C0"/>
              </a:solidFill>
            </a:endParaRPr>
          </a:p>
          <a:p>
            <a:r>
              <a:rPr lang="en-GB" sz="3000" dirty="0" smtClean="0">
                <a:solidFill>
                  <a:srgbClr val="0070C0"/>
                </a:solidFill>
              </a:rPr>
              <a:t>  </a:t>
            </a:r>
          </a:p>
          <a:p>
            <a:r>
              <a:rPr lang="en-GB" sz="3000" dirty="0" smtClean="0">
                <a:solidFill>
                  <a:srgbClr val="0070C0"/>
                </a:solidFill>
              </a:rPr>
              <a:t>  </a:t>
            </a:r>
          </a:p>
          <a:p>
            <a:endParaRPr lang="en-GB" dirty="0" smtClean="0"/>
          </a:p>
          <a:p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583</TotalTime>
  <Words>213</Words>
  <Application>Microsoft Office PowerPoint</Application>
  <PresentationFormat>Custom</PresentationFormat>
  <Paragraphs>108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Slide 1</vt:lpstr>
      <vt:lpstr>Slide 2</vt:lpstr>
      <vt:lpstr>Let’s Revise Previous lecture .... </vt:lpstr>
      <vt:lpstr>Importance of Planning </vt:lpstr>
      <vt:lpstr>Slide 5</vt:lpstr>
      <vt:lpstr>Slide 6</vt:lpstr>
      <vt:lpstr>1. Minimizes Risks </vt:lpstr>
      <vt:lpstr>2. Facilitates Direction  </vt:lpstr>
      <vt:lpstr>3. Facilitates Organising </vt:lpstr>
      <vt:lpstr>4. Facilitates Control </vt:lpstr>
      <vt:lpstr>5. Encourages Innovation  </vt:lpstr>
      <vt:lpstr>6. Facilitates Decision making </vt:lpstr>
      <vt:lpstr>7.  Generate efficiency  </vt:lpstr>
      <vt:lpstr>8.  Motivate Personnel   </vt:lpstr>
      <vt:lpstr>SUMMARY ....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 INFORMATION SYSTEM</dc:title>
  <dc:creator>Deepa</dc:creator>
  <cp:lastModifiedBy>Windows User</cp:lastModifiedBy>
  <cp:revision>73</cp:revision>
  <dcterms:created xsi:type="dcterms:W3CDTF">2020-06-24T17:45:06Z</dcterms:created>
  <dcterms:modified xsi:type="dcterms:W3CDTF">2020-08-05T07:43:47Z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2015-03-22T00:00:00Z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2020-06-24T00:00:00Z</vt:filetime>
  </property>
</Properties>
</file>