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21" r:id="rId2"/>
    <p:sldId id="322" r:id="rId3"/>
    <p:sldId id="301" r:id="rId4"/>
    <p:sldId id="256" r:id="rId5"/>
    <p:sldId id="310" r:id="rId6"/>
    <p:sldId id="332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33" r:id="rId16"/>
    <p:sldId id="300" r:id="rId17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6" y="-21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B3655-7209-4D1D-8971-3EC16E7DBC80}" type="datetimeFigureOut">
              <a:rPr lang="en-US" smtClean="0"/>
              <a:pPr/>
              <a:t>8/4/2020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62FA9-6DB7-494E-BD33-A6CB3A24C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2851404" cy="68595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8/4/2020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2851404" cy="68595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8/4/2020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8/4/2020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2851404" cy="685952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65682" y="1568653"/>
            <a:ext cx="9660635" cy="3013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68270" y="6242371"/>
            <a:ext cx="1776095" cy="1581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28600"/>
            <a:ext cx="11658600" cy="3433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 descr="C:\Users\Deepa\Pictures\Screenshots\Screenshot (184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657600"/>
            <a:ext cx="11963400" cy="296704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6156580" cy="584775"/>
          </a:xfrm>
        </p:spPr>
        <p:txBody>
          <a:bodyPr/>
          <a:lstStyle/>
          <a:p>
            <a:r>
              <a:rPr lang="en-GB" sz="3800" dirty="0" smtClean="0">
                <a:solidFill>
                  <a:srgbClr val="FF0000"/>
                </a:solidFill>
              </a:rPr>
              <a:t>4. Facilitates Control </a:t>
            </a:r>
            <a:endParaRPr lang="en-US" sz="38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524001"/>
            <a:ext cx="9660635" cy="411479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Plan provides target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Compared with actual performance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Help to find out deviations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Take step to correct deviations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r>
              <a:rPr lang="en-GB" sz="3000" dirty="0" smtClean="0">
                <a:solidFill>
                  <a:srgbClr val="0070C0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r>
              <a:rPr lang="en-GB" sz="3000" dirty="0" smtClean="0">
                <a:solidFill>
                  <a:srgbClr val="0070C0"/>
                </a:solidFill>
              </a:rPr>
              <a:t>  </a:t>
            </a:r>
          </a:p>
          <a:p>
            <a:r>
              <a:rPr lang="en-GB" sz="3000" dirty="0" smtClean="0">
                <a:solidFill>
                  <a:srgbClr val="0070C0"/>
                </a:solidFill>
              </a:rPr>
              <a:t>  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6156580" cy="584775"/>
          </a:xfrm>
        </p:spPr>
        <p:txBody>
          <a:bodyPr/>
          <a:lstStyle/>
          <a:p>
            <a:r>
              <a:rPr lang="en-GB" sz="3800" dirty="0" smtClean="0">
                <a:solidFill>
                  <a:srgbClr val="FF0000"/>
                </a:solidFill>
              </a:rPr>
              <a:t>5. Encourages Innovation  </a:t>
            </a:r>
            <a:endParaRPr lang="en-US" sz="38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1524001"/>
            <a:ext cx="7772400" cy="388619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Proper time to plan in advance 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Come out with innovative ideas and thoughts 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Bring best result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r>
              <a:rPr lang="en-GB" sz="3000" dirty="0" smtClean="0">
                <a:solidFill>
                  <a:srgbClr val="0070C0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r>
              <a:rPr lang="en-GB" sz="3000" dirty="0" smtClean="0">
                <a:solidFill>
                  <a:srgbClr val="0070C0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r>
              <a:rPr lang="en-GB" sz="3000" dirty="0" smtClean="0">
                <a:solidFill>
                  <a:srgbClr val="0070C0"/>
                </a:solidFill>
              </a:rPr>
              <a:t>  </a:t>
            </a:r>
          </a:p>
          <a:p>
            <a:r>
              <a:rPr lang="en-GB" sz="3000" dirty="0" smtClean="0">
                <a:solidFill>
                  <a:srgbClr val="0070C0"/>
                </a:solidFill>
              </a:rPr>
              <a:t>  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7451980" cy="1169551"/>
          </a:xfrm>
        </p:spPr>
        <p:txBody>
          <a:bodyPr/>
          <a:lstStyle/>
          <a:p>
            <a:r>
              <a:rPr lang="en-GB" sz="3800" dirty="0" smtClean="0">
                <a:solidFill>
                  <a:srgbClr val="FF0000"/>
                </a:solidFill>
              </a:rPr>
              <a:t>6. Facilitates Decision making </a:t>
            </a:r>
            <a:endParaRPr lang="en-US" sz="38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524001"/>
            <a:ext cx="9982199" cy="350519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Frames alternative plans 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After analysis, best plan selected  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Help to choice best plan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r>
              <a:rPr lang="en-GB" sz="3000" dirty="0" smtClean="0">
                <a:solidFill>
                  <a:srgbClr val="0070C0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r>
              <a:rPr lang="en-GB" sz="3000" dirty="0" smtClean="0">
                <a:solidFill>
                  <a:srgbClr val="0070C0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r>
              <a:rPr lang="en-GB" sz="3000" dirty="0" smtClean="0">
                <a:solidFill>
                  <a:srgbClr val="0070C0"/>
                </a:solidFill>
              </a:rPr>
              <a:t>  </a:t>
            </a:r>
          </a:p>
          <a:p>
            <a:r>
              <a:rPr lang="en-GB" sz="3000" dirty="0" smtClean="0">
                <a:solidFill>
                  <a:srgbClr val="0070C0"/>
                </a:solidFill>
              </a:rPr>
              <a:t>  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7451980" cy="584775"/>
          </a:xfrm>
        </p:spPr>
        <p:txBody>
          <a:bodyPr/>
          <a:lstStyle/>
          <a:p>
            <a:r>
              <a:rPr lang="en-GB" sz="3800" dirty="0" smtClean="0">
                <a:solidFill>
                  <a:srgbClr val="FF0000"/>
                </a:solidFill>
              </a:rPr>
              <a:t>7.  Generate efficiency  </a:t>
            </a:r>
            <a:endParaRPr lang="en-US" sz="38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524001"/>
            <a:ext cx="9982199" cy="6093976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Efficiency means more benefits at less cost  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Planning enables optimum utilisation of resources   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Highest return at lower cost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r>
              <a:rPr lang="en-GB" sz="3000" dirty="0" smtClean="0">
                <a:solidFill>
                  <a:srgbClr val="0070C0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r>
              <a:rPr lang="en-GB" sz="3000" dirty="0" smtClean="0">
                <a:solidFill>
                  <a:srgbClr val="0070C0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r>
              <a:rPr lang="en-GB" sz="3000" dirty="0" smtClean="0">
                <a:solidFill>
                  <a:srgbClr val="0070C0"/>
                </a:solidFill>
              </a:rPr>
              <a:t>  </a:t>
            </a:r>
          </a:p>
          <a:p>
            <a:r>
              <a:rPr lang="en-GB" sz="3000" dirty="0" smtClean="0">
                <a:solidFill>
                  <a:srgbClr val="0070C0"/>
                </a:solidFill>
              </a:rPr>
              <a:t>  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7451980" cy="584775"/>
          </a:xfrm>
        </p:spPr>
        <p:txBody>
          <a:bodyPr/>
          <a:lstStyle/>
          <a:p>
            <a:r>
              <a:rPr lang="en-GB" sz="3800" dirty="0" smtClean="0">
                <a:solidFill>
                  <a:srgbClr val="FF0000"/>
                </a:solidFill>
              </a:rPr>
              <a:t>8.  Motivate Personnel   </a:t>
            </a:r>
            <a:endParaRPr lang="en-US" sz="38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524001"/>
            <a:ext cx="9982199" cy="403859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Consult subordinate before planning  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Active involvement of subordinates   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Functional clarity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Motivated and dedicated work force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r>
              <a:rPr lang="en-GB" sz="3000" dirty="0" smtClean="0">
                <a:solidFill>
                  <a:srgbClr val="0070C0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r>
              <a:rPr lang="en-GB" sz="3000" dirty="0" smtClean="0">
                <a:solidFill>
                  <a:srgbClr val="0070C0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r>
              <a:rPr lang="en-GB" sz="3000" dirty="0" smtClean="0">
                <a:solidFill>
                  <a:srgbClr val="0070C0"/>
                </a:solidFill>
              </a:rPr>
              <a:t>  </a:t>
            </a:r>
          </a:p>
          <a:p>
            <a:r>
              <a:rPr lang="en-GB" sz="3000" dirty="0" smtClean="0">
                <a:solidFill>
                  <a:srgbClr val="0070C0"/>
                </a:solidFill>
              </a:rPr>
              <a:t>  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492443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SUMMARY ....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1143000"/>
            <a:ext cx="9660635" cy="5570756"/>
          </a:xfrm>
        </p:spPr>
        <p:txBody>
          <a:bodyPr/>
          <a:lstStyle/>
          <a:p>
            <a:r>
              <a:rPr lang="en-GB" sz="3000" b="1" dirty="0" smtClean="0">
                <a:solidFill>
                  <a:srgbClr val="0070C0"/>
                </a:solidFill>
              </a:rPr>
              <a:t>Importance of Planning</a:t>
            </a:r>
          </a:p>
          <a:p>
            <a:endParaRPr lang="en-GB" dirty="0" smtClean="0"/>
          </a:p>
          <a:p>
            <a:pPr marL="342900" indent="-342900">
              <a:buAutoNum type="arabicPeriod"/>
            </a:pPr>
            <a:r>
              <a:rPr lang="en-GB" sz="2800" dirty="0" smtClean="0">
                <a:solidFill>
                  <a:srgbClr val="FF0000"/>
                </a:solidFill>
              </a:rPr>
              <a:t>Minimizes Risks </a:t>
            </a:r>
            <a:r>
              <a:rPr lang="en-GB" sz="2800" dirty="0" smtClean="0"/>
              <a:t> </a:t>
            </a:r>
          </a:p>
          <a:p>
            <a:pPr marL="342900" indent="-342900">
              <a:buAutoNum type="arabicPeriod"/>
            </a:pPr>
            <a:r>
              <a:rPr lang="en-GB" sz="2800" dirty="0" smtClean="0">
                <a:solidFill>
                  <a:srgbClr val="FF0000"/>
                </a:solidFill>
              </a:rPr>
              <a:t>Facilitates Direction</a:t>
            </a:r>
          </a:p>
          <a:p>
            <a:pPr marL="342900" indent="-342900">
              <a:buAutoNum type="arabicPeriod"/>
            </a:pPr>
            <a:r>
              <a:rPr lang="en-GB" sz="2800" dirty="0" smtClean="0">
                <a:solidFill>
                  <a:srgbClr val="FF0000"/>
                </a:solidFill>
              </a:rPr>
              <a:t>Facilitates Organising</a:t>
            </a:r>
          </a:p>
          <a:p>
            <a:pPr marL="342900" indent="-342900">
              <a:buAutoNum type="arabicPeriod"/>
            </a:pPr>
            <a:r>
              <a:rPr lang="en-GB" sz="2800" dirty="0" smtClean="0">
                <a:solidFill>
                  <a:srgbClr val="FF0000"/>
                </a:solidFill>
              </a:rPr>
              <a:t>Facilitates Control</a:t>
            </a:r>
          </a:p>
          <a:p>
            <a:pPr marL="342900" indent="-342900">
              <a:buAutoNum type="arabicPeriod"/>
            </a:pPr>
            <a:r>
              <a:rPr lang="en-GB" sz="2800" dirty="0" smtClean="0">
                <a:solidFill>
                  <a:srgbClr val="FF0000"/>
                </a:solidFill>
              </a:rPr>
              <a:t> Encourages Innovation</a:t>
            </a:r>
          </a:p>
          <a:p>
            <a:pPr marL="342900" indent="-342900">
              <a:buAutoNum type="arabicPeriod"/>
            </a:pPr>
            <a:r>
              <a:rPr lang="en-GB" sz="2800" dirty="0" smtClean="0">
                <a:solidFill>
                  <a:srgbClr val="FF0000"/>
                </a:solidFill>
              </a:rPr>
              <a:t>Facilitates Decision making</a:t>
            </a:r>
          </a:p>
          <a:p>
            <a:pPr marL="342900" indent="-342900">
              <a:buAutoNum type="arabicPeriod"/>
            </a:pPr>
            <a:r>
              <a:rPr lang="en-GB" sz="2800" dirty="0" smtClean="0">
                <a:solidFill>
                  <a:srgbClr val="FF0000"/>
                </a:solidFill>
              </a:rPr>
              <a:t>Generate efficiency</a:t>
            </a:r>
          </a:p>
          <a:p>
            <a:pPr marL="342900" indent="-342900">
              <a:buAutoNum type="arabicPeriod"/>
            </a:pPr>
            <a:r>
              <a:rPr lang="en-GB" sz="2800" dirty="0" smtClean="0">
                <a:solidFill>
                  <a:srgbClr val="FF0000"/>
                </a:solidFill>
              </a:rPr>
              <a:t>Motivate Personnel </a:t>
            </a:r>
          </a:p>
          <a:p>
            <a:pPr marL="342900" indent="-342900">
              <a:buAutoNum type="arabicPeriod"/>
            </a:pPr>
            <a:endParaRPr lang="en-GB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4 Tips for Writing Thank You Notes After An Interview - COORS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838200"/>
            <a:ext cx="8305800" cy="535305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95288"/>
            <a:ext cx="10820400" cy="606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07"/>
            <a:ext cx="9829800" cy="553998"/>
          </a:xfrm>
        </p:spPr>
        <p:txBody>
          <a:bodyPr/>
          <a:lstStyle/>
          <a:p>
            <a:r>
              <a:rPr lang="en-GB" sz="3600" dirty="0" smtClean="0">
                <a:solidFill>
                  <a:srgbClr val="FF0000"/>
                </a:solidFill>
              </a:rPr>
              <a:t>Let’s Revise Previous lecture .... 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914401"/>
            <a:ext cx="9935717" cy="1308050"/>
          </a:xfrm>
        </p:spPr>
        <p:txBody>
          <a:bodyPr/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GB" sz="22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GB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12192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381000"/>
            <a:ext cx="8686800" cy="3200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1000" y="838200"/>
            <a:ext cx="8382000" cy="416716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50000"/>
              </a:lnSpc>
              <a:spcBef>
                <a:spcPts val="95"/>
              </a:spcBef>
            </a:pPr>
            <a: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Importance of Planning</a:t>
            </a:r>
            <a: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en-GB" sz="600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0242" name="Picture 2" descr="Planning Images | Free Vectors, Photos &amp; PS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3638549"/>
            <a:ext cx="4495800" cy="321945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The Importance of Planning Your Workouts / Resource | Monster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381000"/>
            <a:ext cx="8315325" cy="5791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mportance of Planning in Principles of Management – MBA TU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10363200" cy="66294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584775"/>
          </a:xfrm>
        </p:spPr>
        <p:txBody>
          <a:bodyPr/>
          <a:lstStyle/>
          <a:p>
            <a:r>
              <a:rPr lang="en-GB" sz="3800" dirty="0" smtClean="0">
                <a:solidFill>
                  <a:srgbClr val="FF0000"/>
                </a:solidFill>
              </a:rPr>
              <a:t>1. Minimizes Risks </a:t>
            </a:r>
            <a:endParaRPr lang="en-US" sz="38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524000"/>
            <a:ext cx="9660635" cy="286232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Helps to minimize risk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Potential risks forecasted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Proactive decision are decided  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5851780" cy="1169551"/>
          </a:xfrm>
        </p:spPr>
        <p:txBody>
          <a:bodyPr/>
          <a:lstStyle/>
          <a:p>
            <a:r>
              <a:rPr lang="en-GB" sz="3800" dirty="0" smtClean="0">
                <a:solidFill>
                  <a:srgbClr val="FF0000"/>
                </a:solidFill>
              </a:rPr>
              <a:t>2. Facilitates Direction  </a:t>
            </a:r>
            <a:endParaRPr lang="en-US" sz="38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524000"/>
            <a:ext cx="8991600" cy="51054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Provide schedules or time table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200" dirty="0" smtClean="0">
                <a:solidFill>
                  <a:srgbClr val="0070C0"/>
                </a:solidFill>
              </a:rPr>
              <a:t>makes clear what employees have to do, how to do</a:t>
            </a:r>
          </a:p>
          <a:p>
            <a:pPr>
              <a:buFont typeface="Wingdings" pitchFamily="2" charset="2"/>
              <a:buChar char="Ø"/>
            </a:pPr>
            <a:endParaRPr lang="en-GB" sz="32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200" dirty="0" smtClean="0">
                <a:solidFill>
                  <a:srgbClr val="0070C0"/>
                </a:solidFill>
              </a:rPr>
              <a:t> no planning, employees would be working in different directions  </a:t>
            </a:r>
          </a:p>
          <a:p>
            <a:pPr>
              <a:buFont typeface="Wingdings" pitchFamily="2" charset="2"/>
              <a:buChar char="Ø"/>
            </a:pPr>
            <a:endParaRPr lang="en-GB" sz="32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200" dirty="0" smtClean="0">
                <a:solidFill>
                  <a:srgbClr val="0070C0"/>
                </a:solidFill>
              </a:rPr>
              <a:t>organisation would not be able to achieve its desired goal.</a:t>
            </a:r>
            <a:r>
              <a:rPr lang="en-GB" sz="3000" dirty="0" smtClean="0">
                <a:solidFill>
                  <a:srgbClr val="0070C0"/>
                </a:solidFill>
              </a:rPr>
              <a:t>  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6156580" cy="1169551"/>
          </a:xfrm>
        </p:spPr>
        <p:txBody>
          <a:bodyPr/>
          <a:lstStyle/>
          <a:p>
            <a:r>
              <a:rPr lang="en-GB" sz="3800" dirty="0" smtClean="0">
                <a:solidFill>
                  <a:srgbClr val="FF0000"/>
                </a:solidFill>
              </a:rPr>
              <a:t>3. Facilitates Organising </a:t>
            </a:r>
            <a:endParaRPr lang="en-US" sz="38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524000"/>
            <a:ext cx="9660635" cy="424731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Depend on target, resources are arranged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If higher target, higher resources arranged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If lower target, lower resources arranged </a:t>
            </a:r>
          </a:p>
          <a:p>
            <a:pPr>
              <a:buFont typeface="Wingdings" pitchFamily="2" charset="2"/>
              <a:buChar char="Ø"/>
            </a:pPr>
            <a:endParaRPr lang="en-GB" sz="3000" dirty="0" smtClean="0">
              <a:solidFill>
                <a:srgbClr val="0070C0"/>
              </a:solidFill>
            </a:endParaRPr>
          </a:p>
          <a:p>
            <a:r>
              <a:rPr lang="en-GB" sz="3000" dirty="0" smtClean="0">
                <a:solidFill>
                  <a:srgbClr val="0070C0"/>
                </a:solidFill>
              </a:rPr>
              <a:t>  </a:t>
            </a:r>
          </a:p>
          <a:p>
            <a:r>
              <a:rPr lang="en-GB" sz="3000" dirty="0" smtClean="0">
                <a:solidFill>
                  <a:srgbClr val="0070C0"/>
                </a:solidFill>
              </a:rPr>
              <a:t>  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</TotalTime>
  <Words>213</Words>
  <Application>Microsoft Office PowerPoint</Application>
  <PresentationFormat>Custom</PresentationFormat>
  <Paragraphs>108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Let’s Revise Previous lecture .... </vt:lpstr>
      <vt:lpstr>Importance of Planning </vt:lpstr>
      <vt:lpstr>Slide 5</vt:lpstr>
      <vt:lpstr>Slide 6</vt:lpstr>
      <vt:lpstr>1. Minimizes Risks </vt:lpstr>
      <vt:lpstr>2. Facilitates Direction  </vt:lpstr>
      <vt:lpstr>3. Facilitates Organising </vt:lpstr>
      <vt:lpstr>4. Facilitates Control </vt:lpstr>
      <vt:lpstr>5. Encourages Innovation  </vt:lpstr>
      <vt:lpstr>6. Facilitates Decision making </vt:lpstr>
      <vt:lpstr>7.  Generate efficiency  </vt:lpstr>
      <vt:lpstr>8.  Motivate Personnel   </vt:lpstr>
      <vt:lpstr>SUMMARY ....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INFORMATION SYSTEM</dc:title>
  <dc:creator>Deepa</dc:creator>
  <cp:lastModifiedBy>Windows User</cp:lastModifiedBy>
  <cp:revision>73</cp:revision>
  <dcterms:created xsi:type="dcterms:W3CDTF">2020-06-24T17:45:06Z</dcterms:created>
  <dcterms:modified xsi:type="dcterms:W3CDTF">2020-08-05T07:43:47Z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2015-03-22T00:00:00Z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2020-06-24T00:00:00Z</vt:filetime>
  </property>
</Properties>
</file>