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61" r:id="rId6"/>
    <p:sldId id="259"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tableStyles" Target="tableStyles.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presProps" Target="presProp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65624D2-75F2-481E-9D61-2D02B33CA107}" type="datetimeFigureOut">
              <a:rPr lang="en-US" smtClean="0"/>
              <a:t>9/12/2020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3379261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5624D2-75F2-481E-9D61-2D02B33CA107}" type="datetimeFigureOut">
              <a:rPr lang="en-US" smtClean="0"/>
              <a:t>9/12/2020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179186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5624D2-75F2-481E-9D61-2D02B33CA107}" type="datetimeFigureOut">
              <a:rPr lang="en-US" smtClean="0"/>
              <a:t>9/12/2020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3771168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5624D2-75F2-481E-9D61-2D02B33CA107}" type="datetimeFigureOut">
              <a:rPr lang="en-US" smtClean="0"/>
              <a:t>9/12/2020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EFB0-057F-4E82-989B-FE93839070B9}"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36813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5624D2-75F2-481E-9D61-2D02B33CA107}" type="datetimeFigureOut">
              <a:rPr lang="en-US" smtClean="0"/>
              <a:t>9/12/2020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30540992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65624D2-75F2-481E-9D61-2D02B33CA107}" type="datetimeFigureOut">
              <a:rPr lang="en-US" smtClean="0"/>
              <a:t>9/12/2020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1406575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65624D2-75F2-481E-9D61-2D02B33CA107}" type="datetimeFigureOut">
              <a:rPr lang="en-US" smtClean="0"/>
              <a:t>9/12/2020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1008574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5624D2-75F2-481E-9D61-2D02B33CA107}" type="datetimeFigureOut">
              <a:rPr lang="en-US" smtClean="0"/>
              <a:t>9/12/2020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31089337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5624D2-75F2-481E-9D61-2D02B33CA107}" type="datetimeFigureOut">
              <a:rPr lang="en-US" smtClean="0"/>
              <a:t>9/12/2020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1982262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5624D2-75F2-481E-9D61-2D02B33CA107}" type="datetimeFigureOut">
              <a:rPr lang="en-US" smtClean="0"/>
              <a:t>9/12/2020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470682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65624D2-75F2-481E-9D61-2D02B33CA107}" type="datetimeFigureOut">
              <a:rPr lang="en-US" smtClean="0"/>
              <a:t>9/12/2020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843769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65624D2-75F2-481E-9D61-2D02B33CA107}" type="datetimeFigureOut">
              <a:rPr lang="en-US" smtClean="0"/>
              <a:t>9/12/2020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565080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65624D2-75F2-481E-9D61-2D02B33CA107}" type="datetimeFigureOut">
              <a:rPr lang="en-US" smtClean="0"/>
              <a:t>9/12/2020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2709206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65624D2-75F2-481E-9D61-2D02B33CA107}" type="datetimeFigureOut">
              <a:rPr lang="en-US" smtClean="0"/>
              <a:t>9/12/2020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2784543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65624D2-75F2-481E-9D61-2D02B33CA107}" type="datetimeFigureOut">
              <a:rPr lang="en-US" smtClean="0"/>
              <a:t>9/12/2020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3121022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5624D2-75F2-481E-9D61-2D02B33CA107}" type="datetimeFigureOut">
              <a:rPr lang="en-US" smtClean="0"/>
              <a:t>9/12/2020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3536063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5624D2-75F2-481E-9D61-2D02B33CA107}" type="datetimeFigureOut">
              <a:rPr lang="en-US" smtClean="0"/>
              <a:t>9/12/2020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7EFB0-057F-4E82-989B-FE93839070B9}" type="slidenum">
              <a:rPr lang="en-US" smtClean="0"/>
              <a:t>‹#›</a:t>
            </a:fld>
            <a:endParaRPr lang="en-US"/>
          </a:p>
        </p:txBody>
      </p:sp>
    </p:spTree>
    <p:extLst>
      <p:ext uri="{BB962C8B-B14F-4D97-AF65-F5344CB8AC3E}">
        <p14:creationId xmlns:p14="http://schemas.microsoft.com/office/powerpoint/2010/main" val="2564955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65624D2-75F2-481E-9D61-2D02B33CA107}" type="datetimeFigureOut">
              <a:rPr lang="en-US" smtClean="0"/>
              <a:t>9/12/2020</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4BB7EFB0-057F-4E82-989B-FE93839070B9}" type="slidenum">
              <a:rPr lang="en-US" smtClean="0"/>
              <a:t>‹#›</a:t>
            </a:fld>
            <a:endParaRPr lang="en-US"/>
          </a:p>
        </p:txBody>
      </p:sp>
    </p:spTree>
    <p:extLst>
      <p:ext uri="{BB962C8B-B14F-4D97-AF65-F5344CB8AC3E}">
        <p14:creationId xmlns:p14="http://schemas.microsoft.com/office/powerpoint/2010/main" val="3758336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7918" y="161365"/>
            <a:ext cx="11725835" cy="6555641"/>
          </a:xfrm>
          <a:prstGeom prst="rect">
            <a:avLst/>
          </a:prstGeom>
          <a:noFill/>
        </p:spPr>
        <p:txBody>
          <a:bodyPr wrap="square" rtlCol="0">
            <a:spAutoFit/>
          </a:bodyPr>
          <a:lstStyle/>
          <a:p>
            <a:pPr algn="ctr"/>
            <a:endParaRPr lang="en-US" sz="2000" b="1" u="sng" dirty="0">
              <a:latin typeface="Times New Roman" panose="02020603050405020304" pitchFamily="18" charset="0"/>
              <a:cs typeface="Times New Roman" panose="02020603050405020304" pitchFamily="18" charset="0"/>
            </a:endParaRPr>
          </a:p>
          <a:p>
            <a:pPr algn="ctr"/>
            <a:r>
              <a:rPr lang="en-US" sz="2000" b="1" u="sng" dirty="0">
                <a:latin typeface="Times New Roman" panose="02020603050405020304" pitchFamily="18" charset="0"/>
                <a:cs typeface="Times New Roman" panose="02020603050405020304" pitchFamily="18" charset="0"/>
              </a:rPr>
              <a:t>3. India's Foreign Trade Policy</a:t>
            </a:r>
          </a:p>
          <a:p>
            <a:pPr algn="ctr"/>
            <a:endParaRPr lang="en-US" sz="2000"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 Foreign Trade Policy (FTP) 2015-20 </a:t>
            </a:r>
          </a:p>
          <a:p>
            <a:pPr marL="285750" indent="-285750">
              <a:buFontTx/>
              <a:buChar char="-"/>
            </a:pPr>
            <a:r>
              <a:rPr lang="en-US" sz="2000" dirty="0">
                <a:latin typeface="Times New Roman" panose="02020603050405020304" pitchFamily="18" charset="0"/>
                <a:cs typeface="Times New Roman" panose="02020603050405020304" pitchFamily="18" charset="0"/>
              </a:rPr>
              <a:t>Highlights</a:t>
            </a:r>
          </a:p>
          <a:p>
            <a:pPr marL="285750" indent="-285750">
              <a:buFontTx/>
              <a:buChar char="-"/>
            </a:pPr>
            <a:r>
              <a:rPr lang="en-US" sz="2000" dirty="0">
                <a:latin typeface="Times New Roman" panose="02020603050405020304" pitchFamily="18" charset="0"/>
                <a:cs typeface="Times New Roman" panose="02020603050405020304" pitchFamily="18" charset="0"/>
              </a:rPr>
              <a:t>Implications</a:t>
            </a:r>
          </a:p>
          <a:p>
            <a:pPr marL="285750" indent="-285750">
              <a:buFontTx/>
              <a:buChar char="-"/>
            </a:pPr>
            <a:r>
              <a:rPr lang="en-US" sz="2000" dirty="0">
                <a:latin typeface="Times New Roman" panose="02020603050405020304" pitchFamily="18" charset="0"/>
                <a:cs typeface="Times New Roman" panose="02020603050405020304" pitchFamily="18" charset="0"/>
              </a:rPr>
              <a:t>Export Trade Facilitations and ease of doing business </a:t>
            </a:r>
          </a:p>
          <a:p>
            <a:r>
              <a:rPr lang="en-US" sz="2000" dirty="0">
                <a:latin typeface="Times New Roman" panose="02020603050405020304" pitchFamily="18" charset="0"/>
                <a:cs typeface="Times New Roman" panose="02020603050405020304" pitchFamily="18" charset="0"/>
              </a:rPr>
              <a:t> </a:t>
            </a:r>
          </a:p>
          <a:p>
            <a:pPr marL="285750" indent="-28575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Role of Directorate General of Foreign Trade</a:t>
            </a:r>
          </a:p>
          <a:p>
            <a:pPr marL="285750" indent="-28575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Negative List of Exports</a:t>
            </a:r>
          </a:p>
          <a:p>
            <a:pPr marL="285750" indent="-28575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Deemed Exports</a:t>
            </a:r>
          </a:p>
          <a:p>
            <a:pPr marL="285750" indent="-28575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Benefits to Status Holders</a:t>
            </a:r>
          </a:p>
          <a:p>
            <a:pPr marL="285750" indent="-28575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Towns of Excellence</a:t>
            </a:r>
          </a:p>
          <a:p>
            <a:pPr marL="285750" indent="-28575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Benefits For EHTP, BTP and STP</a:t>
            </a:r>
          </a:p>
          <a:p>
            <a:pPr marL="285750" indent="-28575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Benefits enjoyed by (IIAS) </a:t>
            </a:r>
          </a:p>
          <a:p>
            <a:pPr marL="285750" indent="-28575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Integrated Industrial Areas (SEZ), EOU, AEZ</a:t>
            </a:r>
          </a:p>
          <a:p>
            <a:endParaRPr lang="en-US" sz="2000" dirty="0"/>
          </a:p>
        </p:txBody>
      </p:sp>
    </p:spTree>
    <p:extLst>
      <p:ext uri="{BB962C8B-B14F-4D97-AF65-F5344CB8AC3E}">
        <p14:creationId xmlns:p14="http://schemas.microsoft.com/office/powerpoint/2010/main" val="1090158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153" y="215153"/>
            <a:ext cx="11672047" cy="5632311"/>
          </a:xfrm>
          <a:prstGeom prst="rect">
            <a:avLst/>
          </a:prstGeom>
          <a:noFill/>
        </p:spPr>
        <p:txBody>
          <a:bodyPr wrap="square" rtlCol="0">
            <a:spAutoFit/>
          </a:bodyPr>
          <a:lstStyle/>
          <a:p>
            <a:endParaRPr lang="en-US" sz="2000" dirty="0"/>
          </a:p>
          <a:p>
            <a:endParaRPr lang="en-US" sz="2000" dirty="0"/>
          </a:p>
          <a:p>
            <a:endParaRPr lang="en-US" sz="2000" dirty="0"/>
          </a:p>
          <a:p>
            <a:pPr marL="285750" indent="-285750">
              <a:buFont typeface="Arial" panose="020B0604020202020204" pitchFamily="34" charset="0"/>
              <a:buChar char="•"/>
            </a:pPr>
            <a:r>
              <a:rPr lang="en-US" sz="2000" dirty="0"/>
              <a:t>FTP 2015-20 introduces two new schemes, namely ‘Merchandise Exports from India Scheme (MEIS)’ for export of specified goods to specified markets and ‘Services Exports from India Scheme (SEIS)’ for increasing exports of notified services.</a:t>
            </a:r>
          </a:p>
          <a:p>
            <a:endParaRPr lang="en-US" sz="2000" dirty="0"/>
          </a:p>
          <a:p>
            <a:endParaRPr lang="en-US" sz="2000" dirty="0"/>
          </a:p>
          <a:p>
            <a:pPr marL="285750" indent="-285750">
              <a:buFont typeface="Arial" panose="020B0604020202020204" pitchFamily="34" charset="0"/>
              <a:buChar char="•"/>
            </a:pPr>
            <a:r>
              <a:rPr lang="en-US" sz="2000" dirty="0"/>
              <a:t>Duty credit scrips </a:t>
            </a:r>
            <a:r>
              <a:rPr lang="en-US" sz="2000" b="1" dirty="0"/>
              <a:t>(A DCS provides tax incentives on exports, which can be used by exporters to set off their import duties</a:t>
            </a:r>
            <a:r>
              <a:rPr lang="en-US" sz="2000" dirty="0"/>
              <a:t>) issued under MEIS and SEIS and the goods imported against these scrips are fully transferable.</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For grant of rewards under MEIS, the countries have been categorized into 3 Groups, whereas the rates of rewards under MEIS range from 2 per cent to 5 per cent. Under SEIS the selected Services would be rewarded at the rates of 3 per cent and 5 per cent.</a:t>
            </a:r>
          </a:p>
          <a:p>
            <a:endParaRPr lang="en-US" sz="2000" dirty="0"/>
          </a:p>
        </p:txBody>
      </p:sp>
    </p:spTree>
    <p:extLst>
      <p:ext uri="{BB962C8B-B14F-4D97-AF65-F5344CB8AC3E}">
        <p14:creationId xmlns:p14="http://schemas.microsoft.com/office/powerpoint/2010/main" val="278946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Effect transition="in" filter="fade">
                                      <p:cBhvr>
                                        <p:cTn id="7" dur="500"/>
                                        <p:tgtEl>
                                          <p:spTgt spid="2">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0" end="10"/>
                                            </p:txEl>
                                          </p:spTgt>
                                        </p:tgtEl>
                                        <p:attrNameLst>
                                          <p:attrName>style.visibility</p:attrName>
                                        </p:attrNameLst>
                                      </p:cBhvr>
                                      <p:to>
                                        <p:strVal val="visible"/>
                                      </p:to>
                                    </p:set>
                                    <p:animEffect transition="in" filter="fade">
                                      <p:cBhvr>
                                        <p:cTn id="12"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918" y="174812"/>
            <a:ext cx="11806517" cy="5016758"/>
          </a:xfrm>
          <a:prstGeom prst="rect">
            <a:avLst/>
          </a:prstGeom>
          <a:noFill/>
        </p:spPr>
        <p:txBody>
          <a:bodyPr wrap="square" rtlCol="0">
            <a:spAutoFit/>
          </a:bodyPr>
          <a:lstStyle/>
          <a:p>
            <a:endParaRPr lang="en-US" sz="2000" dirty="0"/>
          </a:p>
          <a:p>
            <a:endParaRPr lang="en-US" sz="2000" dirty="0"/>
          </a:p>
          <a:p>
            <a:endParaRPr lang="en-US" sz="2000" dirty="0"/>
          </a:p>
          <a:p>
            <a:pPr marL="285750" indent="-285750">
              <a:buFont typeface="Arial" panose="020B0604020202020204" pitchFamily="34" charset="0"/>
              <a:buChar char="•"/>
            </a:pPr>
            <a:r>
              <a:rPr lang="en-US" sz="2000" dirty="0"/>
              <a:t>Measures have been adopted to nudge procurement of capital goods from indigenous manufacturers under the EPCG scheme by reducing specific export obligation to 75per cent of the normal export obligation.</a:t>
            </a:r>
          </a:p>
          <a:p>
            <a:endParaRPr lang="en-US" sz="2000" dirty="0"/>
          </a:p>
          <a:p>
            <a:endParaRPr lang="en-US" sz="2000" dirty="0"/>
          </a:p>
          <a:p>
            <a:endParaRPr lang="en-US" sz="2000" dirty="0"/>
          </a:p>
          <a:p>
            <a:pPr marL="285750" indent="-285750">
              <a:buFont typeface="Arial" panose="020B0604020202020204" pitchFamily="34" charset="0"/>
              <a:buChar char="•"/>
            </a:pPr>
            <a:r>
              <a:rPr lang="en-US" sz="2000" dirty="0"/>
              <a:t>Measures have been taken to give a boost to exports of defense and hi-tech items.</a:t>
            </a:r>
          </a:p>
          <a:p>
            <a:endParaRPr lang="en-US" sz="2000" dirty="0"/>
          </a:p>
          <a:p>
            <a:endParaRPr lang="en-US" sz="2000" dirty="0"/>
          </a:p>
          <a:p>
            <a:endParaRPr lang="en-US" sz="2000" dirty="0"/>
          </a:p>
          <a:p>
            <a:pPr marL="285750" indent="-285750">
              <a:buFont typeface="Arial" panose="020B0604020202020204" pitchFamily="34" charset="0"/>
              <a:buChar char="•"/>
            </a:pPr>
            <a:r>
              <a:rPr lang="en-US" sz="2000" dirty="0"/>
              <a:t>E-Commerce exports of handloom products, books/periodicals, leather footwear, toys and customized fashion garments through courier or foreign post office would also be able to get benefit of MEIS (for values up to INR 25,000).</a:t>
            </a:r>
          </a:p>
          <a:p>
            <a:endParaRPr lang="en-US" sz="2000" dirty="0"/>
          </a:p>
        </p:txBody>
      </p:sp>
    </p:spTree>
    <p:extLst>
      <p:ext uri="{BB962C8B-B14F-4D97-AF65-F5344CB8AC3E}">
        <p14:creationId xmlns:p14="http://schemas.microsoft.com/office/powerpoint/2010/main" val="3961575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fade">
                                      <p:cBhvr>
                                        <p:cTn id="7" dur="500"/>
                                        <p:tgtEl>
                                          <p:spTgt spid="2">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1" end="11"/>
                                            </p:txEl>
                                          </p:spTgt>
                                        </p:tgtEl>
                                        <p:attrNameLst>
                                          <p:attrName>style.visibility</p:attrName>
                                        </p:attrNameLst>
                                      </p:cBhvr>
                                      <p:to>
                                        <p:strVal val="visible"/>
                                      </p:to>
                                    </p:set>
                                    <p:animEffect transition="in" filter="fade">
                                      <p:cBhvr>
                                        <p:cTn id="12"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2047" y="215153"/>
            <a:ext cx="11577918" cy="4708981"/>
          </a:xfrm>
          <a:prstGeom prst="rect">
            <a:avLst/>
          </a:prstGeom>
          <a:noFill/>
        </p:spPr>
        <p:txBody>
          <a:bodyPr wrap="square" rtlCol="0">
            <a:spAutoFit/>
          </a:bodyPr>
          <a:lstStyle/>
          <a:p>
            <a:endParaRPr lang="en-US" sz="2000" dirty="0"/>
          </a:p>
          <a:p>
            <a:endParaRPr lang="en-US" sz="2000" dirty="0"/>
          </a:p>
          <a:p>
            <a:endParaRPr lang="en-US" sz="2000" dirty="0"/>
          </a:p>
          <a:p>
            <a:pPr marL="285750" indent="-285750">
              <a:buFont typeface="Arial" panose="020B0604020202020204" pitchFamily="34" charset="0"/>
              <a:buChar char="•"/>
            </a:pPr>
            <a:r>
              <a:rPr lang="en-US" sz="2000" dirty="0"/>
              <a:t>Manufacturers, who are also status holders, will now be able to self-certify their manufactured goods in phases, as originating from India with a view to qualifying for preferential treatment under various forms of bilateral and regional trade agreements. This ‘Approved Exporter System’ will help manufacturer exporters considerably in getting fast access to international markets.</a:t>
            </a:r>
          </a:p>
          <a:p>
            <a:endParaRPr lang="en-US" sz="2000" dirty="0"/>
          </a:p>
          <a:p>
            <a:endParaRPr lang="en-US" sz="2000" dirty="0"/>
          </a:p>
          <a:p>
            <a:endParaRPr lang="en-US" sz="2000" dirty="0"/>
          </a:p>
          <a:p>
            <a:pPr marL="285750" indent="-285750">
              <a:buFont typeface="Arial" panose="020B0604020202020204" pitchFamily="34" charset="0"/>
              <a:buChar char="•"/>
            </a:pPr>
            <a:r>
              <a:rPr lang="en-US" sz="2000" dirty="0"/>
              <a:t>A number of steps have been taken for encouraging manufacturing and exports under 100 per cent EOU/EHTP/STPI/BTP Schemes. The steps include a fast track clearance facility for these units, permitting them to share infrastructure facilities, permitting inter unit transfer of goods and services, permitting them to set up warehouses near the port of export and to use duty free equipment for training purposes.</a:t>
            </a:r>
          </a:p>
          <a:p>
            <a:endParaRPr lang="en-US" sz="2000" dirty="0"/>
          </a:p>
        </p:txBody>
      </p:sp>
    </p:spTree>
    <p:extLst>
      <p:ext uri="{BB962C8B-B14F-4D97-AF65-F5344CB8AC3E}">
        <p14:creationId xmlns:p14="http://schemas.microsoft.com/office/powerpoint/2010/main" val="1986780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fade">
                                      <p:cBhvr>
                                        <p:cTn id="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76" y="174812"/>
            <a:ext cx="11739283" cy="3477875"/>
          </a:xfrm>
          <a:prstGeom prst="rect">
            <a:avLst/>
          </a:prstGeom>
          <a:noFill/>
        </p:spPr>
        <p:txBody>
          <a:bodyPr wrap="square" rtlCol="0">
            <a:spAutoFit/>
          </a:bodyPr>
          <a:lstStyle/>
          <a:p>
            <a:endParaRPr lang="en-US" sz="2000" dirty="0"/>
          </a:p>
          <a:p>
            <a:endParaRPr lang="en-US" sz="2000" dirty="0"/>
          </a:p>
          <a:p>
            <a:endParaRPr lang="en-US" sz="2000" dirty="0"/>
          </a:p>
          <a:p>
            <a:pPr marL="285750" indent="-285750">
              <a:buFont typeface="Arial" panose="020B0604020202020204" pitchFamily="34" charset="0"/>
              <a:buChar char="•"/>
            </a:pPr>
            <a:r>
              <a:rPr lang="en-US" sz="2000" dirty="0"/>
              <a:t>108 MSME clusters have been identified for focused interventions to boost exports. Accordingly, ‘Niryat Bandhu Scheme’ has been galvanised and repositioned to achieve the objectives of ‘Skill India’.</a:t>
            </a:r>
          </a:p>
          <a:p>
            <a:endParaRPr lang="en-US" sz="2000" dirty="0"/>
          </a:p>
          <a:p>
            <a:endParaRPr lang="en-US" sz="2000" dirty="0"/>
          </a:p>
          <a:p>
            <a:endParaRPr lang="en-US" sz="2000" dirty="0"/>
          </a:p>
          <a:p>
            <a:pPr marL="285750" indent="-285750">
              <a:buFont typeface="Arial" panose="020B0604020202020204" pitchFamily="34" charset="0"/>
              <a:buChar char="•"/>
            </a:pPr>
            <a:r>
              <a:rPr lang="en-US" sz="2000" dirty="0"/>
              <a:t>Trade facilitation and enhancing the ease of doing business are the other major focus areas in this new FTP. One of the major objective of new FTP is to move towards paperless working in 24x7 environment.</a:t>
            </a:r>
          </a:p>
          <a:p>
            <a:endParaRPr lang="en-US" sz="2000" dirty="0"/>
          </a:p>
        </p:txBody>
      </p:sp>
    </p:spTree>
    <p:extLst>
      <p:ext uri="{BB962C8B-B14F-4D97-AF65-F5344CB8AC3E}">
        <p14:creationId xmlns:p14="http://schemas.microsoft.com/office/powerpoint/2010/main" val="2588596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2388" y="201706"/>
            <a:ext cx="11403106" cy="5324535"/>
          </a:xfrm>
          <a:prstGeom prst="rect">
            <a:avLst/>
          </a:prstGeom>
          <a:noFill/>
        </p:spPr>
        <p:txBody>
          <a:bodyPr wrap="square" rtlCol="0">
            <a:spAutoFit/>
          </a:bodyPr>
          <a:lstStyle/>
          <a:p>
            <a:pPr algn="ctr"/>
            <a:endParaRPr lang="en-US" sz="2000" dirty="0"/>
          </a:p>
          <a:p>
            <a:pPr algn="ctr"/>
            <a:r>
              <a:rPr lang="en-US" sz="2000" b="1" dirty="0"/>
              <a:t>Implications of FTP 2015-20</a:t>
            </a:r>
          </a:p>
          <a:p>
            <a:endParaRPr lang="en-US" sz="2000" dirty="0"/>
          </a:p>
          <a:p>
            <a:pPr marL="342900" indent="-342900">
              <a:buFont typeface="Arial" panose="020B0604020202020204" pitchFamily="34" charset="0"/>
              <a:buChar char="•"/>
            </a:pPr>
            <a:r>
              <a:rPr lang="en-US" sz="2000" dirty="0"/>
              <a:t>With an aim to make India a significant partner in global trade by 2020, the government unveiled a new Foreign Trade Policy (FTP).</a:t>
            </a:r>
            <a:br>
              <a:rPr lang="en-US" sz="2000" dirty="0"/>
            </a:br>
            <a:br>
              <a:rPr lang="en-US" sz="2000" dirty="0"/>
            </a:br>
            <a:endParaRPr lang="en-US" sz="2000" dirty="0"/>
          </a:p>
          <a:p>
            <a:pPr marL="342900" indent="-342900">
              <a:buFont typeface="Arial" panose="020B0604020202020204" pitchFamily="34" charset="0"/>
              <a:buChar char="•"/>
            </a:pPr>
            <a:r>
              <a:rPr lang="en-US" sz="2000" dirty="0"/>
              <a:t>The new policy, aims at boosting India's exports and at integrating 'Make in India' and 'Digital India' with the new Foreign Trade Policy.</a:t>
            </a:r>
            <a:br>
              <a:rPr lang="en-US" sz="2000" dirty="0"/>
            </a:br>
            <a:br>
              <a:rPr lang="en-US" sz="2000" dirty="0"/>
            </a:br>
            <a:endParaRPr lang="en-US" sz="2000" dirty="0"/>
          </a:p>
          <a:p>
            <a:pPr marL="342900" indent="-342900">
              <a:buFont typeface="Arial" panose="020B0604020202020204" pitchFamily="34" charset="0"/>
              <a:buChar char="•"/>
            </a:pPr>
            <a:r>
              <a:rPr lang="en-US" sz="2000" dirty="0"/>
              <a:t>The government is pitching India as a friendly destination for manufacturing and exporting goods, and the new policy is being seen as an important step towards realizing that goal.</a:t>
            </a:r>
            <a:br>
              <a:rPr lang="en-US" sz="2000" dirty="0"/>
            </a:br>
            <a:br>
              <a:rPr lang="en-US" sz="2000" dirty="0"/>
            </a:br>
            <a:br>
              <a:rPr lang="en-US" sz="2000" dirty="0"/>
            </a:br>
            <a:endParaRPr lang="en-US" sz="2000" dirty="0"/>
          </a:p>
          <a:p>
            <a:endParaRPr lang="en-US" sz="2000" dirty="0"/>
          </a:p>
        </p:txBody>
      </p:sp>
    </p:spTree>
    <p:extLst>
      <p:ext uri="{BB962C8B-B14F-4D97-AF65-F5344CB8AC3E}">
        <p14:creationId xmlns:p14="http://schemas.microsoft.com/office/powerpoint/2010/main" val="482280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76" y="134471"/>
            <a:ext cx="11833412" cy="4708981"/>
          </a:xfrm>
          <a:prstGeom prst="rect">
            <a:avLst/>
          </a:prstGeom>
          <a:noFill/>
        </p:spPr>
        <p:txBody>
          <a:bodyPr wrap="square" rtlCol="0">
            <a:spAutoFit/>
          </a:bodyPr>
          <a:lstStyle/>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 India to be made a significant participant in world trade by 2020</a:t>
            </a:r>
            <a:br>
              <a:rPr lang="en-US" sz="2000" dirty="0"/>
            </a:br>
            <a:br>
              <a:rPr lang="en-US" sz="2000" dirty="0"/>
            </a:br>
            <a:r>
              <a:rPr lang="en-US" sz="2000" dirty="0"/>
              <a:t> </a:t>
            </a:r>
          </a:p>
          <a:p>
            <a:pPr marL="342900" indent="-342900">
              <a:buFont typeface="Arial" panose="020B0604020202020204" pitchFamily="34" charset="0"/>
              <a:buChar char="•"/>
            </a:pPr>
            <a:r>
              <a:rPr lang="en-US" sz="2000" dirty="0"/>
              <a:t>Merchandize exports from India (MEIS) to promote specific services for specific </a:t>
            </a:r>
            <a:r>
              <a:rPr lang="en-US" sz="2000"/>
              <a:t>Markets </a:t>
            </a:r>
            <a:br>
              <a:rPr lang="en-US" sz="2000" dirty="0"/>
            </a:br>
            <a:br>
              <a:rPr lang="en-US" sz="2000" dirty="0"/>
            </a:br>
            <a:endParaRPr lang="en-US" sz="2000" dirty="0"/>
          </a:p>
          <a:p>
            <a:pPr marL="342900" indent="-342900">
              <a:buFont typeface="Arial" panose="020B0604020202020204" pitchFamily="34" charset="0"/>
              <a:buChar char="•"/>
            </a:pPr>
            <a:r>
              <a:rPr lang="en-US" sz="2000" dirty="0"/>
              <a:t>  FTP would reduce export obligations by 25% and give boost to domestic manufacturing</a:t>
            </a:r>
            <a:br>
              <a:rPr lang="en-US" sz="2000" dirty="0"/>
            </a:br>
            <a:br>
              <a:rPr lang="en-US" sz="2000" dirty="0"/>
            </a:br>
            <a:endParaRPr lang="en-US" sz="2000" dirty="0"/>
          </a:p>
          <a:p>
            <a:pPr marL="342900" indent="-342900">
              <a:buFont typeface="Arial" panose="020B0604020202020204" pitchFamily="34" charset="0"/>
              <a:buChar char="•"/>
            </a:pPr>
            <a:r>
              <a:rPr lang="en-US" sz="2000" dirty="0"/>
              <a:t> FTP benefits from both MEIS &amp; SEIS will be extended to units located in SEZs</a:t>
            </a:r>
            <a:br>
              <a:rPr lang="en-US" sz="2000" dirty="0"/>
            </a:br>
            <a:br>
              <a:rPr lang="en-US" sz="2000" dirty="0"/>
            </a:br>
            <a:endParaRPr lang="en-US" sz="2000" dirty="0"/>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1094582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5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918" y="201706"/>
            <a:ext cx="11739282" cy="5632311"/>
          </a:xfrm>
          <a:prstGeom prst="rect">
            <a:avLst/>
          </a:prstGeom>
          <a:noFill/>
        </p:spPr>
        <p:txBody>
          <a:bodyPr wrap="square" rtlCol="0">
            <a:spAutoFit/>
          </a:bodyPr>
          <a:lstStyle/>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FTP 2015-20 introduces two new schemes, namely "Merchandise Exports from India Scheme (MEIS)" and "Services Exports from India Scheme (SEIS)".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'Services Exports from India Scheme' (SEIS) is for increasing exports of notified services.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These schemes (MEIS and SEIS) replace multiple schemes earlier in place, each with different conditions for eligibility and usage.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Incentives (MEIS &amp; SEIS) to be available for SEZs also. e-Commerce of handicrafts, handlooms, books etc., eligible for benefits of MEIS.</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endParaRPr lang="en-US" sz="2000" dirty="0"/>
          </a:p>
          <a:p>
            <a:br>
              <a:rPr lang="en-US" sz="2000" dirty="0"/>
            </a:br>
            <a:br>
              <a:rPr lang="en-US" sz="2000" dirty="0"/>
            </a:br>
            <a:endParaRPr lang="en-US" sz="2000" dirty="0"/>
          </a:p>
        </p:txBody>
      </p:sp>
    </p:spTree>
    <p:extLst>
      <p:ext uri="{BB962C8B-B14F-4D97-AF65-F5344CB8AC3E}">
        <p14:creationId xmlns:p14="http://schemas.microsoft.com/office/powerpoint/2010/main" val="153167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fade">
                                      <p:cBhvr>
                                        <p:cTn id="17" dur="500"/>
                                        <p:tgtEl>
                                          <p:spTgt spid="2">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8" end="8"/>
                                            </p:txEl>
                                          </p:spTgt>
                                        </p:tgtEl>
                                        <p:attrNameLst>
                                          <p:attrName>style.visibility</p:attrName>
                                        </p:attrNameLst>
                                      </p:cBhvr>
                                      <p:to>
                                        <p:strVal val="visible"/>
                                      </p:to>
                                    </p:set>
                                    <p:animEffect transition="in" filter="fade">
                                      <p:cBhvr>
                                        <p:cTn id="2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153" y="228600"/>
            <a:ext cx="11658600" cy="5940088"/>
          </a:xfrm>
          <a:prstGeom prst="rect">
            <a:avLst/>
          </a:prstGeom>
          <a:noFill/>
        </p:spPr>
        <p:txBody>
          <a:bodyPr wrap="square" rtlCol="0">
            <a:spAutoFit/>
          </a:bodyPr>
          <a:lstStyle/>
          <a:p>
            <a:r>
              <a:rPr lang="en-US" sz="2000" dirty="0"/>
              <a:t> </a:t>
            </a:r>
          </a:p>
          <a:p>
            <a:pPr marL="342900" indent="-342900">
              <a:buFont typeface="Arial" panose="020B0604020202020204" pitchFamily="34" charset="0"/>
              <a:buChar char="•"/>
            </a:pPr>
            <a:r>
              <a:rPr lang="en-US" sz="2000" dirty="0"/>
              <a:t> Agricultural and village industry products to be supported across the globe at rates of 3% and 5% under MEIS. Higher level of support to be provided to processed and packaged agricultural and food items under MEIS.</a:t>
            </a:r>
          </a:p>
          <a:p>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Industrial products to be supported in major markets at rates ranging from 2% to 3%.</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Served From India Scheme (SFIS) will be replaced with Service Export from India Scheme (SEIS).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Branding campaigns planned to promote exports in sectors where India has traditional Strength.</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SEIS shall apply to 'Service Providers located in India' instead of 'Indian Service Providers'</a:t>
            </a:r>
            <a:br>
              <a:rPr lang="en-US" sz="2000" dirty="0"/>
            </a:br>
            <a:br>
              <a:rPr lang="en-US" sz="2000" dirty="0"/>
            </a:br>
            <a:endParaRPr lang="en-US" sz="2000" dirty="0"/>
          </a:p>
        </p:txBody>
      </p:sp>
    </p:spTree>
    <p:extLst>
      <p:ext uri="{BB962C8B-B14F-4D97-AF65-F5344CB8AC3E}">
        <p14:creationId xmlns:p14="http://schemas.microsoft.com/office/powerpoint/2010/main" val="2207444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fade">
                                      <p:cBhvr>
                                        <p:cTn id="7" dur="500"/>
                                        <p:tgtEl>
                                          <p:spTgt spid="2">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8" end="8"/>
                                            </p:txEl>
                                          </p:spTgt>
                                        </p:tgtEl>
                                        <p:attrNameLst>
                                          <p:attrName>style.visibility</p:attrName>
                                        </p:attrNameLst>
                                      </p:cBhvr>
                                      <p:to>
                                        <p:strVal val="visible"/>
                                      </p:to>
                                    </p:set>
                                    <p:animEffect transition="in" filter="fade">
                                      <p:cBhvr>
                                        <p:cTn id="12" dur="500"/>
                                        <p:tgtEl>
                                          <p:spTgt spid="2">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11" end="11"/>
                                            </p:txEl>
                                          </p:spTgt>
                                        </p:tgtEl>
                                        <p:attrNameLst>
                                          <p:attrName>style.visibility</p:attrName>
                                        </p:attrNameLst>
                                      </p:cBhvr>
                                      <p:to>
                                        <p:strVal val="visible"/>
                                      </p:to>
                                    </p:set>
                                    <p:animEffect transition="in" filter="fade">
                                      <p:cBhvr>
                                        <p:cTn id="17" dur="500"/>
                                        <p:tgtEl>
                                          <p:spTgt spid="2">
                                            <p:txEl>
                                              <p:pRg st="11" end="1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14" end="14"/>
                                            </p:txEl>
                                          </p:spTgt>
                                        </p:tgtEl>
                                        <p:attrNameLst>
                                          <p:attrName>style.visibility</p:attrName>
                                        </p:attrNameLst>
                                      </p:cBhvr>
                                      <p:to>
                                        <p:strVal val="visible"/>
                                      </p:to>
                                    </p:set>
                                    <p:animEffect transition="in" filter="fade">
                                      <p:cBhvr>
                                        <p:cTn id="22"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4129" y="121024"/>
            <a:ext cx="11752730" cy="5016758"/>
          </a:xfrm>
          <a:prstGeom prst="rect">
            <a:avLst/>
          </a:prstGeom>
          <a:noFill/>
        </p:spPr>
        <p:txBody>
          <a:bodyPr wrap="square" rtlCol="0">
            <a:spAutoFit/>
          </a:bodyPr>
          <a:lstStyle/>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Business services, hotel and restaurants to get rewards scrips under SEIS at 3% and other specified services at 5%.</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Duty credit scrips to be freely transferable and usable for payment of customs duty, excise duty and service tax.</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Nomenclature of Export House, Star Export House, Trading House, Premier Trading House certificate changed to 1,2,3,4,5 Star Export House.</a:t>
            </a:r>
            <a:br>
              <a:rPr lang="en-US" sz="2000" dirty="0"/>
            </a:br>
            <a:br>
              <a:rPr lang="en-US" sz="2000" dirty="0"/>
            </a:br>
            <a:r>
              <a:rPr lang="en-US" sz="2000" dirty="0"/>
              <a:t> </a:t>
            </a:r>
            <a:br>
              <a:rPr lang="en-US" sz="2000" dirty="0"/>
            </a:br>
            <a:br>
              <a:rPr lang="en-US" sz="2000" dirty="0"/>
            </a:br>
            <a:endParaRPr lang="en-US" sz="2000" dirty="0"/>
          </a:p>
        </p:txBody>
      </p:sp>
    </p:spTree>
    <p:extLst>
      <p:ext uri="{BB962C8B-B14F-4D97-AF65-F5344CB8AC3E}">
        <p14:creationId xmlns:p14="http://schemas.microsoft.com/office/powerpoint/2010/main" val="1525803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fade">
                                      <p:cBhvr>
                                        <p:cTn id="7" dur="500"/>
                                        <p:tgtEl>
                                          <p:spTgt spid="2">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8" end="8"/>
                                            </p:txEl>
                                          </p:spTgt>
                                        </p:tgtEl>
                                        <p:attrNameLst>
                                          <p:attrName>style.visibility</p:attrName>
                                        </p:attrNameLst>
                                      </p:cBhvr>
                                      <p:to>
                                        <p:strVal val="visible"/>
                                      </p:to>
                                    </p:set>
                                    <p:animEffect transition="in" filter="fade">
                                      <p:cBhvr>
                                        <p:cTn id="1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22729"/>
            <a:ext cx="11537577" cy="6555641"/>
          </a:xfrm>
          <a:prstGeom prst="rect">
            <a:avLst/>
          </a:prstGeom>
          <a:noFill/>
        </p:spPr>
        <p:txBody>
          <a:bodyPr wrap="square" rtlCol="0">
            <a:spAutoFit/>
          </a:bodyPr>
          <a:lstStyle/>
          <a:p>
            <a:pPr marL="285750" indent="-285750" fontAlgn="base">
              <a:buFont typeface="Arial" panose="020B0604020202020204" pitchFamily="34" charset="0"/>
              <a:buChar char="•"/>
            </a:pPr>
            <a:endParaRPr lang="en-US" sz="2000" dirty="0"/>
          </a:p>
          <a:p>
            <a:pPr marL="285750" indent="-285750" fontAlgn="base">
              <a:buFont typeface="Arial" panose="020B0604020202020204" pitchFamily="34" charset="0"/>
              <a:buChar char="•"/>
            </a:pPr>
            <a:endParaRPr lang="en-US" sz="2000" dirty="0"/>
          </a:p>
          <a:p>
            <a:pPr marL="285750" indent="-285750" fontAlgn="base">
              <a:buFont typeface="Arial" panose="020B0604020202020204" pitchFamily="34" charset="0"/>
              <a:buChar char="•"/>
            </a:pPr>
            <a:endParaRPr lang="en-US" sz="2000" dirty="0"/>
          </a:p>
          <a:p>
            <a:pPr marL="285750" indent="-285750" fontAlgn="base">
              <a:buFont typeface="Arial" panose="020B0604020202020204" pitchFamily="34" charset="0"/>
              <a:buChar char="•"/>
            </a:pPr>
            <a:r>
              <a:rPr lang="en-US" sz="2000" dirty="0"/>
              <a:t> The criteria for export performance for recognition of status holder have been changed from Rupees to US dollar earnings.</a:t>
            </a:r>
            <a:br>
              <a:rPr lang="en-US" sz="2000" dirty="0"/>
            </a:br>
            <a:br>
              <a:rPr lang="en-US" sz="2000" dirty="0"/>
            </a:br>
            <a:endParaRPr lang="en-US" sz="2000" dirty="0"/>
          </a:p>
          <a:p>
            <a:pPr marL="285750" indent="-285750" fontAlgn="base">
              <a:buFont typeface="Arial" panose="020B0604020202020204" pitchFamily="34" charset="0"/>
              <a:buChar char="•"/>
            </a:pPr>
            <a:r>
              <a:rPr lang="en-US" sz="2000" dirty="0"/>
              <a:t> Manufacturers who are also status holders will be enabled to self-certify their manufactured goods as originating from India.</a:t>
            </a:r>
            <a:br>
              <a:rPr lang="en-US" sz="2000" dirty="0"/>
            </a:br>
            <a:endParaRPr lang="en-US" sz="2000" dirty="0"/>
          </a:p>
          <a:p>
            <a:pPr marL="285750" indent="-285750" fontAlgn="base">
              <a:buFont typeface="Arial" panose="020B0604020202020204" pitchFamily="34" charset="0"/>
              <a:buChar char="•"/>
            </a:pPr>
            <a:endParaRPr lang="en-US" sz="2000" dirty="0"/>
          </a:p>
          <a:p>
            <a:pPr marL="285750" indent="-285750" fontAlgn="base">
              <a:buFont typeface="Arial" panose="020B0604020202020204" pitchFamily="34" charset="0"/>
              <a:buChar char="•"/>
            </a:pPr>
            <a:r>
              <a:rPr lang="en-US" sz="2000" dirty="0"/>
              <a:t>Reduced Export Obligation (EO) (75%) for domestic procurement under EPCG scheme.</a:t>
            </a:r>
            <a:br>
              <a:rPr lang="en-US" sz="2000" dirty="0"/>
            </a:br>
            <a:endParaRPr lang="en-US" sz="2000" dirty="0"/>
          </a:p>
          <a:p>
            <a:pPr marL="285750" indent="-285750" fontAlgn="base">
              <a:buFont typeface="Arial" panose="020B0604020202020204" pitchFamily="34" charset="0"/>
              <a:buChar char="•"/>
            </a:pPr>
            <a:endParaRPr lang="en-US" sz="2000" dirty="0"/>
          </a:p>
          <a:p>
            <a:pPr marL="285750" indent="-285750" fontAlgn="base">
              <a:buFont typeface="Arial" panose="020B0604020202020204" pitchFamily="34" charset="0"/>
              <a:buChar char="•"/>
            </a:pPr>
            <a:r>
              <a:rPr lang="en-US" sz="2000" dirty="0"/>
              <a:t>Online procedure to upload digitally signed document by Chartered Accountant/Company Secretary/Cost Accountant to be developed.</a:t>
            </a:r>
            <a:br>
              <a:rPr lang="en-US" sz="2000" dirty="0"/>
            </a:br>
            <a:br>
              <a:rPr lang="en-US" sz="2000" dirty="0"/>
            </a:br>
            <a:br>
              <a:rPr lang="en-US" sz="2000" dirty="0"/>
            </a:br>
            <a:br>
              <a:rPr lang="en-US" sz="2000" dirty="0"/>
            </a:br>
            <a:br>
              <a:rPr lang="en-US" sz="2000" dirty="0"/>
            </a:br>
            <a:endParaRPr lang="en-US" sz="2000" dirty="0"/>
          </a:p>
        </p:txBody>
      </p:sp>
    </p:spTree>
    <p:extLst>
      <p:ext uri="{BB962C8B-B14F-4D97-AF65-F5344CB8AC3E}">
        <p14:creationId xmlns:p14="http://schemas.microsoft.com/office/powerpoint/2010/main" val="735028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6" end="6"/>
                                            </p:txEl>
                                          </p:spTgt>
                                        </p:tgtEl>
                                        <p:attrNameLst>
                                          <p:attrName>style.visibility</p:attrName>
                                        </p:attrNameLst>
                                      </p:cBhvr>
                                      <p:to>
                                        <p:strVal val="visible"/>
                                      </p:to>
                                    </p:set>
                                    <p:animEffect transition="in" filter="fade">
                                      <p:cBhvr>
                                        <p:cTn id="12" dur="500"/>
                                        <p:tgtEl>
                                          <p:spTgt spid="2">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animEffect transition="in" filter="fade">
                                      <p:cBhvr>
                                        <p:cTn id="1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2047" y="188259"/>
            <a:ext cx="11631706" cy="4093428"/>
          </a:xfrm>
          <a:prstGeom prst="rect">
            <a:avLst/>
          </a:prstGeom>
          <a:noFill/>
        </p:spPr>
        <p:txBody>
          <a:bodyPr wrap="square" rtlCol="0">
            <a:spAutoFit/>
          </a:bodyPr>
          <a:lstStyle/>
          <a:p>
            <a:pPr algn="ctr"/>
            <a:endParaRPr lang="en-US" sz="2000" b="1" dirty="0"/>
          </a:p>
          <a:p>
            <a:pPr algn="ctr"/>
            <a:r>
              <a:rPr lang="en-US" sz="2000" b="1" dirty="0"/>
              <a:t>Objectives of the Foreign Trade Policy in India</a:t>
            </a:r>
          </a:p>
          <a:p>
            <a:pPr algn="ctr"/>
            <a:endParaRPr lang="en-US" sz="2000" b="1" dirty="0"/>
          </a:p>
          <a:p>
            <a:endParaRPr lang="en-US" sz="2000" dirty="0"/>
          </a:p>
          <a:p>
            <a:endParaRPr lang="en-US" sz="2000" dirty="0"/>
          </a:p>
          <a:p>
            <a:r>
              <a:rPr lang="en-US" sz="2000" dirty="0"/>
              <a:t>Trade enables economic growth and national development. The main aim is not the mere earning of foreign exchange, but encouraging greater economic activity. </a:t>
            </a:r>
          </a:p>
          <a:p>
            <a:endParaRPr lang="en-US" sz="2000" dirty="0"/>
          </a:p>
          <a:p>
            <a:endParaRPr lang="en-US" sz="2000" dirty="0"/>
          </a:p>
          <a:p>
            <a:r>
              <a:rPr lang="en-US" sz="2000" b="1" dirty="0"/>
              <a:t>The foreign trade policy of India is based on the following major objectives as follows:</a:t>
            </a:r>
          </a:p>
          <a:p>
            <a:endParaRPr lang="en-US" sz="2000" dirty="0"/>
          </a:p>
          <a:p>
            <a:endParaRPr lang="en-US" sz="2000" dirty="0"/>
          </a:p>
          <a:p>
            <a:pPr marL="342900" indent="-342900">
              <a:buFont typeface="Arial" panose="020B0604020202020204" pitchFamily="34" charset="0"/>
              <a:buChar char="•"/>
            </a:pPr>
            <a:r>
              <a:rPr lang="en-US" sz="2000" dirty="0"/>
              <a:t>To enable substantial growth in exports from India and import to India to boost the economy.</a:t>
            </a:r>
          </a:p>
        </p:txBody>
      </p:sp>
    </p:spTree>
    <p:extLst>
      <p:ext uri="{BB962C8B-B14F-4D97-AF65-F5344CB8AC3E}">
        <p14:creationId xmlns:p14="http://schemas.microsoft.com/office/powerpoint/2010/main" val="1545093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fade">
                                      <p:cBhvr>
                                        <p:cTn id="7" dur="500"/>
                                        <p:tgtEl>
                                          <p:spTgt spid="2">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8" end="8"/>
                                            </p:txEl>
                                          </p:spTgt>
                                        </p:tgtEl>
                                        <p:attrNameLst>
                                          <p:attrName>style.visibility</p:attrName>
                                        </p:attrNameLst>
                                      </p:cBhvr>
                                      <p:to>
                                        <p:strVal val="visible"/>
                                      </p:to>
                                    </p:set>
                                    <p:animEffect transition="in" filter="fade">
                                      <p:cBhvr>
                                        <p:cTn id="12" dur="500"/>
                                        <p:tgtEl>
                                          <p:spTgt spid="2">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11" end="11"/>
                                            </p:txEl>
                                          </p:spTgt>
                                        </p:tgtEl>
                                        <p:attrNameLst>
                                          <p:attrName>style.visibility</p:attrName>
                                        </p:attrNameLst>
                                      </p:cBhvr>
                                      <p:to>
                                        <p:strVal val="visible"/>
                                      </p:to>
                                    </p:set>
                                    <p:animEffect transition="in" filter="fade">
                                      <p:cBhvr>
                                        <p:cTn id="17"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153" y="215153"/>
            <a:ext cx="11591365" cy="5016758"/>
          </a:xfrm>
          <a:prstGeom prst="rect">
            <a:avLst/>
          </a:prstGeom>
          <a:noFill/>
        </p:spPr>
        <p:txBody>
          <a:bodyPr wrap="square" rtlCol="0">
            <a:spAutoFit/>
          </a:bodyPr>
          <a:lstStyle/>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Inter-ministerial consultations to be held online for issue of various licences.</a:t>
            </a:r>
            <a:br>
              <a:rPr lang="en-US" sz="2000" dirty="0"/>
            </a:b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No need to repeatedly submit physical copies of documents available on Exporter Importer Profile.</a:t>
            </a:r>
            <a:br>
              <a:rPr lang="en-US" sz="2000" dirty="0"/>
            </a:b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Validity period of SCOMET export authorisation extended from present 12 months to 24 months.</a:t>
            </a:r>
          </a:p>
          <a:p>
            <a:r>
              <a:rPr lang="en-US" sz="2000" dirty="0"/>
              <a:t>      (SCOMET – Special Chemicals, Organisms, Materials, Equipment and Technologies)</a:t>
            </a:r>
            <a:br>
              <a:rPr lang="en-US" sz="2000" dirty="0"/>
            </a:br>
            <a:br>
              <a:rPr lang="en-US" sz="2000" dirty="0"/>
            </a:br>
            <a:br>
              <a:rPr lang="en-US" sz="2000" dirty="0"/>
            </a:br>
            <a:br>
              <a:rPr lang="en-US" sz="2000" dirty="0"/>
            </a:br>
            <a:endParaRPr lang="en-US" sz="2000" dirty="0"/>
          </a:p>
        </p:txBody>
      </p:sp>
    </p:spTree>
    <p:extLst>
      <p:ext uri="{BB962C8B-B14F-4D97-AF65-F5344CB8AC3E}">
        <p14:creationId xmlns:p14="http://schemas.microsoft.com/office/powerpoint/2010/main" val="2515260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Effect transition="in" filter="fade">
                                      <p:cBhvr>
                                        <p:cTn id="7" dur="500"/>
                                        <p:tgtEl>
                                          <p:spTgt spid="2">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8" end="8"/>
                                            </p:txEl>
                                          </p:spTgt>
                                        </p:tgtEl>
                                        <p:attrNameLst>
                                          <p:attrName>style.visibility</p:attrName>
                                        </p:attrNameLst>
                                      </p:cBhvr>
                                      <p:to>
                                        <p:strVal val="visible"/>
                                      </p:to>
                                    </p:set>
                                    <p:animEffect transition="in" filter="fade">
                                      <p:cBhvr>
                                        <p:cTn id="12" dur="500"/>
                                        <p:tgtEl>
                                          <p:spTgt spid="2">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animEffect transition="in" filter="fade">
                                      <p:cBhvr>
                                        <p:cTn id="1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9489" y="267286"/>
            <a:ext cx="11535508" cy="4093428"/>
          </a:xfrm>
          <a:prstGeom prst="rect">
            <a:avLst/>
          </a:prstGeom>
          <a:noFill/>
        </p:spPr>
        <p:txBody>
          <a:bodyPr wrap="square" rtlCol="0">
            <a:spAutoFit/>
          </a:bodyPr>
          <a:lstStyle/>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Export obligation period for export items related to defence, military store, aerospace and nuclear energy to be 24 months instead of 18 months</a:t>
            </a:r>
            <a:br>
              <a:rPr lang="en-US" sz="2000" dirty="0"/>
            </a:br>
            <a:endParaRPr lang="en-US"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Calicut Airport, Kerala and Arakonam ICDS, Tamil Nadu notified as registered ports for import and export.</a:t>
            </a:r>
            <a:br>
              <a:rPr lang="en-US" sz="2000" dirty="0"/>
            </a:br>
            <a:endParaRPr lang="en-US"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Vishakhapatnam and Bhimavarm added as Towns of Export Excellence.</a:t>
            </a:r>
            <a:br>
              <a:rPr lang="en-US" sz="2000" dirty="0"/>
            </a:br>
            <a:endParaRPr lang="en-US"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Certificate from independent chartered engineer for redemption of EPCG authorization no longer required.</a:t>
            </a:r>
          </a:p>
        </p:txBody>
      </p:sp>
    </p:spTree>
    <p:extLst>
      <p:ext uri="{BB962C8B-B14F-4D97-AF65-F5344CB8AC3E}">
        <p14:creationId xmlns:p14="http://schemas.microsoft.com/office/powerpoint/2010/main" val="2079429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6" end="6"/>
                                            </p:txEl>
                                          </p:spTgt>
                                        </p:tgtEl>
                                        <p:attrNameLst>
                                          <p:attrName>style.visibility</p:attrName>
                                        </p:attrNameLst>
                                      </p:cBhvr>
                                      <p:to>
                                        <p:strVal val="visible"/>
                                      </p:to>
                                    </p:set>
                                    <p:animEffect transition="in" filter="fade">
                                      <p:cBhvr>
                                        <p:cTn id="12" dur="500"/>
                                        <p:tgtEl>
                                          <p:spTgt spid="2">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animEffect transition="in" filter="fade">
                                      <p:cBhvr>
                                        <p:cTn id="1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918" y="215153"/>
            <a:ext cx="11752729" cy="4708981"/>
          </a:xfrm>
          <a:prstGeom prst="rect">
            <a:avLst/>
          </a:prstGeom>
          <a:noFill/>
        </p:spPr>
        <p:txBody>
          <a:bodyPr wrap="square" rtlCol="0">
            <a:spAutoFit/>
          </a:bodyPr>
          <a:lstStyle/>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To at least double the percentage share of global merchandise trade conducted within the next five years.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To improve the balance of payment and trade.</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To act as an effective instrument of economic growth by creating employment opportunities for the citizens; the larger the expansion of trade activities, the more the workforce required.</a:t>
            </a:r>
          </a:p>
          <a:p>
            <a:endParaRPr lang="en-US" sz="2000" dirty="0"/>
          </a:p>
          <a:p>
            <a:endParaRPr lang="en-US" sz="2000" dirty="0"/>
          </a:p>
        </p:txBody>
      </p:sp>
    </p:spTree>
    <p:extLst>
      <p:ext uri="{BB962C8B-B14F-4D97-AF65-F5344CB8AC3E}">
        <p14:creationId xmlns:p14="http://schemas.microsoft.com/office/powerpoint/2010/main" val="51187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fade">
                                      <p:cBhvr>
                                        <p:cTn id="7" dur="500"/>
                                        <p:tgtEl>
                                          <p:spTgt spid="2">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1" end="11"/>
                                            </p:txEl>
                                          </p:spTgt>
                                        </p:tgtEl>
                                        <p:attrNameLst>
                                          <p:attrName>style.visibility</p:attrName>
                                        </p:attrNameLst>
                                      </p:cBhvr>
                                      <p:to>
                                        <p:strVal val="visible"/>
                                      </p:to>
                                    </p:set>
                                    <p:animEffect transition="in" filter="fade">
                                      <p:cBhvr>
                                        <p:cTn id="12"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4812" y="188259"/>
            <a:ext cx="11752729" cy="3785652"/>
          </a:xfrm>
          <a:prstGeom prst="rect">
            <a:avLst/>
          </a:prstGeom>
          <a:noFill/>
        </p:spPr>
        <p:txBody>
          <a:bodyPr wrap="square" rtlCol="0">
            <a:spAutoFit/>
          </a:bodyPr>
          <a:lstStyle/>
          <a:p>
            <a:endParaRPr lang="en-US" sz="2000" dirty="0"/>
          </a:p>
          <a:p>
            <a:endParaRPr lang="en-US" sz="2000" dirty="0"/>
          </a:p>
          <a:p>
            <a:endParaRPr lang="en-US" sz="2000" dirty="0"/>
          </a:p>
          <a:p>
            <a:pPr marL="342900" indent="-342900">
              <a:buFont typeface="Arial" panose="020B0604020202020204" pitchFamily="34" charset="0"/>
              <a:buChar char="•"/>
            </a:pPr>
            <a:r>
              <a:rPr lang="en-US" sz="2000" dirty="0"/>
              <a:t>To provide for sustainable growth by giving access to essential raw materials for production and other components, consumables and capital goods required for increasing production and providing efficient services.</a:t>
            </a:r>
          </a:p>
          <a:p>
            <a:endParaRPr lang="en-US" sz="2000" dirty="0"/>
          </a:p>
          <a:p>
            <a:endParaRPr lang="en-US" sz="2000" dirty="0"/>
          </a:p>
          <a:p>
            <a:endParaRPr lang="en-US" sz="2000" dirty="0"/>
          </a:p>
          <a:p>
            <a:pPr marL="342900" indent="-342900">
              <a:buFont typeface="Arial" panose="020B0604020202020204" pitchFamily="34" charset="0"/>
              <a:buChar char="•"/>
            </a:pPr>
            <a:r>
              <a:rPr lang="en-US" sz="2000" dirty="0"/>
              <a:t>To raise the technological capacity for production and cost-effectiveness of industry and services, thereby improving their competitive strength in comparison to other countries, and to encourage the accomplishment of internationally accepted standards of quality.</a:t>
            </a:r>
          </a:p>
          <a:p>
            <a:endParaRPr lang="en-US" sz="2000" dirty="0"/>
          </a:p>
        </p:txBody>
      </p:sp>
    </p:spTree>
    <p:extLst>
      <p:ext uri="{BB962C8B-B14F-4D97-AF65-F5344CB8AC3E}">
        <p14:creationId xmlns:p14="http://schemas.microsoft.com/office/powerpoint/2010/main" val="276787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fade">
                                      <p:cBhvr>
                                        <p:cTn id="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1706" y="228600"/>
            <a:ext cx="11766176" cy="4708981"/>
          </a:xfrm>
          <a:prstGeom prst="rect">
            <a:avLst/>
          </a:prstGeom>
          <a:noFill/>
        </p:spPr>
        <p:txBody>
          <a:bodyPr wrap="square" rtlCol="0">
            <a:spAutoFit/>
          </a:bodyPr>
          <a:lstStyle/>
          <a:p>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To provide buyers or clients with high-quality goods and services at globally competitive rates and quality. ‘Canalization’- an important feature of Foreign Trade Policy under which specific class of goods can be imported only by designated agencies.</a:t>
            </a:r>
          </a:p>
          <a:p>
            <a:endParaRPr lang="en-US" sz="2000" dirty="0"/>
          </a:p>
          <a:p>
            <a:endParaRPr lang="en-US" sz="2000" dirty="0"/>
          </a:p>
          <a:p>
            <a:pPr marL="342900" indent="-342900">
              <a:buFont typeface="Arial" panose="020B0604020202020204" pitchFamily="34" charset="0"/>
              <a:buChar char="•"/>
            </a:pPr>
            <a:r>
              <a:rPr lang="en-US" sz="2000" dirty="0"/>
              <a:t>Creation of opportunities by engaging in good and ethical practices.</a:t>
            </a:r>
          </a:p>
          <a:p>
            <a:endParaRPr lang="en-US" sz="2000" dirty="0"/>
          </a:p>
          <a:p>
            <a:endParaRPr lang="en-US" sz="2000" dirty="0"/>
          </a:p>
          <a:p>
            <a:pPr marL="342900" indent="-342900">
              <a:buFont typeface="Arial" panose="020B0604020202020204" pitchFamily="34" charset="0"/>
              <a:buChar char="•"/>
            </a:pPr>
            <a:r>
              <a:rPr lang="en-US" sz="2000" dirty="0"/>
              <a:t>Accelerating the economy from low-level economic activities to high-level economic activities by making it a globally oriented and vibrant economy</a:t>
            </a:r>
          </a:p>
          <a:p>
            <a:endParaRPr lang="en-US" sz="2000" dirty="0"/>
          </a:p>
        </p:txBody>
      </p:sp>
    </p:spTree>
    <p:extLst>
      <p:ext uri="{BB962C8B-B14F-4D97-AF65-F5344CB8AC3E}">
        <p14:creationId xmlns:p14="http://schemas.microsoft.com/office/powerpoint/2010/main" val="78638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fade">
                                      <p:cBhvr>
                                        <p:cTn id="7" dur="500"/>
                                        <p:tgtEl>
                                          <p:spTgt spid="2">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0" end="10"/>
                                            </p:txEl>
                                          </p:spTgt>
                                        </p:tgtEl>
                                        <p:attrNameLst>
                                          <p:attrName>style.visibility</p:attrName>
                                        </p:attrNameLst>
                                      </p:cBhvr>
                                      <p:to>
                                        <p:strVal val="visible"/>
                                      </p:to>
                                    </p:set>
                                    <p:animEffect transition="in" filter="fade">
                                      <p:cBhvr>
                                        <p:cTn id="12"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1706" y="215153"/>
            <a:ext cx="11658600" cy="3785652"/>
          </a:xfrm>
          <a:prstGeom prst="rect">
            <a:avLst/>
          </a:prstGeom>
          <a:noFill/>
        </p:spPr>
        <p:txBody>
          <a:bodyPr wrap="square" rtlCol="0">
            <a:spAutoFit/>
          </a:bodyPr>
          <a:lstStyle/>
          <a:p>
            <a:endParaRPr lang="en-US" sz="2000" dirty="0"/>
          </a:p>
          <a:p>
            <a:endParaRPr lang="en-US" sz="2000" dirty="0"/>
          </a:p>
          <a:p>
            <a:endParaRPr lang="en-US" sz="2000" dirty="0"/>
          </a:p>
          <a:p>
            <a:pPr marL="342900" indent="-342900">
              <a:buFont typeface="Arial" panose="020B0604020202020204" pitchFamily="34" charset="0"/>
              <a:buChar char="•"/>
            </a:pPr>
            <a:r>
              <a:rPr lang="en-US" sz="2000" dirty="0"/>
              <a:t>To derive maximum benefits from expanding the global market and seizing the best opportunities available.</a:t>
            </a:r>
          </a:p>
          <a:p>
            <a:endParaRPr lang="en-US" sz="2000" dirty="0"/>
          </a:p>
          <a:p>
            <a:endParaRPr lang="en-US" sz="2000" dirty="0"/>
          </a:p>
          <a:p>
            <a:endParaRPr lang="en-US" sz="2000" dirty="0"/>
          </a:p>
          <a:p>
            <a:pPr marL="342900" indent="-342900">
              <a:buFont typeface="Arial" panose="020B0604020202020204" pitchFamily="34" charset="0"/>
              <a:buChar char="•"/>
            </a:pPr>
            <a:r>
              <a:rPr lang="en-US" sz="2000" dirty="0"/>
              <a:t>Making policies that favor ease of doing business and e-governance.</a:t>
            </a:r>
          </a:p>
          <a:p>
            <a:endParaRPr lang="en-US" sz="2000" dirty="0"/>
          </a:p>
          <a:p>
            <a:endParaRPr lang="en-US" sz="2000" dirty="0"/>
          </a:p>
          <a:p>
            <a:endParaRPr lang="en-US" sz="2000" dirty="0"/>
          </a:p>
          <a:p>
            <a:pPr marL="342900" indent="-342900">
              <a:buFont typeface="Arial" panose="020B0604020202020204" pitchFamily="34" charset="0"/>
              <a:buChar char="•"/>
            </a:pPr>
            <a:r>
              <a:rPr lang="en-US" sz="2000" dirty="0"/>
              <a:t>To allow for hassle-free transactions for both import and export.</a:t>
            </a:r>
          </a:p>
        </p:txBody>
      </p:sp>
    </p:spTree>
    <p:extLst>
      <p:ext uri="{BB962C8B-B14F-4D97-AF65-F5344CB8AC3E}">
        <p14:creationId xmlns:p14="http://schemas.microsoft.com/office/powerpoint/2010/main" val="1574339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fade">
                                      <p:cBhvr>
                                        <p:cTn id="7" dur="500"/>
                                        <p:tgtEl>
                                          <p:spTgt spid="2">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1" end="11"/>
                                            </p:txEl>
                                          </p:spTgt>
                                        </p:tgtEl>
                                        <p:attrNameLst>
                                          <p:attrName>style.visibility</p:attrName>
                                        </p:attrNameLst>
                                      </p:cBhvr>
                                      <p:to>
                                        <p:strVal val="visible"/>
                                      </p:to>
                                    </p:set>
                                    <p:animEffect transition="in" filter="fade">
                                      <p:cBhvr>
                                        <p:cTn id="12"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4812" y="201706"/>
            <a:ext cx="11685494" cy="3477875"/>
          </a:xfrm>
          <a:prstGeom prst="rect">
            <a:avLst/>
          </a:prstGeom>
          <a:noFill/>
        </p:spPr>
        <p:txBody>
          <a:bodyPr wrap="square" rtlCol="0">
            <a:spAutoFit/>
          </a:bodyPr>
          <a:lstStyle/>
          <a:p>
            <a:endParaRPr lang="en-US" sz="2000" dirty="0"/>
          </a:p>
          <a:p>
            <a:endParaRPr lang="en-US" sz="2000" dirty="0"/>
          </a:p>
          <a:p>
            <a:endParaRPr lang="en-US" sz="2000" dirty="0"/>
          </a:p>
          <a:p>
            <a:endParaRPr lang="en-US" sz="2000" dirty="0"/>
          </a:p>
          <a:p>
            <a:pPr marL="342900" indent="-342900">
              <a:buFont typeface="Arial" panose="020B0604020202020204" pitchFamily="34" charset="0"/>
              <a:buChar char="•"/>
            </a:pPr>
            <a:r>
              <a:rPr lang="en-US" sz="2000" dirty="0"/>
              <a:t>Reducing the interference between the exporters and Directorate General of Foreign Trade by reducing the number of export documents.</a:t>
            </a:r>
          </a:p>
          <a:p>
            <a:endParaRPr lang="en-US" sz="2000" dirty="0"/>
          </a:p>
          <a:p>
            <a:endParaRPr lang="en-US" sz="2000" dirty="0"/>
          </a:p>
          <a:p>
            <a:endParaRPr lang="en-US" sz="2000" dirty="0"/>
          </a:p>
          <a:p>
            <a:pPr marL="342900" indent="-342900">
              <a:buFont typeface="Arial" panose="020B0604020202020204" pitchFamily="34" charset="0"/>
              <a:buChar char="•"/>
            </a:pPr>
            <a:r>
              <a:rPr lang="en-US" sz="2000" dirty="0"/>
              <a:t>To allow the import of technology and equipment’s which may help in achieving better international standards of quality and reduce the cost of production.</a:t>
            </a:r>
          </a:p>
        </p:txBody>
      </p:sp>
    </p:spTree>
    <p:extLst>
      <p:ext uri="{BB962C8B-B14F-4D97-AF65-F5344CB8AC3E}">
        <p14:creationId xmlns:p14="http://schemas.microsoft.com/office/powerpoint/2010/main" val="2611306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animEffect transition="in" filter="fade">
                                      <p:cBhvr>
                                        <p:cTn id="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5835" y="215153"/>
            <a:ext cx="11591365" cy="4708981"/>
          </a:xfrm>
          <a:prstGeom prst="rect">
            <a:avLst/>
          </a:prstGeom>
          <a:noFill/>
        </p:spPr>
        <p:txBody>
          <a:bodyPr wrap="square" rtlCol="0">
            <a:spAutoFit/>
          </a:bodyPr>
          <a:lstStyle/>
          <a:p>
            <a:endParaRPr lang="en-US" sz="2000" dirty="0"/>
          </a:p>
          <a:p>
            <a:endParaRPr lang="en-US" sz="2000" dirty="0"/>
          </a:p>
          <a:p>
            <a:endParaRPr lang="en-US" sz="2000" dirty="0"/>
          </a:p>
          <a:p>
            <a:endParaRPr lang="en-US" sz="2000" dirty="0"/>
          </a:p>
          <a:p>
            <a:endParaRPr lang="en-US" sz="2000" dirty="0"/>
          </a:p>
          <a:p>
            <a:pPr marL="342900" indent="-342900">
              <a:buFont typeface="Arial" panose="020B0604020202020204" pitchFamily="34" charset="0"/>
              <a:buChar char="•"/>
            </a:pPr>
            <a:r>
              <a:rPr lang="en-US" sz="2000" dirty="0"/>
              <a:t>Establishing the Advance Licensing System for imported goods needed for manufacturing various goods for export. An Advance License is issued by the Directorate General of Foreign Trade to allow duty-free import of inputs, which are physically integrated with the export product (making normal allowance for wastage).</a:t>
            </a:r>
          </a:p>
          <a:p>
            <a:endParaRPr lang="en-US" sz="2000" dirty="0"/>
          </a:p>
          <a:p>
            <a:endParaRPr lang="en-US" sz="2000" dirty="0"/>
          </a:p>
          <a:p>
            <a:endParaRPr lang="en-US" sz="2000" dirty="0"/>
          </a:p>
          <a:p>
            <a:pPr marL="342900" indent="-342900">
              <a:buFont typeface="Arial" panose="020B0604020202020204" pitchFamily="34" charset="0"/>
              <a:buChar char="•"/>
            </a:pPr>
            <a:r>
              <a:rPr lang="en-US" sz="2000" dirty="0"/>
              <a:t>To allow the import of certain goods as listed in the Open General License; a kind of export license which is issued by Government to domestic suppliers.</a:t>
            </a:r>
          </a:p>
          <a:p>
            <a:endParaRPr lang="en-US" sz="2000" dirty="0"/>
          </a:p>
          <a:p>
            <a:endParaRPr lang="en-US" sz="2000" dirty="0"/>
          </a:p>
        </p:txBody>
      </p:sp>
    </p:spTree>
    <p:extLst>
      <p:ext uri="{BB962C8B-B14F-4D97-AF65-F5344CB8AC3E}">
        <p14:creationId xmlns:p14="http://schemas.microsoft.com/office/powerpoint/2010/main" val="773161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9" end="9"/>
                                            </p:txEl>
                                          </p:spTgt>
                                        </p:tgtEl>
                                        <p:attrNameLst>
                                          <p:attrName>style.visibility</p:attrName>
                                        </p:attrNameLst>
                                      </p:cBhvr>
                                      <p:to>
                                        <p:strVal val="visible"/>
                                      </p:to>
                                    </p:set>
                                    <p:animEffect transition="in" filter="fade">
                                      <p:cBhvr>
                                        <p:cTn id="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5835" y="255494"/>
            <a:ext cx="11631706" cy="4401205"/>
          </a:xfrm>
          <a:prstGeom prst="rect">
            <a:avLst/>
          </a:prstGeom>
          <a:noFill/>
        </p:spPr>
        <p:txBody>
          <a:bodyPr wrap="square" rtlCol="0">
            <a:spAutoFit/>
          </a:bodyPr>
          <a:lstStyle/>
          <a:p>
            <a:pPr algn="ctr"/>
            <a:endParaRPr lang="en-US" sz="2000" cap="all" dirty="0"/>
          </a:p>
          <a:p>
            <a:pPr algn="ctr"/>
            <a:r>
              <a:rPr lang="en-US" sz="2000" b="1" cap="all" dirty="0"/>
              <a:t>FOREIGN TRADE POLICY 2015-20: KEY HIGHLIGHTS</a:t>
            </a:r>
          </a:p>
          <a:p>
            <a:endParaRPr lang="en-US" sz="2000" cap="all"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FTP 2015-20 provides a framework for increasing exports of goods and services as well as generation of employment and increasing value addition in the country, in line with the ‘Make in India’ programme.</a:t>
            </a:r>
          </a:p>
          <a:p>
            <a:endParaRPr lang="en-US" sz="2000" dirty="0"/>
          </a:p>
          <a:p>
            <a:endParaRPr lang="en-US" sz="2000" dirty="0"/>
          </a:p>
          <a:p>
            <a:endParaRPr lang="en-US" sz="2000" dirty="0"/>
          </a:p>
          <a:p>
            <a:pPr marL="342900" indent="-342900">
              <a:buFont typeface="Arial" panose="020B0604020202020204" pitchFamily="34" charset="0"/>
              <a:buChar char="•"/>
            </a:pPr>
            <a:r>
              <a:rPr lang="en-US" sz="2000" dirty="0"/>
              <a:t>The Policy aims to enable India to respond to the challenges of the external environment, keeping in step with a rapidly evolving international trading architecture and make trade a major contributor to the country’s economic growth and development.</a:t>
            </a:r>
          </a:p>
          <a:p>
            <a:endParaRPr lang="en-US" sz="2000" cap="all" dirty="0"/>
          </a:p>
          <a:p>
            <a:endParaRPr lang="en-US" sz="2000" dirty="0"/>
          </a:p>
        </p:txBody>
      </p:sp>
    </p:spTree>
    <p:extLst>
      <p:ext uri="{BB962C8B-B14F-4D97-AF65-F5344CB8AC3E}">
        <p14:creationId xmlns:p14="http://schemas.microsoft.com/office/powerpoint/2010/main" val="3085812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8" end="8"/>
                                            </p:txEl>
                                          </p:spTgt>
                                        </p:tgtEl>
                                        <p:attrNameLst>
                                          <p:attrName>style.visibility</p:attrName>
                                        </p:attrNameLst>
                                      </p:cBhvr>
                                      <p:to>
                                        <p:strVal val="visible"/>
                                      </p:to>
                                    </p:set>
                                    <p:animEffect transition="in" filter="fade">
                                      <p:cBhvr>
                                        <p:cTn id="1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TM04033925[[fn=Droplet]]</Template>
  <TotalTime>150</TotalTime>
  <Words>1210</Words>
  <Application>Microsoft Office PowerPoint</Application>
  <PresentationFormat>Widescreen</PresentationFormat>
  <Paragraphs>215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ROGER LEE</dc:creator>
  <cp:lastModifiedBy>917977180152</cp:lastModifiedBy>
  <cp:revision>51</cp:revision>
  <dcterms:created xsi:type="dcterms:W3CDTF">2020-08-23T16:16:54Z</dcterms:created>
  <dcterms:modified xsi:type="dcterms:W3CDTF">2020-09-11T18:36:07Z</dcterms:modified>
</cp:coreProperties>
</file>