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98" r:id="rId4"/>
    <p:sldId id="299" r:id="rId5"/>
    <p:sldId id="258" r:id="rId6"/>
    <p:sldId id="259" r:id="rId7"/>
    <p:sldId id="260" r:id="rId8"/>
    <p:sldId id="261" r:id="rId9"/>
    <p:sldId id="262" r:id="rId10"/>
    <p:sldId id="263" r:id="rId11"/>
    <p:sldId id="264" r:id="rId12"/>
    <p:sldId id="265" r:id="rId13"/>
    <p:sldId id="266" r:id="rId14"/>
    <p:sldId id="268" r:id="rId15"/>
    <p:sldId id="269" r:id="rId16"/>
    <p:sldId id="270" r:id="rId17"/>
    <p:sldId id="271" r:id="rId18"/>
    <p:sldId id="272" r:id="rId19"/>
    <p:sldId id="273" r:id="rId20"/>
    <p:sldId id="274" r:id="rId21"/>
    <p:sldId id="275" r:id="rId22"/>
    <p:sldId id="276" r:id="rId23"/>
    <p:sldId id="277" r:id="rId24"/>
    <p:sldId id="278" r:id="rId25"/>
    <p:sldId id="280" r:id="rId26"/>
    <p:sldId id="279" r:id="rId27"/>
    <p:sldId id="281" r:id="rId28"/>
    <p:sldId id="282" r:id="rId29"/>
    <p:sldId id="283" r:id="rId30"/>
    <p:sldId id="300" r:id="rId31"/>
    <p:sldId id="284" r:id="rId32"/>
    <p:sldId id="285" r:id="rId33"/>
    <p:sldId id="303" r:id="rId34"/>
    <p:sldId id="304" r:id="rId35"/>
    <p:sldId id="286" r:id="rId36"/>
    <p:sldId id="287" r:id="rId37"/>
    <p:sldId id="288" r:id="rId38"/>
    <p:sldId id="289" r:id="rId39"/>
    <p:sldId id="290" r:id="rId40"/>
    <p:sldId id="291" r:id="rId41"/>
    <p:sldId id="292" r:id="rId42"/>
    <p:sldId id="293" r:id="rId43"/>
    <p:sldId id="294" r:id="rId44"/>
    <p:sldId id="302" r:id="rId45"/>
    <p:sldId id="295" r:id="rId46"/>
    <p:sldId id="296" r:id="rId47"/>
    <p:sldId id="301" r:id="rId48"/>
    <p:sldId id="297"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336600"/>
    <a:srgbClr val="0000CC"/>
    <a:srgbClr val="669900"/>
    <a:srgbClr val="00CC00"/>
    <a:srgbClr val="FF9933"/>
    <a:srgbClr val="FFFF00"/>
    <a:srgbClr val="FF66FF"/>
    <a:srgbClr val="FF66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slide" Target="slides/slide38.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42" Type="http://schemas.openxmlformats.org/officeDocument/2006/relationships/slide" Target="slides/slide41.xml" /><Relationship Id="rId47" Type="http://schemas.openxmlformats.org/officeDocument/2006/relationships/slide" Target="slides/slide46.xml" /><Relationship Id="rId50" Type="http://schemas.openxmlformats.org/officeDocument/2006/relationships/presProps" Target="pres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slide" Target="slides/slide37.xml" /><Relationship Id="rId46" Type="http://schemas.openxmlformats.org/officeDocument/2006/relationships/slide" Target="slides/slide45.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41" Type="http://schemas.openxmlformats.org/officeDocument/2006/relationships/slide" Target="slides/slide40.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slide" Target="slides/slide36.xml" /><Relationship Id="rId40" Type="http://schemas.openxmlformats.org/officeDocument/2006/relationships/slide" Target="slides/slide39.xml" /><Relationship Id="rId45" Type="http://schemas.openxmlformats.org/officeDocument/2006/relationships/slide" Target="slides/slide44.xml" /><Relationship Id="rId53" Type="http://schemas.openxmlformats.org/officeDocument/2006/relationships/tableStyles" Target="tableStyle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slide" Target="slides/slide35.xml" /><Relationship Id="rId49" Type="http://schemas.openxmlformats.org/officeDocument/2006/relationships/slide" Target="slides/slide48.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4" Type="http://schemas.openxmlformats.org/officeDocument/2006/relationships/slide" Target="slides/slide43.xml" /><Relationship Id="rId52" Type="http://schemas.openxmlformats.org/officeDocument/2006/relationships/theme" Target="theme/theme1.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slide" Target="slides/slide34.xml" /><Relationship Id="rId43" Type="http://schemas.openxmlformats.org/officeDocument/2006/relationships/slide" Target="slides/slide42.xml" /><Relationship Id="rId48" Type="http://schemas.openxmlformats.org/officeDocument/2006/relationships/slide" Target="slides/slide47.xml" /><Relationship Id="rId8" Type="http://schemas.openxmlformats.org/officeDocument/2006/relationships/slide" Target="slides/slide7.xml" /><Relationship Id="rId51" Type="http://schemas.openxmlformats.org/officeDocument/2006/relationships/viewProps" Target="view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5AFE9-D088-4DC7-838E-D5132B07B61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E7BE48AC-0980-42E7-8DF1-96AD32C017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FB6375A-8978-41D4-81FF-A6A72B9F5982}"/>
              </a:ext>
            </a:extLst>
          </p:cNvPr>
          <p:cNvSpPr>
            <a:spLocks noGrp="1"/>
          </p:cNvSpPr>
          <p:nvPr>
            <p:ph type="dt" sz="half" idx="10"/>
          </p:nvPr>
        </p:nvSpPr>
        <p:spPr/>
        <p:txBody>
          <a:bodyPr/>
          <a:lstStyle/>
          <a:p>
            <a:fld id="{6CC610E2-C4E0-4ED0-A159-89D67875693C}" type="datetimeFigureOut">
              <a:rPr lang="en-IN" smtClean="0"/>
              <a:t>11-02-2021</a:t>
            </a:fld>
            <a:endParaRPr lang="en-IN" dirty="0"/>
          </a:p>
        </p:txBody>
      </p:sp>
      <p:sp>
        <p:nvSpPr>
          <p:cNvPr id="5" name="Footer Placeholder 4">
            <a:extLst>
              <a:ext uri="{FF2B5EF4-FFF2-40B4-BE49-F238E27FC236}">
                <a16:creationId xmlns:a16="http://schemas.microsoft.com/office/drawing/2014/main" id="{50C9CF72-8D7A-418C-A1F3-CFDC9F339CA7}"/>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17CA6FF1-2325-4380-A960-D7338A624A71}"/>
              </a:ext>
            </a:extLst>
          </p:cNvPr>
          <p:cNvSpPr>
            <a:spLocks noGrp="1"/>
          </p:cNvSpPr>
          <p:nvPr>
            <p:ph type="sldNum" sz="quarter" idx="12"/>
          </p:nvPr>
        </p:nvSpPr>
        <p:spPr/>
        <p:txBody>
          <a:bodyPr/>
          <a:lstStyle/>
          <a:p>
            <a:fld id="{9078082A-8EA8-49AE-ACDD-9E6257B71260}" type="slidenum">
              <a:rPr lang="en-IN" smtClean="0"/>
              <a:t>‹#›</a:t>
            </a:fld>
            <a:endParaRPr lang="en-IN" dirty="0"/>
          </a:p>
        </p:txBody>
      </p:sp>
    </p:spTree>
    <p:extLst>
      <p:ext uri="{BB962C8B-B14F-4D97-AF65-F5344CB8AC3E}">
        <p14:creationId xmlns:p14="http://schemas.microsoft.com/office/powerpoint/2010/main" val="570179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5527F-8EFC-44D7-A6EF-92132A1073D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ABF3568-B9A1-49CE-9022-833B2C36C11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772F410-837C-4A01-8C3C-5E6CE2C614BA}"/>
              </a:ext>
            </a:extLst>
          </p:cNvPr>
          <p:cNvSpPr>
            <a:spLocks noGrp="1"/>
          </p:cNvSpPr>
          <p:nvPr>
            <p:ph type="dt" sz="half" idx="10"/>
          </p:nvPr>
        </p:nvSpPr>
        <p:spPr/>
        <p:txBody>
          <a:bodyPr/>
          <a:lstStyle/>
          <a:p>
            <a:fld id="{6CC610E2-C4E0-4ED0-A159-89D67875693C}" type="datetimeFigureOut">
              <a:rPr lang="en-IN" smtClean="0"/>
              <a:t>11-02-2021</a:t>
            </a:fld>
            <a:endParaRPr lang="en-IN" dirty="0"/>
          </a:p>
        </p:txBody>
      </p:sp>
      <p:sp>
        <p:nvSpPr>
          <p:cNvPr id="5" name="Footer Placeholder 4">
            <a:extLst>
              <a:ext uri="{FF2B5EF4-FFF2-40B4-BE49-F238E27FC236}">
                <a16:creationId xmlns:a16="http://schemas.microsoft.com/office/drawing/2014/main" id="{E6E32FCB-15E8-49B5-9BE0-3287E7D8B89A}"/>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BB167291-48A6-471E-BB6D-673924A206D7}"/>
              </a:ext>
            </a:extLst>
          </p:cNvPr>
          <p:cNvSpPr>
            <a:spLocks noGrp="1"/>
          </p:cNvSpPr>
          <p:nvPr>
            <p:ph type="sldNum" sz="quarter" idx="12"/>
          </p:nvPr>
        </p:nvSpPr>
        <p:spPr/>
        <p:txBody>
          <a:bodyPr/>
          <a:lstStyle/>
          <a:p>
            <a:fld id="{9078082A-8EA8-49AE-ACDD-9E6257B71260}" type="slidenum">
              <a:rPr lang="en-IN" smtClean="0"/>
              <a:t>‹#›</a:t>
            </a:fld>
            <a:endParaRPr lang="en-IN" dirty="0"/>
          </a:p>
        </p:txBody>
      </p:sp>
    </p:spTree>
    <p:extLst>
      <p:ext uri="{BB962C8B-B14F-4D97-AF65-F5344CB8AC3E}">
        <p14:creationId xmlns:p14="http://schemas.microsoft.com/office/powerpoint/2010/main" val="79594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8E0AF6-A48B-4486-BB40-01D60AA66A1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340C255-F4B9-45C6-94AF-331B9D604F2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BE4E6FB-96C3-41D0-8D3B-C5A91EBF058E}"/>
              </a:ext>
            </a:extLst>
          </p:cNvPr>
          <p:cNvSpPr>
            <a:spLocks noGrp="1"/>
          </p:cNvSpPr>
          <p:nvPr>
            <p:ph type="dt" sz="half" idx="10"/>
          </p:nvPr>
        </p:nvSpPr>
        <p:spPr/>
        <p:txBody>
          <a:bodyPr/>
          <a:lstStyle/>
          <a:p>
            <a:fld id="{6CC610E2-C4E0-4ED0-A159-89D67875693C}" type="datetimeFigureOut">
              <a:rPr lang="en-IN" smtClean="0"/>
              <a:t>11-02-2021</a:t>
            </a:fld>
            <a:endParaRPr lang="en-IN" dirty="0"/>
          </a:p>
        </p:txBody>
      </p:sp>
      <p:sp>
        <p:nvSpPr>
          <p:cNvPr id="5" name="Footer Placeholder 4">
            <a:extLst>
              <a:ext uri="{FF2B5EF4-FFF2-40B4-BE49-F238E27FC236}">
                <a16:creationId xmlns:a16="http://schemas.microsoft.com/office/drawing/2014/main" id="{E7D94EB9-70C2-47CB-AC02-62735E2C5D49}"/>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F953C3FC-FC29-44E8-A4A8-1E2C1A6B1583}"/>
              </a:ext>
            </a:extLst>
          </p:cNvPr>
          <p:cNvSpPr>
            <a:spLocks noGrp="1"/>
          </p:cNvSpPr>
          <p:nvPr>
            <p:ph type="sldNum" sz="quarter" idx="12"/>
          </p:nvPr>
        </p:nvSpPr>
        <p:spPr/>
        <p:txBody>
          <a:bodyPr/>
          <a:lstStyle/>
          <a:p>
            <a:fld id="{9078082A-8EA8-49AE-ACDD-9E6257B71260}" type="slidenum">
              <a:rPr lang="en-IN" smtClean="0"/>
              <a:t>‹#›</a:t>
            </a:fld>
            <a:endParaRPr lang="en-IN" dirty="0"/>
          </a:p>
        </p:txBody>
      </p:sp>
    </p:spTree>
    <p:extLst>
      <p:ext uri="{BB962C8B-B14F-4D97-AF65-F5344CB8AC3E}">
        <p14:creationId xmlns:p14="http://schemas.microsoft.com/office/powerpoint/2010/main" val="4155752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8DC26-7DAC-4C96-A115-B68ACE48381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322F01A-C75F-4A59-944F-66C11728B0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B12373A-8F4A-4427-A16A-B0CEB0918436}"/>
              </a:ext>
            </a:extLst>
          </p:cNvPr>
          <p:cNvSpPr>
            <a:spLocks noGrp="1"/>
          </p:cNvSpPr>
          <p:nvPr>
            <p:ph type="dt" sz="half" idx="10"/>
          </p:nvPr>
        </p:nvSpPr>
        <p:spPr/>
        <p:txBody>
          <a:bodyPr/>
          <a:lstStyle/>
          <a:p>
            <a:fld id="{6CC610E2-C4E0-4ED0-A159-89D67875693C}" type="datetimeFigureOut">
              <a:rPr lang="en-IN" smtClean="0"/>
              <a:t>11-02-2021</a:t>
            </a:fld>
            <a:endParaRPr lang="en-IN" dirty="0"/>
          </a:p>
        </p:txBody>
      </p:sp>
      <p:sp>
        <p:nvSpPr>
          <p:cNvPr id="5" name="Footer Placeholder 4">
            <a:extLst>
              <a:ext uri="{FF2B5EF4-FFF2-40B4-BE49-F238E27FC236}">
                <a16:creationId xmlns:a16="http://schemas.microsoft.com/office/drawing/2014/main" id="{0F38A655-B883-4E11-A562-EB281C192F0D}"/>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539390B6-835E-4E66-8014-FC56100257A1}"/>
              </a:ext>
            </a:extLst>
          </p:cNvPr>
          <p:cNvSpPr>
            <a:spLocks noGrp="1"/>
          </p:cNvSpPr>
          <p:nvPr>
            <p:ph type="sldNum" sz="quarter" idx="12"/>
          </p:nvPr>
        </p:nvSpPr>
        <p:spPr/>
        <p:txBody>
          <a:bodyPr/>
          <a:lstStyle/>
          <a:p>
            <a:fld id="{9078082A-8EA8-49AE-ACDD-9E6257B71260}" type="slidenum">
              <a:rPr lang="en-IN" smtClean="0"/>
              <a:t>‹#›</a:t>
            </a:fld>
            <a:endParaRPr lang="en-IN" dirty="0"/>
          </a:p>
        </p:txBody>
      </p:sp>
    </p:spTree>
    <p:extLst>
      <p:ext uri="{BB962C8B-B14F-4D97-AF65-F5344CB8AC3E}">
        <p14:creationId xmlns:p14="http://schemas.microsoft.com/office/powerpoint/2010/main" val="3302625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041FD-B37A-4290-A200-D9B851B7524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5A1DCE0F-7809-4C27-96D3-B8E511F8C3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FDDDAB-6669-4A35-999D-4EE0E0801D73}"/>
              </a:ext>
            </a:extLst>
          </p:cNvPr>
          <p:cNvSpPr>
            <a:spLocks noGrp="1"/>
          </p:cNvSpPr>
          <p:nvPr>
            <p:ph type="dt" sz="half" idx="10"/>
          </p:nvPr>
        </p:nvSpPr>
        <p:spPr/>
        <p:txBody>
          <a:bodyPr/>
          <a:lstStyle/>
          <a:p>
            <a:fld id="{6CC610E2-C4E0-4ED0-A159-89D67875693C}" type="datetimeFigureOut">
              <a:rPr lang="en-IN" smtClean="0"/>
              <a:t>11-02-2021</a:t>
            </a:fld>
            <a:endParaRPr lang="en-IN" dirty="0"/>
          </a:p>
        </p:txBody>
      </p:sp>
      <p:sp>
        <p:nvSpPr>
          <p:cNvPr id="5" name="Footer Placeholder 4">
            <a:extLst>
              <a:ext uri="{FF2B5EF4-FFF2-40B4-BE49-F238E27FC236}">
                <a16:creationId xmlns:a16="http://schemas.microsoft.com/office/drawing/2014/main" id="{615620B1-DD05-4FC1-9B2D-A570CD42830B}"/>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4062A3DB-A1D7-470A-B9B8-A737AFB39A2C}"/>
              </a:ext>
            </a:extLst>
          </p:cNvPr>
          <p:cNvSpPr>
            <a:spLocks noGrp="1"/>
          </p:cNvSpPr>
          <p:nvPr>
            <p:ph type="sldNum" sz="quarter" idx="12"/>
          </p:nvPr>
        </p:nvSpPr>
        <p:spPr/>
        <p:txBody>
          <a:bodyPr/>
          <a:lstStyle/>
          <a:p>
            <a:fld id="{9078082A-8EA8-49AE-ACDD-9E6257B71260}" type="slidenum">
              <a:rPr lang="en-IN" smtClean="0"/>
              <a:t>‹#›</a:t>
            </a:fld>
            <a:endParaRPr lang="en-IN" dirty="0"/>
          </a:p>
        </p:txBody>
      </p:sp>
    </p:spTree>
    <p:extLst>
      <p:ext uri="{BB962C8B-B14F-4D97-AF65-F5344CB8AC3E}">
        <p14:creationId xmlns:p14="http://schemas.microsoft.com/office/powerpoint/2010/main" val="425388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21009-6B90-402B-9C65-5CBCDE48DCC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4872318B-86CA-442E-9814-B056063FB80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F1F93A36-EE20-4567-9B2C-46746E1DCA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98C09B7A-E1FC-49BD-A178-C1574316C8B4}"/>
              </a:ext>
            </a:extLst>
          </p:cNvPr>
          <p:cNvSpPr>
            <a:spLocks noGrp="1"/>
          </p:cNvSpPr>
          <p:nvPr>
            <p:ph type="dt" sz="half" idx="10"/>
          </p:nvPr>
        </p:nvSpPr>
        <p:spPr/>
        <p:txBody>
          <a:bodyPr/>
          <a:lstStyle/>
          <a:p>
            <a:fld id="{6CC610E2-C4E0-4ED0-A159-89D67875693C}" type="datetimeFigureOut">
              <a:rPr lang="en-IN" smtClean="0"/>
              <a:t>11-02-2021</a:t>
            </a:fld>
            <a:endParaRPr lang="en-IN" dirty="0"/>
          </a:p>
        </p:txBody>
      </p:sp>
      <p:sp>
        <p:nvSpPr>
          <p:cNvPr id="6" name="Footer Placeholder 5">
            <a:extLst>
              <a:ext uri="{FF2B5EF4-FFF2-40B4-BE49-F238E27FC236}">
                <a16:creationId xmlns:a16="http://schemas.microsoft.com/office/drawing/2014/main" id="{70B6FEFE-BD1B-42C0-9960-DA3340199189}"/>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5A07E4C8-8637-4E5C-829F-1CB56F866CFE}"/>
              </a:ext>
            </a:extLst>
          </p:cNvPr>
          <p:cNvSpPr>
            <a:spLocks noGrp="1"/>
          </p:cNvSpPr>
          <p:nvPr>
            <p:ph type="sldNum" sz="quarter" idx="12"/>
          </p:nvPr>
        </p:nvSpPr>
        <p:spPr/>
        <p:txBody>
          <a:bodyPr/>
          <a:lstStyle/>
          <a:p>
            <a:fld id="{9078082A-8EA8-49AE-ACDD-9E6257B71260}" type="slidenum">
              <a:rPr lang="en-IN" smtClean="0"/>
              <a:t>‹#›</a:t>
            </a:fld>
            <a:endParaRPr lang="en-IN" dirty="0"/>
          </a:p>
        </p:txBody>
      </p:sp>
    </p:spTree>
    <p:extLst>
      <p:ext uri="{BB962C8B-B14F-4D97-AF65-F5344CB8AC3E}">
        <p14:creationId xmlns:p14="http://schemas.microsoft.com/office/powerpoint/2010/main" val="3832805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998BC-DB0C-4196-B47D-CB950B3D8DCD}"/>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7C8D95F-EBC4-4FE4-8AD0-59CAC86D18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E60434-939F-455A-9CCA-B43A31AC4AC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DF7DDD7-4C32-4F90-90B9-85ECAE7EA3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E3F5EE6-7408-4DF7-B1F1-1AB0ADF6E52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CCB91CE9-490E-4AD3-8D41-6265DB1E846E}"/>
              </a:ext>
            </a:extLst>
          </p:cNvPr>
          <p:cNvSpPr>
            <a:spLocks noGrp="1"/>
          </p:cNvSpPr>
          <p:nvPr>
            <p:ph type="dt" sz="half" idx="10"/>
          </p:nvPr>
        </p:nvSpPr>
        <p:spPr/>
        <p:txBody>
          <a:bodyPr/>
          <a:lstStyle/>
          <a:p>
            <a:fld id="{6CC610E2-C4E0-4ED0-A159-89D67875693C}" type="datetimeFigureOut">
              <a:rPr lang="en-IN" smtClean="0"/>
              <a:t>11-02-2021</a:t>
            </a:fld>
            <a:endParaRPr lang="en-IN" dirty="0"/>
          </a:p>
        </p:txBody>
      </p:sp>
      <p:sp>
        <p:nvSpPr>
          <p:cNvPr id="8" name="Footer Placeholder 7">
            <a:extLst>
              <a:ext uri="{FF2B5EF4-FFF2-40B4-BE49-F238E27FC236}">
                <a16:creationId xmlns:a16="http://schemas.microsoft.com/office/drawing/2014/main" id="{348D8FDC-AAE4-4C1B-B67B-63F86FC66AD3}"/>
              </a:ext>
            </a:extLst>
          </p:cNvPr>
          <p:cNvSpPr>
            <a:spLocks noGrp="1"/>
          </p:cNvSpPr>
          <p:nvPr>
            <p:ph type="ftr" sz="quarter" idx="11"/>
          </p:nvPr>
        </p:nvSpPr>
        <p:spPr/>
        <p:txBody>
          <a:bodyPr/>
          <a:lstStyle/>
          <a:p>
            <a:endParaRPr lang="en-IN" dirty="0"/>
          </a:p>
        </p:txBody>
      </p:sp>
      <p:sp>
        <p:nvSpPr>
          <p:cNvPr id="9" name="Slide Number Placeholder 8">
            <a:extLst>
              <a:ext uri="{FF2B5EF4-FFF2-40B4-BE49-F238E27FC236}">
                <a16:creationId xmlns:a16="http://schemas.microsoft.com/office/drawing/2014/main" id="{D7A2CD69-FB37-4633-A329-E9942D3718E2}"/>
              </a:ext>
            </a:extLst>
          </p:cNvPr>
          <p:cNvSpPr>
            <a:spLocks noGrp="1"/>
          </p:cNvSpPr>
          <p:nvPr>
            <p:ph type="sldNum" sz="quarter" idx="12"/>
          </p:nvPr>
        </p:nvSpPr>
        <p:spPr/>
        <p:txBody>
          <a:bodyPr/>
          <a:lstStyle/>
          <a:p>
            <a:fld id="{9078082A-8EA8-49AE-ACDD-9E6257B71260}" type="slidenum">
              <a:rPr lang="en-IN" smtClean="0"/>
              <a:t>‹#›</a:t>
            </a:fld>
            <a:endParaRPr lang="en-IN" dirty="0"/>
          </a:p>
        </p:txBody>
      </p:sp>
    </p:spTree>
    <p:extLst>
      <p:ext uri="{BB962C8B-B14F-4D97-AF65-F5344CB8AC3E}">
        <p14:creationId xmlns:p14="http://schemas.microsoft.com/office/powerpoint/2010/main" val="3579205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7B97B-B1F8-4D01-AE2A-8964B1513E6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7BEB2AF-BFEA-4C24-AC33-0E4F0E2CD6D8}"/>
              </a:ext>
            </a:extLst>
          </p:cNvPr>
          <p:cNvSpPr>
            <a:spLocks noGrp="1"/>
          </p:cNvSpPr>
          <p:nvPr>
            <p:ph type="dt" sz="half" idx="10"/>
          </p:nvPr>
        </p:nvSpPr>
        <p:spPr/>
        <p:txBody>
          <a:bodyPr/>
          <a:lstStyle/>
          <a:p>
            <a:fld id="{6CC610E2-C4E0-4ED0-A159-89D67875693C}" type="datetimeFigureOut">
              <a:rPr lang="en-IN" smtClean="0"/>
              <a:t>11-02-2021</a:t>
            </a:fld>
            <a:endParaRPr lang="en-IN" dirty="0"/>
          </a:p>
        </p:txBody>
      </p:sp>
      <p:sp>
        <p:nvSpPr>
          <p:cNvPr id="4" name="Footer Placeholder 3">
            <a:extLst>
              <a:ext uri="{FF2B5EF4-FFF2-40B4-BE49-F238E27FC236}">
                <a16:creationId xmlns:a16="http://schemas.microsoft.com/office/drawing/2014/main" id="{DAE26FCF-76E8-4998-9AA3-46EE42F34BCD}"/>
              </a:ext>
            </a:extLst>
          </p:cNvPr>
          <p:cNvSpPr>
            <a:spLocks noGrp="1"/>
          </p:cNvSpPr>
          <p:nvPr>
            <p:ph type="ftr" sz="quarter" idx="11"/>
          </p:nvPr>
        </p:nvSpPr>
        <p:spPr/>
        <p:txBody>
          <a:bodyPr/>
          <a:lstStyle/>
          <a:p>
            <a:endParaRPr lang="en-IN" dirty="0"/>
          </a:p>
        </p:txBody>
      </p:sp>
      <p:sp>
        <p:nvSpPr>
          <p:cNvPr id="5" name="Slide Number Placeholder 4">
            <a:extLst>
              <a:ext uri="{FF2B5EF4-FFF2-40B4-BE49-F238E27FC236}">
                <a16:creationId xmlns:a16="http://schemas.microsoft.com/office/drawing/2014/main" id="{ADC6AB3C-E7EF-48DA-815A-CF3D61973C8E}"/>
              </a:ext>
            </a:extLst>
          </p:cNvPr>
          <p:cNvSpPr>
            <a:spLocks noGrp="1"/>
          </p:cNvSpPr>
          <p:nvPr>
            <p:ph type="sldNum" sz="quarter" idx="12"/>
          </p:nvPr>
        </p:nvSpPr>
        <p:spPr/>
        <p:txBody>
          <a:bodyPr/>
          <a:lstStyle/>
          <a:p>
            <a:fld id="{9078082A-8EA8-49AE-ACDD-9E6257B71260}" type="slidenum">
              <a:rPr lang="en-IN" smtClean="0"/>
              <a:t>‹#›</a:t>
            </a:fld>
            <a:endParaRPr lang="en-IN" dirty="0"/>
          </a:p>
        </p:txBody>
      </p:sp>
    </p:spTree>
    <p:extLst>
      <p:ext uri="{BB962C8B-B14F-4D97-AF65-F5344CB8AC3E}">
        <p14:creationId xmlns:p14="http://schemas.microsoft.com/office/powerpoint/2010/main" val="340018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A740E8-D4D7-437D-9862-7A4373090AC5}"/>
              </a:ext>
            </a:extLst>
          </p:cNvPr>
          <p:cNvSpPr>
            <a:spLocks noGrp="1"/>
          </p:cNvSpPr>
          <p:nvPr>
            <p:ph type="dt" sz="half" idx="10"/>
          </p:nvPr>
        </p:nvSpPr>
        <p:spPr/>
        <p:txBody>
          <a:bodyPr/>
          <a:lstStyle/>
          <a:p>
            <a:fld id="{6CC610E2-C4E0-4ED0-A159-89D67875693C}" type="datetimeFigureOut">
              <a:rPr lang="en-IN" smtClean="0"/>
              <a:t>11-02-2021</a:t>
            </a:fld>
            <a:endParaRPr lang="en-IN" dirty="0"/>
          </a:p>
        </p:txBody>
      </p:sp>
      <p:sp>
        <p:nvSpPr>
          <p:cNvPr id="3" name="Footer Placeholder 2">
            <a:extLst>
              <a:ext uri="{FF2B5EF4-FFF2-40B4-BE49-F238E27FC236}">
                <a16:creationId xmlns:a16="http://schemas.microsoft.com/office/drawing/2014/main" id="{F39508CA-D4CF-4048-BB8E-78792E6588C0}"/>
              </a:ext>
            </a:extLst>
          </p:cNvPr>
          <p:cNvSpPr>
            <a:spLocks noGrp="1"/>
          </p:cNvSpPr>
          <p:nvPr>
            <p:ph type="ftr" sz="quarter" idx="11"/>
          </p:nvPr>
        </p:nvSpPr>
        <p:spPr/>
        <p:txBody>
          <a:bodyPr/>
          <a:lstStyle/>
          <a:p>
            <a:endParaRPr lang="en-IN" dirty="0"/>
          </a:p>
        </p:txBody>
      </p:sp>
      <p:sp>
        <p:nvSpPr>
          <p:cNvPr id="4" name="Slide Number Placeholder 3">
            <a:extLst>
              <a:ext uri="{FF2B5EF4-FFF2-40B4-BE49-F238E27FC236}">
                <a16:creationId xmlns:a16="http://schemas.microsoft.com/office/drawing/2014/main" id="{B0A96011-1254-42BD-9005-ECA0013A7835}"/>
              </a:ext>
            </a:extLst>
          </p:cNvPr>
          <p:cNvSpPr>
            <a:spLocks noGrp="1"/>
          </p:cNvSpPr>
          <p:nvPr>
            <p:ph type="sldNum" sz="quarter" idx="12"/>
          </p:nvPr>
        </p:nvSpPr>
        <p:spPr/>
        <p:txBody>
          <a:bodyPr/>
          <a:lstStyle/>
          <a:p>
            <a:fld id="{9078082A-8EA8-49AE-ACDD-9E6257B71260}" type="slidenum">
              <a:rPr lang="en-IN" smtClean="0"/>
              <a:t>‹#›</a:t>
            </a:fld>
            <a:endParaRPr lang="en-IN" dirty="0"/>
          </a:p>
        </p:txBody>
      </p:sp>
    </p:spTree>
    <p:extLst>
      <p:ext uri="{BB962C8B-B14F-4D97-AF65-F5344CB8AC3E}">
        <p14:creationId xmlns:p14="http://schemas.microsoft.com/office/powerpoint/2010/main" val="2067073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F2E1D-433C-4A1D-BF5C-A0D687474D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75FB1EC-1F7F-4D33-BFD9-0D0B85D08A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4020FC6-85D2-4D22-8F5C-3BB9D8BDE8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6B52FE-4E0E-4081-99EB-6B7098567631}"/>
              </a:ext>
            </a:extLst>
          </p:cNvPr>
          <p:cNvSpPr>
            <a:spLocks noGrp="1"/>
          </p:cNvSpPr>
          <p:nvPr>
            <p:ph type="dt" sz="half" idx="10"/>
          </p:nvPr>
        </p:nvSpPr>
        <p:spPr/>
        <p:txBody>
          <a:bodyPr/>
          <a:lstStyle/>
          <a:p>
            <a:fld id="{6CC610E2-C4E0-4ED0-A159-89D67875693C}" type="datetimeFigureOut">
              <a:rPr lang="en-IN" smtClean="0"/>
              <a:t>11-02-2021</a:t>
            </a:fld>
            <a:endParaRPr lang="en-IN" dirty="0"/>
          </a:p>
        </p:txBody>
      </p:sp>
      <p:sp>
        <p:nvSpPr>
          <p:cNvPr id="6" name="Footer Placeholder 5">
            <a:extLst>
              <a:ext uri="{FF2B5EF4-FFF2-40B4-BE49-F238E27FC236}">
                <a16:creationId xmlns:a16="http://schemas.microsoft.com/office/drawing/2014/main" id="{7F92DE03-B291-443E-AC8B-A22C4ABBA957}"/>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3A0EAC54-C0FE-4FB6-A153-243B3EF7C397}"/>
              </a:ext>
            </a:extLst>
          </p:cNvPr>
          <p:cNvSpPr>
            <a:spLocks noGrp="1"/>
          </p:cNvSpPr>
          <p:nvPr>
            <p:ph type="sldNum" sz="quarter" idx="12"/>
          </p:nvPr>
        </p:nvSpPr>
        <p:spPr/>
        <p:txBody>
          <a:bodyPr/>
          <a:lstStyle/>
          <a:p>
            <a:fld id="{9078082A-8EA8-49AE-ACDD-9E6257B71260}" type="slidenum">
              <a:rPr lang="en-IN" smtClean="0"/>
              <a:t>‹#›</a:t>
            </a:fld>
            <a:endParaRPr lang="en-IN" dirty="0"/>
          </a:p>
        </p:txBody>
      </p:sp>
    </p:spTree>
    <p:extLst>
      <p:ext uri="{BB962C8B-B14F-4D97-AF65-F5344CB8AC3E}">
        <p14:creationId xmlns:p14="http://schemas.microsoft.com/office/powerpoint/2010/main" val="30062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3C576-839E-4EEA-9822-79A1020807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ED02D56C-CC86-4DCD-8195-0D85B97907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a:extLst>
              <a:ext uri="{FF2B5EF4-FFF2-40B4-BE49-F238E27FC236}">
                <a16:creationId xmlns:a16="http://schemas.microsoft.com/office/drawing/2014/main" id="{F63DA9AB-E611-4273-A8FD-5FADCCFB6A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176791-A9CF-402D-B92F-C8886CC77728}"/>
              </a:ext>
            </a:extLst>
          </p:cNvPr>
          <p:cNvSpPr>
            <a:spLocks noGrp="1"/>
          </p:cNvSpPr>
          <p:nvPr>
            <p:ph type="dt" sz="half" idx="10"/>
          </p:nvPr>
        </p:nvSpPr>
        <p:spPr/>
        <p:txBody>
          <a:bodyPr/>
          <a:lstStyle/>
          <a:p>
            <a:fld id="{6CC610E2-C4E0-4ED0-A159-89D67875693C}" type="datetimeFigureOut">
              <a:rPr lang="en-IN" smtClean="0"/>
              <a:t>11-02-2021</a:t>
            </a:fld>
            <a:endParaRPr lang="en-IN" dirty="0"/>
          </a:p>
        </p:txBody>
      </p:sp>
      <p:sp>
        <p:nvSpPr>
          <p:cNvPr id="6" name="Footer Placeholder 5">
            <a:extLst>
              <a:ext uri="{FF2B5EF4-FFF2-40B4-BE49-F238E27FC236}">
                <a16:creationId xmlns:a16="http://schemas.microsoft.com/office/drawing/2014/main" id="{1BBA09B2-127E-4732-808A-507B9F8C8B43}"/>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E9447C3A-18B3-4CFF-ADF7-556868AB9004}"/>
              </a:ext>
            </a:extLst>
          </p:cNvPr>
          <p:cNvSpPr>
            <a:spLocks noGrp="1"/>
          </p:cNvSpPr>
          <p:nvPr>
            <p:ph type="sldNum" sz="quarter" idx="12"/>
          </p:nvPr>
        </p:nvSpPr>
        <p:spPr/>
        <p:txBody>
          <a:bodyPr/>
          <a:lstStyle/>
          <a:p>
            <a:fld id="{9078082A-8EA8-49AE-ACDD-9E6257B71260}" type="slidenum">
              <a:rPr lang="en-IN" smtClean="0"/>
              <a:t>‹#›</a:t>
            </a:fld>
            <a:endParaRPr lang="en-IN" dirty="0"/>
          </a:p>
        </p:txBody>
      </p:sp>
    </p:spTree>
    <p:extLst>
      <p:ext uri="{BB962C8B-B14F-4D97-AF65-F5344CB8AC3E}">
        <p14:creationId xmlns:p14="http://schemas.microsoft.com/office/powerpoint/2010/main" val="93642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8552DB-0C27-4D90-A957-87599B151C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751A53F-8D07-405F-85AE-F79DF3F889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F8F138B-010B-45CD-9E5D-EB9E507222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C610E2-C4E0-4ED0-A159-89D67875693C}" type="datetimeFigureOut">
              <a:rPr lang="en-IN" smtClean="0"/>
              <a:t>11-02-2021</a:t>
            </a:fld>
            <a:endParaRPr lang="en-IN" dirty="0"/>
          </a:p>
        </p:txBody>
      </p:sp>
      <p:sp>
        <p:nvSpPr>
          <p:cNvPr id="5" name="Footer Placeholder 4">
            <a:extLst>
              <a:ext uri="{FF2B5EF4-FFF2-40B4-BE49-F238E27FC236}">
                <a16:creationId xmlns:a16="http://schemas.microsoft.com/office/drawing/2014/main" id="{4A755EA2-AAD2-45C3-BD81-FA1BCB8E7D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a:extLst>
              <a:ext uri="{FF2B5EF4-FFF2-40B4-BE49-F238E27FC236}">
                <a16:creationId xmlns:a16="http://schemas.microsoft.com/office/drawing/2014/main" id="{1428F032-02A7-4A1C-92DF-A7327A38E2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78082A-8EA8-49AE-ACDD-9E6257B71260}" type="slidenum">
              <a:rPr lang="en-IN" smtClean="0"/>
              <a:t>‹#›</a:t>
            </a:fld>
            <a:endParaRPr lang="en-IN" dirty="0"/>
          </a:p>
        </p:txBody>
      </p:sp>
    </p:spTree>
    <p:extLst>
      <p:ext uri="{BB962C8B-B14F-4D97-AF65-F5344CB8AC3E}">
        <p14:creationId xmlns:p14="http://schemas.microsoft.com/office/powerpoint/2010/main" val="33744833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image" Target="../media/image1.jpeg" /><Relationship Id="rId1" Type="http://schemas.openxmlformats.org/officeDocument/2006/relationships/slideLayout" Target="../slideLayouts/slideLayout1.xml" /><Relationship Id="rId5" Type="http://schemas.openxmlformats.org/officeDocument/2006/relationships/image" Target="../media/image4.jpeg" /><Relationship Id="rId4" Type="http://schemas.openxmlformats.org/officeDocument/2006/relationships/image" Target="../media/image3.jpeg"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3" Type="http://schemas.openxmlformats.org/officeDocument/2006/relationships/image" Target="../media/image11.jpeg" /><Relationship Id="rId2" Type="http://schemas.openxmlformats.org/officeDocument/2006/relationships/image" Target="../media/image10.jpeg" /><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3" Type="http://schemas.openxmlformats.org/officeDocument/2006/relationships/image" Target="../media/image13.jpeg" /><Relationship Id="rId2" Type="http://schemas.openxmlformats.org/officeDocument/2006/relationships/image" Target="../media/image12.png" /><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3" Type="http://schemas.openxmlformats.org/officeDocument/2006/relationships/image" Target="../media/image15.jpeg" /><Relationship Id="rId2" Type="http://schemas.openxmlformats.org/officeDocument/2006/relationships/image" Target="../media/image14.jpeg" /><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2" Type="http://schemas.openxmlformats.org/officeDocument/2006/relationships/image" Target="../media/image16.jpeg" /><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2" Type="http://schemas.openxmlformats.org/officeDocument/2006/relationships/image" Target="../media/image17.jpeg" /><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2" Type="http://schemas.openxmlformats.org/officeDocument/2006/relationships/image" Target="../media/image18.jpeg" /><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7.xml" /></Relationships>
</file>

<file path=ppt/slides/_rels/slide20.xml.rels><?xml version="1.0" encoding="UTF-8" standalone="yes"?>
<Relationships xmlns="http://schemas.openxmlformats.org/package/2006/relationships"><Relationship Id="rId3" Type="http://schemas.openxmlformats.org/officeDocument/2006/relationships/image" Target="../media/image19.jpeg" /><Relationship Id="rId2" Type="http://schemas.openxmlformats.org/officeDocument/2006/relationships/image" Target="../media/image11.jpeg" /><Relationship Id="rId1" Type="http://schemas.openxmlformats.org/officeDocument/2006/relationships/slideLayout" Target="../slideLayouts/slideLayout7.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2.xml.rels><?xml version="1.0" encoding="UTF-8" standalone="yes"?>
<Relationships xmlns="http://schemas.openxmlformats.org/package/2006/relationships"><Relationship Id="rId2" Type="http://schemas.openxmlformats.org/officeDocument/2006/relationships/image" Target="../media/image20.jpg" /><Relationship Id="rId1" Type="http://schemas.openxmlformats.org/officeDocument/2006/relationships/slideLayout" Target="../slideLayouts/slideLayout7.xml" /></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4.xml.rels><?xml version="1.0" encoding="UTF-8" standalone="yes"?>
<Relationships xmlns="http://schemas.openxmlformats.org/package/2006/relationships"><Relationship Id="rId2" Type="http://schemas.openxmlformats.org/officeDocument/2006/relationships/image" Target="../media/image21.jpeg" /><Relationship Id="rId1" Type="http://schemas.openxmlformats.org/officeDocument/2006/relationships/slideLayout" Target="../slideLayouts/slideLayout7.xml" /></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7.xml.rels><?xml version="1.0" encoding="UTF-8" standalone="yes"?>
<Relationships xmlns="http://schemas.openxmlformats.org/package/2006/relationships"><Relationship Id="rId2" Type="http://schemas.openxmlformats.org/officeDocument/2006/relationships/image" Target="../media/image22.jpeg" /><Relationship Id="rId1" Type="http://schemas.openxmlformats.org/officeDocument/2006/relationships/slideLayout" Target="../slideLayouts/slideLayout7.xml" /></Relationships>
</file>

<file path=ppt/slides/_rels/slide38.xml.rels><?xml version="1.0" encoding="UTF-8" standalone="yes"?>
<Relationships xmlns="http://schemas.openxmlformats.org/package/2006/relationships"><Relationship Id="rId3" Type="http://schemas.openxmlformats.org/officeDocument/2006/relationships/image" Target="../media/image24.jpeg" /><Relationship Id="rId2" Type="http://schemas.openxmlformats.org/officeDocument/2006/relationships/image" Target="../media/image23.jpeg" /><Relationship Id="rId1" Type="http://schemas.openxmlformats.org/officeDocument/2006/relationships/slideLayout" Target="../slideLayouts/slideLayout7.xml" /><Relationship Id="rId4" Type="http://schemas.openxmlformats.org/officeDocument/2006/relationships/image" Target="../media/image25.jpeg" /></Relationships>
</file>

<file path=ppt/slides/_rels/slide39.xml.rels><?xml version="1.0" encoding="UTF-8" standalone="yes"?>
<Relationships xmlns="http://schemas.openxmlformats.org/package/2006/relationships"><Relationship Id="rId2" Type="http://schemas.openxmlformats.org/officeDocument/2006/relationships/image" Target="../media/image26.jpeg" /><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1.xml.rels><?xml version="1.0" encoding="UTF-8" standalone="yes"?>
<Relationships xmlns="http://schemas.openxmlformats.org/package/2006/relationships"><Relationship Id="rId2" Type="http://schemas.openxmlformats.org/officeDocument/2006/relationships/image" Target="../media/image27.jpeg" /><Relationship Id="rId1" Type="http://schemas.openxmlformats.org/officeDocument/2006/relationships/slideLayout" Target="../slideLayouts/slideLayout7.xml" /></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6.xml.rels><?xml version="1.0" encoding="UTF-8" standalone="yes"?>
<Relationships xmlns="http://schemas.openxmlformats.org/package/2006/relationships"><Relationship Id="rId3" Type="http://schemas.openxmlformats.org/officeDocument/2006/relationships/image" Target="../media/image29.jpeg" /><Relationship Id="rId2" Type="http://schemas.openxmlformats.org/officeDocument/2006/relationships/image" Target="../media/image28.jpeg" /><Relationship Id="rId1" Type="http://schemas.openxmlformats.org/officeDocument/2006/relationships/slideLayout" Target="../slideLayouts/slideLayout7.xml" /></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287A1-6784-42D4-9207-BEC3E2270CD4}"/>
              </a:ext>
            </a:extLst>
          </p:cNvPr>
          <p:cNvSpPr>
            <a:spLocks noGrp="1"/>
          </p:cNvSpPr>
          <p:nvPr>
            <p:ph type="ctrTitle"/>
          </p:nvPr>
        </p:nvSpPr>
        <p:spPr>
          <a:xfrm>
            <a:off x="1524000" y="239697"/>
            <a:ext cx="8853996" cy="292963"/>
          </a:xfrm>
        </p:spPr>
        <p:txBody>
          <a:bodyPr>
            <a:noAutofit/>
          </a:bodyPr>
          <a:lstStyle/>
          <a:p>
            <a:r>
              <a:rPr lang="en-IN" sz="2400" b="1" u="sng" dirty="0">
                <a:latin typeface="Times New Roman" panose="02020603050405020304" pitchFamily="18" charset="0"/>
                <a:cs typeface="Times New Roman" panose="02020603050405020304" pitchFamily="18" charset="0"/>
              </a:rPr>
              <a:t>SEM 4-SYBCOM-FC (FOUNDATION COURSE)</a:t>
            </a:r>
          </a:p>
        </p:txBody>
      </p:sp>
      <p:sp>
        <p:nvSpPr>
          <p:cNvPr id="3" name="Subtitle 2">
            <a:extLst>
              <a:ext uri="{FF2B5EF4-FFF2-40B4-BE49-F238E27FC236}">
                <a16:creationId xmlns:a16="http://schemas.microsoft.com/office/drawing/2014/main" id="{9E855BA9-461B-4C33-9CC2-93BA5AEA0334}"/>
              </a:ext>
            </a:extLst>
          </p:cNvPr>
          <p:cNvSpPr>
            <a:spLocks noGrp="1"/>
          </p:cNvSpPr>
          <p:nvPr>
            <p:ph type="subTitle" idx="1"/>
          </p:nvPr>
        </p:nvSpPr>
        <p:spPr>
          <a:xfrm>
            <a:off x="-606643" y="97654"/>
            <a:ext cx="13008747" cy="6143347"/>
          </a:xfrm>
        </p:spPr>
        <p:txBody>
          <a:bodyPr/>
          <a:lstStyle/>
          <a:p>
            <a:endParaRPr lang="en-IN" b="1" u="sng" dirty="0">
              <a:latin typeface="Times New Roman" panose="02020603050405020304" pitchFamily="18" charset="0"/>
              <a:cs typeface="Times New Roman" panose="02020603050405020304" pitchFamily="18" charset="0"/>
            </a:endParaRPr>
          </a:p>
          <a:p>
            <a:r>
              <a:rPr lang="en-IN" b="1" u="sng" dirty="0">
                <a:latin typeface="Times New Roman" panose="02020603050405020304" pitchFamily="18" charset="0"/>
                <a:cs typeface="Times New Roman" panose="02020603050405020304" pitchFamily="18" charset="0"/>
              </a:rPr>
              <a:t>UNIT 2-APPROACHES TO UNDERSTANDING ECOLOGY</a:t>
            </a:r>
          </a:p>
        </p:txBody>
      </p:sp>
      <p:sp>
        <p:nvSpPr>
          <p:cNvPr id="8" name="TextBox 7">
            <a:extLst>
              <a:ext uri="{FF2B5EF4-FFF2-40B4-BE49-F238E27FC236}">
                <a16:creationId xmlns:a16="http://schemas.microsoft.com/office/drawing/2014/main" id="{446B32F1-9895-41B9-A24B-7EFAA132B175}"/>
              </a:ext>
            </a:extLst>
          </p:cNvPr>
          <p:cNvSpPr txBox="1"/>
          <p:nvPr/>
        </p:nvSpPr>
        <p:spPr>
          <a:xfrm>
            <a:off x="639192" y="3429000"/>
            <a:ext cx="10670959" cy="4955203"/>
          </a:xfrm>
          <a:prstGeom prst="rect">
            <a:avLst/>
          </a:prstGeom>
          <a:noFill/>
        </p:spPr>
        <p:txBody>
          <a:bodyPr wrap="square" rtlCol="0">
            <a:spAutoFit/>
          </a:bodyPr>
          <a:lstStyle/>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IN" sz="1800" b="1"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SYLLABUS AT A GLANCE </a:t>
            </a:r>
            <a:r>
              <a:rPr kumimoji="0" lang="en-IN"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IN" sz="2400" b="0" i="0" u="none" strike="noStrike" kern="1200" cap="none" spc="0" normalizeH="0" baseline="0" noProof="0" dirty="0">
              <a:ln>
                <a:noFill/>
              </a:ln>
              <a:solidFill>
                <a:prstClr val="black"/>
              </a:solidFill>
              <a:effectLst/>
              <a:uLnTx/>
              <a:uFillTx/>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IN" sz="20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Understanding Approaches to Ecology</a:t>
            </a:r>
            <a:r>
              <a:rPr kumimoji="0" lang="en-IN"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-Anthropocentrism,Biocentrism,Ecocentrism,Ecofeminism &amp; Deep Ecology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IN" sz="2000" b="1" dirty="0">
              <a:solidFill>
                <a:prstClr val="black"/>
              </a:solidFill>
              <a:latin typeface="Times New Roman" panose="02020603050405020304" pitchFamily="18"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IN" sz="2000" b="1" dirty="0">
                <a:solidFill>
                  <a:prstClr val="black"/>
                </a:solidFill>
                <a:latin typeface="Times New Roman" panose="02020603050405020304" pitchFamily="18" charset="0"/>
                <a:cs typeface="Times New Roman" panose="02020603050405020304" pitchFamily="18" charset="0"/>
              </a:rPr>
              <a:t>Environmental Principles-1-</a:t>
            </a:r>
            <a:r>
              <a:rPr lang="en-IN" sz="2000" dirty="0">
                <a:solidFill>
                  <a:prstClr val="black"/>
                </a:solidFill>
                <a:latin typeface="Times New Roman" panose="02020603050405020304" pitchFamily="18" charset="0"/>
                <a:cs typeface="Times New Roman" panose="02020603050405020304" pitchFamily="18" charset="0"/>
              </a:rPr>
              <a:t>The Sustainability Principle,Polluter Pay Principle,Precautionary Principle</a:t>
            </a:r>
            <a:endParaRPr kumimoji="0" lang="en-IN"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IN" sz="20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IN" sz="20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Environmental Principles-2-</a:t>
            </a:r>
            <a:r>
              <a:rPr kumimoji="0" lang="en-IN"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The Equity Principle,Human Rights Principle,The Participation Principle</a:t>
            </a:r>
          </a:p>
          <a:p>
            <a:pPr marR="0" lvl="0" algn="l" defTabSz="914400" rtl="0" eaLnBrk="1" fontAlgn="auto" latinLnBrk="0" hangingPunct="1">
              <a:lnSpc>
                <a:spcPct val="100000"/>
              </a:lnSpc>
              <a:spcBef>
                <a:spcPts val="0"/>
              </a:spcBef>
              <a:spcAft>
                <a:spcPts val="0"/>
              </a:spcAft>
              <a:buClrTx/>
              <a:buSzTx/>
              <a:tabLst/>
              <a:defRPr/>
            </a:pPr>
            <a:endParaRPr kumimoji="0" lang="en-IN"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IN"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IN"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28" name="Picture 4" descr="Deep Ecology Platform - Photos | Facebook">
            <a:extLst>
              <a:ext uri="{FF2B5EF4-FFF2-40B4-BE49-F238E27FC236}">
                <a16:creationId xmlns:a16="http://schemas.microsoft.com/office/drawing/2014/main" id="{60D3D561-4FF9-4994-9493-78EBDA677B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417" y="1223731"/>
            <a:ext cx="2338110" cy="21431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iocentrism vs Virtue of a Rational Nature; Which Philosophy Will Protect  The Environment? — Steemit">
            <a:extLst>
              <a:ext uri="{FF2B5EF4-FFF2-40B4-BE49-F238E27FC236}">
                <a16:creationId xmlns:a16="http://schemas.microsoft.com/office/drawing/2014/main" id="{F52ED1E6-E229-45BF-A152-E730934D96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2070" y="1310381"/>
            <a:ext cx="2724150" cy="16764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Schroedersspring2016EH2000: Polluter Pays Principle (Blog #5)">
            <a:extLst>
              <a:ext uri="{FF2B5EF4-FFF2-40B4-BE49-F238E27FC236}">
                <a16:creationId xmlns:a16="http://schemas.microsoft.com/office/drawing/2014/main" id="{04DB7179-D8C4-4953-9232-729E65738F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39931" y="1161818"/>
            <a:ext cx="2019300" cy="226695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The Meaning of Ecofeminism - SustyVibes">
            <a:extLst>
              <a:ext uri="{FF2B5EF4-FFF2-40B4-BE49-F238E27FC236}">
                <a16:creationId xmlns:a16="http://schemas.microsoft.com/office/drawing/2014/main" id="{ACC88EDD-7DDB-46F6-9AB2-51C838CD09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4904" y="1253231"/>
            <a:ext cx="2638425" cy="1733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2541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D4AA81-3EE0-4730-9100-E036287EA207}"/>
              </a:ext>
            </a:extLst>
          </p:cNvPr>
          <p:cNvSpPr txBox="1"/>
          <p:nvPr/>
        </p:nvSpPr>
        <p:spPr>
          <a:xfrm>
            <a:off x="494190" y="266330"/>
            <a:ext cx="11203620" cy="3139321"/>
          </a:xfrm>
          <a:prstGeom prst="rect">
            <a:avLst/>
          </a:prstGeom>
          <a:noFill/>
        </p:spPr>
        <p:txBody>
          <a:bodyPr wrap="square" rtlCol="0">
            <a:spAutoFit/>
          </a:bodyPr>
          <a:lstStyle/>
          <a:p>
            <a:pPr marL="285750" indent="-285750">
              <a:buFont typeface="Wingdings" panose="05000000000000000000" pitchFamily="2" charset="2"/>
              <a:buChar char="Ø"/>
            </a:pPr>
            <a:r>
              <a:rPr lang="en-IN" dirty="0"/>
              <a:t>Paul Taylor,one of the early proponents of Biocentrism,maintains that Biocentrism is an “Attitude of Respect for Nature” whereby one attempts to make an effort to live one’s life,in a way,that respects welfare &amp; inherent worth of all living creatures.</a:t>
            </a:r>
          </a:p>
          <a:p>
            <a:pPr marL="285750" indent="-285750">
              <a:buFont typeface="Wingdings" panose="05000000000000000000" pitchFamily="2" charset="2"/>
              <a:buChar char="Ø"/>
            </a:pPr>
            <a:r>
              <a:rPr lang="en-IN" dirty="0"/>
              <a:t>Taylor states that :-</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q"/>
            </a:pPr>
            <a:r>
              <a:rPr lang="en-IN" dirty="0"/>
              <a:t>Humans are members of Community of life along with all other species,and on equal terms.</a:t>
            </a:r>
          </a:p>
          <a:p>
            <a:pPr marL="285750" indent="-285750">
              <a:buFont typeface="Wingdings" panose="05000000000000000000" pitchFamily="2" charset="2"/>
              <a:buChar char="q"/>
            </a:pPr>
            <a:r>
              <a:rPr lang="en-IN" dirty="0"/>
              <a:t>This community consists of a system of independence between all members,both physically,and terms of relationships with other species.</a:t>
            </a:r>
          </a:p>
          <a:p>
            <a:pPr marL="285750" indent="-285750">
              <a:buFont typeface="Wingdings" panose="05000000000000000000" pitchFamily="2" charset="2"/>
              <a:buChar char="q"/>
            </a:pPr>
            <a:r>
              <a:rPr lang="en-IN" dirty="0"/>
              <a:t>Every organism,is a “Teleological Centre of Life” that is each organism has a purpose &amp; a reason for being,which is inherently “Good” or “Valuable”</a:t>
            </a:r>
          </a:p>
          <a:p>
            <a:pPr marL="285750" indent="-285750">
              <a:buFont typeface="Wingdings" panose="05000000000000000000" pitchFamily="2" charset="2"/>
              <a:buChar char="q"/>
            </a:pPr>
            <a:r>
              <a:rPr lang="en-IN" dirty="0"/>
              <a:t>Humans are not inherently superior to other species.</a:t>
            </a:r>
          </a:p>
        </p:txBody>
      </p:sp>
      <p:sp>
        <p:nvSpPr>
          <p:cNvPr id="3" name="Isosceles Triangle 2">
            <a:extLst>
              <a:ext uri="{FF2B5EF4-FFF2-40B4-BE49-F238E27FC236}">
                <a16:creationId xmlns:a16="http://schemas.microsoft.com/office/drawing/2014/main" id="{D0D06092-78F0-4B34-B84F-8A124CE64290}"/>
              </a:ext>
            </a:extLst>
          </p:cNvPr>
          <p:cNvSpPr/>
          <p:nvPr/>
        </p:nvSpPr>
        <p:spPr>
          <a:xfrm>
            <a:off x="4172505" y="4314547"/>
            <a:ext cx="2849732" cy="1766657"/>
          </a:xfrm>
          <a:prstGeom prs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Advocates of Biocentrism Promote</a:t>
            </a:r>
          </a:p>
        </p:txBody>
      </p:sp>
      <p:cxnSp>
        <p:nvCxnSpPr>
          <p:cNvPr id="5" name="Straight Arrow Connector 4">
            <a:extLst>
              <a:ext uri="{FF2B5EF4-FFF2-40B4-BE49-F238E27FC236}">
                <a16:creationId xmlns:a16="http://schemas.microsoft.com/office/drawing/2014/main" id="{E1754208-8D77-44EB-831A-956D5F7A54D5}"/>
              </a:ext>
            </a:extLst>
          </p:cNvPr>
          <p:cNvCxnSpPr>
            <a:stCxn id="3" idx="0"/>
          </p:cNvCxnSpPr>
          <p:nvPr/>
        </p:nvCxnSpPr>
        <p:spPr>
          <a:xfrm flipV="1">
            <a:off x="5597371" y="4003829"/>
            <a:ext cx="0" cy="3107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9C888CC-0F86-4823-969D-6235C7C321CC}"/>
              </a:ext>
            </a:extLst>
          </p:cNvPr>
          <p:cNvCxnSpPr>
            <a:stCxn id="3" idx="2"/>
          </p:cNvCxnSpPr>
          <p:nvPr/>
        </p:nvCxnSpPr>
        <p:spPr>
          <a:xfrm flipH="1">
            <a:off x="3524435" y="6081204"/>
            <a:ext cx="6480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D50A719B-DE9E-4013-90BC-193CC9C5DF13}"/>
              </a:ext>
            </a:extLst>
          </p:cNvPr>
          <p:cNvCxnSpPr>
            <a:stCxn id="3" idx="4"/>
          </p:cNvCxnSpPr>
          <p:nvPr/>
        </p:nvCxnSpPr>
        <p:spPr>
          <a:xfrm>
            <a:off x="7022237" y="6081204"/>
            <a:ext cx="76347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6BC65215-7603-4542-9C6F-D83AFB7AAC7B}"/>
              </a:ext>
            </a:extLst>
          </p:cNvPr>
          <p:cNvSpPr/>
          <p:nvPr/>
        </p:nvSpPr>
        <p:spPr>
          <a:xfrm>
            <a:off x="3861786" y="3577697"/>
            <a:ext cx="3471169" cy="417251"/>
          </a:xfrm>
          <a:prstGeom prst="roundRect">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Biodiversity Preservation</a:t>
            </a:r>
          </a:p>
        </p:txBody>
      </p:sp>
      <p:sp>
        <p:nvSpPr>
          <p:cNvPr id="11" name="Rectangle: Rounded Corners 10">
            <a:extLst>
              <a:ext uri="{FF2B5EF4-FFF2-40B4-BE49-F238E27FC236}">
                <a16:creationId xmlns:a16="http://schemas.microsoft.com/office/drawing/2014/main" id="{C6AB1456-4609-42E6-B45B-522F4C9CB848}"/>
              </a:ext>
            </a:extLst>
          </p:cNvPr>
          <p:cNvSpPr/>
          <p:nvPr/>
        </p:nvSpPr>
        <p:spPr>
          <a:xfrm>
            <a:off x="115410" y="5823752"/>
            <a:ext cx="3409025" cy="417240"/>
          </a:xfrm>
          <a:prstGeom prst="roundRect">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Animal Rights</a:t>
            </a:r>
          </a:p>
        </p:txBody>
      </p:sp>
      <p:sp>
        <p:nvSpPr>
          <p:cNvPr id="12" name="Rectangle: Rounded Corners 11">
            <a:extLst>
              <a:ext uri="{FF2B5EF4-FFF2-40B4-BE49-F238E27FC236}">
                <a16:creationId xmlns:a16="http://schemas.microsoft.com/office/drawing/2014/main" id="{6BF0310C-61CC-4A32-9780-3493F6A346DA}"/>
              </a:ext>
            </a:extLst>
          </p:cNvPr>
          <p:cNvSpPr/>
          <p:nvPr/>
        </p:nvSpPr>
        <p:spPr>
          <a:xfrm>
            <a:off x="7797555" y="5823752"/>
            <a:ext cx="3639845" cy="417240"/>
          </a:xfrm>
          <a:prstGeom prst="roundRect">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Environmental Protection</a:t>
            </a:r>
          </a:p>
        </p:txBody>
      </p:sp>
    </p:spTree>
    <p:extLst>
      <p:ext uri="{BB962C8B-B14F-4D97-AF65-F5344CB8AC3E}">
        <p14:creationId xmlns:p14="http://schemas.microsoft.com/office/powerpoint/2010/main" val="4126494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62BD235-4F1D-4171-B22F-1BDD93E8C798}"/>
              </a:ext>
            </a:extLst>
          </p:cNvPr>
          <p:cNvSpPr/>
          <p:nvPr/>
        </p:nvSpPr>
        <p:spPr>
          <a:xfrm>
            <a:off x="4305670" y="261892"/>
            <a:ext cx="3027286" cy="523782"/>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ECOCENTRISM</a:t>
            </a:r>
          </a:p>
        </p:txBody>
      </p:sp>
      <p:sp>
        <p:nvSpPr>
          <p:cNvPr id="3" name="TextBox 2">
            <a:extLst>
              <a:ext uri="{FF2B5EF4-FFF2-40B4-BE49-F238E27FC236}">
                <a16:creationId xmlns:a16="http://schemas.microsoft.com/office/drawing/2014/main" id="{F99154A9-CF0B-43C7-BCAE-31E4B7362DAE}"/>
              </a:ext>
            </a:extLst>
          </p:cNvPr>
          <p:cNvSpPr txBox="1"/>
          <p:nvPr/>
        </p:nvSpPr>
        <p:spPr>
          <a:xfrm>
            <a:off x="396536" y="958788"/>
            <a:ext cx="11398928" cy="2308324"/>
          </a:xfrm>
          <a:prstGeom prst="rect">
            <a:avLst/>
          </a:prstGeom>
          <a:noFill/>
        </p:spPr>
        <p:txBody>
          <a:bodyPr wrap="square" rtlCol="0">
            <a:spAutoFit/>
          </a:bodyPr>
          <a:lstStyle/>
          <a:p>
            <a:pPr marL="285750" indent="-285750">
              <a:buFont typeface="Wingdings" panose="05000000000000000000" pitchFamily="2" charset="2"/>
              <a:buChar char="Ø"/>
            </a:pPr>
            <a:r>
              <a:rPr lang="en-IN" dirty="0"/>
              <a:t>Ecocentrism is a term used in Ecological political philosophy to denote a nature-centred,as opposed to human-centered,system of values.This justification for ecocentrism consists in an Ontological (Branch of Metaphysics dealing with the nature) belief &amp; subsequent ethical claim.</a:t>
            </a:r>
          </a:p>
          <a:p>
            <a:pPr marL="285750" indent="-285750">
              <a:buFont typeface="Wingdings" panose="05000000000000000000" pitchFamily="2" charset="2"/>
              <a:buChar char="Ø"/>
            </a:pPr>
            <a:r>
              <a:rPr lang="en-IN" dirty="0"/>
              <a:t>The Ontological belief denies that there are any existential divisions between human &amp; non-human nature,sufficient to claim that, Humans are either-</a:t>
            </a:r>
          </a:p>
          <a:p>
            <a:r>
              <a:rPr lang="en-IN" dirty="0"/>
              <a:t>  a) Sole Bearers &amp; Intrinsic Value</a:t>
            </a:r>
          </a:p>
          <a:p>
            <a:r>
              <a:rPr lang="en-IN" dirty="0"/>
              <a:t>  b)Possess greater intrinsic value than non-human nature</a:t>
            </a:r>
          </a:p>
          <a:p>
            <a:pPr marL="285750" indent="-285750">
              <a:buFont typeface="Wingdings" panose="05000000000000000000" pitchFamily="2" charset="2"/>
              <a:buChar char="Ø"/>
            </a:pPr>
            <a:r>
              <a:rPr lang="en-IN" dirty="0"/>
              <a:t>Thus the subsequent ethical claim is for an equality of intrinsic value across human &amp; non-Human nature.</a:t>
            </a:r>
          </a:p>
        </p:txBody>
      </p:sp>
      <p:pic>
        <p:nvPicPr>
          <p:cNvPr id="1026" name="Picture 2" descr="Aldo Leopold | Aldo leopold, Environmental ethics, Conservation biology">
            <a:extLst>
              <a:ext uri="{FF2B5EF4-FFF2-40B4-BE49-F238E27FC236}">
                <a16:creationId xmlns:a16="http://schemas.microsoft.com/office/drawing/2014/main" id="{ADBB9441-48E2-4C9D-9665-50517FBC1C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172" y="3516567"/>
            <a:ext cx="1600200" cy="2857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D0CD691-9651-440A-A8CA-B1D71CF7A8DC}"/>
              </a:ext>
            </a:extLst>
          </p:cNvPr>
          <p:cNvSpPr txBox="1"/>
          <p:nvPr/>
        </p:nvSpPr>
        <p:spPr>
          <a:xfrm>
            <a:off x="4589755" y="3331901"/>
            <a:ext cx="6246920" cy="3416320"/>
          </a:xfrm>
          <a:prstGeom prst="rect">
            <a:avLst/>
          </a:prstGeom>
          <a:noFill/>
        </p:spPr>
        <p:txBody>
          <a:bodyPr wrap="square" rtlCol="0">
            <a:spAutoFit/>
          </a:bodyPr>
          <a:lstStyle/>
          <a:p>
            <a:pPr marL="285750" indent="-285750">
              <a:buFont typeface="Wingdings" panose="05000000000000000000" pitchFamily="2" charset="2"/>
              <a:buChar char="Ø"/>
            </a:pPr>
            <a:r>
              <a:rPr lang="en-IN" dirty="0"/>
              <a:t>The Ecocentric ethic was conceived by </a:t>
            </a:r>
            <a:r>
              <a:rPr lang="en-IN" b="1" dirty="0"/>
              <a:t>Aldo Leopold </a:t>
            </a:r>
            <a:r>
              <a:rPr lang="en-IN" dirty="0"/>
              <a:t>&amp; recognised that all species,including humans,are the product of long evolutionary process &amp; are inter-related in their life process.</a:t>
            </a:r>
          </a:p>
          <a:p>
            <a:pPr marL="285750" indent="-285750">
              <a:buFont typeface="Wingdings" panose="05000000000000000000" pitchFamily="2" charset="2"/>
              <a:buChar char="Ø"/>
            </a:pPr>
            <a:r>
              <a:rPr lang="en-IN" dirty="0"/>
              <a:t>Ecocentrism focuses on the Biotic Community as a whole &amp; strives to maintain Ecosystem composition &amp; ecological processes.</a:t>
            </a:r>
          </a:p>
          <a:p>
            <a:pPr marL="285750" indent="-285750">
              <a:buFont typeface="Wingdings" panose="05000000000000000000" pitchFamily="2" charset="2"/>
              <a:buChar char="Ø"/>
            </a:pPr>
            <a:r>
              <a:rPr lang="en-IN" dirty="0"/>
              <a:t>The term also finds expression in the first principle of the Deep Ecology movements as formulated by </a:t>
            </a:r>
            <a:r>
              <a:rPr lang="en-IN" b="1" dirty="0"/>
              <a:t>Arne Naess</a:t>
            </a:r>
            <a:r>
              <a:rPr lang="en-IN" dirty="0"/>
              <a:t>, who pints out that Anthropocentrism,which considers humans at the centre of Universe &amp; the highest point of development of creation is difficult opponent for Ecocentrism.</a:t>
            </a:r>
          </a:p>
        </p:txBody>
      </p:sp>
      <p:sp>
        <p:nvSpPr>
          <p:cNvPr id="5" name="TextBox 4">
            <a:extLst>
              <a:ext uri="{FF2B5EF4-FFF2-40B4-BE49-F238E27FC236}">
                <a16:creationId xmlns:a16="http://schemas.microsoft.com/office/drawing/2014/main" id="{47E73456-BA73-4D5E-AAC4-5D340A611E2E}"/>
              </a:ext>
            </a:extLst>
          </p:cNvPr>
          <p:cNvSpPr txBox="1"/>
          <p:nvPr/>
        </p:nvSpPr>
        <p:spPr>
          <a:xfrm>
            <a:off x="396536" y="3147235"/>
            <a:ext cx="1600200" cy="369332"/>
          </a:xfrm>
          <a:prstGeom prst="rect">
            <a:avLst/>
          </a:prstGeom>
          <a:noFill/>
        </p:spPr>
        <p:txBody>
          <a:bodyPr wrap="square" rtlCol="0">
            <a:spAutoFit/>
          </a:bodyPr>
          <a:lstStyle/>
          <a:p>
            <a:r>
              <a:rPr kumimoji="0" lang="en-IN" sz="1800" b="1" i="0" u="none" strike="noStrike" kern="1200" cap="none" spc="0" normalizeH="0" baseline="0" noProof="0" dirty="0">
                <a:ln>
                  <a:noFill/>
                </a:ln>
                <a:solidFill>
                  <a:prstClr val="black"/>
                </a:solidFill>
                <a:effectLst/>
                <a:uLnTx/>
                <a:uFillTx/>
                <a:latin typeface="Calibri" panose="020F0502020204030204"/>
                <a:ea typeface="+mn-ea"/>
                <a:cs typeface="+mn-cs"/>
              </a:rPr>
              <a:t>Aldo Leopold</a:t>
            </a:r>
            <a:endParaRPr lang="en-IN" b="1" dirty="0"/>
          </a:p>
        </p:txBody>
      </p:sp>
      <p:pic>
        <p:nvPicPr>
          <p:cNvPr id="1028" name="Picture 4" descr="What is Deep Ecology? | Schumacher College">
            <a:extLst>
              <a:ext uri="{FF2B5EF4-FFF2-40B4-BE49-F238E27FC236}">
                <a16:creationId xmlns:a16="http://schemas.microsoft.com/office/drawing/2014/main" id="{B2E6843A-A5EE-43DE-9248-45F59B4613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6026" y="3554441"/>
            <a:ext cx="1743075" cy="26289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47C811E-2EAB-4BC9-82EC-47EB72A2C730}"/>
              </a:ext>
            </a:extLst>
          </p:cNvPr>
          <p:cNvSpPr txBox="1"/>
          <p:nvPr/>
        </p:nvSpPr>
        <p:spPr>
          <a:xfrm>
            <a:off x="2366026" y="3185109"/>
            <a:ext cx="1796168" cy="369332"/>
          </a:xfrm>
          <a:prstGeom prst="rect">
            <a:avLst/>
          </a:prstGeom>
          <a:noFill/>
        </p:spPr>
        <p:txBody>
          <a:bodyPr wrap="square" rtlCol="0">
            <a:spAutoFit/>
          </a:bodyPr>
          <a:lstStyle/>
          <a:p>
            <a:pPr algn="ctr"/>
            <a:r>
              <a:rPr lang="en-IN" b="1" dirty="0"/>
              <a:t>Arne Naess</a:t>
            </a:r>
          </a:p>
        </p:txBody>
      </p:sp>
    </p:spTree>
    <p:extLst>
      <p:ext uri="{BB962C8B-B14F-4D97-AF65-F5344CB8AC3E}">
        <p14:creationId xmlns:p14="http://schemas.microsoft.com/office/powerpoint/2010/main" val="1733802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27AC81F-FB76-40FD-8278-871DFC630EB6}"/>
              </a:ext>
            </a:extLst>
          </p:cNvPr>
          <p:cNvSpPr/>
          <p:nvPr/>
        </p:nvSpPr>
        <p:spPr>
          <a:xfrm>
            <a:off x="3595455" y="315157"/>
            <a:ext cx="4323426" cy="40837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RELATIONSHIP TO OTHER PHILOSOPHIES</a:t>
            </a:r>
          </a:p>
        </p:txBody>
      </p:sp>
      <p:sp>
        <p:nvSpPr>
          <p:cNvPr id="3" name="TextBox 2">
            <a:extLst>
              <a:ext uri="{FF2B5EF4-FFF2-40B4-BE49-F238E27FC236}">
                <a16:creationId xmlns:a16="http://schemas.microsoft.com/office/drawing/2014/main" id="{6217CA6C-476A-4277-B173-390E11CC92DE}"/>
              </a:ext>
            </a:extLst>
          </p:cNvPr>
          <p:cNvSpPr txBox="1"/>
          <p:nvPr/>
        </p:nvSpPr>
        <p:spPr>
          <a:xfrm>
            <a:off x="603683" y="1367161"/>
            <a:ext cx="10741980" cy="3693319"/>
          </a:xfrm>
          <a:prstGeom prst="rect">
            <a:avLst/>
          </a:prstGeom>
          <a:noFill/>
        </p:spPr>
        <p:txBody>
          <a:bodyPr wrap="square" rtlCol="0">
            <a:spAutoFit/>
          </a:bodyPr>
          <a:lstStyle/>
          <a:p>
            <a:pPr marL="285750" indent="-285750">
              <a:buFont typeface="Wingdings" panose="05000000000000000000" pitchFamily="2" charset="2"/>
              <a:buChar char="v"/>
            </a:pPr>
            <a:endParaRPr lang="en-IN" dirty="0"/>
          </a:p>
          <a:p>
            <a:pPr marL="285750" indent="-285750">
              <a:buFont typeface="Wingdings" panose="05000000000000000000" pitchFamily="2" charset="2"/>
              <a:buChar char="v"/>
            </a:pPr>
            <a:r>
              <a:rPr lang="en-IN" dirty="0"/>
              <a:t>Anthropocentrism is alleged to leave the case for the protection of non-human nature of subject to the demands of human unity &amp; thus never more than contingent (dependent on) on the demands of human welfare.</a:t>
            </a:r>
          </a:p>
          <a:p>
            <a:pPr marL="285750" indent="-285750">
              <a:buFont typeface="Wingdings" panose="05000000000000000000" pitchFamily="2" charset="2"/>
              <a:buChar char="v"/>
            </a:pPr>
            <a:endParaRPr lang="en-IN" dirty="0"/>
          </a:p>
          <a:p>
            <a:pPr marL="285750" indent="-285750">
              <a:buFont typeface="Wingdings" panose="05000000000000000000" pitchFamily="2" charset="2"/>
              <a:buChar char="v"/>
            </a:pPr>
            <a:r>
              <a:rPr lang="en-IN" dirty="0"/>
              <a:t>An Ecocentric Ethic by contrast,is believed to be necessary in order to develop a non-contingent basis for protecting natural world.</a:t>
            </a:r>
          </a:p>
          <a:p>
            <a:pPr marL="285750" indent="-285750">
              <a:buFont typeface="Wingdings" panose="05000000000000000000" pitchFamily="2" charset="2"/>
              <a:buChar char="v"/>
            </a:pPr>
            <a:endParaRPr lang="en-IN" dirty="0"/>
          </a:p>
          <a:p>
            <a:pPr marL="285750" indent="-285750">
              <a:buFont typeface="Wingdings" panose="05000000000000000000" pitchFamily="2" charset="2"/>
              <a:buChar char="v"/>
            </a:pPr>
            <a:r>
              <a:rPr lang="en-IN" dirty="0"/>
              <a:t>Critics of Ecocentrism have argued that it makes an easy pathway available to anti-humanist morality which risks sacrificing human well-being for the sake of ill-defined ‘Greater Good’.</a:t>
            </a:r>
          </a:p>
          <a:p>
            <a:pPr marL="285750" indent="-285750">
              <a:buFont typeface="Wingdings" panose="05000000000000000000" pitchFamily="2" charset="2"/>
              <a:buChar char="v"/>
            </a:pPr>
            <a:endParaRPr lang="en-IN" dirty="0"/>
          </a:p>
          <a:p>
            <a:pPr marL="285750" indent="-285750">
              <a:buFont typeface="Wingdings" panose="05000000000000000000" pitchFamily="2" charset="2"/>
              <a:buChar char="v"/>
            </a:pPr>
            <a:r>
              <a:rPr lang="en-IN" dirty="0"/>
              <a:t>Deep Ecologist Arne has identified Anthropocentrism as a root cause of ecological crisis, Overpopulation of Humans &amp; extinction of variety of non-human species.</a:t>
            </a:r>
          </a:p>
        </p:txBody>
      </p:sp>
      <p:sp>
        <p:nvSpPr>
          <p:cNvPr id="4" name="Rectangle: Rounded Corners 3">
            <a:extLst>
              <a:ext uri="{FF2B5EF4-FFF2-40B4-BE49-F238E27FC236}">
                <a16:creationId xmlns:a16="http://schemas.microsoft.com/office/drawing/2014/main" id="{5BDE46C6-5FB2-4B84-B80A-AE43C76BE1A4}"/>
              </a:ext>
            </a:extLst>
          </p:cNvPr>
          <p:cNvSpPr/>
          <p:nvPr/>
        </p:nvSpPr>
        <p:spPr>
          <a:xfrm>
            <a:off x="3275859" y="958788"/>
            <a:ext cx="4962618" cy="408373"/>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ANTHROPOCENTRISM vs ECOCENTRISM</a:t>
            </a:r>
          </a:p>
        </p:txBody>
      </p:sp>
    </p:spTree>
    <p:extLst>
      <p:ext uri="{BB962C8B-B14F-4D97-AF65-F5344CB8AC3E}">
        <p14:creationId xmlns:p14="http://schemas.microsoft.com/office/powerpoint/2010/main" val="3902530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087BD0FE-6EBF-4DC1-B801-C186BB853367}"/>
              </a:ext>
            </a:extLst>
          </p:cNvPr>
          <p:cNvSpPr/>
          <p:nvPr/>
        </p:nvSpPr>
        <p:spPr>
          <a:xfrm>
            <a:off x="2601157" y="301841"/>
            <a:ext cx="6107837" cy="461639"/>
          </a:xfrm>
          <a:prstGeom prst="roundRect">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bg1"/>
                </a:solidFill>
              </a:rPr>
              <a:t>ANTHROPOCENTRISM vs TECHNOCENTRISM</a:t>
            </a:r>
          </a:p>
        </p:txBody>
      </p:sp>
      <p:sp>
        <p:nvSpPr>
          <p:cNvPr id="3" name="TextBox 2">
            <a:extLst>
              <a:ext uri="{FF2B5EF4-FFF2-40B4-BE49-F238E27FC236}">
                <a16:creationId xmlns:a16="http://schemas.microsoft.com/office/drawing/2014/main" id="{3D7EB868-1C73-4926-940C-1DC31A1C3C0A}"/>
              </a:ext>
            </a:extLst>
          </p:cNvPr>
          <p:cNvSpPr txBox="1"/>
          <p:nvPr/>
        </p:nvSpPr>
        <p:spPr>
          <a:xfrm>
            <a:off x="426128" y="1029810"/>
            <a:ext cx="11532093" cy="3970318"/>
          </a:xfrm>
          <a:prstGeom prst="rect">
            <a:avLst/>
          </a:prstGeom>
          <a:noFill/>
        </p:spPr>
        <p:txBody>
          <a:bodyPr wrap="square" rtlCol="0">
            <a:spAutoFit/>
          </a:bodyPr>
          <a:lstStyle/>
          <a:p>
            <a:pPr marL="285750" indent="-285750">
              <a:buFont typeface="Wingdings" panose="05000000000000000000" pitchFamily="2" charset="2"/>
              <a:buChar char="Ø"/>
            </a:pPr>
            <a:r>
              <a:rPr lang="en-IN" dirty="0"/>
              <a:t>Ecocentrics,include ‘Deep Green’ ecologists to see themselves as being subject to nature,rather than in control of it.</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They lack faith in modern technology &amp; bureaucracy (Highly complicated administrative process) attached to it.</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Ecocentrics argue that the natural world should be respected for it’s processes &amp; products,and that low impact technology &amp; self-reliance is more desirable than technological control of nature.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Technocentrics,including imperialists,have absolute faith in technology ,Industry &amp; family belief that-Humans have control over nature.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Although technocentrics may accept that Environmental Problems do occur,they will not accept that ,these problems will get solved by reducing number of industries.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Rather,they believe that-Problems of environment exist within-Scientific &amp; Technological Advancement.</a:t>
            </a:r>
          </a:p>
        </p:txBody>
      </p:sp>
    </p:spTree>
    <p:extLst>
      <p:ext uri="{BB962C8B-B14F-4D97-AF65-F5344CB8AC3E}">
        <p14:creationId xmlns:p14="http://schemas.microsoft.com/office/powerpoint/2010/main" val="1263346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D025706A-191F-422B-A20A-8D75D9ECDFFE}"/>
              </a:ext>
            </a:extLst>
          </p:cNvPr>
          <p:cNvSpPr/>
          <p:nvPr/>
        </p:nvSpPr>
        <p:spPr>
          <a:xfrm>
            <a:off x="4225771" y="112245"/>
            <a:ext cx="2441359" cy="488272"/>
          </a:xfrm>
          <a:prstGeom prst="roundRect">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rgbClr val="006600"/>
                </a:solidFill>
              </a:rPr>
              <a:t>ECOFEMINISM</a:t>
            </a:r>
          </a:p>
        </p:txBody>
      </p:sp>
      <p:pic>
        <p:nvPicPr>
          <p:cNvPr id="1026" name="Picture 2" descr="26: Ecofeminism | Environmental Ethics">
            <a:extLst>
              <a:ext uri="{FF2B5EF4-FFF2-40B4-BE49-F238E27FC236}">
                <a16:creationId xmlns:a16="http://schemas.microsoft.com/office/drawing/2014/main" id="{062EE244-DC80-4DCB-8244-9A33292776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3387" y="812296"/>
            <a:ext cx="3286125" cy="13906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co-feminism is Not What You Think | by Rosemary Fonseca | sustainability,  gender, and development in the global south | Medium">
            <a:extLst>
              <a:ext uri="{FF2B5EF4-FFF2-40B4-BE49-F238E27FC236}">
                <a16:creationId xmlns:a16="http://schemas.microsoft.com/office/drawing/2014/main" id="{2C7B25E9-6F83-4DBF-827E-08297C372E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07688" y="112245"/>
            <a:ext cx="2905957" cy="199178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C32104B-B57B-4FED-B329-1BCFF5B9E5F0}"/>
              </a:ext>
            </a:extLst>
          </p:cNvPr>
          <p:cNvSpPr txBox="1"/>
          <p:nvPr/>
        </p:nvSpPr>
        <p:spPr>
          <a:xfrm>
            <a:off x="298189" y="2104033"/>
            <a:ext cx="11668910" cy="4524315"/>
          </a:xfrm>
          <a:prstGeom prst="rect">
            <a:avLst/>
          </a:prstGeom>
          <a:noFill/>
        </p:spPr>
        <p:txBody>
          <a:bodyPr wrap="square" rtlCol="0">
            <a:spAutoFit/>
          </a:bodyPr>
          <a:lstStyle/>
          <a:p>
            <a:pPr marL="285750" indent="-285750">
              <a:buFont typeface="Wingdings" panose="05000000000000000000" pitchFamily="2" charset="2"/>
              <a:buChar char="Ø"/>
            </a:pPr>
            <a:r>
              <a:rPr lang="en-IN" dirty="0"/>
              <a:t>This term was coined in the year 1974 by Francoise d’Eaubonne.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It is a Philosophy &amp; movement born from union of feminist &amp; ecological thinking &amp; the belief that-Social mentality which leads to domination &amp; oppression (Prolonged cruel &amp; unjust treatment) of women is directly connected to social mentality that leads to the abuse of natural environment.</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A central principle in Ecofeminism states that male ownership of land has led to a dominating culture (patriarchy),manifesting itself in food export,over-grazing,exploitation of people and an abusive land ethic,in which animals &amp; land are valued only as-Economic resources.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Other Ecofeminists claim that the degradation of nature contributes to degradation of women.</a:t>
            </a:r>
          </a:p>
          <a:p>
            <a:pPr marL="285750" indent="-285750">
              <a:buFont typeface="Wingdings" panose="05000000000000000000" pitchFamily="2" charset="2"/>
              <a:buChar char="Ø"/>
            </a:pPr>
            <a:r>
              <a:rPr lang="en-IN" dirty="0"/>
              <a:t>For e.g. </a:t>
            </a:r>
            <a:r>
              <a:rPr lang="en-IN" b="1" dirty="0"/>
              <a:t>Thomas Slayter </a:t>
            </a:r>
            <a:r>
              <a:rPr lang="en-IN" dirty="0"/>
              <a:t>explains-How in Kenya,the capitalist driven export economy has caused most of the agriculturally productive land to be used for Monoculture cash crops.</a:t>
            </a:r>
          </a:p>
          <a:p>
            <a:pPr marL="285750" indent="-285750">
              <a:buFont typeface="Wingdings" panose="05000000000000000000" pitchFamily="2" charset="2"/>
              <a:buChar char="Ø"/>
            </a:pPr>
            <a:r>
              <a:rPr lang="en-IN" dirty="0"/>
              <a:t>This led to intensification of pesticides used,resource depletion &amp; relocation of subsistence farmers,especially women,to the hillsides &amp; less productive land.</a:t>
            </a:r>
          </a:p>
          <a:p>
            <a:pPr marL="285750" indent="-285750">
              <a:buFont typeface="Wingdings" panose="05000000000000000000" pitchFamily="2" charset="2"/>
              <a:buChar char="Ø"/>
            </a:pPr>
            <a:r>
              <a:rPr lang="en-IN" dirty="0"/>
              <a:t>It led to deforestation &amp; degradation,which hurts their own productivity.</a:t>
            </a:r>
          </a:p>
        </p:txBody>
      </p:sp>
    </p:spTree>
    <p:extLst>
      <p:ext uri="{BB962C8B-B14F-4D97-AF65-F5344CB8AC3E}">
        <p14:creationId xmlns:p14="http://schemas.microsoft.com/office/powerpoint/2010/main" val="614296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1F916FD-9AE3-4B3D-BB6D-3CC7A38DA721}"/>
              </a:ext>
            </a:extLst>
          </p:cNvPr>
          <p:cNvSpPr txBox="1"/>
          <p:nvPr/>
        </p:nvSpPr>
        <p:spPr>
          <a:xfrm>
            <a:off x="346229" y="221942"/>
            <a:ext cx="11496583" cy="2585323"/>
          </a:xfrm>
          <a:prstGeom prst="rect">
            <a:avLst/>
          </a:prstGeom>
          <a:noFill/>
        </p:spPr>
        <p:txBody>
          <a:bodyPr wrap="square" rtlCol="0">
            <a:spAutoFit/>
          </a:bodyPr>
          <a:lstStyle/>
          <a:p>
            <a:pPr marL="285750" indent="-285750">
              <a:buFont typeface="Wingdings" panose="05000000000000000000" pitchFamily="2" charset="2"/>
              <a:buChar char="Ø"/>
            </a:pPr>
            <a:r>
              <a:rPr lang="en-IN" dirty="0"/>
              <a:t>Some Feminists &amp; social Ecologists criticized Ecofeminism as idealist,focusing too much on the idea of a mystical (inspiring a sense of spiritual mystery) connection with nature &amp; not enough on the critical condition of women.</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The antiessentialist ecofeminism became more prominent since early 1900s.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Materialist variety of Ecofeminism discusses economic &amp; political issues.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Ecofeminists also criticize western lifestyle choices such as-Consuming food that has travelled thousands of and kilometers &amp; playing sports such as-Golf &amp; Downhill Skiing, which inherently require ecological destruction.</a:t>
            </a:r>
          </a:p>
        </p:txBody>
      </p:sp>
      <p:pic>
        <p:nvPicPr>
          <p:cNvPr id="1026" name="Picture 2" descr="Downhill Skiing â€“ Variants - Tutorialspoint">
            <a:extLst>
              <a:ext uri="{FF2B5EF4-FFF2-40B4-BE49-F238E27FC236}">
                <a16:creationId xmlns:a16="http://schemas.microsoft.com/office/drawing/2014/main" id="{3DE4E762-CBD3-47C2-ACEC-3C9D47D2E4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097" y="3604334"/>
            <a:ext cx="3536826" cy="23430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y dream is to become Saudi's first woman golf professional: Layla  AlTelmissani - Saudi Gazette">
            <a:extLst>
              <a:ext uri="{FF2B5EF4-FFF2-40B4-BE49-F238E27FC236}">
                <a16:creationId xmlns:a16="http://schemas.microsoft.com/office/drawing/2014/main" id="{EF69A058-8757-41E3-8138-38B8D2A97D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4366" y="3604334"/>
            <a:ext cx="3296809" cy="2343011"/>
          </a:xfrm>
          <a:prstGeom prst="rect">
            <a:avLst/>
          </a:prstGeom>
          <a:noFill/>
          <a:extLst>
            <a:ext uri="{909E8E84-426E-40DD-AFC4-6F175D3DCCD1}">
              <a14:hiddenFill xmlns:a14="http://schemas.microsoft.com/office/drawing/2010/main">
                <a:solidFill>
                  <a:srgbClr val="FFFFFF"/>
                </a:solidFill>
              </a14:hiddenFill>
            </a:ext>
          </a:extLst>
        </p:spPr>
      </p:pic>
      <p:sp>
        <p:nvSpPr>
          <p:cNvPr id="3" name="Arrow: Right 2">
            <a:extLst>
              <a:ext uri="{FF2B5EF4-FFF2-40B4-BE49-F238E27FC236}">
                <a16:creationId xmlns:a16="http://schemas.microsoft.com/office/drawing/2014/main" id="{91ABF0C7-2D53-4495-9A56-9F431197A128}"/>
              </a:ext>
            </a:extLst>
          </p:cNvPr>
          <p:cNvSpPr/>
          <p:nvPr/>
        </p:nvSpPr>
        <p:spPr>
          <a:xfrm>
            <a:off x="7779570" y="4272031"/>
            <a:ext cx="958788" cy="328474"/>
          </a:xfrm>
          <a:prstGeom prst="rightArrow">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 name="&quot;Not Allowed&quot; Symbol 3">
            <a:extLst>
              <a:ext uri="{FF2B5EF4-FFF2-40B4-BE49-F238E27FC236}">
                <a16:creationId xmlns:a16="http://schemas.microsoft.com/office/drawing/2014/main" id="{3D976633-6C0F-4A43-9F55-AF3E9D8A45E3}"/>
              </a:ext>
            </a:extLst>
          </p:cNvPr>
          <p:cNvSpPr/>
          <p:nvPr/>
        </p:nvSpPr>
        <p:spPr>
          <a:xfrm>
            <a:off x="9287244" y="3712738"/>
            <a:ext cx="1497922" cy="1775534"/>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rgbClr val="FF0000"/>
              </a:solidFill>
            </a:endParaRPr>
          </a:p>
        </p:txBody>
      </p:sp>
      <p:sp>
        <p:nvSpPr>
          <p:cNvPr id="5" name="TextBox 4">
            <a:extLst>
              <a:ext uri="{FF2B5EF4-FFF2-40B4-BE49-F238E27FC236}">
                <a16:creationId xmlns:a16="http://schemas.microsoft.com/office/drawing/2014/main" id="{FFCF7944-0A60-4114-B7EB-563B539BE2E7}"/>
              </a:ext>
            </a:extLst>
          </p:cNvPr>
          <p:cNvSpPr txBox="1"/>
          <p:nvPr/>
        </p:nvSpPr>
        <p:spPr>
          <a:xfrm>
            <a:off x="8593583" y="3036163"/>
            <a:ext cx="2885243" cy="369332"/>
          </a:xfrm>
          <a:prstGeom prst="rect">
            <a:avLst/>
          </a:prstGeom>
          <a:noFill/>
        </p:spPr>
        <p:txBody>
          <a:bodyPr wrap="square" rtlCol="0">
            <a:spAutoFit/>
          </a:bodyPr>
          <a:lstStyle/>
          <a:p>
            <a:pPr algn="ctr"/>
            <a:r>
              <a:rPr lang="en-IN" b="1" dirty="0"/>
              <a:t>ECOFEMINISM</a:t>
            </a:r>
          </a:p>
        </p:txBody>
      </p:sp>
      <p:sp>
        <p:nvSpPr>
          <p:cNvPr id="6" name="TextBox 5">
            <a:extLst>
              <a:ext uri="{FF2B5EF4-FFF2-40B4-BE49-F238E27FC236}">
                <a16:creationId xmlns:a16="http://schemas.microsoft.com/office/drawing/2014/main" id="{23641F6F-817A-4719-82CB-4E8CFF1E36B0}"/>
              </a:ext>
            </a:extLst>
          </p:cNvPr>
          <p:cNvSpPr txBox="1"/>
          <p:nvPr/>
        </p:nvSpPr>
        <p:spPr>
          <a:xfrm>
            <a:off x="463097" y="3220829"/>
            <a:ext cx="3536826" cy="369332"/>
          </a:xfrm>
          <a:prstGeom prst="rect">
            <a:avLst/>
          </a:prstGeom>
          <a:noFill/>
        </p:spPr>
        <p:txBody>
          <a:bodyPr wrap="square" rtlCol="0">
            <a:spAutoFit/>
          </a:bodyPr>
          <a:lstStyle/>
          <a:p>
            <a:pPr algn="ctr"/>
            <a:r>
              <a:rPr lang="en-IN" b="1" dirty="0"/>
              <a:t>DOWNHILL SKIING</a:t>
            </a:r>
          </a:p>
        </p:txBody>
      </p:sp>
      <p:sp>
        <p:nvSpPr>
          <p:cNvPr id="7" name="TextBox 6">
            <a:extLst>
              <a:ext uri="{FF2B5EF4-FFF2-40B4-BE49-F238E27FC236}">
                <a16:creationId xmlns:a16="http://schemas.microsoft.com/office/drawing/2014/main" id="{BF4305E6-7E2D-4610-8D41-2DFED2349686}"/>
              </a:ext>
            </a:extLst>
          </p:cNvPr>
          <p:cNvSpPr txBox="1"/>
          <p:nvPr/>
        </p:nvSpPr>
        <p:spPr>
          <a:xfrm>
            <a:off x="4274366" y="3220829"/>
            <a:ext cx="3296809" cy="383505"/>
          </a:xfrm>
          <a:prstGeom prst="rect">
            <a:avLst/>
          </a:prstGeom>
          <a:noFill/>
        </p:spPr>
        <p:txBody>
          <a:bodyPr wrap="square" rtlCol="0">
            <a:spAutoFit/>
          </a:bodyPr>
          <a:lstStyle/>
          <a:p>
            <a:pPr algn="ctr"/>
            <a:r>
              <a:rPr lang="en-IN" b="1" dirty="0"/>
              <a:t>DOWNHILL SKIING</a:t>
            </a:r>
          </a:p>
        </p:txBody>
      </p:sp>
    </p:spTree>
    <p:extLst>
      <p:ext uri="{BB962C8B-B14F-4D97-AF65-F5344CB8AC3E}">
        <p14:creationId xmlns:p14="http://schemas.microsoft.com/office/powerpoint/2010/main" val="4121777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A412389-52E4-4B4F-8455-A556979F162A}"/>
              </a:ext>
            </a:extLst>
          </p:cNvPr>
          <p:cNvSpPr/>
          <p:nvPr/>
        </p:nvSpPr>
        <p:spPr>
          <a:xfrm>
            <a:off x="4211621" y="168676"/>
            <a:ext cx="4859045" cy="506027"/>
          </a:xfrm>
          <a:prstGeom prst="roundRect">
            <a:avLst/>
          </a:prstGeom>
          <a:solidFill>
            <a:srgbClr val="9900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SCHOOL OF-ECOFEMINIST THOUGHT</a:t>
            </a:r>
          </a:p>
        </p:txBody>
      </p:sp>
      <p:pic>
        <p:nvPicPr>
          <p:cNvPr id="2050" name="Picture 2" descr="Vandana Shiva ~ Schumacher Center for New Economics">
            <a:extLst>
              <a:ext uri="{FF2B5EF4-FFF2-40B4-BE49-F238E27FC236}">
                <a16:creationId xmlns:a16="http://schemas.microsoft.com/office/drawing/2014/main" id="{DF15641A-CA19-421C-B325-F89DFC585B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539" y="644567"/>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190977B-7E7A-4443-B3E0-F3386B07B928}"/>
              </a:ext>
            </a:extLst>
          </p:cNvPr>
          <p:cNvSpPr txBox="1"/>
          <p:nvPr/>
        </p:nvSpPr>
        <p:spPr>
          <a:xfrm>
            <a:off x="2796466" y="772357"/>
            <a:ext cx="8877669" cy="6186309"/>
          </a:xfrm>
          <a:prstGeom prst="rect">
            <a:avLst/>
          </a:prstGeom>
          <a:noFill/>
        </p:spPr>
        <p:txBody>
          <a:bodyPr wrap="square" rtlCol="0">
            <a:spAutoFit/>
          </a:bodyPr>
          <a:lstStyle/>
          <a:p>
            <a:pPr marL="285750" indent="-285750">
              <a:buFont typeface="Wingdings" panose="05000000000000000000" pitchFamily="2" charset="2"/>
              <a:buChar char="q"/>
            </a:pPr>
            <a:r>
              <a:rPr lang="en-IN" dirty="0"/>
              <a:t>Ecofeminism argues that-There is a connection between women &amp; nature,which comes from their shared history of oppression by a patriarchal society.This connection also comes from positive identification of women with nature.</a:t>
            </a:r>
          </a:p>
          <a:p>
            <a:pPr marL="285750" indent="-285750">
              <a:buFont typeface="Wingdings" panose="05000000000000000000" pitchFamily="2" charset="2"/>
              <a:buChar char="q"/>
            </a:pPr>
            <a:r>
              <a:rPr lang="en-IN" dirty="0"/>
              <a:t>Dr. Vandana Shiva madam ( Indian Scholar,Environmentalist,Anti-Globalization Author) makes it clear that one of the missions of Ecofeminism is to redefine how societies look at productivity &amp; activity of both-Women &amp; Nature, who have mistakenly been deemed passive,allowing for them both to be ill-used.</a:t>
            </a:r>
          </a:p>
          <a:p>
            <a:pPr marL="285750" indent="-285750">
              <a:buFont typeface="Wingdings" panose="05000000000000000000" pitchFamily="2" charset="2"/>
              <a:buChar char="q"/>
            </a:pPr>
            <a:r>
              <a:rPr lang="en-IN" dirty="0"/>
              <a:t>A picture of stream in water is drawn by her.And she states on it that- According to her,in Indian Society,if the stream in forest is left there, without being utilised,it is unproductive.It will be called as productive,only if it is fulfilling water needs of woman herself,her families &amp; communities.And only when it is dammed &amp; utilized for getting Hydroelectricity.</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The same thing,applies to forest as well.</a:t>
            </a:r>
          </a:p>
          <a:p>
            <a:pPr marL="285750" indent="-285750">
              <a:buFont typeface="Wingdings" panose="05000000000000000000" pitchFamily="2" charset="2"/>
              <a:buChar char="q"/>
            </a:pPr>
            <a:r>
              <a:rPr lang="en-IN" dirty="0"/>
              <a:t>A forest maybe bearing many fruits &amp; flowers,conserving soil&amp; groundwater,providing Oxygen,shelter to animals,fuel &amp; craft materials.</a:t>
            </a:r>
          </a:p>
          <a:p>
            <a:pPr marL="285750" indent="-285750">
              <a:buFont typeface="Wingdings" panose="05000000000000000000" pitchFamily="2" charset="2"/>
              <a:buChar char="q"/>
            </a:pPr>
            <a:r>
              <a:rPr lang="en-IN" dirty="0"/>
              <a:t>But unless it is planted with monoculture plantations &amp; commercial species, if it is not allowed for export purpose&amp; GDP contribution,with a dollar value attached to it,it will not be considered as-Productive.</a:t>
            </a:r>
          </a:p>
          <a:p>
            <a:pPr marL="285750" indent="-285750">
              <a:buFont typeface="Wingdings" panose="05000000000000000000" pitchFamily="2" charset="2"/>
              <a:buChar char="q"/>
            </a:pPr>
            <a:r>
              <a:rPr lang="en-IN" dirty="0"/>
              <a:t>Dr.Vandana Shiva claims that-Women have a special connection to the Environment via their daily interactions with it, which is a totally ignored part.</a:t>
            </a:r>
          </a:p>
          <a:p>
            <a:pPr marL="285750" indent="-285750">
              <a:buFont typeface="Wingdings" panose="05000000000000000000" pitchFamily="2" charset="2"/>
              <a:buChar char="q"/>
            </a:pPr>
            <a:endParaRPr lang="en-IN" dirty="0"/>
          </a:p>
        </p:txBody>
      </p:sp>
      <p:sp>
        <p:nvSpPr>
          <p:cNvPr id="3" name="TextBox 2">
            <a:extLst>
              <a:ext uri="{FF2B5EF4-FFF2-40B4-BE49-F238E27FC236}">
                <a16:creationId xmlns:a16="http://schemas.microsoft.com/office/drawing/2014/main" id="{36CD0AAD-F743-4491-A84B-96676F841858}"/>
              </a:ext>
            </a:extLst>
          </p:cNvPr>
          <p:cNvSpPr txBox="1"/>
          <p:nvPr/>
        </p:nvSpPr>
        <p:spPr>
          <a:xfrm>
            <a:off x="372539" y="301841"/>
            <a:ext cx="2143125" cy="372862"/>
          </a:xfrm>
          <a:prstGeom prst="rect">
            <a:avLst/>
          </a:prstGeom>
          <a:noFill/>
        </p:spPr>
        <p:txBody>
          <a:bodyPr wrap="square" rtlCol="0">
            <a:spAutoFit/>
          </a:bodyPr>
          <a:lstStyle/>
          <a:p>
            <a:pPr algn="ctr"/>
            <a:r>
              <a:rPr lang="en-IN" b="1" dirty="0"/>
              <a:t>Dr. Vandana Shiva</a:t>
            </a:r>
          </a:p>
        </p:txBody>
      </p:sp>
    </p:spTree>
    <p:extLst>
      <p:ext uri="{BB962C8B-B14F-4D97-AF65-F5344CB8AC3E}">
        <p14:creationId xmlns:p14="http://schemas.microsoft.com/office/powerpoint/2010/main" val="1075668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E6F145-D272-4192-8197-DE43B08B0831}"/>
              </a:ext>
            </a:extLst>
          </p:cNvPr>
          <p:cNvSpPr txBox="1"/>
          <p:nvPr/>
        </p:nvSpPr>
        <p:spPr>
          <a:xfrm>
            <a:off x="514905" y="568171"/>
            <a:ext cx="11381173" cy="4801314"/>
          </a:xfrm>
          <a:prstGeom prst="rect">
            <a:avLst/>
          </a:prstGeom>
          <a:noFill/>
        </p:spPr>
        <p:txBody>
          <a:bodyPr wrap="square" rtlCol="0">
            <a:spAutoFit/>
          </a:bodyPr>
          <a:lstStyle/>
          <a:p>
            <a:pPr marL="285750" indent="-285750">
              <a:buFont typeface="Wingdings" panose="05000000000000000000" pitchFamily="2" charset="2"/>
              <a:buChar char="q"/>
            </a:pPr>
            <a:r>
              <a:rPr lang="en-IN" dirty="0"/>
              <a:t>Feminist Environmentalists study gender interests in natural resources &amp; processes based on their different roles in daily work &amp; responsibilities. Social feminists focus on the role of gender in political economy by analyzing impact of production &amp; reproduction of men &amp; women’s relation to economic systems.</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Feminist poststructuralists explain relation of gender to Environment as a reflection of identity &amp; differences,such as-Race,Class,Gender,Age &amp; Ethnicity.They try to explain relation of gender &amp; development.</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Liberal feminist environmentalists treat women as having an active role in protection of environment &amp; conservation programmes</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v"/>
            </a:pPr>
            <a:endParaRPr lang="en-IN" dirty="0"/>
          </a:p>
          <a:p>
            <a:pPr marL="285750" indent="-285750">
              <a:buFont typeface="Wingdings" panose="05000000000000000000" pitchFamily="2" charset="2"/>
              <a:buChar char="v"/>
            </a:pPr>
            <a:r>
              <a:rPr lang="en-IN" dirty="0"/>
              <a:t>These views of gender &amp; environment,argue that-Gender is a relevant factor in determining access &amp; control of natural resources as it is related to-Cast,race,culture &amp; ethnicity, to transform Environment &amp; to achieve opportunities of community towards sustainable development.</a:t>
            </a:r>
          </a:p>
        </p:txBody>
      </p:sp>
    </p:spTree>
    <p:extLst>
      <p:ext uri="{BB962C8B-B14F-4D97-AF65-F5344CB8AC3E}">
        <p14:creationId xmlns:p14="http://schemas.microsoft.com/office/powerpoint/2010/main" val="563474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loria Orenstein, Ph.D.">
            <a:extLst>
              <a:ext uri="{FF2B5EF4-FFF2-40B4-BE49-F238E27FC236}">
                <a16:creationId xmlns:a16="http://schemas.microsoft.com/office/drawing/2014/main" id="{3C734CE1-168C-4B2F-AA9D-FF0EEF24AC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256" y="689962"/>
            <a:ext cx="1905000" cy="22288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99C86D7-E35F-46F6-B4B0-986C81DA681D}"/>
              </a:ext>
            </a:extLst>
          </p:cNvPr>
          <p:cNvSpPr txBox="1"/>
          <p:nvPr/>
        </p:nvSpPr>
        <p:spPr>
          <a:xfrm>
            <a:off x="514906" y="186431"/>
            <a:ext cx="2050742" cy="369332"/>
          </a:xfrm>
          <a:prstGeom prst="rect">
            <a:avLst/>
          </a:prstGeom>
          <a:noFill/>
        </p:spPr>
        <p:txBody>
          <a:bodyPr wrap="square" rtlCol="0">
            <a:spAutoFit/>
          </a:bodyPr>
          <a:lstStyle/>
          <a:p>
            <a:pPr algn="ctr"/>
            <a:r>
              <a:rPr lang="en-IN" b="1" dirty="0"/>
              <a:t>Dr.Gloria Orenstein</a:t>
            </a:r>
          </a:p>
        </p:txBody>
      </p:sp>
      <p:sp>
        <p:nvSpPr>
          <p:cNvPr id="4" name="TextBox 3">
            <a:extLst>
              <a:ext uri="{FF2B5EF4-FFF2-40B4-BE49-F238E27FC236}">
                <a16:creationId xmlns:a16="http://schemas.microsoft.com/office/drawing/2014/main" id="{28146CDA-D2D5-4D4F-A660-62D3005971D6}"/>
              </a:ext>
            </a:extLst>
          </p:cNvPr>
          <p:cNvSpPr txBox="1"/>
          <p:nvPr/>
        </p:nvSpPr>
        <p:spPr>
          <a:xfrm>
            <a:off x="3258105" y="372862"/>
            <a:ext cx="8478175" cy="3139321"/>
          </a:xfrm>
          <a:prstGeom prst="rect">
            <a:avLst/>
          </a:prstGeom>
          <a:noFill/>
        </p:spPr>
        <p:txBody>
          <a:bodyPr wrap="square" rtlCol="0">
            <a:spAutoFit/>
          </a:bodyPr>
          <a:lstStyle/>
          <a:p>
            <a:r>
              <a:rPr lang="en-IN" b="1" dirty="0"/>
              <a:t>Dr.Gloria Orenstein</a:t>
            </a:r>
            <a:r>
              <a:rPr lang="en-IN" dirty="0"/>
              <a:t>,laid down three standards in Ecofeminism,which are as follows :-</a:t>
            </a:r>
          </a:p>
          <a:p>
            <a:endParaRPr lang="en-IN" dirty="0"/>
          </a:p>
          <a:p>
            <a:pPr marL="285750" indent="-285750">
              <a:buFont typeface="Wingdings" panose="05000000000000000000" pitchFamily="2" charset="2"/>
              <a:buChar char="Ø"/>
            </a:pPr>
            <a:r>
              <a:rPr lang="en-IN" dirty="0"/>
              <a:t>One strand emphasizes that Social Justice has to be achieved in concert with the well being of earth,as Human Life is dependent on mother earth.</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Another strand in ecofeminism is spiritual,emphasizing that-The Mother Earth is sacred onto itself.</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A third strand emphasizes the necessity of sustainability-A need to learn many ways people can walk the fine line between using earth as resources while respecting needs of earth.</a:t>
            </a:r>
          </a:p>
        </p:txBody>
      </p:sp>
    </p:spTree>
    <p:extLst>
      <p:ext uri="{BB962C8B-B14F-4D97-AF65-F5344CB8AC3E}">
        <p14:creationId xmlns:p14="http://schemas.microsoft.com/office/powerpoint/2010/main" val="2355355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5B50A583-F049-47DC-9B8A-589B22B3A48C}"/>
              </a:ext>
            </a:extLst>
          </p:cNvPr>
          <p:cNvSpPr/>
          <p:nvPr/>
        </p:nvSpPr>
        <p:spPr>
          <a:xfrm>
            <a:off x="4882720" y="159799"/>
            <a:ext cx="3737499" cy="577049"/>
          </a:xfrm>
          <a:prstGeom prst="round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DEEP ECOLOGY</a:t>
            </a:r>
          </a:p>
        </p:txBody>
      </p:sp>
      <p:pic>
        <p:nvPicPr>
          <p:cNvPr id="1026" name="Picture 2" descr="Deep Ecological Platform">
            <a:extLst>
              <a:ext uri="{FF2B5EF4-FFF2-40B4-BE49-F238E27FC236}">
                <a16:creationId xmlns:a16="http://schemas.microsoft.com/office/drawing/2014/main" id="{ED85FB66-0918-4789-820E-36442862B7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0013" y="159799"/>
            <a:ext cx="3098306" cy="234287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3244A6B-D43D-45AC-A03C-1DF5E1F8A2B7}"/>
              </a:ext>
            </a:extLst>
          </p:cNvPr>
          <p:cNvSpPr txBox="1"/>
          <p:nvPr/>
        </p:nvSpPr>
        <p:spPr>
          <a:xfrm>
            <a:off x="425805" y="2618913"/>
            <a:ext cx="11135881" cy="3416320"/>
          </a:xfrm>
          <a:prstGeom prst="rect">
            <a:avLst/>
          </a:prstGeom>
          <a:noFill/>
        </p:spPr>
        <p:txBody>
          <a:bodyPr wrap="square" rtlCol="0">
            <a:spAutoFit/>
          </a:bodyPr>
          <a:lstStyle/>
          <a:p>
            <a:pPr marL="285750" indent="-285750">
              <a:buFont typeface="Wingdings" panose="05000000000000000000" pitchFamily="2" charset="2"/>
              <a:buChar char="q"/>
            </a:pPr>
            <a:r>
              <a:rPr lang="en-IN" dirty="0"/>
              <a:t>Deep Ecology is a contemporary ecological philosophy that recognizes an inherent worth of all living beings,regardless of their instrumental utility to human needs.</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It provides a foundation for-Environment,Ecology &amp; Green Movements, has fostered a new system of Environmental Ethics.</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Core Principle of Deep Ecology is the Belief that-Like Humanity, living Environment, as a whole,has the same right to live &amp; flourish.</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Deep Ecology describes itself as- </a:t>
            </a:r>
            <a:r>
              <a:rPr lang="en-IN" b="1" dirty="0"/>
              <a:t>DEEP, </a:t>
            </a:r>
            <a:r>
              <a:rPr lang="en-IN" dirty="0"/>
              <a:t>because it persists in asking deeper questions like-Why &amp; How, &amp; thus is concerned with fundamental philosophical questions about impacts of human life as one part of the Ecosphere,rather than with a narrow view of Ecology as a branch of Ecological Science.</a:t>
            </a:r>
          </a:p>
        </p:txBody>
      </p:sp>
    </p:spTree>
    <p:extLst>
      <p:ext uri="{BB962C8B-B14F-4D97-AF65-F5344CB8AC3E}">
        <p14:creationId xmlns:p14="http://schemas.microsoft.com/office/powerpoint/2010/main" val="376809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69962375-7D1C-424F-963E-E22C1D7A4B09}"/>
              </a:ext>
            </a:extLst>
          </p:cNvPr>
          <p:cNvSpPr/>
          <p:nvPr/>
        </p:nvSpPr>
        <p:spPr>
          <a:xfrm>
            <a:off x="5122415" y="301840"/>
            <a:ext cx="2654424" cy="559293"/>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rgbClr val="006600"/>
                </a:solidFill>
                <a:latin typeface="Times New Roman" panose="02020603050405020304" pitchFamily="18" charset="0"/>
                <a:cs typeface="Times New Roman" panose="02020603050405020304" pitchFamily="18" charset="0"/>
              </a:rPr>
              <a:t>ECOLOGY</a:t>
            </a:r>
          </a:p>
        </p:txBody>
      </p:sp>
      <p:pic>
        <p:nvPicPr>
          <p:cNvPr id="1026" name="Picture 2" descr="Ecology Research Paper | Tips From Writing Experts">
            <a:extLst>
              <a:ext uri="{FF2B5EF4-FFF2-40B4-BE49-F238E27FC236}">
                <a16:creationId xmlns:a16="http://schemas.microsoft.com/office/drawing/2014/main" id="{D63AFE55-3F98-4969-A545-D012B69E34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518" y="230819"/>
            <a:ext cx="2857500" cy="16002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5119436-38E8-41F1-81B4-6D191A03050F}"/>
              </a:ext>
            </a:extLst>
          </p:cNvPr>
          <p:cNvSpPr txBox="1"/>
          <p:nvPr/>
        </p:nvSpPr>
        <p:spPr>
          <a:xfrm>
            <a:off x="346229" y="2059619"/>
            <a:ext cx="11345662" cy="5078313"/>
          </a:xfrm>
          <a:prstGeom prst="rect">
            <a:avLst/>
          </a:prstGeom>
          <a:noFill/>
        </p:spPr>
        <p:txBody>
          <a:bodyPr wrap="square" rtlCol="0">
            <a:spAutoFit/>
          </a:bodyPr>
          <a:lstStyle/>
          <a:p>
            <a:pPr marL="285750" indent="-285750">
              <a:buFont typeface="Wingdings" panose="05000000000000000000" pitchFamily="2" charset="2"/>
              <a:buChar char="Ø"/>
            </a:pPr>
            <a:r>
              <a:rPr lang="en-IN" dirty="0"/>
              <a:t>Ecology is the Science that deals with the ways, how the living things relate to one another as well as to the environment where they live.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In Ecosystem,we have Abiotic (Non-Living) &amp; Biotic (Living)  aspects.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The ecologists work on variety of fields in Environment,such as on-Land,Sea, Fresh Water &amp; so on..They may focus on the study on how organisms relate to their community or they might focus on the study on how organisms relate to their community or on the interaction within a given Ecosystem.Ecologists also work at variety of levels,such as-Community,Populaion &amp; Biome Level.</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At the Community Level,Ecologists may work on Environment,such as-Forest.At the Population Level,Ecologists may investigate on work,on the Population trends of inhabitants including the factors that affect increase or decrease of their Population.At Biome level,Ecologists may conduct study in relation with categories of Ecosystems with similar vegetation &amp; climate.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Among these Biomes are-Tropical Rainforests,Temperate Forests,Deserts,Tundra etc.</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endParaRPr lang="en-IN" dirty="0"/>
          </a:p>
        </p:txBody>
      </p:sp>
    </p:spTree>
    <p:extLst>
      <p:ext uri="{BB962C8B-B14F-4D97-AF65-F5344CB8AC3E}">
        <p14:creationId xmlns:p14="http://schemas.microsoft.com/office/powerpoint/2010/main" val="22880327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0CAE573-BC7D-4A10-BE31-DA9A5DE533AA}"/>
              </a:ext>
            </a:extLst>
          </p:cNvPr>
          <p:cNvSpPr txBox="1"/>
          <p:nvPr/>
        </p:nvSpPr>
        <p:spPr>
          <a:xfrm>
            <a:off x="461639" y="630315"/>
            <a:ext cx="11310151" cy="646331"/>
          </a:xfrm>
          <a:prstGeom prst="rect">
            <a:avLst/>
          </a:prstGeom>
          <a:noFill/>
        </p:spPr>
        <p:txBody>
          <a:bodyPr wrap="square" rtlCol="0">
            <a:spAutoFit/>
          </a:bodyPr>
          <a:lstStyle/>
          <a:p>
            <a:pPr marL="285750" indent="-285750">
              <a:buFont typeface="Wingdings" panose="05000000000000000000" pitchFamily="2" charset="2"/>
              <a:buChar char="q"/>
            </a:pPr>
            <a:r>
              <a:rPr lang="en-IN" dirty="0"/>
              <a:t>It aims to avoid only Anthropocentric Environmentalism; which is concerned with conservation of Environment only for exploitation by &amp; for human purpose,that excludes fundamental Philosophy of Deep Ecology.</a:t>
            </a:r>
          </a:p>
        </p:txBody>
      </p:sp>
      <p:pic>
        <p:nvPicPr>
          <p:cNvPr id="3" name="Picture 4" descr="What is Deep Ecology? | Schumacher College">
            <a:extLst>
              <a:ext uri="{FF2B5EF4-FFF2-40B4-BE49-F238E27FC236}">
                <a16:creationId xmlns:a16="http://schemas.microsoft.com/office/drawing/2014/main" id="{36E52BD7-7793-4EA7-A5A6-849073D2FB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59" y="1510932"/>
            <a:ext cx="1743075" cy="26289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C116734-5D4F-45D3-A1AA-31E05F01EB27}"/>
              </a:ext>
            </a:extLst>
          </p:cNvPr>
          <p:cNvSpPr txBox="1"/>
          <p:nvPr/>
        </p:nvSpPr>
        <p:spPr>
          <a:xfrm>
            <a:off x="563859" y="1141600"/>
            <a:ext cx="1796168" cy="369332"/>
          </a:xfrm>
          <a:prstGeom prst="rect">
            <a:avLst/>
          </a:prstGeom>
          <a:noFill/>
        </p:spPr>
        <p:txBody>
          <a:bodyPr wrap="square" rtlCol="0">
            <a:spAutoFit/>
          </a:bodyPr>
          <a:lstStyle/>
          <a:p>
            <a:pPr algn="ctr"/>
            <a:r>
              <a:rPr lang="en-IN" b="1" u="sng" dirty="0"/>
              <a:t>Arne Naess</a:t>
            </a:r>
          </a:p>
        </p:txBody>
      </p:sp>
      <p:sp>
        <p:nvSpPr>
          <p:cNvPr id="5" name="TextBox 4">
            <a:extLst>
              <a:ext uri="{FF2B5EF4-FFF2-40B4-BE49-F238E27FC236}">
                <a16:creationId xmlns:a16="http://schemas.microsoft.com/office/drawing/2014/main" id="{D8A08269-5138-4800-9B01-26EB07EF3A4D}"/>
              </a:ext>
            </a:extLst>
          </p:cNvPr>
          <p:cNvSpPr txBox="1"/>
          <p:nvPr/>
        </p:nvSpPr>
        <p:spPr>
          <a:xfrm>
            <a:off x="2707689" y="1624614"/>
            <a:ext cx="9197266" cy="3970318"/>
          </a:xfrm>
          <a:prstGeom prst="rect">
            <a:avLst/>
          </a:prstGeom>
          <a:noFill/>
        </p:spPr>
        <p:txBody>
          <a:bodyPr wrap="square" rtlCol="0">
            <a:spAutoFit/>
          </a:bodyPr>
          <a:lstStyle/>
          <a:p>
            <a:pPr marL="285750" indent="-285750">
              <a:buFont typeface="Wingdings" panose="05000000000000000000" pitchFamily="2" charset="2"/>
              <a:buChar char="q"/>
            </a:pPr>
            <a:r>
              <a:rPr lang="en-IN" dirty="0"/>
              <a:t>The phrase- ‘Deep Ecology’ was coined by the Norwegian Philosopher,Arne Naess in 1973.</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Deep Ecology seeks to develop Ecological Wisdom, by focusing on Deep-Experiences,Questioning &amp; Commitment.</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According to Arne, from an ecological point of view, “The Right of all forms (of life) to live is a universal right which cannot be quantified.</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b="1" dirty="0"/>
              <a:t>Warwick Fox </a:t>
            </a:r>
            <a:r>
              <a:rPr lang="en-IN" dirty="0"/>
              <a:t>claims that-We &amp; all other beings are “Aspects of a single unfold reality”. As such Deep Ecology would support the view that humans are “Plain members of the biotic community”.</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A thing is right,when it tends to preserve the dignity,stability &amp; beauty of the Biotic Community.</a:t>
            </a:r>
          </a:p>
        </p:txBody>
      </p:sp>
      <p:pic>
        <p:nvPicPr>
          <p:cNvPr id="1026" name="Picture 2" descr="Warwick Fox - Alchetron, The Free Social Encyclopedia">
            <a:extLst>
              <a:ext uri="{FF2B5EF4-FFF2-40B4-BE49-F238E27FC236}">
                <a16:creationId xmlns:a16="http://schemas.microsoft.com/office/drawing/2014/main" id="{98BCDE07-19A1-4123-984C-0F4AF1BE7B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6" y="4374118"/>
            <a:ext cx="2019300" cy="22574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0463716-C2BA-4A8D-A460-C5589BBFA1E3}"/>
              </a:ext>
            </a:extLst>
          </p:cNvPr>
          <p:cNvSpPr txBox="1"/>
          <p:nvPr/>
        </p:nvSpPr>
        <p:spPr>
          <a:xfrm>
            <a:off x="461639" y="4096887"/>
            <a:ext cx="1743075" cy="369332"/>
          </a:xfrm>
          <a:prstGeom prst="rect">
            <a:avLst/>
          </a:prstGeom>
          <a:noFill/>
        </p:spPr>
        <p:txBody>
          <a:bodyPr wrap="square" rtlCol="0">
            <a:spAutoFit/>
          </a:bodyPr>
          <a:lstStyle/>
          <a:p>
            <a:pPr algn="ctr"/>
            <a:r>
              <a:rPr kumimoji="0" lang="en-IN" sz="1800" b="1" i="0" u="none" strike="noStrike" kern="1200" cap="none" spc="0" normalizeH="0" baseline="0" noProof="0" dirty="0">
                <a:ln>
                  <a:noFill/>
                </a:ln>
                <a:solidFill>
                  <a:prstClr val="black"/>
                </a:solidFill>
                <a:effectLst/>
                <a:uLnTx/>
                <a:uFillTx/>
                <a:latin typeface="Calibri" panose="020F0502020204030204"/>
                <a:ea typeface="+mn-ea"/>
                <a:cs typeface="+mn-cs"/>
              </a:rPr>
              <a:t>Warwick Fox</a:t>
            </a:r>
            <a:endParaRPr lang="en-IN" dirty="0"/>
          </a:p>
        </p:txBody>
      </p:sp>
    </p:spTree>
    <p:extLst>
      <p:ext uri="{BB962C8B-B14F-4D97-AF65-F5344CB8AC3E}">
        <p14:creationId xmlns:p14="http://schemas.microsoft.com/office/powerpoint/2010/main" val="839350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F6362311-A11C-400B-8E3D-ED2B85EAA6AE}"/>
              </a:ext>
            </a:extLst>
          </p:cNvPr>
          <p:cNvSpPr/>
          <p:nvPr/>
        </p:nvSpPr>
        <p:spPr>
          <a:xfrm>
            <a:off x="3098307" y="328473"/>
            <a:ext cx="5095782" cy="470517"/>
          </a:xfrm>
          <a:prstGeom prst="round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PRINCIPLES OF DEEP ECOLOGY</a:t>
            </a:r>
          </a:p>
        </p:txBody>
      </p:sp>
      <p:sp>
        <p:nvSpPr>
          <p:cNvPr id="3" name="TextBox 2">
            <a:extLst>
              <a:ext uri="{FF2B5EF4-FFF2-40B4-BE49-F238E27FC236}">
                <a16:creationId xmlns:a16="http://schemas.microsoft.com/office/drawing/2014/main" id="{CADB2678-E475-4AE0-8DA0-D803577A2879}"/>
              </a:ext>
            </a:extLst>
          </p:cNvPr>
          <p:cNvSpPr txBox="1"/>
          <p:nvPr/>
        </p:nvSpPr>
        <p:spPr>
          <a:xfrm>
            <a:off x="275209" y="914400"/>
            <a:ext cx="11452194" cy="6186309"/>
          </a:xfrm>
          <a:prstGeom prst="rect">
            <a:avLst/>
          </a:prstGeom>
          <a:noFill/>
        </p:spPr>
        <p:txBody>
          <a:bodyPr wrap="square" rtlCol="0">
            <a:spAutoFit/>
          </a:bodyPr>
          <a:lstStyle/>
          <a:p>
            <a:pPr marL="285750" indent="-285750">
              <a:buFont typeface="Wingdings" panose="05000000000000000000" pitchFamily="2" charset="2"/>
              <a:buChar char="§"/>
            </a:pPr>
            <a:r>
              <a:rPr lang="en-IN" dirty="0"/>
              <a:t>Principles of Deep Ecology,believe that the world is not existing as a resource to be freely exploited by Human beings.</a:t>
            </a:r>
          </a:p>
          <a:p>
            <a:pPr marL="285750" indent="-285750">
              <a:buFont typeface="Wingdings" panose="05000000000000000000" pitchFamily="2" charset="2"/>
              <a:buChar char="§"/>
            </a:pPr>
            <a:r>
              <a:rPr lang="en-IN" dirty="0"/>
              <a:t>Ethics of Deep Ecology hold that a whole system is superior to any of its parts.</a:t>
            </a:r>
          </a:p>
          <a:p>
            <a:pPr marL="285750" indent="-285750">
              <a:buFont typeface="Wingdings" panose="05000000000000000000" pitchFamily="2" charset="2"/>
              <a:buChar char="§"/>
            </a:pPr>
            <a:r>
              <a:rPr lang="en-IN" dirty="0"/>
              <a:t>They offer following  eight tier platform to explain their claims.</a:t>
            </a:r>
          </a:p>
          <a:p>
            <a:endParaRPr lang="en-IN" dirty="0"/>
          </a:p>
          <a:p>
            <a:pPr marL="285750" indent="-285750">
              <a:buFont typeface="Wingdings" panose="05000000000000000000" pitchFamily="2" charset="2"/>
              <a:buChar char="Ø"/>
            </a:pPr>
            <a:r>
              <a:rPr lang="en-IN" dirty="0"/>
              <a:t>The well-being &amp; flourishing of human &amp; non-human life on the Earth value in themselves.These values are independent of the usefulness of the non-human world for human purposes.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Richness &amp; diversity of life forms, contribute to the realization of these values &amp; are also valuable by themselves.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Humans have no right to reduce this richness &amp; diversity,except to satisfy vital human needs.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The flourishing of human life &amp; cultures is compatible with a substantial decrease of human population.The flourishing &amp; nonhuman life requires such a decrease.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Present human interference with the nonhuman world is excessive,and the situation is rapidly worsening.</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Policies therefore must be charged.These policies affect basic economic,technological &amp; ideological structures.The resulting state of affairs will be deeply different from the present.</a:t>
            </a:r>
          </a:p>
          <a:p>
            <a:endParaRPr lang="en-IN" dirty="0"/>
          </a:p>
          <a:p>
            <a:pPr marL="285750" indent="-285750">
              <a:buFont typeface="Wingdings" panose="05000000000000000000" pitchFamily="2" charset="2"/>
              <a:buChar char="Ø"/>
            </a:pPr>
            <a:r>
              <a:rPr lang="en-IN" dirty="0"/>
              <a:t>The ideological change is mainly that appreciating quality of life rather than adhering to an increasingly higher standard of living.</a:t>
            </a:r>
          </a:p>
          <a:p>
            <a:pPr marL="285750" indent="-285750">
              <a:buFont typeface="Wingdings" panose="05000000000000000000" pitchFamily="2" charset="2"/>
              <a:buChar char="Ø"/>
            </a:pPr>
            <a:endParaRPr lang="en-IN" dirty="0"/>
          </a:p>
        </p:txBody>
      </p:sp>
    </p:spTree>
    <p:extLst>
      <p:ext uri="{BB962C8B-B14F-4D97-AF65-F5344CB8AC3E}">
        <p14:creationId xmlns:p14="http://schemas.microsoft.com/office/powerpoint/2010/main" val="5587750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236D8C-C1A9-4DAE-81B3-B486EF8826AC}"/>
              </a:ext>
            </a:extLst>
          </p:cNvPr>
          <p:cNvSpPr txBox="1"/>
          <p:nvPr/>
        </p:nvSpPr>
        <p:spPr>
          <a:xfrm>
            <a:off x="479394" y="754602"/>
            <a:ext cx="11233212" cy="646331"/>
          </a:xfrm>
          <a:prstGeom prst="rect">
            <a:avLst/>
          </a:prstGeom>
          <a:noFill/>
        </p:spPr>
        <p:txBody>
          <a:bodyPr wrap="square" rtlCol="0">
            <a:spAutoFit/>
          </a:bodyPr>
          <a:lstStyle/>
          <a:p>
            <a:pPr marL="285750" indent="-285750">
              <a:buFont typeface="Wingdings" panose="05000000000000000000" pitchFamily="2" charset="2"/>
              <a:buChar char="Ø"/>
            </a:pPr>
            <a:r>
              <a:rPr lang="en-IN" dirty="0"/>
              <a:t>Those who subscribe to the foregoing points have an obligation directly or indirectly to try to implement the necessary changes.</a:t>
            </a:r>
          </a:p>
        </p:txBody>
      </p:sp>
      <p:sp>
        <p:nvSpPr>
          <p:cNvPr id="3" name="Rectangle: Rounded Corners 2">
            <a:extLst>
              <a:ext uri="{FF2B5EF4-FFF2-40B4-BE49-F238E27FC236}">
                <a16:creationId xmlns:a16="http://schemas.microsoft.com/office/drawing/2014/main" id="{AE85829F-4757-42B6-8E29-40B4AC59C50A}"/>
              </a:ext>
            </a:extLst>
          </p:cNvPr>
          <p:cNvSpPr/>
          <p:nvPr/>
        </p:nvSpPr>
        <p:spPr>
          <a:xfrm>
            <a:off x="3426781" y="1660123"/>
            <a:ext cx="3870665" cy="435006"/>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CRITICISM</a:t>
            </a:r>
          </a:p>
        </p:txBody>
      </p:sp>
      <p:sp>
        <p:nvSpPr>
          <p:cNvPr id="4" name="TextBox 3">
            <a:extLst>
              <a:ext uri="{FF2B5EF4-FFF2-40B4-BE49-F238E27FC236}">
                <a16:creationId xmlns:a16="http://schemas.microsoft.com/office/drawing/2014/main" id="{A48C913C-C6BA-4F7B-BE36-9C36982D932E}"/>
              </a:ext>
            </a:extLst>
          </p:cNvPr>
          <p:cNvSpPr txBox="1"/>
          <p:nvPr/>
        </p:nvSpPr>
        <p:spPr>
          <a:xfrm>
            <a:off x="479394" y="2299317"/>
            <a:ext cx="11319029" cy="2862322"/>
          </a:xfrm>
          <a:prstGeom prst="rect">
            <a:avLst/>
          </a:prstGeom>
          <a:noFill/>
        </p:spPr>
        <p:txBody>
          <a:bodyPr wrap="square" rtlCol="0">
            <a:spAutoFit/>
          </a:bodyPr>
          <a:lstStyle/>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Deep Ecologists claim to identify with non-human nature,and in doing so,criticise those who claim that non human life forms needs or interests are non-existent or unknown.</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The criticism is that-Interests which Deep Ecologist attributes to non-human organisms,such as-Survival,Reproduction,Growth &amp; Prosperity are really human interests.The earth is endowed with-’Wisdom’,wilderness equates with ‘Freedom’,and life forms are said to emit ‘Moral’ Qualities.</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When Arne coined the term ‘Deep Ecology’, he compared it favourably with shallow environmentalism which he criticized for it’s utilitarian &amp; anthropocentric attitude to nature &amp; for it’s materialist &amp; consumer oriented outlook.</a:t>
            </a:r>
          </a:p>
        </p:txBody>
      </p:sp>
    </p:spTree>
    <p:extLst>
      <p:ext uri="{BB962C8B-B14F-4D97-AF65-F5344CB8AC3E}">
        <p14:creationId xmlns:p14="http://schemas.microsoft.com/office/powerpoint/2010/main" val="17839248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433EA07-54C4-4082-8A99-17CC6E4AA8C3}"/>
              </a:ext>
            </a:extLst>
          </p:cNvPr>
          <p:cNvSpPr/>
          <p:nvPr/>
        </p:nvSpPr>
        <p:spPr>
          <a:xfrm>
            <a:off x="3082032" y="186431"/>
            <a:ext cx="4916750" cy="452761"/>
          </a:xfrm>
          <a:prstGeom prst="round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Environmental Principles-1</a:t>
            </a:r>
          </a:p>
        </p:txBody>
      </p:sp>
      <p:sp>
        <p:nvSpPr>
          <p:cNvPr id="3" name="TextBox 2">
            <a:extLst>
              <a:ext uri="{FF2B5EF4-FFF2-40B4-BE49-F238E27FC236}">
                <a16:creationId xmlns:a16="http://schemas.microsoft.com/office/drawing/2014/main" id="{15F63627-8D3B-46C8-A0C1-F4141622757F}"/>
              </a:ext>
            </a:extLst>
          </p:cNvPr>
          <p:cNvSpPr txBox="1"/>
          <p:nvPr/>
        </p:nvSpPr>
        <p:spPr>
          <a:xfrm>
            <a:off x="467557" y="825623"/>
            <a:ext cx="11256886" cy="2308324"/>
          </a:xfrm>
          <a:prstGeom prst="rect">
            <a:avLst/>
          </a:prstGeom>
          <a:noFill/>
        </p:spPr>
        <p:txBody>
          <a:bodyPr wrap="square" rtlCol="0">
            <a:spAutoFit/>
          </a:bodyPr>
          <a:lstStyle/>
          <a:p>
            <a:pPr marL="285750" indent="-285750">
              <a:buFont typeface="Wingdings" panose="05000000000000000000" pitchFamily="2" charset="2"/>
              <a:buChar char="q"/>
            </a:pPr>
            <a:r>
              <a:rPr lang="en-IN" dirty="0"/>
              <a:t>The term ‘Sustainability’ is derived from Latin Word-Sustinere (tenere-to hold).Sustain means- Maintain,Support or Endure.</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Bruntland Commission of the United Nations on 20</a:t>
            </a:r>
            <a:r>
              <a:rPr lang="en-IN" baseline="30000" dirty="0"/>
              <a:t>th</a:t>
            </a:r>
            <a:r>
              <a:rPr lang="en-IN" dirty="0"/>
              <a:t> March,1987, defined Sustainable Development,as-</a:t>
            </a:r>
          </a:p>
          <a:p>
            <a:r>
              <a:rPr lang="en-IN" dirty="0"/>
              <a:t>     “Development that meets the needs of present generation without compromising the ability of future generation to meet their own needs,is called as-Sustainable Development.”</a:t>
            </a:r>
          </a:p>
          <a:p>
            <a:endParaRPr lang="en-IN" dirty="0"/>
          </a:p>
          <a:p>
            <a:endParaRPr lang="en-IN" dirty="0"/>
          </a:p>
        </p:txBody>
      </p:sp>
      <p:sp>
        <p:nvSpPr>
          <p:cNvPr id="4" name="Rectangle: Rounded Corners 3">
            <a:extLst>
              <a:ext uri="{FF2B5EF4-FFF2-40B4-BE49-F238E27FC236}">
                <a16:creationId xmlns:a16="http://schemas.microsoft.com/office/drawing/2014/main" id="{ED6223D4-2759-49F0-ACAE-93A81E2D18FA}"/>
              </a:ext>
            </a:extLst>
          </p:cNvPr>
          <p:cNvSpPr/>
          <p:nvPr/>
        </p:nvSpPr>
        <p:spPr>
          <a:xfrm>
            <a:off x="3295096" y="2539143"/>
            <a:ext cx="4162147" cy="452761"/>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PRINCIPLE OF SUSTAINABILITY</a:t>
            </a:r>
          </a:p>
        </p:txBody>
      </p:sp>
      <p:sp>
        <p:nvSpPr>
          <p:cNvPr id="5" name="TextBox 4">
            <a:extLst>
              <a:ext uri="{FF2B5EF4-FFF2-40B4-BE49-F238E27FC236}">
                <a16:creationId xmlns:a16="http://schemas.microsoft.com/office/drawing/2014/main" id="{7ABEF2FD-ADBC-46B6-BAAA-08F4F110BC68}"/>
              </a:ext>
            </a:extLst>
          </p:cNvPr>
          <p:cNvSpPr txBox="1"/>
          <p:nvPr/>
        </p:nvSpPr>
        <p:spPr>
          <a:xfrm>
            <a:off x="467557" y="3133947"/>
            <a:ext cx="11162191" cy="4524315"/>
          </a:xfrm>
          <a:prstGeom prst="rect">
            <a:avLst/>
          </a:prstGeom>
          <a:noFill/>
        </p:spPr>
        <p:txBody>
          <a:bodyPr wrap="square" rtlCol="0">
            <a:spAutoFit/>
          </a:bodyPr>
          <a:lstStyle/>
          <a:p>
            <a:pPr marL="285750" indent="-285750">
              <a:buFont typeface="Wingdings" panose="05000000000000000000" pitchFamily="2" charset="2"/>
              <a:buChar char="Ø"/>
            </a:pPr>
            <a:r>
              <a:rPr lang="en-IN" dirty="0"/>
              <a:t>In Ecology, the term Sustainability is from words-Sustain &amp; Ability.It means, it is the property of biological systems to remain diverse &amp; productive  indefinitely.Long-live &amp; healthy wetlands &amp; forests are the examples of the sustainable biological systems.The concept of Sustainability is comprised of 3 Pillars- Economic (Profits),Environmental (Planet) &amp; Social (People).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In more general terms,sustainability is the endurance of systems &amp; processes.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The organizing principle for sustainability is Sustainable Development,which includes four inter-connected domains-Ecology,Economics,Politics &amp; Culture.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The focus of Sustainable Development ranges from total carrying capacity of Planet Earth to the sustainability of Economic Sectors,Ecosystems,Countries,Municipalties,Neighbourhoods,home gardens,individual lives,individual goods &amp; Services,Occupations Lifestyles,Behaviour Patterns &amp; so on…</a:t>
            </a:r>
          </a:p>
          <a:p>
            <a:pPr marL="285750" indent="-285750">
              <a:buFont typeface="Wingdings" panose="05000000000000000000" pitchFamily="2" charset="2"/>
              <a:buChar char="Ø"/>
            </a:pPr>
            <a:endParaRPr lang="en-IN" dirty="0"/>
          </a:p>
          <a:p>
            <a:endParaRPr lang="en-IN" dirty="0"/>
          </a:p>
          <a:p>
            <a:pPr marL="285750" indent="-285750">
              <a:buFont typeface="Wingdings" panose="05000000000000000000" pitchFamily="2" charset="2"/>
              <a:buChar char="Ø"/>
            </a:pPr>
            <a:endParaRPr lang="en-IN" dirty="0"/>
          </a:p>
        </p:txBody>
      </p:sp>
    </p:spTree>
    <p:extLst>
      <p:ext uri="{BB962C8B-B14F-4D97-AF65-F5344CB8AC3E}">
        <p14:creationId xmlns:p14="http://schemas.microsoft.com/office/powerpoint/2010/main" val="10745437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ptagon 1">
            <a:extLst>
              <a:ext uri="{FF2B5EF4-FFF2-40B4-BE49-F238E27FC236}">
                <a16:creationId xmlns:a16="http://schemas.microsoft.com/office/drawing/2014/main" id="{1B219317-283F-4557-87B8-9BC491F07F9A}"/>
              </a:ext>
            </a:extLst>
          </p:cNvPr>
          <p:cNvSpPr/>
          <p:nvPr/>
        </p:nvSpPr>
        <p:spPr>
          <a:xfrm>
            <a:off x="4305670" y="2148396"/>
            <a:ext cx="2908917" cy="2689934"/>
          </a:xfrm>
          <a:prstGeom prst="heptagon">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GOALS OF SUSTAINABILITY</a:t>
            </a:r>
          </a:p>
        </p:txBody>
      </p:sp>
      <p:cxnSp>
        <p:nvCxnSpPr>
          <p:cNvPr id="4" name="Straight Arrow Connector 3">
            <a:extLst>
              <a:ext uri="{FF2B5EF4-FFF2-40B4-BE49-F238E27FC236}">
                <a16:creationId xmlns:a16="http://schemas.microsoft.com/office/drawing/2014/main" id="{8B3E767F-7F8B-465A-8C50-4864A178AB28}"/>
              </a:ext>
            </a:extLst>
          </p:cNvPr>
          <p:cNvCxnSpPr>
            <a:stCxn id="2" idx="6"/>
          </p:cNvCxnSpPr>
          <p:nvPr/>
        </p:nvCxnSpPr>
        <p:spPr>
          <a:xfrm flipV="1">
            <a:off x="5760129" y="1553592"/>
            <a:ext cx="19234" cy="594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A6388931-DC57-4AAB-9631-E67621C0FA6C}"/>
              </a:ext>
            </a:extLst>
          </p:cNvPr>
          <p:cNvCxnSpPr>
            <a:stCxn id="2" idx="0"/>
          </p:cNvCxnSpPr>
          <p:nvPr/>
        </p:nvCxnSpPr>
        <p:spPr>
          <a:xfrm flipV="1">
            <a:off x="6926515" y="2299317"/>
            <a:ext cx="548483" cy="3818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A3E96989-9DA7-44D8-A0AA-87FD3EA5E0EE}"/>
              </a:ext>
            </a:extLst>
          </p:cNvPr>
          <p:cNvCxnSpPr>
            <a:stCxn id="2" idx="1"/>
          </p:cNvCxnSpPr>
          <p:nvPr/>
        </p:nvCxnSpPr>
        <p:spPr>
          <a:xfrm flipV="1">
            <a:off x="7214595" y="3870664"/>
            <a:ext cx="801941" cy="76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66A97E1-6AB0-4104-8C18-FD7C35D917DA}"/>
              </a:ext>
            </a:extLst>
          </p:cNvPr>
          <p:cNvCxnSpPr>
            <a:stCxn id="2" idx="2"/>
          </p:cNvCxnSpPr>
          <p:nvPr/>
        </p:nvCxnSpPr>
        <p:spPr>
          <a:xfrm>
            <a:off x="6407420" y="4838344"/>
            <a:ext cx="1138599" cy="5148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24896D0-033C-4DA1-BEA3-91B0242FAB6A}"/>
              </a:ext>
            </a:extLst>
          </p:cNvPr>
          <p:cNvCxnSpPr>
            <a:stCxn id="2" idx="3"/>
          </p:cNvCxnSpPr>
          <p:nvPr/>
        </p:nvCxnSpPr>
        <p:spPr>
          <a:xfrm flipH="1">
            <a:off x="4385569" y="4838344"/>
            <a:ext cx="727268" cy="5326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D435CF1-371A-4693-A728-E47A460A636A}"/>
              </a:ext>
            </a:extLst>
          </p:cNvPr>
          <p:cNvCxnSpPr>
            <a:stCxn id="2" idx="4"/>
          </p:cNvCxnSpPr>
          <p:nvPr/>
        </p:nvCxnSpPr>
        <p:spPr>
          <a:xfrm flipH="1">
            <a:off x="3124940" y="3878310"/>
            <a:ext cx="11807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84FEF170-DE3E-484A-B43E-5BECAF698706}"/>
              </a:ext>
            </a:extLst>
          </p:cNvPr>
          <p:cNvCxnSpPr>
            <a:stCxn id="2" idx="5"/>
          </p:cNvCxnSpPr>
          <p:nvPr/>
        </p:nvCxnSpPr>
        <p:spPr>
          <a:xfrm flipH="1" flipV="1">
            <a:off x="3568823" y="2237173"/>
            <a:ext cx="1024919" cy="444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C8C9DA72-2E16-46EE-B5CE-2BB1F5C03D32}"/>
              </a:ext>
            </a:extLst>
          </p:cNvPr>
          <p:cNvSpPr/>
          <p:nvPr/>
        </p:nvSpPr>
        <p:spPr>
          <a:xfrm>
            <a:off x="4220816" y="1109826"/>
            <a:ext cx="2979940" cy="475931"/>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END POVERTY</a:t>
            </a:r>
          </a:p>
        </p:txBody>
      </p:sp>
      <p:sp>
        <p:nvSpPr>
          <p:cNvPr id="18" name="Rectangle: Rounded Corners 17">
            <a:extLst>
              <a:ext uri="{FF2B5EF4-FFF2-40B4-BE49-F238E27FC236}">
                <a16:creationId xmlns:a16="http://schemas.microsoft.com/office/drawing/2014/main" id="{205B6686-503B-4B14-9871-5B4A756E7905}"/>
              </a:ext>
            </a:extLst>
          </p:cNvPr>
          <p:cNvSpPr/>
          <p:nvPr/>
        </p:nvSpPr>
        <p:spPr>
          <a:xfrm>
            <a:off x="7119891" y="1857164"/>
            <a:ext cx="2870449" cy="433275"/>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FOOD SECURITY</a:t>
            </a:r>
          </a:p>
        </p:txBody>
      </p:sp>
      <p:sp>
        <p:nvSpPr>
          <p:cNvPr id="19" name="Rectangle: Rounded Corners 18">
            <a:extLst>
              <a:ext uri="{FF2B5EF4-FFF2-40B4-BE49-F238E27FC236}">
                <a16:creationId xmlns:a16="http://schemas.microsoft.com/office/drawing/2014/main" id="{6C4A1F43-657D-4198-BE5E-8FCA851AD0B4}"/>
              </a:ext>
            </a:extLst>
          </p:cNvPr>
          <p:cNvSpPr/>
          <p:nvPr/>
        </p:nvSpPr>
        <p:spPr>
          <a:xfrm>
            <a:off x="8016536" y="3635406"/>
            <a:ext cx="2494625" cy="470516"/>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HEALTH</a:t>
            </a:r>
          </a:p>
        </p:txBody>
      </p:sp>
      <p:sp>
        <p:nvSpPr>
          <p:cNvPr id="20" name="Rectangle: Rounded Corners 19">
            <a:extLst>
              <a:ext uri="{FF2B5EF4-FFF2-40B4-BE49-F238E27FC236}">
                <a16:creationId xmlns:a16="http://schemas.microsoft.com/office/drawing/2014/main" id="{D7662B23-4808-44E3-94CD-A9510345AF9F}"/>
              </a:ext>
            </a:extLst>
          </p:cNvPr>
          <p:cNvSpPr/>
          <p:nvPr/>
        </p:nvSpPr>
        <p:spPr>
          <a:xfrm>
            <a:off x="7285606" y="5339801"/>
            <a:ext cx="2932593" cy="518600"/>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EDUCATION</a:t>
            </a:r>
          </a:p>
        </p:txBody>
      </p:sp>
      <p:sp>
        <p:nvSpPr>
          <p:cNvPr id="21" name="Rectangle: Rounded Corners 20">
            <a:extLst>
              <a:ext uri="{FF2B5EF4-FFF2-40B4-BE49-F238E27FC236}">
                <a16:creationId xmlns:a16="http://schemas.microsoft.com/office/drawing/2014/main" id="{7FF4FA2C-8A4F-4C2F-9D55-6ED8C3A51295}"/>
              </a:ext>
            </a:extLst>
          </p:cNvPr>
          <p:cNvSpPr/>
          <p:nvPr/>
        </p:nvSpPr>
        <p:spPr>
          <a:xfrm>
            <a:off x="2388093" y="5405291"/>
            <a:ext cx="3045041" cy="486906"/>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WOMEN EMPOWERMENT</a:t>
            </a:r>
          </a:p>
        </p:txBody>
      </p:sp>
      <p:sp>
        <p:nvSpPr>
          <p:cNvPr id="3" name="Rectangle: Rounded Corners 2">
            <a:extLst>
              <a:ext uri="{FF2B5EF4-FFF2-40B4-BE49-F238E27FC236}">
                <a16:creationId xmlns:a16="http://schemas.microsoft.com/office/drawing/2014/main" id="{463D80FB-DDE3-4107-AF1F-DB5A4AB4E298}"/>
              </a:ext>
            </a:extLst>
          </p:cNvPr>
          <p:cNvSpPr/>
          <p:nvPr/>
        </p:nvSpPr>
        <p:spPr>
          <a:xfrm>
            <a:off x="332913" y="3619022"/>
            <a:ext cx="2769833" cy="486900"/>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WATER </a:t>
            </a:r>
          </a:p>
        </p:txBody>
      </p:sp>
      <p:sp>
        <p:nvSpPr>
          <p:cNvPr id="5" name="Rectangle: Rounded Corners 4">
            <a:extLst>
              <a:ext uri="{FF2B5EF4-FFF2-40B4-BE49-F238E27FC236}">
                <a16:creationId xmlns:a16="http://schemas.microsoft.com/office/drawing/2014/main" id="{2681B949-7174-4C64-A942-2A98E3ED368F}"/>
              </a:ext>
            </a:extLst>
          </p:cNvPr>
          <p:cNvSpPr/>
          <p:nvPr/>
        </p:nvSpPr>
        <p:spPr>
          <a:xfrm>
            <a:off x="516157" y="1942571"/>
            <a:ext cx="3062283" cy="475906"/>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ENERGY</a:t>
            </a:r>
          </a:p>
        </p:txBody>
      </p:sp>
    </p:spTree>
    <p:extLst>
      <p:ext uri="{BB962C8B-B14F-4D97-AF65-F5344CB8AC3E}">
        <p14:creationId xmlns:p14="http://schemas.microsoft.com/office/powerpoint/2010/main" val="2734070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ptagon 1">
            <a:extLst>
              <a:ext uri="{FF2B5EF4-FFF2-40B4-BE49-F238E27FC236}">
                <a16:creationId xmlns:a16="http://schemas.microsoft.com/office/drawing/2014/main" id="{1B219317-283F-4557-87B8-9BC491F07F9A}"/>
              </a:ext>
            </a:extLst>
          </p:cNvPr>
          <p:cNvSpPr/>
          <p:nvPr/>
        </p:nvSpPr>
        <p:spPr>
          <a:xfrm>
            <a:off x="4305670" y="2148396"/>
            <a:ext cx="2908917" cy="2689934"/>
          </a:xfrm>
          <a:prstGeom prst="heptagon">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white"/>
                </a:solidFill>
                <a:effectLst/>
                <a:uLnTx/>
                <a:uFillTx/>
                <a:latin typeface="Calibri" panose="020F0502020204030204"/>
                <a:ea typeface="+mn-ea"/>
                <a:cs typeface="+mn-cs"/>
              </a:rPr>
              <a:t>GOALS OF SUSTAINABILITY</a:t>
            </a:r>
          </a:p>
        </p:txBody>
      </p:sp>
      <p:cxnSp>
        <p:nvCxnSpPr>
          <p:cNvPr id="4" name="Straight Arrow Connector 3">
            <a:extLst>
              <a:ext uri="{FF2B5EF4-FFF2-40B4-BE49-F238E27FC236}">
                <a16:creationId xmlns:a16="http://schemas.microsoft.com/office/drawing/2014/main" id="{8B3E767F-7F8B-465A-8C50-4864A178AB28}"/>
              </a:ext>
            </a:extLst>
          </p:cNvPr>
          <p:cNvCxnSpPr>
            <a:stCxn id="2" idx="6"/>
          </p:cNvCxnSpPr>
          <p:nvPr/>
        </p:nvCxnSpPr>
        <p:spPr>
          <a:xfrm flipV="1">
            <a:off x="5760129" y="1553592"/>
            <a:ext cx="19234" cy="594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A6388931-DC57-4AAB-9631-E67621C0FA6C}"/>
              </a:ext>
            </a:extLst>
          </p:cNvPr>
          <p:cNvCxnSpPr>
            <a:stCxn id="2" idx="0"/>
          </p:cNvCxnSpPr>
          <p:nvPr/>
        </p:nvCxnSpPr>
        <p:spPr>
          <a:xfrm flipV="1">
            <a:off x="6926515" y="2299317"/>
            <a:ext cx="548483" cy="3818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A3E96989-9DA7-44D8-A0AA-87FD3EA5E0EE}"/>
              </a:ext>
            </a:extLst>
          </p:cNvPr>
          <p:cNvCxnSpPr>
            <a:stCxn id="2" idx="1"/>
          </p:cNvCxnSpPr>
          <p:nvPr/>
        </p:nvCxnSpPr>
        <p:spPr>
          <a:xfrm flipV="1">
            <a:off x="7214595" y="3870664"/>
            <a:ext cx="801941" cy="76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66A97E1-6AB0-4104-8C18-FD7C35D917DA}"/>
              </a:ext>
            </a:extLst>
          </p:cNvPr>
          <p:cNvCxnSpPr>
            <a:stCxn id="2" idx="2"/>
          </p:cNvCxnSpPr>
          <p:nvPr/>
        </p:nvCxnSpPr>
        <p:spPr>
          <a:xfrm>
            <a:off x="6407420" y="4838344"/>
            <a:ext cx="1138599" cy="5148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24896D0-033C-4DA1-BEA3-91B0242FAB6A}"/>
              </a:ext>
            </a:extLst>
          </p:cNvPr>
          <p:cNvCxnSpPr>
            <a:stCxn id="2" idx="3"/>
          </p:cNvCxnSpPr>
          <p:nvPr/>
        </p:nvCxnSpPr>
        <p:spPr>
          <a:xfrm flipH="1">
            <a:off x="4385569" y="4838344"/>
            <a:ext cx="727268" cy="5326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D435CF1-371A-4693-A728-E47A460A636A}"/>
              </a:ext>
            </a:extLst>
          </p:cNvPr>
          <p:cNvCxnSpPr>
            <a:stCxn id="2" idx="4"/>
          </p:cNvCxnSpPr>
          <p:nvPr/>
        </p:nvCxnSpPr>
        <p:spPr>
          <a:xfrm flipH="1">
            <a:off x="3124940" y="3878310"/>
            <a:ext cx="11807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84FEF170-DE3E-484A-B43E-5BECAF698706}"/>
              </a:ext>
            </a:extLst>
          </p:cNvPr>
          <p:cNvCxnSpPr>
            <a:stCxn id="2" idx="5"/>
          </p:cNvCxnSpPr>
          <p:nvPr/>
        </p:nvCxnSpPr>
        <p:spPr>
          <a:xfrm flipH="1" flipV="1">
            <a:off x="3568823" y="2237173"/>
            <a:ext cx="1024919" cy="444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C8C9DA72-2E16-46EE-B5CE-2BB1F5C03D32}"/>
              </a:ext>
            </a:extLst>
          </p:cNvPr>
          <p:cNvSpPr/>
          <p:nvPr/>
        </p:nvSpPr>
        <p:spPr>
          <a:xfrm>
            <a:off x="4220816" y="1109826"/>
            <a:ext cx="2979940" cy="475931"/>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white"/>
                </a:solidFill>
                <a:effectLst/>
                <a:uLnTx/>
                <a:uFillTx/>
                <a:latin typeface="Calibri" panose="020F0502020204030204"/>
                <a:ea typeface="+mn-ea"/>
                <a:cs typeface="+mn-cs"/>
              </a:rPr>
              <a:t>ECONOMY</a:t>
            </a:r>
          </a:p>
        </p:txBody>
      </p:sp>
      <p:sp>
        <p:nvSpPr>
          <p:cNvPr id="18" name="Rectangle: Rounded Corners 17">
            <a:extLst>
              <a:ext uri="{FF2B5EF4-FFF2-40B4-BE49-F238E27FC236}">
                <a16:creationId xmlns:a16="http://schemas.microsoft.com/office/drawing/2014/main" id="{205B6686-503B-4B14-9871-5B4A756E7905}"/>
              </a:ext>
            </a:extLst>
          </p:cNvPr>
          <p:cNvSpPr/>
          <p:nvPr/>
        </p:nvSpPr>
        <p:spPr>
          <a:xfrm>
            <a:off x="7119891" y="1857164"/>
            <a:ext cx="2870449" cy="433275"/>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white"/>
                </a:solidFill>
                <a:effectLst/>
                <a:uLnTx/>
                <a:uFillTx/>
                <a:latin typeface="Calibri" panose="020F0502020204030204"/>
                <a:ea typeface="+mn-ea"/>
                <a:cs typeface="+mn-cs"/>
              </a:rPr>
              <a:t>INFRASTRUCTURE</a:t>
            </a:r>
          </a:p>
        </p:txBody>
      </p:sp>
      <p:sp>
        <p:nvSpPr>
          <p:cNvPr id="19" name="Rectangle: Rounded Corners 18">
            <a:extLst>
              <a:ext uri="{FF2B5EF4-FFF2-40B4-BE49-F238E27FC236}">
                <a16:creationId xmlns:a16="http://schemas.microsoft.com/office/drawing/2014/main" id="{6C4A1F43-657D-4198-BE5E-8FCA851AD0B4}"/>
              </a:ext>
            </a:extLst>
          </p:cNvPr>
          <p:cNvSpPr/>
          <p:nvPr/>
        </p:nvSpPr>
        <p:spPr>
          <a:xfrm>
            <a:off x="8016536" y="3635406"/>
            <a:ext cx="3480047" cy="470516"/>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white"/>
                </a:solidFill>
                <a:effectLst/>
                <a:uLnTx/>
                <a:uFillTx/>
                <a:latin typeface="Calibri" panose="020F0502020204030204"/>
                <a:ea typeface="+mn-ea"/>
                <a:cs typeface="+mn-cs"/>
              </a:rPr>
              <a:t>REDUCTION OF INEQUALITY</a:t>
            </a:r>
          </a:p>
        </p:txBody>
      </p:sp>
      <p:sp>
        <p:nvSpPr>
          <p:cNvPr id="20" name="Rectangle: Rounded Corners 19">
            <a:extLst>
              <a:ext uri="{FF2B5EF4-FFF2-40B4-BE49-F238E27FC236}">
                <a16:creationId xmlns:a16="http://schemas.microsoft.com/office/drawing/2014/main" id="{D7662B23-4808-44E3-94CD-A9510345AF9F}"/>
              </a:ext>
            </a:extLst>
          </p:cNvPr>
          <p:cNvSpPr/>
          <p:nvPr/>
        </p:nvSpPr>
        <p:spPr>
          <a:xfrm>
            <a:off x="7285606" y="5339801"/>
            <a:ext cx="2932593" cy="518600"/>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white"/>
                </a:solidFill>
                <a:effectLst/>
                <a:uLnTx/>
                <a:uFillTx/>
                <a:latin typeface="Calibri" panose="020F0502020204030204"/>
                <a:ea typeface="+mn-ea"/>
                <a:cs typeface="+mn-cs"/>
              </a:rPr>
              <a:t>HABITATION</a:t>
            </a:r>
          </a:p>
        </p:txBody>
      </p:sp>
      <p:sp>
        <p:nvSpPr>
          <p:cNvPr id="21" name="Rectangle: Rounded Corners 20">
            <a:extLst>
              <a:ext uri="{FF2B5EF4-FFF2-40B4-BE49-F238E27FC236}">
                <a16:creationId xmlns:a16="http://schemas.microsoft.com/office/drawing/2014/main" id="{7FF4FA2C-8A4F-4C2F-9D55-6ED8C3A51295}"/>
              </a:ext>
            </a:extLst>
          </p:cNvPr>
          <p:cNvSpPr/>
          <p:nvPr/>
        </p:nvSpPr>
        <p:spPr>
          <a:xfrm>
            <a:off x="2388093" y="5405291"/>
            <a:ext cx="3045041" cy="486906"/>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white"/>
                </a:solidFill>
                <a:effectLst/>
                <a:uLnTx/>
                <a:uFillTx/>
                <a:latin typeface="Calibri" panose="020F0502020204030204"/>
                <a:ea typeface="+mn-ea"/>
                <a:cs typeface="+mn-cs"/>
              </a:rPr>
              <a:t>CONSUMPTION</a:t>
            </a:r>
          </a:p>
        </p:txBody>
      </p:sp>
      <p:sp>
        <p:nvSpPr>
          <p:cNvPr id="3" name="Rectangle: Rounded Corners 2">
            <a:extLst>
              <a:ext uri="{FF2B5EF4-FFF2-40B4-BE49-F238E27FC236}">
                <a16:creationId xmlns:a16="http://schemas.microsoft.com/office/drawing/2014/main" id="{463D80FB-DDE3-4107-AF1F-DB5A4AB4E298}"/>
              </a:ext>
            </a:extLst>
          </p:cNvPr>
          <p:cNvSpPr/>
          <p:nvPr/>
        </p:nvSpPr>
        <p:spPr>
          <a:xfrm>
            <a:off x="332913" y="3619022"/>
            <a:ext cx="2769833" cy="486900"/>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white"/>
                </a:solidFill>
                <a:effectLst/>
                <a:uLnTx/>
                <a:uFillTx/>
                <a:latin typeface="Calibri" panose="020F0502020204030204"/>
                <a:ea typeface="+mn-ea"/>
                <a:cs typeface="+mn-cs"/>
              </a:rPr>
              <a:t>CLIMATE</a:t>
            </a:r>
          </a:p>
        </p:txBody>
      </p:sp>
      <p:sp>
        <p:nvSpPr>
          <p:cNvPr id="5" name="Rectangle: Rounded Corners 4">
            <a:extLst>
              <a:ext uri="{FF2B5EF4-FFF2-40B4-BE49-F238E27FC236}">
                <a16:creationId xmlns:a16="http://schemas.microsoft.com/office/drawing/2014/main" id="{2681B949-7174-4C64-A942-2A98E3ED368F}"/>
              </a:ext>
            </a:extLst>
          </p:cNvPr>
          <p:cNvSpPr/>
          <p:nvPr/>
        </p:nvSpPr>
        <p:spPr>
          <a:xfrm>
            <a:off x="516157" y="1942571"/>
            <a:ext cx="3062283" cy="475906"/>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white"/>
                </a:solidFill>
                <a:effectLst/>
                <a:uLnTx/>
                <a:uFillTx/>
                <a:latin typeface="Calibri" panose="020F0502020204030204"/>
                <a:ea typeface="+mn-ea"/>
                <a:cs typeface="+mn-cs"/>
              </a:rPr>
              <a:t>MARINE ECOSYSTEM</a:t>
            </a:r>
          </a:p>
        </p:txBody>
      </p:sp>
      <p:sp>
        <p:nvSpPr>
          <p:cNvPr id="7" name="TextBox 6">
            <a:extLst>
              <a:ext uri="{FF2B5EF4-FFF2-40B4-BE49-F238E27FC236}">
                <a16:creationId xmlns:a16="http://schemas.microsoft.com/office/drawing/2014/main" id="{CB6DCCBC-9204-4C1C-9FCD-29119057CE97}"/>
              </a:ext>
            </a:extLst>
          </p:cNvPr>
          <p:cNvSpPr txBox="1"/>
          <p:nvPr/>
        </p:nvSpPr>
        <p:spPr>
          <a:xfrm>
            <a:off x="516157" y="346229"/>
            <a:ext cx="3052666" cy="369332"/>
          </a:xfrm>
          <a:prstGeom prst="rect">
            <a:avLst/>
          </a:prstGeom>
          <a:noFill/>
        </p:spPr>
        <p:txBody>
          <a:bodyPr wrap="square" rtlCol="0">
            <a:spAutoFit/>
          </a:bodyPr>
          <a:lstStyle/>
          <a:p>
            <a:r>
              <a:rPr lang="en-IN" dirty="0"/>
              <a:t>Continued..</a:t>
            </a:r>
          </a:p>
        </p:txBody>
      </p:sp>
    </p:spTree>
    <p:extLst>
      <p:ext uri="{BB962C8B-B14F-4D97-AF65-F5344CB8AC3E}">
        <p14:creationId xmlns:p14="http://schemas.microsoft.com/office/powerpoint/2010/main" val="22789562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FD0D000-E0FA-4ACF-A270-CAF2037AE92C}"/>
              </a:ext>
            </a:extLst>
          </p:cNvPr>
          <p:cNvSpPr txBox="1"/>
          <p:nvPr/>
        </p:nvSpPr>
        <p:spPr>
          <a:xfrm>
            <a:off x="907741" y="512230"/>
            <a:ext cx="2314853"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rPr>
              <a:t>Continued..</a:t>
            </a:r>
          </a:p>
        </p:txBody>
      </p:sp>
      <p:sp>
        <p:nvSpPr>
          <p:cNvPr id="20" name="Isosceles Triangle 19">
            <a:extLst>
              <a:ext uri="{FF2B5EF4-FFF2-40B4-BE49-F238E27FC236}">
                <a16:creationId xmlns:a16="http://schemas.microsoft.com/office/drawing/2014/main" id="{453C98DF-8404-4137-B3F5-39BFFCB65D9F}"/>
              </a:ext>
            </a:extLst>
          </p:cNvPr>
          <p:cNvSpPr/>
          <p:nvPr/>
        </p:nvSpPr>
        <p:spPr>
          <a:xfrm>
            <a:off x="3335044" y="2301536"/>
            <a:ext cx="4279037" cy="2254928"/>
          </a:xfrm>
          <a:prstGeom prst="triangle">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prstClr val="white"/>
                </a:solidFill>
                <a:effectLst/>
                <a:uLnTx/>
                <a:uFillTx/>
                <a:latin typeface="Calibri" panose="020F0502020204030204"/>
                <a:ea typeface="+mn-ea"/>
                <a:cs typeface="+mn-cs"/>
              </a:rPr>
              <a:t>GOALS OF SUSTAINABILITY</a:t>
            </a:r>
          </a:p>
        </p:txBody>
      </p:sp>
      <p:cxnSp>
        <p:nvCxnSpPr>
          <p:cNvPr id="22" name="Straight Arrow Connector 21">
            <a:extLst>
              <a:ext uri="{FF2B5EF4-FFF2-40B4-BE49-F238E27FC236}">
                <a16:creationId xmlns:a16="http://schemas.microsoft.com/office/drawing/2014/main" id="{2BB495D4-CEF2-403F-96E5-93AD23076D54}"/>
              </a:ext>
            </a:extLst>
          </p:cNvPr>
          <p:cNvCxnSpPr>
            <a:stCxn id="20" idx="0"/>
          </p:cNvCxnSpPr>
          <p:nvPr/>
        </p:nvCxnSpPr>
        <p:spPr>
          <a:xfrm flipV="1">
            <a:off x="5474563" y="1511422"/>
            <a:ext cx="0" cy="7901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B36C56FF-FE2E-414E-A33F-3CF938931563}"/>
              </a:ext>
            </a:extLst>
          </p:cNvPr>
          <p:cNvCxnSpPr>
            <a:stCxn id="20" idx="2"/>
          </p:cNvCxnSpPr>
          <p:nvPr/>
        </p:nvCxnSpPr>
        <p:spPr>
          <a:xfrm flipH="1">
            <a:off x="2263806" y="4556464"/>
            <a:ext cx="107123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EAA93B6-6220-4841-8BE5-5327824836FB}"/>
              </a:ext>
            </a:extLst>
          </p:cNvPr>
          <p:cNvCxnSpPr>
            <a:stCxn id="20" idx="4"/>
          </p:cNvCxnSpPr>
          <p:nvPr/>
        </p:nvCxnSpPr>
        <p:spPr>
          <a:xfrm>
            <a:off x="7614081" y="4556464"/>
            <a:ext cx="16098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Rounded Corners 26">
            <a:extLst>
              <a:ext uri="{FF2B5EF4-FFF2-40B4-BE49-F238E27FC236}">
                <a16:creationId xmlns:a16="http://schemas.microsoft.com/office/drawing/2014/main" id="{B39347DB-3B91-4B47-B6C3-D3FDCFD9D4EE}"/>
              </a:ext>
            </a:extLst>
          </p:cNvPr>
          <p:cNvSpPr/>
          <p:nvPr/>
        </p:nvSpPr>
        <p:spPr>
          <a:xfrm>
            <a:off x="3586579" y="1049783"/>
            <a:ext cx="3648722" cy="461639"/>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ECOSYSTEM PROTECTION</a:t>
            </a:r>
          </a:p>
        </p:txBody>
      </p:sp>
      <p:sp>
        <p:nvSpPr>
          <p:cNvPr id="28" name="Rectangle: Rounded Corners 27">
            <a:extLst>
              <a:ext uri="{FF2B5EF4-FFF2-40B4-BE49-F238E27FC236}">
                <a16:creationId xmlns:a16="http://schemas.microsoft.com/office/drawing/2014/main" id="{5996429D-DA83-4F57-B7AA-CB19FD578599}"/>
              </a:ext>
            </a:extLst>
          </p:cNvPr>
          <p:cNvSpPr/>
          <p:nvPr/>
        </p:nvSpPr>
        <p:spPr>
          <a:xfrm>
            <a:off x="9223899" y="4396666"/>
            <a:ext cx="2698812" cy="486034"/>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SUSTAINABILITY</a:t>
            </a:r>
          </a:p>
        </p:txBody>
      </p:sp>
      <p:sp>
        <p:nvSpPr>
          <p:cNvPr id="29" name="Rectangle: Rounded Corners 28">
            <a:extLst>
              <a:ext uri="{FF2B5EF4-FFF2-40B4-BE49-F238E27FC236}">
                <a16:creationId xmlns:a16="http://schemas.microsoft.com/office/drawing/2014/main" id="{0F907A3D-501D-4CD0-A17F-2B3A358715DD}"/>
              </a:ext>
            </a:extLst>
          </p:cNvPr>
          <p:cNvSpPr/>
          <p:nvPr/>
        </p:nvSpPr>
        <p:spPr>
          <a:xfrm>
            <a:off x="130205" y="4307889"/>
            <a:ext cx="2130641" cy="497149"/>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INCLUSIVE INSTITUTIONS</a:t>
            </a:r>
          </a:p>
        </p:txBody>
      </p:sp>
    </p:spTree>
    <p:extLst>
      <p:ext uri="{BB962C8B-B14F-4D97-AF65-F5344CB8AC3E}">
        <p14:creationId xmlns:p14="http://schemas.microsoft.com/office/powerpoint/2010/main" val="2656656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D9869D-77FE-4CD4-8EA2-3C5080113246}"/>
              </a:ext>
            </a:extLst>
          </p:cNvPr>
          <p:cNvSpPr txBox="1"/>
          <p:nvPr/>
        </p:nvSpPr>
        <p:spPr>
          <a:xfrm>
            <a:off x="331433" y="341790"/>
            <a:ext cx="11603115" cy="5909310"/>
          </a:xfrm>
          <a:prstGeom prst="rect">
            <a:avLst/>
          </a:prstGeom>
          <a:noFill/>
        </p:spPr>
        <p:txBody>
          <a:bodyPr wrap="square" rtlCol="0">
            <a:spAutoFit/>
          </a:bodyPr>
          <a:lstStyle/>
          <a:p>
            <a:pPr marL="285750" indent="-285750">
              <a:buFont typeface="Wingdings" panose="05000000000000000000" pitchFamily="2" charset="2"/>
              <a:buChar char="q"/>
            </a:pPr>
            <a:r>
              <a:rPr lang="en-IN" dirty="0"/>
              <a:t>The Official Agenda for Sustainable Development,was adopted on 25</a:t>
            </a:r>
            <a:r>
              <a:rPr lang="en-IN" baseline="30000" dirty="0"/>
              <a:t>th</a:t>
            </a:r>
            <a:r>
              <a:rPr lang="en-IN" dirty="0"/>
              <a:t> September,2015 &amp; it has 92 Paragraphs.</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Main Paragraph,outlines following Goals of Sustainable Development :-</a:t>
            </a:r>
          </a:p>
          <a:p>
            <a:pPr marL="285750" indent="-285750">
              <a:buFont typeface="Wingdings" panose="05000000000000000000" pitchFamily="2" charset="2"/>
              <a:buChar char="Ø"/>
            </a:pPr>
            <a:r>
              <a:rPr lang="en-IN" b="1" u="sng" dirty="0"/>
              <a:t>Poverty </a:t>
            </a:r>
            <a:r>
              <a:rPr lang="en-IN" dirty="0"/>
              <a:t>:- End Poverty, in all it’s forms everywhere.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Food-</a:t>
            </a:r>
            <a:r>
              <a:rPr lang="en-IN" dirty="0"/>
              <a:t> End Hunger, achieve food security &amp; improve nutrition &amp; promote Sustainable Agriculture.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Health</a:t>
            </a:r>
            <a:r>
              <a:rPr lang="en-IN" dirty="0"/>
              <a:t>-Ensure healthy lives &amp; promote well-being for all,at all ages.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Education</a:t>
            </a:r>
            <a:r>
              <a:rPr lang="en-IN" dirty="0"/>
              <a:t> :- Ensure inclusive &amp; equitable quality education &amp; promote lifelong learning opportunities to all.</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Women</a:t>
            </a:r>
            <a:r>
              <a:rPr lang="en-IN" dirty="0"/>
              <a:t>-Achieve Gender Equality &amp; empower all women &amp; girls.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Water</a:t>
            </a:r>
            <a:r>
              <a:rPr lang="en-IN" dirty="0"/>
              <a:t>-Ensure availability &amp; Sustainable Management of water &amp; sanitation for all.</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Energy</a:t>
            </a:r>
            <a:r>
              <a:rPr lang="en-IN" dirty="0"/>
              <a:t>-Ensure access to affordable,reliable,sustainable &amp; modern energy for all.</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Economy</a:t>
            </a:r>
            <a:r>
              <a:rPr lang="en-IN" dirty="0"/>
              <a:t>- Promote sustained,inclusive &amp; sustainable economic growth,full &amp; productive employment &amp; decent work for all.</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Infrastructure</a:t>
            </a:r>
            <a:r>
              <a:rPr lang="en-IN" dirty="0"/>
              <a:t>-Build resilient infrastructure,promote inclusive &amp; sustainable industrialization &amp; foster innovation.</a:t>
            </a:r>
          </a:p>
        </p:txBody>
      </p:sp>
    </p:spTree>
    <p:extLst>
      <p:ext uri="{BB962C8B-B14F-4D97-AF65-F5344CB8AC3E}">
        <p14:creationId xmlns:p14="http://schemas.microsoft.com/office/powerpoint/2010/main" val="26621282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A44BEA-4EFE-446D-BA2D-CC2A61BAC889}"/>
              </a:ext>
            </a:extLst>
          </p:cNvPr>
          <p:cNvSpPr txBox="1"/>
          <p:nvPr/>
        </p:nvSpPr>
        <p:spPr>
          <a:xfrm>
            <a:off x="221942" y="168675"/>
            <a:ext cx="11674136" cy="4801314"/>
          </a:xfrm>
          <a:prstGeom prst="rect">
            <a:avLst/>
          </a:prstGeom>
          <a:noFill/>
        </p:spPr>
        <p:txBody>
          <a:bodyPr wrap="square" rtlCol="0">
            <a:spAutoFit/>
          </a:bodyPr>
          <a:lstStyle/>
          <a:p>
            <a:pPr marL="285750" indent="-285750">
              <a:buFont typeface="Wingdings" panose="05000000000000000000" pitchFamily="2" charset="2"/>
              <a:buChar char="Ø"/>
            </a:pPr>
            <a:r>
              <a:rPr lang="en-IN" b="1" u="sng" dirty="0"/>
              <a:t>Inequality </a:t>
            </a:r>
            <a:r>
              <a:rPr lang="en-IN" dirty="0"/>
              <a:t>:- Reduce inequality within &amp; among countries.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Habitation</a:t>
            </a:r>
            <a:r>
              <a:rPr lang="en-IN" dirty="0"/>
              <a:t> :- Make cities &amp; human settlements inclusive,safe,resilient &amp; sustainable.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Consumption </a:t>
            </a:r>
            <a:r>
              <a:rPr lang="en-IN" dirty="0"/>
              <a:t>:- Ensure sustainable consumption &amp; production patterns.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Climate </a:t>
            </a:r>
            <a:r>
              <a:rPr lang="en-IN" dirty="0"/>
              <a:t>:- Take urgent action to combat climate change &amp; it’s impacts.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Marine Ecosystem </a:t>
            </a:r>
            <a:r>
              <a:rPr lang="en-IN" dirty="0"/>
              <a:t>:- Conserve &amp; sustainably use oceans,seas &amp; marine resources for sustainable development.</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Ecosystems</a:t>
            </a:r>
            <a:r>
              <a:rPr lang="en-IN" dirty="0"/>
              <a:t> :- Protect,restore &amp; promote sustainable use of terrestrial ecosystems,sustainably manage forests,combat desertification,and hault,reverse land degradation, halt loss of biodiversity.</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Institutions</a:t>
            </a:r>
            <a:r>
              <a:rPr lang="en-IN" dirty="0"/>
              <a:t> :- Promote peaceful &amp; inclusive societies for Sustainable Development,provide access to justice for all &amp; build effective,accountable &amp; inclusive institutions at all levels.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u="sng" dirty="0"/>
              <a:t>Sustainability</a:t>
            </a:r>
            <a:r>
              <a:rPr lang="en-IN" dirty="0"/>
              <a:t> :- Strengthen the means of implementation &amp; revitalize global partnership for Sustainable Development.</a:t>
            </a:r>
          </a:p>
        </p:txBody>
      </p:sp>
    </p:spTree>
    <p:extLst>
      <p:ext uri="{BB962C8B-B14F-4D97-AF65-F5344CB8AC3E}">
        <p14:creationId xmlns:p14="http://schemas.microsoft.com/office/powerpoint/2010/main" val="3371432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2668579D-CD33-4EE5-AB8B-43B0FC7FF0FC}"/>
              </a:ext>
            </a:extLst>
          </p:cNvPr>
          <p:cNvSpPr/>
          <p:nvPr/>
        </p:nvSpPr>
        <p:spPr>
          <a:xfrm>
            <a:off x="3126419" y="284086"/>
            <a:ext cx="4694808" cy="399495"/>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POLLUTER-PAY PRINCIPLE</a:t>
            </a:r>
          </a:p>
        </p:txBody>
      </p:sp>
      <p:sp>
        <p:nvSpPr>
          <p:cNvPr id="3" name="TextBox 2">
            <a:extLst>
              <a:ext uri="{FF2B5EF4-FFF2-40B4-BE49-F238E27FC236}">
                <a16:creationId xmlns:a16="http://schemas.microsoft.com/office/drawing/2014/main" id="{AF03B485-361D-46C6-8250-749F10972820}"/>
              </a:ext>
            </a:extLst>
          </p:cNvPr>
          <p:cNvSpPr txBox="1"/>
          <p:nvPr/>
        </p:nvSpPr>
        <p:spPr>
          <a:xfrm>
            <a:off x="408374" y="932155"/>
            <a:ext cx="11375254" cy="5355312"/>
          </a:xfrm>
          <a:prstGeom prst="rect">
            <a:avLst/>
          </a:prstGeom>
          <a:noFill/>
        </p:spPr>
        <p:txBody>
          <a:bodyPr wrap="square" rtlCol="0">
            <a:spAutoFit/>
          </a:bodyPr>
          <a:lstStyle/>
          <a:p>
            <a:pPr marL="285750" indent="-285750">
              <a:buFont typeface="Wingdings" panose="05000000000000000000" pitchFamily="2" charset="2"/>
              <a:buChar char="q"/>
            </a:pPr>
            <a:r>
              <a:rPr lang="en-IN" dirty="0"/>
              <a:t>The ‘Polluter Pay Principle’ is an environmental policy which requires that the cost of pollution borne by those who cause it.In other words,those who produce pollution should bear the cost.</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In many countries,it is readily accepted that factories should pay for the impact of any pollution they create.</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The Polluter Pays Principle, is commonly accepted practice that those who cause pollution,should bear the costs &amp; manage it,to prevent damage to human health or environment.</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For example, the factory,which produces potentially poisonous substance,as a by product of it’s activities is usually held responsible for it’s safe disposal.</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This principle, underlines most of the regulations of population affecting land,water &amp; air.</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In Law of UK,Pollution is defined as- “Contamination of land,water or air by harmful or potentially harmful substances.</a:t>
            </a:r>
          </a:p>
        </p:txBody>
      </p:sp>
    </p:spTree>
    <p:extLst>
      <p:ext uri="{BB962C8B-B14F-4D97-AF65-F5344CB8AC3E}">
        <p14:creationId xmlns:p14="http://schemas.microsoft.com/office/powerpoint/2010/main" val="535426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BA6439-86E6-4077-8821-68C2ED4B0202}"/>
              </a:ext>
            </a:extLst>
          </p:cNvPr>
          <p:cNvSpPr txBox="1"/>
          <p:nvPr/>
        </p:nvSpPr>
        <p:spPr>
          <a:xfrm>
            <a:off x="2112884" y="239697"/>
            <a:ext cx="9712171" cy="1754326"/>
          </a:xfrm>
          <a:prstGeom prst="rect">
            <a:avLst/>
          </a:prstGeom>
          <a:noFill/>
        </p:spPr>
        <p:txBody>
          <a:bodyPr wrap="square" rtlCol="0">
            <a:spAutoFit/>
          </a:bodyPr>
          <a:lstStyle/>
          <a:p>
            <a:pPr marL="285750" indent="-285750">
              <a:buFont typeface="Wingdings" panose="05000000000000000000" pitchFamily="2" charset="2"/>
              <a:buChar char="Ø"/>
            </a:pPr>
            <a:r>
              <a:rPr lang="en-IN" dirty="0"/>
              <a:t>The term- ‘Ecology’ was coined by German Biologist-Ernst Haeckel in 1866,when he defined it as- </a:t>
            </a:r>
          </a:p>
          <a:p>
            <a:r>
              <a:rPr lang="en-IN" dirty="0"/>
              <a:t>      “The comprehensive science of the relationship of the organism with the environment.”</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Ecology is considered as a branch of Biology, the general science,that studies living organisms.</a:t>
            </a:r>
          </a:p>
          <a:p>
            <a:pPr marL="285750" indent="-285750">
              <a:buFont typeface="Wingdings" panose="05000000000000000000" pitchFamily="2" charset="2"/>
              <a:buChar char="Ø"/>
            </a:pPr>
            <a:endParaRPr lang="en-IN" dirty="0"/>
          </a:p>
          <a:p>
            <a:endParaRPr lang="en-IN" dirty="0"/>
          </a:p>
        </p:txBody>
      </p:sp>
      <p:sp>
        <p:nvSpPr>
          <p:cNvPr id="3" name="Rectangle: Rounded Corners 2">
            <a:extLst>
              <a:ext uri="{FF2B5EF4-FFF2-40B4-BE49-F238E27FC236}">
                <a16:creationId xmlns:a16="http://schemas.microsoft.com/office/drawing/2014/main" id="{7A369E3C-4151-4A48-BAED-0C70479D9999}"/>
              </a:ext>
            </a:extLst>
          </p:cNvPr>
          <p:cNvSpPr/>
          <p:nvPr/>
        </p:nvSpPr>
        <p:spPr>
          <a:xfrm>
            <a:off x="3657600" y="1527514"/>
            <a:ext cx="3444536" cy="605408"/>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SCOPE OF ECOLOGY</a:t>
            </a:r>
          </a:p>
        </p:txBody>
      </p:sp>
      <p:sp>
        <p:nvSpPr>
          <p:cNvPr id="4" name="TextBox 3">
            <a:extLst>
              <a:ext uri="{FF2B5EF4-FFF2-40B4-BE49-F238E27FC236}">
                <a16:creationId xmlns:a16="http://schemas.microsoft.com/office/drawing/2014/main" id="{8491D4B2-A366-426D-895F-6AA13F2013EC}"/>
              </a:ext>
            </a:extLst>
          </p:cNvPr>
          <p:cNvSpPr txBox="1"/>
          <p:nvPr/>
        </p:nvSpPr>
        <p:spPr>
          <a:xfrm>
            <a:off x="2610035" y="2281562"/>
            <a:ext cx="9117367" cy="646331"/>
          </a:xfrm>
          <a:prstGeom prst="rect">
            <a:avLst/>
          </a:prstGeom>
          <a:noFill/>
        </p:spPr>
        <p:txBody>
          <a:bodyPr wrap="square" rtlCol="0">
            <a:spAutoFit/>
          </a:bodyPr>
          <a:lstStyle/>
          <a:p>
            <a:r>
              <a:rPr lang="en-IN" dirty="0"/>
              <a:t>:- It examines how the physiological functions of organisms influence the way they interact with </a:t>
            </a:r>
          </a:p>
          <a:p>
            <a:r>
              <a:rPr lang="en-IN" dirty="0"/>
              <a:t>Both the environment-Biotic &amp; Abiotic.</a:t>
            </a:r>
          </a:p>
        </p:txBody>
      </p:sp>
      <p:sp>
        <p:nvSpPr>
          <p:cNvPr id="5" name="Rectangle: Rounded Corners 4">
            <a:extLst>
              <a:ext uri="{FF2B5EF4-FFF2-40B4-BE49-F238E27FC236}">
                <a16:creationId xmlns:a16="http://schemas.microsoft.com/office/drawing/2014/main" id="{78264E0B-E49A-465F-916B-132CB5BB5216}"/>
              </a:ext>
            </a:extLst>
          </p:cNvPr>
          <p:cNvSpPr/>
          <p:nvPr/>
        </p:nvSpPr>
        <p:spPr>
          <a:xfrm>
            <a:off x="0" y="2281562"/>
            <a:ext cx="2610035" cy="532659"/>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ECO-PHYSIOLOGY</a:t>
            </a:r>
          </a:p>
        </p:txBody>
      </p:sp>
      <p:sp>
        <p:nvSpPr>
          <p:cNvPr id="6" name="Rectangle: Rounded Corners 5">
            <a:extLst>
              <a:ext uri="{FF2B5EF4-FFF2-40B4-BE49-F238E27FC236}">
                <a16:creationId xmlns:a16="http://schemas.microsoft.com/office/drawing/2014/main" id="{71F3A9F2-DA18-44BE-8923-59CC0D163A94}"/>
              </a:ext>
            </a:extLst>
          </p:cNvPr>
          <p:cNvSpPr/>
          <p:nvPr/>
        </p:nvSpPr>
        <p:spPr>
          <a:xfrm>
            <a:off x="62144" y="3307067"/>
            <a:ext cx="2547891" cy="532659"/>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BEHAVIORAL ECOLOGY </a:t>
            </a:r>
          </a:p>
        </p:txBody>
      </p:sp>
      <p:sp>
        <p:nvSpPr>
          <p:cNvPr id="7" name="TextBox 6">
            <a:extLst>
              <a:ext uri="{FF2B5EF4-FFF2-40B4-BE49-F238E27FC236}">
                <a16:creationId xmlns:a16="http://schemas.microsoft.com/office/drawing/2014/main" id="{310D095B-3D32-4E7E-860C-E414B9D483CE}"/>
              </a:ext>
            </a:extLst>
          </p:cNvPr>
          <p:cNvSpPr txBox="1"/>
          <p:nvPr/>
        </p:nvSpPr>
        <p:spPr>
          <a:xfrm>
            <a:off x="2805344" y="3076534"/>
            <a:ext cx="9019711" cy="646331"/>
          </a:xfrm>
          <a:prstGeom prst="rect">
            <a:avLst/>
          </a:prstGeom>
          <a:noFill/>
        </p:spPr>
        <p:txBody>
          <a:bodyPr wrap="square" rtlCol="0">
            <a:spAutoFit/>
          </a:bodyPr>
          <a:lstStyle/>
          <a:p>
            <a:endParaRPr lang="en-IN" dirty="0"/>
          </a:p>
          <a:p>
            <a:r>
              <a:rPr lang="en-IN" dirty="0"/>
              <a:t>:- It examines the roles of behavior in enabling an animal to adapt to it’s Environment.</a:t>
            </a:r>
          </a:p>
        </p:txBody>
      </p:sp>
      <p:sp>
        <p:nvSpPr>
          <p:cNvPr id="8" name="Rectangle: Rounded Corners 7">
            <a:extLst>
              <a:ext uri="{FF2B5EF4-FFF2-40B4-BE49-F238E27FC236}">
                <a16:creationId xmlns:a16="http://schemas.microsoft.com/office/drawing/2014/main" id="{1EBCBDB9-0050-4DCF-A352-9A8AA0435A35}"/>
              </a:ext>
            </a:extLst>
          </p:cNvPr>
          <p:cNvSpPr/>
          <p:nvPr/>
        </p:nvSpPr>
        <p:spPr>
          <a:xfrm>
            <a:off x="62145" y="4385568"/>
            <a:ext cx="2547890" cy="532659"/>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POPULATION ECOLOGY</a:t>
            </a:r>
          </a:p>
        </p:txBody>
      </p:sp>
      <p:sp>
        <p:nvSpPr>
          <p:cNvPr id="9" name="TextBox 8">
            <a:extLst>
              <a:ext uri="{FF2B5EF4-FFF2-40B4-BE49-F238E27FC236}">
                <a16:creationId xmlns:a16="http://schemas.microsoft.com/office/drawing/2014/main" id="{91B69EEF-387B-4F70-BC14-F209EB31F7E9}"/>
              </a:ext>
            </a:extLst>
          </p:cNvPr>
          <p:cNvSpPr txBox="1"/>
          <p:nvPr/>
        </p:nvSpPr>
        <p:spPr>
          <a:xfrm>
            <a:off x="2974019" y="3722866"/>
            <a:ext cx="8540319" cy="1200329"/>
          </a:xfrm>
          <a:prstGeom prst="rect">
            <a:avLst/>
          </a:prstGeom>
          <a:noFill/>
        </p:spPr>
        <p:txBody>
          <a:bodyPr wrap="square" rtlCol="0">
            <a:spAutoFit/>
          </a:bodyPr>
          <a:lstStyle/>
          <a:p>
            <a:endParaRPr lang="en-IN" dirty="0"/>
          </a:p>
          <a:p>
            <a:endParaRPr lang="en-IN" dirty="0"/>
          </a:p>
          <a:p>
            <a:endParaRPr lang="en-IN" dirty="0"/>
          </a:p>
          <a:p>
            <a:r>
              <a:rPr lang="en-IN" dirty="0"/>
              <a:t>:- It studies the Dynamics of Population of a single specie.</a:t>
            </a:r>
          </a:p>
        </p:txBody>
      </p:sp>
      <p:sp>
        <p:nvSpPr>
          <p:cNvPr id="10" name="Rectangle: Rounded Corners 9">
            <a:extLst>
              <a:ext uri="{FF2B5EF4-FFF2-40B4-BE49-F238E27FC236}">
                <a16:creationId xmlns:a16="http://schemas.microsoft.com/office/drawing/2014/main" id="{2777B900-31D4-4328-9C56-33622178E1DE}"/>
              </a:ext>
            </a:extLst>
          </p:cNvPr>
          <p:cNvSpPr/>
          <p:nvPr/>
        </p:nvSpPr>
        <p:spPr>
          <a:xfrm>
            <a:off x="62145" y="5342906"/>
            <a:ext cx="2743200" cy="532659"/>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COMMUNITY ECOLOGY</a:t>
            </a:r>
          </a:p>
        </p:txBody>
      </p:sp>
      <p:sp>
        <p:nvSpPr>
          <p:cNvPr id="11" name="TextBox 10">
            <a:extLst>
              <a:ext uri="{FF2B5EF4-FFF2-40B4-BE49-F238E27FC236}">
                <a16:creationId xmlns:a16="http://schemas.microsoft.com/office/drawing/2014/main" id="{ABF2E26A-9418-4A64-8147-E16F47CEF834}"/>
              </a:ext>
            </a:extLst>
          </p:cNvPr>
          <p:cNvSpPr txBox="1"/>
          <p:nvPr/>
        </p:nvSpPr>
        <p:spPr>
          <a:xfrm>
            <a:off x="2974020" y="4918228"/>
            <a:ext cx="8851036" cy="923330"/>
          </a:xfrm>
          <a:prstGeom prst="rect">
            <a:avLst/>
          </a:prstGeom>
          <a:noFill/>
        </p:spPr>
        <p:txBody>
          <a:bodyPr wrap="square" rtlCol="0">
            <a:spAutoFit/>
          </a:bodyPr>
          <a:lstStyle/>
          <a:p>
            <a:endParaRPr lang="en-IN" dirty="0"/>
          </a:p>
          <a:p>
            <a:endParaRPr lang="en-IN" dirty="0"/>
          </a:p>
          <a:p>
            <a:r>
              <a:rPr lang="en-IN" dirty="0"/>
              <a:t>:- It focuses on the interactions between species within an Ecological Community.</a:t>
            </a:r>
          </a:p>
        </p:txBody>
      </p:sp>
    </p:spTree>
    <p:extLst>
      <p:ext uri="{BB962C8B-B14F-4D97-AF65-F5344CB8AC3E}">
        <p14:creationId xmlns:p14="http://schemas.microsoft.com/office/powerpoint/2010/main" val="33744602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B8B6BCEC-DDE4-4109-B7E2-15CCBA9D57A3}"/>
              </a:ext>
            </a:extLst>
          </p:cNvPr>
          <p:cNvSpPr/>
          <p:nvPr/>
        </p:nvSpPr>
        <p:spPr>
          <a:xfrm>
            <a:off x="3295095" y="230818"/>
            <a:ext cx="5103181" cy="461639"/>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OBJECTIVES OF POLLUTER PAY PRINCIPLE</a:t>
            </a:r>
          </a:p>
        </p:txBody>
      </p:sp>
      <p:sp>
        <p:nvSpPr>
          <p:cNvPr id="3" name="TextBox 2">
            <a:extLst>
              <a:ext uri="{FF2B5EF4-FFF2-40B4-BE49-F238E27FC236}">
                <a16:creationId xmlns:a16="http://schemas.microsoft.com/office/drawing/2014/main" id="{FCBA2EB2-6ADA-4C49-BCA0-3F57D8441EBD}"/>
              </a:ext>
            </a:extLst>
          </p:cNvPr>
          <p:cNvSpPr txBox="1"/>
          <p:nvPr/>
        </p:nvSpPr>
        <p:spPr>
          <a:xfrm>
            <a:off x="372862" y="816746"/>
            <a:ext cx="11274641" cy="3139321"/>
          </a:xfrm>
          <a:prstGeom prst="rect">
            <a:avLst/>
          </a:prstGeom>
          <a:noFill/>
        </p:spPr>
        <p:txBody>
          <a:bodyPr wrap="square" rtlCol="0">
            <a:spAutoFit/>
          </a:bodyPr>
          <a:lstStyle/>
          <a:p>
            <a:pPr marL="285750" indent="-285750">
              <a:buFont typeface="Wingdings" panose="05000000000000000000" pitchFamily="2" charset="2"/>
              <a:buChar char="q"/>
            </a:pPr>
            <a:r>
              <a:rPr lang="en-IN" dirty="0"/>
              <a:t>Polluter Pay Principle seeks to achieve following objectives, some of which can at times be contradictory in nature :-</a:t>
            </a:r>
          </a:p>
          <a:p>
            <a:endParaRPr lang="en-IN" dirty="0"/>
          </a:p>
          <a:p>
            <a:pPr marL="285750" indent="-285750">
              <a:buFont typeface="Wingdings" panose="05000000000000000000" pitchFamily="2" charset="2"/>
              <a:buChar char="Ø"/>
            </a:pPr>
            <a:r>
              <a:rPr lang="en-IN" dirty="0"/>
              <a:t>To provide compensation &amp; repairing </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To prevent pollution</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To ensure fairness in international trade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To achieve economic integration-internalising costs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To provide more equitable redistribution of costs</a:t>
            </a:r>
          </a:p>
        </p:txBody>
      </p:sp>
    </p:spTree>
    <p:extLst>
      <p:ext uri="{BB962C8B-B14F-4D97-AF65-F5344CB8AC3E}">
        <p14:creationId xmlns:p14="http://schemas.microsoft.com/office/powerpoint/2010/main" val="8010372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CCFB1C1-8076-4008-ADB3-15217F2CBF7E}"/>
              </a:ext>
            </a:extLst>
          </p:cNvPr>
          <p:cNvSpPr txBox="1"/>
          <p:nvPr/>
        </p:nvSpPr>
        <p:spPr>
          <a:xfrm>
            <a:off x="550415" y="239697"/>
            <a:ext cx="11514338" cy="5909310"/>
          </a:xfrm>
          <a:prstGeom prst="rect">
            <a:avLst/>
          </a:prstGeom>
          <a:noFill/>
        </p:spPr>
        <p:txBody>
          <a:bodyPr wrap="square" rtlCol="0">
            <a:spAutoFit/>
          </a:bodyPr>
          <a:lstStyle/>
          <a:p>
            <a:pPr marL="285750" indent="-285750">
              <a:buFont typeface="Wingdings" panose="05000000000000000000" pitchFamily="2" charset="2"/>
              <a:buChar char="q"/>
            </a:pPr>
            <a:r>
              <a:rPr lang="en-IN" dirty="0"/>
              <a:t>Bugge (1996) defined four versions </a:t>
            </a:r>
            <a:r>
              <a:rPr lang="en-IN" b="1" dirty="0"/>
              <a:t>of-Polluter Pay Principle (PPP)</a:t>
            </a:r>
            <a:r>
              <a:rPr lang="en-IN" dirty="0"/>
              <a:t>-</a:t>
            </a:r>
          </a:p>
          <a:p>
            <a:pPr marL="285750" indent="-285750">
              <a:buFont typeface="Wingdings" panose="05000000000000000000" pitchFamily="2" charset="2"/>
              <a:buChar char="Ø"/>
            </a:pPr>
            <a:r>
              <a:rPr lang="en-IN" dirty="0"/>
              <a:t>Economically,it promotes efficiency</a:t>
            </a:r>
          </a:p>
          <a:p>
            <a:pPr marL="285750" indent="-285750">
              <a:buFont typeface="Wingdings" panose="05000000000000000000" pitchFamily="2" charset="2"/>
              <a:buChar char="Ø"/>
            </a:pPr>
            <a:r>
              <a:rPr lang="en-IN" dirty="0"/>
              <a:t>Legally,it promotes justice</a:t>
            </a:r>
          </a:p>
          <a:p>
            <a:pPr marL="285750" indent="-285750">
              <a:buFont typeface="Wingdings" panose="05000000000000000000" pitchFamily="2" charset="2"/>
              <a:buChar char="Ø"/>
            </a:pPr>
            <a:r>
              <a:rPr lang="en-IN" dirty="0"/>
              <a:t>It promotes harmonisation of international environmental policies</a:t>
            </a:r>
          </a:p>
          <a:p>
            <a:pPr marL="285750" indent="-285750">
              <a:buFont typeface="Wingdings" panose="05000000000000000000" pitchFamily="2" charset="2"/>
              <a:buChar char="Ø"/>
            </a:pPr>
            <a:r>
              <a:rPr lang="en-IN" dirty="0"/>
              <a:t>Defines how to allocate costs within a state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q"/>
            </a:pPr>
            <a:r>
              <a:rPr lang="en-IN" b="1" u="sng" dirty="0"/>
              <a:t>Extended Polluter Principle </a:t>
            </a:r>
            <a:r>
              <a:rPr lang="en-IN" dirty="0"/>
              <a:t>:- Scope of PPP has evolved over time to include also accidental pollution prevention,control &amp; clean-up costs, in what is referred to as-Extended Polluter Principle.</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Ø"/>
            </a:pPr>
            <a:r>
              <a:rPr lang="en-IN" dirty="0"/>
              <a:t>Today,PPP is generally recognised as- Principle of-International Environmental Law, &amp; is a fundamental principle of Environmental Policy of both-Organisation for Economic Co-operation &amp; Development (OECD) and European Community.</a:t>
            </a:r>
          </a:p>
          <a:p>
            <a:pPr marL="285750" indent="-285750">
              <a:buFont typeface="Wingdings" panose="05000000000000000000" pitchFamily="2" charset="2"/>
              <a:buChar char="Ø"/>
            </a:pPr>
            <a:r>
              <a:rPr lang="en-IN" dirty="0"/>
              <a:t>The first mention of the Principle at the international level is to be found in the 1972Recommendation by OECD council on Guiding Principles concerning International Economic Aspects of Environmental Policies,where it stand.</a:t>
            </a:r>
          </a:p>
          <a:p>
            <a:pPr marL="285750" indent="-285750">
              <a:buFont typeface="Wingdings" panose="05000000000000000000" pitchFamily="2" charset="2"/>
              <a:buChar char="Ø"/>
            </a:pPr>
            <a:r>
              <a:rPr lang="en-IN" dirty="0"/>
              <a:t>The Princile to be used for allocation of costs of pollution prevention &amp; control measures to encourage rational use of scarce environmental resources &amp; to avoid distortions in international trade &amp; environment, is the so called-</a:t>
            </a:r>
          </a:p>
          <a:p>
            <a:r>
              <a:rPr lang="en-IN" dirty="0"/>
              <a:t>     Polluter Pays Principle.</a:t>
            </a:r>
          </a:p>
          <a:p>
            <a:pPr marL="285750" indent="-285750">
              <a:buFont typeface="Wingdings" panose="05000000000000000000" pitchFamily="2" charset="2"/>
              <a:buChar char="Ø"/>
            </a:pPr>
            <a:r>
              <a:rPr lang="en-IN" dirty="0"/>
              <a:t>In 1989,OECD included in PPP costs related to accidental pollution.The recommendation of council concerning the application of PPP to accidental pollution states that-</a:t>
            </a:r>
          </a:p>
          <a:p>
            <a:r>
              <a:rPr lang="en-IN" dirty="0"/>
              <a:t>“In matters of accidental pollution risks,The Polluter Pay principle implies that the operator of hazardous installation should bear the costs of reasonable measures to prevent &amp; control accidental pollution from that installation.</a:t>
            </a:r>
          </a:p>
        </p:txBody>
      </p:sp>
    </p:spTree>
    <p:extLst>
      <p:ext uri="{BB962C8B-B14F-4D97-AF65-F5344CB8AC3E}">
        <p14:creationId xmlns:p14="http://schemas.microsoft.com/office/powerpoint/2010/main" val="9404698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E7CC5D-4252-4E05-ABB0-D9030BEF3D80}"/>
              </a:ext>
            </a:extLst>
          </p:cNvPr>
          <p:cNvSpPr txBox="1"/>
          <p:nvPr/>
        </p:nvSpPr>
        <p:spPr>
          <a:xfrm>
            <a:off x="248575" y="62144"/>
            <a:ext cx="11727402" cy="2031325"/>
          </a:xfrm>
          <a:prstGeom prst="rect">
            <a:avLst/>
          </a:prstGeom>
          <a:noFill/>
        </p:spPr>
        <p:txBody>
          <a:bodyPr wrap="square" rtlCol="0">
            <a:spAutoFit/>
          </a:bodyPr>
          <a:lstStyle/>
          <a:p>
            <a:endParaRPr lang="en-IN" dirty="0"/>
          </a:p>
          <a:p>
            <a:endParaRPr lang="en-IN" dirty="0"/>
          </a:p>
          <a:p>
            <a:endParaRPr lang="en-IN" dirty="0"/>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p:txBody>
      </p:sp>
      <p:sp>
        <p:nvSpPr>
          <p:cNvPr id="3" name="Rectangle: Rounded Corners 2">
            <a:extLst>
              <a:ext uri="{FF2B5EF4-FFF2-40B4-BE49-F238E27FC236}">
                <a16:creationId xmlns:a16="http://schemas.microsoft.com/office/drawing/2014/main" id="{D427C305-17B8-4366-BEAF-402CBF849FE9}"/>
              </a:ext>
            </a:extLst>
          </p:cNvPr>
          <p:cNvSpPr/>
          <p:nvPr/>
        </p:nvSpPr>
        <p:spPr>
          <a:xfrm>
            <a:off x="3515557" y="168675"/>
            <a:ext cx="3551068" cy="497150"/>
          </a:xfrm>
          <a:prstGeom prst="roundRect">
            <a:avLst/>
          </a:prstGeom>
          <a:solidFill>
            <a:srgbClr val="00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RIO DECLARATION</a:t>
            </a:r>
          </a:p>
        </p:txBody>
      </p:sp>
      <p:pic>
        <p:nvPicPr>
          <p:cNvPr id="4" name="Picture 3">
            <a:extLst>
              <a:ext uri="{FF2B5EF4-FFF2-40B4-BE49-F238E27FC236}">
                <a16:creationId xmlns:a16="http://schemas.microsoft.com/office/drawing/2014/main" id="{2FC8B0DF-15F3-4C3D-97AC-A7E4A989FD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491" y="62143"/>
            <a:ext cx="2419350" cy="1885950"/>
          </a:xfrm>
          <a:prstGeom prst="rect">
            <a:avLst/>
          </a:prstGeom>
        </p:spPr>
      </p:pic>
      <p:sp>
        <p:nvSpPr>
          <p:cNvPr id="5" name="TextBox 4">
            <a:extLst>
              <a:ext uri="{FF2B5EF4-FFF2-40B4-BE49-F238E27FC236}">
                <a16:creationId xmlns:a16="http://schemas.microsoft.com/office/drawing/2014/main" id="{0287D003-7379-4A63-8E32-E49F463336FE}"/>
              </a:ext>
            </a:extLst>
          </p:cNvPr>
          <p:cNvSpPr txBox="1"/>
          <p:nvPr/>
        </p:nvSpPr>
        <p:spPr>
          <a:xfrm>
            <a:off x="159798" y="2093470"/>
            <a:ext cx="11487705" cy="4247317"/>
          </a:xfrm>
          <a:prstGeom prst="rect">
            <a:avLst/>
          </a:prstGeom>
          <a:noFill/>
        </p:spPr>
        <p:txBody>
          <a:bodyPr wrap="square" rtlCol="0">
            <a:spAutoFit/>
          </a:bodyPr>
          <a:lstStyle/>
          <a:p>
            <a:pPr marL="285750" indent="-285750">
              <a:buFont typeface="Wingdings" panose="05000000000000000000" pitchFamily="2" charset="2"/>
              <a:buChar char="q"/>
            </a:pPr>
            <a:r>
              <a:rPr lang="en-IN" dirty="0"/>
              <a:t>The PPP has also been reaffirmed in 1992 </a:t>
            </a:r>
            <a:r>
              <a:rPr lang="en-IN" b="1" dirty="0"/>
              <a:t>Rio Declaration Principle 16</a:t>
            </a:r>
            <a:r>
              <a:rPr lang="en-IN" dirty="0"/>
              <a:t>.</a:t>
            </a:r>
          </a:p>
          <a:p>
            <a:pPr marL="285750" indent="-285750">
              <a:buFont typeface="Wingdings" panose="05000000000000000000" pitchFamily="2" charset="2"/>
              <a:buChar char="q"/>
            </a:pPr>
            <a:r>
              <a:rPr lang="en-IN" dirty="0"/>
              <a:t>It was said that-” National Authorities should endeavour to promote the internationalisation of environmental costs &amp; the use of economic instruments,taking into account the approach that-Polluter should-In Principle,bear the cost of Pollution,with due regard to Public Interest &amp; without distorting international trade &amp; investment.</a:t>
            </a:r>
          </a:p>
          <a:p>
            <a:pPr marL="285750" indent="-285750">
              <a:buFont typeface="Wingdings" panose="05000000000000000000" pitchFamily="2" charset="2"/>
              <a:buChar char="q"/>
            </a:pPr>
            <a:r>
              <a:rPr lang="en-IN" dirty="0"/>
              <a:t>It also referred to Agenda 21 &amp; the World Summit on Sustainable Development (WSSD) ,Johannesburg Plan of Implementation.</a:t>
            </a:r>
          </a:p>
          <a:p>
            <a:pPr marL="285750" indent="-285750">
              <a:buFont typeface="Wingdings" panose="05000000000000000000" pitchFamily="2" charset="2"/>
              <a:buChar char="q"/>
            </a:pPr>
            <a:r>
              <a:rPr lang="en-IN" dirty="0"/>
              <a:t>The PPP is today, one of the fundamental principle of the Environmental Policy of European Community.</a:t>
            </a:r>
          </a:p>
          <a:p>
            <a:pPr marL="285750" indent="-285750">
              <a:buFont typeface="Wingdings" panose="05000000000000000000" pitchFamily="2" charset="2"/>
              <a:buChar char="q"/>
            </a:pPr>
            <a:r>
              <a:rPr lang="en-IN" dirty="0"/>
              <a:t>The PPP is widely acknowledged as a general principle of International Environmental Law &amp; it is explicitly mentioned or implicitly referred to in a number of </a:t>
            </a:r>
            <a:r>
              <a:rPr lang="en-IN" b="1" dirty="0"/>
              <a:t>Multinational Environmental Agreements</a:t>
            </a:r>
            <a:r>
              <a:rPr lang="en-IN" dirty="0"/>
              <a:t>.</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The PPP is normally implemented through different policy approaches which are as follows :-</a:t>
            </a:r>
          </a:p>
          <a:p>
            <a:pPr marL="285750" indent="-285750">
              <a:buFont typeface="Wingdings" panose="05000000000000000000" pitchFamily="2" charset="2"/>
              <a:buChar char="§"/>
            </a:pPr>
            <a:r>
              <a:rPr lang="en-IN" dirty="0"/>
              <a:t>Command and Control &amp; market based that includes-Performance &amp; Technology Standards.</a:t>
            </a:r>
          </a:p>
          <a:p>
            <a:pPr marL="285750" indent="-285750">
              <a:buFont typeface="Wingdings" panose="05000000000000000000" pitchFamily="2" charset="2"/>
              <a:buChar char="§"/>
            </a:pPr>
            <a:r>
              <a:rPr lang="en-IN" dirty="0"/>
              <a:t>Market based instruments include-Pollution taxes,tradable pollution permits &amp; product labelling.Elimination of subsidies is also an important part of the application of PPP.</a:t>
            </a:r>
          </a:p>
          <a:p>
            <a:endParaRPr lang="en-IN" dirty="0"/>
          </a:p>
        </p:txBody>
      </p:sp>
    </p:spTree>
    <p:extLst>
      <p:ext uri="{BB962C8B-B14F-4D97-AF65-F5344CB8AC3E}">
        <p14:creationId xmlns:p14="http://schemas.microsoft.com/office/powerpoint/2010/main" val="26574892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58D6D7F5-FD19-4FC2-AF55-9FF7DB581349}"/>
              </a:ext>
            </a:extLst>
          </p:cNvPr>
          <p:cNvSpPr/>
          <p:nvPr/>
        </p:nvSpPr>
        <p:spPr>
          <a:xfrm>
            <a:off x="2396971" y="328474"/>
            <a:ext cx="7182035" cy="443884"/>
          </a:xfrm>
          <a:prstGeom prst="roundRect">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cs typeface="Times New Roman" panose="02020603050405020304" pitchFamily="18" charset="0"/>
              </a:rPr>
              <a:t>IMPORTANT PRINCIPLES OF RIO DECLARATION</a:t>
            </a:r>
          </a:p>
        </p:txBody>
      </p:sp>
      <p:sp>
        <p:nvSpPr>
          <p:cNvPr id="3" name="TextBox 2">
            <a:extLst>
              <a:ext uri="{FF2B5EF4-FFF2-40B4-BE49-F238E27FC236}">
                <a16:creationId xmlns:a16="http://schemas.microsoft.com/office/drawing/2014/main" id="{B30D7E6A-ADAC-4292-AEC6-33FAA1B59942}"/>
              </a:ext>
            </a:extLst>
          </p:cNvPr>
          <p:cNvSpPr txBox="1"/>
          <p:nvPr/>
        </p:nvSpPr>
        <p:spPr>
          <a:xfrm>
            <a:off x="452761" y="878889"/>
            <a:ext cx="11286478" cy="5078313"/>
          </a:xfrm>
          <a:prstGeom prst="rect">
            <a:avLst/>
          </a:prstGeom>
          <a:noFill/>
        </p:spPr>
        <p:txBody>
          <a:bodyPr wrap="square" rtlCol="0">
            <a:spAutoFit/>
          </a:bodyPr>
          <a:lstStyle/>
          <a:p>
            <a:pPr marL="285750" indent="-285750">
              <a:buFont typeface="Wingdings" panose="05000000000000000000" pitchFamily="2" charset="2"/>
              <a:buChar char="Ø"/>
            </a:pPr>
            <a:r>
              <a:rPr lang="en-IN" b="1" dirty="0"/>
              <a:t>Principle 1</a:t>
            </a:r>
            <a:r>
              <a:rPr lang="en-IN" dirty="0"/>
              <a:t>-Human Beings are at the centre of concerns for Sustainable Development.They are entitled to a healthy &amp; productive life in harmony with nature.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dirty="0"/>
              <a:t>Principle 3</a:t>
            </a:r>
            <a:r>
              <a:rPr lang="en-IN" dirty="0"/>
              <a:t>- The Right to Development must be fulfilled so as to equitably meet developmental &amp; environmental needs of present &amp; future generations.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dirty="0"/>
              <a:t>Principle 5</a:t>
            </a:r>
            <a:r>
              <a:rPr lang="en-IN" dirty="0"/>
              <a:t>- All states &amp; all people shall cooperate in the essential task of eradicating poverty as an indispensable requirement for Sustainable Development,in order to decrease the disparities in standards of living &amp; better meet the needs of majority of people in world.</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dirty="0"/>
              <a:t>Principle 11 </a:t>
            </a:r>
            <a:r>
              <a:rPr lang="en-IN" dirty="0"/>
              <a:t>:- States shall enact effective environmental legislations.Environmental Standards, management objectives and priorities should reflect the environmental &amp; development context to which they apply.Standards applied by some countries maybe inappropriate and of unwarranted economic &amp; social cost to other countries,in particular developing countries.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dirty="0"/>
              <a:t>Principle 24 </a:t>
            </a:r>
            <a:r>
              <a:rPr lang="en-IN" dirty="0"/>
              <a:t>:- Warfare is inherently destructive of Sustainable Development.States shall therefore respect international law providing protection for the environment, at times of armed conflict &amp; cooperate in it’s further development.</a:t>
            </a:r>
          </a:p>
        </p:txBody>
      </p:sp>
    </p:spTree>
    <p:extLst>
      <p:ext uri="{BB962C8B-B14F-4D97-AF65-F5344CB8AC3E}">
        <p14:creationId xmlns:p14="http://schemas.microsoft.com/office/powerpoint/2010/main" val="10839773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0C6861D5-B671-4E5D-B5E2-CFA01E60B8BB}"/>
              </a:ext>
            </a:extLst>
          </p:cNvPr>
          <p:cNvSpPr/>
          <p:nvPr/>
        </p:nvSpPr>
        <p:spPr>
          <a:xfrm>
            <a:off x="3959441" y="430567"/>
            <a:ext cx="4125157" cy="461638"/>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cs typeface="Times New Roman" panose="02020603050405020304" pitchFamily="18" charset="0"/>
              </a:rPr>
              <a:t>PARIS AGREEMENT, 2015</a:t>
            </a:r>
          </a:p>
        </p:txBody>
      </p:sp>
      <p:pic>
        <p:nvPicPr>
          <p:cNvPr id="1028" name="Picture 4" descr="Image result for paris agreement 2015">
            <a:extLst>
              <a:ext uri="{FF2B5EF4-FFF2-40B4-BE49-F238E27FC236}">
                <a16:creationId xmlns:a16="http://schemas.microsoft.com/office/drawing/2014/main" id="{E95E5673-4BA8-4762-9BCA-5C1FE5E630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925" y="92105"/>
            <a:ext cx="2857500" cy="1600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F841AB8-7A86-4671-9890-40E59824A873}"/>
              </a:ext>
            </a:extLst>
          </p:cNvPr>
          <p:cNvSpPr txBox="1"/>
          <p:nvPr/>
        </p:nvSpPr>
        <p:spPr>
          <a:xfrm>
            <a:off x="381740" y="1837678"/>
            <a:ext cx="11114843" cy="5355312"/>
          </a:xfrm>
          <a:prstGeom prst="rect">
            <a:avLst/>
          </a:prstGeom>
          <a:noFill/>
        </p:spPr>
        <p:txBody>
          <a:bodyPr wrap="square" rtlCol="0">
            <a:spAutoFit/>
          </a:bodyPr>
          <a:lstStyle/>
          <a:p>
            <a:pPr marL="285750" indent="-285750">
              <a:buFont typeface="Wingdings" panose="05000000000000000000" pitchFamily="2" charset="2"/>
              <a:buChar char="q"/>
            </a:pPr>
            <a:r>
              <a:rPr lang="en-IN" dirty="0"/>
              <a:t>The Paris Climate Agreement is an agreement, within United Nations Framework Convention on Climate Change (UNFCC) dealing with Greenhouse Gas Emission mitigation,adaptation &amp; Finance in the year,starting in the year 2020.</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The terms of the agreement were negotiated at the 21</a:t>
            </a:r>
            <a:r>
              <a:rPr lang="en-IN" baseline="30000" dirty="0"/>
              <a:t>st</a:t>
            </a:r>
            <a:r>
              <a:rPr lang="en-IN" dirty="0"/>
              <a:t> Conference of the UNFCC in Paris &amp; adopted by consensus on 12</a:t>
            </a:r>
            <a:r>
              <a:rPr lang="en-IN" baseline="30000" dirty="0"/>
              <a:t>th</a:t>
            </a:r>
            <a:r>
              <a:rPr lang="en-IN" dirty="0"/>
              <a:t> December 2015.As of November 2017,195 UNFCC members have signed the agreement.</a:t>
            </a:r>
          </a:p>
          <a:p>
            <a:pPr marL="285750" indent="-285750">
              <a:buFont typeface="Wingdings" panose="05000000000000000000" pitchFamily="2" charset="2"/>
              <a:buChar char="q"/>
            </a:pPr>
            <a:r>
              <a:rPr lang="en-IN" dirty="0"/>
              <a:t>The agreement aims to respond to the global climate change threat by keeping global temperature rise in this century,well below 2 degrees Celcius above pre-industrial levels &amp; to persue efforts to limit the temperature increase even further to 1.5 degrees Celcius.</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In June 2017, U.S. President Donald Trump announced his intention to withdraw the United States from the agreement,causing widespread condemnation both internationally &amp; domestically.Under the agreement,the earliest effective date of withdrawal for the US is November 2020.</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In July 2017,Environment Minister of France Nicolas Hulot announced five year plan of France to ban all Petrol &amp; Diesel vehicles by 2040 as a part of Paris Agreement.Hulot also stated that France would no longer use coal to produce electricity after 2022 &amp; that up to 4 Billion Euros,will be invested in boosting energy efficiency.</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endParaRPr lang="en-IN" dirty="0"/>
          </a:p>
        </p:txBody>
      </p:sp>
    </p:spTree>
    <p:extLst>
      <p:ext uri="{BB962C8B-B14F-4D97-AF65-F5344CB8AC3E}">
        <p14:creationId xmlns:p14="http://schemas.microsoft.com/office/powerpoint/2010/main" val="6658934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FE80A313-31A8-4615-973F-0112D33FB6CB}"/>
              </a:ext>
            </a:extLst>
          </p:cNvPr>
          <p:cNvSpPr/>
          <p:nvPr/>
        </p:nvSpPr>
        <p:spPr>
          <a:xfrm>
            <a:off x="2654424" y="319595"/>
            <a:ext cx="5814873" cy="443884"/>
          </a:xfrm>
          <a:prstGeom prst="round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PRECAUTIONARY PRINCIPLES-ORIGIN &amp; THEORY</a:t>
            </a:r>
          </a:p>
        </p:txBody>
      </p:sp>
      <p:sp>
        <p:nvSpPr>
          <p:cNvPr id="3" name="TextBox 2">
            <a:extLst>
              <a:ext uri="{FF2B5EF4-FFF2-40B4-BE49-F238E27FC236}">
                <a16:creationId xmlns:a16="http://schemas.microsoft.com/office/drawing/2014/main" id="{61D0DB7B-A464-4F3B-B854-AA4A6ED71498}"/>
              </a:ext>
            </a:extLst>
          </p:cNvPr>
          <p:cNvSpPr txBox="1"/>
          <p:nvPr/>
        </p:nvSpPr>
        <p:spPr>
          <a:xfrm>
            <a:off x="559294" y="852256"/>
            <a:ext cx="11239130" cy="5632311"/>
          </a:xfrm>
          <a:prstGeom prst="rect">
            <a:avLst/>
          </a:prstGeom>
          <a:noFill/>
        </p:spPr>
        <p:txBody>
          <a:bodyPr wrap="square" rtlCol="0">
            <a:spAutoFit/>
          </a:bodyPr>
          <a:lstStyle/>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The concept of “Precautionary Principle” originated in 1980.</a:t>
            </a:r>
          </a:p>
          <a:p>
            <a:pPr marL="285750" indent="-285750">
              <a:buFont typeface="Wingdings" panose="05000000000000000000" pitchFamily="2" charset="2"/>
              <a:buChar char="q"/>
            </a:pPr>
            <a:r>
              <a:rPr lang="en-IN" dirty="0"/>
              <a:t>Essence of Principle is captured in a number of statements like-</a:t>
            </a:r>
          </a:p>
          <a:p>
            <a:pPr marL="285750" indent="-285750">
              <a:buFont typeface="Wingdings" panose="05000000000000000000" pitchFamily="2" charset="2"/>
              <a:buChar char="Ø"/>
            </a:pPr>
            <a:r>
              <a:rPr lang="en-IN" dirty="0"/>
              <a:t>An ounce of prevention is worth a pound a pound of cure</a:t>
            </a:r>
          </a:p>
          <a:p>
            <a:pPr marL="285750" indent="-285750">
              <a:buFont typeface="Wingdings" panose="05000000000000000000" pitchFamily="2" charset="2"/>
              <a:buChar char="Ø"/>
            </a:pPr>
            <a:r>
              <a:rPr lang="en-IN" dirty="0"/>
              <a:t>Better safe than sorry</a:t>
            </a:r>
          </a:p>
          <a:p>
            <a:pPr marL="285750" indent="-285750">
              <a:buFont typeface="Wingdings" panose="05000000000000000000" pitchFamily="2" charset="2"/>
              <a:buChar char="Ø"/>
            </a:pPr>
            <a:r>
              <a:rPr lang="en-IN" dirty="0"/>
              <a:t>Look before you leap</a:t>
            </a:r>
          </a:p>
          <a:p>
            <a:pPr marL="285750" indent="-285750">
              <a:buFont typeface="Wingdings" panose="05000000000000000000" pitchFamily="2" charset="2"/>
              <a:buChar char="Ø"/>
            </a:pPr>
            <a:r>
              <a:rPr lang="en-IN" dirty="0"/>
              <a:t>First do no harm (Evolution of ancient medical principle)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q"/>
            </a:pPr>
            <a:r>
              <a:rPr lang="en-IN" dirty="0"/>
              <a:t>Precautionary Principle states that-When Activity causes some threat or harm to the public or environment, general precautionary measures should be taken.When a Scientific Investigation proves that there is a possible risk in doing some activity, then such Principle needs to be applied.</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One of the most important expression of the Precautionary Principle is- Rio Declaration from the United Nations Conference on Environment &amp; Development.</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Principle 15-Rio Declaration reads:-</a:t>
            </a:r>
          </a:p>
          <a:p>
            <a:pPr marL="285750" indent="-285750">
              <a:buFont typeface="Wingdings" panose="05000000000000000000" pitchFamily="2" charset="2"/>
              <a:buChar char="Ø"/>
            </a:pPr>
            <a:r>
              <a:rPr lang="en-IN" dirty="0"/>
              <a:t>“In order to protect the Environment,the precautionary approach shall be widely applied by states according to their capabilities.Where there are threats of serious or irreversible damage,lack of full scientific certainty shall not be used as a reason for postponing cost-effective measures for preventing Environmental Degradation”.</a:t>
            </a:r>
          </a:p>
          <a:p>
            <a:endParaRPr lang="en-IN" dirty="0"/>
          </a:p>
        </p:txBody>
      </p:sp>
    </p:spTree>
    <p:extLst>
      <p:ext uri="{BB962C8B-B14F-4D97-AF65-F5344CB8AC3E}">
        <p14:creationId xmlns:p14="http://schemas.microsoft.com/office/powerpoint/2010/main" val="40607167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A3DB3A4-A28D-471E-AC05-1B059B973762}"/>
              </a:ext>
            </a:extLst>
          </p:cNvPr>
          <p:cNvSpPr txBox="1"/>
          <p:nvPr/>
        </p:nvSpPr>
        <p:spPr>
          <a:xfrm>
            <a:off x="452761" y="88777"/>
            <a:ext cx="11540971" cy="618630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rPr>
              <a:t>In US,precautionary principle is not expressly mentioned in any laws or policies-Despite US Acceptance of precautionary principal in international treaties &amp; other statement,like work has been done to implement this principle.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IN"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rPr>
              <a:t>However,some US laws have a precautionary nature.For e.g.-The Occupation Safety and Health Act (USHA) requires precautionary actions whenever chemical used in the work place is suspected to be a Carcinogenic (Cancer Causing)</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IN"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rPr>
              <a:t>In 1998,Wingspread Statement on the Precautionary Principle summarises the Principle as-”When activity raises threats of harm to human health or environment,precautionary measures are needed to take even if few cause &amp; effect relationships are not fully established scientifically”.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IN"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rPr>
              <a:t>The 2</a:t>
            </a:r>
            <a:r>
              <a:rPr kumimoji="0" lang="en-IN" sz="1800" b="0" i="0" u="none" strike="noStrike" kern="1200" cap="none" spc="0" normalizeH="0" baseline="30000" noProof="0" dirty="0">
                <a:ln>
                  <a:noFill/>
                </a:ln>
                <a:solidFill>
                  <a:prstClr val="black"/>
                </a:solidFill>
                <a:effectLst/>
                <a:uLnTx/>
                <a:uFillTx/>
                <a:latin typeface="Calibri" panose="020F0502020204030204"/>
                <a:ea typeface="+mn-ea"/>
                <a:cs typeface="+mn-cs"/>
              </a:rPr>
              <a:t>nd</a:t>
            </a:r>
            <a:r>
              <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rPr>
              <a:t> February 2000,Commission on European Communities,Communication on the Precautionary Principle,noted that- “The Precautionary Principle </a:t>
            </a:r>
            <a:r>
              <a:rPr lang="en-IN" dirty="0">
                <a:solidFill>
                  <a:prstClr val="black"/>
                </a:solidFill>
                <a:latin typeface="Calibri" panose="020F0502020204030204"/>
              </a:rPr>
              <a:t>does not define the Treaty, which prescribes it only once, to protect Environment.But,in practice,it’s scope is much wider &amp; specific,where preliminary objective specific evolution indicates that,there are-Reasonable grounds for concern,which can cause potentially dangerous effects on-Environment,Humans,Animals or Plant Health &amp; maybe inconsistent with high levels of protection chosen for the community.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IN" dirty="0">
                <a:solidFill>
                  <a:prstClr val="black"/>
                </a:solidFill>
                <a:latin typeface="Calibri" panose="020F0502020204030204"/>
              </a:rPr>
              <a:t>The Application of the precautionary principle is hampered by both-Lack of Political will as well as the wide range of interpretations placed on it.</a:t>
            </a:r>
            <a:endPar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IN"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0080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E09F4CB2-8C32-46DD-AD22-12FA72D0562E}"/>
              </a:ext>
            </a:extLst>
          </p:cNvPr>
          <p:cNvSpPr/>
          <p:nvPr/>
        </p:nvSpPr>
        <p:spPr>
          <a:xfrm>
            <a:off x="3204839" y="230818"/>
            <a:ext cx="4287914" cy="443884"/>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Environmental Principles-2</a:t>
            </a:r>
          </a:p>
        </p:txBody>
      </p:sp>
      <p:pic>
        <p:nvPicPr>
          <p:cNvPr id="1026" name="Picture 2" descr="Balancing Equity and Efficiency | Health Knowledge">
            <a:extLst>
              <a:ext uri="{FF2B5EF4-FFF2-40B4-BE49-F238E27FC236}">
                <a16:creationId xmlns:a16="http://schemas.microsoft.com/office/drawing/2014/main" id="{8987E380-DBBF-46A6-9CEA-86DAE1EC84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 y="0"/>
            <a:ext cx="2514600" cy="239886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33B592D-7DEE-453D-B057-E47174E93829}"/>
              </a:ext>
            </a:extLst>
          </p:cNvPr>
          <p:cNvSpPr txBox="1"/>
          <p:nvPr/>
        </p:nvSpPr>
        <p:spPr>
          <a:xfrm>
            <a:off x="328475" y="2467992"/>
            <a:ext cx="11336784" cy="3970318"/>
          </a:xfrm>
          <a:prstGeom prst="rect">
            <a:avLst/>
          </a:prstGeom>
          <a:noFill/>
        </p:spPr>
        <p:txBody>
          <a:bodyPr wrap="square" rtlCol="0">
            <a:spAutoFit/>
          </a:bodyPr>
          <a:lstStyle/>
          <a:p>
            <a:pPr marL="285750" indent="-285750">
              <a:buFont typeface="Wingdings" panose="05000000000000000000" pitchFamily="2" charset="2"/>
              <a:buChar char="q"/>
            </a:pPr>
            <a:r>
              <a:rPr lang="en-IN" dirty="0"/>
              <a:t>Equity is about-Fairness.</a:t>
            </a:r>
            <a:r>
              <a:rPr lang="en-IN" b="1" dirty="0"/>
              <a:t>Jim Falk </a:t>
            </a:r>
            <a:r>
              <a:rPr lang="en-IN" dirty="0"/>
              <a:t>&amp; his collegues,put it in following way :-</a:t>
            </a:r>
          </a:p>
          <a:p>
            <a:pPr marL="285750" indent="-285750">
              <a:buFont typeface="Wingdings" panose="05000000000000000000" pitchFamily="2" charset="2"/>
              <a:buChar char="Ø"/>
            </a:pPr>
            <a:r>
              <a:rPr lang="en-IN" dirty="0"/>
              <a:t>Equity derives from the concept of-Social Justice.</a:t>
            </a:r>
          </a:p>
          <a:p>
            <a:pPr marL="285750" indent="-285750">
              <a:buFont typeface="Wingdings" panose="05000000000000000000" pitchFamily="2" charset="2"/>
              <a:buChar char="Ø"/>
            </a:pPr>
            <a:r>
              <a:rPr lang="en-IN" dirty="0"/>
              <a:t>It represents a belief that-”There are some things which people should have,like there are basic needs which should get fulfilled,burdens &amp; rewards should be fulfilled,but not spread too divergently across the community &amp; the policy for it should be directly with-Impartiality,Fairness &amp; justice towards these ends”.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In the narrowest forms,it means that,there should be a minimum level of income &amp; Environmental Quality below which no one falls.</a:t>
            </a:r>
          </a:p>
          <a:p>
            <a:pPr marL="285750" indent="-285750">
              <a:buFont typeface="Wingdings" panose="05000000000000000000" pitchFamily="2" charset="2"/>
              <a:buChar char="Ø"/>
            </a:pPr>
            <a:r>
              <a:rPr lang="en-IN" dirty="0"/>
              <a:t>Within a Community,usually,it also means that-Everyone should have equal access to community resources &amp; opportunities,thus no individuals or group of people should be asked to carry a greater environmental burden than the rest of community,due to actions of Government.</a:t>
            </a:r>
          </a:p>
          <a:p>
            <a:pPr marL="285750" indent="-285750">
              <a:buFont typeface="Wingdings" panose="05000000000000000000" pitchFamily="2" charset="2"/>
              <a:buChar char="Ø"/>
            </a:pPr>
            <a:r>
              <a:rPr lang="en-IN" dirty="0"/>
              <a:t>Equity implies a need of fairness,in the distribution of gains &amp; losses &amp; the entitlement of everyone to the acceptable quality &amp; Standard of Living.</a:t>
            </a:r>
          </a:p>
          <a:p>
            <a:pPr marL="285750" indent="-285750">
              <a:buFont typeface="Wingdings" panose="05000000000000000000" pitchFamily="2" charset="2"/>
              <a:buChar char="Ø"/>
            </a:pPr>
            <a:endParaRPr lang="en-IN" dirty="0"/>
          </a:p>
        </p:txBody>
      </p:sp>
    </p:spTree>
    <p:extLst>
      <p:ext uri="{BB962C8B-B14F-4D97-AF65-F5344CB8AC3E}">
        <p14:creationId xmlns:p14="http://schemas.microsoft.com/office/powerpoint/2010/main" val="24464685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Foods That Affect Your Dental Health - American Dental Association">
            <a:extLst>
              <a:ext uri="{FF2B5EF4-FFF2-40B4-BE49-F238E27FC236}">
                <a16:creationId xmlns:a16="http://schemas.microsoft.com/office/drawing/2014/main" id="{B9158852-3BE5-42F4-81A3-6D2BC2F37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5916" y="462750"/>
            <a:ext cx="2624328"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e Indian women eating with their families for the first time - BBC News">
            <a:extLst>
              <a:ext uri="{FF2B5EF4-FFF2-40B4-BE49-F238E27FC236}">
                <a16:creationId xmlns:a16="http://schemas.microsoft.com/office/drawing/2014/main" id="{0373E2F8-4940-4598-A67A-03E7B69910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415" y="462749"/>
            <a:ext cx="28575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The gap between rich and poor students going to university has reached  record levels - World leading higher education information and services">
            <a:extLst>
              <a:ext uri="{FF2B5EF4-FFF2-40B4-BE49-F238E27FC236}">
                <a16:creationId xmlns:a16="http://schemas.microsoft.com/office/drawing/2014/main" id="{1D2DED42-EDC7-4BE2-A96A-21A01B3B52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908" y="338924"/>
            <a:ext cx="2466975" cy="18478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EBAFF57-355E-4ED3-937E-2F882D9EEF90}"/>
              </a:ext>
            </a:extLst>
          </p:cNvPr>
          <p:cNvSpPr txBox="1"/>
          <p:nvPr/>
        </p:nvSpPr>
        <p:spPr>
          <a:xfrm>
            <a:off x="4412201" y="0"/>
            <a:ext cx="3994951" cy="369332"/>
          </a:xfrm>
          <a:prstGeom prst="rect">
            <a:avLst/>
          </a:prstGeom>
          <a:noFill/>
        </p:spPr>
        <p:txBody>
          <a:bodyPr wrap="square" rtlCol="0">
            <a:spAutoFit/>
          </a:bodyPr>
          <a:lstStyle/>
          <a:p>
            <a:pPr algn="ctr"/>
            <a:r>
              <a:rPr lang="en-IN" b="1" dirty="0"/>
              <a:t>Inequalities amongst Rich &amp; Poor</a:t>
            </a:r>
          </a:p>
        </p:txBody>
      </p:sp>
      <p:sp>
        <p:nvSpPr>
          <p:cNvPr id="4" name="TextBox 3">
            <a:extLst>
              <a:ext uri="{FF2B5EF4-FFF2-40B4-BE49-F238E27FC236}">
                <a16:creationId xmlns:a16="http://schemas.microsoft.com/office/drawing/2014/main" id="{D7332315-6B4C-49E3-8360-87B837931338}"/>
              </a:ext>
            </a:extLst>
          </p:cNvPr>
          <p:cNvSpPr txBox="1"/>
          <p:nvPr/>
        </p:nvSpPr>
        <p:spPr>
          <a:xfrm>
            <a:off x="228415" y="2280193"/>
            <a:ext cx="11581845" cy="3416320"/>
          </a:xfrm>
          <a:prstGeom prst="rect">
            <a:avLst/>
          </a:prstGeom>
          <a:noFill/>
        </p:spPr>
        <p:txBody>
          <a:bodyPr wrap="square" rtlCol="0">
            <a:spAutoFit/>
          </a:bodyPr>
          <a:lstStyle/>
          <a:p>
            <a:pPr marL="285750" indent="-285750">
              <a:buFont typeface="Wingdings" panose="05000000000000000000" pitchFamily="2" charset="2"/>
              <a:buChar char="Ø"/>
            </a:pPr>
            <a:r>
              <a:rPr lang="en-IN" dirty="0"/>
              <a:t>Environmental inequalities already exist in all societies.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Poorer people tend to suffer more from burden of environmental problems than others.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It is because affluent people have more choices regarding-Where they live &amp; they can afford to pay more to live in areas which have not undergone environmental degradation.</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As affluent people have better access to financial resources,education,skills &amp; decision making structures,they are able to fight better against the imposition of a polluting facility in their neighbourhood.</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Also,workers in few industries are often exposed to high health risks than rest of community,such as-workers in Mining or Mineral Processing &amp; Chemical Industry,who are mostly time migrants or Ethnic Minorities.</a:t>
            </a:r>
          </a:p>
        </p:txBody>
      </p:sp>
    </p:spTree>
    <p:extLst>
      <p:ext uri="{BB962C8B-B14F-4D97-AF65-F5344CB8AC3E}">
        <p14:creationId xmlns:p14="http://schemas.microsoft.com/office/powerpoint/2010/main" val="17067042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BRUNDTLAND COMMISSION by Alyanna Bacaron on Prezi Next">
            <a:extLst>
              <a:ext uri="{FF2B5EF4-FFF2-40B4-BE49-F238E27FC236}">
                <a16:creationId xmlns:a16="http://schemas.microsoft.com/office/drawing/2014/main" id="{F0CF1526-D5F0-4930-8D39-A8CDBF15D2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51" y="384376"/>
            <a:ext cx="2705100" cy="16859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011BE9C-02E6-4CFC-B79F-185596733B20}"/>
              </a:ext>
            </a:extLst>
          </p:cNvPr>
          <p:cNvSpPr txBox="1"/>
          <p:nvPr/>
        </p:nvSpPr>
        <p:spPr>
          <a:xfrm>
            <a:off x="2796651" y="319596"/>
            <a:ext cx="9108304" cy="2031325"/>
          </a:xfrm>
          <a:prstGeom prst="rect">
            <a:avLst/>
          </a:prstGeom>
          <a:noFill/>
        </p:spPr>
        <p:txBody>
          <a:bodyPr wrap="square" rtlCol="0">
            <a:spAutoFit/>
          </a:bodyPr>
          <a:lstStyle/>
          <a:p>
            <a:pPr marL="285750" indent="-285750">
              <a:buFont typeface="Wingdings" panose="05000000000000000000" pitchFamily="2" charset="2"/>
              <a:buChar char="Ø"/>
            </a:pPr>
            <a:r>
              <a:rPr lang="en-IN" dirty="0"/>
              <a:t>Definition of </a:t>
            </a:r>
            <a:r>
              <a:rPr lang="en-IN" b="1" dirty="0"/>
              <a:t>Brundtland Commission </a:t>
            </a:r>
            <a:r>
              <a:rPr lang="en-IN" dirty="0"/>
              <a:t>on Sustainable Development,not only insists on- Intergenerational Equity Development, but also equity within existing generation.It argues that Poverty is not only an evil in itself, but sustainable development requires meeting basic needs of all &amp; extending to all the opportunities to fulfil their aspirations for better life.</a:t>
            </a:r>
          </a:p>
          <a:p>
            <a:pPr marL="285750" indent="-285750">
              <a:buFont typeface="Wingdings" panose="05000000000000000000" pitchFamily="2" charset="2"/>
              <a:buChar char="Ø"/>
            </a:pPr>
            <a:r>
              <a:rPr lang="en-IN" dirty="0"/>
              <a:t>Meeting essential needs requires not only a new era of economic growth for nations in which the majority are poor, but an assurance that these poor get their fair share of the resources required to sustain the growth.</a:t>
            </a:r>
          </a:p>
        </p:txBody>
      </p:sp>
      <p:sp>
        <p:nvSpPr>
          <p:cNvPr id="6" name="TextBox 5">
            <a:extLst>
              <a:ext uri="{FF2B5EF4-FFF2-40B4-BE49-F238E27FC236}">
                <a16:creationId xmlns:a16="http://schemas.microsoft.com/office/drawing/2014/main" id="{6FAE5F3D-C114-4CAD-853B-ADEF52BBEC19}"/>
              </a:ext>
            </a:extLst>
          </p:cNvPr>
          <p:cNvSpPr txBox="1"/>
          <p:nvPr/>
        </p:nvSpPr>
        <p:spPr>
          <a:xfrm>
            <a:off x="310718" y="2415701"/>
            <a:ext cx="11425562" cy="4247317"/>
          </a:xfrm>
          <a:prstGeom prst="rect">
            <a:avLst/>
          </a:prstGeom>
          <a:noFill/>
        </p:spPr>
        <p:txBody>
          <a:bodyPr wrap="square" rtlCol="0">
            <a:spAutoFit/>
          </a:bodyPr>
          <a:lstStyle/>
          <a:p>
            <a:pPr marL="285750" indent="-285750">
              <a:buFont typeface="Wingdings" panose="05000000000000000000" pitchFamily="2" charset="2"/>
              <a:buChar char="q"/>
            </a:pPr>
            <a:r>
              <a:rPr lang="en-IN" b="1" dirty="0"/>
              <a:t>Intergenerational Equity </a:t>
            </a:r>
            <a:r>
              <a:rPr lang="en-IN" dirty="0"/>
              <a:t>:- It is a concept,which says that humans hold natural &amp; cultural environment of the earth in common both with other members of present generations &amp; with other generations part &amp; future.It means that we inherit the earth from previous generations &amp; have an obligation to pass it on in reasonable condition to future generations.</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b="1" dirty="0"/>
              <a:t>Intragenerational Equity :- </a:t>
            </a:r>
            <a:r>
              <a:rPr lang="en-IN" dirty="0"/>
              <a:t>It is considered between people of same generation.It includes considerations of distribution of resources, what is fair for people within any one nation &amp; justice between nations.</a:t>
            </a:r>
          </a:p>
          <a:p>
            <a:r>
              <a:rPr lang="en-IN" dirty="0"/>
              <a:t>      </a:t>
            </a:r>
          </a:p>
          <a:p>
            <a:pPr marL="285750" indent="-285750">
              <a:buFont typeface="Wingdings" panose="05000000000000000000" pitchFamily="2" charset="2"/>
              <a:buChar char="§"/>
            </a:pPr>
            <a:r>
              <a:rPr lang="en-IN" dirty="0"/>
              <a:t>Poverty deprives people of the choice about whether or not to be environmentally sound in their activities.</a:t>
            </a:r>
          </a:p>
          <a:p>
            <a:r>
              <a:rPr lang="en-IN" dirty="0"/>
              <a:t>   Bruntland Commission stated that- “Those who are poor &amp; hungry,will often destroy their immediate environment for survival.They will :-</a:t>
            </a:r>
          </a:p>
          <a:p>
            <a:r>
              <a:rPr lang="en-IN" dirty="0"/>
              <a:t>i)Cut down forests</a:t>
            </a:r>
          </a:p>
          <a:p>
            <a:r>
              <a:rPr lang="en-IN" dirty="0"/>
              <a:t>ii)Make livestock overgraze grasslands</a:t>
            </a:r>
          </a:p>
          <a:p>
            <a:r>
              <a:rPr lang="en-IN" dirty="0"/>
              <a:t>iii)Overuse Marginal Land</a:t>
            </a:r>
          </a:p>
          <a:p>
            <a:r>
              <a:rPr lang="en-IN" dirty="0"/>
              <a:t>iv) Crowd in growing numbers in congested cities</a:t>
            </a:r>
          </a:p>
        </p:txBody>
      </p:sp>
    </p:spTree>
    <p:extLst>
      <p:ext uri="{BB962C8B-B14F-4D97-AF65-F5344CB8AC3E}">
        <p14:creationId xmlns:p14="http://schemas.microsoft.com/office/powerpoint/2010/main" val="4139307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EFE2CDE-14C3-42A5-8184-75B73710D574}"/>
              </a:ext>
            </a:extLst>
          </p:cNvPr>
          <p:cNvSpPr/>
          <p:nvPr/>
        </p:nvSpPr>
        <p:spPr>
          <a:xfrm>
            <a:off x="97656" y="325866"/>
            <a:ext cx="2938508" cy="532660"/>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ECOSYSTEM ECOLOGY</a:t>
            </a:r>
          </a:p>
        </p:txBody>
      </p:sp>
      <p:sp>
        <p:nvSpPr>
          <p:cNvPr id="3" name="TextBox 2">
            <a:extLst>
              <a:ext uri="{FF2B5EF4-FFF2-40B4-BE49-F238E27FC236}">
                <a16:creationId xmlns:a16="http://schemas.microsoft.com/office/drawing/2014/main" id="{A97B2B6D-7186-45BC-9996-05C036C997EB}"/>
              </a:ext>
            </a:extLst>
          </p:cNvPr>
          <p:cNvSpPr txBox="1"/>
          <p:nvPr/>
        </p:nvSpPr>
        <p:spPr>
          <a:xfrm>
            <a:off x="3151574" y="355107"/>
            <a:ext cx="8703074" cy="646331"/>
          </a:xfrm>
          <a:prstGeom prst="rect">
            <a:avLst/>
          </a:prstGeom>
          <a:noFill/>
        </p:spPr>
        <p:txBody>
          <a:bodyPr wrap="square" rtlCol="0">
            <a:spAutoFit/>
          </a:bodyPr>
          <a:lstStyle/>
          <a:p>
            <a:r>
              <a:rPr lang="en-IN" dirty="0"/>
              <a:t>:- It studies the flows of energy &amp; matter through the biotic &amp; abiotic components of ecosystems.</a:t>
            </a:r>
          </a:p>
        </p:txBody>
      </p:sp>
      <p:sp>
        <p:nvSpPr>
          <p:cNvPr id="4" name="Rectangle: Rounded Corners 3">
            <a:extLst>
              <a:ext uri="{FF2B5EF4-FFF2-40B4-BE49-F238E27FC236}">
                <a16:creationId xmlns:a16="http://schemas.microsoft.com/office/drawing/2014/main" id="{CB22446A-FB32-4E7E-BF42-F38F47B64C1F}"/>
              </a:ext>
            </a:extLst>
          </p:cNvPr>
          <p:cNvSpPr/>
          <p:nvPr/>
        </p:nvSpPr>
        <p:spPr>
          <a:xfrm>
            <a:off x="97656" y="1315634"/>
            <a:ext cx="2450236" cy="532660"/>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SYSTEMS ECOLOGY </a:t>
            </a:r>
          </a:p>
        </p:txBody>
      </p:sp>
      <p:sp>
        <p:nvSpPr>
          <p:cNvPr id="5" name="TextBox 4">
            <a:extLst>
              <a:ext uri="{FF2B5EF4-FFF2-40B4-BE49-F238E27FC236}">
                <a16:creationId xmlns:a16="http://schemas.microsoft.com/office/drawing/2014/main" id="{CB6935C0-732E-451F-B65B-877B0CDFFA7F}"/>
              </a:ext>
            </a:extLst>
          </p:cNvPr>
          <p:cNvSpPr txBox="1"/>
          <p:nvPr/>
        </p:nvSpPr>
        <p:spPr>
          <a:xfrm>
            <a:off x="2645547" y="1028071"/>
            <a:ext cx="9144000" cy="923330"/>
          </a:xfrm>
          <a:prstGeom prst="rect">
            <a:avLst/>
          </a:prstGeom>
          <a:noFill/>
        </p:spPr>
        <p:txBody>
          <a:bodyPr wrap="square" rtlCol="0">
            <a:spAutoFit/>
          </a:bodyPr>
          <a:lstStyle/>
          <a:p>
            <a:endParaRPr lang="en-IN" dirty="0"/>
          </a:p>
          <a:p>
            <a:r>
              <a:rPr lang="en-IN" dirty="0"/>
              <a:t>:-It is an interdisciplinary field focusing on the study,development &amp; organization of ecological systems from a holistic perspective. </a:t>
            </a:r>
          </a:p>
        </p:txBody>
      </p:sp>
      <p:sp>
        <p:nvSpPr>
          <p:cNvPr id="6" name="Rectangle: Rounded Corners 5">
            <a:extLst>
              <a:ext uri="{FF2B5EF4-FFF2-40B4-BE49-F238E27FC236}">
                <a16:creationId xmlns:a16="http://schemas.microsoft.com/office/drawing/2014/main" id="{F14035A0-0EC7-49E5-9A9B-D1FF62C20837}"/>
              </a:ext>
            </a:extLst>
          </p:cNvPr>
          <p:cNvSpPr/>
          <p:nvPr/>
        </p:nvSpPr>
        <p:spPr>
          <a:xfrm>
            <a:off x="97656" y="2461428"/>
            <a:ext cx="2450236" cy="532660"/>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LANDSCAPE ECOLOGY</a:t>
            </a:r>
          </a:p>
        </p:txBody>
      </p:sp>
      <p:sp>
        <p:nvSpPr>
          <p:cNvPr id="7" name="TextBox 6">
            <a:extLst>
              <a:ext uri="{FF2B5EF4-FFF2-40B4-BE49-F238E27FC236}">
                <a16:creationId xmlns:a16="http://schemas.microsoft.com/office/drawing/2014/main" id="{ECEF42AD-4A04-4EB4-A1E9-FA31F842EA94}"/>
              </a:ext>
            </a:extLst>
          </p:cNvPr>
          <p:cNvSpPr txBox="1"/>
          <p:nvPr/>
        </p:nvSpPr>
        <p:spPr>
          <a:xfrm>
            <a:off x="2769834" y="2120946"/>
            <a:ext cx="9019714" cy="923330"/>
          </a:xfrm>
          <a:prstGeom prst="rect">
            <a:avLst/>
          </a:prstGeom>
          <a:noFill/>
        </p:spPr>
        <p:txBody>
          <a:bodyPr wrap="square" rtlCol="0">
            <a:spAutoFit/>
          </a:bodyPr>
          <a:lstStyle/>
          <a:p>
            <a:endParaRPr lang="en-IN" dirty="0"/>
          </a:p>
          <a:p>
            <a:r>
              <a:rPr lang="en-IN" dirty="0"/>
              <a:t>:- It examines processes &amp; relationship across multiple ecosystems or very large geographic areas.</a:t>
            </a:r>
          </a:p>
        </p:txBody>
      </p:sp>
      <p:sp>
        <p:nvSpPr>
          <p:cNvPr id="8" name="Rectangle: Rounded Corners 7">
            <a:extLst>
              <a:ext uri="{FF2B5EF4-FFF2-40B4-BE49-F238E27FC236}">
                <a16:creationId xmlns:a16="http://schemas.microsoft.com/office/drawing/2014/main" id="{93F3D7AE-42EA-4769-9E05-BE892D827AE1}"/>
              </a:ext>
            </a:extLst>
          </p:cNvPr>
          <p:cNvSpPr/>
          <p:nvPr/>
        </p:nvSpPr>
        <p:spPr>
          <a:xfrm>
            <a:off x="35513" y="3487808"/>
            <a:ext cx="3000651" cy="532660"/>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EVOLUTIONARY ECOLOGY</a:t>
            </a:r>
          </a:p>
        </p:txBody>
      </p:sp>
      <p:sp>
        <p:nvSpPr>
          <p:cNvPr id="9" name="TextBox 8">
            <a:extLst>
              <a:ext uri="{FF2B5EF4-FFF2-40B4-BE49-F238E27FC236}">
                <a16:creationId xmlns:a16="http://schemas.microsoft.com/office/drawing/2014/main" id="{5FA7C9C6-2522-4C71-849A-64F8C2FCED66}"/>
              </a:ext>
            </a:extLst>
          </p:cNvPr>
          <p:cNvSpPr txBox="1"/>
          <p:nvPr/>
        </p:nvSpPr>
        <p:spPr>
          <a:xfrm>
            <a:off x="3249227" y="3070910"/>
            <a:ext cx="8540320" cy="923330"/>
          </a:xfrm>
          <a:prstGeom prst="rect">
            <a:avLst/>
          </a:prstGeom>
          <a:noFill/>
        </p:spPr>
        <p:txBody>
          <a:bodyPr wrap="square" rtlCol="0">
            <a:spAutoFit/>
          </a:bodyPr>
          <a:lstStyle/>
          <a:p>
            <a:endParaRPr lang="en-IN" dirty="0"/>
          </a:p>
          <a:p>
            <a:r>
              <a:rPr lang="en-IN" dirty="0"/>
              <a:t>:- It studies ecology in a way that explicitly considers the evolutionary histories of species &amp; their interactions.</a:t>
            </a:r>
          </a:p>
        </p:txBody>
      </p:sp>
      <p:sp>
        <p:nvSpPr>
          <p:cNvPr id="10" name="Rectangle: Rounded Corners 9">
            <a:extLst>
              <a:ext uri="{FF2B5EF4-FFF2-40B4-BE49-F238E27FC236}">
                <a16:creationId xmlns:a16="http://schemas.microsoft.com/office/drawing/2014/main" id="{A4D96AE7-327F-4E39-B043-BF654A578E34}"/>
              </a:ext>
            </a:extLst>
          </p:cNvPr>
          <p:cNvSpPr/>
          <p:nvPr/>
        </p:nvSpPr>
        <p:spPr>
          <a:xfrm>
            <a:off x="230821" y="4464000"/>
            <a:ext cx="2672178" cy="531440"/>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POLITICAL ECOLOGY </a:t>
            </a:r>
          </a:p>
        </p:txBody>
      </p:sp>
      <p:sp>
        <p:nvSpPr>
          <p:cNvPr id="11" name="TextBox 10">
            <a:extLst>
              <a:ext uri="{FF2B5EF4-FFF2-40B4-BE49-F238E27FC236}">
                <a16:creationId xmlns:a16="http://schemas.microsoft.com/office/drawing/2014/main" id="{27D26244-F01A-42FC-AB29-E6E740BDE387}"/>
              </a:ext>
            </a:extLst>
          </p:cNvPr>
          <p:cNvSpPr txBox="1"/>
          <p:nvPr/>
        </p:nvSpPr>
        <p:spPr>
          <a:xfrm>
            <a:off x="3151574" y="4020874"/>
            <a:ext cx="8416030" cy="923330"/>
          </a:xfrm>
          <a:prstGeom prst="rect">
            <a:avLst/>
          </a:prstGeom>
          <a:noFill/>
        </p:spPr>
        <p:txBody>
          <a:bodyPr wrap="square" rtlCol="0">
            <a:spAutoFit/>
          </a:bodyPr>
          <a:lstStyle/>
          <a:p>
            <a:endParaRPr lang="en-IN" dirty="0"/>
          </a:p>
          <a:p>
            <a:r>
              <a:rPr lang="en-IN" dirty="0"/>
              <a:t>:- It connects politics &amp; economy to problems of environmental control &amp; ecological change.</a:t>
            </a:r>
          </a:p>
        </p:txBody>
      </p:sp>
    </p:spTree>
    <p:extLst>
      <p:ext uri="{BB962C8B-B14F-4D97-AF65-F5344CB8AC3E}">
        <p14:creationId xmlns:p14="http://schemas.microsoft.com/office/powerpoint/2010/main" val="37348380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EED0D69-007B-4F06-AED9-30DB0093FEA7}"/>
              </a:ext>
            </a:extLst>
          </p:cNvPr>
          <p:cNvSpPr txBox="1"/>
          <p:nvPr/>
        </p:nvSpPr>
        <p:spPr>
          <a:xfrm>
            <a:off x="381740" y="390617"/>
            <a:ext cx="11576481" cy="3970318"/>
          </a:xfrm>
          <a:prstGeom prst="rect">
            <a:avLst/>
          </a:prstGeom>
          <a:noFill/>
        </p:spPr>
        <p:txBody>
          <a:bodyPr wrap="square" rtlCol="0">
            <a:spAutoFit/>
          </a:bodyPr>
          <a:lstStyle/>
          <a:p>
            <a:pPr marL="285750" indent="-285750">
              <a:buFont typeface="Wingdings" panose="05000000000000000000" pitchFamily="2" charset="2"/>
              <a:buChar char="§"/>
            </a:pPr>
            <a:r>
              <a:rPr lang="en-IN" dirty="0"/>
              <a:t>Affluent (Rich) Section of Society has high levels of consumption, causing Resource Depletion &amp; Waste Accumulation.</a:t>
            </a:r>
          </a:p>
          <a:p>
            <a:r>
              <a:rPr lang="en-IN" dirty="0"/>
              <a:t>    Thus,in real,environmental problems,such as-Global Warming &amp; Chemical Contamination,are results of affluence,rather than Poverty.</a:t>
            </a:r>
          </a:p>
          <a:p>
            <a:endParaRPr lang="en-IN" dirty="0"/>
          </a:p>
          <a:p>
            <a:pPr marL="285750" indent="-285750">
              <a:buFont typeface="Wingdings" panose="05000000000000000000" pitchFamily="2" charset="2"/>
              <a:buChar char="§"/>
            </a:pPr>
            <a:r>
              <a:rPr lang="en-IN" dirty="0"/>
              <a:t>Inequities also affect the environment in other ways.For e.g.-The inadequate access to Public Transport &amp; Local Services can result in high use of automobiles,resulting into environmental drawbacks,such as-Air &amp; Noise Pollution,Traffic Congestion &amp; Accidents.</a:t>
            </a:r>
          </a:p>
          <a:p>
            <a:pPr marL="285750" indent="-285750">
              <a:buFont typeface="Wingdings" panose="05000000000000000000" pitchFamily="2" charset="2"/>
              <a:buChar char="§"/>
            </a:pPr>
            <a:endParaRPr lang="en-IN" dirty="0"/>
          </a:p>
          <a:p>
            <a:pPr marL="285750" indent="-285750">
              <a:buFont typeface="Wingdings" panose="05000000000000000000" pitchFamily="2" charset="2"/>
              <a:buChar char="§"/>
            </a:pPr>
            <a:r>
              <a:rPr lang="en-IN" dirty="0"/>
              <a:t>Other equity concerns related to Sustainable Development policies,include, </a:t>
            </a:r>
            <a:r>
              <a:rPr lang="en-IN" b="1" dirty="0"/>
              <a:t>Inequities </a:t>
            </a:r>
            <a:r>
              <a:rPr lang="en-IN" dirty="0"/>
              <a:t>:-</a:t>
            </a:r>
          </a:p>
          <a:p>
            <a:pPr marL="285750" indent="-285750">
              <a:buFont typeface="Wingdings" panose="05000000000000000000" pitchFamily="2" charset="2"/>
              <a:buChar char="Ø"/>
            </a:pPr>
            <a:r>
              <a:rPr lang="en-IN" dirty="0"/>
              <a:t>in the impacts of Environmental Policies</a:t>
            </a:r>
          </a:p>
          <a:p>
            <a:pPr marL="285750" indent="-285750">
              <a:buFont typeface="Wingdings" panose="05000000000000000000" pitchFamily="2" charset="2"/>
              <a:buChar char="Ø"/>
            </a:pPr>
            <a:r>
              <a:rPr lang="en-IN" dirty="0"/>
              <a:t>In decision making processes</a:t>
            </a:r>
          </a:p>
          <a:p>
            <a:r>
              <a:rPr lang="en-IN" dirty="0"/>
              <a:t>     For e.g.- Environmental Policies can also impose burdens on individuals by increasing prices of certain goods &amp; by shifting problems of Environment.</a:t>
            </a:r>
          </a:p>
          <a:p>
            <a:pPr marL="285750" indent="-285750">
              <a:buFont typeface="Wingdings" panose="05000000000000000000" pitchFamily="2" charset="2"/>
              <a:buChar char="Ø"/>
            </a:pPr>
            <a:endParaRPr lang="en-IN" dirty="0"/>
          </a:p>
        </p:txBody>
      </p:sp>
    </p:spTree>
    <p:extLst>
      <p:ext uri="{BB962C8B-B14F-4D97-AF65-F5344CB8AC3E}">
        <p14:creationId xmlns:p14="http://schemas.microsoft.com/office/powerpoint/2010/main" val="3028252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6E0ACC0-042B-43E6-ADC9-6A70EA6AF405}"/>
              </a:ext>
            </a:extLst>
          </p:cNvPr>
          <p:cNvSpPr/>
          <p:nvPr/>
        </p:nvSpPr>
        <p:spPr>
          <a:xfrm>
            <a:off x="3033204" y="561512"/>
            <a:ext cx="6125592" cy="435006"/>
          </a:xfrm>
          <a:prstGeom prst="round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PRINCIPLE OF HUMAN RIGHTS</a:t>
            </a:r>
          </a:p>
        </p:txBody>
      </p:sp>
      <p:pic>
        <p:nvPicPr>
          <p:cNvPr id="1026" name="Picture 2" descr="Universal Declaration of Human Rights 70 years: 1948 – 2018 | Peace Palace  Library">
            <a:extLst>
              <a:ext uri="{FF2B5EF4-FFF2-40B4-BE49-F238E27FC236}">
                <a16:creationId xmlns:a16="http://schemas.microsoft.com/office/drawing/2014/main" id="{32E65C31-242F-447D-AEBF-35F21A8F05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750" y="63068"/>
            <a:ext cx="2447925" cy="18669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2724C51-57EF-41DB-8550-E48FA40019C0}"/>
              </a:ext>
            </a:extLst>
          </p:cNvPr>
          <p:cNvSpPr txBox="1"/>
          <p:nvPr/>
        </p:nvSpPr>
        <p:spPr>
          <a:xfrm>
            <a:off x="506028" y="2095130"/>
            <a:ext cx="10857390" cy="4524315"/>
          </a:xfrm>
          <a:prstGeom prst="rect">
            <a:avLst/>
          </a:prstGeom>
          <a:noFill/>
        </p:spPr>
        <p:txBody>
          <a:bodyPr wrap="square" rtlCol="0">
            <a:spAutoFit/>
          </a:bodyPr>
          <a:lstStyle/>
          <a:p>
            <a:pPr marL="285750" indent="-285750">
              <a:buFont typeface="Wingdings" panose="05000000000000000000" pitchFamily="2" charset="2"/>
              <a:buChar char="Ø"/>
            </a:pPr>
            <a:r>
              <a:rPr lang="en-IN" dirty="0"/>
              <a:t>Human Rights became a focus of International Law long before environmental concerns did.</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While the U.N. charter 1945 marked the beginning of modern international human law,the Stockholm Declaration 1972 is generally seen as the starting point of the cmodern International Framework for environmental protection..</a:t>
            </a:r>
          </a:p>
          <a:p>
            <a:pPr marL="285750" indent="-285750">
              <a:buFont typeface="Wingdings" panose="05000000000000000000" pitchFamily="2" charset="2"/>
              <a:buChar char="Ø"/>
            </a:pPr>
            <a:r>
              <a:rPr lang="en-IN" dirty="0"/>
              <a:t>U.N General Assembly first recognised in the late 1960’s relationship between the quality of human environment &amp; the enjoyment of basic human rights.in 1972, a direct link was made by U.N. Conference between Environment &amp; Right to Life.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Principle 1 of the ‘Stockholm Declaration on the Human Environment established a foundation for linking human rights &amp; environmental protection,declaring that man has a fundamental right to freedom,equality &amp; adequate conditions of life,in an environment of a quality that permits a life of dignity &amp; well-being &amp; he bears a solemn responsibility to protect &amp; improve the environment for present &amp; future generations.</a:t>
            </a:r>
          </a:p>
          <a:p>
            <a:pPr marL="285750" indent="-285750">
              <a:buFont typeface="Wingdings" panose="05000000000000000000" pitchFamily="2" charset="2"/>
              <a:buChar char="Ø"/>
            </a:pPr>
            <a:r>
              <a:rPr lang="en-IN" dirty="0"/>
              <a:t>A decade after 1992, the Rio Declaration,acknowledged the right to a healthy &amp; productive life in harmony with nature &amp; the right to access to environmental information &amp; of public participation in environmental decision making.</a:t>
            </a:r>
          </a:p>
        </p:txBody>
      </p:sp>
    </p:spTree>
    <p:extLst>
      <p:ext uri="{BB962C8B-B14F-4D97-AF65-F5344CB8AC3E}">
        <p14:creationId xmlns:p14="http://schemas.microsoft.com/office/powerpoint/2010/main" val="6606310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4C5245-7428-48BA-B8B1-C1A9EA7FD568}"/>
              </a:ext>
            </a:extLst>
          </p:cNvPr>
          <p:cNvSpPr txBox="1"/>
          <p:nvPr/>
        </p:nvSpPr>
        <p:spPr>
          <a:xfrm>
            <a:off x="310718" y="363984"/>
            <a:ext cx="11487705" cy="5909310"/>
          </a:xfrm>
          <a:prstGeom prst="rect">
            <a:avLst/>
          </a:prstGeom>
          <a:noFill/>
        </p:spPr>
        <p:txBody>
          <a:bodyPr wrap="square" rtlCol="0">
            <a:spAutoFit/>
          </a:bodyPr>
          <a:lstStyle/>
          <a:p>
            <a:pPr marL="285750" indent="-285750">
              <a:buFont typeface="Wingdings" panose="05000000000000000000" pitchFamily="2" charset="2"/>
              <a:buChar char="Ø"/>
            </a:pPr>
            <a:r>
              <a:rPr lang="en-IN" dirty="0"/>
              <a:t>In Rio-3, major agreements were concluded of which, the Rio Declaration on Environment &amp; Development,is the most pertinent in the context of Environment &amp; human rights.Principle 1 sets out that ‘Human beings are at the centre of concerns for Sustainable Development.They are entitled to a healthy &amp; productive life in harmony with nature.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However in 2002,World Summit on Sustainable Development in Johannesberg acknowledged the consideration being given to the possible relationship between environment &amp; Human Rights.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Environmental Rights encompass three areas of work :-</a:t>
            </a:r>
          </a:p>
          <a:p>
            <a:pPr marL="285750" indent="-285750">
              <a:buFont typeface="Wingdings" panose="05000000000000000000" pitchFamily="2" charset="2"/>
              <a:buChar char="§"/>
            </a:pPr>
            <a:r>
              <a:rPr lang="en-IN" b="1" dirty="0"/>
              <a:t>The Right to a healthy Environment </a:t>
            </a:r>
            <a:r>
              <a:rPr lang="en-IN" dirty="0"/>
              <a:t>is a fundamental part of the right to life &amp; to personal integrity.</a:t>
            </a:r>
          </a:p>
          <a:p>
            <a:pPr marL="285750" indent="-285750">
              <a:buFont typeface="Wingdings" panose="05000000000000000000" pitchFamily="2" charset="2"/>
              <a:buChar char="§"/>
            </a:pPr>
            <a:r>
              <a:rPr lang="en-IN" b="1" dirty="0"/>
              <a:t>The Right to act to protect environment – </a:t>
            </a:r>
            <a:r>
              <a:rPr lang="en-IN" dirty="0"/>
              <a:t>Environmental Destruction can result in indiscrimination &amp; racism.Thus socially &amp; economically disadvantaged group seem to live more often than other groups do in areas where environmental problems pose a real threat to human health.</a:t>
            </a:r>
          </a:p>
          <a:p>
            <a:pPr marL="285750" indent="-285750">
              <a:buFont typeface="Wingdings" panose="05000000000000000000" pitchFamily="2" charset="2"/>
              <a:buChar char="§"/>
            </a:pPr>
            <a:r>
              <a:rPr lang="en-IN" b="1" dirty="0"/>
              <a:t>The right to information participation decision making – </a:t>
            </a:r>
            <a:r>
              <a:rPr lang="en-IN" dirty="0"/>
              <a:t>Procedural human rights such as access to information,access to justice &amp; participation in political decision making are often crucial for ensuring political decision that respect environmental concerns.Procedural human rights clearly facilitate &amp; advance efforts for protecting environment.</a:t>
            </a:r>
          </a:p>
          <a:p>
            <a:pPr marL="285750" indent="-285750">
              <a:buFont typeface="Wingdings" panose="05000000000000000000" pitchFamily="2" charset="2"/>
              <a:buChar char="§"/>
            </a:pPr>
            <a:endParaRPr lang="en-IN" dirty="0"/>
          </a:p>
          <a:p>
            <a:pPr marL="285750" indent="-285750">
              <a:buFont typeface="Wingdings" panose="05000000000000000000" pitchFamily="2" charset="2"/>
              <a:buChar char="Ø"/>
            </a:pPr>
            <a:r>
              <a:rPr lang="en-IN" b="1" dirty="0"/>
              <a:t>Linking Environment &amp; Human Rights </a:t>
            </a:r>
            <a:r>
              <a:rPr lang="en-IN" dirty="0"/>
              <a:t>:- Linking Environment &amp; Human Rights concerns may encourage increased public attention &amp; facilitate pressure on Government to act.Chemical Disasters like-Bhopal Gas Tragedy (1984),Nuclear Disasters of Chernobyl (Russia-1986) clearly illustrate how environmental degradation can start with violation of Human Rights, the right to know. </a:t>
            </a:r>
          </a:p>
        </p:txBody>
      </p:sp>
    </p:spTree>
    <p:extLst>
      <p:ext uri="{BB962C8B-B14F-4D97-AF65-F5344CB8AC3E}">
        <p14:creationId xmlns:p14="http://schemas.microsoft.com/office/powerpoint/2010/main" val="6237128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F721F4-03CE-431E-B3EA-37B591D0F906}"/>
              </a:ext>
            </a:extLst>
          </p:cNvPr>
          <p:cNvSpPr txBox="1"/>
          <p:nvPr/>
        </p:nvSpPr>
        <p:spPr>
          <a:xfrm>
            <a:off x="621437" y="594804"/>
            <a:ext cx="11221375" cy="4801314"/>
          </a:xfrm>
          <a:prstGeom prst="rect">
            <a:avLst/>
          </a:prstGeom>
          <a:noFill/>
        </p:spPr>
        <p:txBody>
          <a:bodyPr wrap="square" rtlCol="0">
            <a:spAutoFit/>
          </a:bodyPr>
          <a:lstStyle/>
          <a:p>
            <a:pPr marL="285750" indent="-285750">
              <a:buFont typeface="Wingdings" panose="05000000000000000000" pitchFamily="2" charset="2"/>
              <a:buChar char="Ø"/>
            </a:pPr>
            <a:r>
              <a:rPr lang="en-IN" b="1" dirty="0"/>
              <a:t>Risks </a:t>
            </a:r>
            <a:r>
              <a:rPr lang="en-IN" dirty="0"/>
              <a:t>:- Societies always had to face threats &amp; live with risks.However,today the risk has changed in magnitude &amp; nature.Losses &amp; damages caused by accidents or disasters can now become global.For e.g. Chernobyll Disaster had an impact on whole continent.Climate change is global &amp; affects entire Biosphere.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b="1" dirty="0"/>
              <a:t>Institutional Change </a:t>
            </a:r>
            <a:r>
              <a:rPr lang="en-IN" dirty="0"/>
              <a:t>:- All the Environmental threats affect individuals directly.But individuals cannot rely just on their own direct access to the environment to forsee such threats.Authorised institutions are needed in order to inform them the quality of air or water, they are consuming.Thus, it is essential for individuals to have access to information in order to conduct their responsibilities.Thus,it is important to have-Right to know &amp; Understanding of how decisions are undertaken.</a:t>
            </a:r>
          </a:p>
          <a:p>
            <a:r>
              <a:rPr lang="en-IN" dirty="0"/>
              <a:t>                                                              States are required to be cooperated by individual citizens in their mandatory task of protecting the lives of residents &amp; inhabitants.The complexity of Environmental Issues, makes State Authorities legally mandatory to rely on citizens to share information regarding the things going on in the field for building collective knowledge on environmental challenges for implementation of National &amp; International environmental law.Thus environmental issues are a part of today’s challenge for preserving rule of law.Human Rights are essential to implement Environmental Laws &amp; Environmental Laws contribute towards protection of Human Rights.</a:t>
            </a:r>
          </a:p>
          <a:p>
            <a:endParaRPr lang="en-IN" dirty="0"/>
          </a:p>
        </p:txBody>
      </p:sp>
    </p:spTree>
    <p:extLst>
      <p:ext uri="{BB962C8B-B14F-4D97-AF65-F5344CB8AC3E}">
        <p14:creationId xmlns:p14="http://schemas.microsoft.com/office/powerpoint/2010/main" val="21249966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A45EACB-522B-469B-B160-0F025DEDD71F}"/>
              </a:ext>
            </a:extLst>
          </p:cNvPr>
          <p:cNvSpPr/>
          <p:nvPr/>
        </p:nvSpPr>
        <p:spPr>
          <a:xfrm>
            <a:off x="2388093" y="195310"/>
            <a:ext cx="6001306" cy="488272"/>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INDIAN CONSTITUTION &amp; ENVIRONMENTAL HUMAN RIGHTS</a:t>
            </a:r>
          </a:p>
        </p:txBody>
      </p:sp>
      <p:sp>
        <p:nvSpPr>
          <p:cNvPr id="3" name="TextBox 2">
            <a:extLst>
              <a:ext uri="{FF2B5EF4-FFF2-40B4-BE49-F238E27FC236}">
                <a16:creationId xmlns:a16="http://schemas.microsoft.com/office/drawing/2014/main" id="{05FE39A0-3838-462A-B996-181A9A058104}"/>
              </a:ext>
            </a:extLst>
          </p:cNvPr>
          <p:cNvSpPr txBox="1"/>
          <p:nvPr/>
        </p:nvSpPr>
        <p:spPr>
          <a:xfrm>
            <a:off x="426128" y="807868"/>
            <a:ext cx="11339744" cy="3139321"/>
          </a:xfrm>
          <a:prstGeom prst="rect">
            <a:avLst/>
          </a:prstGeom>
          <a:noFill/>
        </p:spPr>
        <p:txBody>
          <a:bodyPr wrap="square" rtlCol="0">
            <a:spAutoFit/>
          </a:bodyPr>
          <a:lstStyle/>
          <a:p>
            <a:pPr marL="285750" indent="-285750">
              <a:buFont typeface="Wingdings" panose="05000000000000000000" pitchFamily="2" charset="2"/>
              <a:buChar char="q"/>
            </a:pPr>
            <a:r>
              <a:rPr lang="en-IN" dirty="0"/>
              <a:t>Article 47 of The Constitution of India is one of the Directive Principle which directs the state to raise level of nutrition &amp; the Standard of Living &amp; to improve public health as among its primary duties and, in particular,the state shall endeavour to bring about prohibition of intoxicating drinks &amp; drugs which are injurious to health.</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Article 48 (A) Protection &amp; improvement of Environment &amp; safeguarding of forests &amp; wildlife. “State shall endeavour to protect &amp; improve the environment &amp; to safeguard the forests and wildlife of the country.”</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Article 48A was added by the Constitution (42</a:t>
            </a:r>
            <a:r>
              <a:rPr lang="en-IN" baseline="30000" dirty="0"/>
              <a:t>nd</a:t>
            </a:r>
            <a:r>
              <a:rPr lang="en-IN" dirty="0"/>
              <a:t> Amendment) Act,1976.</a:t>
            </a:r>
          </a:p>
          <a:p>
            <a:pPr marL="285750" indent="-285750">
              <a:buFont typeface="Wingdings" panose="05000000000000000000" pitchFamily="2" charset="2"/>
              <a:buChar char="q"/>
            </a:pPr>
            <a:endParaRPr lang="en-IN" dirty="0"/>
          </a:p>
          <a:p>
            <a:pPr marL="285750" indent="-285750">
              <a:buFont typeface="Wingdings" panose="05000000000000000000" pitchFamily="2" charset="2"/>
              <a:buChar char="q"/>
            </a:pPr>
            <a:r>
              <a:rPr lang="en-IN" dirty="0"/>
              <a:t>Article 51 A (g) –It shall be duty of every citizen to protect and improve the natural environment including forests,lakes,rivers and wildlife &amp; to have compassion for living creatures.</a:t>
            </a:r>
          </a:p>
        </p:txBody>
      </p:sp>
    </p:spTree>
    <p:extLst>
      <p:ext uri="{BB962C8B-B14F-4D97-AF65-F5344CB8AC3E}">
        <p14:creationId xmlns:p14="http://schemas.microsoft.com/office/powerpoint/2010/main" val="16859068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0A3D820-A2B6-44FB-B98C-7004B2F6B64F}"/>
              </a:ext>
            </a:extLst>
          </p:cNvPr>
          <p:cNvSpPr/>
          <p:nvPr/>
        </p:nvSpPr>
        <p:spPr>
          <a:xfrm>
            <a:off x="3286218" y="248574"/>
            <a:ext cx="5005525" cy="488272"/>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THE PARTICIPATION PRINCIPLE</a:t>
            </a:r>
          </a:p>
        </p:txBody>
      </p:sp>
      <p:sp>
        <p:nvSpPr>
          <p:cNvPr id="4" name="TextBox 3">
            <a:extLst>
              <a:ext uri="{FF2B5EF4-FFF2-40B4-BE49-F238E27FC236}">
                <a16:creationId xmlns:a16="http://schemas.microsoft.com/office/drawing/2014/main" id="{71BB38D8-A0A6-4017-8A7D-9AFE494C107F}"/>
              </a:ext>
            </a:extLst>
          </p:cNvPr>
          <p:cNvSpPr txBox="1"/>
          <p:nvPr/>
        </p:nvSpPr>
        <p:spPr>
          <a:xfrm>
            <a:off x="284085" y="932156"/>
            <a:ext cx="11505461" cy="5078313"/>
          </a:xfrm>
          <a:prstGeom prst="rect">
            <a:avLst/>
          </a:prstGeom>
          <a:noFill/>
        </p:spPr>
        <p:txBody>
          <a:bodyPr wrap="square" rtlCol="0">
            <a:spAutoFit/>
          </a:bodyPr>
          <a:lstStyle/>
          <a:p>
            <a:pPr marL="285750" indent="-285750">
              <a:buFont typeface="Wingdings" panose="05000000000000000000" pitchFamily="2" charset="2"/>
              <a:buChar char="q"/>
            </a:pPr>
            <a:r>
              <a:rPr lang="en-IN" dirty="0"/>
              <a:t>The Participation Principle has been enshrined in International Environmental Law as per 1992 Rio Declaration &amp; the 1998 Aarhus Convention.</a:t>
            </a:r>
          </a:p>
          <a:p>
            <a:pPr marL="285750" indent="-285750">
              <a:buFont typeface="Wingdings" panose="05000000000000000000" pitchFamily="2" charset="2"/>
              <a:buChar char="q"/>
            </a:pPr>
            <a:r>
              <a:rPr lang="en-IN" dirty="0"/>
              <a:t>Participation Principle 10 of the Rio Declaration on Environment &amp; Development states that- “The Environmental Issues are best handled with the participation of all concerned citizens,at the relevant level &amp; each individual should have the opportunity to participate in decision making process.”</a:t>
            </a:r>
          </a:p>
          <a:p>
            <a:endParaRPr lang="en-IN" dirty="0"/>
          </a:p>
          <a:p>
            <a:pPr marL="285750" indent="-285750">
              <a:buFont typeface="Wingdings" panose="05000000000000000000" pitchFamily="2" charset="2"/>
              <a:buChar char="q"/>
            </a:pPr>
            <a:r>
              <a:rPr lang="en-IN" dirty="0"/>
              <a:t>Public Participation has 3 Components :-</a:t>
            </a:r>
          </a:p>
          <a:p>
            <a:pPr marL="285750" indent="-285750">
              <a:buFont typeface="Wingdings" panose="05000000000000000000" pitchFamily="2" charset="2"/>
              <a:buChar char="v"/>
            </a:pPr>
            <a:r>
              <a:rPr lang="en-IN" dirty="0"/>
              <a:t>Right to Information concerning the effect of human activities on Environment</a:t>
            </a:r>
          </a:p>
          <a:p>
            <a:pPr marL="285750" indent="-285750">
              <a:buFont typeface="Wingdings" panose="05000000000000000000" pitchFamily="2" charset="2"/>
              <a:buChar char="v"/>
            </a:pPr>
            <a:r>
              <a:rPr lang="en-IN" dirty="0"/>
              <a:t>Right to participate in Environmental Decision Making Process</a:t>
            </a:r>
          </a:p>
          <a:p>
            <a:pPr marL="285750" indent="-285750">
              <a:buFont typeface="Wingdings" panose="05000000000000000000" pitchFamily="2" charset="2"/>
              <a:buChar char="v"/>
            </a:pPr>
            <a:r>
              <a:rPr lang="en-IN" dirty="0"/>
              <a:t>Right of access to Justice</a:t>
            </a:r>
          </a:p>
          <a:p>
            <a:pPr marL="285750" indent="-285750">
              <a:buFont typeface="Wingdings" panose="05000000000000000000" pitchFamily="2" charset="2"/>
              <a:buChar char="v"/>
            </a:pPr>
            <a:endParaRPr lang="en-IN" dirty="0"/>
          </a:p>
          <a:p>
            <a:pPr marL="285750" indent="-285750">
              <a:buFont typeface="Wingdings" panose="05000000000000000000" pitchFamily="2" charset="2"/>
              <a:buChar char="q"/>
            </a:pPr>
            <a:r>
              <a:rPr lang="en-IN" dirty="0"/>
              <a:t>Due to following reasons,Participation in Environmental Decision Making is beneficial :-</a:t>
            </a:r>
          </a:p>
          <a:p>
            <a:pPr marL="285750" indent="-285750">
              <a:buFont typeface="Wingdings" panose="05000000000000000000" pitchFamily="2" charset="2"/>
              <a:buChar char="v"/>
            </a:pPr>
            <a:r>
              <a:rPr lang="en-IN" dirty="0"/>
              <a:t>It can enhance Democratic Legitimacy of Environmental Decisions &amp; thus facilitate smoother implementation &amp; enforcement</a:t>
            </a:r>
          </a:p>
          <a:p>
            <a:pPr marL="285750" indent="-285750">
              <a:buFont typeface="Wingdings" panose="05000000000000000000" pitchFamily="2" charset="2"/>
              <a:buChar char="v"/>
            </a:pPr>
            <a:r>
              <a:rPr lang="en-IN" dirty="0"/>
              <a:t>It can manage social conflicts by minimizing conflicts which arise during developmental project &amp; lead to greater accountabilities &amp; effectiveness in Decision Making.</a:t>
            </a:r>
          </a:p>
          <a:p>
            <a:pPr marL="285750" indent="-285750">
              <a:buFont typeface="Wingdings" panose="05000000000000000000" pitchFamily="2" charset="2"/>
              <a:buChar char="v"/>
            </a:pPr>
            <a:r>
              <a:rPr lang="en-IN" dirty="0"/>
              <a:t>It helps to produce more accurate results which better suit the needs of Community &amp; Economy &amp; better management of Environment &amp; Natural Resources.</a:t>
            </a:r>
          </a:p>
        </p:txBody>
      </p:sp>
    </p:spTree>
    <p:extLst>
      <p:ext uri="{BB962C8B-B14F-4D97-AF65-F5344CB8AC3E}">
        <p14:creationId xmlns:p14="http://schemas.microsoft.com/office/powerpoint/2010/main" val="36070607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aarhus convention 1998">
            <a:extLst>
              <a:ext uri="{FF2B5EF4-FFF2-40B4-BE49-F238E27FC236}">
                <a16:creationId xmlns:a16="http://schemas.microsoft.com/office/drawing/2014/main" id="{B3A909F8-2EFF-431E-86D1-7865A5B9A4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8335" y="24137"/>
            <a:ext cx="2047875" cy="22288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rio declaration 1992 logo">
            <a:extLst>
              <a:ext uri="{FF2B5EF4-FFF2-40B4-BE49-F238E27FC236}">
                <a16:creationId xmlns:a16="http://schemas.microsoft.com/office/drawing/2014/main" id="{7F6E99F4-5682-4ABB-A409-635F8B5AC9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3843" y="267024"/>
            <a:ext cx="2619375" cy="1743075"/>
          </a:xfrm>
          <a:prstGeom prst="rect">
            <a:avLst/>
          </a:prstGeom>
          <a:noFill/>
          <a:extLst>
            <a:ext uri="{909E8E84-426E-40DD-AFC4-6F175D3DCCD1}">
              <a14:hiddenFill xmlns:a14="http://schemas.microsoft.com/office/drawing/2010/main">
                <a:solidFill>
                  <a:srgbClr val="FFFFFF"/>
                </a:solidFill>
              </a14:hiddenFill>
            </a:ext>
          </a:extLst>
        </p:spPr>
      </p:pic>
      <p:sp>
        <p:nvSpPr>
          <p:cNvPr id="2" name="Arrow: Right 1">
            <a:extLst>
              <a:ext uri="{FF2B5EF4-FFF2-40B4-BE49-F238E27FC236}">
                <a16:creationId xmlns:a16="http://schemas.microsoft.com/office/drawing/2014/main" id="{6B900E62-FF94-494D-B669-A921C35E1F26}"/>
              </a:ext>
            </a:extLst>
          </p:cNvPr>
          <p:cNvSpPr/>
          <p:nvPr/>
        </p:nvSpPr>
        <p:spPr>
          <a:xfrm>
            <a:off x="5709198" y="878888"/>
            <a:ext cx="1180730" cy="452761"/>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 name="Rectangle: Rounded Corners 2">
            <a:extLst>
              <a:ext uri="{FF2B5EF4-FFF2-40B4-BE49-F238E27FC236}">
                <a16:creationId xmlns:a16="http://schemas.microsoft.com/office/drawing/2014/main" id="{CB322E56-BF13-4EA9-90AE-D941011FE3BE}"/>
              </a:ext>
            </a:extLst>
          </p:cNvPr>
          <p:cNvSpPr/>
          <p:nvPr/>
        </p:nvSpPr>
        <p:spPr>
          <a:xfrm>
            <a:off x="7226422" y="603680"/>
            <a:ext cx="4163627" cy="727969"/>
          </a:xfrm>
          <a:prstGeom prst="roundRect">
            <a:avLst/>
          </a:prstGeom>
          <a:solidFill>
            <a:srgbClr val="FF66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b="1" dirty="0">
                <a:solidFill>
                  <a:schemeClr val="tx1"/>
                </a:solidFill>
              </a:rPr>
              <a:t>PUBLIC PARTICIPATION PRINCIPLE</a:t>
            </a:r>
          </a:p>
        </p:txBody>
      </p:sp>
      <p:sp>
        <p:nvSpPr>
          <p:cNvPr id="4" name="TextBox 3">
            <a:extLst>
              <a:ext uri="{FF2B5EF4-FFF2-40B4-BE49-F238E27FC236}">
                <a16:creationId xmlns:a16="http://schemas.microsoft.com/office/drawing/2014/main" id="{A2D2A19B-5E8B-46C2-A307-47CEF167DBBB}"/>
              </a:ext>
            </a:extLst>
          </p:cNvPr>
          <p:cNvSpPr txBox="1"/>
          <p:nvPr/>
        </p:nvSpPr>
        <p:spPr>
          <a:xfrm>
            <a:off x="461638" y="2864851"/>
            <a:ext cx="11638625" cy="2308324"/>
          </a:xfrm>
          <a:prstGeom prst="rect">
            <a:avLst/>
          </a:prstGeom>
          <a:noFill/>
        </p:spPr>
        <p:txBody>
          <a:bodyPr wrap="square" rtlCol="0">
            <a:spAutoFit/>
          </a:bodyPr>
          <a:lstStyle/>
          <a:p>
            <a:pPr marL="285750" indent="-285750">
              <a:buFont typeface="Wingdings" panose="05000000000000000000" pitchFamily="2" charset="2"/>
              <a:buChar char="Ø"/>
            </a:pPr>
            <a:r>
              <a:rPr lang="en-IN" dirty="0"/>
              <a:t>Environmental Problems,cannot be solved by Government alone,it needs public participation in environmental governance for better decision making.</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Participation in environmental decision making effectively links public to environmental governance.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By involving public,who are at the root of both-Causes &amp; Solutions of environmental problems,in environmental discussions,transparency &amp; accountability,are more likely to be achieved,thus securing democratic legitimacy of decision making ,on which environmental governance depends</a:t>
            </a:r>
          </a:p>
        </p:txBody>
      </p:sp>
    </p:spTree>
    <p:extLst>
      <p:ext uri="{BB962C8B-B14F-4D97-AF65-F5344CB8AC3E}">
        <p14:creationId xmlns:p14="http://schemas.microsoft.com/office/powerpoint/2010/main" val="8760162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762DF60A-5E70-450D-BE8E-DB852BF5E1A0}"/>
              </a:ext>
            </a:extLst>
          </p:cNvPr>
          <p:cNvSpPr/>
          <p:nvPr/>
        </p:nvSpPr>
        <p:spPr>
          <a:xfrm>
            <a:off x="2565646" y="381740"/>
            <a:ext cx="6844684" cy="452761"/>
          </a:xfrm>
          <a:prstGeom prst="roundRect">
            <a:avLst/>
          </a:prstGeom>
          <a:solidFill>
            <a:srgbClr val="66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latin typeface="Calibri" panose="020F0502020204030204" pitchFamily="34" charset="0"/>
                <a:cs typeface="Calibri" panose="020F0502020204030204" pitchFamily="34" charset="0"/>
              </a:rPr>
              <a:t>AGREEMENTS PROMOTING PARTICIPATION</a:t>
            </a:r>
          </a:p>
        </p:txBody>
      </p:sp>
      <p:sp>
        <p:nvSpPr>
          <p:cNvPr id="3" name="TextBox 2">
            <a:extLst>
              <a:ext uri="{FF2B5EF4-FFF2-40B4-BE49-F238E27FC236}">
                <a16:creationId xmlns:a16="http://schemas.microsoft.com/office/drawing/2014/main" id="{A59E6AC4-B4B8-4F8A-B434-27757C319385}"/>
              </a:ext>
            </a:extLst>
          </p:cNvPr>
          <p:cNvSpPr txBox="1"/>
          <p:nvPr/>
        </p:nvSpPr>
        <p:spPr>
          <a:xfrm>
            <a:off x="790113" y="967666"/>
            <a:ext cx="10910656" cy="2585323"/>
          </a:xfrm>
          <a:prstGeom prst="rect">
            <a:avLst/>
          </a:prstGeom>
          <a:noFill/>
        </p:spPr>
        <p:txBody>
          <a:bodyPr wrap="square" rtlCol="0">
            <a:spAutoFit/>
          </a:bodyPr>
          <a:lstStyle/>
          <a:p>
            <a:pPr marL="285750" indent="-285750">
              <a:buFont typeface="Wingdings" panose="05000000000000000000" pitchFamily="2" charset="2"/>
              <a:buChar char="Ø"/>
            </a:pPr>
            <a:r>
              <a:rPr lang="en-IN" dirty="0"/>
              <a:t>ECE (Economic Commission for Europe)  convention on Environmental Impact Assessment,1991</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Biological Diversity Convention (1992) </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Council of Europe Convention on damage resulting from activities dangerous to Environment,1993</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UN framework Convention on damage resulting from Activities Dangerous to the Environment,1993</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Protocol on Water &amp; Health (UN/ECE 1999)</a:t>
            </a:r>
          </a:p>
        </p:txBody>
      </p:sp>
    </p:spTree>
    <p:extLst>
      <p:ext uri="{BB962C8B-B14F-4D97-AF65-F5344CB8AC3E}">
        <p14:creationId xmlns:p14="http://schemas.microsoft.com/office/powerpoint/2010/main" val="19909726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07D8BC56-060D-41A6-821E-2A9467C36AFC}"/>
              </a:ext>
            </a:extLst>
          </p:cNvPr>
          <p:cNvSpPr/>
          <p:nvPr/>
        </p:nvSpPr>
        <p:spPr>
          <a:xfrm>
            <a:off x="1666043" y="230819"/>
            <a:ext cx="8037250" cy="452761"/>
          </a:xfrm>
          <a:prstGeom prst="round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REASONS OF PUBLIC INTEREST IN PARTICIPATION TOWARDS DECISION MAKING</a:t>
            </a:r>
          </a:p>
        </p:txBody>
      </p:sp>
      <p:sp>
        <p:nvSpPr>
          <p:cNvPr id="3" name="TextBox 2">
            <a:extLst>
              <a:ext uri="{FF2B5EF4-FFF2-40B4-BE49-F238E27FC236}">
                <a16:creationId xmlns:a16="http://schemas.microsoft.com/office/drawing/2014/main" id="{058F4160-1407-45C0-A228-CFBB367272C7}"/>
              </a:ext>
            </a:extLst>
          </p:cNvPr>
          <p:cNvSpPr txBox="1"/>
          <p:nvPr/>
        </p:nvSpPr>
        <p:spPr>
          <a:xfrm>
            <a:off x="443883" y="807868"/>
            <a:ext cx="11532094" cy="6463308"/>
          </a:xfrm>
          <a:prstGeom prst="rect">
            <a:avLst/>
          </a:prstGeom>
          <a:noFill/>
        </p:spPr>
        <p:txBody>
          <a:bodyPr wrap="square" rtlCol="0">
            <a:spAutoFit/>
          </a:bodyPr>
          <a:lstStyle/>
          <a:p>
            <a:pPr marL="285750" indent="-285750">
              <a:buFont typeface="Wingdings" panose="05000000000000000000" pitchFamily="2" charset="2"/>
              <a:buChar char="Ø"/>
            </a:pPr>
            <a:r>
              <a:rPr lang="en-IN" dirty="0"/>
              <a:t>Public Participation suggests direct involvement of public &amp; takes place preferably in an open discussion with decision makers.Environmental issues can be addressed well when valued by public.</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Sustainable Development can be achieved via involvement of all Stockholders.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Public Participation is a process, where each contributor gains a better understanding of both issues as well as how other participants look at the issues.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It is an opportunity for participants to share their-Facts,Experiences,Knowledge,Ideas,Preferences,Hopes,Fears,Opinions &amp; Values.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It is a process via which,everyone’s energy is combined to produce better outcomes.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It is most successful,when well-Planned &amp; Timed,Completely Staffed &amp; has sufficient resources.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Public Participation involves people to have a stake in the issue &amp; that’s why the term-Stockholders is often used while carrying out discussion of-Public Participation.</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People want to participate in major decisions,which are related to them,for e.g.-Issues related to-water.Thus,rather than thinking about whether to have public participation, it is necessary to design a process of Public Participation,which will yield maximum benefits.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endParaRPr lang="en-IN" dirty="0"/>
          </a:p>
        </p:txBody>
      </p:sp>
    </p:spTree>
    <p:extLst>
      <p:ext uri="{BB962C8B-B14F-4D97-AF65-F5344CB8AC3E}">
        <p14:creationId xmlns:p14="http://schemas.microsoft.com/office/powerpoint/2010/main" val="2827651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Rounded Corners 14">
            <a:extLst>
              <a:ext uri="{FF2B5EF4-FFF2-40B4-BE49-F238E27FC236}">
                <a16:creationId xmlns:a16="http://schemas.microsoft.com/office/drawing/2014/main" id="{3D032255-CC30-4EA0-9897-850F4AE6B5A1}"/>
              </a:ext>
            </a:extLst>
          </p:cNvPr>
          <p:cNvSpPr/>
          <p:nvPr/>
        </p:nvSpPr>
        <p:spPr>
          <a:xfrm>
            <a:off x="4114800" y="572608"/>
            <a:ext cx="2956264" cy="443884"/>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ANTHROPOCENTRISM</a:t>
            </a:r>
          </a:p>
        </p:txBody>
      </p:sp>
      <p:sp>
        <p:nvSpPr>
          <p:cNvPr id="16" name="Rectangle: Rounded Corners 15">
            <a:extLst>
              <a:ext uri="{FF2B5EF4-FFF2-40B4-BE49-F238E27FC236}">
                <a16:creationId xmlns:a16="http://schemas.microsoft.com/office/drawing/2014/main" id="{BD0AD5B9-FC8B-4755-AD46-2797D3D91E90}"/>
              </a:ext>
            </a:extLst>
          </p:cNvPr>
          <p:cNvSpPr/>
          <p:nvPr/>
        </p:nvSpPr>
        <p:spPr>
          <a:xfrm>
            <a:off x="8260672" y="2279341"/>
            <a:ext cx="2876364" cy="443877"/>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BIOCENTRISM</a:t>
            </a:r>
          </a:p>
        </p:txBody>
      </p:sp>
      <p:sp>
        <p:nvSpPr>
          <p:cNvPr id="17" name="Rectangle: Rounded Corners 16">
            <a:extLst>
              <a:ext uri="{FF2B5EF4-FFF2-40B4-BE49-F238E27FC236}">
                <a16:creationId xmlns:a16="http://schemas.microsoft.com/office/drawing/2014/main" id="{E498CC76-62C1-477F-ADD4-13B2BADF6CA2}"/>
              </a:ext>
            </a:extLst>
          </p:cNvPr>
          <p:cNvSpPr/>
          <p:nvPr/>
        </p:nvSpPr>
        <p:spPr>
          <a:xfrm>
            <a:off x="8647591" y="5368789"/>
            <a:ext cx="3027286" cy="443859"/>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ECOCENTRISM</a:t>
            </a:r>
          </a:p>
        </p:txBody>
      </p:sp>
      <p:sp>
        <p:nvSpPr>
          <p:cNvPr id="18" name="Rectangle: Rounded Corners 17">
            <a:extLst>
              <a:ext uri="{FF2B5EF4-FFF2-40B4-BE49-F238E27FC236}">
                <a16:creationId xmlns:a16="http://schemas.microsoft.com/office/drawing/2014/main" id="{2EA4A544-E8DF-4E1D-92BB-E6B9F7A9FCEC}"/>
              </a:ext>
            </a:extLst>
          </p:cNvPr>
          <p:cNvSpPr/>
          <p:nvPr/>
        </p:nvSpPr>
        <p:spPr>
          <a:xfrm>
            <a:off x="517123" y="5564073"/>
            <a:ext cx="2778711" cy="497150"/>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lumMod val="95000"/>
                    <a:lumOff val="5000"/>
                  </a:schemeClr>
                </a:solidFill>
              </a:rPr>
              <a:t>ECOFEMINISM</a:t>
            </a:r>
          </a:p>
        </p:txBody>
      </p:sp>
      <p:sp>
        <p:nvSpPr>
          <p:cNvPr id="19" name="Rectangle: Rounded Corners 18">
            <a:extLst>
              <a:ext uri="{FF2B5EF4-FFF2-40B4-BE49-F238E27FC236}">
                <a16:creationId xmlns:a16="http://schemas.microsoft.com/office/drawing/2014/main" id="{AEED71C0-71D9-4963-BCFB-5B395CFDBFDE}"/>
              </a:ext>
            </a:extLst>
          </p:cNvPr>
          <p:cNvSpPr/>
          <p:nvPr/>
        </p:nvSpPr>
        <p:spPr>
          <a:xfrm>
            <a:off x="266331" y="2456888"/>
            <a:ext cx="2831976" cy="532660"/>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DEEP ECOLOGY</a:t>
            </a:r>
          </a:p>
        </p:txBody>
      </p:sp>
      <p:sp>
        <p:nvSpPr>
          <p:cNvPr id="21" name="Pentagon 20">
            <a:extLst>
              <a:ext uri="{FF2B5EF4-FFF2-40B4-BE49-F238E27FC236}">
                <a16:creationId xmlns:a16="http://schemas.microsoft.com/office/drawing/2014/main" id="{4D9E3489-D8BE-4650-AC34-202DB739816D}"/>
              </a:ext>
            </a:extLst>
          </p:cNvPr>
          <p:cNvSpPr/>
          <p:nvPr/>
        </p:nvSpPr>
        <p:spPr>
          <a:xfrm>
            <a:off x="4207275" y="2501279"/>
            <a:ext cx="2956264" cy="2434705"/>
          </a:xfrm>
          <a:prstGeom prst="pentagon">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APPROACHES TO UNDERSTAND ECOLOGY</a:t>
            </a:r>
          </a:p>
        </p:txBody>
      </p:sp>
      <p:cxnSp>
        <p:nvCxnSpPr>
          <p:cNvPr id="23" name="Straight Arrow Connector 22">
            <a:extLst>
              <a:ext uri="{FF2B5EF4-FFF2-40B4-BE49-F238E27FC236}">
                <a16:creationId xmlns:a16="http://schemas.microsoft.com/office/drawing/2014/main" id="{D7152B5D-B7F2-40BD-AB64-97F63D598852}"/>
              </a:ext>
            </a:extLst>
          </p:cNvPr>
          <p:cNvCxnSpPr>
            <a:stCxn id="21" idx="0"/>
          </p:cNvCxnSpPr>
          <p:nvPr/>
        </p:nvCxnSpPr>
        <p:spPr>
          <a:xfrm flipV="1">
            <a:off x="5685407" y="1016492"/>
            <a:ext cx="0" cy="1484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167EEA7-A09F-468A-9669-247EC8A682BB}"/>
              </a:ext>
            </a:extLst>
          </p:cNvPr>
          <p:cNvCxnSpPr>
            <a:stCxn id="21" idx="5"/>
          </p:cNvCxnSpPr>
          <p:nvPr/>
        </p:nvCxnSpPr>
        <p:spPr>
          <a:xfrm flipV="1">
            <a:off x="7163536" y="2723218"/>
            <a:ext cx="1669746" cy="7080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C6E58F55-A2F2-445E-A843-3AEA53628C0F}"/>
              </a:ext>
            </a:extLst>
          </p:cNvPr>
          <p:cNvCxnSpPr>
            <a:stCxn id="21" idx="4"/>
          </p:cNvCxnSpPr>
          <p:nvPr/>
        </p:nvCxnSpPr>
        <p:spPr>
          <a:xfrm>
            <a:off x="6598941" y="4935978"/>
            <a:ext cx="2048650" cy="5326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F5DD7C6-DB04-47FA-B522-D4CAFAAD3335}"/>
              </a:ext>
            </a:extLst>
          </p:cNvPr>
          <p:cNvCxnSpPr>
            <a:stCxn id="21" idx="2"/>
          </p:cNvCxnSpPr>
          <p:nvPr/>
        </p:nvCxnSpPr>
        <p:spPr>
          <a:xfrm flipH="1">
            <a:off x="3213717" y="4935978"/>
            <a:ext cx="1558156" cy="6280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2B1C955-3B31-411B-BE13-3ABFBAD5697D}"/>
              </a:ext>
            </a:extLst>
          </p:cNvPr>
          <p:cNvCxnSpPr>
            <a:stCxn id="21" idx="1"/>
          </p:cNvCxnSpPr>
          <p:nvPr/>
        </p:nvCxnSpPr>
        <p:spPr>
          <a:xfrm flipH="1" flipV="1">
            <a:off x="3143985" y="2885243"/>
            <a:ext cx="1063293" cy="546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226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B528E23-7017-4E9C-9AE9-CF406C89BCBA}"/>
              </a:ext>
            </a:extLst>
          </p:cNvPr>
          <p:cNvSpPr/>
          <p:nvPr/>
        </p:nvSpPr>
        <p:spPr>
          <a:xfrm>
            <a:off x="3861788" y="168676"/>
            <a:ext cx="3302494" cy="550416"/>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ANTHROPOCENTRISM</a:t>
            </a:r>
          </a:p>
        </p:txBody>
      </p:sp>
      <p:sp>
        <p:nvSpPr>
          <p:cNvPr id="3" name="TextBox 2">
            <a:extLst>
              <a:ext uri="{FF2B5EF4-FFF2-40B4-BE49-F238E27FC236}">
                <a16:creationId xmlns:a16="http://schemas.microsoft.com/office/drawing/2014/main" id="{7CB8BF14-2B57-4D31-B8BB-C2CE50A4AD72}"/>
              </a:ext>
            </a:extLst>
          </p:cNvPr>
          <p:cNvSpPr txBox="1"/>
          <p:nvPr/>
        </p:nvSpPr>
        <p:spPr>
          <a:xfrm>
            <a:off x="497151" y="2485748"/>
            <a:ext cx="11363416" cy="3693319"/>
          </a:xfrm>
          <a:prstGeom prst="rect">
            <a:avLst/>
          </a:prstGeom>
          <a:noFill/>
        </p:spPr>
        <p:txBody>
          <a:bodyPr wrap="square" rtlCol="0">
            <a:spAutoFit/>
          </a:bodyPr>
          <a:lstStyle/>
          <a:p>
            <a:pPr marL="285750" indent="-285750">
              <a:buFont typeface="Wingdings" panose="05000000000000000000" pitchFamily="2" charset="2"/>
              <a:buChar char="Ø"/>
            </a:pPr>
            <a:r>
              <a:rPr lang="en-IN" dirty="0"/>
              <a:t>Anthropocentrism places humans at the centre of Universe; The Human Race should always be at it’s own primary concern.</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It is customary in Western Tradition to consider only our species while considering the Environmental Ethics of a situation.</a:t>
            </a:r>
          </a:p>
          <a:p>
            <a:pPr marL="285750" indent="-285750">
              <a:buFont typeface="Wingdings" panose="05000000000000000000" pitchFamily="2" charset="2"/>
              <a:buChar char="Ø"/>
            </a:pPr>
            <a:r>
              <a:rPr lang="en-IN" dirty="0"/>
              <a:t>All environmental studies should include an assessment of the intrinsic value of non-human beings.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The Philosopher- </a:t>
            </a:r>
            <a:r>
              <a:rPr lang="en-IN" b="1" dirty="0"/>
              <a:t>Baruch Spinoza </a:t>
            </a:r>
            <a:r>
              <a:rPr lang="en-IN" dirty="0"/>
              <a:t>argued that we tend to assess things wrongly in terms of their only usefulness to us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Spinoza Reasoned that-If we were to look at the things objectively, we should discover that everything in Universe has a unique value.Likewise,it is possible that a human centred or Anthropocentric or Androcentric Ethic is not an accurate depiction of reality &amp; there is bigger picture that we may or may not be able to understand from human perspective.</a:t>
            </a:r>
          </a:p>
        </p:txBody>
      </p:sp>
      <p:pic>
        <p:nvPicPr>
          <p:cNvPr id="1026" name="Picture 2" descr="Baruch Spinoza by Thomas Cook | Audiobook | Audible.com">
            <a:extLst>
              <a:ext uri="{FF2B5EF4-FFF2-40B4-BE49-F238E27FC236}">
                <a16:creationId xmlns:a16="http://schemas.microsoft.com/office/drawing/2014/main" id="{A0436550-C82D-4AFA-9FDF-D685BE6B90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238" y="71022"/>
            <a:ext cx="2219740" cy="1894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675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77F8FCD8-7FBD-4AAE-97B5-619C52ADA3B7}"/>
              </a:ext>
            </a:extLst>
          </p:cNvPr>
          <p:cNvSpPr/>
          <p:nvPr/>
        </p:nvSpPr>
        <p:spPr>
          <a:xfrm>
            <a:off x="4092607" y="150921"/>
            <a:ext cx="3302494" cy="550416"/>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ANTHROPOCENTRISM</a:t>
            </a:r>
          </a:p>
        </p:txBody>
      </p:sp>
      <p:sp>
        <p:nvSpPr>
          <p:cNvPr id="3" name="TextBox 2">
            <a:extLst>
              <a:ext uri="{FF2B5EF4-FFF2-40B4-BE49-F238E27FC236}">
                <a16:creationId xmlns:a16="http://schemas.microsoft.com/office/drawing/2014/main" id="{F3494E69-6FB0-4F1D-9072-D9B3BF134FCD}"/>
              </a:ext>
            </a:extLst>
          </p:cNvPr>
          <p:cNvSpPr txBox="1"/>
          <p:nvPr/>
        </p:nvSpPr>
        <p:spPr>
          <a:xfrm>
            <a:off x="878889" y="62144"/>
            <a:ext cx="1917577" cy="372862"/>
          </a:xfrm>
          <a:prstGeom prst="rect">
            <a:avLst/>
          </a:prstGeom>
          <a:noFill/>
        </p:spPr>
        <p:txBody>
          <a:bodyPr wrap="square" rtlCol="0">
            <a:spAutoFit/>
          </a:bodyPr>
          <a:lstStyle/>
          <a:p>
            <a:r>
              <a:rPr lang="en-IN" b="1" dirty="0"/>
              <a:t>     PETER VARDY</a:t>
            </a:r>
          </a:p>
        </p:txBody>
      </p:sp>
      <p:sp>
        <p:nvSpPr>
          <p:cNvPr id="4" name="TextBox 3">
            <a:extLst>
              <a:ext uri="{FF2B5EF4-FFF2-40B4-BE49-F238E27FC236}">
                <a16:creationId xmlns:a16="http://schemas.microsoft.com/office/drawing/2014/main" id="{0F13C759-5729-4DC0-B744-E10F589DEEC5}"/>
              </a:ext>
            </a:extLst>
          </p:cNvPr>
          <p:cNvSpPr txBox="1"/>
          <p:nvPr/>
        </p:nvSpPr>
        <p:spPr>
          <a:xfrm>
            <a:off x="310718" y="2956264"/>
            <a:ext cx="11496583" cy="1754326"/>
          </a:xfrm>
          <a:prstGeom prst="rect">
            <a:avLst/>
          </a:prstGeom>
          <a:noFill/>
        </p:spPr>
        <p:txBody>
          <a:bodyPr wrap="square" rtlCol="0">
            <a:spAutoFit/>
          </a:bodyPr>
          <a:lstStyle/>
          <a:p>
            <a:pPr marL="285750" indent="-285750">
              <a:buFont typeface="Wingdings" panose="05000000000000000000" pitchFamily="2" charset="2"/>
              <a:buChar char="Ø"/>
            </a:pPr>
            <a:r>
              <a:rPr lang="en-IN" dirty="0"/>
              <a:t>Peter Vardy distinguished between 2 types of-Anthropocentrism :-</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A strong thesis Anthropocentrism ethic argues that-Humans are at the centre of reality &amp; it is right for them to do so.</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A weak Anthropocentrism,however argues that reality can only be interpreted from a human point of view, thus humans have to be the centre of reality as they see it.</a:t>
            </a:r>
          </a:p>
        </p:txBody>
      </p:sp>
      <p:pic>
        <p:nvPicPr>
          <p:cNvPr id="5" name="Picture 2" descr="Dr Peter Vardy &amp; Charlotte Vardy | About | Candle Conferences">
            <a:extLst>
              <a:ext uri="{FF2B5EF4-FFF2-40B4-BE49-F238E27FC236}">
                <a16:creationId xmlns:a16="http://schemas.microsoft.com/office/drawing/2014/main" id="{F6BD2100-55B0-4EE0-8A78-40AEF75CA9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062" y="403933"/>
            <a:ext cx="200025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6221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3BC7386E-0E7C-45AF-AAC0-8B1619E0A9D7}"/>
              </a:ext>
            </a:extLst>
          </p:cNvPr>
          <p:cNvSpPr/>
          <p:nvPr/>
        </p:nvSpPr>
        <p:spPr>
          <a:xfrm>
            <a:off x="4092607" y="150921"/>
            <a:ext cx="3302494" cy="550416"/>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ANTHROPOCENTRISM</a:t>
            </a:r>
          </a:p>
        </p:txBody>
      </p:sp>
      <p:pic>
        <p:nvPicPr>
          <p:cNvPr id="3074" name="Picture 2" descr="Bryan G. Norton, PhD, Presented with the Albert Nelson Marquis Lifetime  Achievement Award by Marquis Who's Who">
            <a:extLst>
              <a:ext uri="{FF2B5EF4-FFF2-40B4-BE49-F238E27FC236}">
                <a16:creationId xmlns:a16="http://schemas.microsoft.com/office/drawing/2014/main" id="{FC960249-0063-4B37-ABA4-0058918503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6448" y="352385"/>
            <a:ext cx="1641860" cy="21723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5174D2C-4392-43B1-9835-C5F5AAC4E807}"/>
              </a:ext>
            </a:extLst>
          </p:cNvPr>
          <p:cNvSpPr txBox="1"/>
          <p:nvPr/>
        </p:nvSpPr>
        <p:spPr>
          <a:xfrm>
            <a:off x="470518" y="2459115"/>
            <a:ext cx="11250966" cy="2585323"/>
          </a:xfrm>
          <a:prstGeom prst="rect">
            <a:avLst/>
          </a:prstGeom>
          <a:noFill/>
        </p:spPr>
        <p:txBody>
          <a:bodyPr wrap="square" rtlCol="0">
            <a:spAutoFit/>
          </a:bodyPr>
          <a:lstStyle/>
          <a:p>
            <a:pPr marL="285750" indent="-285750">
              <a:buFont typeface="Wingdings" panose="05000000000000000000" pitchFamily="2" charset="2"/>
              <a:buChar char="Ø"/>
            </a:pPr>
            <a:r>
              <a:rPr lang="en-IN" dirty="0"/>
              <a:t>Another point of view,that is-Environmental Pragmatism has been developed by- Bryan Norton,one of the essential actor of-Environmental Ethics.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Environmental Pragmatism refuses to take a position in an issue of dispute between defenders of Anthropocentrist Ethics &amp; the supporters of nonanthropocentrist ethics.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Instead Norton prefers to distinguish between strong anthropocentrism &amp; weak or extended Anthropocentrism &amp; developed the idea that-Only weak/extended Anthropocentrism is capable of not underestimating the diversity of instrumental values which humans may derive from Natural World.</a:t>
            </a:r>
          </a:p>
        </p:txBody>
      </p:sp>
      <p:sp>
        <p:nvSpPr>
          <p:cNvPr id="7" name="TextBox 6">
            <a:extLst>
              <a:ext uri="{FF2B5EF4-FFF2-40B4-BE49-F238E27FC236}">
                <a16:creationId xmlns:a16="http://schemas.microsoft.com/office/drawing/2014/main" id="{D901B5DA-D50C-4B1C-9E9C-DF7AC34C4095}"/>
              </a:ext>
            </a:extLst>
          </p:cNvPr>
          <p:cNvSpPr txBox="1"/>
          <p:nvPr/>
        </p:nvSpPr>
        <p:spPr>
          <a:xfrm>
            <a:off x="1376039" y="0"/>
            <a:ext cx="1722269" cy="369332"/>
          </a:xfrm>
          <a:prstGeom prst="rect">
            <a:avLst/>
          </a:prstGeom>
          <a:noFill/>
        </p:spPr>
        <p:txBody>
          <a:bodyPr wrap="square" rtlCol="0">
            <a:spAutoFit/>
          </a:bodyPr>
          <a:lstStyle/>
          <a:p>
            <a:pPr algn="ctr"/>
            <a:r>
              <a:rPr kumimoji="0" lang="en-IN" sz="1800" b="1" i="0" u="none" strike="noStrike" kern="1200" cap="none" spc="0" normalizeH="0" baseline="0" noProof="0" dirty="0">
                <a:ln>
                  <a:noFill/>
                </a:ln>
                <a:solidFill>
                  <a:prstClr val="black"/>
                </a:solidFill>
                <a:effectLst/>
                <a:uLnTx/>
                <a:uFillTx/>
                <a:latin typeface="Calibri" panose="020F0502020204030204"/>
                <a:ea typeface="+mn-ea"/>
                <a:cs typeface="+mn-cs"/>
              </a:rPr>
              <a:t>Bryan Norton</a:t>
            </a:r>
            <a:endParaRPr lang="en-IN" b="1" dirty="0"/>
          </a:p>
        </p:txBody>
      </p:sp>
    </p:spTree>
    <p:extLst>
      <p:ext uri="{BB962C8B-B14F-4D97-AF65-F5344CB8AC3E}">
        <p14:creationId xmlns:p14="http://schemas.microsoft.com/office/powerpoint/2010/main" val="4228551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DF3B644-A0FB-40F8-B2CB-22C22FFC1CF7}"/>
              </a:ext>
            </a:extLst>
          </p:cNvPr>
          <p:cNvSpPr/>
          <p:nvPr/>
        </p:nvSpPr>
        <p:spPr>
          <a:xfrm>
            <a:off x="3879541" y="239697"/>
            <a:ext cx="3346882" cy="52378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solidFill>
                  <a:schemeClr val="tx1"/>
                </a:solidFill>
              </a:rPr>
              <a:t>BIOCENTRISM</a:t>
            </a:r>
          </a:p>
        </p:txBody>
      </p:sp>
      <p:pic>
        <p:nvPicPr>
          <p:cNvPr id="4098" name="Picture 2" descr="Biocentrism | ethics | Britannica">
            <a:extLst>
              <a:ext uri="{FF2B5EF4-FFF2-40B4-BE49-F238E27FC236}">
                <a16:creationId xmlns:a16="http://schemas.microsoft.com/office/drawing/2014/main" id="{3663508E-502D-40C1-AC7D-570FEE8850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408" y="389361"/>
            <a:ext cx="1847850" cy="246697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6CDCF63-2B93-47EC-9463-AB7E27A5D3B0}"/>
              </a:ext>
            </a:extLst>
          </p:cNvPr>
          <p:cNvSpPr txBox="1"/>
          <p:nvPr/>
        </p:nvSpPr>
        <p:spPr>
          <a:xfrm>
            <a:off x="142043" y="2760955"/>
            <a:ext cx="11286477" cy="3416320"/>
          </a:xfrm>
          <a:prstGeom prst="rect">
            <a:avLst/>
          </a:prstGeom>
          <a:noFill/>
        </p:spPr>
        <p:txBody>
          <a:bodyPr wrap="square" rtlCol="0">
            <a:spAutoFit/>
          </a:bodyPr>
          <a:lstStyle/>
          <a:p>
            <a:pPr marL="285750" indent="-285750">
              <a:buFont typeface="Wingdings" panose="05000000000000000000" pitchFamily="2" charset="2"/>
              <a:buChar char="Ø"/>
            </a:pPr>
            <a:r>
              <a:rPr lang="en-IN" dirty="0"/>
              <a:t>Biocentrism is strongly associated with the work of Philosopher- Paul Taylor,especially his book-’Respect for Nature’-A Theory of Environmental Ethics.</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In a political &amp; geological sense,it is an ethical point of view,which extends inherent value to non-human species,ecosystems &amp; processes in nature,regardless of their capacity to perceive.It stands in contrast to Anthropocentrism which centres on the value of humans.Biocentrists believe that</a:t>
            </a:r>
          </a:p>
          <a:p>
            <a:r>
              <a:rPr lang="en-IN" dirty="0"/>
              <a:t>       -All species have inherent value, and that Humans are not superior in a moral or ethical sense.</a:t>
            </a:r>
          </a:p>
          <a:p>
            <a:pPr marL="285750" indent="-285750">
              <a:buFont typeface="Wingdings" panose="05000000000000000000" pitchFamily="2" charset="2"/>
              <a:buChar char="Ø"/>
            </a:pPr>
            <a:endParaRPr lang="en-IN" dirty="0"/>
          </a:p>
          <a:p>
            <a:pPr marL="285750" indent="-285750">
              <a:buFont typeface="Wingdings" panose="05000000000000000000" pitchFamily="2" charset="2"/>
              <a:buChar char="Ø"/>
            </a:pPr>
            <a:r>
              <a:rPr lang="en-IN" dirty="0"/>
              <a:t>Biocentrism states that nature does not exist simply for being used or consumed by humans but that humans are simply one species amongst many, and that because we are part of an Ecosystem,any actions which negatively affect the living systems of which we are a part,adversely affects us as well,whether or not, we maintain a Biocentric World view.</a:t>
            </a:r>
          </a:p>
        </p:txBody>
      </p:sp>
      <p:sp>
        <p:nvSpPr>
          <p:cNvPr id="4" name="TextBox 3">
            <a:extLst>
              <a:ext uri="{FF2B5EF4-FFF2-40B4-BE49-F238E27FC236}">
                <a16:creationId xmlns:a16="http://schemas.microsoft.com/office/drawing/2014/main" id="{1A4E1603-625B-4303-BE78-02868EA51CB9}"/>
              </a:ext>
            </a:extLst>
          </p:cNvPr>
          <p:cNvSpPr txBox="1"/>
          <p:nvPr/>
        </p:nvSpPr>
        <p:spPr>
          <a:xfrm>
            <a:off x="701336" y="0"/>
            <a:ext cx="1878922" cy="369332"/>
          </a:xfrm>
          <a:prstGeom prst="rect">
            <a:avLst/>
          </a:prstGeom>
          <a:noFill/>
        </p:spPr>
        <p:txBody>
          <a:bodyPr wrap="square" rtlCol="0">
            <a:spAutoFit/>
          </a:bodyPr>
          <a:lstStyle/>
          <a:p>
            <a:pPr algn="ctr"/>
            <a:r>
              <a:rPr kumimoji="0" lang="en-IN" sz="1800" b="1" i="0" u="none" strike="noStrike" kern="1200" cap="none" spc="0" normalizeH="0" baseline="0" noProof="0" dirty="0">
                <a:ln>
                  <a:noFill/>
                </a:ln>
                <a:solidFill>
                  <a:prstClr val="black"/>
                </a:solidFill>
                <a:effectLst/>
                <a:uLnTx/>
                <a:uFillTx/>
                <a:latin typeface="Calibri" panose="020F0502020204030204"/>
                <a:ea typeface="+mn-ea"/>
                <a:cs typeface="+mn-cs"/>
              </a:rPr>
              <a:t>Paul Taylor</a:t>
            </a:r>
            <a:endParaRPr lang="en-IN" b="1" dirty="0"/>
          </a:p>
        </p:txBody>
      </p:sp>
    </p:spTree>
    <p:extLst>
      <p:ext uri="{BB962C8B-B14F-4D97-AF65-F5344CB8AC3E}">
        <p14:creationId xmlns:p14="http://schemas.microsoft.com/office/powerpoint/2010/main" val="5261427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2193</TotalTime>
  <Words>7208</Words>
  <Application>Microsoft Office PowerPoint</Application>
  <PresentationFormat>Widescreen</PresentationFormat>
  <Paragraphs>520</Paragraphs>
  <Slides>48</Slides>
  <Notes>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SEM 4-SYBCOM-FC (FOUNDATION 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 4-SYBCOM-FC (FOUNDATION COURSE)</dc:title>
  <dc:creator>Dr.Shrikrishna Patil</dc:creator>
  <cp:lastModifiedBy>Unknown User</cp:lastModifiedBy>
  <cp:revision>186</cp:revision>
  <dcterms:created xsi:type="dcterms:W3CDTF">2021-01-11T15:14:09Z</dcterms:created>
  <dcterms:modified xsi:type="dcterms:W3CDTF">2021-02-11T09:06:51Z</dcterms:modified>
</cp:coreProperties>
</file>