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9"/>
  </p:notesMasterIdLst>
  <p:handoutMasterIdLst>
    <p:handoutMasterId r:id="rId20"/>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6256000" cy="9144000"/>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5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710" y="67"/>
      </p:cViewPr>
      <p:guideLst>
        <p:guide orient="horz" pos="2880"/>
        <p:guide pos="5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54458188-8B65-45FE-8A65-63F23552081E}" type="datetimeFigureOut">
              <a:rPr lang="en-US" smtClean="0"/>
              <a:t>5/1/2021</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CC0430C5-133E-4B3A-ACCC-17192384659E}"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286A81C4-608A-4A3F-8C73-EAAC10891377}" type="datetimeFigureOut">
              <a:rPr lang="en-US" smtClean="0"/>
              <a:t>5/1/2021</a:t>
            </a:fld>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69E54E88-2F81-4CD4-B0A1-E2FD671941E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E54E88-2F81-4CD4-B0A1-E2FD671941EA}"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283" y="914400"/>
            <a:ext cx="10668000" cy="3962401"/>
          </a:xfrm>
        </p:spPr>
        <p:txBody>
          <a:bodyPr anchor="b">
            <a:normAutofit/>
          </a:bodyPr>
          <a:lstStyle>
            <a:lvl1pPr algn="l">
              <a:defRPr sz="6400">
                <a:effectLst/>
              </a:defRPr>
            </a:lvl1pPr>
          </a:lstStyle>
          <a:p>
            <a:r>
              <a:rPr lang="en-US"/>
              <a:t>Click to edit Master title style</a:t>
            </a:r>
            <a:endParaRPr lang="en-US" dirty="0"/>
          </a:p>
        </p:txBody>
      </p:sp>
      <p:sp>
        <p:nvSpPr>
          <p:cNvPr id="3" name="Subtitle 2"/>
          <p:cNvSpPr>
            <a:spLocks noGrp="1"/>
          </p:cNvSpPr>
          <p:nvPr>
            <p:ph type="subTitle" idx="1"/>
          </p:nvPr>
        </p:nvSpPr>
        <p:spPr>
          <a:xfrm>
            <a:off x="912283" y="5125157"/>
            <a:ext cx="8534400" cy="2596444"/>
          </a:xfrm>
        </p:spPr>
        <p:txBody>
          <a:bodyPr anchor="t">
            <a:normAutofit/>
          </a:bodyPr>
          <a:lstStyle>
            <a:lvl1pPr marL="0" indent="0" algn="l">
              <a:buNone/>
              <a:defRPr sz="2800">
                <a:solidFill>
                  <a:schemeClr val="bg2">
                    <a:lumMod val="50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cxnSp>
        <p:nvCxnSpPr>
          <p:cNvPr id="16" name="Straight Connector 15"/>
          <p:cNvCxnSpPr/>
          <p:nvPr/>
        </p:nvCxnSpPr>
        <p:spPr>
          <a:xfrm flipH="1">
            <a:off x="10970683" y="11289"/>
            <a:ext cx="5080000" cy="508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8144227" y="122061"/>
            <a:ext cx="8107540" cy="810754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9647767" y="304800"/>
            <a:ext cx="6604000" cy="6604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9781117" y="43038"/>
            <a:ext cx="6470652" cy="647065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10460569" y="812802"/>
            <a:ext cx="5791199" cy="57911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4951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914400" y="711200"/>
            <a:ext cx="14425083" cy="4165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2133"/>
            </a:lvl1pPr>
            <a:lvl2pPr marL="609585" indent="0">
              <a:buNone/>
              <a:defRPr sz="2133"/>
            </a:lvl2pPr>
            <a:lvl3pPr marL="1219170" indent="0">
              <a:buNone/>
              <a:defRPr sz="2133"/>
            </a:lvl3pPr>
            <a:lvl4pPr marL="1828754" indent="0">
              <a:buNone/>
              <a:defRPr sz="2133"/>
            </a:lvl4pPr>
            <a:lvl5pPr marL="2438339" indent="0">
              <a:buNone/>
              <a:defRPr sz="2133"/>
            </a:lvl5pPr>
            <a:lvl6pPr marL="3047924" indent="0">
              <a:buNone/>
              <a:defRPr sz="2133"/>
            </a:lvl6pPr>
            <a:lvl7pPr marL="3657509" indent="0">
              <a:buNone/>
              <a:defRPr sz="2133"/>
            </a:lvl7pPr>
            <a:lvl8pPr marL="4267093" indent="0">
              <a:buNone/>
              <a:defRPr sz="2133"/>
            </a:lvl8pPr>
            <a:lvl9pPr marL="4876678" indent="0">
              <a:buNone/>
              <a:defRPr sz="2133"/>
            </a:lvl9pPr>
          </a:lstStyle>
          <a:p>
            <a:r>
              <a:rPr lang="en-US"/>
              <a:t>Click icon to add picture</a:t>
            </a:r>
            <a:endParaRPr lang="en-US" dirty="0"/>
          </a:p>
        </p:txBody>
      </p:sp>
      <p:sp>
        <p:nvSpPr>
          <p:cNvPr id="16" name="Text Placeholder 9"/>
          <p:cNvSpPr>
            <a:spLocks noGrp="1"/>
          </p:cNvSpPr>
          <p:nvPr>
            <p:ph type="body" sz="quarter" idx="14"/>
          </p:nvPr>
        </p:nvSpPr>
        <p:spPr>
          <a:xfrm>
            <a:off x="1219203" y="5125156"/>
            <a:ext cx="11072280" cy="609600"/>
          </a:xfrm>
        </p:spPr>
        <p:txBody>
          <a:bodyPr anchor="t">
            <a:normAutofit/>
          </a:bodyPr>
          <a:lstStyle>
            <a:lvl1pPr marL="0" indent="0">
              <a:buFontTx/>
              <a:buNone/>
              <a:defRPr sz="2133"/>
            </a:lvl1pPr>
            <a:lvl2pPr marL="609585" indent="0">
              <a:buFontTx/>
              <a:buNone/>
              <a:defRPr/>
            </a:lvl2pPr>
            <a:lvl3pPr marL="1219170" indent="0">
              <a:buFontTx/>
              <a:buNone/>
              <a:defRPr/>
            </a:lvl3pPr>
            <a:lvl4pPr marL="1828754" indent="0">
              <a:buFontTx/>
              <a:buNone/>
              <a:defRPr/>
            </a:lvl4pPr>
            <a:lvl5pPr marL="2438339"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2EAF757B-EF9A-4F7C-BE36-1751F35DC09D}" type="datetimeFigureOut">
              <a:rPr lang="en-US" smtClean="0"/>
              <a:pPr/>
              <a:t>5/1/2021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997428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2284" y="914400"/>
            <a:ext cx="13411200" cy="3657600"/>
          </a:xfrm>
        </p:spPr>
        <p:txBody>
          <a:bodyPr anchor="ctr">
            <a:normAutofit/>
          </a:bodyPr>
          <a:lstStyle>
            <a:lvl1pPr algn="l">
              <a:defRPr sz="4267" b="0" cap="all"/>
            </a:lvl1pPr>
          </a:lstStyle>
          <a:p>
            <a:r>
              <a:rPr lang="en-US"/>
              <a:t>Click to edit Master title style</a:t>
            </a:r>
            <a:endParaRPr lang="en-US" dirty="0"/>
          </a:p>
        </p:txBody>
      </p:sp>
      <p:sp>
        <p:nvSpPr>
          <p:cNvPr id="3" name="Text Placeholder 2"/>
          <p:cNvSpPr>
            <a:spLocks noGrp="1"/>
          </p:cNvSpPr>
          <p:nvPr>
            <p:ph type="body" idx="1"/>
          </p:nvPr>
        </p:nvSpPr>
        <p:spPr>
          <a:xfrm>
            <a:off x="912283" y="5486400"/>
            <a:ext cx="11381317" cy="2506133"/>
          </a:xfrm>
        </p:spPr>
        <p:txBody>
          <a:bodyPr anchor="ctr">
            <a:normAutofit/>
          </a:bodyPr>
          <a:lstStyle>
            <a:lvl1pPr marL="0" indent="0" algn="l">
              <a:buNone/>
              <a:defRPr sz="2667">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2760358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1882" y="914400"/>
            <a:ext cx="12192001" cy="3657600"/>
          </a:xfrm>
        </p:spPr>
        <p:txBody>
          <a:bodyPr anchor="ctr">
            <a:normAutofit/>
          </a:bodyPr>
          <a:lstStyle>
            <a:lvl1pPr algn="l">
              <a:defRPr sz="4267"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928283" y="4572000"/>
            <a:ext cx="11379200" cy="508000"/>
          </a:xfrm>
        </p:spPr>
        <p:txBody>
          <a:bodyPr anchor="ctr"/>
          <a:lstStyle>
            <a:lvl1pPr marL="0" indent="0">
              <a:buFontTx/>
              <a:buNone/>
              <a:defRPr/>
            </a:lvl1pPr>
            <a:lvl2pPr marL="609585" indent="0">
              <a:buFontTx/>
              <a:buNone/>
              <a:defRPr/>
            </a:lvl2pPr>
            <a:lvl3pPr marL="1219170" indent="0">
              <a:buFontTx/>
              <a:buNone/>
              <a:defRPr/>
            </a:lvl3pPr>
            <a:lvl4pPr marL="1828754" indent="0">
              <a:buFontTx/>
              <a:buNone/>
              <a:defRPr/>
            </a:lvl4pPr>
            <a:lvl5pPr marL="2438339" indent="0">
              <a:buFontTx/>
              <a:buNone/>
              <a:defRPr/>
            </a:lvl5pPr>
          </a:lstStyle>
          <a:p>
            <a:pPr lvl="0"/>
            <a:r>
              <a:rPr lang="en-US"/>
              <a:t>Click to edit Master text styles</a:t>
            </a:r>
          </a:p>
        </p:txBody>
      </p:sp>
      <p:sp>
        <p:nvSpPr>
          <p:cNvPr id="3" name="Text Placeholder 2"/>
          <p:cNvSpPr>
            <a:spLocks noGrp="1"/>
          </p:cNvSpPr>
          <p:nvPr>
            <p:ph type="body" idx="1"/>
          </p:nvPr>
        </p:nvSpPr>
        <p:spPr>
          <a:xfrm>
            <a:off x="912284" y="5734757"/>
            <a:ext cx="11379200" cy="2246487"/>
          </a:xfrm>
        </p:spPr>
        <p:txBody>
          <a:bodyPr anchor="ctr">
            <a:normAutofit/>
          </a:bodyPr>
          <a:lstStyle>
            <a:lvl1pPr marL="0" indent="0" algn="l">
              <a:buNone/>
              <a:defRPr sz="2667">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
        <p:nvSpPr>
          <p:cNvPr id="14" name="TextBox 13"/>
          <p:cNvSpPr txBox="1"/>
          <p:nvPr/>
        </p:nvSpPr>
        <p:spPr>
          <a:xfrm>
            <a:off x="709083" y="1082963"/>
            <a:ext cx="812800" cy="779701"/>
          </a:xfrm>
          <a:prstGeom prst="rect">
            <a:avLst/>
          </a:prstGeom>
        </p:spPr>
        <p:txBody>
          <a:bodyPr vert="horz" lIns="121920" tIns="60960" rIns="121920" bIns="60960" rtlCol="0" anchor="ctr">
            <a:noAutofit/>
          </a:bodyPr>
          <a:lstStyle/>
          <a:p>
            <a:pPr lvl="0"/>
            <a:r>
              <a:rPr lang="en-US" sz="10666" dirty="0">
                <a:solidFill>
                  <a:schemeClr val="tx1"/>
                </a:solidFill>
                <a:effectLst/>
              </a:rPr>
              <a:t>“</a:t>
            </a:r>
          </a:p>
        </p:txBody>
      </p:sp>
      <p:sp>
        <p:nvSpPr>
          <p:cNvPr id="15" name="TextBox 14"/>
          <p:cNvSpPr txBox="1"/>
          <p:nvPr/>
        </p:nvSpPr>
        <p:spPr>
          <a:xfrm>
            <a:off x="13713883" y="3691468"/>
            <a:ext cx="812800" cy="779701"/>
          </a:xfrm>
          <a:prstGeom prst="rect">
            <a:avLst/>
          </a:prstGeom>
        </p:spPr>
        <p:txBody>
          <a:bodyPr vert="horz" lIns="121920" tIns="60960" rIns="121920" bIns="60960" rtlCol="0" anchor="ctr">
            <a:noAutofit/>
          </a:bodyPr>
          <a:lstStyle/>
          <a:p>
            <a:pPr lvl="0" algn="r"/>
            <a:r>
              <a:rPr lang="en-US" sz="10666" dirty="0">
                <a:solidFill>
                  <a:schemeClr val="tx1"/>
                </a:solidFill>
                <a:effectLst/>
              </a:rPr>
              <a:t>”</a:t>
            </a:r>
          </a:p>
        </p:txBody>
      </p:sp>
    </p:spTree>
    <p:extLst>
      <p:ext uri="{BB962C8B-B14F-4D97-AF65-F5344CB8AC3E}">
        <p14:creationId xmlns:p14="http://schemas.microsoft.com/office/powerpoint/2010/main" val="36626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2283" y="4572000"/>
            <a:ext cx="11379200" cy="2263200"/>
          </a:xfrm>
        </p:spPr>
        <p:txBody>
          <a:bodyPr anchor="b">
            <a:normAutofit/>
          </a:bodyPr>
          <a:lstStyle>
            <a:lvl1pPr algn="l">
              <a:defRPr sz="4267" b="0" cap="all"/>
            </a:lvl1pPr>
          </a:lstStyle>
          <a:p>
            <a:r>
              <a:rPr lang="en-US"/>
              <a:t>Click to edit Master title style</a:t>
            </a:r>
            <a:endParaRPr lang="en-US" dirty="0"/>
          </a:p>
        </p:txBody>
      </p:sp>
      <p:sp>
        <p:nvSpPr>
          <p:cNvPr id="3" name="Text Placeholder 2"/>
          <p:cNvSpPr>
            <a:spLocks noGrp="1"/>
          </p:cNvSpPr>
          <p:nvPr>
            <p:ph type="body" idx="1"/>
          </p:nvPr>
        </p:nvSpPr>
        <p:spPr>
          <a:xfrm>
            <a:off x="912281" y="6843975"/>
            <a:ext cx="11381320" cy="1147200"/>
          </a:xfrm>
        </p:spPr>
        <p:txBody>
          <a:bodyPr anchor="t">
            <a:normAutofit/>
          </a:bodyPr>
          <a:lstStyle>
            <a:lvl1pPr marL="0" indent="0" algn="l">
              <a:buNone/>
              <a:defRPr sz="2667">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26145532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521884" y="914400"/>
            <a:ext cx="12192000" cy="3657600"/>
          </a:xfrm>
        </p:spPr>
        <p:txBody>
          <a:bodyPr anchor="ctr">
            <a:normAutofit/>
          </a:bodyPr>
          <a:lstStyle>
            <a:lvl1pPr algn="l">
              <a:defRPr sz="4267"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912284" y="5238046"/>
            <a:ext cx="11379201" cy="1399821"/>
          </a:xfrm>
        </p:spPr>
        <p:txBody>
          <a:bodyPr vert="horz" lIns="91440" tIns="45720" rIns="91440" bIns="45720" rtlCol="0" anchor="b">
            <a:normAutofit/>
          </a:bodyPr>
          <a:lstStyle>
            <a:lvl1pPr>
              <a:buNone/>
              <a:defRPr lang="en-US" sz="3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912282" y="6637867"/>
            <a:ext cx="11379201" cy="1354667"/>
          </a:xfrm>
        </p:spPr>
        <p:txBody>
          <a:bodyPr anchor="t">
            <a:normAutofit/>
          </a:bodyPr>
          <a:lstStyle>
            <a:lvl1pPr marL="0" indent="0" algn="l">
              <a:buNone/>
              <a:defRPr sz="2400">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
        <p:nvSpPr>
          <p:cNvPr id="11" name="TextBox 10"/>
          <p:cNvSpPr txBox="1"/>
          <p:nvPr/>
        </p:nvSpPr>
        <p:spPr>
          <a:xfrm>
            <a:off x="709083" y="1082963"/>
            <a:ext cx="812800" cy="779701"/>
          </a:xfrm>
          <a:prstGeom prst="rect">
            <a:avLst/>
          </a:prstGeom>
        </p:spPr>
        <p:txBody>
          <a:bodyPr vert="horz" lIns="121920" tIns="60960" rIns="121920" bIns="60960" rtlCol="0" anchor="ctr">
            <a:noAutofit/>
          </a:bodyPr>
          <a:lstStyle/>
          <a:p>
            <a:pPr lvl="0"/>
            <a:r>
              <a:rPr lang="en-US" sz="10666" dirty="0">
                <a:solidFill>
                  <a:schemeClr val="tx1"/>
                </a:solidFill>
                <a:effectLst/>
              </a:rPr>
              <a:t>“</a:t>
            </a:r>
          </a:p>
        </p:txBody>
      </p:sp>
      <p:sp>
        <p:nvSpPr>
          <p:cNvPr id="12" name="TextBox 11"/>
          <p:cNvSpPr txBox="1"/>
          <p:nvPr/>
        </p:nvSpPr>
        <p:spPr>
          <a:xfrm>
            <a:off x="13713883" y="3691468"/>
            <a:ext cx="812800" cy="779701"/>
          </a:xfrm>
          <a:prstGeom prst="rect">
            <a:avLst/>
          </a:prstGeom>
        </p:spPr>
        <p:txBody>
          <a:bodyPr vert="horz" lIns="121920" tIns="60960" rIns="121920" bIns="60960" rtlCol="0" anchor="ctr">
            <a:noAutofit/>
          </a:bodyPr>
          <a:lstStyle/>
          <a:p>
            <a:pPr lvl="0" algn="r"/>
            <a:r>
              <a:rPr lang="en-US" sz="10666" dirty="0">
                <a:solidFill>
                  <a:schemeClr val="tx1"/>
                </a:solidFill>
                <a:effectLst/>
              </a:rPr>
              <a:t>”</a:t>
            </a:r>
          </a:p>
        </p:txBody>
      </p:sp>
    </p:spTree>
    <p:extLst>
      <p:ext uri="{BB962C8B-B14F-4D97-AF65-F5344CB8AC3E}">
        <p14:creationId xmlns:p14="http://schemas.microsoft.com/office/powerpoint/2010/main" val="1190230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912284" y="914400"/>
            <a:ext cx="13411200" cy="36576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912283" y="5238045"/>
            <a:ext cx="11379200" cy="1117600"/>
          </a:xfrm>
        </p:spPr>
        <p:txBody>
          <a:bodyPr vert="horz" lIns="91440" tIns="45720" rIns="91440" bIns="45720" rtlCol="0" anchor="b">
            <a:normAutofit/>
          </a:bodyPr>
          <a:lstStyle>
            <a:lvl1pPr>
              <a:buNone/>
              <a:defRPr lang="en-US" sz="3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912282" y="6355643"/>
            <a:ext cx="11379201" cy="1636889"/>
          </a:xfrm>
        </p:spPr>
        <p:txBody>
          <a:bodyPr anchor="t">
            <a:normAutofit/>
          </a:bodyPr>
          <a:lstStyle>
            <a:lvl1pPr marL="0" indent="0" algn="l">
              <a:buNone/>
              <a:defRPr sz="2400">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3261873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875841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80283" y="914400"/>
            <a:ext cx="2743200" cy="6096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14400" y="914400"/>
            <a:ext cx="10430933" cy="707813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1992089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3677769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2282" y="2675467"/>
            <a:ext cx="11379201" cy="3042133"/>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912284" y="5994400"/>
            <a:ext cx="11379200" cy="1998133"/>
          </a:xfrm>
        </p:spPr>
        <p:txBody>
          <a:bodyPr anchor="t">
            <a:normAutofit/>
          </a:bodyPr>
          <a:lstStyle>
            <a:lvl1pPr marL="0" indent="0" algn="l">
              <a:buNone/>
              <a:defRPr sz="2400">
                <a:solidFill>
                  <a:schemeClr val="bg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AF757B-EF9A-4F7C-BE36-1751F35DC09D}" type="datetimeFigureOut">
              <a:rPr lang="en-US" smtClean="0"/>
              <a:pPr/>
              <a:t>5/1/2021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148260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2282" y="914401"/>
            <a:ext cx="6583540" cy="48203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744178" y="914401"/>
            <a:ext cx="6579305" cy="482035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AF757B-EF9A-4F7C-BE36-1751F35DC09D}" type="datetimeFigureOut">
              <a:rPr lang="en-US" smtClean="0"/>
              <a:pPr/>
              <a:t>5/1/2021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3221081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6107" y="914400"/>
            <a:ext cx="6199716" cy="768349"/>
          </a:xfrm>
        </p:spPr>
        <p:txBody>
          <a:bodyPr anchor="b">
            <a:noAutofit/>
          </a:bodyPr>
          <a:lstStyle>
            <a:lvl1pPr marL="0" indent="0">
              <a:buNone/>
              <a:defRPr sz="3733" b="0">
                <a:solidFill>
                  <a:schemeClr val="tx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912282" y="1694039"/>
            <a:ext cx="6583540" cy="4040717"/>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105421" y="914400"/>
            <a:ext cx="6220179" cy="768349"/>
          </a:xfrm>
        </p:spPr>
        <p:txBody>
          <a:bodyPr anchor="b">
            <a:noAutofit/>
          </a:bodyPr>
          <a:lstStyle>
            <a:lvl1pPr marL="0" indent="0">
              <a:buNone/>
              <a:defRPr sz="3733" b="0">
                <a:solidFill>
                  <a:schemeClr val="tx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7742060" y="1682750"/>
            <a:ext cx="6572251" cy="4040717"/>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AF757B-EF9A-4F7C-BE36-1751F35DC09D}" type="datetimeFigureOut">
              <a:rPr lang="en-US" smtClean="0"/>
              <a:pPr/>
              <a:t>5/1/2021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311782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AF757B-EF9A-4F7C-BE36-1751F35DC09D}" type="datetimeFigureOut">
              <a:rPr lang="en-US" smtClean="0"/>
              <a:pPr/>
              <a:t>5/1/2021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269952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F757B-EF9A-4F7C-BE36-1751F35DC09D}" type="datetimeFigureOut">
              <a:rPr lang="en-US" smtClean="0"/>
              <a:pPr/>
              <a:t>5/1/2021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151327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6683" y="914400"/>
            <a:ext cx="4876800" cy="1828800"/>
          </a:xfrm>
        </p:spPr>
        <p:txBody>
          <a:bodyPr anchor="b">
            <a:normAutofit/>
          </a:bodyPr>
          <a:lstStyle>
            <a:lvl1pPr algn="l">
              <a:defRPr sz="3200" b="0"/>
            </a:lvl1pPr>
          </a:lstStyle>
          <a:p>
            <a:r>
              <a:rPr lang="en-US"/>
              <a:t>Click to edit Master title style</a:t>
            </a:r>
            <a:endParaRPr lang="en-US" dirty="0"/>
          </a:p>
        </p:txBody>
      </p:sp>
      <p:sp>
        <p:nvSpPr>
          <p:cNvPr id="3" name="Content Placeholder 2"/>
          <p:cNvSpPr>
            <a:spLocks noGrp="1"/>
          </p:cNvSpPr>
          <p:nvPr>
            <p:ph idx="1"/>
          </p:nvPr>
        </p:nvSpPr>
        <p:spPr>
          <a:xfrm>
            <a:off x="912284" y="914400"/>
            <a:ext cx="7924801" cy="707813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46683" y="2946399"/>
            <a:ext cx="4876800" cy="2788356"/>
          </a:xfrm>
        </p:spPr>
        <p:txBody>
          <a:bodyPr anchor="t">
            <a:normAutofit/>
          </a:bodyPr>
          <a:lstStyle>
            <a:lvl1pPr marL="0" indent="0">
              <a:buNone/>
              <a:defRPr sz="2133"/>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2EAF757B-EF9A-4F7C-BE36-1751F35DC09D}" type="datetimeFigureOut">
              <a:rPr lang="en-US" smtClean="0"/>
              <a:pPr/>
              <a:t>5/1/2021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1530454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7083" y="1930400"/>
            <a:ext cx="8026400" cy="1524000"/>
          </a:xfrm>
        </p:spPr>
        <p:txBody>
          <a:bodyPr anchor="b">
            <a:normAutofit/>
          </a:bodyPr>
          <a:lstStyle>
            <a:lvl1pPr algn="l">
              <a:defRPr sz="373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1318683" y="1219200"/>
            <a:ext cx="4374632" cy="6096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2133"/>
            </a:lvl1pPr>
            <a:lvl2pPr marL="609585" indent="0">
              <a:buNone/>
              <a:defRPr sz="2133"/>
            </a:lvl2pPr>
            <a:lvl3pPr marL="1219170" indent="0">
              <a:buNone/>
              <a:defRPr sz="2133"/>
            </a:lvl3pPr>
            <a:lvl4pPr marL="1828754" indent="0">
              <a:buNone/>
              <a:defRPr sz="2133"/>
            </a:lvl4pPr>
            <a:lvl5pPr marL="2438339" indent="0">
              <a:buNone/>
              <a:defRPr sz="2133"/>
            </a:lvl5pPr>
            <a:lvl6pPr marL="3047924" indent="0">
              <a:buNone/>
              <a:defRPr sz="2133"/>
            </a:lvl6pPr>
            <a:lvl7pPr marL="3657509" indent="0">
              <a:buNone/>
              <a:defRPr sz="2133"/>
            </a:lvl7pPr>
            <a:lvl8pPr marL="4267093" indent="0">
              <a:buNone/>
              <a:defRPr sz="2133"/>
            </a:lvl8pPr>
            <a:lvl9pPr marL="4876678" indent="0">
              <a:buNone/>
              <a:defRPr sz="2133"/>
            </a:lvl9pPr>
          </a:lstStyle>
          <a:p>
            <a:r>
              <a:rPr lang="en-US"/>
              <a:t>Click icon to add picture</a:t>
            </a:r>
            <a:endParaRPr lang="en-US" dirty="0"/>
          </a:p>
        </p:txBody>
      </p:sp>
      <p:sp>
        <p:nvSpPr>
          <p:cNvPr id="4" name="Text Placeholder 3"/>
          <p:cNvSpPr>
            <a:spLocks noGrp="1"/>
          </p:cNvSpPr>
          <p:nvPr>
            <p:ph type="body" sz="half" idx="2"/>
          </p:nvPr>
        </p:nvSpPr>
        <p:spPr>
          <a:xfrm>
            <a:off x="6297083" y="3702755"/>
            <a:ext cx="8028517" cy="2731911"/>
          </a:xfrm>
        </p:spPr>
        <p:txBody>
          <a:bodyPr anchor="t">
            <a:normAutofit/>
          </a:bodyPr>
          <a:lstStyle>
            <a:lvl1pPr marL="0" indent="0">
              <a:buNone/>
              <a:defRPr sz="2400"/>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2EAF757B-EF9A-4F7C-BE36-1751F35DC09D}" type="datetimeFigureOut">
              <a:rPr lang="en-US" smtClean="0"/>
              <a:pPr/>
              <a:t>5/1/2021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D0D97-CFCE-40A5-82CE-B2799BB74F0A}" type="slidenum">
              <a:rPr lang="en-US" smtClean="0"/>
              <a:pPr/>
              <a:t>‹#›</a:t>
            </a:fld>
            <a:endParaRPr lang="en-US"/>
          </a:p>
        </p:txBody>
      </p:sp>
    </p:spTree>
    <p:extLst>
      <p:ext uri="{BB962C8B-B14F-4D97-AF65-F5344CB8AC3E}">
        <p14:creationId xmlns:p14="http://schemas.microsoft.com/office/powerpoint/2010/main" val="1950525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12275959" y="3951112"/>
            <a:ext cx="3975811" cy="4278489"/>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912283" y="5983110"/>
            <a:ext cx="11379200" cy="2009423"/>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2283" y="914401"/>
            <a:ext cx="11379200" cy="4820356"/>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205883" y="8229601"/>
            <a:ext cx="2133600" cy="486833"/>
          </a:xfrm>
          <a:prstGeom prst="rect">
            <a:avLst/>
          </a:prstGeom>
        </p:spPr>
        <p:txBody>
          <a:bodyPr vert="horz" lIns="91440" tIns="45720" rIns="91440" bIns="45720" rtlCol="0" anchor="t"/>
          <a:lstStyle>
            <a:lvl1pPr algn="r">
              <a:defRPr sz="1333" b="0" i="0">
                <a:solidFill>
                  <a:schemeClr val="bg2">
                    <a:lumMod val="50000"/>
                  </a:schemeClr>
                </a:solidFill>
                <a:effectLst/>
                <a:latin typeface="+mn-lt"/>
              </a:defRPr>
            </a:lvl1pPr>
          </a:lstStyle>
          <a:p>
            <a:fld id="{2EAF757B-EF9A-4F7C-BE36-1751F35DC09D}" type="datetimeFigureOut">
              <a:rPr lang="en-US" smtClean="0"/>
              <a:pPr/>
              <a:t>5/1/2021</a:t>
            </a:fld>
            <a:endParaRPr lang="en-US"/>
          </a:p>
        </p:txBody>
      </p:sp>
      <p:sp>
        <p:nvSpPr>
          <p:cNvPr id="5" name="Footer Placeholder 4"/>
          <p:cNvSpPr>
            <a:spLocks noGrp="1"/>
          </p:cNvSpPr>
          <p:nvPr>
            <p:ph type="ftr" sz="quarter" idx="3"/>
          </p:nvPr>
        </p:nvSpPr>
        <p:spPr>
          <a:xfrm>
            <a:off x="912283" y="8229601"/>
            <a:ext cx="10058400" cy="486833"/>
          </a:xfrm>
          <a:prstGeom prst="rect">
            <a:avLst/>
          </a:prstGeom>
        </p:spPr>
        <p:txBody>
          <a:bodyPr vert="horz" lIns="91440" tIns="45720" rIns="91440" bIns="45720" rtlCol="0" anchor="t"/>
          <a:lstStyle>
            <a:lvl1pPr algn="l">
              <a:defRPr sz="1333"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3817601" y="7437968"/>
            <a:ext cx="1522993" cy="893233"/>
          </a:xfrm>
          <a:prstGeom prst="rect">
            <a:avLst/>
          </a:prstGeom>
        </p:spPr>
        <p:txBody>
          <a:bodyPr vert="horz" lIns="91440" tIns="45720" rIns="91440" bIns="45720" rtlCol="0" anchor="b"/>
          <a:lstStyle>
            <a:lvl1pPr algn="r">
              <a:defRPr sz="4267" b="0" i="0">
                <a:solidFill>
                  <a:schemeClr val="bg2">
                    <a:lumMod val="50000"/>
                  </a:schemeClr>
                </a:solidFill>
                <a:effectLst/>
                <a:latin typeface="+mn-lt"/>
              </a:defRPr>
            </a:lvl1pPr>
          </a:lstStyle>
          <a:p>
            <a:fld id="{6E0D0D97-CFCE-40A5-82CE-B2799BB74F0A}" type="slidenum">
              <a:rPr lang="en-US" smtClean="0"/>
              <a:pPr/>
              <a:t>‹#›</a:t>
            </a:fld>
            <a:endParaRPr lang="en-US"/>
          </a:p>
        </p:txBody>
      </p:sp>
    </p:spTree>
    <p:extLst>
      <p:ext uri="{BB962C8B-B14F-4D97-AF65-F5344CB8AC3E}">
        <p14:creationId xmlns:p14="http://schemas.microsoft.com/office/powerpoint/2010/main" val="1576477996"/>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609585"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80990" indent="-380990" algn="l" defTabSz="609585" rtl="0" eaLnBrk="1" latinLnBrk="0" hangingPunct="1">
        <a:spcBef>
          <a:spcPct val="20000"/>
        </a:spcBef>
        <a:spcAft>
          <a:spcPts val="800"/>
        </a:spcAft>
        <a:buClr>
          <a:schemeClr val="tx1"/>
        </a:buClr>
        <a:buSzPct val="80000"/>
        <a:buFont typeface="Wingdings 3" panose="05040102010807070707" pitchFamily="18" charset="2"/>
        <a:buChar char=""/>
        <a:defRPr sz="2667" kern="1200" cap="none">
          <a:solidFill>
            <a:schemeClr val="bg2">
              <a:lumMod val="50000"/>
            </a:schemeClr>
          </a:solidFill>
          <a:effectLst/>
          <a:latin typeface="+mn-lt"/>
          <a:ea typeface="+mn-ea"/>
          <a:cs typeface="+mn-cs"/>
        </a:defRPr>
      </a:lvl1pPr>
      <a:lvl2pPr marL="990575" indent="-380990" algn="l" defTabSz="609585" rtl="0" eaLnBrk="1" latinLnBrk="0" hangingPunct="1">
        <a:spcBef>
          <a:spcPct val="20000"/>
        </a:spcBef>
        <a:spcAft>
          <a:spcPts val="800"/>
        </a:spcAft>
        <a:buClr>
          <a:schemeClr val="tx1"/>
        </a:buClr>
        <a:buSzPct val="80000"/>
        <a:buFont typeface="Wingdings 3" panose="05040102010807070707" pitchFamily="18" charset="2"/>
        <a:buChar char=""/>
        <a:defRPr sz="2400" kern="1200" cap="none">
          <a:solidFill>
            <a:schemeClr val="bg2">
              <a:lumMod val="50000"/>
            </a:schemeClr>
          </a:solidFill>
          <a:effectLst/>
          <a:latin typeface="+mn-lt"/>
          <a:ea typeface="+mn-ea"/>
          <a:cs typeface="+mn-cs"/>
        </a:defRPr>
      </a:lvl2pPr>
      <a:lvl3pPr marL="1600160" indent="-380990" algn="l" defTabSz="609585" rtl="0" eaLnBrk="1" latinLnBrk="0" hangingPunct="1">
        <a:spcBef>
          <a:spcPct val="20000"/>
        </a:spcBef>
        <a:spcAft>
          <a:spcPts val="800"/>
        </a:spcAft>
        <a:buClr>
          <a:schemeClr val="tx1"/>
        </a:buClr>
        <a:buSzPct val="80000"/>
        <a:buFont typeface="Wingdings 3" panose="05040102010807070707" pitchFamily="18" charset="2"/>
        <a:buChar char=""/>
        <a:defRPr sz="2133" kern="1200" cap="none">
          <a:solidFill>
            <a:schemeClr val="bg2">
              <a:lumMod val="50000"/>
            </a:schemeClr>
          </a:solidFill>
          <a:effectLst/>
          <a:latin typeface="+mn-lt"/>
          <a:ea typeface="+mn-ea"/>
          <a:cs typeface="+mn-cs"/>
        </a:defRPr>
      </a:lvl3pPr>
      <a:lvl4pPr marL="2057349" indent="-228594"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4pPr>
      <a:lvl5pPr marL="2819330" indent="-380990"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5pPr>
      <a:lvl6pPr marL="3352716" indent="-304792"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6pPr>
      <a:lvl7pPr marL="3962301" indent="-304792"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7pPr>
      <a:lvl8pPr marL="4571886" indent="-304792"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8pPr>
      <a:lvl9pPr marL="5181470" indent="-304792" algn="l" defTabSz="609585" rtl="0" eaLnBrk="1" latinLnBrk="0" hangingPunct="1">
        <a:spcBef>
          <a:spcPct val="20000"/>
        </a:spcBef>
        <a:spcAft>
          <a:spcPts val="800"/>
        </a:spcAft>
        <a:buClr>
          <a:schemeClr val="tx1"/>
        </a:buClr>
        <a:buSzPct val="80000"/>
        <a:buFont typeface="Wingdings 3" panose="05040102010807070707" pitchFamily="18" charset="2"/>
        <a:buChar char=""/>
        <a:defRPr sz="1867" kern="1200" cap="none">
          <a:solidFill>
            <a:schemeClr val="bg2">
              <a:lumMod val="50000"/>
            </a:schemeClr>
          </a:solidFill>
          <a:effectLst/>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t>Agents of socialization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912283" y="152400"/>
            <a:ext cx="11379200" cy="2009423"/>
          </a:xfrm>
        </p:spPr>
        <p:txBody>
          <a:bodyPr/>
          <a:lstStyle/>
          <a:p>
            <a:r>
              <a:rPr lang="en-US" dirty="0"/>
              <a:t>The School</a:t>
            </a:r>
          </a:p>
        </p:txBody>
      </p:sp>
      <p:sp>
        <p:nvSpPr>
          <p:cNvPr id="10" name="Content Placeholder 9"/>
          <p:cNvSpPr>
            <a:spLocks noGrp="1"/>
          </p:cNvSpPr>
          <p:nvPr>
            <p:ph idx="1"/>
          </p:nvPr>
        </p:nvSpPr>
        <p:spPr>
          <a:xfrm>
            <a:off x="912283" y="1676400"/>
            <a:ext cx="11379200" cy="4820356"/>
          </a:xfrm>
        </p:spPr>
        <p:txBody>
          <a:bodyPr>
            <a:normAutofit/>
          </a:bodyPr>
          <a:lstStyle/>
          <a:p>
            <a:r>
              <a:rPr lang="en-US" dirty="0"/>
              <a:t>School occupies large amounts of time and attention.</a:t>
            </a:r>
          </a:p>
          <a:p>
            <a:endParaRPr lang="en-US" dirty="0"/>
          </a:p>
          <a:p>
            <a:r>
              <a:rPr lang="en-US" dirty="0"/>
              <a:t>Between the ages of 5 and 18, young people spend some 30 weeks a year in school.</a:t>
            </a:r>
          </a:p>
          <a:p>
            <a:endParaRPr lang="en-US" dirty="0"/>
          </a:p>
          <a:p>
            <a:r>
              <a:rPr lang="en-US" dirty="0"/>
              <a:t>The school plays a major role in socializing individuals.</a:t>
            </a:r>
          </a:p>
          <a:p>
            <a:endParaRPr lang="en-US" dirty="0"/>
          </a:p>
          <a:p>
            <a:r>
              <a:rPr lang="en-US" dirty="0"/>
              <a:t>Much of this socialization is deliberate.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0" y="304800"/>
            <a:ext cx="5600700" cy="914400"/>
          </a:xfrm>
        </p:spPr>
        <p:txBody>
          <a:bodyPr>
            <a:normAutofit/>
          </a:bodyPr>
          <a:lstStyle/>
          <a:p>
            <a:r>
              <a:rPr lang="en-US" dirty="0"/>
              <a:t>The School</a:t>
            </a:r>
          </a:p>
        </p:txBody>
      </p:sp>
      <p:sp>
        <p:nvSpPr>
          <p:cNvPr id="3" name="Content Placeholder 2"/>
          <p:cNvSpPr>
            <a:spLocks noGrp="1"/>
          </p:cNvSpPr>
          <p:nvPr>
            <p:ph idx="1"/>
          </p:nvPr>
        </p:nvSpPr>
        <p:spPr>
          <a:xfrm>
            <a:off x="1270000" y="1524001"/>
            <a:ext cx="14173200" cy="6553200"/>
          </a:xfrm>
        </p:spPr>
        <p:txBody>
          <a:bodyPr>
            <a:normAutofit/>
          </a:bodyPr>
          <a:lstStyle/>
          <a:p>
            <a:r>
              <a:rPr lang="en-US" dirty="0"/>
              <a:t>Class activities are planned for the deliberate purpose of teaching reading, writing, arithmetic, and other skills.</a:t>
            </a:r>
          </a:p>
          <a:p>
            <a:endParaRPr lang="en-US" dirty="0"/>
          </a:p>
          <a:p>
            <a:r>
              <a:rPr lang="en-US" dirty="0"/>
              <a:t>Extracurricular activities such as school dances, clubs, and athletic events, are intended to prepare the student for life in the larger society.</a:t>
            </a:r>
          </a:p>
          <a:p>
            <a:endParaRPr lang="en-US" dirty="0"/>
          </a:p>
          <a:p>
            <a:r>
              <a:rPr lang="en-US" dirty="0"/>
              <a:t>Schools also attempt to transmit cultural values, such as patriotism, responsibility, and good citizenship.</a:t>
            </a:r>
          </a:p>
          <a:p>
            <a:endParaRPr lang="en-US" dirty="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304800"/>
            <a:ext cx="11379200" cy="2009423"/>
          </a:xfrm>
        </p:spPr>
        <p:txBody>
          <a:bodyPr/>
          <a:lstStyle/>
          <a:p>
            <a:r>
              <a:rPr lang="en-US" dirty="0"/>
              <a:t>The School</a:t>
            </a:r>
          </a:p>
        </p:txBody>
      </p:sp>
      <p:sp>
        <p:nvSpPr>
          <p:cNvPr id="3" name="Content Placeholder 2"/>
          <p:cNvSpPr>
            <a:spLocks noGrp="1"/>
          </p:cNvSpPr>
          <p:nvPr>
            <p:ph idx="1"/>
          </p:nvPr>
        </p:nvSpPr>
        <p:spPr/>
        <p:txBody>
          <a:bodyPr/>
          <a:lstStyle/>
          <a:p>
            <a:r>
              <a:rPr lang="en-US" dirty="0"/>
              <a:t>A large amount of unintentional socialization also occurs within the school.</a:t>
            </a:r>
          </a:p>
          <a:p>
            <a:endParaRPr lang="en-US" dirty="0"/>
          </a:p>
          <a:p>
            <a:r>
              <a:rPr lang="en-US" dirty="0"/>
              <a:t>What are some examples of unintentional socialization that occurs within the school?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3" y="0"/>
            <a:ext cx="11379200" cy="2009423"/>
          </a:xfrm>
        </p:spPr>
        <p:txBody>
          <a:bodyPr/>
          <a:lstStyle/>
          <a:p>
            <a:r>
              <a:rPr lang="en-US" dirty="0"/>
              <a:t>The Mass Media</a:t>
            </a:r>
          </a:p>
        </p:txBody>
      </p:sp>
      <p:sp>
        <p:nvSpPr>
          <p:cNvPr id="3" name="Content Placeholder 2"/>
          <p:cNvSpPr>
            <a:spLocks noGrp="1"/>
          </p:cNvSpPr>
          <p:nvPr>
            <p:ph idx="1"/>
          </p:nvPr>
        </p:nvSpPr>
        <p:spPr>
          <a:xfrm>
            <a:off x="912283" y="1447800"/>
            <a:ext cx="11379200" cy="4820356"/>
          </a:xfrm>
        </p:spPr>
        <p:txBody>
          <a:bodyPr>
            <a:normAutofit/>
          </a:bodyPr>
          <a:lstStyle/>
          <a:p>
            <a:r>
              <a:rPr lang="en-US" dirty="0"/>
              <a:t>Influential agent of socialization that involves no face-to-face interaction.</a:t>
            </a:r>
          </a:p>
          <a:p>
            <a:endParaRPr lang="en-US" dirty="0"/>
          </a:p>
          <a:p>
            <a:r>
              <a:rPr lang="en-US" b="1" dirty="0"/>
              <a:t>Mass Media</a:t>
            </a:r>
            <a:r>
              <a:rPr lang="en-US" dirty="0"/>
              <a:t>:  Instruments of communication that reach large audiences with no personal contact between those sending the information and those receiving it.</a:t>
            </a:r>
          </a:p>
          <a:p>
            <a:endParaRPr lang="en-US" b="1" dirty="0"/>
          </a:p>
          <a:p>
            <a:r>
              <a:rPr lang="en-US" dirty="0"/>
              <a:t>Major forms of mass media are books, films, the Internet, magazines, newspapers, radio, and television.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152400"/>
            <a:ext cx="11379200" cy="2009423"/>
          </a:xfrm>
        </p:spPr>
        <p:txBody>
          <a:bodyPr/>
          <a:lstStyle/>
          <a:p>
            <a:r>
              <a:rPr lang="en-US" dirty="0"/>
              <a:t>The Mass Media</a:t>
            </a:r>
          </a:p>
        </p:txBody>
      </p:sp>
      <p:sp>
        <p:nvSpPr>
          <p:cNvPr id="3" name="Content Placeholder 2"/>
          <p:cNvSpPr>
            <a:spLocks noGrp="1"/>
          </p:cNvSpPr>
          <p:nvPr>
            <p:ph idx="1"/>
          </p:nvPr>
        </p:nvSpPr>
        <p:spPr>
          <a:xfrm>
            <a:off x="912283" y="1447800"/>
            <a:ext cx="11379200" cy="4820356"/>
          </a:xfrm>
        </p:spPr>
        <p:txBody>
          <a:bodyPr/>
          <a:lstStyle/>
          <a:p>
            <a:r>
              <a:rPr lang="en-US" dirty="0"/>
              <a:t>Television probably has the most influence on the socialization of children.  </a:t>
            </a:r>
          </a:p>
          <a:p>
            <a:endParaRPr lang="en-US" dirty="0"/>
          </a:p>
          <a:p>
            <a:r>
              <a:rPr lang="en-US" dirty="0"/>
              <a:t>98 percent of homes in the United States have television sets, with an average of more than two sets per home.</a:t>
            </a:r>
          </a:p>
          <a:p>
            <a:endParaRPr lang="en-US" dirty="0"/>
          </a:p>
          <a:p>
            <a:r>
              <a:rPr lang="en-US" dirty="0"/>
              <a:t>Most children watch an average of about 28 hours each week.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1900" y="141757"/>
            <a:ext cx="5448300" cy="1001243"/>
          </a:xfrm>
        </p:spPr>
        <p:txBody>
          <a:bodyPr/>
          <a:lstStyle/>
          <a:p>
            <a:r>
              <a:rPr lang="en-US" dirty="0"/>
              <a:t>Resocialization </a:t>
            </a:r>
          </a:p>
        </p:txBody>
      </p:sp>
      <p:sp>
        <p:nvSpPr>
          <p:cNvPr id="3" name="Content Placeholder 2"/>
          <p:cNvSpPr>
            <a:spLocks noGrp="1"/>
          </p:cNvSpPr>
          <p:nvPr>
            <p:ph idx="1"/>
          </p:nvPr>
        </p:nvSpPr>
        <p:spPr>
          <a:xfrm>
            <a:off x="736600" y="1524001"/>
            <a:ext cx="15011400" cy="6644218"/>
          </a:xfrm>
        </p:spPr>
        <p:txBody>
          <a:bodyPr/>
          <a:lstStyle/>
          <a:p>
            <a:r>
              <a:rPr lang="en-US" b="1" dirty="0"/>
              <a:t>Total Institution</a:t>
            </a:r>
            <a:r>
              <a:rPr lang="en-US" dirty="0"/>
              <a:t>:  A setting in which people are isolated from the rest of society for a set period of time and are subject to tight control.</a:t>
            </a:r>
          </a:p>
          <a:p>
            <a:pPr>
              <a:buNone/>
            </a:pPr>
            <a:endParaRPr lang="en-US" b="1" dirty="0"/>
          </a:p>
        </p:txBody>
      </p:sp>
      <p:pic>
        <p:nvPicPr>
          <p:cNvPr id="4" name="Picture 3" descr="prisons3.jpg"/>
          <p:cNvPicPr>
            <a:picLocks noChangeAspect="1"/>
          </p:cNvPicPr>
          <p:nvPr/>
        </p:nvPicPr>
        <p:blipFill>
          <a:blip r:embed="rId2" cstate="print"/>
          <a:stretch>
            <a:fillRect/>
          </a:stretch>
        </p:blipFill>
        <p:spPr>
          <a:xfrm>
            <a:off x="6774424" y="984132"/>
            <a:ext cx="4006377" cy="2662825"/>
          </a:xfrm>
          <a:prstGeom prst="rect">
            <a:avLst/>
          </a:prstGeom>
        </p:spPr>
      </p:pic>
      <p:pic>
        <p:nvPicPr>
          <p:cNvPr id="5" name="Picture 4" descr="yelling.jpg"/>
          <p:cNvPicPr>
            <a:picLocks noChangeAspect="1"/>
          </p:cNvPicPr>
          <p:nvPr/>
        </p:nvPicPr>
        <p:blipFill>
          <a:blip r:embed="rId3" cstate="print"/>
          <a:stretch>
            <a:fillRect/>
          </a:stretch>
        </p:blipFill>
        <p:spPr>
          <a:xfrm>
            <a:off x="0" y="1371600"/>
            <a:ext cx="6009497" cy="2503957"/>
          </a:xfrm>
          <a:prstGeom prst="rect">
            <a:avLst/>
          </a:prstGeom>
        </p:spPr>
      </p:pic>
      <p:pic>
        <p:nvPicPr>
          <p:cNvPr id="6" name="Picture 5" descr="Mandalay%20Monastery%20Monks%20Eating.jpg"/>
          <p:cNvPicPr>
            <a:picLocks noChangeAspect="1"/>
          </p:cNvPicPr>
          <p:nvPr/>
        </p:nvPicPr>
        <p:blipFill>
          <a:blip r:embed="rId4" cstate="print"/>
          <a:stretch>
            <a:fillRect/>
          </a:stretch>
        </p:blipFill>
        <p:spPr>
          <a:xfrm>
            <a:off x="11709400" y="975781"/>
            <a:ext cx="3457398" cy="263854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3" y="152400"/>
            <a:ext cx="11379200" cy="2009423"/>
          </a:xfrm>
        </p:spPr>
        <p:txBody>
          <a:bodyPr/>
          <a:lstStyle/>
          <a:p>
            <a:r>
              <a:rPr lang="en-US" dirty="0"/>
              <a:t>Resocialization</a:t>
            </a:r>
          </a:p>
        </p:txBody>
      </p:sp>
      <p:sp>
        <p:nvSpPr>
          <p:cNvPr id="3" name="Content Placeholder 2"/>
          <p:cNvSpPr>
            <a:spLocks noGrp="1"/>
          </p:cNvSpPr>
          <p:nvPr>
            <p:ph idx="1"/>
          </p:nvPr>
        </p:nvSpPr>
        <p:spPr>
          <a:xfrm>
            <a:off x="912283" y="1752600"/>
            <a:ext cx="11379200" cy="4820356"/>
          </a:xfrm>
        </p:spPr>
        <p:txBody>
          <a:bodyPr>
            <a:normAutofit/>
          </a:bodyPr>
          <a:lstStyle/>
          <a:p>
            <a:r>
              <a:rPr lang="en-US" dirty="0"/>
              <a:t>Socialization in a total institution differs from the process found in most other settings.  </a:t>
            </a:r>
          </a:p>
          <a:p>
            <a:endParaRPr lang="en-US" dirty="0"/>
          </a:p>
          <a:p>
            <a:r>
              <a:rPr lang="en-US" dirty="0"/>
              <a:t>Total institutions are primarily concerned with resocializing their members.</a:t>
            </a:r>
          </a:p>
          <a:p>
            <a:endParaRPr lang="en-US" dirty="0"/>
          </a:p>
          <a:p>
            <a:r>
              <a:rPr lang="en-US" b="1" dirty="0"/>
              <a:t>Resocialization</a:t>
            </a:r>
            <a:r>
              <a:rPr lang="en-US" dirty="0"/>
              <a:t>:  Involves a break with past experiences and the learning of new values and norms.</a:t>
            </a:r>
            <a:endParaRPr lang="en-US" b="1" dirty="0"/>
          </a:p>
          <a:p>
            <a:endParaRPr lang="en-US" dirty="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381000"/>
            <a:ext cx="5600700" cy="1081616"/>
          </a:xfrm>
        </p:spPr>
        <p:txBody>
          <a:bodyPr/>
          <a:lstStyle/>
          <a:p>
            <a:r>
              <a:rPr lang="en-US" dirty="0"/>
              <a:t>Resocialization</a:t>
            </a:r>
          </a:p>
        </p:txBody>
      </p:sp>
      <p:sp>
        <p:nvSpPr>
          <p:cNvPr id="3" name="Content Placeholder 2"/>
          <p:cNvSpPr>
            <a:spLocks noGrp="1"/>
          </p:cNvSpPr>
          <p:nvPr>
            <p:ph idx="1"/>
          </p:nvPr>
        </p:nvSpPr>
        <p:spPr>
          <a:xfrm>
            <a:off x="1193800" y="1828800"/>
            <a:ext cx="14630400" cy="6172200"/>
          </a:xfrm>
        </p:spPr>
        <p:txBody>
          <a:bodyPr>
            <a:normAutofit/>
          </a:bodyPr>
          <a:lstStyle/>
          <a:p>
            <a:r>
              <a:rPr lang="en-US" dirty="0"/>
              <a:t>In the cast of most total institutions, resocialization is directed toward changing an individual’s personality and social behavior.</a:t>
            </a:r>
          </a:p>
          <a:p>
            <a:endParaRPr lang="en-US" dirty="0"/>
          </a:p>
          <a:p>
            <a:r>
              <a:rPr lang="en-US" dirty="0"/>
              <a:t>This is accomplished by stripping away all semblance of individual identity and replacing it with an institutional identity – uniforms, standard haircuts, and so on.</a:t>
            </a:r>
          </a:p>
          <a:p>
            <a:endParaRPr lang="en-US" dirty="0"/>
          </a:p>
          <a:p>
            <a:r>
              <a:rPr lang="en-US" dirty="0"/>
              <a:t>The individual is also denied the freedoms of the outside world. </a:t>
            </a:r>
          </a:p>
          <a:p>
            <a:endParaRPr lang="en-US" dirty="0"/>
          </a:p>
          <a:p>
            <a:r>
              <a:rPr lang="en-US" dirty="0"/>
              <a:t>Once the person’s sense of self has been weakened, it is easier for those in power to convince the person to conform to new patterns of behavior.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3" y="533400"/>
            <a:ext cx="11379200" cy="2009423"/>
          </a:xfrm>
        </p:spPr>
        <p:txBody>
          <a:bodyPr/>
          <a:lstStyle/>
          <a:p>
            <a:r>
              <a:rPr lang="en-US" dirty="0"/>
              <a:t>Agents of Socialization</a:t>
            </a:r>
          </a:p>
        </p:txBody>
      </p:sp>
      <p:sp>
        <p:nvSpPr>
          <p:cNvPr id="3" name="Content Placeholder 2"/>
          <p:cNvSpPr>
            <a:spLocks noGrp="1"/>
          </p:cNvSpPr>
          <p:nvPr>
            <p:ph idx="1"/>
          </p:nvPr>
        </p:nvSpPr>
        <p:spPr/>
        <p:txBody>
          <a:bodyPr/>
          <a:lstStyle/>
          <a:p>
            <a:pPr marL="36576" indent="0">
              <a:buNone/>
            </a:pPr>
            <a:endParaRPr lang="en-US" dirty="0"/>
          </a:p>
          <a:p>
            <a:r>
              <a:rPr lang="en-US" dirty="0"/>
              <a:t>Sociologists use the term </a:t>
            </a:r>
            <a:r>
              <a:rPr lang="en-US" b="1" dirty="0"/>
              <a:t>agents of socialization</a:t>
            </a:r>
            <a:r>
              <a:rPr lang="en-US" dirty="0"/>
              <a:t> to describe the specific individuals, groups, and institutions that enable socialization to take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3" y="448734"/>
            <a:ext cx="11379200" cy="2009423"/>
          </a:xfrm>
        </p:spPr>
        <p:txBody>
          <a:bodyPr/>
          <a:lstStyle/>
          <a:p>
            <a:r>
              <a:rPr lang="en-US" dirty="0"/>
              <a:t>Primary Agents of Socialization</a:t>
            </a:r>
          </a:p>
        </p:txBody>
      </p:sp>
      <p:sp>
        <p:nvSpPr>
          <p:cNvPr id="3" name="Content Placeholder 2"/>
          <p:cNvSpPr>
            <a:spLocks noGrp="1"/>
          </p:cNvSpPr>
          <p:nvPr>
            <p:ph idx="1"/>
          </p:nvPr>
        </p:nvSpPr>
        <p:spPr/>
        <p:txBody>
          <a:bodyPr/>
          <a:lstStyle/>
          <a:p>
            <a:r>
              <a:rPr lang="en-US" dirty="0"/>
              <a:t>The primary agents of socialization include the family, the peer group, the school, and the mass media.</a:t>
            </a:r>
          </a:p>
        </p:txBody>
      </p:sp>
      <p:pic>
        <p:nvPicPr>
          <p:cNvPr id="4" name="Picture 3" descr="family_banner.png"/>
          <p:cNvPicPr>
            <a:picLocks noChangeAspect="1"/>
          </p:cNvPicPr>
          <p:nvPr/>
        </p:nvPicPr>
        <p:blipFill>
          <a:blip r:embed="rId2" cstate="print"/>
          <a:stretch>
            <a:fillRect/>
          </a:stretch>
        </p:blipFill>
        <p:spPr>
          <a:xfrm>
            <a:off x="1193800" y="3429000"/>
            <a:ext cx="2667000" cy="3657115"/>
          </a:xfrm>
          <a:prstGeom prst="rect">
            <a:avLst/>
          </a:prstGeom>
        </p:spPr>
      </p:pic>
      <p:pic>
        <p:nvPicPr>
          <p:cNvPr id="5" name="Picture 4" descr="275px-John_Morgan_Building_of_the_Perelman_School_of_Medicine.jpg"/>
          <p:cNvPicPr>
            <a:picLocks noChangeAspect="1"/>
          </p:cNvPicPr>
          <p:nvPr/>
        </p:nvPicPr>
        <p:blipFill>
          <a:blip r:embed="rId3" cstate="print"/>
          <a:stretch>
            <a:fillRect/>
          </a:stretch>
        </p:blipFill>
        <p:spPr>
          <a:xfrm>
            <a:off x="5689600" y="4535466"/>
            <a:ext cx="3707312" cy="2170134"/>
          </a:xfrm>
          <a:prstGeom prst="rect">
            <a:avLst/>
          </a:prstGeom>
        </p:spPr>
      </p:pic>
      <p:pic>
        <p:nvPicPr>
          <p:cNvPr id="6" name="Picture 5" descr="inthemedia430c.gif"/>
          <p:cNvPicPr>
            <a:picLocks noChangeAspect="1"/>
          </p:cNvPicPr>
          <p:nvPr/>
        </p:nvPicPr>
        <p:blipFill>
          <a:blip r:embed="rId4" cstate="print"/>
          <a:stretch>
            <a:fillRect/>
          </a:stretch>
        </p:blipFill>
        <p:spPr>
          <a:xfrm>
            <a:off x="11252200" y="4535466"/>
            <a:ext cx="3124200" cy="224511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19833"/>
            <a:ext cx="11379200" cy="2009423"/>
          </a:xfrm>
        </p:spPr>
        <p:txBody>
          <a:bodyPr/>
          <a:lstStyle/>
          <a:p>
            <a:r>
              <a:rPr lang="en-US" dirty="0"/>
              <a:t>The Family</a:t>
            </a:r>
          </a:p>
        </p:txBody>
      </p:sp>
      <p:sp>
        <p:nvSpPr>
          <p:cNvPr id="3" name="Content Placeholder 2"/>
          <p:cNvSpPr>
            <a:spLocks noGrp="1"/>
          </p:cNvSpPr>
          <p:nvPr>
            <p:ph idx="1"/>
          </p:nvPr>
        </p:nvSpPr>
        <p:spPr>
          <a:xfrm>
            <a:off x="812800" y="1828800"/>
            <a:ext cx="11379200" cy="4820356"/>
          </a:xfrm>
        </p:spPr>
        <p:txBody>
          <a:bodyPr/>
          <a:lstStyle/>
          <a:p>
            <a:r>
              <a:rPr lang="en-US" dirty="0"/>
              <a:t>The most important agent of socialization in almost every society.  </a:t>
            </a:r>
          </a:p>
          <a:p>
            <a:endParaRPr lang="en-US" dirty="0"/>
          </a:p>
          <a:p>
            <a:r>
              <a:rPr lang="en-US" dirty="0"/>
              <a:t>Primary importance rests in its role as the principal socializer of young children.</a:t>
            </a:r>
          </a:p>
          <a:p>
            <a:endParaRPr lang="en-US" dirty="0"/>
          </a:p>
          <a:p>
            <a:r>
              <a:rPr lang="en-US" dirty="0"/>
              <a:t>Children first interact with others and learn the values, norms, and beliefs of society through their families.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04800"/>
            <a:ext cx="5600700" cy="929216"/>
          </a:xfrm>
        </p:spPr>
        <p:txBody>
          <a:bodyPr/>
          <a:lstStyle/>
          <a:p>
            <a:r>
              <a:rPr lang="en-US" dirty="0"/>
              <a:t>The Family</a:t>
            </a:r>
          </a:p>
        </p:txBody>
      </p:sp>
      <p:sp>
        <p:nvSpPr>
          <p:cNvPr id="3" name="Content Placeholder 2"/>
          <p:cNvSpPr>
            <a:spLocks noGrp="1"/>
          </p:cNvSpPr>
          <p:nvPr>
            <p:ph idx="1"/>
          </p:nvPr>
        </p:nvSpPr>
        <p:spPr>
          <a:xfrm>
            <a:off x="584200" y="1600201"/>
            <a:ext cx="14859000" cy="6781799"/>
          </a:xfrm>
        </p:spPr>
        <p:txBody>
          <a:bodyPr>
            <a:normAutofit/>
          </a:bodyPr>
          <a:lstStyle/>
          <a:p>
            <a:r>
              <a:rPr lang="en-US" dirty="0"/>
              <a:t>Socialization in a family setting can be both deliberate and unintended.</a:t>
            </a:r>
          </a:p>
          <a:p>
            <a:endParaRPr lang="en-US" dirty="0"/>
          </a:p>
          <a:p>
            <a:r>
              <a:rPr lang="en-US" b="1" dirty="0"/>
              <a:t>Deliberate</a:t>
            </a:r>
            <a:r>
              <a:rPr lang="en-US" dirty="0"/>
              <a:t>:  Intended socialization activities.  Ex., father teaching children about the importance of telling the truth.</a:t>
            </a:r>
          </a:p>
          <a:p>
            <a:endParaRPr lang="en-US" b="1" dirty="0"/>
          </a:p>
          <a:p>
            <a:r>
              <a:rPr lang="en-US" b="1" dirty="0"/>
              <a:t>Unintended</a:t>
            </a:r>
            <a:r>
              <a:rPr lang="en-US" dirty="0"/>
              <a:t>:  Can have an even greater effect on children than deliberate attempts at socialization.  Ex., a father explains the importance of being polite.  However, the child witnesses the father being impolite.  Is the child likely to follow what the father says or what the father actually does?</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0" y="18789"/>
            <a:ext cx="11379200" cy="2009423"/>
          </a:xfrm>
        </p:spPr>
        <p:txBody>
          <a:bodyPr/>
          <a:lstStyle/>
          <a:p>
            <a:r>
              <a:rPr lang="en-US" dirty="0"/>
              <a:t>The Family</a:t>
            </a:r>
          </a:p>
        </p:txBody>
      </p:sp>
      <p:sp>
        <p:nvSpPr>
          <p:cNvPr id="3" name="Content Placeholder 2"/>
          <p:cNvSpPr>
            <a:spLocks noGrp="1"/>
          </p:cNvSpPr>
          <p:nvPr>
            <p:ph idx="1"/>
          </p:nvPr>
        </p:nvSpPr>
        <p:spPr/>
        <p:txBody>
          <a:bodyPr/>
          <a:lstStyle/>
          <a:p>
            <a:r>
              <a:rPr lang="en-US" dirty="0"/>
              <a:t>The socialization process differs from family to family.  </a:t>
            </a:r>
          </a:p>
          <a:p>
            <a:endParaRPr lang="en-US" dirty="0"/>
          </a:p>
          <a:p>
            <a:r>
              <a:rPr lang="en-US" dirty="0"/>
              <a:t>Families come in all shapes and sizes (family size, family make-up [single parent], race, ethnicity, religion, geographic region).</a:t>
            </a:r>
          </a:p>
          <a:p>
            <a:endParaRPr lang="en-US" dirty="0"/>
          </a:p>
          <a:p>
            <a:r>
              <a:rPr lang="en-US" dirty="0"/>
              <a:t>All these differences affect the way a family socializes its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110" y="-90311"/>
            <a:ext cx="11379200" cy="2009423"/>
          </a:xfrm>
        </p:spPr>
        <p:txBody>
          <a:bodyPr/>
          <a:lstStyle/>
          <a:p>
            <a:r>
              <a:rPr lang="en-US" dirty="0"/>
              <a:t>The Peer Group</a:t>
            </a:r>
          </a:p>
        </p:txBody>
      </p:sp>
      <p:sp>
        <p:nvSpPr>
          <p:cNvPr id="3" name="Content Placeholder 2"/>
          <p:cNvSpPr>
            <a:spLocks noGrp="1"/>
          </p:cNvSpPr>
          <p:nvPr>
            <p:ph idx="1"/>
          </p:nvPr>
        </p:nvSpPr>
        <p:spPr>
          <a:xfrm>
            <a:off x="916110" y="1919112"/>
            <a:ext cx="11379200" cy="4820356"/>
          </a:xfrm>
        </p:spPr>
        <p:txBody>
          <a:bodyPr>
            <a:normAutofit/>
          </a:bodyPr>
          <a:lstStyle/>
          <a:p>
            <a:r>
              <a:rPr lang="en-US" dirty="0"/>
              <a:t>As children grow older, forces outside of the family increasingly influence them.</a:t>
            </a:r>
          </a:p>
          <a:p>
            <a:endParaRPr lang="en-US" dirty="0"/>
          </a:p>
          <a:p>
            <a:r>
              <a:rPr lang="en-US" dirty="0"/>
              <a:t>Children begin to relate more and more to their peer groups.</a:t>
            </a:r>
          </a:p>
          <a:p>
            <a:endParaRPr lang="en-US" dirty="0"/>
          </a:p>
          <a:p>
            <a:r>
              <a:rPr lang="en-US" b="1" dirty="0"/>
              <a:t>Peer Group</a:t>
            </a:r>
            <a:r>
              <a:rPr lang="en-US" dirty="0"/>
              <a:t>:  A primary group composed of individuals of roughly equal age and similar social characteristics.</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471" y="256821"/>
            <a:ext cx="11379200" cy="2009423"/>
          </a:xfrm>
        </p:spPr>
        <p:txBody>
          <a:bodyPr/>
          <a:lstStyle/>
          <a:p>
            <a:r>
              <a:rPr lang="en-US" dirty="0"/>
              <a:t>The Peer Group</a:t>
            </a:r>
          </a:p>
        </p:txBody>
      </p:sp>
      <p:sp>
        <p:nvSpPr>
          <p:cNvPr id="3" name="Content Placeholder 2"/>
          <p:cNvSpPr>
            <a:spLocks noGrp="1"/>
          </p:cNvSpPr>
          <p:nvPr>
            <p:ph idx="1"/>
          </p:nvPr>
        </p:nvSpPr>
        <p:spPr>
          <a:xfrm>
            <a:off x="736600" y="2057400"/>
            <a:ext cx="11379200" cy="4820356"/>
          </a:xfrm>
        </p:spPr>
        <p:txBody>
          <a:bodyPr>
            <a:normAutofit fontScale="92500" lnSpcReduction="20000"/>
          </a:bodyPr>
          <a:lstStyle/>
          <a:p>
            <a:r>
              <a:rPr lang="en-US" dirty="0"/>
              <a:t>Peer groups are particularly influential during the pre-teenage and early teenage years.</a:t>
            </a:r>
          </a:p>
          <a:p>
            <a:endParaRPr lang="en-US" dirty="0"/>
          </a:p>
          <a:p>
            <a:r>
              <a:rPr lang="en-US" dirty="0"/>
              <a:t>Winning peer acceptance is a powerful force in the lives of young people.</a:t>
            </a:r>
          </a:p>
          <a:p>
            <a:endParaRPr lang="en-US" dirty="0"/>
          </a:p>
          <a:p>
            <a:r>
              <a:rPr lang="en-US" dirty="0"/>
              <a:t>To win this acceptance, young people willingly adopt the values and standards of the peer group.</a:t>
            </a:r>
          </a:p>
          <a:p>
            <a:endParaRPr lang="en-US" dirty="0"/>
          </a:p>
          <a:p>
            <a:r>
              <a:rPr lang="en-US" dirty="0"/>
              <a:t>Young people often shape themselves into the kind of person they think the group wants them to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46200" y="152400"/>
            <a:ext cx="11506200" cy="992716"/>
          </a:xfrm>
        </p:spPr>
        <p:txBody>
          <a:bodyPr>
            <a:normAutofit fontScale="90000"/>
          </a:bodyPr>
          <a:lstStyle/>
          <a:p>
            <a:r>
              <a:rPr lang="en-US" dirty="0"/>
              <a:t>Peer-Group Socialization vs. Socialization Within the Family</a:t>
            </a:r>
          </a:p>
        </p:txBody>
      </p:sp>
      <p:sp>
        <p:nvSpPr>
          <p:cNvPr id="5" name="Text Placeholder 4"/>
          <p:cNvSpPr>
            <a:spLocks noGrp="1"/>
          </p:cNvSpPr>
          <p:nvPr>
            <p:ph type="body" idx="1"/>
          </p:nvPr>
        </p:nvSpPr>
        <p:spPr>
          <a:xfrm>
            <a:off x="1296106" y="609600"/>
            <a:ext cx="6318250" cy="2133600"/>
          </a:xfrm>
        </p:spPr>
        <p:txBody>
          <a:bodyPr/>
          <a:lstStyle/>
          <a:p>
            <a:r>
              <a:rPr lang="en-US" dirty="0"/>
              <a:t>Socialization Within the Family</a:t>
            </a:r>
          </a:p>
        </p:txBody>
      </p:sp>
      <p:sp>
        <p:nvSpPr>
          <p:cNvPr id="6" name="Content Placeholder 5"/>
          <p:cNvSpPr>
            <a:spLocks noGrp="1"/>
          </p:cNvSpPr>
          <p:nvPr>
            <p:ph sz="half" idx="2"/>
          </p:nvPr>
        </p:nvSpPr>
        <p:spPr>
          <a:xfrm>
            <a:off x="431800" y="2743200"/>
            <a:ext cx="7182556" cy="5255684"/>
          </a:xfrm>
        </p:spPr>
        <p:txBody>
          <a:bodyPr>
            <a:normAutofit/>
          </a:bodyPr>
          <a:lstStyle/>
          <a:p>
            <a:r>
              <a:rPr lang="en-US" dirty="0"/>
              <a:t>The norms and values imparted by the family usually focus on the larger culture.</a:t>
            </a:r>
          </a:p>
          <a:p>
            <a:endParaRPr lang="en-US" dirty="0"/>
          </a:p>
          <a:p>
            <a:r>
              <a:rPr lang="en-US" dirty="0"/>
              <a:t>Parents often become alarmed if they come to believe that the norms and values of the peer group are more important to their children than those of society as a whole.</a:t>
            </a:r>
          </a:p>
        </p:txBody>
      </p:sp>
      <p:sp>
        <p:nvSpPr>
          <p:cNvPr id="7" name="Text Placeholder 6"/>
          <p:cNvSpPr>
            <a:spLocks noGrp="1"/>
          </p:cNvSpPr>
          <p:nvPr>
            <p:ph type="body" sz="quarter" idx="3"/>
          </p:nvPr>
        </p:nvSpPr>
        <p:spPr>
          <a:xfrm>
            <a:off x="8105421" y="1295400"/>
            <a:ext cx="6318250" cy="838200"/>
          </a:xfrm>
        </p:spPr>
        <p:txBody>
          <a:bodyPr/>
          <a:lstStyle/>
          <a:p>
            <a:r>
              <a:rPr lang="en-US" dirty="0"/>
              <a:t>Peer-Group Socialization</a:t>
            </a:r>
          </a:p>
        </p:txBody>
      </p:sp>
      <p:sp>
        <p:nvSpPr>
          <p:cNvPr id="8" name="Content Placeholder 7"/>
          <p:cNvSpPr>
            <a:spLocks noGrp="1"/>
          </p:cNvSpPr>
          <p:nvPr>
            <p:ph sz="quarter" idx="4"/>
          </p:nvPr>
        </p:nvSpPr>
        <p:spPr>
          <a:xfrm>
            <a:off x="8257824" y="2743200"/>
            <a:ext cx="7185377" cy="5255684"/>
          </a:xfrm>
        </p:spPr>
        <p:txBody>
          <a:bodyPr/>
          <a:lstStyle/>
          <a:p>
            <a:r>
              <a:rPr lang="en-US" dirty="0"/>
              <a:t>In peer groups, the focus is the subculture of the group.</a:t>
            </a:r>
          </a:p>
          <a:p>
            <a:endParaRPr lang="en-US" dirty="0"/>
          </a:p>
          <a:p>
            <a:r>
              <a:rPr lang="en-US" dirty="0"/>
              <a:t>Peer-group goals are sometimes at odds with the goals of the larger society.</a:t>
            </a:r>
          </a:p>
        </p:txBody>
      </p:sp>
    </p:spTree>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220</TotalTime>
  <Words>852</Words>
  <Application>Microsoft Office PowerPoint</Application>
  <PresentationFormat>Custom</PresentationFormat>
  <Paragraphs>94</Paragraphs>
  <Slides>17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Calibri</vt:lpstr>
      <vt:lpstr>Century Gothic</vt:lpstr>
      <vt:lpstr>Wingdings 3</vt:lpstr>
      <vt:lpstr>Slice</vt:lpstr>
      <vt:lpstr>Agents of socialization</vt:lpstr>
      <vt:lpstr>Agents of Socialization</vt:lpstr>
      <vt:lpstr>Primary Agents of Socialization</vt:lpstr>
      <vt:lpstr>The Family</vt:lpstr>
      <vt:lpstr>The Family</vt:lpstr>
      <vt:lpstr>The Family</vt:lpstr>
      <vt:lpstr>The Peer Group</vt:lpstr>
      <vt:lpstr>The Peer Group</vt:lpstr>
      <vt:lpstr>Peer-Group Socialization vs. Socialization Within the Family</vt:lpstr>
      <vt:lpstr>The School</vt:lpstr>
      <vt:lpstr>The School</vt:lpstr>
      <vt:lpstr>The School</vt:lpstr>
      <vt:lpstr>The Mass Media</vt:lpstr>
      <vt:lpstr>The Mass Media</vt:lpstr>
      <vt:lpstr>Resocialization </vt:lpstr>
      <vt:lpstr>Resocialization</vt:lpstr>
      <vt:lpstr>Resocialization</vt:lpstr>
    </vt:vector>
  </TitlesOfParts>
  <Company>WCSD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Agents of socialization</dc:title>
  <dc:creator>jonesj</dc:creator>
  <cp:lastModifiedBy>Dr.Shrikrishna Patil</cp:lastModifiedBy>
  <cp:revision>14</cp:revision>
  <dcterms:created xsi:type="dcterms:W3CDTF">2012-04-09T21:48:42Z</dcterms:created>
  <dcterms:modified xsi:type="dcterms:W3CDTF">2021-05-01T13:31:02Z</dcterms:modified>
</cp:coreProperties>
</file>