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7" r:id="rId2"/>
    <p:sldId id="256" r:id="rId3"/>
    <p:sldId id="261" r:id="rId4"/>
    <p:sldId id="262" r:id="rId5"/>
    <p:sldId id="263" r:id="rId6"/>
    <p:sldId id="264" r:id="rId7"/>
    <p:sldId id="265" r:id="rId8"/>
    <p:sldId id="267" r:id="rId9"/>
    <p:sldId id="266" r:id="rId10"/>
    <p:sldId id="268" r:id="rId11"/>
    <p:sldId id="269" r:id="rId12"/>
    <p:sldId id="270" r:id="rId13"/>
    <p:sldId id="271" r:id="rId14"/>
    <p:sldId id="272" r:id="rId15"/>
    <p:sldId id="273" r:id="rId16"/>
    <p:sldId id="274" r:id="rId17"/>
    <p:sldId id="275" r:id="rId18"/>
    <p:sldId id="294" r:id="rId19"/>
    <p:sldId id="276" r:id="rId20"/>
    <p:sldId id="277" r:id="rId21"/>
    <p:sldId id="278" r:id="rId22"/>
    <p:sldId id="279" r:id="rId23"/>
    <p:sldId id="280" r:id="rId24"/>
    <p:sldId id="281" r:id="rId25"/>
    <p:sldId id="282" r:id="rId26"/>
    <p:sldId id="283" r:id="rId27"/>
    <p:sldId id="284" r:id="rId28"/>
    <p:sldId id="285" r:id="rId29"/>
    <p:sldId id="286" r:id="rId30"/>
    <p:sldId id="287" r:id="rId31"/>
    <p:sldId id="288" r:id="rId32"/>
    <p:sldId id="289" r:id="rId33"/>
    <p:sldId id="290" r:id="rId34"/>
    <p:sldId id="291" r:id="rId35"/>
    <p:sldId id="292" r:id="rId36"/>
    <p:sldId id="293" r:id="rId37"/>
    <p:sldId id="295" r:id="rId38"/>
    <p:sldId id="296" r:id="rId39"/>
    <p:sldId id="297" r:id="rId40"/>
    <p:sldId id="298" r:id="rId41"/>
    <p:sldId id="299" r:id="rId42"/>
    <p:sldId id="300" r:id="rId43"/>
    <p:sldId id="301" r:id="rId44"/>
    <p:sldId id="302" r:id="rId45"/>
    <p:sldId id="304" r:id="rId46"/>
    <p:sldId id="305" r:id="rId47"/>
    <p:sldId id="306" r:id="rId48"/>
    <p:sldId id="307" r:id="rId49"/>
    <p:sldId id="308" r:id="rId50"/>
    <p:sldId id="309" r:id="rId51"/>
    <p:sldId id="310" r:id="rId52"/>
    <p:sldId id="303" r:id="rId53"/>
    <p:sldId id="311" r:id="rId54"/>
    <p:sldId id="312" r:id="rId55"/>
    <p:sldId id="313" r:id="rId56"/>
    <p:sldId id="258" r:id="rId57"/>
    <p:sldId id="259" r:id="rId58"/>
    <p:sldId id="260" r:id="rId5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0" d="100"/>
          <a:sy n="70" d="100"/>
        </p:scale>
        <p:origin x="-660" y="-9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5BE040E-E3C2-4FE1-A322-705FA3527AC4}" type="doc">
      <dgm:prSet loTypeId="urn:microsoft.com/office/officeart/2005/8/layout/vList2" loCatId="list" qsTypeId="urn:microsoft.com/office/officeart/2005/8/quickstyle/simple1" qsCatId="simple" csTypeId="urn:microsoft.com/office/officeart/2005/8/colors/colorful1" csCatId="colorful" phldr="1"/>
      <dgm:spPr/>
      <dgm:t>
        <a:bodyPr/>
        <a:lstStyle/>
        <a:p>
          <a:endParaRPr lang="en-US"/>
        </a:p>
      </dgm:t>
    </dgm:pt>
    <dgm:pt modelId="{4AA1FCB4-CE9D-4B5F-8C1A-E8A9ADB45FC6}">
      <dgm:prSet/>
      <dgm:spPr/>
      <dgm:t>
        <a:bodyPr/>
        <a:lstStyle/>
        <a:p>
          <a:pPr rtl="0"/>
          <a:r>
            <a:rPr lang="en-US" b="0" i="0" dirty="0" smtClean="0"/>
            <a:t>The three categories of international bonds are domestic bonds, Eurobonds, and foreign bonds.</a:t>
          </a:r>
          <a:endParaRPr lang="en-US" dirty="0"/>
        </a:p>
      </dgm:t>
    </dgm:pt>
    <dgm:pt modelId="{B3616186-4EEA-4996-9B0E-F03E85E6FE03}" type="parTrans" cxnId="{B0B032A2-7339-4D1E-BD68-B01467989ED4}">
      <dgm:prSet/>
      <dgm:spPr/>
      <dgm:t>
        <a:bodyPr/>
        <a:lstStyle/>
        <a:p>
          <a:endParaRPr lang="en-US"/>
        </a:p>
      </dgm:t>
    </dgm:pt>
    <dgm:pt modelId="{9016FF46-DE59-4C1A-A71F-FE889C06711C}" type="sibTrans" cxnId="{B0B032A2-7339-4D1E-BD68-B01467989ED4}">
      <dgm:prSet/>
      <dgm:spPr/>
      <dgm:t>
        <a:bodyPr/>
        <a:lstStyle/>
        <a:p>
          <a:endParaRPr lang="en-US"/>
        </a:p>
      </dgm:t>
    </dgm:pt>
    <dgm:pt modelId="{40D85B0E-C0B0-4115-AFBC-3085097139F1}">
      <dgm:prSet/>
      <dgm:spPr/>
      <dgm:t>
        <a:bodyPr/>
        <a:lstStyle/>
        <a:p>
          <a:pPr rtl="0"/>
          <a:r>
            <a:rPr lang="en-US" b="0" i="0" dirty="0" smtClean="0"/>
            <a:t>Under dollar-denominated bonds, there are Yankee bonds and Eurodollar bonds and Non-dollar denominated bonds are sold and traded in domestic markets, foreign markets, and Euro markets</a:t>
          </a:r>
          <a:endParaRPr lang="en-US" dirty="0"/>
        </a:p>
      </dgm:t>
    </dgm:pt>
    <dgm:pt modelId="{22EF2B94-58C0-43C4-B4B8-3E20769A27FA}" type="parTrans" cxnId="{D68299E5-D53E-4085-9861-943F012E91C6}">
      <dgm:prSet/>
      <dgm:spPr/>
      <dgm:t>
        <a:bodyPr/>
        <a:lstStyle/>
        <a:p>
          <a:endParaRPr lang="en-US"/>
        </a:p>
      </dgm:t>
    </dgm:pt>
    <dgm:pt modelId="{DB5DF799-1C55-4308-B36B-CD31F6B7675B}" type="sibTrans" cxnId="{D68299E5-D53E-4085-9861-943F012E91C6}">
      <dgm:prSet/>
      <dgm:spPr/>
      <dgm:t>
        <a:bodyPr/>
        <a:lstStyle/>
        <a:p>
          <a:endParaRPr lang="en-US"/>
        </a:p>
      </dgm:t>
    </dgm:pt>
    <dgm:pt modelId="{D99E42A3-A57F-42EC-AFDB-49D83F41E9DD}">
      <dgm:prSet/>
      <dgm:spPr/>
      <dgm:t>
        <a:bodyPr/>
        <a:lstStyle/>
        <a:p>
          <a:pPr rtl="0"/>
          <a:r>
            <a:rPr lang="en-US" dirty="0" smtClean="0"/>
            <a:t>International Bonds in India are Foreign Currency Convertible Bonds, Foreign Currency Exchange Bonds</a:t>
          </a:r>
          <a:endParaRPr lang="en-US" dirty="0"/>
        </a:p>
      </dgm:t>
    </dgm:pt>
    <dgm:pt modelId="{5D3FF1F4-4E19-4793-9733-2D02FB64B679}" type="parTrans" cxnId="{FC0FAA9B-86F6-4348-BD10-B7697C85B1F0}">
      <dgm:prSet/>
      <dgm:spPr/>
      <dgm:t>
        <a:bodyPr/>
        <a:lstStyle/>
        <a:p>
          <a:endParaRPr lang="en-US"/>
        </a:p>
      </dgm:t>
    </dgm:pt>
    <dgm:pt modelId="{64F42785-AEC7-4161-BD86-E9E3303EE986}" type="sibTrans" cxnId="{FC0FAA9B-86F6-4348-BD10-B7697C85B1F0}">
      <dgm:prSet/>
      <dgm:spPr/>
      <dgm:t>
        <a:bodyPr/>
        <a:lstStyle/>
        <a:p>
          <a:endParaRPr lang="en-US"/>
        </a:p>
      </dgm:t>
    </dgm:pt>
    <dgm:pt modelId="{8C1517B9-6606-401F-BFF5-982ADDA49B1E}" type="pres">
      <dgm:prSet presAssocID="{C5BE040E-E3C2-4FE1-A322-705FA3527AC4}" presName="linear" presStyleCnt="0">
        <dgm:presLayoutVars>
          <dgm:animLvl val="lvl"/>
          <dgm:resizeHandles val="exact"/>
        </dgm:presLayoutVars>
      </dgm:prSet>
      <dgm:spPr/>
      <dgm:t>
        <a:bodyPr/>
        <a:lstStyle/>
        <a:p>
          <a:endParaRPr lang="en-US"/>
        </a:p>
      </dgm:t>
    </dgm:pt>
    <dgm:pt modelId="{51F248D5-970D-4F87-A842-C7FF2214B3F5}" type="pres">
      <dgm:prSet presAssocID="{4AA1FCB4-CE9D-4B5F-8C1A-E8A9ADB45FC6}" presName="parentText" presStyleLbl="node1" presStyleIdx="0" presStyleCnt="3">
        <dgm:presLayoutVars>
          <dgm:chMax val="0"/>
          <dgm:bulletEnabled val="1"/>
        </dgm:presLayoutVars>
      </dgm:prSet>
      <dgm:spPr/>
      <dgm:t>
        <a:bodyPr/>
        <a:lstStyle/>
        <a:p>
          <a:endParaRPr lang="en-US"/>
        </a:p>
      </dgm:t>
    </dgm:pt>
    <dgm:pt modelId="{16EB430C-0E3E-4C08-8E6A-E56F9C9225A1}" type="pres">
      <dgm:prSet presAssocID="{9016FF46-DE59-4C1A-A71F-FE889C06711C}" presName="spacer" presStyleCnt="0"/>
      <dgm:spPr/>
    </dgm:pt>
    <dgm:pt modelId="{E874EF03-A70E-47C1-98F2-275A6D3B02DC}" type="pres">
      <dgm:prSet presAssocID="{40D85B0E-C0B0-4115-AFBC-3085097139F1}" presName="parentText" presStyleLbl="node1" presStyleIdx="1" presStyleCnt="3">
        <dgm:presLayoutVars>
          <dgm:chMax val="0"/>
          <dgm:bulletEnabled val="1"/>
        </dgm:presLayoutVars>
      </dgm:prSet>
      <dgm:spPr/>
      <dgm:t>
        <a:bodyPr/>
        <a:lstStyle/>
        <a:p>
          <a:endParaRPr lang="en-US"/>
        </a:p>
      </dgm:t>
    </dgm:pt>
    <dgm:pt modelId="{E6C71870-C120-4494-9435-C281937F27F2}" type="pres">
      <dgm:prSet presAssocID="{DB5DF799-1C55-4308-B36B-CD31F6B7675B}" presName="spacer" presStyleCnt="0"/>
      <dgm:spPr/>
    </dgm:pt>
    <dgm:pt modelId="{37BEA44D-7C72-447F-8B6D-CC5AFFD20D48}" type="pres">
      <dgm:prSet presAssocID="{D99E42A3-A57F-42EC-AFDB-49D83F41E9DD}" presName="parentText" presStyleLbl="node1" presStyleIdx="2" presStyleCnt="3">
        <dgm:presLayoutVars>
          <dgm:chMax val="0"/>
          <dgm:bulletEnabled val="1"/>
        </dgm:presLayoutVars>
      </dgm:prSet>
      <dgm:spPr/>
      <dgm:t>
        <a:bodyPr/>
        <a:lstStyle/>
        <a:p>
          <a:endParaRPr lang="en-US"/>
        </a:p>
      </dgm:t>
    </dgm:pt>
  </dgm:ptLst>
  <dgm:cxnLst>
    <dgm:cxn modelId="{B0B032A2-7339-4D1E-BD68-B01467989ED4}" srcId="{C5BE040E-E3C2-4FE1-A322-705FA3527AC4}" destId="{4AA1FCB4-CE9D-4B5F-8C1A-E8A9ADB45FC6}" srcOrd="0" destOrd="0" parTransId="{B3616186-4EEA-4996-9B0E-F03E85E6FE03}" sibTransId="{9016FF46-DE59-4C1A-A71F-FE889C06711C}"/>
    <dgm:cxn modelId="{D68299E5-D53E-4085-9861-943F012E91C6}" srcId="{C5BE040E-E3C2-4FE1-A322-705FA3527AC4}" destId="{40D85B0E-C0B0-4115-AFBC-3085097139F1}" srcOrd="1" destOrd="0" parTransId="{22EF2B94-58C0-43C4-B4B8-3E20769A27FA}" sibTransId="{DB5DF799-1C55-4308-B36B-CD31F6B7675B}"/>
    <dgm:cxn modelId="{37368DEC-193D-4569-B1FB-2FB108FF2F3F}" type="presOf" srcId="{40D85B0E-C0B0-4115-AFBC-3085097139F1}" destId="{E874EF03-A70E-47C1-98F2-275A6D3B02DC}" srcOrd="0" destOrd="0" presId="urn:microsoft.com/office/officeart/2005/8/layout/vList2"/>
    <dgm:cxn modelId="{8EC207A0-242A-494F-B335-D3C8BD7B5B6A}" type="presOf" srcId="{D99E42A3-A57F-42EC-AFDB-49D83F41E9DD}" destId="{37BEA44D-7C72-447F-8B6D-CC5AFFD20D48}" srcOrd="0" destOrd="0" presId="urn:microsoft.com/office/officeart/2005/8/layout/vList2"/>
    <dgm:cxn modelId="{FC0FAA9B-86F6-4348-BD10-B7697C85B1F0}" srcId="{C5BE040E-E3C2-4FE1-A322-705FA3527AC4}" destId="{D99E42A3-A57F-42EC-AFDB-49D83F41E9DD}" srcOrd="2" destOrd="0" parTransId="{5D3FF1F4-4E19-4793-9733-2D02FB64B679}" sibTransId="{64F42785-AEC7-4161-BD86-E9E3303EE986}"/>
    <dgm:cxn modelId="{7FC6EFFD-77FE-4F05-BB58-FF427CAA46E3}" type="presOf" srcId="{C5BE040E-E3C2-4FE1-A322-705FA3527AC4}" destId="{8C1517B9-6606-401F-BFF5-982ADDA49B1E}" srcOrd="0" destOrd="0" presId="urn:microsoft.com/office/officeart/2005/8/layout/vList2"/>
    <dgm:cxn modelId="{7C57F962-F03A-42E9-8D90-600425F1E356}" type="presOf" srcId="{4AA1FCB4-CE9D-4B5F-8C1A-E8A9ADB45FC6}" destId="{51F248D5-970D-4F87-A842-C7FF2214B3F5}" srcOrd="0" destOrd="0" presId="urn:microsoft.com/office/officeart/2005/8/layout/vList2"/>
    <dgm:cxn modelId="{9F12EF21-C270-49BF-AD0A-4D4B466908D4}" type="presParOf" srcId="{8C1517B9-6606-401F-BFF5-982ADDA49B1E}" destId="{51F248D5-970D-4F87-A842-C7FF2214B3F5}" srcOrd="0" destOrd="0" presId="urn:microsoft.com/office/officeart/2005/8/layout/vList2"/>
    <dgm:cxn modelId="{6567A297-557B-4BFB-97EA-34421F1C32FD}" type="presParOf" srcId="{8C1517B9-6606-401F-BFF5-982ADDA49B1E}" destId="{16EB430C-0E3E-4C08-8E6A-E56F9C9225A1}" srcOrd="1" destOrd="0" presId="urn:microsoft.com/office/officeart/2005/8/layout/vList2"/>
    <dgm:cxn modelId="{0B45F79C-F684-46F0-ABE9-980CFFC2B3BE}" type="presParOf" srcId="{8C1517B9-6606-401F-BFF5-982ADDA49B1E}" destId="{E874EF03-A70E-47C1-98F2-275A6D3B02DC}" srcOrd="2" destOrd="0" presId="urn:microsoft.com/office/officeart/2005/8/layout/vList2"/>
    <dgm:cxn modelId="{8F5A3DFF-8C30-4167-8A37-47FA4E0495AD}" type="presParOf" srcId="{8C1517B9-6606-401F-BFF5-982ADDA49B1E}" destId="{E6C71870-C120-4494-9435-C281937F27F2}" srcOrd="3" destOrd="0" presId="urn:microsoft.com/office/officeart/2005/8/layout/vList2"/>
    <dgm:cxn modelId="{E9983950-6208-4BBF-BE4F-7AB8A4D9E97E}" type="presParOf" srcId="{8C1517B9-6606-401F-BFF5-982ADDA49B1E}" destId="{37BEA44D-7C72-447F-8B6D-CC5AFFD20D48}"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5B9B673-863E-49A0-B45B-CDA77A65ABE0}" type="doc">
      <dgm:prSet loTypeId="urn:microsoft.com/office/officeart/2005/8/layout/list1" loCatId="list" qsTypeId="urn:microsoft.com/office/officeart/2005/8/quickstyle/simple1" qsCatId="simple" csTypeId="urn:microsoft.com/office/officeart/2005/8/colors/colorful1" csCatId="colorful" phldr="1"/>
      <dgm:spPr/>
      <dgm:t>
        <a:bodyPr/>
        <a:lstStyle/>
        <a:p>
          <a:endParaRPr lang="en-US"/>
        </a:p>
      </dgm:t>
    </dgm:pt>
    <dgm:pt modelId="{F9414B55-DF1D-4FF5-A72F-324CDE41E9F1}">
      <dgm:prSet phldrT="[Text]"/>
      <dgm:spPr/>
      <dgm:t>
        <a:bodyPr/>
        <a:lstStyle/>
        <a:p>
          <a:r>
            <a:rPr lang="en-US" dirty="0" smtClean="0"/>
            <a:t>Euro-Currency Deposit Market </a:t>
          </a:r>
          <a:endParaRPr lang="en-US" dirty="0"/>
        </a:p>
      </dgm:t>
    </dgm:pt>
    <dgm:pt modelId="{F8A6E5F2-B561-4E80-B949-8DA808FABFE0}" type="parTrans" cxnId="{C8E2D1C0-DF73-4A9C-942E-E8F307ABA1DB}">
      <dgm:prSet/>
      <dgm:spPr/>
      <dgm:t>
        <a:bodyPr/>
        <a:lstStyle/>
        <a:p>
          <a:endParaRPr lang="en-US"/>
        </a:p>
      </dgm:t>
    </dgm:pt>
    <dgm:pt modelId="{92E53877-30A6-4B67-AE9A-8634E1076BF9}" type="sibTrans" cxnId="{C8E2D1C0-DF73-4A9C-942E-E8F307ABA1DB}">
      <dgm:prSet/>
      <dgm:spPr/>
      <dgm:t>
        <a:bodyPr/>
        <a:lstStyle/>
        <a:p>
          <a:endParaRPr lang="en-US"/>
        </a:p>
      </dgm:t>
    </dgm:pt>
    <dgm:pt modelId="{56F5DF9B-3A2F-4DD4-A175-A7BDC28A4897}">
      <dgm:prSet phldrT="[Text]"/>
      <dgm:spPr/>
      <dgm:t>
        <a:bodyPr/>
        <a:lstStyle/>
        <a:p>
          <a:r>
            <a:rPr lang="en-US" dirty="0" smtClean="0"/>
            <a:t>Euro-Currency Loan Market</a:t>
          </a:r>
          <a:endParaRPr lang="en-US" dirty="0"/>
        </a:p>
      </dgm:t>
    </dgm:pt>
    <dgm:pt modelId="{BCD28DE7-CA1C-448E-BD35-A147DF83458F}" type="parTrans" cxnId="{A9DFB739-C62B-4820-A651-5300454785C8}">
      <dgm:prSet/>
      <dgm:spPr/>
      <dgm:t>
        <a:bodyPr/>
        <a:lstStyle/>
        <a:p>
          <a:endParaRPr lang="en-US"/>
        </a:p>
      </dgm:t>
    </dgm:pt>
    <dgm:pt modelId="{3CF92A95-9E13-41C0-9920-A7772FFEEE29}" type="sibTrans" cxnId="{A9DFB739-C62B-4820-A651-5300454785C8}">
      <dgm:prSet/>
      <dgm:spPr/>
      <dgm:t>
        <a:bodyPr/>
        <a:lstStyle/>
        <a:p>
          <a:endParaRPr lang="en-US"/>
        </a:p>
      </dgm:t>
    </dgm:pt>
    <dgm:pt modelId="{62B63CC2-A6A0-4310-909F-082FCD211DFA}">
      <dgm:prSet phldrT="[Text]"/>
      <dgm:spPr/>
      <dgm:t>
        <a:bodyPr/>
        <a:lstStyle/>
        <a:p>
          <a:r>
            <a:rPr lang="en-US" dirty="0" smtClean="0"/>
            <a:t>Euro Bond Market </a:t>
          </a:r>
          <a:endParaRPr lang="en-US" dirty="0"/>
        </a:p>
      </dgm:t>
    </dgm:pt>
    <dgm:pt modelId="{585E83AB-6020-4307-8923-B0DDF82952D9}" type="parTrans" cxnId="{D3F497A9-12AE-4A92-B3A2-E23C16000364}">
      <dgm:prSet/>
      <dgm:spPr/>
      <dgm:t>
        <a:bodyPr/>
        <a:lstStyle/>
        <a:p>
          <a:endParaRPr lang="en-US"/>
        </a:p>
      </dgm:t>
    </dgm:pt>
    <dgm:pt modelId="{B0661389-D83C-42AE-9C24-79509D73B662}" type="sibTrans" cxnId="{D3F497A9-12AE-4A92-B3A2-E23C16000364}">
      <dgm:prSet/>
      <dgm:spPr/>
      <dgm:t>
        <a:bodyPr/>
        <a:lstStyle/>
        <a:p>
          <a:endParaRPr lang="en-US"/>
        </a:p>
      </dgm:t>
    </dgm:pt>
    <dgm:pt modelId="{BBD4D821-5C76-431D-90AA-742411BEAE81}">
      <dgm:prSet phldrT="[Text]"/>
      <dgm:spPr/>
      <dgm:t>
        <a:bodyPr/>
        <a:lstStyle/>
        <a:p>
          <a:r>
            <a:rPr lang="en-US" dirty="0" smtClean="0"/>
            <a:t>Euro-Notes</a:t>
          </a:r>
          <a:endParaRPr lang="en-US" dirty="0"/>
        </a:p>
      </dgm:t>
    </dgm:pt>
    <dgm:pt modelId="{2BDDE604-D4F6-42FA-A557-AA38DF46ED60}" type="parTrans" cxnId="{056CF6F5-A94A-46E1-8736-31E66B96753A}">
      <dgm:prSet/>
      <dgm:spPr/>
      <dgm:t>
        <a:bodyPr/>
        <a:lstStyle/>
        <a:p>
          <a:endParaRPr lang="en-US"/>
        </a:p>
      </dgm:t>
    </dgm:pt>
    <dgm:pt modelId="{E13632DB-536D-47E4-AA28-59430FE655F8}" type="sibTrans" cxnId="{056CF6F5-A94A-46E1-8736-31E66B96753A}">
      <dgm:prSet/>
      <dgm:spPr/>
      <dgm:t>
        <a:bodyPr/>
        <a:lstStyle/>
        <a:p>
          <a:endParaRPr lang="en-US"/>
        </a:p>
      </dgm:t>
    </dgm:pt>
    <dgm:pt modelId="{3D66CFB4-1924-4130-9C9E-9D880F088A29}" type="pres">
      <dgm:prSet presAssocID="{15B9B673-863E-49A0-B45B-CDA77A65ABE0}" presName="linear" presStyleCnt="0">
        <dgm:presLayoutVars>
          <dgm:dir/>
          <dgm:animLvl val="lvl"/>
          <dgm:resizeHandles val="exact"/>
        </dgm:presLayoutVars>
      </dgm:prSet>
      <dgm:spPr/>
      <dgm:t>
        <a:bodyPr/>
        <a:lstStyle/>
        <a:p>
          <a:endParaRPr lang="en-US"/>
        </a:p>
      </dgm:t>
    </dgm:pt>
    <dgm:pt modelId="{5619B978-70D7-4586-A144-E6139484DC4F}" type="pres">
      <dgm:prSet presAssocID="{F9414B55-DF1D-4FF5-A72F-324CDE41E9F1}" presName="parentLin" presStyleCnt="0"/>
      <dgm:spPr/>
    </dgm:pt>
    <dgm:pt modelId="{BABBED68-F081-45A6-BDDE-48129C2ACF63}" type="pres">
      <dgm:prSet presAssocID="{F9414B55-DF1D-4FF5-A72F-324CDE41E9F1}" presName="parentLeftMargin" presStyleLbl="node1" presStyleIdx="0" presStyleCnt="4"/>
      <dgm:spPr/>
      <dgm:t>
        <a:bodyPr/>
        <a:lstStyle/>
        <a:p>
          <a:endParaRPr lang="en-US"/>
        </a:p>
      </dgm:t>
    </dgm:pt>
    <dgm:pt modelId="{22D83C2A-89E2-4CB7-8268-D4D1E4D8A4EA}" type="pres">
      <dgm:prSet presAssocID="{F9414B55-DF1D-4FF5-A72F-324CDE41E9F1}" presName="parentText" presStyleLbl="node1" presStyleIdx="0" presStyleCnt="4">
        <dgm:presLayoutVars>
          <dgm:chMax val="0"/>
          <dgm:bulletEnabled val="1"/>
        </dgm:presLayoutVars>
      </dgm:prSet>
      <dgm:spPr/>
      <dgm:t>
        <a:bodyPr/>
        <a:lstStyle/>
        <a:p>
          <a:endParaRPr lang="en-US"/>
        </a:p>
      </dgm:t>
    </dgm:pt>
    <dgm:pt modelId="{96A199F7-CBE0-4DBD-999B-2EE4414DEF4F}" type="pres">
      <dgm:prSet presAssocID="{F9414B55-DF1D-4FF5-A72F-324CDE41E9F1}" presName="negativeSpace" presStyleCnt="0"/>
      <dgm:spPr/>
    </dgm:pt>
    <dgm:pt modelId="{90310C03-09C8-491B-B661-6205813A5D4F}" type="pres">
      <dgm:prSet presAssocID="{F9414B55-DF1D-4FF5-A72F-324CDE41E9F1}" presName="childText" presStyleLbl="conFgAcc1" presStyleIdx="0" presStyleCnt="4">
        <dgm:presLayoutVars>
          <dgm:bulletEnabled val="1"/>
        </dgm:presLayoutVars>
      </dgm:prSet>
      <dgm:spPr/>
      <dgm:t>
        <a:bodyPr/>
        <a:lstStyle/>
        <a:p>
          <a:endParaRPr lang="en-US"/>
        </a:p>
      </dgm:t>
    </dgm:pt>
    <dgm:pt modelId="{36E2C25B-096A-4C06-8605-0E79D4BEE18E}" type="pres">
      <dgm:prSet presAssocID="{92E53877-30A6-4B67-AE9A-8634E1076BF9}" presName="spaceBetweenRectangles" presStyleCnt="0"/>
      <dgm:spPr/>
    </dgm:pt>
    <dgm:pt modelId="{7D3FD5E0-75D4-4714-B23C-822FE28E39B6}" type="pres">
      <dgm:prSet presAssocID="{56F5DF9B-3A2F-4DD4-A175-A7BDC28A4897}" presName="parentLin" presStyleCnt="0"/>
      <dgm:spPr/>
    </dgm:pt>
    <dgm:pt modelId="{E229A253-4396-497D-9A18-1C13F79E2FC6}" type="pres">
      <dgm:prSet presAssocID="{56F5DF9B-3A2F-4DD4-A175-A7BDC28A4897}" presName="parentLeftMargin" presStyleLbl="node1" presStyleIdx="0" presStyleCnt="4"/>
      <dgm:spPr/>
      <dgm:t>
        <a:bodyPr/>
        <a:lstStyle/>
        <a:p>
          <a:endParaRPr lang="en-US"/>
        </a:p>
      </dgm:t>
    </dgm:pt>
    <dgm:pt modelId="{39EA5B9F-55AD-44F1-8016-E15519DA62C3}" type="pres">
      <dgm:prSet presAssocID="{56F5DF9B-3A2F-4DD4-A175-A7BDC28A4897}" presName="parentText" presStyleLbl="node1" presStyleIdx="1" presStyleCnt="4">
        <dgm:presLayoutVars>
          <dgm:chMax val="0"/>
          <dgm:bulletEnabled val="1"/>
        </dgm:presLayoutVars>
      </dgm:prSet>
      <dgm:spPr/>
      <dgm:t>
        <a:bodyPr/>
        <a:lstStyle/>
        <a:p>
          <a:endParaRPr lang="en-US"/>
        </a:p>
      </dgm:t>
    </dgm:pt>
    <dgm:pt modelId="{4DA45B7B-9CA6-4DBE-A3F1-F1AD595F9A06}" type="pres">
      <dgm:prSet presAssocID="{56F5DF9B-3A2F-4DD4-A175-A7BDC28A4897}" presName="negativeSpace" presStyleCnt="0"/>
      <dgm:spPr/>
    </dgm:pt>
    <dgm:pt modelId="{92CE9AEB-F5A8-41DF-8C79-DB2C9DFF5A53}" type="pres">
      <dgm:prSet presAssocID="{56F5DF9B-3A2F-4DD4-A175-A7BDC28A4897}" presName="childText" presStyleLbl="conFgAcc1" presStyleIdx="1" presStyleCnt="4">
        <dgm:presLayoutVars>
          <dgm:bulletEnabled val="1"/>
        </dgm:presLayoutVars>
      </dgm:prSet>
      <dgm:spPr/>
    </dgm:pt>
    <dgm:pt modelId="{58B9FC21-BD89-4AA0-AD9A-AAEAAD929154}" type="pres">
      <dgm:prSet presAssocID="{3CF92A95-9E13-41C0-9920-A7772FFEEE29}" presName="spaceBetweenRectangles" presStyleCnt="0"/>
      <dgm:spPr/>
    </dgm:pt>
    <dgm:pt modelId="{1E95119F-7863-4739-9A38-FC9801389FF3}" type="pres">
      <dgm:prSet presAssocID="{62B63CC2-A6A0-4310-909F-082FCD211DFA}" presName="parentLin" presStyleCnt="0"/>
      <dgm:spPr/>
    </dgm:pt>
    <dgm:pt modelId="{B31AF631-2654-4234-8A3D-1FE7224CE70C}" type="pres">
      <dgm:prSet presAssocID="{62B63CC2-A6A0-4310-909F-082FCD211DFA}" presName="parentLeftMargin" presStyleLbl="node1" presStyleIdx="1" presStyleCnt="4"/>
      <dgm:spPr/>
      <dgm:t>
        <a:bodyPr/>
        <a:lstStyle/>
        <a:p>
          <a:endParaRPr lang="en-US"/>
        </a:p>
      </dgm:t>
    </dgm:pt>
    <dgm:pt modelId="{8261E1A3-DBCE-4CBE-A77C-CA9BCAC26203}" type="pres">
      <dgm:prSet presAssocID="{62B63CC2-A6A0-4310-909F-082FCD211DFA}" presName="parentText" presStyleLbl="node1" presStyleIdx="2" presStyleCnt="4">
        <dgm:presLayoutVars>
          <dgm:chMax val="0"/>
          <dgm:bulletEnabled val="1"/>
        </dgm:presLayoutVars>
      </dgm:prSet>
      <dgm:spPr/>
      <dgm:t>
        <a:bodyPr/>
        <a:lstStyle/>
        <a:p>
          <a:endParaRPr lang="en-US"/>
        </a:p>
      </dgm:t>
    </dgm:pt>
    <dgm:pt modelId="{3FD45AA2-DF69-4B34-B6E8-45490E1D87CC}" type="pres">
      <dgm:prSet presAssocID="{62B63CC2-A6A0-4310-909F-082FCD211DFA}" presName="negativeSpace" presStyleCnt="0"/>
      <dgm:spPr/>
    </dgm:pt>
    <dgm:pt modelId="{43415B07-3989-4B1D-B61A-EE35E114DBCA}" type="pres">
      <dgm:prSet presAssocID="{62B63CC2-A6A0-4310-909F-082FCD211DFA}" presName="childText" presStyleLbl="conFgAcc1" presStyleIdx="2" presStyleCnt="4">
        <dgm:presLayoutVars>
          <dgm:bulletEnabled val="1"/>
        </dgm:presLayoutVars>
      </dgm:prSet>
      <dgm:spPr/>
    </dgm:pt>
    <dgm:pt modelId="{CC8D0514-512E-4B68-B42C-2F300CA23773}" type="pres">
      <dgm:prSet presAssocID="{B0661389-D83C-42AE-9C24-79509D73B662}" presName="spaceBetweenRectangles" presStyleCnt="0"/>
      <dgm:spPr/>
    </dgm:pt>
    <dgm:pt modelId="{9FDCCFAB-DB27-418E-9915-CF7A27278730}" type="pres">
      <dgm:prSet presAssocID="{BBD4D821-5C76-431D-90AA-742411BEAE81}" presName="parentLin" presStyleCnt="0"/>
      <dgm:spPr/>
    </dgm:pt>
    <dgm:pt modelId="{1E5E0F12-CA30-4049-A469-32E5D21BF2B4}" type="pres">
      <dgm:prSet presAssocID="{BBD4D821-5C76-431D-90AA-742411BEAE81}" presName="parentLeftMargin" presStyleLbl="node1" presStyleIdx="2" presStyleCnt="4"/>
      <dgm:spPr/>
      <dgm:t>
        <a:bodyPr/>
        <a:lstStyle/>
        <a:p>
          <a:endParaRPr lang="en-US"/>
        </a:p>
      </dgm:t>
    </dgm:pt>
    <dgm:pt modelId="{DAD5F453-B3EC-48F2-BAC4-CDF5D982C613}" type="pres">
      <dgm:prSet presAssocID="{BBD4D821-5C76-431D-90AA-742411BEAE81}" presName="parentText" presStyleLbl="node1" presStyleIdx="3" presStyleCnt="4">
        <dgm:presLayoutVars>
          <dgm:chMax val="0"/>
          <dgm:bulletEnabled val="1"/>
        </dgm:presLayoutVars>
      </dgm:prSet>
      <dgm:spPr/>
      <dgm:t>
        <a:bodyPr/>
        <a:lstStyle/>
        <a:p>
          <a:endParaRPr lang="en-US"/>
        </a:p>
      </dgm:t>
    </dgm:pt>
    <dgm:pt modelId="{C459B4B9-E7F8-45CC-8618-CFF50B39274E}" type="pres">
      <dgm:prSet presAssocID="{BBD4D821-5C76-431D-90AA-742411BEAE81}" presName="negativeSpace" presStyleCnt="0"/>
      <dgm:spPr/>
    </dgm:pt>
    <dgm:pt modelId="{C079325E-91A8-47CC-BF50-215A446B3F2E}" type="pres">
      <dgm:prSet presAssocID="{BBD4D821-5C76-431D-90AA-742411BEAE81}" presName="childText" presStyleLbl="conFgAcc1" presStyleIdx="3" presStyleCnt="4">
        <dgm:presLayoutVars>
          <dgm:bulletEnabled val="1"/>
        </dgm:presLayoutVars>
      </dgm:prSet>
      <dgm:spPr/>
    </dgm:pt>
  </dgm:ptLst>
  <dgm:cxnLst>
    <dgm:cxn modelId="{0930E628-9E52-4C90-8E40-6EC16C427B1A}" type="presOf" srcId="{BBD4D821-5C76-431D-90AA-742411BEAE81}" destId="{1E5E0F12-CA30-4049-A469-32E5D21BF2B4}" srcOrd="0" destOrd="0" presId="urn:microsoft.com/office/officeart/2005/8/layout/list1"/>
    <dgm:cxn modelId="{A9DFB739-C62B-4820-A651-5300454785C8}" srcId="{15B9B673-863E-49A0-B45B-CDA77A65ABE0}" destId="{56F5DF9B-3A2F-4DD4-A175-A7BDC28A4897}" srcOrd="1" destOrd="0" parTransId="{BCD28DE7-CA1C-448E-BD35-A147DF83458F}" sibTransId="{3CF92A95-9E13-41C0-9920-A7772FFEEE29}"/>
    <dgm:cxn modelId="{0CC60A92-ABE2-4E9D-BCF4-6EF5B590A44E}" type="presOf" srcId="{15B9B673-863E-49A0-B45B-CDA77A65ABE0}" destId="{3D66CFB4-1924-4130-9C9E-9D880F088A29}" srcOrd="0" destOrd="0" presId="urn:microsoft.com/office/officeart/2005/8/layout/list1"/>
    <dgm:cxn modelId="{6B07D96C-3A2F-4217-94D1-E59D0A349A2C}" type="presOf" srcId="{BBD4D821-5C76-431D-90AA-742411BEAE81}" destId="{DAD5F453-B3EC-48F2-BAC4-CDF5D982C613}" srcOrd="1" destOrd="0" presId="urn:microsoft.com/office/officeart/2005/8/layout/list1"/>
    <dgm:cxn modelId="{D3F497A9-12AE-4A92-B3A2-E23C16000364}" srcId="{15B9B673-863E-49A0-B45B-CDA77A65ABE0}" destId="{62B63CC2-A6A0-4310-909F-082FCD211DFA}" srcOrd="2" destOrd="0" parTransId="{585E83AB-6020-4307-8923-B0DDF82952D9}" sibTransId="{B0661389-D83C-42AE-9C24-79509D73B662}"/>
    <dgm:cxn modelId="{056CF6F5-A94A-46E1-8736-31E66B96753A}" srcId="{15B9B673-863E-49A0-B45B-CDA77A65ABE0}" destId="{BBD4D821-5C76-431D-90AA-742411BEAE81}" srcOrd="3" destOrd="0" parTransId="{2BDDE604-D4F6-42FA-A557-AA38DF46ED60}" sibTransId="{E13632DB-536D-47E4-AA28-59430FE655F8}"/>
    <dgm:cxn modelId="{FDCC4013-3F56-4891-9FD3-BE708A01DB33}" type="presOf" srcId="{F9414B55-DF1D-4FF5-A72F-324CDE41E9F1}" destId="{BABBED68-F081-45A6-BDDE-48129C2ACF63}" srcOrd="0" destOrd="0" presId="urn:microsoft.com/office/officeart/2005/8/layout/list1"/>
    <dgm:cxn modelId="{35F6AAE3-B0F4-46E5-92CF-18114FAF7B7F}" type="presOf" srcId="{56F5DF9B-3A2F-4DD4-A175-A7BDC28A4897}" destId="{39EA5B9F-55AD-44F1-8016-E15519DA62C3}" srcOrd="1" destOrd="0" presId="urn:microsoft.com/office/officeart/2005/8/layout/list1"/>
    <dgm:cxn modelId="{C8E2D1C0-DF73-4A9C-942E-E8F307ABA1DB}" srcId="{15B9B673-863E-49A0-B45B-CDA77A65ABE0}" destId="{F9414B55-DF1D-4FF5-A72F-324CDE41E9F1}" srcOrd="0" destOrd="0" parTransId="{F8A6E5F2-B561-4E80-B949-8DA808FABFE0}" sibTransId="{92E53877-30A6-4B67-AE9A-8634E1076BF9}"/>
    <dgm:cxn modelId="{D3CD2718-039A-4887-B855-B3B93C04A278}" type="presOf" srcId="{62B63CC2-A6A0-4310-909F-082FCD211DFA}" destId="{B31AF631-2654-4234-8A3D-1FE7224CE70C}" srcOrd="0" destOrd="0" presId="urn:microsoft.com/office/officeart/2005/8/layout/list1"/>
    <dgm:cxn modelId="{76A4A601-1D27-4BCE-8CEC-B57EC0BF9FA8}" type="presOf" srcId="{56F5DF9B-3A2F-4DD4-A175-A7BDC28A4897}" destId="{E229A253-4396-497D-9A18-1C13F79E2FC6}" srcOrd="0" destOrd="0" presId="urn:microsoft.com/office/officeart/2005/8/layout/list1"/>
    <dgm:cxn modelId="{15314865-850B-4D6C-AEA2-69B0D87054CB}" type="presOf" srcId="{62B63CC2-A6A0-4310-909F-082FCD211DFA}" destId="{8261E1A3-DBCE-4CBE-A77C-CA9BCAC26203}" srcOrd="1" destOrd="0" presId="urn:microsoft.com/office/officeart/2005/8/layout/list1"/>
    <dgm:cxn modelId="{9BCCCDDC-4475-4FCC-88D8-01F7E9BC732B}" type="presOf" srcId="{F9414B55-DF1D-4FF5-A72F-324CDE41E9F1}" destId="{22D83C2A-89E2-4CB7-8268-D4D1E4D8A4EA}" srcOrd="1" destOrd="0" presId="urn:microsoft.com/office/officeart/2005/8/layout/list1"/>
    <dgm:cxn modelId="{706D058F-CC82-4D3C-AC5A-68B4B18CFC0A}" type="presParOf" srcId="{3D66CFB4-1924-4130-9C9E-9D880F088A29}" destId="{5619B978-70D7-4586-A144-E6139484DC4F}" srcOrd="0" destOrd="0" presId="urn:microsoft.com/office/officeart/2005/8/layout/list1"/>
    <dgm:cxn modelId="{E6A83B6E-7BCB-4E30-84C9-99743C627372}" type="presParOf" srcId="{5619B978-70D7-4586-A144-E6139484DC4F}" destId="{BABBED68-F081-45A6-BDDE-48129C2ACF63}" srcOrd="0" destOrd="0" presId="urn:microsoft.com/office/officeart/2005/8/layout/list1"/>
    <dgm:cxn modelId="{920D6331-63B1-4697-97AE-ADA9FAC0E1BB}" type="presParOf" srcId="{5619B978-70D7-4586-A144-E6139484DC4F}" destId="{22D83C2A-89E2-4CB7-8268-D4D1E4D8A4EA}" srcOrd="1" destOrd="0" presId="urn:microsoft.com/office/officeart/2005/8/layout/list1"/>
    <dgm:cxn modelId="{EF7EBE39-AC62-4CFE-8C2D-E2640DDC6E17}" type="presParOf" srcId="{3D66CFB4-1924-4130-9C9E-9D880F088A29}" destId="{96A199F7-CBE0-4DBD-999B-2EE4414DEF4F}" srcOrd="1" destOrd="0" presId="urn:microsoft.com/office/officeart/2005/8/layout/list1"/>
    <dgm:cxn modelId="{AA6DB641-D483-4612-BDF6-3E50BC722930}" type="presParOf" srcId="{3D66CFB4-1924-4130-9C9E-9D880F088A29}" destId="{90310C03-09C8-491B-B661-6205813A5D4F}" srcOrd="2" destOrd="0" presId="urn:microsoft.com/office/officeart/2005/8/layout/list1"/>
    <dgm:cxn modelId="{5B100CE7-E647-48CC-B8A8-DDFA2D5F31FB}" type="presParOf" srcId="{3D66CFB4-1924-4130-9C9E-9D880F088A29}" destId="{36E2C25B-096A-4C06-8605-0E79D4BEE18E}" srcOrd="3" destOrd="0" presId="urn:microsoft.com/office/officeart/2005/8/layout/list1"/>
    <dgm:cxn modelId="{CA9EAFCB-6F57-4522-BF6D-127666D0C911}" type="presParOf" srcId="{3D66CFB4-1924-4130-9C9E-9D880F088A29}" destId="{7D3FD5E0-75D4-4714-B23C-822FE28E39B6}" srcOrd="4" destOrd="0" presId="urn:microsoft.com/office/officeart/2005/8/layout/list1"/>
    <dgm:cxn modelId="{C2DCFDE1-AECB-4AF2-AA80-1014004A7C53}" type="presParOf" srcId="{7D3FD5E0-75D4-4714-B23C-822FE28E39B6}" destId="{E229A253-4396-497D-9A18-1C13F79E2FC6}" srcOrd="0" destOrd="0" presId="urn:microsoft.com/office/officeart/2005/8/layout/list1"/>
    <dgm:cxn modelId="{B6F648E4-BF21-4054-A27E-AF2F3C754297}" type="presParOf" srcId="{7D3FD5E0-75D4-4714-B23C-822FE28E39B6}" destId="{39EA5B9F-55AD-44F1-8016-E15519DA62C3}" srcOrd="1" destOrd="0" presId="urn:microsoft.com/office/officeart/2005/8/layout/list1"/>
    <dgm:cxn modelId="{4264B0E1-232E-43BA-BF4B-AA9C9B7F89A6}" type="presParOf" srcId="{3D66CFB4-1924-4130-9C9E-9D880F088A29}" destId="{4DA45B7B-9CA6-4DBE-A3F1-F1AD595F9A06}" srcOrd="5" destOrd="0" presId="urn:microsoft.com/office/officeart/2005/8/layout/list1"/>
    <dgm:cxn modelId="{39985739-F0CD-4D0D-96FB-B4C9AF6E3E3E}" type="presParOf" srcId="{3D66CFB4-1924-4130-9C9E-9D880F088A29}" destId="{92CE9AEB-F5A8-41DF-8C79-DB2C9DFF5A53}" srcOrd="6" destOrd="0" presId="urn:microsoft.com/office/officeart/2005/8/layout/list1"/>
    <dgm:cxn modelId="{0BF28A64-A521-444A-AED5-063F05465D5C}" type="presParOf" srcId="{3D66CFB4-1924-4130-9C9E-9D880F088A29}" destId="{58B9FC21-BD89-4AA0-AD9A-AAEAAD929154}" srcOrd="7" destOrd="0" presId="urn:microsoft.com/office/officeart/2005/8/layout/list1"/>
    <dgm:cxn modelId="{761DD93C-FFC6-4940-9D8F-814AE0DBF0A5}" type="presParOf" srcId="{3D66CFB4-1924-4130-9C9E-9D880F088A29}" destId="{1E95119F-7863-4739-9A38-FC9801389FF3}" srcOrd="8" destOrd="0" presId="urn:microsoft.com/office/officeart/2005/8/layout/list1"/>
    <dgm:cxn modelId="{0581D7F6-3450-4647-9C5A-F3D67EC26E49}" type="presParOf" srcId="{1E95119F-7863-4739-9A38-FC9801389FF3}" destId="{B31AF631-2654-4234-8A3D-1FE7224CE70C}" srcOrd="0" destOrd="0" presId="urn:microsoft.com/office/officeart/2005/8/layout/list1"/>
    <dgm:cxn modelId="{8042E359-2309-4BB3-9666-96DC7A86F796}" type="presParOf" srcId="{1E95119F-7863-4739-9A38-FC9801389FF3}" destId="{8261E1A3-DBCE-4CBE-A77C-CA9BCAC26203}" srcOrd="1" destOrd="0" presId="urn:microsoft.com/office/officeart/2005/8/layout/list1"/>
    <dgm:cxn modelId="{8CD129F2-9D97-4AC0-B67F-937490E7C527}" type="presParOf" srcId="{3D66CFB4-1924-4130-9C9E-9D880F088A29}" destId="{3FD45AA2-DF69-4B34-B6E8-45490E1D87CC}" srcOrd="9" destOrd="0" presId="urn:microsoft.com/office/officeart/2005/8/layout/list1"/>
    <dgm:cxn modelId="{DDC00F63-212F-456A-AD9E-637802690DD7}" type="presParOf" srcId="{3D66CFB4-1924-4130-9C9E-9D880F088A29}" destId="{43415B07-3989-4B1D-B61A-EE35E114DBCA}" srcOrd="10" destOrd="0" presId="urn:microsoft.com/office/officeart/2005/8/layout/list1"/>
    <dgm:cxn modelId="{38C0338D-E667-407E-9AAC-A423DCB9E4F7}" type="presParOf" srcId="{3D66CFB4-1924-4130-9C9E-9D880F088A29}" destId="{CC8D0514-512E-4B68-B42C-2F300CA23773}" srcOrd="11" destOrd="0" presId="urn:microsoft.com/office/officeart/2005/8/layout/list1"/>
    <dgm:cxn modelId="{D4ACE4D4-9E10-4C22-93E8-2300ED1F367F}" type="presParOf" srcId="{3D66CFB4-1924-4130-9C9E-9D880F088A29}" destId="{9FDCCFAB-DB27-418E-9915-CF7A27278730}" srcOrd="12" destOrd="0" presId="urn:microsoft.com/office/officeart/2005/8/layout/list1"/>
    <dgm:cxn modelId="{8AE8C095-F887-400E-88F5-6B80DD42B31E}" type="presParOf" srcId="{9FDCCFAB-DB27-418E-9915-CF7A27278730}" destId="{1E5E0F12-CA30-4049-A469-32E5D21BF2B4}" srcOrd="0" destOrd="0" presId="urn:microsoft.com/office/officeart/2005/8/layout/list1"/>
    <dgm:cxn modelId="{5730382F-817B-489D-8BE7-AEDCA34FA6DC}" type="presParOf" srcId="{9FDCCFAB-DB27-418E-9915-CF7A27278730}" destId="{DAD5F453-B3EC-48F2-BAC4-CDF5D982C613}" srcOrd="1" destOrd="0" presId="urn:microsoft.com/office/officeart/2005/8/layout/list1"/>
    <dgm:cxn modelId="{43518581-592E-46B6-B0F4-EC1BF7FEEB7D}" type="presParOf" srcId="{3D66CFB4-1924-4130-9C9E-9D880F088A29}" destId="{C459B4B9-E7F8-45CC-8618-CFF50B39274E}" srcOrd="13" destOrd="0" presId="urn:microsoft.com/office/officeart/2005/8/layout/list1"/>
    <dgm:cxn modelId="{48B8A52F-EF09-4E1C-92F8-D26F2B89A4A7}" type="presParOf" srcId="{3D66CFB4-1924-4130-9C9E-9D880F088A29}" destId="{C079325E-91A8-47CC-BF50-215A446B3F2E}"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1F248D5-970D-4F87-A842-C7FF2214B3F5}">
      <dsp:nvSpPr>
        <dsp:cNvPr id="0" name=""/>
        <dsp:cNvSpPr/>
      </dsp:nvSpPr>
      <dsp:spPr>
        <a:xfrm>
          <a:off x="0" y="84783"/>
          <a:ext cx="10186335" cy="1230693"/>
        </a:xfrm>
        <a:prstGeom prst="roundRect">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rtl="0">
            <a:lnSpc>
              <a:spcPct val="90000"/>
            </a:lnSpc>
            <a:spcBef>
              <a:spcPct val="0"/>
            </a:spcBef>
            <a:spcAft>
              <a:spcPct val="35000"/>
            </a:spcAft>
          </a:pPr>
          <a:r>
            <a:rPr lang="en-US" sz="2200" b="0" i="0" kern="1200" dirty="0" smtClean="0"/>
            <a:t>The three categories of international bonds are domestic bonds, Eurobonds, and foreign bonds.</a:t>
          </a:r>
          <a:endParaRPr lang="en-US" sz="2200" kern="1200" dirty="0"/>
        </a:p>
      </dsp:txBody>
      <dsp:txXfrm>
        <a:off x="60077" y="144860"/>
        <a:ext cx="10066181" cy="1110539"/>
      </dsp:txXfrm>
    </dsp:sp>
    <dsp:sp modelId="{E874EF03-A70E-47C1-98F2-275A6D3B02DC}">
      <dsp:nvSpPr>
        <dsp:cNvPr id="0" name=""/>
        <dsp:cNvSpPr/>
      </dsp:nvSpPr>
      <dsp:spPr>
        <a:xfrm>
          <a:off x="0" y="1378837"/>
          <a:ext cx="10186335" cy="1230693"/>
        </a:xfrm>
        <a:prstGeom prst="roundRect">
          <a:avLst/>
        </a:prstGeom>
        <a:solidFill>
          <a:schemeClr val="accent3">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rtl="0">
            <a:lnSpc>
              <a:spcPct val="90000"/>
            </a:lnSpc>
            <a:spcBef>
              <a:spcPct val="0"/>
            </a:spcBef>
            <a:spcAft>
              <a:spcPct val="35000"/>
            </a:spcAft>
          </a:pPr>
          <a:r>
            <a:rPr lang="en-US" sz="2200" b="0" i="0" kern="1200" dirty="0" smtClean="0"/>
            <a:t>Under dollar-denominated bonds, there are Yankee bonds and Eurodollar bonds and Non-dollar denominated bonds are sold and traded in domestic markets, foreign markets, and Euro markets</a:t>
          </a:r>
          <a:endParaRPr lang="en-US" sz="2200" kern="1200" dirty="0"/>
        </a:p>
      </dsp:txBody>
      <dsp:txXfrm>
        <a:off x="60077" y="1438914"/>
        <a:ext cx="10066181" cy="1110539"/>
      </dsp:txXfrm>
    </dsp:sp>
    <dsp:sp modelId="{37BEA44D-7C72-447F-8B6D-CC5AFFD20D48}">
      <dsp:nvSpPr>
        <dsp:cNvPr id="0" name=""/>
        <dsp:cNvSpPr/>
      </dsp:nvSpPr>
      <dsp:spPr>
        <a:xfrm>
          <a:off x="0" y="2672891"/>
          <a:ext cx="10186335" cy="1230693"/>
        </a:xfrm>
        <a:prstGeom prst="roundRect">
          <a:avLst/>
        </a:prstGeom>
        <a:solidFill>
          <a:schemeClr val="accent4">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rtl="0">
            <a:lnSpc>
              <a:spcPct val="90000"/>
            </a:lnSpc>
            <a:spcBef>
              <a:spcPct val="0"/>
            </a:spcBef>
            <a:spcAft>
              <a:spcPct val="35000"/>
            </a:spcAft>
          </a:pPr>
          <a:r>
            <a:rPr lang="en-US" sz="2200" kern="1200" dirty="0" smtClean="0"/>
            <a:t>International Bonds in India are Foreign Currency Convertible Bonds, Foreign Currency Exchange Bonds</a:t>
          </a:r>
          <a:endParaRPr lang="en-US" sz="2200" kern="1200" dirty="0"/>
        </a:p>
      </dsp:txBody>
      <dsp:txXfrm>
        <a:off x="60077" y="2732968"/>
        <a:ext cx="10066181" cy="111053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2373"/>
            <a:ext cx="12192000" cy="6867027"/>
            <a:chOff x="0" y="-2373"/>
            <a:chExt cx="12192000" cy="6867027"/>
          </a:xfrm>
        </p:grpSpPr>
        <p:sp>
          <p:nvSpPr>
            <p:cNvPr id="8" name="Rectangle 7"/>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rot="5400000">
            <a:off x="10089390" y="1792223"/>
            <a:ext cx="990599" cy="304799"/>
          </a:xfrm>
        </p:spPr>
        <p:txBody>
          <a:bodyPr anchor="t"/>
          <a:lstStyle>
            <a:lvl1pPr algn="l">
              <a:defRPr b="0" i="0">
                <a:solidFill>
                  <a:schemeClr val="bg1"/>
                </a:solidFill>
              </a:defRPr>
            </a:lvl1pPr>
          </a:lstStyle>
          <a:p>
            <a:fld id="{1E700B27-DE4C-4B9E-BB11-B9027034A00F}" type="datetimeFigureOut">
              <a:rPr lang="en-US" dirty="0"/>
              <a:pPr/>
              <a:t>10/21/2020</a:t>
            </a:fld>
            <a:endParaRPr lang="en-US" dirty="0"/>
          </a:p>
        </p:txBody>
      </p:sp>
      <p:sp>
        <p:nvSpPr>
          <p:cNvPr id="5" name="Footer Placeholder 4"/>
          <p:cNvSpPr>
            <a:spLocks noGrp="1"/>
          </p:cNvSpPr>
          <p:nvPr>
            <p:ph type="ftr" sz="quarter" idx="11"/>
          </p:nvPr>
        </p:nvSpPr>
        <p:spPr>
          <a:xfrm rot="5400000">
            <a:off x="8959592" y="3226820"/>
            <a:ext cx="3859795" cy="304801"/>
          </a:xfrm>
        </p:spPr>
        <p:txBody>
          <a:bodyPr/>
          <a:lstStyle>
            <a:lvl1pPr>
              <a:defRPr b="0" i="0">
                <a:solidFill>
                  <a:schemeClr val="bg1"/>
                </a:solidFill>
              </a:defRPr>
            </a:lvl1pPr>
          </a:lstStyle>
          <a:p>
            <a:endParaRPr lang="en-US" dirty="0"/>
          </a:p>
        </p:txBody>
      </p:sp>
      <p:sp>
        <p:nvSpPr>
          <p:cNvPr id="10" name="Rectangle 9"/>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10351008" y="292608"/>
            <a:ext cx="838199" cy="767687"/>
          </a:xfrm>
        </p:spPr>
        <p:txBody>
          <a:bodyPr/>
          <a:lstStyle>
            <a:lvl1pPr>
              <a:defRPr sz="2800" b="0" i="0">
                <a:latin typeface="+mj-lt"/>
              </a:defRPr>
            </a:lvl1p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grpSp>
        <p:nvGrpSpPr>
          <p:cNvPr id="19" name="Group 18"/>
          <p:cNvGrpSpPr/>
          <p:nvPr/>
        </p:nvGrpSpPr>
        <p:grpSpPr>
          <a:xfrm>
            <a:off x="0" y="-2373"/>
            <a:ext cx="12192000" cy="6867027"/>
            <a:chOff x="0" y="-2373"/>
            <a:chExt cx="12192000" cy="6867027"/>
          </a:xfrm>
        </p:grpSpPr>
        <p:sp>
          <p:nvSpPr>
            <p:cNvPr id="11" name="Rectangle 10"/>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4966674"/>
            <a:ext cx="882565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bwMode="gray">
          <a:xfrm>
            <a:off x="1154956" y="5536665"/>
            <a:ext cx="8825656" cy="493712"/>
          </a:xfrm>
        </p:spPr>
        <p:txBody>
          <a:bodyPr>
            <a:normAutofit/>
          </a:bodyPr>
          <a:lstStyle>
            <a:lvl1pPr marL="0" indent="0">
              <a:buNone/>
              <a:defRPr sz="12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C40F4739-9812-4A9F-890D-2AD6BA5F6EE8}" type="datetimeFigureOut">
              <a:rPr lang="en-US" dirty="0"/>
              <a:t>10/21/2020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12" name="Group 11"/>
          <p:cNvGrpSpPr/>
          <p:nvPr/>
        </p:nvGrpSpPr>
        <p:grpSpPr>
          <a:xfrm>
            <a:off x="0" y="-2373"/>
            <a:ext cx="12192000" cy="6867027"/>
            <a:chOff x="0" y="-2373"/>
            <a:chExt cx="12192000" cy="6867027"/>
          </a:xfrm>
        </p:grpSpPr>
        <p:sp>
          <p:nvSpPr>
            <p:cNvPr id="10" name="Rectangle 9"/>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1"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1063416"/>
            <a:ext cx="8825659" cy="1379755"/>
          </a:xfrm>
        </p:spPr>
        <p:txBody>
          <a:bodyPr/>
          <a:lstStyle>
            <a:lvl1pPr>
              <a:defRPr sz="40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4" name="Date Placeholder 3"/>
          <p:cNvSpPr>
            <a:spLocks noGrp="1"/>
          </p:cNvSpPr>
          <p:nvPr>
            <p:ph type="dt" sz="half" idx="10"/>
          </p:nvPr>
        </p:nvSpPr>
        <p:spPr/>
        <p:txBody>
          <a:bodyPr/>
          <a:lstStyle/>
          <a:p>
            <a:fld id="{18845AC5-A3F8-44AA-BA8F-596CDCC976D3}" type="datetimeFigureOut">
              <a:rPr lang="en-US" dirty="0"/>
              <a:t>10/21/2020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7" name="Group 6"/>
          <p:cNvGrpSpPr/>
          <p:nvPr/>
        </p:nvGrpSpPr>
        <p:grpSpPr>
          <a:xfrm>
            <a:off x="0" y="-2373"/>
            <a:ext cx="12192000" cy="6867027"/>
            <a:chOff x="0" y="-2373"/>
            <a:chExt cx="12192000" cy="6867027"/>
          </a:xfrm>
        </p:grpSpPr>
        <p:sp>
          <p:nvSpPr>
            <p:cNvPr id="15" name="Rectangle 14"/>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4"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6"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3" name="TextBox 12"/>
          <p:cNvSpPr txBox="1"/>
          <p:nvPr/>
        </p:nvSpPr>
        <p:spPr>
          <a:xfrm>
            <a:off x="9719438" y="2631815"/>
            <a:ext cx="801912" cy="1569660"/>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9600" dirty="0"/>
              <a:t>”</a:t>
            </a:r>
          </a:p>
        </p:txBody>
      </p:sp>
      <p:sp>
        <p:nvSpPr>
          <p:cNvPr id="9" name="TextBox 8"/>
          <p:cNvSpPr txBox="1"/>
          <p:nvPr/>
        </p:nvSpPr>
        <p:spPr>
          <a:xfrm>
            <a:off x="898295" y="591093"/>
            <a:ext cx="801912" cy="1569660"/>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9600" dirty="0"/>
              <a:t>“</a:t>
            </a:r>
          </a:p>
        </p:txBody>
      </p:sp>
      <p:sp>
        <p:nvSpPr>
          <p:cNvPr id="2" name="Title 1"/>
          <p:cNvSpPr>
            <a:spLocks noGrp="1"/>
          </p:cNvSpPr>
          <p:nvPr>
            <p:ph type="title"/>
          </p:nvPr>
        </p:nvSpPr>
        <p:spPr>
          <a:xfrm>
            <a:off x="1581878" y="980517"/>
            <a:ext cx="8453906" cy="2698249"/>
          </a:xfrm>
        </p:spPr>
        <p:txBody>
          <a:bodyPr/>
          <a:lstStyle>
            <a:lvl1pPr>
              <a:defRPr sz="4000"/>
            </a:lvl1pPr>
          </a:lstStyle>
          <a:p>
            <a:r>
              <a:rPr lang="en-US" smtClean="0"/>
              <a:t>Click to edit Master title style</a:t>
            </a:r>
            <a:endParaRPr lang="en-US" dirty="0"/>
          </a:p>
        </p:txBody>
      </p:sp>
      <p:sp>
        <p:nvSpPr>
          <p:cNvPr id="14" name="Text Placeholder 3"/>
          <p:cNvSpPr>
            <a:spLocks noGrp="1"/>
          </p:cNvSpPr>
          <p:nvPr>
            <p:ph type="body" sz="half" idx="13"/>
          </p:nvPr>
        </p:nvSpPr>
        <p:spPr bwMode="gray">
          <a:xfrm>
            <a:off x="1945945" y="3678766"/>
            <a:ext cx="7725772" cy="342174"/>
          </a:xfrm>
        </p:spPr>
        <p:txBody>
          <a:bodyPr anchor="t">
            <a:normAutofit/>
          </a:bodyPr>
          <a:lstStyle>
            <a:lvl1pPr marL="0" indent="0">
              <a:buNone/>
              <a:defRPr lang="en-US" sz="1400" b="0" i="0" kern="1200" cap="small" dirty="0">
                <a:solidFill>
                  <a:schemeClr val="accent1"/>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4" name="Date Placeholder 3"/>
          <p:cNvSpPr>
            <a:spLocks noGrp="1"/>
          </p:cNvSpPr>
          <p:nvPr>
            <p:ph type="dt" sz="half" idx="10"/>
          </p:nvPr>
        </p:nvSpPr>
        <p:spPr/>
        <p:txBody>
          <a:bodyPr/>
          <a:lstStyle/>
          <a:p>
            <a:fld id="{C873B183-A821-4095-A363-9EC968635539}" type="datetimeFigureOut">
              <a:rPr lang="en-US" dirty="0"/>
              <a:t>10/21/2020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32" name="Rectangle 3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18" name="Group 17"/>
          <p:cNvGrpSpPr/>
          <p:nvPr/>
        </p:nvGrpSpPr>
        <p:grpSpPr>
          <a:xfrm>
            <a:off x="0" y="-2373"/>
            <a:ext cx="12192000" cy="6867027"/>
            <a:chOff x="0" y="-2373"/>
            <a:chExt cx="12192000" cy="6867027"/>
          </a:xfrm>
        </p:grpSpPr>
        <p:sp>
          <p:nvSpPr>
            <p:cNvPr id="10" name="Rectangle 9"/>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1"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5033068"/>
            <a:ext cx="8825659"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74D01B4-0AA5-45E6-B2E6-5FA4078AEBCF}" type="datetimeFigureOut">
              <a:rPr lang="en-US" dirty="0"/>
              <a:t>10/21/2020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2" name="Rectangle 1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1154954" y="2617299"/>
            <a:ext cx="312916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6" name="Text Placeholder 3"/>
          <p:cNvSpPr>
            <a:spLocks noGrp="1"/>
          </p:cNvSpPr>
          <p:nvPr>
            <p:ph type="body" sz="half" idx="15"/>
          </p:nvPr>
        </p:nvSpPr>
        <p:spPr>
          <a:xfrm>
            <a:off x="1154954" y="3193561"/>
            <a:ext cx="3129168" cy="283349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Text Placeholder 4"/>
          <p:cNvSpPr>
            <a:spLocks noGrp="1"/>
          </p:cNvSpPr>
          <p:nvPr>
            <p:ph type="body" sz="quarter" idx="3"/>
          </p:nvPr>
        </p:nvSpPr>
        <p:spPr>
          <a:xfrm>
            <a:off x="4512721" y="2603502"/>
            <a:ext cx="314538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9" name="Text Placeholder 3"/>
          <p:cNvSpPr>
            <a:spLocks noGrp="1"/>
          </p:cNvSpPr>
          <p:nvPr>
            <p:ph type="body" sz="half" idx="16"/>
          </p:nvPr>
        </p:nvSpPr>
        <p:spPr>
          <a:xfrm>
            <a:off x="4512721" y="3193561"/>
            <a:ext cx="3145380" cy="283349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4" name="Text Placeholder 4"/>
          <p:cNvSpPr>
            <a:spLocks noGrp="1"/>
          </p:cNvSpPr>
          <p:nvPr>
            <p:ph type="body" sz="quarter" idx="13"/>
          </p:nvPr>
        </p:nvSpPr>
        <p:spPr>
          <a:xfrm>
            <a:off x="7886700" y="2617299"/>
            <a:ext cx="3161029" cy="576261"/>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0" name="Text Placeholder 3"/>
          <p:cNvSpPr>
            <a:spLocks noGrp="1"/>
          </p:cNvSpPr>
          <p:nvPr>
            <p:ph type="body" sz="half" idx="17"/>
          </p:nvPr>
        </p:nvSpPr>
        <p:spPr>
          <a:xfrm>
            <a:off x="7886700" y="3193561"/>
            <a:ext cx="3164719" cy="28334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cxnSp>
        <p:nvCxnSpPr>
          <p:cNvPr id="22" name="Straight Connector 21"/>
          <p:cNvCxnSpPr/>
          <p:nvPr/>
        </p:nvCxnSpPr>
        <p:spPr>
          <a:xfrm>
            <a:off x="4403971" y="2569633"/>
            <a:ext cx="0" cy="3492499"/>
          </a:xfrm>
          <a:prstGeom prst="line">
            <a:avLst/>
          </a:prstGeom>
          <a:ln w="12700" cmpd="sng">
            <a:solidFill>
              <a:schemeClr val="accent1">
                <a:alpha val="41000"/>
              </a:schemeClr>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a:off x="7772401" y="2569633"/>
            <a:ext cx="0" cy="3492499"/>
          </a:xfrm>
          <a:prstGeom prst="line">
            <a:avLst/>
          </a:prstGeom>
          <a:ln w="12700" cmpd="sng">
            <a:solidFill>
              <a:schemeClr val="accent1">
                <a:alpha val="41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4147335C-0450-40D7-8612-B3203BED4F28}" type="datetimeFigureOut">
              <a:rPr lang="en-US" dirty="0"/>
              <a:t>10/21/2020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1154952" y="4532845"/>
            <a:ext cx="305043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9" name="Picture Placeholder 2"/>
          <p:cNvSpPr>
            <a:spLocks noGrp="1" noChangeAspect="1"/>
          </p:cNvSpPr>
          <p:nvPr>
            <p:ph type="pic" idx="15"/>
          </p:nvPr>
        </p:nvSpPr>
        <p:spPr>
          <a:xfrm>
            <a:off x="1334552"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1154953" y="5109107"/>
            <a:ext cx="3050437" cy="91794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Text Placeholder 4"/>
          <p:cNvSpPr>
            <a:spLocks noGrp="1"/>
          </p:cNvSpPr>
          <p:nvPr>
            <p:ph type="body" sz="quarter" idx="3"/>
          </p:nvPr>
        </p:nvSpPr>
        <p:spPr>
          <a:xfrm>
            <a:off x="4572537" y="4532846"/>
            <a:ext cx="3046766" cy="651156"/>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30" name="Picture Placeholder 2"/>
          <p:cNvSpPr>
            <a:spLocks noGrp="1" noChangeAspect="1"/>
          </p:cNvSpPr>
          <p:nvPr>
            <p:ph type="pic" idx="21"/>
          </p:nvPr>
        </p:nvSpPr>
        <p:spPr>
          <a:xfrm>
            <a:off x="4748463" y="2603500"/>
            <a:ext cx="2691241"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4568865" y="5184002"/>
            <a:ext cx="3050438" cy="84305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4" name="Text Placeholder 4"/>
          <p:cNvSpPr>
            <a:spLocks noGrp="1"/>
          </p:cNvSpPr>
          <p:nvPr>
            <p:ph type="body" sz="quarter" idx="13"/>
          </p:nvPr>
        </p:nvSpPr>
        <p:spPr>
          <a:xfrm>
            <a:off x="7983434" y="4532847"/>
            <a:ext cx="3050438" cy="651154"/>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31"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983434" y="5184001"/>
            <a:ext cx="3050437" cy="843054"/>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cxnSp>
        <p:nvCxnSpPr>
          <p:cNvPr id="17" name="Straight Connector 16"/>
          <p:cNvCxnSpPr/>
          <p:nvPr/>
        </p:nvCxnSpPr>
        <p:spPr>
          <a:xfrm>
            <a:off x="4388153" y="2603500"/>
            <a:ext cx="0" cy="3517594"/>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801905" y="2603500"/>
            <a:ext cx="0" cy="34925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D246A105-2A1C-4284-B4EA-07CF89B1A393}" type="datetimeFigureOut">
              <a:rPr lang="en-US" dirty="0"/>
              <a:t>10/21/2020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54953" y="973668"/>
            <a:ext cx="8825660" cy="706964"/>
          </a:xfrm>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0DBE609-F3F2-45E6-BD6A-E03A8C86C1AE}" type="datetimeFigureOut">
              <a:rPr lang="en-US" dirty="0"/>
              <a:t>10/21/2020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19" name="Group 18"/>
          <p:cNvGrpSpPr/>
          <p:nvPr/>
        </p:nvGrpSpPr>
        <p:grpSpPr>
          <a:xfrm>
            <a:off x="0" y="-2373"/>
            <a:ext cx="12192000" cy="6867027"/>
            <a:chOff x="0" y="-2373"/>
            <a:chExt cx="12192000" cy="6867027"/>
          </a:xfrm>
        </p:grpSpPr>
        <p:sp>
          <p:nvSpPr>
            <p:cNvPr id="11" name="Rectangle 10"/>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76756" y="1278468"/>
            <a:ext cx="1413933" cy="4748589"/>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54954" y="1278468"/>
            <a:ext cx="6247546" cy="474859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A24AD68-089C-4467-A8F3-EA2BBCA6B44E}" type="datetimeFigureOut">
              <a:rPr lang="en-US" dirty="0"/>
              <a:t>10/21/2020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5C51FCE-E4BB-4680-8E50-3C0E348D2609}" type="datetimeFigureOut">
              <a:rPr lang="en-US" dirty="0"/>
              <a:t>10/21/2020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13" name="Group 12"/>
          <p:cNvGrpSpPr/>
          <p:nvPr/>
        </p:nvGrpSpPr>
        <p:grpSpPr>
          <a:xfrm>
            <a:off x="0" y="-2373"/>
            <a:ext cx="12192000" cy="6867027"/>
            <a:chOff x="0" y="-2373"/>
            <a:chExt cx="12192000" cy="6867027"/>
          </a:xfrm>
        </p:grpSpPr>
        <p:sp>
          <p:nvSpPr>
            <p:cNvPr id="11" name="Rectangle 10"/>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2677645"/>
            <a:ext cx="4351023" cy="2283824"/>
          </a:xfrm>
        </p:spPr>
        <p:txBody>
          <a:bodyPr anchor="ctr"/>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895558" y="2677644"/>
            <a:ext cx="3755379" cy="2283823"/>
          </a:xfrm>
        </p:spPr>
        <p:txBody>
          <a:bodyPr anchor="ctr"/>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8AAA073D-A903-47F8-8D16-77642FB0DF1F}" type="datetimeFigureOut">
              <a:rPr lang="en-US" dirty="0"/>
              <a:t>10/21/2020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5" name="Rectangle 14"/>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B91FA40-626B-4CA1-85D0-7A9016E395BA}" type="datetimeFigureOut">
              <a:rPr lang="en-US" dirty="0"/>
              <a:t>10/21/2020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208710" y="3179762"/>
            <a:ext cx="4825159" cy="2840039"/>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3F425EA-B9DC-48A7-991E-9A82573B1B21}" type="datetimeFigureOut">
              <a:rPr lang="en-US" dirty="0"/>
              <a:t>10/21/2020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6CB97F8-6CEB-469B-AFCC-889F2A2B1D5A}" type="datetimeFigureOut">
              <a:rPr lang="en-US" dirty="0"/>
              <a:t>10/21/2020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FA9179F-009E-4FA5-B091-7EBB82A185BD}" type="datetimeFigureOut">
              <a:rPr lang="en-US" dirty="0"/>
              <a:t>10/21/2020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14" name="Group 13"/>
          <p:cNvGrpSpPr/>
          <p:nvPr/>
        </p:nvGrpSpPr>
        <p:grpSpPr>
          <a:xfrm>
            <a:off x="0" y="-2373"/>
            <a:ext cx="12192000" cy="6867027"/>
            <a:chOff x="0" y="-2373"/>
            <a:chExt cx="12192000" cy="6867027"/>
          </a:xfrm>
        </p:grpSpPr>
        <p:sp>
          <p:nvSpPr>
            <p:cNvPr id="12" name="Rectangle 11"/>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6" name="Oval 15"/>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1295400"/>
            <a:ext cx="2793159" cy="16002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781146" y="1447800"/>
            <a:ext cx="5190065" cy="4572000"/>
          </a:xfrm>
        </p:spPr>
        <p:txBody>
          <a:bodyPr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bwMode="gray">
          <a:xfrm>
            <a:off x="1154955" y="2895600"/>
            <a:ext cx="2793158" cy="3129279"/>
          </a:xfrm>
        </p:spPr>
        <p:txBody>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8E665CEB-0076-4E37-B880-BCEA9784DE0A}" type="datetimeFigureOut">
              <a:rPr lang="en-US" dirty="0"/>
              <a:t>10/21/2020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5" name="Rectangle 14"/>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20" name="Group 19"/>
          <p:cNvGrpSpPr/>
          <p:nvPr/>
        </p:nvGrpSpPr>
        <p:grpSpPr>
          <a:xfrm>
            <a:off x="0" y="-2373"/>
            <a:ext cx="12192000" cy="6867027"/>
            <a:chOff x="0" y="-2373"/>
            <a:chExt cx="12192000" cy="6867027"/>
          </a:xfrm>
        </p:grpSpPr>
        <p:sp>
          <p:nvSpPr>
            <p:cNvPr id="12" name="Rectangle 11"/>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0"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3907" y="1693332"/>
            <a:ext cx="3860260" cy="173566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bwMode="gray">
          <a:xfrm>
            <a:off x="1154955" y="3657600"/>
            <a:ext cx="3859212" cy="1371600"/>
          </a:xfrm>
        </p:spPr>
        <p:txBody>
          <a:bodyPr>
            <a:normAutofit/>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A6149E5E-3896-4118-99A7-7B85668F1C5E}" type="datetimeFigureOut">
              <a:rPr lang="en-US" dirty="0"/>
              <a:t>10/21/2020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9" name="Group 8"/>
          <p:cNvGrpSpPr/>
          <p:nvPr/>
        </p:nvGrpSpPr>
        <p:grpSpPr>
          <a:xfrm>
            <a:off x="0" y="-2373"/>
            <a:ext cx="12192000" cy="6867027"/>
            <a:chOff x="0" y="-2373"/>
            <a:chExt cx="12192000" cy="6867027"/>
          </a:xfrm>
        </p:grpSpPr>
        <p:sp>
          <p:nvSpPr>
            <p:cNvPr id="26" name="Rectangle 25"/>
            <p:cNvSpPr/>
            <p:nvPr/>
          </p:nvSpPr>
          <p:spPr>
            <a:xfrm>
              <a:off x="0" y="0"/>
              <a:ext cx="12192000" cy="6858000"/>
            </a:xfrm>
            <a:prstGeom prst="rect">
              <a:avLst/>
            </a:prstGeom>
            <a:blipFill>
              <a:blip r:embed="rId19">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0"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21"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3" y="973668"/>
            <a:ext cx="8761413" cy="70696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54955" y="2603500"/>
            <a:ext cx="8761412" cy="341630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650938" y="6394061"/>
            <a:ext cx="990599" cy="304799"/>
          </a:xfrm>
          <a:prstGeom prst="rect">
            <a:avLst/>
          </a:prstGeom>
        </p:spPr>
        <p:txBody>
          <a:bodyPr vert="horz" lIns="91440" tIns="45720" rIns="91440" bIns="45720" rtlCol="0" anchor="t"/>
          <a:lstStyle>
            <a:lvl1pPr algn="r">
              <a:defRPr sz="1000" b="1" i="0">
                <a:solidFill>
                  <a:schemeClr val="accent1"/>
                </a:solidFill>
              </a:defRPr>
            </a:lvl1pPr>
          </a:lstStyle>
          <a:p>
            <a:fld id="{7E0D914D-B099-4142-A885-11F276715148}" type="datetimeFigureOut">
              <a:rPr lang="en-US" dirty="0"/>
              <a:t>10/21/2020</a:t>
            </a:fld>
            <a:endParaRPr lang="en-US" dirty="0"/>
          </a:p>
        </p:txBody>
      </p:sp>
      <p:sp>
        <p:nvSpPr>
          <p:cNvPr id="5" name="Footer Placeholder 4"/>
          <p:cNvSpPr>
            <a:spLocks noGrp="1"/>
          </p:cNvSpPr>
          <p:nvPr>
            <p:ph type="ftr" sz="quarter" idx="3"/>
          </p:nvPr>
        </p:nvSpPr>
        <p:spPr>
          <a:xfrm>
            <a:off x="528358" y="6391838"/>
            <a:ext cx="3859795" cy="304801"/>
          </a:xfrm>
          <a:prstGeom prst="rect">
            <a:avLst/>
          </a:prstGeom>
        </p:spPr>
        <p:txBody>
          <a:bodyPr vert="horz" lIns="91440" tIns="45720" rIns="91440" bIns="45720" rtlCol="0" anchor="b"/>
          <a:lstStyle>
            <a:lvl1pPr algn="l">
              <a:defRPr sz="1000" b="1" i="0">
                <a:solidFill>
                  <a:schemeClr val="accent1"/>
                </a:solidFill>
                <a:latin typeface="+mn-lt"/>
              </a:defRPr>
            </a:lvl1pPr>
          </a:lstStyle>
          <a:p>
            <a:endParaRPr lang="en-US" dirty="0"/>
          </a:p>
        </p:txBody>
      </p:sp>
      <p:sp>
        <p:nvSpPr>
          <p:cNvPr id="22" name="Rectangle 2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a:xfrm>
            <a:off x="10352540" y="295729"/>
            <a:ext cx="838199"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64" r:id="rId12"/>
    <p:sldLayoutId id="2147483662" r:id="rId13"/>
    <p:sldLayoutId id="2147483669" r:id="rId14"/>
    <p:sldLayoutId id="2147483670" r:id="rId15"/>
    <p:sldLayoutId id="2147483658" r:id="rId16"/>
    <p:sldLayoutId id="2147483659" r:id="rId17"/>
  </p:sldLayoutIdLst>
  <p:hf sldNum="0" hdr="0" ftr="0" dt="0"/>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idx="4294967295"/>
          </p:nvPr>
        </p:nvSpPr>
        <p:spPr>
          <a:xfrm>
            <a:off x="0" y="2100263"/>
            <a:ext cx="8824913" cy="2676525"/>
          </a:xfrm>
        </p:spPr>
        <p:txBody>
          <a:bodyPr/>
          <a:lstStyle/>
          <a:p>
            <a:pPr algn="ctr"/>
            <a:r>
              <a:rPr lang="en-US" b="1" dirty="0" smtClean="0"/>
              <a:t>Hurry Up…</a:t>
            </a:r>
            <a:br>
              <a:rPr lang="en-US" b="1" dirty="0" smtClean="0"/>
            </a:br>
            <a:r>
              <a:rPr lang="en-US" b="1" dirty="0" smtClean="0"/>
              <a:t>The Infinity War is about to begin </a:t>
            </a:r>
            <a:endParaRPr lang="en-US" b="1"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31395" y="215376"/>
            <a:ext cx="8786061" cy="5683484"/>
          </a:xfrm>
          <a:prstGeom prst="rect">
            <a:avLst/>
          </a:prstGeom>
        </p:spPr>
      </p:pic>
      <p:sp>
        <p:nvSpPr>
          <p:cNvPr id="3" name="TextBox 2"/>
          <p:cNvSpPr txBox="1"/>
          <p:nvPr/>
        </p:nvSpPr>
        <p:spPr>
          <a:xfrm>
            <a:off x="218364" y="6141493"/>
            <a:ext cx="11818961" cy="369332"/>
          </a:xfrm>
          <a:prstGeom prst="rect">
            <a:avLst/>
          </a:prstGeom>
          <a:noFill/>
        </p:spPr>
        <p:txBody>
          <a:bodyPr wrap="square" rtlCol="0">
            <a:spAutoFit/>
          </a:bodyPr>
          <a:lstStyle/>
          <a:p>
            <a:pPr algn="ctr"/>
            <a:r>
              <a:rPr lang="en-US" b="1" dirty="0" smtClean="0"/>
              <a:t>HURRY!!! THE INFINITY (ACADEMIC) WAR IS YET TO BEGIN</a:t>
            </a:r>
            <a:endParaRPr lang="en-US" b="1" dirty="0"/>
          </a:p>
        </p:txBody>
      </p:sp>
    </p:spTree>
    <p:extLst>
      <p:ext uri="{BB962C8B-B14F-4D97-AF65-F5344CB8AC3E}">
        <p14:creationId xmlns:p14="http://schemas.microsoft.com/office/powerpoint/2010/main" val="270739150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u="sng" dirty="0" smtClean="0"/>
              <a:t>Dollar-denominated Bonds</a:t>
            </a:r>
            <a:endParaRPr lang="en-US" b="1" u="sng" dirty="0"/>
          </a:p>
        </p:txBody>
      </p:sp>
      <p:sp>
        <p:nvSpPr>
          <p:cNvPr id="3" name="Content Placeholder 2"/>
          <p:cNvSpPr>
            <a:spLocks noGrp="1"/>
          </p:cNvSpPr>
          <p:nvPr>
            <p:ph idx="1"/>
          </p:nvPr>
        </p:nvSpPr>
        <p:spPr>
          <a:xfrm>
            <a:off x="586854" y="2603500"/>
            <a:ext cx="11013743" cy="3416300"/>
          </a:xfrm>
        </p:spPr>
        <p:txBody>
          <a:bodyPr>
            <a:noAutofit/>
          </a:bodyPr>
          <a:lstStyle/>
          <a:p>
            <a:r>
              <a:rPr lang="en-US" b="1" dirty="0" smtClean="0">
                <a:solidFill>
                  <a:srgbClr val="0070C0"/>
                </a:solidFill>
              </a:rPr>
              <a:t>Dollar-denominated </a:t>
            </a:r>
            <a:r>
              <a:rPr lang="en-US" b="1" dirty="0">
                <a:solidFill>
                  <a:srgbClr val="0070C0"/>
                </a:solidFill>
              </a:rPr>
              <a:t>bonds are issued in US dollars and offer investors more choices to increase diversity. The two types of dollar-denominated bonds are Eurodollar bonds and Yankee bonds. The difference between the two bonds is that Eurodollar bonds are traded outside of the domestic market while Yankee bonds are issued and traded in the US.</a:t>
            </a:r>
          </a:p>
          <a:p>
            <a:pPr marL="114300" indent="0">
              <a:buNone/>
            </a:pPr>
            <a:endParaRPr lang="en-US" dirty="0"/>
          </a:p>
          <a:p>
            <a:r>
              <a:rPr lang="en-US" b="1" dirty="0"/>
              <a:t>1. Eurodollar </a:t>
            </a:r>
            <a:r>
              <a:rPr lang="en-US" b="1" dirty="0" smtClean="0"/>
              <a:t>bonds: </a:t>
            </a:r>
            <a:r>
              <a:rPr lang="en-US" dirty="0" smtClean="0"/>
              <a:t>Eurodollar </a:t>
            </a:r>
            <a:r>
              <a:rPr lang="en-US" dirty="0"/>
              <a:t>bonds are the largest component of the Eurobond market. A Eurodollar bond must be denominated in U.S. dollars and written by an international company. Since Eurodollar bonds are not registered with the SEC, they can not be sold to the U.S. public. However, they can be traded on the secondary market. Even though many portfolios do include Eurodollar bonds in U.S. portfolios, U.S. investors do not participate in the primary market for such bonds. Therefore, the primary market is dominated by foreign investors.</a:t>
            </a:r>
          </a:p>
          <a:p>
            <a:endParaRPr lang="en-US" dirty="0"/>
          </a:p>
        </p:txBody>
      </p:sp>
    </p:spTree>
    <p:extLst>
      <p:ext uri="{BB962C8B-B14F-4D97-AF65-F5344CB8AC3E}">
        <p14:creationId xmlns:p14="http://schemas.microsoft.com/office/powerpoint/2010/main" val="123988855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u="sng" dirty="0" smtClean="0"/>
              <a:t>Dollar-denominated Bonds</a:t>
            </a:r>
            <a:endParaRPr lang="en-US" b="1" u="sng" dirty="0"/>
          </a:p>
        </p:txBody>
      </p:sp>
      <p:sp>
        <p:nvSpPr>
          <p:cNvPr id="3" name="Content Placeholder 2"/>
          <p:cNvSpPr>
            <a:spLocks noGrp="1"/>
          </p:cNvSpPr>
          <p:nvPr>
            <p:ph idx="1"/>
          </p:nvPr>
        </p:nvSpPr>
        <p:spPr>
          <a:xfrm>
            <a:off x="395785" y="2603499"/>
            <a:ext cx="11682484" cy="3947425"/>
          </a:xfrm>
        </p:spPr>
        <p:txBody>
          <a:bodyPr>
            <a:noAutofit/>
          </a:bodyPr>
          <a:lstStyle/>
          <a:p>
            <a:r>
              <a:rPr lang="en-US" b="1" dirty="0" smtClean="0">
                <a:solidFill>
                  <a:srgbClr val="0070C0"/>
                </a:solidFill>
              </a:rPr>
              <a:t>Dollar-denominated </a:t>
            </a:r>
            <a:r>
              <a:rPr lang="en-US" b="1" dirty="0">
                <a:solidFill>
                  <a:srgbClr val="0070C0"/>
                </a:solidFill>
              </a:rPr>
              <a:t>bonds are issued in US dollars and offer investors more choices to increase diversity. The two types of dollar-denominated bonds are Eurodollar bonds and Yankee bonds. The difference between the two bonds is that Eurodollar bonds are traded outside of the domestic market while Yankee bonds are issued and traded in the US</a:t>
            </a:r>
            <a:r>
              <a:rPr lang="en-US" b="1" dirty="0" smtClean="0">
                <a:solidFill>
                  <a:srgbClr val="0070C0"/>
                </a:solidFill>
              </a:rPr>
              <a:t>.</a:t>
            </a:r>
          </a:p>
          <a:p>
            <a:endParaRPr lang="en-US" dirty="0" smtClean="0"/>
          </a:p>
          <a:p>
            <a:r>
              <a:rPr lang="en-US" b="1" dirty="0"/>
              <a:t>2. Yankee </a:t>
            </a:r>
            <a:r>
              <a:rPr lang="en-US" b="1" dirty="0" smtClean="0"/>
              <a:t>bonds: </a:t>
            </a:r>
            <a:r>
              <a:rPr lang="en-US" dirty="0" smtClean="0"/>
              <a:t>Yankee </a:t>
            </a:r>
            <a:r>
              <a:rPr lang="en-US" dirty="0"/>
              <a:t>bonds are another type of dollar-denominated bonds. However, unlike the Eurodollar bonds, the Yankee bonds’ target market is within the U.S. These bonds are issued by a foreign company or country that has registered with the Securities and Exchange Commission (SEC). Since Yankee bonds are meant to be purchased by U.S. citizens in the primary market, they must follow regulations set by the SEC. For example, the company issuing the bond needs to be financially stable and capable of making payments throughout the period of the bond.</a:t>
            </a:r>
          </a:p>
          <a:p>
            <a:endParaRPr lang="en-US" dirty="0"/>
          </a:p>
          <a:p>
            <a:pPr marL="114300" indent="0">
              <a:buNone/>
            </a:pPr>
            <a:endParaRPr lang="en-US" dirty="0"/>
          </a:p>
          <a:p>
            <a:endParaRPr lang="en-US" dirty="0"/>
          </a:p>
        </p:txBody>
      </p:sp>
    </p:spTree>
    <p:extLst>
      <p:ext uri="{BB962C8B-B14F-4D97-AF65-F5344CB8AC3E}">
        <p14:creationId xmlns:p14="http://schemas.microsoft.com/office/powerpoint/2010/main" val="132628787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000" b="1" u="sng" dirty="0"/>
              <a:t>Non-Dollar-denominated Bonds</a:t>
            </a:r>
          </a:p>
        </p:txBody>
      </p:sp>
      <p:sp>
        <p:nvSpPr>
          <p:cNvPr id="3" name="Content Placeholder 2"/>
          <p:cNvSpPr>
            <a:spLocks noGrp="1"/>
          </p:cNvSpPr>
          <p:nvPr>
            <p:ph idx="1"/>
          </p:nvPr>
        </p:nvSpPr>
        <p:spPr>
          <a:xfrm>
            <a:off x="136478" y="2603500"/>
            <a:ext cx="11723425" cy="3416300"/>
          </a:xfrm>
        </p:spPr>
        <p:txBody>
          <a:bodyPr>
            <a:noAutofit/>
          </a:bodyPr>
          <a:lstStyle/>
          <a:p>
            <a:r>
              <a:rPr lang="en-US" b="1" dirty="0" smtClean="0">
                <a:solidFill>
                  <a:srgbClr val="0070C0"/>
                </a:solidFill>
              </a:rPr>
              <a:t>Non-dollar-denominated </a:t>
            </a:r>
            <a:r>
              <a:rPr lang="en-US" b="1" dirty="0">
                <a:solidFill>
                  <a:srgbClr val="0070C0"/>
                </a:solidFill>
              </a:rPr>
              <a:t>international bonds are all the issues denominated in currencies other than the dollar. Since there is currency volatility, U.S. investors face the question of whether to hedge their currency exposure. The different types of non-dollar-denominated bonds depend on the domicile of the issuer and the location of the primary trading market. The three major types are the domestic market, the foreign market, and the Euro market.</a:t>
            </a:r>
          </a:p>
          <a:p>
            <a:endParaRPr lang="en-US" dirty="0"/>
          </a:p>
          <a:p>
            <a:r>
              <a:rPr lang="en-US" b="1" dirty="0"/>
              <a:t>1. Domestic </a:t>
            </a:r>
            <a:r>
              <a:rPr lang="en-US" b="1" dirty="0" smtClean="0"/>
              <a:t>market: </a:t>
            </a:r>
            <a:r>
              <a:rPr lang="en-US" dirty="0" smtClean="0"/>
              <a:t>The </a:t>
            </a:r>
            <a:r>
              <a:rPr lang="en-US" dirty="0"/>
              <a:t>domestic market includes bonds that are issued by a borrower in their home country using that country’s currency. Domestic markets have seen significant growth for several reasons. First of all, for companies, issuing debt in the domestic currency allows them to better match liabilities with assets. By doing so, they also don’t need to worry about the currency exchange risk. Also, by issuing debt in dollar-denominated markets and the domestic market, companies gain access to more investors. This allows them to obtain a better borrowing rate.</a:t>
            </a:r>
          </a:p>
          <a:p>
            <a:pPr marL="114300" indent="0">
              <a:buNone/>
            </a:pPr>
            <a:endParaRPr lang="en-US" dirty="0"/>
          </a:p>
        </p:txBody>
      </p:sp>
    </p:spTree>
    <p:extLst>
      <p:ext uri="{BB962C8B-B14F-4D97-AF65-F5344CB8AC3E}">
        <p14:creationId xmlns:p14="http://schemas.microsoft.com/office/powerpoint/2010/main" val="58685353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000" b="1" u="sng" dirty="0"/>
              <a:t>Non-Dollar-denominated Bonds</a:t>
            </a:r>
          </a:p>
        </p:txBody>
      </p:sp>
      <p:sp>
        <p:nvSpPr>
          <p:cNvPr id="3" name="Content Placeholder 2"/>
          <p:cNvSpPr>
            <a:spLocks noGrp="1"/>
          </p:cNvSpPr>
          <p:nvPr>
            <p:ph idx="1"/>
          </p:nvPr>
        </p:nvSpPr>
        <p:spPr>
          <a:xfrm>
            <a:off x="286604" y="2603500"/>
            <a:ext cx="11723426" cy="3416300"/>
          </a:xfrm>
        </p:spPr>
        <p:txBody>
          <a:bodyPr>
            <a:noAutofit/>
          </a:bodyPr>
          <a:lstStyle/>
          <a:p>
            <a:r>
              <a:rPr lang="en-US" b="1" dirty="0" smtClean="0">
                <a:solidFill>
                  <a:srgbClr val="0070C0"/>
                </a:solidFill>
              </a:rPr>
              <a:t>Non-dollar-denominated </a:t>
            </a:r>
            <a:r>
              <a:rPr lang="en-US" b="1" dirty="0">
                <a:solidFill>
                  <a:srgbClr val="0070C0"/>
                </a:solidFill>
              </a:rPr>
              <a:t>international bonds are all the issues denominated in currencies other than the dollar. Since there is currency volatility, U.S. investors face the question of whether to hedge their currency exposure. The different types of non-dollar-denominated bonds depend on the domicile of the issuer and the location of the primary trading market. The three major types are the domestic market, the foreign market, and the Euro market</a:t>
            </a:r>
            <a:r>
              <a:rPr lang="en-US" b="1" dirty="0" smtClean="0">
                <a:solidFill>
                  <a:srgbClr val="0070C0"/>
                </a:solidFill>
              </a:rPr>
              <a:t>.</a:t>
            </a:r>
          </a:p>
          <a:p>
            <a:endParaRPr lang="en-US" dirty="0" smtClean="0"/>
          </a:p>
          <a:p>
            <a:r>
              <a:rPr lang="en-US" b="1" dirty="0"/>
              <a:t>2. Foreign </a:t>
            </a:r>
            <a:r>
              <a:rPr lang="en-US" b="1" dirty="0" smtClean="0"/>
              <a:t>market: </a:t>
            </a:r>
            <a:r>
              <a:rPr lang="en-US" dirty="0" smtClean="0"/>
              <a:t>The </a:t>
            </a:r>
            <a:r>
              <a:rPr lang="en-US" dirty="0"/>
              <a:t>foreign bond market includes the bonds that are sold in a country, using that country’s currency, but issued by a non-domestic borrower. For example, the Yankee bond market is the U.S. dollar version of this market. This is because they are sold in the U.S. using the dollar, but issued by a syndicate outside of the U.S. Other examples include the Samurai market and the Bulldog market. The Samurai market is Yen-denominated bonds issued in Japan but by non-Japanese borrowers. The Bulldog market is pound-denominated bonds issued in the U.K. by non-</a:t>
            </a:r>
            <a:r>
              <a:rPr lang="en-US" dirty="0" err="1"/>
              <a:t>Brtish</a:t>
            </a:r>
            <a:r>
              <a:rPr lang="en-US" dirty="0"/>
              <a:t> groups</a:t>
            </a:r>
            <a:r>
              <a:rPr lang="en-US" dirty="0" smtClean="0"/>
              <a:t>.</a:t>
            </a:r>
            <a:endParaRPr lang="en-US" dirty="0"/>
          </a:p>
          <a:p>
            <a:endParaRPr lang="en-US" dirty="0"/>
          </a:p>
          <a:p>
            <a:pPr marL="114300" indent="0">
              <a:buNone/>
            </a:pPr>
            <a:endParaRPr lang="en-US" dirty="0"/>
          </a:p>
        </p:txBody>
      </p:sp>
    </p:spTree>
    <p:extLst>
      <p:ext uri="{BB962C8B-B14F-4D97-AF65-F5344CB8AC3E}">
        <p14:creationId xmlns:p14="http://schemas.microsoft.com/office/powerpoint/2010/main" val="26147682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000" b="1" u="sng" dirty="0"/>
              <a:t>Non-Dollar-denominated Bonds</a:t>
            </a:r>
          </a:p>
        </p:txBody>
      </p:sp>
      <p:sp>
        <p:nvSpPr>
          <p:cNvPr id="3" name="Content Placeholder 2"/>
          <p:cNvSpPr>
            <a:spLocks noGrp="1"/>
          </p:cNvSpPr>
          <p:nvPr>
            <p:ph idx="1"/>
          </p:nvPr>
        </p:nvSpPr>
        <p:spPr>
          <a:xfrm>
            <a:off x="272955" y="2603500"/>
            <a:ext cx="11532358" cy="3416300"/>
          </a:xfrm>
        </p:spPr>
        <p:txBody>
          <a:bodyPr>
            <a:noAutofit/>
          </a:bodyPr>
          <a:lstStyle/>
          <a:p>
            <a:r>
              <a:rPr lang="en-US" b="1" dirty="0" smtClean="0">
                <a:solidFill>
                  <a:srgbClr val="0070C0"/>
                </a:solidFill>
              </a:rPr>
              <a:t>Non-dollar-denominated </a:t>
            </a:r>
            <a:r>
              <a:rPr lang="en-US" b="1" dirty="0">
                <a:solidFill>
                  <a:srgbClr val="0070C0"/>
                </a:solidFill>
              </a:rPr>
              <a:t>international bonds are all the issues denominated in currencies other than the dollar. Since there is currency volatility, U.S. investors face the question of whether to hedge their currency exposure. The different types of non-dollar-denominated bonds depend on the domicile of the issuer and the location of the primary trading market. The three major types are the domestic market, the foreign market, and the Euro market.</a:t>
            </a:r>
          </a:p>
          <a:p>
            <a:pPr marL="114300" indent="0">
              <a:buNone/>
            </a:pPr>
            <a:r>
              <a:rPr lang="en-US" dirty="0"/>
              <a:t> </a:t>
            </a:r>
          </a:p>
          <a:p>
            <a:r>
              <a:rPr lang="en-US" b="1" dirty="0"/>
              <a:t>3. Euro </a:t>
            </a:r>
            <a:r>
              <a:rPr lang="en-US" b="1" dirty="0" smtClean="0"/>
              <a:t>market: </a:t>
            </a:r>
            <a:r>
              <a:rPr lang="en-US" dirty="0" smtClean="0"/>
              <a:t>Securities </a:t>
            </a:r>
            <a:r>
              <a:rPr lang="en-US" dirty="0"/>
              <a:t>that are issued into the international market are called Eurobonds. This market encompasses all the bonds that are not issued in a domestic market and can be issued in any currency. Eurodollar bonds are an example of a U.S. dollar-denominated version of a Eurobond as they are sold in the international markets.</a:t>
            </a:r>
          </a:p>
          <a:p>
            <a:r>
              <a:rPr lang="en-US" dirty="0"/>
              <a:t>Most of the time, the bonds are written by an international syndicate and sold in several different national markets simultaneously. Issuers of Eurobonds include international corporations, supranational companies, and countries.</a:t>
            </a:r>
          </a:p>
          <a:p>
            <a:endParaRPr lang="en-US" dirty="0"/>
          </a:p>
          <a:p>
            <a:pPr marL="114300" indent="0">
              <a:buNone/>
            </a:pPr>
            <a:endParaRPr lang="en-US" dirty="0"/>
          </a:p>
        </p:txBody>
      </p:sp>
    </p:spTree>
    <p:extLst>
      <p:ext uri="{BB962C8B-B14F-4D97-AF65-F5344CB8AC3E}">
        <p14:creationId xmlns:p14="http://schemas.microsoft.com/office/powerpoint/2010/main" val="248308658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b="1" u="sng" dirty="0"/>
              <a:t>Foreign Currency </a:t>
            </a:r>
            <a:r>
              <a:rPr lang="en-US" sz="4000" b="1" u="sng" dirty="0" smtClean="0"/>
              <a:t>Convertible </a:t>
            </a:r>
            <a:r>
              <a:rPr lang="en-US" sz="4000" b="1" u="sng" dirty="0"/>
              <a:t>Bonds (</a:t>
            </a:r>
            <a:r>
              <a:rPr lang="en-US" sz="4000" b="1" u="sng" dirty="0" smtClean="0"/>
              <a:t>FCCBs</a:t>
            </a:r>
            <a:r>
              <a:rPr lang="en-US" sz="4000" b="1" u="sng" dirty="0"/>
              <a:t>)</a:t>
            </a:r>
          </a:p>
        </p:txBody>
      </p:sp>
      <p:sp>
        <p:nvSpPr>
          <p:cNvPr id="3" name="Content Placeholder 2"/>
          <p:cNvSpPr>
            <a:spLocks noGrp="1"/>
          </p:cNvSpPr>
          <p:nvPr>
            <p:ph idx="1"/>
          </p:nvPr>
        </p:nvSpPr>
        <p:spPr>
          <a:xfrm>
            <a:off x="464024" y="2603500"/>
            <a:ext cx="11191163" cy="3416300"/>
          </a:xfrm>
        </p:spPr>
        <p:txBody>
          <a:bodyPr>
            <a:normAutofit/>
          </a:bodyPr>
          <a:lstStyle/>
          <a:p>
            <a:pPr fontAlgn="base">
              <a:buFont typeface="Arial" panose="020B0604020202020204" pitchFamily="34" charset="0"/>
              <a:buChar char="•"/>
            </a:pPr>
            <a:r>
              <a:rPr lang="en-US" sz="2400" dirty="0" smtClean="0"/>
              <a:t>Foreign </a:t>
            </a:r>
            <a:r>
              <a:rPr lang="en-US" sz="2400" dirty="0"/>
              <a:t>currency convertible bond is a special type of bond issued in the currency other than the home currency. In other words, companies </a:t>
            </a:r>
            <a:r>
              <a:rPr lang="en-US" sz="2400" b="1" dirty="0"/>
              <a:t>issue foreign currency convertible bonds to raise money in foreign currency.</a:t>
            </a:r>
          </a:p>
          <a:p>
            <a:pPr fontAlgn="base">
              <a:buFont typeface="Arial" panose="020B0604020202020204" pitchFamily="34" charset="0"/>
              <a:buChar char="•"/>
            </a:pPr>
            <a:r>
              <a:rPr lang="en-US" sz="2400" dirty="0"/>
              <a:t>In today’s scenario of globalization, FCCBs hold high significance especially for multi-national companies wherein they are constantly dealing with different currencies of the world.</a:t>
            </a:r>
          </a:p>
          <a:p>
            <a:endParaRPr lang="en-US" sz="2400" dirty="0"/>
          </a:p>
        </p:txBody>
      </p:sp>
    </p:spTree>
    <p:extLst>
      <p:ext uri="{BB962C8B-B14F-4D97-AF65-F5344CB8AC3E}">
        <p14:creationId xmlns:p14="http://schemas.microsoft.com/office/powerpoint/2010/main" val="307025687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b="1" u="sng" dirty="0" smtClean="0"/>
              <a:t>Features of FCCBs</a:t>
            </a:r>
            <a:endParaRPr lang="en-US" sz="4000" b="1" u="sng" dirty="0"/>
          </a:p>
        </p:txBody>
      </p:sp>
      <p:sp>
        <p:nvSpPr>
          <p:cNvPr id="3" name="Content Placeholder 2"/>
          <p:cNvSpPr>
            <a:spLocks noGrp="1"/>
          </p:cNvSpPr>
          <p:nvPr>
            <p:ph idx="1"/>
          </p:nvPr>
        </p:nvSpPr>
        <p:spPr>
          <a:xfrm>
            <a:off x="655094" y="2603499"/>
            <a:ext cx="10563366" cy="3961073"/>
          </a:xfrm>
        </p:spPr>
        <p:txBody>
          <a:bodyPr>
            <a:noAutofit/>
          </a:bodyPr>
          <a:lstStyle/>
          <a:p>
            <a:pPr fontAlgn="base">
              <a:buFont typeface="Arial" panose="020B0604020202020204" pitchFamily="34" charset="0"/>
              <a:buChar char="•"/>
            </a:pPr>
            <a:r>
              <a:rPr lang="en-US" sz="2000" dirty="0"/>
              <a:t>Like any other type of bond, an FCCB </a:t>
            </a:r>
            <a:r>
              <a:rPr lang="en-US" sz="2000" b="1" dirty="0"/>
              <a:t>makes regular coupon and principal payments till a certain date</a:t>
            </a:r>
            <a:r>
              <a:rPr lang="en-US" sz="2000" dirty="0"/>
              <a:t>, after which it can be converted into equity.</a:t>
            </a:r>
          </a:p>
          <a:p>
            <a:pPr fontAlgn="base">
              <a:buFont typeface="Arial" panose="020B0604020202020204" pitchFamily="34" charset="0"/>
              <a:buChar char="•"/>
            </a:pPr>
            <a:r>
              <a:rPr lang="en-US" sz="2000" dirty="0"/>
              <a:t>FCCBs retain </a:t>
            </a:r>
            <a:r>
              <a:rPr lang="en-US" sz="2000" b="1" dirty="0"/>
              <a:t>all the features of a convertible bond </a:t>
            </a:r>
            <a:r>
              <a:rPr lang="en-US" sz="2000" dirty="0"/>
              <a:t>and hence remain attractive to both issuers and investors.</a:t>
            </a:r>
          </a:p>
          <a:p>
            <a:pPr fontAlgn="base">
              <a:buFont typeface="Arial" panose="020B0604020202020204" pitchFamily="34" charset="0"/>
              <a:buChar char="•"/>
            </a:pPr>
            <a:r>
              <a:rPr lang="en-US" sz="2000" dirty="0"/>
              <a:t>Another attractive feature of FCCBs is that these are </a:t>
            </a:r>
            <a:r>
              <a:rPr lang="en-US" sz="2000" b="1" dirty="0"/>
              <a:t>equity-linked debt securities </a:t>
            </a:r>
            <a:r>
              <a:rPr lang="en-US" sz="2000" dirty="0"/>
              <a:t>which give the holder the right to convert the bond into equity or a depository receipt (DR) after a certain period of time.</a:t>
            </a:r>
          </a:p>
          <a:p>
            <a:pPr fontAlgn="base">
              <a:buFont typeface="Arial" panose="020B0604020202020204" pitchFamily="34" charset="0"/>
              <a:buChar char="•"/>
            </a:pPr>
            <a:r>
              <a:rPr lang="en-US" sz="2000" dirty="0"/>
              <a:t>FCCBs are </a:t>
            </a:r>
            <a:r>
              <a:rPr lang="en-US" sz="2000" b="1" dirty="0"/>
              <a:t>tradable on the stock exchange</a:t>
            </a:r>
            <a:r>
              <a:rPr lang="en-US" sz="2000" dirty="0"/>
              <a:t>.</a:t>
            </a:r>
          </a:p>
          <a:p>
            <a:pPr fontAlgn="base">
              <a:buFont typeface="Arial" panose="020B0604020202020204" pitchFamily="34" charset="0"/>
              <a:buChar char="•"/>
            </a:pPr>
            <a:r>
              <a:rPr lang="en-US" sz="2000" dirty="0"/>
              <a:t>Like any other debt raising instrument, </a:t>
            </a:r>
            <a:r>
              <a:rPr lang="en-US" sz="2000" b="1" dirty="0"/>
              <a:t>FCCBs appear on the liabilities side of the balance sheet </a:t>
            </a:r>
            <a:r>
              <a:rPr lang="en-US" sz="2000" dirty="0"/>
              <a:t>of the company issuing them.</a:t>
            </a:r>
          </a:p>
          <a:p>
            <a:endParaRPr lang="en-US" sz="2000" dirty="0"/>
          </a:p>
        </p:txBody>
      </p:sp>
    </p:spTree>
    <p:extLst>
      <p:ext uri="{BB962C8B-B14F-4D97-AF65-F5344CB8AC3E}">
        <p14:creationId xmlns:p14="http://schemas.microsoft.com/office/powerpoint/2010/main" val="374202544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b="1" u="sng" dirty="0" smtClean="0"/>
              <a:t>Advantages of FCCBs</a:t>
            </a:r>
            <a:endParaRPr lang="en-US" sz="4000" b="1" u="sng" dirty="0"/>
          </a:p>
        </p:txBody>
      </p:sp>
      <p:sp>
        <p:nvSpPr>
          <p:cNvPr id="3" name="Content Placeholder 2"/>
          <p:cNvSpPr>
            <a:spLocks noGrp="1"/>
          </p:cNvSpPr>
          <p:nvPr>
            <p:ph idx="1"/>
          </p:nvPr>
        </p:nvSpPr>
        <p:spPr>
          <a:xfrm>
            <a:off x="436728" y="2634018"/>
            <a:ext cx="11600597" cy="3614382"/>
          </a:xfrm>
        </p:spPr>
        <p:txBody>
          <a:bodyPr>
            <a:noAutofit/>
          </a:bodyPr>
          <a:lstStyle/>
          <a:p>
            <a:pPr fontAlgn="base">
              <a:buFont typeface="Arial" panose="020B0604020202020204" pitchFamily="34" charset="0"/>
              <a:buChar char="•"/>
            </a:pPr>
            <a:r>
              <a:rPr lang="en-US" sz="2400" dirty="0"/>
              <a:t>FCCBs issuance allows companies to raise money outside the home country there by </a:t>
            </a:r>
            <a:r>
              <a:rPr lang="en-US" sz="2400" b="1" dirty="0"/>
              <a:t>enabling tapping new markets for investment options</a:t>
            </a:r>
          </a:p>
          <a:p>
            <a:pPr fontAlgn="base">
              <a:buFont typeface="Arial" panose="020B0604020202020204" pitchFamily="34" charset="0"/>
              <a:buChar char="•"/>
            </a:pPr>
            <a:r>
              <a:rPr lang="en-US" sz="2400" dirty="0"/>
              <a:t>FCCBs are generally issued by companies in the currency of </a:t>
            </a:r>
            <a:r>
              <a:rPr lang="en-US" sz="2400" b="1" dirty="0"/>
              <a:t>those countries where interest rates are usually lower than</a:t>
            </a:r>
            <a:r>
              <a:rPr lang="en-US" sz="2400" dirty="0"/>
              <a:t> the home country or the foreign country economy is more stable than the home country economy.</a:t>
            </a:r>
          </a:p>
          <a:p>
            <a:pPr fontAlgn="base">
              <a:buFont typeface="Arial" panose="020B0604020202020204" pitchFamily="34" charset="0"/>
              <a:buChar char="•"/>
            </a:pPr>
            <a:r>
              <a:rPr lang="en-US" sz="2400" dirty="0"/>
              <a:t>FCCB holders may choose to convert the bonds into equity </a:t>
            </a:r>
            <a:r>
              <a:rPr lang="en-US" sz="2400" b="1" dirty="0"/>
              <a:t>to benefit out of the equity price appreciation</a:t>
            </a:r>
            <a:r>
              <a:rPr lang="en-US" sz="2400" dirty="0"/>
              <a:t> that may have taken place</a:t>
            </a:r>
            <a:r>
              <a:rPr lang="en-US" sz="2400" dirty="0" smtClean="0"/>
              <a:t>.</a:t>
            </a:r>
            <a:endParaRPr lang="en-US" sz="2400" dirty="0"/>
          </a:p>
        </p:txBody>
      </p:sp>
    </p:spTree>
    <p:extLst>
      <p:ext uri="{BB962C8B-B14F-4D97-AF65-F5344CB8AC3E}">
        <p14:creationId xmlns:p14="http://schemas.microsoft.com/office/powerpoint/2010/main" val="240553350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b="1" u="sng" dirty="0" smtClean="0"/>
              <a:t>Advantages of FCCBs</a:t>
            </a:r>
            <a:endParaRPr lang="en-US" sz="4000" b="1" u="sng" dirty="0"/>
          </a:p>
        </p:txBody>
      </p:sp>
      <p:sp>
        <p:nvSpPr>
          <p:cNvPr id="3" name="Content Placeholder 2"/>
          <p:cNvSpPr>
            <a:spLocks noGrp="1"/>
          </p:cNvSpPr>
          <p:nvPr>
            <p:ph idx="1"/>
          </p:nvPr>
        </p:nvSpPr>
        <p:spPr>
          <a:xfrm>
            <a:off x="436728" y="2634018"/>
            <a:ext cx="11600597" cy="4223982"/>
          </a:xfrm>
        </p:spPr>
        <p:txBody>
          <a:bodyPr>
            <a:noAutofit/>
          </a:bodyPr>
          <a:lstStyle/>
          <a:p>
            <a:pPr fontAlgn="base">
              <a:buFont typeface="Arial" panose="020B0604020202020204" pitchFamily="34" charset="0"/>
              <a:buChar char="•"/>
            </a:pPr>
            <a:r>
              <a:rPr lang="en-US" sz="2200" dirty="0" smtClean="0"/>
              <a:t>FCCB </a:t>
            </a:r>
            <a:r>
              <a:rPr lang="en-US" sz="2200" dirty="0"/>
              <a:t>holders enjoy </a:t>
            </a:r>
            <a:r>
              <a:rPr lang="en-US" sz="2200" b="1" dirty="0"/>
              <a:t>the safety of guaranteed payments on the bond </a:t>
            </a:r>
            <a:r>
              <a:rPr lang="en-US" sz="2200" dirty="0"/>
              <a:t>and may opt to continue with the bond if equity or depository receipt if conversion isn’t more beneficial.</a:t>
            </a:r>
          </a:p>
          <a:p>
            <a:pPr fontAlgn="base">
              <a:buFont typeface="Arial" panose="020B0604020202020204" pitchFamily="34" charset="0"/>
              <a:buChar char="•"/>
            </a:pPr>
            <a:r>
              <a:rPr lang="en-US" sz="2200" dirty="0"/>
              <a:t>Since these bonds come with an advantage to the bond holder, the coupon payments on these bonds are usually lower than a straight coupon bearing plain vanilla bond. This helps </a:t>
            </a:r>
            <a:r>
              <a:rPr lang="en-US" sz="2200" b="1" dirty="0"/>
              <a:t>the issuer to reduce the cost of borrowing.</a:t>
            </a:r>
          </a:p>
          <a:p>
            <a:pPr fontAlgn="base">
              <a:buFont typeface="Arial" panose="020B0604020202020204" pitchFamily="34" charset="0"/>
              <a:buChar char="•"/>
            </a:pPr>
            <a:r>
              <a:rPr lang="en-US" sz="2200" dirty="0"/>
              <a:t>Exchange rate </a:t>
            </a:r>
            <a:r>
              <a:rPr lang="en-US" sz="2200" b="1" dirty="0"/>
              <a:t>fluctuations in </a:t>
            </a:r>
            <a:r>
              <a:rPr lang="en-US" sz="2200" b="1" dirty="0" err="1"/>
              <a:t>favour</a:t>
            </a:r>
            <a:r>
              <a:rPr lang="en-US" sz="2200" b="1" dirty="0"/>
              <a:t> of the issuer</a:t>
            </a:r>
            <a:r>
              <a:rPr lang="en-US" sz="2200" dirty="0"/>
              <a:t> can further reduce the cost of debt capital.</a:t>
            </a:r>
          </a:p>
          <a:p>
            <a:pPr fontAlgn="base">
              <a:buFont typeface="Arial" panose="020B0604020202020204" pitchFamily="34" charset="0"/>
              <a:buChar char="•"/>
            </a:pPr>
            <a:r>
              <a:rPr lang="en-US" sz="2200" dirty="0"/>
              <a:t>The conversion of FCCBs into equity usually happens at a price already decided at the time of issuance and is usually at a premium, </a:t>
            </a:r>
            <a:r>
              <a:rPr lang="en-US" sz="2200" b="1" dirty="0"/>
              <a:t>so dilution of the company is lower</a:t>
            </a:r>
            <a:r>
              <a:rPr lang="en-US" sz="2200" b="1" dirty="0" smtClean="0"/>
              <a:t>.</a:t>
            </a:r>
            <a:endParaRPr lang="en-US" sz="2200" b="1" dirty="0"/>
          </a:p>
        </p:txBody>
      </p:sp>
    </p:spTree>
    <p:extLst>
      <p:ext uri="{BB962C8B-B14F-4D97-AF65-F5344CB8AC3E}">
        <p14:creationId xmlns:p14="http://schemas.microsoft.com/office/powerpoint/2010/main" val="64251979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b="1" u="sng" dirty="0" smtClean="0"/>
              <a:t>Disadvantages </a:t>
            </a:r>
            <a:r>
              <a:rPr lang="en-US" sz="4000" b="1" u="sng" dirty="0"/>
              <a:t>of FCCBs</a:t>
            </a:r>
          </a:p>
        </p:txBody>
      </p:sp>
      <p:sp>
        <p:nvSpPr>
          <p:cNvPr id="3" name="Content Placeholder 2"/>
          <p:cNvSpPr>
            <a:spLocks noGrp="1"/>
          </p:cNvSpPr>
          <p:nvPr>
            <p:ph idx="1"/>
          </p:nvPr>
        </p:nvSpPr>
        <p:spPr>
          <a:xfrm>
            <a:off x="395785" y="2603500"/>
            <a:ext cx="11341290" cy="3416300"/>
          </a:xfrm>
        </p:spPr>
        <p:txBody>
          <a:bodyPr>
            <a:normAutofit fontScale="92500" lnSpcReduction="10000"/>
          </a:bodyPr>
          <a:lstStyle/>
          <a:p>
            <a:pPr fontAlgn="base">
              <a:buFont typeface="Arial" panose="020B0604020202020204" pitchFamily="34" charset="0"/>
              <a:buChar char="•"/>
            </a:pPr>
            <a:r>
              <a:rPr lang="en-US" sz="2300" dirty="0"/>
              <a:t>Companies that borrow funds via FCCB in foreign currency shall have </a:t>
            </a:r>
            <a:r>
              <a:rPr lang="en-US" sz="2300" b="1" dirty="0"/>
              <a:t>to make the repayment in foreign currency on the maturity of the bond</a:t>
            </a:r>
            <a:r>
              <a:rPr lang="en-US" sz="2300" dirty="0"/>
              <a:t>. The exchange rate prevailing on the day of maturity, if has moved considerably as compared to the rate prevailing on the day of the borrowing, may result in losses for the company. The exchange rate in a volatile scenario may cause cash outflows on repayment to be much higher than the saving in the interest rate. Thus, a cost-saving motive may be totally taken off if home currency depreciates beyond the interest rate saving.</a:t>
            </a:r>
          </a:p>
          <a:p>
            <a:pPr fontAlgn="base">
              <a:buFont typeface="Arial" panose="020B0604020202020204" pitchFamily="34" charset="0"/>
              <a:buChar char="•"/>
            </a:pPr>
            <a:r>
              <a:rPr lang="en-US" sz="2400" dirty="0"/>
              <a:t>FCCBs continue to remain on the books of accounts as a debt until the time it is converted and </a:t>
            </a:r>
            <a:r>
              <a:rPr lang="en-US" sz="2400" b="1" dirty="0"/>
              <a:t>continues to hamper the debt to equity ratio</a:t>
            </a:r>
            <a:r>
              <a:rPr lang="en-US" sz="2400" dirty="0"/>
              <a:t> and other debt and interest service coverage ratios</a:t>
            </a:r>
          </a:p>
          <a:p>
            <a:pPr fontAlgn="base">
              <a:buFont typeface="Arial" panose="020B0604020202020204" pitchFamily="34" charset="0"/>
              <a:buChar char="•"/>
            </a:pPr>
            <a:endParaRPr lang="en-US" sz="2300" dirty="0"/>
          </a:p>
          <a:p>
            <a:endParaRPr lang="en-US" dirty="0"/>
          </a:p>
        </p:txBody>
      </p:sp>
    </p:spTree>
    <p:extLst>
      <p:ext uri="{BB962C8B-B14F-4D97-AF65-F5344CB8AC3E}">
        <p14:creationId xmlns:p14="http://schemas.microsoft.com/office/powerpoint/2010/main" val="191586982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310185"/>
            <a:ext cx="8825658" cy="3467196"/>
          </a:xfrm>
        </p:spPr>
        <p:txBody>
          <a:bodyPr/>
          <a:lstStyle/>
          <a:p>
            <a:r>
              <a:rPr lang="en-US" b="1" dirty="0" smtClean="0"/>
              <a:t>TYBBI:</a:t>
            </a:r>
            <a:r>
              <a:rPr lang="en-US" b="1" dirty="0" smtClean="0"/>
              <a:t/>
            </a:r>
            <a:br>
              <a:rPr lang="en-US" b="1" dirty="0" smtClean="0"/>
            </a:br>
            <a:r>
              <a:rPr lang="en-US" b="1" dirty="0" smtClean="0"/>
              <a:t>INTERNATIONAL BANKING &amp;</a:t>
            </a:r>
            <a:r>
              <a:rPr lang="en-US" b="1" dirty="0" smtClean="0"/>
              <a:t/>
            </a:r>
            <a:br>
              <a:rPr lang="en-US" b="1" dirty="0" smtClean="0"/>
            </a:br>
            <a:r>
              <a:rPr lang="en-US" b="1" dirty="0" smtClean="0"/>
              <a:t>FINANCE</a:t>
            </a:r>
            <a:endParaRPr lang="en-US" b="1" dirty="0"/>
          </a:p>
        </p:txBody>
      </p:sp>
      <p:sp>
        <p:nvSpPr>
          <p:cNvPr id="3" name="Subtitle 2"/>
          <p:cNvSpPr>
            <a:spLocks noGrp="1"/>
          </p:cNvSpPr>
          <p:nvPr>
            <p:ph type="subTitle" idx="1"/>
          </p:nvPr>
        </p:nvSpPr>
        <p:spPr/>
        <p:txBody>
          <a:bodyPr/>
          <a:lstStyle/>
          <a:p>
            <a:r>
              <a:rPr lang="en-US" b="1" dirty="0" smtClean="0"/>
              <a:t>AKASH DESHMUKH</a:t>
            </a:r>
            <a:endParaRPr lang="en-US" b="1" dirty="0"/>
          </a:p>
        </p:txBody>
      </p:sp>
    </p:spTree>
    <p:extLst>
      <p:ext uri="{BB962C8B-B14F-4D97-AF65-F5344CB8AC3E}">
        <p14:creationId xmlns:p14="http://schemas.microsoft.com/office/powerpoint/2010/main" val="97939749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b="1" u="sng" dirty="0"/>
              <a:t>Disadvantages of FCCBs</a:t>
            </a:r>
          </a:p>
        </p:txBody>
      </p:sp>
      <p:sp>
        <p:nvSpPr>
          <p:cNvPr id="3" name="Content Placeholder 2"/>
          <p:cNvSpPr>
            <a:spLocks noGrp="1"/>
          </p:cNvSpPr>
          <p:nvPr>
            <p:ph idx="1"/>
          </p:nvPr>
        </p:nvSpPr>
        <p:spPr>
          <a:xfrm>
            <a:off x="300251" y="2603500"/>
            <a:ext cx="11177516" cy="3416300"/>
          </a:xfrm>
        </p:spPr>
        <p:txBody>
          <a:bodyPr>
            <a:noAutofit/>
          </a:bodyPr>
          <a:lstStyle/>
          <a:p>
            <a:pPr fontAlgn="base">
              <a:buFont typeface="Arial" panose="020B0604020202020204" pitchFamily="34" charset="0"/>
              <a:buChar char="•"/>
            </a:pPr>
            <a:r>
              <a:rPr lang="en-US" sz="2000" dirty="0"/>
              <a:t>Issuing bonds in foreign currency in a foreign market may always be </a:t>
            </a:r>
            <a:r>
              <a:rPr lang="en-US" sz="2000" b="1" dirty="0"/>
              <a:t>exposed to a legal, political and economic risk of that foreign country</a:t>
            </a:r>
            <a:r>
              <a:rPr lang="en-US" sz="2000" dirty="0"/>
              <a:t>. One may have much better idea about the macro-economic conditions of the home country compared to those in a foreign country.</a:t>
            </a:r>
          </a:p>
          <a:p>
            <a:pPr fontAlgn="base">
              <a:buFont typeface="Arial" panose="020B0604020202020204" pitchFamily="34" charset="0"/>
              <a:buChar char="•"/>
            </a:pPr>
            <a:r>
              <a:rPr lang="en-US" sz="2000" dirty="0" smtClean="0"/>
              <a:t>If </a:t>
            </a:r>
            <a:r>
              <a:rPr lang="en-US" sz="2000" dirty="0"/>
              <a:t>the stock prices do not appreciate and instead depreciate, the bond holders might refrain from converting bonds to equity and the money might have to be repaid by the issuer on bond maturity. Hence, if the company is going through a bad phase, the stocks may not do well and therefore, may not be converted to equity by FCCB holders. In such a scenario, the already troubled company may face an additional burden of interest and principal repayment to be made to the bondholders. Hence, </a:t>
            </a:r>
            <a:r>
              <a:rPr lang="en-US" sz="2000" b="1" dirty="0"/>
              <a:t>an FCCB may be suitable in a bull market scenario and may be affected by bear market phases.</a:t>
            </a:r>
          </a:p>
          <a:p>
            <a:pPr fontAlgn="base">
              <a:buFont typeface="Arial" panose="020B0604020202020204" pitchFamily="34" charset="0"/>
              <a:buChar char="•"/>
            </a:pPr>
            <a:endParaRPr lang="en-US" sz="2000" dirty="0"/>
          </a:p>
          <a:p>
            <a:endParaRPr lang="en-US" sz="2000" dirty="0"/>
          </a:p>
        </p:txBody>
      </p:sp>
    </p:spTree>
    <p:extLst>
      <p:ext uri="{BB962C8B-B14F-4D97-AF65-F5344CB8AC3E}">
        <p14:creationId xmlns:p14="http://schemas.microsoft.com/office/powerpoint/2010/main" val="267693990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b="1" u="sng" dirty="0" smtClean="0"/>
              <a:t>Foreign Currency Exchangeable Bonds (FCEBs)</a:t>
            </a:r>
            <a:endParaRPr lang="en-US" sz="4000" b="1" u="sng" dirty="0"/>
          </a:p>
        </p:txBody>
      </p:sp>
      <p:sp>
        <p:nvSpPr>
          <p:cNvPr id="3" name="Content Placeholder 2"/>
          <p:cNvSpPr>
            <a:spLocks noGrp="1"/>
          </p:cNvSpPr>
          <p:nvPr>
            <p:ph idx="1"/>
          </p:nvPr>
        </p:nvSpPr>
        <p:spPr>
          <a:xfrm>
            <a:off x="614148" y="2603500"/>
            <a:ext cx="10577015" cy="3416300"/>
          </a:xfrm>
        </p:spPr>
        <p:txBody>
          <a:bodyPr>
            <a:noAutofit/>
          </a:bodyPr>
          <a:lstStyle/>
          <a:p>
            <a:pPr fontAlgn="base">
              <a:buFont typeface="Arial" panose="020B0604020202020204" pitchFamily="34" charset="0"/>
              <a:buChar char="•"/>
            </a:pPr>
            <a:r>
              <a:rPr lang="en-US" sz="2400" dirty="0"/>
              <a:t>The Union Finance Minister in his budget speech of 2007-08 had </a:t>
            </a:r>
            <a:r>
              <a:rPr lang="en-US" sz="2400" b="1" dirty="0"/>
              <a:t>proposed the introduction of FCEBs. </a:t>
            </a:r>
          </a:p>
          <a:p>
            <a:pPr fontAlgn="base">
              <a:buFont typeface="Arial" panose="020B0604020202020204" pitchFamily="34" charset="0"/>
              <a:buChar char="•"/>
            </a:pPr>
            <a:r>
              <a:rPr lang="en-US" sz="2400" dirty="0"/>
              <a:t>Pursuant to the announcement, the RBI (Reserve Bank of India) initially issued guidelines with respect to such bonds in form of a scheme being the issue of </a:t>
            </a:r>
            <a:r>
              <a:rPr lang="en-US" sz="2400" b="1" dirty="0"/>
              <a:t>Foreign Currency Exchangeable Bonds Scheme, 2008 (Scheme). </a:t>
            </a:r>
          </a:p>
          <a:p>
            <a:pPr fontAlgn="base">
              <a:buFont typeface="Arial" panose="020B0604020202020204" pitchFamily="34" charset="0"/>
              <a:buChar char="•"/>
            </a:pPr>
            <a:r>
              <a:rPr lang="en-US" sz="2400" dirty="0"/>
              <a:t>Thereafter, the Scheme was notified in February 2009 by amendments to the Foreign Exchange Management Regulations with retrospective effect from September 2008.</a:t>
            </a:r>
          </a:p>
          <a:p>
            <a:pPr fontAlgn="base"/>
            <a:endParaRPr lang="en-US" sz="1200" dirty="0"/>
          </a:p>
        </p:txBody>
      </p:sp>
    </p:spTree>
    <p:extLst>
      <p:ext uri="{BB962C8B-B14F-4D97-AF65-F5344CB8AC3E}">
        <p14:creationId xmlns:p14="http://schemas.microsoft.com/office/powerpoint/2010/main" val="62394758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b="1" u="sng" dirty="0" smtClean="0"/>
              <a:t>What is FCEB</a:t>
            </a:r>
            <a:endParaRPr lang="en-US" sz="4000" b="1" u="sng" dirty="0"/>
          </a:p>
        </p:txBody>
      </p:sp>
      <p:sp>
        <p:nvSpPr>
          <p:cNvPr id="3" name="Content Placeholder 2"/>
          <p:cNvSpPr>
            <a:spLocks noGrp="1"/>
          </p:cNvSpPr>
          <p:nvPr>
            <p:ph idx="1"/>
          </p:nvPr>
        </p:nvSpPr>
        <p:spPr>
          <a:xfrm>
            <a:off x="764275" y="2732842"/>
            <a:ext cx="11054685" cy="3094752"/>
          </a:xfrm>
        </p:spPr>
        <p:txBody>
          <a:bodyPr>
            <a:noAutofit/>
          </a:bodyPr>
          <a:lstStyle/>
          <a:p>
            <a:pPr marL="457200" indent="-457200" fontAlgn="base">
              <a:lnSpc>
                <a:spcPct val="100000"/>
              </a:lnSpc>
              <a:spcBef>
                <a:spcPts val="0"/>
              </a:spcBef>
              <a:spcAft>
                <a:spcPts val="0"/>
              </a:spcAft>
              <a:buFont typeface="+mj-lt"/>
              <a:buAutoNum type="arabicPeriod"/>
            </a:pPr>
            <a:r>
              <a:rPr lang="en-US" sz="2400" dirty="0" smtClean="0"/>
              <a:t>A </a:t>
            </a:r>
            <a:r>
              <a:rPr lang="en-US" sz="2400" dirty="0"/>
              <a:t>bond expressed in foreign currency.</a:t>
            </a:r>
          </a:p>
          <a:p>
            <a:pPr marL="457200" indent="-457200" fontAlgn="base">
              <a:lnSpc>
                <a:spcPct val="100000"/>
              </a:lnSpc>
              <a:spcBef>
                <a:spcPts val="0"/>
              </a:spcBef>
              <a:spcAft>
                <a:spcPts val="0"/>
              </a:spcAft>
              <a:buFont typeface="+mj-lt"/>
              <a:buAutoNum type="arabicPeriod"/>
            </a:pPr>
            <a:r>
              <a:rPr lang="en-US" sz="2400" dirty="0"/>
              <a:t>The principal and the interest of which is payable in foreign currency.</a:t>
            </a:r>
          </a:p>
          <a:p>
            <a:pPr marL="457200" indent="-457200" fontAlgn="base">
              <a:lnSpc>
                <a:spcPct val="100000"/>
              </a:lnSpc>
              <a:spcBef>
                <a:spcPts val="0"/>
              </a:spcBef>
              <a:spcAft>
                <a:spcPts val="0"/>
              </a:spcAft>
              <a:buFont typeface="+mj-lt"/>
              <a:buAutoNum type="arabicPeriod"/>
            </a:pPr>
            <a:r>
              <a:rPr lang="en-US" sz="2400" dirty="0"/>
              <a:t>The issuer of the bond is an Indian company.</a:t>
            </a:r>
          </a:p>
          <a:p>
            <a:pPr marL="457200" indent="-457200" fontAlgn="base">
              <a:lnSpc>
                <a:spcPct val="100000"/>
              </a:lnSpc>
              <a:spcBef>
                <a:spcPts val="0"/>
              </a:spcBef>
              <a:spcAft>
                <a:spcPts val="0"/>
              </a:spcAft>
              <a:buFont typeface="+mj-lt"/>
              <a:buAutoNum type="arabicPeriod"/>
            </a:pPr>
            <a:r>
              <a:rPr lang="en-US" sz="2400" dirty="0"/>
              <a:t>The bonds are subscribed by a person resident outside India.</a:t>
            </a:r>
          </a:p>
          <a:p>
            <a:pPr marL="457200" indent="-457200" fontAlgn="base">
              <a:lnSpc>
                <a:spcPct val="100000"/>
              </a:lnSpc>
              <a:spcBef>
                <a:spcPts val="0"/>
              </a:spcBef>
              <a:spcAft>
                <a:spcPts val="0"/>
              </a:spcAft>
              <a:buFont typeface="+mj-lt"/>
              <a:buAutoNum type="arabicPeriod"/>
            </a:pPr>
            <a:r>
              <a:rPr lang="en-US" sz="2400" dirty="0"/>
              <a:t>The bonds are exchangeable into equity shares of another company which is also called the offered company.</a:t>
            </a:r>
          </a:p>
          <a:p>
            <a:pPr fontAlgn="base"/>
            <a:r>
              <a:rPr lang="en-US" sz="2400" dirty="0"/>
              <a:t>It may be noted that issuing company is to be the part of promoter group of offered company and the offered company is to be listed and be eligible to receive foreign investment.</a:t>
            </a:r>
          </a:p>
          <a:p>
            <a:endParaRPr lang="en-US" sz="2400" dirty="0"/>
          </a:p>
        </p:txBody>
      </p:sp>
    </p:spTree>
    <p:extLst>
      <p:ext uri="{BB962C8B-B14F-4D97-AF65-F5344CB8AC3E}">
        <p14:creationId xmlns:p14="http://schemas.microsoft.com/office/powerpoint/2010/main" val="299852920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b="1" u="sng" dirty="0" smtClean="0"/>
              <a:t>Issue of FCEBs</a:t>
            </a:r>
            <a:endParaRPr lang="en-US" sz="4000" b="1" u="sng" dirty="0"/>
          </a:p>
        </p:txBody>
      </p:sp>
      <p:sp>
        <p:nvSpPr>
          <p:cNvPr id="3" name="Content Placeholder 2"/>
          <p:cNvSpPr>
            <a:spLocks noGrp="1"/>
          </p:cNvSpPr>
          <p:nvPr>
            <p:ph idx="1"/>
          </p:nvPr>
        </p:nvSpPr>
        <p:spPr>
          <a:xfrm>
            <a:off x="1154954" y="2603500"/>
            <a:ext cx="9722311" cy="3416300"/>
          </a:xfrm>
        </p:spPr>
        <p:txBody>
          <a:bodyPr>
            <a:noAutofit/>
          </a:bodyPr>
          <a:lstStyle/>
          <a:p>
            <a:pPr fontAlgn="base"/>
            <a:r>
              <a:rPr lang="en-US" sz="2400" dirty="0"/>
              <a:t>Issue of foreign currency exchangeable bonds (FCEB) are regulated by Foreign Currency Exchangeable Bond Scheme 2008 issued by Ministry of Finance, Department of Economic Affairs</a:t>
            </a:r>
            <a:r>
              <a:rPr lang="en-US" sz="2400" dirty="0" smtClean="0"/>
              <a:t>.</a:t>
            </a:r>
          </a:p>
          <a:p>
            <a:pPr fontAlgn="base"/>
            <a:r>
              <a:rPr lang="en-US" sz="2400" dirty="0" smtClean="0"/>
              <a:t>The </a:t>
            </a:r>
            <a:r>
              <a:rPr lang="en-US" sz="2400" dirty="0"/>
              <a:t>launch of the FCEB scheme affords a unique opportunity for Indian promoters to unlock value in group companies. FCEBs are another arrow in the quiver of Indian promoters to raise money overseas to fund their new projects and acquisitions, both Indian and global, by leveraging a part their shareholding in listed group entities.</a:t>
            </a:r>
          </a:p>
          <a:p>
            <a:pPr marL="0" indent="0" fontAlgn="base">
              <a:buNone/>
            </a:pPr>
            <a:endParaRPr lang="en-US" sz="2400" dirty="0"/>
          </a:p>
        </p:txBody>
      </p:sp>
    </p:spTree>
    <p:extLst>
      <p:ext uri="{BB962C8B-B14F-4D97-AF65-F5344CB8AC3E}">
        <p14:creationId xmlns:p14="http://schemas.microsoft.com/office/powerpoint/2010/main" val="227133698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4762" y="518618"/>
            <a:ext cx="7543800" cy="1313595"/>
          </a:xfrm>
        </p:spPr>
        <p:txBody>
          <a:bodyPr>
            <a:normAutofit/>
          </a:bodyPr>
          <a:lstStyle/>
          <a:p>
            <a:r>
              <a:rPr lang="en-US" sz="4000" b="1" u="sng" dirty="0" smtClean="0"/>
              <a:t/>
            </a:r>
            <a:br>
              <a:rPr lang="en-US" sz="4000" b="1" u="sng" dirty="0" smtClean="0"/>
            </a:br>
            <a:r>
              <a:rPr lang="en-US" sz="4000" b="1" u="sng" dirty="0" smtClean="0"/>
              <a:t>Issue of FCEBs</a:t>
            </a:r>
            <a:endParaRPr lang="en-US" sz="4000" b="1" u="sng" dirty="0"/>
          </a:p>
        </p:txBody>
      </p:sp>
      <p:sp>
        <p:nvSpPr>
          <p:cNvPr id="3" name="Content Placeholder 2"/>
          <p:cNvSpPr>
            <a:spLocks noGrp="1"/>
          </p:cNvSpPr>
          <p:nvPr>
            <p:ph idx="1"/>
          </p:nvPr>
        </p:nvSpPr>
        <p:spPr>
          <a:xfrm>
            <a:off x="791573" y="2737516"/>
            <a:ext cx="11201400" cy="4023360"/>
          </a:xfrm>
        </p:spPr>
        <p:txBody>
          <a:bodyPr>
            <a:noAutofit/>
          </a:bodyPr>
          <a:lstStyle/>
          <a:p>
            <a:pPr fontAlgn="base">
              <a:buFont typeface="Arial" panose="020B0604020202020204" pitchFamily="34" charset="0"/>
              <a:buChar char="•"/>
            </a:pPr>
            <a:r>
              <a:rPr lang="en-US" sz="2000" dirty="0"/>
              <a:t>An FCEB involves three parties: The issuer company, offered company (OC) and an investor</a:t>
            </a:r>
            <a:r>
              <a:rPr lang="en-US" sz="2000" dirty="0" smtClean="0"/>
              <a:t>.</a:t>
            </a:r>
            <a:endParaRPr lang="en-US" sz="2000" dirty="0"/>
          </a:p>
          <a:p>
            <a:pPr fontAlgn="base">
              <a:buFont typeface="Arial" panose="020B0604020202020204" pitchFamily="34" charset="0"/>
              <a:buChar char="•"/>
            </a:pPr>
            <a:r>
              <a:rPr lang="en-US" sz="2000" dirty="0"/>
              <a:t>Under this option, an issuer company may issue FCEBs in foreign currency, and these FCEBs are convertible into shares of another company (offered company) that forms part of the same promoter group as the issuer company. </a:t>
            </a:r>
            <a:endParaRPr lang="en-US" sz="2000" dirty="0" smtClean="0"/>
          </a:p>
          <a:p>
            <a:pPr fontAlgn="base">
              <a:buFont typeface="Arial" panose="020B0604020202020204" pitchFamily="34" charset="0"/>
              <a:buChar char="•"/>
            </a:pPr>
            <a:r>
              <a:rPr lang="en-US" sz="2000" dirty="0" smtClean="0"/>
              <a:t>For </a:t>
            </a:r>
            <a:r>
              <a:rPr lang="en-US" sz="2000" dirty="0"/>
              <a:t>example, company ABC Ltd issues FCEBs, then these FCEBs will be convertible into shares of company XYZ Ltd that are held by company ABC Ltd and where companies ABC Ltd and XYZ Ltd form part of the same promoter group</a:t>
            </a:r>
            <a:r>
              <a:rPr lang="en-US" sz="2000" dirty="0" smtClean="0"/>
              <a:t>.</a:t>
            </a:r>
            <a:endParaRPr lang="en-US" sz="2000" dirty="0"/>
          </a:p>
          <a:p>
            <a:pPr fontAlgn="base">
              <a:buFont typeface="Arial" panose="020B0604020202020204" pitchFamily="34" charset="0"/>
              <a:buChar char="•"/>
            </a:pPr>
            <a:r>
              <a:rPr lang="en-US" sz="2000" dirty="0"/>
              <a:t>Thus FCEBs are exchangeable into shares of offered company. They have an inherent advantage that it does not result in dilution of shareholding at the offered company level.</a:t>
            </a:r>
          </a:p>
          <a:p>
            <a:pPr fontAlgn="base"/>
            <a:endParaRPr lang="en-US" sz="2000" dirty="0"/>
          </a:p>
          <a:p>
            <a:endParaRPr lang="en-US" sz="2000" dirty="0"/>
          </a:p>
        </p:txBody>
      </p:sp>
    </p:spTree>
    <p:extLst>
      <p:ext uri="{BB962C8B-B14F-4D97-AF65-F5344CB8AC3E}">
        <p14:creationId xmlns:p14="http://schemas.microsoft.com/office/powerpoint/2010/main" val="233944729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b="1" u="sng" dirty="0" smtClean="0"/>
              <a:t>Differences between FCCBs and FCEBs</a:t>
            </a:r>
            <a:endParaRPr lang="en-US" sz="4000" b="1" u="sng" dirty="0"/>
          </a:p>
        </p:txBody>
      </p:sp>
      <p:sp>
        <p:nvSpPr>
          <p:cNvPr id="3" name="Content Placeholder 2"/>
          <p:cNvSpPr>
            <a:spLocks noGrp="1"/>
          </p:cNvSpPr>
          <p:nvPr>
            <p:ph idx="1"/>
          </p:nvPr>
        </p:nvSpPr>
        <p:spPr/>
        <p:txBody>
          <a:bodyPr>
            <a:noAutofit/>
          </a:bodyPr>
          <a:lstStyle/>
          <a:p>
            <a:pPr>
              <a:buFont typeface="Arial" panose="020B0604020202020204" pitchFamily="34" charset="0"/>
              <a:buChar char="•"/>
            </a:pPr>
            <a:r>
              <a:rPr lang="en-US" sz="2000" dirty="0" smtClean="0"/>
              <a:t>Foreign </a:t>
            </a:r>
            <a:r>
              <a:rPr lang="en-US" sz="2000" dirty="0"/>
              <a:t>Currency Convertible Bonds (FCCBs) mean a bond issued by an Indian company expressed in foreign currency, and the principal and interest in respect of which is payable in foreign currency. </a:t>
            </a:r>
            <a:endParaRPr lang="en-US" sz="2000" dirty="0" smtClean="0"/>
          </a:p>
          <a:p>
            <a:pPr>
              <a:buFont typeface="Arial" panose="020B0604020202020204" pitchFamily="34" charset="0"/>
              <a:buChar char="•"/>
            </a:pPr>
            <a:r>
              <a:rPr lang="en-US" sz="2000" dirty="0" smtClean="0"/>
              <a:t>Further</a:t>
            </a:r>
            <a:r>
              <a:rPr lang="en-US" sz="2000" dirty="0"/>
              <a:t>, the bonds are required to be issued in accordance with the scheme viz., "</a:t>
            </a:r>
            <a:r>
              <a:rPr lang="en-US" sz="2000" b="1" dirty="0">
                <a:solidFill>
                  <a:srgbClr val="FF0000"/>
                </a:solidFill>
              </a:rPr>
              <a:t>Issue of Foreign Currency Convertible Bonds and Ordinary Shares (Through Depositary Receipt Mechanism) Scheme, 1993”, </a:t>
            </a:r>
            <a:r>
              <a:rPr lang="en-US" sz="2000" dirty="0"/>
              <a:t>and subscribed by a non-resident in foreign currency and convertible into ordinary shares of the issuing company in any manner, either in whole, or in part, on the basis of any equity related warrants attached to debt </a:t>
            </a:r>
            <a:r>
              <a:rPr lang="en-US" sz="2000" dirty="0" smtClean="0"/>
              <a:t>instruments</a:t>
            </a:r>
            <a:endParaRPr lang="en-US" sz="2000" dirty="0"/>
          </a:p>
        </p:txBody>
      </p:sp>
    </p:spTree>
    <p:extLst>
      <p:ext uri="{BB962C8B-B14F-4D97-AF65-F5344CB8AC3E}">
        <p14:creationId xmlns:p14="http://schemas.microsoft.com/office/powerpoint/2010/main" val="190893386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a:t>Differences between FCCBs and FCEBs</a:t>
            </a:r>
          </a:p>
        </p:txBody>
      </p:sp>
      <p:sp>
        <p:nvSpPr>
          <p:cNvPr id="3" name="Content Placeholder 2"/>
          <p:cNvSpPr>
            <a:spLocks noGrp="1"/>
          </p:cNvSpPr>
          <p:nvPr>
            <p:ph idx="1"/>
          </p:nvPr>
        </p:nvSpPr>
        <p:spPr/>
        <p:txBody>
          <a:bodyPr>
            <a:normAutofit fontScale="85000" lnSpcReduction="20000"/>
          </a:bodyPr>
          <a:lstStyle/>
          <a:p>
            <a:pPr>
              <a:buFont typeface="Arial" panose="020B0604020202020204" pitchFamily="34" charset="0"/>
              <a:buChar char="•"/>
            </a:pPr>
            <a:r>
              <a:rPr lang="en-US" sz="2400" dirty="0" smtClean="0"/>
              <a:t>Foreign </a:t>
            </a:r>
            <a:r>
              <a:rPr lang="en-US" sz="2400" dirty="0"/>
              <a:t>Currency Exchangeable Bond (FCEB) means a bond expressed in foreign currency, the principal and interest in respect of which is payable in foreign currency, issued by an Issuing Company and subscribed to by a person who is a resident outside India, in foreign currency and exchangeable into equity share of another company, to be called the Offered Company, in any manner, either wholly, or partly or on the basis of any equity related warrants attached to debt instruments. </a:t>
            </a:r>
            <a:endParaRPr lang="en-US" sz="2400" dirty="0" smtClean="0"/>
          </a:p>
          <a:p>
            <a:pPr>
              <a:buFont typeface="Arial" panose="020B0604020202020204" pitchFamily="34" charset="0"/>
              <a:buChar char="•"/>
            </a:pPr>
            <a:r>
              <a:rPr lang="en-US" sz="2400" dirty="0" smtClean="0"/>
              <a:t>The </a:t>
            </a:r>
            <a:r>
              <a:rPr lang="en-US" sz="2400" dirty="0"/>
              <a:t>FCEB must comply with the </a:t>
            </a:r>
            <a:r>
              <a:rPr lang="en-US" sz="2400" b="1" dirty="0">
                <a:solidFill>
                  <a:srgbClr val="FF0000"/>
                </a:solidFill>
              </a:rPr>
              <a:t>“Issue of Foreign Currency Exchangeable Bonds (FCEB) Scheme, 2008”</a:t>
            </a:r>
            <a:r>
              <a:rPr lang="en-US" sz="2400" dirty="0"/>
              <a:t>, notified by the Government of India, Ministry of Finance, Department of Economic Affairs vide Notification G.S.R.89(E) dated February 15, 2008. </a:t>
            </a:r>
          </a:p>
        </p:txBody>
      </p:sp>
    </p:spTree>
    <p:extLst>
      <p:ext uri="{BB962C8B-B14F-4D97-AF65-F5344CB8AC3E}">
        <p14:creationId xmlns:p14="http://schemas.microsoft.com/office/powerpoint/2010/main" val="75378570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a:t>Differences between FCCBs and FCEBs</a:t>
            </a:r>
          </a:p>
        </p:txBody>
      </p:sp>
      <p:sp>
        <p:nvSpPr>
          <p:cNvPr id="3" name="Content Placeholder 2"/>
          <p:cNvSpPr>
            <a:spLocks noGrp="1"/>
          </p:cNvSpPr>
          <p:nvPr>
            <p:ph idx="1"/>
          </p:nvPr>
        </p:nvSpPr>
        <p:spPr>
          <a:xfrm>
            <a:off x="518615" y="2603500"/>
            <a:ext cx="10945504" cy="3416300"/>
          </a:xfrm>
        </p:spPr>
        <p:txBody>
          <a:bodyPr>
            <a:noAutofit/>
          </a:bodyPr>
          <a:lstStyle/>
          <a:p>
            <a:r>
              <a:rPr lang="en-US" sz="2000" dirty="0" smtClean="0"/>
              <a:t>1</a:t>
            </a:r>
            <a:r>
              <a:rPr lang="en-US" sz="2000" dirty="0"/>
              <a:t>. </a:t>
            </a:r>
            <a:r>
              <a:rPr lang="en-US" sz="2000" dirty="0" smtClean="0"/>
              <a:t>Unlike </a:t>
            </a:r>
            <a:r>
              <a:rPr lang="en-US" sz="2000" dirty="0"/>
              <a:t>an FCCB which is</a:t>
            </a:r>
            <a:r>
              <a:rPr lang="en-US" sz="2000" b="1" dirty="0"/>
              <a:t> convertible </a:t>
            </a:r>
            <a:r>
              <a:rPr lang="en-US" sz="2000" dirty="0"/>
              <a:t>into new shares of the issuing company, an FCEB is convertible into existing shares of the offered company held by the issuing company. </a:t>
            </a:r>
            <a:endParaRPr lang="en-US" sz="2000" dirty="0" smtClean="0"/>
          </a:p>
          <a:p>
            <a:r>
              <a:rPr lang="en-US" sz="2000" dirty="0" smtClean="0"/>
              <a:t>2</a:t>
            </a:r>
            <a:r>
              <a:rPr lang="en-US" sz="2000" dirty="0"/>
              <a:t>. The shares issued on conversion of FCCB would be </a:t>
            </a:r>
            <a:r>
              <a:rPr lang="en-US" sz="2000" b="1" dirty="0"/>
              <a:t>issued a fresh by issuing company </a:t>
            </a:r>
            <a:r>
              <a:rPr lang="en-US" sz="2000" dirty="0"/>
              <a:t>on conversion, whereas when the investor in FCEB want shares in exchange, he has to approach to issuing company which has </a:t>
            </a:r>
            <a:r>
              <a:rPr lang="en-US" sz="2000" b="1" dirty="0"/>
              <a:t>already hold shares of offered listed company</a:t>
            </a:r>
            <a:r>
              <a:rPr lang="en-US" sz="2000" dirty="0"/>
              <a:t>. </a:t>
            </a:r>
            <a:endParaRPr lang="en-US" sz="2000" dirty="0" smtClean="0"/>
          </a:p>
          <a:p>
            <a:r>
              <a:rPr lang="en-US" sz="2000" dirty="0" smtClean="0"/>
              <a:t>3</a:t>
            </a:r>
            <a:r>
              <a:rPr lang="en-US" sz="2000" dirty="0"/>
              <a:t>. The Company that issue FCCB and the Company </a:t>
            </a:r>
            <a:r>
              <a:rPr lang="en-US" sz="2000" b="1" dirty="0"/>
              <a:t>that issue shares on conversion are same </a:t>
            </a:r>
            <a:r>
              <a:rPr lang="en-US" sz="2000" dirty="0"/>
              <a:t>and </a:t>
            </a:r>
            <a:r>
              <a:rPr lang="en-US" sz="2000" dirty="0" smtClean="0"/>
              <a:t>whereas </a:t>
            </a:r>
            <a:r>
              <a:rPr lang="en-US" sz="2000" dirty="0"/>
              <a:t>in case of FCEB the Company that issue FCEB and the Company whose </a:t>
            </a:r>
            <a:r>
              <a:rPr lang="en-US" sz="2000" b="1" dirty="0"/>
              <a:t>shares are offered on exchange will be different </a:t>
            </a:r>
            <a:r>
              <a:rPr lang="en-US" sz="2000" dirty="0"/>
              <a:t>but should belong to the same promoter group</a:t>
            </a:r>
            <a:r>
              <a:rPr lang="en-US" sz="2000" dirty="0" smtClean="0"/>
              <a:t>.</a:t>
            </a:r>
          </a:p>
        </p:txBody>
      </p:sp>
    </p:spTree>
    <p:extLst>
      <p:ext uri="{BB962C8B-B14F-4D97-AF65-F5344CB8AC3E}">
        <p14:creationId xmlns:p14="http://schemas.microsoft.com/office/powerpoint/2010/main" val="268350313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a:t>Differences between FCCBs and FCEBs</a:t>
            </a:r>
          </a:p>
        </p:txBody>
      </p:sp>
      <p:sp>
        <p:nvSpPr>
          <p:cNvPr id="3" name="Content Placeholder 2"/>
          <p:cNvSpPr>
            <a:spLocks noGrp="1"/>
          </p:cNvSpPr>
          <p:nvPr>
            <p:ph idx="1"/>
          </p:nvPr>
        </p:nvSpPr>
        <p:spPr>
          <a:xfrm>
            <a:off x="1037230" y="2603500"/>
            <a:ext cx="9717205" cy="3416300"/>
          </a:xfrm>
        </p:spPr>
        <p:txBody>
          <a:bodyPr>
            <a:normAutofit/>
          </a:bodyPr>
          <a:lstStyle/>
          <a:p>
            <a:r>
              <a:rPr lang="en-US" sz="2000" dirty="0"/>
              <a:t> 4. FCCBs are issued by an </a:t>
            </a:r>
            <a:r>
              <a:rPr lang="en-US" sz="2000" b="1" dirty="0"/>
              <a:t>Indian Company to a person resident outside </a:t>
            </a:r>
            <a:r>
              <a:rPr lang="en-US" sz="2000" dirty="0"/>
              <a:t>India giving them an option to convert them into shares of the company at a pre determined price. On the other hand, FCEBs are issued by </a:t>
            </a:r>
            <a:r>
              <a:rPr lang="en-US" sz="2000" b="1" dirty="0"/>
              <a:t>Indian Investment Company or Holding Company of a group to non-resident </a:t>
            </a:r>
            <a:r>
              <a:rPr lang="en-US" sz="2000" dirty="0"/>
              <a:t>which are exchangeable for the shares of a specified group company at a pre determined price. </a:t>
            </a:r>
          </a:p>
          <a:p>
            <a:r>
              <a:rPr lang="en-US" sz="2000" dirty="0"/>
              <a:t>5. In case of FCCBs issue, there is a </a:t>
            </a:r>
            <a:r>
              <a:rPr lang="en-US" sz="2000" b="1" dirty="0"/>
              <a:t>change in the shareholding </a:t>
            </a:r>
            <a:r>
              <a:rPr lang="en-US" sz="2000" dirty="0"/>
              <a:t>of issuing company on the other hand, in case of FCEBs issue there is </a:t>
            </a:r>
            <a:r>
              <a:rPr lang="en-US" sz="2000" b="1" dirty="0"/>
              <a:t>no changes in the shareholding </a:t>
            </a:r>
            <a:r>
              <a:rPr lang="en-US" sz="2000" dirty="0"/>
              <a:t>of issuing company</a:t>
            </a:r>
            <a:r>
              <a:rPr lang="en-US" sz="2000" dirty="0" smtClean="0"/>
              <a:t>.</a:t>
            </a:r>
            <a:endParaRPr lang="en-US" sz="2000" dirty="0"/>
          </a:p>
        </p:txBody>
      </p:sp>
    </p:spTree>
    <p:extLst>
      <p:ext uri="{BB962C8B-B14F-4D97-AF65-F5344CB8AC3E}">
        <p14:creationId xmlns:p14="http://schemas.microsoft.com/office/powerpoint/2010/main" val="403186129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u="sng" dirty="0" smtClean="0"/>
              <a:t>Eurocurrency Market</a:t>
            </a:r>
            <a:endParaRPr lang="en-US" b="1" u="sng" dirty="0"/>
          </a:p>
        </p:txBody>
      </p:sp>
      <p:sp>
        <p:nvSpPr>
          <p:cNvPr id="3" name="Content Placeholder 2"/>
          <p:cNvSpPr>
            <a:spLocks noGrp="1"/>
          </p:cNvSpPr>
          <p:nvPr>
            <p:ph idx="1"/>
          </p:nvPr>
        </p:nvSpPr>
        <p:spPr/>
        <p:txBody>
          <a:bodyPr>
            <a:normAutofit lnSpcReduction="10000"/>
          </a:bodyPr>
          <a:lstStyle/>
          <a:p>
            <a:pPr>
              <a:buFont typeface="Arial" panose="020B0604020202020204" pitchFamily="34" charset="0"/>
              <a:buChar char="•"/>
            </a:pPr>
            <a:r>
              <a:rPr lang="en-US" sz="2800" dirty="0"/>
              <a:t>Euro-Currency Market is described as an international financial market which specializes in borrowing and lending of currencies, from/to residents and non-residents , outside the country of issue of the currencies.</a:t>
            </a:r>
          </a:p>
          <a:p>
            <a:pPr>
              <a:buFont typeface="Arial" panose="020B0604020202020204" pitchFamily="34" charset="0"/>
              <a:buChar char="•"/>
            </a:pPr>
            <a:r>
              <a:rPr lang="en-US" sz="2800" dirty="0"/>
              <a:t>This market consists of specific banking operations of accepting deposits and giving loans in non-resident currencies.</a:t>
            </a:r>
          </a:p>
        </p:txBody>
      </p:sp>
    </p:spTree>
    <p:extLst>
      <p:ext uri="{BB962C8B-B14F-4D97-AF65-F5344CB8AC3E}">
        <p14:creationId xmlns:p14="http://schemas.microsoft.com/office/powerpoint/2010/main" val="51653847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en-US" b="1" dirty="0" smtClean="0"/>
              <a:t>Topic:</a:t>
            </a:r>
            <a:br>
              <a:rPr lang="en-US" b="1" dirty="0" smtClean="0"/>
            </a:br>
            <a:r>
              <a:rPr lang="en-US" b="1" dirty="0" smtClean="0"/>
              <a:t>International Bond Market</a:t>
            </a:r>
            <a:br>
              <a:rPr lang="en-US" b="1" dirty="0" smtClean="0"/>
            </a:br>
            <a:r>
              <a:rPr lang="en-US" b="1" dirty="0" smtClean="0"/>
              <a:t>and Eurocurrency Market</a:t>
            </a:r>
            <a:endParaRPr lang="en-US" b="1" dirty="0"/>
          </a:p>
        </p:txBody>
      </p:sp>
      <p:sp>
        <p:nvSpPr>
          <p:cNvPr id="7" name="Subtitle 6"/>
          <p:cNvSpPr>
            <a:spLocks noGrp="1"/>
          </p:cNvSpPr>
          <p:nvPr>
            <p:ph type="subTitle" idx="1"/>
          </p:nvPr>
        </p:nvSpPr>
        <p:spPr/>
        <p:txBody>
          <a:bodyPr/>
          <a:lstStyle/>
          <a:p>
            <a:endParaRPr lang="en-US"/>
          </a:p>
        </p:txBody>
      </p:sp>
    </p:spTree>
    <p:extLst>
      <p:ext uri="{BB962C8B-B14F-4D97-AF65-F5344CB8AC3E}">
        <p14:creationId xmlns:p14="http://schemas.microsoft.com/office/powerpoint/2010/main" val="6162378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u="sng" dirty="0" smtClean="0"/>
              <a:t>Reasons for growth of Eurocurrency </a:t>
            </a:r>
            <a:r>
              <a:rPr lang="en-US" b="1" u="sng" dirty="0"/>
              <a:t>Market</a:t>
            </a:r>
            <a:endParaRPr lang="en-US" dirty="0"/>
          </a:p>
        </p:txBody>
      </p:sp>
      <p:sp>
        <p:nvSpPr>
          <p:cNvPr id="3" name="Content Placeholder 2"/>
          <p:cNvSpPr>
            <a:spLocks noGrp="1"/>
          </p:cNvSpPr>
          <p:nvPr>
            <p:ph idx="1"/>
          </p:nvPr>
        </p:nvSpPr>
        <p:spPr>
          <a:xfrm>
            <a:off x="812800" y="2540000"/>
            <a:ext cx="10541000" cy="4013200"/>
          </a:xfrm>
        </p:spPr>
        <p:txBody>
          <a:bodyPr numCol="2">
            <a:normAutofit fontScale="92500" lnSpcReduction="20000"/>
          </a:bodyPr>
          <a:lstStyle/>
          <a:p>
            <a:pPr marL="457200" indent="-457200">
              <a:buFont typeface="+mj-lt"/>
              <a:buAutoNum type="arabicPeriod"/>
            </a:pPr>
            <a:r>
              <a:rPr lang="en-US" sz="3000" dirty="0" smtClean="0"/>
              <a:t>Cold War </a:t>
            </a:r>
          </a:p>
          <a:p>
            <a:pPr marL="457200" indent="-457200">
              <a:buFont typeface="+mj-lt"/>
              <a:buAutoNum type="arabicPeriod"/>
            </a:pPr>
            <a:r>
              <a:rPr lang="en-US" sz="3000" dirty="0" smtClean="0"/>
              <a:t>Vietnam War</a:t>
            </a:r>
          </a:p>
          <a:p>
            <a:pPr marL="457200" indent="-457200">
              <a:buFont typeface="+mj-lt"/>
              <a:buAutoNum type="arabicPeriod"/>
            </a:pPr>
            <a:r>
              <a:rPr lang="en-US" sz="3000" dirty="0" smtClean="0"/>
              <a:t>Flow of US Aid</a:t>
            </a:r>
          </a:p>
          <a:p>
            <a:pPr marL="457200" indent="-457200">
              <a:buFont typeface="+mj-lt"/>
              <a:buAutoNum type="arabicPeriod"/>
            </a:pPr>
            <a:r>
              <a:rPr lang="en-US" sz="3000" dirty="0" smtClean="0"/>
              <a:t>Decline in the importance of Pound Sterling</a:t>
            </a:r>
          </a:p>
          <a:p>
            <a:pPr marL="457200" indent="-457200">
              <a:buFont typeface="+mj-lt"/>
              <a:buAutoNum type="arabicPeriod"/>
            </a:pPr>
            <a:r>
              <a:rPr lang="en-US" sz="3000" dirty="0" smtClean="0"/>
              <a:t>Regulation Q of Federal Reserve Act</a:t>
            </a:r>
          </a:p>
          <a:p>
            <a:pPr marL="457200" indent="-457200">
              <a:buFont typeface="+mj-lt"/>
              <a:buAutoNum type="arabicPeriod"/>
            </a:pPr>
            <a:r>
              <a:rPr lang="en-US" sz="3000" dirty="0"/>
              <a:t>Regulation M</a:t>
            </a:r>
            <a:r>
              <a:rPr lang="en-US" sz="3000" dirty="0" smtClean="0"/>
              <a:t> </a:t>
            </a:r>
            <a:r>
              <a:rPr lang="en-US" sz="3000" dirty="0"/>
              <a:t>of Federal Reserve Act</a:t>
            </a:r>
          </a:p>
          <a:p>
            <a:pPr marL="457200" indent="-457200">
              <a:buFont typeface="+mj-lt"/>
              <a:buAutoNum type="arabicPeriod"/>
            </a:pPr>
            <a:r>
              <a:rPr lang="en-US" sz="3000" dirty="0" smtClean="0"/>
              <a:t>Mandatory requirement of banks</a:t>
            </a:r>
          </a:p>
          <a:p>
            <a:pPr marL="457200" indent="-457200">
              <a:buFont typeface="+mj-lt"/>
              <a:buAutoNum type="arabicPeriod"/>
            </a:pPr>
            <a:r>
              <a:rPr lang="en-US" sz="3000" dirty="0" smtClean="0"/>
              <a:t>Interest Equalization Tax 1963</a:t>
            </a:r>
          </a:p>
          <a:p>
            <a:pPr marL="457200" indent="-457200">
              <a:buFont typeface="+mj-lt"/>
              <a:buAutoNum type="arabicPeriod"/>
            </a:pPr>
            <a:r>
              <a:rPr lang="en-US" sz="3000" dirty="0" smtClean="0"/>
              <a:t>Voluntary Restraint Program 1965</a:t>
            </a:r>
          </a:p>
          <a:p>
            <a:pPr marL="457200" indent="-457200">
              <a:buFont typeface="+mj-lt"/>
              <a:buAutoNum type="arabicPeriod"/>
            </a:pPr>
            <a:r>
              <a:rPr lang="en-US" sz="3000" dirty="0" smtClean="0"/>
              <a:t>Petrodollars</a:t>
            </a:r>
          </a:p>
          <a:p>
            <a:pPr marL="457200" indent="-457200">
              <a:buFont typeface="+mj-lt"/>
              <a:buAutoNum type="arabicPeriod"/>
            </a:pPr>
            <a:r>
              <a:rPr lang="en-US" sz="3000" dirty="0" smtClean="0"/>
              <a:t>BOP deficit of USA</a:t>
            </a:r>
          </a:p>
          <a:p>
            <a:pPr marL="457200" indent="-457200">
              <a:buFont typeface="+mj-lt"/>
              <a:buAutoNum type="arabicPeriod"/>
            </a:pPr>
            <a:r>
              <a:rPr lang="en-US" sz="3000" dirty="0" smtClean="0"/>
              <a:t>Innovative Banking</a:t>
            </a:r>
          </a:p>
        </p:txBody>
      </p:sp>
    </p:spTree>
    <p:extLst>
      <p:ext uri="{BB962C8B-B14F-4D97-AF65-F5344CB8AC3E}">
        <p14:creationId xmlns:p14="http://schemas.microsoft.com/office/powerpoint/2010/main" val="136812556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u="sng" dirty="0" smtClean="0"/>
              <a:t>Features of Eurocurrency Market</a:t>
            </a:r>
            <a:endParaRPr lang="en-US" b="1" u="sng" dirty="0"/>
          </a:p>
        </p:txBody>
      </p:sp>
      <p:sp>
        <p:nvSpPr>
          <p:cNvPr id="3" name="Content Placeholder 2"/>
          <p:cNvSpPr>
            <a:spLocks noGrp="1"/>
          </p:cNvSpPr>
          <p:nvPr>
            <p:ph idx="1"/>
          </p:nvPr>
        </p:nvSpPr>
        <p:spPr>
          <a:xfrm>
            <a:off x="491319" y="2603500"/>
            <a:ext cx="11191165" cy="3797300"/>
          </a:xfrm>
        </p:spPr>
        <p:txBody>
          <a:bodyPr>
            <a:normAutofit/>
          </a:bodyPr>
          <a:lstStyle/>
          <a:p>
            <a:pPr>
              <a:buFont typeface="Arial" panose="020B0604020202020204" pitchFamily="34" charset="0"/>
              <a:buChar char="•"/>
            </a:pPr>
            <a:r>
              <a:rPr lang="en-US" dirty="0" smtClean="0"/>
              <a:t>Transactions take place outside the country of origin of that currency</a:t>
            </a:r>
          </a:p>
          <a:p>
            <a:pPr>
              <a:buFont typeface="Arial" panose="020B0604020202020204" pitchFamily="34" charset="0"/>
              <a:buChar char="•"/>
            </a:pPr>
            <a:r>
              <a:rPr lang="en-US" dirty="0" smtClean="0"/>
              <a:t>Transactions are held in the country of issue</a:t>
            </a:r>
          </a:p>
          <a:p>
            <a:pPr>
              <a:buFont typeface="Arial" panose="020B0604020202020204" pitchFamily="34" charset="0"/>
              <a:buChar char="•"/>
            </a:pPr>
            <a:r>
              <a:rPr lang="en-US" dirty="0" smtClean="0"/>
              <a:t>Fall outside the regulatory and supervisory control of the monitoring authority in the country of origin</a:t>
            </a:r>
          </a:p>
          <a:p>
            <a:pPr>
              <a:buFont typeface="Arial" panose="020B0604020202020204" pitchFamily="34" charset="0"/>
              <a:buChar char="•"/>
            </a:pPr>
            <a:r>
              <a:rPr lang="en-US" dirty="0" smtClean="0"/>
              <a:t>Euro-currency markets is different from foreign exchange markets</a:t>
            </a:r>
          </a:p>
          <a:p>
            <a:pPr>
              <a:buFont typeface="Arial" panose="020B0604020202020204" pitchFamily="34" charset="0"/>
              <a:buChar char="•"/>
            </a:pPr>
            <a:r>
              <a:rPr lang="en-US" dirty="0" smtClean="0"/>
              <a:t>Market which deal with freely convertible currencies</a:t>
            </a:r>
          </a:p>
          <a:p>
            <a:pPr>
              <a:buFont typeface="Arial" panose="020B0604020202020204" pitchFamily="34" charset="0"/>
              <a:buChar char="•"/>
            </a:pPr>
            <a:r>
              <a:rPr lang="en-US" dirty="0" smtClean="0"/>
              <a:t>Euro-banks are exposed to both liquidity and interest-rate risk due to unsecured and short and long term deposits and loans</a:t>
            </a:r>
          </a:p>
          <a:p>
            <a:pPr>
              <a:buFont typeface="Arial" panose="020B0604020202020204" pitchFamily="34" charset="0"/>
              <a:buChar char="•"/>
            </a:pPr>
            <a:r>
              <a:rPr lang="en-US" dirty="0" smtClean="0"/>
              <a:t>LIBOR-London Interbank Offered Rate</a:t>
            </a:r>
          </a:p>
          <a:p>
            <a:pPr>
              <a:buFont typeface="Arial" panose="020B0604020202020204" pitchFamily="34" charset="0"/>
              <a:buChar char="•"/>
            </a:pPr>
            <a:r>
              <a:rPr lang="en-US" dirty="0" smtClean="0"/>
              <a:t>LIBOR and MARKUP</a:t>
            </a:r>
          </a:p>
          <a:p>
            <a:endParaRPr lang="en-US" dirty="0"/>
          </a:p>
        </p:txBody>
      </p:sp>
    </p:spTree>
    <p:extLst>
      <p:ext uri="{BB962C8B-B14F-4D97-AF65-F5344CB8AC3E}">
        <p14:creationId xmlns:p14="http://schemas.microsoft.com/office/powerpoint/2010/main" val="338721220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1257881906"/>
              </p:ext>
            </p:extLst>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7353482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u="sng" dirty="0" smtClean="0"/>
              <a:t>Euro-Currency Deposits Market</a:t>
            </a:r>
            <a:endParaRPr lang="en-US" b="1" u="sng" dirty="0"/>
          </a:p>
        </p:txBody>
      </p:sp>
      <p:sp>
        <p:nvSpPr>
          <p:cNvPr id="3" name="Content Placeholder 2"/>
          <p:cNvSpPr>
            <a:spLocks noGrp="1"/>
          </p:cNvSpPr>
          <p:nvPr>
            <p:ph idx="1"/>
          </p:nvPr>
        </p:nvSpPr>
        <p:spPr>
          <a:xfrm>
            <a:off x="1154954" y="2603500"/>
            <a:ext cx="9462245" cy="3416300"/>
          </a:xfrm>
        </p:spPr>
        <p:txBody>
          <a:bodyPr>
            <a:noAutofit/>
          </a:bodyPr>
          <a:lstStyle/>
          <a:p>
            <a:pPr>
              <a:buFont typeface="Arial" panose="020B0604020202020204" pitchFamily="34" charset="0"/>
              <a:buChar char="•"/>
            </a:pPr>
            <a:r>
              <a:rPr lang="en-US" sz="2400" dirty="0" smtClean="0"/>
              <a:t>Deposits placed with the banks in currencies outside their home country</a:t>
            </a:r>
          </a:p>
          <a:p>
            <a:pPr>
              <a:buFont typeface="Arial" panose="020B0604020202020204" pitchFamily="34" charset="0"/>
              <a:buChar char="•"/>
            </a:pPr>
            <a:r>
              <a:rPr lang="en-US" sz="2400" dirty="0" smtClean="0"/>
              <a:t>The deposits are normally accepted for a period of one day to one year</a:t>
            </a:r>
          </a:p>
          <a:p>
            <a:pPr>
              <a:buFont typeface="Arial" panose="020B0604020202020204" pitchFamily="34" charset="0"/>
              <a:buChar char="•"/>
            </a:pPr>
            <a:r>
              <a:rPr lang="en-US" sz="2400" dirty="0" smtClean="0"/>
              <a:t>The minimum size of deposit is USD 50,000 or equivalent in other currencies</a:t>
            </a:r>
          </a:p>
          <a:p>
            <a:pPr>
              <a:buFont typeface="Arial" panose="020B0604020202020204" pitchFamily="34" charset="0"/>
              <a:buChar char="•"/>
            </a:pPr>
            <a:r>
              <a:rPr lang="en-US" sz="2400" dirty="0" smtClean="0"/>
              <a:t>The deposits are unsecured and un-insured </a:t>
            </a:r>
          </a:p>
          <a:p>
            <a:pPr>
              <a:buFont typeface="Arial" panose="020B0604020202020204" pitchFamily="34" charset="0"/>
              <a:buChar char="•"/>
            </a:pPr>
            <a:r>
              <a:rPr lang="en-US" sz="2400" dirty="0" smtClean="0"/>
              <a:t>The deposits are not subject to any regulatory control in the form of reserve requirements, interest rate ceilings </a:t>
            </a:r>
            <a:r>
              <a:rPr lang="en-US" sz="2400" dirty="0" err="1" smtClean="0"/>
              <a:t>etc</a:t>
            </a:r>
            <a:endParaRPr lang="en-US" sz="2400" dirty="0"/>
          </a:p>
        </p:txBody>
      </p:sp>
    </p:spTree>
    <p:extLst>
      <p:ext uri="{BB962C8B-B14F-4D97-AF65-F5344CB8AC3E}">
        <p14:creationId xmlns:p14="http://schemas.microsoft.com/office/powerpoint/2010/main" val="410193939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u="sng" dirty="0" smtClean="0"/>
              <a:t>Euro-Currency Loan/Credit Market</a:t>
            </a:r>
            <a:endParaRPr lang="en-US" b="1" u="sng" dirty="0"/>
          </a:p>
        </p:txBody>
      </p:sp>
      <p:sp>
        <p:nvSpPr>
          <p:cNvPr id="3" name="Content Placeholder 2"/>
          <p:cNvSpPr>
            <a:spLocks noGrp="1"/>
          </p:cNvSpPr>
          <p:nvPr>
            <p:ph idx="1"/>
          </p:nvPr>
        </p:nvSpPr>
        <p:spPr>
          <a:xfrm>
            <a:off x="228600" y="2379134"/>
            <a:ext cx="11887199" cy="4402666"/>
          </a:xfrm>
        </p:spPr>
        <p:txBody>
          <a:bodyPr>
            <a:normAutofit fontScale="92500"/>
          </a:bodyPr>
          <a:lstStyle/>
          <a:p>
            <a:pPr>
              <a:buFont typeface="Arial" panose="020B0604020202020204" pitchFamily="34" charset="0"/>
              <a:buChar char="•"/>
            </a:pPr>
            <a:r>
              <a:rPr lang="en-US" sz="2200" dirty="0" smtClean="0"/>
              <a:t>Euro-credits are provided for a period of short and medium term i.e. 5-8 months</a:t>
            </a:r>
          </a:p>
          <a:p>
            <a:pPr>
              <a:buFont typeface="Arial" panose="020B0604020202020204" pitchFamily="34" charset="0"/>
              <a:buChar char="•"/>
            </a:pPr>
            <a:r>
              <a:rPr lang="en-US" sz="2200" dirty="0" smtClean="0"/>
              <a:t>The market operates on wholesale basis </a:t>
            </a:r>
          </a:p>
          <a:p>
            <a:pPr>
              <a:buFont typeface="Arial" panose="020B0604020202020204" pitchFamily="34" charset="0"/>
              <a:buChar char="•"/>
            </a:pPr>
            <a:r>
              <a:rPr lang="en-US" sz="2200" dirty="0" smtClean="0"/>
              <a:t>Euro-credits are provided on a syndicated basis to distribute credit risk</a:t>
            </a:r>
          </a:p>
          <a:p>
            <a:pPr>
              <a:buFont typeface="Arial" panose="020B0604020202020204" pitchFamily="34" charset="0"/>
              <a:buChar char="•"/>
            </a:pPr>
            <a:r>
              <a:rPr lang="en-US" sz="2200" dirty="0" smtClean="0"/>
              <a:t>They provide revolving credit or term loans</a:t>
            </a:r>
          </a:p>
          <a:p>
            <a:pPr>
              <a:buFont typeface="Arial" panose="020B0604020202020204" pitchFamily="34" charset="0"/>
              <a:buChar char="•"/>
            </a:pPr>
            <a:r>
              <a:rPr lang="en-US" sz="2200" dirty="0" smtClean="0"/>
              <a:t>They provide flexibility of borrowing with multi-currency options which reduces exchange rate risk and cost of borrowing </a:t>
            </a:r>
          </a:p>
          <a:p>
            <a:pPr>
              <a:buFont typeface="Arial" panose="020B0604020202020204" pitchFamily="34" charset="0"/>
              <a:buChar char="•"/>
            </a:pPr>
            <a:r>
              <a:rPr lang="en-US" sz="2200" dirty="0" smtClean="0"/>
              <a:t>They are drawn in stages as per the project requirement – drawdown schedule in loan agreement</a:t>
            </a:r>
          </a:p>
          <a:p>
            <a:pPr>
              <a:buFont typeface="Arial" panose="020B0604020202020204" pitchFamily="34" charset="0"/>
              <a:buChar char="•"/>
            </a:pPr>
            <a:r>
              <a:rPr lang="en-US" sz="2200" dirty="0" smtClean="0"/>
              <a:t>They are always given on floating rate basis and rolled over normally on 6 monthly basis </a:t>
            </a:r>
          </a:p>
          <a:p>
            <a:pPr>
              <a:buFont typeface="Arial" panose="020B0604020202020204" pitchFamily="34" charset="0"/>
              <a:buChar char="•"/>
            </a:pPr>
            <a:r>
              <a:rPr lang="en-US" sz="2200" dirty="0" smtClean="0"/>
              <a:t>They provide for pre-payment of the loans without commitment charges at the time of periodic roll overs</a:t>
            </a:r>
          </a:p>
          <a:p>
            <a:endParaRPr lang="en-US" dirty="0" smtClean="0"/>
          </a:p>
          <a:p>
            <a:endParaRPr lang="en-US" dirty="0"/>
          </a:p>
        </p:txBody>
      </p:sp>
    </p:spTree>
    <p:extLst>
      <p:ext uri="{BB962C8B-B14F-4D97-AF65-F5344CB8AC3E}">
        <p14:creationId xmlns:p14="http://schemas.microsoft.com/office/powerpoint/2010/main" val="27270661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u="sng" dirty="0" smtClean="0"/>
              <a:t>London Interbank Offered Rate-LIBOR</a:t>
            </a:r>
            <a:endParaRPr lang="en-US" b="1" u="sng" dirty="0"/>
          </a:p>
        </p:txBody>
      </p:sp>
      <p:sp>
        <p:nvSpPr>
          <p:cNvPr id="3" name="Content Placeholder 2"/>
          <p:cNvSpPr>
            <a:spLocks noGrp="1"/>
          </p:cNvSpPr>
          <p:nvPr>
            <p:ph idx="1"/>
          </p:nvPr>
        </p:nvSpPr>
        <p:spPr>
          <a:xfrm>
            <a:off x="1154954" y="2603500"/>
            <a:ext cx="9894046" cy="4076700"/>
          </a:xfrm>
        </p:spPr>
        <p:txBody>
          <a:bodyPr>
            <a:normAutofit/>
          </a:bodyPr>
          <a:lstStyle/>
          <a:p>
            <a:pPr>
              <a:buFont typeface="Arial" panose="020B0604020202020204" pitchFamily="34" charset="0"/>
              <a:buChar char="•"/>
            </a:pPr>
            <a:r>
              <a:rPr lang="en-US" dirty="0" smtClean="0"/>
              <a:t>A benchmark to gauge the cost of unsecured borrowing in the global interbank market </a:t>
            </a:r>
          </a:p>
          <a:p>
            <a:pPr>
              <a:buFont typeface="Arial" panose="020B0604020202020204" pitchFamily="34" charset="0"/>
              <a:buChar char="•"/>
            </a:pPr>
            <a:r>
              <a:rPr lang="en-US" dirty="0" smtClean="0"/>
              <a:t>It represents average rate at which a bank van obtain unsecured funding in a given currency for a period of time</a:t>
            </a:r>
          </a:p>
          <a:p>
            <a:pPr>
              <a:buFont typeface="Arial" panose="020B0604020202020204" pitchFamily="34" charset="0"/>
              <a:buChar char="•"/>
            </a:pPr>
            <a:r>
              <a:rPr lang="en-US" dirty="0" smtClean="0"/>
              <a:t>British Bankers’ Association with the help of Euro-Banks contribute to interest rate for 10 currencies and 15 maturities for overnight to one year</a:t>
            </a:r>
          </a:p>
          <a:p>
            <a:pPr>
              <a:buFont typeface="Arial" panose="020B0604020202020204" pitchFamily="34" charset="0"/>
              <a:buChar char="•"/>
            </a:pPr>
            <a:r>
              <a:rPr lang="en-US" dirty="0" smtClean="0"/>
              <a:t>The rates are traded at 11 am everyday</a:t>
            </a:r>
          </a:p>
          <a:p>
            <a:pPr>
              <a:buFont typeface="Arial" panose="020B0604020202020204" pitchFamily="34" charset="0"/>
              <a:buChar char="•"/>
            </a:pPr>
            <a:r>
              <a:rPr lang="en-US" dirty="0" smtClean="0"/>
              <a:t>The list is made top to bottom (25% of which is removed to eliminate extreme) and remaining represents “LIBOR FIXING”</a:t>
            </a:r>
          </a:p>
          <a:p>
            <a:pPr>
              <a:buFont typeface="Arial" panose="020B0604020202020204" pitchFamily="34" charset="0"/>
              <a:buChar char="•"/>
            </a:pPr>
            <a:r>
              <a:rPr lang="en-US" dirty="0" smtClean="0"/>
              <a:t>150 LIBOR calculations on every trading day (10 Currencies * 15 Maturities)</a:t>
            </a:r>
          </a:p>
          <a:p>
            <a:pPr>
              <a:buFont typeface="Arial" panose="020B0604020202020204" pitchFamily="34" charset="0"/>
              <a:buChar char="•"/>
            </a:pPr>
            <a:r>
              <a:rPr lang="en-US" dirty="0" smtClean="0"/>
              <a:t>GBP,USD,JPY,CHF,CAD,AUD,EUR,DKK,SEK and NZD are ten currencies</a:t>
            </a:r>
            <a:endParaRPr lang="en-US" dirty="0"/>
          </a:p>
        </p:txBody>
      </p:sp>
    </p:spTree>
    <p:extLst>
      <p:ext uri="{BB962C8B-B14F-4D97-AF65-F5344CB8AC3E}">
        <p14:creationId xmlns:p14="http://schemas.microsoft.com/office/powerpoint/2010/main" val="148597259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u="sng" dirty="0" smtClean="0"/>
              <a:t>Euro-Currency Bonds Market</a:t>
            </a:r>
            <a:endParaRPr lang="en-US" b="1" u="sng" dirty="0"/>
          </a:p>
        </p:txBody>
      </p:sp>
      <p:sp>
        <p:nvSpPr>
          <p:cNvPr id="3" name="Content Placeholder 2"/>
          <p:cNvSpPr>
            <a:spLocks noGrp="1"/>
          </p:cNvSpPr>
          <p:nvPr>
            <p:ph idx="1"/>
          </p:nvPr>
        </p:nvSpPr>
        <p:spPr>
          <a:xfrm>
            <a:off x="748554" y="2603500"/>
            <a:ext cx="10579845" cy="3416300"/>
          </a:xfrm>
        </p:spPr>
        <p:txBody>
          <a:bodyPr>
            <a:noAutofit/>
          </a:bodyPr>
          <a:lstStyle/>
          <a:p>
            <a:pPr>
              <a:buFont typeface="Arial" panose="020B0604020202020204" pitchFamily="34" charset="0"/>
              <a:buChar char="•"/>
            </a:pPr>
            <a:r>
              <a:rPr lang="en-US" sz="2400" b="1" u="sng" dirty="0" smtClean="0"/>
              <a:t>Straight Bonds </a:t>
            </a:r>
            <a:r>
              <a:rPr lang="en-US" sz="2400" dirty="0" smtClean="0"/>
              <a:t>– Bonds providing a fixed coupon rate for a duration with interest paid on half-yearly basis. The bonds have long maturity periods with bullet repayments. These are issued by only those with good credit rating.</a:t>
            </a:r>
          </a:p>
          <a:p>
            <a:pPr>
              <a:buFont typeface="Arial" panose="020B0604020202020204" pitchFamily="34" charset="0"/>
              <a:buChar char="•"/>
            </a:pPr>
            <a:r>
              <a:rPr lang="en-US" sz="2400" b="1" u="sng" dirty="0" smtClean="0"/>
              <a:t>Sinking Fund Bonds </a:t>
            </a:r>
            <a:r>
              <a:rPr lang="en-US" sz="2400" dirty="0" smtClean="0"/>
              <a:t>– The repayment of bonds is done in installments which are issues by companies with average credit rating. It helps to reduce interest liability of the issuer.</a:t>
            </a:r>
          </a:p>
          <a:p>
            <a:pPr>
              <a:buFont typeface="Arial" panose="020B0604020202020204" pitchFamily="34" charset="0"/>
              <a:buChar char="•"/>
            </a:pPr>
            <a:r>
              <a:rPr lang="en-US" sz="2400" b="1" u="sng" dirty="0" smtClean="0"/>
              <a:t>Bonds with Options </a:t>
            </a:r>
            <a:r>
              <a:rPr lang="en-US" sz="2400" dirty="0" smtClean="0"/>
              <a:t>– These are issued for pre-payment either to issuer or investor. These bonds are of two types- 1) Bonds with Call Option 2) Bonds with Put Option</a:t>
            </a:r>
            <a:endParaRPr lang="en-US" sz="2400" dirty="0"/>
          </a:p>
        </p:txBody>
      </p:sp>
    </p:spTree>
    <p:extLst>
      <p:ext uri="{BB962C8B-B14F-4D97-AF65-F5344CB8AC3E}">
        <p14:creationId xmlns:p14="http://schemas.microsoft.com/office/powerpoint/2010/main" val="231520556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a:t>Euro-Currency Bonds Market</a:t>
            </a:r>
            <a:endParaRPr lang="en-IN" dirty="0"/>
          </a:p>
        </p:txBody>
      </p:sp>
      <p:sp>
        <p:nvSpPr>
          <p:cNvPr id="3" name="Content Placeholder 2"/>
          <p:cNvSpPr>
            <a:spLocks noGrp="1"/>
          </p:cNvSpPr>
          <p:nvPr>
            <p:ph idx="1"/>
          </p:nvPr>
        </p:nvSpPr>
        <p:spPr>
          <a:xfrm>
            <a:off x="1154954" y="2603500"/>
            <a:ext cx="10554445" cy="3949700"/>
          </a:xfrm>
        </p:spPr>
        <p:txBody>
          <a:bodyPr>
            <a:normAutofit fontScale="92500" lnSpcReduction="10000"/>
          </a:bodyPr>
          <a:lstStyle/>
          <a:p>
            <a:r>
              <a:rPr lang="en-US" sz="2400" b="1" u="sng" dirty="0"/>
              <a:t>Floating Rate Bonds </a:t>
            </a:r>
            <a:r>
              <a:rPr lang="en-US" sz="2400" dirty="0"/>
              <a:t>– Bonds are issued with a variable coupon rate</a:t>
            </a:r>
          </a:p>
          <a:p>
            <a:r>
              <a:rPr lang="en-US" sz="2400" b="1" u="sng" dirty="0"/>
              <a:t>Collared Bonds </a:t>
            </a:r>
            <a:r>
              <a:rPr lang="en-US" sz="2400" dirty="0"/>
              <a:t>– Bonds which provide for both ceiling and floor rates of interest</a:t>
            </a:r>
          </a:p>
          <a:p>
            <a:r>
              <a:rPr lang="en-US" sz="2400" b="1" u="sng" dirty="0"/>
              <a:t>Junk Bonds </a:t>
            </a:r>
            <a:r>
              <a:rPr lang="en-US" sz="2400" dirty="0"/>
              <a:t>– Companies with very poor credit or entering into high risk business ventures for short term gains on temporary surplus liquidity</a:t>
            </a:r>
          </a:p>
          <a:p>
            <a:r>
              <a:rPr lang="en-US" sz="2400" b="1" u="sng" dirty="0"/>
              <a:t>Zero Coupon Bonds </a:t>
            </a:r>
            <a:r>
              <a:rPr lang="en-US" sz="2400" dirty="0"/>
              <a:t>– issued at discount to face value whereas the redemption takes place on maturity at face value:  the difference represents capital gains </a:t>
            </a:r>
          </a:p>
          <a:p>
            <a:r>
              <a:rPr lang="en-US" sz="2400" b="1" u="sng" dirty="0"/>
              <a:t>Deep Discount Bonds </a:t>
            </a:r>
            <a:r>
              <a:rPr lang="en-US" sz="2400" dirty="0"/>
              <a:t>– issued at discount to face value whereas the redemption takes place on maturity at face value:  the difference represents interest income to the investor</a:t>
            </a:r>
          </a:p>
          <a:p>
            <a:endParaRPr lang="en-IN" b="1" dirty="0"/>
          </a:p>
        </p:txBody>
      </p:sp>
    </p:spTree>
    <p:extLst>
      <p:ext uri="{BB962C8B-B14F-4D97-AF65-F5344CB8AC3E}">
        <p14:creationId xmlns:p14="http://schemas.microsoft.com/office/powerpoint/2010/main" val="92983925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t>Eurocurrency/Offshore </a:t>
            </a:r>
            <a:r>
              <a:rPr lang="en-US" b="1" u="sng" dirty="0"/>
              <a:t>N</a:t>
            </a:r>
            <a:r>
              <a:rPr lang="en-US" b="1" u="sng" dirty="0" smtClean="0"/>
              <a:t>otes Market</a:t>
            </a:r>
            <a:endParaRPr lang="en-IN" dirty="0"/>
          </a:p>
        </p:txBody>
      </p:sp>
      <p:sp>
        <p:nvSpPr>
          <p:cNvPr id="3" name="Content Placeholder 2"/>
          <p:cNvSpPr>
            <a:spLocks noGrp="1"/>
          </p:cNvSpPr>
          <p:nvPr>
            <p:ph idx="1"/>
          </p:nvPr>
        </p:nvSpPr>
        <p:spPr>
          <a:xfrm>
            <a:off x="1154955" y="2603500"/>
            <a:ext cx="10418346" cy="3416300"/>
          </a:xfrm>
        </p:spPr>
        <p:txBody>
          <a:bodyPr>
            <a:normAutofit/>
          </a:bodyPr>
          <a:lstStyle/>
          <a:p>
            <a:r>
              <a:rPr lang="en-US" sz="2400" dirty="0"/>
              <a:t>Instruments of borrowing issued by borrowers directly to investors without using banks as intermediaries with or without the underwriting support for the issues from 15 days to 5 years</a:t>
            </a:r>
          </a:p>
        </p:txBody>
      </p:sp>
    </p:spTree>
    <p:extLst>
      <p:ext uri="{BB962C8B-B14F-4D97-AF65-F5344CB8AC3E}">
        <p14:creationId xmlns:p14="http://schemas.microsoft.com/office/powerpoint/2010/main" val="210527472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a:t>INSTRUMENTS USED IN NOTES MARKETS</a:t>
            </a:r>
            <a:endParaRPr lang="en-IN" dirty="0"/>
          </a:p>
        </p:txBody>
      </p:sp>
      <p:sp>
        <p:nvSpPr>
          <p:cNvPr id="15" name="Rounded Rectangle 17"/>
          <p:cNvSpPr/>
          <p:nvPr/>
        </p:nvSpPr>
        <p:spPr>
          <a:xfrm>
            <a:off x="6403540" y="6102572"/>
            <a:ext cx="5620430" cy="639310"/>
          </a:xfrm>
          <a:prstGeom prst="rect">
            <a:avLst/>
          </a:prstGeom>
          <a:noFill/>
          <a:ln>
            <a:noFill/>
          </a:ln>
          <a:effectLst/>
        </p:spPr>
        <p:txBody>
          <a:bodyPr spcFirstLastPara="0" vert="horz" wrap="square" lIns="215053" tIns="0" rIns="215053" bIns="0" numCol="1" spcCol="1270" anchor="ctr" anchorCtr="0">
            <a:noAutofit/>
          </a:bodyPr>
          <a:lstStyle/>
          <a:p>
            <a:pPr marL="0" marR="0" lvl="0" indent="0" algn="l" defTabSz="1066800" eaLnBrk="1" fontAlgn="auto" latinLnBrk="0" hangingPunct="1">
              <a:lnSpc>
                <a:spcPct val="90000"/>
              </a:lnSpc>
              <a:spcBef>
                <a:spcPct val="0"/>
              </a:spcBef>
              <a:spcAft>
                <a:spcPct val="35000"/>
              </a:spcAft>
              <a:buClrTx/>
              <a:buSzTx/>
              <a:buFontTx/>
              <a:buNone/>
              <a:tabLst/>
              <a:defRPr/>
            </a:pPr>
            <a:r>
              <a:rPr kumimoji="0" lang="en-US" sz="2400" b="0" i="0" u="none" strike="noStrike" kern="1200" cap="none" spc="0" normalizeH="0" baseline="0" noProof="0" dirty="0" smtClean="0">
                <a:ln>
                  <a:noFill/>
                </a:ln>
                <a:solidFill>
                  <a:sysClr val="window" lastClr="FFFFFF"/>
                </a:solidFill>
                <a:effectLst/>
                <a:uLnTx/>
                <a:uFillTx/>
                <a:latin typeface="Corbel"/>
                <a:ea typeface="+mn-ea"/>
                <a:cs typeface="+mn-cs"/>
              </a:rPr>
              <a:t>Repurchase Obligations</a:t>
            </a:r>
            <a:endParaRPr kumimoji="0" lang="en-US" sz="2400" b="0" i="0" u="none" strike="noStrike" kern="1200" cap="none" spc="0" normalizeH="0" baseline="0" noProof="0" dirty="0">
              <a:ln>
                <a:noFill/>
              </a:ln>
              <a:solidFill>
                <a:sysClr val="window" lastClr="FFFFFF"/>
              </a:solidFill>
              <a:effectLst/>
              <a:uLnTx/>
              <a:uFillTx/>
              <a:latin typeface="Corbel"/>
              <a:ea typeface="+mn-ea"/>
              <a:cs typeface="+mn-cs"/>
            </a:endParaRPr>
          </a:p>
        </p:txBody>
      </p:sp>
      <p:sp>
        <p:nvSpPr>
          <p:cNvPr id="26" name="TextBox 25"/>
          <p:cNvSpPr txBox="1"/>
          <p:nvPr/>
        </p:nvSpPr>
        <p:spPr>
          <a:xfrm>
            <a:off x="750627" y="2320115"/>
            <a:ext cx="10536072" cy="4493538"/>
          </a:xfrm>
          <a:prstGeom prst="rect">
            <a:avLst/>
          </a:prstGeom>
          <a:noFill/>
        </p:spPr>
        <p:txBody>
          <a:bodyPr wrap="square" rtlCol="0">
            <a:spAutoFit/>
          </a:bodyPr>
          <a:lstStyle/>
          <a:p>
            <a:pPr marL="285750" indent="-285750">
              <a:buFont typeface="Arial" pitchFamily="34" charset="0"/>
              <a:buChar char="•"/>
            </a:pPr>
            <a:r>
              <a:rPr lang="en-US" sz="2200" b="1" dirty="0" smtClean="0"/>
              <a:t>Commercial Paper: </a:t>
            </a:r>
            <a:r>
              <a:rPr lang="en-US" sz="2200" dirty="0" smtClean="0"/>
              <a:t>The short term security issued for maturity of less than one year without underwriting support from the banks.</a:t>
            </a:r>
          </a:p>
          <a:p>
            <a:pPr marL="285750" indent="-285750">
              <a:buFont typeface="Arial" pitchFamily="34" charset="0"/>
              <a:buChar char="•"/>
            </a:pPr>
            <a:r>
              <a:rPr lang="en-US" sz="2200" b="1" dirty="0" smtClean="0"/>
              <a:t>Note Issuance Facility (NIF): </a:t>
            </a:r>
            <a:r>
              <a:rPr lang="en-US" sz="2200" dirty="0" smtClean="0"/>
              <a:t>The borrowing entity requires resources for the medium term but investors desire to invest on short term basis, the reconciliation is achieved through this mechanism.</a:t>
            </a:r>
          </a:p>
          <a:p>
            <a:pPr marL="285750" indent="-285750">
              <a:buFont typeface="Arial" pitchFamily="34" charset="0"/>
              <a:buChar char="•"/>
            </a:pPr>
            <a:r>
              <a:rPr lang="en-US" sz="2200" b="1" dirty="0" smtClean="0"/>
              <a:t>Medium Term Notes (MTN): </a:t>
            </a:r>
            <a:r>
              <a:rPr lang="en-US" sz="2200" dirty="0" smtClean="0"/>
              <a:t>The medium term, fixed interest rate instruments issued without underwriting support from banks for a period from one to ten years.</a:t>
            </a:r>
          </a:p>
          <a:p>
            <a:pPr marL="285750" indent="-285750">
              <a:buFont typeface="Arial" pitchFamily="34" charset="0"/>
              <a:buChar char="•"/>
            </a:pPr>
            <a:r>
              <a:rPr lang="en-US" sz="2200" b="1" dirty="0" smtClean="0"/>
              <a:t>Bankers Acceptance(BA): </a:t>
            </a:r>
            <a:r>
              <a:rPr lang="en-US" sz="2200" dirty="0" smtClean="0"/>
              <a:t>The borrower importing project requirements on credit basis, gets the Bill of Exchange “accepted” by the bank.</a:t>
            </a:r>
          </a:p>
          <a:p>
            <a:pPr marL="285750" indent="-285750">
              <a:buFont typeface="Arial" pitchFamily="34" charset="0"/>
              <a:buChar char="•"/>
            </a:pPr>
            <a:r>
              <a:rPr lang="en-US" sz="2200" b="1" dirty="0" smtClean="0"/>
              <a:t>Repurchase Obligations (REPO): </a:t>
            </a:r>
            <a:r>
              <a:rPr lang="en-US" sz="2200" dirty="0" smtClean="0"/>
              <a:t>The borrower “sells” securities to the lender with the commitment to “repurchase” the same at  predetermined rate on a fixed future date.</a:t>
            </a:r>
          </a:p>
        </p:txBody>
      </p:sp>
    </p:spTree>
    <p:extLst>
      <p:ext uri="{BB962C8B-B14F-4D97-AF65-F5344CB8AC3E}">
        <p14:creationId xmlns:p14="http://schemas.microsoft.com/office/powerpoint/2010/main" val="7647349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000" b="1" u="sng" dirty="0"/>
              <a:t>What are International Bonds?</a:t>
            </a:r>
          </a:p>
        </p:txBody>
      </p:sp>
      <p:sp>
        <p:nvSpPr>
          <p:cNvPr id="3" name="Content Placeholder 2"/>
          <p:cNvSpPr>
            <a:spLocks noGrp="1"/>
          </p:cNvSpPr>
          <p:nvPr>
            <p:ph idx="1"/>
          </p:nvPr>
        </p:nvSpPr>
        <p:spPr/>
        <p:txBody>
          <a:bodyPr>
            <a:normAutofit/>
          </a:bodyPr>
          <a:lstStyle/>
          <a:p>
            <a:r>
              <a:rPr lang="en-US" sz="2000" dirty="0" smtClean="0"/>
              <a:t>International </a:t>
            </a:r>
            <a:r>
              <a:rPr lang="en-US" sz="2000" dirty="0"/>
              <a:t>bonds are bonds issued by a country or company that is not domestic for the investor. </a:t>
            </a:r>
            <a:endParaRPr lang="en-US" sz="2000" dirty="0" smtClean="0"/>
          </a:p>
          <a:p>
            <a:endParaRPr lang="en-US" sz="2000" dirty="0" smtClean="0"/>
          </a:p>
          <a:p>
            <a:r>
              <a:rPr lang="en-US" sz="2000" dirty="0"/>
              <a:t>An international bond is a debt obligation that is issued in a country by a non-domestic entity. Generally, it is denominated in the currency of its issuer's native country. Like other bonds, it pays interest at specific intervals and pays its principal amount back to bondholder at maturity.</a:t>
            </a:r>
          </a:p>
          <a:p>
            <a:endParaRPr lang="en-US" sz="2000" dirty="0"/>
          </a:p>
        </p:txBody>
      </p:sp>
    </p:spTree>
    <p:extLst>
      <p:ext uri="{BB962C8B-B14F-4D97-AF65-F5344CB8AC3E}">
        <p14:creationId xmlns:p14="http://schemas.microsoft.com/office/powerpoint/2010/main" val="248074024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t>Offshore Banking Units/</a:t>
            </a:r>
            <a:br>
              <a:rPr lang="en-US" b="1" u="sng" dirty="0" smtClean="0"/>
            </a:br>
            <a:r>
              <a:rPr lang="en-US" b="1" u="sng" dirty="0" smtClean="0"/>
              <a:t>Offshore Financial Centers</a:t>
            </a:r>
            <a:endParaRPr lang="en-IN" dirty="0"/>
          </a:p>
        </p:txBody>
      </p:sp>
      <p:sp>
        <p:nvSpPr>
          <p:cNvPr id="3" name="Content Placeholder 2"/>
          <p:cNvSpPr>
            <a:spLocks noGrp="1"/>
          </p:cNvSpPr>
          <p:nvPr>
            <p:ph idx="1"/>
          </p:nvPr>
        </p:nvSpPr>
        <p:spPr>
          <a:xfrm>
            <a:off x="1154954" y="2603499"/>
            <a:ext cx="10377403" cy="3961073"/>
          </a:xfrm>
        </p:spPr>
        <p:txBody>
          <a:bodyPr>
            <a:normAutofit fontScale="62500" lnSpcReduction="20000"/>
          </a:bodyPr>
          <a:lstStyle/>
          <a:p>
            <a:r>
              <a:rPr lang="en-US" sz="3400" dirty="0"/>
              <a:t>Offshore banking involves the securing of assets in financial institutions in foreign countries, which may be limited by the laws of the customer’s home nation, can be used to avoid certain unfavorable circumstances should the funds be kept in a financial institution in the home nation. This can include the avoidance of tax obligations as well as making it more difficult for these assets to be seized by a person or entity in the home nation. </a:t>
            </a:r>
          </a:p>
          <a:p>
            <a:r>
              <a:rPr lang="en-US" sz="3400" dirty="0"/>
              <a:t>For those who work internationally, the ability to save and use funds in a foreign currency for international dealings can be a benefit, which can provide a simpler way to access funds in the needed currency without the need to account for rapidly changing exchange rates. Because banking regulations vary from nation to nation, it is possible the country in which offshore banking is conducted does not offer the same protections as other nations.</a:t>
            </a:r>
          </a:p>
          <a:p>
            <a:endParaRPr lang="en-IN" dirty="0"/>
          </a:p>
        </p:txBody>
      </p:sp>
    </p:spTree>
    <p:extLst>
      <p:ext uri="{BB962C8B-B14F-4D97-AF65-F5344CB8AC3E}">
        <p14:creationId xmlns:p14="http://schemas.microsoft.com/office/powerpoint/2010/main" val="9720691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18726" y="973668"/>
            <a:ext cx="8761413" cy="706964"/>
          </a:xfrm>
        </p:spPr>
        <p:txBody>
          <a:bodyPr/>
          <a:lstStyle/>
          <a:p>
            <a:r>
              <a:rPr lang="en-US" b="1" u="sng" dirty="0" smtClean="0"/>
              <a:t>Offshore Banking Units</a:t>
            </a:r>
            <a:br>
              <a:rPr lang="en-US" b="1" u="sng" dirty="0" smtClean="0"/>
            </a:br>
            <a:r>
              <a:rPr lang="en-US" b="1" u="sng" dirty="0" smtClean="0"/>
              <a:t>/Offshore Financial Centers</a:t>
            </a:r>
            <a:endParaRPr lang="en-IN" dirty="0"/>
          </a:p>
        </p:txBody>
      </p:sp>
      <p:sp>
        <p:nvSpPr>
          <p:cNvPr id="3" name="Content Placeholder 2"/>
          <p:cNvSpPr>
            <a:spLocks noGrp="1"/>
          </p:cNvSpPr>
          <p:nvPr>
            <p:ph idx="1"/>
          </p:nvPr>
        </p:nvSpPr>
        <p:spPr/>
        <p:txBody>
          <a:bodyPr>
            <a:noAutofit/>
          </a:bodyPr>
          <a:lstStyle/>
          <a:p>
            <a:r>
              <a:rPr lang="en-US" sz="2000" dirty="0"/>
              <a:t>Offshore Banking can be defined on the basis of two dimensions</a:t>
            </a:r>
          </a:p>
          <a:p>
            <a:pPr>
              <a:buFont typeface="+mj-lt"/>
              <a:buAutoNum type="arabicPeriod"/>
            </a:pPr>
            <a:r>
              <a:rPr lang="en-US" sz="2000" dirty="0"/>
              <a:t>Location </a:t>
            </a:r>
          </a:p>
          <a:p>
            <a:pPr>
              <a:buFont typeface="+mj-lt"/>
              <a:buAutoNum type="arabicPeriod"/>
            </a:pPr>
            <a:r>
              <a:rPr lang="en-US" sz="2000" dirty="0"/>
              <a:t>Currency Denomination</a:t>
            </a:r>
          </a:p>
          <a:p>
            <a:pPr>
              <a:buFont typeface="+mj-lt"/>
              <a:buAutoNum type="arabicPeriod"/>
            </a:pPr>
            <a:endParaRPr lang="en-US" sz="2000" dirty="0"/>
          </a:p>
          <a:p>
            <a:r>
              <a:rPr lang="en-US" sz="2000" dirty="0"/>
              <a:t>Offshore financial centers are lightly regulated, generally having no or very low tax implications which make it suitable to lend a cheaper rate thus becoming an attractive destinations of investment</a:t>
            </a:r>
          </a:p>
          <a:p>
            <a:r>
              <a:rPr lang="en-US" sz="2000" dirty="0"/>
              <a:t>Offshore centers provide service to a foreign entity/ external financial intermediation</a:t>
            </a:r>
          </a:p>
        </p:txBody>
      </p:sp>
    </p:spTree>
    <p:extLst>
      <p:ext uri="{BB962C8B-B14F-4D97-AF65-F5344CB8AC3E}">
        <p14:creationId xmlns:p14="http://schemas.microsoft.com/office/powerpoint/2010/main" val="353558691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a:t>Advantages of </a:t>
            </a:r>
            <a:r>
              <a:rPr lang="en-US" b="1" u="sng" dirty="0" smtClean="0"/>
              <a:t>Offshore Banking</a:t>
            </a:r>
            <a:endParaRPr lang="en-IN" dirty="0"/>
          </a:p>
        </p:txBody>
      </p:sp>
      <p:sp>
        <p:nvSpPr>
          <p:cNvPr id="3" name="Content Placeholder 2"/>
          <p:cNvSpPr>
            <a:spLocks noGrp="1"/>
          </p:cNvSpPr>
          <p:nvPr>
            <p:ph idx="1"/>
          </p:nvPr>
        </p:nvSpPr>
        <p:spPr>
          <a:xfrm>
            <a:off x="600502" y="2603500"/>
            <a:ext cx="10672550" cy="3920130"/>
          </a:xfrm>
        </p:spPr>
        <p:txBody>
          <a:bodyPr>
            <a:noAutofit/>
          </a:bodyPr>
          <a:lstStyle/>
          <a:p>
            <a:r>
              <a:rPr lang="en-US" sz="2000" b="1" dirty="0"/>
              <a:t>TO THE HOST COUNTRY</a:t>
            </a:r>
          </a:p>
          <a:p>
            <a:pPr>
              <a:spcBef>
                <a:spcPts val="0"/>
              </a:spcBef>
              <a:buFont typeface="+mj-lt"/>
              <a:buAutoNum type="arabicPeriod"/>
            </a:pPr>
            <a:r>
              <a:rPr lang="en-US" sz="2000" dirty="0"/>
              <a:t>Business Opportunity </a:t>
            </a:r>
          </a:p>
          <a:p>
            <a:pPr>
              <a:spcBef>
                <a:spcPts val="0"/>
              </a:spcBef>
              <a:buFont typeface="+mj-lt"/>
              <a:buAutoNum type="arabicPeriod"/>
            </a:pPr>
            <a:r>
              <a:rPr lang="en-US" sz="2000" dirty="0"/>
              <a:t>Additional Income for the banks</a:t>
            </a:r>
          </a:p>
          <a:p>
            <a:pPr>
              <a:spcBef>
                <a:spcPts val="0"/>
              </a:spcBef>
              <a:buFont typeface="+mj-lt"/>
              <a:buAutoNum type="arabicPeriod"/>
            </a:pPr>
            <a:r>
              <a:rPr lang="en-US" sz="2000" dirty="0"/>
              <a:t>Foreign Exchange inflows </a:t>
            </a:r>
          </a:p>
          <a:p>
            <a:pPr>
              <a:spcBef>
                <a:spcPts val="0"/>
              </a:spcBef>
              <a:buFont typeface="+mj-lt"/>
              <a:buAutoNum type="arabicPeriod"/>
            </a:pPr>
            <a:r>
              <a:rPr lang="en-US" sz="2000" dirty="0"/>
              <a:t>Development of Infrastructure</a:t>
            </a:r>
          </a:p>
          <a:p>
            <a:pPr>
              <a:spcBef>
                <a:spcPts val="0"/>
              </a:spcBef>
              <a:buFont typeface="+mj-lt"/>
              <a:buAutoNum type="arabicPeriod"/>
            </a:pPr>
            <a:endParaRPr lang="en-US" sz="2000" dirty="0"/>
          </a:p>
          <a:p>
            <a:pPr>
              <a:spcBef>
                <a:spcPts val="0"/>
              </a:spcBef>
            </a:pPr>
            <a:r>
              <a:rPr lang="en-US" sz="2000" b="1" dirty="0"/>
              <a:t>TO THE NON-RESIDENT CLIENTS</a:t>
            </a:r>
          </a:p>
          <a:p>
            <a:pPr>
              <a:spcBef>
                <a:spcPts val="0"/>
              </a:spcBef>
              <a:buFont typeface="+mj-lt"/>
              <a:buAutoNum type="arabicPeriod"/>
            </a:pPr>
            <a:r>
              <a:rPr lang="en-US" sz="2000" dirty="0"/>
              <a:t>Stable location to park funds</a:t>
            </a:r>
          </a:p>
          <a:p>
            <a:pPr>
              <a:spcBef>
                <a:spcPts val="0"/>
              </a:spcBef>
              <a:buFont typeface="+mj-lt"/>
              <a:buAutoNum type="arabicPeriod"/>
            </a:pPr>
            <a:r>
              <a:rPr lang="en-US" sz="2000" dirty="0"/>
              <a:t>Offer better interest on deposits</a:t>
            </a:r>
          </a:p>
          <a:p>
            <a:pPr>
              <a:spcBef>
                <a:spcPts val="0"/>
              </a:spcBef>
              <a:buFont typeface="+mj-lt"/>
              <a:buAutoNum type="arabicPeriod"/>
            </a:pPr>
            <a:r>
              <a:rPr lang="en-US" sz="2000" dirty="0"/>
              <a:t>Also act as tax havens </a:t>
            </a:r>
          </a:p>
          <a:p>
            <a:pPr>
              <a:spcBef>
                <a:spcPts val="0"/>
              </a:spcBef>
              <a:buFont typeface="+mj-lt"/>
              <a:buAutoNum type="arabicPeriod"/>
            </a:pPr>
            <a:r>
              <a:rPr lang="en-US" sz="2000" dirty="0"/>
              <a:t>Provide services at low cost </a:t>
            </a:r>
          </a:p>
          <a:p>
            <a:pPr>
              <a:spcBef>
                <a:spcPts val="0"/>
              </a:spcBef>
              <a:buFont typeface="+mj-lt"/>
              <a:buAutoNum type="arabicPeriod"/>
            </a:pPr>
            <a:r>
              <a:rPr lang="en-US" sz="2000" dirty="0"/>
              <a:t>Promotes more privacy and less legal regulations</a:t>
            </a:r>
          </a:p>
        </p:txBody>
      </p:sp>
    </p:spTree>
    <p:extLst>
      <p:ext uri="{BB962C8B-B14F-4D97-AF65-F5344CB8AC3E}">
        <p14:creationId xmlns:p14="http://schemas.microsoft.com/office/powerpoint/2010/main" val="163947524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DISADVATAGES OF OFFSHORE BANKING</a:t>
            </a:r>
            <a:endParaRPr lang="en-IN" dirty="0"/>
          </a:p>
        </p:txBody>
      </p:sp>
      <p:sp>
        <p:nvSpPr>
          <p:cNvPr id="3" name="Content Placeholder 2"/>
          <p:cNvSpPr>
            <a:spLocks noGrp="1"/>
          </p:cNvSpPr>
          <p:nvPr>
            <p:ph idx="1"/>
          </p:nvPr>
        </p:nvSpPr>
        <p:spPr/>
        <p:txBody>
          <a:bodyPr/>
          <a:lstStyle/>
          <a:p>
            <a:r>
              <a:rPr lang="en-US" dirty="0"/>
              <a:t>Financial crimes and Money Laundering </a:t>
            </a:r>
          </a:p>
          <a:p>
            <a:r>
              <a:rPr lang="en-US" dirty="0"/>
              <a:t>Problem for countries from where the money is diverted </a:t>
            </a:r>
          </a:p>
          <a:p>
            <a:r>
              <a:rPr lang="en-US" dirty="0"/>
              <a:t>Capital flight leading to volatility and uncertainty in the market</a:t>
            </a:r>
          </a:p>
          <a:p>
            <a:r>
              <a:rPr lang="en-US" dirty="0"/>
              <a:t>Tax evasion</a:t>
            </a:r>
          </a:p>
          <a:p>
            <a:endParaRPr lang="en-IN" dirty="0"/>
          </a:p>
        </p:txBody>
      </p:sp>
    </p:spTree>
    <p:extLst>
      <p:ext uri="{BB962C8B-B14F-4D97-AF65-F5344CB8AC3E}">
        <p14:creationId xmlns:p14="http://schemas.microsoft.com/office/powerpoint/2010/main" val="154666408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t>Tax Havens</a:t>
            </a:r>
            <a:endParaRPr lang="en-IN" b="1" u="sng" dirty="0"/>
          </a:p>
        </p:txBody>
      </p:sp>
      <p:sp>
        <p:nvSpPr>
          <p:cNvPr id="3" name="Content Placeholder 2"/>
          <p:cNvSpPr>
            <a:spLocks noGrp="1"/>
          </p:cNvSpPr>
          <p:nvPr>
            <p:ph idx="1"/>
          </p:nvPr>
        </p:nvSpPr>
        <p:spPr/>
        <p:txBody>
          <a:bodyPr/>
          <a:lstStyle/>
          <a:p>
            <a:r>
              <a:rPr lang="en-US" dirty="0"/>
              <a:t>A tax haven, or offshore financial center, is any country or jurisdiction that offers minimal tax liability to foreign individuals and businesses. Tax havens do not require businesses to operate out of their country or the individuals to reside in their country to receive tax benefits</a:t>
            </a:r>
            <a:r>
              <a:rPr lang="en-US" dirty="0" smtClean="0"/>
              <a:t>.</a:t>
            </a:r>
          </a:p>
          <a:p>
            <a:r>
              <a:rPr lang="en-US" dirty="0"/>
              <a:t>There is no universal definition, but tax havens, or offshore financial centers, are generally countries or places with low or no corporate taxes that allow outsiders to easily set up businesses there. Tax havens also typically limit public disclosure about companies and their owners. Because information can be hard to extract, tax havens are sometimes also called secrecy jurisdictions. Tax havens nearly always deny being tax havens.</a:t>
            </a:r>
            <a:endParaRPr lang="en-IN" dirty="0"/>
          </a:p>
        </p:txBody>
      </p:sp>
    </p:spTree>
    <p:extLst>
      <p:ext uri="{BB962C8B-B14F-4D97-AF65-F5344CB8AC3E}">
        <p14:creationId xmlns:p14="http://schemas.microsoft.com/office/powerpoint/2010/main" val="239964822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a:t>Where are these tax havens</a:t>
            </a:r>
            <a:r>
              <a:rPr lang="en-US" b="1" u="sng" dirty="0" smtClean="0"/>
              <a:t>?</a:t>
            </a:r>
            <a:endParaRPr lang="en-IN" u="sng" dirty="0"/>
          </a:p>
        </p:txBody>
      </p:sp>
      <p:sp>
        <p:nvSpPr>
          <p:cNvPr id="3" name="Content Placeholder 2"/>
          <p:cNvSpPr>
            <a:spLocks noGrp="1"/>
          </p:cNvSpPr>
          <p:nvPr>
            <p:ph idx="1"/>
          </p:nvPr>
        </p:nvSpPr>
        <p:spPr>
          <a:xfrm>
            <a:off x="1154955" y="2603499"/>
            <a:ext cx="8761412" cy="4056607"/>
          </a:xfrm>
        </p:spPr>
        <p:txBody>
          <a:bodyPr>
            <a:normAutofit/>
          </a:bodyPr>
          <a:lstStyle/>
          <a:p>
            <a:r>
              <a:rPr lang="en-US" dirty="0" smtClean="0"/>
              <a:t>All </a:t>
            </a:r>
            <a:r>
              <a:rPr lang="en-US" dirty="0"/>
              <a:t>over the world. Some are independent countries, like Panama, the Netherlands and Malta. Others are within countries, like the U.S. state of Delaware, or are territories, like the Cayman Islands.</a:t>
            </a:r>
          </a:p>
          <a:p>
            <a:r>
              <a:rPr lang="en-US" dirty="0"/>
              <a:t>ICIJ investigations have focused on different tax havens, often depending on the origin and content of documents. Panama Papers, for example, exposed how </a:t>
            </a:r>
            <a:r>
              <a:rPr lang="en-US" dirty="0" err="1"/>
              <a:t>Mossack</a:t>
            </a:r>
            <a:r>
              <a:rPr lang="en-US" dirty="0"/>
              <a:t> Fonseca, one of the biggest offshore law firms in the world, sold thousands of shell companies in the British Virgin Islands to clients around the globe. Mauritius Leaks examined how companies used Mauritius to avoid taxes, while Paradise Papers revealed the secrets of Bermuda, the island where the law firm Appleby was founded.</a:t>
            </a:r>
          </a:p>
          <a:p>
            <a:r>
              <a:rPr lang="en-US" dirty="0"/>
              <a:t>Some tax havens, like Niue and Vanuatu, have cleaned up their act under international pressure while others, like Dubai, are emerging as new hotspots of illicit wealth.</a:t>
            </a:r>
          </a:p>
          <a:p>
            <a:endParaRPr lang="en-IN" dirty="0"/>
          </a:p>
        </p:txBody>
      </p:sp>
    </p:spTree>
    <p:extLst>
      <p:ext uri="{BB962C8B-B14F-4D97-AF65-F5344CB8AC3E}">
        <p14:creationId xmlns:p14="http://schemas.microsoft.com/office/powerpoint/2010/main" val="388232716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a:t>Why would a country, or state, decide to become a tax haven</a:t>
            </a:r>
            <a:r>
              <a:rPr lang="en-US" b="1" u="sng" dirty="0" smtClean="0"/>
              <a:t>?</a:t>
            </a:r>
            <a:endParaRPr lang="en-IN" u="sng" dirty="0"/>
          </a:p>
        </p:txBody>
      </p:sp>
      <p:sp>
        <p:nvSpPr>
          <p:cNvPr id="3" name="Content Placeholder 2"/>
          <p:cNvSpPr>
            <a:spLocks noGrp="1"/>
          </p:cNvSpPr>
          <p:nvPr>
            <p:ph idx="1"/>
          </p:nvPr>
        </p:nvSpPr>
        <p:spPr/>
        <p:txBody>
          <a:bodyPr/>
          <a:lstStyle/>
          <a:p>
            <a:r>
              <a:rPr lang="en-US" dirty="0" smtClean="0"/>
              <a:t>Money</a:t>
            </a:r>
            <a:r>
              <a:rPr lang="en-US" dirty="0"/>
              <a:t>. Tax havens make significant income from fees paid by people and companies who create and use shell companies. Tax havens also create work for lawyers, accountants and secretaries. Mauritius, for example, has said 5,000 people would lose jobs if the country stopped being a tax haven</a:t>
            </a:r>
            <a:r>
              <a:rPr lang="en-US" dirty="0" smtClean="0"/>
              <a:t>.</a:t>
            </a:r>
            <a:endParaRPr lang="en-US" dirty="0"/>
          </a:p>
        </p:txBody>
      </p:sp>
    </p:spTree>
    <p:extLst>
      <p:ext uri="{BB962C8B-B14F-4D97-AF65-F5344CB8AC3E}">
        <p14:creationId xmlns:p14="http://schemas.microsoft.com/office/powerpoint/2010/main" val="45687532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a:t>What is a ‘shell’ company</a:t>
            </a:r>
            <a:r>
              <a:rPr lang="en-US" b="1" u="sng" dirty="0" smtClean="0"/>
              <a:t>?</a:t>
            </a:r>
            <a:endParaRPr lang="en-IN" u="sng" dirty="0"/>
          </a:p>
        </p:txBody>
      </p:sp>
      <p:sp>
        <p:nvSpPr>
          <p:cNvPr id="3" name="Content Placeholder 2"/>
          <p:cNvSpPr>
            <a:spLocks noGrp="1"/>
          </p:cNvSpPr>
          <p:nvPr>
            <p:ph idx="1"/>
          </p:nvPr>
        </p:nvSpPr>
        <p:spPr/>
        <p:txBody>
          <a:bodyPr/>
          <a:lstStyle/>
          <a:p>
            <a:r>
              <a:rPr lang="en-US" dirty="0" smtClean="0"/>
              <a:t>A </a:t>
            </a:r>
            <a:r>
              <a:rPr lang="en-US" dirty="0"/>
              <a:t>shell company is a legal entity created in a tax haven. Shell companies typically exist only on paper, with no full-time employees, and no office. A single office building in the Cayman Islands, for example, is home to 19,000 shell companies. Rules differ, but the actual owners of many shells are not disclosed in incorporation documents. Some use the term “shell company” and “offshore company” interchangeably.</a:t>
            </a:r>
          </a:p>
          <a:p>
            <a:pPr marL="0" indent="0">
              <a:buNone/>
            </a:pPr>
            <a:endParaRPr lang="en-IN" dirty="0"/>
          </a:p>
        </p:txBody>
      </p:sp>
    </p:spTree>
    <p:extLst>
      <p:ext uri="{BB962C8B-B14F-4D97-AF65-F5344CB8AC3E}">
        <p14:creationId xmlns:p14="http://schemas.microsoft.com/office/powerpoint/2010/main" val="190907909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a:t>How Governments Earn Money From Tax </a:t>
            </a:r>
            <a:r>
              <a:rPr lang="en-US" b="1" u="sng" dirty="0" smtClean="0"/>
              <a:t>Havens</a:t>
            </a:r>
            <a:endParaRPr lang="en-IN" u="sng" dirty="0"/>
          </a:p>
        </p:txBody>
      </p:sp>
      <p:sp>
        <p:nvSpPr>
          <p:cNvPr id="3" name="Content Placeholder 2"/>
          <p:cNvSpPr>
            <a:spLocks noGrp="1"/>
          </p:cNvSpPr>
          <p:nvPr>
            <p:ph idx="1"/>
          </p:nvPr>
        </p:nvSpPr>
        <p:spPr/>
        <p:txBody>
          <a:bodyPr>
            <a:normAutofit lnSpcReduction="10000"/>
          </a:bodyPr>
          <a:lstStyle/>
          <a:p>
            <a:r>
              <a:rPr lang="en-US" dirty="0" smtClean="0"/>
              <a:t>Tax </a:t>
            </a:r>
            <a:r>
              <a:rPr lang="en-US" dirty="0"/>
              <a:t>havens are not completely tax-free. They charge a lower tax rate than other countries. Low tax jurisdictions generally charge high customs or import duties to cover the losses in tax revenues.</a:t>
            </a:r>
          </a:p>
          <a:p>
            <a:r>
              <a:rPr lang="en-US" dirty="0"/>
              <a:t>Tax havens may charge a fee for new registration of companies and renewal charges to be paid every year. Additional fees may also be charged such as license fees. Such fees and charges would add up to a recurring fixed income for the tax havens.</a:t>
            </a:r>
          </a:p>
          <a:p>
            <a:r>
              <a:rPr lang="en-US" dirty="0"/>
              <a:t>By attracting foreign individuals or businesses, even if they are only charged a nominal tax rate, the country may earn substantially more in tax revenues than it would otherwise. Also, the country may benefit from corporate investments in business operations that offer jobs to the country’s residents.</a:t>
            </a:r>
          </a:p>
          <a:p>
            <a:endParaRPr lang="en-IN" dirty="0"/>
          </a:p>
        </p:txBody>
      </p:sp>
    </p:spTree>
    <p:extLst>
      <p:ext uri="{BB962C8B-B14F-4D97-AF65-F5344CB8AC3E}">
        <p14:creationId xmlns:p14="http://schemas.microsoft.com/office/powerpoint/2010/main" val="94194793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a:t>Benefits to a Tax </a:t>
            </a:r>
            <a:r>
              <a:rPr lang="en-US" b="1" u="sng" dirty="0" smtClean="0"/>
              <a:t>Haven</a:t>
            </a:r>
            <a:endParaRPr lang="en-IN" u="sng" dirty="0"/>
          </a:p>
        </p:txBody>
      </p:sp>
      <p:sp>
        <p:nvSpPr>
          <p:cNvPr id="3" name="Content Placeholder 2"/>
          <p:cNvSpPr>
            <a:spLocks noGrp="1"/>
          </p:cNvSpPr>
          <p:nvPr>
            <p:ph idx="1"/>
          </p:nvPr>
        </p:nvSpPr>
        <p:spPr/>
        <p:txBody>
          <a:bodyPr>
            <a:normAutofit/>
          </a:bodyPr>
          <a:lstStyle/>
          <a:p>
            <a:r>
              <a:rPr lang="en-US" b="1" dirty="0" smtClean="0"/>
              <a:t>Tax </a:t>
            </a:r>
            <a:r>
              <a:rPr lang="en-US" b="1" dirty="0"/>
              <a:t>Haven Countries</a:t>
            </a:r>
            <a:r>
              <a:rPr lang="en-US" dirty="0"/>
              <a:t> benefit by way of attracting capital to their banks and financial institutions, which can then be used to build a thriving financial sector.</a:t>
            </a:r>
          </a:p>
          <a:p>
            <a:r>
              <a:rPr lang="en-US" b="1" dirty="0"/>
              <a:t>Individuals or Businesses</a:t>
            </a:r>
            <a:r>
              <a:rPr lang="en-US" dirty="0"/>
              <a:t> benefit by saving tax, which in tax haven countries may range from zero to low single digits compared to high taxes in their country of citizenship or domicile.</a:t>
            </a:r>
          </a:p>
          <a:p>
            <a:endParaRPr lang="en-US" dirty="0"/>
          </a:p>
          <a:p>
            <a:endParaRPr lang="en-IN" dirty="0"/>
          </a:p>
        </p:txBody>
      </p:sp>
    </p:spTree>
    <p:extLst>
      <p:ext uri="{BB962C8B-B14F-4D97-AF65-F5344CB8AC3E}">
        <p14:creationId xmlns:p14="http://schemas.microsoft.com/office/powerpoint/2010/main" val="38306377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000" b="1" u="sng" dirty="0"/>
              <a:t>What are International Bonds?</a:t>
            </a:r>
            <a:endParaRPr lang="en-US" sz="4000" dirty="0"/>
          </a:p>
        </p:txBody>
      </p:sp>
      <p:sp>
        <p:nvSpPr>
          <p:cNvPr id="3" name="Content Placeholder 2"/>
          <p:cNvSpPr>
            <a:spLocks noGrp="1"/>
          </p:cNvSpPr>
          <p:nvPr>
            <p:ph idx="1"/>
          </p:nvPr>
        </p:nvSpPr>
        <p:spPr/>
        <p:txBody>
          <a:bodyPr>
            <a:normAutofit/>
          </a:bodyPr>
          <a:lstStyle/>
          <a:p>
            <a:r>
              <a:rPr lang="en-US" sz="2000" dirty="0"/>
              <a:t>International bonds are generally corporate </a:t>
            </a:r>
            <a:r>
              <a:rPr lang="en-US" sz="2000" dirty="0" smtClean="0"/>
              <a:t>bonds</a:t>
            </a:r>
          </a:p>
          <a:p>
            <a:endParaRPr lang="en-US" sz="2000" dirty="0"/>
          </a:p>
          <a:p>
            <a:r>
              <a:rPr lang="en-US" sz="2000" dirty="0"/>
              <a:t>The international bond market is quickly expanding as companies continue to look for the cheapest way to borrow money. By issuing debt on an international scale, a company can reach more investors. It also potentially helps decrease regulatory constraints.</a:t>
            </a:r>
          </a:p>
          <a:p>
            <a:endParaRPr lang="en-US" sz="2000" dirty="0"/>
          </a:p>
        </p:txBody>
      </p:sp>
    </p:spTree>
    <p:extLst>
      <p:ext uri="{BB962C8B-B14F-4D97-AF65-F5344CB8AC3E}">
        <p14:creationId xmlns:p14="http://schemas.microsoft.com/office/powerpoint/2010/main" val="65632932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a:t>Top Tax Havens in the </a:t>
            </a:r>
            <a:r>
              <a:rPr lang="en-US" b="1" u="sng" dirty="0" smtClean="0"/>
              <a:t>World</a:t>
            </a:r>
            <a:endParaRPr lang="en-IN" u="sng" dirty="0"/>
          </a:p>
        </p:txBody>
      </p:sp>
      <p:sp>
        <p:nvSpPr>
          <p:cNvPr id="3" name="Content Placeholder 2"/>
          <p:cNvSpPr>
            <a:spLocks noGrp="1"/>
          </p:cNvSpPr>
          <p:nvPr>
            <p:ph idx="1"/>
          </p:nvPr>
        </p:nvSpPr>
        <p:spPr>
          <a:xfrm>
            <a:off x="518615" y="2603500"/>
            <a:ext cx="11218460" cy="4029312"/>
          </a:xfrm>
        </p:spPr>
        <p:txBody>
          <a:bodyPr>
            <a:normAutofit fontScale="62500" lnSpcReduction="20000"/>
          </a:bodyPr>
          <a:lstStyle/>
          <a:p>
            <a:r>
              <a:rPr lang="en-US" sz="2000" b="1" dirty="0" smtClean="0"/>
              <a:t>Bermuda</a:t>
            </a:r>
            <a:r>
              <a:rPr lang="en-US" sz="2000" dirty="0"/>
              <a:t> – Declared the world’s worst (or best if you’re looking to avoid taxation) corporate tax haven in 2016 by Oxfam with a zero percent tax rate and no personal income tax.</a:t>
            </a:r>
          </a:p>
          <a:p>
            <a:r>
              <a:rPr lang="en-US" sz="2000" b="1" dirty="0"/>
              <a:t>Netherland</a:t>
            </a:r>
            <a:r>
              <a:rPr lang="en-US" sz="2000" dirty="0"/>
              <a:t>s – Most popular tax haven among the world’s Fortune 500. The government uses tax incentives to attract businesses to invest in their country. One such tax incentive cost an estimated 1.2 billion euros in 2016 to the Netherlands.</a:t>
            </a:r>
          </a:p>
          <a:p>
            <a:r>
              <a:rPr lang="en-US" sz="2000" b="1" dirty="0"/>
              <a:t>Luxembourg</a:t>
            </a:r>
            <a:r>
              <a:rPr lang="en-US" sz="2000" dirty="0"/>
              <a:t> – It gives benefits such as tax incentives and zero percent withholding taxes.</a:t>
            </a:r>
          </a:p>
          <a:p>
            <a:r>
              <a:rPr lang="en-US" sz="2000" b="1" dirty="0"/>
              <a:t>Cayman Islands</a:t>
            </a:r>
            <a:r>
              <a:rPr lang="en-US" sz="2000" dirty="0"/>
              <a:t> – No personal income taxes, no capital gains taxes, no payroll taxes, no corporate taxes, and the country does not withhold taxes on foreign entities.</a:t>
            </a:r>
          </a:p>
          <a:p>
            <a:r>
              <a:rPr lang="en-US" sz="2000" b="1" dirty="0"/>
              <a:t>Singapore</a:t>
            </a:r>
            <a:r>
              <a:rPr lang="en-US" sz="2000" dirty="0"/>
              <a:t> – Charges reasonable nominal corporate taxes. Reasonable corporate tax rates are provided through tax incentives, lack of withholding taxes, and what appears to be substantial profit shifting.</a:t>
            </a:r>
          </a:p>
          <a:p>
            <a:r>
              <a:rPr lang="en-US" sz="2000" b="1" dirty="0"/>
              <a:t>The Channel Islands</a:t>
            </a:r>
            <a:r>
              <a:rPr lang="en-US" sz="2000" dirty="0"/>
              <a:t> – No capital gains taxes, no council taxes, and no value-added taxes.</a:t>
            </a:r>
          </a:p>
          <a:p>
            <a:r>
              <a:rPr lang="en-US" sz="2000" b="1" dirty="0"/>
              <a:t>Isle of Man</a:t>
            </a:r>
            <a:r>
              <a:rPr lang="en-US" sz="2000" dirty="0"/>
              <a:t> – No capital gains tax, turnover tax, or capital transfer tax. It also imposes a low income tax, with the highest rates at 20%.</a:t>
            </a:r>
          </a:p>
          <a:p>
            <a:r>
              <a:rPr lang="en-US" sz="2000" b="1" dirty="0"/>
              <a:t>Mauritius</a:t>
            </a:r>
            <a:r>
              <a:rPr lang="en-US" sz="2000" dirty="0"/>
              <a:t> – Low corporate tax rate and no withholding tax.</a:t>
            </a:r>
          </a:p>
          <a:p>
            <a:r>
              <a:rPr lang="en-US" sz="2000" b="1" dirty="0"/>
              <a:t>Switzerland</a:t>
            </a:r>
            <a:r>
              <a:rPr lang="en-US" sz="2000" dirty="0"/>
              <a:t> – Full or partial tax exemptions, depending on the bank used.</a:t>
            </a:r>
          </a:p>
          <a:p>
            <a:r>
              <a:rPr lang="en-US" sz="2000" b="1" dirty="0"/>
              <a:t>Ireland</a:t>
            </a:r>
            <a:r>
              <a:rPr lang="en-US" sz="2000" dirty="0"/>
              <a:t> – Referred to as a tax haven despite officials asserting that it is not. Apple discovered that two of the company’s Irish subsidiaries were not classified as tax residents in the United States or Ireland, despite being incorporated in the latter country.</a:t>
            </a:r>
          </a:p>
          <a:p>
            <a:endParaRPr lang="en-IN" dirty="0"/>
          </a:p>
        </p:txBody>
      </p:sp>
    </p:spTree>
    <p:extLst>
      <p:ext uri="{BB962C8B-B14F-4D97-AF65-F5344CB8AC3E}">
        <p14:creationId xmlns:p14="http://schemas.microsoft.com/office/powerpoint/2010/main" val="303503196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a:t>Top Companies That Benefit From Tax </a:t>
            </a:r>
            <a:r>
              <a:rPr lang="en-US" b="1" u="sng" dirty="0" smtClean="0"/>
              <a:t>Havens</a:t>
            </a:r>
            <a:endParaRPr lang="en-IN" dirty="0"/>
          </a:p>
        </p:txBody>
      </p:sp>
      <p:sp>
        <p:nvSpPr>
          <p:cNvPr id="3" name="Content Placeholder 2"/>
          <p:cNvSpPr>
            <a:spLocks noGrp="1"/>
          </p:cNvSpPr>
          <p:nvPr>
            <p:ph idx="1"/>
          </p:nvPr>
        </p:nvSpPr>
        <p:spPr/>
        <p:txBody>
          <a:bodyPr>
            <a:normAutofit fontScale="85000" lnSpcReduction="10000"/>
          </a:bodyPr>
          <a:lstStyle/>
          <a:p>
            <a:r>
              <a:rPr lang="en-US" b="1" dirty="0" smtClean="0"/>
              <a:t>Apple</a:t>
            </a:r>
            <a:r>
              <a:rPr lang="en-US" dirty="0"/>
              <a:t> – The amount booked offshore is $214.9 billion. It uses Ireland as a tax haven. Apple would have owed the U.S. government $65.4 billion in taxes if tax haven benefits were not used.</a:t>
            </a:r>
          </a:p>
          <a:p>
            <a:r>
              <a:rPr lang="en-US" b="1" dirty="0"/>
              <a:t>Nike</a:t>
            </a:r>
            <a:r>
              <a:rPr lang="en-US" dirty="0"/>
              <a:t> – It holds $10.7 billion offshore. It uses Bermuda as a tax haven. It would have paid $3.6 billion for taxes if tax haven benefits were not used.  This implies Nike pays a mere 1.4% tax rate to foreign governments on those offshore profits, indicating that nearly all of the money is officially held by subsidiaries in tax havens.</a:t>
            </a:r>
          </a:p>
          <a:p>
            <a:r>
              <a:rPr lang="en-US" b="1" dirty="0"/>
              <a:t>Goldman Sachs</a:t>
            </a:r>
            <a:r>
              <a:rPr lang="en-US" dirty="0"/>
              <a:t> – It holds $28.6 billion offshore and uses Bermuda as a tax haven.</a:t>
            </a:r>
          </a:p>
          <a:p>
            <a:r>
              <a:rPr lang="en-US" dirty="0"/>
              <a:t>Some of the 50 biggest U.S. companies that have stashed approximately $1.6 trillion offshore include Microsoft, IBM, General Electric, Pfizer, Exxon Mobil, Chevron, </a:t>
            </a:r>
            <a:r>
              <a:rPr lang="en-US" dirty="0" err="1"/>
              <a:t>Walmart</a:t>
            </a:r>
            <a:r>
              <a:rPr lang="en-US" dirty="0"/>
              <a:t>. These 50 companies earned over $4.2 trillion in profits globally, but they used offshore tax havens to lower their effective overall tax rate to just 25.9%, which was well below the U.S. statutory rate of 35% and even lower than the average levels paid in other developed countries.</a:t>
            </a:r>
          </a:p>
          <a:p>
            <a:endParaRPr lang="en-IN" dirty="0"/>
          </a:p>
        </p:txBody>
      </p:sp>
    </p:spTree>
    <p:extLst>
      <p:ext uri="{BB962C8B-B14F-4D97-AF65-F5344CB8AC3E}">
        <p14:creationId xmlns:p14="http://schemas.microsoft.com/office/powerpoint/2010/main" val="59150579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a:t>Offshore </a:t>
            </a:r>
            <a:r>
              <a:rPr lang="en-US" b="1" u="sng" dirty="0" smtClean="0"/>
              <a:t>Banking </a:t>
            </a:r>
            <a:r>
              <a:rPr lang="en-US" b="1" u="sng" dirty="0"/>
              <a:t>in </a:t>
            </a:r>
            <a:r>
              <a:rPr lang="en-US" b="1" u="sng" dirty="0" smtClean="0"/>
              <a:t>India</a:t>
            </a:r>
            <a:endParaRPr lang="en-IN" b="1" u="sng" dirty="0"/>
          </a:p>
        </p:txBody>
      </p:sp>
      <p:sp>
        <p:nvSpPr>
          <p:cNvPr id="3" name="Content Placeholder 2"/>
          <p:cNvSpPr>
            <a:spLocks noGrp="1"/>
          </p:cNvSpPr>
          <p:nvPr>
            <p:ph idx="1"/>
          </p:nvPr>
        </p:nvSpPr>
        <p:spPr/>
        <p:txBody>
          <a:bodyPr>
            <a:normAutofit fontScale="62500" lnSpcReduction="20000"/>
          </a:bodyPr>
          <a:lstStyle/>
          <a:p>
            <a:r>
              <a:rPr lang="en-US" dirty="0"/>
              <a:t>OFFSHORE  BANKING  IN  THE  INDIAN  CONTEXT</a:t>
            </a:r>
          </a:p>
          <a:p>
            <a:r>
              <a:rPr lang="en-US" dirty="0"/>
              <a:t> India has made a cautious beginning in offshore banking by permitting for the first time Offshore Banking Units (OBUs) to be set up in Special Economic Zones (SEZs). The SEZs have been set up with a view to providing an internationally competitive and hassle free environment for export production.</a:t>
            </a:r>
          </a:p>
          <a:p>
            <a:r>
              <a:rPr lang="en-US" dirty="0"/>
              <a:t>SEZs will be specially delineated duty free enclave and deemed to be a foreign territory for the purpose of trade operations and duties / tariffs so as to usher in export-led growth of the economy. The OBUs virtually would be foreign branches of Indian banks located in India.</a:t>
            </a:r>
          </a:p>
          <a:p>
            <a:r>
              <a:rPr lang="en-US" dirty="0"/>
              <a:t>These OBUs, inter alia, would be exempt from reserve requirements and provide access to SEZ units and SEZ developers to international finances at international rates.</a:t>
            </a:r>
          </a:p>
          <a:p>
            <a:r>
              <a:rPr lang="en-US" dirty="0"/>
              <a:t> The Reserve Bank of India (RBI) has permitted banks operating in India, whether Indian, public/private sector or foreign, to set up OBUs in the SEZs.</a:t>
            </a:r>
          </a:p>
          <a:p>
            <a:r>
              <a:rPr lang="en-US" dirty="0"/>
              <a:t>The OBUs would carry out essentially wholesale banking operations. The OBUs will be set up as branches of the banks and therefore no separate assigned capital will be required. All prudential norms applicable to overseas branches of Indian Banks would apply to OBUs.</a:t>
            </a:r>
          </a:p>
          <a:p>
            <a:r>
              <a:rPr lang="en-US" dirty="0"/>
              <a:t>Thus, the necessary risk management practices that are in vogue internationally would have to be adopted by the OBUs. The OBUs will be regulated and supervised by RBI. They will be required to scrupulously follow “Know Your Customer” and other anti- Money laundering directives of RBI from time to time</a:t>
            </a:r>
            <a:r>
              <a:rPr lang="en-US" dirty="0" smtClean="0"/>
              <a:t>.</a:t>
            </a:r>
            <a:endParaRPr lang="en-US" dirty="0"/>
          </a:p>
        </p:txBody>
      </p:sp>
    </p:spTree>
    <p:extLst>
      <p:ext uri="{BB962C8B-B14F-4D97-AF65-F5344CB8AC3E}">
        <p14:creationId xmlns:p14="http://schemas.microsoft.com/office/powerpoint/2010/main" val="105043295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32123" y="960020"/>
            <a:ext cx="8761413" cy="706964"/>
          </a:xfrm>
        </p:spPr>
        <p:txBody>
          <a:bodyPr/>
          <a:lstStyle/>
          <a:p>
            <a:r>
              <a:rPr lang="en-US" b="1" u="sng" dirty="0" smtClean="0"/>
              <a:t>Features Of Offshore Banking In India</a:t>
            </a:r>
            <a:endParaRPr lang="en-IN" b="1" u="sng" dirty="0"/>
          </a:p>
        </p:txBody>
      </p:sp>
      <p:sp>
        <p:nvSpPr>
          <p:cNvPr id="3" name="Content Placeholder 2"/>
          <p:cNvSpPr>
            <a:spLocks noGrp="1"/>
          </p:cNvSpPr>
          <p:nvPr>
            <p:ph idx="1"/>
          </p:nvPr>
        </p:nvSpPr>
        <p:spPr/>
        <p:txBody>
          <a:bodyPr>
            <a:normAutofit lnSpcReduction="10000"/>
          </a:bodyPr>
          <a:lstStyle/>
          <a:p>
            <a:r>
              <a:rPr lang="en-US" dirty="0" smtClean="0"/>
              <a:t>They </a:t>
            </a:r>
            <a:r>
              <a:rPr lang="en-US" dirty="0"/>
              <a:t>will be permitted to be set up in Special Economic Zones.</a:t>
            </a:r>
          </a:p>
          <a:p>
            <a:r>
              <a:rPr lang="en-US" dirty="0" smtClean="0"/>
              <a:t>These </a:t>
            </a:r>
            <a:r>
              <a:rPr lang="en-US" dirty="0"/>
              <a:t>banks will be virtually (almost) foreign branches of the banks but located in India.</a:t>
            </a:r>
          </a:p>
          <a:p>
            <a:r>
              <a:rPr lang="en-US" dirty="0" smtClean="0"/>
              <a:t>The </a:t>
            </a:r>
            <a:r>
              <a:rPr lang="en-US" dirty="0"/>
              <a:t>Overseas Banking Units (OBUs) would be exempted from CRR, SLR etc.</a:t>
            </a:r>
          </a:p>
          <a:p>
            <a:r>
              <a:rPr lang="en-US" dirty="0" smtClean="0"/>
              <a:t>The </a:t>
            </a:r>
            <a:r>
              <a:rPr lang="en-US" dirty="0"/>
              <a:t>OBUs would operate and maintain balance sheet only in foreign currency and would not be allowed to deal in Indian Rupees except for having a special Rupee account to meet their day to day expenses. These branches will not be allowed to participate in domestic call and money market etc.</a:t>
            </a:r>
          </a:p>
          <a:p>
            <a:r>
              <a:rPr lang="en-US" dirty="0" smtClean="0"/>
              <a:t>These </a:t>
            </a:r>
            <a:r>
              <a:rPr lang="en-US" dirty="0"/>
              <a:t>accounts can be opened by Non-Resident Individuals, Corporates, Trusts or Offshore companies.</a:t>
            </a:r>
          </a:p>
          <a:p>
            <a:endParaRPr lang="en-US" dirty="0"/>
          </a:p>
        </p:txBody>
      </p:sp>
    </p:spTree>
    <p:extLst>
      <p:ext uri="{BB962C8B-B14F-4D97-AF65-F5344CB8AC3E}">
        <p14:creationId xmlns:p14="http://schemas.microsoft.com/office/powerpoint/2010/main" val="333878183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t>Financial Services By Offshore Banking In India</a:t>
            </a:r>
            <a:endParaRPr lang="en-IN" b="1" u="sng" dirty="0"/>
          </a:p>
        </p:txBody>
      </p:sp>
      <p:sp>
        <p:nvSpPr>
          <p:cNvPr id="3" name="Content Placeholder 2"/>
          <p:cNvSpPr>
            <a:spLocks noGrp="1"/>
          </p:cNvSpPr>
          <p:nvPr>
            <p:ph idx="1"/>
          </p:nvPr>
        </p:nvSpPr>
        <p:spPr/>
        <p:txBody>
          <a:bodyPr>
            <a:normAutofit/>
          </a:bodyPr>
          <a:lstStyle/>
          <a:p>
            <a:r>
              <a:rPr lang="en-US" dirty="0" smtClean="0"/>
              <a:t>Acceptance </a:t>
            </a:r>
            <a:r>
              <a:rPr lang="en-US" dirty="0"/>
              <a:t>of Multi-Currency Deposits</a:t>
            </a:r>
          </a:p>
          <a:p>
            <a:r>
              <a:rPr lang="en-US" dirty="0" smtClean="0"/>
              <a:t> </a:t>
            </a:r>
            <a:r>
              <a:rPr lang="en-US" dirty="0"/>
              <a:t>Multi-Currency borrowing option</a:t>
            </a:r>
          </a:p>
          <a:p>
            <a:r>
              <a:rPr lang="en-US" dirty="0" smtClean="0"/>
              <a:t> </a:t>
            </a:r>
            <a:r>
              <a:rPr lang="en-US" dirty="0"/>
              <a:t>Loans against deposits in foreign currency</a:t>
            </a:r>
          </a:p>
          <a:p>
            <a:r>
              <a:rPr lang="en-US" dirty="0" smtClean="0"/>
              <a:t> Derivatives </a:t>
            </a:r>
            <a:r>
              <a:rPr lang="en-US" dirty="0"/>
              <a:t>products</a:t>
            </a:r>
          </a:p>
          <a:p>
            <a:r>
              <a:rPr lang="en-US" dirty="0" smtClean="0"/>
              <a:t> </a:t>
            </a:r>
            <a:r>
              <a:rPr lang="en-US" dirty="0"/>
              <a:t>Issuance of L/C, Bank Guarantee, Bill </a:t>
            </a:r>
            <a:r>
              <a:rPr lang="en-US" dirty="0" smtClean="0"/>
              <a:t>Discounting </a:t>
            </a:r>
            <a:r>
              <a:rPr lang="en-US" dirty="0"/>
              <a:t>and collection &amp; negotiation of trade bills</a:t>
            </a:r>
          </a:p>
          <a:p>
            <a:r>
              <a:rPr lang="en-US" dirty="0" smtClean="0"/>
              <a:t>Long </a:t>
            </a:r>
            <a:r>
              <a:rPr lang="en-US" dirty="0"/>
              <a:t>term finance and short term finance (</a:t>
            </a:r>
            <a:r>
              <a:rPr lang="en-US" dirty="0" smtClean="0"/>
              <a:t>working  capital</a:t>
            </a:r>
            <a:r>
              <a:rPr lang="en-US" dirty="0"/>
              <a:t>) in all countries</a:t>
            </a:r>
          </a:p>
          <a:p>
            <a:r>
              <a:rPr lang="en-US" dirty="0" smtClean="0"/>
              <a:t>External </a:t>
            </a:r>
            <a:r>
              <a:rPr lang="en-US" dirty="0"/>
              <a:t>Commercial Borrowings (ECB) etc.</a:t>
            </a:r>
          </a:p>
          <a:p>
            <a:endParaRPr lang="en-US" dirty="0"/>
          </a:p>
        </p:txBody>
      </p:sp>
    </p:spTree>
    <p:extLst>
      <p:ext uri="{BB962C8B-B14F-4D97-AF65-F5344CB8AC3E}">
        <p14:creationId xmlns:p14="http://schemas.microsoft.com/office/powerpoint/2010/main" val="82696916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t>Statistics Concerning Offshore Banking</a:t>
            </a:r>
            <a:endParaRPr lang="en-IN" b="1" u="sng" dirty="0"/>
          </a:p>
        </p:txBody>
      </p:sp>
      <p:sp>
        <p:nvSpPr>
          <p:cNvPr id="3" name="Content Placeholder 2"/>
          <p:cNvSpPr>
            <a:spLocks noGrp="1"/>
          </p:cNvSpPr>
          <p:nvPr>
            <p:ph idx="1"/>
          </p:nvPr>
        </p:nvSpPr>
        <p:spPr>
          <a:xfrm>
            <a:off x="696036" y="2603499"/>
            <a:ext cx="10904561" cy="4056607"/>
          </a:xfrm>
        </p:spPr>
        <p:txBody>
          <a:bodyPr>
            <a:normAutofit fontScale="62500" lnSpcReduction="20000"/>
          </a:bodyPr>
          <a:lstStyle/>
          <a:p>
            <a:r>
              <a:rPr lang="en-US" sz="2200" dirty="0" smtClean="0"/>
              <a:t>Offshore </a:t>
            </a:r>
            <a:r>
              <a:rPr lang="en-US" sz="2200" dirty="0"/>
              <a:t>banking is an important part of the international financial system. Experts believe that as much as half the world's capital flows through offshore centers.</a:t>
            </a:r>
          </a:p>
          <a:p>
            <a:r>
              <a:rPr lang="en-US" sz="2200" dirty="0"/>
              <a:t>Tax havens have 1.2% of the world's population and hold 26% of the world's wealth, including 31% of the net profits of United States multinationals.</a:t>
            </a:r>
          </a:p>
          <a:p>
            <a:r>
              <a:rPr lang="en-US" sz="2200" dirty="0"/>
              <a:t>According to Merrill Lynch and Gemini Consulting's “World Wealth Report” for 2000, one third of the wealth of the world's “HIGH NET-WORTH INDIVIDUALS”—nearly $6 trillion out of $17.5 trillion—may now be held offshore. Some $3 trillion is in deposits in tax haven banks and the rest is in securities held by international business companies (IBCs) and trusts.</a:t>
            </a:r>
          </a:p>
          <a:p>
            <a:r>
              <a:rPr lang="en-US" sz="2200" dirty="0"/>
              <a:t>The IMF has said that between $600 billion and $1.5 trillion of illicit money is laundered annually, equal to 2% to 5% of global economic output. Today, offshore is where most of the world's drug money is allegedly laundered, estimated at up to $500 billion a year, more than the total income of the world's poorest 20%.</a:t>
            </a:r>
          </a:p>
          <a:p>
            <a:r>
              <a:rPr lang="en-US" sz="2200" dirty="0"/>
              <a:t>Add the proceeds of tax evasion and the figure skyrockets to $1 trillion. Another few hundred billion come from fraud and corruption.</a:t>
            </a:r>
          </a:p>
          <a:p>
            <a:r>
              <a:rPr lang="en-US" sz="2200" dirty="0"/>
              <a:t>"These offshore centers awash in money are the hub of a colossal, underground network of crime, fraud, and corruption" commented Lucy </a:t>
            </a:r>
            <a:r>
              <a:rPr lang="en-US" sz="2200" dirty="0" err="1"/>
              <a:t>Komisar</a:t>
            </a:r>
            <a:r>
              <a:rPr lang="en-US" sz="2200" dirty="0"/>
              <a:t> quoting these statistics.</a:t>
            </a:r>
          </a:p>
          <a:p>
            <a:r>
              <a:rPr lang="en-US" sz="2200" dirty="0"/>
              <a:t>Among offshore banks, Swiss banks hold an estimated 35% of the world's private and institutional funds (or 3 trillion Swiss francs), and the Cayman Islands (1.9 trillion US dollars in deposits) are the fifth largest banking </a:t>
            </a:r>
            <a:r>
              <a:rPr lang="en-US" sz="2200" dirty="0" err="1"/>
              <a:t>centre</a:t>
            </a:r>
            <a:r>
              <a:rPr lang="en-US" sz="2200" dirty="0"/>
              <a:t> globally in terms of deposits</a:t>
            </a:r>
            <a:r>
              <a:rPr lang="en-US" sz="2200" dirty="0" smtClean="0"/>
              <a:t>.</a:t>
            </a:r>
            <a:endParaRPr lang="en-IN" sz="2200" dirty="0"/>
          </a:p>
          <a:p>
            <a:endParaRPr lang="en-IN" dirty="0"/>
          </a:p>
          <a:p>
            <a:endParaRPr lang="en-IN" dirty="0"/>
          </a:p>
        </p:txBody>
      </p:sp>
    </p:spTree>
    <p:extLst>
      <p:ext uri="{BB962C8B-B14F-4D97-AF65-F5344CB8AC3E}">
        <p14:creationId xmlns:p14="http://schemas.microsoft.com/office/powerpoint/2010/main" val="317243953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50567" y="1372169"/>
            <a:ext cx="7414548" cy="4168822"/>
          </a:xfrm>
          <a:prstGeom prst="rect">
            <a:avLst/>
          </a:prstGeom>
        </p:spPr>
      </p:pic>
    </p:spTree>
    <p:extLst>
      <p:ext uri="{BB962C8B-B14F-4D97-AF65-F5344CB8AC3E}">
        <p14:creationId xmlns:p14="http://schemas.microsoft.com/office/powerpoint/2010/main" val="2629011229"/>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41635" y="284541"/>
            <a:ext cx="7224740" cy="6252737"/>
          </a:xfrm>
          <a:prstGeom prst="rect">
            <a:avLst/>
          </a:prstGeom>
        </p:spPr>
      </p:pic>
    </p:spTree>
    <p:extLst>
      <p:ext uri="{BB962C8B-B14F-4D97-AF65-F5344CB8AC3E}">
        <p14:creationId xmlns:p14="http://schemas.microsoft.com/office/powerpoint/2010/main" val="97258831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41635" y="284541"/>
            <a:ext cx="7224740" cy="6252737"/>
          </a:xfrm>
          <a:prstGeom prst="rect">
            <a:avLst/>
          </a:prstGeom>
        </p:spPr>
      </p:pic>
    </p:spTree>
    <p:extLst>
      <p:ext uri="{BB962C8B-B14F-4D97-AF65-F5344CB8AC3E}">
        <p14:creationId xmlns:p14="http://schemas.microsoft.com/office/powerpoint/2010/main" val="21805870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u="sng" dirty="0" smtClean="0"/>
              <a:t>Categories</a:t>
            </a:r>
            <a:endParaRPr lang="en-US" b="1" u="sng"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549532231"/>
              </p:ext>
            </p:extLst>
          </p:nvPr>
        </p:nvGraphicFramePr>
        <p:xfrm>
          <a:off x="786464" y="2617146"/>
          <a:ext cx="10186335" cy="398836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6138611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Autofit/>
          </a:bodyPr>
          <a:lstStyle/>
          <a:p>
            <a:r>
              <a:rPr lang="en-US" sz="2000" b="1" dirty="0" smtClean="0">
                <a:solidFill>
                  <a:srgbClr val="0070C0"/>
                </a:solidFill>
              </a:rPr>
              <a:t>There </a:t>
            </a:r>
            <a:r>
              <a:rPr lang="en-US" sz="2000" b="1" dirty="0">
                <a:solidFill>
                  <a:srgbClr val="0070C0"/>
                </a:solidFill>
              </a:rPr>
              <a:t>are three general categories for international bonds: domestic, euro, and foreign. The categories are based on the country (domicile) of the issuer, the country of the investor, and the currencies used.</a:t>
            </a:r>
          </a:p>
          <a:p>
            <a:endParaRPr lang="en-US" sz="2000" b="1" dirty="0"/>
          </a:p>
          <a:p>
            <a:r>
              <a:rPr lang="en-US" sz="2000" b="1" dirty="0"/>
              <a:t>Domestic bonds</a:t>
            </a:r>
            <a:r>
              <a:rPr lang="en-US" sz="2000" dirty="0"/>
              <a:t>: Issued, underwritten and then traded with the currency and regulations of the borrower’s country.</a:t>
            </a:r>
          </a:p>
          <a:p>
            <a:r>
              <a:rPr lang="en-US" sz="2000" dirty="0" smtClean="0"/>
              <a:t>Example: </a:t>
            </a:r>
            <a:r>
              <a:rPr lang="en-US" sz="2000" dirty="0"/>
              <a:t>A British company issues debt in the United Kingdom with the principal and interest payments based or denominated in British pounds.</a:t>
            </a:r>
          </a:p>
          <a:p>
            <a:endParaRPr lang="en-US" sz="2000" dirty="0"/>
          </a:p>
          <a:p>
            <a:endParaRPr lang="en-US" sz="2000" dirty="0"/>
          </a:p>
        </p:txBody>
      </p:sp>
      <p:sp>
        <p:nvSpPr>
          <p:cNvPr id="4" name="Title 1"/>
          <p:cNvSpPr>
            <a:spLocks noGrp="1"/>
          </p:cNvSpPr>
          <p:nvPr>
            <p:ph type="title"/>
          </p:nvPr>
        </p:nvSpPr>
        <p:spPr/>
        <p:txBody>
          <a:bodyPr/>
          <a:lstStyle/>
          <a:p>
            <a:pPr algn="ctr"/>
            <a:r>
              <a:rPr lang="en-US" sz="4000" b="1" u="sng" dirty="0"/>
              <a:t>Three Categories of International Bonds</a:t>
            </a:r>
            <a:endParaRPr lang="en-US" sz="4000" dirty="0"/>
          </a:p>
        </p:txBody>
      </p:sp>
    </p:spTree>
    <p:extLst>
      <p:ext uri="{BB962C8B-B14F-4D97-AF65-F5344CB8AC3E}">
        <p14:creationId xmlns:p14="http://schemas.microsoft.com/office/powerpoint/2010/main" val="61133770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000" b="1" u="sng" dirty="0" smtClean="0"/>
              <a:t>Three </a:t>
            </a:r>
            <a:r>
              <a:rPr lang="en-US" sz="4000" b="1" u="sng" dirty="0"/>
              <a:t>Categories of International </a:t>
            </a:r>
            <a:r>
              <a:rPr lang="en-US" sz="4000" b="1" u="sng" dirty="0" smtClean="0"/>
              <a:t>Bonds</a:t>
            </a:r>
            <a:endParaRPr lang="en-US" sz="4000" u="sng" dirty="0"/>
          </a:p>
        </p:txBody>
      </p:sp>
      <p:sp>
        <p:nvSpPr>
          <p:cNvPr id="3" name="Content Placeholder 2"/>
          <p:cNvSpPr>
            <a:spLocks noGrp="1"/>
          </p:cNvSpPr>
          <p:nvPr>
            <p:ph idx="1"/>
          </p:nvPr>
        </p:nvSpPr>
        <p:spPr/>
        <p:txBody>
          <a:bodyPr>
            <a:noAutofit/>
          </a:bodyPr>
          <a:lstStyle/>
          <a:p>
            <a:r>
              <a:rPr lang="en-US" sz="2000" b="1" dirty="0" smtClean="0">
                <a:solidFill>
                  <a:srgbClr val="0070C0"/>
                </a:solidFill>
              </a:rPr>
              <a:t>There </a:t>
            </a:r>
            <a:r>
              <a:rPr lang="en-US" sz="2000" b="1" dirty="0">
                <a:solidFill>
                  <a:srgbClr val="0070C0"/>
                </a:solidFill>
              </a:rPr>
              <a:t>are three general categories for international bonds: domestic, euro, and foreign. The categories are based on the country (domicile) of the issuer, the country of the investor, and the currencies used.</a:t>
            </a:r>
          </a:p>
          <a:p>
            <a:endParaRPr lang="en-US" sz="2000" b="1" dirty="0"/>
          </a:p>
          <a:p>
            <a:r>
              <a:rPr lang="en-US" sz="2000" b="1" dirty="0" smtClean="0"/>
              <a:t>Foreign </a:t>
            </a:r>
            <a:r>
              <a:rPr lang="en-US" sz="2000" b="1" dirty="0"/>
              <a:t>bonds</a:t>
            </a:r>
            <a:r>
              <a:rPr lang="en-US" sz="2000" dirty="0"/>
              <a:t>: Issued in a domestic country by a foreign company, using the regulations and currency of the domestic country.</a:t>
            </a:r>
          </a:p>
          <a:p>
            <a:r>
              <a:rPr lang="en-US" sz="2000" dirty="0"/>
              <a:t>E</a:t>
            </a:r>
            <a:r>
              <a:rPr lang="en-US" sz="2000" dirty="0" smtClean="0"/>
              <a:t>xample: A </a:t>
            </a:r>
            <a:r>
              <a:rPr lang="en-US" sz="2000" dirty="0"/>
              <a:t>British company issues debt in the United States with the principal and interest payments denominated in dollars.</a:t>
            </a:r>
          </a:p>
          <a:p>
            <a:endParaRPr lang="en-US" sz="2000" dirty="0"/>
          </a:p>
          <a:p>
            <a:endParaRPr lang="en-US" sz="2000" dirty="0"/>
          </a:p>
        </p:txBody>
      </p:sp>
    </p:spTree>
    <p:extLst>
      <p:ext uri="{BB962C8B-B14F-4D97-AF65-F5344CB8AC3E}">
        <p14:creationId xmlns:p14="http://schemas.microsoft.com/office/powerpoint/2010/main" val="33518771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000" b="1" u="sng" dirty="0"/>
              <a:t>Three Categories of International Bonds</a:t>
            </a:r>
            <a:endParaRPr lang="en-US" sz="4000" dirty="0"/>
          </a:p>
        </p:txBody>
      </p:sp>
      <p:sp>
        <p:nvSpPr>
          <p:cNvPr id="3" name="Content Placeholder 2"/>
          <p:cNvSpPr>
            <a:spLocks noGrp="1"/>
          </p:cNvSpPr>
          <p:nvPr>
            <p:ph idx="1"/>
          </p:nvPr>
        </p:nvSpPr>
        <p:spPr/>
        <p:txBody>
          <a:bodyPr>
            <a:noAutofit/>
          </a:bodyPr>
          <a:lstStyle/>
          <a:p>
            <a:r>
              <a:rPr lang="en-US" sz="2000" b="1" dirty="0" smtClean="0">
                <a:solidFill>
                  <a:srgbClr val="0070C0"/>
                </a:solidFill>
              </a:rPr>
              <a:t>There </a:t>
            </a:r>
            <a:r>
              <a:rPr lang="en-US" sz="2000" b="1" dirty="0">
                <a:solidFill>
                  <a:srgbClr val="0070C0"/>
                </a:solidFill>
              </a:rPr>
              <a:t>are three general categories for international bonds: domestic, euro, and foreign. The categories are based on the country (domicile) of the issuer, the country of the investor, and the currencies used.</a:t>
            </a:r>
          </a:p>
          <a:p>
            <a:endParaRPr lang="en-US" sz="2000" b="1" dirty="0"/>
          </a:p>
          <a:p>
            <a:r>
              <a:rPr lang="en-US" sz="2000" b="1" dirty="0" smtClean="0"/>
              <a:t>Eurobonds</a:t>
            </a:r>
            <a:r>
              <a:rPr lang="en-US" sz="2000" dirty="0"/>
              <a:t>: Underwritten by an international company using domestic currency and then traded outside of the country’s domestic market.</a:t>
            </a:r>
          </a:p>
          <a:p>
            <a:r>
              <a:rPr lang="en-US" sz="2000" dirty="0"/>
              <a:t>E</a:t>
            </a:r>
            <a:r>
              <a:rPr lang="en-US" sz="2000" dirty="0" smtClean="0"/>
              <a:t>xample: Eurobonds</a:t>
            </a:r>
            <a:r>
              <a:rPr lang="en-US" sz="2000" dirty="0"/>
              <a:t>: A British company issues debt in the United States with the principal and interest payments denominated in pounds.</a:t>
            </a:r>
          </a:p>
          <a:p>
            <a:endParaRPr lang="en-US" sz="2000" dirty="0"/>
          </a:p>
          <a:p>
            <a:endParaRPr lang="en-US" sz="2000" dirty="0"/>
          </a:p>
        </p:txBody>
      </p:sp>
    </p:spTree>
    <p:extLst>
      <p:ext uri="{BB962C8B-B14F-4D97-AF65-F5344CB8AC3E}">
        <p14:creationId xmlns:p14="http://schemas.microsoft.com/office/powerpoint/2010/main" val="194636530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0E5580"/>
      </a:dk2>
      <a:lt2>
        <a:srgbClr val="EBEBEB"/>
      </a:lt2>
      <a:accent1>
        <a:srgbClr val="ACD433"/>
      </a:accent1>
      <a:accent2>
        <a:srgbClr val="E6C133"/>
      </a:accent2>
      <a:accent3>
        <a:srgbClr val="EF7A24"/>
      </a:accent3>
      <a:accent4>
        <a:srgbClr val="5AA0F5"/>
      </a:accent4>
      <a:accent5>
        <a:srgbClr val="75CEEC"/>
      </a:accent5>
      <a:accent6>
        <a:srgbClr val="65D6A0"/>
      </a:accent6>
      <a:hlink>
        <a:srgbClr val="C4E46E"/>
      </a:hlink>
      <a:folHlink>
        <a:srgbClr val="BDE0FB"/>
      </a:folHlink>
    </a:clrScheme>
    <a:fontScheme name="Ion Boardroom">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 xmlns:thm15="http://schemas.microsoft.com/office/thememl/2012/main" name="Ion Boardroom" id="{FC33163D-4339-46B1-8EED-24C834239D99}" vid="{A3AB87EF-B655-4FFF-8D05-F333AD7F2789}"/>
    </a:ext>
  </a:extLst>
</a:theme>
</file>

<file path=docProps/app.xml><?xml version="1.0" encoding="utf-8"?>
<Properties xmlns="http://schemas.openxmlformats.org/officeDocument/2006/extended-properties" xmlns:vt="http://schemas.openxmlformats.org/officeDocument/2006/docPropsVTypes">
  <Template>TM02900722[[fn=Ion Boardroom]]</Template>
  <TotalTime>1106</TotalTime>
  <Words>4331</Words>
  <Application>Microsoft Office PowerPoint</Application>
  <PresentationFormat>Custom</PresentationFormat>
  <Paragraphs>273</Paragraphs>
  <Slides>58</Slides>
  <Notes>0</Notes>
  <HiddenSlides>0</HiddenSlides>
  <MMClips>0</MMClips>
  <ScaleCrop>false</ScaleCrop>
  <HeadingPairs>
    <vt:vector size="4" baseType="variant">
      <vt:variant>
        <vt:lpstr>Theme</vt:lpstr>
      </vt:variant>
      <vt:variant>
        <vt:i4>1</vt:i4>
      </vt:variant>
      <vt:variant>
        <vt:lpstr>Slide Titles</vt:lpstr>
      </vt:variant>
      <vt:variant>
        <vt:i4>58</vt:i4>
      </vt:variant>
    </vt:vector>
  </HeadingPairs>
  <TitlesOfParts>
    <vt:vector size="59" baseType="lpstr">
      <vt:lpstr>Ion Boardroom</vt:lpstr>
      <vt:lpstr>Hurry Up… The Infinity War is about to begin </vt:lpstr>
      <vt:lpstr>TYBBI: INTERNATIONAL BANKING &amp; FINANCE</vt:lpstr>
      <vt:lpstr>Topic: International Bond Market and Eurocurrency Market</vt:lpstr>
      <vt:lpstr>What are International Bonds?</vt:lpstr>
      <vt:lpstr>What are International Bonds?</vt:lpstr>
      <vt:lpstr>Categories</vt:lpstr>
      <vt:lpstr>Three Categories of International Bonds</vt:lpstr>
      <vt:lpstr>Three Categories of International Bonds</vt:lpstr>
      <vt:lpstr>Three Categories of International Bonds</vt:lpstr>
      <vt:lpstr>Dollar-denominated Bonds</vt:lpstr>
      <vt:lpstr>Dollar-denominated Bonds</vt:lpstr>
      <vt:lpstr>Non-Dollar-denominated Bonds</vt:lpstr>
      <vt:lpstr>Non-Dollar-denominated Bonds</vt:lpstr>
      <vt:lpstr>Non-Dollar-denominated Bonds</vt:lpstr>
      <vt:lpstr>Foreign Currency Convertible Bonds (FCCBs)</vt:lpstr>
      <vt:lpstr>Features of FCCBs</vt:lpstr>
      <vt:lpstr>Advantages of FCCBs</vt:lpstr>
      <vt:lpstr>Advantages of FCCBs</vt:lpstr>
      <vt:lpstr>Disadvantages of FCCBs</vt:lpstr>
      <vt:lpstr>Disadvantages of FCCBs</vt:lpstr>
      <vt:lpstr>Foreign Currency Exchangeable Bonds (FCEBs)</vt:lpstr>
      <vt:lpstr>What is FCEB</vt:lpstr>
      <vt:lpstr>Issue of FCEBs</vt:lpstr>
      <vt:lpstr> Issue of FCEBs</vt:lpstr>
      <vt:lpstr>Differences between FCCBs and FCEBs</vt:lpstr>
      <vt:lpstr>Differences between FCCBs and FCEBs</vt:lpstr>
      <vt:lpstr>Differences between FCCBs and FCEBs</vt:lpstr>
      <vt:lpstr>Differences between FCCBs and FCEBs</vt:lpstr>
      <vt:lpstr>Eurocurrency Market</vt:lpstr>
      <vt:lpstr>Reasons for growth of Eurocurrency Market</vt:lpstr>
      <vt:lpstr>Features of Eurocurrency Market</vt:lpstr>
      <vt:lpstr>PowerPoint Presentation</vt:lpstr>
      <vt:lpstr>Euro-Currency Deposits Market</vt:lpstr>
      <vt:lpstr>Euro-Currency Loan/Credit Market</vt:lpstr>
      <vt:lpstr>London Interbank Offered Rate-LIBOR</vt:lpstr>
      <vt:lpstr>Euro-Currency Bonds Market</vt:lpstr>
      <vt:lpstr>Euro-Currency Bonds Market</vt:lpstr>
      <vt:lpstr>Eurocurrency/Offshore Notes Market</vt:lpstr>
      <vt:lpstr>INSTRUMENTS USED IN NOTES MARKETS</vt:lpstr>
      <vt:lpstr>Offshore Banking Units/ Offshore Financial Centers</vt:lpstr>
      <vt:lpstr>Offshore Banking Units /Offshore Financial Centers</vt:lpstr>
      <vt:lpstr>Advantages of Offshore Banking</vt:lpstr>
      <vt:lpstr>DISADVATAGES OF OFFSHORE BANKING</vt:lpstr>
      <vt:lpstr>Tax Havens</vt:lpstr>
      <vt:lpstr>Where are these tax havens?</vt:lpstr>
      <vt:lpstr>Why would a country, or state, decide to become a tax haven?</vt:lpstr>
      <vt:lpstr>What is a ‘shell’ company?</vt:lpstr>
      <vt:lpstr>How Governments Earn Money From Tax Havens</vt:lpstr>
      <vt:lpstr>Benefits to a Tax Haven</vt:lpstr>
      <vt:lpstr>Top Tax Havens in the World</vt:lpstr>
      <vt:lpstr>Top Companies That Benefit From Tax Havens</vt:lpstr>
      <vt:lpstr>Offshore Banking in India</vt:lpstr>
      <vt:lpstr>Features Of Offshore Banking In India</vt:lpstr>
      <vt:lpstr>Financial Services By Offshore Banking In India</vt:lpstr>
      <vt:lpstr>Statistics Concerning Offshore Banking</vt:lpstr>
      <vt:lpstr>PowerPoint Presentation</vt:lpstr>
      <vt:lpstr>PowerPoint Presentation</vt:lpstr>
      <vt:lpstr>PowerPoint Presentation</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Hurry Up… The Infinity War is about to begin</dc:title>
  <dc:creator>Piyush Kawdiya</dc:creator>
  <cp:lastModifiedBy>ADMIN</cp:lastModifiedBy>
  <cp:revision>19</cp:revision>
  <dcterms:created xsi:type="dcterms:W3CDTF">2020-08-09T23:59:04Z</dcterms:created>
  <dcterms:modified xsi:type="dcterms:W3CDTF">2020-10-21T11:53:56Z</dcterms:modified>
</cp:coreProperties>
</file>