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F60A-713C-41BA-9788-4C493DDC0A9C}" type="datetimeFigureOut">
              <a:rPr lang="en-US" dirty="0"/>
              <a:t>3/2/2021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0FA7-C445-42F7-AF66-A4F5A6FC8A9C}" type="datetimeFigureOut">
              <a:rPr lang="en-US" dirty="0"/>
              <a:t>3/2/2021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AC5C5-1A57-4420-8AFB-CE41693A794B}" type="datetimeFigureOut">
              <a:rPr lang="en-US" dirty="0"/>
              <a:t>3/2/2021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08AF-84E6-4329-8E67-FEA434B47075}" type="datetimeFigureOut">
              <a:rPr lang="en-US" dirty="0"/>
              <a:t>3/2/2021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4F6EE328-6AFF-436B-881F-213D56084544}" type="datetimeFigureOut">
              <a:rPr lang="en-US" dirty="0"/>
              <a:t>3/2/2021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069A-09EE-4C7C-86A4-2314A404921D}" type="datetimeFigureOut">
              <a:rPr lang="en-US" dirty="0"/>
              <a:t>3/2/2021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EE7F1-171E-411F-96CA-A251A21496E7}" type="datetimeFigureOut">
              <a:rPr lang="en-US" dirty="0"/>
              <a:t>3/2/2021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2C98D-A273-4547-9B92-97D7769F71A6}" type="datetimeFigureOut">
              <a:rPr lang="en-US" dirty="0"/>
              <a:t>3/2/2021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7CD67-0644-446C-B2AD-1C09BF34F286}" type="datetimeFigureOut">
              <a:rPr lang="en-US" dirty="0"/>
              <a:t>3/2/2021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80828-6983-48AD-9E27-CBD3696F837E}" type="datetimeFigureOut">
              <a:rPr lang="en-US" dirty="0"/>
              <a:t>3/2/2021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FB91-0324-450E-B17F-36DC0ECCE413}" type="datetimeFigureOut">
              <a:rPr lang="en-US" dirty="0"/>
              <a:t>3/2/2021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52E37674-C1BA-4107-9B06-6D4CAC3A3DF5}" type="datetimeFigureOut">
              <a:rPr lang="en-US" dirty="0"/>
              <a:t>3/2/2021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corporatefinanceinstitute.com/resources/templates/excel-modeling/gantt-chart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8926B-CC5C-436C-90D3-32A069B6D0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Unit 3 Project management techniques 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986DBE-E673-488E-9ADB-2D50E92871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 Prof Aarti Vyas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69700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E1AE3-B10D-425F-BBB6-EE23A6564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concepts of Network analysis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3B192-6777-484D-94A8-A973C709E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3752" y="2093976"/>
            <a:ext cx="10058400" cy="4050792"/>
          </a:xfrm>
        </p:spPr>
        <p:txBody>
          <a:bodyPr/>
          <a:lstStyle/>
          <a:p>
            <a:r>
              <a:rPr lang="en-US" dirty="0"/>
              <a:t>Activity – An activity is a task scheduled to be completed within a specific expected duration of time </a:t>
            </a:r>
          </a:p>
          <a:p>
            <a:r>
              <a:rPr lang="en-US" dirty="0"/>
              <a:t>Event   an event represents the starting and ending point of the activity </a:t>
            </a:r>
          </a:p>
          <a:p>
            <a:r>
              <a:rPr lang="en-US" dirty="0"/>
              <a:t>The two end of the activity are referred as start (Head) and End (Tail) node always denoted by numbers in a logical order </a:t>
            </a:r>
          </a:p>
          <a:p>
            <a:r>
              <a:rPr lang="en-IN" dirty="0"/>
              <a:t>Analysis of the </a:t>
            </a:r>
            <a:r>
              <a:rPr lang="en-IN" dirty="0" err="1"/>
              <a:t>Daigram</a:t>
            </a:r>
            <a:r>
              <a:rPr lang="en-IN" dirty="0"/>
              <a:t> The activity A may be represented by node 1 and </a:t>
            </a:r>
          </a:p>
          <a:p>
            <a:pPr marL="0" indent="0">
              <a:buNone/>
            </a:pPr>
            <a:r>
              <a:rPr lang="en-IN" dirty="0"/>
              <a:t> 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9741510-7AC8-4E4C-B78C-C6C9374145A4}"/>
              </a:ext>
            </a:extLst>
          </p:cNvPr>
          <p:cNvSpPr/>
          <p:nvPr/>
        </p:nvSpPr>
        <p:spPr>
          <a:xfrm>
            <a:off x="2938509" y="4483223"/>
            <a:ext cx="479394" cy="4616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58624AC-4735-4EB7-A8AD-F60D4A1FF826}"/>
              </a:ext>
            </a:extLst>
          </p:cNvPr>
          <p:cNvSpPr/>
          <p:nvPr/>
        </p:nvSpPr>
        <p:spPr>
          <a:xfrm flipH="1">
            <a:off x="6516210" y="4483222"/>
            <a:ext cx="479395" cy="4616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6E71115-6450-46C8-9C8F-0D627D03DD59}"/>
              </a:ext>
            </a:extLst>
          </p:cNvPr>
          <p:cNvCxnSpPr>
            <a:stCxn id="4" idx="6"/>
            <a:endCxn id="5" idx="6"/>
          </p:cNvCxnSpPr>
          <p:nvPr/>
        </p:nvCxnSpPr>
        <p:spPr>
          <a:xfrm flipV="1">
            <a:off x="3417903" y="4714042"/>
            <a:ext cx="309830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4706DFD-46B3-461B-930B-0BBB480F3C13}"/>
              </a:ext>
            </a:extLst>
          </p:cNvPr>
          <p:cNvSpPr txBox="1"/>
          <p:nvPr/>
        </p:nvSpPr>
        <p:spPr>
          <a:xfrm>
            <a:off x="4776186" y="4389097"/>
            <a:ext cx="612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endParaRPr lang="en-IN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1C24AF-8E2F-40A7-8EA5-128FFBD1CF1C}"/>
              </a:ext>
            </a:extLst>
          </p:cNvPr>
          <p:cNvSpPr txBox="1"/>
          <p:nvPr/>
        </p:nvSpPr>
        <p:spPr>
          <a:xfrm>
            <a:off x="2015232" y="5100226"/>
            <a:ext cx="2032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Start Node </a:t>
            </a:r>
            <a:endParaRPr lang="en-IN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61CE42-05A7-4385-B694-66563EA42B53}"/>
              </a:ext>
            </a:extLst>
          </p:cNvPr>
          <p:cNvSpPr txBox="1"/>
          <p:nvPr/>
        </p:nvSpPr>
        <p:spPr>
          <a:xfrm>
            <a:off x="6418555" y="5100226"/>
            <a:ext cx="1725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End Node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44024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BF54A-29E4-4481-80D4-B3F097CAF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concepts of Network analysis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5B218F-CE86-4E48-A8C1-3344CA2EA1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Path  - Path refers to the sequence of activities that complete the project in the specific period of time there are various paths/routes in which the project can be completed </a:t>
            </a:r>
          </a:p>
          <a:p>
            <a:r>
              <a:rPr lang="en-US" dirty="0"/>
              <a:t>Critical path It is the longest path in terms of project completion time by which the project is completed </a:t>
            </a:r>
          </a:p>
          <a:p>
            <a:r>
              <a:rPr lang="en-US" dirty="0"/>
              <a:t>The activities on the critical path are called the critical </a:t>
            </a:r>
            <a:r>
              <a:rPr lang="en-US" dirty="0" err="1"/>
              <a:t>activites</a:t>
            </a:r>
            <a:r>
              <a:rPr lang="en-US" dirty="0"/>
              <a:t> The completion of these activities cannot be delayed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3820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5AED7-61DB-4164-AE52-B71A7F01A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concepts of Network analysis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615F28-49D6-4110-890C-E648211AE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4438" y="2174674"/>
            <a:ext cx="10058400" cy="4050792"/>
          </a:xfrm>
        </p:spPr>
        <p:txBody>
          <a:bodyPr/>
          <a:lstStyle/>
          <a:p>
            <a:r>
              <a:rPr lang="en-US" dirty="0"/>
              <a:t>When two or more activates are sequential in nature if the end of one activity is the start of the another such situation is known as Sequential activities </a:t>
            </a:r>
          </a:p>
          <a:p>
            <a:endParaRPr lang="en-US" dirty="0"/>
          </a:p>
          <a:p>
            <a:r>
              <a:rPr lang="en-US" dirty="0"/>
              <a:t>For Example Activity Q starts after Activity P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                           8                              2  </a:t>
            </a:r>
          </a:p>
          <a:p>
            <a:endParaRPr lang="en-US" dirty="0"/>
          </a:p>
          <a:p>
            <a:endParaRPr lang="en-IN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4B76F01-8F63-49C1-A124-FFBAB8AB6BF1}"/>
              </a:ext>
            </a:extLst>
          </p:cNvPr>
          <p:cNvSpPr/>
          <p:nvPr/>
        </p:nvSpPr>
        <p:spPr>
          <a:xfrm>
            <a:off x="2032986" y="4304871"/>
            <a:ext cx="656948" cy="102173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8B7E910-DA80-4EA8-99D5-43EFA8517EB2}"/>
              </a:ext>
            </a:extLst>
          </p:cNvPr>
          <p:cNvSpPr/>
          <p:nvPr/>
        </p:nvSpPr>
        <p:spPr>
          <a:xfrm>
            <a:off x="4563122" y="4304871"/>
            <a:ext cx="656948" cy="102173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9D173FA-DF6B-4681-A816-38F62C24D4FD}"/>
              </a:ext>
            </a:extLst>
          </p:cNvPr>
          <p:cNvSpPr/>
          <p:nvPr/>
        </p:nvSpPr>
        <p:spPr>
          <a:xfrm>
            <a:off x="7270809" y="4305670"/>
            <a:ext cx="656949" cy="99429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D1A8073-94D5-4DEE-A379-377D15788CEB}"/>
              </a:ext>
            </a:extLst>
          </p:cNvPr>
          <p:cNvCxnSpPr>
            <a:stCxn id="5" idx="6"/>
            <a:endCxn id="6" idx="2"/>
          </p:cNvCxnSpPr>
          <p:nvPr/>
        </p:nvCxnSpPr>
        <p:spPr>
          <a:xfrm>
            <a:off x="2689934" y="4815736"/>
            <a:ext cx="18731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ECF85B7-7B88-47C4-B761-5FD720AA05FE}"/>
              </a:ext>
            </a:extLst>
          </p:cNvPr>
          <p:cNvCxnSpPr>
            <a:stCxn id="6" idx="6"/>
          </p:cNvCxnSpPr>
          <p:nvPr/>
        </p:nvCxnSpPr>
        <p:spPr>
          <a:xfrm>
            <a:off x="5220070" y="4815736"/>
            <a:ext cx="21839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7035540-693C-4172-8578-F9D82E2DA4D2}"/>
              </a:ext>
            </a:extLst>
          </p:cNvPr>
          <p:cNvSpPr txBox="1"/>
          <p:nvPr/>
        </p:nvSpPr>
        <p:spPr>
          <a:xfrm>
            <a:off x="5708342" y="4527612"/>
            <a:ext cx="905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 </a:t>
            </a:r>
            <a:endParaRPr lang="en-IN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1FC28F-1A80-48D9-B891-AAA466AAE1A9}"/>
              </a:ext>
            </a:extLst>
          </p:cNvPr>
          <p:cNvSpPr txBox="1"/>
          <p:nvPr/>
        </p:nvSpPr>
        <p:spPr>
          <a:xfrm>
            <a:off x="3386831" y="3860987"/>
            <a:ext cx="2396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IN" dirty="0"/>
          </a:p>
          <a:p>
            <a:r>
              <a:rPr lang="en-IN" dirty="0"/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550247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ED0D2-6F67-4719-B381-0C70E7FFA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21938A-3C44-4BF3-B508-6AE75994CC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Preceding or Predecessor Activity </a:t>
            </a:r>
          </a:p>
          <a:p>
            <a:r>
              <a:rPr lang="en-US" dirty="0"/>
              <a:t>It is an activity that must be completed prior to the start of another activity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  <a:p>
            <a:r>
              <a:rPr lang="en-US" dirty="0"/>
              <a:t>                         A                             B </a:t>
            </a:r>
          </a:p>
          <a:p>
            <a:r>
              <a:rPr lang="en-US" dirty="0"/>
              <a:t>                   </a:t>
            </a:r>
          </a:p>
          <a:p>
            <a:r>
              <a:rPr lang="en-US" dirty="0"/>
              <a:t>                         5                             4 </a:t>
            </a:r>
          </a:p>
          <a:p>
            <a:r>
              <a:rPr lang="en-US" dirty="0"/>
              <a:t>Activity A proceed Activity B </a:t>
            </a:r>
          </a:p>
          <a:p>
            <a:endParaRPr lang="en-US" dirty="0"/>
          </a:p>
          <a:p>
            <a:endParaRPr lang="en-IN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4C1FFFC-74BD-4F2B-BE62-935B5ACAFC2E}"/>
              </a:ext>
            </a:extLst>
          </p:cNvPr>
          <p:cNvSpPr/>
          <p:nvPr/>
        </p:nvSpPr>
        <p:spPr>
          <a:xfrm>
            <a:off x="2068496" y="4152471"/>
            <a:ext cx="656948" cy="117413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DD81883-108B-467D-8C4C-9111BBA75EE9}"/>
              </a:ext>
            </a:extLst>
          </p:cNvPr>
          <p:cNvSpPr/>
          <p:nvPr/>
        </p:nvSpPr>
        <p:spPr>
          <a:xfrm flipH="1">
            <a:off x="4243519" y="4152471"/>
            <a:ext cx="656949" cy="117413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C629BB-A240-435C-B93D-6C016EEBAA55}"/>
              </a:ext>
            </a:extLst>
          </p:cNvPr>
          <p:cNvSpPr/>
          <p:nvPr/>
        </p:nvSpPr>
        <p:spPr>
          <a:xfrm flipH="1">
            <a:off x="6764776" y="4178305"/>
            <a:ext cx="656950" cy="117413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FBFFFE9-428A-41D7-886E-6994795AE36D}"/>
              </a:ext>
            </a:extLst>
          </p:cNvPr>
          <p:cNvCxnSpPr>
            <a:cxnSpLocks/>
            <a:stCxn id="4" idx="6"/>
            <a:endCxn id="5" idx="6"/>
          </p:cNvCxnSpPr>
          <p:nvPr/>
        </p:nvCxnSpPr>
        <p:spPr>
          <a:xfrm>
            <a:off x="2725444" y="4739536"/>
            <a:ext cx="15180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213C54E-6EF2-467A-917F-F382B6981359}"/>
              </a:ext>
            </a:extLst>
          </p:cNvPr>
          <p:cNvCxnSpPr>
            <a:cxnSpLocks/>
            <a:endCxn id="6" idx="6"/>
          </p:cNvCxnSpPr>
          <p:nvPr/>
        </p:nvCxnSpPr>
        <p:spPr>
          <a:xfrm>
            <a:off x="4900468" y="4739536"/>
            <a:ext cx="1864308" cy="258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71914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94892-E10B-4B47-9820-0A1879ED1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E5F6E5-B36A-4E92-832E-A88F340B90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Succeeding or Successor Activity </a:t>
            </a:r>
          </a:p>
          <a:p>
            <a:r>
              <a:rPr lang="en-US" dirty="0"/>
              <a:t>It is the Activity that cannot be started till one or more preceding activities are complete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                          E                        F</a:t>
            </a:r>
          </a:p>
          <a:p>
            <a:r>
              <a:rPr lang="en-US" dirty="0"/>
              <a:t>   </a:t>
            </a:r>
          </a:p>
          <a:p>
            <a:r>
              <a:rPr lang="en-US" dirty="0"/>
              <a:t>                            5                           3 </a:t>
            </a:r>
          </a:p>
          <a:p>
            <a:r>
              <a:rPr lang="en-US" dirty="0"/>
              <a:t>Activity F Succeeds activity E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IN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CC6510D-B3BE-431B-803B-55FAD651C42F}"/>
              </a:ext>
            </a:extLst>
          </p:cNvPr>
          <p:cNvSpPr/>
          <p:nvPr/>
        </p:nvSpPr>
        <p:spPr>
          <a:xfrm>
            <a:off x="2068496" y="4234649"/>
            <a:ext cx="656948" cy="10919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4ACFE1A-DCD8-433F-89D0-318FC036DDEF}"/>
              </a:ext>
            </a:extLst>
          </p:cNvPr>
          <p:cNvSpPr/>
          <p:nvPr/>
        </p:nvSpPr>
        <p:spPr>
          <a:xfrm>
            <a:off x="4492100" y="4234649"/>
            <a:ext cx="656949" cy="10919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F085D17-B5F7-4EE2-93E2-C06665FF2CAE}"/>
              </a:ext>
            </a:extLst>
          </p:cNvPr>
          <p:cNvSpPr/>
          <p:nvPr/>
        </p:nvSpPr>
        <p:spPr>
          <a:xfrm>
            <a:off x="6427432" y="4234649"/>
            <a:ext cx="656949" cy="10919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3050DD0-4F8E-4CB9-A78F-15D09DDFBB9A}"/>
              </a:ext>
            </a:extLst>
          </p:cNvPr>
          <p:cNvCxnSpPr>
            <a:cxnSpLocks/>
            <a:endCxn id="5" idx="2"/>
          </p:cNvCxnSpPr>
          <p:nvPr/>
        </p:nvCxnSpPr>
        <p:spPr>
          <a:xfrm>
            <a:off x="2725444" y="4739536"/>
            <a:ext cx="1766656" cy="410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C2F4615-0ADB-488C-955E-643F93EB0A04}"/>
              </a:ext>
            </a:extLst>
          </p:cNvPr>
          <p:cNvCxnSpPr>
            <a:cxnSpLocks/>
            <a:endCxn id="6" idx="2"/>
          </p:cNvCxnSpPr>
          <p:nvPr/>
        </p:nvCxnSpPr>
        <p:spPr>
          <a:xfrm>
            <a:off x="5264458" y="4780625"/>
            <a:ext cx="11629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1277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1BFB6-89D7-490E-831E-B755F8749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23198-B5FB-46A0-B239-5CA67FFE71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Concurrent </a:t>
            </a:r>
            <a:r>
              <a:rPr lang="en-US" dirty="0" err="1"/>
              <a:t>Activites</a:t>
            </a:r>
            <a:r>
              <a:rPr lang="en-US" dirty="0"/>
              <a:t> </a:t>
            </a:r>
          </a:p>
          <a:p>
            <a:r>
              <a:rPr lang="en-US" dirty="0"/>
              <a:t>Activates that can be performed simultaneously at the same time are called concurrent activities </a:t>
            </a:r>
          </a:p>
          <a:p>
            <a:r>
              <a:rPr lang="en-US" dirty="0"/>
              <a:t>                                                            Q                     3   </a:t>
            </a:r>
          </a:p>
          <a:p>
            <a:endParaRPr lang="en-US" dirty="0"/>
          </a:p>
          <a:p>
            <a:r>
              <a:rPr lang="en-US" dirty="0"/>
              <a:t>                            P                            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         1                                   2            </a:t>
            </a:r>
          </a:p>
          <a:p>
            <a:r>
              <a:rPr lang="en-US" dirty="0"/>
              <a:t>                                                               R                    4 </a:t>
            </a:r>
          </a:p>
          <a:p>
            <a:endParaRPr lang="en-US" dirty="0"/>
          </a:p>
          <a:p>
            <a:endParaRPr lang="en-IN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C0CB3F5-B019-4E00-856D-2E68FB55F740}"/>
              </a:ext>
            </a:extLst>
          </p:cNvPr>
          <p:cNvSpPr/>
          <p:nvPr/>
        </p:nvSpPr>
        <p:spPr>
          <a:xfrm flipH="1">
            <a:off x="1890941" y="3781887"/>
            <a:ext cx="727969" cy="99429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31C03A3-45F9-4347-8470-64A1B3BE4BAE}"/>
              </a:ext>
            </a:extLst>
          </p:cNvPr>
          <p:cNvSpPr/>
          <p:nvPr/>
        </p:nvSpPr>
        <p:spPr>
          <a:xfrm flipH="1">
            <a:off x="4722918" y="3781887"/>
            <a:ext cx="603681" cy="114669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B57497E-4C1D-4F69-8E9B-3AB828C4968E}"/>
              </a:ext>
            </a:extLst>
          </p:cNvPr>
          <p:cNvSpPr/>
          <p:nvPr/>
        </p:nvSpPr>
        <p:spPr>
          <a:xfrm>
            <a:off x="7057748" y="2931851"/>
            <a:ext cx="470516" cy="99429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6FBCCCE-D9D9-402D-803D-BD6AAB3B1E59}"/>
              </a:ext>
            </a:extLst>
          </p:cNvPr>
          <p:cNvSpPr/>
          <p:nvPr/>
        </p:nvSpPr>
        <p:spPr>
          <a:xfrm>
            <a:off x="7195349" y="4838329"/>
            <a:ext cx="470516" cy="11071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EC70511-0CF2-4E07-B2B8-7B5D5AC3419E}"/>
              </a:ext>
            </a:extLst>
          </p:cNvPr>
          <p:cNvCxnSpPr>
            <a:cxnSpLocks/>
            <a:stCxn id="4" idx="2"/>
            <a:endCxn id="5" idx="6"/>
          </p:cNvCxnSpPr>
          <p:nvPr/>
        </p:nvCxnSpPr>
        <p:spPr>
          <a:xfrm>
            <a:off x="2618910" y="4279036"/>
            <a:ext cx="2104008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C965F47-2210-4770-BBAC-625A840580E1}"/>
              </a:ext>
            </a:extLst>
          </p:cNvPr>
          <p:cNvCxnSpPr/>
          <p:nvPr/>
        </p:nvCxnSpPr>
        <p:spPr>
          <a:xfrm flipV="1">
            <a:off x="5326599" y="3266983"/>
            <a:ext cx="1868750" cy="8798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4525BB2-B72A-4C23-A9D4-A08D55EB7A3A}"/>
              </a:ext>
            </a:extLst>
          </p:cNvPr>
          <p:cNvCxnSpPr>
            <a:cxnSpLocks/>
          </p:cNvCxnSpPr>
          <p:nvPr/>
        </p:nvCxnSpPr>
        <p:spPr>
          <a:xfrm>
            <a:off x="5226770" y="4756951"/>
            <a:ext cx="2066236" cy="9070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53902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4FFD0-8CAC-4496-9BF2-41B452174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F8BE84-9C00-4A6D-A606-701AC4F83D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Merge Event Brust Event </a:t>
            </a:r>
          </a:p>
          <a:p>
            <a:r>
              <a:rPr lang="en-US" dirty="0"/>
              <a:t>An event which represents completion of multiple activities is known as a merge event </a:t>
            </a:r>
          </a:p>
          <a:p>
            <a:r>
              <a:rPr lang="en-US" dirty="0"/>
              <a:t>                                                                                      3      </a:t>
            </a:r>
          </a:p>
          <a:p>
            <a:r>
              <a:rPr lang="en-US" dirty="0"/>
              <a:t>                                                       R</a:t>
            </a:r>
          </a:p>
          <a:p>
            <a:r>
              <a:rPr lang="en-US" dirty="0"/>
              <a:t>                                          5              4</a:t>
            </a:r>
          </a:p>
          <a:p>
            <a:endParaRPr lang="en-US" dirty="0"/>
          </a:p>
          <a:p>
            <a:r>
              <a:rPr lang="en-US" dirty="0"/>
              <a:t>                                                           5</a:t>
            </a:r>
          </a:p>
          <a:p>
            <a:r>
              <a:rPr lang="en-IN" dirty="0"/>
              <a:t>                                                                                         4</a:t>
            </a:r>
          </a:p>
          <a:p>
            <a:r>
              <a:rPr lang="en-IN" dirty="0"/>
              <a:t>Brust Event represents the start of multiple activities is called burst event </a:t>
            </a:r>
          </a:p>
          <a:p>
            <a:endParaRPr lang="en-IN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F88AB23-1426-4F8B-9294-79E45A1BCE1C}"/>
              </a:ext>
            </a:extLst>
          </p:cNvPr>
          <p:cNvSpPr/>
          <p:nvPr/>
        </p:nvSpPr>
        <p:spPr>
          <a:xfrm flipH="1">
            <a:off x="4731793" y="3781888"/>
            <a:ext cx="603681" cy="114669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17E0A52-976E-4C99-A98C-E73368486D68}"/>
              </a:ext>
            </a:extLst>
          </p:cNvPr>
          <p:cNvCxnSpPr/>
          <p:nvPr/>
        </p:nvCxnSpPr>
        <p:spPr>
          <a:xfrm flipV="1">
            <a:off x="5326599" y="3266983"/>
            <a:ext cx="1868750" cy="8798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4AAC067-1E31-4700-AC7C-A4B3E16DB9E3}"/>
              </a:ext>
            </a:extLst>
          </p:cNvPr>
          <p:cNvCxnSpPr>
            <a:cxnSpLocks/>
          </p:cNvCxnSpPr>
          <p:nvPr/>
        </p:nvCxnSpPr>
        <p:spPr>
          <a:xfrm>
            <a:off x="5161625" y="4768612"/>
            <a:ext cx="2131423" cy="523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4C2B66A3-1480-43E0-8FD3-69774E64B4A8}"/>
              </a:ext>
            </a:extLst>
          </p:cNvPr>
          <p:cNvSpPr/>
          <p:nvPr/>
        </p:nvSpPr>
        <p:spPr>
          <a:xfrm flipH="1">
            <a:off x="7195348" y="2823100"/>
            <a:ext cx="603681" cy="9587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167FB40-0040-4A87-95AF-649D531E4CDA}"/>
              </a:ext>
            </a:extLst>
          </p:cNvPr>
          <p:cNvSpPr/>
          <p:nvPr/>
        </p:nvSpPr>
        <p:spPr>
          <a:xfrm flipH="1">
            <a:off x="7293047" y="4768611"/>
            <a:ext cx="750122" cy="100187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4CD98C5-C1DF-43B0-8C69-9D744571D066}"/>
              </a:ext>
            </a:extLst>
          </p:cNvPr>
          <p:cNvCxnSpPr>
            <a:cxnSpLocks/>
          </p:cNvCxnSpPr>
          <p:nvPr/>
        </p:nvCxnSpPr>
        <p:spPr>
          <a:xfrm>
            <a:off x="2486116" y="3544476"/>
            <a:ext cx="2236802" cy="602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BE0BF39-67A7-46F4-AB25-F844032575B8}"/>
              </a:ext>
            </a:extLst>
          </p:cNvPr>
          <p:cNvCxnSpPr>
            <a:cxnSpLocks/>
            <a:endCxn id="4" idx="5"/>
          </p:cNvCxnSpPr>
          <p:nvPr/>
        </p:nvCxnSpPr>
        <p:spPr>
          <a:xfrm flipV="1">
            <a:off x="2583398" y="4760656"/>
            <a:ext cx="2236802" cy="1953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B16421C1-815C-475E-9CCB-BCFDE8C923ED}"/>
              </a:ext>
            </a:extLst>
          </p:cNvPr>
          <p:cNvSpPr/>
          <p:nvPr/>
        </p:nvSpPr>
        <p:spPr>
          <a:xfrm flipH="1">
            <a:off x="1890944" y="3099240"/>
            <a:ext cx="603680" cy="9587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7CDE619-6D62-45E7-BCAF-F9560686011A}"/>
              </a:ext>
            </a:extLst>
          </p:cNvPr>
          <p:cNvSpPr/>
          <p:nvPr/>
        </p:nvSpPr>
        <p:spPr>
          <a:xfrm flipH="1">
            <a:off x="1979713" y="4503263"/>
            <a:ext cx="603682" cy="78911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0247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299B8-506D-42A5-BD3D-A3C6A6808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Critical Path Method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641F0-8C7C-42A4-AE1F-824712B312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Critical Event  refers to an event in the project which cannot be delayed by any time duration beyond its earliest occurrence time without affecting the total </a:t>
            </a:r>
            <a:r>
              <a:rPr lang="en-US" dirty="0" err="1"/>
              <a:t>projet</a:t>
            </a:r>
            <a:r>
              <a:rPr lang="en-US" dirty="0"/>
              <a:t> completion time</a:t>
            </a:r>
          </a:p>
          <a:p>
            <a:endParaRPr lang="en-US" dirty="0"/>
          </a:p>
          <a:p>
            <a:r>
              <a:rPr lang="en-US" dirty="0"/>
              <a:t>Critical activity refers to an activity in which the starting or completion time cannot be delayed without affecting the total project completion time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70767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E4976-110D-4C12-86C5-D914558D2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24EC9-0DF5-4FBB-9136-403834CDBE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Critical path is the longest path in the network diagram the path with the maximum duration</a:t>
            </a:r>
          </a:p>
          <a:p>
            <a:r>
              <a:rPr lang="en-US" dirty="0"/>
              <a:t>Any delay along the critical path will result in delaying the total project completion time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64804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B6F65-9FE1-4B28-BDA0-267DB069B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of CPM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F8A26-E47B-4D02-8218-439C9200AC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helps in ascertaining the time schedule of activities having sequential relationship </a:t>
            </a:r>
          </a:p>
          <a:p>
            <a:r>
              <a:rPr lang="en-US" dirty="0"/>
              <a:t>It makes control easier for the management </a:t>
            </a:r>
          </a:p>
          <a:p>
            <a:r>
              <a:rPr lang="en-US" dirty="0"/>
              <a:t>It identifies the most critical elements is the project thus helping the management to pay attention on the critical activities </a:t>
            </a:r>
          </a:p>
          <a:p>
            <a:r>
              <a:rPr lang="en-US" dirty="0"/>
              <a:t>It makes better and detailed planning possible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38679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DDDEB-FF53-403F-BA8C-0DEF1D47A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Program Evaluation and Review Technique Analysis (PERT)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0EBA8-4841-4867-BA00-F6586EAEFC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1800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In project management, the Project Evaluation Review Technique, or PERT, is used to identify the time it takes to finish a particular task or activity.</a:t>
            </a:r>
          </a:p>
          <a:p>
            <a:r>
              <a:rPr lang="en-IN" sz="1800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 It is a system that helps in proper </a:t>
            </a:r>
            <a:r>
              <a:rPr lang="en-IN" sz="1800" dirty="0">
                <a:latin typeface="Segoe UI" panose="020B0502040204020203" pitchFamily="34" charset="0"/>
                <a:ea typeface="Times New Roman" panose="02020603050405020304" pitchFamily="18" charset="0"/>
              </a:rPr>
              <a:t>scheduling</a:t>
            </a:r>
            <a:r>
              <a:rPr lang="en-IN" sz="1800" dirty="0">
                <a:solidFill>
                  <a:srgbClr val="FA621C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 </a:t>
            </a:r>
            <a:r>
              <a:rPr lang="en-IN" sz="1800" dirty="0">
                <a:latin typeface="Segoe UI" panose="020B0502040204020203" pitchFamily="34" charset="0"/>
                <a:ea typeface="Times New Roman" panose="02020603050405020304" pitchFamily="18" charset="0"/>
              </a:rPr>
              <a:t>and coordination  </a:t>
            </a:r>
            <a:r>
              <a:rPr lang="en-IN" sz="1800" dirty="0">
                <a:solidFill>
                  <a:srgbClr val="57595D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of all tasks throughout a project. It also helps in keeping track of the progress, or lack thereof, of the overall project.</a:t>
            </a:r>
          </a:p>
          <a:p>
            <a:r>
              <a:rPr lang="en-IN" sz="1800" dirty="0">
                <a:solidFill>
                  <a:srgbClr val="57595D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 In the 1950s, the Project Evaluation Review Technique was developed by the </a:t>
            </a:r>
            <a:r>
              <a:rPr lang="en-IN" sz="1800" dirty="0">
                <a:latin typeface="Segoe UI" panose="020B0502040204020203" pitchFamily="34" charset="0"/>
                <a:ea typeface="Times New Roman" panose="02020603050405020304" pitchFamily="18" charset="0"/>
              </a:rPr>
              <a:t>US Navy </a:t>
            </a:r>
            <a:r>
              <a:rPr lang="en-IN" sz="1800" dirty="0">
                <a:solidFill>
                  <a:srgbClr val="57595D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to manage the Polaris submarine missile program of their Special Projects Office. </a:t>
            </a:r>
          </a:p>
          <a:p>
            <a:r>
              <a:rPr lang="en-IN" sz="1800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PERT chart will help determine realistic estimates.</a:t>
            </a:r>
            <a:endParaRPr lang="en-IN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816232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1EAEE-E706-4B56-9E61-14394010E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Disadvantage of CPM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E87DAA-25E0-45AA-A061-1C6CFCB7A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CPM operates on the assumption that there is a precise known time that each activity in the project will take But it may not be true in real life</a:t>
            </a:r>
          </a:p>
          <a:p>
            <a:r>
              <a:rPr lang="en-US" dirty="0"/>
              <a:t>CPM time estimates are not based on statistical analysis</a:t>
            </a:r>
          </a:p>
          <a:p>
            <a:r>
              <a:rPr lang="en-US" dirty="0"/>
              <a:t>It cannot be used as controlling device since any change introduced will change the entire structure of the network Thus CPM cannot be used as a dynamic controlling device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469940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1F95F-A3F0-4B03-98B6-1B84D4F7E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Construct a network diagram of the following</a:t>
            </a:r>
            <a:br>
              <a:rPr lang="en-US" dirty="0"/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A0A4C3-2138-439E-88B3-8E18D85971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Activity               Duration in days </a:t>
            </a:r>
          </a:p>
          <a:p>
            <a:r>
              <a:rPr lang="en-US" dirty="0"/>
              <a:t>1-2                         5</a:t>
            </a:r>
          </a:p>
          <a:p>
            <a:r>
              <a:rPr lang="en-US" dirty="0"/>
              <a:t>2-3                         3</a:t>
            </a:r>
          </a:p>
          <a:p>
            <a:r>
              <a:rPr lang="en-US" dirty="0"/>
              <a:t>2-4                         2</a:t>
            </a:r>
          </a:p>
          <a:p>
            <a:r>
              <a:rPr lang="en-US" dirty="0"/>
              <a:t>2-5                         1</a:t>
            </a:r>
          </a:p>
          <a:p>
            <a:r>
              <a:rPr lang="en-US" dirty="0"/>
              <a:t>3-6                         4</a:t>
            </a:r>
          </a:p>
          <a:p>
            <a:r>
              <a:rPr lang="en-US" dirty="0"/>
              <a:t>4-8                         6</a:t>
            </a:r>
          </a:p>
          <a:p>
            <a:r>
              <a:rPr lang="en-US" dirty="0"/>
              <a:t>5-7                         5</a:t>
            </a:r>
          </a:p>
          <a:p>
            <a:r>
              <a:rPr lang="en-US" dirty="0"/>
              <a:t>6-8                         7</a:t>
            </a:r>
          </a:p>
          <a:p>
            <a:r>
              <a:rPr lang="en-US" dirty="0"/>
              <a:t>7-8                         2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665407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CDAE1-452C-4259-B2DF-8EC422480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A11EA5-492F-443C-8C15-34A3A9D7C17F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endParaRPr lang="en-IN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368AB4A-FC11-4F40-AC9A-7813F0B4D24D}"/>
              </a:ext>
            </a:extLst>
          </p:cNvPr>
          <p:cNvSpPr/>
          <p:nvPr/>
        </p:nvSpPr>
        <p:spPr>
          <a:xfrm>
            <a:off x="2183907" y="3684233"/>
            <a:ext cx="692458" cy="6391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E844A59-9FCB-4F43-9686-2F30FB0C4676}"/>
              </a:ext>
            </a:extLst>
          </p:cNvPr>
          <p:cNvSpPr/>
          <p:nvPr/>
        </p:nvSpPr>
        <p:spPr>
          <a:xfrm>
            <a:off x="8674964" y="2576004"/>
            <a:ext cx="692458" cy="6391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F558868-F3B6-4854-B099-04C62A014E2C}"/>
              </a:ext>
            </a:extLst>
          </p:cNvPr>
          <p:cNvSpPr/>
          <p:nvPr/>
        </p:nvSpPr>
        <p:spPr>
          <a:xfrm>
            <a:off x="5949519" y="2576004"/>
            <a:ext cx="664346" cy="6391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C1482F1-845B-4062-B9BA-C6A023789714}"/>
              </a:ext>
            </a:extLst>
          </p:cNvPr>
          <p:cNvSpPr/>
          <p:nvPr/>
        </p:nvSpPr>
        <p:spPr>
          <a:xfrm>
            <a:off x="6619044" y="3871596"/>
            <a:ext cx="664347" cy="550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6250244-CE40-4772-BE0A-0D7AFF9BBF9F}"/>
              </a:ext>
            </a:extLst>
          </p:cNvPr>
          <p:cNvSpPr/>
          <p:nvPr/>
        </p:nvSpPr>
        <p:spPr>
          <a:xfrm>
            <a:off x="4601593" y="3836633"/>
            <a:ext cx="692458" cy="6391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1CC7EF-9987-4577-86FF-C744057DFB21}"/>
              </a:ext>
            </a:extLst>
          </p:cNvPr>
          <p:cNvSpPr/>
          <p:nvPr/>
        </p:nvSpPr>
        <p:spPr>
          <a:xfrm>
            <a:off x="8809609" y="5304394"/>
            <a:ext cx="692458" cy="6391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10EE45B-621A-4F93-A0DF-0E6702A3C05E}"/>
              </a:ext>
            </a:extLst>
          </p:cNvPr>
          <p:cNvSpPr/>
          <p:nvPr/>
        </p:nvSpPr>
        <p:spPr>
          <a:xfrm>
            <a:off x="5603290" y="5304407"/>
            <a:ext cx="692458" cy="6391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FB21D64-88A1-4B3A-97E0-D22431E98764}"/>
              </a:ext>
            </a:extLst>
          </p:cNvPr>
          <p:cNvCxnSpPr/>
          <p:nvPr/>
        </p:nvCxnSpPr>
        <p:spPr>
          <a:xfrm>
            <a:off x="2876365" y="4137927"/>
            <a:ext cx="17252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BA25F40-0A8A-46B2-93C7-14BC695E25DF}"/>
              </a:ext>
            </a:extLst>
          </p:cNvPr>
          <p:cNvCxnSpPr>
            <a:cxnSpLocks/>
          </p:cNvCxnSpPr>
          <p:nvPr/>
        </p:nvCxnSpPr>
        <p:spPr>
          <a:xfrm>
            <a:off x="5373949" y="4156229"/>
            <a:ext cx="115113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3CB63D9-FCB6-4E7D-9055-795EF069F244}"/>
              </a:ext>
            </a:extLst>
          </p:cNvPr>
          <p:cNvCxnSpPr>
            <a:cxnSpLocks/>
          </p:cNvCxnSpPr>
          <p:nvPr/>
        </p:nvCxnSpPr>
        <p:spPr>
          <a:xfrm>
            <a:off x="7174636" y="4146804"/>
            <a:ext cx="16527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3E0D7145-5724-421A-A162-60BC7A6E1CB8}"/>
              </a:ext>
            </a:extLst>
          </p:cNvPr>
          <p:cNvSpPr/>
          <p:nvPr/>
        </p:nvSpPr>
        <p:spPr>
          <a:xfrm>
            <a:off x="8827364" y="3871596"/>
            <a:ext cx="804908" cy="550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BB722E7-C38B-4438-9013-21C08B3A9FDA}"/>
              </a:ext>
            </a:extLst>
          </p:cNvPr>
          <p:cNvCxnSpPr>
            <a:endCxn id="6" idx="2"/>
          </p:cNvCxnSpPr>
          <p:nvPr/>
        </p:nvCxnSpPr>
        <p:spPr>
          <a:xfrm flipV="1">
            <a:off x="5069150" y="2895600"/>
            <a:ext cx="880369" cy="9410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8E680BC-3FC7-4ADF-AB72-EC2FB3D138D5}"/>
              </a:ext>
            </a:extLst>
          </p:cNvPr>
          <p:cNvCxnSpPr>
            <a:cxnSpLocks/>
            <a:stCxn id="10" idx="4"/>
          </p:cNvCxnSpPr>
          <p:nvPr/>
        </p:nvCxnSpPr>
        <p:spPr>
          <a:xfrm>
            <a:off x="4947822" y="4475825"/>
            <a:ext cx="813786" cy="9410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E8109BD-CA6D-4F2B-8918-F2744A8A6592}"/>
              </a:ext>
            </a:extLst>
          </p:cNvPr>
          <p:cNvCxnSpPr/>
          <p:nvPr/>
        </p:nvCxnSpPr>
        <p:spPr>
          <a:xfrm>
            <a:off x="6613865" y="2895600"/>
            <a:ext cx="20610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B57C797-A942-45D5-A736-E81CE212B46E}"/>
              </a:ext>
            </a:extLst>
          </p:cNvPr>
          <p:cNvCxnSpPr>
            <a:cxnSpLocks/>
          </p:cNvCxnSpPr>
          <p:nvPr/>
        </p:nvCxnSpPr>
        <p:spPr>
          <a:xfrm>
            <a:off x="6295748" y="5613647"/>
            <a:ext cx="283049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A55DAAE-33CE-49FE-937F-A5822C889628}"/>
              </a:ext>
            </a:extLst>
          </p:cNvPr>
          <p:cNvCxnSpPr>
            <a:cxnSpLocks/>
          </p:cNvCxnSpPr>
          <p:nvPr/>
        </p:nvCxnSpPr>
        <p:spPr>
          <a:xfrm>
            <a:off x="9052916" y="3184689"/>
            <a:ext cx="480874" cy="762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B92BA68-9267-4ECF-BFC9-13182E518E1E}"/>
              </a:ext>
            </a:extLst>
          </p:cNvPr>
          <p:cNvCxnSpPr>
            <a:cxnSpLocks/>
            <a:endCxn id="19" idx="5"/>
          </p:cNvCxnSpPr>
          <p:nvPr/>
        </p:nvCxnSpPr>
        <p:spPr>
          <a:xfrm flipV="1">
            <a:off x="9173593" y="4341405"/>
            <a:ext cx="340803" cy="9629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20900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5D2B9-0157-481B-831D-996688933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 no 2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5EDE24-78ED-445E-80B5-E1ADBF5EC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Activity    Predecessor Activity</a:t>
            </a:r>
          </a:p>
          <a:p>
            <a:r>
              <a:rPr lang="en-US" dirty="0"/>
              <a:t>A                        None</a:t>
            </a:r>
          </a:p>
          <a:p>
            <a:r>
              <a:rPr lang="en-US" dirty="0"/>
              <a:t>B                        None</a:t>
            </a:r>
          </a:p>
          <a:p>
            <a:r>
              <a:rPr lang="en-US" dirty="0"/>
              <a:t>C                        A</a:t>
            </a:r>
          </a:p>
          <a:p>
            <a:r>
              <a:rPr lang="en-US" dirty="0"/>
              <a:t>D                        A</a:t>
            </a:r>
          </a:p>
          <a:p>
            <a:r>
              <a:rPr lang="en-US" dirty="0"/>
              <a:t>E                        B</a:t>
            </a:r>
          </a:p>
          <a:p>
            <a:r>
              <a:rPr lang="en-US" dirty="0"/>
              <a:t>F                        C</a:t>
            </a:r>
          </a:p>
          <a:p>
            <a:r>
              <a:rPr lang="en-US" dirty="0"/>
              <a:t>G                        D and E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64814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99003-ECCB-48A4-A14D-46805AED2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 terms used for creating Pert Chart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EA66DD-5551-427B-8304-6C6772E845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IN" sz="1800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Optimistic time – The least amount of time it can take to complete a task</a:t>
            </a:r>
            <a:endParaRPr lang="en-IN" sz="1800" dirty="0">
              <a:solidFill>
                <a:srgbClr val="57595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IN" sz="1800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Pessimistic time – The maximum amount of time it should take to complete a task</a:t>
            </a:r>
            <a:endParaRPr lang="en-IN" sz="1800" dirty="0">
              <a:solidFill>
                <a:srgbClr val="57595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IN" sz="1800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Most likely time – Assuming there are no problems, the best, or most reasonable, estimate of how long it should take to complete a task.</a:t>
            </a:r>
            <a:endParaRPr lang="en-IN" sz="1800" dirty="0">
              <a:solidFill>
                <a:srgbClr val="57595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IN" sz="1800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Expected time – Assuming there are problems, the best estimate of how much time will be required to complete a task.</a:t>
            </a:r>
            <a:endParaRPr lang="en-IN" sz="1800" dirty="0">
              <a:solidFill>
                <a:srgbClr val="57595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16848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1772C-8462-4218-85C8-502B06F7A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196E39-01A9-4B9C-AFF4-D212EE57CF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IN" sz="2100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Float/Slack – Refers to the amount of time a task can be delayed without resulting in an overall delay in completion of other tasks or the project</a:t>
            </a:r>
            <a:endParaRPr lang="en-IN" sz="2100" dirty="0">
              <a:solidFill>
                <a:srgbClr val="57595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IN" sz="2100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Critical Path – Indicates the longest possible continuous path from the start to the end of a task or event</a:t>
            </a:r>
            <a:endParaRPr lang="en-IN" sz="2100" dirty="0">
              <a:solidFill>
                <a:srgbClr val="57595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IN" sz="2100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Critical Path Activity – Refers to an activity without any slack</a:t>
            </a:r>
            <a:endParaRPr lang="en-IN" sz="2100" dirty="0">
              <a:solidFill>
                <a:srgbClr val="57595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IN" sz="21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Lead Time</a:t>
            </a:r>
            <a:r>
              <a:rPr lang="en-IN" sz="2100" dirty="0">
                <a:solidFill>
                  <a:srgbClr val="57595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Refers to the amount of time needed to finish a task without affecting subsequent tasks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IN" sz="2100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Lag Time – The earliest time by which a successor event/task can follow a prior event/task</a:t>
            </a:r>
            <a:endParaRPr lang="en-IN" sz="2100" dirty="0">
              <a:solidFill>
                <a:srgbClr val="57595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IN" sz="2100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Fast Tracking – Refers to handling tasks or activities in parallel</a:t>
            </a:r>
            <a:endParaRPr lang="en-IN" sz="2100" dirty="0">
              <a:solidFill>
                <a:srgbClr val="57595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IN" sz="2100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Crashing Critical Path – Shortening the amount of time to do a critical task</a:t>
            </a:r>
            <a:endParaRPr lang="en-IN" sz="2100" dirty="0">
              <a:solidFill>
                <a:srgbClr val="57595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N" sz="1800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 </a:t>
            </a:r>
            <a:endParaRPr lang="en-IN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02064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1D5DD-C7D4-4B43-8ED5-E3DA31247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of PERT 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27E7AB-959C-4FCE-A702-5949F2575C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IN" sz="1800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   Here are several benefits of using PERT in project management:</a:t>
            </a:r>
            <a:endParaRPr lang="en-IN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IN" sz="1800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helps maximize the use of resources.</a:t>
            </a:r>
            <a:endParaRPr lang="en-IN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IN" sz="1800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makes project planning more manageable.</a:t>
            </a:r>
            <a:endParaRPr lang="en-IN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IN" sz="1800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It’s useful even if there is little or no previous schedule data.</a:t>
            </a:r>
            <a:endParaRPr lang="en-IN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IN" sz="1800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enables project managers to better estimate or determine a more definite completion date.</a:t>
            </a:r>
            <a:endParaRPr lang="en-IN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N" sz="1800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 </a:t>
            </a:r>
            <a:endParaRPr lang="en-IN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89810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16868-4CBE-40DA-A1C5-B36AE8A60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4800" b="1" dirty="0">
                <a:solidFill>
                  <a:srgbClr val="132E57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Disadvantages of PERT</a:t>
            </a:r>
            <a:br>
              <a:rPr lang="en-IN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B94351-CD8C-4A2F-AD60-C37F199B45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IN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en-IN" sz="1800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    Like any other method, PERT comes with its share of limitations:</a:t>
            </a:r>
            <a:endParaRPr lang="en-IN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  <a:tab pos="457200" algn="l"/>
              </a:tabLst>
            </a:pPr>
            <a:r>
              <a:rPr lang="en-IN" sz="1800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complex projects, many find PERT hard to interpret, so they may also use a</a:t>
            </a:r>
            <a:r>
              <a:rPr lang="en-IN" sz="1800" u="sng" dirty="0">
                <a:solidFill>
                  <a:srgbClr val="57595D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IN" sz="1800" u="sng" strike="noStrike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Gantt Chart</a:t>
            </a:r>
            <a:r>
              <a:rPr lang="en-IN" sz="1800" u="sng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another popular method for project management. It can be tedious to update, modify, and maintain the PERT diagram </a:t>
            </a:r>
            <a:endParaRPr lang="en-IN" sz="1800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  <a:tab pos="457200" algn="l"/>
              </a:tabLst>
            </a:pPr>
            <a:r>
              <a:rPr lang="en-IN" sz="1800" u="sng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It entails a subjective time analysis of activities and, for those who are less experienced or are biased, this may affect the project’s schedule </a:t>
            </a:r>
            <a:endParaRPr lang="en-IN" sz="1800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lvl="0" indent="0" algn="l">
              <a:lnSpc>
                <a:spcPct val="107000"/>
              </a:lnSpc>
              <a:spcAft>
                <a:spcPts val="800"/>
              </a:spcAft>
              <a:buNone/>
              <a:tabLst>
                <a:tab pos="457200" algn="l"/>
              </a:tabLst>
            </a:pPr>
            <a:endParaRPr lang="en-IN" sz="1800" u="sng" dirty="0">
              <a:solidFill>
                <a:srgbClr val="F7B615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IN" u="sng" dirty="0"/>
          </a:p>
        </p:txBody>
      </p:sp>
    </p:spTree>
    <p:extLst>
      <p:ext uri="{BB962C8B-B14F-4D97-AF65-F5344CB8AC3E}">
        <p14:creationId xmlns:p14="http://schemas.microsoft.com/office/powerpoint/2010/main" val="4234633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9E7DF-3C33-4F49-8E47-9676A9699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PERT 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60F4C9-7037-4D13-9C26-DFE81F86B6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PERT assumes that the activity duration is not fixed and it follows a certain probability distribution</a:t>
            </a:r>
          </a:p>
          <a:p>
            <a:r>
              <a:rPr lang="en-US" dirty="0"/>
              <a:t>The technique of PERT was developed by US Navy 1958 for the Polaris missile </a:t>
            </a:r>
            <a:r>
              <a:rPr lang="en-US" dirty="0" err="1"/>
              <a:t>programme</a:t>
            </a:r>
            <a:endParaRPr lang="en-US" dirty="0"/>
          </a:p>
          <a:p>
            <a:endParaRPr lang="en-US" dirty="0"/>
          </a:p>
          <a:p>
            <a:r>
              <a:rPr lang="en-US" dirty="0"/>
              <a:t>CPM Critical part method</a:t>
            </a:r>
          </a:p>
          <a:p>
            <a:r>
              <a:rPr lang="en-US" dirty="0"/>
              <a:t>It assumes that an activity can be completed with in the specified time</a:t>
            </a:r>
          </a:p>
          <a:p>
            <a:r>
              <a:rPr lang="en-US" dirty="0"/>
              <a:t>This technique was developed b E I DU Pont de NEMOURS and Co 1957</a:t>
            </a:r>
          </a:p>
          <a:p>
            <a:r>
              <a:rPr lang="en-US" dirty="0"/>
              <a:t>For the construction of new chemical </a:t>
            </a:r>
            <a:r>
              <a:rPr lang="en-US" dirty="0" err="1"/>
              <a:t>palnt</a:t>
            </a:r>
            <a:r>
              <a:rPr lang="en-US" dirty="0"/>
              <a:t> and maintenance shut down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94888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C7321-BB14-4D71-98A5-FE8D0FB7B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PERT and CPM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F6DF0D-2D6D-4FE0-AEDD-82DC9470C0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long will the entire project take to be completed </a:t>
            </a:r>
          </a:p>
          <a:p>
            <a:r>
              <a:rPr lang="en-US" dirty="0"/>
              <a:t>What are the risk involved </a:t>
            </a:r>
          </a:p>
          <a:p>
            <a:r>
              <a:rPr lang="en-US" dirty="0"/>
              <a:t>Which are the critical activities or tasks in the project which could delay the entire project if they were not completed on time</a:t>
            </a:r>
          </a:p>
          <a:p>
            <a:r>
              <a:rPr lang="en-US" dirty="0"/>
              <a:t>Is the project on schedule behind schedule or ahead of schedule </a:t>
            </a:r>
          </a:p>
          <a:p>
            <a:r>
              <a:rPr lang="en-US" dirty="0"/>
              <a:t>If the project has to be finished earlier than </a:t>
            </a:r>
            <a:r>
              <a:rPr lang="en-US" dirty="0" err="1"/>
              <a:t>palnned</a:t>
            </a:r>
            <a:r>
              <a:rPr lang="en-US" dirty="0"/>
              <a:t> what is the best way to do this at he least cost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39099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6C431-664C-46D9-B884-8A51F3459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 of Network Analysis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D1A7DD-A59B-4C47-9DB1-D4C2D1B67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establish relationship between various activities in a project</a:t>
            </a:r>
          </a:p>
          <a:p>
            <a:r>
              <a:rPr lang="en-US" dirty="0"/>
              <a:t>To minimize project cost</a:t>
            </a:r>
          </a:p>
          <a:p>
            <a:r>
              <a:rPr lang="en-US" dirty="0"/>
              <a:t>To minimize the project completion time</a:t>
            </a:r>
          </a:p>
          <a:p>
            <a:r>
              <a:rPr lang="en-US" dirty="0"/>
              <a:t>To ensure optimum utilization of human and other resources</a:t>
            </a:r>
          </a:p>
          <a:p>
            <a:r>
              <a:rPr lang="en-US" dirty="0"/>
              <a:t>To ensure minimum conflicts and unnecessary delays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829724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Wood Type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C6AE0645-98FF-411B-B0E9-59ABD78A0C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264</TotalTime>
  <Words>1259</Words>
  <Application>Microsoft Office PowerPoint</Application>
  <PresentationFormat>Widescreen</PresentationFormat>
  <Paragraphs>164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Calibri</vt:lpstr>
      <vt:lpstr>Georgia</vt:lpstr>
      <vt:lpstr>Segoe UI</vt:lpstr>
      <vt:lpstr>Symbol</vt:lpstr>
      <vt:lpstr>Times New Roman</vt:lpstr>
      <vt:lpstr>Trebuchet MS</vt:lpstr>
      <vt:lpstr>Wingdings</vt:lpstr>
      <vt:lpstr>Wood Type</vt:lpstr>
      <vt:lpstr>Unit 3 Project management techniques </vt:lpstr>
      <vt:lpstr>Program Evaluation and Review Technique Analysis (PERT) </vt:lpstr>
      <vt:lpstr>Four terms used for creating Pert Chart </vt:lpstr>
      <vt:lpstr>PowerPoint Presentation</vt:lpstr>
      <vt:lpstr>Advantages of PERT  </vt:lpstr>
      <vt:lpstr>Disadvantages of PERT </vt:lpstr>
      <vt:lpstr>PERT  </vt:lpstr>
      <vt:lpstr>PERT and CPM</vt:lpstr>
      <vt:lpstr>Objective of Network Analysis</vt:lpstr>
      <vt:lpstr>Basic concepts of Network analysis </vt:lpstr>
      <vt:lpstr>Basic concepts of Network analysis </vt:lpstr>
      <vt:lpstr>Basic concepts of Network analysis </vt:lpstr>
      <vt:lpstr>PowerPoint Presentation</vt:lpstr>
      <vt:lpstr>PowerPoint Presentation</vt:lpstr>
      <vt:lpstr>PowerPoint Presentation</vt:lpstr>
      <vt:lpstr>PowerPoint Presentation</vt:lpstr>
      <vt:lpstr>Critical Path Method </vt:lpstr>
      <vt:lpstr>PowerPoint Presentation</vt:lpstr>
      <vt:lpstr>Advantages of CPM </vt:lpstr>
      <vt:lpstr>Disadvantage of CPM </vt:lpstr>
      <vt:lpstr>Construct a network diagram of the following </vt:lpstr>
      <vt:lpstr>PowerPoint Presentation</vt:lpstr>
      <vt:lpstr>Sum no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 Project management techniques </dc:title>
  <dc:creator>aarti vyas</dc:creator>
  <cp:lastModifiedBy>aarti vyas</cp:lastModifiedBy>
  <cp:revision>43</cp:revision>
  <dcterms:created xsi:type="dcterms:W3CDTF">2021-02-14T06:31:51Z</dcterms:created>
  <dcterms:modified xsi:type="dcterms:W3CDTF">2021-03-02T03:09:58Z</dcterms:modified>
</cp:coreProperties>
</file>