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8" r:id="rId1"/>
  </p:sldMasterIdLst>
  <p:notesMasterIdLst>
    <p:notesMasterId r:id="rId33"/>
  </p:notesMasterIdLst>
  <p:sldIdLst>
    <p:sldId id="256" r:id="rId2"/>
    <p:sldId id="258" r:id="rId3"/>
    <p:sldId id="259" r:id="rId4"/>
    <p:sldId id="290" r:id="rId5"/>
    <p:sldId id="291" r:id="rId6"/>
    <p:sldId id="262" r:id="rId7"/>
    <p:sldId id="261" r:id="rId8"/>
    <p:sldId id="293" r:id="rId9"/>
    <p:sldId id="264" r:id="rId10"/>
    <p:sldId id="265" r:id="rId11"/>
    <p:sldId id="266" r:id="rId12"/>
    <p:sldId id="292" r:id="rId13"/>
    <p:sldId id="268" r:id="rId14"/>
    <p:sldId id="269" r:id="rId15"/>
    <p:sldId id="270" r:id="rId16"/>
    <p:sldId id="267" r:id="rId17"/>
    <p:sldId id="271" r:id="rId18"/>
    <p:sldId id="273" r:id="rId19"/>
    <p:sldId id="272" r:id="rId20"/>
    <p:sldId id="274" r:id="rId21"/>
    <p:sldId id="276" r:id="rId22"/>
    <p:sldId id="277" r:id="rId23"/>
    <p:sldId id="275" r:id="rId24"/>
    <p:sldId id="279" r:id="rId25"/>
    <p:sldId id="294" r:id="rId26"/>
    <p:sldId id="280" r:id="rId27"/>
    <p:sldId id="296" r:id="rId28"/>
    <p:sldId id="289" r:id="rId29"/>
    <p:sldId id="295" r:id="rId30"/>
    <p:sldId id="284" r:id="rId31"/>
    <p:sldId id="285"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82" d="100"/>
          <a:sy n="82" d="100"/>
        </p:scale>
        <p:origin x="691" y="5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ABF676-EBD3-4DBC-A85F-56C7AF2B6432}" type="datetimeFigureOut">
              <a:rPr lang="en-US" smtClean="0"/>
              <a:pPr/>
              <a:t>4/30/2021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FF4C40-2604-438E-BAE9-52238F6CB31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noFill/>
          <a:ln w="9525"/>
        </p:spPr>
        <p:txBody>
          <a:bodyPr/>
          <a:lstStyle/>
          <a:p>
            <a:endParaRPr lang="en-US">
              <a:latin typeface="Times New Roman" charset="0"/>
            </a:endParaRPr>
          </a:p>
        </p:txBody>
      </p:sp>
      <p:sp>
        <p:nvSpPr>
          <p:cNvPr id="28675" name="Rectangle 3"/>
          <p:cNvSpPr>
            <a:spLocks noGrp="1" noRot="1" noChangeAspect="1" noChangeArrowheads="1" noTextEdit="1"/>
          </p:cNvSpPr>
          <p:nvPr>
            <p:ph type="sldImg"/>
          </p:nvPr>
        </p:nvSpPr>
        <p:spPr>
          <a:xfrm>
            <a:off x="381000" y="685800"/>
            <a:ext cx="6096000" cy="3429000"/>
          </a:xfrm>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noFill/>
          <a:ln w="9525"/>
        </p:spPr>
        <p:txBody>
          <a:bodyPr/>
          <a:lstStyle/>
          <a:p>
            <a:endParaRPr lang="en-US">
              <a:latin typeface="Times New Roman" charset="0"/>
            </a:endParaRPr>
          </a:p>
        </p:txBody>
      </p:sp>
      <p:sp>
        <p:nvSpPr>
          <p:cNvPr id="29699" name="Rectangle 3"/>
          <p:cNvSpPr>
            <a:spLocks noGrp="1" noRot="1" noChangeAspect="1" noChangeArrowheads="1" noTextEdit="1"/>
          </p:cNvSpPr>
          <p:nvPr>
            <p:ph type="sldImg"/>
          </p:nvPr>
        </p:nvSpPr>
        <p:spPr>
          <a:xfrm>
            <a:off x="381000" y="685800"/>
            <a:ext cx="6096000" cy="3429000"/>
          </a:xfrm>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FF4C40-2604-438E-BAE9-52238F6CB31C}"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noFill/>
          <a:ln w="9525"/>
        </p:spPr>
        <p:txBody>
          <a:bodyPr/>
          <a:lstStyle/>
          <a:p>
            <a:endParaRPr lang="en-US">
              <a:latin typeface="Times New Roman" charset="0"/>
            </a:endParaRPr>
          </a:p>
        </p:txBody>
      </p:sp>
      <p:sp>
        <p:nvSpPr>
          <p:cNvPr id="30723" name="Rectangle 3"/>
          <p:cNvSpPr>
            <a:spLocks noGrp="1" noRot="1" noChangeAspect="1" noChangeArrowheads="1" noTextEdit="1"/>
          </p:cNvSpPr>
          <p:nvPr>
            <p:ph type="sldImg"/>
          </p:nvPr>
        </p:nvSpPr>
        <p:spPr>
          <a:xfrm>
            <a:off x="381000" y="685800"/>
            <a:ext cx="6096000" cy="3429000"/>
          </a:xfrm>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noFill/>
          <a:ln w="9525"/>
        </p:spPr>
        <p:txBody>
          <a:bodyPr/>
          <a:lstStyle/>
          <a:p>
            <a:endParaRPr lang="en-US">
              <a:latin typeface="Times New Roman" charset="0"/>
            </a:endParaRPr>
          </a:p>
        </p:txBody>
      </p:sp>
      <p:sp>
        <p:nvSpPr>
          <p:cNvPr id="31747" name="Rectangle 3"/>
          <p:cNvSpPr>
            <a:spLocks noGrp="1" noRot="1" noChangeAspect="1" noChangeArrowheads="1" noTextEdit="1"/>
          </p:cNvSpPr>
          <p:nvPr>
            <p:ph type="sldImg"/>
          </p:nvPr>
        </p:nvSpPr>
        <p:spPr>
          <a:xfrm>
            <a:off x="381000" y="685800"/>
            <a:ext cx="6096000" cy="3429000"/>
          </a:xfrm>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noFill/>
          <a:ln w="9525"/>
        </p:spPr>
        <p:txBody>
          <a:bodyPr/>
          <a:lstStyle/>
          <a:p>
            <a:endParaRPr lang="en-US">
              <a:latin typeface="Times New Roman" charset="0"/>
            </a:endParaRPr>
          </a:p>
        </p:txBody>
      </p:sp>
      <p:sp>
        <p:nvSpPr>
          <p:cNvPr id="32771" name="Rectangle 3"/>
          <p:cNvSpPr>
            <a:spLocks noGrp="1" noRot="1" noChangeAspect="1" noChangeArrowheads="1" noTextEdit="1"/>
          </p:cNvSpPr>
          <p:nvPr>
            <p:ph type="sldImg"/>
          </p:nvPr>
        </p:nvSpPr>
        <p:spPr>
          <a:xfrm>
            <a:off x="381000" y="685800"/>
            <a:ext cx="6096000" cy="3429000"/>
          </a:xfrm>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3E6DF48-6FA7-45A5-AB3E-567E822ED754}"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490330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3582A7-EE2A-44C4-9E18-501F9F7B1FE8}" type="datetime1">
              <a:rPr lang="en-US" smtClean="0"/>
              <a:t>4/30/2021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91569258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83582A7-EE2A-44C4-9E18-501F9F7B1FE8}"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717118745"/>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83582A7-EE2A-44C4-9E18-501F9F7B1FE8}"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48200535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3582A7-EE2A-44C4-9E18-501F9F7B1FE8}"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69616900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83582A7-EE2A-44C4-9E18-501F9F7B1FE8}" type="datetime1">
              <a:rPr lang="en-US" smtClean="0"/>
              <a:t>4/30/2021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99595281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83582A7-EE2A-44C4-9E18-501F9F7B1FE8}" type="datetime1">
              <a:rPr lang="en-US" smtClean="0"/>
              <a:t>4/30/2021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50901793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D3A1F-7754-4CC3-A8FC-6D8D0727D471}"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2192055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405640-B02B-4901-B743-C9F082565FE3}"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32106264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981200"/>
            <a:ext cx="5080000" cy="4114800"/>
          </a:xfrm>
        </p:spPr>
        <p:txBody>
          <a:bodyPr/>
          <a:lstStyle/>
          <a:p>
            <a:pPr lvl="0"/>
            <a:endParaRPr lang="en-US" noProof="0"/>
          </a:p>
        </p:txBody>
      </p:sp>
    </p:spTree>
    <p:extLst>
      <p:ext uri="{BB962C8B-B14F-4D97-AF65-F5344CB8AC3E}">
        <p14:creationId xmlns:p14="http://schemas.microsoft.com/office/powerpoint/2010/main" val="3204374108"/>
      </p:ext>
    </p:extLst>
  </p:cSld>
  <p:clrMapOvr>
    <a:masterClrMapping/>
  </p:clrMapOvr>
  <p:transition>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1148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5395417"/>
      </p:ext>
    </p:extLst>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47C0A1F-F381-4A3A-97E4-F3DF76F7C462}"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3351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FB1FC8-BD69-4CAD-8E76-EA5818392AF4}" type="datetime1">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4257462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CC255E-7FC2-4D0A-8D08-09431CEA052D}" type="datetime1">
              <a:rPr lang="en-US" smtClean="0"/>
              <a:t>4/30/2021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911876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671A84-F7F2-45B5-9608-81C5D69F4775}" type="datetime1">
              <a:rPr lang="en-US" smtClean="0"/>
              <a:t>4/30/2021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187238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2E83D871-4228-4FE3-88AE-10BB0BCA4188}" type="datetime1">
              <a:rPr lang="en-US" smtClean="0"/>
              <a:t>4/30/2021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250168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A643DA8-AD25-4726-9C53-A89822F9A3A2}" type="datetime1">
              <a:rPr lang="en-US" smtClean="0"/>
              <a:t>4/30/2021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3301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F3E779D-1EF5-419A-B2FB-FFA45C779558}" type="datetime1">
              <a:rPr lang="en-US" smtClean="0"/>
              <a:t>4/30/2021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1209107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7F87CA-ECFD-42A3-B391-3A789B3F5A3F}" type="datetime1">
              <a:rPr lang="en-US" smtClean="0"/>
              <a:t>4/30/2021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DFA03F-D35B-451F-97D0-AA41FE96AFB4}" type="slidenum">
              <a:rPr lang="en-US" smtClean="0"/>
              <a:pPr/>
              <a:t>‹#›</a:t>
            </a:fld>
            <a:endParaRPr lang="en-US"/>
          </a:p>
        </p:txBody>
      </p:sp>
    </p:spTree>
    <p:extLst>
      <p:ext uri="{BB962C8B-B14F-4D97-AF65-F5344CB8AC3E}">
        <p14:creationId xmlns:p14="http://schemas.microsoft.com/office/powerpoint/2010/main" val="37266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1">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2">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3">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4">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83582A7-EE2A-44C4-9E18-501F9F7B1FE8}" type="datetime1">
              <a:rPr lang="en-US" smtClean="0"/>
              <a:t>4/30/2021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DDFA03F-D35B-451F-97D0-AA41FE96AFB4}" type="slidenum">
              <a:rPr lang="en-US" smtClean="0"/>
              <a:pPr/>
              <a:t>‹#›</a:t>
            </a:fld>
            <a:endParaRPr lang="en-US"/>
          </a:p>
        </p:txBody>
      </p:sp>
    </p:spTree>
    <p:extLst>
      <p:ext uri="{BB962C8B-B14F-4D97-AF65-F5344CB8AC3E}">
        <p14:creationId xmlns:p14="http://schemas.microsoft.com/office/powerpoint/2010/main" val="3132072963"/>
      </p:ext>
    </p:extLst>
  </p:cSld>
  <p:clrMap bg1="dk1" tx1="lt1" bg2="dk2" tx2="lt2" accent1="accent1" accent2="accent2" accent3="accent3" accent4="accent4" accent5="accent5" accent6="accent6" hlink="hlink" folHlink="folHlink"/>
  <p:sldLayoutIdLst>
    <p:sldLayoutId id="2147484179" r:id="rId1"/>
    <p:sldLayoutId id="2147484180" r:id="rId2"/>
    <p:sldLayoutId id="2147484181" r:id="rId3"/>
    <p:sldLayoutId id="2147484182" r:id="rId4"/>
    <p:sldLayoutId id="2147484183" r:id="rId5"/>
    <p:sldLayoutId id="2147484184" r:id="rId6"/>
    <p:sldLayoutId id="2147484185" r:id="rId7"/>
    <p:sldLayoutId id="2147484186" r:id="rId8"/>
    <p:sldLayoutId id="2147484187" r:id="rId9"/>
    <p:sldLayoutId id="2147484188" r:id="rId10"/>
    <p:sldLayoutId id="2147484189" r:id="rId11"/>
    <p:sldLayoutId id="2147484190" r:id="rId12"/>
    <p:sldLayoutId id="2147484191" r:id="rId13"/>
    <p:sldLayoutId id="2147484192" r:id="rId14"/>
    <p:sldLayoutId id="2147484193" r:id="rId15"/>
    <p:sldLayoutId id="2147484194" r:id="rId16"/>
    <p:sldLayoutId id="2147484195" r:id="rId17"/>
    <p:sldLayoutId id="2147484196" r:id="rId18"/>
    <p:sldLayoutId id="2147484197" r:id="rId19"/>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19.xml"/><Relationship Id="rId4" Type="http://schemas.openxmlformats.org/officeDocument/2006/relationships/image" Target="../media/image13.wmf"/></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533400"/>
            <a:ext cx="9448800" cy="3505200"/>
          </a:xfrm>
        </p:spPr>
        <p:txBody>
          <a:bodyPr>
            <a:normAutofit/>
          </a:bodyPr>
          <a:lstStyle/>
          <a:p>
            <a:pPr algn="ctr"/>
            <a:r>
              <a:rPr lang="en-US" sz="6000" spc="300" dirty="0">
                <a:solidFill>
                  <a:schemeClr val="tx1"/>
                </a:solidFill>
              </a:rPr>
              <a:t>Maslow’s  Hierarchy of Need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306" y="171062"/>
            <a:ext cx="9404723" cy="1400530"/>
          </a:xfrm>
        </p:spPr>
        <p:txBody>
          <a:bodyPr/>
          <a:lstStyle/>
          <a:p>
            <a:pPr algn="l"/>
            <a:r>
              <a:rPr lang="en-US" b="1" dirty="0">
                <a:solidFill>
                  <a:schemeClr val="tx1"/>
                </a:solidFill>
              </a:rPr>
              <a:t>Safety and security needs</a:t>
            </a:r>
          </a:p>
        </p:txBody>
      </p:sp>
      <p:sp>
        <p:nvSpPr>
          <p:cNvPr id="3" name="Content Placeholder 2"/>
          <p:cNvSpPr>
            <a:spLocks noGrp="1"/>
          </p:cNvSpPr>
          <p:nvPr>
            <p:ph idx="1"/>
          </p:nvPr>
        </p:nvSpPr>
        <p:spPr>
          <a:xfrm>
            <a:off x="838200" y="1524000"/>
            <a:ext cx="10210800" cy="5181599"/>
          </a:xfrm>
        </p:spPr>
        <p:txBody>
          <a:bodyPr>
            <a:normAutofit/>
          </a:bodyPr>
          <a:lstStyle/>
          <a:p>
            <a:pPr marL="0" indent="0">
              <a:buNone/>
            </a:pPr>
            <a:r>
              <a:rPr lang="en-IN" sz="2400" dirty="0"/>
              <a:t>Safety and security needs are about keeping us safe from harm.</a:t>
            </a:r>
          </a:p>
          <a:p>
            <a:pPr marL="0" indent="0">
              <a:buNone/>
            </a:pPr>
            <a:r>
              <a:rPr lang="en-IN" sz="2400" dirty="0"/>
              <a:t>These needs include: </a:t>
            </a:r>
          </a:p>
          <a:p>
            <a:r>
              <a:rPr lang="en-IN" sz="2400" dirty="0"/>
              <a:t>Shelter,</a:t>
            </a:r>
          </a:p>
          <a:p>
            <a:r>
              <a:rPr lang="en-IN" sz="2400" dirty="0"/>
              <a:t>Job security, </a:t>
            </a:r>
          </a:p>
          <a:p>
            <a:r>
              <a:rPr lang="en-IN" sz="2400" dirty="0"/>
              <a:t>Health, and </a:t>
            </a:r>
          </a:p>
          <a:p>
            <a:r>
              <a:rPr lang="en-IN" sz="2400" dirty="0"/>
              <a:t>Safe environments. </a:t>
            </a:r>
          </a:p>
          <a:p>
            <a:pPr marL="0" indent="0">
              <a:buNone/>
            </a:pPr>
            <a:r>
              <a:rPr lang="en-IN" sz="2400" dirty="0"/>
              <a:t>If a person does not feel safe in an environment, they will seek to find safety before they attempt to meet any higher level needs. These security needs are important for survival, but they are not as important as the basic physiological needs.</a:t>
            </a:r>
          </a:p>
          <a:p>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24000"/>
            <a:ext cx="10591800" cy="4800917"/>
          </a:xfrm>
        </p:spPr>
        <p:txBody>
          <a:bodyPr>
            <a:normAutofit fontScale="47500" lnSpcReduction="20000"/>
          </a:bodyPr>
          <a:lstStyle/>
          <a:p>
            <a:pPr algn="just">
              <a:buNone/>
            </a:pPr>
            <a:r>
              <a:rPr lang="en-IN" sz="4400" dirty="0"/>
              <a:t> At this level, the needs for security and safety become primary. People want control and order in their lives, so this need for safety and security contributes largely to behaviour's at this level.</a:t>
            </a:r>
          </a:p>
          <a:p>
            <a:pPr>
              <a:buNone/>
            </a:pPr>
            <a:r>
              <a:rPr lang="en-IN" sz="4400" dirty="0"/>
              <a:t>Some of the basic security and safety needs include:</a:t>
            </a:r>
          </a:p>
          <a:p>
            <a:endParaRPr lang="en-IN" sz="4400" dirty="0"/>
          </a:p>
          <a:p>
            <a:pPr>
              <a:buFont typeface="Wingdings" pitchFamily="2" charset="2"/>
              <a:buChar char="v"/>
            </a:pPr>
            <a:r>
              <a:rPr lang="en-IN" sz="4400" dirty="0"/>
              <a:t>Financial security</a:t>
            </a:r>
          </a:p>
          <a:p>
            <a:pPr>
              <a:buFont typeface="Wingdings" pitchFamily="2" charset="2"/>
              <a:buChar char="v"/>
            </a:pPr>
            <a:r>
              <a:rPr lang="en-IN" sz="4400" dirty="0"/>
              <a:t>Heath and wellness</a:t>
            </a:r>
          </a:p>
          <a:p>
            <a:pPr>
              <a:buFont typeface="Wingdings" pitchFamily="2" charset="2"/>
              <a:buChar char="v"/>
            </a:pPr>
            <a:r>
              <a:rPr lang="en-IN" sz="4400" dirty="0"/>
              <a:t>Safety against accidents and injury</a:t>
            </a:r>
          </a:p>
          <a:p>
            <a:pPr>
              <a:buFont typeface="Wingdings" pitchFamily="2" charset="2"/>
              <a:buChar char="v"/>
            </a:pPr>
            <a:endParaRPr lang="en-IN" sz="4400" dirty="0"/>
          </a:p>
          <a:p>
            <a:pPr marL="0" indent="0">
              <a:buNone/>
            </a:pPr>
            <a:r>
              <a:rPr lang="en-IN" sz="4400" dirty="0"/>
              <a:t>Finding a job, obtaining health insurance and health care, contributing money to a savings account, and moving into a safer neighbourhood are all examples of actions motivated by the security and safety needs. Together, the safety and physiological levels of the hierarchy make up what is often referred to as the basic needs.</a:t>
            </a:r>
          </a:p>
          <a:p>
            <a:endParaRPr lang="en-US" sz="3800" dirty="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340" y="-228600"/>
            <a:ext cx="9601200" cy="1632598"/>
          </a:xfrm>
        </p:spPr>
        <p:txBody>
          <a:bodyPr>
            <a:normAutofit fontScale="90000"/>
          </a:bodyPr>
          <a:lstStyle/>
          <a:p>
            <a:pPr algn="l"/>
            <a:br>
              <a:rPr lang="en-US" sz="4800" dirty="0"/>
            </a:br>
            <a:r>
              <a:rPr lang="en-US" sz="4800" dirty="0">
                <a:solidFill>
                  <a:schemeClr val="tx1"/>
                </a:solidFill>
              </a:rPr>
              <a:t>7 ways to ensure safety and security in the workplace</a:t>
            </a:r>
            <a:br>
              <a:rPr lang="en-US" sz="4800" dirty="0"/>
            </a:br>
            <a:endParaRPr lang="en-US" dirty="0"/>
          </a:p>
        </p:txBody>
      </p:sp>
      <p:sp>
        <p:nvSpPr>
          <p:cNvPr id="3" name="Content Placeholder 2"/>
          <p:cNvSpPr>
            <a:spLocks noGrp="1"/>
          </p:cNvSpPr>
          <p:nvPr>
            <p:ph idx="1"/>
          </p:nvPr>
        </p:nvSpPr>
        <p:spPr>
          <a:xfrm>
            <a:off x="547358" y="1920557"/>
            <a:ext cx="10972800" cy="4526280"/>
          </a:xfrm>
        </p:spPr>
        <p:txBody>
          <a:bodyPr>
            <a:normAutofit fontScale="77500" lnSpcReduction="20000"/>
          </a:bodyPr>
          <a:lstStyle/>
          <a:p>
            <a:r>
              <a:rPr lang="en-US" sz="3600" dirty="0"/>
              <a:t>1: Make sure you are following provincial and federal regulations.</a:t>
            </a:r>
          </a:p>
          <a:p>
            <a:r>
              <a:rPr lang="en-US" sz="3600" dirty="0"/>
              <a:t>2: Have a health and safety plan is place including an emergency  procedures.</a:t>
            </a:r>
          </a:p>
          <a:p>
            <a:r>
              <a:rPr lang="en-US" sz="3600" dirty="0"/>
              <a:t>3: Involve employees in safety planning.</a:t>
            </a:r>
          </a:p>
          <a:p>
            <a:r>
              <a:rPr lang="en-US" sz="3600" dirty="0"/>
              <a:t>4: Maintain premises and machinery</a:t>
            </a:r>
          </a:p>
          <a:p>
            <a:r>
              <a:rPr lang="en-US" sz="3600" dirty="0"/>
              <a:t>5: Educate your employees about safety and security</a:t>
            </a:r>
          </a:p>
          <a:p>
            <a:r>
              <a:rPr lang="en-US" sz="3600" dirty="0"/>
              <a:t>6: Foster a culture of safety and security </a:t>
            </a:r>
          </a:p>
          <a:p>
            <a:r>
              <a:rPr lang="en-US" sz="3600" dirty="0"/>
              <a:t>7: Install  verified security system such as controlled access, panic button, fire detection and verified CCTV and audio</a:t>
            </a:r>
          </a:p>
          <a:p>
            <a:pPr marL="0" indent="0">
              <a:buNone/>
            </a:pPr>
            <a:endParaRPr lang="en-US" dirty="0"/>
          </a:p>
          <a:p>
            <a:endParaRPr lang="en-US"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reeform 2"/>
          <p:cNvSpPr>
            <a:spLocks/>
          </p:cNvSpPr>
          <p:nvPr/>
        </p:nvSpPr>
        <p:spPr bwMode="auto">
          <a:xfrm>
            <a:off x="8177214" y="4851401"/>
            <a:ext cx="1201737" cy="1660525"/>
          </a:xfrm>
          <a:custGeom>
            <a:avLst/>
            <a:gdLst>
              <a:gd name="T0" fmla="*/ 566737 w 757"/>
              <a:gd name="T1" fmla="*/ 1658938 h 1046"/>
              <a:gd name="T2" fmla="*/ 0 w 757"/>
              <a:gd name="T3" fmla="*/ 706437 h 1046"/>
              <a:gd name="T4" fmla="*/ 531812 w 757"/>
              <a:gd name="T5" fmla="*/ 0 h 1046"/>
              <a:gd name="T6" fmla="*/ 1200150 w 757"/>
              <a:gd name="T7" fmla="*/ 825500 h 1046"/>
              <a:gd name="T8" fmla="*/ 566737 w 757"/>
              <a:gd name="T9" fmla="*/ 1658938 h 1046"/>
              <a:gd name="T10" fmla="*/ 0 60000 65536"/>
              <a:gd name="T11" fmla="*/ 0 60000 65536"/>
              <a:gd name="T12" fmla="*/ 0 60000 65536"/>
              <a:gd name="T13" fmla="*/ 0 60000 65536"/>
              <a:gd name="T14" fmla="*/ 0 60000 65536"/>
              <a:gd name="T15" fmla="*/ 0 w 757"/>
              <a:gd name="T16" fmla="*/ 0 h 1046"/>
              <a:gd name="T17" fmla="*/ 757 w 757"/>
              <a:gd name="T18" fmla="*/ 1046 h 1046"/>
            </a:gdLst>
            <a:ahLst/>
            <a:cxnLst>
              <a:cxn ang="T10">
                <a:pos x="T0" y="T1"/>
              </a:cxn>
              <a:cxn ang="T11">
                <a:pos x="T2" y="T3"/>
              </a:cxn>
              <a:cxn ang="T12">
                <a:pos x="T4" y="T5"/>
              </a:cxn>
              <a:cxn ang="T13">
                <a:pos x="T6" y="T7"/>
              </a:cxn>
              <a:cxn ang="T14">
                <a:pos x="T8" y="T9"/>
              </a:cxn>
            </a:cxnLst>
            <a:rect l="T15" t="T16" r="T17" b="T18"/>
            <a:pathLst>
              <a:path w="757" h="1046">
                <a:moveTo>
                  <a:pt x="357" y="1045"/>
                </a:moveTo>
                <a:lnTo>
                  <a:pt x="0" y="445"/>
                </a:lnTo>
                <a:lnTo>
                  <a:pt x="335" y="0"/>
                </a:lnTo>
                <a:lnTo>
                  <a:pt x="756" y="520"/>
                </a:lnTo>
                <a:lnTo>
                  <a:pt x="357" y="1045"/>
                </a:lnTo>
              </a:path>
            </a:pathLst>
          </a:custGeom>
          <a:solidFill>
            <a:srgbClr val="51DC00"/>
          </a:solidFill>
          <a:ln w="25400" cap="rnd">
            <a:solidFill>
              <a:srgbClr val="000000"/>
            </a:solidFill>
            <a:round/>
            <a:headEnd/>
            <a:tailEnd/>
          </a:ln>
        </p:spPr>
        <p:txBody>
          <a:bodyPr/>
          <a:lstStyle/>
          <a:p>
            <a:endParaRPr lang="en-US"/>
          </a:p>
        </p:txBody>
      </p:sp>
      <p:sp>
        <p:nvSpPr>
          <p:cNvPr id="17411" name="Freeform 3"/>
          <p:cNvSpPr>
            <a:spLocks/>
          </p:cNvSpPr>
          <p:nvPr/>
        </p:nvSpPr>
        <p:spPr bwMode="auto">
          <a:xfrm>
            <a:off x="3117851" y="4851400"/>
            <a:ext cx="5592763" cy="711200"/>
          </a:xfrm>
          <a:custGeom>
            <a:avLst/>
            <a:gdLst>
              <a:gd name="T0" fmla="*/ 0 w 3523"/>
              <a:gd name="T1" fmla="*/ 709613 h 448"/>
              <a:gd name="T2" fmla="*/ 5059363 w 3523"/>
              <a:gd name="T3" fmla="*/ 709613 h 448"/>
              <a:gd name="T4" fmla="*/ 5591176 w 3523"/>
              <a:gd name="T5" fmla="*/ 0 h 448"/>
              <a:gd name="T6" fmla="*/ 714375 w 3523"/>
              <a:gd name="T7" fmla="*/ 0 h 448"/>
              <a:gd name="T8" fmla="*/ 0 w 3523"/>
              <a:gd name="T9" fmla="*/ 709613 h 448"/>
              <a:gd name="T10" fmla="*/ 0 60000 65536"/>
              <a:gd name="T11" fmla="*/ 0 60000 65536"/>
              <a:gd name="T12" fmla="*/ 0 60000 65536"/>
              <a:gd name="T13" fmla="*/ 0 60000 65536"/>
              <a:gd name="T14" fmla="*/ 0 60000 65536"/>
              <a:gd name="T15" fmla="*/ 0 w 3523"/>
              <a:gd name="T16" fmla="*/ 0 h 448"/>
              <a:gd name="T17" fmla="*/ 3523 w 3523"/>
              <a:gd name="T18" fmla="*/ 448 h 448"/>
            </a:gdLst>
            <a:ahLst/>
            <a:cxnLst>
              <a:cxn ang="T10">
                <a:pos x="T0" y="T1"/>
              </a:cxn>
              <a:cxn ang="T11">
                <a:pos x="T2" y="T3"/>
              </a:cxn>
              <a:cxn ang="T12">
                <a:pos x="T4" y="T5"/>
              </a:cxn>
              <a:cxn ang="T13">
                <a:pos x="T6" y="T7"/>
              </a:cxn>
              <a:cxn ang="T14">
                <a:pos x="T8" y="T9"/>
              </a:cxn>
            </a:cxnLst>
            <a:rect l="T15" t="T16" r="T17" b="T18"/>
            <a:pathLst>
              <a:path w="3523" h="448">
                <a:moveTo>
                  <a:pt x="0" y="447"/>
                </a:moveTo>
                <a:lnTo>
                  <a:pt x="3187" y="447"/>
                </a:lnTo>
                <a:lnTo>
                  <a:pt x="3522" y="0"/>
                </a:lnTo>
                <a:lnTo>
                  <a:pt x="450" y="0"/>
                </a:lnTo>
                <a:lnTo>
                  <a:pt x="0" y="447"/>
                </a:lnTo>
              </a:path>
            </a:pathLst>
          </a:custGeom>
          <a:solidFill>
            <a:srgbClr val="00AE00"/>
          </a:solidFill>
          <a:ln w="25400" cap="rnd">
            <a:solidFill>
              <a:srgbClr val="000000"/>
            </a:solidFill>
            <a:round/>
            <a:headEnd/>
            <a:tailEnd/>
          </a:ln>
        </p:spPr>
        <p:txBody>
          <a:bodyPr/>
          <a:lstStyle/>
          <a:p>
            <a:endParaRPr lang="en-US"/>
          </a:p>
        </p:txBody>
      </p:sp>
      <p:sp>
        <p:nvSpPr>
          <p:cNvPr id="17412" name="Freeform 4"/>
          <p:cNvSpPr>
            <a:spLocks/>
          </p:cNvSpPr>
          <p:nvPr/>
        </p:nvSpPr>
        <p:spPr bwMode="auto">
          <a:xfrm>
            <a:off x="2514601" y="5486400"/>
            <a:ext cx="6176963" cy="957262"/>
          </a:xfrm>
          <a:custGeom>
            <a:avLst/>
            <a:gdLst>
              <a:gd name="T0" fmla="*/ 542925 w 3891"/>
              <a:gd name="T1" fmla="*/ 0 h 603"/>
              <a:gd name="T2" fmla="*/ 5603876 w 3891"/>
              <a:gd name="T3" fmla="*/ 0 h 603"/>
              <a:gd name="T4" fmla="*/ 6175376 w 3891"/>
              <a:gd name="T5" fmla="*/ 955675 h 603"/>
              <a:gd name="T6" fmla="*/ 0 w 3891"/>
              <a:gd name="T7" fmla="*/ 955675 h 603"/>
              <a:gd name="T8" fmla="*/ 542925 w 3891"/>
              <a:gd name="T9" fmla="*/ 0 h 603"/>
              <a:gd name="T10" fmla="*/ 0 60000 65536"/>
              <a:gd name="T11" fmla="*/ 0 60000 65536"/>
              <a:gd name="T12" fmla="*/ 0 60000 65536"/>
              <a:gd name="T13" fmla="*/ 0 60000 65536"/>
              <a:gd name="T14" fmla="*/ 0 60000 65536"/>
              <a:gd name="T15" fmla="*/ 0 w 3891"/>
              <a:gd name="T16" fmla="*/ 0 h 603"/>
              <a:gd name="T17" fmla="*/ 3891 w 3891"/>
              <a:gd name="T18" fmla="*/ 603 h 603"/>
            </a:gdLst>
            <a:ahLst/>
            <a:cxnLst>
              <a:cxn ang="T10">
                <a:pos x="T0" y="T1"/>
              </a:cxn>
              <a:cxn ang="T11">
                <a:pos x="T2" y="T3"/>
              </a:cxn>
              <a:cxn ang="T12">
                <a:pos x="T4" y="T5"/>
              </a:cxn>
              <a:cxn ang="T13">
                <a:pos x="T6" y="T7"/>
              </a:cxn>
              <a:cxn ang="T14">
                <a:pos x="T8" y="T9"/>
              </a:cxn>
            </a:cxnLst>
            <a:rect l="T15" t="T16" r="T17" b="T18"/>
            <a:pathLst>
              <a:path w="3891" h="603">
                <a:moveTo>
                  <a:pt x="342" y="0"/>
                </a:moveTo>
                <a:lnTo>
                  <a:pt x="3530" y="0"/>
                </a:lnTo>
                <a:lnTo>
                  <a:pt x="3890" y="602"/>
                </a:lnTo>
                <a:lnTo>
                  <a:pt x="0" y="602"/>
                </a:lnTo>
                <a:lnTo>
                  <a:pt x="342" y="0"/>
                </a:lnTo>
              </a:path>
            </a:pathLst>
          </a:custGeom>
          <a:solidFill>
            <a:srgbClr val="60C900"/>
          </a:solidFill>
          <a:ln w="25400" cap="rnd">
            <a:solidFill>
              <a:srgbClr val="000000"/>
            </a:solidFill>
            <a:round/>
            <a:headEnd/>
            <a:tailEnd/>
          </a:ln>
        </p:spPr>
        <p:txBody>
          <a:bodyPr/>
          <a:lstStyle/>
          <a:p>
            <a:endParaRPr lang="en-US"/>
          </a:p>
        </p:txBody>
      </p:sp>
      <p:sp>
        <p:nvSpPr>
          <p:cNvPr id="17413" name="Rectangle 5"/>
          <p:cNvSpPr>
            <a:spLocks noChangeArrowheads="1"/>
          </p:cNvSpPr>
          <p:nvPr/>
        </p:nvSpPr>
        <p:spPr bwMode="auto">
          <a:xfrm>
            <a:off x="3719513" y="5791200"/>
            <a:ext cx="4487512" cy="643766"/>
          </a:xfrm>
          <a:prstGeom prst="rect">
            <a:avLst/>
          </a:prstGeom>
          <a:noFill/>
          <a:ln w="12700">
            <a:noFill/>
            <a:miter lim="800000"/>
            <a:headEnd/>
            <a:tailEnd/>
          </a:ln>
        </p:spPr>
        <p:txBody>
          <a:bodyPr wrap="none" lIns="90488" tIns="44450" rIns="90488" bIns="44450">
            <a:spAutoFit/>
          </a:bodyPr>
          <a:lstStyle/>
          <a:p>
            <a:r>
              <a:rPr lang="en-US" sz="3600" dirty="0"/>
              <a:t>Physiological Needs</a:t>
            </a:r>
          </a:p>
        </p:txBody>
      </p:sp>
      <p:grpSp>
        <p:nvGrpSpPr>
          <p:cNvPr id="2" name="Group 9"/>
          <p:cNvGrpSpPr>
            <a:grpSpLocks/>
          </p:cNvGrpSpPr>
          <p:nvPr/>
        </p:nvGrpSpPr>
        <p:grpSpPr bwMode="auto">
          <a:xfrm>
            <a:off x="3217863" y="3908426"/>
            <a:ext cx="5397500" cy="1503363"/>
            <a:chOff x="1067" y="2462"/>
            <a:chExt cx="3400" cy="947"/>
          </a:xfrm>
        </p:grpSpPr>
        <p:sp>
          <p:nvSpPr>
            <p:cNvPr id="17422" name="Freeform 6"/>
            <p:cNvSpPr>
              <a:spLocks/>
            </p:cNvSpPr>
            <p:nvPr/>
          </p:nvSpPr>
          <p:spPr bwMode="auto">
            <a:xfrm>
              <a:off x="3799" y="2462"/>
              <a:ext cx="668" cy="947"/>
            </a:xfrm>
            <a:custGeom>
              <a:avLst/>
              <a:gdLst>
                <a:gd name="T0" fmla="*/ 340 w 668"/>
                <a:gd name="T1" fmla="*/ 946 h 947"/>
                <a:gd name="T2" fmla="*/ 0 w 668"/>
                <a:gd name="T3" fmla="*/ 332 h 947"/>
                <a:gd name="T4" fmla="*/ 248 w 668"/>
                <a:gd name="T5" fmla="*/ 0 h 947"/>
                <a:gd name="T6" fmla="*/ 667 w 668"/>
                <a:gd name="T7" fmla="*/ 522 h 947"/>
                <a:gd name="T8" fmla="*/ 340 w 668"/>
                <a:gd name="T9" fmla="*/ 946 h 947"/>
                <a:gd name="T10" fmla="*/ 0 60000 65536"/>
                <a:gd name="T11" fmla="*/ 0 60000 65536"/>
                <a:gd name="T12" fmla="*/ 0 60000 65536"/>
                <a:gd name="T13" fmla="*/ 0 60000 65536"/>
                <a:gd name="T14" fmla="*/ 0 60000 65536"/>
                <a:gd name="T15" fmla="*/ 0 w 668"/>
                <a:gd name="T16" fmla="*/ 0 h 947"/>
                <a:gd name="T17" fmla="*/ 668 w 668"/>
                <a:gd name="T18" fmla="*/ 947 h 947"/>
              </a:gdLst>
              <a:ahLst/>
              <a:cxnLst>
                <a:cxn ang="T10">
                  <a:pos x="T0" y="T1"/>
                </a:cxn>
                <a:cxn ang="T11">
                  <a:pos x="T2" y="T3"/>
                </a:cxn>
                <a:cxn ang="T12">
                  <a:pos x="T4" y="T5"/>
                </a:cxn>
                <a:cxn ang="T13">
                  <a:pos x="T6" y="T7"/>
                </a:cxn>
                <a:cxn ang="T14">
                  <a:pos x="T8" y="T9"/>
                </a:cxn>
              </a:cxnLst>
              <a:rect l="T15" t="T16" r="T17" b="T18"/>
              <a:pathLst>
                <a:path w="668" h="947">
                  <a:moveTo>
                    <a:pt x="340" y="946"/>
                  </a:moveTo>
                  <a:lnTo>
                    <a:pt x="0" y="332"/>
                  </a:lnTo>
                  <a:lnTo>
                    <a:pt x="248" y="0"/>
                  </a:lnTo>
                  <a:lnTo>
                    <a:pt x="667" y="522"/>
                  </a:lnTo>
                  <a:lnTo>
                    <a:pt x="340" y="946"/>
                  </a:lnTo>
                </a:path>
              </a:pathLst>
            </a:custGeom>
            <a:solidFill>
              <a:srgbClr val="FF5F7F"/>
            </a:solidFill>
            <a:ln w="25400" cap="rnd">
              <a:solidFill>
                <a:srgbClr val="000000"/>
              </a:solidFill>
              <a:round/>
              <a:headEnd/>
              <a:tailEnd/>
            </a:ln>
          </p:spPr>
          <p:txBody>
            <a:bodyPr/>
            <a:lstStyle/>
            <a:p>
              <a:endParaRPr lang="en-US"/>
            </a:p>
          </p:txBody>
        </p:sp>
        <p:sp>
          <p:nvSpPr>
            <p:cNvPr id="17423" name="Freeform 7"/>
            <p:cNvSpPr>
              <a:spLocks/>
            </p:cNvSpPr>
            <p:nvPr/>
          </p:nvSpPr>
          <p:spPr bwMode="auto">
            <a:xfrm>
              <a:off x="1403" y="2462"/>
              <a:ext cx="2647" cy="334"/>
            </a:xfrm>
            <a:custGeom>
              <a:avLst/>
              <a:gdLst>
                <a:gd name="T0" fmla="*/ 0 w 2647"/>
                <a:gd name="T1" fmla="*/ 333 h 334"/>
                <a:gd name="T2" fmla="*/ 2397 w 2647"/>
                <a:gd name="T3" fmla="*/ 333 h 334"/>
                <a:gd name="T4" fmla="*/ 2646 w 2647"/>
                <a:gd name="T5" fmla="*/ 0 h 334"/>
                <a:gd name="T6" fmla="*/ 473 w 2647"/>
                <a:gd name="T7" fmla="*/ 2 h 334"/>
                <a:gd name="T8" fmla="*/ 0 w 2647"/>
                <a:gd name="T9" fmla="*/ 333 h 334"/>
                <a:gd name="T10" fmla="*/ 0 60000 65536"/>
                <a:gd name="T11" fmla="*/ 0 60000 65536"/>
                <a:gd name="T12" fmla="*/ 0 60000 65536"/>
                <a:gd name="T13" fmla="*/ 0 60000 65536"/>
                <a:gd name="T14" fmla="*/ 0 60000 65536"/>
                <a:gd name="T15" fmla="*/ 0 w 2647"/>
                <a:gd name="T16" fmla="*/ 0 h 334"/>
                <a:gd name="T17" fmla="*/ 2647 w 2647"/>
                <a:gd name="T18" fmla="*/ 334 h 334"/>
              </a:gdLst>
              <a:ahLst/>
              <a:cxnLst>
                <a:cxn ang="T10">
                  <a:pos x="T0" y="T1"/>
                </a:cxn>
                <a:cxn ang="T11">
                  <a:pos x="T2" y="T3"/>
                </a:cxn>
                <a:cxn ang="T12">
                  <a:pos x="T4" y="T5"/>
                </a:cxn>
                <a:cxn ang="T13">
                  <a:pos x="T6" y="T7"/>
                </a:cxn>
                <a:cxn ang="T14">
                  <a:pos x="T8" y="T9"/>
                </a:cxn>
              </a:cxnLst>
              <a:rect l="T15" t="T16" r="T17" b="T18"/>
              <a:pathLst>
                <a:path w="2647" h="334">
                  <a:moveTo>
                    <a:pt x="0" y="333"/>
                  </a:moveTo>
                  <a:lnTo>
                    <a:pt x="2397" y="333"/>
                  </a:lnTo>
                  <a:lnTo>
                    <a:pt x="2646" y="0"/>
                  </a:lnTo>
                  <a:lnTo>
                    <a:pt x="473" y="2"/>
                  </a:lnTo>
                  <a:lnTo>
                    <a:pt x="0" y="333"/>
                  </a:lnTo>
                </a:path>
              </a:pathLst>
            </a:custGeom>
            <a:solidFill>
              <a:srgbClr val="800000"/>
            </a:solidFill>
            <a:ln w="25400" cap="rnd">
              <a:solidFill>
                <a:srgbClr val="000000"/>
              </a:solidFill>
              <a:round/>
              <a:headEnd/>
              <a:tailEnd/>
            </a:ln>
          </p:spPr>
          <p:txBody>
            <a:bodyPr/>
            <a:lstStyle/>
            <a:p>
              <a:endParaRPr lang="en-US"/>
            </a:p>
          </p:txBody>
        </p:sp>
        <p:sp>
          <p:nvSpPr>
            <p:cNvPr id="17424" name="Freeform 8"/>
            <p:cNvSpPr>
              <a:spLocks/>
            </p:cNvSpPr>
            <p:nvPr/>
          </p:nvSpPr>
          <p:spPr bwMode="auto">
            <a:xfrm>
              <a:off x="1067" y="2794"/>
              <a:ext cx="3073" cy="615"/>
            </a:xfrm>
            <a:custGeom>
              <a:avLst/>
              <a:gdLst>
                <a:gd name="T0" fmla="*/ 0 w 3073"/>
                <a:gd name="T1" fmla="*/ 614 h 615"/>
                <a:gd name="T2" fmla="*/ 3072 w 3073"/>
                <a:gd name="T3" fmla="*/ 614 h 615"/>
                <a:gd name="T4" fmla="*/ 2732 w 3073"/>
                <a:gd name="T5" fmla="*/ 0 h 615"/>
                <a:gd name="T6" fmla="*/ 337 w 3073"/>
                <a:gd name="T7" fmla="*/ 0 h 615"/>
                <a:gd name="T8" fmla="*/ 0 w 3073"/>
                <a:gd name="T9" fmla="*/ 614 h 615"/>
                <a:gd name="T10" fmla="*/ 0 60000 65536"/>
                <a:gd name="T11" fmla="*/ 0 60000 65536"/>
                <a:gd name="T12" fmla="*/ 0 60000 65536"/>
                <a:gd name="T13" fmla="*/ 0 60000 65536"/>
                <a:gd name="T14" fmla="*/ 0 60000 65536"/>
                <a:gd name="T15" fmla="*/ 0 w 3073"/>
                <a:gd name="T16" fmla="*/ 0 h 615"/>
                <a:gd name="T17" fmla="*/ 3073 w 3073"/>
                <a:gd name="T18" fmla="*/ 615 h 615"/>
              </a:gdLst>
              <a:ahLst/>
              <a:cxnLst>
                <a:cxn ang="T10">
                  <a:pos x="T0" y="T1"/>
                </a:cxn>
                <a:cxn ang="T11">
                  <a:pos x="T2" y="T3"/>
                </a:cxn>
                <a:cxn ang="T12">
                  <a:pos x="T4" y="T5"/>
                </a:cxn>
                <a:cxn ang="T13">
                  <a:pos x="T6" y="T7"/>
                </a:cxn>
                <a:cxn ang="T14">
                  <a:pos x="T8" y="T9"/>
                </a:cxn>
              </a:cxnLst>
              <a:rect l="T15" t="T16" r="T17" b="T18"/>
              <a:pathLst>
                <a:path w="3073" h="615">
                  <a:moveTo>
                    <a:pt x="0" y="614"/>
                  </a:moveTo>
                  <a:lnTo>
                    <a:pt x="3072" y="614"/>
                  </a:lnTo>
                  <a:lnTo>
                    <a:pt x="2732" y="0"/>
                  </a:lnTo>
                  <a:lnTo>
                    <a:pt x="337" y="0"/>
                  </a:lnTo>
                  <a:lnTo>
                    <a:pt x="0" y="614"/>
                  </a:lnTo>
                </a:path>
              </a:pathLst>
            </a:custGeom>
            <a:solidFill>
              <a:srgbClr val="FF001F"/>
            </a:solidFill>
            <a:ln w="25400" cap="rnd">
              <a:solidFill>
                <a:srgbClr val="000000"/>
              </a:solidFill>
              <a:round/>
              <a:headEnd/>
              <a:tailEnd/>
            </a:ln>
          </p:spPr>
          <p:txBody>
            <a:bodyPr/>
            <a:lstStyle/>
            <a:p>
              <a:endParaRPr lang="en-US"/>
            </a:p>
          </p:txBody>
        </p:sp>
      </p:grpSp>
      <p:grpSp>
        <p:nvGrpSpPr>
          <p:cNvPr id="3" name="Group 13"/>
          <p:cNvGrpSpPr>
            <a:grpSpLocks/>
          </p:cNvGrpSpPr>
          <p:nvPr/>
        </p:nvGrpSpPr>
        <p:grpSpPr bwMode="auto">
          <a:xfrm>
            <a:off x="3841750" y="2978151"/>
            <a:ext cx="4008438" cy="1306513"/>
            <a:chOff x="1460" y="1876"/>
            <a:chExt cx="2525" cy="823"/>
          </a:xfrm>
        </p:grpSpPr>
        <p:sp>
          <p:nvSpPr>
            <p:cNvPr id="17419" name="Freeform 10"/>
            <p:cNvSpPr>
              <a:spLocks/>
            </p:cNvSpPr>
            <p:nvPr/>
          </p:nvSpPr>
          <p:spPr bwMode="auto">
            <a:xfrm>
              <a:off x="3401" y="1876"/>
              <a:ext cx="584" cy="821"/>
            </a:xfrm>
            <a:custGeom>
              <a:avLst/>
              <a:gdLst>
                <a:gd name="T0" fmla="*/ 0 w 584"/>
                <a:gd name="T1" fmla="*/ 223 h 821"/>
                <a:gd name="T2" fmla="*/ 347 w 584"/>
                <a:gd name="T3" fmla="*/ 820 h 821"/>
                <a:gd name="T4" fmla="*/ 583 w 584"/>
                <a:gd name="T5" fmla="*/ 514 h 821"/>
                <a:gd name="T6" fmla="*/ 168 w 584"/>
                <a:gd name="T7" fmla="*/ 0 h 821"/>
                <a:gd name="T8" fmla="*/ 0 w 584"/>
                <a:gd name="T9" fmla="*/ 223 h 821"/>
                <a:gd name="T10" fmla="*/ 0 60000 65536"/>
                <a:gd name="T11" fmla="*/ 0 60000 65536"/>
                <a:gd name="T12" fmla="*/ 0 60000 65536"/>
                <a:gd name="T13" fmla="*/ 0 60000 65536"/>
                <a:gd name="T14" fmla="*/ 0 60000 65536"/>
                <a:gd name="T15" fmla="*/ 0 w 584"/>
                <a:gd name="T16" fmla="*/ 0 h 821"/>
                <a:gd name="T17" fmla="*/ 584 w 584"/>
                <a:gd name="T18" fmla="*/ 821 h 821"/>
              </a:gdLst>
              <a:ahLst/>
              <a:cxnLst>
                <a:cxn ang="T10">
                  <a:pos x="T0" y="T1"/>
                </a:cxn>
                <a:cxn ang="T11">
                  <a:pos x="T2" y="T3"/>
                </a:cxn>
                <a:cxn ang="T12">
                  <a:pos x="T4" y="T5"/>
                </a:cxn>
                <a:cxn ang="T13">
                  <a:pos x="T6" y="T7"/>
                </a:cxn>
                <a:cxn ang="T14">
                  <a:pos x="T8" y="T9"/>
                </a:cxn>
              </a:cxnLst>
              <a:rect l="T15" t="T16" r="T17" b="T18"/>
              <a:pathLst>
                <a:path w="584" h="821">
                  <a:moveTo>
                    <a:pt x="0" y="223"/>
                  </a:moveTo>
                  <a:lnTo>
                    <a:pt x="347" y="820"/>
                  </a:lnTo>
                  <a:lnTo>
                    <a:pt x="583" y="514"/>
                  </a:lnTo>
                  <a:lnTo>
                    <a:pt x="168" y="0"/>
                  </a:lnTo>
                  <a:lnTo>
                    <a:pt x="0" y="223"/>
                  </a:lnTo>
                </a:path>
              </a:pathLst>
            </a:custGeom>
            <a:solidFill>
              <a:srgbClr val="BF5FFF"/>
            </a:solidFill>
            <a:ln w="25400" cap="rnd">
              <a:solidFill>
                <a:srgbClr val="000000"/>
              </a:solidFill>
              <a:round/>
              <a:headEnd/>
              <a:tailEnd/>
            </a:ln>
          </p:spPr>
          <p:txBody>
            <a:bodyPr/>
            <a:lstStyle/>
            <a:p>
              <a:endParaRPr lang="en-US"/>
            </a:p>
          </p:txBody>
        </p:sp>
        <p:sp>
          <p:nvSpPr>
            <p:cNvPr id="17420" name="Freeform 11"/>
            <p:cNvSpPr>
              <a:spLocks/>
            </p:cNvSpPr>
            <p:nvPr/>
          </p:nvSpPr>
          <p:spPr bwMode="auto">
            <a:xfrm>
              <a:off x="1800" y="1876"/>
              <a:ext cx="1769" cy="223"/>
            </a:xfrm>
            <a:custGeom>
              <a:avLst/>
              <a:gdLst>
                <a:gd name="T0" fmla="*/ 0 w 1769"/>
                <a:gd name="T1" fmla="*/ 222 h 223"/>
                <a:gd name="T2" fmla="*/ 1600 w 1769"/>
                <a:gd name="T3" fmla="*/ 222 h 223"/>
                <a:gd name="T4" fmla="*/ 1768 w 1769"/>
                <a:gd name="T5" fmla="*/ 0 h 223"/>
                <a:gd name="T6" fmla="*/ 447 w 1769"/>
                <a:gd name="T7" fmla="*/ 0 h 223"/>
                <a:gd name="T8" fmla="*/ 0 w 1769"/>
                <a:gd name="T9" fmla="*/ 222 h 223"/>
                <a:gd name="T10" fmla="*/ 0 60000 65536"/>
                <a:gd name="T11" fmla="*/ 0 60000 65536"/>
                <a:gd name="T12" fmla="*/ 0 60000 65536"/>
                <a:gd name="T13" fmla="*/ 0 60000 65536"/>
                <a:gd name="T14" fmla="*/ 0 60000 65536"/>
                <a:gd name="T15" fmla="*/ 0 w 1769"/>
                <a:gd name="T16" fmla="*/ 0 h 223"/>
                <a:gd name="T17" fmla="*/ 1769 w 1769"/>
                <a:gd name="T18" fmla="*/ 223 h 223"/>
              </a:gdLst>
              <a:ahLst/>
              <a:cxnLst>
                <a:cxn ang="T10">
                  <a:pos x="T0" y="T1"/>
                </a:cxn>
                <a:cxn ang="T11">
                  <a:pos x="T2" y="T3"/>
                </a:cxn>
                <a:cxn ang="T12">
                  <a:pos x="T4" y="T5"/>
                </a:cxn>
                <a:cxn ang="T13">
                  <a:pos x="T6" y="T7"/>
                </a:cxn>
                <a:cxn ang="T14">
                  <a:pos x="T8" y="T9"/>
                </a:cxn>
              </a:cxnLst>
              <a:rect l="T15" t="T16" r="T17" b="T18"/>
              <a:pathLst>
                <a:path w="1769" h="223">
                  <a:moveTo>
                    <a:pt x="0" y="222"/>
                  </a:moveTo>
                  <a:lnTo>
                    <a:pt x="1600" y="222"/>
                  </a:lnTo>
                  <a:lnTo>
                    <a:pt x="1768" y="0"/>
                  </a:lnTo>
                  <a:lnTo>
                    <a:pt x="447" y="0"/>
                  </a:lnTo>
                  <a:lnTo>
                    <a:pt x="0" y="222"/>
                  </a:lnTo>
                </a:path>
              </a:pathLst>
            </a:custGeom>
            <a:solidFill>
              <a:srgbClr val="5F009F"/>
            </a:solidFill>
            <a:ln w="25400" cap="rnd">
              <a:solidFill>
                <a:srgbClr val="000000"/>
              </a:solidFill>
              <a:round/>
              <a:headEnd/>
              <a:tailEnd/>
            </a:ln>
          </p:spPr>
          <p:txBody>
            <a:bodyPr/>
            <a:lstStyle/>
            <a:p>
              <a:endParaRPr lang="en-US"/>
            </a:p>
          </p:txBody>
        </p:sp>
        <p:sp>
          <p:nvSpPr>
            <p:cNvPr id="17421" name="Freeform 12"/>
            <p:cNvSpPr>
              <a:spLocks/>
            </p:cNvSpPr>
            <p:nvPr/>
          </p:nvSpPr>
          <p:spPr bwMode="auto">
            <a:xfrm>
              <a:off x="1460" y="2098"/>
              <a:ext cx="2287" cy="601"/>
            </a:xfrm>
            <a:custGeom>
              <a:avLst/>
              <a:gdLst>
                <a:gd name="T0" fmla="*/ 0 w 2287"/>
                <a:gd name="T1" fmla="*/ 600 h 601"/>
                <a:gd name="T2" fmla="*/ 2286 w 2287"/>
                <a:gd name="T3" fmla="*/ 600 h 601"/>
                <a:gd name="T4" fmla="*/ 1940 w 2287"/>
                <a:gd name="T5" fmla="*/ 0 h 601"/>
                <a:gd name="T6" fmla="*/ 340 w 2287"/>
                <a:gd name="T7" fmla="*/ 0 h 601"/>
                <a:gd name="T8" fmla="*/ 0 w 2287"/>
                <a:gd name="T9" fmla="*/ 600 h 601"/>
                <a:gd name="T10" fmla="*/ 0 60000 65536"/>
                <a:gd name="T11" fmla="*/ 0 60000 65536"/>
                <a:gd name="T12" fmla="*/ 0 60000 65536"/>
                <a:gd name="T13" fmla="*/ 0 60000 65536"/>
                <a:gd name="T14" fmla="*/ 0 60000 65536"/>
                <a:gd name="T15" fmla="*/ 0 w 2287"/>
                <a:gd name="T16" fmla="*/ 0 h 601"/>
                <a:gd name="T17" fmla="*/ 2287 w 2287"/>
                <a:gd name="T18" fmla="*/ 601 h 601"/>
              </a:gdLst>
              <a:ahLst/>
              <a:cxnLst>
                <a:cxn ang="T10">
                  <a:pos x="T0" y="T1"/>
                </a:cxn>
                <a:cxn ang="T11">
                  <a:pos x="T2" y="T3"/>
                </a:cxn>
                <a:cxn ang="T12">
                  <a:pos x="T4" y="T5"/>
                </a:cxn>
                <a:cxn ang="T13">
                  <a:pos x="T6" y="T7"/>
                </a:cxn>
                <a:cxn ang="T14">
                  <a:pos x="T8" y="T9"/>
                </a:cxn>
              </a:cxnLst>
              <a:rect l="T15" t="T16" r="T17" b="T18"/>
              <a:pathLst>
                <a:path w="2287" h="601">
                  <a:moveTo>
                    <a:pt x="0" y="600"/>
                  </a:moveTo>
                  <a:lnTo>
                    <a:pt x="2286" y="600"/>
                  </a:lnTo>
                  <a:lnTo>
                    <a:pt x="1940" y="0"/>
                  </a:lnTo>
                  <a:lnTo>
                    <a:pt x="340" y="0"/>
                  </a:lnTo>
                  <a:lnTo>
                    <a:pt x="0" y="600"/>
                  </a:lnTo>
                </a:path>
              </a:pathLst>
            </a:custGeom>
            <a:solidFill>
              <a:srgbClr val="9F3FDF"/>
            </a:solidFill>
            <a:ln w="25400" cap="rnd">
              <a:solidFill>
                <a:srgbClr val="000000"/>
              </a:solidFill>
              <a:round/>
              <a:headEnd/>
              <a:tailEnd/>
            </a:ln>
          </p:spPr>
          <p:txBody>
            <a:bodyPr/>
            <a:lstStyle/>
            <a:p>
              <a:endParaRPr lang="en-US"/>
            </a:p>
          </p:txBody>
        </p:sp>
      </p:grpSp>
      <p:sp>
        <p:nvSpPr>
          <p:cNvPr id="17416" name="Rectangle 14"/>
          <p:cNvSpPr>
            <a:spLocks noChangeArrowheads="1"/>
          </p:cNvSpPr>
          <p:nvPr/>
        </p:nvSpPr>
        <p:spPr bwMode="auto">
          <a:xfrm>
            <a:off x="4192782" y="3416065"/>
            <a:ext cx="2884236" cy="705321"/>
          </a:xfrm>
          <a:prstGeom prst="rect">
            <a:avLst/>
          </a:prstGeom>
          <a:noFill/>
          <a:ln w="12700">
            <a:noFill/>
            <a:miter lim="800000"/>
            <a:headEnd/>
            <a:tailEnd/>
          </a:ln>
        </p:spPr>
        <p:txBody>
          <a:bodyPr wrap="square" lIns="90488" tIns="44450" rIns="90488" bIns="44450">
            <a:spAutoFit/>
          </a:bodyPr>
          <a:lstStyle/>
          <a:p>
            <a:pPr algn="ctr"/>
            <a:r>
              <a:rPr lang="en-US" sz="2000" dirty="0"/>
              <a:t>Love &amp; Belonging </a:t>
            </a:r>
          </a:p>
          <a:p>
            <a:pPr algn="ctr"/>
            <a:r>
              <a:rPr lang="en-US" sz="2000" dirty="0"/>
              <a:t>Needs</a:t>
            </a:r>
          </a:p>
        </p:txBody>
      </p:sp>
      <p:sp>
        <p:nvSpPr>
          <p:cNvPr id="17417" name="Rectangle 15"/>
          <p:cNvSpPr>
            <a:spLocks noChangeArrowheads="1"/>
          </p:cNvSpPr>
          <p:nvPr/>
        </p:nvSpPr>
        <p:spPr bwMode="auto">
          <a:xfrm>
            <a:off x="3414713" y="4633914"/>
            <a:ext cx="4203700" cy="638175"/>
          </a:xfrm>
          <a:prstGeom prst="rect">
            <a:avLst/>
          </a:prstGeom>
          <a:noFill/>
          <a:ln w="12700">
            <a:noFill/>
            <a:miter lim="800000"/>
            <a:headEnd/>
            <a:tailEnd/>
          </a:ln>
        </p:spPr>
        <p:txBody>
          <a:bodyPr lIns="90488" tIns="44450" rIns="90488" bIns="44450">
            <a:spAutoFit/>
          </a:bodyPr>
          <a:lstStyle/>
          <a:p>
            <a:pPr algn="ctr"/>
            <a:r>
              <a:rPr lang="en-US" sz="3600"/>
              <a:t>Safety Needs</a:t>
            </a:r>
          </a:p>
        </p:txBody>
      </p:sp>
      <p:sp>
        <p:nvSpPr>
          <p:cNvPr id="17418" name="Rectangle 16"/>
          <p:cNvSpPr>
            <a:spLocks noChangeArrowheads="1"/>
          </p:cNvSpPr>
          <p:nvPr/>
        </p:nvSpPr>
        <p:spPr bwMode="auto">
          <a:xfrm>
            <a:off x="1525589" y="304801"/>
            <a:ext cx="9064625" cy="705321"/>
          </a:xfrm>
          <a:prstGeom prst="rect">
            <a:avLst/>
          </a:prstGeom>
          <a:noFill/>
          <a:ln w="12700">
            <a:noFill/>
            <a:miter lim="800000"/>
            <a:headEnd/>
            <a:tailEnd/>
          </a:ln>
        </p:spPr>
        <p:txBody>
          <a:bodyPr wrap="square" lIns="90488" tIns="44450" rIns="90488" bIns="44450">
            <a:spAutoFit/>
          </a:bodyPr>
          <a:lstStyle/>
          <a:p>
            <a:pPr algn="ctr"/>
            <a:r>
              <a:rPr lang="en-US" sz="4000" b="1" dirty="0">
                <a:solidFill>
                  <a:schemeClr val="tx2"/>
                </a:solidFill>
                <a:latin typeface="Arial" charset="0"/>
              </a:rPr>
              <a:t>Hierarchy Of Needs</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nnn.jpg"/>
          <p:cNvPicPr>
            <a:picLocks noChangeAspect="1"/>
          </p:cNvPicPr>
          <p:nvPr/>
        </p:nvPicPr>
        <p:blipFill>
          <a:blip r:embed="rId2"/>
          <a:stretch>
            <a:fillRect/>
          </a:stretch>
        </p:blipFill>
        <p:spPr>
          <a:xfrm>
            <a:off x="2156662" y="838201"/>
            <a:ext cx="7901738" cy="541019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nnn2.jpg"/>
          <p:cNvPicPr>
            <a:picLocks noChangeAspect="1"/>
          </p:cNvPicPr>
          <p:nvPr/>
        </p:nvPicPr>
        <p:blipFill>
          <a:blip r:embed="rId2"/>
          <a:stretch>
            <a:fillRect/>
          </a:stretch>
        </p:blipFill>
        <p:spPr>
          <a:xfrm>
            <a:off x="2133600" y="990600"/>
            <a:ext cx="7772400" cy="51816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533400"/>
            <a:ext cx="8947522" cy="1319848"/>
          </a:xfrm>
        </p:spPr>
        <p:txBody>
          <a:bodyPr/>
          <a:lstStyle/>
          <a:p>
            <a:pPr algn="l"/>
            <a:r>
              <a:rPr lang="en-US" b="1" dirty="0">
                <a:solidFill>
                  <a:schemeClr val="tx1"/>
                </a:solidFill>
              </a:rPr>
              <a:t>Love and Belongings</a:t>
            </a:r>
          </a:p>
        </p:txBody>
      </p:sp>
      <p:sp>
        <p:nvSpPr>
          <p:cNvPr id="3" name="Content Placeholder 2"/>
          <p:cNvSpPr>
            <a:spLocks noGrp="1"/>
          </p:cNvSpPr>
          <p:nvPr>
            <p:ph idx="1"/>
          </p:nvPr>
        </p:nvSpPr>
        <p:spPr/>
        <p:txBody>
          <a:bodyPr>
            <a:normAutofit/>
          </a:bodyPr>
          <a:lstStyle/>
          <a:p>
            <a:r>
              <a:rPr lang="en-US" dirty="0"/>
              <a:t>Man is a social animal.</a:t>
            </a:r>
          </a:p>
          <a:p>
            <a:r>
              <a:rPr lang="en-US" dirty="0"/>
              <a:t>According to Maslow, humans need to feel a sense of belonging and acceptance among social groups.  Many people become susceptible to loneliness, social anxiety, and clinical depression in the absence of this love or belonging element. </a:t>
            </a:r>
          </a:p>
          <a:p>
            <a:r>
              <a:rPr lang="en-US" dirty="0"/>
              <a:t>Deficiencies within this level of Maslow's hierarchy – due to neglect, shunning, ostracism, etc. – can adversely affect the individual's ability to form and maintain emotionally significant relationships in general.</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a:t>Organizations can help fulfill this kind of need by organizing different team events aimed at developing a fondness and friendliness among different employees.</a:t>
            </a:r>
          </a:p>
          <a:p>
            <a:r>
              <a:rPr lang="en-US" sz="2800" dirty="0"/>
              <a:t>One can overcome this need by working in a team , social facilities, mentoring and coaching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2"/>
          <p:cNvSpPr>
            <a:spLocks/>
          </p:cNvSpPr>
          <p:nvPr/>
        </p:nvSpPr>
        <p:spPr bwMode="auto">
          <a:xfrm>
            <a:off x="8177214" y="4851401"/>
            <a:ext cx="1201737" cy="1660525"/>
          </a:xfrm>
          <a:custGeom>
            <a:avLst/>
            <a:gdLst>
              <a:gd name="T0" fmla="*/ 566737 w 757"/>
              <a:gd name="T1" fmla="*/ 1658938 h 1046"/>
              <a:gd name="T2" fmla="*/ 0 w 757"/>
              <a:gd name="T3" fmla="*/ 706437 h 1046"/>
              <a:gd name="T4" fmla="*/ 531812 w 757"/>
              <a:gd name="T5" fmla="*/ 0 h 1046"/>
              <a:gd name="T6" fmla="*/ 1200150 w 757"/>
              <a:gd name="T7" fmla="*/ 825500 h 1046"/>
              <a:gd name="T8" fmla="*/ 566737 w 757"/>
              <a:gd name="T9" fmla="*/ 1658938 h 1046"/>
              <a:gd name="T10" fmla="*/ 0 60000 65536"/>
              <a:gd name="T11" fmla="*/ 0 60000 65536"/>
              <a:gd name="T12" fmla="*/ 0 60000 65536"/>
              <a:gd name="T13" fmla="*/ 0 60000 65536"/>
              <a:gd name="T14" fmla="*/ 0 60000 65536"/>
              <a:gd name="T15" fmla="*/ 0 w 757"/>
              <a:gd name="T16" fmla="*/ 0 h 1046"/>
              <a:gd name="T17" fmla="*/ 757 w 757"/>
              <a:gd name="T18" fmla="*/ 1046 h 1046"/>
            </a:gdLst>
            <a:ahLst/>
            <a:cxnLst>
              <a:cxn ang="T10">
                <a:pos x="T0" y="T1"/>
              </a:cxn>
              <a:cxn ang="T11">
                <a:pos x="T2" y="T3"/>
              </a:cxn>
              <a:cxn ang="T12">
                <a:pos x="T4" y="T5"/>
              </a:cxn>
              <a:cxn ang="T13">
                <a:pos x="T6" y="T7"/>
              </a:cxn>
              <a:cxn ang="T14">
                <a:pos x="T8" y="T9"/>
              </a:cxn>
            </a:cxnLst>
            <a:rect l="T15" t="T16" r="T17" b="T18"/>
            <a:pathLst>
              <a:path w="757" h="1046">
                <a:moveTo>
                  <a:pt x="357" y="1045"/>
                </a:moveTo>
                <a:lnTo>
                  <a:pt x="0" y="445"/>
                </a:lnTo>
                <a:lnTo>
                  <a:pt x="335" y="0"/>
                </a:lnTo>
                <a:lnTo>
                  <a:pt x="756" y="520"/>
                </a:lnTo>
                <a:lnTo>
                  <a:pt x="357" y="1045"/>
                </a:lnTo>
              </a:path>
            </a:pathLst>
          </a:custGeom>
          <a:solidFill>
            <a:srgbClr val="51DC00"/>
          </a:solidFill>
          <a:ln w="25400" cap="rnd">
            <a:solidFill>
              <a:srgbClr val="000000"/>
            </a:solidFill>
            <a:round/>
            <a:headEnd/>
            <a:tailEnd/>
          </a:ln>
        </p:spPr>
        <p:txBody>
          <a:bodyPr/>
          <a:lstStyle/>
          <a:p>
            <a:endParaRPr lang="en-US"/>
          </a:p>
        </p:txBody>
      </p:sp>
      <p:sp>
        <p:nvSpPr>
          <p:cNvPr id="19459" name="Freeform 3"/>
          <p:cNvSpPr>
            <a:spLocks/>
          </p:cNvSpPr>
          <p:nvPr/>
        </p:nvSpPr>
        <p:spPr bwMode="auto">
          <a:xfrm>
            <a:off x="3117851" y="4851400"/>
            <a:ext cx="5592763" cy="711200"/>
          </a:xfrm>
          <a:custGeom>
            <a:avLst/>
            <a:gdLst>
              <a:gd name="T0" fmla="*/ 0 w 3523"/>
              <a:gd name="T1" fmla="*/ 709613 h 448"/>
              <a:gd name="T2" fmla="*/ 5059363 w 3523"/>
              <a:gd name="T3" fmla="*/ 709613 h 448"/>
              <a:gd name="T4" fmla="*/ 5591176 w 3523"/>
              <a:gd name="T5" fmla="*/ 0 h 448"/>
              <a:gd name="T6" fmla="*/ 714375 w 3523"/>
              <a:gd name="T7" fmla="*/ 0 h 448"/>
              <a:gd name="T8" fmla="*/ 0 w 3523"/>
              <a:gd name="T9" fmla="*/ 709613 h 448"/>
              <a:gd name="T10" fmla="*/ 0 60000 65536"/>
              <a:gd name="T11" fmla="*/ 0 60000 65536"/>
              <a:gd name="T12" fmla="*/ 0 60000 65536"/>
              <a:gd name="T13" fmla="*/ 0 60000 65536"/>
              <a:gd name="T14" fmla="*/ 0 60000 65536"/>
              <a:gd name="T15" fmla="*/ 0 w 3523"/>
              <a:gd name="T16" fmla="*/ 0 h 448"/>
              <a:gd name="T17" fmla="*/ 3523 w 3523"/>
              <a:gd name="T18" fmla="*/ 448 h 448"/>
            </a:gdLst>
            <a:ahLst/>
            <a:cxnLst>
              <a:cxn ang="T10">
                <a:pos x="T0" y="T1"/>
              </a:cxn>
              <a:cxn ang="T11">
                <a:pos x="T2" y="T3"/>
              </a:cxn>
              <a:cxn ang="T12">
                <a:pos x="T4" y="T5"/>
              </a:cxn>
              <a:cxn ang="T13">
                <a:pos x="T6" y="T7"/>
              </a:cxn>
              <a:cxn ang="T14">
                <a:pos x="T8" y="T9"/>
              </a:cxn>
            </a:cxnLst>
            <a:rect l="T15" t="T16" r="T17" b="T18"/>
            <a:pathLst>
              <a:path w="3523" h="448">
                <a:moveTo>
                  <a:pt x="0" y="447"/>
                </a:moveTo>
                <a:lnTo>
                  <a:pt x="3187" y="447"/>
                </a:lnTo>
                <a:lnTo>
                  <a:pt x="3522" y="0"/>
                </a:lnTo>
                <a:lnTo>
                  <a:pt x="450" y="0"/>
                </a:lnTo>
                <a:lnTo>
                  <a:pt x="0" y="447"/>
                </a:lnTo>
              </a:path>
            </a:pathLst>
          </a:custGeom>
          <a:solidFill>
            <a:srgbClr val="00AE00"/>
          </a:solidFill>
          <a:ln w="25400" cap="rnd">
            <a:solidFill>
              <a:srgbClr val="000000"/>
            </a:solidFill>
            <a:round/>
            <a:headEnd/>
            <a:tailEnd/>
          </a:ln>
        </p:spPr>
        <p:txBody>
          <a:bodyPr/>
          <a:lstStyle/>
          <a:p>
            <a:endParaRPr lang="en-US"/>
          </a:p>
        </p:txBody>
      </p:sp>
      <p:sp>
        <p:nvSpPr>
          <p:cNvPr id="19460" name="Freeform 4"/>
          <p:cNvSpPr>
            <a:spLocks/>
          </p:cNvSpPr>
          <p:nvPr/>
        </p:nvSpPr>
        <p:spPr bwMode="auto">
          <a:xfrm>
            <a:off x="2571751" y="5557838"/>
            <a:ext cx="6176963" cy="957262"/>
          </a:xfrm>
          <a:custGeom>
            <a:avLst/>
            <a:gdLst>
              <a:gd name="T0" fmla="*/ 542925 w 3891"/>
              <a:gd name="T1" fmla="*/ 0 h 603"/>
              <a:gd name="T2" fmla="*/ 5603876 w 3891"/>
              <a:gd name="T3" fmla="*/ 0 h 603"/>
              <a:gd name="T4" fmla="*/ 6175376 w 3891"/>
              <a:gd name="T5" fmla="*/ 955675 h 603"/>
              <a:gd name="T6" fmla="*/ 0 w 3891"/>
              <a:gd name="T7" fmla="*/ 955675 h 603"/>
              <a:gd name="T8" fmla="*/ 542925 w 3891"/>
              <a:gd name="T9" fmla="*/ 0 h 603"/>
              <a:gd name="T10" fmla="*/ 0 60000 65536"/>
              <a:gd name="T11" fmla="*/ 0 60000 65536"/>
              <a:gd name="T12" fmla="*/ 0 60000 65536"/>
              <a:gd name="T13" fmla="*/ 0 60000 65536"/>
              <a:gd name="T14" fmla="*/ 0 60000 65536"/>
              <a:gd name="T15" fmla="*/ 0 w 3891"/>
              <a:gd name="T16" fmla="*/ 0 h 603"/>
              <a:gd name="T17" fmla="*/ 3891 w 3891"/>
              <a:gd name="T18" fmla="*/ 603 h 603"/>
            </a:gdLst>
            <a:ahLst/>
            <a:cxnLst>
              <a:cxn ang="T10">
                <a:pos x="T0" y="T1"/>
              </a:cxn>
              <a:cxn ang="T11">
                <a:pos x="T2" y="T3"/>
              </a:cxn>
              <a:cxn ang="T12">
                <a:pos x="T4" y="T5"/>
              </a:cxn>
              <a:cxn ang="T13">
                <a:pos x="T6" y="T7"/>
              </a:cxn>
              <a:cxn ang="T14">
                <a:pos x="T8" y="T9"/>
              </a:cxn>
            </a:cxnLst>
            <a:rect l="T15" t="T16" r="T17" b="T18"/>
            <a:pathLst>
              <a:path w="3891" h="603">
                <a:moveTo>
                  <a:pt x="342" y="0"/>
                </a:moveTo>
                <a:lnTo>
                  <a:pt x="3530" y="0"/>
                </a:lnTo>
                <a:lnTo>
                  <a:pt x="3890" y="602"/>
                </a:lnTo>
                <a:lnTo>
                  <a:pt x="0" y="602"/>
                </a:lnTo>
                <a:lnTo>
                  <a:pt x="342" y="0"/>
                </a:lnTo>
              </a:path>
            </a:pathLst>
          </a:custGeom>
          <a:solidFill>
            <a:srgbClr val="60C900"/>
          </a:solidFill>
          <a:ln w="25400" cap="rnd">
            <a:solidFill>
              <a:srgbClr val="000000"/>
            </a:solidFill>
            <a:round/>
            <a:headEnd/>
            <a:tailEnd/>
          </a:ln>
        </p:spPr>
        <p:txBody>
          <a:bodyPr/>
          <a:lstStyle/>
          <a:p>
            <a:endParaRPr lang="en-US"/>
          </a:p>
        </p:txBody>
      </p:sp>
      <p:grpSp>
        <p:nvGrpSpPr>
          <p:cNvPr id="2" name="Group 8"/>
          <p:cNvGrpSpPr>
            <a:grpSpLocks/>
          </p:cNvGrpSpPr>
          <p:nvPr/>
        </p:nvGrpSpPr>
        <p:grpSpPr bwMode="auto">
          <a:xfrm>
            <a:off x="3217863" y="3908426"/>
            <a:ext cx="5397500" cy="1503363"/>
            <a:chOff x="1067" y="2462"/>
            <a:chExt cx="3400" cy="947"/>
          </a:xfrm>
        </p:grpSpPr>
        <p:sp>
          <p:nvSpPr>
            <p:cNvPr id="19475" name="Freeform 5"/>
            <p:cNvSpPr>
              <a:spLocks/>
            </p:cNvSpPr>
            <p:nvPr/>
          </p:nvSpPr>
          <p:spPr bwMode="auto">
            <a:xfrm>
              <a:off x="3799" y="2462"/>
              <a:ext cx="668" cy="947"/>
            </a:xfrm>
            <a:custGeom>
              <a:avLst/>
              <a:gdLst>
                <a:gd name="T0" fmla="*/ 340 w 668"/>
                <a:gd name="T1" fmla="*/ 946 h 947"/>
                <a:gd name="T2" fmla="*/ 0 w 668"/>
                <a:gd name="T3" fmla="*/ 332 h 947"/>
                <a:gd name="T4" fmla="*/ 248 w 668"/>
                <a:gd name="T5" fmla="*/ 0 h 947"/>
                <a:gd name="T6" fmla="*/ 667 w 668"/>
                <a:gd name="T7" fmla="*/ 522 h 947"/>
                <a:gd name="T8" fmla="*/ 340 w 668"/>
                <a:gd name="T9" fmla="*/ 946 h 947"/>
                <a:gd name="T10" fmla="*/ 0 60000 65536"/>
                <a:gd name="T11" fmla="*/ 0 60000 65536"/>
                <a:gd name="T12" fmla="*/ 0 60000 65536"/>
                <a:gd name="T13" fmla="*/ 0 60000 65536"/>
                <a:gd name="T14" fmla="*/ 0 60000 65536"/>
                <a:gd name="T15" fmla="*/ 0 w 668"/>
                <a:gd name="T16" fmla="*/ 0 h 947"/>
                <a:gd name="T17" fmla="*/ 668 w 668"/>
                <a:gd name="T18" fmla="*/ 947 h 947"/>
              </a:gdLst>
              <a:ahLst/>
              <a:cxnLst>
                <a:cxn ang="T10">
                  <a:pos x="T0" y="T1"/>
                </a:cxn>
                <a:cxn ang="T11">
                  <a:pos x="T2" y="T3"/>
                </a:cxn>
                <a:cxn ang="T12">
                  <a:pos x="T4" y="T5"/>
                </a:cxn>
                <a:cxn ang="T13">
                  <a:pos x="T6" y="T7"/>
                </a:cxn>
                <a:cxn ang="T14">
                  <a:pos x="T8" y="T9"/>
                </a:cxn>
              </a:cxnLst>
              <a:rect l="T15" t="T16" r="T17" b="T18"/>
              <a:pathLst>
                <a:path w="668" h="947">
                  <a:moveTo>
                    <a:pt x="340" y="946"/>
                  </a:moveTo>
                  <a:lnTo>
                    <a:pt x="0" y="332"/>
                  </a:lnTo>
                  <a:lnTo>
                    <a:pt x="248" y="0"/>
                  </a:lnTo>
                  <a:lnTo>
                    <a:pt x="667" y="522"/>
                  </a:lnTo>
                  <a:lnTo>
                    <a:pt x="340" y="946"/>
                  </a:lnTo>
                </a:path>
              </a:pathLst>
            </a:custGeom>
            <a:solidFill>
              <a:srgbClr val="FF5F7F"/>
            </a:solidFill>
            <a:ln w="25400" cap="rnd">
              <a:solidFill>
                <a:srgbClr val="000000"/>
              </a:solidFill>
              <a:round/>
              <a:headEnd/>
              <a:tailEnd/>
            </a:ln>
          </p:spPr>
          <p:txBody>
            <a:bodyPr/>
            <a:lstStyle/>
            <a:p>
              <a:endParaRPr lang="en-US"/>
            </a:p>
          </p:txBody>
        </p:sp>
        <p:sp>
          <p:nvSpPr>
            <p:cNvPr id="19476" name="Freeform 6"/>
            <p:cNvSpPr>
              <a:spLocks/>
            </p:cNvSpPr>
            <p:nvPr/>
          </p:nvSpPr>
          <p:spPr bwMode="auto">
            <a:xfrm>
              <a:off x="1403" y="2462"/>
              <a:ext cx="2647" cy="334"/>
            </a:xfrm>
            <a:custGeom>
              <a:avLst/>
              <a:gdLst>
                <a:gd name="T0" fmla="*/ 0 w 2647"/>
                <a:gd name="T1" fmla="*/ 333 h 334"/>
                <a:gd name="T2" fmla="*/ 2397 w 2647"/>
                <a:gd name="T3" fmla="*/ 333 h 334"/>
                <a:gd name="T4" fmla="*/ 2646 w 2647"/>
                <a:gd name="T5" fmla="*/ 0 h 334"/>
                <a:gd name="T6" fmla="*/ 473 w 2647"/>
                <a:gd name="T7" fmla="*/ 2 h 334"/>
                <a:gd name="T8" fmla="*/ 0 w 2647"/>
                <a:gd name="T9" fmla="*/ 333 h 334"/>
                <a:gd name="T10" fmla="*/ 0 60000 65536"/>
                <a:gd name="T11" fmla="*/ 0 60000 65536"/>
                <a:gd name="T12" fmla="*/ 0 60000 65536"/>
                <a:gd name="T13" fmla="*/ 0 60000 65536"/>
                <a:gd name="T14" fmla="*/ 0 60000 65536"/>
                <a:gd name="T15" fmla="*/ 0 w 2647"/>
                <a:gd name="T16" fmla="*/ 0 h 334"/>
                <a:gd name="T17" fmla="*/ 2647 w 2647"/>
                <a:gd name="T18" fmla="*/ 334 h 334"/>
              </a:gdLst>
              <a:ahLst/>
              <a:cxnLst>
                <a:cxn ang="T10">
                  <a:pos x="T0" y="T1"/>
                </a:cxn>
                <a:cxn ang="T11">
                  <a:pos x="T2" y="T3"/>
                </a:cxn>
                <a:cxn ang="T12">
                  <a:pos x="T4" y="T5"/>
                </a:cxn>
                <a:cxn ang="T13">
                  <a:pos x="T6" y="T7"/>
                </a:cxn>
                <a:cxn ang="T14">
                  <a:pos x="T8" y="T9"/>
                </a:cxn>
              </a:cxnLst>
              <a:rect l="T15" t="T16" r="T17" b="T18"/>
              <a:pathLst>
                <a:path w="2647" h="334">
                  <a:moveTo>
                    <a:pt x="0" y="333"/>
                  </a:moveTo>
                  <a:lnTo>
                    <a:pt x="2397" y="333"/>
                  </a:lnTo>
                  <a:lnTo>
                    <a:pt x="2646" y="0"/>
                  </a:lnTo>
                  <a:lnTo>
                    <a:pt x="473" y="2"/>
                  </a:lnTo>
                  <a:lnTo>
                    <a:pt x="0" y="333"/>
                  </a:lnTo>
                </a:path>
              </a:pathLst>
            </a:custGeom>
            <a:solidFill>
              <a:srgbClr val="800000"/>
            </a:solidFill>
            <a:ln w="25400" cap="rnd">
              <a:solidFill>
                <a:srgbClr val="000000"/>
              </a:solidFill>
              <a:round/>
              <a:headEnd/>
              <a:tailEnd/>
            </a:ln>
          </p:spPr>
          <p:txBody>
            <a:bodyPr/>
            <a:lstStyle/>
            <a:p>
              <a:endParaRPr lang="en-US"/>
            </a:p>
          </p:txBody>
        </p:sp>
        <p:sp>
          <p:nvSpPr>
            <p:cNvPr id="19477" name="Freeform 7"/>
            <p:cNvSpPr>
              <a:spLocks/>
            </p:cNvSpPr>
            <p:nvPr/>
          </p:nvSpPr>
          <p:spPr bwMode="auto">
            <a:xfrm>
              <a:off x="1067" y="2794"/>
              <a:ext cx="3073" cy="615"/>
            </a:xfrm>
            <a:custGeom>
              <a:avLst/>
              <a:gdLst>
                <a:gd name="T0" fmla="*/ 0 w 3073"/>
                <a:gd name="T1" fmla="*/ 614 h 615"/>
                <a:gd name="T2" fmla="*/ 3072 w 3073"/>
                <a:gd name="T3" fmla="*/ 614 h 615"/>
                <a:gd name="T4" fmla="*/ 2732 w 3073"/>
                <a:gd name="T5" fmla="*/ 0 h 615"/>
                <a:gd name="T6" fmla="*/ 337 w 3073"/>
                <a:gd name="T7" fmla="*/ 0 h 615"/>
                <a:gd name="T8" fmla="*/ 0 w 3073"/>
                <a:gd name="T9" fmla="*/ 614 h 615"/>
                <a:gd name="T10" fmla="*/ 0 60000 65536"/>
                <a:gd name="T11" fmla="*/ 0 60000 65536"/>
                <a:gd name="T12" fmla="*/ 0 60000 65536"/>
                <a:gd name="T13" fmla="*/ 0 60000 65536"/>
                <a:gd name="T14" fmla="*/ 0 60000 65536"/>
                <a:gd name="T15" fmla="*/ 0 w 3073"/>
                <a:gd name="T16" fmla="*/ 0 h 615"/>
                <a:gd name="T17" fmla="*/ 3073 w 3073"/>
                <a:gd name="T18" fmla="*/ 615 h 615"/>
              </a:gdLst>
              <a:ahLst/>
              <a:cxnLst>
                <a:cxn ang="T10">
                  <a:pos x="T0" y="T1"/>
                </a:cxn>
                <a:cxn ang="T11">
                  <a:pos x="T2" y="T3"/>
                </a:cxn>
                <a:cxn ang="T12">
                  <a:pos x="T4" y="T5"/>
                </a:cxn>
                <a:cxn ang="T13">
                  <a:pos x="T6" y="T7"/>
                </a:cxn>
                <a:cxn ang="T14">
                  <a:pos x="T8" y="T9"/>
                </a:cxn>
              </a:cxnLst>
              <a:rect l="T15" t="T16" r="T17" b="T18"/>
              <a:pathLst>
                <a:path w="3073" h="615">
                  <a:moveTo>
                    <a:pt x="0" y="614"/>
                  </a:moveTo>
                  <a:lnTo>
                    <a:pt x="3072" y="614"/>
                  </a:lnTo>
                  <a:lnTo>
                    <a:pt x="2732" y="0"/>
                  </a:lnTo>
                  <a:lnTo>
                    <a:pt x="337" y="0"/>
                  </a:lnTo>
                  <a:lnTo>
                    <a:pt x="0" y="614"/>
                  </a:lnTo>
                </a:path>
              </a:pathLst>
            </a:custGeom>
            <a:solidFill>
              <a:srgbClr val="FF001F"/>
            </a:solidFill>
            <a:ln w="25400" cap="rnd">
              <a:solidFill>
                <a:srgbClr val="000000"/>
              </a:solidFill>
              <a:round/>
              <a:headEnd/>
              <a:tailEnd/>
            </a:ln>
          </p:spPr>
          <p:txBody>
            <a:bodyPr/>
            <a:lstStyle/>
            <a:p>
              <a:endParaRPr lang="en-US"/>
            </a:p>
          </p:txBody>
        </p:sp>
      </p:grpSp>
      <p:grpSp>
        <p:nvGrpSpPr>
          <p:cNvPr id="3" name="Group 12"/>
          <p:cNvGrpSpPr>
            <a:grpSpLocks/>
          </p:cNvGrpSpPr>
          <p:nvPr/>
        </p:nvGrpSpPr>
        <p:grpSpPr bwMode="auto">
          <a:xfrm>
            <a:off x="3841750" y="2978151"/>
            <a:ext cx="4008438" cy="1306513"/>
            <a:chOff x="1460" y="1876"/>
            <a:chExt cx="2525" cy="823"/>
          </a:xfrm>
        </p:grpSpPr>
        <p:sp>
          <p:nvSpPr>
            <p:cNvPr id="19472" name="Freeform 9"/>
            <p:cNvSpPr>
              <a:spLocks/>
            </p:cNvSpPr>
            <p:nvPr/>
          </p:nvSpPr>
          <p:spPr bwMode="auto">
            <a:xfrm>
              <a:off x="3401" y="1876"/>
              <a:ext cx="584" cy="821"/>
            </a:xfrm>
            <a:custGeom>
              <a:avLst/>
              <a:gdLst>
                <a:gd name="T0" fmla="*/ 0 w 584"/>
                <a:gd name="T1" fmla="*/ 223 h 821"/>
                <a:gd name="T2" fmla="*/ 347 w 584"/>
                <a:gd name="T3" fmla="*/ 820 h 821"/>
                <a:gd name="T4" fmla="*/ 583 w 584"/>
                <a:gd name="T5" fmla="*/ 514 h 821"/>
                <a:gd name="T6" fmla="*/ 168 w 584"/>
                <a:gd name="T7" fmla="*/ 0 h 821"/>
                <a:gd name="T8" fmla="*/ 0 w 584"/>
                <a:gd name="T9" fmla="*/ 223 h 821"/>
                <a:gd name="T10" fmla="*/ 0 60000 65536"/>
                <a:gd name="T11" fmla="*/ 0 60000 65536"/>
                <a:gd name="T12" fmla="*/ 0 60000 65536"/>
                <a:gd name="T13" fmla="*/ 0 60000 65536"/>
                <a:gd name="T14" fmla="*/ 0 60000 65536"/>
                <a:gd name="T15" fmla="*/ 0 w 584"/>
                <a:gd name="T16" fmla="*/ 0 h 821"/>
                <a:gd name="T17" fmla="*/ 584 w 584"/>
                <a:gd name="T18" fmla="*/ 821 h 821"/>
              </a:gdLst>
              <a:ahLst/>
              <a:cxnLst>
                <a:cxn ang="T10">
                  <a:pos x="T0" y="T1"/>
                </a:cxn>
                <a:cxn ang="T11">
                  <a:pos x="T2" y="T3"/>
                </a:cxn>
                <a:cxn ang="T12">
                  <a:pos x="T4" y="T5"/>
                </a:cxn>
                <a:cxn ang="T13">
                  <a:pos x="T6" y="T7"/>
                </a:cxn>
                <a:cxn ang="T14">
                  <a:pos x="T8" y="T9"/>
                </a:cxn>
              </a:cxnLst>
              <a:rect l="T15" t="T16" r="T17" b="T18"/>
              <a:pathLst>
                <a:path w="584" h="821">
                  <a:moveTo>
                    <a:pt x="0" y="223"/>
                  </a:moveTo>
                  <a:lnTo>
                    <a:pt x="347" y="820"/>
                  </a:lnTo>
                  <a:lnTo>
                    <a:pt x="583" y="514"/>
                  </a:lnTo>
                  <a:lnTo>
                    <a:pt x="168" y="0"/>
                  </a:lnTo>
                  <a:lnTo>
                    <a:pt x="0" y="223"/>
                  </a:lnTo>
                </a:path>
              </a:pathLst>
            </a:custGeom>
            <a:solidFill>
              <a:srgbClr val="BF5FFF"/>
            </a:solidFill>
            <a:ln w="25400" cap="rnd">
              <a:solidFill>
                <a:srgbClr val="000000"/>
              </a:solidFill>
              <a:round/>
              <a:headEnd/>
              <a:tailEnd/>
            </a:ln>
          </p:spPr>
          <p:txBody>
            <a:bodyPr/>
            <a:lstStyle/>
            <a:p>
              <a:endParaRPr lang="en-US"/>
            </a:p>
          </p:txBody>
        </p:sp>
        <p:sp>
          <p:nvSpPr>
            <p:cNvPr id="19473" name="Freeform 10"/>
            <p:cNvSpPr>
              <a:spLocks/>
            </p:cNvSpPr>
            <p:nvPr/>
          </p:nvSpPr>
          <p:spPr bwMode="auto">
            <a:xfrm>
              <a:off x="1800" y="1876"/>
              <a:ext cx="1769" cy="223"/>
            </a:xfrm>
            <a:custGeom>
              <a:avLst/>
              <a:gdLst>
                <a:gd name="T0" fmla="*/ 0 w 1769"/>
                <a:gd name="T1" fmla="*/ 222 h 223"/>
                <a:gd name="T2" fmla="*/ 1600 w 1769"/>
                <a:gd name="T3" fmla="*/ 222 h 223"/>
                <a:gd name="T4" fmla="*/ 1768 w 1769"/>
                <a:gd name="T5" fmla="*/ 0 h 223"/>
                <a:gd name="T6" fmla="*/ 447 w 1769"/>
                <a:gd name="T7" fmla="*/ 0 h 223"/>
                <a:gd name="T8" fmla="*/ 0 w 1769"/>
                <a:gd name="T9" fmla="*/ 222 h 223"/>
                <a:gd name="T10" fmla="*/ 0 60000 65536"/>
                <a:gd name="T11" fmla="*/ 0 60000 65536"/>
                <a:gd name="T12" fmla="*/ 0 60000 65536"/>
                <a:gd name="T13" fmla="*/ 0 60000 65536"/>
                <a:gd name="T14" fmla="*/ 0 60000 65536"/>
                <a:gd name="T15" fmla="*/ 0 w 1769"/>
                <a:gd name="T16" fmla="*/ 0 h 223"/>
                <a:gd name="T17" fmla="*/ 1769 w 1769"/>
                <a:gd name="T18" fmla="*/ 223 h 223"/>
              </a:gdLst>
              <a:ahLst/>
              <a:cxnLst>
                <a:cxn ang="T10">
                  <a:pos x="T0" y="T1"/>
                </a:cxn>
                <a:cxn ang="T11">
                  <a:pos x="T2" y="T3"/>
                </a:cxn>
                <a:cxn ang="T12">
                  <a:pos x="T4" y="T5"/>
                </a:cxn>
                <a:cxn ang="T13">
                  <a:pos x="T6" y="T7"/>
                </a:cxn>
                <a:cxn ang="T14">
                  <a:pos x="T8" y="T9"/>
                </a:cxn>
              </a:cxnLst>
              <a:rect l="T15" t="T16" r="T17" b="T18"/>
              <a:pathLst>
                <a:path w="1769" h="223">
                  <a:moveTo>
                    <a:pt x="0" y="222"/>
                  </a:moveTo>
                  <a:lnTo>
                    <a:pt x="1600" y="222"/>
                  </a:lnTo>
                  <a:lnTo>
                    <a:pt x="1768" y="0"/>
                  </a:lnTo>
                  <a:lnTo>
                    <a:pt x="447" y="0"/>
                  </a:lnTo>
                  <a:lnTo>
                    <a:pt x="0" y="222"/>
                  </a:lnTo>
                </a:path>
              </a:pathLst>
            </a:custGeom>
            <a:solidFill>
              <a:srgbClr val="5F009F"/>
            </a:solidFill>
            <a:ln w="25400" cap="rnd">
              <a:solidFill>
                <a:srgbClr val="000000"/>
              </a:solidFill>
              <a:round/>
              <a:headEnd/>
              <a:tailEnd/>
            </a:ln>
          </p:spPr>
          <p:txBody>
            <a:bodyPr/>
            <a:lstStyle/>
            <a:p>
              <a:endParaRPr lang="en-US"/>
            </a:p>
          </p:txBody>
        </p:sp>
        <p:sp>
          <p:nvSpPr>
            <p:cNvPr id="19474" name="Freeform 11"/>
            <p:cNvSpPr>
              <a:spLocks/>
            </p:cNvSpPr>
            <p:nvPr/>
          </p:nvSpPr>
          <p:spPr bwMode="auto">
            <a:xfrm>
              <a:off x="1460" y="2098"/>
              <a:ext cx="2287" cy="601"/>
            </a:xfrm>
            <a:custGeom>
              <a:avLst/>
              <a:gdLst>
                <a:gd name="T0" fmla="*/ 0 w 2287"/>
                <a:gd name="T1" fmla="*/ 600 h 601"/>
                <a:gd name="T2" fmla="*/ 2286 w 2287"/>
                <a:gd name="T3" fmla="*/ 600 h 601"/>
                <a:gd name="T4" fmla="*/ 1940 w 2287"/>
                <a:gd name="T5" fmla="*/ 0 h 601"/>
                <a:gd name="T6" fmla="*/ 340 w 2287"/>
                <a:gd name="T7" fmla="*/ 0 h 601"/>
                <a:gd name="T8" fmla="*/ 0 w 2287"/>
                <a:gd name="T9" fmla="*/ 600 h 601"/>
                <a:gd name="T10" fmla="*/ 0 60000 65536"/>
                <a:gd name="T11" fmla="*/ 0 60000 65536"/>
                <a:gd name="T12" fmla="*/ 0 60000 65536"/>
                <a:gd name="T13" fmla="*/ 0 60000 65536"/>
                <a:gd name="T14" fmla="*/ 0 60000 65536"/>
                <a:gd name="T15" fmla="*/ 0 w 2287"/>
                <a:gd name="T16" fmla="*/ 0 h 601"/>
                <a:gd name="T17" fmla="*/ 2287 w 2287"/>
                <a:gd name="T18" fmla="*/ 601 h 601"/>
              </a:gdLst>
              <a:ahLst/>
              <a:cxnLst>
                <a:cxn ang="T10">
                  <a:pos x="T0" y="T1"/>
                </a:cxn>
                <a:cxn ang="T11">
                  <a:pos x="T2" y="T3"/>
                </a:cxn>
                <a:cxn ang="T12">
                  <a:pos x="T4" y="T5"/>
                </a:cxn>
                <a:cxn ang="T13">
                  <a:pos x="T6" y="T7"/>
                </a:cxn>
                <a:cxn ang="T14">
                  <a:pos x="T8" y="T9"/>
                </a:cxn>
              </a:cxnLst>
              <a:rect l="T15" t="T16" r="T17" b="T18"/>
              <a:pathLst>
                <a:path w="2287" h="601">
                  <a:moveTo>
                    <a:pt x="0" y="600"/>
                  </a:moveTo>
                  <a:lnTo>
                    <a:pt x="2286" y="600"/>
                  </a:lnTo>
                  <a:lnTo>
                    <a:pt x="1940" y="0"/>
                  </a:lnTo>
                  <a:lnTo>
                    <a:pt x="340" y="0"/>
                  </a:lnTo>
                  <a:lnTo>
                    <a:pt x="0" y="600"/>
                  </a:lnTo>
                </a:path>
              </a:pathLst>
            </a:custGeom>
            <a:solidFill>
              <a:srgbClr val="9F3FDF"/>
            </a:solidFill>
            <a:ln w="25400" cap="rnd">
              <a:solidFill>
                <a:srgbClr val="000000"/>
              </a:solidFill>
              <a:round/>
              <a:headEnd/>
              <a:tailEnd/>
            </a:ln>
          </p:spPr>
          <p:txBody>
            <a:bodyPr/>
            <a:lstStyle/>
            <a:p>
              <a:endParaRPr lang="en-US"/>
            </a:p>
          </p:txBody>
        </p:sp>
      </p:grpSp>
      <p:sp>
        <p:nvSpPr>
          <p:cNvPr id="19463" name="Freeform 13"/>
          <p:cNvSpPr>
            <a:spLocks/>
          </p:cNvSpPr>
          <p:nvPr/>
        </p:nvSpPr>
        <p:spPr bwMode="auto">
          <a:xfrm>
            <a:off x="6289675" y="2033589"/>
            <a:ext cx="800100" cy="1138237"/>
          </a:xfrm>
          <a:custGeom>
            <a:avLst/>
            <a:gdLst>
              <a:gd name="T0" fmla="*/ 546100 w 504"/>
              <a:gd name="T1" fmla="*/ 1136650 h 717"/>
              <a:gd name="T2" fmla="*/ 798513 w 504"/>
              <a:gd name="T3" fmla="*/ 811212 h 717"/>
              <a:gd name="T4" fmla="*/ 138113 w 504"/>
              <a:gd name="T5" fmla="*/ 0 h 717"/>
              <a:gd name="T6" fmla="*/ 0 w 504"/>
              <a:gd name="T7" fmla="*/ 171450 h 717"/>
              <a:gd name="T8" fmla="*/ 546100 w 504"/>
              <a:gd name="T9" fmla="*/ 1136650 h 717"/>
              <a:gd name="T10" fmla="*/ 0 60000 65536"/>
              <a:gd name="T11" fmla="*/ 0 60000 65536"/>
              <a:gd name="T12" fmla="*/ 0 60000 65536"/>
              <a:gd name="T13" fmla="*/ 0 60000 65536"/>
              <a:gd name="T14" fmla="*/ 0 60000 65536"/>
              <a:gd name="T15" fmla="*/ 0 w 504"/>
              <a:gd name="T16" fmla="*/ 0 h 717"/>
              <a:gd name="T17" fmla="*/ 504 w 504"/>
              <a:gd name="T18" fmla="*/ 717 h 717"/>
            </a:gdLst>
            <a:ahLst/>
            <a:cxnLst>
              <a:cxn ang="T10">
                <a:pos x="T0" y="T1"/>
              </a:cxn>
              <a:cxn ang="T11">
                <a:pos x="T2" y="T3"/>
              </a:cxn>
              <a:cxn ang="T12">
                <a:pos x="T4" y="T5"/>
              </a:cxn>
              <a:cxn ang="T13">
                <a:pos x="T6" y="T7"/>
              </a:cxn>
              <a:cxn ang="T14">
                <a:pos x="T8" y="T9"/>
              </a:cxn>
            </a:cxnLst>
            <a:rect l="T15" t="T16" r="T17" b="T18"/>
            <a:pathLst>
              <a:path w="504" h="717">
                <a:moveTo>
                  <a:pt x="344" y="716"/>
                </a:moveTo>
                <a:lnTo>
                  <a:pt x="503" y="511"/>
                </a:lnTo>
                <a:lnTo>
                  <a:pt x="87" y="0"/>
                </a:lnTo>
                <a:lnTo>
                  <a:pt x="0" y="108"/>
                </a:lnTo>
                <a:lnTo>
                  <a:pt x="344" y="716"/>
                </a:lnTo>
              </a:path>
            </a:pathLst>
          </a:custGeom>
          <a:solidFill>
            <a:srgbClr val="ECE846"/>
          </a:solidFill>
          <a:ln w="25400" cap="rnd">
            <a:solidFill>
              <a:srgbClr val="000000"/>
            </a:solidFill>
            <a:round/>
            <a:headEnd/>
            <a:tailEnd/>
          </a:ln>
        </p:spPr>
        <p:txBody>
          <a:bodyPr/>
          <a:lstStyle/>
          <a:p>
            <a:endParaRPr lang="en-US"/>
          </a:p>
        </p:txBody>
      </p:sp>
      <p:sp>
        <p:nvSpPr>
          <p:cNvPr id="19464" name="Freeform 14"/>
          <p:cNvSpPr>
            <a:spLocks/>
          </p:cNvSpPr>
          <p:nvPr/>
        </p:nvSpPr>
        <p:spPr bwMode="auto">
          <a:xfrm>
            <a:off x="5026026" y="2030414"/>
            <a:ext cx="1401763" cy="173037"/>
          </a:xfrm>
          <a:custGeom>
            <a:avLst/>
            <a:gdLst>
              <a:gd name="T0" fmla="*/ 0 w 883"/>
              <a:gd name="T1" fmla="*/ 171450 h 109"/>
              <a:gd name="T2" fmla="*/ 1262063 w 883"/>
              <a:gd name="T3" fmla="*/ 171450 h 109"/>
              <a:gd name="T4" fmla="*/ 1400175 w 883"/>
              <a:gd name="T5" fmla="*/ 0 h 109"/>
              <a:gd name="T6" fmla="*/ 436563 w 883"/>
              <a:gd name="T7" fmla="*/ 0 h 109"/>
              <a:gd name="T8" fmla="*/ 0 w 883"/>
              <a:gd name="T9" fmla="*/ 171450 h 109"/>
              <a:gd name="T10" fmla="*/ 0 60000 65536"/>
              <a:gd name="T11" fmla="*/ 0 60000 65536"/>
              <a:gd name="T12" fmla="*/ 0 60000 65536"/>
              <a:gd name="T13" fmla="*/ 0 60000 65536"/>
              <a:gd name="T14" fmla="*/ 0 60000 65536"/>
              <a:gd name="T15" fmla="*/ 0 w 883"/>
              <a:gd name="T16" fmla="*/ 0 h 109"/>
              <a:gd name="T17" fmla="*/ 883 w 883"/>
              <a:gd name="T18" fmla="*/ 109 h 109"/>
            </a:gdLst>
            <a:ahLst/>
            <a:cxnLst>
              <a:cxn ang="T10">
                <a:pos x="T0" y="T1"/>
              </a:cxn>
              <a:cxn ang="T11">
                <a:pos x="T2" y="T3"/>
              </a:cxn>
              <a:cxn ang="T12">
                <a:pos x="T4" y="T5"/>
              </a:cxn>
              <a:cxn ang="T13">
                <a:pos x="T6" y="T7"/>
              </a:cxn>
              <a:cxn ang="T14">
                <a:pos x="T8" y="T9"/>
              </a:cxn>
            </a:cxnLst>
            <a:rect l="T15" t="T16" r="T17" b="T18"/>
            <a:pathLst>
              <a:path w="883" h="109">
                <a:moveTo>
                  <a:pt x="0" y="108"/>
                </a:moveTo>
                <a:lnTo>
                  <a:pt x="795" y="108"/>
                </a:lnTo>
                <a:lnTo>
                  <a:pt x="882" y="0"/>
                </a:lnTo>
                <a:lnTo>
                  <a:pt x="275" y="0"/>
                </a:lnTo>
                <a:lnTo>
                  <a:pt x="0" y="108"/>
                </a:lnTo>
              </a:path>
            </a:pathLst>
          </a:custGeom>
          <a:solidFill>
            <a:srgbClr val="EAEC5E"/>
          </a:solidFill>
          <a:ln w="25400" cap="rnd">
            <a:solidFill>
              <a:srgbClr val="000000"/>
            </a:solidFill>
            <a:round/>
            <a:headEnd/>
            <a:tailEnd/>
          </a:ln>
        </p:spPr>
        <p:txBody>
          <a:bodyPr/>
          <a:lstStyle/>
          <a:p>
            <a:endParaRPr lang="en-US"/>
          </a:p>
        </p:txBody>
      </p:sp>
      <p:sp>
        <p:nvSpPr>
          <p:cNvPr id="19465" name="Freeform 15"/>
          <p:cNvSpPr>
            <a:spLocks/>
          </p:cNvSpPr>
          <p:nvPr/>
        </p:nvSpPr>
        <p:spPr bwMode="auto">
          <a:xfrm>
            <a:off x="4473575" y="2201863"/>
            <a:ext cx="2363788" cy="969962"/>
          </a:xfrm>
          <a:custGeom>
            <a:avLst/>
            <a:gdLst>
              <a:gd name="T0" fmla="*/ 0 w 1489"/>
              <a:gd name="T1" fmla="*/ 968375 h 611"/>
              <a:gd name="T2" fmla="*/ 2362201 w 1489"/>
              <a:gd name="T3" fmla="*/ 968375 h 611"/>
              <a:gd name="T4" fmla="*/ 1814513 w 1489"/>
              <a:gd name="T5" fmla="*/ 0 h 611"/>
              <a:gd name="T6" fmla="*/ 550863 w 1489"/>
              <a:gd name="T7" fmla="*/ 0 h 611"/>
              <a:gd name="T8" fmla="*/ 0 w 1489"/>
              <a:gd name="T9" fmla="*/ 968375 h 611"/>
              <a:gd name="T10" fmla="*/ 0 60000 65536"/>
              <a:gd name="T11" fmla="*/ 0 60000 65536"/>
              <a:gd name="T12" fmla="*/ 0 60000 65536"/>
              <a:gd name="T13" fmla="*/ 0 60000 65536"/>
              <a:gd name="T14" fmla="*/ 0 60000 65536"/>
              <a:gd name="T15" fmla="*/ 0 w 1489"/>
              <a:gd name="T16" fmla="*/ 0 h 611"/>
              <a:gd name="T17" fmla="*/ 1489 w 1489"/>
              <a:gd name="T18" fmla="*/ 611 h 611"/>
            </a:gdLst>
            <a:ahLst/>
            <a:cxnLst>
              <a:cxn ang="T10">
                <a:pos x="T0" y="T1"/>
              </a:cxn>
              <a:cxn ang="T11">
                <a:pos x="T2" y="T3"/>
              </a:cxn>
              <a:cxn ang="T12">
                <a:pos x="T4" y="T5"/>
              </a:cxn>
              <a:cxn ang="T13">
                <a:pos x="T6" y="T7"/>
              </a:cxn>
              <a:cxn ang="T14">
                <a:pos x="T8" y="T9"/>
              </a:cxn>
            </a:cxnLst>
            <a:rect l="T15" t="T16" r="T17" b="T18"/>
            <a:pathLst>
              <a:path w="1489" h="611">
                <a:moveTo>
                  <a:pt x="0" y="610"/>
                </a:moveTo>
                <a:lnTo>
                  <a:pt x="1488" y="610"/>
                </a:lnTo>
                <a:lnTo>
                  <a:pt x="1143" y="0"/>
                </a:lnTo>
                <a:lnTo>
                  <a:pt x="347" y="0"/>
                </a:lnTo>
                <a:lnTo>
                  <a:pt x="0" y="610"/>
                </a:lnTo>
              </a:path>
            </a:pathLst>
          </a:custGeom>
          <a:solidFill>
            <a:srgbClr val="ECCF5E"/>
          </a:solidFill>
          <a:ln w="25400" cap="rnd">
            <a:solidFill>
              <a:srgbClr val="000000"/>
            </a:solidFill>
            <a:round/>
            <a:headEnd/>
            <a:tailEnd/>
          </a:ln>
        </p:spPr>
        <p:txBody>
          <a:bodyPr/>
          <a:lstStyle/>
          <a:p>
            <a:endParaRPr lang="en-US"/>
          </a:p>
        </p:txBody>
      </p:sp>
      <p:sp>
        <p:nvSpPr>
          <p:cNvPr id="19466" name="Rectangle 16"/>
          <p:cNvSpPr>
            <a:spLocks noChangeArrowheads="1"/>
          </p:cNvSpPr>
          <p:nvPr/>
        </p:nvSpPr>
        <p:spPr bwMode="auto">
          <a:xfrm>
            <a:off x="4922838" y="2201862"/>
            <a:ext cx="1476375" cy="951543"/>
          </a:xfrm>
          <a:prstGeom prst="rect">
            <a:avLst/>
          </a:prstGeom>
          <a:noFill/>
          <a:ln w="12700">
            <a:noFill/>
            <a:miter lim="800000"/>
            <a:headEnd/>
            <a:tailEnd/>
          </a:ln>
        </p:spPr>
        <p:txBody>
          <a:bodyPr wrap="square" lIns="90488" tIns="44450" rIns="90488" bIns="44450">
            <a:spAutoFit/>
          </a:bodyPr>
          <a:lstStyle/>
          <a:p>
            <a:pPr algn="ctr"/>
            <a:r>
              <a:rPr lang="en-US" sz="2800" dirty="0"/>
              <a:t>Esteem</a:t>
            </a:r>
          </a:p>
          <a:p>
            <a:pPr algn="ctr"/>
            <a:r>
              <a:rPr lang="en-US" sz="2800" dirty="0"/>
              <a:t>Needs</a:t>
            </a:r>
          </a:p>
        </p:txBody>
      </p:sp>
      <p:sp>
        <p:nvSpPr>
          <p:cNvPr id="19467" name="Rectangle 17"/>
          <p:cNvSpPr>
            <a:spLocks noChangeArrowheads="1"/>
          </p:cNvSpPr>
          <p:nvPr/>
        </p:nvSpPr>
        <p:spPr bwMode="auto">
          <a:xfrm>
            <a:off x="4251326" y="1431925"/>
            <a:ext cx="3255963" cy="457200"/>
          </a:xfrm>
          <a:prstGeom prst="rect">
            <a:avLst/>
          </a:prstGeom>
          <a:noFill/>
          <a:ln w="12700">
            <a:noFill/>
            <a:miter lim="800000"/>
            <a:headEnd/>
            <a:tailEnd/>
          </a:ln>
        </p:spPr>
        <p:txBody>
          <a:bodyPr wrap="none" anchor="ctr"/>
          <a:lstStyle/>
          <a:p>
            <a:endParaRPr lang="en-US"/>
          </a:p>
        </p:txBody>
      </p:sp>
      <p:sp>
        <p:nvSpPr>
          <p:cNvPr id="19468" name="Rectangle 18"/>
          <p:cNvSpPr>
            <a:spLocks noChangeArrowheads="1"/>
          </p:cNvSpPr>
          <p:nvPr/>
        </p:nvSpPr>
        <p:spPr bwMode="auto">
          <a:xfrm>
            <a:off x="4126164" y="3400425"/>
            <a:ext cx="2963611" cy="705321"/>
          </a:xfrm>
          <a:prstGeom prst="rect">
            <a:avLst/>
          </a:prstGeom>
          <a:noFill/>
          <a:ln w="12700">
            <a:noFill/>
            <a:miter lim="800000"/>
            <a:headEnd/>
            <a:tailEnd/>
          </a:ln>
        </p:spPr>
        <p:txBody>
          <a:bodyPr wrap="square" lIns="90488" tIns="44450" rIns="90488" bIns="44450">
            <a:spAutoFit/>
          </a:bodyPr>
          <a:lstStyle/>
          <a:p>
            <a:pPr algn="ctr"/>
            <a:r>
              <a:rPr lang="en-US" sz="2000" dirty="0"/>
              <a:t>Love &amp; Belonging </a:t>
            </a:r>
          </a:p>
          <a:p>
            <a:pPr algn="ctr"/>
            <a:r>
              <a:rPr lang="en-US" sz="2000" dirty="0"/>
              <a:t>Needs</a:t>
            </a:r>
          </a:p>
        </p:txBody>
      </p:sp>
      <p:sp>
        <p:nvSpPr>
          <p:cNvPr id="19469" name="Rectangle 19"/>
          <p:cNvSpPr>
            <a:spLocks noChangeArrowheads="1"/>
          </p:cNvSpPr>
          <p:nvPr/>
        </p:nvSpPr>
        <p:spPr bwMode="auto">
          <a:xfrm>
            <a:off x="3719513" y="5791200"/>
            <a:ext cx="4487512" cy="643766"/>
          </a:xfrm>
          <a:prstGeom prst="rect">
            <a:avLst/>
          </a:prstGeom>
          <a:noFill/>
          <a:ln w="12700">
            <a:noFill/>
            <a:miter lim="800000"/>
            <a:headEnd/>
            <a:tailEnd/>
          </a:ln>
        </p:spPr>
        <p:txBody>
          <a:bodyPr wrap="none" lIns="90488" tIns="44450" rIns="90488" bIns="44450">
            <a:spAutoFit/>
          </a:bodyPr>
          <a:lstStyle/>
          <a:p>
            <a:r>
              <a:rPr lang="en-US" sz="3600"/>
              <a:t>Physiological Needs</a:t>
            </a:r>
          </a:p>
        </p:txBody>
      </p:sp>
      <p:sp>
        <p:nvSpPr>
          <p:cNvPr id="19470" name="Rectangle 20"/>
          <p:cNvSpPr>
            <a:spLocks noChangeArrowheads="1"/>
          </p:cNvSpPr>
          <p:nvPr/>
        </p:nvSpPr>
        <p:spPr bwMode="auto">
          <a:xfrm>
            <a:off x="3414713" y="4633914"/>
            <a:ext cx="4203700" cy="638175"/>
          </a:xfrm>
          <a:prstGeom prst="rect">
            <a:avLst/>
          </a:prstGeom>
          <a:noFill/>
          <a:ln w="12700">
            <a:noFill/>
            <a:miter lim="800000"/>
            <a:headEnd/>
            <a:tailEnd/>
          </a:ln>
        </p:spPr>
        <p:txBody>
          <a:bodyPr lIns="90488" tIns="44450" rIns="90488" bIns="44450">
            <a:spAutoFit/>
          </a:bodyPr>
          <a:lstStyle/>
          <a:p>
            <a:pPr algn="ctr"/>
            <a:r>
              <a:rPr lang="en-US" sz="3600"/>
              <a:t>Safety Needs</a:t>
            </a:r>
          </a:p>
        </p:txBody>
      </p:sp>
      <p:sp>
        <p:nvSpPr>
          <p:cNvPr id="19471" name="Rectangle 21"/>
          <p:cNvSpPr>
            <a:spLocks noChangeArrowheads="1"/>
          </p:cNvSpPr>
          <p:nvPr/>
        </p:nvSpPr>
        <p:spPr bwMode="auto">
          <a:xfrm>
            <a:off x="1525589" y="304801"/>
            <a:ext cx="9064625" cy="705321"/>
          </a:xfrm>
          <a:prstGeom prst="rect">
            <a:avLst/>
          </a:prstGeom>
          <a:noFill/>
          <a:ln w="12700">
            <a:noFill/>
            <a:miter lim="800000"/>
            <a:headEnd/>
            <a:tailEnd/>
          </a:ln>
        </p:spPr>
        <p:txBody>
          <a:bodyPr wrap="square" lIns="90488" tIns="44450" rIns="90488" bIns="44450">
            <a:spAutoFit/>
          </a:bodyPr>
          <a:lstStyle/>
          <a:p>
            <a:pPr algn="ctr"/>
            <a:r>
              <a:rPr lang="en-US" sz="4000" b="1" dirty="0">
                <a:latin typeface="Arial" charset="0"/>
              </a:rPr>
              <a:t>Hierarchy of Needs</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7200"/>
            <a:ext cx="8947522" cy="1396048"/>
          </a:xfrm>
        </p:spPr>
        <p:txBody>
          <a:bodyPr/>
          <a:lstStyle/>
          <a:p>
            <a:pPr algn="l"/>
            <a:r>
              <a:rPr lang="en-US" b="1" dirty="0">
                <a:solidFill>
                  <a:schemeClr val="tx1"/>
                </a:solidFill>
              </a:rPr>
              <a:t>Esteem needs</a:t>
            </a:r>
          </a:p>
        </p:txBody>
      </p:sp>
      <p:sp>
        <p:nvSpPr>
          <p:cNvPr id="3" name="Content Placeholder 2"/>
          <p:cNvSpPr>
            <a:spLocks noGrp="1"/>
          </p:cNvSpPr>
          <p:nvPr>
            <p:ph idx="1"/>
          </p:nvPr>
        </p:nvSpPr>
        <p:spPr/>
        <p:txBody>
          <a:bodyPr>
            <a:normAutofit/>
          </a:bodyPr>
          <a:lstStyle/>
          <a:p>
            <a:r>
              <a:rPr lang="en-US" dirty="0"/>
              <a:t>Once a person feels a sense of belonging the need to feel important arises.</a:t>
            </a:r>
          </a:p>
          <a:p>
            <a:r>
              <a:rPr lang="en-US" dirty="0"/>
              <a:t>Esteem needs include:</a:t>
            </a:r>
          </a:p>
          <a:p>
            <a:r>
              <a:rPr lang="en-US" dirty="0"/>
              <a:t>Need to be respected by others and in turn respect them</a:t>
            </a:r>
          </a:p>
          <a:p>
            <a:r>
              <a:rPr lang="en-US" dirty="0"/>
              <a:t>Need for status</a:t>
            </a:r>
          </a:p>
          <a:p>
            <a:r>
              <a:rPr lang="en-US" dirty="0"/>
              <a:t>Need for recognition</a:t>
            </a:r>
          </a:p>
          <a:p>
            <a:r>
              <a:rPr lang="en-US" dirty="0"/>
              <a:t>Fame </a:t>
            </a:r>
          </a:p>
          <a:p>
            <a:r>
              <a:rPr lang="en-US" dirty="0"/>
              <a:t>Prestige </a:t>
            </a:r>
          </a:p>
          <a:p>
            <a:r>
              <a:rPr lang="en-US" dirty="0"/>
              <a:t>Higher self respect and self confidence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3470"/>
            <a:ext cx="9404723" cy="1400530"/>
          </a:xfrm>
        </p:spPr>
        <p:txBody>
          <a:bodyPr/>
          <a:lstStyle/>
          <a:p>
            <a:pPr algn="l"/>
            <a:r>
              <a:rPr lang="en-US" b="1" dirty="0">
                <a:solidFill>
                  <a:schemeClr val="tx1"/>
                </a:solidFill>
              </a:rPr>
              <a:t>Introduction </a:t>
            </a:r>
          </a:p>
        </p:txBody>
      </p:sp>
      <p:sp>
        <p:nvSpPr>
          <p:cNvPr id="3" name="Content Placeholder 2"/>
          <p:cNvSpPr>
            <a:spLocks noGrp="1"/>
          </p:cNvSpPr>
          <p:nvPr>
            <p:ph idx="1"/>
          </p:nvPr>
        </p:nvSpPr>
        <p:spPr>
          <a:xfrm>
            <a:off x="806077" y="1524000"/>
            <a:ext cx="10384662" cy="4881282"/>
          </a:xfrm>
        </p:spPr>
        <p:txBody>
          <a:bodyPr>
            <a:normAutofit/>
          </a:bodyPr>
          <a:lstStyle/>
          <a:p>
            <a:r>
              <a:rPr lang="en-US" sz="2800" b="1" dirty="0"/>
              <a:t>Maslow's hierarchy of needs</a:t>
            </a:r>
            <a:r>
              <a:rPr lang="en-US" sz="2800" dirty="0"/>
              <a:t> is a theory in psychology proposed by Abraham Maslow in his 1943 paper</a:t>
            </a:r>
            <a:r>
              <a:rPr lang="en-US" sz="2800" u="sng" dirty="0"/>
              <a:t> “A Theory of Human Motivation” </a:t>
            </a:r>
            <a:r>
              <a:rPr lang="en-US" sz="2800" dirty="0"/>
              <a:t>in psychological review. </a:t>
            </a:r>
          </a:p>
          <a:p>
            <a:endParaRPr lang="en-US" sz="2800" dirty="0"/>
          </a:p>
          <a:p>
            <a:r>
              <a:rPr lang="en-US" sz="2800" dirty="0"/>
              <a:t>Maslow's hierarchy of needs is a motivational theory in psychology.</a:t>
            </a:r>
          </a:p>
          <a:p>
            <a:endParaRPr lang="en-US" sz="2800" b="1" u="sng"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Maslow noted two versions of esteem needs: a "lower" version and a "higher" version. </a:t>
            </a:r>
          </a:p>
          <a:p>
            <a:r>
              <a:rPr lang="en-US" dirty="0"/>
              <a:t>The "lower" version of esteem is the need for respect from others. </a:t>
            </a:r>
          </a:p>
          <a:p>
            <a:r>
              <a:rPr lang="en-US" dirty="0"/>
              <a:t>The "higher" version manifests itself as the need for self-respect. For example, the person may have a need for strength, competence, mastery, self-confidence, independence, and freedom. </a:t>
            </a:r>
          </a:p>
          <a:p>
            <a:r>
              <a:rPr lang="en-US" dirty="0"/>
              <a:t>Awarding bonus on achievements is one of the many ways through organization fulfill esteem needs of its employees.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2209800" y="1143000"/>
            <a:ext cx="7772400" cy="609600"/>
          </a:xfrm>
          <a:noFill/>
        </p:spPr>
        <p:txBody>
          <a:bodyPr>
            <a:normAutofit fontScale="90000"/>
          </a:bodyPr>
          <a:lstStyle/>
          <a:p>
            <a:r>
              <a:rPr lang="en-US" dirty="0"/>
              <a:t>Esteem from Self and Others:   </a:t>
            </a:r>
            <a:br>
              <a:rPr lang="en-US" dirty="0"/>
            </a:br>
            <a:r>
              <a:rPr lang="en-US" dirty="0"/>
              <a:t>A Most Powerful Need</a:t>
            </a:r>
          </a:p>
        </p:txBody>
      </p:sp>
      <p:sp>
        <p:nvSpPr>
          <p:cNvPr id="8197" name="Text Box 5"/>
          <p:cNvSpPr txBox="1">
            <a:spLocks noChangeArrowheads="1"/>
          </p:cNvSpPr>
          <p:nvPr/>
        </p:nvSpPr>
        <p:spPr bwMode="auto">
          <a:xfrm>
            <a:off x="2819401" y="3470275"/>
            <a:ext cx="2570163" cy="369332"/>
          </a:xfrm>
          <a:prstGeom prst="rect">
            <a:avLst/>
          </a:prstGeom>
          <a:noFill/>
          <a:ln w="12700">
            <a:noFill/>
            <a:miter lim="800000"/>
            <a:headEnd/>
            <a:tailEnd/>
          </a:ln>
        </p:spPr>
        <p:txBody>
          <a:bodyPr>
            <a:spAutoFit/>
          </a:bodyPr>
          <a:lstStyle/>
          <a:p>
            <a:r>
              <a:rPr lang="en-US"/>
              <a:t>Congratulations</a:t>
            </a:r>
          </a:p>
        </p:txBody>
      </p:sp>
      <p:sp>
        <p:nvSpPr>
          <p:cNvPr id="6" name="TextBox 5"/>
          <p:cNvSpPr txBox="1"/>
          <p:nvPr/>
        </p:nvSpPr>
        <p:spPr>
          <a:xfrm>
            <a:off x="2895600" y="3200401"/>
            <a:ext cx="1981200" cy="646331"/>
          </a:xfrm>
          <a:prstGeom prst="rect">
            <a:avLst/>
          </a:prstGeom>
          <a:noFill/>
        </p:spPr>
        <p:txBody>
          <a:bodyPr wrap="square" rtlCol="0">
            <a:spAutoFit/>
          </a:bodyPr>
          <a:lstStyle/>
          <a:p>
            <a:r>
              <a:rPr lang="en-US" dirty="0">
                <a:solidFill>
                  <a:schemeClr val="bg1"/>
                </a:solidFill>
              </a:rPr>
              <a:t>Best Employee award  </a:t>
            </a:r>
          </a:p>
        </p:txBody>
      </p:sp>
    </p:spTree>
  </p:cSld>
  <p:clrMapOvr>
    <a:masterClrMapping/>
  </p:clrMapOvr>
  <p:transition>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2"/>
          <p:cNvSpPr>
            <a:spLocks/>
          </p:cNvSpPr>
          <p:nvPr/>
        </p:nvSpPr>
        <p:spPr bwMode="auto">
          <a:xfrm>
            <a:off x="8177214" y="4851401"/>
            <a:ext cx="1201737" cy="1660525"/>
          </a:xfrm>
          <a:custGeom>
            <a:avLst/>
            <a:gdLst>
              <a:gd name="T0" fmla="*/ 566737 w 757"/>
              <a:gd name="T1" fmla="*/ 1658938 h 1046"/>
              <a:gd name="T2" fmla="*/ 0 w 757"/>
              <a:gd name="T3" fmla="*/ 706437 h 1046"/>
              <a:gd name="T4" fmla="*/ 531812 w 757"/>
              <a:gd name="T5" fmla="*/ 0 h 1046"/>
              <a:gd name="T6" fmla="*/ 1200150 w 757"/>
              <a:gd name="T7" fmla="*/ 825500 h 1046"/>
              <a:gd name="T8" fmla="*/ 566737 w 757"/>
              <a:gd name="T9" fmla="*/ 1658938 h 1046"/>
              <a:gd name="T10" fmla="*/ 0 60000 65536"/>
              <a:gd name="T11" fmla="*/ 0 60000 65536"/>
              <a:gd name="T12" fmla="*/ 0 60000 65536"/>
              <a:gd name="T13" fmla="*/ 0 60000 65536"/>
              <a:gd name="T14" fmla="*/ 0 60000 65536"/>
              <a:gd name="T15" fmla="*/ 0 w 757"/>
              <a:gd name="T16" fmla="*/ 0 h 1046"/>
              <a:gd name="T17" fmla="*/ 757 w 757"/>
              <a:gd name="T18" fmla="*/ 1046 h 1046"/>
            </a:gdLst>
            <a:ahLst/>
            <a:cxnLst>
              <a:cxn ang="T10">
                <a:pos x="T0" y="T1"/>
              </a:cxn>
              <a:cxn ang="T11">
                <a:pos x="T2" y="T3"/>
              </a:cxn>
              <a:cxn ang="T12">
                <a:pos x="T4" y="T5"/>
              </a:cxn>
              <a:cxn ang="T13">
                <a:pos x="T6" y="T7"/>
              </a:cxn>
              <a:cxn ang="T14">
                <a:pos x="T8" y="T9"/>
              </a:cxn>
            </a:cxnLst>
            <a:rect l="T15" t="T16" r="T17" b="T18"/>
            <a:pathLst>
              <a:path w="757" h="1046">
                <a:moveTo>
                  <a:pt x="357" y="1045"/>
                </a:moveTo>
                <a:lnTo>
                  <a:pt x="0" y="445"/>
                </a:lnTo>
                <a:lnTo>
                  <a:pt x="335" y="0"/>
                </a:lnTo>
                <a:lnTo>
                  <a:pt x="756" y="520"/>
                </a:lnTo>
                <a:lnTo>
                  <a:pt x="357" y="1045"/>
                </a:lnTo>
              </a:path>
            </a:pathLst>
          </a:custGeom>
          <a:solidFill>
            <a:srgbClr val="51DC00"/>
          </a:solidFill>
          <a:ln w="25400" cap="rnd">
            <a:solidFill>
              <a:srgbClr val="000000"/>
            </a:solidFill>
            <a:round/>
            <a:headEnd/>
            <a:tailEnd/>
          </a:ln>
        </p:spPr>
        <p:txBody>
          <a:bodyPr/>
          <a:lstStyle/>
          <a:p>
            <a:endParaRPr lang="en-US"/>
          </a:p>
        </p:txBody>
      </p:sp>
      <p:sp>
        <p:nvSpPr>
          <p:cNvPr id="21507" name="Freeform 3"/>
          <p:cNvSpPr>
            <a:spLocks/>
          </p:cNvSpPr>
          <p:nvPr/>
        </p:nvSpPr>
        <p:spPr bwMode="auto">
          <a:xfrm>
            <a:off x="3117851" y="4851400"/>
            <a:ext cx="5592763" cy="711200"/>
          </a:xfrm>
          <a:custGeom>
            <a:avLst/>
            <a:gdLst>
              <a:gd name="T0" fmla="*/ 0 w 3523"/>
              <a:gd name="T1" fmla="*/ 709613 h 448"/>
              <a:gd name="T2" fmla="*/ 5059363 w 3523"/>
              <a:gd name="T3" fmla="*/ 709613 h 448"/>
              <a:gd name="T4" fmla="*/ 5591176 w 3523"/>
              <a:gd name="T5" fmla="*/ 0 h 448"/>
              <a:gd name="T6" fmla="*/ 714375 w 3523"/>
              <a:gd name="T7" fmla="*/ 0 h 448"/>
              <a:gd name="T8" fmla="*/ 0 w 3523"/>
              <a:gd name="T9" fmla="*/ 709613 h 448"/>
              <a:gd name="T10" fmla="*/ 0 60000 65536"/>
              <a:gd name="T11" fmla="*/ 0 60000 65536"/>
              <a:gd name="T12" fmla="*/ 0 60000 65536"/>
              <a:gd name="T13" fmla="*/ 0 60000 65536"/>
              <a:gd name="T14" fmla="*/ 0 60000 65536"/>
              <a:gd name="T15" fmla="*/ 0 w 3523"/>
              <a:gd name="T16" fmla="*/ 0 h 448"/>
              <a:gd name="T17" fmla="*/ 3523 w 3523"/>
              <a:gd name="T18" fmla="*/ 448 h 448"/>
            </a:gdLst>
            <a:ahLst/>
            <a:cxnLst>
              <a:cxn ang="T10">
                <a:pos x="T0" y="T1"/>
              </a:cxn>
              <a:cxn ang="T11">
                <a:pos x="T2" y="T3"/>
              </a:cxn>
              <a:cxn ang="T12">
                <a:pos x="T4" y="T5"/>
              </a:cxn>
              <a:cxn ang="T13">
                <a:pos x="T6" y="T7"/>
              </a:cxn>
              <a:cxn ang="T14">
                <a:pos x="T8" y="T9"/>
              </a:cxn>
            </a:cxnLst>
            <a:rect l="T15" t="T16" r="T17" b="T18"/>
            <a:pathLst>
              <a:path w="3523" h="448">
                <a:moveTo>
                  <a:pt x="0" y="447"/>
                </a:moveTo>
                <a:lnTo>
                  <a:pt x="3187" y="447"/>
                </a:lnTo>
                <a:lnTo>
                  <a:pt x="3522" y="0"/>
                </a:lnTo>
                <a:lnTo>
                  <a:pt x="450" y="0"/>
                </a:lnTo>
                <a:lnTo>
                  <a:pt x="0" y="447"/>
                </a:lnTo>
              </a:path>
            </a:pathLst>
          </a:custGeom>
          <a:solidFill>
            <a:srgbClr val="00AE00"/>
          </a:solidFill>
          <a:ln w="25400" cap="rnd">
            <a:solidFill>
              <a:srgbClr val="000000"/>
            </a:solidFill>
            <a:round/>
            <a:headEnd/>
            <a:tailEnd/>
          </a:ln>
        </p:spPr>
        <p:txBody>
          <a:bodyPr/>
          <a:lstStyle/>
          <a:p>
            <a:endParaRPr lang="en-US"/>
          </a:p>
        </p:txBody>
      </p:sp>
      <p:sp>
        <p:nvSpPr>
          <p:cNvPr id="21508" name="Freeform 4"/>
          <p:cNvSpPr>
            <a:spLocks/>
          </p:cNvSpPr>
          <p:nvPr/>
        </p:nvSpPr>
        <p:spPr bwMode="auto">
          <a:xfrm>
            <a:off x="2571751" y="5557838"/>
            <a:ext cx="6176963" cy="957262"/>
          </a:xfrm>
          <a:custGeom>
            <a:avLst/>
            <a:gdLst>
              <a:gd name="T0" fmla="*/ 542925 w 3891"/>
              <a:gd name="T1" fmla="*/ 0 h 603"/>
              <a:gd name="T2" fmla="*/ 5603876 w 3891"/>
              <a:gd name="T3" fmla="*/ 0 h 603"/>
              <a:gd name="T4" fmla="*/ 6175376 w 3891"/>
              <a:gd name="T5" fmla="*/ 955675 h 603"/>
              <a:gd name="T6" fmla="*/ 0 w 3891"/>
              <a:gd name="T7" fmla="*/ 955675 h 603"/>
              <a:gd name="T8" fmla="*/ 542925 w 3891"/>
              <a:gd name="T9" fmla="*/ 0 h 603"/>
              <a:gd name="T10" fmla="*/ 0 60000 65536"/>
              <a:gd name="T11" fmla="*/ 0 60000 65536"/>
              <a:gd name="T12" fmla="*/ 0 60000 65536"/>
              <a:gd name="T13" fmla="*/ 0 60000 65536"/>
              <a:gd name="T14" fmla="*/ 0 60000 65536"/>
              <a:gd name="T15" fmla="*/ 0 w 3891"/>
              <a:gd name="T16" fmla="*/ 0 h 603"/>
              <a:gd name="T17" fmla="*/ 3891 w 3891"/>
              <a:gd name="T18" fmla="*/ 603 h 603"/>
            </a:gdLst>
            <a:ahLst/>
            <a:cxnLst>
              <a:cxn ang="T10">
                <a:pos x="T0" y="T1"/>
              </a:cxn>
              <a:cxn ang="T11">
                <a:pos x="T2" y="T3"/>
              </a:cxn>
              <a:cxn ang="T12">
                <a:pos x="T4" y="T5"/>
              </a:cxn>
              <a:cxn ang="T13">
                <a:pos x="T6" y="T7"/>
              </a:cxn>
              <a:cxn ang="T14">
                <a:pos x="T8" y="T9"/>
              </a:cxn>
            </a:cxnLst>
            <a:rect l="T15" t="T16" r="T17" b="T18"/>
            <a:pathLst>
              <a:path w="3891" h="603">
                <a:moveTo>
                  <a:pt x="342" y="0"/>
                </a:moveTo>
                <a:lnTo>
                  <a:pt x="3530" y="0"/>
                </a:lnTo>
                <a:lnTo>
                  <a:pt x="3890" y="602"/>
                </a:lnTo>
                <a:lnTo>
                  <a:pt x="0" y="602"/>
                </a:lnTo>
                <a:lnTo>
                  <a:pt x="342" y="0"/>
                </a:lnTo>
              </a:path>
            </a:pathLst>
          </a:custGeom>
          <a:solidFill>
            <a:srgbClr val="60C900"/>
          </a:solidFill>
          <a:ln w="25400" cap="rnd">
            <a:solidFill>
              <a:srgbClr val="000000"/>
            </a:solidFill>
            <a:round/>
            <a:headEnd/>
            <a:tailEnd/>
          </a:ln>
        </p:spPr>
        <p:txBody>
          <a:bodyPr/>
          <a:lstStyle/>
          <a:p>
            <a:endParaRPr lang="en-US"/>
          </a:p>
        </p:txBody>
      </p:sp>
      <p:grpSp>
        <p:nvGrpSpPr>
          <p:cNvPr id="2" name="Group 8"/>
          <p:cNvGrpSpPr>
            <a:grpSpLocks/>
          </p:cNvGrpSpPr>
          <p:nvPr/>
        </p:nvGrpSpPr>
        <p:grpSpPr bwMode="auto">
          <a:xfrm>
            <a:off x="3217863" y="3908426"/>
            <a:ext cx="5397500" cy="1503363"/>
            <a:chOff x="1067" y="2462"/>
            <a:chExt cx="3400" cy="947"/>
          </a:xfrm>
        </p:grpSpPr>
        <p:sp>
          <p:nvSpPr>
            <p:cNvPr id="21527" name="Freeform 5"/>
            <p:cNvSpPr>
              <a:spLocks/>
            </p:cNvSpPr>
            <p:nvPr/>
          </p:nvSpPr>
          <p:spPr bwMode="auto">
            <a:xfrm>
              <a:off x="3799" y="2462"/>
              <a:ext cx="668" cy="947"/>
            </a:xfrm>
            <a:custGeom>
              <a:avLst/>
              <a:gdLst>
                <a:gd name="T0" fmla="*/ 340 w 668"/>
                <a:gd name="T1" fmla="*/ 946 h 947"/>
                <a:gd name="T2" fmla="*/ 0 w 668"/>
                <a:gd name="T3" fmla="*/ 332 h 947"/>
                <a:gd name="T4" fmla="*/ 248 w 668"/>
                <a:gd name="T5" fmla="*/ 0 h 947"/>
                <a:gd name="T6" fmla="*/ 667 w 668"/>
                <a:gd name="T7" fmla="*/ 522 h 947"/>
                <a:gd name="T8" fmla="*/ 340 w 668"/>
                <a:gd name="T9" fmla="*/ 946 h 947"/>
                <a:gd name="T10" fmla="*/ 0 60000 65536"/>
                <a:gd name="T11" fmla="*/ 0 60000 65536"/>
                <a:gd name="T12" fmla="*/ 0 60000 65536"/>
                <a:gd name="T13" fmla="*/ 0 60000 65536"/>
                <a:gd name="T14" fmla="*/ 0 60000 65536"/>
                <a:gd name="T15" fmla="*/ 0 w 668"/>
                <a:gd name="T16" fmla="*/ 0 h 947"/>
                <a:gd name="T17" fmla="*/ 668 w 668"/>
                <a:gd name="T18" fmla="*/ 947 h 947"/>
              </a:gdLst>
              <a:ahLst/>
              <a:cxnLst>
                <a:cxn ang="T10">
                  <a:pos x="T0" y="T1"/>
                </a:cxn>
                <a:cxn ang="T11">
                  <a:pos x="T2" y="T3"/>
                </a:cxn>
                <a:cxn ang="T12">
                  <a:pos x="T4" y="T5"/>
                </a:cxn>
                <a:cxn ang="T13">
                  <a:pos x="T6" y="T7"/>
                </a:cxn>
                <a:cxn ang="T14">
                  <a:pos x="T8" y="T9"/>
                </a:cxn>
              </a:cxnLst>
              <a:rect l="T15" t="T16" r="T17" b="T18"/>
              <a:pathLst>
                <a:path w="668" h="947">
                  <a:moveTo>
                    <a:pt x="340" y="946"/>
                  </a:moveTo>
                  <a:lnTo>
                    <a:pt x="0" y="332"/>
                  </a:lnTo>
                  <a:lnTo>
                    <a:pt x="248" y="0"/>
                  </a:lnTo>
                  <a:lnTo>
                    <a:pt x="667" y="522"/>
                  </a:lnTo>
                  <a:lnTo>
                    <a:pt x="340" y="946"/>
                  </a:lnTo>
                </a:path>
              </a:pathLst>
            </a:custGeom>
            <a:solidFill>
              <a:srgbClr val="FF5F7F"/>
            </a:solidFill>
            <a:ln w="25400" cap="rnd">
              <a:solidFill>
                <a:srgbClr val="000000"/>
              </a:solidFill>
              <a:round/>
              <a:headEnd/>
              <a:tailEnd/>
            </a:ln>
          </p:spPr>
          <p:txBody>
            <a:bodyPr/>
            <a:lstStyle/>
            <a:p>
              <a:endParaRPr lang="en-US"/>
            </a:p>
          </p:txBody>
        </p:sp>
        <p:sp>
          <p:nvSpPr>
            <p:cNvPr id="21528" name="Freeform 6"/>
            <p:cNvSpPr>
              <a:spLocks/>
            </p:cNvSpPr>
            <p:nvPr/>
          </p:nvSpPr>
          <p:spPr bwMode="auto">
            <a:xfrm>
              <a:off x="1403" y="2462"/>
              <a:ext cx="2647" cy="334"/>
            </a:xfrm>
            <a:custGeom>
              <a:avLst/>
              <a:gdLst>
                <a:gd name="T0" fmla="*/ 0 w 2647"/>
                <a:gd name="T1" fmla="*/ 333 h 334"/>
                <a:gd name="T2" fmla="*/ 2397 w 2647"/>
                <a:gd name="T3" fmla="*/ 333 h 334"/>
                <a:gd name="T4" fmla="*/ 2646 w 2647"/>
                <a:gd name="T5" fmla="*/ 0 h 334"/>
                <a:gd name="T6" fmla="*/ 473 w 2647"/>
                <a:gd name="T7" fmla="*/ 2 h 334"/>
                <a:gd name="T8" fmla="*/ 0 w 2647"/>
                <a:gd name="T9" fmla="*/ 333 h 334"/>
                <a:gd name="T10" fmla="*/ 0 60000 65536"/>
                <a:gd name="T11" fmla="*/ 0 60000 65536"/>
                <a:gd name="T12" fmla="*/ 0 60000 65536"/>
                <a:gd name="T13" fmla="*/ 0 60000 65536"/>
                <a:gd name="T14" fmla="*/ 0 60000 65536"/>
                <a:gd name="T15" fmla="*/ 0 w 2647"/>
                <a:gd name="T16" fmla="*/ 0 h 334"/>
                <a:gd name="T17" fmla="*/ 2647 w 2647"/>
                <a:gd name="T18" fmla="*/ 334 h 334"/>
              </a:gdLst>
              <a:ahLst/>
              <a:cxnLst>
                <a:cxn ang="T10">
                  <a:pos x="T0" y="T1"/>
                </a:cxn>
                <a:cxn ang="T11">
                  <a:pos x="T2" y="T3"/>
                </a:cxn>
                <a:cxn ang="T12">
                  <a:pos x="T4" y="T5"/>
                </a:cxn>
                <a:cxn ang="T13">
                  <a:pos x="T6" y="T7"/>
                </a:cxn>
                <a:cxn ang="T14">
                  <a:pos x="T8" y="T9"/>
                </a:cxn>
              </a:cxnLst>
              <a:rect l="T15" t="T16" r="T17" b="T18"/>
              <a:pathLst>
                <a:path w="2647" h="334">
                  <a:moveTo>
                    <a:pt x="0" y="333"/>
                  </a:moveTo>
                  <a:lnTo>
                    <a:pt x="2397" y="333"/>
                  </a:lnTo>
                  <a:lnTo>
                    <a:pt x="2646" y="0"/>
                  </a:lnTo>
                  <a:lnTo>
                    <a:pt x="473" y="2"/>
                  </a:lnTo>
                  <a:lnTo>
                    <a:pt x="0" y="333"/>
                  </a:lnTo>
                </a:path>
              </a:pathLst>
            </a:custGeom>
            <a:solidFill>
              <a:srgbClr val="800000"/>
            </a:solidFill>
            <a:ln w="25400" cap="rnd">
              <a:solidFill>
                <a:srgbClr val="000000"/>
              </a:solidFill>
              <a:round/>
              <a:headEnd/>
              <a:tailEnd/>
            </a:ln>
          </p:spPr>
          <p:txBody>
            <a:bodyPr/>
            <a:lstStyle/>
            <a:p>
              <a:endParaRPr lang="en-US"/>
            </a:p>
          </p:txBody>
        </p:sp>
        <p:sp>
          <p:nvSpPr>
            <p:cNvPr id="21529" name="Freeform 7"/>
            <p:cNvSpPr>
              <a:spLocks/>
            </p:cNvSpPr>
            <p:nvPr/>
          </p:nvSpPr>
          <p:spPr bwMode="auto">
            <a:xfrm>
              <a:off x="1067" y="2794"/>
              <a:ext cx="3073" cy="615"/>
            </a:xfrm>
            <a:custGeom>
              <a:avLst/>
              <a:gdLst>
                <a:gd name="T0" fmla="*/ 0 w 3073"/>
                <a:gd name="T1" fmla="*/ 614 h 615"/>
                <a:gd name="T2" fmla="*/ 3072 w 3073"/>
                <a:gd name="T3" fmla="*/ 614 h 615"/>
                <a:gd name="T4" fmla="*/ 2732 w 3073"/>
                <a:gd name="T5" fmla="*/ 0 h 615"/>
                <a:gd name="T6" fmla="*/ 337 w 3073"/>
                <a:gd name="T7" fmla="*/ 0 h 615"/>
                <a:gd name="T8" fmla="*/ 0 w 3073"/>
                <a:gd name="T9" fmla="*/ 614 h 615"/>
                <a:gd name="T10" fmla="*/ 0 60000 65536"/>
                <a:gd name="T11" fmla="*/ 0 60000 65536"/>
                <a:gd name="T12" fmla="*/ 0 60000 65536"/>
                <a:gd name="T13" fmla="*/ 0 60000 65536"/>
                <a:gd name="T14" fmla="*/ 0 60000 65536"/>
                <a:gd name="T15" fmla="*/ 0 w 3073"/>
                <a:gd name="T16" fmla="*/ 0 h 615"/>
                <a:gd name="T17" fmla="*/ 3073 w 3073"/>
                <a:gd name="T18" fmla="*/ 615 h 615"/>
              </a:gdLst>
              <a:ahLst/>
              <a:cxnLst>
                <a:cxn ang="T10">
                  <a:pos x="T0" y="T1"/>
                </a:cxn>
                <a:cxn ang="T11">
                  <a:pos x="T2" y="T3"/>
                </a:cxn>
                <a:cxn ang="T12">
                  <a:pos x="T4" y="T5"/>
                </a:cxn>
                <a:cxn ang="T13">
                  <a:pos x="T6" y="T7"/>
                </a:cxn>
                <a:cxn ang="T14">
                  <a:pos x="T8" y="T9"/>
                </a:cxn>
              </a:cxnLst>
              <a:rect l="T15" t="T16" r="T17" b="T18"/>
              <a:pathLst>
                <a:path w="3073" h="615">
                  <a:moveTo>
                    <a:pt x="0" y="614"/>
                  </a:moveTo>
                  <a:lnTo>
                    <a:pt x="3072" y="614"/>
                  </a:lnTo>
                  <a:lnTo>
                    <a:pt x="2732" y="0"/>
                  </a:lnTo>
                  <a:lnTo>
                    <a:pt x="337" y="0"/>
                  </a:lnTo>
                  <a:lnTo>
                    <a:pt x="0" y="614"/>
                  </a:lnTo>
                </a:path>
              </a:pathLst>
            </a:custGeom>
            <a:solidFill>
              <a:srgbClr val="FF001F"/>
            </a:solidFill>
            <a:ln w="25400" cap="rnd">
              <a:solidFill>
                <a:srgbClr val="000000"/>
              </a:solidFill>
              <a:round/>
              <a:headEnd/>
              <a:tailEnd/>
            </a:ln>
          </p:spPr>
          <p:txBody>
            <a:bodyPr/>
            <a:lstStyle/>
            <a:p>
              <a:endParaRPr lang="en-US"/>
            </a:p>
          </p:txBody>
        </p:sp>
      </p:grpSp>
      <p:grpSp>
        <p:nvGrpSpPr>
          <p:cNvPr id="3" name="Group 12"/>
          <p:cNvGrpSpPr>
            <a:grpSpLocks/>
          </p:cNvGrpSpPr>
          <p:nvPr/>
        </p:nvGrpSpPr>
        <p:grpSpPr bwMode="auto">
          <a:xfrm>
            <a:off x="3841750" y="2978151"/>
            <a:ext cx="4008438" cy="1306513"/>
            <a:chOff x="1460" y="1876"/>
            <a:chExt cx="2525" cy="823"/>
          </a:xfrm>
        </p:grpSpPr>
        <p:sp>
          <p:nvSpPr>
            <p:cNvPr id="21524" name="Freeform 9"/>
            <p:cNvSpPr>
              <a:spLocks/>
            </p:cNvSpPr>
            <p:nvPr/>
          </p:nvSpPr>
          <p:spPr bwMode="auto">
            <a:xfrm>
              <a:off x="3401" y="1876"/>
              <a:ext cx="584" cy="821"/>
            </a:xfrm>
            <a:custGeom>
              <a:avLst/>
              <a:gdLst>
                <a:gd name="T0" fmla="*/ 0 w 584"/>
                <a:gd name="T1" fmla="*/ 223 h 821"/>
                <a:gd name="T2" fmla="*/ 347 w 584"/>
                <a:gd name="T3" fmla="*/ 820 h 821"/>
                <a:gd name="T4" fmla="*/ 583 w 584"/>
                <a:gd name="T5" fmla="*/ 514 h 821"/>
                <a:gd name="T6" fmla="*/ 168 w 584"/>
                <a:gd name="T7" fmla="*/ 0 h 821"/>
                <a:gd name="T8" fmla="*/ 0 w 584"/>
                <a:gd name="T9" fmla="*/ 223 h 821"/>
                <a:gd name="T10" fmla="*/ 0 60000 65536"/>
                <a:gd name="T11" fmla="*/ 0 60000 65536"/>
                <a:gd name="T12" fmla="*/ 0 60000 65536"/>
                <a:gd name="T13" fmla="*/ 0 60000 65536"/>
                <a:gd name="T14" fmla="*/ 0 60000 65536"/>
                <a:gd name="T15" fmla="*/ 0 w 584"/>
                <a:gd name="T16" fmla="*/ 0 h 821"/>
                <a:gd name="T17" fmla="*/ 584 w 584"/>
                <a:gd name="T18" fmla="*/ 821 h 821"/>
              </a:gdLst>
              <a:ahLst/>
              <a:cxnLst>
                <a:cxn ang="T10">
                  <a:pos x="T0" y="T1"/>
                </a:cxn>
                <a:cxn ang="T11">
                  <a:pos x="T2" y="T3"/>
                </a:cxn>
                <a:cxn ang="T12">
                  <a:pos x="T4" y="T5"/>
                </a:cxn>
                <a:cxn ang="T13">
                  <a:pos x="T6" y="T7"/>
                </a:cxn>
                <a:cxn ang="T14">
                  <a:pos x="T8" y="T9"/>
                </a:cxn>
              </a:cxnLst>
              <a:rect l="T15" t="T16" r="T17" b="T18"/>
              <a:pathLst>
                <a:path w="584" h="821">
                  <a:moveTo>
                    <a:pt x="0" y="223"/>
                  </a:moveTo>
                  <a:lnTo>
                    <a:pt x="347" y="820"/>
                  </a:lnTo>
                  <a:lnTo>
                    <a:pt x="583" y="514"/>
                  </a:lnTo>
                  <a:lnTo>
                    <a:pt x="168" y="0"/>
                  </a:lnTo>
                  <a:lnTo>
                    <a:pt x="0" y="223"/>
                  </a:lnTo>
                </a:path>
              </a:pathLst>
            </a:custGeom>
            <a:solidFill>
              <a:srgbClr val="BF5FFF"/>
            </a:solidFill>
            <a:ln w="25400" cap="rnd">
              <a:solidFill>
                <a:srgbClr val="000000"/>
              </a:solidFill>
              <a:round/>
              <a:headEnd/>
              <a:tailEnd/>
            </a:ln>
          </p:spPr>
          <p:txBody>
            <a:bodyPr/>
            <a:lstStyle/>
            <a:p>
              <a:endParaRPr lang="en-US"/>
            </a:p>
          </p:txBody>
        </p:sp>
        <p:sp>
          <p:nvSpPr>
            <p:cNvPr id="21525" name="Freeform 10"/>
            <p:cNvSpPr>
              <a:spLocks/>
            </p:cNvSpPr>
            <p:nvPr/>
          </p:nvSpPr>
          <p:spPr bwMode="auto">
            <a:xfrm>
              <a:off x="1800" y="1876"/>
              <a:ext cx="1769" cy="223"/>
            </a:xfrm>
            <a:custGeom>
              <a:avLst/>
              <a:gdLst>
                <a:gd name="T0" fmla="*/ 0 w 1769"/>
                <a:gd name="T1" fmla="*/ 222 h 223"/>
                <a:gd name="T2" fmla="*/ 1600 w 1769"/>
                <a:gd name="T3" fmla="*/ 222 h 223"/>
                <a:gd name="T4" fmla="*/ 1768 w 1769"/>
                <a:gd name="T5" fmla="*/ 0 h 223"/>
                <a:gd name="T6" fmla="*/ 447 w 1769"/>
                <a:gd name="T7" fmla="*/ 0 h 223"/>
                <a:gd name="T8" fmla="*/ 0 w 1769"/>
                <a:gd name="T9" fmla="*/ 222 h 223"/>
                <a:gd name="T10" fmla="*/ 0 60000 65536"/>
                <a:gd name="T11" fmla="*/ 0 60000 65536"/>
                <a:gd name="T12" fmla="*/ 0 60000 65536"/>
                <a:gd name="T13" fmla="*/ 0 60000 65536"/>
                <a:gd name="T14" fmla="*/ 0 60000 65536"/>
                <a:gd name="T15" fmla="*/ 0 w 1769"/>
                <a:gd name="T16" fmla="*/ 0 h 223"/>
                <a:gd name="T17" fmla="*/ 1769 w 1769"/>
                <a:gd name="T18" fmla="*/ 223 h 223"/>
              </a:gdLst>
              <a:ahLst/>
              <a:cxnLst>
                <a:cxn ang="T10">
                  <a:pos x="T0" y="T1"/>
                </a:cxn>
                <a:cxn ang="T11">
                  <a:pos x="T2" y="T3"/>
                </a:cxn>
                <a:cxn ang="T12">
                  <a:pos x="T4" y="T5"/>
                </a:cxn>
                <a:cxn ang="T13">
                  <a:pos x="T6" y="T7"/>
                </a:cxn>
                <a:cxn ang="T14">
                  <a:pos x="T8" y="T9"/>
                </a:cxn>
              </a:cxnLst>
              <a:rect l="T15" t="T16" r="T17" b="T18"/>
              <a:pathLst>
                <a:path w="1769" h="223">
                  <a:moveTo>
                    <a:pt x="0" y="222"/>
                  </a:moveTo>
                  <a:lnTo>
                    <a:pt x="1600" y="222"/>
                  </a:lnTo>
                  <a:lnTo>
                    <a:pt x="1768" y="0"/>
                  </a:lnTo>
                  <a:lnTo>
                    <a:pt x="447" y="0"/>
                  </a:lnTo>
                  <a:lnTo>
                    <a:pt x="0" y="222"/>
                  </a:lnTo>
                </a:path>
              </a:pathLst>
            </a:custGeom>
            <a:solidFill>
              <a:srgbClr val="5F009F"/>
            </a:solidFill>
            <a:ln w="25400" cap="rnd">
              <a:solidFill>
                <a:srgbClr val="000000"/>
              </a:solidFill>
              <a:round/>
              <a:headEnd/>
              <a:tailEnd/>
            </a:ln>
          </p:spPr>
          <p:txBody>
            <a:bodyPr/>
            <a:lstStyle/>
            <a:p>
              <a:endParaRPr lang="en-US"/>
            </a:p>
          </p:txBody>
        </p:sp>
        <p:sp>
          <p:nvSpPr>
            <p:cNvPr id="21526" name="Freeform 11"/>
            <p:cNvSpPr>
              <a:spLocks/>
            </p:cNvSpPr>
            <p:nvPr/>
          </p:nvSpPr>
          <p:spPr bwMode="auto">
            <a:xfrm>
              <a:off x="1460" y="2098"/>
              <a:ext cx="2287" cy="601"/>
            </a:xfrm>
            <a:custGeom>
              <a:avLst/>
              <a:gdLst>
                <a:gd name="T0" fmla="*/ 0 w 2287"/>
                <a:gd name="T1" fmla="*/ 600 h 601"/>
                <a:gd name="T2" fmla="*/ 2286 w 2287"/>
                <a:gd name="T3" fmla="*/ 600 h 601"/>
                <a:gd name="T4" fmla="*/ 1940 w 2287"/>
                <a:gd name="T5" fmla="*/ 0 h 601"/>
                <a:gd name="T6" fmla="*/ 340 w 2287"/>
                <a:gd name="T7" fmla="*/ 0 h 601"/>
                <a:gd name="T8" fmla="*/ 0 w 2287"/>
                <a:gd name="T9" fmla="*/ 600 h 601"/>
                <a:gd name="T10" fmla="*/ 0 60000 65536"/>
                <a:gd name="T11" fmla="*/ 0 60000 65536"/>
                <a:gd name="T12" fmla="*/ 0 60000 65536"/>
                <a:gd name="T13" fmla="*/ 0 60000 65536"/>
                <a:gd name="T14" fmla="*/ 0 60000 65536"/>
                <a:gd name="T15" fmla="*/ 0 w 2287"/>
                <a:gd name="T16" fmla="*/ 0 h 601"/>
                <a:gd name="T17" fmla="*/ 2287 w 2287"/>
                <a:gd name="T18" fmla="*/ 601 h 601"/>
              </a:gdLst>
              <a:ahLst/>
              <a:cxnLst>
                <a:cxn ang="T10">
                  <a:pos x="T0" y="T1"/>
                </a:cxn>
                <a:cxn ang="T11">
                  <a:pos x="T2" y="T3"/>
                </a:cxn>
                <a:cxn ang="T12">
                  <a:pos x="T4" y="T5"/>
                </a:cxn>
                <a:cxn ang="T13">
                  <a:pos x="T6" y="T7"/>
                </a:cxn>
                <a:cxn ang="T14">
                  <a:pos x="T8" y="T9"/>
                </a:cxn>
              </a:cxnLst>
              <a:rect l="T15" t="T16" r="T17" b="T18"/>
              <a:pathLst>
                <a:path w="2287" h="601">
                  <a:moveTo>
                    <a:pt x="0" y="600"/>
                  </a:moveTo>
                  <a:lnTo>
                    <a:pt x="2286" y="600"/>
                  </a:lnTo>
                  <a:lnTo>
                    <a:pt x="1940" y="0"/>
                  </a:lnTo>
                  <a:lnTo>
                    <a:pt x="340" y="0"/>
                  </a:lnTo>
                  <a:lnTo>
                    <a:pt x="0" y="600"/>
                  </a:lnTo>
                </a:path>
              </a:pathLst>
            </a:custGeom>
            <a:solidFill>
              <a:srgbClr val="9F3FDF"/>
            </a:solidFill>
            <a:ln w="25400" cap="rnd">
              <a:solidFill>
                <a:srgbClr val="000000"/>
              </a:solidFill>
              <a:round/>
              <a:headEnd/>
              <a:tailEnd/>
            </a:ln>
          </p:spPr>
          <p:txBody>
            <a:bodyPr/>
            <a:lstStyle/>
            <a:p>
              <a:endParaRPr lang="en-US"/>
            </a:p>
          </p:txBody>
        </p:sp>
      </p:grpSp>
      <p:sp>
        <p:nvSpPr>
          <p:cNvPr id="21511" name="Rectangle 13"/>
          <p:cNvSpPr>
            <a:spLocks noChangeArrowheads="1"/>
          </p:cNvSpPr>
          <p:nvPr/>
        </p:nvSpPr>
        <p:spPr bwMode="auto">
          <a:xfrm>
            <a:off x="4289425" y="3407404"/>
            <a:ext cx="2800350" cy="828432"/>
          </a:xfrm>
          <a:prstGeom prst="rect">
            <a:avLst/>
          </a:prstGeom>
          <a:noFill/>
          <a:ln w="12700">
            <a:noFill/>
            <a:miter lim="800000"/>
            <a:headEnd/>
            <a:tailEnd/>
          </a:ln>
        </p:spPr>
        <p:txBody>
          <a:bodyPr wrap="square" lIns="90488" tIns="44450" rIns="90488" bIns="44450">
            <a:spAutoFit/>
          </a:bodyPr>
          <a:lstStyle/>
          <a:p>
            <a:pPr algn="ctr"/>
            <a:r>
              <a:rPr lang="en-US" sz="2400" dirty="0"/>
              <a:t>Love &amp; Belonging </a:t>
            </a:r>
          </a:p>
          <a:p>
            <a:pPr algn="ctr"/>
            <a:r>
              <a:rPr lang="en-US" sz="2400" dirty="0"/>
              <a:t>Needs</a:t>
            </a:r>
          </a:p>
        </p:txBody>
      </p:sp>
      <p:sp>
        <p:nvSpPr>
          <p:cNvPr id="21512" name="Rectangle 14"/>
          <p:cNvSpPr>
            <a:spLocks noChangeArrowheads="1"/>
          </p:cNvSpPr>
          <p:nvPr/>
        </p:nvSpPr>
        <p:spPr bwMode="auto">
          <a:xfrm>
            <a:off x="3719513" y="5791200"/>
            <a:ext cx="4487512" cy="643766"/>
          </a:xfrm>
          <a:prstGeom prst="rect">
            <a:avLst/>
          </a:prstGeom>
          <a:noFill/>
          <a:ln w="12700">
            <a:noFill/>
            <a:miter lim="800000"/>
            <a:headEnd/>
            <a:tailEnd/>
          </a:ln>
        </p:spPr>
        <p:txBody>
          <a:bodyPr wrap="none" lIns="90488" tIns="44450" rIns="90488" bIns="44450">
            <a:spAutoFit/>
          </a:bodyPr>
          <a:lstStyle/>
          <a:p>
            <a:r>
              <a:rPr lang="en-US" sz="3600"/>
              <a:t>Physiological Needs</a:t>
            </a:r>
          </a:p>
        </p:txBody>
      </p:sp>
      <p:sp>
        <p:nvSpPr>
          <p:cNvPr id="21513" name="Rectangle 15"/>
          <p:cNvSpPr>
            <a:spLocks noChangeArrowheads="1"/>
          </p:cNvSpPr>
          <p:nvPr/>
        </p:nvSpPr>
        <p:spPr bwMode="auto">
          <a:xfrm>
            <a:off x="3414713" y="4633914"/>
            <a:ext cx="4203700" cy="638175"/>
          </a:xfrm>
          <a:prstGeom prst="rect">
            <a:avLst/>
          </a:prstGeom>
          <a:noFill/>
          <a:ln w="12700">
            <a:noFill/>
            <a:miter lim="800000"/>
            <a:headEnd/>
            <a:tailEnd/>
          </a:ln>
        </p:spPr>
        <p:txBody>
          <a:bodyPr lIns="90488" tIns="44450" rIns="90488" bIns="44450">
            <a:spAutoFit/>
          </a:bodyPr>
          <a:lstStyle/>
          <a:p>
            <a:pPr algn="ctr"/>
            <a:r>
              <a:rPr lang="en-US" sz="3600"/>
              <a:t>Safety Needs</a:t>
            </a:r>
          </a:p>
        </p:txBody>
      </p:sp>
      <p:sp>
        <p:nvSpPr>
          <p:cNvPr id="21514" name="Freeform 16"/>
          <p:cNvSpPr>
            <a:spLocks/>
          </p:cNvSpPr>
          <p:nvPr/>
        </p:nvSpPr>
        <p:spPr bwMode="auto">
          <a:xfrm>
            <a:off x="6289675" y="2033589"/>
            <a:ext cx="800100" cy="1138237"/>
          </a:xfrm>
          <a:custGeom>
            <a:avLst/>
            <a:gdLst>
              <a:gd name="T0" fmla="*/ 546100 w 504"/>
              <a:gd name="T1" fmla="*/ 1136650 h 717"/>
              <a:gd name="T2" fmla="*/ 798513 w 504"/>
              <a:gd name="T3" fmla="*/ 811212 h 717"/>
              <a:gd name="T4" fmla="*/ 138113 w 504"/>
              <a:gd name="T5" fmla="*/ 0 h 717"/>
              <a:gd name="T6" fmla="*/ 0 w 504"/>
              <a:gd name="T7" fmla="*/ 171450 h 717"/>
              <a:gd name="T8" fmla="*/ 546100 w 504"/>
              <a:gd name="T9" fmla="*/ 1136650 h 717"/>
              <a:gd name="T10" fmla="*/ 0 60000 65536"/>
              <a:gd name="T11" fmla="*/ 0 60000 65536"/>
              <a:gd name="T12" fmla="*/ 0 60000 65536"/>
              <a:gd name="T13" fmla="*/ 0 60000 65536"/>
              <a:gd name="T14" fmla="*/ 0 60000 65536"/>
              <a:gd name="T15" fmla="*/ 0 w 504"/>
              <a:gd name="T16" fmla="*/ 0 h 717"/>
              <a:gd name="T17" fmla="*/ 504 w 504"/>
              <a:gd name="T18" fmla="*/ 717 h 717"/>
            </a:gdLst>
            <a:ahLst/>
            <a:cxnLst>
              <a:cxn ang="T10">
                <a:pos x="T0" y="T1"/>
              </a:cxn>
              <a:cxn ang="T11">
                <a:pos x="T2" y="T3"/>
              </a:cxn>
              <a:cxn ang="T12">
                <a:pos x="T4" y="T5"/>
              </a:cxn>
              <a:cxn ang="T13">
                <a:pos x="T6" y="T7"/>
              </a:cxn>
              <a:cxn ang="T14">
                <a:pos x="T8" y="T9"/>
              </a:cxn>
            </a:cxnLst>
            <a:rect l="T15" t="T16" r="T17" b="T18"/>
            <a:pathLst>
              <a:path w="504" h="717">
                <a:moveTo>
                  <a:pt x="344" y="716"/>
                </a:moveTo>
                <a:lnTo>
                  <a:pt x="503" y="511"/>
                </a:lnTo>
                <a:lnTo>
                  <a:pt x="87" y="0"/>
                </a:lnTo>
                <a:lnTo>
                  <a:pt x="0" y="108"/>
                </a:lnTo>
                <a:lnTo>
                  <a:pt x="344" y="716"/>
                </a:lnTo>
              </a:path>
            </a:pathLst>
          </a:custGeom>
          <a:solidFill>
            <a:srgbClr val="ECE846"/>
          </a:solidFill>
          <a:ln w="25400" cap="rnd">
            <a:solidFill>
              <a:srgbClr val="000000"/>
            </a:solidFill>
            <a:round/>
            <a:headEnd/>
            <a:tailEnd/>
          </a:ln>
        </p:spPr>
        <p:txBody>
          <a:bodyPr/>
          <a:lstStyle/>
          <a:p>
            <a:endParaRPr lang="en-US"/>
          </a:p>
        </p:txBody>
      </p:sp>
      <p:sp>
        <p:nvSpPr>
          <p:cNvPr id="21515" name="Freeform 17"/>
          <p:cNvSpPr>
            <a:spLocks/>
          </p:cNvSpPr>
          <p:nvPr/>
        </p:nvSpPr>
        <p:spPr bwMode="auto">
          <a:xfrm>
            <a:off x="5026026" y="2030414"/>
            <a:ext cx="1401763" cy="173037"/>
          </a:xfrm>
          <a:custGeom>
            <a:avLst/>
            <a:gdLst>
              <a:gd name="T0" fmla="*/ 0 w 883"/>
              <a:gd name="T1" fmla="*/ 171450 h 109"/>
              <a:gd name="T2" fmla="*/ 1262063 w 883"/>
              <a:gd name="T3" fmla="*/ 171450 h 109"/>
              <a:gd name="T4" fmla="*/ 1400175 w 883"/>
              <a:gd name="T5" fmla="*/ 0 h 109"/>
              <a:gd name="T6" fmla="*/ 436563 w 883"/>
              <a:gd name="T7" fmla="*/ 0 h 109"/>
              <a:gd name="T8" fmla="*/ 0 w 883"/>
              <a:gd name="T9" fmla="*/ 171450 h 109"/>
              <a:gd name="T10" fmla="*/ 0 60000 65536"/>
              <a:gd name="T11" fmla="*/ 0 60000 65536"/>
              <a:gd name="T12" fmla="*/ 0 60000 65536"/>
              <a:gd name="T13" fmla="*/ 0 60000 65536"/>
              <a:gd name="T14" fmla="*/ 0 60000 65536"/>
              <a:gd name="T15" fmla="*/ 0 w 883"/>
              <a:gd name="T16" fmla="*/ 0 h 109"/>
              <a:gd name="T17" fmla="*/ 883 w 883"/>
              <a:gd name="T18" fmla="*/ 109 h 109"/>
            </a:gdLst>
            <a:ahLst/>
            <a:cxnLst>
              <a:cxn ang="T10">
                <a:pos x="T0" y="T1"/>
              </a:cxn>
              <a:cxn ang="T11">
                <a:pos x="T2" y="T3"/>
              </a:cxn>
              <a:cxn ang="T12">
                <a:pos x="T4" y="T5"/>
              </a:cxn>
              <a:cxn ang="T13">
                <a:pos x="T6" y="T7"/>
              </a:cxn>
              <a:cxn ang="T14">
                <a:pos x="T8" y="T9"/>
              </a:cxn>
            </a:cxnLst>
            <a:rect l="T15" t="T16" r="T17" b="T18"/>
            <a:pathLst>
              <a:path w="883" h="109">
                <a:moveTo>
                  <a:pt x="0" y="108"/>
                </a:moveTo>
                <a:lnTo>
                  <a:pt x="795" y="108"/>
                </a:lnTo>
                <a:lnTo>
                  <a:pt x="882" y="0"/>
                </a:lnTo>
                <a:lnTo>
                  <a:pt x="275" y="0"/>
                </a:lnTo>
                <a:lnTo>
                  <a:pt x="0" y="108"/>
                </a:lnTo>
              </a:path>
            </a:pathLst>
          </a:custGeom>
          <a:solidFill>
            <a:srgbClr val="EAEC5E"/>
          </a:solidFill>
          <a:ln w="25400" cap="rnd">
            <a:solidFill>
              <a:srgbClr val="000000"/>
            </a:solidFill>
            <a:round/>
            <a:headEnd/>
            <a:tailEnd/>
          </a:ln>
        </p:spPr>
        <p:txBody>
          <a:bodyPr/>
          <a:lstStyle/>
          <a:p>
            <a:endParaRPr lang="en-US"/>
          </a:p>
        </p:txBody>
      </p:sp>
      <p:sp>
        <p:nvSpPr>
          <p:cNvPr id="21516" name="Freeform 18"/>
          <p:cNvSpPr>
            <a:spLocks/>
          </p:cNvSpPr>
          <p:nvPr/>
        </p:nvSpPr>
        <p:spPr bwMode="auto">
          <a:xfrm>
            <a:off x="4473575" y="2201863"/>
            <a:ext cx="2363788" cy="969962"/>
          </a:xfrm>
          <a:custGeom>
            <a:avLst/>
            <a:gdLst>
              <a:gd name="T0" fmla="*/ 0 w 1489"/>
              <a:gd name="T1" fmla="*/ 968375 h 611"/>
              <a:gd name="T2" fmla="*/ 2362201 w 1489"/>
              <a:gd name="T3" fmla="*/ 968375 h 611"/>
              <a:gd name="T4" fmla="*/ 1814513 w 1489"/>
              <a:gd name="T5" fmla="*/ 0 h 611"/>
              <a:gd name="T6" fmla="*/ 550863 w 1489"/>
              <a:gd name="T7" fmla="*/ 0 h 611"/>
              <a:gd name="T8" fmla="*/ 0 w 1489"/>
              <a:gd name="T9" fmla="*/ 968375 h 611"/>
              <a:gd name="T10" fmla="*/ 0 60000 65536"/>
              <a:gd name="T11" fmla="*/ 0 60000 65536"/>
              <a:gd name="T12" fmla="*/ 0 60000 65536"/>
              <a:gd name="T13" fmla="*/ 0 60000 65536"/>
              <a:gd name="T14" fmla="*/ 0 60000 65536"/>
              <a:gd name="T15" fmla="*/ 0 w 1489"/>
              <a:gd name="T16" fmla="*/ 0 h 611"/>
              <a:gd name="T17" fmla="*/ 1489 w 1489"/>
              <a:gd name="T18" fmla="*/ 611 h 611"/>
            </a:gdLst>
            <a:ahLst/>
            <a:cxnLst>
              <a:cxn ang="T10">
                <a:pos x="T0" y="T1"/>
              </a:cxn>
              <a:cxn ang="T11">
                <a:pos x="T2" y="T3"/>
              </a:cxn>
              <a:cxn ang="T12">
                <a:pos x="T4" y="T5"/>
              </a:cxn>
              <a:cxn ang="T13">
                <a:pos x="T6" y="T7"/>
              </a:cxn>
              <a:cxn ang="T14">
                <a:pos x="T8" y="T9"/>
              </a:cxn>
            </a:cxnLst>
            <a:rect l="T15" t="T16" r="T17" b="T18"/>
            <a:pathLst>
              <a:path w="1489" h="611">
                <a:moveTo>
                  <a:pt x="0" y="610"/>
                </a:moveTo>
                <a:lnTo>
                  <a:pt x="1488" y="610"/>
                </a:lnTo>
                <a:lnTo>
                  <a:pt x="1143" y="0"/>
                </a:lnTo>
                <a:lnTo>
                  <a:pt x="347" y="0"/>
                </a:lnTo>
                <a:lnTo>
                  <a:pt x="0" y="610"/>
                </a:lnTo>
              </a:path>
            </a:pathLst>
          </a:custGeom>
          <a:solidFill>
            <a:srgbClr val="ECCF5E"/>
          </a:solidFill>
          <a:ln w="25400" cap="rnd">
            <a:solidFill>
              <a:srgbClr val="000000"/>
            </a:solidFill>
            <a:round/>
            <a:headEnd/>
            <a:tailEnd/>
          </a:ln>
        </p:spPr>
        <p:txBody>
          <a:bodyPr/>
          <a:lstStyle/>
          <a:p>
            <a:endParaRPr lang="en-US"/>
          </a:p>
        </p:txBody>
      </p:sp>
      <p:sp>
        <p:nvSpPr>
          <p:cNvPr id="21517" name="Rectangle 19"/>
          <p:cNvSpPr>
            <a:spLocks noChangeArrowheads="1"/>
          </p:cNvSpPr>
          <p:nvPr/>
        </p:nvSpPr>
        <p:spPr bwMode="auto">
          <a:xfrm>
            <a:off x="5014913" y="2301875"/>
            <a:ext cx="1530350" cy="951543"/>
          </a:xfrm>
          <a:prstGeom prst="rect">
            <a:avLst/>
          </a:prstGeom>
          <a:noFill/>
          <a:ln w="12700">
            <a:noFill/>
            <a:miter lim="800000"/>
            <a:headEnd/>
            <a:tailEnd/>
          </a:ln>
        </p:spPr>
        <p:txBody>
          <a:bodyPr wrap="square" lIns="90488" tIns="44450" rIns="90488" bIns="44450">
            <a:spAutoFit/>
          </a:bodyPr>
          <a:lstStyle/>
          <a:p>
            <a:pPr algn="ctr"/>
            <a:r>
              <a:rPr lang="en-US" sz="2800" dirty="0"/>
              <a:t>Esteem </a:t>
            </a:r>
          </a:p>
          <a:p>
            <a:pPr algn="ctr"/>
            <a:r>
              <a:rPr lang="en-US" sz="2800" dirty="0"/>
              <a:t>Needs</a:t>
            </a:r>
          </a:p>
        </p:txBody>
      </p:sp>
      <p:sp>
        <p:nvSpPr>
          <p:cNvPr id="21518" name="Freeform 20"/>
          <p:cNvSpPr>
            <a:spLocks/>
          </p:cNvSpPr>
          <p:nvPr/>
        </p:nvSpPr>
        <p:spPr bwMode="auto">
          <a:xfrm>
            <a:off x="5653089" y="1166813"/>
            <a:ext cx="674687" cy="965200"/>
          </a:xfrm>
          <a:custGeom>
            <a:avLst/>
            <a:gdLst>
              <a:gd name="T0" fmla="*/ 546100 w 425"/>
              <a:gd name="T1" fmla="*/ 963613 h 608"/>
              <a:gd name="T2" fmla="*/ 673100 w 425"/>
              <a:gd name="T3" fmla="*/ 814388 h 608"/>
              <a:gd name="T4" fmla="*/ 0 w 425"/>
              <a:gd name="T5" fmla="*/ 0 h 608"/>
              <a:gd name="T6" fmla="*/ 546100 w 425"/>
              <a:gd name="T7" fmla="*/ 963613 h 608"/>
              <a:gd name="T8" fmla="*/ 0 60000 65536"/>
              <a:gd name="T9" fmla="*/ 0 60000 65536"/>
              <a:gd name="T10" fmla="*/ 0 60000 65536"/>
              <a:gd name="T11" fmla="*/ 0 60000 65536"/>
              <a:gd name="T12" fmla="*/ 0 w 425"/>
              <a:gd name="T13" fmla="*/ 0 h 608"/>
              <a:gd name="T14" fmla="*/ 425 w 425"/>
              <a:gd name="T15" fmla="*/ 608 h 608"/>
            </a:gdLst>
            <a:ahLst/>
            <a:cxnLst>
              <a:cxn ang="T8">
                <a:pos x="T0" y="T1"/>
              </a:cxn>
              <a:cxn ang="T9">
                <a:pos x="T2" y="T3"/>
              </a:cxn>
              <a:cxn ang="T10">
                <a:pos x="T4" y="T5"/>
              </a:cxn>
              <a:cxn ang="T11">
                <a:pos x="T6" y="T7"/>
              </a:cxn>
            </a:cxnLst>
            <a:rect l="T12" t="T13" r="T14" b="T15"/>
            <a:pathLst>
              <a:path w="425" h="608">
                <a:moveTo>
                  <a:pt x="344" y="607"/>
                </a:moveTo>
                <a:lnTo>
                  <a:pt x="424" y="513"/>
                </a:lnTo>
                <a:lnTo>
                  <a:pt x="0" y="0"/>
                </a:lnTo>
                <a:lnTo>
                  <a:pt x="344" y="607"/>
                </a:lnTo>
              </a:path>
            </a:pathLst>
          </a:custGeom>
          <a:solidFill>
            <a:srgbClr val="FFBF1F"/>
          </a:solidFill>
          <a:ln w="25400" cap="rnd">
            <a:solidFill>
              <a:srgbClr val="000000"/>
            </a:solidFill>
            <a:round/>
            <a:headEnd/>
            <a:tailEnd/>
          </a:ln>
        </p:spPr>
        <p:txBody>
          <a:bodyPr/>
          <a:lstStyle/>
          <a:p>
            <a:endParaRPr lang="en-US"/>
          </a:p>
        </p:txBody>
      </p:sp>
      <p:sp>
        <p:nvSpPr>
          <p:cNvPr id="21519" name="Freeform 21"/>
          <p:cNvSpPr>
            <a:spLocks/>
          </p:cNvSpPr>
          <p:nvPr/>
        </p:nvSpPr>
        <p:spPr bwMode="auto">
          <a:xfrm>
            <a:off x="5105401" y="1166813"/>
            <a:ext cx="1095375" cy="965200"/>
          </a:xfrm>
          <a:custGeom>
            <a:avLst/>
            <a:gdLst>
              <a:gd name="T0" fmla="*/ 0 w 690"/>
              <a:gd name="T1" fmla="*/ 963613 h 608"/>
              <a:gd name="T2" fmla="*/ 1093788 w 690"/>
              <a:gd name="T3" fmla="*/ 963613 h 608"/>
              <a:gd name="T4" fmla="*/ 547688 w 690"/>
              <a:gd name="T5" fmla="*/ 0 h 608"/>
              <a:gd name="T6" fmla="*/ 0 w 690"/>
              <a:gd name="T7" fmla="*/ 963613 h 608"/>
              <a:gd name="T8" fmla="*/ 0 60000 65536"/>
              <a:gd name="T9" fmla="*/ 0 60000 65536"/>
              <a:gd name="T10" fmla="*/ 0 60000 65536"/>
              <a:gd name="T11" fmla="*/ 0 60000 65536"/>
              <a:gd name="T12" fmla="*/ 0 w 690"/>
              <a:gd name="T13" fmla="*/ 0 h 608"/>
              <a:gd name="T14" fmla="*/ 690 w 690"/>
              <a:gd name="T15" fmla="*/ 608 h 608"/>
            </a:gdLst>
            <a:ahLst/>
            <a:cxnLst>
              <a:cxn ang="T8">
                <a:pos x="T0" y="T1"/>
              </a:cxn>
              <a:cxn ang="T9">
                <a:pos x="T2" y="T3"/>
              </a:cxn>
              <a:cxn ang="T10">
                <a:pos x="T4" y="T5"/>
              </a:cxn>
              <a:cxn ang="T11">
                <a:pos x="T6" y="T7"/>
              </a:cxn>
            </a:cxnLst>
            <a:rect l="T12" t="T13" r="T14" b="T15"/>
            <a:pathLst>
              <a:path w="690" h="608">
                <a:moveTo>
                  <a:pt x="0" y="607"/>
                </a:moveTo>
                <a:lnTo>
                  <a:pt x="689" y="607"/>
                </a:lnTo>
                <a:lnTo>
                  <a:pt x="345" y="0"/>
                </a:lnTo>
                <a:lnTo>
                  <a:pt x="0" y="607"/>
                </a:lnTo>
              </a:path>
            </a:pathLst>
          </a:custGeom>
          <a:solidFill>
            <a:srgbClr val="FF8301"/>
          </a:solidFill>
          <a:ln w="25400" cap="rnd">
            <a:solidFill>
              <a:srgbClr val="000000"/>
            </a:solidFill>
            <a:round/>
            <a:headEnd/>
            <a:tailEnd/>
          </a:ln>
        </p:spPr>
        <p:txBody>
          <a:bodyPr/>
          <a:lstStyle/>
          <a:p>
            <a:endParaRPr lang="en-US"/>
          </a:p>
        </p:txBody>
      </p:sp>
      <p:sp>
        <p:nvSpPr>
          <p:cNvPr id="21520" name="Rectangle 22"/>
          <p:cNvSpPr>
            <a:spLocks noChangeArrowheads="1"/>
          </p:cNvSpPr>
          <p:nvPr/>
        </p:nvSpPr>
        <p:spPr bwMode="auto">
          <a:xfrm>
            <a:off x="4648200" y="1210147"/>
            <a:ext cx="1897063" cy="920765"/>
          </a:xfrm>
          <a:prstGeom prst="rect">
            <a:avLst/>
          </a:prstGeom>
          <a:noFill/>
          <a:ln w="12700">
            <a:noFill/>
            <a:miter lim="800000"/>
            <a:headEnd/>
            <a:tailEnd/>
          </a:ln>
        </p:spPr>
        <p:txBody>
          <a:bodyPr wrap="square" lIns="90488" tIns="44450" rIns="90488" bIns="44450">
            <a:spAutoFit/>
          </a:bodyPr>
          <a:lstStyle/>
          <a:p>
            <a:pPr algn="ctr"/>
            <a:r>
              <a:rPr lang="en-US" dirty="0"/>
              <a:t>Self-Actualization</a:t>
            </a:r>
          </a:p>
          <a:p>
            <a:pPr algn="ctr"/>
            <a:r>
              <a:rPr lang="en-US" dirty="0"/>
              <a:t>Needs</a:t>
            </a:r>
          </a:p>
        </p:txBody>
      </p:sp>
      <p:sp>
        <p:nvSpPr>
          <p:cNvPr id="21521" name="Rectangle 23"/>
          <p:cNvSpPr>
            <a:spLocks noChangeArrowheads="1"/>
          </p:cNvSpPr>
          <p:nvPr/>
        </p:nvSpPr>
        <p:spPr bwMode="auto">
          <a:xfrm>
            <a:off x="1525589" y="152401"/>
            <a:ext cx="9064625" cy="705321"/>
          </a:xfrm>
          <a:prstGeom prst="rect">
            <a:avLst/>
          </a:prstGeom>
          <a:noFill/>
          <a:ln w="12700">
            <a:noFill/>
            <a:miter lim="800000"/>
            <a:headEnd/>
            <a:tailEnd/>
          </a:ln>
        </p:spPr>
        <p:txBody>
          <a:bodyPr wrap="square" lIns="90488" tIns="44450" rIns="90488" bIns="44450">
            <a:spAutoFit/>
          </a:bodyPr>
          <a:lstStyle/>
          <a:p>
            <a:pPr algn="ctr"/>
            <a:r>
              <a:rPr lang="en-US" sz="4000" b="1" dirty="0">
                <a:latin typeface="Arial" charset="0"/>
              </a:rPr>
              <a:t>Hierarchy of Needs</a:t>
            </a:r>
          </a:p>
        </p:txBody>
      </p:sp>
      <p:sp>
        <p:nvSpPr>
          <p:cNvPr id="21522" name="Text Box 24"/>
          <p:cNvSpPr txBox="1">
            <a:spLocks noChangeArrowheads="1"/>
          </p:cNvSpPr>
          <p:nvPr/>
        </p:nvSpPr>
        <p:spPr bwMode="auto">
          <a:xfrm>
            <a:off x="1905000" y="3505200"/>
            <a:ext cx="1752600" cy="923330"/>
          </a:xfrm>
          <a:prstGeom prst="rect">
            <a:avLst/>
          </a:prstGeom>
          <a:noFill/>
          <a:ln w="12700">
            <a:noFill/>
            <a:miter lim="800000"/>
            <a:headEnd/>
            <a:tailEnd/>
          </a:ln>
        </p:spPr>
        <p:txBody>
          <a:bodyPr>
            <a:spAutoFit/>
          </a:bodyPr>
          <a:lstStyle/>
          <a:p>
            <a:r>
              <a:rPr lang="en-US" b="1"/>
              <a:t>D- Needs</a:t>
            </a:r>
          </a:p>
          <a:p>
            <a:r>
              <a:rPr lang="en-US" b="1"/>
              <a:t>Deficit</a:t>
            </a:r>
          </a:p>
          <a:p>
            <a:r>
              <a:rPr lang="en-US" b="1"/>
              <a:t>Survival</a:t>
            </a:r>
          </a:p>
        </p:txBody>
      </p:sp>
      <p:sp>
        <p:nvSpPr>
          <p:cNvPr id="21523" name="Text Box 25"/>
          <p:cNvSpPr txBox="1">
            <a:spLocks noChangeArrowheads="1"/>
          </p:cNvSpPr>
          <p:nvPr/>
        </p:nvSpPr>
        <p:spPr bwMode="auto">
          <a:xfrm>
            <a:off x="7223126" y="914400"/>
            <a:ext cx="2606675" cy="923330"/>
          </a:xfrm>
          <a:prstGeom prst="rect">
            <a:avLst/>
          </a:prstGeom>
          <a:noFill/>
          <a:ln w="12700">
            <a:noFill/>
            <a:miter lim="800000"/>
            <a:headEnd/>
            <a:tailEnd/>
          </a:ln>
        </p:spPr>
        <p:txBody>
          <a:bodyPr>
            <a:spAutoFit/>
          </a:bodyPr>
          <a:lstStyle/>
          <a:p>
            <a:r>
              <a:rPr lang="en-US" b="1"/>
              <a:t>B- Needs</a:t>
            </a:r>
          </a:p>
          <a:p>
            <a:r>
              <a:rPr lang="en-US" b="1"/>
              <a:t>(being)</a:t>
            </a:r>
          </a:p>
          <a:p>
            <a:r>
              <a:rPr lang="en-US" b="1"/>
              <a:t>Higher needs</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8984034" cy="1472248"/>
          </a:xfrm>
        </p:spPr>
        <p:txBody>
          <a:bodyPr/>
          <a:lstStyle/>
          <a:p>
            <a:pPr algn="l"/>
            <a:r>
              <a:rPr lang="en-US" b="1" dirty="0">
                <a:solidFill>
                  <a:schemeClr val="tx1"/>
                </a:solidFill>
              </a:rPr>
              <a:t>Self actualization</a:t>
            </a:r>
          </a:p>
        </p:txBody>
      </p:sp>
      <p:sp>
        <p:nvSpPr>
          <p:cNvPr id="3" name="Content Placeholder 2"/>
          <p:cNvSpPr>
            <a:spLocks noGrp="1"/>
          </p:cNvSpPr>
          <p:nvPr>
            <p:ph idx="1"/>
          </p:nvPr>
        </p:nvSpPr>
        <p:spPr>
          <a:xfrm>
            <a:off x="646111" y="1853248"/>
            <a:ext cx="10021889" cy="4471352"/>
          </a:xfrm>
        </p:spPr>
        <p:txBody>
          <a:bodyPr>
            <a:normAutofit fontScale="77500" lnSpcReduction="20000"/>
          </a:bodyPr>
          <a:lstStyle/>
          <a:p>
            <a:r>
              <a:rPr lang="en-US" sz="3600" dirty="0"/>
              <a:t>When all of the foregoing needs are satisfied, then and only then the needs for self-actualization activated. </a:t>
            </a:r>
          </a:p>
          <a:p>
            <a:r>
              <a:rPr lang="en-US" sz="3600" dirty="0"/>
              <a:t>Even if all these needs are satisfied, we may still often (if not always) expect that a new discontent and restlessness will soon develop, unless the individual is doing what, individual, is fitted for. </a:t>
            </a:r>
          </a:p>
          <a:p>
            <a:r>
              <a:rPr lang="en-US" sz="3600" dirty="0"/>
              <a:t>Abraham Maslow in his article, "A Theory of Human Motivation“ defines  self-actualization to be "the desire for self-fulfillment, namely the tendency for the individual to become actualized in what he is potentially.</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9906000" cy="5029200"/>
          </a:xfrm>
        </p:spPr>
        <p:txBody>
          <a:bodyPr>
            <a:normAutofit fontScale="77500" lnSpcReduction="20000"/>
          </a:bodyPr>
          <a:lstStyle/>
          <a:p>
            <a:r>
              <a:rPr lang="en-US" sz="3000" dirty="0"/>
              <a:t>If a person is hungry, unsafe, not loved or accepted, or lacking self-esteem, it is very easy to know what the person is restless about. However, it is not always clear what a person wants when there is a need for self-actualization.</a:t>
            </a:r>
          </a:p>
          <a:p>
            <a:r>
              <a:rPr lang="en-US" sz="3000" dirty="0"/>
              <a:t>Few people reach this level in their lifetime, and even fewer stay there on a consistent basis. If the previous levels are thought to be oriented towards physical and psychological needs, the fifth level can be considered more spiritual in nature.</a:t>
            </a:r>
          </a:p>
          <a:p>
            <a:r>
              <a:rPr lang="en-US" sz="3300" dirty="0"/>
              <a:t>"self-</a:t>
            </a:r>
            <a:r>
              <a:rPr lang="en-US" sz="3300" dirty="0" err="1"/>
              <a:t>actualisation</a:t>
            </a:r>
            <a:r>
              <a:rPr lang="en-US" sz="3300" dirty="0"/>
              <a:t> rarely happens, certainly in less than 1% of the adult </a:t>
            </a:r>
            <a:r>
              <a:rPr lang="en-US" sz="3300" dirty="0" err="1"/>
              <a:t>population.The</a:t>
            </a:r>
            <a:r>
              <a:rPr lang="en-US" sz="3300" dirty="0"/>
              <a:t> fact that most of us function most of the time on a level lower than that of self-actualization" he called the </a:t>
            </a:r>
            <a:r>
              <a:rPr lang="en-US" sz="3300" i="1" dirty="0"/>
              <a:t>psychopathology of normality</a:t>
            </a:r>
            <a:endParaRPr lang="en-US" sz="3300" dirty="0"/>
          </a:p>
          <a:p>
            <a:endParaRPr lang="en-US" dirty="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a:t>Self-actualized people perform with their utmost potential and are tremendously valuable assets for their organization. For this reason, companies are interested in paving the way for their employees to become self-actualized by meeting their lower order needs.</a:t>
            </a:r>
          </a:p>
          <a:p>
            <a:pPr>
              <a:buNone/>
            </a:pPr>
            <a:endParaRPr lang="en-US" dirty="0"/>
          </a:p>
          <a:p>
            <a:pPr>
              <a:buNone/>
            </a:pPr>
            <a:endParaRPr lang="en-US" dirty="0"/>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braham-maslow-quote.jpg"/>
          <p:cNvPicPr>
            <a:picLocks noGrp="1" noChangeAspect="1"/>
          </p:cNvPicPr>
          <p:nvPr>
            <p:ph idx="1"/>
          </p:nvPr>
        </p:nvPicPr>
        <p:blipFill>
          <a:blip r:embed="rId2"/>
          <a:stretch>
            <a:fillRect/>
          </a:stretch>
        </p:blipFill>
        <p:spPr>
          <a:xfrm>
            <a:off x="2047875" y="1752601"/>
            <a:ext cx="8096250" cy="4061619"/>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38200" y="549276"/>
            <a:ext cx="9601200" cy="990600"/>
          </a:xfrm>
        </p:spPr>
        <p:txBody>
          <a:bodyPr>
            <a:normAutofit fontScale="90000"/>
          </a:bodyPr>
          <a:lstStyle/>
          <a:p>
            <a:r>
              <a:rPr lang="en-US" sz="4000" dirty="0"/>
              <a:t>Some Self-Actualizing People from History</a:t>
            </a:r>
          </a:p>
        </p:txBody>
      </p:sp>
      <p:sp>
        <p:nvSpPr>
          <p:cNvPr id="22531" name="Rectangle 3"/>
          <p:cNvSpPr>
            <a:spLocks noGrp="1" noChangeArrowheads="1"/>
          </p:cNvSpPr>
          <p:nvPr>
            <p:ph type="body" sz="half" idx="1"/>
          </p:nvPr>
        </p:nvSpPr>
        <p:spPr/>
        <p:txBody>
          <a:bodyPr/>
          <a:lstStyle/>
          <a:p>
            <a:r>
              <a:rPr lang="en-US" sz="2800"/>
              <a:t>Abraham Lincoln</a:t>
            </a:r>
          </a:p>
          <a:p>
            <a:r>
              <a:rPr lang="en-US" sz="2800"/>
              <a:t>Thomas Jefferson</a:t>
            </a:r>
          </a:p>
          <a:p>
            <a:r>
              <a:rPr lang="en-US" sz="2800"/>
              <a:t>Mahatma Gandhi</a:t>
            </a:r>
          </a:p>
          <a:p>
            <a:r>
              <a:rPr lang="en-US" sz="2800"/>
              <a:t>Albert Einstein</a:t>
            </a:r>
          </a:p>
          <a:p>
            <a:r>
              <a:rPr lang="en-US" sz="2800"/>
              <a:t>Eleanor Roosevelt </a:t>
            </a:r>
          </a:p>
          <a:p>
            <a:r>
              <a:rPr lang="en-US" sz="2800"/>
              <a:t>William James</a:t>
            </a:r>
          </a:p>
          <a:p>
            <a:r>
              <a:rPr lang="en-US" sz="2800"/>
              <a:t>Benedict Spinoza</a:t>
            </a:r>
          </a:p>
        </p:txBody>
      </p:sp>
      <p:pic>
        <p:nvPicPr>
          <p:cNvPr id="22532" name="Picture 4" descr="j0195548"/>
          <p:cNvPicPr>
            <a:picLocks noGrp="1" noChangeAspect="1" noChangeArrowheads="1"/>
          </p:cNvPicPr>
          <p:nvPr>
            <p:ph sz="quarter" idx="2"/>
          </p:nvPr>
        </p:nvPicPr>
        <p:blipFill>
          <a:blip r:embed="rId2"/>
          <a:srcRect/>
          <a:stretch>
            <a:fillRect/>
          </a:stretch>
        </p:blipFill>
        <p:spPr>
          <a:xfrm>
            <a:off x="8229600" y="1905000"/>
            <a:ext cx="1822450" cy="1550988"/>
          </a:xfrm>
          <a:noFill/>
        </p:spPr>
      </p:pic>
      <p:pic>
        <p:nvPicPr>
          <p:cNvPr id="22533" name="Picture 6" descr="j0233033"/>
          <p:cNvPicPr>
            <a:picLocks noGrp="1" noChangeAspect="1" noChangeArrowheads="1"/>
          </p:cNvPicPr>
          <p:nvPr>
            <p:ph sz="quarter" idx="3"/>
          </p:nvPr>
        </p:nvPicPr>
        <p:blipFill>
          <a:blip r:embed="rId3"/>
          <a:srcRect/>
          <a:stretch>
            <a:fillRect/>
          </a:stretch>
        </p:blipFill>
        <p:spPr>
          <a:xfrm>
            <a:off x="8229601" y="3810000"/>
            <a:ext cx="1966913" cy="1981200"/>
          </a:xfrm>
          <a:noFill/>
        </p:spPr>
      </p:pic>
      <p:pic>
        <p:nvPicPr>
          <p:cNvPr id="22534" name="Picture 8" descr="j0233036"/>
          <p:cNvPicPr>
            <a:picLocks noChangeAspect="1" noChangeArrowheads="1"/>
          </p:cNvPicPr>
          <p:nvPr/>
        </p:nvPicPr>
        <p:blipFill>
          <a:blip r:embed="rId4"/>
          <a:srcRect/>
          <a:stretch>
            <a:fillRect/>
          </a:stretch>
        </p:blipFill>
        <p:spPr bwMode="auto">
          <a:xfrm>
            <a:off x="6170613" y="2819401"/>
            <a:ext cx="2106612" cy="2111375"/>
          </a:xfrm>
          <a:prstGeom prst="rect">
            <a:avLst/>
          </a:prstGeom>
          <a:noFill/>
          <a:ln w="9525">
            <a:noFill/>
            <a:miter lim="800000"/>
            <a:headEnd/>
            <a:tailEnd/>
          </a:ln>
        </p:spPr>
      </p:pic>
    </p:spTree>
  </p:cSld>
  <p:clrMapOvr>
    <a:masterClrMapping/>
  </p:clrMapOvr>
  <p:transition>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ditionallllll.JPG"/>
          <p:cNvPicPr>
            <a:picLocks noGrp="1" noChangeAspect="1"/>
          </p:cNvPicPr>
          <p:nvPr>
            <p:ph idx="1"/>
          </p:nvPr>
        </p:nvPicPr>
        <p:blipFill>
          <a:blip r:embed="rId2"/>
          <a:stretch>
            <a:fillRect/>
          </a:stretch>
        </p:blipFill>
        <p:spPr>
          <a:xfrm>
            <a:off x="2057400" y="404622"/>
            <a:ext cx="7467600" cy="6048756"/>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10744200" cy="4877118"/>
          </a:xfrm>
        </p:spPr>
        <p:txBody>
          <a:bodyPr>
            <a:normAutofit/>
          </a:bodyPr>
          <a:lstStyle/>
          <a:p>
            <a:r>
              <a:rPr lang="en-US" dirty="0"/>
              <a:t>However in </a:t>
            </a:r>
            <a:r>
              <a:rPr lang="en-US" dirty="0">
                <a:solidFill>
                  <a:schemeClr val="bg1">
                    <a:lumMod val="95000"/>
                    <a:lumOff val="5000"/>
                  </a:schemeClr>
                </a:solidFill>
              </a:rPr>
              <a:t>1960’s and 1970’s </a:t>
            </a:r>
            <a:r>
              <a:rPr lang="en-US" dirty="0"/>
              <a:t>the five stage  model has been changed during the development of the theory and marked it to eight stage model</a:t>
            </a:r>
          </a:p>
          <a:p>
            <a:r>
              <a:rPr lang="en-US" dirty="0"/>
              <a:t>Additional needs are as follow:</a:t>
            </a:r>
          </a:p>
          <a:p>
            <a:r>
              <a:rPr lang="en-US" dirty="0">
                <a:solidFill>
                  <a:schemeClr val="bg1">
                    <a:lumMod val="95000"/>
                    <a:lumOff val="5000"/>
                  </a:schemeClr>
                </a:solidFill>
              </a:rPr>
              <a:t>Cognitive Needs: </a:t>
            </a:r>
            <a:r>
              <a:rPr lang="en-US" dirty="0"/>
              <a:t>rich experience , self fulfillment , realizing personal potential and seeking personal growth .</a:t>
            </a:r>
          </a:p>
          <a:p>
            <a:r>
              <a:rPr lang="en-US" dirty="0">
                <a:solidFill>
                  <a:schemeClr val="bg1">
                    <a:lumMod val="95000"/>
                    <a:lumOff val="5000"/>
                  </a:schemeClr>
                </a:solidFill>
              </a:rPr>
              <a:t>Aesthetic Needs : </a:t>
            </a:r>
            <a:r>
              <a:rPr lang="en-US" dirty="0"/>
              <a:t>search for beauty , appreciation .</a:t>
            </a:r>
          </a:p>
          <a:p>
            <a:r>
              <a:rPr lang="en-US" dirty="0">
                <a:solidFill>
                  <a:schemeClr val="bg1">
                    <a:lumMod val="95000"/>
                    <a:lumOff val="5000"/>
                  </a:schemeClr>
                </a:solidFill>
              </a:rPr>
              <a:t>Transcendence Needs </a:t>
            </a:r>
            <a:r>
              <a:rPr lang="en-US" dirty="0"/>
              <a:t>:being helpful to others to achieve self actualization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3" y="407243"/>
            <a:ext cx="9183688" cy="1345357"/>
          </a:xfrm>
        </p:spPr>
        <p:txBody>
          <a:bodyPr/>
          <a:lstStyle/>
          <a:p>
            <a:pPr algn="l"/>
            <a:r>
              <a:rPr lang="en-US" dirty="0">
                <a:solidFill>
                  <a:schemeClr val="tx1"/>
                </a:solidFill>
              </a:rPr>
              <a:t>Abraham Maslow </a:t>
            </a:r>
          </a:p>
        </p:txBody>
      </p:sp>
      <p:sp>
        <p:nvSpPr>
          <p:cNvPr id="3" name="Content Placeholder 2"/>
          <p:cNvSpPr>
            <a:spLocks noGrp="1"/>
          </p:cNvSpPr>
          <p:nvPr>
            <p:ph idx="1"/>
          </p:nvPr>
        </p:nvSpPr>
        <p:spPr/>
        <p:txBody>
          <a:bodyPr>
            <a:normAutofit/>
          </a:bodyPr>
          <a:lstStyle/>
          <a:p>
            <a:r>
              <a:rPr lang="en-US" sz="2000" dirty="0"/>
              <a:t>Theory is commonly depicted as a five-tier pyramid</a:t>
            </a:r>
          </a:p>
          <a:p>
            <a:pPr marL="0" indent="0">
              <a:buNone/>
            </a:pPr>
            <a:endParaRPr lang="en-US" dirty="0"/>
          </a:p>
          <a:p>
            <a:r>
              <a:rPr lang="en-US" dirty="0"/>
              <a:t>Abraham Harold Maslow</a:t>
            </a:r>
            <a:r>
              <a:rPr lang="da-DK" dirty="0"/>
              <a:t>  (April 1, 1908 – June 8, 1970) </a:t>
            </a:r>
            <a:r>
              <a:rPr lang="en-US" dirty="0"/>
              <a:t>was an American psychologist who was best known for creating Maslow's hierarchy of needs</a:t>
            </a:r>
          </a:p>
          <a:p>
            <a:endParaRPr lang="en-US" dirty="0"/>
          </a:p>
        </p:txBody>
      </p:sp>
      <p:pic>
        <p:nvPicPr>
          <p:cNvPr id="5" name="Picture 4" descr="&#10;maslow.jpg                                                     0003AD7EMacintosh HD                   ABA78158:"/>
          <p:cNvPicPr>
            <a:picLocks noChangeAspect="1" noChangeArrowheads="1"/>
          </p:cNvPicPr>
          <p:nvPr/>
        </p:nvPicPr>
        <p:blipFill>
          <a:blip r:embed="rId2"/>
          <a:srcRect/>
          <a:stretch>
            <a:fillRect/>
          </a:stretch>
        </p:blipFill>
        <p:spPr bwMode="auto">
          <a:xfrm>
            <a:off x="9296400" y="3962400"/>
            <a:ext cx="2606334" cy="2699575"/>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a:solidFill>
                  <a:schemeClr val="tx1"/>
                </a:solidFill>
              </a:rPr>
              <a:t>Merits Of Maslow’s Motivation Theory</a:t>
            </a:r>
          </a:p>
        </p:txBody>
      </p:sp>
      <p:sp>
        <p:nvSpPr>
          <p:cNvPr id="3" name="Content Placeholder 2"/>
          <p:cNvSpPr>
            <a:spLocks noGrp="1"/>
          </p:cNvSpPr>
          <p:nvPr>
            <p:ph idx="1"/>
          </p:nvPr>
        </p:nvSpPr>
        <p:spPr>
          <a:xfrm>
            <a:off x="646111" y="1966589"/>
            <a:ext cx="10544628" cy="4053212"/>
          </a:xfrm>
        </p:spPr>
        <p:txBody>
          <a:bodyPr>
            <a:normAutofit/>
          </a:bodyPr>
          <a:lstStyle/>
          <a:p>
            <a:pPr>
              <a:buNone/>
            </a:pPr>
            <a:r>
              <a:rPr lang="en-US" sz="3200" baseline="30000" dirty="0"/>
              <a:t>(</a:t>
            </a:r>
            <a:r>
              <a:rPr lang="en-US" sz="3200" baseline="30000" dirty="0" err="1"/>
              <a:t>i</a:t>
            </a:r>
            <a:r>
              <a:rPr lang="en-US" sz="3200" baseline="30000" dirty="0"/>
              <a:t>) Maslow’s theory of motivation helps the managers in understanding how to motivate</a:t>
            </a:r>
            <a:r>
              <a:rPr lang="en-US" sz="3200" dirty="0"/>
              <a:t> </a:t>
            </a:r>
            <a:r>
              <a:rPr lang="en-US" sz="3200" baseline="30000" dirty="0"/>
              <a:t>the employers.</a:t>
            </a:r>
          </a:p>
          <a:p>
            <a:pPr>
              <a:buNone/>
            </a:pPr>
            <a:r>
              <a:rPr lang="en-US" sz="3200" baseline="30000" dirty="0"/>
              <a:t>(ii) Maslow’s theory of motivation theory is very simple, common and easily</a:t>
            </a:r>
            <a:r>
              <a:rPr lang="en-US" sz="3200" dirty="0"/>
              <a:t> </a:t>
            </a:r>
            <a:r>
              <a:rPr lang="en-US" sz="3200" baseline="30000" dirty="0"/>
              <a:t>understandable.</a:t>
            </a:r>
            <a:endParaRPr lang="en-US" sz="3200" dirty="0"/>
          </a:p>
          <a:p>
            <a:pPr>
              <a:buNone/>
            </a:pPr>
            <a:r>
              <a:rPr lang="en-US" sz="3200" baseline="30000" dirty="0"/>
              <a:t>(iii) It accounts for both inter-personal and intra-personal variations in human</a:t>
            </a:r>
            <a:r>
              <a:rPr lang="en-US" sz="3200" dirty="0"/>
              <a:t> </a:t>
            </a:r>
            <a:r>
              <a:rPr lang="en-US" sz="3200" baseline="30000" dirty="0"/>
              <a:t>behavior.</a:t>
            </a:r>
          </a:p>
          <a:p>
            <a:pPr>
              <a:buNone/>
            </a:pPr>
            <a:r>
              <a:rPr lang="en-US" sz="3200" baseline="30000" dirty="0"/>
              <a:t>(iv) Maslow’s theory of motivation  is dynamic because it presents motivation as a</a:t>
            </a:r>
            <a:r>
              <a:rPr lang="en-US" sz="3200" dirty="0"/>
              <a:t> </a:t>
            </a:r>
            <a:r>
              <a:rPr lang="en-US" sz="3200" baseline="30000" dirty="0"/>
              <a:t>changing force; changing from one level of needs to the other</a:t>
            </a:r>
            <a:endParaRPr lang="en-US" sz="3200" dirty="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611" y="295729"/>
            <a:ext cx="8229600" cy="1143000"/>
          </a:xfrm>
        </p:spPr>
        <p:txBody>
          <a:bodyPr/>
          <a:lstStyle/>
          <a:p>
            <a:pPr algn="l"/>
            <a:r>
              <a:rPr lang="en-US" b="1" dirty="0">
                <a:solidFill>
                  <a:schemeClr val="tx1"/>
                </a:solidFill>
              </a:rPr>
              <a:t>Criticism Of Theory</a:t>
            </a:r>
          </a:p>
        </p:txBody>
      </p:sp>
      <p:sp>
        <p:nvSpPr>
          <p:cNvPr id="3" name="Content Placeholder 2"/>
          <p:cNvSpPr>
            <a:spLocks noGrp="1"/>
          </p:cNvSpPr>
          <p:nvPr>
            <p:ph idx="1"/>
          </p:nvPr>
        </p:nvSpPr>
        <p:spPr>
          <a:xfrm>
            <a:off x="533399" y="1676400"/>
            <a:ext cx="10985203" cy="4800600"/>
          </a:xfrm>
        </p:spPr>
        <p:txBody>
          <a:bodyPr>
            <a:normAutofit fontScale="85000" lnSpcReduction="20000"/>
          </a:bodyPr>
          <a:lstStyle/>
          <a:p>
            <a:pPr>
              <a:buNone/>
            </a:pPr>
            <a:r>
              <a:rPr lang="en-US" sz="3500" b="1" baseline="30000" dirty="0">
                <a:solidFill>
                  <a:schemeClr val="bg1"/>
                </a:solidFill>
              </a:rPr>
              <a:t>     </a:t>
            </a:r>
            <a:r>
              <a:rPr lang="en-US" sz="3500" baseline="30000" dirty="0"/>
              <a:t>Researchers have proved that there is lack of hierarchical structure of needs as</a:t>
            </a:r>
            <a:r>
              <a:rPr lang="en-US" sz="3500" dirty="0"/>
              <a:t> </a:t>
            </a:r>
            <a:r>
              <a:rPr lang="en-US" sz="3500" baseline="30000" dirty="0"/>
              <a:t>suggested by Maslow, though every individual has some ordering for his need</a:t>
            </a:r>
            <a:r>
              <a:rPr lang="en-US" sz="3500" dirty="0"/>
              <a:t> </a:t>
            </a:r>
            <a:r>
              <a:rPr lang="en-US" sz="3500" baseline="30000" dirty="0"/>
              <a:t>satisfaction.</a:t>
            </a:r>
            <a:endParaRPr lang="en-US" sz="3500" dirty="0"/>
          </a:p>
          <a:p>
            <a:pPr>
              <a:buNone/>
            </a:pPr>
            <a:r>
              <a:rPr lang="en-US" sz="3500" baseline="30000" dirty="0"/>
              <a:t>      Some people may be deprived of their lower level needs but may still strive for self</a:t>
            </a:r>
            <a:r>
              <a:rPr lang="en-US" sz="3500" dirty="0"/>
              <a:t> </a:t>
            </a:r>
            <a:r>
              <a:rPr lang="en-US" sz="3500" baseline="30000" dirty="0"/>
              <a:t>actualization needs. The example of MAHATMA GANDHI is one of the most important.</a:t>
            </a:r>
          </a:p>
          <a:p>
            <a:pPr>
              <a:buNone/>
            </a:pPr>
            <a:r>
              <a:rPr lang="en-US" sz="3500" baseline="30000" dirty="0"/>
              <a:t>      There are always some people to whom, the need for self-esteem is more prominent than</a:t>
            </a:r>
            <a:r>
              <a:rPr lang="en-US" sz="3500" dirty="0"/>
              <a:t> </a:t>
            </a:r>
            <a:r>
              <a:rPr lang="en-US" sz="3500" baseline="30000" dirty="0"/>
              <a:t>social needs.</a:t>
            </a:r>
          </a:p>
          <a:p>
            <a:pPr>
              <a:buNone/>
            </a:pPr>
            <a:r>
              <a:rPr lang="en-US" sz="3500" baseline="30000" dirty="0"/>
              <a:t>     Another problem is that there is a lack of direct cause and effect relationship between </a:t>
            </a:r>
            <a:r>
              <a:rPr lang="en-US" sz="3500" dirty="0"/>
              <a:t> </a:t>
            </a:r>
            <a:r>
              <a:rPr lang="en-US" sz="3500" baseline="30000" dirty="0"/>
              <a:t>need and </a:t>
            </a:r>
            <a:r>
              <a:rPr lang="en-US" sz="3500" baseline="30000" dirty="0" err="1"/>
              <a:t>behaviour</a:t>
            </a:r>
            <a:r>
              <a:rPr lang="en-US" sz="3500" baseline="30000" dirty="0"/>
              <a:t>. One particular need  may cause different type of </a:t>
            </a:r>
            <a:r>
              <a:rPr lang="en-US" sz="3500" baseline="30000" dirty="0" err="1"/>
              <a:t>behaviour</a:t>
            </a:r>
            <a:r>
              <a:rPr lang="en-US" sz="3500" baseline="30000" dirty="0"/>
              <a:t> indifferent persons. On the other hand, as a particular individual </a:t>
            </a:r>
            <a:r>
              <a:rPr lang="en-US" sz="3500" baseline="30000" dirty="0" err="1"/>
              <a:t>behaviour</a:t>
            </a:r>
            <a:r>
              <a:rPr lang="en-US" sz="3500" baseline="30000" dirty="0"/>
              <a:t> may be due to the result of different needs. Thus, need hierarchy is not as simple as it appears to be.</a:t>
            </a:r>
            <a:endParaRPr lang="en-US" sz="3500" dirty="0"/>
          </a:p>
          <a:p>
            <a:pPr>
              <a:buFont typeface="Wingdings" pitchFamily="2" charset="2"/>
              <a:buChar char="ü"/>
            </a:pP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47800"/>
            <a:ext cx="10352539" cy="4876800"/>
          </a:xfrm>
        </p:spPr>
        <p:txBody>
          <a:bodyPr>
            <a:normAutofit/>
          </a:bodyPr>
          <a:lstStyle/>
          <a:p>
            <a:r>
              <a:rPr lang="en-US" sz="2800" dirty="0"/>
              <a:t>The basic premise of this theory is that humans are born with certain needs, which can be categorized into levels depending on their degree of importance.</a:t>
            </a:r>
          </a:p>
          <a:p>
            <a:r>
              <a:rPr lang="en-US" sz="2800" dirty="0"/>
              <a:t> The 3 lowest needs are also known as deficiency needs. Unless these needs are satisfied, an individual will fail to develop into a healthy person, both physically and psychologically. </a:t>
            </a:r>
          </a:p>
          <a:p>
            <a:r>
              <a:rPr lang="en-US" sz="2800" dirty="0"/>
              <a:t>Last two needs are called growth needs as satisfaction of these needs help a person grow and develop as a human being.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slowwwwwwww.jpg"/>
          <p:cNvPicPr>
            <a:picLocks noGrp="1" noChangeAspect="1"/>
          </p:cNvPicPr>
          <p:nvPr>
            <p:ph idx="1"/>
          </p:nvPr>
        </p:nvPicPr>
        <p:blipFill>
          <a:blip r:embed="rId2"/>
          <a:stretch>
            <a:fillRect/>
          </a:stretch>
        </p:blipFill>
        <p:spPr>
          <a:xfrm>
            <a:off x="2362200" y="762000"/>
            <a:ext cx="7202759" cy="5560954"/>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601789" y="381001"/>
            <a:ext cx="8988425" cy="705321"/>
          </a:xfrm>
          <a:prstGeom prst="rect">
            <a:avLst/>
          </a:prstGeom>
          <a:noFill/>
          <a:ln w="12700">
            <a:noFill/>
            <a:miter lim="800000"/>
            <a:headEnd/>
            <a:tailEnd/>
          </a:ln>
        </p:spPr>
        <p:txBody>
          <a:bodyPr wrap="square" lIns="90488" tIns="44450" rIns="90488" bIns="44450">
            <a:spAutoFit/>
          </a:bodyPr>
          <a:lstStyle/>
          <a:p>
            <a:pPr algn="ctr"/>
            <a:r>
              <a:rPr lang="en-US" sz="4000" b="1" dirty="0">
                <a:latin typeface="Arial" charset="0"/>
              </a:rPr>
              <a:t>Hierarchy Of Needs</a:t>
            </a:r>
          </a:p>
        </p:txBody>
      </p:sp>
      <p:sp>
        <p:nvSpPr>
          <p:cNvPr id="13315" name="Freeform 3"/>
          <p:cNvSpPr>
            <a:spLocks/>
          </p:cNvSpPr>
          <p:nvPr/>
        </p:nvSpPr>
        <p:spPr bwMode="auto">
          <a:xfrm>
            <a:off x="8177214" y="4851401"/>
            <a:ext cx="1201737" cy="1660525"/>
          </a:xfrm>
          <a:custGeom>
            <a:avLst/>
            <a:gdLst>
              <a:gd name="T0" fmla="*/ 566737 w 757"/>
              <a:gd name="T1" fmla="*/ 1658938 h 1046"/>
              <a:gd name="T2" fmla="*/ 0 w 757"/>
              <a:gd name="T3" fmla="*/ 706437 h 1046"/>
              <a:gd name="T4" fmla="*/ 531812 w 757"/>
              <a:gd name="T5" fmla="*/ 0 h 1046"/>
              <a:gd name="T6" fmla="*/ 1200150 w 757"/>
              <a:gd name="T7" fmla="*/ 825500 h 1046"/>
              <a:gd name="T8" fmla="*/ 566737 w 757"/>
              <a:gd name="T9" fmla="*/ 1658938 h 1046"/>
              <a:gd name="T10" fmla="*/ 0 60000 65536"/>
              <a:gd name="T11" fmla="*/ 0 60000 65536"/>
              <a:gd name="T12" fmla="*/ 0 60000 65536"/>
              <a:gd name="T13" fmla="*/ 0 60000 65536"/>
              <a:gd name="T14" fmla="*/ 0 60000 65536"/>
              <a:gd name="T15" fmla="*/ 0 w 757"/>
              <a:gd name="T16" fmla="*/ 0 h 1046"/>
              <a:gd name="T17" fmla="*/ 757 w 757"/>
              <a:gd name="T18" fmla="*/ 1046 h 1046"/>
            </a:gdLst>
            <a:ahLst/>
            <a:cxnLst>
              <a:cxn ang="T10">
                <a:pos x="T0" y="T1"/>
              </a:cxn>
              <a:cxn ang="T11">
                <a:pos x="T2" y="T3"/>
              </a:cxn>
              <a:cxn ang="T12">
                <a:pos x="T4" y="T5"/>
              </a:cxn>
              <a:cxn ang="T13">
                <a:pos x="T6" y="T7"/>
              </a:cxn>
              <a:cxn ang="T14">
                <a:pos x="T8" y="T9"/>
              </a:cxn>
            </a:cxnLst>
            <a:rect l="T15" t="T16" r="T17" b="T18"/>
            <a:pathLst>
              <a:path w="757" h="1046">
                <a:moveTo>
                  <a:pt x="357" y="1045"/>
                </a:moveTo>
                <a:lnTo>
                  <a:pt x="0" y="445"/>
                </a:lnTo>
                <a:lnTo>
                  <a:pt x="335" y="0"/>
                </a:lnTo>
                <a:lnTo>
                  <a:pt x="756" y="520"/>
                </a:lnTo>
                <a:lnTo>
                  <a:pt x="357" y="1045"/>
                </a:lnTo>
              </a:path>
            </a:pathLst>
          </a:custGeom>
          <a:solidFill>
            <a:srgbClr val="51DC00"/>
          </a:solidFill>
          <a:ln w="25400" cap="rnd">
            <a:solidFill>
              <a:srgbClr val="000000"/>
            </a:solidFill>
            <a:round/>
            <a:headEnd/>
            <a:tailEnd/>
          </a:ln>
        </p:spPr>
        <p:txBody>
          <a:bodyPr/>
          <a:lstStyle/>
          <a:p>
            <a:endParaRPr lang="en-US"/>
          </a:p>
        </p:txBody>
      </p:sp>
      <p:sp>
        <p:nvSpPr>
          <p:cNvPr id="13316" name="Freeform 4"/>
          <p:cNvSpPr>
            <a:spLocks/>
          </p:cNvSpPr>
          <p:nvPr/>
        </p:nvSpPr>
        <p:spPr bwMode="auto">
          <a:xfrm>
            <a:off x="3117851" y="4851400"/>
            <a:ext cx="5592763" cy="711200"/>
          </a:xfrm>
          <a:custGeom>
            <a:avLst/>
            <a:gdLst>
              <a:gd name="T0" fmla="*/ 0 w 3523"/>
              <a:gd name="T1" fmla="*/ 709613 h 448"/>
              <a:gd name="T2" fmla="*/ 5059363 w 3523"/>
              <a:gd name="T3" fmla="*/ 709613 h 448"/>
              <a:gd name="T4" fmla="*/ 5591176 w 3523"/>
              <a:gd name="T5" fmla="*/ 0 h 448"/>
              <a:gd name="T6" fmla="*/ 714375 w 3523"/>
              <a:gd name="T7" fmla="*/ 0 h 448"/>
              <a:gd name="T8" fmla="*/ 0 w 3523"/>
              <a:gd name="T9" fmla="*/ 709613 h 448"/>
              <a:gd name="T10" fmla="*/ 0 60000 65536"/>
              <a:gd name="T11" fmla="*/ 0 60000 65536"/>
              <a:gd name="T12" fmla="*/ 0 60000 65536"/>
              <a:gd name="T13" fmla="*/ 0 60000 65536"/>
              <a:gd name="T14" fmla="*/ 0 60000 65536"/>
              <a:gd name="T15" fmla="*/ 0 w 3523"/>
              <a:gd name="T16" fmla="*/ 0 h 448"/>
              <a:gd name="T17" fmla="*/ 3523 w 3523"/>
              <a:gd name="T18" fmla="*/ 448 h 448"/>
            </a:gdLst>
            <a:ahLst/>
            <a:cxnLst>
              <a:cxn ang="T10">
                <a:pos x="T0" y="T1"/>
              </a:cxn>
              <a:cxn ang="T11">
                <a:pos x="T2" y="T3"/>
              </a:cxn>
              <a:cxn ang="T12">
                <a:pos x="T4" y="T5"/>
              </a:cxn>
              <a:cxn ang="T13">
                <a:pos x="T6" y="T7"/>
              </a:cxn>
              <a:cxn ang="T14">
                <a:pos x="T8" y="T9"/>
              </a:cxn>
            </a:cxnLst>
            <a:rect l="T15" t="T16" r="T17" b="T18"/>
            <a:pathLst>
              <a:path w="3523" h="448">
                <a:moveTo>
                  <a:pt x="0" y="447"/>
                </a:moveTo>
                <a:lnTo>
                  <a:pt x="3187" y="447"/>
                </a:lnTo>
                <a:lnTo>
                  <a:pt x="3522" y="0"/>
                </a:lnTo>
                <a:lnTo>
                  <a:pt x="450" y="0"/>
                </a:lnTo>
                <a:lnTo>
                  <a:pt x="0" y="447"/>
                </a:lnTo>
              </a:path>
            </a:pathLst>
          </a:custGeom>
          <a:solidFill>
            <a:srgbClr val="00AE00"/>
          </a:solidFill>
          <a:ln w="25400" cap="rnd">
            <a:solidFill>
              <a:srgbClr val="000000"/>
            </a:solidFill>
            <a:round/>
            <a:headEnd/>
            <a:tailEnd/>
          </a:ln>
        </p:spPr>
        <p:txBody>
          <a:bodyPr/>
          <a:lstStyle/>
          <a:p>
            <a:endParaRPr lang="en-US"/>
          </a:p>
        </p:txBody>
      </p:sp>
      <p:sp>
        <p:nvSpPr>
          <p:cNvPr id="13317" name="Freeform 5"/>
          <p:cNvSpPr>
            <a:spLocks/>
          </p:cNvSpPr>
          <p:nvPr/>
        </p:nvSpPr>
        <p:spPr bwMode="auto">
          <a:xfrm>
            <a:off x="2571751" y="5557838"/>
            <a:ext cx="6176963" cy="957262"/>
          </a:xfrm>
          <a:custGeom>
            <a:avLst/>
            <a:gdLst>
              <a:gd name="T0" fmla="*/ 542925 w 3891"/>
              <a:gd name="T1" fmla="*/ 0 h 603"/>
              <a:gd name="T2" fmla="*/ 5603876 w 3891"/>
              <a:gd name="T3" fmla="*/ 0 h 603"/>
              <a:gd name="T4" fmla="*/ 6175376 w 3891"/>
              <a:gd name="T5" fmla="*/ 955675 h 603"/>
              <a:gd name="T6" fmla="*/ 0 w 3891"/>
              <a:gd name="T7" fmla="*/ 955675 h 603"/>
              <a:gd name="T8" fmla="*/ 542925 w 3891"/>
              <a:gd name="T9" fmla="*/ 0 h 603"/>
              <a:gd name="T10" fmla="*/ 0 60000 65536"/>
              <a:gd name="T11" fmla="*/ 0 60000 65536"/>
              <a:gd name="T12" fmla="*/ 0 60000 65536"/>
              <a:gd name="T13" fmla="*/ 0 60000 65536"/>
              <a:gd name="T14" fmla="*/ 0 60000 65536"/>
              <a:gd name="T15" fmla="*/ 0 w 3891"/>
              <a:gd name="T16" fmla="*/ 0 h 603"/>
              <a:gd name="T17" fmla="*/ 3891 w 3891"/>
              <a:gd name="T18" fmla="*/ 603 h 603"/>
            </a:gdLst>
            <a:ahLst/>
            <a:cxnLst>
              <a:cxn ang="T10">
                <a:pos x="T0" y="T1"/>
              </a:cxn>
              <a:cxn ang="T11">
                <a:pos x="T2" y="T3"/>
              </a:cxn>
              <a:cxn ang="T12">
                <a:pos x="T4" y="T5"/>
              </a:cxn>
              <a:cxn ang="T13">
                <a:pos x="T6" y="T7"/>
              </a:cxn>
              <a:cxn ang="T14">
                <a:pos x="T8" y="T9"/>
              </a:cxn>
            </a:cxnLst>
            <a:rect l="T15" t="T16" r="T17" b="T18"/>
            <a:pathLst>
              <a:path w="3891" h="603">
                <a:moveTo>
                  <a:pt x="342" y="0"/>
                </a:moveTo>
                <a:lnTo>
                  <a:pt x="3530" y="0"/>
                </a:lnTo>
                <a:lnTo>
                  <a:pt x="3890" y="602"/>
                </a:lnTo>
                <a:lnTo>
                  <a:pt x="0" y="602"/>
                </a:lnTo>
                <a:lnTo>
                  <a:pt x="342" y="0"/>
                </a:lnTo>
              </a:path>
            </a:pathLst>
          </a:custGeom>
          <a:solidFill>
            <a:srgbClr val="60C900"/>
          </a:solidFill>
          <a:ln w="25400" cap="rnd">
            <a:solidFill>
              <a:srgbClr val="000000"/>
            </a:solidFill>
            <a:round/>
            <a:headEnd/>
            <a:tailEnd/>
          </a:ln>
        </p:spPr>
        <p:txBody>
          <a:bodyPr/>
          <a:lstStyle/>
          <a:p>
            <a:endParaRPr lang="en-US"/>
          </a:p>
        </p:txBody>
      </p:sp>
      <p:sp>
        <p:nvSpPr>
          <p:cNvPr id="13318" name="Rectangle 6"/>
          <p:cNvSpPr>
            <a:spLocks noChangeArrowheads="1"/>
          </p:cNvSpPr>
          <p:nvPr/>
        </p:nvSpPr>
        <p:spPr bwMode="auto">
          <a:xfrm>
            <a:off x="3719513" y="5791200"/>
            <a:ext cx="4487512" cy="643766"/>
          </a:xfrm>
          <a:prstGeom prst="rect">
            <a:avLst/>
          </a:prstGeom>
          <a:noFill/>
          <a:ln w="12700">
            <a:noFill/>
            <a:miter lim="800000"/>
            <a:headEnd/>
            <a:tailEnd/>
          </a:ln>
        </p:spPr>
        <p:txBody>
          <a:bodyPr wrap="none" lIns="90488" tIns="44450" rIns="90488" bIns="44450">
            <a:spAutoFit/>
          </a:bodyPr>
          <a:lstStyle/>
          <a:p>
            <a:r>
              <a:rPr lang="en-US" sz="3600" dirty="0"/>
              <a:t>Physiological Needs</a:t>
            </a:r>
          </a:p>
        </p:txBody>
      </p:sp>
      <p:sp>
        <p:nvSpPr>
          <p:cNvPr id="7" name="TextBox 6"/>
          <p:cNvSpPr txBox="1"/>
          <p:nvPr/>
        </p:nvSpPr>
        <p:spPr>
          <a:xfrm>
            <a:off x="9220200" y="6096001"/>
            <a:ext cx="1219200" cy="646331"/>
          </a:xfrm>
          <a:prstGeom prst="rect">
            <a:avLst/>
          </a:prstGeom>
          <a:noFill/>
        </p:spPr>
        <p:txBody>
          <a:bodyPr wrap="square" rtlCol="0">
            <a:spAutoFit/>
          </a:bodyPr>
          <a:lstStyle/>
          <a:p>
            <a:r>
              <a:rPr lang="en-US" dirty="0"/>
              <a:t> </a:t>
            </a:r>
          </a:p>
          <a:p>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990600" y="444759"/>
            <a:ext cx="8046718" cy="1015536"/>
          </a:xfrm>
        </p:spPr>
        <p:txBody>
          <a:bodyPr/>
          <a:lstStyle/>
          <a:p>
            <a:pPr marL="54864" lvl="8" algn="l" rtl="0">
              <a:spcBef>
                <a:spcPct val="0"/>
              </a:spcBef>
            </a:pPr>
            <a:r>
              <a:rPr lang="en-US" sz="3200" b="1" dirty="0"/>
              <a:t>Physiological Needs Include:</a:t>
            </a:r>
            <a:br>
              <a:rPr lang="en-US" dirty="0"/>
            </a:br>
            <a:endParaRPr lang="en-US" b="1" dirty="0"/>
          </a:p>
        </p:txBody>
      </p:sp>
      <p:sp>
        <p:nvSpPr>
          <p:cNvPr id="3" name="Content Placeholder 2"/>
          <p:cNvSpPr>
            <a:spLocks noGrp="1"/>
          </p:cNvSpPr>
          <p:nvPr>
            <p:ph idx="1"/>
          </p:nvPr>
        </p:nvSpPr>
        <p:spPr>
          <a:xfrm>
            <a:off x="1600200" y="1523683"/>
            <a:ext cx="8229600" cy="4953317"/>
          </a:xfrm>
        </p:spPr>
        <p:txBody>
          <a:bodyPr>
            <a:noAutofit/>
          </a:bodyPr>
          <a:lstStyle/>
          <a:p>
            <a:pPr>
              <a:buFont typeface="Wingdings" pitchFamily="2" charset="2"/>
              <a:buChar char="v"/>
            </a:pPr>
            <a:r>
              <a:rPr lang="en-US" sz="2800" dirty="0"/>
              <a:t>Breathing</a:t>
            </a:r>
          </a:p>
          <a:p>
            <a:pPr>
              <a:buFont typeface="Wingdings" pitchFamily="2" charset="2"/>
              <a:buChar char="v"/>
            </a:pPr>
            <a:r>
              <a:rPr lang="en-US" sz="2800" dirty="0"/>
              <a:t>Sleep</a:t>
            </a:r>
          </a:p>
          <a:p>
            <a:pPr>
              <a:buFont typeface="Wingdings" pitchFamily="2" charset="2"/>
              <a:buChar char="v"/>
            </a:pPr>
            <a:r>
              <a:rPr lang="en-US" sz="2800" dirty="0"/>
              <a:t>Clothing</a:t>
            </a:r>
          </a:p>
          <a:p>
            <a:pPr>
              <a:buFont typeface="Wingdings" pitchFamily="2" charset="2"/>
              <a:buChar char="v"/>
            </a:pPr>
            <a:r>
              <a:rPr lang="en-US" sz="2800" dirty="0"/>
              <a:t>Shelter</a:t>
            </a:r>
          </a:p>
          <a:p>
            <a:pPr>
              <a:buFont typeface="Wingdings" pitchFamily="2" charset="2"/>
              <a:buChar char="v"/>
            </a:pPr>
            <a:r>
              <a:rPr lang="en-US" sz="2800" dirty="0"/>
              <a:t>Water</a:t>
            </a:r>
          </a:p>
          <a:p>
            <a:pPr>
              <a:buFont typeface="Wingdings" pitchFamily="2" charset="2"/>
              <a:buChar char="v"/>
            </a:pPr>
            <a:r>
              <a:rPr lang="en-US" sz="2800" dirty="0"/>
              <a:t>Sex</a:t>
            </a:r>
          </a:p>
          <a:p>
            <a:pPr>
              <a:buFont typeface="Wingdings" pitchFamily="2" charset="2"/>
              <a:buChar char="v"/>
            </a:pPr>
            <a:r>
              <a:rPr lang="en-US" sz="2800" dirty="0"/>
              <a:t>Food</a:t>
            </a:r>
          </a:p>
          <a:p>
            <a:pPr marL="0" indent="0">
              <a:buNone/>
            </a:pPr>
            <a:r>
              <a:rPr lang="en-US" sz="2800" dirty="0"/>
              <a:t>These are the physical requirements for human survival.</a:t>
            </a:r>
          </a:p>
          <a:p>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00200"/>
            <a:ext cx="10098088" cy="4648199"/>
          </a:xfrm>
        </p:spPr>
        <p:txBody>
          <a:bodyPr>
            <a:normAutofit fontScale="92500" lnSpcReduction="10000"/>
          </a:bodyPr>
          <a:lstStyle/>
          <a:p>
            <a:r>
              <a:rPr lang="en-US" sz="2800" dirty="0"/>
              <a:t>If these requirements are not met, the human body cannot function properly and will ultimately fail. </a:t>
            </a:r>
          </a:p>
          <a:p>
            <a:r>
              <a:rPr lang="en-US" sz="2800" dirty="0"/>
              <a:t>Physiological needs are thought to be the most important; they should be met first. This is the first and basic need on the hierarchy of needs. Without them, the other needs cannot follow up.</a:t>
            </a:r>
          </a:p>
          <a:p>
            <a:r>
              <a:rPr lang="en-US" sz="2800" dirty="0"/>
              <a:t>Most of these bodily needs can be satisfied through money. So, providing the employees with money in form of salary and wages to help them fulfill their physiological needs is the most basic thing that companies do.</a:t>
            </a:r>
          </a:p>
          <a:p>
            <a:r>
              <a:rPr lang="en-US" sz="2800" dirty="0"/>
              <a:t>Examples: Acceptable pay and working condition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2"/>
          <p:cNvSpPr>
            <a:spLocks/>
          </p:cNvSpPr>
          <p:nvPr/>
        </p:nvSpPr>
        <p:spPr bwMode="auto">
          <a:xfrm>
            <a:off x="8177214" y="4851401"/>
            <a:ext cx="1201737" cy="1660525"/>
          </a:xfrm>
          <a:custGeom>
            <a:avLst/>
            <a:gdLst>
              <a:gd name="T0" fmla="*/ 566737 w 757"/>
              <a:gd name="T1" fmla="*/ 1658938 h 1046"/>
              <a:gd name="T2" fmla="*/ 0 w 757"/>
              <a:gd name="T3" fmla="*/ 706437 h 1046"/>
              <a:gd name="T4" fmla="*/ 531812 w 757"/>
              <a:gd name="T5" fmla="*/ 0 h 1046"/>
              <a:gd name="T6" fmla="*/ 1200150 w 757"/>
              <a:gd name="T7" fmla="*/ 825500 h 1046"/>
              <a:gd name="T8" fmla="*/ 566737 w 757"/>
              <a:gd name="T9" fmla="*/ 1658938 h 1046"/>
              <a:gd name="T10" fmla="*/ 0 60000 65536"/>
              <a:gd name="T11" fmla="*/ 0 60000 65536"/>
              <a:gd name="T12" fmla="*/ 0 60000 65536"/>
              <a:gd name="T13" fmla="*/ 0 60000 65536"/>
              <a:gd name="T14" fmla="*/ 0 60000 65536"/>
              <a:gd name="T15" fmla="*/ 0 w 757"/>
              <a:gd name="T16" fmla="*/ 0 h 1046"/>
              <a:gd name="T17" fmla="*/ 757 w 757"/>
              <a:gd name="T18" fmla="*/ 1046 h 1046"/>
            </a:gdLst>
            <a:ahLst/>
            <a:cxnLst>
              <a:cxn ang="T10">
                <a:pos x="T0" y="T1"/>
              </a:cxn>
              <a:cxn ang="T11">
                <a:pos x="T2" y="T3"/>
              </a:cxn>
              <a:cxn ang="T12">
                <a:pos x="T4" y="T5"/>
              </a:cxn>
              <a:cxn ang="T13">
                <a:pos x="T6" y="T7"/>
              </a:cxn>
              <a:cxn ang="T14">
                <a:pos x="T8" y="T9"/>
              </a:cxn>
            </a:cxnLst>
            <a:rect l="T15" t="T16" r="T17" b="T18"/>
            <a:pathLst>
              <a:path w="757" h="1046">
                <a:moveTo>
                  <a:pt x="357" y="1045"/>
                </a:moveTo>
                <a:lnTo>
                  <a:pt x="0" y="445"/>
                </a:lnTo>
                <a:lnTo>
                  <a:pt x="335" y="0"/>
                </a:lnTo>
                <a:lnTo>
                  <a:pt x="756" y="520"/>
                </a:lnTo>
                <a:lnTo>
                  <a:pt x="357" y="1045"/>
                </a:lnTo>
              </a:path>
            </a:pathLst>
          </a:custGeom>
          <a:solidFill>
            <a:srgbClr val="51DC00"/>
          </a:solidFill>
          <a:ln w="25400" cap="rnd">
            <a:solidFill>
              <a:srgbClr val="000000"/>
            </a:solidFill>
            <a:round/>
            <a:headEnd/>
            <a:tailEnd/>
          </a:ln>
        </p:spPr>
        <p:txBody>
          <a:bodyPr/>
          <a:lstStyle/>
          <a:p>
            <a:endParaRPr lang="en-US"/>
          </a:p>
        </p:txBody>
      </p:sp>
      <p:sp>
        <p:nvSpPr>
          <p:cNvPr id="15363" name="Freeform 3"/>
          <p:cNvSpPr>
            <a:spLocks/>
          </p:cNvSpPr>
          <p:nvPr/>
        </p:nvSpPr>
        <p:spPr bwMode="auto">
          <a:xfrm>
            <a:off x="3117851" y="4851400"/>
            <a:ext cx="5592763" cy="711200"/>
          </a:xfrm>
          <a:custGeom>
            <a:avLst/>
            <a:gdLst>
              <a:gd name="T0" fmla="*/ 0 w 3523"/>
              <a:gd name="T1" fmla="*/ 709613 h 448"/>
              <a:gd name="T2" fmla="*/ 5059363 w 3523"/>
              <a:gd name="T3" fmla="*/ 709613 h 448"/>
              <a:gd name="T4" fmla="*/ 5591176 w 3523"/>
              <a:gd name="T5" fmla="*/ 0 h 448"/>
              <a:gd name="T6" fmla="*/ 714375 w 3523"/>
              <a:gd name="T7" fmla="*/ 0 h 448"/>
              <a:gd name="T8" fmla="*/ 0 w 3523"/>
              <a:gd name="T9" fmla="*/ 709613 h 448"/>
              <a:gd name="T10" fmla="*/ 0 60000 65536"/>
              <a:gd name="T11" fmla="*/ 0 60000 65536"/>
              <a:gd name="T12" fmla="*/ 0 60000 65536"/>
              <a:gd name="T13" fmla="*/ 0 60000 65536"/>
              <a:gd name="T14" fmla="*/ 0 60000 65536"/>
              <a:gd name="T15" fmla="*/ 0 w 3523"/>
              <a:gd name="T16" fmla="*/ 0 h 448"/>
              <a:gd name="T17" fmla="*/ 3523 w 3523"/>
              <a:gd name="T18" fmla="*/ 448 h 448"/>
            </a:gdLst>
            <a:ahLst/>
            <a:cxnLst>
              <a:cxn ang="T10">
                <a:pos x="T0" y="T1"/>
              </a:cxn>
              <a:cxn ang="T11">
                <a:pos x="T2" y="T3"/>
              </a:cxn>
              <a:cxn ang="T12">
                <a:pos x="T4" y="T5"/>
              </a:cxn>
              <a:cxn ang="T13">
                <a:pos x="T6" y="T7"/>
              </a:cxn>
              <a:cxn ang="T14">
                <a:pos x="T8" y="T9"/>
              </a:cxn>
            </a:cxnLst>
            <a:rect l="T15" t="T16" r="T17" b="T18"/>
            <a:pathLst>
              <a:path w="3523" h="448">
                <a:moveTo>
                  <a:pt x="0" y="447"/>
                </a:moveTo>
                <a:lnTo>
                  <a:pt x="3187" y="447"/>
                </a:lnTo>
                <a:lnTo>
                  <a:pt x="3522" y="0"/>
                </a:lnTo>
                <a:lnTo>
                  <a:pt x="450" y="0"/>
                </a:lnTo>
                <a:lnTo>
                  <a:pt x="0" y="447"/>
                </a:lnTo>
              </a:path>
            </a:pathLst>
          </a:custGeom>
          <a:solidFill>
            <a:srgbClr val="00AE00"/>
          </a:solidFill>
          <a:ln w="25400" cap="rnd">
            <a:solidFill>
              <a:srgbClr val="000000"/>
            </a:solidFill>
            <a:round/>
            <a:headEnd/>
            <a:tailEnd/>
          </a:ln>
        </p:spPr>
        <p:txBody>
          <a:bodyPr/>
          <a:lstStyle/>
          <a:p>
            <a:endParaRPr lang="en-US"/>
          </a:p>
        </p:txBody>
      </p:sp>
      <p:sp>
        <p:nvSpPr>
          <p:cNvPr id="15364" name="Freeform 4"/>
          <p:cNvSpPr>
            <a:spLocks/>
          </p:cNvSpPr>
          <p:nvPr/>
        </p:nvSpPr>
        <p:spPr bwMode="auto">
          <a:xfrm>
            <a:off x="2571751" y="5557838"/>
            <a:ext cx="6176963" cy="957262"/>
          </a:xfrm>
          <a:custGeom>
            <a:avLst/>
            <a:gdLst>
              <a:gd name="T0" fmla="*/ 542925 w 3891"/>
              <a:gd name="T1" fmla="*/ 0 h 603"/>
              <a:gd name="T2" fmla="*/ 5603876 w 3891"/>
              <a:gd name="T3" fmla="*/ 0 h 603"/>
              <a:gd name="T4" fmla="*/ 6175376 w 3891"/>
              <a:gd name="T5" fmla="*/ 955675 h 603"/>
              <a:gd name="T6" fmla="*/ 0 w 3891"/>
              <a:gd name="T7" fmla="*/ 955675 h 603"/>
              <a:gd name="T8" fmla="*/ 542925 w 3891"/>
              <a:gd name="T9" fmla="*/ 0 h 603"/>
              <a:gd name="T10" fmla="*/ 0 60000 65536"/>
              <a:gd name="T11" fmla="*/ 0 60000 65536"/>
              <a:gd name="T12" fmla="*/ 0 60000 65536"/>
              <a:gd name="T13" fmla="*/ 0 60000 65536"/>
              <a:gd name="T14" fmla="*/ 0 60000 65536"/>
              <a:gd name="T15" fmla="*/ 0 w 3891"/>
              <a:gd name="T16" fmla="*/ 0 h 603"/>
              <a:gd name="T17" fmla="*/ 3891 w 3891"/>
              <a:gd name="T18" fmla="*/ 603 h 603"/>
            </a:gdLst>
            <a:ahLst/>
            <a:cxnLst>
              <a:cxn ang="T10">
                <a:pos x="T0" y="T1"/>
              </a:cxn>
              <a:cxn ang="T11">
                <a:pos x="T2" y="T3"/>
              </a:cxn>
              <a:cxn ang="T12">
                <a:pos x="T4" y="T5"/>
              </a:cxn>
              <a:cxn ang="T13">
                <a:pos x="T6" y="T7"/>
              </a:cxn>
              <a:cxn ang="T14">
                <a:pos x="T8" y="T9"/>
              </a:cxn>
            </a:cxnLst>
            <a:rect l="T15" t="T16" r="T17" b="T18"/>
            <a:pathLst>
              <a:path w="3891" h="603">
                <a:moveTo>
                  <a:pt x="342" y="0"/>
                </a:moveTo>
                <a:lnTo>
                  <a:pt x="3530" y="0"/>
                </a:lnTo>
                <a:lnTo>
                  <a:pt x="3890" y="602"/>
                </a:lnTo>
                <a:lnTo>
                  <a:pt x="0" y="602"/>
                </a:lnTo>
                <a:lnTo>
                  <a:pt x="342" y="0"/>
                </a:lnTo>
              </a:path>
            </a:pathLst>
          </a:custGeom>
          <a:solidFill>
            <a:srgbClr val="60C900"/>
          </a:solidFill>
          <a:ln w="25400" cap="rnd">
            <a:solidFill>
              <a:srgbClr val="000000"/>
            </a:solidFill>
            <a:round/>
            <a:headEnd/>
            <a:tailEnd/>
          </a:ln>
        </p:spPr>
        <p:txBody>
          <a:bodyPr/>
          <a:lstStyle/>
          <a:p>
            <a:endParaRPr lang="en-US"/>
          </a:p>
        </p:txBody>
      </p:sp>
      <p:sp>
        <p:nvSpPr>
          <p:cNvPr id="15365" name="Rectangle 5"/>
          <p:cNvSpPr>
            <a:spLocks noChangeArrowheads="1"/>
          </p:cNvSpPr>
          <p:nvPr/>
        </p:nvSpPr>
        <p:spPr bwMode="auto">
          <a:xfrm>
            <a:off x="3719513" y="5791200"/>
            <a:ext cx="4487512" cy="643766"/>
          </a:xfrm>
          <a:prstGeom prst="rect">
            <a:avLst/>
          </a:prstGeom>
          <a:noFill/>
          <a:ln w="12700">
            <a:noFill/>
            <a:miter lim="800000"/>
            <a:headEnd/>
            <a:tailEnd/>
          </a:ln>
        </p:spPr>
        <p:txBody>
          <a:bodyPr wrap="none" lIns="90488" tIns="44450" rIns="90488" bIns="44450">
            <a:spAutoFit/>
          </a:bodyPr>
          <a:lstStyle/>
          <a:p>
            <a:r>
              <a:rPr lang="en-US" sz="3600"/>
              <a:t>Physiological Needs</a:t>
            </a:r>
          </a:p>
        </p:txBody>
      </p:sp>
      <p:grpSp>
        <p:nvGrpSpPr>
          <p:cNvPr id="2" name="Group 9"/>
          <p:cNvGrpSpPr>
            <a:grpSpLocks/>
          </p:cNvGrpSpPr>
          <p:nvPr/>
        </p:nvGrpSpPr>
        <p:grpSpPr bwMode="auto">
          <a:xfrm>
            <a:off x="3200401" y="3984626"/>
            <a:ext cx="5414963" cy="1427163"/>
            <a:chOff x="1056" y="2510"/>
            <a:chExt cx="3411" cy="899"/>
          </a:xfrm>
        </p:grpSpPr>
        <p:sp>
          <p:nvSpPr>
            <p:cNvPr id="15369" name="Freeform 6"/>
            <p:cNvSpPr>
              <a:spLocks/>
            </p:cNvSpPr>
            <p:nvPr/>
          </p:nvSpPr>
          <p:spPr bwMode="auto">
            <a:xfrm>
              <a:off x="3797" y="2510"/>
              <a:ext cx="670" cy="899"/>
            </a:xfrm>
            <a:custGeom>
              <a:avLst/>
              <a:gdLst>
                <a:gd name="T0" fmla="*/ 341 w 670"/>
                <a:gd name="T1" fmla="*/ 898 h 899"/>
                <a:gd name="T2" fmla="*/ 0 w 670"/>
                <a:gd name="T3" fmla="*/ 315 h 899"/>
                <a:gd name="T4" fmla="*/ 249 w 670"/>
                <a:gd name="T5" fmla="*/ 0 h 899"/>
                <a:gd name="T6" fmla="*/ 669 w 670"/>
                <a:gd name="T7" fmla="*/ 496 h 899"/>
                <a:gd name="T8" fmla="*/ 341 w 670"/>
                <a:gd name="T9" fmla="*/ 898 h 899"/>
                <a:gd name="T10" fmla="*/ 0 60000 65536"/>
                <a:gd name="T11" fmla="*/ 0 60000 65536"/>
                <a:gd name="T12" fmla="*/ 0 60000 65536"/>
                <a:gd name="T13" fmla="*/ 0 60000 65536"/>
                <a:gd name="T14" fmla="*/ 0 60000 65536"/>
                <a:gd name="T15" fmla="*/ 0 w 670"/>
                <a:gd name="T16" fmla="*/ 0 h 899"/>
                <a:gd name="T17" fmla="*/ 670 w 670"/>
                <a:gd name="T18" fmla="*/ 899 h 899"/>
              </a:gdLst>
              <a:ahLst/>
              <a:cxnLst>
                <a:cxn ang="T10">
                  <a:pos x="T0" y="T1"/>
                </a:cxn>
                <a:cxn ang="T11">
                  <a:pos x="T2" y="T3"/>
                </a:cxn>
                <a:cxn ang="T12">
                  <a:pos x="T4" y="T5"/>
                </a:cxn>
                <a:cxn ang="T13">
                  <a:pos x="T6" y="T7"/>
                </a:cxn>
                <a:cxn ang="T14">
                  <a:pos x="T8" y="T9"/>
                </a:cxn>
              </a:cxnLst>
              <a:rect l="T15" t="T16" r="T17" b="T18"/>
              <a:pathLst>
                <a:path w="670" h="899">
                  <a:moveTo>
                    <a:pt x="341" y="898"/>
                  </a:moveTo>
                  <a:lnTo>
                    <a:pt x="0" y="315"/>
                  </a:lnTo>
                  <a:lnTo>
                    <a:pt x="249" y="0"/>
                  </a:lnTo>
                  <a:lnTo>
                    <a:pt x="669" y="496"/>
                  </a:lnTo>
                  <a:lnTo>
                    <a:pt x="341" y="898"/>
                  </a:lnTo>
                </a:path>
              </a:pathLst>
            </a:custGeom>
            <a:solidFill>
              <a:srgbClr val="FF5F7F"/>
            </a:solidFill>
            <a:ln w="25400" cap="rnd">
              <a:solidFill>
                <a:srgbClr val="000000"/>
              </a:solidFill>
              <a:round/>
              <a:headEnd/>
              <a:tailEnd/>
            </a:ln>
          </p:spPr>
          <p:txBody>
            <a:bodyPr/>
            <a:lstStyle/>
            <a:p>
              <a:endParaRPr lang="en-US"/>
            </a:p>
          </p:txBody>
        </p:sp>
        <p:sp>
          <p:nvSpPr>
            <p:cNvPr id="15370" name="Freeform 7"/>
            <p:cNvSpPr>
              <a:spLocks/>
            </p:cNvSpPr>
            <p:nvPr/>
          </p:nvSpPr>
          <p:spPr bwMode="auto">
            <a:xfrm>
              <a:off x="1393" y="2510"/>
              <a:ext cx="2656" cy="317"/>
            </a:xfrm>
            <a:custGeom>
              <a:avLst/>
              <a:gdLst>
                <a:gd name="T0" fmla="*/ 0 w 2656"/>
                <a:gd name="T1" fmla="*/ 316 h 317"/>
                <a:gd name="T2" fmla="*/ 2405 w 2656"/>
                <a:gd name="T3" fmla="*/ 316 h 317"/>
                <a:gd name="T4" fmla="*/ 2655 w 2656"/>
                <a:gd name="T5" fmla="*/ 0 h 317"/>
                <a:gd name="T6" fmla="*/ 475 w 2656"/>
                <a:gd name="T7" fmla="*/ 2 h 317"/>
                <a:gd name="T8" fmla="*/ 0 w 2656"/>
                <a:gd name="T9" fmla="*/ 316 h 317"/>
                <a:gd name="T10" fmla="*/ 0 60000 65536"/>
                <a:gd name="T11" fmla="*/ 0 60000 65536"/>
                <a:gd name="T12" fmla="*/ 0 60000 65536"/>
                <a:gd name="T13" fmla="*/ 0 60000 65536"/>
                <a:gd name="T14" fmla="*/ 0 60000 65536"/>
                <a:gd name="T15" fmla="*/ 0 w 2656"/>
                <a:gd name="T16" fmla="*/ 0 h 317"/>
                <a:gd name="T17" fmla="*/ 2656 w 2656"/>
                <a:gd name="T18" fmla="*/ 317 h 317"/>
              </a:gdLst>
              <a:ahLst/>
              <a:cxnLst>
                <a:cxn ang="T10">
                  <a:pos x="T0" y="T1"/>
                </a:cxn>
                <a:cxn ang="T11">
                  <a:pos x="T2" y="T3"/>
                </a:cxn>
                <a:cxn ang="T12">
                  <a:pos x="T4" y="T5"/>
                </a:cxn>
                <a:cxn ang="T13">
                  <a:pos x="T6" y="T7"/>
                </a:cxn>
                <a:cxn ang="T14">
                  <a:pos x="T8" y="T9"/>
                </a:cxn>
              </a:cxnLst>
              <a:rect l="T15" t="T16" r="T17" b="T18"/>
              <a:pathLst>
                <a:path w="2656" h="317">
                  <a:moveTo>
                    <a:pt x="0" y="316"/>
                  </a:moveTo>
                  <a:lnTo>
                    <a:pt x="2405" y="316"/>
                  </a:lnTo>
                  <a:lnTo>
                    <a:pt x="2655" y="0"/>
                  </a:lnTo>
                  <a:lnTo>
                    <a:pt x="475" y="2"/>
                  </a:lnTo>
                  <a:lnTo>
                    <a:pt x="0" y="316"/>
                  </a:lnTo>
                </a:path>
              </a:pathLst>
            </a:custGeom>
            <a:solidFill>
              <a:srgbClr val="800000"/>
            </a:solidFill>
            <a:ln w="25400" cap="rnd">
              <a:solidFill>
                <a:srgbClr val="000000"/>
              </a:solidFill>
              <a:round/>
              <a:headEnd/>
              <a:tailEnd/>
            </a:ln>
          </p:spPr>
          <p:txBody>
            <a:bodyPr/>
            <a:lstStyle/>
            <a:p>
              <a:endParaRPr lang="en-US"/>
            </a:p>
          </p:txBody>
        </p:sp>
        <p:sp>
          <p:nvSpPr>
            <p:cNvPr id="15371" name="Freeform 8"/>
            <p:cNvSpPr>
              <a:spLocks/>
            </p:cNvSpPr>
            <p:nvPr/>
          </p:nvSpPr>
          <p:spPr bwMode="auto">
            <a:xfrm>
              <a:off x="1056" y="2825"/>
              <a:ext cx="3083" cy="584"/>
            </a:xfrm>
            <a:custGeom>
              <a:avLst/>
              <a:gdLst>
                <a:gd name="T0" fmla="*/ 0 w 3083"/>
                <a:gd name="T1" fmla="*/ 583 h 584"/>
                <a:gd name="T2" fmla="*/ 3082 w 3083"/>
                <a:gd name="T3" fmla="*/ 583 h 584"/>
                <a:gd name="T4" fmla="*/ 2741 w 3083"/>
                <a:gd name="T5" fmla="*/ 0 h 584"/>
                <a:gd name="T6" fmla="*/ 338 w 3083"/>
                <a:gd name="T7" fmla="*/ 0 h 584"/>
                <a:gd name="T8" fmla="*/ 0 w 3083"/>
                <a:gd name="T9" fmla="*/ 583 h 584"/>
                <a:gd name="T10" fmla="*/ 0 60000 65536"/>
                <a:gd name="T11" fmla="*/ 0 60000 65536"/>
                <a:gd name="T12" fmla="*/ 0 60000 65536"/>
                <a:gd name="T13" fmla="*/ 0 60000 65536"/>
                <a:gd name="T14" fmla="*/ 0 60000 65536"/>
                <a:gd name="T15" fmla="*/ 0 w 3083"/>
                <a:gd name="T16" fmla="*/ 0 h 584"/>
                <a:gd name="T17" fmla="*/ 3083 w 3083"/>
                <a:gd name="T18" fmla="*/ 584 h 584"/>
              </a:gdLst>
              <a:ahLst/>
              <a:cxnLst>
                <a:cxn ang="T10">
                  <a:pos x="T0" y="T1"/>
                </a:cxn>
                <a:cxn ang="T11">
                  <a:pos x="T2" y="T3"/>
                </a:cxn>
                <a:cxn ang="T12">
                  <a:pos x="T4" y="T5"/>
                </a:cxn>
                <a:cxn ang="T13">
                  <a:pos x="T6" y="T7"/>
                </a:cxn>
                <a:cxn ang="T14">
                  <a:pos x="T8" y="T9"/>
                </a:cxn>
              </a:cxnLst>
              <a:rect l="T15" t="T16" r="T17" b="T18"/>
              <a:pathLst>
                <a:path w="3083" h="584">
                  <a:moveTo>
                    <a:pt x="0" y="583"/>
                  </a:moveTo>
                  <a:lnTo>
                    <a:pt x="3082" y="583"/>
                  </a:lnTo>
                  <a:lnTo>
                    <a:pt x="2741" y="0"/>
                  </a:lnTo>
                  <a:lnTo>
                    <a:pt x="338" y="0"/>
                  </a:lnTo>
                  <a:lnTo>
                    <a:pt x="0" y="583"/>
                  </a:lnTo>
                </a:path>
              </a:pathLst>
            </a:custGeom>
            <a:solidFill>
              <a:srgbClr val="FF001F"/>
            </a:solidFill>
            <a:ln w="25400" cap="rnd">
              <a:solidFill>
                <a:srgbClr val="000000"/>
              </a:solidFill>
              <a:round/>
              <a:headEnd/>
              <a:tailEnd/>
            </a:ln>
          </p:spPr>
          <p:txBody>
            <a:bodyPr/>
            <a:lstStyle/>
            <a:p>
              <a:endParaRPr lang="en-US"/>
            </a:p>
          </p:txBody>
        </p:sp>
      </p:grpSp>
      <p:sp>
        <p:nvSpPr>
          <p:cNvPr id="15367" name="Rectangle 10"/>
          <p:cNvSpPr>
            <a:spLocks noChangeArrowheads="1"/>
          </p:cNvSpPr>
          <p:nvPr/>
        </p:nvSpPr>
        <p:spPr bwMode="auto">
          <a:xfrm>
            <a:off x="1525589" y="533401"/>
            <a:ext cx="9064625" cy="705321"/>
          </a:xfrm>
          <a:prstGeom prst="rect">
            <a:avLst/>
          </a:prstGeom>
          <a:noFill/>
          <a:ln w="12700">
            <a:noFill/>
            <a:miter lim="800000"/>
            <a:headEnd/>
            <a:tailEnd/>
          </a:ln>
        </p:spPr>
        <p:txBody>
          <a:bodyPr wrap="square" lIns="90488" tIns="44450" rIns="90488" bIns="44450">
            <a:spAutoFit/>
          </a:bodyPr>
          <a:lstStyle/>
          <a:p>
            <a:pPr algn="ctr"/>
            <a:r>
              <a:rPr lang="en-US" sz="4000" b="1" dirty="0">
                <a:latin typeface="Arial" charset="0"/>
              </a:rPr>
              <a:t>Hierarchy Of Needs</a:t>
            </a:r>
          </a:p>
        </p:txBody>
      </p:sp>
      <p:sp>
        <p:nvSpPr>
          <p:cNvPr id="15368" name="Rectangle 11"/>
          <p:cNvSpPr>
            <a:spLocks noChangeArrowheads="1"/>
          </p:cNvSpPr>
          <p:nvPr/>
        </p:nvSpPr>
        <p:spPr bwMode="auto">
          <a:xfrm>
            <a:off x="3338513" y="4649789"/>
            <a:ext cx="4203700" cy="638175"/>
          </a:xfrm>
          <a:prstGeom prst="rect">
            <a:avLst/>
          </a:prstGeom>
          <a:noFill/>
          <a:ln w="12700">
            <a:noFill/>
            <a:miter lim="800000"/>
            <a:headEnd/>
            <a:tailEnd/>
          </a:ln>
        </p:spPr>
        <p:txBody>
          <a:bodyPr lIns="90488" tIns="44450" rIns="90488" bIns="44450">
            <a:spAutoFit/>
          </a:bodyPr>
          <a:lstStyle/>
          <a:p>
            <a:pPr algn="ctr"/>
            <a:r>
              <a:rPr lang="en-US" sz="3600" dirty="0"/>
              <a:t>Safety Needs</a:t>
            </a:r>
          </a:p>
        </p:txBody>
      </p:sp>
      <p:sp>
        <p:nvSpPr>
          <p:cNvPr id="12" name="TextBox 11"/>
          <p:cNvSpPr txBox="1"/>
          <p:nvPr/>
        </p:nvSpPr>
        <p:spPr>
          <a:xfrm>
            <a:off x="9525000" y="5867400"/>
            <a:ext cx="1143000" cy="369332"/>
          </a:xfrm>
          <a:prstGeom prst="rect">
            <a:avLst/>
          </a:prstGeom>
          <a:noFill/>
        </p:spPr>
        <p:txBody>
          <a:bodyPr wrap="square" rtlCol="0">
            <a:spAutoFit/>
          </a:bodyPr>
          <a:lstStyle/>
          <a:p>
            <a:endParaRPr lang="en-US"/>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915</TotalTime>
  <Words>1515</Words>
  <Application>Microsoft Office PowerPoint</Application>
  <PresentationFormat>Widescreen</PresentationFormat>
  <Paragraphs>138</Paragraphs>
  <Slides>31</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Century Gothic</vt:lpstr>
      <vt:lpstr>Times New Roman</vt:lpstr>
      <vt:lpstr>Wingdings</vt:lpstr>
      <vt:lpstr>Wingdings 3</vt:lpstr>
      <vt:lpstr>Ion</vt:lpstr>
      <vt:lpstr>Maslow’s  Hierarchy of Need </vt:lpstr>
      <vt:lpstr>Introduction </vt:lpstr>
      <vt:lpstr>Abraham Maslow </vt:lpstr>
      <vt:lpstr>PowerPoint Presentation</vt:lpstr>
      <vt:lpstr>PowerPoint Presentation</vt:lpstr>
      <vt:lpstr>PowerPoint Presentation</vt:lpstr>
      <vt:lpstr>Physiological Needs Include: </vt:lpstr>
      <vt:lpstr>PowerPoint Presentation</vt:lpstr>
      <vt:lpstr>PowerPoint Presentation</vt:lpstr>
      <vt:lpstr>Safety and security needs</vt:lpstr>
      <vt:lpstr>PowerPoint Presentation</vt:lpstr>
      <vt:lpstr> 7 ways to ensure safety and security in the workplace </vt:lpstr>
      <vt:lpstr>PowerPoint Presentation</vt:lpstr>
      <vt:lpstr>PowerPoint Presentation</vt:lpstr>
      <vt:lpstr>PowerPoint Presentation</vt:lpstr>
      <vt:lpstr>Love and Belongings</vt:lpstr>
      <vt:lpstr>PowerPoint Presentation</vt:lpstr>
      <vt:lpstr>PowerPoint Presentation</vt:lpstr>
      <vt:lpstr>Esteem needs</vt:lpstr>
      <vt:lpstr>PowerPoint Presentation</vt:lpstr>
      <vt:lpstr>Esteem from Self and Others:    A Most Powerful Need</vt:lpstr>
      <vt:lpstr>PowerPoint Presentation</vt:lpstr>
      <vt:lpstr>Self actualization</vt:lpstr>
      <vt:lpstr>PowerPoint Presentation</vt:lpstr>
      <vt:lpstr>PowerPoint Presentation</vt:lpstr>
      <vt:lpstr>PowerPoint Presentation</vt:lpstr>
      <vt:lpstr>Some Self-Actualizing People from History</vt:lpstr>
      <vt:lpstr>PowerPoint Presentation</vt:lpstr>
      <vt:lpstr>PowerPoint Presentation</vt:lpstr>
      <vt:lpstr>Merits Of Maslow’s Motivation Theory</vt:lpstr>
      <vt:lpstr>Criticism Of Theory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Maslow ‘s  hierarchy of need</dc:title>
  <dc:creator>Jayesh Dave</dc:creator>
  <cp:lastModifiedBy>Dr.Shrikrishna Patil</cp:lastModifiedBy>
  <cp:revision>99</cp:revision>
  <dcterms:created xsi:type="dcterms:W3CDTF">2018-09-16T12:23:47Z</dcterms:created>
  <dcterms:modified xsi:type="dcterms:W3CDTF">2021-04-30T06:20:19Z</dcterms:modified>
</cp:coreProperties>
</file>