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435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074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8174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9569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2750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3817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4675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75483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86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469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081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32218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82875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183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949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16573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629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810A5-1A13-4087-8DFA-155E6E5B5D73}" type="datetimeFigureOut">
              <a:rPr lang="tr-TR" smtClean="0"/>
              <a:t>9.10.2021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4362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  <p:sldLayoutId id="2147484040" r:id="rId14"/>
    <p:sldLayoutId id="2147484041" r:id="rId15"/>
    <p:sldLayoutId id="2147484042" r:id="rId16"/>
    <p:sldLayoutId id="21474840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B28281-3783-403A-B1AB-0182A003D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7727" y="944304"/>
            <a:ext cx="8156800" cy="318355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Broadway" panose="04040905080B02020502" pitchFamily="82" charset="0"/>
              </a:rPr>
              <a:t>Accounting Standards</a:t>
            </a:r>
            <a:endParaRPr lang="tr-TR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8" y="1393371"/>
            <a:ext cx="1040674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RECOGNITION WHEN DELAY IN DELIVERY OF GOODS AT BUYER’S REQUEST: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should be recognized immediately.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RECOGNITION WHEN DELIVERY OF GOODS IS SUBJECT TO CONDITION: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should be recognized when conditions are satisfied.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ENDERING SERVICES: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is recognized when conditions are satisfied.</a:t>
            </a:r>
          </a:p>
          <a:p>
            <a:pPr marL="457200" indent="-457200">
              <a:buFont typeface="+mj-lt"/>
              <a:buAutoNum type="arabicPeriod" startAt="5"/>
            </a:pPr>
            <a:endParaRPr lang="en-US" sz="2400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MEASUREMENT METHODS: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Completed service contract method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Proportionate completion method</a:t>
            </a:r>
          </a:p>
          <a:p>
            <a:pPr marL="457200" indent="-457200">
              <a:buFont typeface="+mj-lt"/>
              <a:buAutoNum type="arabicPeriod" startAt="9"/>
            </a:pPr>
            <a:endParaRPr lang="en-IN" sz="2400" dirty="0">
              <a:solidFill>
                <a:schemeClr val="accent3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9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837508"/>
            <a:ext cx="986681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RECOGNITION NORMS: </a:t>
            </a:r>
          </a:p>
          <a:p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from rendering services under special conditions is recognized when the conditions are satisfied.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Installation Fees: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installation.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Advertising Commission: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On appearing the advertisement before the public.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Admission Fees: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On admission.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Revenue from Interest: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time basis.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Revenue from Loyalties: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As per the terms of the agreement.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omic Sans MS" panose="030F0702030302020204" pitchFamily="66" charset="0"/>
              </a:rPr>
              <a:t>Revenue from Dividend: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declaration of dividend.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 startAt="10"/>
            </a:pPr>
            <a:r>
              <a:rPr lang="en-US" sz="2400" u="sng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DISCLOSURE:</a:t>
            </a:r>
            <a:r>
              <a:rPr lang="en-US" sz="2400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Circumstances under which revenue recognition is postponed.</a:t>
            </a:r>
            <a:endParaRPr lang="en-IN" sz="2400" u="sng" dirty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6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As-</a:t>
            </a:r>
            <a:r>
              <a:rPr lang="en-US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1:</a:t>
            </a: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Disclosure of Accounting policies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1180753" cy="5267085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ACCOUNTING POLICIES</a:t>
            </a:r>
            <a:r>
              <a:rPr lang="en-US" u="sng" dirty="0" smtClean="0">
                <a:latin typeface="Arial Rounded MT Bold" panose="020F0704030504030204" pitchFamily="34" charset="0"/>
              </a:rPr>
              <a:t>: 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Specific accounting principles adopted for preparation of final accounts</a:t>
            </a:r>
            <a:r>
              <a:rPr lang="en-US" dirty="0" smtClean="0">
                <a:latin typeface="Comic Sans MS" panose="030F0702030302020204" pitchFamily="66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NOTES TO ACCOUNTS</a:t>
            </a:r>
            <a:r>
              <a:rPr lang="en-US" u="sng" dirty="0" smtClean="0">
                <a:latin typeface="Arial Rounded MT Bold" panose="020F0704030504030204" pitchFamily="34" charset="0"/>
              </a:rPr>
              <a:t>: 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Explanation of various items in the financial statements.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NEED:</a:t>
            </a:r>
            <a:r>
              <a:rPr lang="en-US" u="sng" dirty="0" smtClean="0">
                <a:latin typeface="Arial Rounded MT Bold" panose="020F0704030504030204" pitchFamily="34" charset="0"/>
              </a:rPr>
              <a:t> 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Disclosure of accounting policies is needed to help the reader to understand financial statements properly</a:t>
            </a:r>
            <a:r>
              <a:rPr lang="en-US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ACCOUNTING ASSUMTIONS</a:t>
            </a:r>
            <a:r>
              <a:rPr lang="en-US" u="sng" dirty="0" smtClean="0">
                <a:latin typeface="Arial Rounded MT Bold" panose="020F0704030504030204" pitchFamily="34" charset="0"/>
              </a:rPr>
              <a:t>:</a:t>
            </a:r>
          </a:p>
          <a:p>
            <a:pPr algn="just"/>
            <a:r>
              <a:rPr lang="en-US" sz="2000" u="sng" dirty="0" smtClean="0"/>
              <a:t>GOING CONCERN:  </a:t>
            </a: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The enterprise has continuous life.</a:t>
            </a:r>
          </a:p>
          <a:p>
            <a:pPr algn="just"/>
            <a:r>
              <a:rPr lang="en-US" sz="2000" u="sng" dirty="0" smtClean="0"/>
              <a:t>CONSISTENCY:</a:t>
            </a:r>
            <a:r>
              <a:rPr lang="en-US" sz="2000" u="sng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 </a:t>
            </a: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Same accounting policies should be followed from one period to another</a:t>
            </a:r>
            <a:endParaRPr lang="en-US" sz="2000" dirty="0" smtClean="0">
              <a:solidFill>
                <a:srgbClr val="92D050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en-US" sz="2000" u="sng" dirty="0" smtClean="0"/>
              <a:t>ACCRUAL: </a:t>
            </a: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Financial statements are prepared on mercantile system.</a:t>
            </a:r>
            <a:endParaRPr lang="en-US" sz="2000" u="sng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3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3005" y="1510478"/>
            <a:ext cx="963328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5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. SELECTION OF POLICIES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Accounting policies should be selected in order to have proper basis for preparation of financial statements.</a:t>
            </a:r>
          </a:p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6</a:t>
            </a:r>
            <a:r>
              <a:rPr lang="en-US" sz="2400" dirty="0" smtClean="0">
                <a:latin typeface="Arial Rounded MT Bold" panose="020F0704030504030204" pitchFamily="34" charset="0"/>
              </a:rPr>
              <a:t>.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POINTS TO BE CONSIDERED IN SELECTION</a:t>
            </a:r>
            <a:r>
              <a:rPr lang="en-US" dirty="0" smtClean="0">
                <a:latin typeface="Arial Rounded MT Bold" panose="020F07040305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Prudence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Substance over 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Materiality</a:t>
            </a:r>
          </a:p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7</a:t>
            </a:r>
            <a:r>
              <a:rPr lang="en-US" sz="2400" dirty="0" smtClean="0">
                <a:latin typeface="Arial Rounded MT Bold" panose="020F0704030504030204" pitchFamily="34" charset="0"/>
              </a:rPr>
              <a:t>.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CHANGES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Any change in accounting policies having effect on Profit &amp; Loss Account disclosed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.</a:t>
            </a:r>
          </a:p>
          <a:p>
            <a:endParaRPr lang="en-US" sz="2400" dirty="0">
              <a:latin typeface="Arial Rounded MT Bold" panose="020F0704030504030204" pitchFamily="34" charset="0"/>
            </a:endParaRPr>
          </a:p>
          <a:p>
            <a:pPr algn="ctr"/>
            <a:r>
              <a:rPr lang="en-US" sz="2400" u="sng" dirty="0" smtClean="0">
                <a:latin typeface="Baskerville Old Face" panose="02020602080505020303" pitchFamily="18" charset="0"/>
              </a:rPr>
              <a:t>If fundamental accounting assumptions are not followed, the fact must be disclosed in the financial statement</a:t>
            </a:r>
            <a:r>
              <a:rPr lang="en-US" sz="2400" dirty="0" smtClean="0">
                <a:latin typeface="Arial Rounded MT Bold" panose="020F0704030504030204" pitchFamily="34" charset="0"/>
              </a:rPr>
              <a:t>. </a:t>
            </a:r>
            <a:endParaRPr lang="en-IN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8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As-2 :</a:t>
            </a:r>
            <a:b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</a:b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Valuation of Inventories (Stock)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819" y="2445730"/>
            <a:ext cx="11050124" cy="441227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OBJECTIVES: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The objective is to formulate the method of computation of cost of inventories.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INVENTORIES:</a:t>
            </a:r>
            <a:r>
              <a:rPr lang="en-US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consists of finished goods, WIP, stores, spares, raw materials, consumables.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MEASUREMENTS: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is valued at cost or at net realizable value whichever is lower.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Cost of inventories includes cost of purchase, conversion cost and other costs.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PURCHASE: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includes purchase price, duties and taxes, freight inwards and other relevant expenditure.</a:t>
            </a:r>
          </a:p>
        </p:txBody>
      </p:sp>
    </p:spTree>
    <p:extLst>
      <p:ext uri="{BB962C8B-B14F-4D97-AF65-F5344CB8AC3E}">
        <p14:creationId xmlns:p14="http://schemas.microsoft.com/office/powerpoint/2010/main" val="155807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845" y="117693"/>
            <a:ext cx="1019773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DEDUCTION:</a:t>
            </a:r>
            <a:r>
              <a:rPr lang="en-US" sz="2400" dirty="0" smtClean="0">
                <a:latin typeface="Arial Rounded MT Bold" panose="020F0704030504030204" pitchFamily="34" charset="0"/>
              </a:rPr>
              <a:t>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Duties and taxes recoverable, trade discount, duty drawback should be deducted to get cost of purchase.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CONVERSION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includes direct material, direct </a:t>
            </a:r>
            <a:r>
              <a:rPr lang="en-US" sz="24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labour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, direct expenses, and fixed production overheads incurred for conversion.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EXCLUSIONS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Abnormal</a:t>
            </a:r>
            <a:r>
              <a:rPr lang="en-US" sz="2400" dirty="0" smtClean="0">
                <a:latin typeface="Arial Rounded MT Bold" panose="020F0704030504030204" pitchFamily="34" charset="0"/>
              </a:rPr>
              <a:t>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wastage of material, storage cost, administrative overhead, selling &amp; distribution overheads, interest on loans should be excluded.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METHODS OF VALUATION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F.I.F.O and Weighted Average.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STANDARD COST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It is a cost determined for normal consumption of materials, </a:t>
            </a:r>
            <a:r>
              <a:rPr lang="en-US" sz="24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labour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, etc.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RETAIL METHOD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: Cost is decided by reducing from sales, the approximate percentage of gross profit.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NET REALISABLE VALUE</a:t>
            </a:r>
            <a:r>
              <a:rPr lang="en-US" sz="2400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is the estimated selling price in the ordinary course of business less estimated cost on the basis of valuation.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 DISCLOSURE: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Financial statements to disclose accounting policy, cost formula used and classification of inventories.</a:t>
            </a:r>
            <a:endParaRPr lang="en-US" sz="2400" u="sng" dirty="0" smtClean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2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Inventory Valuation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1180753" cy="452112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STOCK: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It includes assets held for sale, work in process, raw materials, consumable supplies.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OBJECTIVES: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en-US" dirty="0" smtClean="0"/>
              <a:t>To ascertain correct profit.</a:t>
            </a:r>
          </a:p>
          <a:p>
            <a:r>
              <a:rPr lang="en-US" dirty="0" smtClean="0"/>
              <a:t>To disclose true and fair financial status.</a:t>
            </a:r>
          </a:p>
          <a:p>
            <a:r>
              <a:rPr lang="en-US" dirty="0" smtClean="0"/>
              <a:t>To prepare correct statement of claim for loss of stock.</a:t>
            </a:r>
          </a:p>
          <a:p>
            <a:r>
              <a:rPr lang="en-US" dirty="0" smtClean="0"/>
              <a:t>To determine value of stock on consignment.</a:t>
            </a:r>
          </a:p>
          <a:p>
            <a:r>
              <a:rPr lang="en-US" dirty="0" smtClean="0"/>
              <a:t>To determine value of stock on sale or return.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6226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532" y="965628"/>
            <a:ext cx="113037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INVENTORY SYSTEM: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Periodic.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Perpetual.</a:t>
            </a:r>
            <a:endParaRPr lang="en-US" sz="2400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HISTORICAL COST:</a:t>
            </a:r>
            <a:r>
              <a:rPr lang="en-US" sz="2400" dirty="0" smtClean="0">
                <a:latin typeface="Arial Rounded MT Bold" panose="020F0704030504030204" pitchFamily="34" charset="0"/>
              </a:rPr>
              <a:t> 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Cost of purchase, cost of conversion and other cost.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PURCHASE: 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(</a:t>
            </a:r>
            <a:r>
              <a:rPr lang="en-US" sz="2400" b="1" dirty="0" smtClean="0">
                <a:latin typeface="Comic Sans MS" panose="030F0702030302020204" pitchFamily="66" charset="0"/>
              </a:rPr>
              <a:t>Purchase price + Duties &amp; taxes + Transport) – (Trade discount + Rebate + Duty drawback)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COST OF CONVERSION</a:t>
            </a:r>
            <a:r>
              <a:rPr lang="en-US" sz="2400" dirty="0" smtClean="0">
                <a:latin typeface="Arial Rounded MT Bold" panose="020F0704030504030204" pitchFamily="34" charset="0"/>
              </a:rPr>
              <a:t>:  </a:t>
            </a:r>
            <a:r>
              <a:rPr lang="en-US" sz="2400" b="1" dirty="0" smtClean="0">
                <a:latin typeface="Comic Sans MS" panose="030F0702030302020204" pitchFamily="66" charset="0"/>
              </a:rPr>
              <a:t>Direct cost + fixed and variable cost incurred for converting material into finished goods.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METHODS OF DETERMINATION OF COST</a:t>
            </a:r>
            <a:r>
              <a:rPr lang="en-US" sz="2400" dirty="0" smtClean="0">
                <a:latin typeface="Arial Rounded MT Bold" panose="020F0704030504030204" pitchFamily="34" charset="0"/>
              </a:rPr>
              <a:t>: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First in First out method.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Weighted Average.</a:t>
            </a:r>
          </a:p>
          <a:p>
            <a:pPr marL="457200" indent="-457200">
              <a:buFont typeface="+mj-lt"/>
              <a:buAutoNum type="arabicPeriod" startAt="8"/>
            </a:pP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STORES LEDGER</a:t>
            </a:r>
            <a:r>
              <a:rPr lang="en-US" sz="2400" dirty="0" smtClean="0">
                <a:latin typeface="Arial Rounded MT Bold" panose="020F0704030504030204" pitchFamily="34" charset="0"/>
              </a:rPr>
              <a:t>: </a:t>
            </a:r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It  is a ledger, which shows receipt, issue and balance of material in stores.</a:t>
            </a:r>
            <a:endParaRPr lang="en-IN" sz="2400" dirty="0">
              <a:solidFill>
                <a:schemeClr val="accent3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0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474" y="1994263"/>
            <a:ext cx="100671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9. </a:t>
            </a:r>
            <a:r>
              <a:rPr lang="en-US" sz="2400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SELECTION OF STOCK VALUATION METHOD</a:t>
            </a: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:</a:t>
            </a:r>
          </a:p>
          <a:p>
            <a:r>
              <a:rPr lang="en-US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Factors</a:t>
            </a:r>
            <a:r>
              <a:rPr lang="en-US" sz="24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Convenience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Simplicity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Customs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Suitable for income tax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Legal provision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omic Sans MS" panose="030F0702030302020204" pitchFamily="66" charset="0"/>
              </a:rPr>
              <a:t>Window dressing</a:t>
            </a:r>
            <a:endParaRPr lang="en-IN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03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As-9: Revenue </a:t>
            </a:r>
            <a:r>
              <a:rPr lang="en-US" b="1" u="sng" dirty="0" smtClean="0">
                <a:solidFill>
                  <a:srgbClr val="FFFF00"/>
                </a:solidFill>
                <a:latin typeface="Baskerville Old Face" panose="02020602080505020303" pitchFamily="18" charset="0"/>
              </a:rPr>
              <a:t>Recognition</a:t>
            </a:r>
            <a:endParaRPr lang="en-IN" b="1" u="sng" dirty="0">
              <a:solidFill>
                <a:srgbClr val="FFFF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813" y="2275913"/>
            <a:ext cx="10945622" cy="440356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OBJECTIVE: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The objective is to explain when revenue should be recognized in Profit &amp; Loss Account and circumstances under which revenue recognition can be postponed.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TIMING: 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from sales of rendering services should be recognized at the time of sale or rendering of services.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APPLICABILITY: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It is not applicable to revenue from construction contracts, hire purchases, lease agreements, government grants, insurance contracts, gain realized or unrealized.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REVENUE FROM SALE OF GOODS: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Revenue is considered when seller has transferred the ownership of goods to the buyer. Seller does a retain control over goods and there is no </a:t>
            </a:r>
            <a:r>
              <a:rPr lang="en-US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uncertainity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in collection of the consideration. </a:t>
            </a:r>
            <a:endParaRPr lang="en-IN" u="sng" dirty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9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331</TotalTime>
  <Words>853</Words>
  <Application>Microsoft Office PowerPoint</Application>
  <PresentationFormat>Widescreen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Rounded MT Bold</vt:lpstr>
      <vt:lpstr>Baskerville Old Face</vt:lpstr>
      <vt:lpstr>Bookman Old Style</vt:lpstr>
      <vt:lpstr>Broadway</vt:lpstr>
      <vt:lpstr>Comic Sans MS</vt:lpstr>
      <vt:lpstr>Rockwell</vt:lpstr>
      <vt:lpstr>Damask</vt:lpstr>
      <vt:lpstr>Accounting Standards</vt:lpstr>
      <vt:lpstr>As-1:Disclosure of Accounting policies</vt:lpstr>
      <vt:lpstr>PowerPoint Presentation</vt:lpstr>
      <vt:lpstr>As-2 : Valuation of Inventories (Stock)</vt:lpstr>
      <vt:lpstr>PowerPoint Presentation</vt:lpstr>
      <vt:lpstr>Inventory Valuation</vt:lpstr>
      <vt:lpstr>PowerPoint Presentation</vt:lpstr>
      <vt:lpstr>PowerPoint Presentation</vt:lpstr>
      <vt:lpstr>As-9: Revenue Recognition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Standards</dc:title>
  <dc:creator>USER</dc:creator>
  <cp:lastModifiedBy>Admin</cp:lastModifiedBy>
  <cp:revision>35</cp:revision>
  <dcterms:created xsi:type="dcterms:W3CDTF">2020-10-26T03:10:44Z</dcterms:created>
  <dcterms:modified xsi:type="dcterms:W3CDTF">2021-10-09T05:20:04Z</dcterms:modified>
</cp:coreProperties>
</file>