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60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021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75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4711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818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13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876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22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59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166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87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654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379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781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006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070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217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9519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54955" y="846908"/>
            <a:ext cx="8825658" cy="3329581"/>
          </a:xfrm>
        </p:spPr>
        <p:txBody>
          <a:bodyPr/>
          <a:lstStyle/>
          <a:p>
            <a:r>
              <a:rPr lang="en-US" sz="4400" b="1" dirty="0" smtClean="0"/>
              <a:t>FINANCIAL ACCOUNTING</a:t>
            </a:r>
            <a:r>
              <a:rPr lang="en-US" sz="3200" b="1" dirty="0" smtClean="0"/>
              <a:t> </a:t>
            </a:r>
            <a:br>
              <a:rPr lang="en-US" sz="3200" b="1" dirty="0" smtClean="0"/>
            </a:br>
            <a:r>
              <a:rPr lang="en-US" sz="3200" b="1" dirty="0" smtClean="0"/>
              <a:t>-  CH. 2 BASICS OF ACCOUNTING</a:t>
            </a:r>
            <a:br>
              <a:rPr lang="en-US" sz="3200" b="1" dirty="0" smtClean="0"/>
            </a:br>
            <a:endParaRPr lang="en-IN" sz="32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432" y="4777381"/>
            <a:ext cx="2619375" cy="17430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073" y="4610422"/>
            <a:ext cx="4483344" cy="19100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138" y="690562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3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70751"/>
              </p:ext>
            </p:extLst>
          </p:nvPr>
        </p:nvGraphicFramePr>
        <p:xfrm>
          <a:off x="129868" y="422994"/>
          <a:ext cx="28467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67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) “T” Format of Ledger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19074"/>
              </p:ext>
            </p:extLst>
          </p:nvPr>
        </p:nvGraphicFramePr>
        <p:xfrm>
          <a:off x="4497524" y="1275947"/>
          <a:ext cx="217836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3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(Name)</a:t>
                      </a:r>
                      <a:r>
                        <a:rPr lang="en-US" baseline="0" dirty="0" smtClean="0"/>
                        <a:t> Account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409938"/>
              </p:ext>
            </p:extLst>
          </p:nvPr>
        </p:nvGraphicFramePr>
        <p:xfrm>
          <a:off x="2032000" y="1983896"/>
          <a:ext cx="77336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843"/>
                <a:gridCol w="1384618"/>
                <a:gridCol w="592455"/>
                <a:gridCol w="1117918"/>
                <a:gridCol w="771843"/>
                <a:gridCol w="1384618"/>
                <a:gridCol w="592455"/>
                <a:gridCol w="111791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Date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Particulars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J.F.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Amount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Date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Particulars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J.F.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Amount</a:t>
                      </a:r>
                      <a:endParaRPr lang="en-IN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x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 Bal b/f.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X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X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By Y A/c.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X</a:t>
                      </a:r>
                      <a:endParaRPr lang="en-IN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x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 X A/c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X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X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By bal. c/f.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X</a:t>
                      </a:r>
                      <a:endParaRPr lang="en-IN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x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X</a:t>
                      </a:r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263770"/>
              </p:ext>
            </p:extLst>
          </p:nvPr>
        </p:nvGraphicFramePr>
        <p:xfrm>
          <a:off x="2032000" y="1562516"/>
          <a:ext cx="54324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2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Dr.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453843"/>
              </p:ext>
            </p:extLst>
          </p:nvPr>
        </p:nvGraphicFramePr>
        <p:xfrm>
          <a:off x="9174079" y="1571353"/>
          <a:ext cx="5607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7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Cr.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439972"/>
              </p:ext>
            </p:extLst>
          </p:nvPr>
        </p:nvGraphicFramePr>
        <p:xfrm>
          <a:off x="111758" y="3802504"/>
          <a:ext cx="441833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83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(ii) Journal</a:t>
                      </a:r>
                      <a:r>
                        <a:rPr lang="en-US" baseline="0" dirty="0" smtClean="0"/>
                        <a:t> Format or Ledger Account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976876"/>
              </p:ext>
            </p:extLst>
          </p:nvPr>
        </p:nvGraphicFramePr>
        <p:xfrm>
          <a:off x="1313543" y="4991232"/>
          <a:ext cx="965496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2881630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Date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Particulars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L.F.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Debit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Credit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Balance</a:t>
                      </a:r>
                      <a:endParaRPr lang="en-IN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To/By Opening Balance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X</a:t>
                      </a:r>
                      <a:endParaRPr lang="en-IN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To/By</a:t>
                      </a:r>
                      <a:r>
                        <a:rPr lang="en-US" b="1" baseline="0" dirty="0" smtClean="0"/>
                        <a:t>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05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Trial Balance </a:t>
            </a:r>
            <a:br>
              <a:rPr lang="en-US" b="1" dirty="0" smtClean="0"/>
            </a:b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Definition</a:t>
            </a:r>
            <a:r>
              <a:rPr lang="en-US" dirty="0" smtClean="0"/>
              <a:t> – Trial balance is a summarized statement of all ledger and cash book balance on a certain date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Difference in trial balance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 smtClean="0"/>
              <a:t>Error of partial omissions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 smtClean="0"/>
              <a:t>Error of commissions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 smtClean="0"/>
              <a:t>Error of wrong amount postings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 smtClean="0"/>
              <a:t>Casting error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 smtClean="0"/>
              <a:t>Error in carrying ledger balance from ledger to trial </a:t>
            </a:r>
            <a:r>
              <a:rPr lang="en-US" b="1" dirty="0" err="1" smtClean="0"/>
              <a:t>balnce</a:t>
            </a:r>
            <a:r>
              <a:rPr lang="en-US" b="1" dirty="0" smtClean="0"/>
              <a:t> 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83939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524563"/>
            <a:ext cx="8946541" cy="4195481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US" b="1" dirty="0" smtClean="0"/>
              <a:t>Methods </a:t>
            </a:r>
            <a:r>
              <a:rPr lang="en-US" b="1" dirty="0"/>
              <a:t>of preparing trial balance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 smtClean="0"/>
              <a:t>Balance Method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 smtClean="0"/>
              <a:t>Total Method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 smtClean="0"/>
              <a:t>Compound method </a:t>
            </a:r>
            <a:endParaRPr lang="en-IN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843173"/>
              </p:ext>
            </p:extLst>
          </p:nvPr>
        </p:nvGraphicFramePr>
        <p:xfrm>
          <a:off x="4082869" y="2548467"/>
          <a:ext cx="364204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20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Specimen of the trial balance 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499123"/>
              </p:ext>
            </p:extLst>
          </p:nvPr>
        </p:nvGraphicFramePr>
        <p:xfrm>
          <a:off x="4513945" y="3436743"/>
          <a:ext cx="26720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20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 of the concern</a:t>
                      </a:r>
                      <a:r>
                        <a:rPr lang="en-US" baseline="0" dirty="0" smtClean="0"/>
                        <a:t>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115450"/>
              </p:ext>
            </p:extLst>
          </p:nvPr>
        </p:nvGraphicFramePr>
        <p:xfrm>
          <a:off x="1078411" y="4494838"/>
          <a:ext cx="9937116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4393"/>
                <a:gridCol w="812800"/>
                <a:gridCol w="2819718"/>
                <a:gridCol w="2910205"/>
              </a:tblGrid>
              <a:tr h="359550">
                <a:tc>
                  <a:txBody>
                    <a:bodyPr/>
                    <a:lstStyle/>
                    <a:p>
                      <a:r>
                        <a:rPr lang="en-US" dirty="0" smtClean="0"/>
                        <a:t>Name of the</a:t>
                      </a:r>
                      <a:r>
                        <a:rPr lang="en-US" baseline="0" dirty="0" smtClean="0"/>
                        <a:t> ledger account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L.F.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Debit</a:t>
                      </a:r>
                      <a:r>
                        <a:rPr lang="en-US" baseline="0" dirty="0" smtClean="0"/>
                        <a:t> (Balance or total)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Credit (Balance</a:t>
                      </a:r>
                      <a:r>
                        <a:rPr lang="en-US" baseline="0" dirty="0" smtClean="0"/>
                        <a:t> or total)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739860"/>
              </p:ext>
            </p:extLst>
          </p:nvPr>
        </p:nvGraphicFramePr>
        <p:xfrm>
          <a:off x="4265753" y="3828628"/>
          <a:ext cx="32816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16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Trial balance as on    (date)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66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9130" r="-1248" b="18926"/>
          <a:stretch/>
        </p:blipFill>
        <p:spPr>
          <a:xfrm>
            <a:off x="2193792" y="-11722"/>
            <a:ext cx="6309360" cy="6858000"/>
          </a:xfrm>
        </p:spPr>
      </p:pic>
    </p:spTree>
    <p:extLst>
      <p:ext uri="{BB962C8B-B14F-4D97-AF65-F5344CB8AC3E}">
        <p14:creationId xmlns:p14="http://schemas.microsoft.com/office/powerpoint/2010/main" val="96426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24" b="34095"/>
          <a:stretch/>
        </p:blipFill>
        <p:spPr>
          <a:xfrm>
            <a:off x="1515292" y="640081"/>
            <a:ext cx="8373291" cy="583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72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6" t="20487" r="3386" b="45742"/>
          <a:stretch/>
        </p:blipFill>
        <p:spPr>
          <a:xfrm>
            <a:off x="2351315" y="535577"/>
            <a:ext cx="6609806" cy="593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19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Subsidiary books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sz="2800" b="1" dirty="0" smtClean="0"/>
              <a:t>PURCHASE REGISTER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2800" b="1" dirty="0" smtClean="0"/>
              <a:t>SALES REGISTER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2800" b="1" dirty="0" smtClean="0"/>
              <a:t>SALES RETURN REGISTER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2800" b="1" dirty="0" smtClean="0"/>
              <a:t>PURCHASE RETURN REGISTER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2800" b="1" dirty="0" smtClean="0"/>
              <a:t>BILLS RECEIVABLE REGISTER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2800" b="1" dirty="0" smtClean="0"/>
              <a:t>BILLS PAYABLE REGISTER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2800" b="1" dirty="0" smtClean="0"/>
              <a:t>JOURNAL REGISTER </a:t>
            </a:r>
            <a:endParaRPr lang="en-IN" sz="2800" b="1" dirty="0"/>
          </a:p>
        </p:txBody>
      </p:sp>
    </p:spTree>
    <p:extLst>
      <p:ext uri="{BB962C8B-B14F-4D97-AF65-F5344CB8AC3E}">
        <p14:creationId xmlns:p14="http://schemas.microsoft.com/office/powerpoint/2010/main" val="836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976628"/>
              </p:ext>
            </p:extLst>
          </p:nvPr>
        </p:nvGraphicFramePr>
        <p:xfrm>
          <a:off x="339634" y="1163804"/>
          <a:ext cx="11176954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543"/>
                <a:gridCol w="1995805"/>
                <a:gridCol w="1217930"/>
                <a:gridCol w="984568"/>
                <a:gridCol w="1256030"/>
                <a:gridCol w="1406843"/>
                <a:gridCol w="812800"/>
                <a:gridCol w="812800"/>
                <a:gridCol w="1322705"/>
                <a:gridCol w="5829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Sr.no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Date of </a:t>
                      </a:r>
                    </a:p>
                    <a:p>
                      <a:r>
                        <a:rPr lang="en-US" b="1" dirty="0" smtClean="0"/>
                        <a:t>goods received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Inv. date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Inv. no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party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dirty="0" smtClean="0"/>
                        <a:t>supplied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Particulars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AMT.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Vat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r>
                        <a:rPr lang="en-US" b="1" baseline="0" dirty="0" smtClean="0"/>
                        <a:t> amt.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L.F.</a:t>
                      </a:r>
                      <a:endParaRPr lang="en-IN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907500"/>
              </p:ext>
            </p:extLst>
          </p:nvPr>
        </p:nvGraphicFramePr>
        <p:xfrm>
          <a:off x="3939177" y="667415"/>
          <a:ext cx="329914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91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Format of Purchase Register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325444"/>
              </p:ext>
            </p:extLst>
          </p:nvPr>
        </p:nvGraphicFramePr>
        <p:xfrm>
          <a:off x="4059461" y="3866144"/>
          <a:ext cx="3187337" cy="377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7337"/>
              </a:tblGrid>
              <a:tr h="377613">
                <a:tc>
                  <a:txBody>
                    <a:bodyPr/>
                    <a:lstStyle/>
                    <a:p>
                      <a:r>
                        <a:rPr lang="en-US" dirty="0" smtClean="0"/>
                        <a:t>   Format of Sales Register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879676"/>
              </p:ext>
            </p:extLst>
          </p:nvPr>
        </p:nvGraphicFramePr>
        <p:xfrm>
          <a:off x="542835" y="4435454"/>
          <a:ext cx="1085056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2078355"/>
                <a:gridCol w="2426018"/>
                <a:gridCol w="1384618"/>
                <a:gridCol w="1181418"/>
                <a:gridCol w="812800"/>
                <a:gridCol w="1341755"/>
                <a:gridCol w="812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Sr.no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Outward invoice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Customers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Particulars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Amount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Vat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Amt.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L.F.</a:t>
                      </a:r>
                      <a:endParaRPr lang="en-IN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69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168685"/>
              </p:ext>
            </p:extLst>
          </p:nvPr>
        </p:nvGraphicFramePr>
        <p:xfrm>
          <a:off x="3704046" y="641289"/>
          <a:ext cx="40563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63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Format of Purchase Return</a:t>
                      </a:r>
                      <a:r>
                        <a:rPr lang="en-US" baseline="0" dirty="0" smtClean="0"/>
                        <a:t> Register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515644"/>
              </p:ext>
            </p:extLst>
          </p:nvPr>
        </p:nvGraphicFramePr>
        <p:xfrm>
          <a:off x="1466254" y="1306266"/>
          <a:ext cx="9574214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1451293"/>
                <a:gridCol w="1440180"/>
                <a:gridCol w="1384618"/>
                <a:gridCol w="1117918"/>
                <a:gridCol w="812800"/>
                <a:gridCol w="1741805"/>
                <a:gridCol w="812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Date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Debit note </a:t>
                      </a:r>
                    </a:p>
                    <a:p>
                      <a:r>
                        <a:rPr lang="en-US" b="1" dirty="0" smtClean="0"/>
                        <a:t>no.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customers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Particulars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Amount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Vat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amount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L.F.</a:t>
                      </a:r>
                      <a:endParaRPr lang="en-IN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051332"/>
              </p:ext>
            </p:extLst>
          </p:nvPr>
        </p:nvGraphicFramePr>
        <p:xfrm>
          <a:off x="3804322" y="3029075"/>
          <a:ext cx="361029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02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r>
                        <a:rPr lang="en-US" baseline="0" dirty="0" smtClean="0"/>
                        <a:t> of Sales Return Register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243564"/>
              </p:ext>
            </p:extLst>
          </p:nvPr>
        </p:nvGraphicFramePr>
        <p:xfrm>
          <a:off x="1476364" y="3664889"/>
          <a:ext cx="9403081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1541780"/>
                <a:gridCol w="1408430"/>
                <a:gridCol w="1384618"/>
                <a:gridCol w="1181418"/>
                <a:gridCol w="812800"/>
                <a:gridCol w="1678305"/>
                <a:gridCol w="5829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Date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Credit note </a:t>
                      </a:r>
                    </a:p>
                    <a:p>
                      <a:r>
                        <a:rPr lang="en-US" b="1" dirty="0" smtClean="0"/>
                        <a:t>no.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</a:t>
                      </a:r>
                    </a:p>
                    <a:p>
                      <a:r>
                        <a:rPr lang="en-US" b="1" dirty="0" smtClean="0"/>
                        <a:t>Customers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Particulars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Amount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Vat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amount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L.F.</a:t>
                      </a:r>
                      <a:endParaRPr lang="en-IN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384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20479"/>
              </p:ext>
            </p:extLst>
          </p:nvPr>
        </p:nvGraphicFramePr>
        <p:xfrm>
          <a:off x="4716760" y="719666"/>
          <a:ext cx="196881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881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Bills Receivable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425630"/>
              </p:ext>
            </p:extLst>
          </p:nvPr>
        </p:nvGraphicFramePr>
        <p:xfrm>
          <a:off x="2032000" y="1579339"/>
          <a:ext cx="728027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955993"/>
                <a:gridCol w="2426018"/>
                <a:gridCol w="1384618"/>
                <a:gridCol w="1117918"/>
                <a:gridCol w="5829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Date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Bill</a:t>
                      </a:r>
                      <a:r>
                        <a:rPr lang="en-US" b="1" baseline="0" dirty="0" smtClean="0"/>
                        <a:t> no.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Customers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Particulars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Amount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L.F.</a:t>
                      </a:r>
                      <a:endParaRPr lang="en-IN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119779"/>
              </p:ext>
            </p:extLst>
          </p:nvPr>
        </p:nvGraphicFramePr>
        <p:xfrm>
          <a:off x="4796512" y="3248216"/>
          <a:ext cx="168941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41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Bills Payable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348979"/>
              </p:ext>
            </p:extLst>
          </p:nvPr>
        </p:nvGraphicFramePr>
        <p:xfrm>
          <a:off x="2286479" y="4158358"/>
          <a:ext cx="699823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843"/>
                <a:gridCol w="1019493"/>
                <a:gridCol w="2151380"/>
                <a:gridCol w="1354667"/>
                <a:gridCol w="1117918"/>
                <a:gridCol w="5829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Date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Bill no.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</a:t>
                      </a:r>
                      <a:r>
                        <a:rPr lang="en-US" b="1" baseline="0" dirty="0" smtClean="0"/>
                        <a:t> of Supplier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Particulars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Amount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L.F.</a:t>
                      </a:r>
                      <a:endParaRPr lang="en-IN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23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/>
              <a:t>Ledger</a:t>
            </a:r>
            <a:r>
              <a:rPr lang="en-US" b="1" dirty="0" smtClean="0"/>
              <a:t> Books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SzPct val="100000"/>
              <a:buNone/>
            </a:pPr>
            <a:r>
              <a:rPr lang="en-US" sz="3600" b="1" dirty="0" smtClean="0"/>
              <a:t>Types of ledger books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3600" b="1" dirty="0" smtClean="0"/>
              <a:t>General ledger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3600" b="1" dirty="0" smtClean="0"/>
              <a:t>Debtors ledger 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3600" b="1" dirty="0" smtClean="0"/>
              <a:t>Creditors ledger </a:t>
            </a:r>
          </a:p>
          <a:p>
            <a:pPr marL="0" indent="0">
              <a:buSzPct val="100000"/>
              <a:buNone/>
            </a:pPr>
            <a:endParaRPr lang="en-US" sz="3600" b="1" dirty="0" smtClean="0"/>
          </a:p>
          <a:p>
            <a:pPr marL="0" indent="0">
              <a:buSzPct val="100000"/>
              <a:buNone/>
            </a:pPr>
            <a:endParaRPr lang="en-IN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0" t="14285" r="1000" b="893"/>
          <a:stretch/>
        </p:blipFill>
        <p:spPr>
          <a:xfrm>
            <a:off x="6881821" y="1152983"/>
            <a:ext cx="3976680" cy="19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00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294</TotalTime>
  <Words>329</Words>
  <Application>Microsoft Office PowerPoint</Application>
  <PresentationFormat>Custom</PresentationFormat>
  <Paragraphs>139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Ion</vt:lpstr>
      <vt:lpstr>FINANCIAL ACCOUNTING  -  CH. 2 BASICS OF ACCOUNTING </vt:lpstr>
      <vt:lpstr>PowerPoint Presentation</vt:lpstr>
      <vt:lpstr>PowerPoint Presentation</vt:lpstr>
      <vt:lpstr>PowerPoint Presentation</vt:lpstr>
      <vt:lpstr>Subsidiary books</vt:lpstr>
      <vt:lpstr>PowerPoint Presentation</vt:lpstr>
      <vt:lpstr>PowerPoint Presentation</vt:lpstr>
      <vt:lpstr>PowerPoint Presentation</vt:lpstr>
      <vt:lpstr>Ledger Books </vt:lpstr>
      <vt:lpstr>PowerPoint Presentation</vt:lpstr>
      <vt:lpstr>Trial Balance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Dell</cp:lastModifiedBy>
  <cp:revision>27</cp:revision>
  <dcterms:created xsi:type="dcterms:W3CDTF">2020-09-22T11:07:53Z</dcterms:created>
  <dcterms:modified xsi:type="dcterms:W3CDTF">2020-09-30T13:13:49Z</dcterms:modified>
</cp:coreProperties>
</file>