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75" r:id="rId4"/>
    <p:sldId id="276" r:id="rId5"/>
    <p:sldId id="271" r:id="rId6"/>
    <p:sldId id="273" r:id="rId7"/>
    <p:sldId id="272" r:id="rId8"/>
    <p:sldId id="269" r:id="rId9"/>
    <p:sldId id="259" r:id="rId10"/>
    <p:sldId id="260" r:id="rId11"/>
    <p:sldId id="261" r:id="rId12"/>
    <p:sldId id="274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60"/>
  </p:normalViewPr>
  <p:slideViewPr>
    <p:cSldViewPr>
      <p:cViewPr>
        <p:scale>
          <a:sx n="54" d="100"/>
          <a:sy n="54" d="100"/>
        </p:scale>
        <p:origin x="-185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23CEE-6ED6-4576-B06F-488D7F0EB121}" type="doc">
      <dgm:prSet loTypeId="urn:microsoft.com/office/officeart/2005/8/layout/pyramid2" loCatId="pyramid" qsTypeId="urn:microsoft.com/office/officeart/2005/8/quickstyle/simple1" qsCatId="simple" csTypeId="urn:microsoft.com/office/officeart/2005/8/colors/accent6_4" csCatId="accent6" phldr="1"/>
      <dgm:spPr/>
    </dgm:pt>
    <dgm:pt modelId="{488D113E-8203-470A-8DC1-91D3A5A6B632}">
      <dgm:prSet phldrT="[Text]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en-US" dirty="0" smtClean="0"/>
            <a:t>LOCATE CLIENT</a:t>
          </a:r>
          <a:endParaRPr lang="en-US" dirty="0"/>
        </a:p>
      </dgm:t>
    </dgm:pt>
    <dgm:pt modelId="{CE6E6D9B-19EE-45B9-AA89-06FDC1010AD9}" type="parTrans" cxnId="{DE967AAE-5A2A-414B-A6CD-669119CF85B1}">
      <dgm:prSet/>
      <dgm:spPr/>
      <dgm:t>
        <a:bodyPr/>
        <a:lstStyle/>
        <a:p>
          <a:endParaRPr lang="en-US"/>
        </a:p>
      </dgm:t>
    </dgm:pt>
    <dgm:pt modelId="{D01A647A-1E08-45FA-B4C2-390712172025}" type="sibTrans" cxnId="{DE967AAE-5A2A-414B-A6CD-669119CF85B1}">
      <dgm:prSet/>
      <dgm:spPr/>
      <dgm:t>
        <a:bodyPr/>
        <a:lstStyle/>
        <a:p>
          <a:endParaRPr lang="en-US"/>
        </a:p>
      </dgm:t>
    </dgm:pt>
    <dgm:pt modelId="{C008036A-D148-4292-8367-4E2CA4922F0B}">
      <dgm:prSet phldrT="[Text]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en-US" dirty="0" smtClean="0"/>
            <a:t>RESEARCH </a:t>
          </a:r>
          <a:endParaRPr lang="en-US" dirty="0"/>
        </a:p>
      </dgm:t>
    </dgm:pt>
    <dgm:pt modelId="{DCCB09E3-0950-406B-A9DB-51D691CDDB2B}" type="parTrans" cxnId="{5EE483C9-2BA3-45D6-A93D-1991CEE25EB3}">
      <dgm:prSet/>
      <dgm:spPr/>
      <dgm:t>
        <a:bodyPr/>
        <a:lstStyle/>
        <a:p>
          <a:endParaRPr lang="en-US"/>
        </a:p>
      </dgm:t>
    </dgm:pt>
    <dgm:pt modelId="{1D7E5EB5-B8C0-4730-9CDD-5D9BFA099A12}" type="sibTrans" cxnId="{5EE483C9-2BA3-45D6-A93D-1991CEE25EB3}">
      <dgm:prSet/>
      <dgm:spPr/>
      <dgm:t>
        <a:bodyPr/>
        <a:lstStyle/>
        <a:p>
          <a:endParaRPr lang="en-US"/>
        </a:p>
      </dgm:t>
    </dgm:pt>
    <dgm:pt modelId="{482A8034-C06F-4EA4-91F6-171208C2C82E}">
      <dgm:prSet phldrT="[Text]"/>
      <dgm:spPr>
        <a:solidFill>
          <a:srgbClr val="FFFF66">
            <a:alpha val="89804"/>
          </a:srgbClr>
        </a:solidFill>
      </dgm:spPr>
      <dgm:t>
        <a:bodyPr/>
        <a:lstStyle/>
        <a:p>
          <a:r>
            <a:rPr lang="en-US" dirty="0" smtClean="0"/>
            <a:t>FOLLOW-UP</a:t>
          </a:r>
          <a:endParaRPr lang="en-US" dirty="0"/>
        </a:p>
      </dgm:t>
    </dgm:pt>
    <dgm:pt modelId="{6EA6AA50-999C-4243-BA7D-145076DA284B}" type="parTrans" cxnId="{CE0B8523-8115-468C-916A-79B11D36C420}">
      <dgm:prSet/>
      <dgm:spPr/>
      <dgm:t>
        <a:bodyPr/>
        <a:lstStyle/>
        <a:p>
          <a:endParaRPr lang="en-US"/>
        </a:p>
      </dgm:t>
    </dgm:pt>
    <dgm:pt modelId="{ED515FB5-700C-4CDC-9C0C-8741C8C1CB2F}" type="sibTrans" cxnId="{CE0B8523-8115-468C-916A-79B11D36C420}">
      <dgm:prSet/>
      <dgm:spPr/>
      <dgm:t>
        <a:bodyPr/>
        <a:lstStyle/>
        <a:p>
          <a:endParaRPr lang="en-US"/>
        </a:p>
      </dgm:t>
    </dgm:pt>
    <dgm:pt modelId="{A972B81E-C8A4-40A2-A497-2112CFEB6CAB}">
      <dgm:prSet phldrT="[Text]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en-US" dirty="0" smtClean="0"/>
            <a:t>MAKING THE PITCH </a:t>
          </a:r>
          <a:endParaRPr lang="en-US" dirty="0"/>
        </a:p>
      </dgm:t>
    </dgm:pt>
    <dgm:pt modelId="{35B61F73-D421-4335-B5E5-FA2B4333B1BB}" type="parTrans" cxnId="{CC1E303D-E418-407D-926F-6D2C1EA2B363}">
      <dgm:prSet/>
      <dgm:spPr/>
      <dgm:t>
        <a:bodyPr/>
        <a:lstStyle/>
        <a:p>
          <a:endParaRPr lang="en-US"/>
        </a:p>
      </dgm:t>
    </dgm:pt>
    <dgm:pt modelId="{0252AA13-0399-4EFB-B559-AF7CDCEF3B9B}" type="sibTrans" cxnId="{CC1E303D-E418-407D-926F-6D2C1EA2B363}">
      <dgm:prSet/>
      <dgm:spPr/>
      <dgm:t>
        <a:bodyPr/>
        <a:lstStyle/>
        <a:p>
          <a:endParaRPr lang="en-US"/>
        </a:p>
      </dgm:t>
    </dgm:pt>
    <dgm:pt modelId="{F499E115-0445-4CCE-ADCB-BDEE40329D84}">
      <dgm:prSet phldrT="[Text]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en-US" dirty="0" smtClean="0"/>
            <a:t>DISCUSSION WITH THE CLIENT </a:t>
          </a:r>
          <a:endParaRPr lang="en-US" dirty="0"/>
        </a:p>
      </dgm:t>
    </dgm:pt>
    <dgm:pt modelId="{BAE49076-A8C4-4455-9A1E-E761F95BF0A8}" type="parTrans" cxnId="{E90100C5-75A3-4553-A1E7-EFCE95175E98}">
      <dgm:prSet/>
      <dgm:spPr/>
      <dgm:t>
        <a:bodyPr/>
        <a:lstStyle/>
        <a:p>
          <a:endParaRPr lang="en-US"/>
        </a:p>
      </dgm:t>
    </dgm:pt>
    <dgm:pt modelId="{64B6323D-F18B-4958-8A68-67AE4643061A}" type="sibTrans" cxnId="{E90100C5-75A3-4553-A1E7-EFCE95175E98}">
      <dgm:prSet/>
      <dgm:spPr/>
      <dgm:t>
        <a:bodyPr/>
        <a:lstStyle/>
        <a:p>
          <a:endParaRPr lang="en-US"/>
        </a:p>
      </dgm:t>
    </dgm:pt>
    <dgm:pt modelId="{77E09F91-BD77-43C1-97BB-8DBEAE661189}">
      <dgm:prSet phldrT="[Text]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en-US" dirty="0" smtClean="0"/>
            <a:t>PREPARING OUTLINE OF PITCH</a:t>
          </a:r>
          <a:endParaRPr lang="en-US" dirty="0"/>
        </a:p>
      </dgm:t>
    </dgm:pt>
    <dgm:pt modelId="{1F266EC2-2236-431E-86BC-7C281B840934}" type="parTrans" cxnId="{2EE25DD1-A21B-4FFC-9666-7659DFE45827}">
      <dgm:prSet/>
      <dgm:spPr/>
      <dgm:t>
        <a:bodyPr/>
        <a:lstStyle/>
        <a:p>
          <a:endParaRPr lang="en-US"/>
        </a:p>
      </dgm:t>
    </dgm:pt>
    <dgm:pt modelId="{3AECA7E0-A265-4CC2-AAD4-9D8BDDC88DB9}" type="sibTrans" cxnId="{2EE25DD1-A21B-4FFC-9666-7659DFE45827}">
      <dgm:prSet/>
      <dgm:spPr/>
      <dgm:t>
        <a:bodyPr/>
        <a:lstStyle/>
        <a:p>
          <a:endParaRPr lang="en-US"/>
        </a:p>
      </dgm:t>
    </dgm:pt>
    <dgm:pt modelId="{0CC45F95-7497-4432-B3D5-FA51935F0E27}" type="pres">
      <dgm:prSet presAssocID="{C9423CEE-6ED6-4576-B06F-488D7F0EB121}" presName="compositeShape" presStyleCnt="0">
        <dgm:presLayoutVars>
          <dgm:dir/>
          <dgm:resizeHandles/>
        </dgm:presLayoutVars>
      </dgm:prSet>
      <dgm:spPr/>
    </dgm:pt>
    <dgm:pt modelId="{365283C9-65A3-457D-994A-6DCE90AA7A5B}" type="pres">
      <dgm:prSet presAssocID="{C9423CEE-6ED6-4576-B06F-488D7F0EB121}" presName="pyramid" presStyleLbl="node1" presStyleIdx="0" presStyleCnt="1" custLinFactNeighborX="-119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906D5EE-FD66-4441-B15A-4BD461C6BFA3}" type="pres">
      <dgm:prSet presAssocID="{C9423CEE-6ED6-4576-B06F-488D7F0EB121}" presName="theList" presStyleCnt="0"/>
      <dgm:spPr/>
    </dgm:pt>
    <dgm:pt modelId="{DA33E95D-0DB8-4D96-9BB6-633CB2DEC171}" type="pres">
      <dgm:prSet presAssocID="{488D113E-8203-470A-8DC1-91D3A5A6B632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641A84-AA92-420E-8474-1FF3012FE20C}" type="pres">
      <dgm:prSet presAssocID="{488D113E-8203-470A-8DC1-91D3A5A6B632}" presName="aSpace" presStyleCnt="0"/>
      <dgm:spPr/>
    </dgm:pt>
    <dgm:pt modelId="{2423CA36-D808-45A4-BFF5-781F12A848A5}" type="pres">
      <dgm:prSet presAssocID="{C008036A-D148-4292-8367-4E2CA4922F0B}" presName="a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6D228F-25A6-4819-B95A-8C0CD518AB59}" type="pres">
      <dgm:prSet presAssocID="{C008036A-D148-4292-8367-4E2CA4922F0B}" presName="aSpace" presStyleCnt="0"/>
      <dgm:spPr/>
    </dgm:pt>
    <dgm:pt modelId="{88C9B4A4-748A-4F07-903B-468744F81D2B}" type="pres">
      <dgm:prSet presAssocID="{F499E115-0445-4CCE-ADCB-BDEE40329D84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77B90-E4E7-4A9A-859F-1D653AF57CE4}" type="pres">
      <dgm:prSet presAssocID="{F499E115-0445-4CCE-ADCB-BDEE40329D84}" presName="aSpace" presStyleCnt="0"/>
      <dgm:spPr/>
    </dgm:pt>
    <dgm:pt modelId="{FD768FC4-8A1E-4D02-872C-27A31505DE42}" type="pres">
      <dgm:prSet presAssocID="{77E09F91-BD77-43C1-97BB-8DBEAE661189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05C5A-EAC7-477F-A6BC-E29FF391E268}" type="pres">
      <dgm:prSet presAssocID="{77E09F91-BD77-43C1-97BB-8DBEAE661189}" presName="aSpace" presStyleCnt="0"/>
      <dgm:spPr/>
    </dgm:pt>
    <dgm:pt modelId="{A07CF4FF-4A67-4052-A56F-E4706ED70781}" type="pres">
      <dgm:prSet presAssocID="{A972B81E-C8A4-40A2-A497-2112CFEB6CAB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8DD3A-B9C2-40FB-937E-A21B6935ECF1}" type="pres">
      <dgm:prSet presAssocID="{A972B81E-C8A4-40A2-A497-2112CFEB6CAB}" presName="aSpace" presStyleCnt="0"/>
      <dgm:spPr/>
    </dgm:pt>
    <dgm:pt modelId="{BD8DEAF7-1722-4495-BF3B-D742AA152EE7}" type="pres">
      <dgm:prSet presAssocID="{482A8034-C06F-4EA4-91F6-171208C2C82E}" presName="a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4A0E01-D8F6-4F1C-8829-8B9059E448A1}" type="pres">
      <dgm:prSet presAssocID="{482A8034-C06F-4EA4-91F6-171208C2C82E}" presName="aSpace" presStyleCnt="0"/>
      <dgm:spPr/>
    </dgm:pt>
  </dgm:ptLst>
  <dgm:cxnLst>
    <dgm:cxn modelId="{CE0B8523-8115-468C-916A-79B11D36C420}" srcId="{C9423CEE-6ED6-4576-B06F-488D7F0EB121}" destId="{482A8034-C06F-4EA4-91F6-171208C2C82E}" srcOrd="5" destOrd="0" parTransId="{6EA6AA50-999C-4243-BA7D-145076DA284B}" sibTransId="{ED515FB5-700C-4CDC-9C0C-8741C8C1CB2F}"/>
    <dgm:cxn modelId="{718E878F-BB9D-4976-9D8A-940C83D1C259}" type="presOf" srcId="{77E09F91-BD77-43C1-97BB-8DBEAE661189}" destId="{FD768FC4-8A1E-4D02-872C-27A31505DE42}" srcOrd="0" destOrd="0" presId="urn:microsoft.com/office/officeart/2005/8/layout/pyramid2"/>
    <dgm:cxn modelId="{CCA4647B-72CA-45A7-BDAF-6B6882497EE3}" type="presOf" srcId="{C008036A-D148-4292-8367-4E2CA4922F0B}" destId="{2423CA36-D808-45A4-BFF5-781F12A848A5}" srcOrd="0" destOrd="0" presId="urn:microsoft.com/office/officeart/2005/8/layout/pyramid2"/>
    <dgm:cxn modelId="{CC1E303D-E418-407D-926F-6D2C1EA2B363}" srcId="{C9423CEE-6ED6-4576-B06F-488D7F0EB121}" destId="{A972B81E-C8A4-40A2-A497-2112CFEB6CAB}" srcOrd="4" destOrd="0" parTransId="{35B61F73-D421-4335-B5E5-FA2B4333B1BB}" sibTransId="{0252AA13-0399-4EFB-B559-AF7CDCEF3B9B}"/>
    <dgm:cxn modelId="{1003F562-88FA-4965-BA7C-91B76C285902}" type="presOf" srcId="{482A8034-C06F-4EA4-91F6-171208C2C82E}" destId="{BD8DEAF7-1722-4495-BF3B-D742AA152EE7}" srcOrd="0" destOrd="0" presId="urn:microsoft.com/office/officeart/2005/8/layout/pyramid2"/>
    <dgm:cxn modelId="{4CBC187B-1284-47FD-9FC5-1C19537D7256}" type="presOf" srcId="{A972B81E-C8A4-40A2-A497-2112CFEB6CAB}" destId="{A07CF4FF-4A67-4052-A56F-E4706ED70781}" srcOrd="0" destOrd="0" presId="urn:microsoft.com/office/officeart/2005/8/layout/pyramid2"/>
    <dgm:cxn modelId="{15B27626-834D-4F77-8C41-9AFBB3D30D4C}" type="presOf" srcId="{F499E115-0445-4CCE-ADCB-BDEE40329D84}" destId="{88C9B4A4-748A-4F07-903B-468744F81D2B}" srcOrd="0" destOrd="0" presId="urn:microsoft.com/office/officeart/2005/8/layout/pyramid2"/>
    <dgm:cxn modelId="{5EE483C9-2BA3-45D6-A93D-1991CEE25EB3}" srcId="{C9423CEE-6ED6-4576-B06F-488D7F0EB121}" destId="{C008036A-D148-4292-8367-4E2CA4922F0B}" srcOrd="1" destOrd="0" parTransId="{DCCB09E3-0950-406B-A9DB-51D691CDDB2B}" sibTransId="{1D7E5EB5-B8C0-4730-9CDD-5D9BFA099A12}"/>
    <dgm:cxn modelId="{E90100C5-75A3-4553-A1E7-EFCE95175E98}" srcId="{C9423CEE-6ED6-4576-B06F-488D7F0EB121}" destId="{F499E115-0445-4CCE-ADCB-BDEE40329D84}" srcOrd="2" destOrd="0" parTransId="{BAE49076-A8C4-4455-9A1E-E761F95BF0A8}" sibTransId="{64B6323D-F18B-4958-8A68-67AE4643061A}"/>
    <dgm:cxn modelId="{9CE34D6A-FBB0-4BF8-B230-839E090FA72B}" type="presOf" srcId="{488D113E-8203-470A-8DC1-91D3A5A6B632}" destId="{DA33E95D-0DB8-4D96-9BB6-633CB2DEC171}" srcOrd="0" destOrd="0" presId="urn:microsoft.com/office/officeart/2005/8/layout/pyramid2"/>
    <dgm:cxn modelId="{2EE25DD1-A21B-4FFC-9666-7659DFE45827}" srcId="{C9423CEE-6ED6-4576-B06F-488D7F0EB121}" destId="{77E09F91-BD77-43C1-97BB-8DBEAE661189}" srcOrd="3" destOrd="0" parTransId="{1F266EC2-2236-431E-86BC-7C281B840934}" sibTransId="{3AECA7E0-A265-4CC2-AAD4-9D8BDDC88DB9}"/>
    <dgm:cxn modelId="{DE967AAE-5A2A-414B-A6CD-669119CF85B1}" srcId="{C9423CEE-6ED6-4576-B06F-488D7F0EB121}" destId="{488D113E-8203-470A-8DC1-91D3A5A6B632}" srcOrd="0" destOrd="0" parTransId="{CE6E6D9B-19EE-45B9-AA89-06FDC1010AD9}" sibTransId="{D01A647A-1E08-45FA-B4C2-390712172025}"/>
    <dgm:cxn modelId="{7D15EAD9-BEEA-4CAB-9535-D036E556B8B3}" type="presOf" srcId="{C9423CEE-6ED6-4576-B06F-488D7F0EB121}" destId="{0CC45F95-7497-4432-B3D5-FA51935F0E27}" srcOrd="0" destOrd="0" presId="urn:microsoft.com/office/officeart/2005/8/layout/pyramid2"/>
    <dgm:cxn modelId="{56D1E299-77D0-4A9A-8060-09F3EFB64BB6}" type="presParOf" srcId="{0CC45F95-7497-4432-B3D5-FA51935F0E27}" destId="{365283C9-65A3-457D-994A-6DCE90AA7A5B}" srcOrd="0" destOrd="0" presId="urn:microsoft.com/office/officeart/2005/8/layout/pyramid2"/>
    <dgm:cxn modelId="{293E758B-184C-4727-97CA-3CEA579E6002}" type="presParOf" srcId="{0CC45F95-7497-4432-B3D5-FA51935F0E27}" destId="{2906D5EE-FD66-4441-B15A-4BD461C6BFA3}" srcOrd="1" destOrd="0" presId="urn:microsoft.com/office/officeart/2005/8/layout/pyramid2"/>
    <dgm:cxn modelId="{3E7E6813-C36E-49C8-AC50-28EEE98AA807}" type="presParOf" srcId="{2906D5EE-FD66-4441-B15A-4BD461C6BFA3}" destId="{DA33E95D-0DB8-4D96-9BB6-633CB2DEC171}" srcOrd="0" destOrd="0" presId="urn:microsoft.com/office/officeart/2005/8/layout/pyramid2"/>
    <dgm:cxn modelId="{559BE2EF-4779-4F30-84A7-100DE9217F92}" type="presParOf" srcId="{2906D5EE-FD66-4441-B15A-4BD461C6BFA3}" destId="{F0641A84-AA92-420E-8474-1FF3012FE20C}" srcOrd="1" destOrd="0" presId="urn:microsoft.com/office/officeart/2005/8/layout/pyramid2"/>
    <dgm:cxn modelId="{16A5C2FF-4480-4F67-8320-C9B7BB3762FA}" type="presParOf" srcId="{2906D5EE-FD66-4441-B15A-4BD461C6BFA3}" destId="{2423CA36-D808-45A4-BFF5-781F12A848A5}" srcOrd="2" destOrd="0" presId="urn:microsoft.com/office/officeart/2005/8/layout/pyramid2"/>
    <dgm:cxn modelId="{30D7F5A1-D1E8-4F86-82C0-8A74BE915DD0}" type="presParOf" srcId="{2906D5EE-FD66-4441-B15A-4BD461C6BFA3}" destId="{E56D228F-25A6-4819-B95A-8C0CD518AB59}" srcOrd="3" destOrd="0" presId="urn:microsoft.com/office/officeart/2005/8/layout/pyramid2"/>
    <dgm:cxn modelId="{F758EB72-393C-4AED-B415-9BF01F213E19}" type="presParOf" srcId="{2906D5EE-FD66-4441-B15A-4BD461C6BFA3}" destId="{88C9B4A4-748A-4F07-903B-468744F81D2B}" srcOrd="4" destOrd="0" presId="urn:microsoft.com/office/officeart/2005/8/layout/pyramid2"/>
    <dgm:cxn modelId="{1F6DB73A-8257-4590-A569-2A7DEC27D74D}" type="presParOf" srcId="{2906D5EE-FD66-4441-B15A-4BD461C6BFA3}" destId="{52977B90-E4E7-4A9A-859F-1D653AF57CE4}" srcOrd="5" destOrd="0" presId="urn:microsoft.com/office/officeart/2005/8/layout/pyramid2"/>
    <dgm:cxn modelId="{8817A729-DD6F-4889-88CC-C28901179C26}" type="presParOf" srcId="{2906D5EE-FD66-4441-B15A-4BD461C6BFA3}" destId="{FD768FC4-8A1E-4D02-872C-27A31505DE42}" srcOrd="6" destOrd="0" presId="urn:microsoft.com/office/officeart/2005/8/layout/pyramid2"/>
    <dgm:cxn modelId="{3DDD4FF4-C111-4300-BE48-3FFC608B017B}" type="presParOf" srcId="{2906D5EE-FD66-4441-B15A-4BD461C6BFA3}" destId="{F4305C5A-EAC7-477F-A6BC-E29FF391E268}" srcOrd="7" destOrd="0" presId="urn:microsoft.com/office/officeart/2005/8/layout/pyramid2"/>
    <dgm:cxn modelId="{A312A111-C8BB-4A47-908E-0BAC0552C6C2}" type="presParOf" srcId="{2906D5EE-FD66-4441-B15A-4BD461C6BFA3}" destId="{A07CF4FF-4A67-4052-A56F-E4706ED70781}" srcOrd="8" destOrd="0" presId="urn:microsoft.com/office/officeart/2005/8/layout/pyramid2"/>
    <dgm:cxn modelId="{0715637F-EF16-48BD-88C8-BC082D36E5BD}" type="presParOf" srcId="{2906D5EE-FD66-4441-B15A-4BD461C6BFA3}" destId="{5A08DD3A-B9C2-40FB-937E-A21B6935ECF1}" srcOrd="9" destOrd="0" presId="urn:microsoft.com/office/officeart/2005/8/layout/pyramid2"/>
    <dgm:cxn modelId="{2586B646-F65A-44DC-83C3-941D44385BB0}" type="presParOf" srcId="{2906D5EE-FD66-4441-B15A-4BD461C6BFA3}" destId="{BD8DEAF7-1722-4495-BF3B-D742AA152EE7}" srcOrd="10" destOrd="0" presId="urn:microsoft.com/office/officeart/2005/8/layout/pyramid2"/>
    <dgm:cxn modelId="{E3FA0AF4-9D49-4EA5-8524-FBA50C5355E6}" type="presParOf" srcId="{2906D5EE-FD66-4441-B15A-4BD461C6BFA3}" destId="{A94A0E01-D8F6-4F1C-8829-8B9059E448A1}" srcOrd="11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B7621-A0BB-48D0-939A-273BCD262898}" type="datetimeFigureOut">
              <a:rPr lang="en-US" smtClean="0"/>
              <a:pPr/>
              <a:t>8/1/2020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2D636-53CE-40BA-8C0A-711E662B7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B7652-7F03-47BD-A45A-ADB388692D53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F359-82E7-493F-9939-2D8C1432084A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0D270-60D5-4859-BB5E-DC17CB4161E5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99D7-34CD-4E93-A15B-141CA2EEAC8E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186D-AACD-469A-AF6C-9EAABC484AE9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2A6E8-B6C9-47B3-AF54-616A55E1CDD9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69F1-9F02-4E22-AEB4-2BD636F07264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600F9-3DAB-4CB6-B817-BE80320B1438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F131E-4A38-44C6-BFD9-537E7718351B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3920-B80A-4416-8322-10A783C45AEB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4A36-2835-4F16-8716-0E67F3FB0315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A3A13-F44B-4D7D-9B4F-D158925D0821}" type="datetime1">
              <a:rPr lang="en-US" smtClean="0"/>
              <a:pPr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Presentation by - Ms. Shakibaa.I.Merchant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93589-AD80-481A-8E95-9008D56E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905000" y="457200"/>
            <a:ext cx="11049000" cy="6400800"/>
            <a:chOff x="-1905000" y="457200"/>
            <a:chExt cx="11049000" cy="6400800"/>
          </a:xfrm>
        </p:grpSpPr>
        <p:grpSp>
          <p:nvGrpSpPr>
            <p:cNvPr id="7" name="Group 6"/>
            <p:cNvGrpSpPr/>
            <p:nvPr/>
          </p:nvGrpSpPr>
          <p:grpSpPr>
            <a:xfrm>
              <a:off x="-1905000" y="457200"/>
              <a:ext cx="11049000" cy="6400800"/>
              <a:chOff x="-1905000" y="457200"/>
              <a:chExt cx="11049000" cy="6400800"/>
            </a:xfrm>
          </p:grpSpPr>
          <p:pic>
            <p:nvPicPr>
              <p:cNvPr id="11266" name="Picture 2" descr="C:\Users\admin\Desktop\0_bbjl_-bD_JYMQc5B.pn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905000" y="1295400"/>
                <a:ext cx="10385417" cy="556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609600" y="457200"/>
                <a:ext cx="8057013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800" u="sng" cap="none" spc="0" dirty="0" smtClean="0">
                    <a:ln w="10541" cmpd="sng">
                      <a:solidFill>
                        <a:schemeClr val="tx1"/>
                      </a:solidFill>
                      <a:prstDash val="solid"/>
                    </a:ln>
                    <a:effectLst/>
                    <a:latin typeface="Times New Roman" pitchFamily="18" charset="0"/>
                    <a:cs typeface="Times New Roman" pitchFamily="18" charset="0"/>
                  </a:rPr>
                  <a:t>THAKUR COLLEGE OF SCIENCE &amp; COMMERCE</a:t>
                </a:r>
                <a:endParaRPr lang="en-US" sz="2800" u="sng" cap="none" spc="0" dirty="0">
                  <a:ln w="10541" cmpd="sng">
                    <a:solidFill>
                      <a:schemeClr val="tx1"/>
                    </a:solidFill>
                    <a:prstDash val="solid"/>
                  </a:ln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791200" y="1143000"/>
                <a:ext cx="28956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u="sng" dirty="0" smtClean="0">
                    <a:latin typeface="Times New Roman" pitchFamily="18" charset="0"/>
                    <a:cs typeface="Times New Roman" pitchFamily="18" charset="0"/>
                  </a:rPr>
                  <a:t>DEPARTMENT OF </a:t>
                </a:r>
              </a:p>
              <a:p>
                <a:pPr algn="ctr"/>
                <a:r>
                  <a:rPr lang="en-US" sz="2000" b="1" u="sng" dirty="0" smtClean="0">
                    <a:latin typeface="Times New Roman" pitchFamily="18" charset="0"/>
                    <a:cs typeface="Times New Roman" pitchFamily="18" charset="0"/>
                  </a:rPr>
                  <a:t>COMMERCE </a:t>
                </a:r>
                <a:endParaRPr lang="en-US" sz="2000" b="1" u="sng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6629400" y="2133600"/>
                <a:ext cx="2209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u="sng" dirty="0" smtClean="0">
                    <a:latin typeface="Times New Roman" pitchFamily="18" charset="0"/>
                    <a:cs typeface="Times New Roman" pitchFamily="18" charset="0"/>
                  </a:rPr>
                  <a:t>MODULE II</a:t>
                </a:r>
                <a:endParaRPr lang="en-US" sz="2000" u="sng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943600" y="3048000"/>
                <a:ext cx="3200400" cy="212365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4400" b="1" u="sng" cap="none" spc="0" dirty="0" smtClean="0">
                    <a:ln w="1905">
                      <a:solidFill>
                        <a:srgbClr val="002060"/>
                      </a:solidFill>
                    </a:ln>
                    <a:solidFill>
                      <a:srgbClr val="0070C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AGENCY </a:t>
                </a:r>
              </a:p>
              <a:p>
                <a:pPr algn="ctr"/>
                <a:r>
                  <a:rPr lang="en-US" sz="4400" b="1" u="sng" dirty="0" smtClean="0">
                    <a:ln w="1905">
                      <a:solidFill>
                        <a:srgbClr val="002060"/>
                      </a:solidFill>
                    </a:ln>
                    <a:solidFill>
                      <a:srgbClr val="0070C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&amp; </a:t>
                </a:r>
              </a:p>
              <a:p>
                <a:pPr algn="ctr"/>
                <a:r>
                  <a:rPr lang="en-US" sz="4400" b="1" u="sng" cap="none" spc="0" dirty="0" smtClean="0">
                    <a:ln w="1905">
                      <a:solidFill>
                        <a:srgbClr val="002060"/>
                      </a:solidFill>
                    </a:ln>
                    <a:solidFill>
                      <a:srgbClr val="0070C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rPr>
                  <a:t>CLIENT </a:t>
                </a:r>
                <a:endParaRPr lang="en-US" sz="4400" b="1" u="sng" cap="none" spc="0" dirty="0">
                  <a:ln w="1905">
                    <a:solidFill>
                      <a:srgbClr val="002060"/>
                    </a:solidFill>
                  </a:ln>
                  <a:solidFill>
                    <a:srgbClr val="0070C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248400" y="5486400"/>
              <a:ext cx="2590800" cy="458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711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9933"/>
            <a:ext cx="8610599" cy="639472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381000"/>
            <a:ext cx="8610600" cy="3200400"/>
            <a:chOff x="304800" y="3429000"/>
            <a:chExt cx="8610600" cy="3200400"/>
          </a:xfrm>
        </p:grpSpPr>
        <p:pic>
          <p:nvPicPr>
            <p:cNvPr id="6146" name="Picture 2" descr="C:\Users\admin\Desktop\1_Xap6OxaZvD7C7eMQKkaHYQ.jpe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3429000"/>
              <a:ext cx="8534400" cy="3200400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3" name="TextBox 2"/>
            <p:cNvSpPr txBox="1"/>
            <p:nvPr/>
          </p:nvSpPr>
          <p:spPr>
            <a:xfrm>
              <a:off x="1066800" y="3581400"/>
              <a:ext cx="7848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0070C0"/>
                  </a:solidFill>
                  <a:effectLst>
                    <a:reflection blurRad="12700" stA="28000" endPos="45000" dist="1000" dir="5400000" sy="-100000" algn="bl" rotWithShape="0"/>
                  </a:effectLst>
                  <a:latin typeface="Times New Roman" pitchFamily="18" charset="0"/>
                  <a:cs typeface="Times New Roman" pitchFamily="18" charset="0"/>
                </a:rPr>
                <a:t>CLIENT TURNOVER </a:t>
              </a:r>
              <a:endPara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04800" y="3811012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Client Turnover means clients changing their advertising agencies. It means clients close their accounts with the existing agencies &amp; switch over to other agencies. Client Turnover has negative effect on the agency as it adversely affects its image and also its revenue.</a:t>
            </a:r>
            <a:endParaRPr lang="en-US" sz="3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clipart-people-frustrated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-1"/>
            <a:ext cx="3276600" cy="685800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" y="228601"/>
            <a:ext cx="55626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REASONS OF CLIENT 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TURNOVER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04800" y="1828800"/>
            <a:ext cx="1676400" cy="1447800"/>
            <a:chOff x="304800" y="1828800"/>
            <a:chExt cx="1447800" cy="1447800"/>
          </a:xfrm>
        </p:grpSpPr>
        <p:sp>
          <p:nvSpPr>
            <p:cNvPr id="4" name="Rounded Rectangle 3"/>
            <p:cNvSpPr/>
            <p:nvPr/>
          </p:nvSpPr>
          <p:spPr>
            <a:xfrm>
              <a:off x="304800" y="1828800"/>
              <a:ext cx="14478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1000" y="1981200"/>
              <a:ext cx="1295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POOR QUALITY OF SERVICE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0400" y="3505200"/>
            <a:ext cx="3505200" cy="1447800"/>
            <a:chOff x="1696844" y="1676400"/>
            <a:chExt cx="2393795" cy="1447800"/>
          </a:xfrm>
        </p:grpSpPr>
        <p:sp>
          <p:nvSpPr>
            <p:cNvPr id="9" name="Rounded Rectangle 8"/>
            <p:cNvSpPr/>
            <p:nvPr/>
          </p:nvSpPr>
          <p:spPr>
            <a:xfrm>
              <a:off x="2061117" y="1676400"/>
              <a:ext cx="1561171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6844" y="2209800"/>
              <a:ext cx="2393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DISSATISFACTION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91000" y="1905000"/>
            <a:ext cx="1600200" cy="1447800"/>
            <a:chOff x="3810000" y="1905000"/>
            <a:chExt cx="1600200" cy="1447800"/>
          </a:xfrm>
        </p:grpSpPr>
        <p:sp>
          <p:nvSpPr>
            <p:cNvPr id="10" name="Rounded Rectangle 9"/>
            <p:cNvSpPr/>
            <p:nvPr/>
          </p:nvSpPr>
          <p:spPr>
            <a:xfrm>
              <a:off x="3886200" y="1905000"/>
              <a:ext cx="14478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10000" y="2133600"/>
              <a:ext cx="16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CHANGE</a:t>
              </a:r>
            </a:p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 IN PERSSONEL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4800" y="3505200"/>
            <a:ext cx="1524000" cy="1447800"/>
            <a:chOff x="304800" y="3505200"/>
            <a:chExt cx="1447800" cy="1447800"/>
          </a:xfrm>
        </p:grpSpPr>
        <p:sp>
          <p:nvSpPr>
            <p:cNvPr id="7" name="Rounded Rectangle 6"/>
            <p:cNvSpPr/>
            <p:nvPr/>
          </p:nvSpPr>
          <p:spPr>
            <a:xfrm>
              <a:off x="304800" y="3505200"/>
              <a:ext cx="14478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4800" y="3733800"/>
              <a:ext cx="1447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CHANGE </a:t>
              </a:r>
            </a:p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IN</a:t>
              </a:r>
            </a:p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LOCATION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209800" y="1905000"/>
            <a:ext cx="1905000" cy="1447800"/>
            <a:chOff x="2133600" y="3505200"/>
            <a:chExt cx="1447800" cy="1447800"/>
          </a:xfrm>
        </p:grpSpPr>
        <p:sp>
          <p:nvSpPr>
            <p:cNvPr id="8" name="Rounded Rectangle 7"/>
            <p:cNvSpPr/>
            <p:nvPr/>
          </p:nvSpPr>
          <p:spPr>
            <a:xfrm>
              <a:off x="2133600" y="3505200"/>
              <a:ext cx="14478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07336" y="3886200"/>
              <a:ext cx="1143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HIGHER</a:t>
              </a:r>
            </a:p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RATES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981200" y="3505200"/>
            <a:ext cx="1676400" cy="1447800"/>
            <a:chOff x="3886200" y="3581400"/>
            <a:chExt cx="1524000" cy="1447800"/>
          </a:xfrm>
        </p:grpSpPr>
        <p:sp>
          <p:nvSpPr>
            <p:cNvPr id="11" name="Rounded Rectangle 10"/>
            <p:cNvSpPr/>
            <p:nvPr/>
          </p:nvSpPr>
          <p:spPr>
            <a:xfrm>
              <a:off x="3886200" y="3581400"/>
              <a:ext cx="14478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62400" y="4038600"/>
              <a:ext cx="144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PERSONAL</a:t>
              </a:r>
            </a:p>
            <a:p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CONFLICT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8600" y="5105400"/>
            <a:ext cx="1828800" cy="1447800"/>
            <a:chOff x="228600" y="5105400"/>
            <a:chExt cx="1905000" cy="1447800"/>
          </a:xfrm>
        </p:grpSpPr>
        <p:sp>
          <p:nvSpPr>
            <p:cNvPr id="14" name="Rounded Rectangle 13"/>
            <p:cNvSpPr/>
            <p:nvPr/>
          </p:nvSpPr>
          <p:spPr>
            <a:xfrm>
              <a:off x="304800" y="5105400"/>
              <a:ext cx="16764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" y="5486400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COMPETING ACCOUNT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981200" y="5105400"/>
            <a:ext cx="1905000" cy="1447800"/>
            <a:chOff x="1981200" y="5105400"/>
            <a:chExt cx="1752600" cy="1447800"/>
          </a:xfrm>
        </p:grpSpPr>
        <p:sp>
          <p:nvSpPr>
            <p:cNvPr id="13" name="Rounded Rectangle 12"/>
            <p:cNvSpPr/>
            <p:nvPr/>
          </p:nvSpPr>
          <p:spPr>
            <a:xfrm>
              <a:off x="2057400" y="5105400"/>
              <a:ext cx="16002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81200" y="5334000"/>
              <a:ext cx="1752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DEARTH </a:t>
              </a:r>
            </a:p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OF CONFIDENCE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886200" y="5105400"/>
            <a:ext cx="2286000" cy="1447800"/>
            <a:chOff x="3733800" y="5181600"/>
            <a:chExt cx="1905000" cy="1447800"/>
          </a:xfrm>
        </p:grpSpPr>
        <p:sp>
          <p:nvSpPr>
            <p:cNvPr id="12" name="Rounded Rectangle 11"/>
            <p:cNvSpPr/>
            <p:nvPr/>
          </p:nvSpPr>
          <p:spPr>
            <a:xfrm>
              <a:off x="3810000" y="5181600"/>
              <a:ext cx="1676400" cy="1447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33800" y="5486400"/>
              <a:ext cx="1905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POOR</a:t>
              </a:r>
            </a:p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ADVERTISING </a:t>
              </a:r>
            </a:p>
            <a:p>
              <a:pPr algn="ctr"/>
              <a:r>
                <a:rPr lang="en-US" b="1" u="sng" dirty="0" smtClean="0">
                  <a:latin typeface="Times New Roman" pitchFamily="18" charset="0"/>
                  <a:cs typeface="Times New Roman" pitchFamily="18" charset="0"/>
                </a:rPr>
                <a:t>CAMPAIGN</a:t>
              </a:r>
              <a:endParaRPr lang="en-US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28600" y="0"/>
            <a:ext cx="8686800" cy="6858000"/>
            <a:chOff x="228600" y="0"/>
            <a:chExt cx="8686800" cy="6858000"/>
          </a:xfrm>
        </p:grpSpPr>
        <p:pic>
          <p:nvPicPr>
            <p:cNvPr id="8194" name="Picture 2" descr="C:\Users\admin\Desktop\customer-service-clipart-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" y="0"/>
              <a:ext cx="3962400" cy="6858000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4343400" y="381000"/>
              <a:ext cx="4572000" cy="95410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800" b="1" cap="all" dirty="0" smtClean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reflection blurRad="12700" stA="28000" endPos="45000" dist="1000" dir="5400000" sy="-100000" algn="bl" rotWithShape="0"/>
                  </a:effectLst>
                  <a:latin typeface="Times New Roman" pitchFamily="18" charset="0"/>
                  <a:cs typeface="Times New Roman" pitchFamily="18" charset="0"/>
                </a:rPr>
                <a:t>WAYS OF AVOIDING CLIENT TURNOVER</a:t>
              </a:r>
              <a:endParaRPr lang="en-US" sz="2800" b="1" cap="all" dirty="0">
                <a:ln w="900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Horizontal Scroll 3"/>
            <p:cNvSpPr/>
            <p:nvPr/>
          </p:nvSpPr>
          <p:spPr>
            <a:xfrm>
              <a:off x="4343400" y="16764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Horizontal Scroll 4"/>
            <p:cNvSpPr/>
            <p:nvPr/>
          </p:nvSpPr>
          <p:spPr>
            <a:xfrm>
              <a:off x="4343400" y="22860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RIGHT COMPENSATION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Horizontal Scroll 5"/>
            <p:cNvSpPr/>
            <p:nvPr/>
          </p:nvSpPr>
          <p:spPr>
            <a:xfrm>
              <a:off x="4343400" y="28956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Horizontal Scroll 6"/>
            <p:cNvSpPr/>
            <p:nvPr/>
          </p:nvSpPr>
          <p:spPr>
            <a:xfrm>
              <a:off x="4343400" y="35052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orizontal Scroll 7"/>
            <p:cNvSpPr/>
            <p:nvPr/>
          </p:nvSpPr>
          <p:spPr>
            <a:xfrm>
              <a:off x="4343400" y="41148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orizontal Scroll 8"/>
            <p:cNvSpPr/>
            <p:nvPr/>
          </p:nvSpPr>
          <p:spPr>
            <a:xfrm>
              <a:off x="4343400" y="47244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orizontal Scroll 9"/>
            <p:cNvSpPr/>
            <p:nvPr/>
          </p:nvSpPr>
          <p:spPr>
            <a:xfrm>
              <a:off x="4343400" y="53340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orizontal Scroll 10"/>
            <p:cNvSpPr/>
            <p:nvPr/>
          </p:nvSpPr>
          <p:spPr>
            <a:xfrm>
              <a:off x="4343400" y="5943600"/>
              <a:ext cx="4267200" cy="609600"/>
            </a:xfrm>
            <a:prstGeom prst="horizont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95800" y="1828800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RESPECT TO THE CLIENT 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00600" y="3048000"/>
              <a:ext cx="3429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CREDIT TO THE CLIENT 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24400" y="3657600"/>
              <a:ext cx="3505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MEETINGS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4267200"/>
              <a:ext cx="327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RAPPORT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53000" y="4876800"/>
              <a:ext cx="312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PROACTIVENESS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24400" y="5486400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SORTING OUT DIFFERENCE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29200" y="6096000"/>
              <a:ext cx="3200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SERVICE ON TIME</a:t>
              </a:r>
              <a:endParaRPr lang="en-US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slide_1_el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971800"/>
            <a:ext cx="8915400" cy="3657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228600"/>
            <a:ext cx="3276600" cy="144655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CREATIVE PITCH</a:t>
            </a:r>
            <a:endParaRPr lang="en-US" sz="44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733800" y="762000"/>
            <a:ext cx="457200" cy="381000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5400000">
            <a:off x="1943100" y="1714500"/>
            <a:ext cx="457200" cy="381000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67200" y="304800"/>
            <a:ext cx="4876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 Creative Pitch is a presentation that describes the concepts that a company (such as an agency ) proposes to use to create a media program or promotional message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It refers to the presentation by Ad agency people to a prospective account.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600200" y="228600"/>
          <a:ext cx="7315200" cy="66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81000"/>
            <a:ext cx="3352800" cy="378565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STEPS INVOLVED IN PREPARING CREATIVE PITCH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urved Right Arrow 3"/>
          <p:cNvSpPr/>
          <p:nvPr/>
        </p:nvSpPr>
        <p:spPr>
          <a:xfrm>
            <a:off x="4267200" y="1295400"/>
            <a:ext cx="381000" cy="762000"/>
          </a:xfrm>
          <a:prstGeom prst="curved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Right Arrow 4"/>
          <p:cNvSpPr/>
          <p:nvPr/>
        </p:nvSpPr>
        <p:spPr>
          <a:xfrm>
            <a:off x="4267200" y="2286000"/>
            <a:ext cx="381000" cy="762000"/>
          </a:xfrm>
          <a:prstGeom prst="curved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4267200" y="3352800"/>
            <a:ext cx="381000" cy="762000"/>
          </a:xfrm>
          <a:prstGeom prst="curved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Right Arrow 6"/>
          <p:cNvSpPr/>
          <p:nvPr/>
        </p:nvSpPr>
        <p:spPr>
          <a:xfrm>
            <a:off x="4267200" y="4343400"/>
            <a:ext cx="381000" cy="762000"/>
          </a:xfrm>
          <a:prstGeom prst="curved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Right Arrow 7"/>
          <p:cNvSpPr/>
          <p:nvPr/>
        </p:nvSpPr>
        <p:spPr>
          <a:xfrm>
            <a:off x="4267200" y="5181600"/>
            <a:ext cx="381000" cy="762000"/>
          </a:xfrm>
          <a:prstGeom prst="curved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3265" y="609600"/>
            <a:ext cx="9167265" cy="6248400"/>
            <a:chOff x="-23265" y="609600"/>
            <a:chExt cx="9167265" cy="6248400"/>
          </a:xfrm>
        </p:grpSpPr>
        <p:pic>
          <p:nvPicPr>
            <p:cNvPr id="10242" name="Picture 2" descr="C:\Users\admin\Desktop\0_bbjl_-bD_JYMQc5B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3265" y="1947862"/>
              <a:ext cx="9167265" cy="4910138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1600200" y="609600"/>
              <a:ext cx="6357253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7200" b="1" u="sng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latin typeface="Times New Roman" pitchFamily="18" charset="0"/>
                  <a:cs typeface="Times New Roman" pitchFamily="18" charset="0"/>
                </a:rPr>
                <a:t>THANK YOU !</a:t>
              </a:r>
              <a:endParaRPr lang="en-US" sz="7200" b="1" u="sng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collaboration-clipart-stereotype-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14600"/>
            <a:ext cx="8382000" cy="4343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7400" y="48768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AGENCY </a:t>
            </a:r>
          </a:p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&amp;</a:t>
            </a:r>
          </a:p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CLIENT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6019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RELATIONSHIP</a:t>
            </a:r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572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Client – agency relationship means relationship between the advertiser &amp; the ad – agency .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relationship starts when the client contracts work to the agency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Cordial relation with trust &amp; confidence is essential to get maximum from ad agency &amp; the agency can also work with free hand .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ustralian families using devices instead of conversations at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76265" cy="6858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lectronics contribute to demise of the dining table - The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29700" cy="6858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ara Monson, Author at The Weinstein Organization | Our TWO Sense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quote-the-relationship-between-a-manufacturer-and-his-advertising-agency-is-almost-as-intimate-david-ogilvy-21-92-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5 Essential Reasons to Hire An Ad Agenc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2209800" y="0"/>
            <a:ext cx="460485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Agency – Client collaboration </a:t>
            </a:r>
          </a:p>
          <a:p>
            <a:pPr algn="ctr"/>
            <a:r>
              <a:rPr lang="en-US" sz="28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workflow</a:t>
            </a:r>
            <a:endParaRPr lang="en-US" sz="28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Agency-Client Relationship Lifecyc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0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88392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242</Words>
  <Application>Microsoft Office PowerPoint</Application>
  <PresentationFormat>On-screen Show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28</cp:revision>
  <dcterms:created xsi:type="dcterms:W3CDTF">2020-05-30T23:20:07Z</dcterms:created>
  <dcterms:modified xsi:type="dcterms:W3CDTF">2020-07-31T23:26:22Z</dcterms:modified>
</cp:coreProperties>
</file>