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75" r:id="rId10"/>
    <p:sldId id="266" r:id="rId11"/>
    <p:sldId id="276" r:id="rId12"/>
    <p:sldId id="279" r:id="rId13"/>
    <p:sldId id="267" r:id="rId14"/>
    <p:sldId id="278" r:id="rId15"/>
    <p:sldId id="277" r:id="rId16"/>
    <p:sldId id="286" r:id="rId17"/>
    <p:sldId id="285" r:id="rId18"/>
    <p:sldId id="268" r:id="rId19"/>
    <p:sldId id="284" r:id="rId20"/>
    <p:sldId id="283" r:id="rId21"/>
    <p:sldId id="282" r:id="rId22"/>
    <p:sldId id="269" r:id="rId23"/>
    <p:sldId id="289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86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180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98003-96A2-45F9-939E-D96120285B5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77D49-9962-4996-9E3F-DFE11342B0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edough.com/coca-cola-marketing-study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524000" y="49530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THAKUR COLLEGE OF SCIENCE &amp; COMMERCE </a:t>
            </a: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5334000"/>
            <a:ext cx="594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DEPARTMENT OF COMMERCE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8600" y="57912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MODULE IV</a:t>
            </a:r>
            <a:endParaRPr lang="en-US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44463"/>
            <a:ext cx="9144000" cy="7002463"/>
            <a:chOff x="0" y="-144463"/>
            <a:chExt cx="9144000" cy="7002463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457200" y="457200"/>
              <a:ext cx="8229600" cy="403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0600" y="990600"/>
              <a:ext cx="373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 smtClean="0"/>
            </a:p>
          </p:txBody>
        </p:sp>
        <p:sp>
          <p:nvSpPr>
            <p:cNvPr id="15362" name="AutoShape 2" descr="https://mail.google.com/mail/u/0?ui=2&amp;ik=060282bb76&amp;attid=0.1&amp;permmsgid=msg-a:r-6926833361747836596&amp;th=172780157f7cb3d4&amp;view=fimg&amp;sz=s0-l75-ft&amp;attbid=ANGjdJ9bnxU4vKPi1WAwysLqL9ThNy-Ra7lcHGowCcKBZ5PzA-h1TXWM0bgaWDC3xg9qKc_ElUSG22auP7dQ2IBSXKQQel_mqgGv63LcS2a_mJHzuA-UQqTugMHI2BI&amp;disp=emb&amp;realattid=17278014520e8e593341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5363" name="Picture 3" descr="C:\Users\admin\Downloads\IMG_8809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600" y="228600"/>
              <a:ext cx="8686800" cy="6400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248577"/>
              <a:ext cx="8458200" cy="325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751" name="Picture 7" descr="Netflix India Weekly Plans at Rupees 65 Only | Netflix सबसे ...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1000" y="3429000"/>
              <a:ext cx="8458200" cy="31242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0"/>
            <a:ext cx="9372600" cy="6858000"/>
            <a:chOff x="0" y="0"/>
            <a:chExt cx="93726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.</a:t>
              </a:r>
              <a:r>
                <a:rPr lang="en-US" dirty="0"/>
                <a:t> 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90600" y="228600"/>
              <a:ext cx="7010400" cy="1723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2400" b="1" u="sng" dirty="0">
                  <a:latin typeface="Times New Roman" pitchFamily="18" charset="0"/>
                  <a:cs typeface="Times New Roman" pitchFamily="18" charset="0"/>
                </a:rPr>
                <a:t>What Is Brand Image</a:t>
              </a:r>
              <a:r>
                <a:rPr lang="en-US" sz="2400" b="1" u="sng" dirty="0" smtClean="0">
                  <a:latin typeface="Times New Roman" pitchFamily="18" charset="0"/>
                  <a:cs typeface="Times New Roman" pitchFamily="18" charset="0"/>
                </a:rPr>
                <a:t>?</a:t>
              </a:r>
            </a:p>
            <a:p>
              <a:pPr algn="ctr" fontAlgn="base"/>
              <a:endParaRPr lang="en-US" sz="2400" b="1" u="sng" dirty="0">
                <a:latin typeface="Times New Roman" pitchFamily="18" charset="0"/>
                <a:cs typeface="Times New Roman" pitchFamily="18" charset="0"/>
              </a:endParaRPr>
            </a:p>
            <a:p>
              <a:pPr algn="ctr" fontAlgn="base"/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An image is the set of beliefs, ideas, and impression that a person holds regarding an object. – </a:t>
              </a:r>
              <a:r>
                <a:rPr lang="en-US" sz="2000" dirty="0" err="1" smtClean="0">
                  <a:latin typeface="Times New Roman" pitchFamily="18" charset="0"/>
                  <a:cs typeface="Times New Roman" pitchFamily="18" charset="0"/>
                </a:rPr>
                <a:t>Kotler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57200" y="914400"/>
              <a:ext cx="83058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524000" y="4267200"/>
              <a:ext cx="3657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8600" y="1828800"/>
              <a:ext cx="48006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 simple definition of brand image could be – the customers’ perception of the brand based on their interactions and experience with the brand or their beliefs of what the brand could be</a:t>
              </a:r>
              <a:endParaRPr lang="en-US" sz="2000" dirty="0"/>
            </a:p>
          </p:txBody>
        </p:sp>
        <p:pic>
          <p:nvPicPr>
            <p:cNvPr id="32770" name="Picture 2" descr="The Cartoon Studio - Brand Building - The CartoonStudio - for all ...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105400" y="1752600"/>
              <a:ext cx="4267200" cy="4619625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28600" y="3441680"/>
              <a:ext cx="5181600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b="1" u="sng" dirty="0">
                  <a:latin typeface="Times New Roman" pitchFamily="18" charset="0"/>
                  <a:cs typeface="Times New Roman" pitchFamily="18" charset="0"/>
                </a:rPr>
                <a:t>Importance Of Brand </a:t>
              </a:r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Image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  <a:p>
              <a:pPr fontAlgn="base"/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Every Company strives to build a strong image as it helps in fulfilling their business motives. A strong brand image has the following advantages –</a:t>
              </a:r>
            </a:p>
            <a:p>
              <a:pPr fontAlgn="base">
                <a:buFont typeface="Arial" pitchFamily="34" charset="0"/>
                <a:buChar char="•"/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More profits as new customers are attracted to the brand.</a:t>
              </a:r>
            </a:p>
            <a:p>
              <a:pPr fontAlgn="base">
                <a:buFont typeface="Arial" pitchFamily="34" charset="0"/>
                <a:buChar char="•"/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Easy to introduce new products under the same brand.</a:t>
              </a:r>
            </a:p>
            <a:p>
              <a:pPr fontAlgn="base">
                <a:buFont typeface="Arial" pitchFamily="34" charset="0"/>
                <a:buChar char="•"/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Boosts the confidence of existing customers. Helps in retaining them.</a:t>
              </a:r>
            </a:p>
            <a:p>
              <a:pPr fontAlgn="base">
                <a:buFont typeface="Arial" pitchFamily="34" charset="0"/>
                <a:buChar char="•"/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Better Business-Customer relationship</a:t>
              </a:r>
            </a:p>
            <a:p>
              <a:endParaRPr lang="en-US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37" name="Picture 1" descr="C:\Users\admin\Downloads\IMG_876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685800"/>
              <a:ext cx="8534400" cy="5867400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762000" y="152400"/>
              <a:ext cx="7848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WAYS OF DEVELOPING BRAND IMAGE</a:t>
              </a:r>
              <a:endParaRPr 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794" name="Picture 2" descr="C:\Users\admin\Downloads\IMG_876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304800"/>
              <a:ext cx="8382000" cy="62484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817" name="Picture 1" descr="C:\Users\admin\Downloads\IMG_8762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228600"/>
              <a:ext cx="8534400" cy="63246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28800" y="152400"/>
            <a:ext cx="7772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latin typeface="Times New Roman" pitchFamily="18" charset="0"/>
                <a:cs typeface="Times New Roman" pitchFamily="18" charset="0"/>
              </a:rPr>
              <a:t>Examples Of Brand Image</a:t>
            </a:r>
          </a:p>
          <a:p>
            <a:endParaRPr lang="en-US" dirty="0"/>
          </a:p>
        </p:txBody>
      </p:sp>
      <p:pic>
        <p:nvPicPr>
          <p:cNvPr id="39938" name="Picture 2" descr="C:\Users\admin\Desktop\-944M0Kz_400x4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14400"/>
            <a:ext cx="1981200" cy="1676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4600" y="1219200"/>
            <a:ext cx="601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3"/>
              </a:rPr>
              <a:t>Coca-Cola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is a brand known for a product best used at the time of happiness, joy, and good experience. It is the ‘original cola’ and has a ‘unique taste</a:t>
            </a:r>
            <a:r>
              <a:rPr lang="en-US" dirty="0"/>
              <a:t>’</a:t>
            </a:r>
          </a:p>
        </p:txBody>
      </p:sp>
      <p:pic>
        <p:nvPicPr>
          <p:cNvPr id="39939" name="Picture 3" descr="C:\Users\admin\Desktop\mcdonald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3700" y="1828800"/>
            <a:ext cx="1981200" cy="1981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26670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McDonald’s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has an image of an inexpensive brand that serves the food very quickly.</a:t>
            </a:r>
          </a:p>
        </p:txBody>
      </p:sp>
      <p:pic>
        <p:nvPicPr>
          <p:cNvPr id="39940" name="Picture 4" descr="C:\Users\admin\Desktop\nike-3-logo-png-transpar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590800"/>
            <a:ext cx="2667000" cy="2819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828800" y="419100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brand image of 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Nike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is different from other apparel brands. It’s considered to be a cult brand which deals only in sportswear.</a:t>
            </a:r>
          </a:p>
        </p:txBody>
      </p:sp>
      <p:pic>
        <p:nvPicPr>
          <p:cNvPr id="39941" name="Picture 5" descr="C:\Users\admin\Desktop\woodland-logo-th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62600" y="4724400"/>
            <a:ext cx="3314700" cy="21336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228600" y="5334000"/>
            <a:ext cx="533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Woodland Shoes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are solid and are an ideal choice for outdoors. They last very long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4F8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916" name="Picture 4" descr="Brand Management ! Event Marketing ! Best event Company in Delhi !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3400" y="4191000"/>
              <a:ext cx="8305800" cy="2466686"/>
            </a:xfrm>
            <a:prstGeom prst="rect">
              <a:avLst/>
            </a:prstGeom>
            <a:noFill/>
          </p:spPr>
        </p:pic>
        <p:pic>
          <p:nvPicPr>
            <p:cNvPr id="3891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" y="304800"/>
              <a:ext cx="8610600" cy="38862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4F8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313" name="Picture 1" descr="C:\Users\admin\Downloads\IMG_878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304800"/>
              <a:ext cx="8458200" cy="61722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4F8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842" name="Picture 2" descr="C:\Users\admin\Downloads\IMG_8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534400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IMG_87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8631383" cy="495300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81000" y="457200"/>
            <a:ext cx="85344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ADVERTISING AS A COMMUNICATION PROCESS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4F8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8534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667000" y="2286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BRAND EQUITY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4F8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228600"/>
            <a:ext cx="3962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BRAND EQUITY</a:t>
            </a:r>
          </a:p>
          <a:p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8534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2438400"/>
            <a:ext cx="7772400" cy="4571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28600" y="228600"/>
            <a:ext cx="8915400" cy="6629400"/>
            <a:chOff x="228600" y="228600"/>
            <a:chExt cx="8915400" cy="6629400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228600"/>
              <a:ext cx="8491729" cy="1595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2362200" y="1981200"/>
              <a:ext cx="47244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MANAGING BRAND CRISIS</a:t>
              </a:r>
            </a:p>
            <a:p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8600" y="2590800"/>
              <a:ext cx="868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Brand crisis is a form of product- harm crisis where the negative event centers on one particular brand or a set of brands belonging to the same 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4800" y="3429000"/>
              <a:ext cx="7924800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u="sng" dirty="0" smtClean="0">
                  <a:latin typeface="Times New Roman" pitchFamily="18" charset="0"/>
                  <a:cs typeface="Times New Roman" pitchFamily="18" charset="0"/>
                </a:rPr>
                <a:t>Following are the ways to manage brand crisis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: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Restore consumer trust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Undertake Public Relation exercise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Appoint a spokesperson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Use social media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Issue of news release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Focus on facts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Mention procedures &amp; </a:t>
              </a:r>
              <a:r>
                <a:rPr lang="en-US" sz="2000" dirty="0" err="1" smtClean="0">
                  <a:latin typeface="Times New Roman" pitchFamily="18" charset="0"/>
                  <a:cs typeface="Times New Roman" pitchFamily="18" charset="0"/>
                </a:rPr>
                <a:t>practise</a:t>
              </a:r>
              <a:endParaRPr lang="en-US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Interact with stakeholders </a:t>
              </a:r>
            </a:p>
            <a:p>
              <a:pPr>
                <a:buFont typeface="Arial" pitchFamily="34" charset="0"/>
                <a:buChar char="•"/>
              </a:pPr>
              <a:endParaRPr lang="en-US" dirty="0"/>
            </a:p>
          </p:txBody>
        </p:sp>
        <p:pic>
          <p:nvPicPr>
            <p:cNvPr id="12291" name="Picture 3" descr="C:\Users\admin\Desktop\bb2-700x560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43400" y="3352800"/>
              <a:ext cx="4800600" cy="35052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4800" y="304800"/>
            <a:ext cx="8534400" cy="6329065"/>
            <a:chOff x="304800" y="304800"/>
            <a:chExt cx="8534400" cy="6329065"/>
          </a:xfrm>
        </p:grpSpPr>
        <p:pic>
          <p:nvPicPr>
            <p:cNvPr id="41986" name="Picture 2" descr="C:\Users\admin\Downloads\IMG_8783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381000"/>
              <a:ext cx="3505200" cy="373888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4" name="TextBox 3"/>
            <p:cNvSpPr txBox="1"/>
            <p:nvPr/>
          </p:nvSpPr>
          <p:spPr>
            <a:xfrm>
              <a:off x="3962400" y="304800"/>
              <a:ext cx="4876800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Ø"/>
              </a:pP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Maggi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was India’s Five most trusted brands in 2014</a:t>
              </a:r>
            </a:p>
            <a:p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Wingdings" pitchFamily="2" charset="2"/>
                <a:buChar char="Ø"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2016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Maggi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recevied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notice from Food-Safety Commissioner of Uttar Pradesh , claiming , the package of noodles had been found to contain Lead which was seven times above the permissible limit &amp; they recalled the batch 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81000" y="4343400"/>
              <a:ext cx="838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Ø"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FSSAI – Food Safety And Standards Authority of Indian  put a temporary ban on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Maggi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for unsafe &amp; hazardous for human consumptions.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5486400"/>
              <a:ext cx="8153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Ø"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There were protest in India : Packets of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Maggi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noodles and photos of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filmstars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endorsing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Maggi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were burnt 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66800" y="6172200"/>
              <a:ext cx="7239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 smtClean="0">
                  <a:latin typeface="Times New Roman" pitchFamily="18" charset="0"/>
                  <a:cs typeface="Times New Roman" pitchFamily="18" charset="0"/>
                </a:rPr>
                <a:t>(half a billion dollars loss)</a:t>
              </a:r>
              <a:endParaRPr lang="en-US" sz="24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295400" y="51054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u="sng" dirty="0" smtClean="0">
                <a:latin typeface="Aharoni" pitchFamily="2" charset="-79"/>
                <a:cs typeface="Aharoni" pitchFamily="2" charset="-79"/>
              </a:rPr>
              <a:t>THANK YOU</a:t>
            </a:r>
            <a:r>
              <a:rPr lang="en-US" sz="9600" u="sng" dirty="0" smtClean="0">
                <a:latin typeface="Aharoni" pitchFamily="2" charset="-79"/>
                <a:cs typeface="Aharoni" pitchFamily="2" charset="-79"/>
              </a:rPr>
              <a:t> !</a:t>
            </a:r>
            <a:endParaRPr lang="en-US" sz="7200" u="sng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IMG_87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14870"/>
            <a:ext cx="8686800" cy="623833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52400"/>
            <a:ext cx="8839200" cy="6553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COMMUNICATION PROCESS INVOLVES</a:t>
            </a: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\Downloads\IMG_87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534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ownloads\IMG_87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10600" cy="63246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IMG_873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534400" cy="622399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81000" y="457200"/>
            <a:ext cx="8382002" cy="5943600"/>
            <a:chOff x="533511" y="513497"/>
            <a:chExt cx="8386122" cy="7293363"/>
          </a:xfrm>
        </p:grpSpPr>
        <p:pic>
          <p:nvPicPr>
            <p:cNvPr id="6146" name="Picture 2" descr="C:\Users\admin\Downloads\IMG_8747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7633" y="513497"/>
              <a:ext cx="8382000" cy="4606431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511" y="5562748"/>
              <a:ext cx="8386120" cy="2244112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1" descr="C:\Users\admin\Downloads\IMG_875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304801"/>
              <a:ext cx="8534400" cy="4343400"/>
            </a:xfrm>
            <a:prstGeom prst="rect">
              <a:avLst/>
            </a:prstGeom>
            <a:noFill/>
          </p:spPr>
        </p:pic>
        <p:pic>
          <p:nvPicPr>
            <p:cNvPr id="4" name="Picture 2" descr="C:\Users\admin\Downloads\IMG_8755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4648200"/>
              <a:ext cx="8534400" cy="191452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722" name="Picture 2" descr="C:\Users\admin\Downloads\IMG_875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215560"/>
              <a:ext cx="8534400" cy="626144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299</Words>
  <Application>Microsoft Office PowerPoint</Application>
  <PresentationFormat>On-screen Show (4:3)</PresentationFormat>
  <Paragraphs>62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35</cp:revision>
  <dcterms:created xsi:type="dcterms:W3CDTF">2020-06-03T01:56:09Z</dcterms:created>
  <dcterms:modified xsi:type="dcterms:W3CDTF">2020-06-03T04:02:52Z</dcterms:modified>
</cp:coreProperties>
</file>