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3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91" r:id="rId14"/>
    <p:sldId id="293" r:id="rId15"/>
    <p:sldId id="294" r:id="rId16"/>
    <p:sldId id="298" r:id="rId17"/>
    <p:sldId id="277" r:id="rId18"/>
    <p:sldId id="278" r:id="rId19"/>
    <p:sldId id="299" r:id="rId20"/>
    <p:sldId id="280" r:id="rId21"/>
    <p:sldId id="281" r:id="rId22"/>
    <p:sldId id="300" r:id="rId23"/>
    <p:sldId id="283" r:id="rId24"/>
    <p:sldId id="301" r:id="rId25"/>
    <p:sldId id="302" r:id="rId26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0" d="100"/>
          <a:sy n="40" d="100"/>
        </p:scale>
        <p:origin x="-1567" y="-32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1D8BD707-D9CF-40AE-B4C6-C98DA3205C09}" type="datetimeFigureOut">
              <a:rPr lang="en-US" smtClean="0"/>
              <a:t>10/27/2020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‹#›</a:t>
            </a:fld>
            <a:endParaRPr lang="en-IN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10/27/2020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10/27/2020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‹#›</a:t>
            </a:fld>
            <a:endParaRPr lang="en-IN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10/27/2020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‹#›</a:t>
            </a:fld>
            <a:endParaRPr lang="en-IN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10/27/2020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‹#›</a:t>
            </a:fld>
            <a:endParaRPr lang="en-IN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I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10/27/2020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‹#›</a:t>
            </a:fld>
            <a:endParaRPr lang="en-IN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10/27/2020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‹#›</a:t>
            </a:fld>
            <a:endParaRPr lang="en-IN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10/27/2020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‹#›</a:t>
            </a:fld>
            <a:endParaRPr lang="en-IN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10/27/2020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‹#›</a:t>
            </a:fld>
            <a:endParaRPr lang="en-IN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10/27/2020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‹#›</a:t>
            </a:fld>
            <a:endParaRPr lang="en-IN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t>10/27/2020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B6F15528-21DE-4FAA-801E-634DDDAF4B2B}" type="slidenum">
              <a:rPr lang="en-IN" smtClean="0"/>
              <a:t>‹#›</a:t>
            </a:fld>
            <a:endParaRPr lang="en-IN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10/27/2020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IN" smtClean="0"/>
              <a:t>‹#›</a:t>
            </a:fld>
            <a:endParaRPr lang="en-IN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oundless.com/marketing/definition/learning/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219200" y="914400"/>
            <a:ext cx="7924800" cy="5943600"/>
            <a:chOff x="0" y="0"/>
            <a:chExt cx="9144000" cy="6858380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4654294"/>
              <a:ext cx="9144000" cy="220370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4752085"/>
              <a:ext cx="9144000" cy="2106295"/>
            </a:xfrm>
            <a:custGeom>
              <a:avLst/>
              <a:gdLst/>
              <a:ahLst/>
              <a:cxnLst/>
              <a:rect l="l" t="t" r="r" b="b"/>
              <a:pathLst>
                <a:path w="9144000" h="2106295">
                  <a:moveTo>
                    <a:pt x="0" y="1692313"/>
                  </a:moveTo>
                  <a:lnTo>
                    <a:pt x="0" y="2105912"/>
                  </a:lnTo>
                  <a:lnTo>
                    <a:pt x="9144000" y="2105912"/>
                  </a:lnTo>
                  <a:lnTo>
                    <a:pt x="9144000" y="1750928"/>
                  </a:lnTo>
                  <a:lnTo>
                    <a:pt x="2266828" y="1750928"/>
                  </a:lnTo>
                  <a:lnTo>
                    <a:pt x="1613553" y="1743514"/>
                  </a:lnTo>
                  <a:lnTo>
                    <a:pt x="0" y="1692313"/>
                  </a:lnTo>
                  <a:close/>
                </a:path>
                <a:path w="9144000" h="2106295">
                  <a:moveTo>
                    <a:pt x="9144000" y="0"/>
                  </a:moveTo>
                  <a:lnTo>
                    <a:pt x="8953853" y="89658"/>
                  </a:lnTo>
                  <a:lnTo>
                    <a:pt x="8464392" y="314254"/>
                  </a:lnTo>
                  <a:lnTo>
                    <a:pt x="8055839" y="494037"/>
                  </a:lnTo>
                  <a:lnTo>
                    <a:pt x="7664254" y="658829"/>
                  </a:lnTo>
                  <a:lnTo>
                    <a:pt x="7341069" y="788605"/>
                  </a:lnTo>
                  <a:lnTo>
                    <a:pt x="7028467" y="908189"/>
                  </a:lnTo>
                  <a:lnTo>
                    <a:pt x="6775423" y="1000332"/>
                  </a:lnTo>
                  <a:lnTo>
                    <a:pt x="6528624" y="1085881"/>
                  </a:lnTo>
                  <a:lnTo>
                    <a:pt x="6287566" y="1165056"/>
                  </a:lnTo>
                  <a:lnTo>
                    <a:pt x="6051747" y="1238076"/>
                  </a:lnTo>
                  <a:lnTo>
                    <a:pt x="5820664" y="1305162"/>
                  </a:lnTo>
                  <a:lnTo>
                    <a:pt x="5593815" y="1366533"/>
                  </a:lnTo>
                  <a:lnTo>
                    <a:pt x="5415046" y="1411663"/>
                  </a:lnTo>
                  <a:lnTo>
                    <a:pt x="5238407" y="1453389"/>
                  </a:lnTo>
                  <a:lnTo>
                    <a:pt x="5063642" y="1491823"/>
                  </a:lnTo>
                  <a:lnTo>
                    <a:pt x="4890493" y="1527077"/>
                  </a:lnTo>
                  <a:lnTo>
                    <a:pt x="4718701" y="1559265"/>
                  </a:lnTo>
                  <a:lnTo>
                    <a:pt x="4548012" y="1588498"/>
                  </a:lnTo>
                  <a:lnTo>
                    <a:pt x="4335806" y="1621057"/>
                  </a:lnTo>
                  <a:lnTo>
                    <a:pt x="4124415" y="1649395"/>
                  </a:lnTo>
                  <a:lnTo>
                    <a:pt x="3913339" y="1673732"/>
                  </a:lnTo>
                  <a:lnTo>
                    <a:pt x="3702072" y="1694288"/>
                  </a:lnTo>
                  <a:lnTo>
                    <a:pt x="3490114" y="1711283"/>
                  </a:lnTo>
                  <a:lnTo>
                    <a:pt x="3234143" y="1727285"/>
                  </a:lnTo>
                  <a:lnTo>
                    <a:pt x="2975583" y="1738855"/>
                  </a:lnTo>
                  <a:lnTo>
                    <a:pt x="2669499" y="1747259"/>
                  </a:lnTo>
                  <a:lnTo>
                    <a:pt x="2266828" y="1750928"/>
                  </a:lnTo>
                  <a:lnTo>
                    <a:pt x="9144000" y="1750928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7B7B7B">
                <a:alpha val="45097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6001511" y="0"/>
              <a:ext cx="3142488" cy="6857999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6105525" y="0"/>
              <a:ext cx="3038475" cy="6858000"/>
            </a:xfrm>
            <a:custGeom>
              <a:avLst/>
              <a:gdLst/>
              <a:ahLst/>
              <a:cxnLst/>
              <a:rect l="l" t="t" r="r" b="b"/>
              <a:pathLst>
                <a:path w="3038475" h="6858000">
                  <a:moveTo>
                    <a:pt x="0" y="0"/>
                  </a:moveTo>
                  <a:lnTo>
                    <a:pt x="43709" y="43490"/>
                  </a:lnTo>
                  <a:lnTo>
                    <a:pt x="86813" y="87102"/>
                  </a:lnTo>
                  <a:lnTo>
                    <a:pt x="129316" y="130832"/>
                  </a:lnTo>
                  <a:lnTo>
                    <a:pt x="171218" y="174676"/>
                  </a:lnTo>
                  <a:lnTo>
                    <a:pt x="212522" y="218633"/>
                  </a:lnTo>
                  <a:lnTo>
                    <a:pt x="253230" y="262698"/>
                  </a:lnTo>
                  <a:lnTo>
                    <a:pt x="293344" y="306869"/>
                  </a:lnTo>
                  <a:lnTo>
                    <a:pt x="332866" y="351144"/>
                  </a:lnTo>
                  <a:lnTo>
                    <a:pt x="371798" y="395519"/>
                  </a:lnTo>
                  <a:lnTo>
                    <a:pt x="410143" y="439991"/>
                  </a:lnTo>
                  <a:lnTo>
                    <a:pt x="447902" y="484558"/>
                  </a:lnTo>
                  <a:lnTo>
                    <a:pt x="485078" y="529216"/>
                  </a:lnTo>
                  <a:lnTo>
                    <a:pt x="521673" y="573962"/>
                  </a:lnTo>
                  <a:lnTo>
                    <a:pt x="557688" y="618794"/>
                  </a:lnTo>
                  <a:lnTo>
                    <a:pt x="593126" y="663709"/>
                  </a:lnTo>
                  <a:lnTo>
                    <a:pt x="627990" y="708703"/>
                  </a:lnTo>
                  <a:lnTo>
                    <a:pt x="662280" y="753774"/>
                  </a:lnTo>
                  <a:lnTo>
                    <a:pt x="696000" y="798919"/>
                  </a:lnTo>
                  <a:lnTo>
                    <a:pt x="729151" y="844135"/>
                  </a:lnTo>
                  <a:lnTo>
                    <a:pt x="761735" y="889419"/>
                  </a:lnTo>
                  <a:lnTo>
                    <a:pt x="793755" y="934768"/>
                  </a:lnTo>
                  <a:lnTo>
                    <a:pt x="825213" y="980179"/>
                  </a:lnTo>
                  <a:lnTo>
                    <a:pt x="856110" y="1025649"/>
                  </a:lnTo>
                  <a:lnTo>
                    <a:pt x="886449" y="1071175"/>
                  </a:lnTo>
                  <a:lnTo>
                    <a:pt x="916232" y="1116755"/>
                  </a:lnTo>
                  <a:lnTo>
                    <a:pt x="945461" y="1162385"/>
                  </a:lnTo>
                  <a:lnTo>
                    <a:pt x="974139" y="1208063"/>
                  </a:lnTo>
                  <a:lnTo>
                    <a:pt x="1002266" y="1253785"/>
                  </a:lnTo>
                  <a:lnTo>
                    <a:pt x="1029846" y="1299548"/>
                  </a:lnTo>
                  <a:lnTo>
                    <a:pt x="1056880" y="1345351"/>
                  </a:lnTo>
                  <a:lnTo>
                    <a:pt x="1083371" y="1391189"/>
                  </a:lnTo>
                  <a:lnTo>
                    <a:pt x="1109321" y="1437060"/>
                  </a:lnTo>
                  <a:lnTo>
                    <a:pt x="1134732" y="1482960"/>
                  </a:lnTo>
                  <a:lnTo>
                    <a:pt x="1159605" y="1528888"/>
                  </a:lnTo>
                  <a:lnTo>
                    <a:pt x="1183943" y="1574840"/>
                  </a:lnTo>
                  <a:lnTo>
                    <a:pt x="1207749" y="1620812"/>
                  </a:lnTo>
                  <a:lnTo>
                    <a:pt x="1231023" y="1666803"/>
                  </a:lnTo>
                  <a:lnTo>
                    <a:pt x="1253769" y="1712809"/>
                  </a:lnTo>
                  <a:lnTo>
                    <a:pt x="1275989" y="1758828"/>
                  </a:lnTo>
                  <a:lnTo>
                    <a:pt x="1297684" y="1804855"/>
                  </a:lnTo>
                  <a:lnTo>
                    <a:pt x="1318856" y="1850889"/>
                  </a:lnTo>
                  <a:lnTo>
                    <a:pt x="1339508" y="1896927"/>
                  </a:lnTo>
                  <a:lnTo>
                    <a:pt x="1359643" y="1942965"/>
                  </a:lnTo>
                  <a:lnTo>
                    <a:pt x="1379261" y="1989001"/>
                  </a:lnTo>
                  <a:lnTo>
                    <a:pt x="1398365" y="2035031"/>
                  </a:lnTo>
                  <a:lnTo>
                    <a:pt x="1416957" y="2081053"/>
                  </a:lnTo>
                  <a:lnTo>
                    <a:pt x="1435039" y="2127064"/>
                  </a:lnTo>
                  <a:lnTo>
                    <a:pt x="1452614" y="2173061"/>
                  </a:lnTo>
                  <a:lnTo>
                    <a:pt x="1469683" y="2219040"/>
                  </a:lnTo>
                  <a:lnTo>
                    <a:pt x="1486249" y="2265000"/>
                  </a:lnTo>
                  <a:lnTo>
                    <a:pt x="1502314" y="2310937"/>
                  </a:lnTo>
                  <a:lnTo>
                    <a:pt x="1517879" y="2356848"/>
                  </a:lnTo>
                  <a:lnTo>
                    <a:pt x="1532947" y="2402730"/>
                  </a:lnTo>
                  <a:lnTo>
                    <a:pt x="1547520" y="2448581"/>
                  </a:lnTo>
                  <a:lnTo>
                    <a:pt x="1561601" y="2494397"/>
                  </a:lnTo>
                  <a:lnTo>
                    <a:pt x="1575190" y="2540175"/>
                  </a:lnTo>
                  <a:lnTo>
                    <a:pt x="1588291" y="2585913"/>
                  </a:lnTo>
                  <a:lnTo>
                    <a:pt x="1600905" y="2631607"/>
                  </a:lnTo>
                  <a:lnTo>
                    <a:pt x="1613035" y="2677255"/>
                  </a:lnTo>
                  <a:lnTo>
                    <a:pt x="1624682" y="2722854"/>
                  </a:lnTo>
                  <a:lnTo>
                    <a:pt x="1635849" y="2768400"/>
                  </a:lnTo>
                  <a:lnTo>
                    <a:pt x="1646538" y="2813892"/>
                  </a:lnTo>
                  <a:lnTo>
                    <a:pt x="1656751" y="2859325"/>
                  </a:lnTo>
                  <a:lnTo>
                    <a:pt x="1666489" y="2904697"/>
                  </a:lnTo>
                  <a:lnTo>
                    <a:pt x="1675756" y="2950005"/>
                  </a:lnTo>
                  <a:lnTo>
                    <a:pt x="1684553" y="2995247"/>
                  </a:lnTo>
                  <a:lnTo>
                    <a:pt x="1692883" y="3040418"/>
                  </a:lnTo>
                  <a:lnTo>
                    <a:pt x="1700747" y="3085517"/>
                  </a:lnTo>
                  <a:lnTo>
                    <a:pt x="1708147" y="3130540"/>
                  </a:lnTo>
                  <a:lnTo>
                    <a:pt x="1715086" y="3175484"/>
                  </a:lnTo>
                  <a:lnTo>
                    <a:pt x="1721566" y="3220347"/>
                  </a:lnTo>
                  <a:lnTo>
                    <a:pt x="1727589" y="3265126"/>
                  </a:lnTo>
                  <a:lnTo>
                    <a:pt x="1733157" y="3309817"/>
                  </a:lnTo>
                  <a:lnTo>
                    <a:pt x="1738272" y="3354417"/>
                  </a:lnTo>
                  <a:lnTo>
                    <a:pt x="1742936" y="3398925"/>
                  </a:lnTo>
                  <a:lnTo>
                    <a:pt x="1747151" y="3443336"/>
                  </a:lnTo>
                  <a:lnTo>
                    <a:pt x="1750920" y="3487648"/>
                  </a:lnTo>
                  <a:lnTo>
                    <a:pt x="1754244" y="3531858"/>
                  </a:lnTo>
                  <a:lnTo>
                    <a:pt x="1757125" y="3575963"/>
                  </a:lnTo>
                  <a:lnTo>
                    <a:pt x="1759567" y="3619960"/>
                  </a:lnTo>
                  <a:lnTo>
                    <a:pt x="1761570" y="3663846"/>
                  </a:lnTo>
                  <a:lnTo>
                    <a:pt x="1763137" y="3707618"/>
                  </a:lnTo>
                  <a:lnTo>
                    <a:pt x="1764271" y="3751274"/>
                  </a:lnTo>
                  <a:lnTo>
                    <a:pt x="1764972" y="3794810"/>
                  </a:lnTo>
                  <a:lnTo>
                    <a:pt x="1765244" y="3838223"/>
                  </a:lnTo>
                  <a:lnTo>
                    <a:pt x="1765087" y="3881511"/>
                  </a:lnTo>
                  <a:lnTo>
                    <a:pt x="1764506" y="3924670"/>
                  </a:lnTo>
                  <a:lnTo>
                    <a:pt x="1763501" y="3967698"/>
                  </a:lnTo>
                  <a:lnTo>
                    <a:pt x="1762074" y="4010592"/>
                  </a:lnTo>
                  <a:lnTo>
                    <a:pt x="1760228" y="4053348"/>
                  </a:lnTo>
                  <a:lnTo>
                    <a:pt x="1757966" y="4095964"/>
                  </a:lnTo>
                  <a:lnTo>
                    <a:pt x="1755288" y="4138437"/>
                  </a:lnTo>
                  <a:lnTo>
                    <a:pt x="1752197" y="4180764"/>
                  </a:lnTo>
                  <a:lnTo>
                    <a:pt x="1748695" y="4222942"/>
                  </a:lnTo>
                  <a:lnTo>
                    <a:pt x="1744785" y="4264969"/>
                  </a:lnTo>
                  <a:lnTo>
                    <a:pt x="1740468" y="4306840"/>
                  </a:lnTo>
                  <a:lnTo>
                    <a:pt x="1735746" y="4348553"/>
                  </a:lnTo>
                  <a:lnTo>
                    <a:pt x="1730622" y="4390106"/>
                  </a:lnTo>
                  <a:lnTo>
                    <a:pt x="1725098" y="4431495"/>
                  </a:lnTo>
                  <a:lnTo>
                    <a:pt x="1719175" y="4472718"/>
                  </a:lnTo>
                  <a:lnTo>
                    <a:pt x="1712857" y="4513771"/>
                  </a:lnTo>
                  <a:lnTo>
                    <a:pt x="1706144" y="4554651"/>
                  </a:lnTo>
                  <a:lnTo>
                    <a:pt x="1699040" y="4595357"/>
                  </a:lnTo>
                  <a:lnTo>
                    <a:pt x="1691545" y="4635884"/>
                  </a:lnTo>
                  <a:lnTo>
                    <a:pt x="1683664" y="4676229"/>
                  </a:lnTo>
                  <a:lnTo>
                    <a:pt x="1675396" y="4716391"/>
                  </a:lnTo>
                  <a:lnTo>
                    <a:pt x="1666745" y="4756365"/>
                  </a:lnTo>
                  <a:lnTo>
                    <a:pt x="1657713" y="4796150"/>
                  </a:lnTo>
                  <a:lnTo>
                    <a:pt x="1648301" y="4835741"/>
                  </a:lnTo>
                  <a:lnTo>
                    <a:pt x="1638512" y="4875137"/>
                  </a:lnTo>
                  <a:lnTo>
                    <a:pt x="1628349" y="4914333"/>
                  </a:lnTo>
                  <a:lnTo>
                    <a:pt x="1617812" y="4953328"/>
                  </a:lnTo>
                  <a:lnTo>
                    <a:pt x="1606904" y="4992119"/>
                  </a:lnTo>
                  <a:lnTo>
                    <a:pt x="1595628" y="5030701"/>
                  </a:lnTo>
                  <a:lnTo>
                    <a:pt x="1583985" y="5069073"/>
                  </a:lnTo>
                  <a:lnTo>
                    <a:pt x="1571977" y="5107232"/>
                  </a:lnTo>
                  <a:lnTo>
                    <a:pt x="1559607" y="5145174"/>
                  </a:lnTo>
                  <a:lnTo>
                    <a:pt x="1546877" y="5182897"/>
                  </a:lnTo>
                  <a:lnTo>
                    <a:pt x="1533789" y="5220398"/>
                  </a:lnTo>
                  <a:lnTo>
                    <a:pt x="1520344" y="5257673"/>
                  </a:lnTo>
                  <a:lnTo>
                    <a:pt x="1506545" y="5294720"/>
                  </a:lnTo>
                  <a:lnTo>
                    <a:pt x="1492395" y="5331536"/>
                  </a:lnTo>
                  <a:lnTo>
                    <a:pt x="1477895" y="5368119"/>
                  </a:lnTo>
                  <a:lnTo>
                    <a:pt x="1463047" y="5404464"/>
                  </a:lnTo>
                  <a:lnTo>
                    <a:pt x="1447853" y="5440569"/>
                  </a:lnTo>
                  <a:lnTo>
                    <a:pt x="1432316" y="5476432"/>
                  </a:lnTo>
                  <a:lnTo>
                    <a:pt x="1416438" y="5512048"/>
                  </a:lnTo>
                  <a:lnTo>
                    <a:pt x="1400220" y="5547416"/>
                  </a:lnTo>
                  <a:lnTo>
                    <a:pt x="1383665" y="5582533"/>
                  </a:lnTo>
                  <a:lnTo>
                    <a:pt x="1366775" y="5617395"/>
                  </a:lnTo>
                  <a:lnTo>
                    <a:pt x="1349552" y="5651999"/>
                  </a:lnTo>
                  <a:lnTo>
                    <a:pt x="1331998" y="5686344"/>
                  </a:lnTo>
                  <a:lnTo>
                    <a:pt x="1314116" y="5720424"/>
                  </a:lnTo>
                  <a:lnTo>
                    <a:pt x="1295907" y="5754239"/>
                  </a:lnTo>
                  <a:lnTo>
                    <a:pt x="1277373" y="5787784"/>
                  </a:lnTo>
                  <a:lnTo>
                    <a:pt x="1258517" y="5821058"/>
                  </a:lnTo>
                  <a:lnTo>
                    <a:pt x="1239340" y="5854056"/>
                  </a:lnTo>
                  <a:lnTo>
                    <a:pt x="1200035" y="5919215"/>
                  </a:lnTo>
                  <a:lnTo>
                    <a:pt x="1159473" y="5983239"/>
                  </a:lnTo>
                  <a:lnTo>
                    <a:pt x="1117672" y="6046104"/>
                  </a:lnTo>
                  <a:lnTo>
                    <a:pt x="1074649" y="6107787"/>
                  </a:lnTo>
                  <a:lnTo>
                    <a:pt x="1030420" y="6168264"/>
                  </a:lnTo>
                  <a:lnTo>
                    <a:pt x="985002" y="6227512"/>
                  </a:lnTo>
                  <a:lnTo>
                    <a:pt x="938413" y="6285508"/>
                  </a:lnTo>
                  <a:lnTo>
                    <a:pt x="890668" y="6342227"/>
                  </a:lnTo>
                  <a:lnTo>
                    <a:pt x="841786" y="6397646"/>
                  </a:lnTo>
                  <a:lnTo>
                    <a:pt x="791781" y="6451743"/>
                  </a:lnTo>
                  <a:lnTo>
                    <a:pt x="740673" y="6504493"/>
                  </a:lnTo>
                  <a:lnTo>
                    <a:pt x="688476" y="6555873"/>
                  </a:lnTo>
                  <a:lnTo>
                    <a:pt x="635209" y="6605859"/>
                  </a:lnTo>
                  <a:lnTo>
                    <a:pt x="580888" y="6654429"/>
                  </a:lnTo>
                  <a:lnTo>
                    <a:pt x="525529" y="6701559"/>
                  </a:lnTo>
                  <a:lnTo>
                    <a:pt x="469150" y="6747224"/>
                  </a:lnTo>
                  <a:lnTo>
                    <a:pt x="411768" y="6791403"/>
                  </a:lnTo>
                  <a:lnTo>
                    <a:pt x="353399" y="6834071"/>
                  </a:lnTo>
                  <a:lnTo>
                    <a:pt x="323850" y="6854831"/>
                  </a:lnTo>
                  <a:lnTo>
                    <a:pt x="3038475" y="6857999"/>
                  </a:lnTo>
                  <a:lnTo>
                    <a:pt x="3038475" y="142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85858">
                <a:alpha val="3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3786123" y="1643011"/>
              <a:ext cx="5357876" cy="4691126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66700" y="76200"/>
              <a:ext cx="7534275" cy="120015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0" y="1643087"/>
              <a:ext cx="4429125" cy="4714875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929501" y="2143061"/>
            <a:ext cx="1857375" cy="397675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90219" y="467690"/>
            <a:ext cx="5706110" cy="7264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600" spc="-5" dirty="0"/>
              <a:t>Attitude and life</a:t>
            </a:r>
            <a:r>
              <a:rPr sz="4600" spc="-10" dirty="0"/>
              <a:t> </a:t>
            </a:r>
            <a:r>
              <a:rPr sz="4600" spc="-5" dirty="0"/>
              <a:t>styles</a:t>
            </a:r>
            <a:endParaRPr sz="4600"/>
          </a:p>
        </p:txBody>
      </p:sp>
      <p:sp>
        <p:nvSpPr>
          <p:cNvPr id="4" name="object 4"/>
          <p:cNvSpPr txBox="1"/>
          <p:nvPr/>
        </p:nvSpPr>
        <p:spPr>
          <a:xfrm>
            <a:off x="572516" y="1531362"/>
            <a:ext cx="6054090" cy="22205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36245" marR="5080" indent="-424180">
              <a:lnSpc>
                <a:spcPct val="120100"/>
              </a:lnSpc>
              <a:spcBef>
                <a:spcPts val="95"/>
              </a:spcBef>
              <a:buClr>
                <a:srgbClr val="6D9FAF"/>
              </a:buClr>
              <a:buSzPct val="80000"/>
              <a:buFont typeface="Wingdings 2"/>
              <a:buChar char=""/>
              <a:tabLst>
                <a:tab pos="501650" algn="l"/>
                <a:tab pos="502284" algn="l"/>
              </a:tabLst>
            </a:pPr>
            <a:r>
              <a:rPr dirty="0"/>
              <a:t>	</a:t>
            </a: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“the patterns in which people</a:t>
            </a:r>
            <a:r>
              <a:rPr sz="3000" spc="-1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live  </a:t>
            </a: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and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spend time </a:t>
            </a: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3000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spc="-35" dirty="0">
                <a:solidFill>
                  <a:srgbClr val="FFFFFF"/>
                </a:solidFill>
                <a:latin typeface="Arial"/>
                <a:cs typeface="Arial"/>
              </a:rPr>
              <a:t>money.”</a:t>
            </a:r>
            <a:endParaRPr sz="3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Clr>
                <a:srgbClr val="6D9FAF"/>
              </a:buClr>
              <a:buFont typeface="Wingdings 2"/>
              <a:buChar char=""/>
            </a:pPr>
            <a:endParaRPr sz="4350">
              <a:latin typeface="Arial"/>
              <a:cs typeface="Arial"/>
            </a:endParaRPr>
          </a:p>
          <a:p>
            <a:pPr marL="396240" indent="-384175">
              <a:lnSpc>
                <a:spcPct val="100000"/>
              </a:lnSpc>
              <a:spcBef>
                <a:spcPts val="5"/>
              </a:spcBef>
              <a:buClr>
                <a:srgbClr val="6D9FAF"/>
              </a:buClr>
              <a:buSzPct val="80000"/>
              <a:buFont typeface="Wingdings 2"/>
              <a:buChar char=""/>
              <a:tabLst>
                <a:tab pos="396875" algn="l"/>
              </a:tabLst>
            </a:pP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Beliefs </a:t>
            </a: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30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feelings</a:t>
            </a:r>
            <a:endParaRPr sz="3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37842" y="467690"/>
            <a:ext cx="5309870" cy="7264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600" spc="-60" dirty="0"/>
              <a:t>Values </a:t>
            </a:r>
            <a:r>
              <a:rPr sz="4600" spc="-5" dirty="0"/>
              <a:t>of</a:t>
            </a:r>
            <a:r>
              <a:rPr sz="4600" spc="35" dirty="0"/>
              <a:t> </a:t>
            </a:r>
            <a:r>
              <a:rPr sz="4600" spc="-5" dirty="0"/>
              <a:t>perception</a:t>
            </a:r>
            <a:endParaRPr sz="4600"/>
          </a:p>
        </p:txBody>
      </p:sp>
      <p:sp>
        <p:nvSpPr>
          <p:cNvPr id="3" name="object 3"/>
          <p:cNvSpPr/>
          <p:nvPr/>
        </p:nvSpPr>
        <p:spPr>
          <a:xfrm>
            <a:off x="357162" y="1928863"/>
            <a:ext cx="4643501" cy="39639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6080505" y="2240407"/>
            <a:ext cx="1944370" cy="1854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014" indent="-107950">
              <a:lnSpc>
                <a:spcPct val="100000"/>
              </a:lnSpc>
              <a:spcBef>
                <a:spcPts val="100"/>
              </a:spcBef>
              <a:buSzPct val="95833"/>
              <a:buChar char="•"/>
              <a:tabLst>
                <a:tab pos="120650" algn="l"/>
              </a:tabLst>
            </a:pP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Organization,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Clr>
                <a:srgbClr val="FFFFFF"/>
              </a:buClr>
              <a:buFont typeface="Arial"/>
              <a:buChar char="•"/>
            </a:pPr>
            <a:endParaRPr sz="2500">
              <a:latin typeface="Arial"/>
              <a:cs typeface="Arial"/>
            </a:endParaRPr>
          </a:p>
          <a:p>
            <a:pPr marL="120014" indent="-107950">
              <a:lnSpc>
                <a:spcPct val="100000"/>
              </a:lnSpc>
              <a:buSzPct val="95833"/>
              <a:buChar char="•"/>
              <a:tabLst>
                <a:tab pos="120650" algn="l"/>
              </a:tabLst>
            </a:pP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Identification,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Clr>
                <a:srgbClr val="FFFFFF"/>
              </a:buClr>
              <a:buFont typeface="Arial"/>
              <a:buChar char="•"/>
            </a:pPr>
            <a:endParaRPr sz="2500">
              <a:latin typeface="Arial"/>
              <a:cs typeface="Arial"/>
            </a:endParaRPr>
          </a:p>
          <a:p>
            <a:pPr marL="120014" indent="-107950">
              <a:lnSpc>
                <a:spcPct val="100000"/>
              </a:lnSpc>
              <a:buSzPct val="95833"/>
              <a:buChar char="•"/>
              <a:tabLst>
                <a:tab pos="120650" algn="l"/>
              </a:tabLst>
            </a:pP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Interpretation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315200" y="0"/>
            <a:ext cx="1828800" cy="6858000"/>
          </a:xfrm>
          <a:custGeom>
            <a:avLst/>
            <a:gdLst/>
            <a:ahLst/>
            <a:cxnLst/>
            <a:rect l="l" t="t" r="r" b="b"/>
            <a:pathLst>
              <a:path w="1828800" h="6858000">
                <a:moveTo>
                  <a:pt x="0" y="0"/>
                </a:moveTo>
                <a:lnTo>
                  <a:pt x="37678" y="52510"/>
                </a:lnTo>
                <a:lnTo>
                  <a:pt x="74692" y="105059"/>
                </a:lnTo>
                <a:lnTo>
                  <a:pt x="111045" y="157642"/>
                </a:lnTo>
                <a:lnTo>
                  <a:pt x="146740" y="210258"/>
                </a:lnTo>
                <a:lnTo>
                  <a:pt x="181781" y="262903"/>
                </a:lnTo>
                <a:lnTo>
                  <a:pt x="216173" y="315574"/>
                </a:lnTo>
                <a:lnTo>
                  <a:pt x="249918" y="368268"/>
                </a:lnTo>
                <a:lnTo>
                  <a:pt x="283022" y="420982"/>
                </a:lnTo>
                <a:lnTo>
                  <a:pt x="315488" y="473715"/>
                </a:lnTo>
                <a:lnTo>
                  <a:pt x="347319" y="526461"/>
                </a:lnTo>
                <a:lnTo>
                  <a:pt x="378519" y="579219"/>
                </a:lnTo>
                <a:lnTo>
                  <a:pt x="409092" y="631986"/>
                </a:lnTo>
                <a:lnTo>
                  <a:pt x="439043" y="684758"/>
                </a:lnTo>
                <a:lnTo>
                  <a:pt x="468375" y="737534"/>
                </a:lnTo>
                <a:lnTo>
                  <a:pt x="497091" y="790309"/>
                </a:lnTo>
                <a:lnTo>
                  <a:pt x="525196" y="843081"/>
                </a:lnTo>
                <a:lnTo>
                  <a:pt x="552693" y="895847"/>
                </a:lnTo>
                <a:lnTo>
                  <a:pt x="579586" y="948604"/>
                </a:lnTo>
                <a:lnTo>
                  <a:pt x="605880" y="1001349"/>
                </a:lnTo>
                <a:lnTo>
                  <a:pt x="631577" y="1054080"/>
                </a:lnTo>
                <a:lnTo>
                  <a:pt x="656682" y="1106792"/>
                </a:lnTo>
                <a:lnTo>
                  <a:pt x="681198" y="1159484"/>
                </a:lnTo>
                <a:lnTo>
                  <a:pt x="705130" y="1212153"/>
                </a:lnTo>
                <a:lnTo>
                  <a:pt x="728481" y="1264795"/>
                </a:lnTo>
                <a:lnTo>
                  <a:pt x="751256" y="1317407"/>
                </a:lnTo>
                <a:lnTo>
                  <a:pt x="773457" y="1369987"/>
                </a:lnTo>
                <a:lnTo>
                  <a:pt x="795088" y="1422532"/>
                </a:lnTo>
                <a:lnTo>
                  <a:pt x="816155" y="1475038"/>
                </a:lnTo>
                <a:lnTo>
                  <a:pt x="836659" y="1527504"/>
                </a:lnTo>
                <a:lnTo>
                  <a:pt x="856606" y="1579925"/>
                </a:lnTo>
                <a:lnTo>
                  <a:pt x="875999" y="1632299"/>
                </a:lnTo>
                <a:lnTo>
                  <a:pt x="894841" y="1684623"/>
                </a:lnTo>
                <a:lnTo>
                  <a:pt x="913138" y="1736895"/>
                </a:lnTo>
                <a:lnTo>
                  <a:pt x="930891" y="1789110"/>
                </a:lnTo>
                <a:lnTo>
                  <a:pt x="948107" y="1841267"/>
                </a:lnTo>
                <a:lnTo>
                  <a:pt x="964787" y="1893362"/>
                </a:lnTo>
                <a:lnTo>
                  <a:pt x="980936" y="1945392"/>
                </a:lnTo>
                <a:lnTo>
                  <a:pt x="996558" y="1997355"/>
                </a:lnTo>
                <a:lnTo>
                  <a:pt x="1011657" y="2049248"/>
                </a:lnTo>
                <a:lnTo>
                  <a:pt x="1026237" y="2101067"/>
                </a:lnTo>
                <a:lnTo>
                  <a:pt x="1040300" y="2152809"/>
                </a:lnTo>
                <a:lnTo>
                  <a:pt x="1053852" y="2204473"/>
                </a:lnTo>
                <a:lnTo>
                  <a:pt x="1066896" y="2256054"/>
                </a:lnTo>
                <a:lnTo>
                  <a:pt x="1079436" y="2307550"/>
                </a:lnTo>
                <a:lnTo>
                  <a:pt x="1091475" y="2358958"/>
                </a:lnTo>
                <a:lnTo>
                  <a:pt x="1103018" y="2410275"/>
                </a:lnTo>
                <a:lnTo>
                  <a:pt x="1114068" y="2461498"/>
                </a:lnTo>
                <a:lnTo>
                  <a:pt x="1124629" y="2512625"/>
                </a:lnTo>
                <a:lnTo>
                  <a:pt x="1134705" y="2563651"/>
                </a:lnTo>
                <a:lnTo>
                  <a:pt x="1144300" y="2614575"/>
                </a:lnTo>
                <a:lnTo>
                  <a:pt x="1153418" y="2665393"/>
                </a:lnTo>
                <a:lnTo>
                  <a:pt x="1162062" y="2716103"/>
                </a:lnTo>
                <a:lnTo>
                  <a:pt x="1170236" y="2766701"/>
                </a:lnTo>
                <a:lnTo>
                  <a:pt x="1177945" y="2817185"/>
                </a:lnTo>
                <a:lnTo>
                  <a:pt x="1185192" y="2867551"/>
                </a:lnTo>
                <a:lnTo>
                  <a:pt x="1191980" y="2917797"/>
                </a:lnTo>
                <a:lnTo>
                  <a:pt x="1198314" y="2967920"/>
                </a:lnTo>
                <a:lnTo>
                  <a:pt x="1204197" y="3017916"/>
                </a:lnTo>
                <a:lnTo>
                  <a:pt x="1209634" y="3067784"/>
                </a:lnTo>
                <a:lnTo>
                  <a:pt x="1214628" y="3117520"/>
                </a:lnTo>
                <a:lnTo>
                  <a:pt x="1219183" y="3167120"/>
                </a:lnTo>
                <a:lnTo>
                  <a:pt x="1223302" y="3216583"/>
                </a:lnTo>
                <a:lnTo>
                  <a:pt x="1226990" y="3265905"/>
                </a:lnTo>
                <a:lnTo>
                  <a:pt x="1230251" y="3315083"/>
                </a:lnTo>
                <a:lnTo>
                  <a:pt x="1233088" y="3364115"/>
                </a:lnTo>
                <a:lnTo>
                  <a:pt x="1235505" y="3412997"/>
                </a:lnTo>
                <a:lnTo>
                  <a:pt x="1237506" y="3461726"/>
                </a:lnTo>
                <a:lnTo>
                  <a:pt x="1239095" y="3510300"/>
                </a:lnTo>
                <a:lnTo>
                  <a:pt x="1240275" y="3558716"/>
                </a:lnTo>
                <a:lnTo>
                  <a:pt x="1241051" y="3606970"/>
                </a:lnTo>
                <a:lnTo>
                  <a:pt x="1241426" y="3655060"/>
                </a:lnTo>
                <a:lnTo>
                  <a:pt x="1241404" y="3702983"/>
                </a:lnTo>
                <a:lnTo>
                  <a:pt x="1240989" y="3750736"/>
                </a:lnTo>
                <a:lnTo>
                  <a:pt x="1240185" y="3798316"/>
                </a:lnTo>
                <a:lnTo>
                  <a:pt x="1238995" y="3845719"/>
                </a:lnTo>
                <a:lnTo>
                  <a:pt x="1237424" y="3892944"/>
                </a:lnTo>
                <a:lnTo>
                  <a:pt x="1235475" y="3939987"/>
                </a:lnTo>
                <a:lnTo>
                  <a:pt x="1233152" y="3986846"/>
                </a:lnTo>
                <a:lnTo>
                  <a:pt x="1230459" y="4033516"/>
                </a:lnTo>
                <a:lnTo>
                  <a:pt x="1227400" y="4079996"/>
                </a:lnTo>
                <a:lnTo>
                  <a:pt x="1223979" y="4126283"/>
                </a:lnTo>
                <a:lnTo>
                  <a:pt x="1220198" y="4172373"/>
                </a:lnTo>
                <a:lnTo>
                  <a:pt x="1216063" y="4218264"/>
                </a:lnTo>
                <a:lnTo>
                  <a:pt x="1211578" y="4263952"/>
                </a:lnTo>
                <a:lnTo>
                  <a:pt x="1206745" y="4309435"/>
                </a:lnTo>
                <a:lnTo>
                  <a:pt x="1201568" y="4354710"/>
                </a:lnTo>
                <a:lnTo>
                  <a:pt x="1196053" y="4399773"/>
                </a:lnTo>
                <a:lnTo>
                  <a:pt x="1190201" y="4444623"/>
                </a:lnTo>
                <a:lnTo>
                  <a:pt x="1184018" y="4489256"/>
                </a:lnTo>
                <a:lnTo>
                  <a:pt x="1177507" y="4533668"/>
                </a:lnTo>
                <a:lnTo>
                  <a:pt x="1170672" y="4577858"/>
                </a:lnTo>
                <a:lnTo>
                  <a:pt x="1163517" y="4621822"/>
                </a:lnTo>
                <a:lnTo>
                  <a:pt x="1156045" y="4665558"/>
                </a:lnTo>
                <a:lnTo>
                  <a:pt x="1148260" y="4709062"/>
                </a:lnTo>
                <a:lnTo>
                  <a:pt x="1140167" y="4752331"/>
                </a:lnTo>
                <a:lnTo>
                  <a:pt x="1131769" y="4795362"/>
                </a:lnTo>
                <a:lnTo>
                  <a:pt x="1123069" y="4838154"/>
                </a:lnTo>
                <a:lnTo>
                  <a:pt x="1114073" y="4880702"/>
                </a:lnTo>
                <a:lnTo>
                  <a:pt x="1104783" y="4923003"/>
                </a:lnTo>
                <a:lnTo>
                  <a:pt x="1095203" y="4965056"/>
                </a:lnTo>
                <a:lnTo>
                  <a:pt x="1085337" y="5006856"/>
                </a:lnTo>
                <a:lnTo>
                  <a:pt x="1075190" y="5048401"/>
                </a:lnTo>
                <a:lnTo>
                  <a:pt x="1064764" y="5089688"/>
                </a:lnTo>
                <a:lnTo>
                  <a:pt x="1054064" y="5130715"/>
                </a:lnTo>
                <a:lnTo>
                  <a:pt x="1043094" y="5171477"/>
                </a:lnTo>
                <a:lnTo>
                  <a:pt x="1031857" y="5211973"/>
                </a:lnTo>
                <a:lnTo>
                  <a:pt x="1020357" y="5252199"/>
                </a:lnTo>
                <a:lnTo>
                  <a:pt x="1008598" y="5292152"/>
                </a:lnTo>
                <a:lnTo>
                  <a:pt x="996584" y="5331829"/>
                </a:lnTo>
                <a:lnTo>
                  <a:pt x="984319" y="5371228"/>
                </a:lnTo>
                <a:lnTo>
                  <a:pt x="971806" y="5410346"/>
                </a:lnTo>
                <a:lnTo>
                  <a:pt x="959049" y="5449179"/>
                </a:lnTo>
                <a:lnTo>
                  <a:pt x="946053" y="5487725"/>
                </a:lnTo>
                <a:lnTo>
                  <a:pt x="932821" y="5525981"/>
                </a:lnTo>
                <a:lnTo>
                  <a:pt x="919356" y="5563944"/>
                </a:lnTo>
                <a:lnTo>
                  <a:pt x="905664" y="5601610"/>
                </a:lnTo>
                <a:lnTo>
                  <a:pt x="891746" y="5638977"/>
                </a:lnTo>
                <a:lnTo>
                  <a:pt x="877608" y="5676043"/>
                </a:lnTo>
                <a:lnTo>
                  <a:pt x="863253" y="5712803"/>
                </a:lnTo>
                <a:lnTo>
                  <a:pt x="848686" y="5749256"/>
                </a:lnTo>
                <a:lnTo>
                  <a:pt x="833909" y="5785398"/>
                </a:lnTo>
                <a:lnTo>
                  <a:pt x="818926" y="5821227"/>
                </a:lnTo>
                <a:lnTo>
                  <a:pt x="803742" y="5856738"/>
                </a:lnTo>
                <a:lnTo>
                  <a:pt x="788361" y="5891930"/>
                </a:lnTo>
                <a:lnTo>
                  <a:pt x="772785" y="5926800"/>
                </a:lnTo>
                <a:lnTo>
                  <a:pt x="741068" y="5995560"/>
                </a:lnTo>
                <a:lnTo>
                  <a:pt x="708622" y="6062996"/>
                </a:lnTo>
                <a:lnTo>
                  <a:pt x="675477" y="6129082"/>
                </a:lnTo>
                <a:lnTo>
                  <a:pt x="641663" y="6193797"/>
                </a:lnTo>
                <a:lnTo>
                  <a:pt x="607212" y="6257116"/>
                </a:lnTo>
                <a:lnTo>
                  <a:pt x="572155" y="6319017"/>
                </a:lnTo>
                <a:lnTo>
                  <a:pt x="536521" y="6379475"/>
                </a:lnTo>
                <a:lnTo>
                  <a:pt x="500341" y="6438468"/>
                </a:lnTo>
                <a:lnTo>
                  <a:pt x="463647" y="6495971"/>
                </a:lnTo>
                <a:lnTo>
                  <a:pt x="426469" y="6551962"/>
                </a:lnTo>
                <a:lnTo>
                  <a:pt x="388836" y="6606417"/>
                </a:lnTo>
                <a:lnTo>
                  <a:pt x="350781" y="6659313"/>
                </a:lnTo>
                <a:lnTo>
                  <a:pt x="312334" y="6710625"/>
                </a:lnTo>
                <a:lnTo>
                  <a:pt x="273525" y="6760331"/>
                </a:lnTo>
                <a:lnTo>
                  <a:pt x="234385" y="6808408"/>
                </a:lnTo>
                <a:lnTo>
                  <a:pt x="194945" y="6854831"/>
                </a:lnTo>
                <a:lnTo>
                  <a:pt x="1828800" y="6857999"/>
                </a:lnTo>
                <a:lnTo>
                  <a:pt x="1828800" y="14224"/>
                </a:lnTo>
                <a:lnTo>
                  <a:pt x="0" y="0"/>
                </a:lnTo>
                <a:close/>
              </a:path>
            </a:pathLst>
          </a:custGeom>
          <a:solidFill>
            <a:srgbClr val="585858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572516" y="1622805"/>
            <a:ext cx="7198995" cy="2860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96240" marR="323850" indent="-384175">
              <a:lnSpc>
                <a:spcPct val="100000"/>
              </a:lnSpc>
              <a:spcBef>
                <a:spcPts val="100"/>
              </a:spcBef>
              <a:buClr>
                <a:srgbClr val="6D9FAF"/>
              </a:buClr>
              <a:buSzPct val="80000"/>
              <a:buFont typeface="Wingdings 2"/>
              <a:buChar char=""/>
              <a:tabLst>
                <a:tab pos="396875" algn="l"/>
              </a:tabLst>
            </a:pP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organization, identification and  interpretation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of </a:t>
            </a: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sensory information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in  </a:t>
            </a: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order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to </a:t>
            </a: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represent and understand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the  </a:t>
            </a: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environment.</a:t>
            </a:r>
            <a:endParaRPr sz="3000">
              <a:latin typeface="Arial"/>
              <a:cs typeface="Arial"/>
            </a:endParaRPr>
          </a:p>
          <a:p>
            <a:pPr marL="396240" marR="5080" indent="-384175">
              <a:lnSpc>
                <a:spcPct val="100000"/>
              </a:lnSpc>
              <a:spcBef>
                <a:spcPts val="725"/>
              </a:spcBef>
              <a:buClr>
                <a:srgbClr val="6D9FAF"/>
              </a:buClr>
              <a:buSzPct val="80000"/>
              <a:buFont typeface="Wingdings 2"/>
              <a:buChar char=""/>
              <a:tabLst>
                <a:tab pos="396875" algn="l"/>
              </a:tabLst>
            </a:pP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can be shaped by</a:t>
            </a:r>
            <a:r>
              <a:rPr sz="3000" spc="-5" dirty="0">
                <a:solidFill>
                  <a:srgbClr val="00C7C3"/>
                </a:solidFill>
                <a:latin typeface="Arial"/>
                <a:cs typeface="Arial"/>
              </a:rPr>
              <a:t> </a:t>
            </a:r>
            <a:r>
              <a:rPr sz="3000" u="heavy" dirty="0">
                <a:solidFill>
                  <a:srgbClr val="00C7C3"/>
                </a:solidFill>
                <a:uFill>
                  <a:solidFill>
                    <a:srgbClr val="00C7C3"/>
                  </a:solidFill>
                </a:uFill>
                <a:latin typeface="Arial"/>
                <a:cs typeface="Arial"/>
                <a:hlinkClick r:id="rId2"/>
              </a:rPr>
              <a:t>learning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, memory</a:t>
            </a:r>
            <a:r>
              <a:rPr sz="3000" spc="-9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and  expectations.</a:t>
            </a:r>
            <a:endParaRPr sz="30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93370"/>
            <a:ext cx="8915400" cy="1261884"/>
          </a:xfrm>
        </p:spPr>
        <p:txBody>
          <a:bodyPr/>
          <a:lstStyle/>
          <a:p>
            <a:r>
              <a:rPr lang="en-IN" dirty="0" smtClean="0"/>
              <a:t>CONSUMER BEHAVIOUR MODELS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568064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1219200"/>
          </a:xfrm>
          <a:custGeom>
            <a:avLst/>
            <a:gdLst/>
            <a:ahLst/>
            <a:cxnLst/>
            <a:rect l="l" t="t" r="r" b="b"/>
            <a:pathLst>
              <a:path w="9144000" h="1219200">
                <a:moveTo>
                  <a:pt x="0" y="1219200"/>
                </a:moveTo>
                <a:lnTo>
                  <a:pt x="9144000" y="1219200"/>
                </a:lnTo>
                <a:lnTo>
                  <a:pt x="9144000" y="0"/>
                </a:lnTo>
                <a:lnTo>
                  <a:pt x="0" y="0"/>
                </a:lnTo>
                <a:lnTo>
                  <a:pt x="0" y="1219200"/>
                </a:lnTo>
                <a:close/>
              </a:path>
            </a:pathLst>
          </a:custGeom>
          <a:solidFill>
            <a:srgbClr val="ACF82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8739" y="246633"/>
            <a:ext cx="5369560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dirty="0">
                <a:solidFill>
                  <a:srgbClr val="000000"/>
                </a:solidFill>
              </a:rPr>
              <a:t>Types of CB</a:t>
            </a:r>
            <a:r>
              <a:rPr sz="4400" spc="-85" dirty="0">
                <a:solidFill>
                  <a:srgbClr val="000000"/>
                </a:solidFill>
              </a:rPr>
              <a:t> </a:t>
            </a:r>
            <a:r>
              <a:rPr sz="4400" dirty="0">
                <a:solidFill>
                  <a:srgbClr val="000000"/>
                </a:solidFill>
              </a:rPr>
              <a:t>Models</a:t>
            </a:r>
            <a:endParaRPr sz="4400"/>
          </a:p>
        </p:txBody>
      </p:sp>
      <p:sp>
        <p:nvSpPr>
          <p:cNvPr id="4" name="object 4"/>
          <p:cNvSpPr/>
          <p:nvPr/>
        </p:nvSpPr>
        <p:spPr>
          <a:xfrm>
            <a:off x="2362961" y="1296161"/>
            <a:ext cx="4495800" cy="609600"/>
          </a:xfrm>
          <a:custGeom>
            <a:avLst/>
            <a:gdLst/>
            <a:ahLst/>
            <a:cxnLst/>
            <a:rect l="l" t="t" r="r" b="b"/>
            <a:pathLst>
              <a:path w="4495800" h="609600">
                <a:moveTo>
                  <a:pt x="0" y="609600"/>
                </a:moveTo>
                <a:lnTo>
                  <a:pt x="4495799" y="609600"/>
                </a:lnTo>
                <a:lnTo>
                  <a:pt x="4495799" y="0"/>
                </a:lnTo>
                <a:lnTo>
                  <a:pt x="0" y="0"/>
                </a:lnTo>
                <a:lnTo>
                  <a:pt x="0" y="609600"/>
                </a:lnTo>
                <a:close/>
              </a:path>
            </a:pathLst>
          </a:custGeom>
          <a:solidFill>
            <a:srgbClr val="E99F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362961" y="1296161"/>
            <a:ext cx="4495800" cy="609600"/>
          </a:xfrm>
          <a:custGeom>
            <a:avLst/>
            <a:gdLst/>
            <a:ahLst/>
            <a:cxnLst/>
            <a:rect l="l" t="t" r="r" b="b"/>
            <a:pathLst>
              <a:path w="4495800" h="609600">
                <a:moveTo>
                  <a:pt x="0" y="609600"/>
                </a:moveTo>
                <a:lnTo>
                  <a:pt x="4495799" y="609600"/>
                </a:lnTo>
                <a:lnTo>
                  <a:pt x="4495799" y="0"/>
                </a:lnTo>
                <a:lnTo>
                  <a:pt x="0" y="0"/>
                </a:lnTo>
                <a:lnTo>
                  <a:pt x="0" y="609600"/>
                </a:lnTo>
                <a:close/>
              </a:path>
            </a:pathLst>
          </a:custGeom>
          <a:ln w="2590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2450973" y="1427733"/>
            <a:ext cx="431800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1" dirty="0">
                <a:latin typeface="Arial"/>
                <a:cs typeface="Arial"/>
              </a:rPr>
              <a:t>Consumer </a:t>
            </a:r>
            <a:r>
              <a:rPr sz="2000" b="1" spc="-5" dirty="0">
                <a:latin typeface="Arial"/>
                <a:cs typeface="Arial"/>
              </a:rPr>
              <a:t>Buying Behavior</a:t>
            </a:r>
            <a:r>
              <a:rPr sz="2000" b="1" spc="-2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Models</a:t>
            </a:r>
            <a:endParaRPr sz="20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81761" y="2515361"/>
            <a:ext cx="2895600" cy="762000"/>
          </a:xfrm>
          <a:custGeom>
            <a:avLst/>
            <a:gdLst/>
            <a:ahLst/>
            <a:cxnLst/>
            <a:rect l="l" t="t" r="r" b="b"/>
            <a:pathLst>
              <a:path w="2895600" h="762000">
                <a:moveTo>
                  <a:pt x="0" y="762000"/>
                </a:moveTo>
                <a:lnTo>
                  <a:pt x="2895600" y="762000"/>
                </a:lnTo>
                <a:lnTo>
                  <a:pt x="28956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ln w="2590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798982" y="2723514"/>
            <a:ext cx="205867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1" dirty="0">
                <a:latin typeface="Arial"/>
                <a:cs typeface="Arial"/>
              </a:rPr>
              <a:t>Black Box</a:t>
            </a:r>
            <a:r>
              <a:rPr sz="2000" b="1" spc="-10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Model</a:t>
            </a:r>
            <a:endParaRPr sz="200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81761" y="3963161"/>
            <a:ext cx="2895600" cy="762000"/>
          </a:xfrm>
          <a:custGeom>
            <a:avLst/>
            <a:gdLst/>
            <a:ahLst/>
            <a:cxnLst/>
            <a:rect l="l" t="t" r="r" b="b"/>
            <a:pathLst>
              <a:path w="2895600" h="762000">
                <a:moveTo>
                  <a:pt x="0" y="762000"/>
                </a:moveTo>
                <a:lnTo>
                  <a:pt x="2895600" y="762000"/>
                </a:lnTo>
                <a:lnTo>
                  <a:pt x="28956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ln w="2590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559409" y="4171569"/>
            <a:ext cx="253936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latin typeface="Arial"/>
                <a:cs typeface="Arial"/>
              </a:rPr>
              <a:t>Howard Sheth</a:t>
            </a:r>
            <a:r>
              <a:rPr sz="2000" b="1" spc="-9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Model</a:t>
            </a:r>
            <a:endParaRPr sz="200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715761" y="2439161"/>
            <a:ext cx="2895600" cy="762000"/>
          </a:xfrm>
          <a:custGeom>
            <a:avLst/>
            <a:gdLst/>
            <a:ahLst/>
            <a:cxnLst/>
            <a:rect l="l" t="t" r="r" b="b"/>
            <a:pathLst>
              <a:path w="2895600" h="762000">
                <a:moveTo>
                  <a:pt x="0" y="762000"/>
                </a:moveTo>
                <a:lnTo>
                  <a:pt x="2895599" y="762000"/>
                </a:lnTo>
                <a:lnTo>
                  <a:pt x="2895599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ln w="2590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5943091" y="2647314"/>
            <a:ext cx="243967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1" dirty="0">
                <a:latin typeface="Arial"/>
                <a:cs typeface="Arial"/>
              </a:rPr>
              <a:t>John Howard</a:t>
            </a:r>
            <a:r>
              <a:rPr sz="2000" b="1" spc="-10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Model</a:t>
            </a:r>
            <a:endParaRPr sz="200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5715761" y="3963161"/>
            <a:ext cx="2895600" cy="762000"/>
          </a:xfrm>
          <a:custGeom>
            <a:avLst/>
            <a:gdLst/>
            <a:ahLst/>
            <a:cxnLst/>
            <a:rect l="l" t="t" r="r" b="b"/>
            <a:pathLst>
              <a:path w="2895600" h="762000">
                <a:moveTo>
                  <a:pt x="0" y="762000"/>
                </a:moveTo>
                <a:lnTo>
                  <a:pt x="2895599" y="762000"/>
                </a:lnTo>
                <a:lnTo>
                  <a:pt x="2895599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ln w="2590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6170167" y="4019169"/>
            <a:ext cx="1985645" cy="635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94945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latin typeface="Arial"/>
                <a:cs typeface="Arial"/>
              </a:rPr>
              <a:t>Engel-Kollat-  Blackwell</a:t>
            </a:r>
            <a:r>
              <a:rPr sz="2000" b="1" spc="-12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Model</a:t>
            </a:r>
            <a:endParaRPr sz="2000">
              <a:latin typeface="Arial"/>
              <a:cs typeface="Arial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3201161" y="5639561"/>
            <a:ext cx="2895600" cy="762000"/>
          </a:xfrm>
          <a:custGeom>
            <a:avLst/>
            <a:gdLst/>
            <a:ahLst/>
            <a:cxnLst/>
            <a:rect l="l" t="t" r="r" b="b"/>
            <a:pathLst>
              <a:path w="2895600" h="762000">
                <a:moveTo>
                  <a:pt x="0" y="762000"/>
                </a:moveTo>
                <a:lnTo>
                  <a:pt x="2895600" y="762000"/>
                </a:lnTo>
                <a:lnTo>
                  <a:pt x="28956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ln w="25908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3781805" y="5848299"/>
            <a:ext cx="173418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latin typeface="Arial"/>
                <a:cs typeface="Arial"/>
              </a:rPr>
              <a:t>Nicosia</a:t>
            </a:r>
            <a:r>
              <a:rPr sz="2000" b="1" spc="-8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Model</a:t>
            </a:r>
            <a:endParaRPr sz="2000">
              <a:latin typeface="Arial"/>
              <a:cs typeface="Arial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4610861" y="1905761"/>
            <a:ext cx="38100" cy="3733800"/>
          </a:xfrm>
          <a:custGeom>
            <a:avLst/>
            <a:gdLst/>
            <a:ahLst/>
            <a:cxnLst/>
            <a:rect l="l" t="t" r="r" b="b"/>
            <a:pathLst>
              <a:path w="38100" h="3733800">
                <a:moveTo>
                  <a:pt x="0" y="0"/>
                </a:moveTo>
                <a:lnTo>
                  <a:pt x="38100" y="3733800"/>
                </a:lnTo>
              </a:path>
            </a:pathLst>
          </a:custGeom>
          <a:ln w="28956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4534661" y="1905761"/>
            <a:ext cx="38100" cy="3733800"/>
          </a:xfrm>
          <a:custGeom>
            <a:avLst/>
            <a:gdLst/>
            <a:ahLst/>
            <a:cxnLst/>
            <a:rect l="l" t="t" r="r" b="b"/>
            <a:pathLst>
              <a:path w="38100" h="3733800">
                <a:moveTo>
                  <a:pt x="0" y="0"/>
                </a:moveTo>
                <a:lnTo>
                  <a:pt x="38100" y="3733800"/>
                </a:lnTo>
              </a:path>
            </a:pathLst>
          </a:custGeom>
          <a:ln w="28956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249929" y="2896361"/>
            <a:ext cx="1295400" cy="0"/>
          </a:xfrm>
          <a:custGeom>
            <a:avLst/>
            <a:gdLst/>
            <a:ahLst/>
            <a:cxnLst/>
            <a:rect l="l" t="t" r="r" b="b"/>
            <a:pathLst>
              <a:path w="1295400">
                <a:moveTo>
                  <a:pt x="1295399" y="0"/>
                </a:moveTo>
                <a:lnTo>
                  <a:pt x="0" y="0"/>
                </a:lnTo>
              </a:path>
            </a:pathLst>
          </a:custGeom>
          <a:ln w="28956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277361" y="4420361"/>
            <a:ext cx="1295400" cy="0"/>
          </a:xfrm>
          <a:custGeom>
            <a:avLst/>
            <a:gdLst/>
            <a:ahLst/>
            <a:cxnLst/>
            <a:rect l="l" t="t" r="r" b="b"/>
            <a:pathLst>
              <a:path w="1295400">
                <a:moveTo>
                  <a:pt x="1295400" y="0"/>
                </a:moveTo>
                <a:lnTo>
                  <a:pt x="0" y="0"/>
                </a:lnTo>
              </a:path>
            </a:pathLst>
          </a:custGeom>
          <a:ln w="28956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4648961" y="2743961"/>
            <a:ext cx="1066800" cy="0"/>
          </a:xfrm>
          <a:custGeom>
            <a:avLst/>
            <a:gdLst/>
            <a:ahLst/>
            <a:cxnLst/>
            <a:rect l="l" t="t" r="r" b="b"/>
            <a:pathLst>
              <a:path w="1066800">
                <a:moveTo>
                  <a:pt x="1066800" y="0"/>
                </a:moveTo>
                <a:lnTo>
                  <a:pt x="0" y="0"/>
                </a:lnTo>
              </a:path>
            </a:pathLst>
          </a:custGeom>
          <a:ln w="28956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4648961" y="4267961"/>
            <a:ext cx="1066800" cy="0"/>
          </a:xfrm>
          <a:custGeom>
            <a:avLst/>
            <a:gdLst/>
            <a:ahLst/>
            <a:cxnLst/>
            <a:rect l="l" t="t" r="r" b="b"/>
            <a:pathLst>
              <a:path w="1066800">
                <a:moveTo>
                  <a:pt x="1066800" y="0"/>
                </a:moveTo>
                <a:lnTo>
                  <a:pt x="0" y="0"/>
                </a:lnTo>
              </a:path>
            </a:pathLst>
          </a:custGeom>
          <a:ln w="28956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969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1219200"/>
          </a:xfrm>
          <a:custGeom>
            <a:avLst/>
            <a:gdLst/>
            <a:ahLst/>
            <a:cxnLst/>
            <a:rect l="l" t="t" r="r" b="b"/>
            <a:pathLst>
              <a:path w="9144000" h="1219200">
                <a:moveTo>
                  <a:pt x="0" y="1219200"/>
                </a:moveTo>
                <a:lnTo>
                  <a:pt x="9144000" y="1219200"/>
                </a:lnTo>
                <a:lnTo>
                  <a:pt x="9144000" y="0"/>
                </a:lnTo>
                <a:lnTo>
                  <a:pt x="0" y="0"/>
                </a:lnTo>
                <a:lnTo>
                  <a:pt x="0" y="1219200"/>
                </a:lnTo>
                <a:close/>
              </a:path>
            </a:pathLst>
          </a:custGeom>
          <a:solidFill>
            <a:srgbClr val="ACF82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8739" y="246633"/>
            <a:ext cx="4501515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dirty="0">
                <a:solidFill>
                  <a:srgbClr val="FF0000"/>
                </a:solidFill>
              </a:rPr>
              <a:t>Black Box</a:t>
            </a:r>
            <a:r>
              <a:rPr sz="4400" spc="-75" dirty="0">
                <a:solidFill>
                  <a:srgbClr val="FF0000"/>
                </a:solidFill>
              </a:rPr>
              <a:t> </a:t>
            </a:r>
            <a:r>
              <a:rPr sz="4400" dirty="0">
                <a:solidFill>
                  <a:srgbClr val="FF0000"/>
                </a:solidFill>
              </a:rPr>
              <a:t>Model</a:t>
            </a:r>
            <a:endParaRPr sz="4400"/>
          </a:p>
        </p:txBody>
      </p:sp>
      <p:sp>
        <p:nvSpPr>
          <p:cNvPr id="4" name="object 4"/>
          <p:cNvSpPr txBox="1"/>
          <p:nvPr/>
        </p:nvSpPr>
        <p:spPr>
          <a:xfrm>
            <a:off x="78739" y="1243329"/>
            <a:ext cx="8988425" cy="3866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95"/>
              </a:spcBef>
            </a:pPr>
            <a:r>
              <a:rPr sz="2800" dirty="0">
                <a:latin typeface="Arial"/>
                <a:cs typeface="Arial"/>
              </a:rPr>
              <a:t>Consumers </a:t>
            </a:r>
            <a:r>
              <a:rPr sz="2800" spc="-5" dirty="0">
                <a:latin typeface="Arial"/>
                <a:cs typeface="Arial"/>
              </a:rPr>
              <a:t>make many </a:t>
            </a:r>
            <a:r>
              <a:rPr sz="2800" dirty="0">
                <a:latin typeface="Arial"/>
                <a:cs typeface="Arial"/>
              </a:rPr>
              <a:t>decisions </a:t>
            </a:r>
            <a:r>
              <a:rPr sz="2800" spc="-5" dirty="0">
                <a:latin typeface="Arial"/>
                <a:cs typeface="Arial"/>
              </a:rPr>
              <a:t>every </a:t>
            </a:r>
            <a:r>
              <a:rPr sz="2800" spc="-55" dirty="0">
                <a:latin typeface="Arial"/>
                <a:cs typeface="Arial"/>
              </a:rPr>
              <a:t>day. </a:t>
            </a:r>
            <a:r>
              <a:rPr sz="2800" spc="-5" dirty="0">
                <a:latin typeface="Arial"/>
                <a:cs typeface="Arial"/>
              </a:rPr>
              <a:t>Most large  </a:t>
            </a:r>
            <a:r>
              <a:rPr sz="2800" dirty="0">
                <a:latin typeface="Arial"/>
                <a:cs typeface="Arial"/>
              </a:rPr>
              <a:t>companies </a:t>
            </a:r>
            <a:r>
              <a:rPr sz="2800" spc="-5" dirty="0">
                <a:latin typeface="Arial"/>
                <a:cs typeface="Arial"/>
              </a:rPr>
              <a:t>research </a:t>
            </a:r>
            <a:r>
              <a:rPr sz="2800" dirty="0">
                <a:latin typeface="Arial"/>
                <a:cs typeface="Arial"/>
              </a:rPr>
              <a:t>consumer buying decisions </a:t>
            </a:r>
            <a:r>
              <a:rPr sz="2800" spc="-5" dirty="0">
                <a:latin typeface="Arial"/>
                <a:cs typeface="Arial"/>
              </a:rPr>
              <a:t>in </a:t>
            </a:r>
            <a:r>
              <a:rPr sz="2800" dirty="0">
                <a:latin typeface="Arial"/>
                <a:cs typeface="Arial"/>
              </a:rPr>
              <a:t>great  </a:t>
            </a:r>
            <a:r>
              <a:rPr sz="2800" spc="-5" dirty="0">
                <a:latin typeface="Arial"/>
                <a:cs typeface="Arial"/>
              </a:rPr>
              <a:t>detail to answer </a:t>
            </a:r>
            <a:r>
              <a:rPr sz="2800" dirty="0">
                <a:latin typeface="Arial"/>
                <a:cs typeface="Arial"/>
              </a:rPr>
              <a:t>questions about what </a:t>
            </a:r>
            <a:r>
              <a:rPr sz="2800" spc="-5" dirty="0">
                <a:latin typeface="Arial"/>
                <a:cs typeface="Arial"/>
              </a:rPr>
              <a:t>consumers </a:t>
            </a:r>
            <a:r>
              <a:rPr sz="2800" dirty="0">
                <a:latin typeface="Arial"/>
                <a:cs typeface="Arial"/>
              </a:rPr>
              <a:t>buy  </a:t>
            </a:r>
            <a:r>
              <a:rPr sz="2800" spc="-5" dirty="0">
                <a:latin typeface="Arial"/>
                <a:cs typeface="Arial"/>
              </a:rPr>
              <a:t>where </a:t>
            </a:r>
            <a:r>
              <a:rPr sz="2800" dirty="0">
                <a:latin typeface="Arial"/>
                <a:cs typeface="Arial"/>
              </a:rPr>
              <a:t>they </a:t>
            </a:r>
            <a:r>
              <a:rPr sz="2800" spc="-55" dirty="0">
                <a:latin typeface="Arial"/>
                <a:cs typeface="Arial"/>
              </a:rPr>
              <a:t>buy, </a:t>
            </a:r>
            <a:r>
              <a:rPr sz="2800" spc="-5" dirty="0">
                <a:latin typeface="Arial"/>
                <a:cs typeface="Arial"/>
              </a:rPr>
              <a:t>how </a:t>
            </a:r>
            <a:r>
              <a:rPr sz="2800" dirty="0">
                <a:latin typeface="Arial"/>
                <a:cs typeface="Arial"/>
              </a:rPr>
              <a:t>and how </a:t>
            </a:r>
            <a:r>
              <a:rPr sz="2800" spc="-5" dirty="0">
                <a:latin typeface="Arial"/>
                <a:cs typeface="Arial"/>
              </a:rPr>
              <a:t>much </a:t>
            </a:r>
            <a:r>
              <a:rPr sz="2800" dirty="0">
                <a:latin typeface="Arial"/>
                <a:cs typeface="Arial"/>
              </a:rPr>
              <a:t>they </a:t>
            </a:r>
            <a:r>
              <a:rPr sz="2800" spc="-55" dirty="0">
                <a:latin typeface="Arial"/>
                <a:cs typeface="Arial"/>
              </a:rPr>
              <a:t>buy, </a:t>
            </a:r>
            <a:r>
              <a:rPr sz="2800" spc="-5" dirty="0">
                <a:latin typeface="Arial"/>
                <a:cs typeface="Arial"/>
              </a:rPr>
              <a:t>when </a:t>
            </a:r>
            <a:r>
              <a:rPr sz="2800" dirty="0">
                <a:latin typeface="Arial"/>
                <a:cs typeface="Arial"/>
              </a:rPr>
              <a:t>they  </a:t>
            </a:r>
            <a:r>
              <a:rPr sz="2800" spc="-55" dirty="0">
                <a:latin typeface="Arial"/>
                <a:cs typeface="Arial"/>
              </a:rPr>
              <a:t>buy, </a:t>
            </a:r>
            <a:r>
              <a:rPr sz="2800" dirty="0">
                <a:latin typeface="Arial"/>
                <a:cs typeface="Arial"/>
              </a:rPr>
              <a:t>and </a:t>
            </a:r>
            <a:r>
              <a:rPr sz="2800" spc="-5" dirty="0">
                <a:latin typeface="Arial"/>
                <a:cs typeface="Arial"/>
              </a:rPr>
              <a:t>why </a:t>
            </a:r>
            <a:r>
              <a:rPr sz="2800" dirty="0">
                <a:latin typeface="Arial"/>
                <a:cs typeface="Arial"/>
              </a:rPr>
              <a:t>they </a:t>
            </a:r>
            <a:r>
              <a:rPr sz="2800" spc="-50" dirty="0">
                <a:latin typeface="Arial"/>
                <a:cs typeface="Arial"/>
              </a:rPr>
              <a:t>buy. </a:t>
            </a:r>
            <a:r>
              <a:rPr sz="2800" dirty="0">
                <a:latin typeface="Arial"/>
                <a:cs typeface="Arial"/>
              </a:rPr>
              <a:t>Marketers can </a:t>
            </a:r>
            <a:r>
              <a:rPr sz="2800" spc="-5" dirty="0">
                <a:latin typeface="Arial"/>
                <a:cs typeface="Arial"/>
              </a:rPr>
              <a:t>study </a:t>
            </a:r>
            <a:r>
              <a:rPr sz="2800" dirty="0">
                <a:latin typeface="Arial"/>
                <a:cs typeface="Arial"/>
              </a:rPr>
              <a:t>actual  consumer </a:t>
            </a:r>
            <a:r>
              <a:rPr sz="2800" spc="-5" dirty="0">
                <a:latin typeface="Arial"/>
                <a:cs typeface="Arial"/>
              </a:rPr>
              <a:t>purchases to </a:t>
            </a:r>
            <a:r>
              <a:rPr sz="2800" dirty="0">
                <a:latin typeface="Arial"/>
                <a:cs typeface="Arial"/>
              </a:rPr>
              <a:t>find </a:t>
            </a:r>
            <a:r>
              <a:rPr sz="2800" spc="-5" dirty="0">
                <a:latin typeface="Arial"/>
                <a:cs typeface="Arial"/>
              </a:rPr>
              <a:t>out what </a:t>
            </a:r>
            <a:r>
              <a:rPr sz="2800" dirty="0">
                <a:latin typeface="Arial"/>
                <a:cs typeface="Arial"/>
              </a:rPr>
              <a:t>they </a:t>
            </a:r>
            <a:r>
              <a:rPr sz="2800" spc="-55" dirty="0">
                <a:latin typeface="Arial"/>
                <a:cs typeface="Arial"/>
              </a:rPr>
              <a:t>buy, </a:t>
            </a:r>
            <a:r>
              <a:rPr sz="2800" spc="-5" dirty="0">
                <a:latin typeface="Arial"/>
                <a:cs typeface="Arial"/>
              </a:rPr>
              <a:t>where,  </a:t>
            </a:r>
            <a:r>
              <a:rPr sz="2800" dirty="0">
                <a:latin typeface="Arial"/>
                <a:cs typeface="Arial"/>
              </a:rPr>
              <a:t>and how </a:t>
            </a:r>
            <a:r>
              <a:rPr sz="2800" spc="-5" dirty="0">
                <a:latin typeface="Arial"/>
                <a:cs typeface="Arial"/>
              </a:rPr>
              <a:t>much. Buy learning </a:t>
            </a:r>
            <a:r>
              <a:rPr sz="2800" dirty="0">
                <a:latin typeface="Arial"/>
                <a:cs typeface="Arial"/>
              </a:rPr>
              <a:t>about they </a:t>
            </a:r>
            <a:r>
              <a:rPr sz="2800" spc="-5" dirty="0">
                <a:latin typeface="Arial"/>
                <a:cs typeface="Arial"/>
              </a:rPr>
              <a:t>whys </a:t>
            </a:r>
            <a:r>
              <a:rPr sz="2800" dirty="0">
                <a:latin typeface="Arial"/>
                <a:cs typeface="Arial"/>
              </a:rPr>
              <a:t>of  consumer </a:t>
            </a:r>
            <a:r>
              <a:rPr sz="2800" spc="-5" dirty="0">
                <a:latin typeface="Arial"/>
                <a:cs typeface="Arial"/>
              </a:rPr>
              <a:t>buying </a:t>
            </a:r>
            <a:r>
              <a:rPr sz="2800" dirty="0">
                <a:latin typeface="Arial"/>
                <a:cs typeface="Arial"/>
              </a:rPr>
              <a:t>behavior </a:t>
            </a:r>
            <a:r>
              <a:rPr sz="2800" spc="-5" dirty="0">
                <a:latin typeface="Arial"/>
                <a:cs typeface="Arial"/>
              </a:rPr>
              <a:t>is </a:t>
            </a:r>
            <a:r>
              <a:rPr sz="2800" dirty="0">
                <a:latin typeface="Arial"/>
                <a:cs typeface="Arial"/>
              </a:rPr>
              <a:t>not so easy </a:t>
            </a:r>
            <a:r>
              <a:rPr sz="2800" spc="-5" dirty="0">
                <a:latin typeface="Arial"/>
                <a:cs typeface="Arial"/>
              </a:rPr>
              <a:t>– the </a:t>
            </a:r>
            <a:r>
              <a:rPr sz="2800" dirty="0">
                <a:latin typeface="Arial"/>
                <a:cs typeface="Arial"/>
              </a:rPr>
              <a:t>answers  are </a:t>
            </a:r>
            <a:r>
              <a:rPr sz="2800" spc="-5" dirty="0">
                <a:latin typeface="Arial"/>
                <a:cs typeface="Arial"/>
              </a:rPr>
              <a:t>often locked </a:t>
            </a:r>
            <a:r>
              <a:rPr sz="2800" dirty="0">
                <a:latin typeface="Arial"/>
                <a:cs typeface="Arial"/>
              </a:rPr>
              <a:t>deep </a:t>
            </a:r>
            <a:r>
              <a:rPr sz="2800" spc="-5" dirty="0">
                <a:latin typeface="Arial"/>
                <a:cs typeface="Arial"/>
              </a:rPr>
              <a:t>within the </a:t>
            </a:r>
            <a:r>
              <a:rPr sz="2800" dirty="0">
                <a:latin typeface="Arial"/>
                <a:cs typeface="Arial"/>
              </a:rPr>
              <a:t>consumer’s</a:t>
            </a:r>
            <a:r>
              <a:rPr sz="2800" spc="12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head.</a:t>
            </a:r>
            <a:endParaRPr sz="280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4013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44824"/>
            <a:ext cx="8579050" cy="3315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7392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219" y="467690"/>
            <a:ext cx="3693795" cy="7264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600" spc="-5" dirty="0"/>
              <a:t>Nicosia</a:t>
            </a:r>
            <a:r>
              <a:rPr sz="4600" spc="-50" dirty="0"/>
              <a:t> </a:t>
            </a:r>
            <a:r>
              <a:rPr sz="4600" spc="-5" dirty="0"/>
              <a:t>model</a:t>
            </a:r>
            <a:endParaRPr sz="4600"/>
          </a:p>
        </p:txBody>
      </p:sp>
      <p:sp>
        <p:nvSpPr>
          <p:cNvPr id="3" name="object 3"/>
          <p:cNvSpPr txBox="1"/>
          <p:nvPr/>
        </p:nvSpPr>
        <p:spPr>
          <a:xfrm>
            <a:off x="572516" y="1572513"/>
            <a:ext cx="7078345" cy="3440429"/>
          </a:xfrm>
          <a:prstGeom prst="rect">
            <a:avLst/>
          </a:prstGeom>
        </p:spPr>
        <p:txBody>
          <a:bodyPr vert="horz" wrap="square" lIns="0" tIns="67945" rIns="0" bIns="0" rtlCol="0">
            <a:spAutoFit/>
          </a:bodyPr>
          <a:lstStyle/>
          <a:p>
            <a:pPr marL="396240" marR="516890" indent="-384175">
              <a:lnSpc>
                <a:spcPts val="3460"/>
              </a:lnSpc>
              <a:spcBef>
                <a:spcPts val="535"/>
              </a:spcBef>
              <a:buClr>
                <a:srgbClr val="6D9FAF"/>
              </a:buClr>
              <a:buSzPct val="79687"/>
              <a:buFont typeface="Wingdings 2"/>
              <a:buChar char=""/>
              <a:tabLst>
                <a:tab pos="396875" algn="l"/>
              </a:tabLst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Proposed by Francesco Nicosia</a:t>
            </a:r>
            <a:r>
              <a:rPr sz="3200" spc="-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in  </a:t>
            </a:r>
            <a:r>
              <a:rPr sz="3200" spc="-10" dirty="0">
                <a:solidFill>
                  <a:srgbClr val="FFFFFF"/>
                </a:solidFill>
                <a:latin typeface="Arial"/>
                <a:cs typeface="Arial"/>
              </a:rPr>
              <a:t>1970s</a:t>
            </a:r>
            <a:endParaRPr sz="3200">
              <a:latin typeface="Arial"/>
              <a:cs typeface="Arial"/>
            </a:endParaRPr>
          </a:p>
          <a:p>
            <a:pPr marL="396240" marR="358140" indent="-384175">
              <a:lnSpc>
                <a:spcPts val="3460"/>
              </a:lnSpc>
              <a:spcBef>
                <a:spcPts val="765"/>
              </a:spcBef>
              <a:buClr>
                <a:srgbClr val="6D9FAF"/>
              </a:buClr>
              <a:buSzPct val="79687"/>
              <a:buFont typeface="Wingdings 2"/>
              <a:buChar char=""/>
              <a:tabLst>
                <a:tab pos="396875" algn="l"/>
              </a:tabLst>
            </a:pPr>
            <a:r>
              <a:rPr sz="3200" spc="-5" dirty="0">
                <a:solidFill>
                  <a:srgbClr val="FFFFFF"/>
                </a:solidFill>
                <a:latin typeface="Arial"/>
                <a:cs typeface="Arial"/>
              </a:rPr>
              <a:t>Incomplete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in a </a:t>
            </a:r>
            <a:r>
              <a:rPr sz="3200" spc="-5" dirty="0">
                <a:solidFill>
                  <a:srgbClr val="FFFFFF"/>
                </a:solidFill>
                <a:latin typeface="Arial"/>
                <a:cs typeface="Arial"/>
              </a:rPr>
              <a:t>number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3200" spc="-1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aspects,  very</a:t>
            </a:r>
            <a:r>
              <a:rPr sz="32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Arial"/>
                <a:cs typeface="Arial"/>
              </a:rPr>
              <a:t>reductionist</a:t>
            </a:r>
            <a:endParaRPr sz="3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  <a:buClr>
                <a:srgbClr val="6D9FAF"/>
              </a:buClr>
              <a:buFont typeface="Wingdings 2"/>
              <a:buChar char=""/>
            </a:pPr>
            <a:endParaRPr sz="4300">
              <a:latin typeface="Arial"/>
              <a:cs typeface="Arial"/>
            </a:endParaRPr>
          </a:p>
          <a:p>
            <a:pPr marL="396240" marR="5080" indent="-384175">
              <a:lnSpc>
                <a:spcPts val="3460"/>
              </a:lnSpc>
              <a:buClr>
                <a:srgbClr val="6D9FAF"/>
              </a:buClr>
              <a:buSzPct val="79687"/>
              <a:buFont typeface="Wingdings 2"/>
              <a:buChar char=""/>
              <a:tabLst>
                <a:tab pos="396875" algn="l"/>
              </a:tabLst>
            </a:pPr>
            <a:r>
              <a:rPr sz="3200" spc="-30" dirty="0">
                <a:solidFill>
                  <a:srgbClr val="FFFFFF"/>
                </a:solidFill>
                <a:latin typeface="Arial"/>
                <a:cs typeface="Arial"/>
              </a:rPr>
              <a:t>Variables </a:t>
            </a:r>
            <a:r>
              <a:rPr sz="3200" spc="-10" dirty="0">
                <a:solidFill>
                  <a:srgbClr val="FFFFFF"/>
                </a:solidFill>
                <a:latin typeface="Arial"/>
                <a:cs typeface="Arial"/>
              </a:rPr>
              <a:t>in </a:t>
            </a:r>
            <a:r>
              <a:rPr sz="3200" spc="-5" dirty="0">
                <a:solidFill>
                  <a:srgbClr val="FFFFFF"/>
                </a:solidFill>
                <a:latin typeface="Arial"/>
                <a:cs typeface="Arial"/>
              </a:rPr>
              <a:t>the model have not been  clearly</a:t>
            </a:r>
            <a:r>
              <a:rPr sz="3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Arial"/>
                <a:cs typeface="Arial"/>
              </a:rPr>
              <a:t>defined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315200" y="0"/>
            <a:ext cx="1828800" cy="6858000"/>
          </a:xfrm>
          <a:custGeom>
            <a:avLst/>
            <a:gdLst/>
            <a:ahLst/>
            <a:cxnLst/>
            <a:rect l="l" t="t" r="r" b="b"/>
            <a:pathLst>
              <a:path w="1828800" h="6858000">
                <a:moveTo>
                  <a:pt x="0" y="0"/>
                </a:moveTo>
                <a:lnTo>
                  <a:pt x="37678" y="52510"/>
                </a:lnTo>
                <a:lnTo>
                  <a:pt x="74692" y="105059"/>
                </a:lnTo>
                <a:lnTo>
                  <a:pt x="111045" y="157642"/>
                </a:lnTo>
                <a:lnTo>
                  <a:pt x="146740" y="210258"/>
                </a:lnTo>
                <a:lnTo>
                  <a:pt x="181781" y="262903"/>
                </a:lnTo>
                <a:lnTo>
                  <a:pt x="216173" y="315574"/>
                </a:lnTo>
                <a:lnTo>
                  <a:pt x="249918" y="368268"/>
                </a:lnTo>
                <a:lnTo>
                  <a:pt x="283022" y="420982"/>
                </a:lnTo>
                <a:lnTo>
                  <a:pt x="315488" y="473715"/>
                </a:lnTo>
                <a:lnTo>
                  <a:pt x="347319" y="526461"/>
                </a:lnTo>
                <a:lnTo>
                  <a:pt x="378519" y="579219"/>
                </a:lnTo>
                <a:lnTo>
                  <a:pt x="409092" y="631986"/>
                </a:lnTo>
                <a:lnTo>
                  <a:pt x="439043" y="684758"/>
                </a:lnTo>
                <a:lnTo>
                  <a:pt x="468375" y="737534"/>
                </a:lnTo>
                <a:lnTo>
                  <a:pt x="497091" y="790309"/>
                </a:lnTo>
                <a:lnTo>
                  <a:pt x="525196" y="843081"/>
                </a:lnTo>
                <a:lnTo>
                  <a:pt x="552693" y="895847"/>
                </a:lnTo>
                <a:lnTo>
                  <a:pt x="579586" y="948604"/>
                </a:lnTo>
                <a:lnTo>
                  <a:pt x="605880" y="1001349"/>
                </a:lnTo>
                <a:lnTo>
                  <a:pt x="631577" y="1054080"/>
                </a:lnTo>
                <a:lnTo>
                  <a:pt x="656682" y="1106792"/>
                </a:lnTo>
                <a:lnTo>
                  <a:pt x="681198" y="1159484"/>
                </a:lnTo>
                <a:lnTo>
                  <a:pt x="705130" y="1212153"/>
                </a:lnTo>
                <a:lnTo>
                  <a:pt x="728481" y="1264795"/>
                </a:lnTo>
                <a:lnTo>
                  <a:pt x="751256" y="1317407"/>
                </a:lnTo>
                <a:lnTo>
                  <a:pt x="773457" y="1369987"/>
                </a:lnTo>
                <a:lnTo>
                  <a:pt x="795088" y="1422532"/>
                </a:lnTo>
                <a:lnTo>
                  <a:pt x="816155" y="1475038"/>
                </a:lnTo>
                <a:lnTo>
                  <a:pt x="836659" y="1527504"/>
                </a:lnTo>
                <a:lnTo>
                  <a:pt x="856606" y="1579925"/>
                </a:lnTo>
                <a:lnTo>
                  <a:pt x="875999" y="1632299"/>
                </a:lnTo>
                <a:lnTo>
                  <a:pt x="894841" y="1684623"/>
                </a:lnTo>
                <a:lnTo>
                  <a:pt x="913138" y="1736895"/>
                </a:lnTo>
                <a:lnTo>
                  <a:pt x="930891" y="1789110"/>
                </a:lnTo>
                <a:lnTo>
                  <a:pt x="948107" y="1841267"/>
                </a:lnTo>
                <a:lnTo>
                  <a:pt x="964787" y="1893362"/>
                </a:lnTo>
                <a:lnTo>
                  <a:pt x="980936" y="1945392"/>
                </a:lnTo>
                <a:lnTo>
                  <a:pt x="996558" y="1997355"/>
                </a:lnTo>
                <a:lnTo>
                  <a:pt x="1011657" y="2049248"/>
                </a:lnTo>
                <a:lnTo>
                  <a:pt x="1026237" y="2101067"/>
                </a:lnTo>
                <a:lnTo>
                  <a:pt x="1040300" y="2152809"/>
                </a:lnTo>
                <a:lnTo>
                  <a:pt x="1053852" y="2204473"/>
                </a:lnTo>
                <a:lnTo>
                  <a:pt x="1066896" y="2256054"/>
                </a:lnTo>
                <a:lnTo>
                  <a:pt x="1079436" y="2307550"/>
                </a:lnTo>
                <a:lnTo>
                  <a:pt x="1091475" y="2358958"/>
                </a:lnTo>
                <a:lnTo>
                  <a:pt x="1103018" y="2410275"/>
                </a:lnTo>
                <a:lnTo>
                  <a:pt x="1114068" y="2461498"/>
                </a:lnTo>
                <a:lnTo>
                  <a:pt x="1124629" y="2512625"/>
                </a:lnTo>
                <a:lnTo>
                  <a:pt x="1134705" y="2563651"/>
                </a:lnTo>
                <a:lnTo>
                  <a:pt x="1144300" y="2614575"/>
                </a:lnTo>
                <a:lnTo>
                  <a:pt x="1153418" y="2665393"/>
                </a:lnTo>
                <a:lnTo>
                  <a:pt x="1162062" y="2716103"/>
                </a:lnTo>
                <a:lnTo>
                  <a:pt x="1170236" y="2766701"/>
                </a:lnTo>
                <a:lnTo>
                  <a:pt x="1177945" y="2817185"/>
                </a:lnTo>
                <a:lnTo>
                  <a:pt x="1185192" y="2867551"/>
                </a:lnTo>
                <a:lnTo>
                  <a:pt x="1191980" y="2917797"/>
                </a:lnTo>
                <a:lnTo>
                  <a:pt x="1198314" y="2967920"/>
                </a:lnTo>
                <a:lnTo>
                  <a:pt x="1204197" y="3017916"/>
                </a:lnTo>
                <a:lnTo>
                  <a:pt x="1209634" y="3067784"/>
                </a:lnTo>
                <a:lnTo>
                  <a:pt x="1214628" y="3117520"/>
                </a:lnTo>
                <a:lnTo>
                  <a:pt x="1219183" y="3167120"/>
                </a:lnTo>
                <a:lnTo>
                  <a:pt x="1223302" y="3216583"/>
                </a:lnTo>
                <a:lnTo>
                  <a:pt x="1226990" y="3265905"/>
                </a:lnTo>
                <a:lnTo>
                  <a:pt x="1230251" y="3315083"/>
                </a:lnTo>
                <a:lnTo>
                  <a:pt x="1233088" y="3364115"/>
                </a:lnTo>
                <a:lnTo>
                  <a:pt x="1235505" y="3412997"/>
                </a:lnTo>
                <a:lnTo>
                  <a:pt x="1237506" y="3461726"/>
                </a:lnTo>
                <a:lnTo>
                  <a:pt x="1239095" y="3510300"/>
                </a:lnTo>
                <a:lnTo>
                  <a:pt x="1240275" y="3558716"/>
                </a:lnTo>
                <a:lnTo>
                  <a:pt x="1241051" y="3606970"/>
                </a:lnTo>
                <a:lnTo>
                  <a:pt x="1241426" y="3655060"/>
                </a:lnTo>
                <a:lnTo>
                  <a:pt x="1241404" y="3702983"/>
                </a:lnTo>
                <a:lnTo>
                  <a:pt x="1240989" y="3750736"/>
                </a:lnTo>
                <a:lnTo>
                  <a:pt x="1240185" y="3798316"/>
                </a:lnTo>
                <a:lnTo>
                  <a:pt x="1238995" y="3845719"/>
                </a:lnTo>
                <a:lnTo>
                  <a:pt x="1237424" y="3892944"/>
                </a:lnTo>
                <a:lnTo>
                  <a:pt x="1235475" y="3939987"/>
                </a:lnTo>
                <a:lnTo>
                  <a:pt x="1233152" y="3986846"/>
                </a:lnTo>
                <a:lnTo>
                  <a:pt x="1230459" y="4033516"/>
                </a:lnTo>
                <a:lnTo>
                  <a:pt x="1227400" y="4079996"/>
                </a:lnTo>
                <a:lnTo>
                  <a:pt x="1223979" y="4126283"/>
                </a:lnTo>
                <a:lnTo>
                  <a:pt x="1220198" y="4172373"/>
                </a:lnTo>
                <a:lnTo>
                  <a:pt x="1216063" y="4218264"/>
                </a:lnTo>
                <a:lnTo>
                  <a:pt x="1211578" y="4263952"/>
                </a:lnTo>
                <a:lnTo>
                  <a:pt x="1206745" y="4309435"/>
                </a:lnTo>
                <a:lnTo>
                  <a:pt x="1201568" y="4354710"/>
                </a:lnTo>
                <a:lnTo>
                  <a:pt x="1196053" y="4399773"/>
                </a:lnTo>
                <a:lnTo>
                  <a:pt x="1190201" y="4444623"/>
                </a:lnTo>
                <a:lnTo>
                  <a:pt x="1184018" y="4489256"/>
                </a:lnTo>
                <a:lnTo>
                  <a:pt x="1177507" y="4533668"/>
                </a:lnTo>
                <a:lnTo>
                  <a:pt x="1170672" y="4577858"/>
                </a:lnTo>
                <a:lnTo>
                  <a:pt x="1163517" y="4621822"/>
                </a:lnTo>
                <a:lnTo>
                  <a:pt x="1156045" y="4665558"/>
                </a:lnTo>
                <a:lnTo>
                  <a:pt x="1148260" y="4709062"/>
                </a:lnTo>
                <a:lnTo>
                  <a:pt x="1140167" y="4752331"/>
                </a:lnTo>
                <a:lnTo>
                  <a:pt x="1131769" y="4795362"/>
                </a:lnTo>
                <a:lnTo>
                  <a:pt x="1123069" y="4838154"/>
                </a:lnTo>
                <a:lnTo>
                  <a:pt x="1114073" y="4880702"/>
                </a:lnTo>
                <a:lnTo>
                  <a:pt x="1104783" y="4923003"/>
                </a:lnTo>
                <a:lnTo>
                  <a:pt x="1095203" y="4965056"/>
                </a:lnTo>
                <a:lnTo>
                  <a:pt x="1085337" y="5006856"/>
                </a:lnTo>
                <a:lnTo>
                  <a:pt x="1075190" y="5048401"/>
                </a:lnTo>
                <a:lnTo>
                  <a:pt x="1064764" y="5089688"/>
                </a:lnTo>
                <a:lnTo>
                  <a:pt x="1054064" y="5130715"/>
                </a:lnTo>
                <a:lnTo>
                  <a:pt x="1043094" y="5171477"/>
                </a:lnTo>
                <a:lnTo>
                  <a:pt x="1031857" y="5211973"/>
                </a:lnTo>
                <a:lnTo>
                  <a:pt x="1020357" y="5252199"/>
                </a:lnTo>
                <a:lnTo>
                  <a:pt x="1008598" y="5292152"/>
                </a:lnTo>
                <a:lnTo>
                  <a:pt x="996584" y="5331829"/>
                </a:lnTo>
                <a:lnTo>
                  <a:pt x="984319" y="5371228"/>
                </a:lnTo>
                <a:lnTo>
                  <a:pt x="971806" y="5410346"/>
                </a:lnTo>
                <a:lnTo>
                  <a:pt x="959049" y="5449179"/>
                </a:lnTo>
                <a:lnTo>
                  <a:pt x="946053" y="5487725"/>
                </a:lnTo>
                <a:lnTo>
                  <a:pt x="932821" y="5525981"/>
                </a:lnTo>
                <a:lnTo>
                  <a:pt x="919356" y="5563944"/>
                </a:lnTo>
                <a:lnTo>
                  <a:pt x="905664" y="5601610"/>
                </a:lnTo>
                <a:lnTo>
                  <a:pt x="891746" y="5638977"/>
                </a:lnTo>
                <a:lnTo>
                  <a:pt x="877608" y="5676043"/>
                </a:lnTo>
                <a:lnTo>
                  <a:pt x="863253" y="5712803"/>
                </a:lnTo>
                <a:lnTo>
                  <a:pt x="848686" y="5749256"/>
                </a:lnTo>
                <a:lnTo>
                  <a:pt x="833909" y="5785398"/>
                </a:lnTo>
                <a:lnTo>
                  <a:pt x="818926" y="5821227"/>
                </a:lnTo>
                <a:lnTo>
                  <a:pt x="803742" y="5856738"/>
                </a:lnTo>
                <a:lnTo>
                  <a:pt x="788361" y="5891930"/>
                </a:lnTo>
                <a:lnTo>
                  <a:pt x="772785" y="5926800"/>
                </a:lnTo>
                <a:lnTo>
                  <a:pt x="741068" y="5995560"/>
                </a:lnTo>
                <a:lnTo>
                  <a:pt x="708622" y="6062996"/>
                </a:lnTo>
                <a:lnTo>
                  <a:pt x="675477" y="6129082"/>
                </a:lnTo>
                <a:lnTo>
                  <a:pt x="641663" y="6193797"/>
                </a:lnTo>
                <a:lnTo>
                  <a:pt x="607212" y="6257116"/>
                </a:lnTo>
                <a:lnTo>
                  <a:pt x="572155" y="6319017"/>
                </a:lnTo>
                <a:lnTo>
                  <a:pt x="536521" y="6379475"/>
                </a:lnTo>
                <a:lnTo>
                  <a:pt x="500341" y="6438468"/>
                </a:lnTo>
                <a:lnTo>
                  <a:pt x="463647" y="6495971"/>
                </a:lnTo>
                <a:lnTo>
                  <a:pt x="426469" y="6551962"/>
                </a:lnTo>
                <a:lnTo>
                  <a:pt x="388836" y="6606417"/>
                </a:lnTo>
                <a:lnTo>
                  <a:pt x="350781" y="6659313"/>
                </a:lnTo>
                <a:lnTo>
                  <a:pt x="312334" y="6710625"/>
                </a:lnTo>
                <a:lnTo>
                  <a:pt x="273525" y="6760331"/>
                </a:lnTo>
                <a:lnTo>
                  <a:pt x="234385" y="6808408"/>
                </a:lnTo>
                <a:lnTo>
                  <a:pt x="194945" y="6854831"/>
                </a:lnTo>
                <a:lnTo>
                  <a:pt x="1828800" y="6857999"/>
                </a:lnTo>
                <a:lnTo>
                  <a:pt x="1828800" y="14224"/>
                </a:lnTo>
                <a:lnTo>
                  <a:pt x="0" y="0"/>
                </a:lnTo>
                <a:close/>
              </a:path>
            </a:pathLst>
          </a:custGeom>
          <a:solidFill>
            <a:srgbClr val="585858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572516" y="1581658"/>
            <a:ext cx="7173595" cy="4188460"/>
          </a:xfrm>
          <a:prstGeom prst="rect">
            <a:avLst/>
          </a:prstGeom>
        </p:spPr>
        <p:txBody>
          <a:bodyPr vert="horz" wrap="square" lIns="0" tIns="54610" rIns="0" bIns="0" rtlCol="0">
            <a:spAutoFit/>
          </a:bodyPr>
          <a:lstStyle/>
          <a:p>
            <a:pPr marL="396240" marR="5080" indent="-384175">
              <a:lnSpc>
                <a:spcPct val="90000"/>
              </a:lnSpc>
              <a:spcBef>
                <a:spcPts val="430"/>
              </a:spcBef>
              <a:buClr>
                <a:srgbClr val="6D9FAF"/>
              </a:buClr>
              <a:buSzPct val="80357"/>
              <a:buFont typeface="Wingdings 2"/>
              <a:buChar char=""/>
              <a:tabLst>
                <a:tab pos="396240" algn="l"/>
                <a:tab pos="396875" algn="l"/>
              </a:tabLst>
            </a:pPr>
            <a:r>
              <a:rPr sz="2800" spc="-5" dirty="0">
                <a:solidFill>
                  <a:srgbClr val="FFFFFF"/>
                </a:solidFill>
                <a:latin typeface="Arial"/>
                <a:cs typeface="Arial"/>
              </a:rPr>
              <a:t>A number of assumptions have been</a:t>
            </a:r>
            <a:r>
              <a:rPr sz="2800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Arial"/>
                <a:cs typeface="Arial"/>
              </a:rPr>
              <a:t>made 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that question </a:t>
            </a:r>
            <a:r>
              <a:rPr sz="2800" spc="-5" dirty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validity </a:t>
            </a:r>
            <a:r>
              <a:rPr sz="2800" spc="-5" dirty="0">
                <a:solidFill>
                  <a:srgbClr val="FFFFFF"/>
                </a:solidFill>
                <a:latin typeface="Arial"/>
                <a:cs typeface="Arial"/>
              </a:rPr>
              <a:t>of this model, for 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instance:</a:t>
            </a:r>
            <a:endParaRPr sz="2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  <a:buClr>
                <a:srgbClr val="6D9FAF"/>
              </a:buClr>
              <a:buFont typeface="Wingdings 2"/>
              <a:buChar char=""/>
            </a:pPr>
            <a:endParaRPr sz="3650">
              <a:latin typeface="Arial"/>
              <a:cs typeface="Arial"/>
            </a:endParaRPr>
          </a:p>
          <a:p>
            <a:pPr marL="781050" lvl="1" indent="-356870">
              <a:lnSpc>
                <a:spcPct val="100000"/>
              </a:lnSpc>
              <a:buClr>
                <a:srgbClr val="6D9FAF"/>
              </a:buClr>
              <a:buSzPct val="89583"/>
              <a:buFont typeface="Wingdings 2"/>
              <a:buChar char=""/>
              <a:tabLst>
                <a:tab pos="780415" algn="l"/>
                <a:tab pos="78105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What type of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consumer are we talking</a:t>
            </a:r>
            <a:r>
              <a:rPr sz="24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about?</a:t>
            </a:r>
            <a:endParaRPr sz="2400">
              <a:latin typeface="Arial"/>
              <a:cs typeface="Arial"/>
            </a:endParaRPr>
          </a:p>
          <a:p>
            <a:pPr marL="775970" indent="-352425">
              <a:lnSpc>
                <a:spcPct val="100000"/>
              </a:lnSpc>
              <a:spcBef>
                <a:spcPts val="720"/>
              </a:spcBef>
              <a:buClr>
                <a:srgbClr val="6D9FAF"/>
              </a:buClr>
              <a:buSzPct val="89583"/>
              <a:buFont typeface="Wingdings"/>
              <a:buChar char=""/>
              <a:tabLst>
                <a:tab pos="775970" algn="l"/>
                <a:tab pos="776605" algn="l"/>
              </a:tabLst>
            </a:pP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The company and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consumer have</a:t>
            </a:r>
            <a:r>
              <a:rPr sz="2400" spc="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an</a:t>
            </a:r>
            <a:endParaRPr sz="2400">
              <a:latin typeface="Arial"/>
              <a:cs typeface="Arial"/>
            </a:endParaRPr>
          </a:p>
          <a:p>
            <a:pPr marL="698500">
              <a:lnSpc>
                <a:spcPct val="100000"/>
              </a:lnSpc>
              <a:spcBef>
                <a:spcPts val="145"/>
              </a:spcBef>
            </a:pP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existing relationship?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What</a:t>
            </a:r>
            <a:r>
              <a:rPr sz="2400" spc="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type?</a:t>
            </a:r>
            <a:endParaRPr sz="2400">
              <a:latin typeface="Arial"/>
              <a:cs typeface="Arial"/>
            </a:endParaRPr>
          </a:p>
          <a:p>
            <a:pPr marL="698500" marR="908050" indent="-274955">
              <a:lnSpc>
                <a:spcPct val="105000"/>
              </a:lnSpc>
              <a:spcBef>
                <a:spcPts val="575"/>
              </a:spcBef>
              <a:buClr>
                <a:srgbClr val="6D9FAF"/>
              </a:buClr>
              <a:buSzPct val="89583"/>
              <a:buFont typeface="Wingdings"/>
              <a:buChar char=""/>
              <a:tabLst>
                <a:tab pos="780415" algn="l"/>
                <a:tab pos="781050" algn="l"/>
              </a:tabLst>
            </a:pPr>
            <a:r>
              <a:rPr dirty="0"/>
              <a:t>	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Is this for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a new product?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Is this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first 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exchange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consumer has had with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 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producer?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89"/>
          <a:stretch/>
        </p:blipFill>
        <p:spPr bwMode="auto">
          <a:xfrm>
            <a:off x="152400" y="377657"/>
            <a:ext cx="8762706" cy="6099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6313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72516" y="1313179"/>
            <a:ext cx="7272655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96240" marR="5080" indent="-384175" algn="just">
              <a:lnSpc>
                <a:spcPct val="100000"/>
              </a:lnSpc>
              <a:spcBef>
                <a:spcPts val="100"/>
              </a:spcBef>
              <a:buClr>
                <a:srgbClr val="6D9FAF"/>
              </a:buClr>
              <a:buSzPct val="80555"/>
              <a:buFont typeface="Wingdings 2"/>
              <a:buChar char=""/>
              <a:tabLst>
                <a:tab pos="396875" algn="l"/>
              </a:tabLst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The term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customer refers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to the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purchaser of a product or service  whereas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the term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consumer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refers to the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end user of a product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or 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service.</a:t>
            </a:r>
            <a:endParaRPr sz="18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90219" y="467690"/>
            <a:ext cx="3531235" cy="7264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600" spc="-5" dirty="0"/>
              <a:t>A customer</a:t>
            </a:r>
            <a:r>
              <a:rPr sz="4600" spc="-305" dirty="0"/>
              <a:t> </a:t>
            </a:r>
            <a:r>
              <a:rPr sz="4600" spc="-5" dirty="0"/>
              <a:t>is</a:t>
            </a:r>
            <a:endParaRPr sz="4600"/>
          </a:p>
        </p:txBody>
      </p:sp>
      <p:sp>
        <p:nvSpPr>
          <p:cNvPr id="4" name="object 4"/>
          <p:cNvSpPr/>
          <p:nvPr/>
        </p:nvSpPr>
        <p:spPr>
          <a:xfrm>
            <a:off x="1000099" y="2285936"/>
            <a:ext cx="6786626" cy="41855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85875" y="2357399"/>
            <a:ext cx="6500876" cy="392912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90219" y="467690"/>
            <a:ext cx="2232660" cy="7264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600" spc="-5" dirty="0"/>
              <a:t>example</a:t>
            </a:r>
            <a:endParaRPr sz="4600"/>
          </a:p>
        </p:txBody>
      </p:sp>
      <p:sp>
        <p:nvSpPr>
          <p:cNvPr id="4" name="object 4"/>
          <p:cNvSpPr txBox="1"/>
          <p:nvPr/>
        </p:nvSpPr>
        <p:spPr>
          <a:xfrm>
            <a:off x="572516" y="1622805"/>
            <a:ext cx="284353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96240" indent="-384175">
              <a:lnSpc>
                <a:spcPct val="100000"/>
              </a:lnSpc>
              <a:spcBef>
                <a:spcPts val="100"/>
              </a:spcBef>
              <a:buClr>
                <a:srgbClr val="6D9FAF"/>
              </a:buClr>
              <a:buSzPct val="80000"/>
              <a:buFont typeface="Wingdings 2"/>
              <a:buChar char=""/>
              <a:tabLst>
                <a:tab pos="396875" algn="l"/>
              </a:tabLst>
            </a:pP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Four-wheelers</a:t>
            </a:r>
            <a:endParaRPr sz="30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219" y="193370"/>
            <a:ext cx="6562725" cy="1276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/>
              <a:t>Engel, Blackwell and</a:t>
            </a:r>
            <a:r>
              <a:rPr spc="-140" dirty="0"/>
              <a:t> </a:t>
            </a:r>
            <a:r>
              <a:rPr dirty="0"/>
              <a:t>minard  model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72516" y="1622805"/>
            <a:ext cx="6720840" cy="42329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96240" indent="-384175">
              <a:lnSpc>
                <a:spcPct val="100000"/>
              </a:lnSpc>
              <a:spcBef>
                <a:spcPts val="100"/>
              </a:spcBef>
              <a:buClr>
                <a:srgbClr val="6D9FAF"/>
              </a:buClr>
              <a:buSzPct val="80000"/>
              <a:buFont typeface="Wingdings 2"/>
              <a:buChar char=""/>
              <a:tabLst>
                <a:tab pos="396875" algn="l"/>
              </a:tabLst>
            </a:pP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Information input</a:t>
            </a:r>
            <a:endParaRPr sz="3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  <a:buClr>
                <a:srgbClr val="6D9FAF"/>
              </a:buClr>
              <a:buFont typeface="Wingdings 2"/>
              <a:buChar char=""/>
            </a:pPr>
            <a:endParaRPr sz="4350">
              <a:latin typeface="Arial"/>
              <a:cs typeface="Arial"/>
            </a:endParaRPr>
          </a:p>
          <a:p>
            <a:pPr marL="396240" indent="-384175">
              <a:lnSpc>
                <a:spcPct val="100000"/>
              </a:lnSpc>
              <a:buClr>
                <a:srgbClr val="6D9FAF"/>
              </a:buClr>
              <a:buSzPct val="80000"/>
              <a:buFont typeface="Wingdings 2"/>
              <a:buChar char=""/>
              <a:tabLst>
                <a:tab pos="396875" algn="l"/>
              </a:tabLst>
            </a:pP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Information processing</a:t>
            </a:r>
            <a:endParaRPr sz="3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  <a:buClr>
                <a:srgbClr val="6D9FAF"/>
              </a:buClr>
              <a:buFont typeface="Wingdings 2"/>
              <a:buChar char=""/>
            </a:pPr>
            <a:endParaRPr sz="4350">
              <a:latin typeface="Arial"/>
              <a:cs typeface="Arial"/>
            </a:endParaRPr>
          </a:p>
          <a:p>
            <a:pPr marL="396240" indent="-384175">
              <a:lnSpc>
                <a:spcPct val="100000"/>
              </a:lnSpc>
              <a:buClr>
                <a:srgbClr val="6D9FAF"/>
              </a:buClr>
              <a:buSzPct val="80000"/>
              <a:buFont typeface="Wingdings 2"/>
              <a:buChar char=""/>
              <a:tabLst>
                <a:tab pos="396875" algn="l"/>
              </a:tabLst>
            </a:pP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Decision </a:t>
            </a: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process</a:t>
            </a:r>
            <a:r>
              <a:rPr sz="30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stage</a:t>
            </a:r>
            <a:endParaRPr sz="3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Clr>
                <a:srgbClr val="6D9FAF"/>
              </a:buClr>
              <a:buFont typeface="Wingdings 2"/>
              <a:buChar char=""/>
            </a:pPr>
            <a:endParaRPr sz="4350">
              <a:latin typeface="Arial"/>
              <a:cs typeface="Arial"/>
            </a:endParaRPr>
          </a:p>
          <a:p>
            <a:pPr marL="396240" marR="5080" indent="-384175">
              <a:lnSpc>
                <a:spcPct val="100000"/>
              </a:lnSpc>
              <a:buClr>
                <a:srgbClr val="6D9FAF"/>
              </a:buClr>
              <a:buSzPct val="80000"/>
              <a:buFont typeface="Wingdings 2"/>
              <a:buChar char=""/>
              <a:tabLst>
                <a:tab pos="396875" algn="l"/>
              </a:tabLst>
            </a:pPr>
            <a:r>
              <a:rPr sz="3000" spc="-30" dirty="0">
                <a:solidFill>
                  <a:srgbClr val="FFFFFF"/>
                </a:solidFill>
                <a:latin typeface="Arial"/>
                <a:cs typeface="Arial"/>
              </a:rPr>
              <a:t>Variables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influencing decision</a:t>
            </a:r>
            <a:r>
              <a:rPr sz="3000" spc="-1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making  process</a:t>
            </a:r>
            <a:endParaRPr sz="30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2" y="-3583"/>
            <a:ext cx="9139227" cy="6861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17106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357623" y="1214462"/>
            <a:ext cx="4500499" cy="51435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90219" y="467690"/>
            <a:ext cx="2232660" cy="7264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600" spc="-5" dirty="0"/>
              <a:t>example</a:t>
            </a:r>
            <a:endParaRPr sz="4600"/>
          </a:p>
        </p:txBody>
      </p:sp>
      <p:sp>
        <p:nvSpPr>
          <p:cNvPr id="4" name="object 4"/>
          <p:cNvSpPr txBox="1"/>
          <p:nvPr/>
        </p:nvSpPr>
        <p:spPr>
          <a:xfrm>
            <a:off x="572516" y="1529748"/>
            <a:ext cx="3032760" cy="3431540"/>
          </a:xfrm>
          <a:prstGeom prst="rect">
            <a:avLst/>
          </a:prstGeom>
        </p:spPr>
        <p:txBody>
          <a:bodyPr vert="horz" wrap="square" lIns="0" tIns="105410" rIns="0" bIns="0" rtlCol="0">
            <a:spAutoFit/>
          </a:bodyPr>
          <a:lstStyle/>
          <a:p>
            <a:pPr marL="396240" indent="-384175">
              <a:lnSpc>
                <a:spcPct val="100000"/>
              </a:lnSpc>
              <a:spcBef>
                <a:spcPts val="830"/>
              </a:spcBef>
              <a:buClr>
                <a:srgbClr val="6D9FAF"/>
              </a:buClr>
              <a:buSzPct val="80000"/>
              <a:buFont typeface="Wingdings 2"/>
              <a:buChar char=""/>
              <a:tabLst>
                <a:tab pos="396875" algn="l"/>
              </a:tabLst>
            </a:pP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Garment</a:t>
            </a:r>
            <a:r>
              <a:rPr sz="3000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sector</a:t>
            </a:r>
            <a:endParaRPr sz="3000">
              <a:latin typeface="Arial"/>
              <a:cs typeface="Arial"/>
            </a:endParaRPr>
          </a:p>
          <a:p>
            <a:pPr marL="698500" lvl="1" indent="-274955">
              <a:lnSpc>
                <a:spcPct val="100000"/>
              </a:lnSpc>
              <a:spcBef>
                <a:spcPts val="645"/>
              </a:spcBef>
              <a:buClr>
                <a:srgbClr val="6D9FAF"/>
              </a:buClr>
              <a:buSzPct val="90384"/>
              <a:buFont typeface="Wingdings 2"/>
              <a:buChar char=""/>
              <a:tabLst>
                <a:tab pos="699135" algn="l"/>
              </a:tabLst>
            </a:pP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Social</a:t>
            </a:r>
            <a:r>
              <a:rPr sz="2600" spc="-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class</a:t>
            </a:r>
            <a:endParaRPr sz="2600">
              <a:latin typeface="Arial"/>
              <a:cs typeface="Arial"/>
            </a:endParaRPr>
          </a:p>
          <a:p>
            <a:pPr marL="698500" lvl="1" indent="-274955">
              <a:lnSpc>
                <a:spcPct val="100000"/>
              </a:lnSpc>
              <a:spcBef>
                <a:spcPts val="625"/>
              </a:spcBef>
              <a:buClr>
                <a:srgbClr val="6D9FAF"/>
              </a:buClr>
              <a:buSzPct val="90384"/>
              <a:buFont typeface="Wingdings 2"/>
              <a:buChar char=""/>
              <a:tabLst>
                <a:tab pos="699135" algn="l"/>
              </a:tabLst>
            </a:pP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Family</a:t>
            </a:r>
            <a:endParaRPr sz="2600">
              <a:latin typeface="Arial"/>
              <a:cs typeface="Arial"/>
            </a:endParaRPr>
          </a:p>
          <a:p>
            <a:pPr marL="698500" lvl="1" indent="-274955">
              <a:lnSpc>
                <a:spcPct val="100000"/>
              </a:lnSpc>
              <a:spcBef>
                <a:spcPts val="620"/>
              </a:spcBef>
              <a:buClr>
                <a:srgbClr val="6D9FAF"/>
              </a:buClr>
              <a:buSzPct val="90384"/>
              <a:buFont typeface="Wingdings 2"/>
              <a:buChar char=""/>
              <a:tabLst>
                <a:tab pos="699135" algn="l"/>
              </a:tabLst>
            </a:pP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Lifestyle</a:t>
            </a:r>
            <a:endParaRPr sz="2600">
              <a:latin typeface="Arial"/>
              <a:cs typeface="Arial"/>
            </a:endParaRPr>
          </a:p>
          <a:p>
            <a:pPr marL="698500" lvl="1" indent="-274955">
              <a:lnSpc>
                <a:spcPct val="100000"/>
              </a:lnSpc>
              <a:spcBef>
                <a:spcPts val="630"/>
              </a:spcBef>
              <a:buClr>
                <a:srgbClr val="6D9FAF"/>
              </a:buClr>
              <a:buSzPct val="90384"/>
              <a:buFont typeface="Wingdings 2"/>
              <a:buChar char=""/>
              <a:tabLst>
                <a:tab pos="699135" algn="l"/>
              </a:tabLst>
            </a:pP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Personality</a:t>
            </a:r>
            <a:endParaRPr sz="2600">
              <a:latin typeface="Arial"/>
              <a:cs typeface="Arial"/>
            </a:endParaRPr>
          </a:p>
          <a:p>
            <a:pPr marL="698500" lvl="1" indent="-274955">
              <a:lnSpc>
                <a:spcPct val="100000"/>
              </a:lnSpc>
              <a:spcBef>
                <a:spcPts val="620"/>
              </a:spcBef>
              <a:buClr>
                <a:srgbClr val="6D9FAF"/>
              </a:buClr>
              <a:buSzPct val="90384"/>
              <a:buFont typeface="Wingdings 2"/>
              <a:buChar char=""/>
              <a:tabLst>
                <a:tab pos="699135" algn="l"/>
              </a:tabLst>
            </a:pP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Beliefs</a:t>
            </a:r>
            <a:endParaRPr sz="2600">
              <a:latin typeface="Arial"/>
              <a:cs typeface="Arial"/>
            </a:endParaRPr>
          </a:p>
          <a:p>
            <a:pPr marL="698500" lvl="1" indent="-274955">
              <a:lnSpc>
                <a:spcPct val="100000"/>
              </a:lnSpc>
              <a:spcBef>
                <a:spcPts val="625"/>
              </a:spcBef>
              <a:buClr>
                <a:srgbClr val="6D9FAF"/>
              </a:buClr>
              <a:buSzPct val="90384"/>
              <a:buFont typeface="Wingdings 2"/>
              <a:buChar char=""/>
              <a:tabLst>
                <a:tab pos="699135" algn="l"/>
              </a:tabLst>
            </a:pP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attitudes</a:t>
            </a:r>
            <a:endParaRPr sz="26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089"/>
          <a:stretch/>
        </p:blipFill>
        <p:spPr bwMode="auto">
          <a:xfrm>
            <a:off x="152401" y="137781"/>
            <a:ext cx="8839200" cy="6567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32861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597025"/>
            <a:ext cx="8991600" cy="3662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911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315200" y="0"/>
            <a:ext cx="1828800" cy="6858000"/>
          </a:xfrm>
          <a:custGeom>
            <a:avLst/>
            <a:gdLst/>
            <a:ahLst/>
            <a:cxnLst/>
            <a:rect l="l" t="t" r="r" b="b"/>
            <a:pathLst>
              <a:path w="1828800" h="6858000">
                <a:moveTo>
                  <a:pt x="0" y="0"/>
                </a:moveTo>
                <a:lnTo>
                  <a:pt x="37678" y="52510"/>
                </a:lnTo>
                <a:lnTo>
                  <a:pt x="74692" y="105059"/>
                </a:lnTo>
                <a:lnTo>
                  <a:pt x="111045" y="157642"/>
                </a:lnTo>
                <a:lnTo>
                  <a:pt x="146740" y="210258"/>
                </a:lnTo>
                <a:lnTo>
                  <a:pt x="181781" y="262903"/>
                </a:lnTo>
                <a:lnTo>
                  <a:pt x="216173" y="315574"/>
                </a:lnTo>
                <a:lnTo>
                  <a:pt x="249918" y="368268"/>
                </a:lnTo>
                <a:lnTo>
                  <a:pt x="283022" y="420982"/>
                </a:lnTo>
                <a:lnTo>
                  <a:pt x="315488" y="473715"/>
                </a:lnTo>
                <a:lnTo>
                  <a:pt x="347319" y="526461"/>
                </a:lnTo>
                <a:lnTo>
                  <a:pt x="378519" y="579219"/>
                </a:lnTo>
                <a:lnTo>
                  <a:pt x="409092" y="631986"/>
                </a:lnTo>
                <a:lnTo>
                  <a:pt x="439043" y="684758"/>
                </a:lnTo>
                <a:lnTo>
                  <a:pt x="468375" y="737534"/>
                </a:lnTo>
                <a:lnTo>
                  <a:pt x="497091" y="790309"/>
                </a:lnTo>
                <a:lnTo>
                  <a:pt x="525196" y="843081"/>
                </a:lnTo>
                <a:lnTo>
                  <a:pt x="552693" y="895847"/>
                </a:lnTo>
                <a:lnTo>
                  <a:pt x="579586" y="948604"/>
                </a:lnTo>
                <a:lnTo>
                  <a:pt x="605880" y="1001349"/>
                </a:lnTo>
                <a:lnTo>
                  <a:pt x="631577" y="1054080"/>
                </a:lnTo>
                <a:lnTo>
                  <a:pt x="656682" y="1106792"/>
                </a:lnTo>
                <a:lnTo>
                  <a:pt x="681198" y="1159484"/>
                </a:lnTo>
                <a:lnTo>
                  <a:pt x="705130" y="1212153"/>
                </a:lnTo>
                <a:lnTo>
                  <a:pt x="728481" y="1264795"/>
                </a:lnTo>
                <a:lnTo>
                  <a:pt x="751256" y="1317407"/>
                </a:lnTo>
                <a:lnTo>
                  <a:pt x="773457" y="1369987"/>
                </a:lnTo>
                <a:lnTo>
                  <a:pt x="795088" y="1422532"/>
                </a:lnTo>
                <a:lnTo>
                  <a:pt x="816155" y="1475038"/>
                </a:lnTo>
                <a:lnTo>
                  <a:pt x="836659" y="1527504"/>
                </a:lnTo>
                <a:lnTo>
                  <a:pt x="856606" y="1579925"/>
                </a:lnTo>
                <a:lnTo>
                  <a:pt x="875999" y="1632299"/>
                </a:lnTo>
                <a:lnTo>
                  <a:pt x="894841" y="1684623"/>
                </a:lnTo>
                <a:lnTo>
                  <a:pt x="913138" y="1736895"/>
                </a:lnTo>
                <a:lnTo>
                  <a:pt x="930891" y="1789110"/>
                </a:lnTo>
                <a:lnTo>
                  <a:pt x="948107" y="1841267"/>
                </a:lnTo>
                <a:lnTo>
                  <a:pt x="964787" y="1893362"/>
                </a:lnTo>
                <a:lnTo>
                  <a:pt x="980936" y="1945392"/>
                </a:lnTo>
                <a:lnTo>
                  <a:pt x="996558" y="1997355"/>
                </a:lnTo>
                <a:lnTo>
                  <a:pt x="1011657" y="2049248"/>
                </a:lnTo>
                <a:lnTo>
                  <a:pt x="1026237" y="2101067"/>
                </a:lnTo>
                <a:lnTo>
                  <a:pt x="1040300" y="2152809"/>
                </a:lnTo>
                <a:lnTo>
                  <a:pt x="1053852" y="2204473"/>
                </a:lnTo>
                <a:lnTo>
                  <a:pt x="1066896" y="2256054"/>
                </a:lnTo>
                <a:lnTo>
                  <a:pt x="1079436" y="2307550"/>
                </a:lnTo>
                <a:lnTo>
                  <a:pt x="1091475" y="2358958"/>
                </a:lnTo>
                <a:lnTo>
                  <a:pt x="1103018" y="2410275"/>
                </a:lnTo>
                <a:lnTo>
                  <a:pt x="1114068" y="2461498"/>
                </a:lnTo>
                <a:lnTo>
                  <a:pt x="1124629" y="2512625"/>
                </a:lnTo>
                <a:lnTo>
                  <a:pt x="1134705" y="2563651"/>
                </a:lnTo>
                <a:lnTo>
                  <a:pt x="1144300" y="2614575"/>
                </a:lnTo>
                <a:lnTo>
                  <a:pt x="1153418" y="2665393"/>
                </a:lnTo>
                <a:lnTo>
                  <a:pt x="1162062" y="2716103"/>
                </a:lnTo>
                <a:lnTo>
                  <a:pt x="1170236" y="2766701"/>
                </a:lnTo>
                <a:lnTo>
                  <a:pt x="1177945" y="2817185"/>
                </a:lnTo>
                <a:lnTo>
                  <a:pt x="1185192" y="2867551"/>
                </a:lnTo>
                <a:lnTo>
                  <a:pt x="1191980" y="2917797"/>
                </a:lnTo>
                <a:lnTo>
                  <a:pt x="1198314" y="2967920"/>
                </a:lnTo>
                <a:lnTo>
                  <a:pt x="1204197" y="3017916"/>
                </a:lnTo>
                <a:lnTo>
                  <a:pt x="1209634" y="3067784"/>
                </a:lnTo>
                <a:lnTo>
                  <a:pt x="1214628" y="3117520"/>
                </a:lnTo>
                <a:lnTo>
                  <a:pt x="1219183" y="3167120"/>
                </a:lnTo>
                <a:lnTo>
                  <a:pt x="1223302" y="3216583"/>
                </a:lnTo>
                <a:lnTo>
                  <a:pt x="1226990" y="3265905"/>
                </a:lnTo>
                <a:lnTo>
                  <a:pt x="1230251" y="3315083"/>
                </a:lnTo>
                <a:lnTo>
                  <a:pt x="1233088" y="3364115"/>
                </a:lnTo>
                <a:lnTo>
                  <a:pt x="1235505" y="3412997"/>
                </a:lnTo>
                <a:lnTo>
                  <a:pt x="1237506" y="3461726"/>
                </a:lnTo>
                <a:lnTo>
                  <a:pt x="1239095" y="3510300"/>
                </a:lnTo>
                <a:lnTo>
                  <a:pt x="1240275" y="3558716"/>
                </a:lnTo>
                <a:lnTo>
                  <a:pt x="1241051" y="3606970"/>
                </a:lnTo>
                <a:lnTo>
                  <a:pt x="1241426" y="3655060"/>
                </a:lnTo>
                <a:lnTo>
                  <a:pt x="1241404" y="3702983"/>
                </a:lnTo>
                <a:lnTo>
                  <a:pt x="1240989" y="3750736"/>
                </a:lnTo>
                <a:lnTo>
                  <a:pt x="1240185" y="3798316"/>
                </a:lnTo>
                <a:lnTo>
                  <a:pt x="1238995" y="3845719"/>
                </a:lnTo>
                <a:lnTo>
                  <a:pt x="1237424" y="3892944"/>
                </a:lnTo>
                <a:lnTo>
                  <a:pt x="1235475" y="3939987"/>
                </a:lnTo>
                <a:lnTo>
                  <a:pt x="1233152" y="3986846"/>
                </a:lnTo>
                <a:lnTo>
                  <a:pt x="1230459" y="4033516"/>
                </a:lnTo>
                <a:lnTo>
                  <a:pt x="1227400" y="4079996"/>
                </a:lnTo>
                <a:lnTo>
                  <a:pt x="1223979" y="4126283"/>
                </a:lnTo>
                <a:lnTo>
                  <a:pt x="1220198" y="4172373"/>
                </a:lnTo>
                <a:lnTo>
                  <a:pt x="1216063" y="4218264"/>
                </a:lnTo>
                <a:lnTo>
                  <a:pt x="1211578" y="4263952"/>
                </a:lnTo>
                <a:lnTo>
                  <a:pt x="1206745" y="4309435"/>
                </a:lnTo>
                <a:lnTo>
                  <a:pt x="1201568" y="4354710"/>
                </a:lnTo>
                <a:lnTo>
                  <a:pt x="1196053" y="4399773"/>
                </a:lnTo>
                <a:lnTo>
                  <a:pt x="1190201" y="4444623"/>
                </a:lnTo>
                <a:lnTo>
                  <a:pt x="1184018" y="4489256"/>
                </a:lnTo>
                <a:lnTo>
                  <a:pt x="1177507" y="4533668"/>
                </a:lnTo>
                <a:lnTo>
                  <a:pt x="1170672" y="4577858"/>
                </a:lnTo>
                <a:lnTo>
                  <a:pt x="1163517" y="4621822"/>
                </a:lnTo>
                <a:lnTo>
                  <a:pt x="1156045" y="4665558"/>
                </a:lnTo>
                <a:lnTo>
                  <a:pt x="1148260" y="4709062"/>
                </a:lnTo>
                <a:lnTo>
                  <a:pt x="1140167" y="4752331"/>
                </a:lnTo>
                <a:lnTo>
                  <a:pt x="1131769" y="4795362"/>
                </a:lnTo>
                <a:lnTo>
                  <a:pt x="1123069" y="4838154"/>
                </a:lnTo>
                <a:lnTo>
                  <a:pt x="1114073" y="4880702"/>
                </a:lnTo>
                <a:lnTo>
                  <a:pt x="1104783" y="4923003"/>
                </a:lnTo>
                <a:lnTo>
                  <a:pt x="1095203" y="4965056"/>
                </a:lnTo>
                <a:lnTo>
                  <a:pt x="1085337" y="5006856"/>
                </a:lnTo>
                <a:lnTo>
                  <a:pt x="1075190" y="5048401"/>
                </a:lnTo>
                <a:lnTo>
                  <a:pt x="1064764" y="5089688"/>
                </a:lnTo>
                <a:lnTo>
                  <a:pt x="1054064" y="5130715"/>
                </a:lnTo>
                <a:lnTo>
                  <a:pt x="1043094" y="5171477"/>
                </a:lnTo>
                <a:lnTo>
                  <a:pt x="1031857" y="5211973"/>
                </a:lnTo>
                <a:lnTo>
                  <a:pt x="1020357" y="5252199"/>
                </a:lnTo>
                <a:lnTo>
                  <a:pt x="1008598" y="5292152"/>
                </a:lnTo>
                <a:lnTo>
                  <a:pt x="996584" y="5331829"/>
                </a:lnTo>
                <a:lnTo>
                  <a:pt x="984319" y="5371228"/>
                </a:lnTo>
                <a:lnTo>
                  <a:pt x="971806" y="5410346"/>
                </a:lnTo>
                <a:lnTo>
                  <a:pt x="959049" y="5449179"/>
                </a:lnTo>
                <a:lnTo>
                  <a:pt x="946053" y="5487725"/>
                </a:lnTo>
                <a:lnTo>
                  <a:pt x="932821" y="5525981"/>
                </a:lnTo>
                <a:lnTo>
                  <a:pt x="919356" y="5563944"/>
                </a:lnTo>
                <a:lnTo>
                  <a:pt x="905664" y="5601610"/>
                </a:lnTo>
                <a:lnTo>
                  <a:pt x="891746" y="5638977"/>
                </a:lnTo>
                <a:lnTo>
                  <a:pt x="877608" y="5676043"/>
                </a:lnTo>
                <a:lnTo>
                  <a:pt x="863253" y="5712803"/>
                </a:lnTo>
                <a:lnTo>
                  <a:pt x="848686" y="5749256"/>
                </a:lnTo>
                <a:lnTo>
                  <a:pt x="833909" y="5785398"/>
                </a:lnTo>
                <a:lnTo>
                  <a:pt x="818926" y="5821227"/>
                </a:lnTo>
                <a:lnTo>
                  <a:pt x="803742" y="5856738"/>
                </a:lnTo>
                <a:lnTo>
                  <a:pt x="788361" y="5891930"/>
                </a:lnTo>
                <a:lnTo>
                  <a:pt x="772785" y="5926800"/>
                </a:lnTo>
                <a:lnTo>
                  <a:pt x="741068" y="5995560"/>
                </a:lnTo>
                <a:lnTo>
                  <a:pt x="708622" y="6062996"/>
                </a:lnTo>
                <a:lnTo>
                  <a:pt x="675477" y="6129082"/>
                </a:lnTo>
                <a:lnTo>
                  <a:pt x="641663" y="6193797"/>
                </a:lnTo>
                <a:lnTo>
                  <a:pt x="607212" y="6257116"/>
                </a:lnTo>
                <a:lnTo>
                  <a:pt x="572155" y="6319017"/>
                </a:lnTo>
                <a:lnTo>
                  <a:pt x="536521" y="6379475"/>
                </a:lnTo>
                <a:lnTo>
                  <a:pt x="500341" y="6438468"/>
                </a:lnTo>
                <a:lnTo>
                  <a:pt x="463647" y="6495971"/>
                </a:lnTo>
                <a:lnTo>
                  <a:pt x="426469" y="6551962"/>
                </a:lnTo>
                <a:lnTo>
                  <a:pt x="388836" y="6606417"/>
                </a:lnTo>
                <a:lnTo>
                  <a:pt x="350781" y="6659313"/>
                </a:lnTo>
                <a:lnTo>
                  <a:pt x="312334" y="6710625"/>
                </a:lnTo>
                <a:lnTo>
                  <a:pt x="273525" y="6760331"/>
                </a:lnTo>
                <a:lnTo>
                  <a:pt x="234385" y="6808408"/>
                </a:lnTo>
                <a:lnTo>
                  <a:pt x="194945" y="6854831"/>
                </a:lnTo>
                <a:lnTo>
                  <a:pt x="1828800" y="6857999"/>
                </a:lnTo>
                <a:lnTo>
                  <a:pt x="1828800" y="14224"/>
                </a:lnTo>
                <a:lnTo>
                  <a:pt x="0" y="0"/>
                </a:lnTo>
                <a:close/>
              </a:path>
            </a:pathLst>
          </a:custGeom>
          <a:solidFill>
            <a:srgbClr val="585858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1266825" y="571500"/>
            <a:ext cx="7234555" cy="5314950"/>
            <a:chOff x="1266825" y="571500"/>
            <a:chExt cx="7234555" cy="5314950"/>
          </a:xfrm>
        </p:grpSpPr>
        <p:sp>
          <p:nvSpPr>
            <p:cNvPr id="4" name="object 4"/>
            <p:cNvSpPr/>
            <p:nvPr/>
          </p:nvSpPr>
          <p:spPr>
            <a:xfrm>
              <a:off x="1266825" y="962025"/>
              <a:ext cx="5591175" cy="398145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343525" y="571500"/>
              <a:ext cx="2295525" cy="219075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857875" y="2928873"/>
              <a:ext cx="2643251" cy="2957576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/>
              <a:t>Factors influencing</a:t>
            </a:r>
            <a:r>
              <a:rPr spc="-165" dirty="0"/>
              <a:t> </a:t>
            </a:r>
            <a:r>
              <a:rPr dirty="0"/>
              <a:t>consumer  behavior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27963" y="1621282"/>
            <a:ext cx="3482340" cy="3647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96875" indent="-384810">
              <a:lnSpc>
                <a:spcPct val="100000"/>
              </a:lnSpc>
              <a:spcBef>
                <a:spcPts val="100"/>
              </a:spcBef>
              <a:buClr>
                <a:srgbClr val="6D9FAF"/>
              </a:buClr>
              <a:buSzPct val="79166"/>
              <a:buFont typeface="Wingdings 2"/>
              <a:buChar char=""/>
              <a:tabLst>
                <a:tab pos="397510" algn="l"/>
              </a:tabLst>
            </a:pPr>
            <a:r>
              <a:rPr sz="3600" b="1" spc="-5" dirty="0">
                <a:solidFill>
                  <a:srgbClr val="FFFFFF"/>
                </a:solidFill>
                <a:latin typeface="Arial"/>
                <a:cs typeface="Arial"/>
              </a:rPr>
              <a:t>Cultural</a:t>
            </a:r>
            <a:endParaRPr sz="3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Clr>
                <a:srgbClr val="6D9FAF"/>
              </a:buClr>
              <a:buFont typeface="Wingdings 2"/>
              <a:buChar char=""/>
            </a:pPr>
            <a:endParaRPr sz="3250">
              <a:latin typeface="Arial"/>
              <a:cs typeface="Arial"/>
            </a:endParaRPr>
          </a:p>
          <a:p>
            <a:pPr marL="396875" indent="-384810">
              <a:lnSpc>
                <a:spcPct val="100000"/>
              </a:lnSpc>
              <a:spcBef>
                <a:spcPts val="5"/>
              </a:spcBef>
              <a:buClr>
                <a:srgbClr val="6D9FAF"/>
              </a:buClr>
              <a:buSzPct val="79166"/>
              <a:buFont typeface="Wingdings 2"/>
              <a:buChar char=""/>
              <a:tabLst>
                <a:tab pos="397510" algn="l"/>
              </a:tabLst>
            </a:pPr>
            <a:r>
              <a:rPr sz="3600" b="1" spc="-5" dirty="0">
                <a:solidFill>
                  <a:srgbClr val="FFFFFF"/>
                </a:solidFill>
                <a:latin typeface="Arial"/>
                <a:cs typeface="Arial"/>
              </a:rPr>
              <a:t>Social</a:t>
            </a:r>
            <a:endParaRPr sz="3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Clr>
                <a:srgbClr val="6D9FAF"/>
              </a:buClr>
              <a:buFont typeface="Wingdings 2"/>
              <a:buChar char=""/>
            </a:pPr>
            <a:endParaRPr sz="3250">
              <a:latin typeface="Arial"/>
              <a:cs typeface="Arial"/>
            </a:endParaRPr>
          </a:p>
          <a:p>
            <a:pPr marL="396875" indent="-384810">
              <a:lnSpc>
                <a:spcPct val="100000"/>
              </a:lnSpc>
              <a:buClr>
                <a:srgbClr val="6D9FAF"/>
              </a:buClr>
              <a:buSzPct val="79166"/>
              <a:buFont typeface="Wingdings 2"/>
              <a:buChar char=""/>
              <a:tabLst>
                <a:tab pos="397510" algn="l"/>
              </a:tabLst>
            </a:pPr>
            <a:r>
              <a:rPr sz="3600" b="1" dirty="0">
                <a:solidFill>
                  <a:srgbClr val="FFFFFF"/>
                </a:solidFill>
                <a:latin typeface="Arial"/>
                <a:cs typeface="Arial"/>
              </a:rPr>
              <a:t>Personal</a:t>
            </a:r>
            <a:endParaRPr sz="3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Clr>
                <a:srgbClr val="6D9FAF"/>
              </a:buClr>
              <a:buFont typeface="Wingdings 2"/>
              <a:buChar char=""/>
            </a:pPr>
            <a:endParaRPr sz="3250">
              <a:latin typeface="Arial"/>
              <a:cs typeface="Arial"/>
            </a:endParaRPr>
          </a:p>
          <a:p>
            <a:pPr marL="396875" indent="-384810">
              <a:lnSpc>
                <a:spcPct val="100000"/>
              </a:lnSpc>
              <a:buClr>
                <a:srgbClr val="6D9FAF"/>
              </a:buClr>
              <a:buSzPct val="79166"/>
              <a:buFont typeface="Wingdings 2"/>
              <a:buChar char=""/>
              <a:tabLst>
                <a:tab pos="397510" algn="l"/>
              </a:tabLst>
            </a:pPr>
            <a:r>
              <a:rPr sz="3600" b="1" spc="-5" dirty="0">
                <a:solidFill>
                  <a:srgbClr val="FFFFFF"/>
                </a:solidFill>
                <a:latin typeface="Arial"/>
                <a:cs typeface="Arial"/>
              </a:rPr>
              <a:t>Psychological</a:t>
            </a:r>
            <a:endParaRPr sz="3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219" y="467690"/>
            <a:ext cx="2849245" cy="7264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600" spc="-5" dirty="0"/>
              <a:t>personality</a:t>
            </a:r>
            <a:endParaRPr sz="46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219" y="467690"/>
            <a:ext cx="1908810" cy="7264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600" spc="-5" dirty="0"/>
              <a:t>Contd..</a:t>
            </a:r>
            <a:endParaRPr sz="4600"/>
          </a:p>
        </p:txBody>
      </p:sp>
      <p:sp>
        <p:nvSpPr>
          <p:cNvPr id="3" name="object 3"/>
          <p:cNvSpPr txBox="1"/>
          <p:nvPr/>
        </p:nvSpPr>
        <p:spPr>
          <a:xfrm>
            <a:off x="572516" y="1622805"/>
            <a:ext cx="209550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96240" indent="-384175">
              <a:lnSpc>
                <a:spcPct val="100000"/>
              </a:lnSpc>
              <a:spcBef>
                <a:spcPts val="100"/>
              </a:spcBef>
              <a:buClr>
                <a:srgbClr val="6D9FAF"/>
              </a:buClr>
              <a:buSzPct val="80000"/>
              <a:buFont typeface="Wingdings 2"/>
              <a:buChar char=""/>
              <a:tabLst>
                <a:tab pos="396875" algn="l"/>
              </a:tabLst>
            </a:pP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Sc</a:t>
            </a:r>
            <a:r>
              <a:rPr sz="3000" spc="-10" dirty="0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3000" spc="-50" dirty="0">
                <a:solidFill>
                  <a:srgbClr val="FFFFFF"/>
                </a:solidFill>
                <a:latin typeface="Arial"/>
                <a:cs typeface="Arial"/>
              </a:rPr>
              <a:t>f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f</a:t>
            </a:r>
            <a:r>
              <a:rPr sz="3000" spc="-10" dirty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an</a:t>
            </a:r>
            <a:endParaRPr sz="30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915157" y="1622805"/>
            <a:ext cx="493268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385570" algn="l"/>
                <a:tab pos="2062480" algn="l"/>
                <a:tab pos="2972435" algn="l"/>
                <a:tab pos="3776979" algn="l"/>
              </a:tabLst>
            </a:pP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(200</a:t>
            </a:r>
            <a:r>
              <a:rPr sz="3000" spc="-15" dirty="0">
                <a:solidFill>
                  <a:srgbClr val="FFFFFF"/>
                </a:solidFill>
                <a:latin typeface="Arial"/>
                <a:cs typeface="Arial"/>
              </a:rPr>
              <a:t>8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)	</a:t>
            </a: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as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	that	the	</a:t>
            </a: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u</a:t>
            </a:r>
            <a:r>
              <a:rPr sz="3000" spc="-2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ique</a:t>
            </a:r>
            <a:endParaRPr sz="3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6563" y="2080082"/>
            <a:ext cx="6889750" cy="4832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35760" algn="l"/>
                <a:tab pos="3917315" algn="l"/>
                <a:tab pos="4443730" algn="l"/>
              </a:tabLst>
            </a:pP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dynamic	organization	of	characteristics</a:t>
            </a:r>
            <a:endParaRPr sz="3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56563" y="2537586"/>
            <a:ext cx="271716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28015" algn="l"/>
                <a:tab pos="1137285" algn="l"/>
              </a:tabLst>
            </a:pP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of	</a:t>
            </a: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a	particular</a:t>
            </a:r>
            <a:endParaRPr sz="3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56563" y="2994786"/>
            <a:ext cx="241236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psych</a:t>
            </a:r>
            <a:r>
              <a:rPr sz="3000" spc="-2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sz="3000" spc="-25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gic</a:t>
            </a:r>
            <a:r>
              <a:rPr sz="3000" spc="-25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l,</a:t>
            </a:r>
            <a:endParaRPr sz="30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945763" y="2537586"/>
            <a:ext cx="3900170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01320" marR="5080" indent="-388620">
              <a:lnSpc>
                <a:spcPct val="100000"/>
              </a:lnSpc>
              <a:spcBef>
                <a:spcPts val="100"/>
              </a:spcBef>
              <a:tabLst>
                <a:tab pos="1577975" algn="l"/>
                <a:tab pos="2364105" algn="l"/>
                <a:tab pos="3251200" algn="l"/>
              </a:tabLst>
            </a:pP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pers</a:t>
            </a:r>
            <a:r>
              <a:rPr sz="3000" spc="-2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n,	</a:t>
            </a: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physical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and  which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		</a:t>
            </a: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influ</a:t>
            </a:r>
            <a:r>
              <a:rPr sz="3000" spc="-25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nce</a:t>
            </a:r>
            <a:endParaRPr sz="30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72516" y="3451986"/>
            <a:ext cx="7274559" cy="2494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96240" marR="8255">
              <a:lnSpc>
                <a:spcPct val="100000"/>
              </a:lnSpc>
              <a:spcBef>
                <a:spcPts val="100"/>
              </a:spcBef>
              <a:tabLst>
                <a:tab pos="2260600" algn="l"/>
                <a:tab pos="3093085" algn="l"/>
                <a:tab pos="5045710" algn="l"/>
                <a:tab pos="5560695" algn="l"/>
                <a:tab pos="6285865" algn="l"/>
              </a:tabLst>
            </a:pP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be</a:t>
            </a:r>
            <a:r>
              <a:rPr sz="3000" spc="-20" dirty="0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3000" spc="-2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io</a:t>
            </a:r>
            <a:r>
              <a:rPr sz="3000" spc="-25" dirty="0">
                <a:solidFill>
                  <a:srgbClr val="FFFFFF"/>
                </a:solidFill>
                <a:latin typeface="Arial"/>
                <a:cs typeface="Arial"/>
              </a:rPr>
              <a:t>u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r	</a:t>
            </a: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respon</a:t>
            </a:r>
            <a:r>
              <a:rPr sz="3000" spc="-2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es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sz="3000" spc="-10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o	the	</a:t>
            </a: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soci</a:t>
            </a:r>
            <a:r>
              <a:rPr sz="3000" spc="-25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l  and physical</a:t>
            </a:r>
            <a:r>
              <a:rPr sz="3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environment.</a:t>
            </a:r>
            <a:endParaRPr sz="3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4350">
              <a:latin typeface="Arial"/>
              <a:cs typeface="Arial"/>
            </a:endParaRPr>
          </a:p>
          <a:p>
            <a:pPr marL="396240" marR="5080" indent="-384175">
              <a:lnSpc>
                <a:spcPct val="100000"/>
              </a:lnSpc>
              <a:spcBef>
                <a:spcPts val="5"/>
              </a:spcBef>
              <a:buClr>
                <a:srgbClr val="6D9FAF"/>
              </a:buClr>
              <a:buSzPct val="80000"/>
              <a:buFont typeface="Wingdings 2"/>
              <a:buChar char=""/>
              <a:tabLst>
                <a:tab pos="396875" algn="l"/>
                <a:tab pos="2025650" algn="l"/>
                <a:tab pos="2811145" algn="l"/>
                <a:tab pos="3807460" algn="l"/>
                <a:tab pos="5627370" algn="l"/>
                <a:tab pos="6731634" algn="l"/>
              </a:tabLst>
            </a:pP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relat</a:t>
            </a:r>
            <a:r>
              <a:rPr sz="3000" spc="-2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sz="3000" spc="-10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o	the	</a:t>
            </a: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here</a:t>
            </a:r>
            <a:r>
              <a:rPr sz="3000" spc="-20" dirty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ity	a</a:t>
            </a: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nd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	the  </a:t>
            </a: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experience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of </a:t>
            </a: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early</a:t>
            </a:r>
            <a:r>
              <a:rPr sz="30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childhood.</a:t>
            </a:r>
            <a:endParaRPr sz="3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219" y="467690"/>
            <a:ext cx="3792220" cy="7264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600" spc="-5" dirty="0"/>
              <a:t>psychographic</a:t>
            </a:r>
            <a:endParaRPr sz="4600"/>
          </a:p>
        </p:txBody>
      </p:sp>
      <p:sp>
        <p:nvSpPr>
          <p:cNvPr id="3" name="object 3"/>
          <p:cNvSpPr/>
          <p:nvPr/>
        </p:nvSpPr>
        <p:spPr>
          <a:xfrm>
            <a:off x="4286250" y="1214462"/>
            <a:ext cx="4238625" cy="52863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364741" y="2667761"/>
            <a:ext cx="1590040" cy="2159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75260" indent="-163195">
              <a:lnSpc>
                <a:spcPct val="100000"/>
              </a:lnSpc>
              <a:spcBef>
                <a:spcPts val="95"/>
              </a:spcBef>
              <a:buSzPct val="96428"/>
              <a:buFont typeface="Wingdings"/>
              <a:buChar char=""/>
              <a:tabLst>
                <a:tab pos="175895" algn="l"/>
              </a:tabLst>
            </a:pPr>
            <a:r>
              <a:rPr sz="2800" spc="-5" dirty="0">
                <a:solidFill>
                  <a:srgbClr val="FFFFFF"/>
                </a:solidFill>
                <a:latin typeface="Arial"/>
                <a:cs typeface="Arial"/>
              </a:rPr>
              <a:t>Activities</a:t>
            </a:r>
            <a:endParaRPr sz="2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900">
              <a:latin typeface="Arial"/>
              <a:cs typeface="Arial"/>
            </a:endParaRPr>
          </a:p>
          <a:p>
            <a:pPr marL="137160" indent="-125095">
              <a:lnSpc>
                <a:spcPct val="100000"/>
              </a:lnSpc>
              <a:buSzPct val="96428"/>
              <a:buChar char="•"/>
              <a:tabLst>
                <a:tab pos="137795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Interests</a:t>
            </a:r>
            <a:endParaRPr sz="2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  <a:buClr>
                <a:srgbClr val="FFFFFF"/>
              </a:buClr>
              <a:buFont typeface="Arial"/>
              <a:buChar char="•"/>
            </a:pPr>
            <a:endParaRPr sz="2900">
              <a:latin typeface="Arial"/>
              <a:cs typeface="Arial"/>
            </a:endParaRPr>
          </a:p>
          <a:p>
            <a:pPr marL="137160" indent="-125095">
              <a:lnSpc>
                <a:spcPct val="100000"/>
              </a:lnSpc>
              <a:buSzPct val="96428"/>
              <a:buChar char="•"/>
              <a:tabLst>
                <a:tab pos="137795" algn="l"/>
              </a:tabLst>
            </a:pPr>
            <a:r>
              <a:rPr sz="2800" spc="-5" dirty="0">
                <a:solidFill>
                  <a:srgbClr val="FFFFFF"/>
                </a:solidFill>
                <a:latin typeface="Arial"/>
                <a:cs typeface="Arial"/>
              </a:rPr>
              <a:t>Opinions</a:t>
            </a:r>
            <a:endParaRPr sz="2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319653" y="467690"/>
            <a:ext cx="1744980" cy="7264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600" spc="-5" dirty="0"/>
              <a:t>Family</a:t>
            </a:r>
            <a:endParaRPr sz="4600"/>
          </a:p>
        </p:txBody>
      </p:sp>
      <p:sp>
        <p:nvSpPr>
          <p:cNvPr id="3" name="object 3"/>
          <p:cNvSpPr txBox="1"/>
          <p:nvPr/>
        </p:nvSpPr>
        <p:spPr>
          <a:xfrm>
            <a:off x="329590" y="1502536"/>
            <a:ext cx="4944745" cy="38671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96875" marR="5080" indent="-396875">
              <a:lnSpc>
                <a:spcPct val="120100"/>
              </a:lnSpc>
              <a:spcBef>
                <a:spcPts val="95"/>
              </a:spcBef>
              <a:buClr>
                <a:srgbClr val="6D9FAF"/>
              </a:buClr>
              <a:buSzPct val="80000"/>
              <a:buFont typeface="Wingdings 2"/>
              <a:buChar char=""/>
              <a:tabLst>
                <a:tab pos="396875" algn="l"/>
              </a:tabLst>
            </a:pP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helps shape an</a:t>
            </a:r>
            <a:r>
              <a:rPr sz="3000" spc="-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individual's  </a:t>
            </a: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attitudes and</a:t>
            </a:r>
            <a:r>
              <a:rPr sz="3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behaviours</a:t>
            </a:r>
            <a:endParaRPr sz="3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Clr>
                <a:srgbClr val="6D9FAF"/>
              </a:buClr>
              <a:buFont typeface="Wingdings 2"/>
              <a:buChar char=""/>
            </a:pPr>
            <a:endParaRPr sz="3750">
              <a:latin typeface="Arial"/>
              <a:cs typeface="Arial"/>
            </a:endParaRPr>
          </a:p>
          <a:p>
            <a:pPr marL="396875" marR="396240" indent="-396875">
              <a:lnSpc>
                <a:spcPct val="120000"/>
              </a:lnSpc>
              <a:spcBef>
                <a:spcPts val="5"/>
              </a:spcBef>
              <a:buClr>
                <a:srgbClr val="6D9FAF"/>
              </a:buClr>
              <a:buSzPct val="80000"/>
              <a:buFont typeface="Wingdings 2"/>
              <a:buChar char=""/>
              <a:tabLst>
                <a:tab pos="396875" algn="l"/>
              </a:tabLst>
            </a:pP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develop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political </a:t>
            </a: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and 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religious beliefs,</a:t>
            </a:r>
            <a:r>
              <a:rPr sz="3000" spc="-1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lifestyle  choices, and consumer  preferences</a:t>
            </a:r>
            <a:endParaRPr sz="30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286375" y="1714550"/>
            <a:ext cx="3857624" cy="43703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219" y="467690"/>
            <a:ext cx="1843405" cy="7264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600" spc="-5" dirty="0"/>
              <a:t>society</a:t>
            </a:r>
            <a:endParaRPr sz="4600" dirty="0"/>
          </a:p>
        </p:txBody>
      </p:sp>
      <p:sp>
        <p:nvSpPr>
          <p:cNvPr id="3" name="object 3"/>
          <p:cNvSpPr/>
          <p:nvPr/>
        </p:nvSpPr>
        <p:spPr>
          <a:xfrm>
            <a:off x="1214412" y="1643126"/>
            <a:ext cx="5929376" cy="30003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2150745" y="5168341"/>
            <a:ext cx="435800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outside influences </a:t>
            </a:r>
            <a:r>
              <a:rPr sz="2800" spc="-5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800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others</a:t>
            </a:r>
            <a:endParaRPr sz="2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90</TotalTime>
  <Words>333</Words>
  <Application>Microsoft Office PowerPoint</Application>
  <PresentationFormat>On-screen Show (4:3)</PresentationFormat>
  <Paragraphs>84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BlackTie</vt:lpstr>
      <vt:lpstr>PowerPoint Presentation</vt:lpstr>
      <vt:lpstr>A customer is</vt:lpstr>
      <vt:lpstr>PowerPoint Presentation</vt:lpstr>
      <vt:lpstr>Factors influencing consumer  behavior</vt:lpstr>
      <vt:lpstr>personality</vt:lpstr>
      <vt:lpstr>Contd..</vt:lpstr>
      <vt:lpstr>psychographic</vt:lpstr>
      <vt:lpstr>Family</vt:lpstr>
      <vt:lpstr>society</vt:lpstr>
      <vt:lpstr>Attitude and life styles</vt:lpstr>
      <vt:lpstr>Values of perception</vt:lpstr>
      <vt:lpstr>PowerPoint Presentation</vt:lpstr>
      <vt:lpstr>CONSUMER BEHAVIOUR MODELS</vt:lpstr>
      <vt:lpstr>Types of CB Models</vt:lpstr>
      <vt:lpstr>Black Box Model</vt:lpstr>
      <vt:lpstr>PowerPoint Presentation</vt:lpstr>
      <vt:lpstr>Nicosia model</vt:lpstr>
      <vt:lpstr>PowerPoint Presentation</vt:lpstr>
      <vt:lpstr>PowerPoint Presentation</vt:lpstr>
      <vt:lpstr>example</vt:lpstr>
      <vt:lpstr>Engel, Blackwell and minard  model</vt:lpstr>
      <vt:lpstr>PowerPoint Presentation</vt:lpstr>
      <vt:lpstr>example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Aaryan</dc:creator>
  <cp:lastModifiedBy>Aaryan</cp:lastModifiedBy>
  <cp:revision>7</cp:revision>
  <dcterms:created xsi:type="dcterms:W3CDTF">2020-10-16T18:47:25Z</dcterms:created>
  <dcterms:modified xsi:type="dcterms:W3CDTF">2020-10-27T15:20:41Z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2013-09-18T00:00:00Z</vt:filetime>
  </property>
  <property fmtid="{D5CDD505-2E9C-101B-9397-08002B2CF9AE}" pid="3" name="Creator">
    <vt:lpwstr>Microsoft® Office PowerPoint® 2007</vt:lpwstr>
  </property>
  <property fmtid="{D5CDD505-2E9C-101B-9397-08002B2CF9AE}" pid="4" name="LastSaved">
    <vt:filetime>2020-10-16T00:00:00Z</vt:filetime>
  </property>
</Properties>
</file>