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6" r:id="rId11"/>
    <p:sldId id="274" r:id="rId12"/>
    <p:sldId id="267" r:id="rId13"/>
    <p:sldId id="268" r:id="rId14"/>
    <p:sldId id="269"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90" r:id="rId32"/>
    <p:sldId id="288" r:id="rId33"/>
    <p:sldId id="289" r:id="rId34"/>
    <p:sldId id="291" r:id="rId35"/>
    <p:sldId id="292" r:id="rId36"/>
    <p:sldId id="29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F1F77-8B33-4EC5-B67E-D380A93C18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C732B17-D082-4C65-BA22-BCCBC19D8F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6A4D6B64-6DAE-467E-A53D-2D2A7261FFDB}"/>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5" name="Footer Placeholder 4">
            <a:extLst>
              <a:ext uri="{FF2B5EF4-FFF2-40B4-BE49-F238E27FC236}">
                <a16:creationId xmlns:a16="http://schemas.microsoft.com/office/drawing/2014/main" id="{337DF491-79CB-4CC7-BB7F-FAD2B764DFA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8D31BA-57C1-49AD-8404-2BFA272DCB15}"/>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803047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D53D7-CA89-4E7C-8403-57D885BE014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289D95F-D192-4A48-9A08-6B90C7B838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07BB48C-4FB8-409F-BFDB-8F3788FA9396}"/>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5" name="Footer Placeholder 4">
            <a:extLst>
              <a:ext uri="{FF2B5EF4-FFF2-40B4-BE49-F238E27FC236}">
                <a16:creationId xmlns:a16="http://schemas.microsoft.com/office/drawing/2014/main" id="{1A6C9D41-0524-403B-AF22-CE51A3E1B1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3A5CB59-72CC-4BBA-8E9B-D9CBC0A5C91D}"/>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3819639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9EB3AB-5EA4-4802-AA2C-E659305D9BE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5C5DA1D-81C5-40C6-B610-982D98BA1A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779A74D-7ECA-4537-B8AE-07A811A88D4A}"/>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5" name="Footer Placeholder 4">
            <a:extLst>
              <a:ext uri="{FF2B5EF4-FFF2-40B4-BE49-F238E27FC236}">
                <a16:creationId xmlns:a16="http://schemas.microsoft.com/office/drawing/2014/main" id="{B72445A4-C5C2-4157-97E0-7B2381DA19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05CF68D-EE59-4453-A9FE-0F8AFA7BD89A}"/>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3283388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E1913-1C15-4118-BDB6-DE86D3952D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9D87533-F911-4045-92FD-23FE697AAD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414DDEF-D023-4F41-9CC1-C5D9B917CE07}"/>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5" name="Footer Placeholder 4">
            <a:extLst>
              <a:ext uri="{FF2B5EF4-FFF2-40B4-BE49-F238E27FC236}">
                <a16:creationId xmlns:a16="http://schemas.microsoft.com/office/drawing/2014/main" id="{3C8FCD0A-5A04-4FEA-BA4C-17A57823ABD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218E286-46A9-4870-B114-254E89F0F2BE}"/>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987863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0EB79-298E-4F4D-8E51-3781F4D02E8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2F9504D-A2C5-46CB-91DF-4D00C2839D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988DA2-4675-4175-9BD1-9F8A21DD555A}"/>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5" name="Footer Placeholder 4">
            <a:extLst>
              <a:ext uri="{FF2B5EF4-FFF2-40B4-BE49-F238E27FC236}">
                <a16:creationId xmlns:a16="http://schemas.microsoft.com/office/drawing/2014/main" id="{A7B977E6-BDA4-4C8A-AFD5-EE68B4945A6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9C76B0E-B1FE-49F3-BCF3-4D27EDA443E3}"/>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3631205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3D4C7-F554-4972-A4F2-78E34A68894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5F16754-0C8A-40CE-B65A-FE045393059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FD08218-B183-459E-8DCD-81157D7DC3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8C0699E-41D1-45C0-BB45-0BA199B49516}"/>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6" name="Footer Placeholder 5">
            <a:extLst>
              <a:ext uri="{FF2B5EF4-FFF2-40B4-BE49-F238E27FC236}">
                <a16:creationId xmlns:a16="http://schemas.microsoft.com/office/drawing/2014/main" id="{A9A10877-851A-4350-8355-2F9095B2C77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7AFB3BB-44FA-4168-BA89-754E7253B087}"/>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2102149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6D1B-C3EC-436F-A4E5-061B20918DA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C65045C-0A41-4682-B248-9921E1E21E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F51CF4-57F8-402A-8121-4F4DD776D3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A968B554-3C03-4D57-AA47-C363050FB7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EF594D-1E48-4D0A-BF28-63C0328873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4CFCFBF-4112-45B5-B139-A14ED9A2B66A}"/>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8" name="Footer Placeholder 7">
            <a:extLst>
              <a:ext uri="{FF2B5EF4-FFF2-40B4-BE49-F238E27FC236}">
                <a16:creationId xmlns:a16="http://schemas.microsoft.com/office/drawing/2014/main" id="{BFD25253-4495-4E40-9033-2267BDF875C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DC53FEA-8176-4BC6-B2A5-C7FC8602EC2A}"/>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1537401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B517D-B105-43BB-8EAA-E8F0E08BCEE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F4CA997C-81F3-48D8-9EFE-5FA316CAC69F}"/>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4" name="Footer Placeholder 3">
            <a:extLst>
              <a:ext uri="{FF2B5EF4-FFF2-40B4-BE49-F238E27FC236}">
                <a16:creationId xmlns:a16="http://schemas.microsoft.com/office/drawing/2014/main" id="{713854E9-E3BE-4A4A-B641-B5ED947F266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AD8E1C1-DE7E-46CF-9A06-F396EE294F67}"/>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2801125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8428DC-4450-4000-A483-1DFA9BF587D5}"/>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3" name="Footer Placeholder 2">
            <a:extLst>
              <a:ext uri="{FF2B5EF4-FFF2-40B4-BE49-F238E27FC236}">
                <a16:creationId xmlns:a16="http://schemas.microsoft.com/office/drawing/2014/main" id="{9DFCAD20-AED3-489D-A9DF-98E9BFFFF32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4C66D99-1E1E-47E0-B551-E5EAED8F454C}"/>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312037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BAE3C-61CE-4C0F-BA97-A0866308A6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B6BAE13-4B6B-4F6E-A76C-A4FE99F0A3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D43223D-6DBA-47BD-BFC4-D4B5211A90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87E616-6A84-42F2-ACD4-227CCBE7465D}"/>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6" name="Footer Placeholder 5">
            <a:extLst>
              <a:ext uri="{FF2B5EF4-FFF2-40B4-BE49-F238E27FC236}">
                <a16:creationId xmlns:a16="http://schemas.microsoft.com/office/drawing/2014/main" id="{D9C047FC-132E-49D6-8E46-154141A7FAF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EFAE252-7601-4FB5-A9BB-D67240495BC3}"/>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4115715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4907B-FB0E-4B7A-BFD1-3CB5EE9248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17E78F4-2C9A-4DE6-A015-FC3E502EFD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27AFB24-DA96-4F4B-BCC3-F44B138D63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41093F-7DE2-4E4F-8BE5-40C7B291AAEB}"/>
              </a:ext>
            </a:extLst>
          </p:cNvPr>
          <p:cNvSpPr>
            <a:spLocks noGrp="1"/>
          </p:cNvSpPr>
          <p:nvPr>
            <p:ph type="dt" sz="half" idx="10"/>
          </p:nvPr>
        </p:nvSpPr>
        <p:spPr/>
        <p:txBody>
          <a:bodyPr/>
          <a:lstStyle/>
          <a:p>
            <a:fld id="{68277967-33FF-4135-A253-4675DEC05644}" type="datetimeFigureOut">
              <a:rPr lang="en-IN" smtClean="0"/>
              <a:t>02-08-2021</a:t>
            </a:fld>
            <a:endParaRPr lang="en-IN"/>
          </a:p>
        </p:txBody>
      </p:sp>
      <p:sp>
        <p:nvSpPr>
          <p:cNvPr id="6" name="Footer Placeholder 5">
            <a:extLst>
              <a:ext uri="{FF2B5EF4-FFF2-40B4-BE49-F238E27FC236}">
                <a16:creationId xmlns:a16="http://schemas.microsoft.com/office/drawing/2014/main" id="{C6EB4DB0-19C2-43D4-9620-9CAF53EB772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C1C7427-67C6-402C-9F8A-907A79CF9A5E}"/>
              </a:ext>
            </a:extLst>
          </p:cNvPr>
          <p:cNvSpPr>
            <a:spLocks noGrp="1"/>
          </p:cNvSpPr>
          <p:nvPr>
            <p:ph type="sldNum" sz="quarter" idx="12"/>
          </p:nvPr>
        </p:nvSpPr>
        <p:spPr/>
        <p:txBody>
          <a:bodyPr/>
          <a:lstStyle/>
          <a:p>
            <a:fld id="{976638BE-2227-4B0D-A493-9D863244ED3B}" type="slidenum">
              <a:rPr lang="en-IN" smtClean="0"/>
              <a:t>‹#›</a:t>
            </a:fld>
            <a:endParaRPr lang="en-IN"/>
          </a:p>
        </p:txBody>
      </p:sp>
    </p:spTree>
    <p:extLst>
      <p:ext uri="{BB962C8B-B14F-4D97-AF65-F5344CB8AC3E}">
        <p14:creationId xmlns:p14="http://schemas.microsoft.com/office/powerpoint/2010/main" val="403297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710AEA-CEFF-4D1D-A848-2F2A6BA687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2A37BE9-AD15-4BAA-93A4-5063E26372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2B08D8C-ADBF-4BB2-959D-D2EC7430CB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77967-33FF-4135-A253-4675DEC05644}" type="datetimeFigureOut">
              <a:rPr lang="en-IN" smtClean="0"/>
              <a:t>02-08-2021</a:t>
            </a:fld>
            <a:endParaRPr lang="en-IN"/>
          </a:p>
        </p:txBody>
      </p:sp>
      <p:sp>
        <p:nvSpPr>
          <p:cNvPr id="5" name="Footer Placeholder 4">
            <a:extLst>
              <a:ext uri="{FF2B5EF4-FFF2-40B4-BE49-F238E27FC236}">
                <a16:creationId xmlns:a16="http://schemas.microsoft.com/office/drawing/2014/main" id="{A8B57E86-B927-4FCB-9878-3276C6037E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2E02562-DE32-4AA1-BFA9-465A0B01D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638BE-2227-4B0D-A493-9D863244ED3B}" type="slidenum">
              <a:rPr lang="en-IN" smtClean="0"/>
              <a:t>‹#›</a:t>
            </a:fld>
            <a:endParaRPr lang="en-IN"/>
          </a:p>
        </p:txBody>
      </p:sp>
    </p:spTree>
    <p:extLst>
      <p:ext uri="{BB962C8B-B14F-4D97-AF65-F5344CB8AC3E}">
        <p14:creationId xmlns:p14="http://schemas.microsoft.com/office/powerpoint/2010/main" val="3398509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94C5D-1654-437A-B244-43E55F859157}"/>
              </a:ext>
            </a:extLst>
          </p:cNvPr>
          <p:cNvSpPr>
            <a:spLocks noGrp="1"/>
          </p:cNvSpPr>
          <p:nvPr>
            <p:ph type="ctrTitle"/>
          </p:nvPr>
        </p:nvSpPr>
        <p:spPr/>
        <p:txBody>
          <a:bodyPr>
            <a:normAutofit/>
          </a:bodyPr>
          <a:lstStyle/>
          <a:p>
            <a:r>
              <a:rPr lang="en-IN" sz="8000" b="1" dirty="0"/>
              <a:t>TYBCOM</a:t>
            </a:r>
          </a:p>
        </p:txBody>
      </p:sp>
      <p:sp>
        <p:nvSpPr>
          <p:cNvPr id="3" name="Subtitle 2">
            <a:extLst>
              <a:ext uri="{FF2B5EF4-FFF2-40B4-BE49-F238E27FC236}">
                <a16:creationId xmlns:a16="http://schemas.microsoft.com/office/drawing/2014/main" id="{A33F0A27-9ADF-416D-AA45-A607E93E5C69}"/>
              </a:ext>
            </a:extLst>
          </p:cNvPr>
          <p:cNvSpPr>
            <a:spLocks noGrp="1"/>
          </p:cNvSpPr>
          <p:nvPr>
            <p:ph type="subTitle" idx="1"/>
          </p:nvPr>
        </p:nvSpPr>
        <p:spPr/>
        <p:txBody>
          <a:bodyPr>
            <a:normAutofit/>
          </a:bodyPr>
          <a:lstStyle/>
          <a:p>
            <a:r>
              <a:rPr lang="en-IN" sz="4400" dirty="0"/>
              <a:t>Business Economics</a:t>
            </a:r>
          </a:p>
        </p:txBody>
      </p:sp>
    </p:spTree>
    <p:extLst>
      <p:ext uri="{BB962C8B-B14F-4D97-AF65-F5344CB8AC3E}">
        <p14:creationId xmlns:p14="http://schemas.microsoft.com/office/powerpoint/2010/main" val="3526138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CA2BC-66A1-4F23-8691-6D5F6B758DC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E9B8AD0-2E1A-4DAC-B847-88A94950F8DD}"/>
              </a:ext>
            </a:extLst>
          </p:cNvPr>
          <p:cNvSpPr>
            <a:spLocks noGrp="1"/>
          </p:cNvSpPr>
          <p:nvPr>
            <p:ph idx="1"/>
          </p:nvPr>
        </p:nvSpPr>
        <p:spPr/>
        <p:txBody>
          <a:bodyPr>
            <a:normAutofit lnSpcReduction="10000"/>
          </a:bodyPr>
          <a:lstStyle/>
          <a:p>
            <a:r>
              <a:rPr lang="en-US" b="1" i="0" dirty="0">
                <a:effectLst/>
                <a:latin typeface="-apple-system"/>
              </a:rPr>
              <a:t>Infrastructure</a:t>
            </a:r>
            <a:r>
              <a:rPr lang="en-US" b="0" i="0" dirty="0">
                <a:effectLst/>
                <a:latin typeface="-apple-system"/>
              </a:rPr>
              <a:t> is generally defined as the physical framework of facilities through which goods and services are provided to the public. Its linkages to the economy are multiple and complex, as it affects production and consumption directly, creates positive and negative spillover effects and involves large inflow of expenditure.</a:t>
            </a:r>
          </a:p>
          <a:p>
            <a:r>
              <a:rPr lang="en-US" b="1" i="0" dirty="0">
                <a:effectLst/>
                <a:latin typeface="-apple-system"/>
              </a:rPr>
              <a:t>Social infrastructure </a:t>
            </a:r>
            <a:r>
              <a:rPr lang="en-US" b="0" i="0" dirty="0">
                <a:effectLst/>
                <a:latin typeface="-apple-system"/>
              </a:rPr>
              <a:t>refers to the core elements of social change (like schools, colleges, hospitals and nursing homes) which serve as a foundation for the process of social development of a country. Social development focuses on human resource development, implying the development of skilled personnel as well as healthy and efficient human beings.</a:t>
            </a:r>
            <a:endParaRPr lang="en-IN" dirty="0"/>
          </a:p>
        </p:txBody>
      </p:sp>
    </p:spTree>
    <p:extLst>
      <p:ext uri="{BB962C8B-B14F-4D97-AF65-F5344CB8AC3E}">
        <p14:creationId xmlns:p14="http://schemas.microsoft.com/office/powerpoint/2010/main" val="3909453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47E73-EA9F-4E4C-9079-669B68FBC7DC}"/>
              </a:ext>
            </a:extLst>
          </p:cNvPr>
          <p:cNvSpPr>
            <a:spLocks noGrp="1"/>
          </p:cNvSpPr>
          <p:nvPr>
            <p:ph type="title"/>
          </p:nvPr>
        </p:nvSpPr>
        <p:spPr/>
        <p:txBody>
          <a:bodyPr/>
          <a:lstStyle/>
          <a:p>
            <a:pPr algn="ctr"/>
            <a:r>
              <a:rPr lang="en-IN" dirty="0"/>
              <a:t>Role of Social Infrastructure</a:t>
            </a:r>
          </a:p>
        </p:txBody>
      </p:sp>
      <p:sp>
        <p:nvSpPr>
          <p:cNvPr id="3" name="Content Placeholder 2">
            <a:extLst>
              <a:ext uri="{FF2B5EF4-FFF2-40B4-BE49-F238E27FC236}">
                <a16:creationId xmlns:a16="http://schemas.microsoft.com/office/drawing/2014/main" id="{6F79F9BB-CD02-4851-AE5A-86BA68030457}"/>
              </a:ext>
            </a:extLst>
          </p:cNvPr>
          <p:cNvSpPr>
            <a:spLocks noGrp="1"/>
          </p:cNvSpPr>
          <p:nvPr>
            <p:ph idx="1"/>
          </p:nvPr>
        </p:nvSpPr>
        <p:spPr/>
        <p:txBody>
          <a:bodyPr>
            <a:normAutofit/>
          </a:bodyPr>
          <a:lstStyle/>
          <a:p>
            <a:r>
              <a:rPr lang="en-IN" sz="3200" dirty="0"/>
              <a:t>Education: </a:t>
            </a:r>
          </a:p>
          <a:p>
            <a:pPr marL="0" indent="0">
              <a:buNone/>
            </a:pPr>
            <a:r>
              <a:rPr lang="en-IN" sz="3200" dirty="0"/>
              <a:t>According to Education Commission, 1966, “Education as an investment in human resource plays an important role among the factors that contribute to economic growth.”</a:t>
            </a:r>
          </a:p>
        </p:txBody>
      </p:sp>
    </p:spTree>
    <p:extLst>
      <p:ext uri="{BB962C8B-B14F-4D97-AF65-F5344CB8AC3E}">
        <p14:creationId xmlns:p14="http://schemas.microsoft.com/office/powerpoint/2010/main" val="4208476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7488-FE24-4552-877D-3445D0568FBB}"/>
              </a:ext>
            </a:extLst>
          </p:cNvPr>
          <p:cNvSpPr>
            <a:spLocks noGrp="1"/>
          </p:cNvSpPr>
          <p:nvPr>
            <p:ph type="title"/>
          </p:nvPr>
        </p:nvSpPr>
        <p:spPr/>
        <p:txBody>
          <a:bodyPr/>
          <a:lstStyle/>
          <a:p>
            <a:pPr algn="ctr"/>
            <a:r>
              <a:rPr lang="en-IN" dirty="0"/>
              <a:t>Educational Policy in India</a:t>
            </a:r>
          </a:p>
        </p:txBody>
      </p:sp>
      <p:sp>
        <p:nvSpPr>
          <p:cNvPr id="3" name="Content Placeholder 2">
            <a:extLst>
              <a:ext uri="{FF2B5EF4-FFF2-40B4-BE49-F238E27FC236}">
                <a16:creationId xmlns:a16="http://schemas.microsoft.com/office/drawing/2014/main" id="{41BD07AC-1A0B-43BA-9641-1D3CF85BB0C7}"/>
              </a:ext>
            </a:extLst>
          </p:cNvPr>
          <p:cNvSpPr>
            <a:spLocks noGrp="1"/>
          </p:cNvSpPr>
          <p:nvPr>
            <p:ph idx="1"/>
          </p:nvPr>
        </p:nvSpPr>
        <p:spPr/>
        <p:txBody>
          <a:bodyPr>
            <a:normAutofit/>
          </a:bodyPr>
          <a:lstStyle/>
          <a:p>
            <a:r>
              <a:rPr lang="en-US" b="0" i="0" dirty="0">
                <a:effectLst/>
              </a:rPr>
              <a:t>Before 1976, education was exclusively the responsibility of states; the Central government was only concerned with certain areas like co-ordination and determination of standards in technical and higher education, etc. In 1976, through 42nd Constitutional amendment, education became a joint responsibility.</a:t>
            </a:r>
          </a:p>
          <a:p>
            <a:r>
              <a:rPr lang="en-US" b="0" i="0" dirty="0">
                <a:effectLst/>
              </a:rPr>
              <a:t>The 86</a:t>
            </a:r>
            <a:r>
              <a:rPr lang="en-US" b="0" i="0" baseline="30000" dirty="0">
                <a:effectLst/>
              </a:rPr>
              <a:t>th</a:t>
            </a:r>
            <a:r>
              <a:rPr lang="en-US" b="0" i="0" dirty="0">
                <a:effectLst/>
              </a:rPr>
              <a:t> Constitutional </a:t>
            </a:r>
            <a:r>
              <a:rPr lang="en-US" dirty="0"/>
              <a:t>A</a:t>
            </a:r>
            <a:r>
              <a:rPr lang="en-US" b="0" i="0" dirty="0">
                <a:effectLst/>
              </a:rPr>
              <a:t>mendment Act, 2002 made Right to Education a fundamental right under article 21-A, making education free and compulsory for the children between the age of 6-14.</a:t>
            </a:r>
          </a:p>
          <a:p>
            <a:r>
              <a:rPr lang="en-US" b="0" i="0" dirty="0">
                <a:effectLst/>
              </a:rPr>
              <a:t> Also, national education policy has been amended from time to time, e.g</a:t>
            </a:r>
            <a:r>
              <a:rPr lang="en-US" dirty="0"/>
              <a:t>. in 1968, 1986, 1992 and 2020.</a:t>
            </a:r>
            <a:endParaRPr lang="en-IN" dirty="0"/>
          </a:p>
        </p:txBody>
      </p:sp>
    </p:spTree>
    <p:extLst>
      <p:ext uri="{BB962C8B-B14F-4D97-AF65-F5344CB8AC3E}">
        <p14:creationId xmlns:p14="http://schemas.microsoft.com/office/powerpoint/2010/main" val="4172111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1F9823-0B57-4198-ABB4-D79E70E5266E}"/>
              </a:ext>
            </a:extLst>
          </p:cNvPr>
          <p:cNvSpPr>
            <a:spLocks noGrp="1"/>
          </p:cNvSpPr>
          <p:nvPr>
            <p:ph idx="1"/>
          </p:nvPr>
        </p:nvSpPr>
        <p:spPr>
          <a:xfrm>
            <a:off x="838200" y="381740"/>
            <a:ext cx="10515600" cy="5795223"/>
          </a:xfrm>
        </p:spPr>
        <p:txBody>
          <a:bodyPr>
            <a:normAutofit fontScale="92500" lnSpcReduction="10000"/>
          </a:bodyPr>
          <a:lstStyle/>
          <a:p>
            <a:pPr algn="l" fontAlgn="base"/>
            <a:r>
              <a:rPr lang="en-US" b="0" dirty="0">
                <a:effectLst/>
              </a:rPr>
              <a:t>The national policy on education envisaged that free and compulsory education of satisfactory quality should be provided to all children up to the age of 14 years before the commencement of 21st century. </a:t>
            </a:r>
          </a:p>
          <a:p>
            <a:pPr algn="l" fontAlgn="base"/>
            <a:r>
              <a:rPr lang="en-US" b="0" dirty="0">
                <a:effectLst/>
              </a:rPr>
              <a:t>The target of universalizing elementary education has been divided into three broad parameters i.e. universal access, universal retention and universal achievement during the Eighth Five year Plan (1992-1997).</a:t>
            </a:r>
          </a:p>
          <a:p>
            <a:pPr algn="l" fontAlgn="base"/>
            <a:r>
              <a:rPr lang="en-US" b="0" dirty="0">
                <a:effectLst/>
              </a:rPr>
              <a:t>As a result of the efforts made by the Central government and State governments, 94 per cent of country’s rural population have Primary schools within one km and 84 per cent have upper primary schools within three km. This has resulted in: (</a:t>
            </a:r>
            <a:r>
              <a:rPr lang="en-US" b="0" dirty="0" err="1">
                <a:effectLst/>
              </a:rPr>
              <a:t>i</a:t>
            </a:r>
            <a:r>
              <a:rPr lang="en-US" b="0" dirty="0">
                <a:effectLst/>
              </a:rPr>
              <a:t>) Enrolment of children of 6-14 years of age in primary and upper primary schools has gone up steadily since independence to 87 and 50 per cent respectively; (ii) Significant improvements have taken place in enrolment of girls and SCs/STs; and (iii) number of primary and upper primary schools have gone up from 2.23 lakh in 1950-51 to 7.75 lakh in 1996-97. Accordingly the number of teachers in primary and upper primary schools has also gone up from 6.24 lakh to 30.84 lakh during this period.</a:t>
            </a:r>
          </a:p>
          <a:p>
            <a:endParaRPr lang="en-IN" dirty="0"/>
          </a:p>
        </p:txBody>
      </p:sp>
    </p:spTree>
    <p:extLst>
      <p:ext uri="{BB962C8B-B14F-4D97-AF65-F5344CB8AC3E}">
        <p14:creationId xmlns:p14="http://schemas.microsoft.com/office/powerpoint/2010/main" val="62268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9823C-A5CF-4D54-B9B9-836028C6DF2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B97BFC8-EAD7-4207-8330-FEBADD3D1145}"/>
              </a:ext>
            </a:extLst>
          </p:cNvPr>
          <p:cNvSpPr>
            <a:spLocks noGrp="1"/>
          </p:cNvSpPr>
          <p:nvPr>
            <p:ph idx="1"/>
          </p:nvPr>
        </p:nvSpPr>
        <p:spPr/>
        <p:txBody>
          <a:bodyPr/>
          <a:lstStyle/>
          <a:p>
            <a:r>
              <a:rPr lang="en-US" b="0" i="0" dirty="0">
                <a:effectLst/>
              </a:rPr>
              <a:t>The Central and State governments have over a period of time, evolved strategies to check drop-out rates and improve levels of achievements in the schools the key elements of which include : (</a:t>
            </a:r>
            <a:r>
              <a:rPr lang="en-US" b="0" i="0" dirty="0" err="1">
                <a:effectLst/>
              </a:rPr>
              <a:t>i</a:t>
            </a:r>
            <a:r>
              <a:rPr lang="en-US" b="0" i="0" dirty="0">
                <a:effectLst/>
              </a:rPr>
              <a:t>) Creating parental awareness and community </a:t>
            </a:r>
            <a:r>
              <a:rPr lang="en-US" b="0" i="0" dirty="0" err="1">
                <a:effectLst/>
              </a:rPr>
              <a:t>mobilisation</a:t>
            </a:r>
            <a:r>
              <a:rPr lang="en-US" b="0" i="0" dirty="0">
                <a:effectLst/>
              </a:rPr>
              <a:t>; (ii) involvement of communities and </a:t>
            </a:r>
            <a:r>
              <a:rPr lang="en-US" b="0" i="0" dirty="0" err="1">
                <a:effectLst/>
              </a:rPr>
              <a:t>PRls</a:t>
            </a:r>
            <a:r>
              <a:rPr lang="en-US" b="0" i="0" dirty="0">
                <a:effectLst/>
              </a:rPr>
              <a:t> (73rd and 74th Constitutional Amendments); (iii) economic incentives; (iv) improvement in the content and process of schooling (Minimum levels of learning); (v) District primary Education </a:t>
            </a:r>
            <a:r>
              <a:rPr lang="en-US" b="0" i="0" dirty="0" err="1">
                <a:effectLst/>
              </a:rPr>
              <a:t>Programme</a:t>
            </a:r>
            <a:r>
              <a:rPr lang="en-US" b="0" i="0" dirty="0">
                <a:effectLst/>
              </a:rPr>
              <a:t> initiative; and (vi) national </a:t>
            </a:r>
            <a:r>
              <a:rPr lang="en-US" b="0" i="0" dirty="0" err="1">
                <a:effectLst/>
              </a:rPr>
              <a:t>Programme</a:t>
            </a:r>
            <a:r>
              <a:rPr lang="en-US" b="0" i="0" dirty="0">
                <a:effectLst/>
              </a:rPr>
              <a:t> of nutritional Support to Primary Education (Mid-day Meals Scheme).</a:t>
            </a:r>
            <a:endParaRPr lang="en-IN" dirty="0"/>
          </a:p>
        </p:txBody>
      </p:sp>
    </p:spTree>
    <p:extLst>
      <p:ext uri="{BB962C8B-B14F-4D97-AF65-F5344CB8AC3E}">
        <p14:creationId xmlns:p14="http://schemas.microsoft.com/office/powerpoint/2010/main" val="3082731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3F40C-3BE7-422A-906B-AFB2D373FDE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CF3AED8-7908-4ED7-BEA5-1BA840AD2C4E}"/>
              </a:ext>
            </a:extLst>
          </p:cNvPr>
          <p:cNvSpPr>
            <a:spLocks noGrp="1"/>
          </p:cNvSpPr>
          <p:nvPr>
            <p:ph idx="1"/>
          </p:nvPr>
        </p:nvSpPr>
        <p:spPr/>
        <p:txBody>
          <a:bodyPr/>
          <a:lstStyle/>
          <a:p>
            <a:r>
              <a:rPr lang="en-US" b="0" i="0" dirty="0">
                <a:effectLst/>
              </a:rPr>
              <a:t>The District Primary Education </a:t>
            </a:r>
            <a:r>
              <a:rPr lang="en-US" b="0" i="0" dirty="0" err="1">
                <a:effectLst/>
              </a:rPr>
              <a:t>Programme</a:t>
            </a:r>
            <a:r>
              <a:rPr lang="en-US" b="0" i="0" dirty="0">
                <a:effectLst/>
              </a:rPr>
              <a:t> (DPEP) was launched in 1994 as a major initiative to achieve the objective of </a:t>
            </a:r>
            <a:r>
              <a:rPr lang="en-US" b="0" i="0" dirty="0" err="1">
                <a:effectLst/>
              </a:rPr>
              <a:t>Universalisation</a:t>
            </a:r>
            <a:r>
              <a:rPr lang="en-US" b="0" i="0" dirty="0">
                <a:effectLst/>
              </a:rPr>
              <a:t> of Primary Education (UPE). The </a:t>
            </a:r>
            <a:r>
              <a:rPr lang="en-US" b="0" i="0" dirty="0" err="1">
                <a:effectLst/>
              </a:rPr>
              <a:t>programme</a:t>
            </a:r>
            <a:r>
              <a:rPr lang="en-US" b="0" i="0" dirty="0">
                <a:effectLst/>
              </a:rPr>
              <a:t> took a </a:t>
            </a:r>
            <a:r>
              <a:rPr lang="en-US" b="0" i="0" dirty="0" err="1">
                <a:effectLst/>
              </a:rPr>
              <a:t>holisitc</a:t>
            </a:r>
            <a:r>
              <a:rPr lang="en-US" b="0" i="0" dirty="0">
                <a:effectLst/>
              </a:rPr>
              <a:t> view of primary education development and </a:t>
            </a:r>
            <a:r>
              <a:rPr lang="en-US" dirty="0"/>
              <a:t>tried</a:t>
            </a:r>
            <a:r>
              <a:rPr lang="en-US" b="0" i="0" dirty="0">
                <a:effectLst/>
              </a:rPr>
              <a:t> to </a:t>
            </a:r>
            <a:r>
              <a:rPr lang="en-US" b="0" i="0" dirty="0" err="1">
                <a:effectLst/>
              </a:rPr>
              <a:t>operationalise</a:t>
            </a:r>
            <a:r>
              <a:rPr lang="en-US" b="0" i="0" dirty="0">
                <a:effectLst/>
              </a:rPr>
              <a:t> the strategy of UPE through district specific planning with emphasis on </a:t>
            </a:r>
            <a:r>
              <a:rPr lang="en-US" b="0" i="0" dirty="0" err="1">
                <a:effectLst/>
              </a:rPr>
              <a:t>decentralised</a:t>
            </a:r>
            <a:r>
              <a:rPr lang="en-US" b="0" i="0" dirty="0">
                <a:effectLst/>
              </a:rPr>
              <a:t> management, participatory processes, empowerment and capacity building at all levels. The </a:t>
            </a:r>
            <a:r>
              <a:rPr lang="en-US" b="0" i="0" dirty="0" err="1">
                <a:effectLst/>
              </a:rPr>
              <a:t>programme</a:t>
            </a:r>
            <a:r>
              <a:rPr lang="en-US" b="0" i="0" dirty="0">
                <a:effectLst/>
              </a:rPr>
              <a:t> was implemented through the State level registered societies.</a:t>
            </a:r>
            <a:endParaRPr lang="en-IN" dirty="0"/>
          </a:p>
        </p:txBody>
      </p:sp>
    </p:spTree>
    <p:extLst>
      <p:ext uri="{BB962C8B-B14F-4D97-AF65-F5344CB8AC3E}">
        <p14:creationId xmlns:p14="http://schemas.microsoft.com/office/powerpoint/2010/main" val="995096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93DA0-06B7-482D-A800-0EAC31CAE51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079F01A-5907-4CCE-AD89-743B3576B347}"/>
              </a:ext>
            </a:extLst>
          </p:cNvPr>
          <p:cNvSpPr>
            <a:spLocks noGrp="1"/>
          </p:cNvSpPr>
          <p:nvPr>
            <p:ph idx="1"/>
          </p:nvPr>
        </p:nvSpPr>
        <p:spPr/>
        <p:txBody>
          <a:bodyPr>
            <a:normAutofit/>
          </a:bodyPr>
          <a:lstStyle/>
          <a:p>
            <a:pPr algn="l" fontAlgn="base"/>
            <a:r>
              <a:rPr lang="en-US" b="1" dirty="0">
                <a:effectLst/>
              </a:rPr>
              <a:t>National </a:t>
            </a:r>
            <a:r>
              <a:rPr lang="en-US" b="1" dirty="0" err="1">
                <a:effectLst/>
              </a:rPr>
              <a:t>Programme</a:t>
            </a:r>
            <a:r>
              <a:rPr lang="en-US" b="1" dirty="0">
                <a:effectLst/>
              </a:rPr>
              <a:t> of Nutritional Support to Primary Education:</a:t>
            </a:r>
          </a:p>
          <a:p>
            <a:pPr algn="l" fontAlgn="base"/>
            <a:r>
              <a:rPr lang="en-US" b="0" dirty="0">
                <a:effectLst/>
              </a:rPr>
              <a:t>A National </a:t>
            </a:r>
            <a:r>
              <a:rPr lang="en-US" b="0" dirty="0" err="1">
                <a:effectLst/>
              </a:rPr>
              <a:t>programme</a:t>
            </a:r>
            <a:r>
              <a:rPr lang="en-US" b="0" dirty="0">
                <a:effectLst/>
              </a:rPr>
              <a:t> of Nutritional Support to primary Education commonly called the Midday Meals Scheme Launched on 15 August 1995 aimed at improving enrolment, attendance and retention while simultaneously impacting on the nutrition status of students in primary classes. The </a:t>
            </a:r>
            <a:r>
              <a:rPr lang="en-US" b="0" dirty="0" err="1">
                <a:effectLst/>
              </a:rPr>
              <a:t>programme</a:t>
            </a:r>
            <a:r>
              <a:rPr lang="en-US" b="0" dirty="0">
                <a:effectLst/>
              </a:rPr>
              <a:t> envisaged provision of cooked meals/ progressed food for children studying in classes I-V in all government, local body and government aided primary, schools. </a:t>
            </a:r>
            <a:endParaRPr lang="en-IN" dirty="0"/>
          </a:p>
        </p:txBody>
      </p:sp>
    </p:spTree>
    <p:extLst>
      <p:ext uri="{BB962C8B-B14F-4D97-AF65-F5344CB8AC3E}">
        <p14:creationId xmlns:p14="http://schemas.microsoft.com/office/powerpoint/2010/main" val="4202992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37A61-87FA-4599-A087-F5E1159EA7D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48E820E8-E12B-456B-9B8D-433CDEEF7B8A}"/>
              </a:ext>
            </a:extLst>
          </p:cNvPr>
          <p:cNvSpPr>
            <a:spLocks noGrp="1"/>
          </p:cNvSpPr>
          <p:nvPr>
            <p:ph idx="1"/>
          </p:nvPr>
        </p:nvSpPr>
        <p:spPr/>
        <p:txBody>
          <a:bodyPr/>
          <a:lstStyle/>
          <a:p>
            <a:r>
              <a:rPr lang="en-IN" dirty="0" err="1"/>
              <a:t>Rashtriya</a:t>
            </a:r>
            <a:r>
              <a:rPr lang="en-IN" dirty="0"/>
              <a:t> Madhyamik Shiksha Abhiyan, 2009</a:t>
            </a:r>
          </a:p>
          <a:p>
            <a:r>
              <a:rPr lang="en-IN" dirty="0" err="1"/>
              <a:t>Sakshar</a:t>
            </a:r>
            <a:r>
              <a:rPr lang="en-IN" dirty="0"/>
              <a:t> Bharat Abhiyan, 2009</a:t>
            </a:r>
          </a:p>
          <a:p>
            <a:r>
              <a:rPr lang="en-IN" dirty="0" err="1"/>
              <a:t>Rashtriya</a:t>
            </a:r>
            <a:r>
              <a:rPr lang="en-IN" dirty="0"/>
              <a:t> </a:t>
            </a:r>
            <a:r>
              <a:rPr lang="en-IN" dirty="0" err="1"/>
              <a:t>Ucchatar</a:t>
            </a:r>
            <a:r>
              <a:rPr lang="en-IN" dirty="0"/>
              <a:t> Shiksha Abhiyan, 2013 (CSS)</a:t>
            </a:r>
          </a:p>
          <a:p>
            <a:r>
              <a:rPr lang="en-IN" dirty="0"/>
              <a:t>National Vocational Education Qualification Framework</a:t>
            </a:r>
          </a:p>
        </p:txBody>
      </p:sp>
    </p:spTree>
    <p:extLst>
      <p:ext uri="{BB962C8B-B14F-4D97-AF65-F5344CB8AC3E}">
        <p14:creationId xmlns:p14="http://schemas.microsoft.com/office/powerpoint/2010/main" val="1421275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3425D9-0A65-4DB2-9C90-593D856B72AD}"/>
              </a:ext>
            </a:extLst>
          </p:cNvPr>
          <p:cNvSpPr>
            <a:spLocks noGrp="1"/>
          </p:cNvSpPr>
          <p:nvPr>
            <p:ph idx="1"/>
          </p:nvPr>
        </p:nvSpPr>
        <p:spPr>
          <a:xfrm>
            <a:off x="838200" y="532660"/>
            <a:ext cx="10515600" cy="5644303"/>
          </a:xfrm>
        </p:spPr>
        <p:txBody>
          <a:bodyPr>
            <a:normAutofit lnSpcReduction="10000"/>
          </a:bodyPr>
          <a:lstStyle/>
          <a:p>
            <a:r>
              <a:rPr lang="en-IN" dirty="0"/>
              <a:t>Recent developments: </a:t>
            </a:r>
            <a:r>
              <a:rPr lang="en-US" i="0" dirty="0">
                <a:solidFill>
                  <a:srgbClr val="000000"/>
                </a:solidFill>
                <a:effectLst/>
                <a:latin typeface="OpenSans-Regular"/>
              </a:rPr>
              <a:t>On June 24, 2019 during a Lok </a:t>
            </a:r>
            <a:r>
              <a:rPr lang="en-US" i="0">
                <a:solidFill>
                  <a:srgbClr val="000000"/>
                </a:solidFill>
                <a:effectLst/>
                <a:latin typeface="OpenSans-Regular"/>
              </a:rPr>
              <a:t>Sabha session, </a:t>
            </a:r>
            <a:r>
              <a:rPr lang="en-US" i="0" dirty="0">
                <a:solidFill>
                  <a:srgbClr val="000000"/>
                </a:solidFill>
                <a:effectLst/>
                <a:latin typeface="OpenSans-Regular"/>
              </a:rPr>
              <a:t>Union HRD minister, Dr Ramesh </a:t>
            </a:r>
            <a:r>
              <a:rPr lang="en-US" i="0" dirty="0" err="1">
                <a:solidFill>
                  <a:srgbClr val="000000"/>
                </a:solidFill>
                <a:effectLst/>
                <a:latin typeface="OpenSans-Regular"/>
              </a:rPr>
              <a:t>Pokhriyal</a:t>
            </a:r>
            <a:r>
              <a:rPr lang="en-US" i="0" dirty="0">
                <a:solidFill>
                  <a:srgbClr val="000000"/>
                </a:solidFill>
                <a:effectLst/>
                <a:latin typeface="OpenSans-Regular"/>
              </a:rPr>
              <a:t> '</a:t>
            </a:r>
            <a:r>
              <a:rPr lang="en-US" i="0" dirty="0" err="1">
                <a:solidFill>
                  <a:srgbClr val="000000"/>
                </a:solidFill>
                <a:effectLst/>
                <a:latin typeface="OpenSans-Regular"/>
              </a:rPr>
              <a:t>Nishank</a:t>
            </a:r>
            <a:r>
              <a:rPr lang="en-US" i="0" dirty="0">
                <a:solidFill>
                  <a:srgbClr val="000000"/>
                </a:solidFill>
                <a:effectLst/>
                <a:latin typeface="OpenSans-Regular"/>
              </a:rPr>
              <a:t>', introduced a number of reforms to </a:t>
            </a:r>
            <a:r>
              <a:rPr lang="en-US" i="0" dirty="0" err="1">
                <a:solidFill>
                  <a:srgbClr val="000000"/>
                </a:solidFill>
                <a:effectLst/>
                <a:latin typeface="OpenSans-Regular"/>
              </a:rPr>
              <a:t>imporve</a:t>
            </a:r>
            <a:r>
              <a:rPr lang="en-US" i="0" dirty="0">
                <a:solidFill>
                  <a:srgbClr val="000000"/>
                </a:solidFill>
                <a:effectLst/>
                <a:latin typeface="OpenSans-Regular"/>
              </a:rPr>
              <a:t> teaching sector in the country.</a:t>
            </a:r>
          </a:p>
          <a:p>
            <a:r>
              <a:rPr lang="en-US" i="0" dirty="0">
                <a:solidFill>
                  <a:srgbClr val="000000"/>
                </a:solidFill>
                <a:effectLst/>
                <a:latin typeface="OpenSans-Regular"/>
              </a:rPr>
              <a:t>In order to focus on quality education, the Central rules to the Right of Children to Free and Compulsory Education (RTE) Act, 2009 have been amended to include reference on class-wise, subject-wise learning outcomes.</a:t>
            </a:r>
            <a:endParaRPr lang="en-US" dirty="0">
              <a:solidFill>
                <a:srgbClr val="000000"/>
              </a:solidFill>
              <a:latin typeface="OpenSans-Regular"/>
            </a:endParaRPr>
          </a:p>
          <a:p>
            <a:r>
              <a:rPr lang="en-US" i="0" dirty="0">
                <a:solidFill>
                  <a:srgbClr val="000000"/>
                </a:solidFill>
                <a:effectLst/>
                <a:latin typeface="OpenSans-Regular"/>
              </a:rPr>
              <a:t>The National Council of Educational Research and Training (NCERT) conducts periodic national surveys of learning achievement of children in classes 3, 5, 8 and 10. Four rounds of National Achievement Survey (NAS) have been conducted so far for class 5 and three rounds for classes 3 and 8. These reveal improvement in learning achievement levels of pupils, in identified subjects from first round to fourth round.</a:t>
            </a:r>
            <a:endParaRPr lang="en-IN" dirty="0"/>
          </a:p>
          <a:p>
            <a:endParaRPr lang="en-IN" dirty="0"/>
          </a:p>
        </p:txBody>
      </p:sp>
    </p:spTree>
    <p:extLst>
      <p:ext uri="{BB962C8B-B14F-4D97-AF65-F5344CB8AC3E}">
        <p14:creationId xmlns:p14="http://schemas.microsoft.com/office/powerpoint/2010/main" val="2535409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31CFB2-BB59-413C-B758-11698292EFB4}"/>
              </a:ext>
            </a:extLst>
          </p:cNvPr>
          <p:cNvSpPr>
            <a:spLocks noGrp="1"/>
          </p:cNvSpPr>
          <p:nvPr>
            <p:ph idx="1"/>
          </p:nvPr>
        </p:nvSpPr>
        <p:spPr/>
        <p:txBody>
          <a:bodyPr>
            <a:normAutofit lnSpcReduction="10000"/>
          </a:bodyPr>
          <a:lstStyle/>
          <a:p>
            <a:r>
              <a:rPr lang="en-US" b="0" i="0" dirty="0">
                <a:solidFill>
                  <a:srgbClr val="000000"/>
                </a:solidFill>
                <a:effectLst/>
                <a:latin typeface="OpenSans-Regular"/>
              </a:rPr>
              <a:t>Section 23(2) of the RTE Act has been amended to extend the period of in-service training for untrained elementary teachers to March 31, 2019 in all the states and UTs.</a:t>
            </a:r>
          </a:p>
          <a:p>
            <a:r>
              <a:rPr lang="en-US" b="0" i="0" dirty="0">
                <a:solidFill>
                  <a:srgbClr val="000000"/>
                </a:solidFill>
                <a:effectLst/>
                <a:latin typeface="OpenSans-Regular"/>
              </a:rPr>
              <a:t>The National Institute of Open Schooling (NIOS) was entrusted to conduct this training through ODL (Open Distance Learning) mode.</a:t>
            </a:r>
            <a:endParaRPr lang="en-US" dirty="0">
              <a:solidFill>
                <a:srgbClr val="000000"/>
              </a:solidFill>
              <a:latin typeface="OpenSans-Regular"/>
            </a:endParaRPr>
          </a:p>
          <a:p>
            <a:r>
              <a:rPr lang="en-IN" b="0" i="0" dirty="0">
                <a:solidFill>
                  <a:srgbClr val="000000"/>
                </a:solidFill>
                <a:effectLst/>
                <a:latin typeface="OpenSans-Regular"/>
              </a:rPr>
              <a:t>The Central Government has launched an integrated scheme for school education named as </a:t>
            </a:r>
            <a:r>
              <a:rPr lang="en-IN" b="0" i="0" dirty="0" err="1">
                <a:solidFill>
                  <a:srgbClr val="000000"/>
                </a:solidFill>
                <a:effectLst/>
                <a:latin typeface="OpenSans-Regular"/>
              </a:rPr>
              <a:t>Samagra</a:t>
            </a:r>
            <a:r>
              <a:rPr lang="en-IN" b="0" i="0" dirty="0">
                <a:solidFill>
                  <a:srgbClr val="000000"/>
                </a:solidFill>
                <a:effectLst/>
                <a:latin typeface="OpenSans-Regular"/>
              </a:rPr>
              <a:t> Shiksha, w.e.f. 2018-19 which subsumes the three erstwhile Centrally Sponsored schemes of school education </a:t>
            </a:r>
            <a:r>
              <a:rPr lang="en-IN" b="0" i="0" dirty="0" err="1">
                <a:solidFill>
                  <a:srgbClr val="000000"/>
                </a:solidFill>
                <a:effectLst/>
                <a:latin typeface="OpenSans-Regular"/>
              </a:rPr>
              <a:t>i.e</a:t>
            </a:r>
            <a:r>
              <a:rPr lang="en-IN" b="0" i="0" dirty="0">
                <a:solidFill>
                  <a:srgbClr val="000000"/>
                </a:solidFill>
                <a:effectLst/>
                <a:latin typeface="OpenSans-Regular"/>
              </a:rPr>
              <a:t> </a:t>
            </a:r>
            <a:r>
              <a:rPr lang="en-IN" b="0" i="0" dirty="0" err="1">
                <a:solidFill>
                  <a:srgbClr val="000000"/>
                </a:solidFill>
                <a:effectLst/>
                <a:latin typeface="OpenSans-Regular"/>
              </a:rPr>
              <a:t>Sarva</a:t>
            </a:r>
            <a:r>
              <a:rPr lang="en-IN" b="0" i="0" dirty="0">
                <a:solidFill>
                  <a:srgbClr val="000000"/>
                </a:solidFill>
                <a:effectLst/>
                <a:latin typeface="OpenSans-Regular"/>
              </a:rPr>
              <a:t> Shiksha Abhiyan (SSA), </a:t>
            </a:r>
            <a:r>
              <a:rPr lang="en-IN" b="0" i="0" dirty="0" err="1">
                <a:solidFill>
                  <a:srgbClr val="000000"/>
                </a:solidFill>
                <a:effectLst/>
                <a:latin typeface="OpenSans-Regular"/>
              </a:rPr>
              <a:t>Rashtriya</a:t>
            </a:r>
            <a:r>
              <a:rPr lang="en-IN" b="0" i="0" dirty="0">
                <a:solidFill>
                  <a:srgbClr val="000000"/>
                </a:solidFill>
                <a:effectLst/>
                <a:latin typeface="OpenSans-Regular"/>
              </a:rPr>
              <a:t> Madhyamik Shiksha Abhiyan (RMSA), and Centrally Sponsored Scheme on Teacher Education (CSSTE).</a:t>
            </a:r>
            <a:endParaRPr lang="en-IN" dirty="0"/>
          </a:p>
        </p:txBody>
      </p:sp>
    </p:spTree>
    <p:extLst>
      <p:ext uri="{BB962C8B-B14F-4D97-AF65-F5344CB8AC3E}">
        <p14:creationId xmlns:p14="http://schemas.microsoft.com/office/powerpoint/2010/main" val="2608863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8FBFC69-ACE8-4725-BF3D-CE75DB3DB226}"/>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782147" y="121298"/>
            <a:ext cx="8434873" cy="6736702"/>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350037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5AB6B-2625-4308-9F33-E3B4C952AC1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8A9C9DF-9A0B-4517-B246-7CE92A05A02B}"/>
              </a:ext>
            </a:extLst>
          </p:cNvPr>
          <p:cNvSpPr>
            <a:spLocks noGrp="1"/>
          </p:cNvSpPr>
          <p:nvPr>
            <p:ph idx="1"/>
          </p:nvPr>
        </p:nvSpPr>
        <p:spPr/>
        <p:txBody>
          <a:bodyPr/>
          <a:lstStyle/>
          <a:p>
            <a:r>
              <a:rPr lang="en-US" b="0" i="0" dirty="0">
                <a:solidFill>
                  <a:srgbClr val="000000"/>
                </a:solidFill>
                <a:effectLst/>
                <a:latin typeface="OpenSans-Regular"/>
              </a:rPr>
              <a:t>The Government has launched </a:t>
            </a:r>
            <a:r>
              <a:rPr lang="en-US" b="0" i="0" dirty="0" err="1">
                <a:solidFill>
                  <a:srgbClr val="000000"/>
                </a:solidFill>
                <a:effectLst/>
                <a:latin typeface="OpenSans-Regular"/>
              </a:rPr>
              <a:t>Rashtriya</a:t>
            </a:r>
            <a:r>
              <a:rPr lang="en-US" b="0" i="0" dirty="0">
                <a:solidFill>
                  <a:srgbClr val="000000"/>
                </a:solidFill>
                <a:effectLst/>
                <a:latin typeface="OpenSans-Regular"/>
              </a:rPr>
              <a:t> </a:t>
            </a:r>
            <a:r>
              <a:rPr lang="en-US" b="0" i="0" dirty="0" err="1">
                <a:solidFill>
                  <a:srgbClr val="000000"/>
                </a:solidFill>
                <a:effectLst/>
                <a:latin typeface="OpenSans-Regular"/>
              </a:rPr>
              <a:t>Aavishkar</a:t>
            </a:r>
            <a:r>
              <a:rPr lang="en-US" b="0" i="0" dirty="0">
                <a:solidFill>
                  <a:srgbClr val="000000"/>
                </a:solidFill>
                <a:effectLst/>
                <a:latin typeface="OpenSans-Regular"/>
              </a:rPr>
              <a:t> Abhiyan (RAA) </a:t>
            </a:r>
            <a:r>
              <a:rPr lang="en-US" b="0" i="0" dirty="0" err="1">
                <a:solidFill>
                  <a:srgbClr val="000000"/>
                </a:solidFill>
                <a:effectLst/>
                <a:latin typeface="OpenSans-Regular"/>
              </a:rPr>
              <a:t>programme</a:t>
            </a:r>
            <a:r>
              <a:rPr lang="en-US" b="0" i="0" dirty="0">
                <a:solidFill>
                  <a:srgbClr val="000000"/>
                </a:solidFill>
                <a:effectLst/>
                <a:latin typeface="OpenSans-Regular"/>
              </a:rPr>
              <a:t> on 09.07.2015, to motivate and engage children of the age group of 6-18 years in science, mathematics and technology through observation, experimentation, inference drawing, model building, etc. both through inside and outside classroom activities.</a:t>
            </a:r>
          </a:p>
          <a:p>
            <a:r>
              <a:rPr lang="en-US" b="0" i="0" dirty="0">
                <a:solidFill>
                  <a:srgbClr val="000000"/>
                </a:solidFill>
                <a:effectLst/>
                <a:latin typeface="OpenSans-Regular"/>
              </a:rPr>
              <a:t>A single point repository of e resources called e- PATHSHALA containing NCERT textbooks and various other learning resources has been developed for showcasing and disseminating all educational resources including textbooks, audio, video, periodicals, and a variety of other print and non-print materials.</a:t>
            </a:r>
            <a:endParaRPr lang="en-IN" dirty="0"/>
          </a:p>
        </p:txBody>
      </p:sp>
    </p:spTree>
    <p:extLst>
      <p:ext uri="{BB962C8B-B14F-4D97-AF65-F5344CB8AC3E}">
        <p14:creationId xmlns:p14="http://schemas.microsoft.com/office/powerpoint/2010/main" val="642298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A7AF48-2732-498C-9D0F-AF8490D6D613}"/>
              </a:ext>
            </a:extLst>
          </p:cNvPr>
          <p:cNvSpPr>
            <a:spLocks noGrp="1"/>
          </p:cNvSpPr>
          <p:nvPr>
            <p:ph idx="1"/>
          </p:nvPr>
        </p:nvSpPr>
        <p:spPr>
          <a:xfrm>
            <a:off x="838200" y="284085"/>
            <a:ext cx="10515600" cy="5892878"/>
          </a:xfrm>
        </p:spPr>
        <p:txBody>
          <a:bodyPr>
            <a:normAutofit lnSpcReduction="10000"/>
          </a:bodyPr>
          <a:lstStyle/>
          <a:p>
            <a:r>
              <a:rPr lang="en-US" b="0" i="0" dirty="0">
                <a:solidFill>
                  <a:srgbClr val="000000"/>
                </a:solidFill>
                <a:effectLst/>
                <a:latin typeface="OpenSans-Regular"/>
              </a:rPr>
              <a:t>MHRD has launched a Massive Open Online Courses (MOOCs) platform popularly known as SWAYAM (Study Webs of Active learning for Young Aspiring Minds) on July 9, 2017. The portal is offering various online courses for school education and higher education. NCERT is developing course modules for Massive Open and Online Course (MOOCs) for school education system in 12 subject areas (accountancy, business studies, biology, chemistry, economic, history, geography, mathematics, physics, political science, psychology and sociology) for classes 9-12. </a:t>
            </a:r>
          </a:p>
          <a:p>
            <a:r>
              <a:rPr lang="en-US" b="0" i="0" dirty="0">
                <a:solidFill>
                  <a:srgbClr val="000000"/>
                </a:solidFill>
                <a:effectLst/>
                <a:latin typeface="OpenSans-Regular"/>
              </a:rPr>
              <a:t>A </a:t>
            </a:r>
            <a:r>
              <a:rPr lang="en-US" b="0" i="0" dirty="0" err="1">
                <a:solidFill>
                  <a:srgbClr val="000000"/>
                </a:solidFill>
                <a:effectLst/>
                <a:latin typeface="OpenSans-Regular"/>
              </a:rPr>
              <a:t>programme</a:t>
            </a:r>
            <a:r>
              <a:rPr lang="en-US" b="0" i="0" dirty="0">
                <a:solidFill>
                  <a:srgbClr val="000000"/>
                </a:solidFill>
                <a:effectLst/>
                <a:latin typeface="OpenSans-Regular"/>
              </a:rPr>
              <a:t> for utilization of satellite communication technologies for transmission of educational e-contents through 32 National Channels i.e. SWAYAM PRABHA DTH-TV has been launched. Central Institute of Educational Technology (CIET)-NCERT is the national coordinator for one DTH TV channel i.e., Kishore Manch (#31) and has started feeding a 24x7 educational TV channel by July 9, 2018. </a:t>
            </a:r>
            <a:endParaRPr lang="en-IN" dirty="0"/>
          </a:p>
        </p:txBody>
      </p:sp>
    </p:spTree>
    <p:extLst>
      <p:ext uri="{BB962C8B-B14F-4D97-AF65-F5344CB8AC3E}">
        <p14:creationId xmlns:p14="http://schemas.microsoft.com/office/powerpoint/2010/main" val="3898751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EED40-7D4D-44EC-8CE8-825509C927E4}"/>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414B8C58-FB36-44E9-91BA-15D349D2B333}"/>
              </a:ext>
            </a:extLst>
          </p:cNvPr>
          <p:cNvSpPr>
            <a:spLocks noGrp="1"/>
          </p:cNvSpPr>
          <p:nvPr>
            <p:ph idx="1"/>
          </p:nvPr>
        </p:nvSpPr>
        <p:spPr/>
        <p:txBody>
          <a:bodyPr>
            <a:noAutofit/>
          </a:bodyPr>
          <a:lstStyle/>
          <a:p>
            <a:r>
              <a:rPr lang="en-IN" sz="2400" b="1" dirty="0"/>
              <a:t>Health:</a:t>
            </a:r>
          </a:p>
          <a:p>
            <a:pPr algn="l"/>
            <a:r>
              <a:rPr lang="en-US" sz="2400" b="0" i="0" dirty="0">
                <a:solidFill>
                  <a:srgbClr val="000000"/>
                </a:solidFill>
                <a:effectLst/>
              </a:rPr>
              <a:t>As per the Rural Health Statistics (RHS) 2020, as on 31.3.2020 the status of public health facilities function in the Country is as under:</a:t>
            </a:r>
          </a:p>
          <a:p>
            <a:pPr algn="l"/>
            <a:r>
              <a:rPr lang="en-US" sz="2400" b="0" i="0" dirty="0">
                <a:solidFill>
                  <a:srgbClr val="000000"/>
                </a:solidFill>
                <a:effectLst/>
              </a:rPr>
              <a:t>  1,57,921 Sub </a:t>
            </a:r>
            <a:r>
              <a:rPr lang="en-US" sz="2400" b="0" i="0" dirty="0" err="1">
                <a:solidFill>
                  <a:srgbClr val="000000"/>
                </a:solidFill>
                <a:effectLst/>
              </a:rPr>
              <a:t>Centres</a:t>
            </a:r>
            <a:r>
              <a:rPr lang="en-US" sz="2400" b="0" i="0" dirty="0">
                <a:solidFill>
                  <a:srgbClr val="000000"/>
                </a:solidFill>
                <a:effectLst/>
              </a:rPr>
              <a:t> (SCs),</a:t>
            </a:r>
          </a:p>
          <a:p>
            <a:pPr algn="l"/>
            <a:r>
              <a:rPr lang="en-US" sz="2400" b="0" i="0" dirty="0">
                <a:solidFill>
                  <a:srgbClr val="000000"/>
                </a:solidFill>
                <a:effectLst/>
              </a:rPr>
              <a:t>  30,813 Primary Health </a:t>
            </a:r>
            <a:r>
              <a:rPr lang="en-US" sz="2400" b="0" i="0" dirty="0" err="1">
                <a:solidFill>
                  <a:srgbClr val="000000"/>
                </a:solidFill>
                <a:effectLst/>
              </a:rPr>
              <a:t>Centres</a:t>
            </a:r>
            <a:r>
              <a:rPr lang="en-US" sz="2400" b="0" i="0" dirty="0">
                <a:solidFill>
                  <a:srgbClr val="000000"/>
                </a:solidFill>
                <a:effectLst/>
              </a:rPr>
              <a:t> (PHCs),</a:t>
            </a:r>
          </a:p>
          <a:p>
            <a:pPr algn="l"/>
            <a:r>
              <a:rPr lang="en-US" sz="2400" b="0" i="0" dirty="0">
                <a:solidFill>
                  <a:srgbClr val="000000"/>
                </a:solidFill>
                <a:effectLst/>
              </a:rPr>
              <a:t>  5,649 Community Health </a:t>
            </a:r>
            <a:r>
              <a:rPr lang="en-US" sz="2400" b="0" i="0" dirty="0" err="1">
                <a:solidFill>
                  <a:srgbClr val="000000"/>
                </a:solidFill>
                <a:effectLst/>
              </a:rPr>
              <a:t>Centres</a:t>
            </a:r>
            <a:r>
              <a:rPr lang="en-US" sz="2400" b="0" i="0" dirty="0">
                <a:solidFill>
                  <a:srgbClr val="000000"/>
                </a:solidFill>
                <a:effectLst/>
              </a:rPr>
              <a:t> (CHCs),</a:t>
            </a:r>
          </a:p>
          <a:p>
            <a:pPr algn="l"/>
            <a:r>
              <a:rPr lang="en-US" sz="2400" b="0" i="0" dirty="0">
                <a:solidFill>
                  <a:srgbClr val="000000"/>
                </a:solidFill>
                <a:effectLst/>
              </a:rPr>
              <a:t>  1193 Sub-divisional Hospitals (SDHs) &amp; 810 Districts Hospitals (DH) in the country</a:t>
            </a:r>
          </a:p>
          <a:p>
            <a:pPr algn="l"/>
            <a:r>
              <a:rPr lang="en-US" sz="2400" b="0" i="0" dirty="0">
                <a:solidFill>
                  <a:srgbClr val="000000"/>
                </a:solidFill>
                <a:effectLst/>
              </a:rPr>
              <a:t>There is  a shortfall of 46140 SCs (24%), 9231 PHCs (29%) and 3002 CHCs (38%) across the country as per the Rural Health Statistics (RHS) 2020.</a:t>
            </a:r>
          </a:p>
        </p:txBody>
      </p:sp>
    </p:spTree>
    <p:extLst>
      <p:ext uri="{BB962C8B-B14F-4D97-AF65-F5344CB8AC3E}">
        <p14:creationId xmlns:p14="http://schemas.microsoft.com/office/powerpoint/2010/main" val="7936590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5391A-4E23-4782-9479-D7CC9171168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80C97F9-B254-41B4-AB8E-341616F15375}"/>
              </a:ext>
            </a:extLst>
          </p:cNvPr>
          <p:cNvSpPr>
            <a:spLocks noGrp="1"/>
          </p:cNvSpPr>
          <p:nvPr>
            <p:ph idx="1"/>
          </p:nvPr>
        </p:nvSpPr>
        <p:spPr/>
        <p:txBody>
          <a:bodyPr/>
          <a:lstStyle/>
          <a:p>
            <a:r>
              <a:rPr lang="en-US" sz="2800" dirty="0"/>
              <a:t>It was not until 1983 that India adopted a formal or official National Health Policy. Prior to that health activities of the state were formulated through the Five year Plans and recommendations of various Committees</a:t>
            </a:r>
            <a:r>
              <a:rPr lang="en-IN" sz="2800" dirty="0"/>
              <a:t>.</a:t>
            </a:r>
          </a:p>
          <a:p>
            <a:r>
              <a:rPr lang="en-US" b="0" i="0" dirty="0">
                <a:solidFill>
                  <a:srgbClr val="000000"/>
                </a:solidFill>
                <a:effectLst/>
              </a:rPr>
              <a:t>in the 1950s and the 1960s, the focus was on managing the epidemics. Widespread national-level campaigns were started to overcome the loss by malaria, smallpox, tuberculosis, leprosy, filaria, cholera and others. </a:t>
            </a:r>
          </a:p>
          <a:p>
            <a:endParaRPr lang="en-IN" sz="2800" dirty="0"/>
          </a:p>
          <a:p>
            <a:endParaRPr lang="en-IN" dirty="0"/>
          </a:p>
        </p:txBody>
      </p:sp>
    </p:spTree>
    <p:extLst>
      <p:ext uri="{BB962C8B-B14F-4D97-AF65-F5344CB8AC3E}">
        <p14:creationId xmlns:p14="http://schemas.microsoft.com/office/powerpoint/2010/main" val="4028155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1A3B-8627-4AD8-A073-A9EA53EB8D1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8D83841-3A0F-4CA6-BD2B-51DD3EF89903}"/>
              </a:ext>
            </a:extLst>
          </p:cNvPr>
          <p:cNvSpPr>
            <a:spLocks noGrp="1"/>
          </p:cNvSpPr>
          <p:nvPr>
            <p:ph idx="1"/>
          </p:nvPr>
        </p:nvSpPr>
        <p:spPr/>
        <p:txBody>
          <a:bodyPr>
            <a:normAutofit lnSpcReduction="10000"/>
          </a:bodyPr>
          <a:lstStyle/>
          <a:p>
            <a:r>
              <a:rPr lang="en-US" b="0" i="0" dirty="0">
                <a:solidFill>
                  <a:srgbClr val="000000"/>
                </a:solidFill>
                <a:effectLst/>
                <a:latin typeface="Times New Roman" panose="02020603050405020304" pitchFamily="18" charset="0"/>
              </a:rPr>
              <a:t>The structure of public healthcare delivery system remained unchanged in first two Five Year Plans and urban areas received major share of resources. By the end of second plan, there was one Primary Health Unit per 140,000 rural populations and one hospital for 320,000 rural populations. On the contrary, in urban areas, the ratio for hospital and dwellers was 1:36,000 and 1:440 for hospital bed per population. Clearly, the health disparities were quite high.</a:t>
            </a:r>
          </a:p>
          <a:p>
            <a:r>
              <a:rPr lang="en-US" b="0" i="0" dirty="0">
                <a:solidFill>
                  <a:srgbClr val="000000"/>
                </a:solidFill>
                <a:effectLst/>
                <a:latin typeface="Times New Roman" panose="02020603050405020304" pitchFamily="18" charset="0"/>
              </a:rPr>
              <a:t>The Third Five Year Plan(1962-67) proposed the establishment of medical colleges, research institutes and training </a:t>
            </a:r>
            <a:r>
              <a:rPr lang="en-US" b="0" i="0" dirty="0" err="1">
                <a:solidFill>
                  <a:srgbClr val="000000"/>
                </a:solidFill>
                <a:effectLst/>
                <a:latin typeface="Times New Roman" panose="02020603050405020304" pitchFamily="18" charset="0"/>
              </a:rPr>
              <a:t>centres</a:t>
            </a:r>
            <a:r>
              <a:rPr lang="en-US" b="0" i="0" dirty="0">
                <a:solidFill>
                  <a:srgbClr val="000000"/>
                </a:solidFill>
                <a:effectLst/>
                <a:latin typeface="Times New Roman" panose="02020603050405020304" pitchFamily="18" charset="0"/>
              </a:rPr>
              <a:t> for doctors, nurses and auxiliary staff. Though the family planning </a:t>
            </a:r>
            <a:r>
              <a:rPr lang="en-US" b="0" i="0" dirty="0" err="1">
                <a:solidFill>
                  <a:srgbClr val="000000"/>
                </a:solidFill>
                <a:effectLst/>
                <a:latin typeface="Times New Roman" panose="02020603050405020304" pitchFamily="18" charset="0"/>
              </a:rPr>
              <a:t>programme</a:t>
            </a:r>
            <a:r>
              <a:rPr lang="en-US" b="0" i="0" dirty="0">
                <a:solidFill>
                  <a:srgbClr val="000000"/>
                </a:solidFill>
                <a:effectLst/>
                <a:latin typeface="Times New Roman" panose="02020603050405020304" pitchFamily="18" charset="0"/>
              </a:rPr>
              <a:t> started in 1951, it was actively pursued in this period.</a:t>
            </a:r>
            <a:endParaRPr lang="en-IN" dirty="0"/>
          </a:p>
        </p:txBody>
      </p:sp>
    </p:spTree>
    <p:extLst>
      <p:ext uri="{BB962C8B-B14F-4D97-AF65-F5344CB8AC3E}">
        <p14:creationId xmlns:p14="http://schemas.microsoft.com/office/powerpoint/2010/main" val="2022788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C64B-65B0-4134-B4E6-66F175E7E58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7BA7445-9996-4AF8-BAEF-AA2DF27D63F6}"/>
              </a:ext>
            </a:extLst>
          </p:cNvPr>
          <p:cNvSpPr>
            <a:spLocks noGrp="1"/>
          </p:cNvSpPr>
          <p:nvPr>
            <p:ph idx="1"/>
          </p:nvPr>
        </p:nvSpPr>
        <p:spPr/>
        <p:txBody>
          <a:bodyPr>
            <a:normAutofit fontScale="92500" lnSpcReduction="10000"/>
          </a:bodyPr>
          <a:lstStyle/>
          <a:p>
            <a:r>
              <a:rPr lang="en-US" b="0" i="0" dirty="0">
                <a:solidFill>
                  <a:srgbClr val="000000"/>
                </a:solidFill>
                <a:effectLst/>
                <a:latin typeface="Times New Roman" panose="02020603050405020304" pitchFamily="18" charset="0"/>
              </a:rPr>
              <a:t>The Fifth Five Year Plan was landmark as it acknowledged the widening gap between rural and urban areas with respect to all health indicators. It thus focused on accessibility of health services in the rural areas through the Minimum Needs </a:t>
            </a:r>
            <a:r>
              <a:rPr lang="en-US" b="0" i="0" dirty="0" err="1">
                <a:solidFill>
                  <a:srgbClr val="000000"/>
                </a:solidFill>
                <a:effectLst/>
                <a:latin typeface="Times New Roman" panose="02020603050405020304" pitchFamily="18" charset="0"/>
              </a:rPr>
              <a:t>Programme</a:t>
            </a:r>
            <a:r>
              <a:rPr lang="en-US" b="0" i="0" dirty="0">
                <a:solidFill>
                  <a:srgbClr val="000000"/>
                </a:solidFill>
                <a:effectLst/>
                <a:latin typeface="Times New Roman" panose="02020603050405020304" pitchFamily="18" charset="0"/>
              </a:rPr>
              <a:t>.</a:t>
            </a:r>
          </a:p>
          <a:p>
            <a:r>
              <a:rPr lang="en-US" b="0" i="0" dirty="0">
                <a:solidFill>
                  <a:srgbClr val="000000"/>
                </a:solidFill>
                <a:effectLst/>
                <a:latin typeface="Times New Roman" panose="02020603050405020304" pitchFamily="18" charset="0"/>
              </a:rPr>
              <a:t>The Sixth Five Year Plan was influenced by the international declaration ‘Health for all by 2000 AD’. Many radical measures were suggested by sixth and seventh plan but the action taken was minimal.</a:t>
            </a:r>
            <a:endParaRPr lang="en-US" dirty="0">
              <a:solidFill>
                <a:srgbClr val="000000"/>
              </a:solidFill>
              <a:latin typeface="Times New Roman" panose="02020603050405020304" pitchFamily="18" charset="0"/>
            </a:endParaRPr>
          </a:p>
          <a:p>
            <a:r>
              <a:rPr lang="en-US" b="0" i="0" dirty="0">
                <a:solidFill>
                  <a:srgbClr val="000000"/>
                </a:solidFill>
                <a:effectLst/>
                <a:latin typeface="Times New Roman" panose="02020603050405020304" pitchFamily="18" charset="0"/>
              </a:rPr>
              <a:t>Finally, in 1983, the first National Health Policy (NHP) was announced. It aimed to achieve the goal of universal health care that is affordable and as per the needs of the people. Emphasis was laid on preventive, promotive and rehabilitative primary health care; decentralization and community participation and increased role of private investors. </a:t>
            </a:r>
            <a:endParaRPr lang="en-IN" dirty="0"/>
          </a:p>
        </p:txBody>
      </p:sp>
    </p:spTree>
    <p:extLst>
      <p:ext uri="{BB962C8B-B14F-4D97-AF65-F5344CB8AC3E}">
        <p14:creationId xmlns:p14="http://schemas.microsoft.com/office/powerpoint/2010/main" val="32182303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1CDCF1-C7B9-4C0E-995E-E753B9D5BB6B}"/>
              </a:ext>
            </a:extLst>
          </p:cNvPr>
          <p:cNvSpPr>
            <a:spLocks noGrp="1"/>
          </p:cNvSpPr>
          <p:nvPr>
            <p:ph idx="1"/>
          </p:nvPr>
        </p:nvSpPr>
        <p:spPr>
          <a:xfrm>
            <a:off x="838200" y="648070"/>
            <a:ext cx="10515600" cy="5528893"/>
          </a:xfrm>
        </p:spPr>
        <p:txBody>
          <a:bodyPr>
            <a:normAutofit fontScale="92500" lnSpcReduction="10000"/>
          </a:bodyPr>
          <a:lstStyle/>
          <a:p>
            <a:r>
              <a:rPr lang="en-US" b="0" i="0" dirty="0">
                <a:solidFill>
                  <a:srgbClr val="000000"/>
                </a:solidFill>
                <a:effectLst/>
                <a:latin typeface="Times New Roman" panose="02020603050405020304" pitchFamily="18" charset="0"/>
              </a:rPr>
              <a:t>The 9</a:t>
            </a:r>
            <a:r>
              <a:rPr lang="en-US" b="0" i="0" baseline="30000" dirty="0">
                <a:solidFill>
                  <a:srgbClr val="000000"/>
                </a:solidFill>
                <a:effectLst/>
                <a:latin typeface="Times New Roman" panose="02020603050405020304" pitchFamily="18" charset="0"/>
              </a:rPr>
              <a:t>th</a:t>
            </a:r>
            <a:r>
              <a:rPr lang="en-US" b="0" i="0" dirty="0">
                <a:solidFill>
                  <a:srgbClr val="000000"/>
                </a:solidFill>
                <a:effectLst/>
                <a:latin typeface="Times New Roman" panose="02020603050405020304" pitchFamily="18" charset="0"/>
              </a:rPr>
              <a:t> FYP came up with innovative strategies such as evolving state-specific strategies, integration of medical education and health, provision of PHC in slums, horizontal and vertical integration of </a:t>
            </a:r>
            <a:r>
              <a:rPr lang="en-US" b="0" i="0" dirty="0" err="1">
                <a:solidFill>
                  <a:srgbClr val="000000"/>
                </a:solidFill>
                <a:effectLst/>
                <a:latin typeface="Times New Roman" panose="02020603050405020304" pitchFamily="18" charset="0"/>
              </a:rPr>
              <a:t>programmes</a:t>
            </a:r>
            <a:r>
              <a:rPr lang="en-US" b="0" i="0" dirty="0">
                <a:solidFill>
                  <a:srgbClr val="000000"/>
                </a:solidFill>
                <a:effectLst/>
                <a:latin typeface="Times New Roman" panose="02020603050405020304" pitchFamily="18" charset="0"/>
              </a:rPr>
              <a:t> and improvement of disease surveillance.</a:t>
            </a:r>
          </a:p>
          <a:p>
            <a:r>
              <a:rPr lang="en-US" dirty="0">
                <a:solidFill>
                  <a:srgbClr val="000000"/>
                </a:solidFill>
                <a:latin typeface="Times New Roman" panose="02020603050405020304" pitchFamily="18" charset="0"/>
              </a:rPr>
              <a:t>I</a:t>
            </a:r>
            <a:r>
              <a:rPr lang="en-US" b="0" i="0" dirty="0">
                <a:solidFill>
                  <a:srgbClr val="000000"/>
                </a:solidFill>
                <a:effectLst/>
                <a:latin typeface="Times New Roman" panose="02020603050405020304" pitchFamily="18" charset="0"/>
              </a:rPr>
              <a:t>n the Eleventh Five Year Plan, the central theme with respect to the health sector is ‘inclusive growth’. It envisaged the provision of healthcare facilities in rural areas through National Rural Health Mission (NRHM). The Twelfth Five Year Plan was prepared after the consultation of public. It called for Universal Health Coverage through Essential Health Package and to assess the social determinants of health. Major thrust areas were reducing out of pocket expenditure (OOP), ensuring accessibility of vaccines, medicines and technology, increasing staff, </a:t>
            </a:r>
            <a:r>
              <a:rPr lang="en-US" b="0" i="1" dirty="0">
                <a:solidFill>
                  <a:srgbClr val="000000"/>
                </a:solidFill>
                <a:effectLst/>
                <a:latin typeface="Times New Roman" panose="02020603050405020304" pitchFamily="18" charset="0"/>
              </a:rPr>
              <a:t>AYUSH</a:t>
            </a:r>
            <a:r>
              <a:rPr lang="en-US" b="0" i="0" dirty="0">
                <a:solidFill>
                  <a:srgbClr val="000000"/>
                </a:solidFill>
                <a:effectLst/>
                <a:latin typeface="Times New Roman" panose="02020603050405020304" pitchFamily="18" charset="0"/>
              </a:rPr>
              <a:t> (Ayurveda, Yoga and Naturopathy, Unani, Siddha and Homeopathy) doctors, disaster management areas, nutrition promotion, improve sanitation and provide safe drinking water facilities.</a:t>
            </a:r>
            <a:endParaRPr lang="en-IN" dirty="0"/>
          </a:p>
        </p:txBody>
      </p:sp>
    </p:spTree>
    <p:extLst>
      <p:ext uri="{BB962C8B-B14F-4D97-AF65-F5344CB8AC3E}">
        <p14:creationId xmlns:p14="http://schemas.microsoft.com/office/powerpoint/2010/main" val="3305979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82B8C-BF29-4E50-A88B-4D17E93DBF79}"/>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A44217D6-A873-4F3E-95C2-EDCE4AC8F88E}"/>
              </a:ext>
            </a:extLst>
          </p:cNvPr>
          <p:cNvSpPr>
            <a:spLocks noGrp="1"/>
          </p:cNvSpPr>
          <p:nvPr>
            <p:ph idx="1"/>
          </p:nvPr>
        </p:nvSpPr>
        <p:spPr/>
        <p:txBody>
          <a:bodyPr/>
          <a:lstStyle/>
          <a:p>
            <a:r>
              <a:rPr lang="en-US" b="0" i="0" dirty="0">
                <a:solidFill>
                  <a:srgbClr val="000000"/>
                </a:solidFill>
                <a:effectLst/>
                <a:latin typeface="Times New Roman" panose="02020603050405020304" pitchFamily="18" charset="0"/>
              </a:rPr>
              <a:t>The National Health Policy 2017 came after 14 years gap and therefore the context of health changed in many ways. The growing number of non-communicable diseases and infectious diseases; rise of private sector; increased expenditure on health and rising economic growth enabling enhanced fiscal capacity have shaped the 2017 </a:t>
            </a:r>
            <a:r>
              <a:rPr lang="en-US" b="0" i="0">
                <a:solidFill>
                  <a:srgbClr val="000000"/>
                </a:solidFill>
                <a:effectLst/>
                <a:latin typeface="Times New Roman" panose="02020603050405020304" pitchFamily="18" charset="0"/>
              </a:rPr>
              <a:t>policy. The </a:t>
            </a:r>
            <a:r>
              <a:rPr lang="en-US" b="0" i="0" dirty="0">
                <a:solidFill>
                  <a:srgbClr val="000000"/>
                </a:solidFill>
                <a:effectLst/>
                <a:latin typeface="Times New Roman" panose="02020603050405020304" pitchFamily="18" charset="0"/>
              </a:rPr>
              <a:t>policy aims at providing health care in an ‘assured manner’ to all. There is shift from sick-care to wellness and wellbeing of individuals. The Make in India model governs the manufacturing of drugs and devices. AYUSH is given special emphasis, especially yoga. </a:t>
            </a:r>
            <a:endParaRPr lang="en-IN" dirty="0"/>
          </a:p>
        </p:txBody>
      </p:sp>
    </p:spTree>
    <p:extLst>
      <p:ext uri="{BB962C8B-B14F-4D97-AF65-F5344CB8AC3E}">
        <p14:creationId xmlns:p14="http://schemas.microsoft.com/office/powerpoint/2010/main" val="12597648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97F7C-08EE-433D-9624-22479D6854CF}"/>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4E8F99E-567A-41CF-82AC-BBF67A285E9C}"/>
              </a:ext>
            </a:extLst>
          </p:cNvPr>
          <p:cNvSpPr>
            <a:spLocks noGrp="1"/>
          </p:cNvSpPr>
          <p:nvPr>
            <p:ph idx="1"/>
          </p:nvPr>
        </p:nvSpPr>
        <p:spPr/>
        <p:txBody>
          <a:bodyPr>
            <a:normAutofit fontScale="62500" lnSpcReduction="20000"/>
          </a:bodyPr>
          <a:lstStyle/>
          <a:p>
            <a:pPr algn="just"/>
            <a:r>
              <a:rPr lang="en-US" b="0" i="0" dirty="0">
                <a:effectLst/>
                <a:latin typeface="Arial" panose="020B0604020202020204" pitchFamily="34" charset="0"/>
              </a:rPr>
              <a:t>Under the </a:t>
            </a:r>
            <a:r>
              <a:rPr lang="en-US" b="1" i="0" dirty="0">
                <a:effectLst/>
                <a:latin typeface="Arial" panose="020B0604020202020204" pitchFamily="34" charset="0"/>
              </a:rPr>
              <a:t>National Health Mission</a:t>
            </a:r>
            <a:r>
              <a:rPr lang="en-US" b="0" i="0" dirty="0">
                <a:effectLst/>
                <a:latin typeface="Arial" panose="020B0604020202020204" pitchFamily="34" charset="0"/>
              </a:rPr>
              <a:t>, the government has launched several schemes like:</a:t>
            </a:r>
          </a:p>
          <a:p>
            <a:pPr algn="just"/>
            <a:r>
              <a:rPr lang="en-US" b="0" i="0" dirty="0">
                <a:effectLst/>
                <a:latin typeface="Arial" panose="020B0604020202020204" pitchFamily="34" charset="0"/>
              </a:rPr>
              <a:t>1.    </a:t>
            </a:r>
            <a:r>
              <a:rPr lang="en-US" b="1" i="0" dirty="0">
                <a:effectLst/>
                <a:latin typeface="Arial" panose="020B0604020202020204" pitchFamily="34" charset="0"/>
              </a:rPr>
              <a:t>Reproductive, Maternal, Newborn, Child and Adolescent Health (RMNCH+A)</a:t>
            </a:r>
            <a:r>
              <a:rPr lang="en-US" b="0" i="0" dirty="0">
                <a:effectLst/>
                <a:latin typeface="Arial" panose="020B0604020202020204" pitchFamily="34" charset="0"/>
              </a:rPr>
              <a:t> </a:t>
            </a:r>
            <a:r>
              <a:rPr lang="en-US" b="0" i="0" dirty="0" err="1">
                <a:effectLst/>
                <a:latin typeface="Arial" panose="020B0604020202020204" pitchFamily="34" charset="0"/>
              </a:rPr>
              <a:t>programme</a:t>
            </a:r>
            <a:r>
              <a:rPr lang="en-US" b="0" i="0" dirty="0">
                <a:effectLst/>
                <a:latin typeface="Arial" panose="020B0604020202020204" pitchFamily="34" charset="0"/>
              </a:rPr>
              <a:t> essentially looks to address the major causes of mortality among women and children as well as the delays in accessing and utilizing health care and services. It also introduces new initiatives like the use of Score Card to track health performance, National Iron + Initiative to address the issue of anemia across all age groups and the Comprehensive Screening and Early interventions for defects at birth, diseases, and deficiencies among children and adolescents.</a:t>
            </a:r>
          </a:p>
          <a:p>
            <a:pPr algn="just"/>
            <a:r>
              <a:rPr lang="en-US" b="0" i="0" dirty="0">
                <a:effectLst/>
                <a:latin typeface="Arial" panose="020B0604020202020204" pitchFamily="34" charset="0"/>
              </a:rPr>
              <a:t>2.    </a:t>
            </a:r>
            <a:r>
              <a:rPr lang="en-US" b="1" i="0" dirty="0" err="1">
                <a:effectLst/>
                <a:latin typeface="Arial" panose="020B0604020202020204" pitchFamily="34" charset="0"/>
              </a:rPr>
              <a:t>Rashtriya</a:t>
            </a:r>
            <a:r>
              <a:rPr lang="en-US" b="1" i="0" dirty="0">
                <a:effectLst/>
                <a:latin typeface="Arial" panose="020B0604020202020204" pitchFamily="34" charset="0"/>
              </a:rPr>
              <a:t> Bal </a:t>
            </a:r>
            <a:r>
              <a:rPr lang="en-US" b="1" i="0" dirty="0" err="1">
                <a:effectLst/>
                <a:latin typeface="Arial" panose="020B0604020202020204" pitchFamily="34" charset="0"/>
              </a:rPr>
              <a:t>Swasthya</a:t>
            </a:r>
            <a:r>
              <a:rPr lang="en-US" b="1" i="0" dirty="0">
                <a:effectLst/>
                <a:latin typeface="Arial" panose="020B0604020202020204" pitchFamily="34" charset="0"/>
              </a:rPr>
              <a:t> </a:t>
            </a:r>
            <a:r>
              <a:rPr lang="en-US" b="1" i="0" dirty="0" err="1">
                <a:effectLst/>
                <a:latin typeface="Arial" panose="020B0604020202020204" pitchFamily="34" charset="0"/>
              </a:rPr>
              <a:t>Karyakram</a:t>
            </a:r>
            <a:r>
              <a:rPr lang="en-US" b="1" i="0" dirty="0">
                <a:effectLst/>
                <a:latin typeface="Arial" panose="020B0604020202020204" pitchFamily="34" charset="0"/>
              </a:rPr>
              <a:t> (RBSK) </a:t>
            </a:r>
            <a:r>
              <a:rPr lang="en-US" b="0" i="0" dirty="0">
                <a:effectLst/>
                <a:latin typeface="Arial" panose="020B0604020202020204" pitchFamily="34" charset="0"/>
              </a:rPr>
              <a:t>is an important initiative aiming at early identification and early intervention for children from birth to 18 years to cover 4 ‘D’s viz. Defects at birth, Deficiencies, Diseases, Development delays including disability. Early detection and management diseases including deficiencies bring added value in preventing these conditions to progress to its more severe and debilitating form</a:t>
            </a:r>
          </a:p>
          <a:p>
            <a:pPr algn="just"/>
            <a:r>
              <a:rPr lang="en-US" b="0" i="0" dirty="0">
                <a:effectLst/>
                <a:latin typeface="Arial" panose="020B0604020202020204" pitchFamily="34" charset="0"/>
              </a:rPr>
              <a:t>3.    </a:t>
            </a:r>
            <a:r>
              <a:rPr lang="en-US" b="1" i="0" dirty="0">
                <a:effectLst/>
                <a:latin typeface="Arial" panose="020B0604020202020204" pitchFamily="34" charset="0"/>
              </a:rPr>
              <a:t>The </a:t>
            </a:r>
            <a:r>
              <a:rPr lang="en-US" b="1" i="0" dirty="0" err="1">
                <a:effectLst/>
                <a:latin typeface="Arial" panose="020B0604020202020204" pitchFamily="34" charset="0"/>
              </a:rPr>
              <a:t>Rashtriya</a:t>
            </a:r>
            <a:r>
              <a:rPr lang="en-US" b="1" i="0" dirty="0">
                <a:effectLst/>
                <a:latin typeface="Arial" panose="020B0604020202020204" pitchFamily="34" charset="0"/>
              </a:rPr>
              <a:t> Kishor </a:t>
            </a:r>
            <a:r>
              <a:rPr lang="en-US" b="1" i="0" dirty="0" err="1">
                <a:effectLst/>
                <a:latin typeface="Arial" panose="020B0604020202020204" pitchFamily="34" charset="0"/>
              </a:rPr>
              <a:t>Swasthya</a:t>
            </a:r>
            <a:r>
              <a:rPr lang="en-US" b="1" i="0" dirty="0">
                <a:effectLst/>
                <a:latin typeface="Arial" panose="020B0604020202020204" pitchFamily="34" charset="0"/>
              </a:rPr>
              <a:t> </a:t>
            </a:r>
            <a:r>
              <a:rPr lang="en-US" b="1" i="0" dirty="0" err="1">
                <a:effectLst/>
                <a:latin typeface="Arial" panose="020B0604020202020204" pitchFamily="34" charset="0"/>
              </a:rPr>
              <a:t>Karyakram</a:t>
            </a:r>
            <a:endParaRPr lang="en-US" b="0" i="0" dirty="0">
              <a:effectLst/>
              <a:latin typeface="Arial" panose="020B0604020202020204" pitchFamily="34" charset="0"/>
            </a:endParaRPr>
          </a:p>
          <a:p>
            <a:pPr algn="just"/>
            <a:r>
              <a:rPr lang="en-US" b="0" i="0" dirty="0">
                <a:effectLst/>
                <a:latin typeface="Arial" panose="020B0604020202020204" pitchFamily="34" charset="0"/>
              </a:rPr>
              <a:t>The key principle of this </a:t>
            </a:r>
            <a:r>
              <a:rPr lang="en-US" b="0" i="0" dirty="0" err="1">
                <a:effectLst/>
                <a:latin typeface="Arial" panose="020B0604020202020204" pitchFamily="34" charset="0"/>
              </a:rPr>
              <a:t>programme</a:t>
            </a:r>
            <a:r>
              <a:rPr lang="en-US" b="0" i="0" dirty="0">
                <a:effectLst/>
                <a:latin typeface="Arial" panose="020B0604020202020204" pitchFamily="34" charset="0"/>
              </a:rPr>
              <a:t> is adolescent participation and leadership, Equity and inclusion, Gender Equity and strategic partnerships with other sectors and stakeholders. The </a:t>
            </a:r>
            <a:r>
              <a:rPr lang="en-US" b="0" i="0" dirty="0" err="1">
                <a:effectLst/>
                <a:latin typeface="Arial" panose="020B0604020202020204" pitchFamily="34" charset="0"/>
              </a:rPr>
              <a:t>programme</a:t>
            </a:r>
            <a:r>
              <a:rPr lang="en-US" b="0" i="0" dirty="0">
                <a:effectLst/>
                <a:latin typeface="Arial" panose="020B0604020202020204" pitchFamily="34" charset="0"/>
              </a:rPr>
              <a:t> enables all adolescents in India to realize their full potential by making informed and responsible decisions related to their health and well-being and by accessing the services and support they need to do so.</a:t>
            </a:r>
          </a:p>
          <a:p>
            <a:endParaRPr lang="en-IN" dirty="0"/>
          </a:p>
        </p:txBody>
      </p:sp>
    </p:spTree>
    <p:extLst>
      <p:ext uri="{BB962C8B-B14F-4D97-AF65-F5344CB8AC3E}">
        <p14:creationId xmlns:p14="http://schemas.microsoft.com/office/powerpoint/2010/main" val="13881553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333CF-65AF-4E64-8359-CEC190AB8D0F}"/>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00C8871-80D0-4555-BAC6-7CC2411BACFA}"/>
              </a:ext>
            </a:extLst>
          </p:cNvPr>
          <p:cNvSpPr>
            <a:spLocks noGrp="1"/>
          </p:cNvSpPr>
          <p:nvPr>
            <p:ph idx="1"/>
          </p:nvPr>
        </p:nvSpPr>
        <p:spPr/>
        <p:txBody>
          <a:bodyPr>
            <a:normAutofit fontScale="85000" lnSpcReduction="20000"/>
          </a:bodyPr>
          <a:lstStyle/>
          <a:p>
            <a:pPr algn="just"/>
            <a:r>
              <a:rPr lang="en-US" b="0" i="0" dirty="0">
                <a:effectLst/>
                <a:latin typeface="Arial" panose="020B0604020202020204" pitchFamily="34" charset="0"/>
              </a:rPr>
              <a:t>4.    The government of India has launched Janani </a:t>
            </a:r>
            <a:r>
              <a:rPr lang="en-US" b="1" i="0" dirty="0" err="1">
                <a:effectLst/>
                <a:latin typeface="Arial" panose="020B0604020202020204" pitchFamily="34" charset="0"/>
              </a:rPr>
              <a:t>Shishu</a:t>
            </a:r>
            <a:r>
              <a:rPr lang="en-US" b="1" i="0" dirty="0">
                <a:effectLst/>
                <a:latin typeface="Arial" panose="020B0604020202020204" pitchFamily="34" charset="0"/>
              </a:rPr>
              <a:t> Suraksha </a:t>
            </a:r>
            <a:r>
              <a:rPr lang="en-US" b="1" i="0" dirty="0" err="1">
                <a:effectLst/>
                <a:latin typeface="Arial" panose="020B0604020202020204" pitchFamily="34" charset="0"/>
              </a:rPr>
              <a:t>Karyakaram</a:t>
            </a:r>
            <a:r>
              <a:rPr lang="en-US" b="0" i="0" dirty="0">
                <a:effectLst/>
                <a:latin typeface="Arial" panose="020B0604020202020204" pitchFamily="34" charset="0"/>
              </a:rPr>
              <a:t> to motivate those who still choose to deliver at their homes to opt for institutional deliveries. It is an initiative with a hope that states would come forward and ensure that benefits under JSSK would reach every needy pregnant woman coming to government institutional facility.</a:t>
            </a:r>
          </a:p>
          <a:p>
            <a:pPr algn="just"/>
            <a:r>
              <a:rPr lang="en-US" b="0" i="0" dirty="0">
                <a:effectLst/>
                <a:latin typeface="Arial" panose="020B0604020202020204" pitchFamily="34" charset="0"/>
              </a:rPr>
              <a:t>•    Since the rate of deaths in the country because of communicable and non-communicable diseases is increasing at an alarming rate, the government has introduced various </a:t>
            </a:r>
            <a:r>
              <a:rPr lang="en-US" b="0" i="0" dirty="0" err="1">
                <a:effectLst/>
                <a:latin typeface="Arial" panose="020B0604020202020204" pitchFamily="34" charset="0"/>
              </a:rPr>
              <a:t>programmes</a:t>
            </a:r>
            <a:r>
              <a:rPr lang="en-US" b="0" i="0" dirty="0">
                <a:effectLst/>
                <a:latin typeface="Arial" panose="020B0604020202020204" pitchFamily="34" charset="0"/>
              </a:rPr>
              <a:t> to aid people against these diseases.</a:t>
            </a:r>
          </a:p>
          <a:p>
            <a:pPr algn="just"/>
            <a:r>
              <a:rPr lang="en-US" b="0" i="0" dirty="0">
                <a:effectLst/>
                <a:latin typeface="Arial" panose="020B0604020202020204" pitchFamily="34" charset="0"/>
              </a:rPr>
              <a:t>In India, approximately about </a:t>
            </a:r>
            <a:r>
              <a:rPr lang="en-US" i="0" dirty="0">
                <a:effectLst/>
                <a:latin typeface="Arial" panose="020B0604020202020204" pitchFamily="34" charset="0"/>
              </a:rPr>
              <a:t>5.8 million people die because of Diabetes, heart attack, cancer </a:t>
            </a:r>
            <a:r>
              <a:rPr lang="en-US" i="0" dirty="0" err="1">
                <a:effectLst/>
                <a:latin typeface="Arial" panose="020B0604020202020204" pitchFamily="34" charset="0"/>
              </a:rPr>
              <a:t>etc</a:t>
            </a:r>
            <a:r>
              <a:rPr lang="en-US" i="0" dirty="0">
                <a:effectLst/>
                <a:latin typeface="Arial" panose="020B0604020202020204" pitchFamily="34" charset="0"/>
              </a:rPr>
              <a:t> each year. In other words, out of every 4 Indians, 1 has a risk of dying because of a Non- Communicable disease before the age of 70.</a:t>
            </a:r>
          </a:p>
          <a:p>
            <a:pPr algn="just"/>
            <a:r>
              <a:rPr lang="en-US" i="0" dirty="0">
                <a:effectLst/>
                <a:latin typeface="Arial" panose="020B0604020202020204" pitchFamily="34" charset="0"/>
              </a:rPr>
              <a:t>According to the World Health </a:t>
            </a:r>
            <a:r>
              <a:rPr lang="en-US" i="0" dirty="0" err="1">
                <a:effectLst/>
                <a:latin typeface="Arial" panose="020B0604020202020204" pitchFamily="34" charset="0"/>
              </a:rPr>
              <a:t>Organisation</a:t>
            </a:r>
            <a:r>
              <a:rPr lang="en-US" i="0" dirty="0">
                <a:effectLst/>
                <a:latin typeface="Arial" panose="020B0604020202020204" pitchFamily="34" charset="0"/>
              </a:rPr>
              <a:t>, </a:t>
            </a:r>
            <a:r>
              <a:rPr lang="en-US" b="0" i="0" dirty="0">
                <a:effectLst/>
                <a:latin typeface="Arial" panose="020B0604020202020204" pitchFamily="34" charset="0"/>
              </a:rPr>
              <a:t>1.7 million Indian deaths are caused by heart diseases.</a:t>
            </a:r>
          </a:p>
          <a:p>
            <a:endParaRPr lang="en-IN" dirty="0"/>
          </a:p>
        </p:txBody>
      </p:sp>
    </p:spTree>
    <p:extLst>
      <p:ext uri="{BB962C8B-B14F-4D97-AF65-F5344CB8AC3E}">
        <p14:creationId xmlns:p14="http://schemas.microsoft.com/office/powerpoint/2010/main" val="96392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C5415-D16D-411F-AFC5-D856303D55F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D312AEB-6279-45BF-B41C-83C1A1C24431}"/>
              </a:ext>
            </a:extLst>
          </p:cNvPr>
          <p:cNvSpPr>
            <a:spLocks noGrp="1"/>
          </p:cNvSpPr>
          <p:nvPr>
            <p:ph idx="1"/>
          </p:nvPr>
        </p:nvSpPr>
        <p:spPr/>
        <p:txBody>
          <a:bodyPr>
            <a:normAutofit/>
          </a:bodyPr>
          <a:lstStyle/>
          <a:p>
            <a:r>
              <a:rPr lang="en-US" dirty="0"/>
              <a:t>Indian economic policy after independence was a mix of capitalism and socialism. </a:t>
            </a:r>
          </a:p>
          <a:p>
            <a:r>
              <a:rPr lang="en-US" dirty="0"/>
              <a:t>In this system, India became a socialist society with a strong public sector but also with private property and democracy. </a:t>
            </a:r>
          </a:p>
          <a:p>
            <a:r>
              <a:rPr lang="en-US" dirty="0"/>
              <a:t>As part of it, India adopted a </a:t>
            </a:r>
            <a:r>
              <a:rPr lang="en-US" dirty="0" err="1"/>
              <a:t>centralised</a:t>
            </a:r>
            <a:r>
              <a:rPr lang="en-US" dirty="0"/>
              <a:t> planning approach.</a:t>
            </a:r>
          </a:p>
          <a:p>
            <a:r>
              <a:rPr lang="en-US" dirty="0"/>
              <a:t>Policy tended towards protectionism, with a strong emphasis on import substitution, </a:t>
            </a:r>
            <a:r>
              <a:rPr lang="en-US" dirty="0" err="1"/>
              <a:t>industrialisation</a:t>
            </a:r>
            <a:r>
              <a:rPr lang="en-US" dirty="0"/>
              <a:t> under state monitoring, state intervention at the micro level in all businesses especially in labour and financial markets, a large public sector, business regulation.</a:t>
            </a:r>
            <a:endParaRPr lang="en-US" b="0" i="0" dirty="0">
              <a:solidFill>
                <a:srgbClr val="333333"/>
              </a:solidFill>
              <a:effectLst/>
            </a:endParaRPr>
          </a:p>
        </p:txBody>
      </p:sp>
    </p:spTree>
    <p:extLst>
      <p:ext uri="{BB962C8B-B14F-4D97-AF65-F5344CB8AC3E}">
        <p14:creationId xmlns:p14="http://schemas.microsoft.com/office/powerpoint/2010/main" val="5559619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A769F-C6A4-45F9-AA67-DD6DA89067A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B668B35-8005-49DE-906F-27B98B55F5B7}"/>
              </a:ext>
            </a:extLst>
          </p:cNvPr>
          <p:cNvSpPr>
            <a:spLocks noGrp="1"/>
          </p:cNvSpPr>
          <p:nvPr>
            <p:ph idx="1"/>
          </p:nvPr>
        </p:nvSpPr>
        <p:spPr/>
        <p:txBody>
          <a:bodyPr>
            <a:normAutofit fontScale="92500" lnSpcReduction="20000"/>
          </a:bodyPr>
          <a:lstStyle/>
          <a:p>
            <a:pPr algn="just"/>
            <a:r>
              <a:rPr lang="en-US" b="0" i="0" dirty="0">
                <a:effectLst/>
                <a:latin typeface="Arial" panose="020B0604020202020204" pitchFamily="34" charset="0"/>
              </a:rPr>
              <a:t>5.    </a:t>
            </a:r>
            <a:r>
              <a:rPr lang="en-US" b="1" i="0" dirty="0">
                <a:effectLst/>
                <a:latin typeface="Arial" panose="020B0604020202020204" pitchFamily="34" charset="0"/>
              </a:rPr>
              <a:t>National AIDS Control </a:t>
            </a:r>
            <a:r>
              <a:rPr lang="en-US" b="1" i="0" dirty="0" err="1">
                <a:effectLst/>
                <a:latin typeface="Arial" panose="020B0604020202020204" pitchFamily="34" charset="0"/>
              </a:rPr>
              <a:t>Organisation</a:t>
            </a:r>
            <a:r>
              <a:rPr lang="en-US" b="0" i="0" dirty="0">
                <a:effectLst/>
                <a:latin typeface="Arial" panose="020B0604020202020204" pitchFamily="34" charset="0"/>
              </a:rPr>
              <a:t> was set up so that every person living with HIV has access to quality care and is treated with dignity. By fostering close collaboration with NGOs, women’s self-help groups, faith-based organizations, positive people’s networks, and communities, NACO hopes to improve access and accountability of the services. It stands committed to building an enabling environment wherein those infected and affected by HIV play a central role in all responses to the epidemic – at state, district and grassroots level.</a:t>
            </a:r>
          </a:p>
          <a:p>
            <a:pPr algn="just"/>
            <a:r>
              <a:rPr lang="en-US" b="0" i="0" dirty="0">
                <a:effectLst/>
                <a:latin typeface="Arial" panose="020B0604020202020204" pitchFamily="34" charset="0"/>
              </a:rPr>
              <a:t>6.    </a:t>
            </a:r>
            <a:r>
              <a:rPr lang="en-US" b="1" i="0" dirty="0">
                <a:effectLst/>
                <a:latin typeface="Arial" panose="020B0604020202020204" pitchFamily="34" charset="0"/>
              </a:rPr>
              <a:t>Revised National TB Control </a:t>
            </a:r>
            <a:r>
              <a:rPr lang="en-US" b="1" i="0" dirty="0" err="1">
                <a:effectLst/>
                <a:latin typeface="Arial" panose="020B0604020202020204" pitchFamily="34" charset="0"/>
              </a:rPr>
              <a:t>Programme</a:t>
            </a:r>
            <a:r>
              <a:rPr lang="en-US" b="0" i="0" dirty="0">
                <a:effectLst/>
                <a:latin typeface="Arial" panose="020B0604020202020204" pitchFamily="34" charset="0"/>
              </a:rPr>
              <a:t> is a state-run tuberculosis control initiative of Government of India with a vision of achieving a TB free India. The program provides, various free of cost, quality tuberculosis diagnosis and treatment services across the country through the government health system.</a:t>
            </a:r>
          </a:p>
          <a:p>
            <a:endParaRPr lang="en-IN" dirty="0"/>
          </a:p>
        </p:txBody>
      </p:sp>
    </p:spTree>
    <p:extLst>
      <p:ext uri="{BB962C8B-B14F-4D97-AF65-F5344CB8AC3E}">
        <p14:creationId xmlns:p14="http://schemas.microsoft.com/office/powerpoint/2010/main" val="5252504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112E0-43D9-4EB1-AE0B-39D039492B6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BA31BEF-3028-4651-9B98-5EA6B6E348C9}"/>
              </a:ext>
            </a:extLst>
          </p:cNvPr>
          <p:cNvSpPr>
            <a:spLocks noGrp="1"/>
          </p:cNvSpPr>
          <p:nvPr>
            <p:ph idx="1"/>
          </p:nvPr>
        </p:nvSpPr>
        <p:spPr/>
        <p:txBody>
          <a:bodyPr>
            <a:normAutofit fontScale="92500" lnSpcReduction="20000"/>
          </a:bodyPr>
          <a:lstStyle/>
          <a:p>
            <a:pPr algn="just"/>
            <a:r>
              <a:rPr lang="en-US" b="0" i="0" dirty="0">
                <a:effectLst/>
                <a:latin typeface="Arial" panose="020B0604020202020204" pitchFamily="34" charset="0"/>
              </a:rPr>
              <a:t>7.    </a:t>
            </a:r>
            <a:r>
              <a:rPr lang="en-US" b="1" i="0" dirty="0">
                <a:effectLst/>
                <a:latin typeface="Arial" panose="020B0604020202020204" pitchFamily="34" charset="0"/>
              </a:rPr>
              <a:t>National Leprosy Eradication </a:t>
            </a:r>
            <a:r>
              <a:rPr lang="en-US" b="1" i="0" dirty="0" err="1">
                <a:effectLst/>
                <a:latin typeface="Arial" panose="020B0604020202020204" pitchFamily="34" charset="0"/>
              </a:rPr>
              <a:t>Programme</a:t>
            </a:r>
            <a:r>
              <a:rPr lang="en-US" b="0" i="0" dirty="0">
                <a:effectLst/>
                <a:latin typeface="Arial" panose="020B0604020202020204" pitchFamily="34" charset="0"/>
              </a:rPr>
              <a:t> was initiated by the government for Early detection through active surveillance by the trained health workers and to provide Appropriate medical rehabilitation and leprosy ulcer care services.</a:t>
            </a:r>
          </a:p>
          <a:p>
            <a:pPr algn="just"/>
            <a:r>
              <a:rPr lang="en-US" b="0" i="0" dirty="0">
                <a:effectLst/>
                <a:latin typeface="Arial" panose="020B0604020202020204" pitchFamily="34" charset="0"/>
              </a:rPr>
              <a:t>8.    The Government of India has launched </a:t>
            </a:r>
            <a:r>
              <a:rPr lang="en-US" b="1" i="0" dirty="0">
                <a:effectLst/>
                <a:latin typeface="Arial" panose="020B0604020202020204" pitchFamily="34" charset="0"/>
              </a:rPr>
              <a:t>Mission </a:t>
            </a:r>
            <a:r>
              <a:rPr lang="en-US" b="1" i="0" dirty="0" err="1">
                <a:effectLst/>
                <a:latin typeface="Arial" panose="020B0604020202020204" pitchFamily="34" charset="0"/>
              </a:rPr>
              <a:t>Indradhanush</a:t>
            </a:r>
            <a:r>
              <a:rPr lang="en-US" b="0" i="0" dirty="0">
                <a:effectLst/>
                <a:latin typeface="Arial" panose="020B0604020202020204" pitchFamily="34" charset="0"/>
              </a:rPr>
              <a:t> with the aim of improving coverage of immunization in the country. It aims to achieve at least 90 percent immunization coverage by December 2018 which will cover unvaccinated and partially vaccinated children in rural and urban areas of India.</a:t>
            </a:r>
          </a:p>
          <a:p>
            <a:pPr algn="just"/>
            <a:r>
              <a:rPr lang="en-US" b="0" i="0" dirty="0">
                <a:effectLst/>
                <a:latin typeface="Arial" panose="020B0604020202020204" pitchFamily="34" charset="0"/>
              </a:rPr>
              <a:t>9.    In order to address the huge burden of mental disorders and the shortage of qualified professionals in the field of mental health, Government of India has implemented National Mental Health Program to ensure the availability and accessibility of minimum mental healthcare for all in the foreseeable future.</a:t>
            </a:r>
          </a:p>
          <a:p>
            <a:endParaRPr lang="en-IN" dirty="0"/>
          </a:p>
        </p:txBody>
      </p:sp>
    </p:spTree>
    <p:extLst>
      <p:ext uri="{BB962C8B-B14F-4D97-AF65-F5344CB8AC3E}">
        <p14:creationId xmlns:p14="http://schemas.microsoft.com/office/powerpoint/2010/main" val="2841563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C6111-9BDA-46BA-9D22-2719912DE800}"/>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0A92BB4C-5C3D-4F89-9352-D0E1988FA7DC}"/>
              </a:ext>
            </a:extLst>
          </p:cNvPr>
          <p:cNvSpPr>
            <a:spLocks noGrp="1"/>
          </p:cNvSpPr>
          <p:nvPr>
            <p:ph idx="1"/>
          </p:nvPr>
        </p:nvSpPr>
        <p:spPr/>
        <p:txBody>
          <a:bodyPr>
            <a:normAutofit fontScale="77500" lnSpcReduction="20000"/>
          </a:bodyPr>
          <a:lstStyle/>
          <a:p>
            <a:pPr algn="just"/>
            <a:r>
              <a:rPr lang="en-US" b="0" i="0" dirty="0">
                <a:effectLst/>
                <a:latin typeface="Arial" panose="020B0604020202020204" pitchFamily="34" charset="0"/>
              </a:rPr>
              <a:t>10.   </a:t>
            </a:r>
            <a:r>
              <a:rPr lang="en-US" b="1" i="0" dirty="0">
                <a:effectLst/>
                <a:latin typeface="Arial" panose="020B0604020202020204" pitchFamily="34" charset="0"/>
              </a:rPr>
              <a:t>Pulse Polio</a:t>
            </a:r>
            <a:r>
              <a:rPr lang="en-US" b="0" i="0" dirty="0">
                <a:effectLst/>
                <a:latin typeface="Arial" panose="020B0604020202020204" pitchFamily="34" charset="0"/>
              </a:rPr>
              <a:t> is an immunization campaign established by the government of India to eliminate polio in India by vaccinating all children under the age of five years against the polio virus.</a:t>
            </a:r>
          </a:p>
          <a:p>
            <a:pPr algn="just"/>
            <a:r>
              <a:rPr lang="en-US" b="0" i="0" dirty="0">
                <a:effectLst/>
                <a:latin typeface="Arial" panose="020B0604020202020204" pitchFamily="34" charset="0"/>
              </a:rPr>
              <a:t>11.   The </a:t>
            </a:r>
            <a:r>
              <a:rPr lang="en-US" b="1" i="0" dirty="0">
                <a:effectLst/>
                <a:latin typeface="Arial" panose="020B0604020202020204" pitchFamily="34" charset="0"/>
              </a:rPr>
              <a:t>Pradhan Mantri </a:t>
            </a:r>
            <a:r>
              <a:rPr lang="en-US" b="1" i="0" dirty="0" err="1">
                <a:effectLst/>
                <a:latin typeface="Arial" panose="020B0604020202020204" pitchFamily="34" charset="0"/>
              </a:rPr>
              <a:t>Swasthya</a:t>
            </a:r>
            <a:r>
              <a:rPr lang="en-US" b="1" i="0" dirty="0">
                <a:effectLst/>
                <a:latin typeface="Arial" panose="020B0604020202020204" pitchFamily="34" charset="0"/>
              </a:rPr>
              <a:t> Suraksha Yojana (PMSSY)</a:t>
            </a:r>
            <a:r>
              <a:rPr lang="en-US" b="0" i="0" dirty="0">
                <a:effectLst/>
                <a:latin typeface="Arial" panose="020B0604020202020204" pitchFamily="34" charset="0"/>
              </a:rPr>
              <a:t> was announced with objectives of correcting regional imbalances in the availability of affordable/ reliable tertiary healthcare services and also to augment facilities for quality medical education in the country by setting up of various institutions like AIIMS and upgrading government medical college institutions.</a:t>
            </a:r>
          </a:p>
          <a:p>
            <a:pPr algn="just"/>
            <a:r>
              <a:rPr lang="en-US" b="0" i="0" dirty="0">
                <a:effectLst/>
                <a:latin typeface="Arial" panose="020B0604020202020204" pitchFamily="34" charset="0"/>
              </a:rPr>
              <a:t>12.    Since there are huge income disparities, therefore, the government has launched several </a:t>
            </a:r>
            <a:r>
              <a:rPr lang="en-US" b="0" i="0" dirty="0" err="1">
                <a:effectLst/>
                <a:latin typeface="Arial" panose="020B0604020202020204" pitchFamily="34" charset="0"/>
              </a:rPr>
              <a:t>programmes</a:t>
            </a:r>
            <a:r>
              <a:rPr lang="en-US" b="0" i="0" dirty="0">
                <a:effectLst/>
                <a:latin typeface="Arial" panose="020B0604020202020204" pitchFamily="34" charset="0"/>
              </a:rPr>
              <a:t> in order to support the financially backward class of the country. As about 3.2 crore people in India fall under the National Poverty line by spending on healthcare from their own pockets in a single year. The most important </a:t>
            </a:r>
            <a:r>
              <a:rPr lang="en-US" b="0" i="0" dirty="0" err="1">
                <a:effectLst/>
                <a:latin typeface="Arial" panose="020B0604020202020204" pitchFamily="34" charset="0"/>
              </a:rPr>
              <a:t>programme</a:t>
            </a:r>
            <a:r>
              <a:rPr lang="en-US" b="0" i="0" dirty="0">
                <a:effectLst/>
                <a:latin typeface="Arial" panose="020B0604020202020204" pitchFamily="34" charset="0"/>
              </a:rPr>
              <a:t> launched by the government is </a:t>
            </a:r>
            <a:r>
              <a:rPr lang="en-US" b="1" i="0" dirty="0" err="1">
                <a:effectLst/>
                <a:latin typeface="Arial" panose="020B0604020202020204" pitchFamily="34" charset="0"/>
              </a:rPr>
              <a:t>Rashtriya</a:t>
            </a:r>
            <a:r>
              <a:rPr lang="en-US" b="1" i="0" dirty="0">
                <a:effectLst/>
                <a:latin typeface="Arial" panose="020B0604020202020204" pitchFamily="34" charset="0"/>
              </a:rPr>
              <a:t> Arogya Nidhi</a:t>
            </a:r>
            <a:r>
              <a:rPr lang="en-US" b="0" i="0" dirty="0">
                <a:effectLst/>
                <a:latin typeface="Arial" panose="020B0604020202020204" pitchFamily="34" charset="0"/>
              </a:rPr>
              <a:t> which provides financial assistance to the patients that are below poverty line and are suffering from life-threatening diseases, to receive medical treatment at any government run super specialty hospital/ institution.</a:t>
            </a:r>
          </a:p>
          <a:p>
            <a:endParaRPr lang="en-IN" dirty="0"/>
          </a:p>
        </p:txBody>
      </p:sp>
    </p:spTree>
    <p:extLst>
      <p:ext uri="{BB962C8B-B14F-4D97-AF65-F5344CB8AC3E}">
        <p14:creationId xmlns:p14="http://schemas.microsoft.com/office/powerpoint/2010/main" val="2246158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B5AB0-689B-4C18-88BC-AF038F40CCF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0304A77-FA5B-4758-B9DC-2626253ED0F3}"/>
              </a:ext>
            </a:extLst>
          </p:cNvPr>
          <p:cNvSpPr>
            <a:spLocks noGrp="1"/>
          </p:cNvSpPr>
          <p:nvPr>
            <p:ph idx="1"/>
          </p:nvPr>
        </p:nvSpPr>
        <p:spPr/>
        <p:txBody>
          <a:bodyPr>
            <a:normAutofit fontScale="77500" lnSpcReduction="20000"/>
          </a:bodyPr>
          <a:lstStyle/>
          <a:p>
            <a:pPr algn="just"/>
            <a:r>
              <a:rPr lang="en-US" b="0" i="0" dirty="0">
                <a:effectLst/>
                <a:latin typeface="Arial" panose="020B0604020202020204" pitchFamily="34" charset="0"/>
              </a:rPr>
              <a:t>13.    </a:t>
            </a:r>
            <a:r>
              <a:rPr lang="en-US" b="1" i="0" dirty="0">
                <a:effectLst/>
                <a:latin typeface="Arial" panose="020B0604020202020204" pitchFamily="34" charset="0"/>
              </a:rPr>
              <a:t>National Tobacco Control </a:t>
            </a:r>
            <a:r>
              <a:rPr lang="en-US" b="1" i="0" dirty="0" err="1">
                <a:effectLst/>
                <a:latin typeface="Arial" panose="020B0604020202020204" pitchFamily="34" charset="0"/>
              </a:rPr>
              <a:t>Programme</a:t>
            </a:r>
            <a:r>
              <a:rPr lang="en-US" b="0" i="0" dirty="0">
                <a:effectLst/>
                <a:latin typeface="Arial" panose="020B0604020202020204" pitchFamily="34" charset="0"/>
              </a:rPr>
              <a:t> was launched with the objective to bring about greater awareness about the harmful effects of tobacco use and about the </a:t>
            </a:r>
            <a:r>
              <a:rPr lang="en-US" b="1" i="0" dirty="0">
                <a:effectLst/>
                <a:latin typeface="Arial" panose="020B0604020202020204" pitchFamily="34" charset="0"/>
              </a:rPr>
              <a:t>Tobacco Control Laws</a:t>
            </a:r>
            <a:r>
              <a:rPr lang="en-US" b="0" i="0" dirty="0">
                <a:effectLst/>
                <a:latin typeface="Arial" panose="020B0604020202020204" pitchFamily="34" charset="0"/>
              </a:rPr>
              <a:t> and to facilitate the effective implementation of the Tobacco Control Laws.</a:t>
            </a:r>
          </a:p>
          <a:p>
            <a:pPr algn="just"/>
            <a:r>
              <a:rPr lang="en-US" b="0" i="0" dirty="0">
                <a:effectLst/>
                <a:latin typeface="Arial" panose="020B0604020202020204" pitchFamily="34" charset="0"/>
              </a:rPr>
              <a:t>14.  </a:t>
            </a:r>
            <a:r>
              <a:rPr lang="en-US" b="1" i="0" dirty="0">
                <a:effectLst/>
                <a:latin typeface="Arial" panose="020B0604020202020204" pitchFamily="34" charset="0"/>
              </a:rPr>
              <a:t>Integrated Child Development Service</a:t>
            </a:r>
            <a:r>
              <a:rPr lang="en-US" b="0" i="0" dirty="0">
                <a:effectLst/>
                <a:latin typeface="Arial" panose="020B0604020202020204" pitchFamily="34" charset="0"/>
              </a:rPr>
              <a:t> was launched to improve the nutrition and health status of children in the age group of 0-6 years, lay the foundation for proper psychological, physical and social development of the child, effective coordination and implementation of policy among the various departments and to enhance the capability of the mother to look after the normal health and nutrition needs through proper nutrition and health education.</a:t>
            </a:r>
          </a:p>
          <a:p>
            <a:pPr algn="just"/>
            <a:r>
              <a:rPr lang="en-US" b="0" i="0" dirty="0">
                <a:effectLst/>
                <a:latin typeface="Arial" panose="020B0604020202020204" pitchFamily="34" charset="0"/>
              </a:rPr>
              <a:t>15.  </a:t>
            </a:r>
            <a:r>
              <a:rPr lang="en-US" b="1" i="0" dirty="0" err="1">
                <a:effectLst/>
                <a:latin typeface="Arial" panose="020B0604020202020204" pitchFamily="34" charset="0"/>
              </a:rPr>
              <a:t>Rashtriya</a:t>
            </a:r>
            <a:r>
              <a:rPr lang="en-US" b="1" i="0" dirty="0">
                <a:effectLst/>
                <a:latin typeface="Arial" panose="020B0604020202020204" pitchFamily="34" charset="0"/>
              </a:rPr>
              <a:t> </a:t>
            </a:r>
            <a:r>
              <a:rPr lang="en-US" b="1" i="0" dirty="0" err="1">
                <a:effectLst/>
                <a:latin typeface="Arial" panose="020B0604020202020204" pitchFamily="34" charset="0"/>
              </a:rPr>
              <a:t>Swasthya</a:t>
            </a:r>
            <a:r>
              <a:rPr lang="en-US" b="1" i="0" dirty="0">
                <a:effectLst/>
                <a:latin typeface="Arial" panose="020B0604020202020204" pitchFamily="34" charset="0"/>
              </a:rPr>
              <a:t> </a:t>
            </a:r>
            <a:r>
              <a:rPr lang="en-US" b="1" i="0" dirty="0" err="1">
                <a:effectLst/>
                <a:latin typeface="Arial" panose="020B0604020202020204" pitchFamily="34" charset="0"/>
              </a:rPr>
              <a:t>Bima</a:t>
            </a:r>
            <a:r>
              <a:rPr lang="en-US" b="1" i="0" dirty="0">
                <a:effectLst/>
                <a:latin typeface="Arial" panose="020B0604020202020204" pitchFamily="34" charset="0"/>
              </a:rPr>
              <a:t> Yojana</a:t>
            </a:r>
            <a:r>
              <a:rPr lang="en-US" b="0" i="0" dirty="0">
                <a:effectLst/>
                <a:latin typeface="Arial" panose="020B0604020202020204" pitchFamily="34" charset="0"/>
              </a:rPr>
              <a:t> is a government-run health insurance </a:t>
            </a:r>
            <a:r>
              <a:rPr lang="en-US" b="0" i="0" dirty="0" err="1">
                <a:effectLst/>
                <a:latin typeface="Arial" panose="020B0604020202020204" pitchFamily="34" charset="0"/>
              </a:rPr>
              <a:t>programme</a:t>
            </a:r>
            <a:r>
              <a:rPr lang="en-US" b="0" i="0" dirty="0">
                <a:effectLst/>
                <a:latin typeface="Arial" panose="020B0604020202020204" pitchFamily="34" charset="0"/>
              </a:rPr>
              <a:t> for the Indian poor. It aims to provide health insurance coverage to the unrecognized sector workers belonging to the below poverty line and their family members shall be beneficiaries under this scheme.</a:t>
            </a:r>
          </a:p>
          <a:p>
            <a:endParaRPr lang="en-IN" dirty="0"/>
          </a:p>
        </p:txBody>
      </p:sp>
    </p:spTree>
    <p:extLst>
      <p:ext uri="{BB962C8B-B14F-4D97-AF65-F5344CB8AC3E}">
        <p14:creationId xmlns:p14="http://schemas.microsoft.com/office/powerpoint/2010/main" val="2764391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A81CC-9AA2-41C5-A9E7-D7A158D54FE7}"/>
              </a:ext>
            </a:extLst>
          </p:cNvPr>
          <p:cNvSpPr>
            <a:spLocks noGrp="1"/>
          </p:cNvSpPr>
          <p:nvPr>
            <p:ph type="title"/>
          </p:nvPr>
        </p:nvSpPr>
        <p:spPr/>
        <p:txBody>
          <a:bodyPr/>
          <a:lstStyle/>
          <a:p>
            <a:pPr algn="ctr"/>
            <a:r>
              <a:rPr lang="en-US" b="0" i="0" dirty="0">
                <a:solidFill>
                  <a:srgbClr val="3E3E3E"/>
                </a:solidFill>
                <a:effectLst/>
                <a:latin typeface="Droid Serif"/>
              </a:rPr>
              <a:t>The National Health Policy, 2017</a:t>
            </a:r>
            <a:endParaRPr lang="en-IN" dirty="0"/>
          </a:p>
        </p:txBody>
      </p:sp>
      <p:sp>
        <p:nvSpPr>
          <p:cNvPr id="3" name="Content Placeholder 2">
            <a:extLst>
              <a:ext uri="{FF2B5EF4-FFF2-40B4-BE49-F238E27FC236}">
                <a16:creationId xmlns:a16="http://schemas.microsoft.com/office/drawing/2014/main" id="{0DB25729-F491-4337-84F4-C4F734FFFB57}"/>
              </a:ext>
            </a:extLst>
          </p:cNvPr>
          <p:cNvSpPr>
            <a:spLocks noGrp="1"/>
          </p:cNvSpPr>
          <p:nvPr>
            <p:ph idx="1"/>
          </p:nvPr>
        </p:nvSpPr>
        <p:spPr/>
        <p:txBody>
          <a:bodyPr/>
          <a:lstStyle/>
          <a:p>
            <a:r>
              <a:rPr lang="en-US" b="0" i="0" dirty="0">
                <a:effectLst/>
                <a:latin typeface="Droid Serif"/>
              </a:rPr>
              <a:t>The policy, which aims at providing healthcare in an “assured manner” to all, will address current and emerging challenges arising from the ever changing socio-economic, technological and epidemiological scenarios.</a:t>
            </a:r>
          </a:p>
          <a:p>
            <a:pPr algn="l" fontAlgn="base"/>
            <a:r>
              <a:rPr lang="en-US" b="0" i="0" dirty="0">
                <a:effectLst/>
                <a:latin typeface="Droid Serif"/>
              </a:rPr>
              <a:t>The government aims in shifting focus from “sick-care” to “wellness”, by promoting prevention and well-being.</a:t>
            </a:r>
          </a:p>
          <a:p>
            <a:pPr algn="l" fontAlgn="base"/>
            <a:r>
              <a:rPr lang="en-US" b="0" i="0" dirty="0">
                <a:effectLst/>
                <a:latin typeface="Droid Serif"/>
              </a:rPr>
              <a:t>It intends on gradually increasing public health expenditure to 2.5% of the GDP.</a:t>
            </a:r>
          </a:p>
          <a:p>
            <a:endParaRPr lang="en-IN" dirty="0"/>
          </a:p>
        </p:txBody>
      </p:sp>
    </p:spTree>
    <p:extLst>
      <p:ext uri="{BB962C8B-B14F-4D97-AF65-F5344CB8AC3E}">
        <p14:creationId xmlns:p14="http://schemas.microsoft.com/office/powerpoint/2010/main" val="17135604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43D592-85B2-45B4-82FE-784A24501529}"/>
              </a:ext>
            </a:extLst>
          </p:cNvPr>
          <p:cNvSpPr>
            <a:spLocks noGrp="1"/>
          </p:cNvSpPr>
          <p:nvPr>
            <p:ph idx="1"/>
          </p:nvPr>
        </p:nvSpPr>
        <p:spPr>
          <a:xfrm>
            <a:off x="838200" y="577049"/>
            <a:ext cx="10515600" cy="5599914"/>
          </a:xfrm>
        </p:spPr>
        <p:txBody>
          <a:bodyPr>
            <a:normAutofit fontScale="85000" lnSpcReduction="20000"/>
          </a:bodyPr>
          <a:lstStyle/>
          <a:p>
            <a:pPr algn="l" fontAlgn="base"/>
            <a:r>
              <a:rPr lang="en-US" b="0" i="0" dirty="0">
                <a:effectLst/>
                <a:latin typeface="Droid Serif"/>
              </a:rPr>
              <a:t>To strengthen health systems by ensuring everyone has access to quality services and technology despite financial barriers. The policy proposes increasing access, improving quality and reducing costs. It proposes free drugs, free diagnostics and free emergency and essential healthcare services in public hospitals.</a:t>
            </a:r>
          </a:p>
          <a:p>
            <a:pPr algn="l" fontAlgn="base"/>
            <a:r>
              <a:rPr lang="en-US" b="0" i="0" dirty="0">
                <a:effectLst/>
                <a:latin typeface="Droid Serif"/>
              </a:rPr>
              <a:t>To focus on primary health care: The policy advocates allocating two-thirds (or more) of resources to primary care. It proposes two beds per 1,000 of the population to enable access within the golden hour (the first 60 minutes after a traumatic injury).</a:t>
            </a:r>
          </a:p>
          <a:p>
            <a:pPr algn="l" fontAlgn="base"/>
            <a:r>
              <a:rPr lang="en-US" b="0" i="0" dirty="0">
                <a:effectLst/>
                <a:latin typeface="Droid Serif"/>
              </a:rPr>
              <a:t>To reduce morbidity and preventable mortality of non-communicable diseases (NCDs) by advocating pre-screening.</a:t>
            </a:r>
          </a:p>
          <a:p>
            <a:pPr algn="l" fontAlgn="base"/>
            <a:r>
              <a:rPr lang="en-US" b="0" i="0" dirty="0">
                <a:effectLst/>
                <a:latin typeface="Droid Serif"/>
              </a:rPr>
              <a:t>To promote Prime Minister Narendra Modi’s ‘Make in India’ initiative by using drugs and devices manufactured in the country.</a:t>
            </a:r>
          </a:p>
          <a:p>
            <a:pPr algn="l" fontAlgn="base"/>
            <a:r>
              <a:rPr lang="en-US" b="0" i="0" dirty="0">
                <a:effectLst/>
                <a:latin typeface="Droid Serif"/>
              </a:rPr>
              <a:t>It highlights AYUSH (Ayurveda, Yoga &amp; Naturopathy, Unani, Siddha and Homeopathy) as a tool for effective prevention and therapy that is safe and cost-effective. It proposes introducing Yoga in more schools and offices to promote good health.</a:t>
            </a:r>
          </a:p>
          <a:p>
            <a:pPr algn="l" fontAlgn="base"/>
            <a:r>
              <a:rPr lang="en-US" b="0" i="0" dirty="0">
                <a:effectLst/>
                <a:latin typeface="Droid Serif"/>
              </a:rPr>
              <a:t>Reforming medical education.</a:t>
            </a:r>
          </a:p>
          <a:p>
            <a:endParaRPr lang="en-IN" dirty="0"/>
          </a:p>
        </p:txBody>
      </p:sp>
    </p:spTree>
    <p:extLst>
      <p:ext uri="{BB962C8B-B14F-4D97-AF65-F5344CB8AC3E}">
        <p14:creationId xmlns:p14="http://schemas.microsoft.com/office/powerpoint/2010/main" val="10319967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AC47-98B9-4441-AE41-DDCBD360744A}"/>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7C434D5-74EF-4D6A-86A0-7F9A8DF64D23}"/>
              </a:ext>
            </a:extLst>
          </p:cNvPr>
          <p:cNvSpPr>
            <a:spLocks noGrp="1"/>
          </p:cNvSpPr>
          <p:nvPr>
            <p:ph idx="1"/>
          </p:nvPr>
        </p:nvSpPr>
        <p:spPr/>
        <p:txBody>
          <a:bodyPr>
            <a:normAutofit/>
          </a:bodyPr>
          <a:lstStyle/>
          <a:p>
            <a:pPr algn="l" fontAlgn="base"/>
            <a:r>
              <a:rPr lang="en-US" b="1" i="0" dirty="0">
                <a:effectLst/>
                <a:latin typeface="Droid Serif"/>
              </a:rPr>
              <a:t>Key targets:</a:t>
            </a:r>
            <a:endParaRPr lang="en-US" b="0" i="0" dirty="0">
              <a:effectLst/>
              <a:latin typeface="Droid Serif"/>
            </a:endParaRPr>
          </a:p>
          <a:p>
            <a:pPr algn="l" fontAlgn="base"/>
            <a:r>
              <a:rPr lang="en-US" b="0" i="0" dirty="0">
                <a:effectLst/>
                <a:latin typeface="Droid Serif"/>
              </a:rPr>
              <a:t>Increase Life Expectancy at birth from 67.5 to 70 by 2025.</a:t>
            </a:r>
          </a:p>
          <a:p>
            <a:pPr algn="l" fontAlgn="base"/>
            <a:r>
              <a:rPr lang="en-US" b="0" i="0" dirty="0">
                <a:effectLst/>
                <a:latin typeface="Droid Serif"/>
              </a:rPr>
              <a:t>Reduce infant mortality rate to 28 by 2019.</a:t>
            </a:r>
          </a:p>
          <a:p>
            <a:pPr algn="l" fontAlgn="base"/>
            <a:r>
              <a:rPr lang="en-US" b="0" i="0" dirty="0">
                <a:effectLst/>
                <a:latin typeface="Droid Serif"/>
              </a:rPr>
              <a:t>Reduce Under Five Mortality to 23 by 2025.</a:t>
            </a:r>
          </a:p>
          <a:p>
            <a:pPr algn="l" fontAlgn="base"/>
            <a:r>
              <a:rPr lang="en-US" b="0" i="0" dirty="0">
                <a:effectLst/>
                <a:latin typeface="Droid Serif"/>
              </a:rPr>
              <a:t>Achieve the global 2020 HIV target (also termed 90:90:90; 90 per cent of all people living with HIV know their HIV status, 90 per cent of all people diagnosed with HIV infection receive sustained antiretroviral therapy and 90 per cent of all people receiving antiretroviral therapy will have viral suppression)</a:t>
            </a:r>
          </a:p>
          <a:p>
            <a:endParaRPr lang="en-IN" dirty="0"/>
          </a:p>
        </p:txBody>
      </p:sp>
    </p:spTree>
    <p:extLst>
      <p:ext uri="{BB962C8B-B14F-4D97-AF65-F5344CB8AC3E}">
        <p14:creationId xmlns:p14="http://schemas.microsoft.com/office/powerpoint/2010/main" val="1216024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7DB66-E251-4701-8F36-DD832E019B31}"/>
              </a:ext>
            </a:extLst>
          </p:cNvPr>
          <p:cNvSpPr>
            <a:spLocks noGrp="1"/>
          </p:cNvSpPr>
          <p:nvPr>
            <p:ph type="title"/>
          </p:nvPr>
        </p:nvSpPr>
        <p:spPr/>
        <p:txBody>
          <a:bodyPr/>
          <a:lstStyle/>
          <a:p>
            <a:pPr algn="ctr"/>
            <a:r>
              <a:rPr lang="en-US" dirty="0"/>
              <a:t>Drawbacks of Pre-1991 economic policy</a:t>
            </a:r>
            <a:endParaRPr lang="en-IN" dirty="0"/>
          </a:p>
        </p:txBody>
      </p:sp>
      <p:sp>
        <p:nvSpPr>
          <p:cNvPr id="3" name="Content Placeholder 2">
            <a:extLst>
              <a:ext uri="{FF2B5EF4-FFF2-40B4-BE49-F238E27FC236}">
                <a16:creationId xmlns:a16="http://schemas.microsoft.com/office/drawing/2014/main" id="{26CBB229-0770-4604-AA8D-7471C1423C65}"/>
              </a:ext>
            </a:extLst>
          </p:cNvPr>
          <p:cNvSpPr>
            <a:spLocks noGrp="1"/>
          </p:cNvSpPr>
          <p:nvPr>
            <p:ph idx="1"/>
          </p:nvPr>
        </p:nvSpPr>
        <p:spPr/>
        <p:txBody>
          <a:bodyPr>
            <a:normAutofit fontScale="92500"/>
          </a:bodyPr>
          <a:lstStyle/>
          <a:p>
            <a:r>
              <a:rPr lang="en-US" dirty="0"/>
              <a:t>1.Licence raj: </a:t>
            </a:r>
          </a:p>
          <a:p>
            <a:r>
              <a:rPr lang="en-US" dirty="0"/>
              <a:t>The “</a:t>
            </a:r>
            <a:r>
              <a:rPr lang="en-US" dirty="0" err="1"/>
              <a:t>Licence</a:t>
            </a:r>
            <a:r>
              <a:rPr lang="en-US" dirty="0"/>
              <a:t> Raj” or “Permit Raj” was the elaborate system of </a:t>
            </a:r>
            <a:r>
              <a:rPr lang="en-US" dirty="0" err="1"/>
              <a:t>licences</a:t>
            </a:r>
            <a:r>
              <a:rPr lang="en-US" dirty="0"/>
              <a:t>, regulations and accompanying red tape that were required to set up and run businesses in India between 1947 and 1990. </a:t>
            </a:r>
          </a:p>
          <a:p>
            <a:r>
              <a:rPr lang="en-US" dirty="0"/>
              <a:t>2.Import substitution: Import substitution is a trade and economic policy which advocates replacing foreign imports with domestic production. It is based on the premise that a country should attempt to reduce its foreign dependency through the local production of industrialized products and was intended to promote self reliance. But this meant the monopoly of Indian industries and lack of incentive for them to improve the quality of products which hampered consumer interests.</a:t>
            </a:r>
            <a:endParaRPr lang="en-IN" dirty="0"/>
          </a:p>
        </p:txBody>
      </p:sp>
    </p:spTree>
    <p:extLst>
      <p:ext uri="{BB962C8B-B14F-4D97-AF65-F5344CB8AC3E}">
        <p14:creationId xmlns:p14="http://schemas.microsoft.com/office/powerpoint/2010/main" val="1433590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6F763C-BFE0-4900-AB1A-3BFAAE4CA983}"/>
              </a:ext>
            </a:extLst>
          </p:cNvPr>
          <p:cNvSpPr>
            <a:spLocks noGrp="1"/>
          </p:cNvSpPr>
          <p:nvPr>
            <p:ph idx="1"/>
          </p:nvPr>
        </p:nvSpPr>
        <p:spPr/>
        <p:txBody>
          <a:bodyPr/>
          <a:lstStyle/>
          <a:p>
            <a:pPr marL="0" indent="0">
              <a:buNone/>
            </a:pPr>
            <a:endParaRPr lang="en-US" b="0" i="0" dirty="0">
              <a:solidFill>
                <a:srgbClr val="333333"/>
              </a:solidFill>
              <a:effectLst/>
            </a:endParaRPr>
          </a:p>
          <a:p>
            <a:endParaRPr lang="en-US" dirty="0">
              <a:solidFill>
                <a:srgbClr val="333333"/>
              </a:solidFill>
            </a:endParaRPr>
          </a:p>
          <a:p>
            <a:r>
              <a:rPr lang="en-US" b="0" i="0" dirty="0">
                <a:solidFill>
                  <a:srgbClr val="333333"/>
                </a:solidFill>
                <a:effectLst/>
              </a:rPr>
              <a:t>The year 1991 saw a financial crisis on the government that acted as a catalyst for economic reforms. The crisis was due to several factors like the gulf war that pushed up oil prices and lower remittances from gulf, foreign reserves at all time low, hyperinflation occurring at the same time.</a:t>
            </a:r>
            <a:endParaRPr lang="en-IN" dirty="0"/>
          </a:p>
          <a:p>
            <a:endParaRPr lang="en-IN" dirty="0"/>
          </a:p>
        </p:txBody>
      </p:sp>
    </p:spTree>
    <p:extLst>
      <p:ext uri="{BB962C8B-B14F-4D97-AF65-F5344CB8AC3E}">
        <p14:creationId xmlns:p14="http://schemas.microsoft.com/office/powerpoint/2010/main" val="3008655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71300-7AEB-49B7-8617-D5557930865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9591EBD-38C6-4FD4-91A4-2347BA7B7383}"/>
              </a:ext>
            </a:extLst>
          </p:cNvPr>
          <p:cNvSpPr>
            <a:spLocks noGrp="1"/>
          </p:cNvSpPr>
          <p:nvPr>
            <p:ph idx="1"/>
          </p:nvPr>
        </p:nvSpPr>
        <p:spPr/>
        <p:txBody>
          <a:bodyPr/>
          <a:lstStyle/>
          <a:p>
            <a:r>
              <a:rPr lang="en-IN" b="0" i="0" dirty="0">
                <a:effectLst/>
              </a:rPr>
              <a:t>Liberalization measures:</a:t>
            </a:r>
          </a:p>
          <a:p>
            <a:pPr marL="0" indent="0">
              <a:buNone/>
            </a:pPr>
            <a:r>
              <a:rPr lang="en-US" b="0" i="0" dirty="0">
                <a:effectLst/>
              </a:rPr>
              <a:t>1. De-regulation of industrial sector: removal of licenses, deregulation of sectors for private entry, removal of price controls, De - reservation commodities meant for small scale industries.</a:t>
            </a:r>
          </a:p>
          <a:p>
            <a:pPr marL="0" indent="0">
              <a:buNone/>
            </a:pPr>
            <a:r>
              <a:rPr lang="en-IN" dirty="0"/>
              <a:t>2. </a:t>
            </a:r>
            <a:r>
              <a:rPr lang="en-US" dirty="0"/>
              <a:t>Financial sector reforms – reduced role of RBI from regulator to facilitator, removal on foreign borrowing limits, foreign investment was allowed, private banks were allowed.</a:t>
            </a:r>
            <a:endParaRPr lang="en-IN" dirty="0"/>
          </a:p>
        </p:txBody>
      </p:sp>
    </p:spTree>
    <p:extLst>
      <p:ext uri="{BB962C8B-B14F-4D97-AF65-F5344CB8AC3E}">
        <p14:creationId xmlns:p14="http://schemas.microsoft.com/office/powerpoint/2010/main" val="1262293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ECAD3-0D96-4E7C-B29B-29C437C19C6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2207705-33DC-44B6-8660-797AB6D58D9D}"/>
              </a:ext>
            </a:extLst>
          </p:cNvPr>
          <p:cNvSpPr>
            <a:spLocks noGrp="1"/>
          </p:cNvSpPr>
          <p:nvPr>
            <p:ph idx="1"/>
          </p:nvPr>
        </p:nvSpPr>
        <p:spPr/>
        <p:txBody>
          <a:bodyPr>
            <a:noAutofit/>
          </a:bodyPr>
          <a:lstStyle/>
          <a:p>
            <a:pPr marL="0" indent="0">
              <a:buNone/>
            </a:pPr>
            <a:r>
              <a:rPr lang="en-US" sz="2600" dirty="0"/>
              <a:t>3.  Tax reforms – rates were lowered for direct and indirect taxes to improve voluntary disclosure and compliance and procedures were simplified.</a:t>
            </a:r>
          </a:p>
          <a:p>
            <a:pPr marL="0" indent="0">
              <a:buNone/>
            </a:pPr>
            <a:endParaRPr lang="en-US" sz="2600" dirty="0"/>
          </a:p>
          <a:p>
            <a:pPr marL="0" indent="0">
              <a:buNone/>
            </a:pPr>
            <a:r>
              <a:rPr lang="en-US" sz="2600" dirty="0"/>
              <a:t>4. Foreign exchange reforms: devaluation of rupee, market determined exchange rates.</a:t>
            </a:r>
          </a:p>
          <a:p>
            <a:pPr marL="0" indent="0">
              <a:buNone/>
            </a:pPr>
            <a:endParaRPr lang="en-US" sz="2600" dirty="0"/>
          </a:p>
          <a:p>
            <a:pPr marL="0" indent="0">
              <a:buNone/>
            </a:pPr>
            <a:r>
              <a:rPr lang="en-US" sz="2600" dirty="0"/>
              <a:t>5. Trade and investment policy reforms: with the aim to increase international competitiveness of Indian economy and infuse foreign capital and technology the liberalization of trade and investment regime was done. Import licenses and export duties were removed also quota on imports were abolished.</a:t>
            </a:r>
          </a:p>
          <a:p>
            <a:pPr marL="0" indent="0">
              <a:buNone/>
            </a:pPr>
            <a:endParaRPr lang="en-US" sz="2600" dirty="0"/>
          </a:p>
          <a:p>
            <a:pPr marL="0" indent="0">
              <a:buNone/>
            </a:pPr>
            <a:r>
              <a:rPr lang="en-US" sz="2600" dirty="0"/>
              <a:t> </a:t>
            </a:r>
          </a:p>
          <a:p>
            <a:pPr marL="0" indent="0">
              <a:buNone/>
            </a:pPr>
            <a:endParaRPr lang="en-US" sz="2600" dirty="0"/>
          </a:p>
          <a:p>
            <a:pPr marL="0" indent="0">
              <a:buNone/>
            </a:pPr>
            <a:endParaRPr lang="en-IN" sz="2600" dirty="0"/>
          </a:p>
        </p:txBody>
      </p:sp>
    </p:spTree>
    <p:extLst>
      <p:ext uri="{BB962C8B-B14F-4D97-AF65-F5344CB8AC3E}">
        <p14:creationId xmlns:p14="http://schemas.microsoft.com/office/powerpoint/2010/main" val="3789166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E7E08-7AA9-4BD2-A68B-4460608A8325}"/>
              </a:ext>
            </a:extLst>
          </p:cNvPr>
          <p:cNvSpPr>
            <a:spLocks noGrp="1"/>
          </p:cNvSpPr>
          <p:nvPr>
            <p:ph idx="1"/>
          </p:nvPr>
        </p:nvSpPr>
        <p:spPr>
          <a:xfrm>
            <a:off x="838200" y="933061"/>
            <a:ext cx="10515600" cy="5243902"/>
          </a:xfrm>
        </p:spPr>
        <p:txBody>
          <a:bodyPr>
            <a:normAutofit/>
          </a:bodyPr>
          <a:lstStyle/>
          <a:p>
            <a:r>
              <a:rPr lang="en-US" dirty="0"/>
              <a:t>Privatization measures:</a:t>
            </a:r>
          </a:p>
          <a:p>
            <a:pPr marL="0" indent="0">
              <a:buNone/>
            </a:pPr>
            <a:r>
              <a:rPr lang="en-US" dirty="0"/>
              <a:t>1.  Government ownership of private companies was removed by outright sale of P.S.U or removal of government from managements of these companies.</a:t>
            </a:r>
          </a:p>
          <a:p>
            <a:pPr marL="0" indent="0">
              <a:buNone/>
            </a:pPr>
            <a:r>
              <a:rPr lang="en-US" dirty="0"/>
              <a:t>2.    Disinvestment which meant selling a part of the equity to private sector was started as private capital and managerial capabilities could be effectively utilized to improve working of P.S.Us.</a:t>
            </a:r>
          </a:p>
          <a:p>
            <a:pPr marL="0" indent="0">
              <a:buNone/>
            </a:pPr>
            <a:r>
              <a:rPr lang="en-US" dirty="0"/>
              <a:t>3. P.S.Us were granted status of </a:t>
            </a:r>
            <a:r>
              <a:rPr lang="en-US" dirty="0" err="1"/>
              <a:t>Navratnas</a:t>
            </a:r>
            <a:r>
              <a:rPr lang="en-US" dirty="0"/>
              <a:t> and </a:t>
            </a:r>
            <a:r>
              <a:rPr lang="en-US" dirty="0" err="1"/>
              <a:t>Maharatnas</a:t>
            </a:r>
            <a:r>
              <a:rPr lang="en-US" dirty="0"/>
              <a:t> to grant operational autonomy to them.</a:t>
            </a:r>
            <a:endParaRPr lang="en-IN" dirty="0"/>
          </a:p>
        </p:txBody>
      </p:sp>
    </p:spTree>
    <p:extLst>
      <p:ext uri="{BB962C8B-B14F-4D97-AF65-F5344CB8AC3E}">
        <p14:creationId xmlns:p14="http://schemas.microsoft.com/office/powerpoint/2010/main" val="1636082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D8712-4B59-4EFA-897E-746DF554C54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30F3AA3-DFE6-4673-A7AD-F3F381059054}"/>
              </a:ext>
            </a:extLst>
          </p:cNvPr>
          <p:cNvSpPr>
            <a:spLocks noGrp="1"/>
          </p:cNvSpPr>
          <p:nvPr>
            <p:ph idx="1"/>
          </p:nvPr>
        </p:nvSpPr>
        <p:spPr/>
        <p:txBody>
          <a:bodyPr>
            <a:normAutofit lnSpcReduction="10000"/>
          </a:bodyPr>
          <a:lstStyle/>
          <a:p>
            <a:r>
              <a:rPr lang="en-IN" b="0" i="0" dirty="0">
                <a:effectLst/>
                <a:latin typeface="Helvetica Neue"/>
              </a:rPr>
              <a:t>Globalization:</a:t>
            </a:r>
          </a:p>
          <a:p>
            <a:r>
              <a:rPr lang="en-US" dirty="0"/>
              <a:t>1. Outsourcing became an outcome of Indian policies. The foreign companies hired cheap Indian talent. The growth of IT industry further fueled this. The low wage rates and availability of degree of skill and accuracy also influenced this phenomenon.</a:t>
            </a:r>
          </a:p>
          <a:p>
            <a:r>
              <a:rPr lang="en-US" dirty="0"/>
              <a:t>2. World Trade Organization [W.T.O] was founded as a successor to General Agreement on Trade and Tariff [G.A.T.T] in the Uruguay convention. India was a founder member and has been instrumental in deciding policies. W.T.O aims to reduce tariff and non tariff barriers amongst nations and ensure all countries take advantage of world’s trade.</a:t>
            </a:r>
            <a:endParaRPr lang="en-IN" dirty="0"/>
          </a:p>
        </p:txBody>
      </p:sp>
    </p:spTree>
    <p:extLst>
      <p:ext uri="{BB962C8B-B14F-4D97-AF65-F5344CB8AC3E}">
        <p14:creationId xmlns:p14="http://schemas.microsoft.com/office/powerpoint/2010/main" val="14001686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1397</TotalTime>
  <Words>4043</Words>
  <Application>Microsoft Office PowerPoint</Application>
  <PresentationFormat>Widescreen</PresentationFormat>
  <Paragraphs>112</Paragraphs>
  <Slides>36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-apple-system</vt:lpstr>
      <vt:lpstr>Arial</vt:lpstr>
      <vt:lpstr>Calibri</vt:lpstr>
      <vt:lpstr>Calibri Light</vt:lpstr>
      <vt:lpstr>Droid Serif</vt:lpstr>
      <vt:lpstr>Helvetica Neue</vt:lpstr>
      <vt:lpstr>OpenSans-Regular</vt:lpstr>
      <vt:lpstr>Times New Roman</vt:lpstr>
      <vt:lpstr>Office Theme</vt:lpstr>
      <vt:lpstr>TYBCOM</vt:lpstr>
      <vt:lpstr>PowerPoint Presentation</vt:lpstr>
      <vt:lpstr>PowerPoint Presentation</vt:lpstr>
      <vt:lpstr>Drawbacks of Pre-1991 economic policy</vt:lpstr>
      <vt:lpstr>PowerPoint Presentation</vt:lpstr>
      <vt:lpstr>PowerPoint Presentation</vt:lpstr>
      <vt:lpstr>PowerPoint Presentation</vt:lpstr>
      <vt:lpstr>PowerPoint Presentation</vt:lpstr>
      <vt:lpstr>PowerPoint Presentation</vt:lpstr>
      <vt:lpstr>PowerPoint Presentation</vt:lpstr>
      <vt:lpstr>Role of Social Infrastructure</vt:lpstr>
      <vt:lpstr>Educational Policy in India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National Health Policy, 2017</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TYBCOM</dc:title>
  <dc:creator>Ramaa Naniwadekar</dc:creator>
  <cp:lastModifiedBy>Ramaa Naniwadekar</cp:lastModifiedBy>
  <cp:revision>35</cp:revision>
  <dcterms:created xsi:type="dcterms:W3CDTF">2021-06-14T05:13:29Z</dcterms:created>
  <dcterms:modified xsi:type="dcterms:W3CDTF">2021-08-02T18:46:49Z</dcterms:modified>
</cp:coreProperties>
</file>