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8" autoAdjust="0"/>
    <p:restoredTop sz="94103" autoAdjust="0"/>
  </p:normalViewPr>
  <p:slideViewPr>
    <p:cSldViewPr snapToGrid="0">
      <p:cViewPr varScale="1">
        <p:scale>
          <a:sx n="66" d="100"/>
          <a:sy n="66" d="100"/>
        </p:scale>
        <p:origin x="66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887598-687E-4309-8B41-2982E414A3BA}" type="datetimeFigureOut">
              <a:rPr lang="en-US" smtClean="0"/>
              <a:t>3/9/2021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1FF840-7AD8-4678-A557-BE22436348E1}" type="slidenum">
              <a:rPr lang="en-US" smtClean="0"/>
              <a:t>‹#›</a:t>
            </a:fld>
            <a:endParaRPr lang="en-US"/>
          </a:p>
        </p:txBody>
      </p:sp>
    </p:spTree>
    <p:extLst>
      <p:ext uri="{BB962C8B-B14F-4D97-AF65-F5344CB8AC3E}">
        <p14:creationId xmlns:p14="http://schemas.microsoft.com/office/powerpoint/2010/main" val="1389534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1FF840-7AD8-4678-A557-BE22436348E1}" type="slidenum">
              <a:rPr lang="en-US" smtClean="0"/>
              <a:t>1</a:t>
            </a:fld>
            <a:endParaRPr lang="en-US"/>
          </a:p>
        </p:txBody>
      </p:sp>
    </p:spTree>
    <p:extLst>
      <p:ext uri="{BB962C8B-B14F-4D97-AF65-F5344CB8AC3E}">
        <p14:creationId xmlns:p14="http://schemas.microsoft.com/office/powerpoint/2010/main" val="3712674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3/9/2021</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REGULATION AND SUPERVISION</a:t>
            </a:r>
            <a:endParaRPr lang="en-US" dirty="0"/>
          </a:p>
        </p:txBody>
      </p:sp>
    </p:spTree>
    <p:extLst>
      <p:ext uri="{BB962C8B-B14F-4D97-AF65-F5344CB8AC3E}">
        <p14:creationId xmlns:p14="http://schemas.microsoft.com/office/powerpoint/2010/main" val="3637569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1999" cy="6858000"/>
          </a:xfrm>
        </p:spPr>
        <p:txBody>
          <a:bodyPr/>
          <a:lstStyle/>
          <a:p>
            <a:r>
              <a:rPr lang="en-US" dirty="0" smtClean="0"/>
              <a:t>The changing trends witnessed in the banking sector in post liberalized </a:t>
            </a:r>
            <a:r>
              <a:rPr lang="en-US" dirty="0" err="1" smtClean="0"/>
              <a:t>eracan</a:t>
            </a:r>
            <a:r>
              <a:rPr lang="en-US" dirty="0" smtClean="0"/>
              <a:t> be summarized as follows:</a:t>
            </a:r>
          </a:p>
          <a:p>
            <a:pPr>
              <a:buFont typeface="Wingdings" panose="05000000000000000000" pitchFamily="2" charset="2"/>
              <a:buChar char="Ø"/>
            </a:pPr>
            <a:r>
              <a:rPr lang="en-US" dirty="0"/>
              <a:t> </a:t>
            </a:r>
            <a:r>
              <a:rPr lang="en-US" dirty="0" smtClean="0"/>
              <a:t>Use of ICT- Information communication technology (ICT) has transform the banking sector significantly. Banks to provide variety of new services like ATM, Phone Banking and Internet Banking.</a:t>
            </a:r>
          </a:p>
          <a:p>
            <a:pPr>
              <a:buFont typeface="Wingdings" panose="05000000000000000000" pitchFamily="2" charset="2"/>
              <a:buChar char="Ø"/>
            </a:pPr>
            <a:r>
              <a:rPr lang="en-US" dirty="0" smtClean="0"/>
              <a:t>ICT in Public sector banks- ICT is extensively used not only by private banks but also by Public Sector Banks.</a:t>
            </a:r>
          </a:p>
          <a:p>
            <a:pPr>
              <a:buFont typeface="Wingdings" panose="05000000000000000000" pitchFamily="2" charset="2"/>
              <a:buChar char="Ø"/>
            </a:pPr>
            <a:r>
              <a:rPr lang="en-US" dirty="0" smtClean="0"/>
              <a:t>Core Banking Solutions- Introduction to Core Banking Solution (CBS) is the major step  in the  IT Banking sector.</a:t>
            </a:r>
          </a:p>
          <a:p>
            <a:pPr>
              <a:buFont typeface="Wingdings" panose="05000000000000000000" pitchFamily="2" charset="2"/>
              <a:buChar char="Ø"/>
            </a:pPr>
            <a:r>
              <a:rPr lang="en-US" dirty="0" smtClean="0"/>
              <a:t>Technological Innovations- Technological innovations have enabled banks to enter the retail market.</a:t>
            </a:r>
          </a:p>
          <a:p>
            <a:pPr>
              <a:buFont typeface="Wingdings" panose="05000000000000000000" pitchFamily="2" charset="2"/>
              <a:buChar char="Ø"/>
            </a:pPr>
            <a:r>
              <a:rPr lang="en-US" dirty="0" smtClean="0"/>
              <a:t>Banking sector reforms- The Banking Sector is allowed to have tie-ups with NGOs, Self-Help groups and Micro- Finance Institutions.</a:t>
            </a:r>
          </a:p>
          <a:p>
            <a:pPr>
              <a:buFont typeface="Wingdings" panose="05000000000000000000" pitchFamily="2" charset="2"/>
              <a:buChar char="Ø"/>
            </a:pPr>
            <a:r>
              <a:rPr lang="en-US" dirty="0" err="1" smtClean="0"/>
              <a:t>Bancassurance</a:t>
            </a:r>
            <a:r>
              <a:rPr lang="en-US" dirty="0" smtClean="0"/>
              <a:t>- It is one of the important developments in the Banking sector in recent times.</a:t>
            </a:r>
          </a:p>
          <a:p>
            <a:pPr>
              <a:buFont typeface="Wingdings" panose="05000000000000000000" pitchFamily="2" charset="2"/>
              <a:buChar char="Ø"/>
            </a:pPr>
            <a:r>
              <a:rPr lang="en-US" dirty="0" smtClean="0"/>
              <a:t> Progressive reforms- Deregulation of interest rates, the Insolvency and the Bankruptcy Code, Greater Autonomy to Public sector banks.</a:t>
            </a:r>
            <a:endParaRPr lang="en-US" dirty="0"/>
          </a:p>
        </p:txBody>
      </p:sp>
    </p:spTree>
    <p:extLst>
      <p:ext uri="{BB962C8B-B14F-4D97-AF65-F5344CB8AC3E}">
        <p14:creationId xmlns:p14="http://schemas.microsoft.com/office/powerpoint/2010/main" val="724256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barn(inVertical)">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barn(inVertical)">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1999" cy="6858000"/>
          </a:xfrm>
        </p:spPr>
        <p:txBody>
          <a:bodyPr>
            <a:normAutofit fontScale="92500" lnSpcReduction="20000"/>
          </a:bodyPr>
          <a:lstStyle/>
          <a:p>
            <a:pPr marL="0" indent="0">
              <a:buNone/>
            </a:pPr>
            <a:r>
              <a:rPr lang="en-US" dirty="0" smtClean="0"/>
              <a:t>Some problems faced by the Banking sector are:</a:t>
            </a:r>
          </a:p>
          <a:p>
            <a:pPr>
              <a:buFont typeface="Wingdings" panose="05000000000000000000" pitchFamily="2" charset="2"/>
              <a:buChar char="q"/>
            </a:pPr>
            <a:r>
              <a:rPr lang="en-US" dirty="0"/>
              <a:t> </a:t>
            </a:r>
            <a:r>
              <a:rPr lang="en-US" dirty="0" smtClean="0"/>
              <a:t>Retrenchment of </a:t>
            </a:r>
            <a:r>
              <a:rPr lang="en-US" dirty="0" err="1" smtClean="0"/>
              <a:t>Labour</a:t>
            </a:r>
            <a:r>
              <a:rPr lang="en-US" dirty="0" smtClean="0"/>
              <a:t>-This took the form of voluntary retirement schemes (VRS) which created shortage of </a:t>
            </a:r>
            <a:r>
              <a:rPr lang="en-US" dirty="0" err="1" smtClean="0"/>
              <a:t>Labour</a:t>
            </a:r>
            <a:r>
              <a:rPr lang="en-US" dirty="0" smtClean="0"/>
              <a:t>.</a:t>
            </a:r>
          </a:p>
          <a:p>
            <a:pPr>
              <a:buFont typeface="Wingdings" panose="05000000000000000000" pitchFamily="2" charset="2"/>
              <a:buChar char="q"/>
            </a:pPr>
            <a:r>
              <a:rPr lang="en-US" dirty="0" smtClean="0"/>
              <a:t>Challenge of Competition- To remain competitive, banks have to introduce innovations as an ongoing process. This requires a lot of research and analysis. </a:t>
            </a:r>
          </a:p>
          <a:p>
            <a:pPr>
              <a:buFont typeface="Wingdings" panose="05000000000000000000" pitchFamily="2" charset="2"/>
              <a:buChar char="q"/>
            </a:pPr>
            <a:r>
              <a:rPr lang="en-US" dirty="0"/>
              <a:t> </a:t>
            </a:r>
            <a:r>
              <a:rPr lang="en-US" dirty="0" smtClean="0"/>
              <a:t>Dynamic Technological Changes- Banking sector have to constantly upgrade it’s hardware and software according to the changes. Human resource has to be trained accordingly. This poses a serious challenge to the banking sector.</a:t>
            </a:r>
          </a:p>
          <a:p>
            <a:pPr>
              <a:buFont typeface="Wingdings" panose="05000000000000000000" pitchFamily="2" charset="2"/>
              <a:buChar char="q"/>
            </a:pPr>
            <a:r>
              <a:rPr lang="en-US" dirty="0" smtClean="0"/>
              <a:t>Balancing Act by the RBI- On one hand it is necessary to liberalize the banking sector. At the same time proper checks and balances are required to ensure stability, transparency and viability.</a:t>
            </a:r>
          </a:p>
          <a:p>
            <a:pPr>
              <a:buFont typeface="Wingdings" panose="05000000000000000000" pitchFamily="2" charset="2"/>
              <a:buChar char="q"/>
            </a:pPr>
            <a:r>
              <a:rPr lang="en-US" dirty="0"/>
              <a:t> </a:t>
            </a:r>
            <a:r>
              <a:rPr lang="en-US" dirty="0" smtClean="0"/>
              <a:t>Mergers and </a:t>
            </a:r>
            <a:r>
              <a:rPr lang="en-US" dirty="0" err="1" smtClean="0"/>
              <a:t>Aquisitions</a:t>
            </a:r>
            <a:r>
              <a:rPr lang="en-US" dirty="0" smtClean="0"/>
              <a:t>- This process is also restored banks to consolidate themselves.</a:t>
            </a:r>
          </a:p>
          <a:p>
            <a:pPr marL="0" indent="0">
              <a:buNone/>
            </a:pPr>
            <a:r>
              <a:rPr lang="en-US" dirty="0"/>
              <a:t> </a:t>
            </a:r>
            <a:r>
              <a:rPr lang="en-US" dirty="0" smtClean="0"/>
              <a:t>Recent mergers</a:t>
            </a:r>
          </a:p>
          <a:p>
            <a:pPr marL="457200" indent="-457200">
              <a:buFont typeface="+mj-lt"/>
              <a:buAutoNum type="arabicPeriod"/>
            </a:pPr>
            <a:r>
              <a:rPr lang="en-US" dirty="0"/>
              <a:t> </a:t>
            </a:r>
            <a:r>
              <a:rPr lang="en-US" dirty="0" smtClean="0"/>
              <a:t>Punjab National Bank, Orient Bank of commerce and  United Bank of India.</a:t>
            </a:r>
          </a:p>
          <a:p>
            <a:pPr marL="457200" indent="-457200">
              <a:buFont typeface="+mj-lt"/>
              <a:buAutoNum type="arabicPeriod"/>
            </a:pPr>
            <a:r>
              <a:rPr lang="en-US" dirty="0" err="1" smtClean="0"/>
              <a:t>Canara</a:t>
            </a:r>
            <a:r>
              <a:rPr lang="en-US" dirty="0" smtClean="0"/>
              <a:t> Bank and Syndicate Bank.</a:t>
            </a:r>
          </a:p>
          <a:p>
            <a:pPr marL="457200" indent="-457200">
              <a:buFont typeface="+mj-lt"/>
              <a:buAutoNum type="arabicPeriod"/>
            </a:pPr>
            <a:r>
              <a:rPr lang="en-US" dirty="0" smtClean="0"/>
              <a:t>Union Bank, Andhra Bank and Corporation Bank.</a:t>
            </a:r>
          </a:p>
          <a:p>
            <a:pPr marL="457200" indent="-457200">
              <a:buFont typeface="+mj-lt"/>
              <a:buAutoNum type="arabicPeriod"/>
            </a:pPr>
            <a:r>
              <a:rPr lang="en-US" dirty="0" smtClean="0"/>
              <a:t>Indian Bank and Allahabad Bank.</a:t>
            </a:r>
          </a:p>
          <a:p>
            <a:pPr marL="457200" indent="-457200">
              <a:buFont typeface="+mj-lt"/>
              <a:buAutoNum type="arabicPeriod"/>
            </a:pPr>
            <a:r>
              <a:rPr lang="en-US" dirty="0" err="1" smtClean="0"/>
              <a:t>Vijaya</a:t>
            </a:r>
            <a:r>
              <a:rPr lang="en-US" dirty="0" smtClean="0"/>
              <a:t> Bank and Dena Bank was merged with Bank Of Baroda</a:t>
            </a:r>
          </a:p>
        </p:txBody>
      </p:sp>
    </p:spTree>
    <p:extLst>
      <p:ext uri="{BB962C8B-B14F-4D97-AF65-F5344CB8AC3E}">
        <p14:creationId xmlns:p14="http://schemas.microsoft.com/office/powerpoint/2010/main" val="3598828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down)">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circle(in)">
                                      <p:cBhvr>
                                        <p:cTn id="36" dur="2000"/>
                                        <p:tgtEl>
                                          <p:spTgt spid="3">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wipe(down)">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wipe(down)">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 calcmode="lin" valueType="num">
                                      <p:cBhvr additive="base">
                                        <p:cTn id="5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Effect transition="in" filter="wipe(down)">
                                      <p:cBhvr>
                                        <p:cTn id="63" dur="500"/>
                                        <p:tgtEl>
                                          <p:spTgt spid="3">
                                            <p:txEl>
                                              <p:pRg st="10" end="1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3">
                                            <p:txEl>
                                              <p:pRg st="11" end="11"/>
                                            </p:txEl>
                                          </p:spTgt>
                                        </p:tgtEl>
                                        <p:attrNameLst>
                                          <p:attrName>style.visibility</p:attrName>
                                        </p:attrNameLst>
                                      </p:cBhvr>
                                      <p:to>
                                        <p:strVal val="visible"/>
                                      </p:to>
                                    </p:set>
                                    <p:animEffect transition="in" filter="wipe(down)">
                                      <p:cBhvr>
                                        <p:cTn id="68"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normAutofit/>
          </a:bodyPr>
          <a:lstStyle/>
          <a:p>
            <a:r>
              <a:rPr lang="en-US" sz="3600" dirty="0" smtClean="0"/>
              <a:t>Indian Banking sector was affected by the financial meltdown and global recession.</a:t>
            </a:r>
          </a:p>
          <a:p>
            <a:r>
              <a:rPr lang="en-US" sz="3600" dirty="0" smtClean="0"/>
              <a:t>Capital to Complaint.</a:t>
            </a:r>
          </a:p>
          <a:p>
            <a:r>
              <a:rPr lang="en-US" sz="3600" dirty="0" smtClean="0"/>
              <a:t>Technological revolution, adoption of international norms and introduction of competition have made this stronger and better.</a:t>
            </a:r>
            <a:endParaRPr lang="en-US" sz="3600" dirty="0"/>
          </a:p>
        </p:txBody>
      </p:sp>
    </p:spTree>
    <p:extLst>
      <p:ext uri="{BB962C8B-B14F-4D97-AF65-F5344CB8AC3E}">
        <p14:creationId xmlns:p14="http://schemas.microsoft.com/office/powerpoint/2010/main" val="2382851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93019"/>
          </a:xfrm>
        </p:spPr>
        <p:txBody>
          <a:bodyPr/>
          <a:lstStyle/>
          <a:p>
            <a:r>
              <a:rPr lang="en-US" dirty="0" smtClean="0"/>
              <a:t>FUNCTIONS</a:t>
            </a:r>
            <a:endParaRPr lang="en-US" dirty="0"/>
          </a:p>
        </p:txBody>
      </p:sp>
      <p:sp>
        <p:nvSpPr>
          <p:cNvPr id="3" name="Content Placeholder 2"/>
          <p:cNvSpPr>
            <a:spLocks noGrp="1"/>
          </p:cNvSpPr>
          <p:nvPr>
            <p:ph idx="1"/>
          </p:nvPr>
        </p:nvSpPr>
        <p:spPr>
          <a:xfrm>
            <a:off x="0" y="693018"/>
            <a:ext cx="12191999" cy="6164981"/>
          </a:xfrm>
        </p:spPr>
        <p:txBody>
          <a:bodyPr>
            <a:normAutofit/>
          </a:bodyPr>
          <a:lstStyle/>
          <a:p>
            <a:r>
              <a:rPr lang="en-US" sz="3200" dirty="0" smtClean="0"/>
              <a:t>Functions of Department of Banking Supervision (DBS):</a:t>
            </a:r>
          </a:p>
          <a:p>
            <a:pPr>
              <a:buFont typeface="Wingdings" panose="05000000000000000000" pitchFamily="2" charset="2"/>
              <a:buChar char="v"/>
            </a:pPr>
            <a:r>
              <a:rPr lang="en-US" sz="3200" dirty="0"/>
              <a:t> </a:t>
            </a:r>
            <a:r>
              <a:rPr lang="en-US" sz="3200" dirty="0" smtClean="0"/>
              <a:t>Regular on-site inspection and off-site </a:t>
            </a:r>
            <a:r>
              <a:rPr lang="en-US" sz="3200" dirty="0" err="1" smtClean="0"/>
              <a:t>survelliance</a:t>
            </a:r>
            <a:r>
              <a:rPr lang="en-US" sz="3200" dirty="0" smtClean="0"/>
              <a:t>.</a:t>
            </a:r>
          </a:p>
          <a:p>
            <a:pPr>
              <a:buFont typeface="Wingdings" panose="05000000000000000000" pitchFamily="2" charset="2"/>
              <a:buChar char="v"/>
            </a:pPr>
            <a:r>
              <a:rPr lang="en-US" sz="3200" dirty="0" smtClean="0"/>
              <a:t>Appointment of auditors for audits.</a:t>
            </a:r>
          </a:p>
          <a:p>
            <a:pPr>
              <a:buFont typeface="Wingdings" panose="05000000000000000000" pitchFamily="2" charset="2"/>
              <a:buChar char="v"/>
            </a:pPr>
            <a:r>
              <a:rPr lang="en-US" sz="3200" dirty="0"/>
              <a:t> </a:t>
            </a:r>
            <a:r>
              <a:rPr lang="en-US" sz="3200" dirty="0" smtClean="0"/>
              <a:t>Framing criteria for appointment of auditors and evaluation of audit.</a:t>
            </a:r>
          </a:p>
          <a:p>
            <a:pPr>
              <a:buFont typeface="Wingdings" panose="05000000000000000000" pitchFamily="2" charset="2"/>
              <a:buChar char="v"/>
            </a:pPr>
            <a:r>
              <a:rPr lang="en-US" sz="3200" dirty="0" smtClean="0"/>
              <a:t>Implementation of regulation.</a:t>
            </a:r>
          </a:p>
          <a:p>
            <a:pPr>
              <a:buFont typeface="Wingdings" panose="05000000000000000000" pitchFamily="2" charset="2"/>
              <a:buChar char="v"/>
            </a:pPr>
            <a:r>
              <a:rPr lang="en-US" sz="3200" dirty="0" smtClean="0"/>
              <a:t>Dealing with frauds in the financial sector.</a:t>
            </a:r>
            <a:endParaRPr lang="en-US" sz="3200" dirty="0"/>
          </a:p>
        </p:txBody>
      </p:sp>
    </p:spTree>
    <p:extLst>
      <p:ext uri="{BB962C8B-B14F-4D97-AF65-F5344CB8AC3E}">
        <p14:creationId xmlns:p14="http://schemas.microsoft.com/office/powerpoint/2010/main" val="117162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arn(inVertical)">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wipe(down)">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882"/>
            <a:ext cx="12192000" cy="6812117"/>
          </a:xfrm>
        </p:spPr>
        <p:txBody>
          <a:bodyPr/>
          <a:lstStyle/>
          <a:p>
            <a:r>
              <a:rPr lang="en-US" dirty="0" smtClean="0"/>
              <a:t> </a:t>
            </a:r>
            <a:r>
              <a:rPr lang="en-US" sz="3200" dirty="0" smtClean="0"/>
              <a:t>Functions of the department of non-banking supervision:</a:t>
            </a:r>
          </a:p>
          <a:p>
            <a:pPr>
              <a:buFont typeface="Wingdings" panose="05000000000000000000" pitchFamily="2" charset="2"/>
              <a:buChar char="v"/>
            </a:pPr>
            <a:r>
              <a:rPr lang="en-US" sz="3200" dirty="0"/>
              <a:t> </a:t>
            </a:r>
            <a:r>
              <a:rPr lang="en-US" sz="3200" dirty="0" smtClean="0"/>
              <a:t>Framing rules and regulation for the non-banking  finance companies.</a:t>
            </a:r>
          </a:p>
          <a:p>
            <a:pPr>
              <a:buFont typeface="Wingdings" panose="05000000000000000000" pitchFamily="2" charset="2"/>
              <a:buChar char="v"/>
            </a:pPr>
            <a:r>
              <a:rPr lang="en-US" sz="3200" dirty="0"/>
              <a:t> </a:t>
            </a:r>
            <a:r>
              <a:rPr lang="en-US" sz="3200" dirty="0" smtClean="0"/>
              <a:t>Implementing supervisory </a:t>
            </a:r>
            <a:r>
              <a:rPr lang="en-US" sz="3200" dirty="0" err="1" smtClean="0"/>
              <a:t>mptocess</a:t>
            </a:r>
            <a:r>
              <a:rPr lang="en-US" sz="3200" dirty="0" smtClean="0"/>
              <a:t> for chit funds.</a:t>
            </a:r>
          </a:p>
          <a:p>
            <a:pPr>
              <a:buFont typeface="Wingdings" panose="05000000000000000000" pitchFamily="2" charset="2"/>
              <a:buChar char="v"/>
            </a:pPr>
            <a:r>
              <a:rPr lang="en-US" sz="3200" dirty="0"/>
              <a:t> </a:t>
            </a:r>
            <a:r>
              <a:rPr lang="en-US" sz="3200" dirty="0" smtClean="0"/>
              <a:t>On-site inspection and off-site </a:t>
            </a:r>
            <a:r>
              <a:rPr lang="en-US" sz="3200" dirty="0" err="1" smtClean="0"/>
              <a:t>survelliance</a:t>
            </a:r>
            <a:r>
              <a:rPr lang="en-US" sz="3200" dirty="0" smtClean="0"/>
              <a:t>.</a:t>
            </a:r>
          </a:p>
          <a:p>
            <a:pPr>
              <a:buFont typeface="Wingdings" panose="05000000000000000000" pitchFamily="2" charset="2"/>
              <a:buChar char="v"/>
            </a:pPr>
            <a:r>
              <a:rPr lang="en-US" sz="3200" dirty="0"/>
              <a:t> </a:t>
            </a:r>
            <a:r>
              <a:rPr lang="en-US" sz="3200" dirty="0" smtClean="0"/>
              <a:t>Classification of NBFCs and their registration.</a:t>
            </a:r>
          </a:p>
          <a:p>
            <a:pPr>
              <a:buFont typeface="Wingdings" panose="05000000000000000000" pitchFamily="2" charset="2"/>
              <a:buChar char="v"/>
            </a:pPr>
            <a:r>
              <a:rPr lang="en-US" sz="3200" dirty="0"/>
              <a:t> </a:t>
            </a:r>
            <a:r>
              <a:rPr lang="en-US" sz="3200" dirty="0" smtClean="0"/>
              <a:t> Dealing with  </a:t>
            </a:r>
            <a:r>
              <a:rPr lang="en-US" sz="3200" dirty="0" smtClean="0"/>
              <a:t>complaints </a:t>
            </a:r>
            <a:r>
              <a:rPr lang="en-US" sz="3200" dirty="0" smtClean="0"/>
              <a:t>of the NBFCs.</a:t>
            </a:r>
          </a:p>
          <a:p>
            <a:pPr>
              <a:buFont typeface="Wingdings" panose="05000000000000000000" pitchFamily="2" charset="2"/>
              <a:buChar char="v"/>
            </a:pPr>
            <a:r>
              <a:rPr lang="en-US" sz="3200" dirty="0"/>
              <a:t> </a:t>
            </a:r>
            <a:r>
              <a:rPr lang="en-US" sz="3200" dirty="0" smtClean="0"/>
              <a:t>Initiating actions against defaulters.</a:t>
            </a:r>
          </a:p>
          <a:p>
            <a:pPr marL="0" indent="0">
              <a:buNone/>
            </a:pPr>
            <a:endParaRPr lang="en-US" sz="3200" dirty="0"/>
          </a:p>
        </p:txBody>
      </p:sp>
    </p:spTree>
    <p:extLst>
      <p:ext uri="{BB962C8B-B14F-4D97-AF65-F5344CB8AC3E}">
        <p14:creationId xmlns:p14="http://schemas.microsoft.com/office/powerpoint/2010/main" val="652843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wipe(down)">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5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arn(inVertical)">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882"/>
            <a:ext cx="12192000" cy="6812117"/>
          </a:xfrm>
        </p:spPr>
        <p:txBody>
          <a:bodyPr>
            <a:normAutofit fontScale="92500"/>
          </a:bodyPr>
          <a:lstStyle/>
          <a:p>
            <a:pPr marL="457200" indent="-457200">
              <a:buFont typeface="+mj-lt"/>
              <a:buAutoNum type="arabicParenR"/>
            </a:pPr>
            <a:r>
              <a:rPr lang="en-US" dirty="0" smtClean="0"/>
              <a:t> Process of Supervision- On-site inspection of banks is done annually by the department. Focuses on core factors like capital adequacy, portfolio managements and internal controls, management etc. The inspection submits a memorandum to the Board for Financial Supervisions (BFS) </a:t>
            </a:r>
            <a:r>
              <a:rPr lang="en-US" dirty="0" err="1" smtClean="0"/>
              <a:t>gioving</a:t>
            </a:r>
            <a:r>
              <a:rPr lang="en-US" dirty="0" smtClean="0"/>
              <a:t> details of the inspections. The BFS then directed are concerned bank to comply with corrective actions are corrective actions suggested by the department. A similar process is adopted by the NBFCs.</a:t>
            </a:r>
          </a:p>
          <a:p>
            <a:pPr marL="457200" indent="-457200">
              <a:buFont typeface="+mj-lt"/>
              <a:buAutoNum type="arabicParenR"/>
            </a:pPr>
            <a:r>
              <a:rPr lang="en-US" dirty="0"/>
              <a:t> </a:t>
            </a:r>
            <a:r>
              <a:rPr lang="en-US" dirty="0" smtClean="0"/>
              <a:t>Off-site monitoring- This exercise supplements on-site inspection. Banks have to submit timely returns on a number of criteria outlined by the central bank. Returns are </a:t>
            </a:r>
            <a:r>
              <a:rPr lang="en-US" dirty="0" err="1" smtClean="0"/>
              <a:t>analysed</a:t>
            </a:r>
            <a:r>
              <a:rPr lang="en-US" dirty="0" smtClean="0"/>
              <a:t> by experts, </a:t>
            </a:r>
            <a:r>
              <a:rPr lang="en-US" dirty="0" err="1" smtClean="0"/>
              <a:t>discripancies</a:t>
            </a:r>
            <a:r>
              <a:rPr lang="en-US" dirty="0" smtClean="0"/>
              <a:t> and default of compliance are identified and corrective actions are suggested and monitored.</a:t>
            </a:r>
          </a:p>
          <a:p>
            <a:pPr marL="457200" indent="-457200">
              <a:buFont typeface="+mj-lt"/>
              <a:buAutoNum type="arabicParenR"/>
            </a:pPr>
            <a:r>
              <a:rPr lang="en-US" dirty="0"/>
              <a:t> </a:t>
            </a:r>
            <a:r>
              <a:rPr lang="en-US" dirty="0" smtClean="0"/>
              <a:t>Shift to risk-based supervisions- The risk profile of the banks is mapped. This is followed by the inspection process, evaluation and follow up action. The banks which efficiently manage risks and follow prudential norms are given incentive in forms of less supervision while the defaulters are subjected to more rigorous inspection and penalties. Risk based supervision in consultation with </a:t>
            </a:r>
            <a:r>
              <a:rPr lang="en-US" dirty="0"/>
              <a:t>t</a:t>
            </a:r>
            <a:r>
              <a:rPr lang="en-US" dirty="0" smtClean="0"/>
              <a:t>he department  for international development of the United Kingdom. This system has improved the efficacy of the monitoring system.</a:t>
            </a:r>
          </a:p>
          <a:p>
            <a:pPr marL="457200" indent="-457200">
              <a:buFont typeface="+mj-lt"/>
              <a:buAutoNum type="arabicParenR"/>
            </a:pPr>
            <a:r>
              <a:rPr lang="en-US" dirty="0"/>
              <a:t> </a:t>
            </a:r>
            <a:r>
              <a:rPr lang="en-US" dirty="0" smtClean="0"/>
              <a:t>Emphasis on corporate govt. – To develop and strengthen corporate governance many initiatives like the RBI appointing a nominee in the bank’s board in the appointment and compliance officer etc. have been taken.</a:t>
            </a:r>
          </a:p>
        </p:txBody>
      </p:sp>
    </p:spTree>
    <p:extLst>
      <p:ext uri="{BB962C8B-B14F-4D97-AF65-F5344CB8AC3E}">
        <p14:creationId xmlns:p14="http://schemas.microsoft.com/office/powerpoint/2010/main" val="1689483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Vertic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789272"/>
          </a:xfrm>
        </p:spPr>
        <p:txBody>
          <a:bodyPr/>
          <a:lstStyle/>
          <a:p>
            <a:r>
              <a:rPr lang="en-US" dirty="0" smtClean="0"/>
              <a:t>Regulations review authority</a:t>
            </a:r>
            <a:endParaRPr lang="en-US" dirty="0"/>
          </a:p>
        </p:txBody>
      </p:sp>
      <p:sp>
        <p:nvSpPr>
          <p:cNvPr id="3" name="Content Placeholder 2"/>
          <p:cNvSpPr>
            <a:spLocks noGrp="1"/>
          </p:cNvSpPr>
          <p:nvPr>
            <p:ph idx="1"/>
          </p:nvPr>
        </p:nvSpPr>
        <p:spPr>
          <a:xfrm>
            <a:off x="0" y="789272"/>
            <a:ext cx="12191999" cy="6068727"/>
          </a:xfrm>
        </p:spPr>
        <p:txBody>
          <a:bodyPr/>
          <a:lstStyle/>
          <a:p>
            <a:pPr marL="0" indent="0">
              <a:buNone/>
            </a:pPr>
            <a:r>
              <a:rPr lang="en-US" dirty="0" smtClean="0"/>
              <a:t>Some of the regulations have a period of time. The main objectives to establishing this authority is to eliminate unnecessary regulations, simplify the regular ones and strengthen the essential ones.</a:t>
            </a:r>
          </a:p>
          <a:p>
            <a:r>
              <a:rPr lang="en-US" dirty="0"/>
              <a:t> </a:t>
            </a:r>
            <a:r>
              <a:rPr lang="en-US" dirty="0" smtClean="0"/>
              <a:t>It is an independent department created by the RBI.</a:t>
            </a:r>
          </a:p>
          <a:p>
            <a:r>
              <a:rPr lang="en-US" dirty="0" smtClean="0"/>
              <a:t>It’s main job is to eliminate outdated circulars, complicated procedures and regulations which are not compatible with technological advancements.</a:t>
            </a:r>
          </a:p>
          <a:p>
            <a:r>
              <a:rPr lang="en-US" dirty="0" smtClean="0"/>
              <a:t>The view of the public are also obtained regarding modifications, eliminations and duplications etc.</a:t>
            </a:r>
          </a:p>
          <a:p>
            <a:r>
              <a:rPr lang="en-US" dirty="0"/>
              <a:t> </a:t>
            </a:r>
            <a:r>
              <a:rPr lang="en-US" dirty="0" smtClean="0"/>
              <a:t>Individuals, employees of the RBI and institutions can communicate to the authority on a voluntary basis. It is not that only an affected party has to seek for repeal or modification of a regulation. It is open to the public at large.</a:t>
            </a:r>
          </a:p>
          <a:p>
            <a:r>
              <a:rPr lang="en-US" dirty="0"/>
              <a:t> </a:t>
            </a:r>
            <a:r>
              <a:rPr lang="en-US" dirty="0" smtClean="0"/>
              <a:t>The procedure to communicate is very simple. A simple applications with all the details of the applicant, the suggestion and an example to explain the change to be submitted to the authority.</a:t>
            </a:r>
          </a:p>
          <a:p>
            <a:r>
              <a:rPr lang="en-US" dirty="0" smtClean="0"/>
              <a:t>The authority follows it’s own procedure to process the applications. Personal hearing or written communication may be used for classification.</a:t>
            </a:r>
            <a:endParaRPr lang="en-US" dirty="0"/>
          </a:p>
        </p:txBody>
      </p:sp>
    </p:spTree>
    <p:extLst>
      <p:ext uri="{BB962C8B-B14F-4D97-AF65-F5344CB8AC3E}">
        <p14:creationId xmlns:p14="http://schemas.microsoft.com/office/powerpoint/2010/main" val="1407617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barn(inVertical)">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circle(in)">
                                      <p:cBhvr>
                                        <p:cTn id="4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lstStyle/>
          <a:p>
            <a:r>
              <a:rPr lang="en-US" dirty="0" smtClean="0"/>
              <a:t> </a:t>
            </a:r>
            <a:r>
              <a:rPr lang="en-US" sz="3200" dirty="0" smtClean="0"/>
              <a:t>While considering the applications for elimination or modification rules the Review Authority considers a variety of factors like validity of the rule, applicability of modification, cost involved etc.</a:t>
            </a:r>
          </a:p>
          <a:p>
            <a:r>
              <a:rPr lang="en-US" sz="3200" dirty="0" smtClean="0"/>
              <a:t>Time limit prescribed for every stage of processing and final reply to applicant.</a:t>
            </a:r>
          </a:p>
          <a:p>
            <a:pPr marL="0" indent="0">
              <a:buNone/>
            </a:pPr>
            <a:r>
              <a:rPr lang="en-US" sz="3200" dirty="0" smtClean="0"/>
              <a:t> Thus this system provides an opportunity to the public and RBI to interact through the Review Authority and make the communication system simpler and efficient.</a:t>
            </a:r>
            <a:endParaRPr lang="en-US" sz="3200" dirty="0"/>
          </a:p>
        </p:txBody>
      </p:sp>
    </p:spTree>
    <p:extLst>
      <p:ext uri="{BB962C8B-B14F-4D97-AF65-F5344CB8AC3E}">
        <p14:creationId xmlns:p14="http://schemas.microsoft.com/office/powerpoint/2010/main" val="3459651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005016"/>
          </a:xfrm>
        </p:spPr>
        <p:txBody>
          <a:bodyPr/>
          <a:lstStyle/>
          <a:p>
            <a:r>
              <a:rPr lang="en-US" dirty="0" smtClean="0"/>
              <a:t>Unified regulator v/s multiple regulators</a:t>
            </a:r>
            <a:endParaRPr lang="en-US" dirty="0"/>
          </a:p>
        </p:txBody>
      </p:sp>
      <p:sp>
        <p:nvSpPr>
          <p:cNvPr id="3" name="Content Placeholder 2"/>
          <p:cNvSpPr>
            <a:spLocks noGrp="1"/>
          </p:cNvSpPr>
          <p:nvPr>
            <p:ph idx="1"/>
          </p:nvPr>
        </p:nvSpPr>
        <p:spPr>
          <a:xfrm>
            <a:off x="0" y="1005016"/>
            <a:ext cx="12191999" cy="5852983"/>
          </a:xfrm>
        </p:spPr>
        <p:txBody>
          <a:bodyPr>
            <a:normAutofit/>
          </a:bodyPr>
          <a:lstStyle/>
          <a:p>
            <a:pPr marL="0" indent="0">
              <a:buNone/>
            </a:pPr>
            <a:r>
              <a:rPr lang="en-US" sz="2400" dirty="0" smtClean="0"/>
              <a:t>Some of the Unified regulator are as follows:</a:t>
            </a:r>
          </a:p>
          <a:p>
            <a:r>
              <a:rPr lang="en-US" sz="2400" dirty="0"/>
              <a:t> </a:t>
            </a:r>
            <a:r>
              <a:rPr lang="en-US" sz="2400" dirty="0" smtClean="0"/>
              <a:t>The resources of the supervisory authority will be used in an optimum manner.</a:t>
            </a:r>
          </a:p>
          <a:p>
            <a:r>
              <a:rPr lang="en-US" sz="2400" dirty="0"/>
              <a:t> </a:t>
            </a:r>
            <a:r>
              <a:rPr lang="en-US" sz="2400" dirty="0" smtClean="0"/>
              <a:t>The banks will incur less cost as they have to deal with one regulator.</a:t>
            </a:r>
          </a:p>
          <a:p>
            <a:r>
              <a:rPr lang="en-US" sz="2400" dirty="0"/>
              <a:t> </a:t>
            </a:r>
            <a:r>
              <a:rPr lang="en-US" sz="2400" dirty="0" smtClean="0"/>
              <a:t>The regulator will be able to get economies of scale as it deals with all institutions and hence a large scale operation.</a:t>
            </a:r>
          </a:p>
          <a:p>
            <a:r>
              <a:rPr lang="en-US" sz="2400" dirty="0"/>
              <a:t> </a:t>
            </a:r>
            <a:r>
              <a:rPr lang="en-US" sz="2400" dirty="0" smtClean="0"/>
              <a:t>Duplication will be avoided and the single regulator  becomes accountable for it’s regulation.</a:t>
            </a:r>
          </a:p>
          <a:p>
            <a:r>
              <a:rPr lang="en-US" sz="2400" dirty="0"/>
              <a:t> </a:t>
            </a:r>
            <a:r>
              <a:rPr lang="en-US" sz="2400" dirty="0" smtClean="0"/>
              <a:t>A single regulator can be easily respond to changes and introduced innovations.</a:t>
            </a:r>
          </a:p>
          <a:p>
            <a:r>
              <a:rPr lang="en-US" sz="2400" dirty="0"/>
              <a:t> </a:t>
            </a:r>
            <a:r>
              <a:rPr lang="en-US" sz="2400" dirty="0" smtClean="0"/>
              <a:t>It is easy to interact with international organizations their single authority which saves, time effort and resources.</a:t>
            </a:r>
            <a:endParaRPr lang="en-US" sz="2400" dirty="0"/>
          </a:p>
        </p:txBody>
      </p:sp>
    </p:spTree>
    <p:extLst>
      <p:ext uri="{BB962C8B-B14F-4D97-AF65-F5344CB8AC3E}">
        <p14:creationId xmlns:p14="http://schemas.microsoft.com/office/powerpoint/2010/main" val="1539159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down)">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additive="base">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wipe(down)">
                                      <p:cBhvr>
                                        <p:cTn id="4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790832"/>
          </a:xfrm>
        </p:spPr>
        <p:txBody>
          <a:bodyPr/>
          <a:lstStyle/>
          <a:p>
            <a:r>
              <a:rPr lang="en-US" dirty="0" smtClean="0"/>
              <a:t>demerits</a:t>
            </a:r>
            <a:endParaRPr lang="en-US" dirty="0"/>
          </a:p>
        </p:txBody>
      </p:sp>
      <p:sp>
        <p:nvSpPr>
          <p:cNvPr id="3" name="Content Placeholder 2"/>
          <p:cNvSpPr>
            <a:spLocks noGrp="1"/>
          </p:cNvSpPr>
          <p:nvPr>
            <p:ph idx="1"/>
          </p:nvPr>
        </p:nvSpPr>
        <p:spPr>
          <a:xfrm>
            <a:off x="0" y="695632"/>
            <a:ext cx="12191999" cy="6162368"/>
          </a:xfrm>
        </p:spPr>
        <p:txBody>
          <a:bodyPr>
            <a:noAutofit/>
          </a:bodyPr>
          <a:lstStyle/>
          <a:p>
            <a:r>
              <a:rPr lang="en-US" sz="2800" dirty="0" smtClean="0"/>
              <a:t> A single regulator has to deal with many issues. Hence there may not be clarity and overlapping.</a:t>
            </a:r>
          </a:p>
          <a:p>
            <a:r>
              <a:rPr lang="en-US" sz="2800" dirty="0" smtClean="0"/>
              <a:t>The bank will have too many institutions to manage an regulate. This will lead to </a:t>
            </a:r>
            <a:r>
              <a:rPr lang="en-US" sz="2800" dirty="0" err="1" smtClean="0"/>
              <a:t>diseconomics</a:t>
            </a:r>
            <a:r>
              <a:rPr lang="en-US" sz="2800" dirty="0" smtClean="0"/>
              <a:t> of scale and regulations cannot be effective.</a:t>
            </a:r>
          </a:p>
          <a:p>
            <a:r>
              <a:rPr lang="en-US" sz="2800" dirty="0"/>
              <a:t> </a:t>
            </a:r>
            <a:r>
              <a:rPr lang="en-US" sz="2800" dirty="0" smtClean="0"/>
              <a:t>Multiple functions are performed by banks. Different skills are required to regulate them which poses a challenge to the regulator.</a:t>
            </a:r>
          </a:p>
          <a:p>
            <a:r>
              <a:rPr lang="en-US" sz="2800" dirty="0"/>
              <a:t> </a:t>
            </a:r>
            <a:r>
              <a:rPr lang="en-US" sz="2800" dirty="0" smtClean="0"/>
              <a:t>Variety of rules and regulations has to be formulated implemented and modified is required. This is a very challenging task for the regulator.</a:t>
            </a:r>
            <a:endParaRPr lang="en-US" sz="2800" dirty="0"/>
          </a:p>
        </p:txBody>
      </p:sp>
    </p:spTree>
    <p:extLst>
      <p:ext uri="{BB962C8B-B14F-4D97-AF65-F5344CB8AC3E}">
        <p14:creationId xmlns:p14="http://schemas.microsoft.com/office/powerpoint/2010/main" val="207184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down)">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60078"/>
            <a:ext cx="12191999" cy="5997921"/>
          </a:xfrm>
        </p:spPr>
        <p:txBody>
          <a:bodyPr>
            <a:normAutofit fontScale="92500" lnSpcReduction="10000"/>
          </a:bodyPr>
          <a:lstStyle/>
          <a:p>
            <a:r>
              <a:rPr lang="en-US" sz="4400" dirty="0" smtClean="0"/>
              <a:t>The central bank supervises, monitors and regulate the financial system to avoid financial crisis, prevent volatility and protect the interests of stakeholders. Commercial banks deal with public’s money. So safety of public funds is of paramount importance. It becomes obvious that regulatory checks are put in place and monitored closely to minimize systemic risks.</a:t>
            </a:r>
            <a:endParaRPr lang="en-US" sz="4400" dirty="0"/>
          </a:p>
        </p:txBody>
      </p:sp>
    </p:spTree>
    <p:extLst>
      <p:ext uri="{BB962C8B-B14F-4D97-AF65-F5344CB8AC3E}">
        <p14:creationId xmlns:p14="http://schemas.microsoft.com/office/powerpoint/2010/main" val="405552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noAutofit/>
          </a:bodyPr>
          <a:lstStyle/>
          <a:p>
            <a:r>
              <a:rPr lang="en-US" sz="2800" dirty="0"/>
              <a:t> </a:t>
            </a:r>
            <a:r>
              <a:rPr lang="en-US" sz="2800" dirty="0" smtClean="0"/>
              <a:t>The system in Japan, Korea</a:t>
            </a:r>
            <a:r>
              <a:rPr lang="en-US" sz="2800" dirty="0"/>
              <a:t> </a:t>
            </a:r>
            <a:r>
              <a:rPr lang="en-US" sz="2800" dirty="0" smtClean="0"/>
              <a:t>and Sweden is an example of unified regulator.</a:t>
            </a:r>
          </a:p>
          <a:p>
            <a:r>
              <a:rPr lang="en-US" sz="2800" dirty="0" smtClean="0"/>
              <a:t>In USA, Germany and France is of multiple regulatory system.</a:t>
            </a:r>
          </a:p>
          <a:p>
            <a:r>
              <a:rPr lang="en-US" sz="2800" dirty="0"/>
              <a:t> </a:t>
            </a:r>
            <a:r>
              <a:rPr lang="en-US" sz="2800" dirty="0" smtClean="0"/>
              <a:t>The Banking sector is regulated by the RBI. SEBI controls capital market, insurance sector (IRDA).</a:t>
            </a:r>
          </a:p>
          <a:p>
            <a:r>
              <a:rPr lang="en-US" sz="2800" dirty="0"/>
              <a:t> </a:t>
            </a:r>
            <a:r>
              <a:rPr lang="en-US" sz="2800" dirty="0" smtClean="0"/>
              <a:t>If a bank combines banking an insurance operations, then for banking it is accountable to the RBI and for insurance operation, then for banking is accountable to the RBI and for insurance to the IRDA.</a:t>
            </a:r>
          </a:p>
          <a:p>
            <a:r>
              <a:rPr lang="en-US" sz="2800" dirty="0" smtClean="0"/>
              <a:t>The regulator also should have freedom to implement the regulations and at same time the authority should also be transparent, accountable and responsive to the changing </a:t>
            </a:r>
            <a:r>
              <a:rPr lang="en-US" sz="2800" dirty="0" err="1" smtClean="0"/>
              <a:t>enviorment</a:t>
            </a:r>
            <a:r>
              <a:rPr lang="en-US" sz="2800" dirty="0" smtClean="0"/>
              <a:t>. </a:t>
            </a:r>
            <a:endParaRPr lang="en-US" sz="2800" dirty="0"/>
          </a:p>
        </p:txBody>
      </p:sp>
    </p:spTree>
    <p:extLst>
      <p:ext uri="{BB962C8B-B14F-4D97-AF65-F5344CB8AC3E}">
        <p14:creationId xmlns:p14="http://schemas.microsoft.com/office/powerpoint/2010/main" val="3378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barn(inVertical)">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32507"/>
          </a:xfrm>
        </p:spPr>
        <p:txBody>
          <a:bodyPr/>
          <a:lstStyle/>
          <a:p>
            <a:r>
              <a:rPr lang="en-US" dirty="0" smtClean="0"/>
              <a:t>BANKING REGULATION ACT 1949</a:t>
            </a:r>
            <a:endParaRPr lang="en-US" dirty="0"/>
          </a:p>
        </p:txBody>
      </p:sp>
      <p:sp>
        <p:nvSpPr>
          <p:cNvPr id="3" name="Content Placeholder 2"/>
          <p:cNvSpPr>
            <a:spLocks noGrp="1"/>
          </p:cNvSpPr>
          <p:nvPr>
            <p:ph idx="1"/>
          </p:nvPr>
        </p:nvSpPr>
        <p:spPr>
          <a:xfrm>
            <a:off x="0" y="932506"/>
            <a:ext cx="12192000" cy="5925493"/>
          </a:xfrm>
        </p:spPr>
        <p:txBody>
          <a:bodyPr>
            <a:normAutofit lnSpcReduction="10000"/>
          </a:bodyPr>
          <a:lstStyle/>
          <a:p>
            <a:pPr marL="0" indent="0">
              <a:buNone/>
            </a:pPr>
            <a:r>
              <a:rPr lang="en-US" dirty="0" smtClean="0"/>
              <a:t>The banking regulation act came into effect from 16</a:t>
            </a:r>
            <a:r>
              <a:rPr lang="en-US" baseline="30000" dirty="0" smtClean="0"/>
              <a:t>th</a:t>
            </a:r>
            <a:r>
              <a:rPr lang="en-US" dirty="0" smtClean="0"/>
              <a:t> March, 1949. </a:t>
            </a:r>
          </a:p>
          <a:p>
            <a:pPr marL="0" indent="0">
              <a:buNone/>
            </a:pPr>
            <a:r>
              <a:rPr lang="en-US" dirty="0" smtClean="0"/>
              <a:t>Originally the act covered only commercial banks.</a:t>
            </a:r>
          </a:p>
          <a:p>
            <a:pPr marL="0" indent="0">
              <a:buNone/>
            </a:pPr>
            <a:r>
              <a:rPr lang="en-US" dirty="0" smtClean="0"/>
              <a:t>Later on it extended to cooperative banks in 1966. From 1956 it was made applicable to the banks of Jammu and Kashmir.</a:t>
            </a:r>
          </a:p>
          <a:p>
            <a:pPr marL="0" indent="0">
              <a:buNone/>
            </a:pPr>
            <a:r>
              <a:rPr lang="en-US" dirty="0" smtClean="0"/>
              <a:t>The act is concerned with the following:</a:t>
            </a:r>
          </a:p>
          <a:p>
            <a:r>
              <a:rPr lang="en-US" dirty="0" smtClean="0"/>
              <a:t>Issues of </a:t>
            </a:r>
            <a:r>
              <a:rPr lang="en-US" dirty="0" err="1" smtClean="0"/>
              <a:t>lisence</a:t>
            </a:r>
            <a:r>
              <a:rPr lang="en-US" dirty="0" smtClean="0"/>
              <a:t> to commercial banks and cooperative banks.</a:t>
            </a:r>
          </a:p>
          <a:p>
            <a:r>
              <a:rPr lang="en-US" dirty="0" smtClean="0"/>
              <a:t> Regulation of banking operations.</a:t>
            </a:r>
          </a:p>
          <a:p>
            <a:r>
              <a:rPr lang="en-US" dirty="0" smtClean="0"/>
              <a:t>Appointment of board and management.</a:t>
            </a:r>
          </a:p>
          <a:p>
            <a:r>
              <a:rPr lang="en-US" dirty="0"/>
              <a:t> </a:t>
            </a:r>
            <a:r>
              <a:rPr lang="en-US" dirty="0" smtClean="0"/>
              <a:t>Rules related to shareholding and voting rights of shareholders.</a:t>
            </a:r>
          </a:p>
          <a:p>
            <a:r>
              <a:rPr lang="en-US" dirty="0" smtClean="0"/>
              <a:t>Auditing process.</a:t>
            </a:r>
          </a:p>
          <a:p>
            <a:r>
              <a:rPr lang="en-US" dirty="0" smtClean="0"/>
              <a:t>Regulation of mergers and acquisitions.</a:t>
            </a:r>
          </a:p>
          <a:p>
            <a:r>
              <a:rPr lang="en-US" dirty="0" smtClean="0"/>
              <a:t>Issue of directives.</a:t>
            </a:r>
          </a:p>
          <a:p>
            <a:r>
              <a:rPr lang="en-US" dirty="0" smtClean="0"/>
              <a:t>Imposition of penalties in case of default etc. </a:t>
            </a:r>
            <a:endParaRPr lang="en-US" dirty="0"/>
          </a:p>
        </p:txBody>
      </p:sp>
    </p:spTree>
    <p:extLst>
      <p:ext uri="{BB962C8B-B14F-4D97-AF65-F5344CB8AC3E}">
        <p14:creationId xmlns:p14="http://schemas.microsoft.com/office/powerpoint/2010/main" val="1058031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barn(inVertical)">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additive="base">
                                        <p:cTn id="4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6" presetClass="entr" presetSubtype="16"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circle(in)">
                                      <p:cBhvr>
                                        <p:cTn id="46" dur="2000"/>
                                        <p:tgtEl>
                                          <p:spTgt spid="3">
                                            <p:txEl>
                                              <p:pRg st="6" end="6"/>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500"/>
                                        <p:tgtEl>
                                          <p:spTgt spid="3">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500"/>
                                        <p:tgtEl>
                                          <p:spTgt spid="3">
                                            <p:txEl>
                                              <p:pRg st="8" end="8"/>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Effect transition="in" filter="fade">
                                      <p:cBhvr>
                                        <p:cTn id="61" dur="500"/>
                                        <p:tgtEl>
                                          <p:spTgt spid="3">
                                            <p:txEl>
                                              <p:pRg st="9" end="9"/>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3">
                                            <p:txEl>
                                              <p:pRg st="10" end="10"/>
                                            </p:txEl>
                                          </p:spTgt>
                                        </p:tgtEl>
                                        <p:attrNameLst>
                                          <p:attrName>style.visibility</p:attrName>
                                        </p:attrNameLst>
                                      </p:cBhvr>
                                      <p:to>
                                        <p:strVal val="visible"/>
                                      </p:to>
                                    </p:set>
                                    <p:anim calcmode="lin" valueType="num">
                                      <p:cBhvr additive="base">
                                        <p:cTn id="66"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nodeType="clickEffect">
                                  <p:stCondLst>
                                    <p:cond delay="0"/>
                                  </p:stCondLst>
                                  <p:childTnLst>
                                    <p:set>
                                      <p:cBhvr>
                                        <p:cTn id="71" dur="1" fill="hold">
                                          <p:stCondLst>
                                            <p:cond delay="0"/>
                                          </p:stCondLst>
                                        </p:cTn>
                                        <p:tgtEl>
                                          <p:spTgt spid="3">
                                            <p:txEl>
                                              <p:pRg st="11" end="11"/>
                                            </p:txEl>
                                          </p:spTgt>
                                        </p:tgtEl>
                                        <p:attrNameLst>
                                          <p:attrName>style.visibility</p:attrName>
                                        </p:attrNameLst>
                                      </p:cBhvr>
                                      <p:to>
                                        <p:strVal val="visible"/>
                                      </p:to>
                                    </p:set>
                                    <p:animEffect transition="in" filter="barn(inVertical)">
                                      <p:cBhvr>
                                        <p:cTn id="7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26321"/>
          </a:xfrm>
        </p:spPr>
        <p:txBody>
          <a:bodyPr/>
          <a:lstStyle/>
          <a:p>
            <a:r>
              <a:rPr lang="en-US" dirty="0" smtClean="0"/>
              <a:t>Definition of banking</a:t>
            </a:r>
            <a:endParaRPr lang="en-US" dirty="0"/>
          </a:p>
        </p:txBody>
      </p:sp>
      <p:sp>
        <p:nvSpPr>
          <p:cNvPr id="3" name="Content Placeholder 2"/>
          <p:cNvSpPr>
            <a:spLocks noGrp="1"/>
          </p:cNvSpPr>
          <p:nvPr>
            <p:ph idx="1"/>
          </p:nvPr>
        </p:nvSpPr>
        <p:spPr>
          <a:xfrm>
            <a:off x="0" y="1100182"/>
            <a:ext cx="12191999" cy="5757817"/>
          </a:xfrm>
        </p:spPr>
        <p:txBody>
          <a:bodyPr/>
          <a:lstStyle/>
          <a:p>
            <a:r>
              <a:rPr lang="en-US" dirty="0" smtClean="0"/>
              <a:t>A banking company is one which transacts the business of banking.</a:t>
            </a:r>
          </a:p>
          <a:p>
            <a:r>
              <a:rPr lang="en-US" dirty="0" smtClean="0"/>
              <a:t> Banking is defined as acceptance of deposits from public and repayable on demand and </a:t>
            </a:r>
            <a:r>
              <a:rPr lang="en-US" dirty="0" err="1" smtClean="0"/>
              <a:t>withdrawable</a:t>
            </a:r>
            <a:r>
              <a:rPr lang="en-US" dirty="0" smtClean="0"/>
              <a:t> by means of </a:t>
            </a:r>
            <a:r>
              <a:rPr lang="en-US" dirty="0" err="1" smtClean="0"/>
              <a:t>cheque</a:t>
            </a:r>
            <a:r>
              <a:rPr lang="en-US" dirty="0" smtClean="0"/>
              <a:t>, draft or otherwise.</a:t>
            </a:r>
          </a:p>
          <a:p>
            <a:r>
              <a:rPr lang="en-US" dirty="0" smtClean="0"/>
              <a:t>Any organization in the business of banking in India has to use one of the words- Bank, Banker, Banking or Banking company.</a:t>
            </a:r>
          </a:p>
          <a:p>
            <a:r>
              <a:rPr lang="en-US" dirty="0" smtClean="0"/>
              <a:t>Nature of businesses that can be done by banks are:</a:t>
            </a:r>
          </a:p>
          <a:p>
            <a:pPr>
              <a:buFont typeface="Wingdings" panose="05000000000000000000" pitchFamily="2" charset="2"/>
              <a:buChar char="Ø"/>
            </a:pPr>
            <a:r>
              <a:rPr lang="en-US" dirty="0" smtClean="0"/>
              <a:t>Primary and secondary functions like acceptance of deposits and providing loans , dealing in bullion and foreign exchange, issuing letter of credit, provision of safe deposit vaults etc.</a:t>
            </a:r>
          </a:p>
          <a:p>
            <a:pPr>
              <a:buFont typeface="Wingdings" panose="05000000000000000000" pitchFamily="2" charset="2"/>
              <a:buChar char="Ø"/>
            </a:pPr>
            <a:r>
              <a:rPr lang="en-US" dirty="0" smtClean="0"/>
              <a:t>Mobilization of public and private loans.</a:t>
            </a:r>
          </a:p>
          <a:p>
            <a:pPr>
              <a:buFont typeface="Wingdings" panose="05000000000000000000" pitchFamily="2" charset="2"/>
              <a:buChar char="Ø"/>
            </a:pPr>
            <a:r>
              <a:rPr lang="en-US" dirty="0" smtClean="0"/>
              <a:t>Serving as an underwriter.</a:t>
            </a:r>
          </a:p>
          <a:p>
            <a:pPr>
              <a:buFont typeface="Wingdings" panose="05000000000000000000" pitchFamily="2" charset="2"/>
              <a:buChar char="Ø"/>
            </a:pPr>
            <a:r>
              <a:rPr lang="en-US" dirty="0" smtClean="0"/>
              <a:t>Acting as an agent to govt. and customers accepting receipts and providing loans.</a:t>
            </a:r>
          </a:p>
          <a:p>
            <a:pPr>
              <a:buFont typeface="Wingdings" panose="05000000000000000000" pitchFamily="2" charset="2"/>
              <a:buChar char="Ø"/>
            </a:pPr>
            <a:r>
              <a:rPr lang="en-US" dirty="0" smtClean="0"/>
              <a:t>Providing loans to the government.</a:t>
            </a:r>
            <a:endParaRPr lang="en-US" dirty="0"/>
          </a:p>
        </p:txBody>
      </p:sp>
    </p:spTree>
    <p:extLst>
      <p:ext uri="{BB962C8B-B14F-4D97-AF65-F5344CB8AC3E}">
        <p14:creationId xmlns:p14="http://schemas.microsoft.com/office/powerpoint/2010/main" val="1162923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barn(inVertical)">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1000"/>
                                        <p:tgtEl>
                                          <p:spTgt spid="3">
                                            <p:txEl>
                                              <p:pRg st="6" end="6"/>
                                            </p:txEl>
                                          </p:spTgt>
                                        </p:tgtEl>
                                      </p:cBhvr>
                                    </p:animEffect>
                                    <p:anim calcmode="lin" valueType="num">
                                      <p:cBhvr>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6" presetClass="entr" presetSubtype="16"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circle(in)">
                                      <p:cBhvr>
                                        <p:cTn id="55" dur="2000"/>
                                        <p:tgtEl>
                                          <p:spTgt spid="3">
                                            <p:txEl>
                                              <p:pRg st="7" end="7"/>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6" presetClass="entr" presetSubtype="16" fill="hold"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Effect transition="in" filter="circle(in)">
                                      <p:cBhvr>
                                        <p:cTn id="60"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1999" cy="6858000"/>
          </a:xfrm>
        </p:spPr>
        <p:txBody>
          <a:bodyPr/>
          <a:lstStyle/>
          <a:p>
            <a:pPr>
              <a:buFont typeface="Wingdings" panose="05000000000000000000" pitchFamily="2" charset="2"/>
              <a:buChar char="Ø"/>
            </a:pPr>
            <a:r>
              <a:rPr lang="en-US" dirty="0" smtClean="0"/>
              <a:t>Managing the issues of the securities of the govt.</a:t>
            </a:r>
          </a:p>
          <a:p>
            <a:pPr>
              <a:buFont typeface="Wingdings" panose="05000000000000000000" pitchFamily="2" charset="2"/>
              <a:buChar char="Ø"/>
            </a:pPr>
            <a:r>
              <a:rPr lang="en-US" dirty="0" smtClean="0"/>
              <a:t>Dealing with assets govt. as security for loans etc.</a:t>
            </a:r>
          </a:p>
          <a:p>
            <a:r>
              <a:rPr lang="en-US" dirty="0" smtClean="0"/>
              <a:t>Other important provisions of the Act are as follows:</a:t>
            </a:r>
          </a:p>
          <a:p>
            <a:pPr marL="457200" indent="-457200">
              <a:buFont typeface="+mj-lt"/>
              <a:buAutoNum type="arabicPeriod"/>
            </a:pPr>
            <a:r>
              <a:rPr lang="en-US" dirty="0" smtClean="0"/>
              <a:t>License of banking operations- RBI issues licenses after proper scrutiny and inspection of the firm.</a:t>
            </a:r>
          </a:p>
          <a:p>
            <a:pPr>
              <a:buFont typeface="Wingdings" panose="05000000000000000000" pitchFamily="2" charset="2"/>
              <a:buChar char="§"/>
            </a:pPr>
            <a:r>
              <a:rPr lang="en-US" dirty="0" smtClean="0"/>
              <a:t>Ability to settle the claims of the depositors.</a:t>
            </a:r>
          </a:p>
          <a:p>
            <a:pPr>
              <a:buFont typeface="Wingdings" panose="05000000000000000000" pitchFamily="2" charset="2"/>
              <a:buChar char="§"/>
            </a:pPr>
            <a:r>
              <a:rPr lang="en-US" dirty="0" smtClean="0"/>
              <a:t>Financial capacity to conduct the business.</a:t>
            </a:r>
          </a:p>
          <a:p>
            <a:pPr>
              <a:buFont typeface="Wingdings" panose="05000000000000000000" pitchFamily="2" charset="2"/>
              <a:buChar char="§"/>
            </a:pPr>
            <a:r>
              <a:rPr lang="en-US" dirty="0" smtClean="0"/>
              <a:t>Banking operations will be constituent with the interest of the customers and management should operate keeping in mind the interests of the public and nation etc.</a:t>
            </a:r>
          </a:p>
          <a:p>
            <a:pPr>
              <a:buFont typeface="Wingdings" panose="05000000000000000000" pitchFamily="2" charset="2"/>
              <a:buChar char="q"/>
            </a:pPr>
            <a:r>
              <a:rPr lang="en-US" dirty="0"/>
              <a:t> </a:t>
            </a:r>
            <a:r>
              <a:rPr lang="en-US" dirty="0" smtClean="0"/>
              <a:t>If banks do not comply with the conditions or if their business is detrimental to national interests, the central bank has the power to cancel the license.</a:t>
            </a:r>
          </a:p>
          <a:p>
            <a:pPr marL="0" indent="0">
              <a:buNone/>
            </a:pPr>
            <a:r>
              <a:rPr lang="en-US" dirty="0" smtClean="0"/>
              <a:t>2. Reserve requirements- The Act stipulates that the minimum paid up capital value should be rupees 5 lakhs for any Bank in India.</a:t>
            </a:r>
            <a:r>
              <a:rPr lang="en-US" dirty="0"/>
              <a:t> </a:t>
            </a:r>
            <a:r>
              <a:rPr lang="en-US" dirty="0" smtClean="0"/>
              <a:t>The Act has laid down limits for paid up capital and reserves if the banks are situated in a metro or in other locations. The subscribed capital of a bank should be less than one half of it’s authorized capital. The paid up capital </a:t>
            </a:r>
            <a:r>
              <a:rPr lang="en-US" dirty="0"/>
              <a:t>s</a:t>
            </a:r>
            <a:r>
              <a:rPr lang="en-US" dirty="0" smtClean="0"/>
              <a:t>hould not be less than one half of it’s subscribed capital.</a:t>
            </a:r>
          </a:p>
        </p:txBody>
      </p:sp>
    </p:spTree>
    <p:extLst>
      <p:ext uri="{BB962C8B-B14F-4D97-AF65-F5344CB8AC3E}">
        <p14:creationId xmlns:p14="http://schemas.microsoft.com/office/powerpoint/2010/main" val="1528708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barn(inVertical)">
                                      <p:cBhvr>
                                        <p:cTn id="39" dur="500"/>
                                        <p:tgtEl>
                                          <p:spTgt spid="3">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 calcmode="lin" valueType="num">
                                      <p:cBhvr additive="base">
                                        <p:cTn id="4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fade">
                                      <p:cBhvr>
                                        <p:cTn id="50" dur="1000"/>
                                        <p:tgtEl>
                                          <p:spTgt spid="3">
                                            <p:txEl>
                                              <p:pRg st="8" end="8"/>
                                            </p:txEl>
                                          </p:spTgt>
                                        </p:tgtEl>
                                      </p:cBhvr>
                                    </p:animEffect>
                                    <p:anim calcmode="lin" valueType="num">
                                      <p:cBhvr>
                                        <p:cTn id="5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28625" cy="6858000"/>
          </a:xfrm>
        </p:spPr>
        <p:txBody>
          <a:bodyPr>
            <a:normAutofit lnSpcReduction="10000"/>
          </a:bodyPr>
          <a:lstStyle/>
          <a:p>
            <a:pPr marL="0" indent="0">
              <a:buNone/>
            </a:pPr>
            <a:r>
              <a:rPr lang="en-US" dirty="0" smtClean="0"/>
              <a:t>3.</a:t>
            </a:r>
            <a:r>
              <a:rPr lang="en-US" sz="2400" dirty="0" smtClean="0"/>
              <a:t>Appointment of officials- The top officials, Chairman, Director etc. can be appointed only with the approval of the RBI. Appointment of additional directors or removal of any top official is left to discretion of the Central Bank. Rules regarding appointments and influence of the RBI in certain aspects of banking have been liberalized.</a:t>
            </a:r>
          </a:p>
          <a:p>
            <a:pPr marL="0" indent="0">
              <a:buNone/>
            </a:pPr>
            <a:r>
              <a:rPr lang="en-US" sz="2400" dirty="0" smtClean="0"/>
              <a:t>4. Control over advances- According to the national priorities, the credit is directed to the various sectors of the economy. Priority sector leading directs the banks to extend credit to </a:t>
            </a:r>
            <a:r>
              <a:rPr lang="en-US" sz="2400" dirty="0" err="1" smtClean="0"/>
              <a:t>agricultureat</a:t>
            </a:r>
            <a:r>
              <a:rPr lang="en-US" sz="2400" dirty="0" smtClean="0"/>
              <a:t> a subsidized rate. Credit is channelized by the bank to the essential sectors. Rate of interests, terms and conditions for advancing loans have to be followed as per the guidelines prescribed by the central bank.</a:t>
            </a:r>
          </a:p>
          <a:p>
            <a:pPr marL="0" indent="0">
              <a:buNone/>
            </a:pPr>
            <a:r>
              <a:rPr lang="en-US" sz="2400" dirty="0" smtClean="0"/>
              <a:t>5. Inspection and Supervision- Banks have to follow guidelines given by the central bank an corrective actions suggested by the bank have to implemented. On-site inspection and off-site monitoring are extensively used by the RBI for monitoring the banking system. In the post liberalized era, many reforms having introduced in the banking </a:t>
            </a:r>
            <a:r>
              <a:rPr lang="en-US" sz="2400" dirty="0" err="1" smtClean="0"/>
              <a:t>sector.In</a:t>
            </a:r>
            <a:r>
              <a:rPr lang="en-US" sz="2400" dirty="0" smtClean="0"/>
              <a:t> the changed scenario the role of the central bank is becoming more dynamic and challenging.</a:t>
            </a:r>
            <a:endParaRPr lang="en-US" sz="2400" dirty="0"/>
          </a:p>
        </p:txBody>
      </p:sp>
    </p:spTree>
    <p:extLst>
      <p:ext uri="{BB962C8B-B14F-4D97-AF65-F5344CB8AC3E}">
        <p14:creationId xmlns:p14="http://schemas.microsoft.com/office/powerpoint/2010/main" val="2704138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98897"/>
          </a:xfrm>
        </p:spPr>
        <p:txBody>
          <a:bodyPr/>
          <a:lstStyle/>
          <a:p>
            <a:r>
              <a:rPr lang="en-US" dirty="0" smtClean="0"/>
              <a:t>BANKING REGULATION AND SUPERVISION</a:t>
            </a:r>
            <a:endParaRPr lang="en-US" dirty="0"/>
          </a:p>
        </p:txBody>
      </p:sp>
      <p:sp>
        <p:nvSpPr>
          <p:cNvPr id="3" name="Content Placeholder 2"/>
          <p:cNvSpPr>
            <a:spLocks noGrp="1"/>
          </p:cNvSpPr>
          <p:nvPr>
            <p:ph idx="1"/>
          </p:nvPr>
        </p:nvSpPr>
        <p:spPr>
          <a:xfrm>
            <a:off x="0" y="633024"/>
            <a:ext cx="12191999" cy="6224976"/>
          </a:xfrm>
        </p:spPr>
        <p:txBody>
          <a:bodyPr/>
          <a:lstStyle/>
          <a:p>
            <a:r>
              <a:rPr lang="en-US" dirty="0" smtClean="0"/>
              <a:t> The focus on the bank was on issuing licenses, control on management and their operations and supervisions of banks and </a:t>
            </a:r>
            <a:r>
              <a:rPr lang="en-US" dirty="0" err="1" smtClean="0"/>
              <a:t>and</a:t>
            </a:r>
            <a:r>
              <a:rPr lang="en-US" dirty="0" smtClean="0"/>
              <a:t> prescribing statuary requirements.</a:t>
            </a:r>
          </a:p>
          <a:p>
            <a:r>
              <a:rPr lang="en-US" dirty="0"/>
              <a:t> </a:t>
            </a:r>
            <a:r>
              <a:rPr lang="en-US" dirty="0" smtClean="0"/>
              <a:t>The Nationalizations of 14 commercial banks in 1969 was a turning point in banking history of India. This led to expansion of branches, more deposit mobilizations and lending by banks.</a:t>
            </a:r>
          </a:p>
          <a:p>
            <a:r>
              <a:rPr lang="en-US" dirty="0"/>
              <a:t> </a:t>
            </a:r>
            <a:r>
              <a:rPr lang="en-US" dirty="0" err="1" smtClean="0"/>
              <a:t>Accessesbility</a:t>
            </a:r>
            <a:r>
              <a:rPr lang="en-US" dirty="0" smtClean="0"/>
              <a:t> of  banking  services especially in the rural areas and weaker sections improved significantly.</a:t>
            </a:r>
          </a:p>
          <a:p>
            <a:r>
              <a:rPr lang="en-US" dirty="0" smtClean="0"/>
              <a:t>Disadvantages also crept in in over </a:t>
            </a:r>
            <a:r>
              <a:rPr lang="en-US" dirty="0" err="1" smtClean="0"/>
              <a:t>aq</a:t>
            </a:r>
            <a:r>
              <a:rPr lang="en-US" dirty="0" smtClean="0"/>
              <a:t> period of time.</a:t>
            </a:r>
          </a:p>
          <a:p>
            <a:r>
              <a:rPr lang="en-US" dirty="0" smtClean="0"/>
              <a:t>Absence of competition, excessive </a:t>
            </a:r>
            <a:r>
              <a:rPr lang="en-US" dirty="0" err="1" smtClean="0"/>
              <a:t>labour</a:t>
            </a:r>
            <a:r>
              <a:rPr lang="en-US" dirty="0" smtClean="0"/>
              <a:t> force, non-viable branches, lack of accountability and declining profits have affected the banking sector adversely.</a:t>
            </a:r>
          </a:p>
          <a:p>
            <a:r>
              <a:rPr lang="en-US" dirty="0"/>
              <a:t> </a:t>
            </a:r>
            <a:r>
              <a:rPr lang="en-US" dirty="0" smtClean="0"/>
              <a:t>The govt. appointed the Financial  Sector Reforms Committee in 1991 under the chairmanship of Mr. </a:t>
            </a:r>
            <a:r>
              <a:rPr lang="en-US" dirty="0" err="1" smtClean="0"/>
              <a:t>Narasimham</a:t>
            </a:r>
            <a:r>
              <a:rPr lang="en-US" dirty="0" smtClean="0"/>
              <a:t>.</a:t>
            </a:r>
          </a:p>
          <a:p>
            <a:r>
              <a:rPr lang="en-US" dirty="0" smtClean="0"/>
              <a:t>The committee gave it’s recommendation in the two phase in 1991 and 1998.</a:t>
            </a:r>
          </a:p>
          <a:p>
            <a:r>
              <a:rPr lang="en-US" dirty="0" smtClean="0"/>
              <a:t>Aimed at making the banking sector competitive, efficient and profitable.</a:t>
            </a:r>
          </a:p>
          <a:p>
            <a:endParaRPr lang="en-US" dirty="0"/>
          </a:p>
        </p:txBody>
      </p:sp>
    </p:spTree>
    <p:extLst>
      <p:ext uri="{BB962C8B-B14F-4D97-AF65-F5344CB8AC3E}">
        <p14:creationId xmlns:p14="http://schemas.microsoft.com/office/powerpoint/2010/main" val="1515739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barn(inVertical)">
                                      <p:cBhvr>
                                        <p:cTn id="41" dur="500"/>
                                        <p:tgtEl>
                                          <p:spTgt spid="3">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 calcmode="lin" valueType="num">
                                      <p:cBhvr additive="base">
                                        <p:cTn id="4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barn(inVertical)">
                                      <p:cBhvr>
                                        <p:cTn id="5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1999" cy="6858000"/>
          </a:xfrm>
        </p:spPr>
        <p:txBody>
          <a:bodyPr>
            <a:normAutofit/>
          </a:bodyPr>
          <a:lstStyle/>
          <a:p>
            <a:r>
              <a:rPr lang="en-US" sz="4000" dirty="0" smtClean="0"/>
              <a:t>The reforms introduced in the baking sector in the 1990s ushered in competition better </a:t>
            </a:r>
            <a:r>
              <a:rPr lang="en-US" sz="4000" dirty="0" err="1"/>
              <a:t>t</a:t>
            </a:r>
            <a:r>
              <a:rPr lang="en-US" sz="4000" dirty="0" err="1" smtClean="0"/>
              <a:t>ransparancy</a:t>
            </a:r>
            <a:r>
              <a:rPr lang="en-US" sz="4000" dirty="0" smtClean="0"/>
              <a:t> and accountability, dilution of govt.’s control adoption of prudential norms, reduction of CRR and SLR and rate of interest.</a:t>
            </a:r>
          </a:p>
          <a:p>
            <a:r>
              <a:rPr lang="en-US" sz="4000" dirty="0" smtClean="0"/>
              <a:t> Innovations and technological advancements took place in the banking sector.</a:t>
            </a:r>
            <a:endParaRPr lang="en-US" sz="4000" dirty="0"/>
          </a:p>
        </p:txBody>
      </p:sp>
    </p:spTree>
    <p:extLst>
      <p:ext uri="{BB962C8B-B14F-4D97-AF65-F5344CB8AC3E}">
        <p14:creationId xmlns:p14="http://schemas.microsoft.com/office/powerpoint/2010/main" val="3972708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wipe(down)">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895149"/>
          </a:xfrm>
        </p:spPr>
        <p:txBody>
          <a:bodyPr/>
          <a:lstStyle/>
          <a:p>
            <a:r>
              <a:rPr lang="en-US" dirty="0" smtClean="0"/>
              <a:t>RECENT TRENDS IN THE BANKING INDUSTRY</a:t>
            </a:r>
            <a:endParaRPr lang="en-US" dirty="0"/>
          </a:p>
        </p:txBody>
      </p:sp>
      <p:sp>
        <p:nvSpPr>
          <p:cNvPr id="3" name="Content Placeholder 2"/>
          <p:cNvSpPr>
            <a:spLocks noGrp="1"/>
          </p:cNvSpPr>
          <p:nvPr>
            <p:ph idx="1"/>
          </p:nvPr>
        </p:nvSpPr>
        <p:spPr>
          <a:xfrm>
            <a:off x="0" y="895148"/>
            <a:ext cx="12192000" cy="5962851"/>
          </a:xfrm>
        </p:spPr>
        <p:txBody>
          <a:bodyPr>
            <a:normAutofit/>
          </a:bodyPr>
          <a:lstStyle/>
          <a:p>
            <a:r>
              <a:rPr lang="en-US" sz="2400" dirty="0" smtClean="0"/>
              <a:t>A well developed banking system is indeed indispensable to accelerate economic growth.</a:t>
            </a:r>
          </a:p>
          <a:p>
            <a:r>
              <a:rPr lang="en-US" sz="2400" dirty="0" smtClean="0"/>
              <a:t>The year 1969 was a turning point in Banking history of India wherein 14 banks were nationalized by the govt. Again 6 more banks were nationalized in 1980.</a:t>
            </a:r>
          </a:p>
          <a:p>
            <a:r>
              <a:rPr lang="en-US" sz="2400" dirty="0" smtClean="0"/>
              <a:t>Nationalization of banks, no doubt improved banking services in rural </a:t>
            </a:r>
            <a:r>
              <a:rPr lang="en-US" sz="2400" dirty="0" err="1" smtClean="0"/>
              <a:t>areasand</a:t>
            </a:r>
            <a:r>
              <a:rPr lang="en-US" sz="2400" dirty="0" smtClean="0"/>
              <a:t> enabled the primary sector to get concessional credit.</a:t>
            </a:r>
          </a:p>
          <a:p>
            <a:r>
              <a:rPr lang="en-US" sz="2400" dirty="0" smtClean="0"/>
              <a:t>However many drawbacks bureaucracy, red </a:t>
            </a:r>
            <a:r>
              <a:rPr lang="en-US" sz="2400" dirty="0" err="1" smtClean="0"/>
              <a:t>tapism</a:t>
            </a:r>
            <a:r>
              <a:rPr lang="en-US" sz="2400" dirty="0" smtClean="0"/>
              <a:t>, corruption, too much government interferences etc. affected the banking sector.</a:t>
            </a:r>
          </a:p>
          <a:p>
            <a:r>
              <a:rPr lang="en-US" sz="2400" dirty="0" smtClean="0"/>
              <a:t>This made the govt. to introduce the  reforms in 1991an entry of foreign and private banks ensured competition in the banking sector. This transformation brought significant impact on </a:t>
            </a:r>
            <a:r>
              <a:rPr lang="en-US" sz="2400" dirty="0" err="1" smtClean="0"/>
              <a:t>te</a:t>
            </a:r>
            <a:r>
              <a:rPr lang="en-US" sz="2400" dirty="0" smtClean="0"/>
              <a:t> banking sector in the last two decades.</a:t>
            </a:r>
          </a:p>
          <a:p>
            <a:pPr marL="0" indent="0">
              <a:buNone/>
            </a:pPr>
            <a:endParaRPr lang="en-US" sz="2400" dirty="0"/>
          </a:p>
        </p:txBody>
      </p:sp>
    </p:spTree>
    <p:extLst>
      <p:ext uri="{BB962C8B-B14F-4D97-AF65-F5344CB8AC3E}">
        <p14:creationId xmlns:p14="http://schemas.microsoft.com/office/powerpoint/2010/main" val="4220230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wipe(down)">
                                      <p:cBhvr>
                                        <p:cTn id="3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78346F"/>
      </a:dk2>
      <a:lt2>
        <a:srgbClr val="D9A8D2"/>
      </a:lt2>
      <a:accent1>
        <a:srgbClr val="CE57AB"/>
      </a:accent1>
      <a:accent2>
        <a:srgbClr val="8E8EFD"/>
      </a:accent2>
      <a:accent3>
        <a:srgbClr val="7CBCE0"/>
      </a:accent3>
      <a:accent4>
        <a:srgbClr val="70BF9F"/>
      </a:accent4>
      <a:accent5>
        <a:srgbClr val="A5B960"/>
      </a:accent5>
      <a:accent6>
        <a:srgbClr val="D47A57"/>
      </a:accent6>
      <a:hlink>
        <a:srgbClr val="D164DE"/>
      </a:hlink>
      <a:folHlink>
        <a:srgbClr val="BE87C4"/>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D4FE1632-F131-47D3-A814-99E9CD025E2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Damask</Template>
  <TotalTime>1679</TotalTime>
  <Words>2403</Words>
  <Application>Microsoft Office PowerPoint</Application>
  <PresentationFormat>Widescreen</PresentationFormat>
  <Paragraphs>125</Paragraphs>
  <Slides>20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Bookman Old Style</vt:lpstr>
      <vt:lpstr>Calibri</vt:lpstr>
      <vt:lpstr>Rockwell</vt:lpstr>
      <vt:lpstr>Wingdings</vt:lpstr>
      <vt:lpstr>Damask</vt:lpstr>
      <vt:lpstr>REGULATION AND SUPERVISION</vt:lpstr>
      <vt:lpstr>PowerPoint Presentation</vt:lpstr>
      <vt:lpstr>BANKING REGULATION ACT 1949</vt:lpstr>
      <vt:lpstr>Definition of banking</vt:lpstr>
      <vt:lpstr>PowerPoint Presentation</vt:lpstr>
      <vt:lpstr>PowerPoint Presentation</vt:lpstr>
      <vt:lpstr>BANKING REGULATION AND SUPERVISION</vt:lpstr>
      <vt:lpstr>PowerPoint Presentation</vt:lpstr>
      <vt:lpstr>RECENT TRENDS IN THE BANKING INDUSTRY</vt:lpstr>
      <vt:lpstr>PowerPoint Presentation</vt:lpstr>
      <vt:lpstr>PowerPoint Presentation</vt:lpstr>
      <vt:lpstr>PowerPoint Presentation</vt:lpstr>
      <vt:lpstr>FUNCTIONS</vt:lpstr>
      <vt:lpstr>PowerPoint Presentation</vt:lpstr>
      <vt:lpstr>PowerPoint Presentation</vt:lpstr>
      <vt:lpstr>Regulations review authority</vt:lpstr>
      <vt:lpstr>PowerPoint Presentation</vt:lpstr>
      <vt:lpstr>Unified regulator v/s multiple regulators</vt:lpstr>
      <vt:lpstr>demerits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REGULATION AND SUPERVISION</dc:title>
  <dc:creator>Windows 10 Pro</dc:creator>
  <cp:lastModifiedBy>Windows 10 Pro</cp:lastModifiedBy>
  <cp:revision>48</cp:revision>
  <dcterms:created xsi:type="dcterms:W3CDTF">2021-02-28T08:32:09Z</dcterms:created>
  <dcterms:modified xsi:type="dcterms:W3CDTF">2021-03-09T03:12:09Z</dcterms:modified>
</cp:coreProperties>
</file>