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PT Sans Narrow"/>
      <p:regular r:id="rId22"/>
      <p:bold r:id="rId23"/>
    </p:embeddedFont>
    <p:embeddedFont>
      <p:font typeface="Open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PTSansNarrow-regular.fntdata"/><Relationship Id="rId21" Type="http://schemas.openxmlformats.org/officeDocument/2006/relationships/slide" Target="slides/slide16.xml"/><Relationship Id="rId24" Type="http://schemas.openxmlformats.org/officeDocument/2006/relationships/font" Target="fonts/OpenSans-regular.fntdata"/><Relationship Id="rId23" Type="http://schemas.openxmlformats.org/officeDocument/2006/relationships/font" Target="fonts/PTSansNarrow-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italic.fntdata"/><Relationship Id="rId25" Type="http://schemas.openxmlformats.org/officeDocument/2006/relationships/font" Target="fonts/OpenSans-bold.fntdata"/><Relationship Id="rId27"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54984b4fa3790827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54984b4fa3790827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63b69df7964e88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63b69df7964e88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63b69df7964e88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63b69df7964e88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455b2906f066e1ab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455b2906f066e1ab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54984b4fa3790827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4984b4fa3790827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54984b4fa379082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54984b4fa379082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54984b4fa3790827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54984b4fa3790827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536c120754eb6b58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536c120754eb6b58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536c120754eb6b58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536c120754eb6b58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536c120754eb6b58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536c120754eb6b58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536c120754eb6b58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536c120754eb6b58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536c120754eb6b58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536c120754eb6b58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63b69df7964e88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63b69df7964e8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63b69df7964e88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63b69df7964e88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63b69df7964e88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63b69df7964e88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1004150" y="1751764"/>
            <a:ext cx="7136700" cy="1022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Ten Principles of Economics </a:t>
            </a:r>
            <a:endParaRPr/>
          </a:p>
        </p:txBody>
      </p:sp>
      <p:sp>
        <p:nvSpPr>
          <p:cNvPr id="67" name="Google Shape;67;p13"/>
          <p:cNvSpPr txBox="1"/>
          <p:nvPr>
            <p:ph idx="1" type="subTitle"/>
          </p:nvPr>
        </p:nvSpPr>
        <p:spPr>
          <a:xfrm>
            <a:off x="2137225" y="2850039"/>
            <a:ext cx="4870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ph idx="1" type="body"/>
          </p:nvPr>
        </p:nvSpPr>
        <p:spPr>
          <a:xfrm>
            <a:off x="311700" y="760126"/>
            <a:ext cx="8520600" cy="37836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Char char="●"/>
            </a:pPr>
            <a:r>
              <a:rPr lang="en" sz="2300"/>
              <a:t>When the government prevents prices from adjusting naturally to supply and demand, it impedes the invisible hand’s ability to coordinate the millions of households and firms that make up the economy.</a:t>
            </a:r>
            <a:endParaRPr sz="2300"/>
          </a:p>
          <a:p>
            <a:pPr indent="-374650" lvl="0" marL="457200" rtl="0" algn="l">
              <a:spcBef>
                <a:spcPts val="0"/>
              </a:spcBef>
              <a:spcAft>
                <a:spcPts val="0"/>
              </a:spcAft>
              <a:buSzPts val="2300"/>
              <a:buChar char="●"/>
            </a:pPr>
            <a:r>
              <a:rPr lang="en" sz="2300"/>
              <a:t>In communist countries, prices were not determined in the marketplace but were dictated by central planners. These planners lacked the information that gets reflected in prices when prices are free to respond to market forces.</a:t>
            </a:r>
            <a:endParaRPr sz="23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0"/>
            <a:ext cx="8520600" cy="101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Open Sans"/>
                <a:ea typeface="Open Sans"/>
                <a:cs typeface="Open Sans"/>
                <a:sym typeface="Open Sans"/>
              </a:rPr>
              <a:t>7. </a:t>
            </a:r>
            <a:r>
              <a:rPr lang="en" sz="2400">
                <a:latin typeface="Open Sans"/>
                <a:ea typeface="Open Sans"/>
                <a:cs typeface="Open Sans"/>
                <a:sym typeface="Open Sans"/>
              </a:rPr>
              <a:t>GOVERNMENTS CAN SOMETIMES</a:t>
            </a:r>
            <a:endParaRPr sz="2400">
              <a:latin typeface="Open Sans"/>
              <a:ea typeface="Open Sans"/>
              <a:cs typeface="Open Sans"/>
              <a:sym typeface="Open Sans"/>
            </a:endParaRPr>
          </a:p>
          <a:p>
            <a:pPr indent="0" lvl="0" marL="0" rtl="0" algn="ctr">
              <a:spcBef>
                <a:spcPts val="0"/>
              </a:spcBef>
              <a:spcAft>
                <a:spcPts val="0"/>
              </a:spcAft>
              <a:buNone/>
            </a:pPr>
            <a:r>
              <a:rPr lang="en" sz="2400">
                <a:latin typeface="Open Sans"/>
                <a:ea typeface="Open Sans"/>
                <a:cs typeface="Open Sans"/>
                <a:sym typeface="Open Sans"/>
              </a:rPr>
              <a:t>IMPROVE MARKET OUTCOMES</a:t>
            </a:r>
            <a:endParaRPr sz="2400">
              <a:latin typeface="Open Sans"/>
              <a:ea typeface="Open Sans"/>
              <a:cs typeface="Open Sans"/>
              <a:sym typeface="Open Sans"/>
            </a:endParaRPr>
          </a:p>
        </p:txBody>
      </p:sp>
      <p:sp>
        <p:nvSpPr>
          <p:cNvPr id="124" name="Google Shape;124;p23"/>
          <p:cNvSpPr txBox="1"/>
          <p:nvPr>
            <p:ph idx="1" type="body"/>
          </p:nvPr>
        </p:nvSpPr>
        <p:spPr>
          <a:xfrm>
            <a:off x="311700" y="1015800"/>
            <a:ext cx="8520600" cy="39141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There are two broad reasons for a government to intervene in the economy: to promote efficiency and to promote equity.</a:t>
            </a:r>
            <a:endParaRPr sz="2200"/>
          </a:p>
          <a:p>
            <a:pPr indent="-368300" lvl="0" marL="457200" rtl="0" algn="l">
              <a:spcBef>
                <a:spcPts val="0"/>
              </a:spcBef>
              <a:spcAft>
                <a:spcPts val="0"/>
              </a:spcAft>
              <a:buSzPts val="2200"/>
              <a:buChar char="●"/>
            </a:pPr>
            <a:r>
              <a:rPr lang="en" sz="2200"/>
              <a:t>For various reasons, the invisible hand sometimes does not work.</a:t>
            </a:r>
            <a:endParaRPr sz="2200"/>
          </a:p>
          <a:p>
            <a:pPr indent="-368300" lvl="0" marL="457200" rtl="0" algn="l">
              <a:spcBef>
                <a:spcPts val="0"/>
              </a:spcBef>
              <a:spcAft>
                <a:spcPts val="0"/>
              </a:spcAft>
              <a:buSzPts val="2200"/>
              <a:buChar char="●"/>
            </a:pPr>
            <a:r>
              <a:rPr b="1" lang="en" sz="2200"/>
              <a:t>Market failure</a:t>
            </a:r>
            <a:r>
              <a:rPr lang="en" sz="2200"/>
              <a:t> refers to a situation in which the market on its own fails to allocate resources efficiently.</a:t>
            </a:r>
            <a:endParaRPr sz="2200"/>
          </a:p>
          <a:p>
            <a:pPr indent="-368300" lvl="0" marL="457200" rtl="0" algn="l">
              <a:spcBef>
                <a:spcPts val="0"/>
              </a:spcBef>
              <a:spcAft>
                <a:spcPts val="0"/>
              </a:spcAft>
              <a:buSzPts val="2200"/>
              <a:buChar char="●"/>
            </a:pPr>
            <a:r>
              <a:rPr lang="en" sz="2200"/>
              <a:t>One possible cause of market failure is an externality. An externality is the impact of one person’s actions on the well-being of a bystander. </a:t>
            </a:r>
            <a:endParaRPr sz="2200"/>
          </a:p>
          <a:p>
            <a:pPr indent="0" lvl="0" marL="457200" rtl="0" algn="l">
              <a:spcBef>
                <a:spcPts val="1600"/>
              </a:spcBef>
              <a:spcAft>
                <a:spcPts val="1600"/>
              </a:spcAft>
              <a:buNone/>
            </a:pPr>
            <a:r>
              <a:t/>
            </a:r>
            <a:endParaRPr sz="2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4"/>
          <p:cNvSpPr txBox="1"/>
          <p:nvPr>
            <p:ph idx="1" type="body"/>
          </p:nvPr>
        </p:nvSpPr>
        <p:spPr>
          <a:xfrm>
            <a:off x="311700" y="577463"/>
            <a:ext cx="8520600" cy="36687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Char char="●"/>
            </a:pPr>
            <a:r>
              <a:rPr lang="en" sz="2300"/>
              <a:t>Another possible cause of market failure is market power. </a:t>
            </a:r>
            <a:r>
              <a:rPr b="1" lang="en" sz="2300"/>
              <a:t>Market power</a:t>
            </a:r>
            <a:r>
              <a:rPr lang="en" sz="2300"/>
              <a:t> refers to the ability of a single person (or small group of people) to unduly influence market prices. </a:t>
            </a:r>
            <a:endParaRPr sz="2300"/>
          </a:p>
          <a:p>
            <a:pPr indent="-374650" lvl="0" marL="457200" rtl="0" algn="l">
              <a:spcBef>
                <a:spcPts val="0"/>
              </a:spcBef>
              <a:spcAft>
                <a:spcPts val="0"/>
              </a:spcAft>
              <a:buSzPts val="2300"/>
              <a:buChar char="●"/>
            </a:pPr>
            <a:r>
              <a:rPr lang="en" sz="2300"/>
              <a:t>The invisible hand is even less able to ensure that economic prosperity is distributed fairly. A goal of many public policies, such as the income tax and the welfare system, is</a:t>
            </a:r>
            <a:endParaRPr sz="2300"/>
          </a:p>
          <a:p>
            <a:pPr indent="-374650" lvl="0" marL="457200" rtl="0" algn="l">
              <a:spcBef>
                <a:spcPts val="0"/>
              </a:spcBef>
              <a:spcAft>
                <a:spcPts val="0"/>
              </a:spcAft>
              <a:buSzPts val="2300"/>
              <a:buChar char="●"/>
            </a:pPr>
            <a:r>
              <a:rPr lang="en" sz="2300"/>
              <a:t>to achieve a more equitable distribution of economic well-being.</a:t>
            </a:r>
            <a:endParaRPr sz="23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5"/>
          <p:cNvSpPr txBox="1"/>
          <p:nvPr>
            <p:ph type="title"/>
          </p:nvPr>
        </p:nvSpPr>
        <p:spPr>
          <a:xfrm>
            <a:off x="311700" y="0"/>
            <a:ext cx="8520600" cy="95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t>8. </a:t>
            </a:r>
            <a:r>
              <a:rPr lang="en" sz="2800"/>
              <a:t>A Country’s Standard of Living Depends on </a:t>
            </a:r>
            <a:endParaRPr sz="2800"/>
          </a:p>
          <a:p>
            <a:pPr indent="0" lvl="0" marL="0" rtl="0" algn="ctr">
              <a:spcBef>
                <a:spcPts val="0"/>
              </a:spcBef>
              <a:spcAft>
                <a:spcPts val="0"/>
              </a:spcAft>
              <a:buNone/>
            </a:pPr>
            <a:r>
              <a:rPr lang="en" sz="2800"/>
              <a:t>Its Ability to Produce Goods and Services</a:t>
            </a:r>
            <a:endParaRPr sz="2800"/>
          </a:p>
        </p:txBody>
      </p:sp>
      <p:sp>
        <p:nvSpPr>
          <p:cNvPr id="135" name="Google Shape;135;p25"/>
          <p:cNvSpPr txBox="1"/>
          <p:nvPr>
            <p:ph idx="1" type="body"/>
          </p:nvPr>
        </p:nvSpPr>
        <p:spPr>
          <a:xfrm>
            <a:off x="311700" y="1177700"/>
            <a:ext cx="8520600" cy="39657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Char char="●"/>
            </a:pPr>
            <a:r>
              <a:rPr lang="en" sz="2300"/>
              <a:t>Almost all variation in living standards is attributable to differences in countries’ productivity—that is, the amount of goods and services produced by each unit of labor input.</a:t>
            </a:r>
            <a:endParaRPr sz="2300"/>
          </a:p>
          <a:p>
            <a:pPr indent="-374650" lvl="0" marL="457200" rtl="0" algn="l">
              <a:spcBef>
                <a:spcPts val="0"/>
              </a:spcBef>
              <a:spcAft>
                <a:spcPts val="0"/>
              </a:spcAft>
              <a:buSzPts val="2300"/>
              <a:buChar char="●"/>
            </a:pPr>
            <a:r>
              <a:rPr lang="en" sz="2300"/>
              <a:t>In nations where workers can produce a large quantity of goods and services per hour, most people enjoy a high standard of living; in nations where workers are less productive, most people endure a more meager existence. </a:t>
            </a:r>
            <a:endParaRPr sz="2300"/>
          </a:p>
          <a:p>
            <a:pPr indent="0" lvl="0" marL="457200" rtl="0" algn="l">
              <a:spcBef>
                <a:spcPts val="1600"/>
              </a:spcBef>
              <a:spcAft>
                <a:spcPts val="1600"/>
              </a:spcAft>
              <a:buNone/>
            </a:pPr>
            <a:r>
              <a:t/>
            </a:r>
            <a:endParaRPr sz="23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Similarly, the growth rate of a nation’s productivity determines the growth rate of its average income.</a:t>
            </a:r>
            <a:endParaRPr sz="2400"/>
          </a:p>
          <a:p>
            <a:pPr indent="-381000" lvl="0" marL="457200" rtl="0" algn="l">
              <a:spcBef>
                <a:spcPts val="0"/>
              </a:spcBef>
              <a:spcAft>
                <a:spcPts val="0"/>
              </a:spcAft>
              <a:buSzPts val="2400"/>
              <a:buChar char="●"/>
            </a:pPr>
            <a:r>
              <a:rPr lang="en" sz="2400"/>
              <a:t>To boost living standards, policymakers need to raise productivity by ensuring that workers are well educated, have the tools they need to produce goods and services, and have access to the best available technology.</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7"/>
          <p:cNvSpPr txBox="1"/>
          <p:nvPr>
            <p:ph type="title"/>
          </p:nvPr>
        </p:nvSpPr>
        <p:spPr>
          <a:xfrm>
            <a:off x="311700" y="0"/>
            <a:ext cx="8520600" cy="880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900"/>
              <a:t>9. </a:t>
            </a:r>
            <a:r>
              <a:rPr lang="en" sz="2900"/>
              <a:t>Prices Rise When the Government </a:t>
            </a:r>
            <a:endParaRPr sz="2900"/>
          </a:p>
          <a:p>
            <a:pPr indent="0" lvl="0" marL="0" rtl="0" algn="ctr">
              <a:spcBef>
                <a:spcPts val="0"/>
              </a:spcBef>
              <a:spcAft>
                <a:spcPts val="0"/>
              </a:spcAft>
              <a:buNone/>
            </a:pPr>
            <a:r>
              <a:rPr lang="en" sz="2900"/>
              <a:t>Prints Too Much Money</a:t>
            </a:r>
            <a:endParaRPr sz="2900"/>
          </a:p>
        </p:txBody>
      </p:sp>
      <p:sp>
        <p:nvSpPr>
          <p:cNvPr id="146" name="Google Shape;146;p27"/>
          <p:cNvSpPr txBox="1"/>
          <p:nvPr>
            <p:ph idx="1" type="body"/>
          </p:nvPr>
        </p:nvSpPr>
        <p:spPr>
          <a:xfrm>
            <a:off x="311700" y="1445887"/>
            <a:ext cx="8520600" cy="3483300"/>
          </a:xfrm>
          <a:prstGeom prst="rect">
            <a:avLst/>
          </a:prstGeom>
        </p:spPr>
        <p:txBody>
          <a:bodyPr anchorCtr="0" anchor="t" bIns="91425" lIns="91425" spcFirstLastPara="1" rIns="91425" wrap="square" tIns="91425">
            <a:noAutofit/>
          </a:bodyPr>
          <a:lstStyle/>
          <a:p>
            <a:pPr indent="-387350" lvl="0" marL="457200" rtl="0" algn="l">
              <a:spcBef>
                <a:spcPts val="0"/>
              </a:spcBef>
              <a:spcAft>
                <a:spcPts val="0"/>
              </a:spcAft>
              <a:buSzPts val="2500"/>
              <a:buChar char="●"/>
            </a:pPr>
            <a:r>
              <a:rPr lang="en" sz="2500"/>
              <a:t>Because high inflation imposes various costs on society, keeping inflation at a low level is a goal of economic policymakers around the world.</a:t>
            </a:r>
            <a:endParaRPr sz="2500"/>
          </a:p>
          <a:p>
            <a:pPr indent="-387350" lvl="0" marL="457200" rtl="0" algn="l">
              <a:spcBef>
                <a:spcPts val="0"/>
              </a:spcBef>
              <a:spcAft>
                <a:spcPts val="0"/>
              </a:spcAft>
              <a:buSzPts val="2500"/>
              <a:buChar char="●"/>
            </a:pPr>
            <a:r>
              <a:rPr lang="en" sz="2500"/>
              <a:t>When a government creates large quantities of the nation’s money, the value of the money falls.</a:t>
            </a:r>
            <a:endParaRPr sz="25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8"/>
          <p:cNvSpPr txBox="1"/>
          <p:nvPr>
            <p:ph type="title"/>
          </p:nvPr>
        </p:nvSpPr>
        <p:spPr>
          <a:xfrm>
            <a:off x="311700" y="0"/>
            <a:ext cx="8520600" cy="105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900"/>
              <a:t>10. </a:t>
            </a:r>
            <a:r>
              <a:rPr lang="en" sz="2900"/>
              <a:t>Society Faces a Short-Run Trade-off </a:t>
            </a:r>
            <a:endParaRPr sz="2900"/>
          </a:p>
          <a:p>
            <a:pPr indent="0" lvl="0" marL="0" rtl="0" algn="ctr">
              <a:spcBef>
                <a:spcPts val="0"/>
              </a:spcBef>
              <a:spcAft>
                <a:spcPts val="0"/>
              </a:spcAft>
              <a:buNone/>
            </a:pPr>
            <a:r>
              <a:rPr lang="en" sz="2900"/>
              <a:t>between Inflation and Unemployment</a:t>
            </a:r>
            <a:endParaRPr sz="2900"/>
          </a:p>
        </p:txBody>
      </p:sp>
      <p:sp>
        <p:nvSpPr>
          <p:cNvPr id="152" name="Google Shape;152;p28"/>
          <p:cNvSpPr txBox="1"/>
          <p:nvPr>
            <p:ph idx="1" type="body"/>
          </p:nvPr>
        </p:nvSpPr>
        <p:spPr>
          <a:xfrm>
            <a:off x="311700" y="1266325"/>
            <a:ext cx="8520600" cy="36480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Char char="●"/>
            </a:pPr>
            <a:r>
              <a:rPr lang="en" sz="2300"/>
              <a:t>Increasing the amount of money in the economy stimulates the overall level of spending and thus the demand for goods and services. </a:t>
            </a:r>
            <a:endParaRPr sz="2300"/>
          </a:p>
          <a:p>
            <a:pPr indent="-374650" lvl="0" marL="457200" rtl="0" algn="l">
              <a:spcBef>
                <a:spcPts val="0"/>
              </a:spcBef>
              <a:spcAft>
                <a:spcPts val="0"/>
              </a:spcAft>
              <a:buSzPts val="2300"/>
              <a:buChar char="●"/>
            </a:pPr>
            <a:r>
              <a:rPr lang="en" sz="2300"/>
              <a:t>Higher demand may over time cause firms to raise their prices, but in the meantime, it also encourages them to hire more workers and produce a larger quantity of goods and services. </a:t>
            </a:r>
            <a:endParaRPr sz="2300"/>
          </a:p>
          <a:p>
            <a:pPr indent="-374650" lvl="0" marL="457200" rtl="0" algn="l">
              <a:spcBef>
                <a:spcPts val="0"/>
              </a:spcBef>
              <a:spcAft>
                <a:spcPts val="0"/>
              </a:spcAft>
              <a:buSzPts val="2300"/>
              <a:buChar char="●"/>
            </a:pPr>
            <a:r>
              <a:rPr lang="en" sz="2300"/>
              <a:t>More hiring means lower unemployment.</a:t>
            </a:r>
            <a:endParaRPr sz="2300"/>
          </a:p>
          <a:p>
            <a:pPr indent="0" lvl="0" marL="457200" rtl="0" algn="l">
              <a:spcBef>
                <a:spcPts val="1600"/>
              </a:spcBef>
              <a:spcAft>
                <a:spcPts val="1600"/>
              </a:spcAft>
              <a:buNone/>
            </a:pPr>
            <a:r>
              <a:t/>
            </a:r>
            <a:endParaRPr sz="2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4"/>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800"/>
              <a:t>Talking about ten principles, this most commonly refers to Gregory Mankiw’s “Ten Principles of Economics”, which he has presented in his book “The Principles of Macroeconomics.”</a:t>
            </a:r>
            <a:endParaRPr sz="2800"/>
          </a:p>
          <a:p>
            <a:pPr indent="0" lvl="0" marL="0" rtl="0" algn="l">
              <a:spcBef>
                <a:spcPts val="1600"/>
              </a:spcBef>
              <a:spcAft>
                <a:spcPts val="1600"/>
              </a:spcAft>
              <a:buNone/>
            </a:pPr>
            <a:r>
              <a:rPr lang="en" sz="2800"/>
              <a:t>The list is a set of principles showing the way economics works.</a:t>
            </a:r>
            <a:endParaRPr sz="2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311700" y="0"/>
            <a:ext cx="8520600" cy="707400"/>
          </a:xfrm>
          <a:prstGeom prst="rect">
            <a:avLst/>
          </a:prstGeom>
        </p:spPr>
        <p:txBody>
          <a:bodyPr anchorCtr="0" anchor="t" bIns="91425" lIns="91425" spcFirstLastPara="1" rIns="91425" wrap="square" tIns="91425">
            <a:noAutofit/>
          </a:bodyPr>
          <a:lstStyle/>
          <a:p>
            <a:pPr indent="-457200" lvl="0" marL="457200" rtl="0" algn="ctr">
              <a:spcBef>
                <a:spcPts val="0"/>
              </a:spcBef>
              <a:spcAft>
                <a:spcPts val="0"/>
              </a:spcAft>
              <a:buSzPts val="3600"/>
              <a:buAutoNum type="arabicPeriod"/>
            </a:pPr>
            <a:r>
              <a:rPr lang="en"/>
              <a:t>People Face Trade-offs </a:t>
            </a:r>
            <a:endParaRPr/>
          </a:p>
        </p:txBody>
      </p:sp>
      <p:sp>
        <p:nvSpPr>
          <p:cNvPr id="78" name="Google Shape;78;p15"/>
          <p:cNvSpPr txBox="1"/>
          <p:nvPr>
            <p:ph idx="1" type="body"/>
          </p:nvPr>
        </p:nvSpPr>
        <p:spPr>
          <a:xfrm>
            <a:off x="311700" y="707400"/>
            <a:ext cx="8520600" cy="41925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Char char="●"/>
            </a:pPr>
            <a:r>
              <a:rPr lang="en" sz="1900"/>
              <a:t>When people are grouped into societies, they face different kinds of trade-offs.</a:t>
            </a:r>
            <a:endParaRPr sz="1900"/>
          </a:p>
          <a:p>
            <a:pPr indent="-349250" lvl="0" marL="457200" rtl="0" algn="l">
              <a:spcBef>
                <a:spcPts val="0"/>
              </a:spcBef>
              <a:spcAft>
                <a:spcPts val="0"/>
              </a:spcAft>
              <a:buSzPts val="1900"/>
              <a:buChar char="●"/>
            </a:pPr>
            <a:r>
              <a:rPr lang="en" sz="1900"/>
              <a:t>The classic trade-off is between “</a:t>
            </a:r>
            <a:r>
              <a:rPr b="1" lang="en" sz="1900"/>
              <a:t>guns and butter</a:t>
            </a:r>
            <a:r>
              <a:rPr lang="en" sz="1900"/>
              <a:t>.”</a:t>
            </a:r>
            <a:endParaRPr sz="1900"/>
          </a:p>
          <a:p>
            <a:pPr indent="-349250" lvl="0" marL="457200" rtl="0" algn="l">
              <a:spcBef>
                <a:spcPts val="0"/>
              </a:spcBef>
              <a:spcAft>
                <a:spcPts val="0"/>
              </a:spcAft>
              <a:buSzPts val="1900"/>
              <a:buChar char="●"/>
            </a:pPr>
            <a:r>
              <a:rPr lang="en" sz="1900"/>
              <a:t>Other </a:t>
            </a:r>
            <a:r>
              <a:rPr lang="en" sz="1900"/>
              <a:t>modern society</a:t>
            </a:r>
            <a:r>
              <a:rPr lang="en" sz="1900"/>
              <a:t> trade-offs  are between: </a:t>
            </a:r>
            <a:endParaRPr sz="1900"/>
          </a:p>
          <a:p>
            <a:pPr indent="-349250" lvl="1" marL="914400" rtl="0" algn="l">
              <a:spcBef>
                <a:spcPts val="0"/>
              </a:spcBef>
              <a:spcAft>
                <a:spcPts val="0"/>
              </a:spcAft>
              <a:buSzPts val="1900"/>
              <a:buChar char="○"/>
            </a:pPr>
            <a:r>
              <a:rPr b="1" lang="en" sz="1900"/>
              <a:t>a clean environment and a high level of income:</a:t>
            </a:r>
            <a:r>
              <a:rPr lang="en" sz="1900"/>
              <a:t> while pollution regulations yield the benefit of a cleaner environment and the improved health that comes with it, they have the  cost of reducing the incomes of the firms’ owners, workers, and customers.</a:t>
            </a:r>
            <a:endParaRPr sz="1900"/>
          </a:p>
          <a:p>
            <a:pPr indent="-349250" lvl="1" marL="914400" rtl="0" algn="l">
              <a:spcBef>
                <a:spcPts val="0"/>
              </a:spcBef>
              <a:spcAft>
                <a:spcPts val="0"/>
              </a:spcAft>
              <a:buSzPts val="1900"/>
              <a:buChar char="○"/>
            </a:pPr>
            <a:r>
              <a:rPr b="1" lang="en" sz="1900"/>
              <a:t>efficiency and equality</a:t>
            </a:r>
            <a:r>
              <a:rPr lang="en" sz="1900"/>
              <a:t>: When government policies are designed, these two goals often conflict. While achieving greater equality, these policies reduce efficiency.</a:t>
            </a:r>
            <a:endParaRPr sz="19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000">
                <a:latin typeface="Open Sans"/>
                <a:ea typeface="Open Sans"/>
                <a:cs typeface="Open Sans"/>
                <a:sym typeface="Open Sans"/>
              </a:rPr>
              <a:t>2. THE COST OF SOMETHING IS WHAT YOU GIVE UP TO GET IT</a:t>
            </a:r>
            <a:endParaRPr sz="2000">
              <a:latin typeface="Open Sans"/>
              <a:ea typeface="Open Sans"/>
              <a:cs typeface="Open Sans"/>
              <a:sym typeface="Open Sans"/>
            </a:endParaRPr>
          </a:p>
        </p:txBody>
      </p:sp>
      <p:sp>
        <p:nvSpPr>
          <p:cNvPr id="84" name="Google Shape;84;p16"/>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Because people face trade-offs, making decisions requires comparing the costs and benefits of alternative courses of action.</a:t>
            </a:r>
            <a:endParaRPr sz="2400"/>
          </a:p>
          <a:p>
            <a:pPr indent="-381000" lvl="0" marL="457200" rtl="0" algn="l">
              <a:spcBef>
                <a:spcPts val="0"/>
              </a:spcBef>
              <a:spcAft>
                <a:spcPts val="0"/>
              </a:spcAft>
              <a:buSzPts val="2400"/>
              <a:buChar char="●"/>
            </a:pPr>
            <a:r>
              <a:rPr b="1" lang="en" sz="2400"/>
              <a:t>The opportunity cost</a:t>
            </a:r>
            <a:r>
              <a:rPr lang="en" sz="2400"/>
              <a:t> of an item is what you give up to get that item. When making any decision, decision makers should be aware of the opportunity costs that accompany each possible action.</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Open Sans"/>
                <a:ea typeface="Open Sans"/>
                <a:cs typeface="Open Sans"/>
                <a:sym typeface="Open Sans"/>
              </a:rPr>
              <a:t>3. RATIONAL PEOPLE THINK AT THE MARGIN</a:t>
            </a:r>
            <a:endParaRPr sz="2400">
              <a:latin typeface="Open Sans"/>
              <a:ea typeface="Open Sans"/>
              <a:cs typeface="Open Sans"/>
              <a:sym typeface="Open Sans"/>
            </a:endParaRPr>
          </a:p>
        </p:txBody>
      </p:sp>
      <p:sp>
        <p:nvSpPr>
          <p:cNvPr id="90" name="Google Shape;90;p17"/>
          <p:cNvSpPr txBox="1"/>
          <p:nvPr>
            <p:ph idx="1" type="body"/>
          </p:nvPr>
        </p:nvSpPr>
        <p:spPr>
          <a:xfrm>
            <a:off x="150916" y="1152413"/>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Rationality of </a:t>
            </a:r>
            <a:r>
              <a:rPr lang="en"/>
              <a:t>individuals is one of the basic assumptions of Economics. </a:t>
            </a:r>
            <a:endParaRPr/>
          </a:p>
          <a:p>
            <a:pPr indent="-342900" lvl="0" marL="457200" rtl="0" algn="l">
              <a:spcBef>
                <a:spcPts val="0"/>
              </a:spcBef>
              <a:spcAft>
                <a:spcPts val="0"/>
              </a:spcAft>
              <a:buSzPts val="1800"/>
              <a:buChar char="●"/>
            </a:pPr>
            <a:r>
              <a:rPr lang="en"/>
              <a:t>Rational people systematically and purposefully do the best they can to achieve their objectives, given the available opportunities.</a:t>
            </a:r>
            <a:endParaRPr/>
          </a:p>
          <a:p>
            <a:pPr indent="-342900" lvl="0" marL="457200" rtl="0" algn="l">
              <a:spcBef>
                <a:spcPts val="0"/>
              </a:spcBef>
              <a:spcAft>
                <a:spcPts val="0"/>
              </a:spcAft>
              <a:buSzPts val="1800"/>
              <a:buChar char="●"/>
            </a:pPr>
            <a:r>
              <a:rPr lang="en"/>
              <a:t>Rational people know that decisions in life are rarely black and white but usually involve shades of gray.</a:t>
            </a:r>
            <a:endParaRPr/>
          </a:p>
          <a:p>
            <a:pPr indent="-342900" lvl="0" marL="457200" rtl="0" algn="l">
              <a:spcBef>
                <a:spcPts val="0"/>
              </a:spcBef>
              <a:spcAft>
                <a:spcPts val="0"/>
              </a:spcAft>
              <a:buSzPts val="1800"/>
              <a:buChar char="●"/>
            </a:pPr>
            <a:r>
              <a:rPr lang="en"/>
              <a:t>Economists use the term </a:t>
            </a:r>
            <a:r>
              <a:rPr b="1" lang="en"/>
              <a:t>marginal changes</a:t>
            </a:r>
            <a:r>
              <a:rPr lang="en"/>
              <a:t> to describe small incremental adjustments to an existing plan of action.</a:t>
            </a:r>
            <a:endParaRPr/>
          </a:p>
          <a:p>
            <a:pPr indent="-342900" lvl="0" marL="457200" rtl="0" algn="l">
              <a:spcBef>
                <a:spcPts val="0"/>
              </a:spcBef>
              <a:spcAft>
                <a:spcPts val="0"/>
              </a:spcAft>
              <a:buSzPts val="1800"/>
              <a:buChar char="●"/>
            </a:pPr>
            <a:r>
              <a:rPr lang="en"/>
              <a:t>Rational people often make decisions by comparing marginal benefits and marginal costs. </a:t>
            </a:r>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Open Sans"/>
                <a:ea typeface="Open Sans"/>
                <a:cs typeface="Open Sans"/>
                <a:sym typeface="Open Sans"/>
              </a:rPr>
              <a:t>4. </a:t>
            </a:r>
            <a:r>
              <a:rPr lang="en" sz="2400">
                <a:latin typeface="Open Sans"/>
                <a:ea typeface="Open Sans"/>
                <a:cs typeface="Open Sans"/>
                <a:sym typeface="Open Sans"/>
              </a:rPr>
              <a:t>PEOPLE RESPOND TO INCENTIVES</a:t>
            </a:r>
            <a:endParaRPr sz="2400">
              <a:latin typeface="Open Sans"/>
              <a:ea typeface="Open Sans"/>
              <a:cs typeface="Open Sans"/>
              <a:sym typeface="Open Sans"/>
            </a:endParaRPr>
          </a:p>
        </p:txBody>
      </p:sp>
      <p:sp>
        <p:nvSpPr>
          <p:cNvPr id="96" name="Google Shape;96;p18"/>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Because rational people make decisions by comparing costs and benefits, they respond to incentives.</a:t>
            </a:r>
            <a:endParaRPr sz="2400"/>
          </a:p>
          <a:p>
            <a:pPr indent="-381000" lvl="0" marL="457200" rtl="0" algn="l">
              <a:spcBef>
                <a:spcPts val="0"/>
              </a:spcBef>
              <a:spcAft>
                <a:spcPts val="0"/>
              </a:spcAft>
              <a:buSzPts val="2400"/>
              <a:buChar char="●"/>
            </a:pPr>
            <a:r>
              <a:rPr lang="en" sz="2400"/>
              <a:t>Public policymakers should never forget about incentives: Many policies change the costs or benefits that people face and, therefore, alter their behavior.</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Open Sans"/>
                <a:ea typeface="Open Sans"/>
                <a:cs typeface="Open Sans"/>
                <a:sym typeface="Open Sans"/>
              </a:rPr>
              <a:t>5. TRADE CAN MAKE EVERYONE BETTER OFF</a:t>
            </a:r>
            <a:endParaRPr sz="2400">
              <a:latin typeface="Open Sans"/>
              <a:ea typeface="Open Sans"/>
              <a:cs typeface="Open Sans"/>
              <a:sym typeface="Open Sans"/>
            </a:endParaRPr>
          </a:p>
        </p:txBody>
      </p:sp>
      <p:sp>
        <p:nvSpPr>
          <p:cNvPr id="102" name="Google Shape;102;p19"/>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Trade between two countries can make each country better off.</a:t>
            </a:r>
            <a:endParaRPr sz="2400"/>
          </a:p>
          <a:p>
            <a:pPr indent="-381000" lvl="0" marL="457200" rtl="0" algn="l">
              <a:spcBef>
                <a:spcPts val="0"/>
              </a:spcBef>
              <a:spcAft>
                <a:spcPts val="0"/>
              </a:spcAft>
              <a:buSzPts val="2400"/>
              <a:buChar char="●"/>
            </a:pPr>
            <a:r>
              <a:rPr lang="en" sz="2400"/>
              <a:t>Trade allows each person to specialize in the activities he or she does best, whether it is farming, sewing, or home building.</a:t>
            </a:r>
            <a:endParaRPr sz="2400"/>
          </a:p>
          <a:p>
            <a:pPr indent="-381000" lvl="0" marL="457200" rtl="0" algn="l">
              <a:spcBef>
                <a:spcPts val="0"/>
              </a:spcBef>
              <a:spcAft>
                <a:spcPts val="0"/>
              </a:spcAft>
              <a:buSzPts val="2400"/>
              <a:buChar char="●"/>
            </a:pPr>
            <a:r>
              <a:rPr lang="en" sz="2400"/>
              <a:t>Trade allows countries to specialize in what they do best and to enjoy a greater variety of goods and services.</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445025"/>
            <a:ext cx="8520600" cy="983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Open Sans"/>
                <a:ea typeface="Open Sans"/>
                <a:cs typeface="Open Sans"/>
                <a:sym typeface="Open Sans"/>
              </a:rPr>
              <a:t>6. MARKETS ARE USUALLY A GOOD WAY</a:t>
            </a:r>
            <a:endParaRPr sz="2400">
              <a:latin typeface="Open Sans"/>
              <a:ea typeface="Open Sans"/>
              <a:cs typeface="Open Sans"/>
              <a:sym typeface="Open Sans"/>
            </a:endParaRPr>
          </a:p>
          <a:p>
            <a:pPr indent="0" lvl="0" marL="0" rtl="0" algn="ctr">
              <a:spcBef>
                <a:spcPts val="0"/>
              </a:spcBef>
              <a:spcAft>
                <a:spcPts val="0"/>
              </a:spcAft>
              <a:buNone/>
            </a:pPr>
            <a:r>
              <a:rPr lang="en" sz="2400">
                <a:latin typeface="Open Sans"/>
                <a:ea typeface="Open Sans"/>
                <a:cs typeface="Open Sans"/>
                <a:sym typeface="Open Sans"/>
              </a:rPr>
              <a:t>TO ORGANIZE ECONOMIC ACTIVITY</a:t>
            </a:r>
            <a:endParaRPr sz="2400">
              <a:latin typeface="Open Sans"/>
              <a:ea typeface="Open Sans"/>
              <a:cs typeface="Open Sans"/>
              <a:sym typeface="Open Sans"/>
            </a:endParaRPr>
          </a:p>
        </p:txBody>
      </p:sp>
      <p:sp>
        <p:nvSpPr>
          <p:cNvPr id="108" name="Google Shape;108;p20"/>
          <p:cNvSpPr txBox="1"/>
          <p:nvPr>
            <p:ph idx="1" type="body"/>
          </p:nvPr>
        </p:nvSpPr>
        <p:spPr>
          <a:xfrm>
            <a:off x="311700" y="1704775"/>
            <a:ext cx="8292000" cy="2799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Communist countries worked on the premise that central planners in the government were in the best position to guide economic activity. </a:t>
            </a:r>
            <a:endParaRPr/>
          </a:p>
          <a:p>
            <a:pPr indent="-342900" lvl="0" marL="457200" rtl="0" algn="l">
              <a:spcBef>
                <a:spcPts val="0"/>
              </a:spcBef>
              <a:spcAft>
                <a:spcPts val="0"/>
              </a:spcAft>
              <a:buSzPts val="1800"/>
              <a:buChar char="●"/>
            </a:pPr>
            <a:r>
              <a:rPr lang="en"/>
              <a:t>The theory behind central planning was that only the government could organize economic activity in a way that promoted economic well-being for the country as a whole.</a:t>
            </a:r>
            <a:endParaRPr/>
          </a:p>
          <a:p>
            <a:pPr indent="-342900" lvl="0" marL="457200" rtl="0" algn="l">
              <a:spcBef>
                <a:spcPts val="0"/>
              </a:spcBef>
              <a:spcAft>
                <a:spcPts val="0"/>
              </a:spcAft>
              <a:buSzPts val="1800"/>
              <a:buChar char="●"/>
            </a:pPr>
            <a:r>
              <a:rPr lang="en"/>
              <a:t>Today, most countries that once had centrally planned economies have abandoned this system and are trying to develop market economies, where  decisions  are taken by  millions of firms and households.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idx="1" type="body"/>
          </p:nvPr>
        </p:nvSpPr>
        <p:spPr>
          <a:xfrm>
            <a:off x="311700" y="422400"/>
            <a:ext cx="8520600" cy="4298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sz="2400"/>
              <a:t>Market economies are directed by invis</a:t>
            </a:r>
            <a:r>
              <a:rPr lang="en" sz="2400"/>
              <a:t>ible hand, which uses price as an instrument.</a:t>
            </a:r>
            <a:endParaRPr sz="2400"/>
          </a:p>
          <a:p>
            <a:pPr indent="-381000" lvl="0" marL="457200" rtl="0" algn="l">
              <a:spcBef>
                <a:spcPts val="0"/>
              </a:spcBef>
              <a:spcAft>
                <a:spcPts val="0"/>
              </a:spcAft>
              <a:buSzPts val="2400"/>
              <a:buChar char="●"/>
            </a:pPr>
            <a:r>
              <a:rPr lang="en" sz="2400"/>
              <a:t>Prices reflect both the value of a good to society and the cost to society of making the good. Because households and firms look at prices when deciding what to buy and sell, they unknowingly take into account the social benefits and costs of their actions.</a:t>
            </a:r>
            <a:endParaRPr sz="2400"/>
          </a:p>
          <a:p>
            <a:pPr indent="-381000" lvl="0" marL="457200" rtl="0" algn="l">
              <a:spcBef>
                <a:spcPts val="0"/>
              </a:spcBef>
              <a:spcAft>
                <a:spcPts val="0"/>
              </a:spcAft>
              <a:buSzPts val="2400"/>
              <a:buChar char="●"/>
            </a:pPr>
            <a:r>
              <a:rPr lang="en" sz="2400"/>
              <a:t>As a result, prices guide these individual decisionmakers to reach outcomes that, in many cases, maximize the welfare of society as a whole.</a:t>
            </a:r>
            <a:endParaRPr sz="24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