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notesMasterIdLst>
    <p:notesMasterId r:id="rId21"/>
  </p:notesMasterIdLst>
  <p:sldIdLst>
    <p:sldId id="256" r:id="rId2"/>
    <p:sldId id="257" r:id="rId3"/>
    <p:sldId id="261" r:id="rId4"/>
    <p:sldId id="262" r:id="rId5"/>
    <p:sldId id="263" r:id="rId6"/>
    <p:sldId id="264" r:id="rId7"/>
    <p:sldId id="258" r:id="rId8"/>
    <p:sldId id="259" r:id="rId9"/>
    <p:sldId id="260" r:id="rId10"/>
    <p:sldId id="266" r:id="rId11"/>
    <p:sldId id="267" r:id="rId12"/>
    <p:sldId id="268" r:id="rId13"/>
    <p:sldId id="272" r:id="rId14"/>
    <p:sldId id="269" r:id="rId15"/>
    <p:sldId id="271" r:id="rId16"/>
    <p:sldId id="273" r:id="rId17"/>
    <p:sldId id="274" r:id="rId18"/>
    <p:sldId id="275" r:id="rId19"/>
    <p:sldId id="276" r:id="rId2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0" d="100"/>
          <a:sy n="70" d="100"/>
        </p:scale>
        <p:origin x="738"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8AB8B6B-F389-4E22-A1C7-993A841C7BC5}"/>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73587563-F38A-4381-9DA7-8607EE59B4BB}"/>
              </a:ext>
            </a:extLst>
          </p:cNvPr>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82348CF-37FD-40F6-9327-A5B576E33E16}" type="datetimeFigureOut">
              <a:rPr lang="en-US" smtClean="0"/>
              <a:t>10/22/2021</a:t>
            </a:fld>
            <a:endParaRPr lang="en-US"/>
          </a:p>
        </p:txBody>
      </p:sp>
      <p:sp>
        <p:nvSpPr>
          <p:cNvPr id="4" name="Slide Image Placeholder 3">
            <a:extLst>
              <a:ext uri="{FF2B5EF4-FFF2-40B4-BE49-F238E27FC236}">
                <a16:creationId xmlns:a16="http://schemas.microsoft.com/office/drawing/2014/main" id="{1C853FBC-39D6-41B9-A48F-F4361FE91E46}"/>
              </a:ext>
            </a:extLst>
          </p:cNvPr>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a:extLst>
              <a:ext uri="{FF2B5EF4-FFF2-40B4-BE49-F238E27FC236}">
                <a16:creationId xmlns:a16="http://schemas.microsoft.com/office/drawing/2014/main" id="{A049C383-7B44-4286-96B2-29F5A037C9BA}"/>
              </a:ext>
            </a:extLst>
          </p:cNvPr>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a:extLst>
              <a:ext uri="{FF2B5EF4-FFF2-40B4-BE49-F238E27FC236}">
                <a16:creationId xmlns:a16="http://schemas.microsoft.com/office/drawing/2014/main" id="{6A1B8EA9-5E14-4581-BCDA-27C7EF501E13}"/>
              </a:ext>
            </a:extLst>
          </p:cNvPr>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a:extLst>
              <a:ext uri="{FF2B5EF4-FFF2-40B4-BE49-F238E27FC236}">
                <a16:creationId xmlns:a16="http://schemas.microsoft.com/office/drawing/2014/main" id="{C2A0CB65-240B-429A-A6C9-A5CAA5644346}"/>
              </a:ext>
            </a:extLst>
          </p:cNvPr>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9286CDE-3999-4778-800B-1F382977E6F5}"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Limitation to the law of DMU</a:t>
            </a:r>
          </a:p>
        </p:txBody>
      </p:sp>
      <p:sp>
        <p:nvSpPr>
          <p:cNvPr id="4" name="Slide Number Placeholder 3"/>
          <p:cNvSpPr>
            <a:spLocks noGrp="1"/>
          </p:cNvSpPr>
          <p:nvPr>
            <p:ph type="sldNum" sz="quarter" idx="5"/>
          </p:nvPr>
        </p:nvSpPr>
        <p:spPr/>
        <p:txBody>
          <a:bodyPr/>
          <a:lstStyle/>
          <a:p>
            <a:fld id="{060023C6-6AE3-40EB-B9B1-E524F69D2896}" type="slidenum">
              <a:rPr lang="en-US" smtClean="0"/>
              <a:t>11</a:t>
            </a:fld>
            <a:endParaRPr lang="en-US"/>
          </a:p>
        </p:txBody>
      </p:sp>
    </p:spTree>
    <p:extLst>
      <p:ext uri="{BB962C8B-B14F-4D97-AF65-F5344CB8AC3E}">
        <p14:creationId xmlns:p14="http://schemas.microsoft.com/office/powerpoint/2010/main" val="140123909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4800"/>
            </a:lvl1pPr>
          </a:lstStyle>
          <a:p>
            <a:r>
              <a:rPr lang="en-US"/>
              <a:t>Click to edit Master title style</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DA042B6-DFF0-409E-8277-DAB20E7CB288}" type="datetimeFigureOut">
              <a:rPr lang="en-US" smtClean="0"/>
              <a:t>10/22/2021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9C6D6D-461C-41B2-80B7-23EE8B1D3515}" type="slidenum">
              <a:rPr lang="en-US" smtClean="0"/>
              <a:t>‹#›</a:t>
            </a:fld>
            <a:endParaRPr lang="en-US"/>
          </a:p>
        </p:txBody>
      </p:sp>
    </p:spTree>
    <p:extLst>
      <p:ext uri="{BB962C8B-B14F-4D97-AF65-F5344CB8AC3E}">
        <p14:creationId xmlns:p14="http://schemas.microsoft.com/office/powerpoint/2010/main" val="13123902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DA042B6-DFF0-409E-8277-DAB20E7CB288}" type="datetimeFigureOut">
              <a:rPr lang="en-US" smtClean="0"/>
              <a:t>10/22/2021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E9C6D6D-461C-41B2-80B7-23EE8B1D3515}" type="slidenum">
              <a:rPr lang="en-US" smtClean="0"/>
              <a:t>‹#›</a:t>
            </a:fld>
            <a:endParaRPr lang="en-US"/>
          </a:p>
        </p:txBody>
      </p:sp>
    </p:spTree>
    <p:extLst>
      <p:ext uri="{BB962C8B-B14F-4D97-AF65-F5344CB8AC3E}">
        <p14:creationId xmlns:p14="http://schemas.microsoft.com/office/powerpoint/2010/main" val="22001122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DA042B6-DFF0-409E-8277-DAB20E7CB288}" type="datetimeFigureOut">
              <a:rPr lang="en-US" smtClean="0"/>
              <a:t>10/22/2021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E9C6D6D-461C-41B2-80B7-23EE8B1D3515}" type="slidenum">
              <a:rPr lang="en-US" smtClean="0"/>
              <a:t>‹#›</a:t>
            </a:fld>
            <a:endParaRPr lang="en-US"/>
          </a:p>
        </p:txBody>
      </p:sp>
    </p:spTree>
    <p:extLst>
      <p:ext uri="{BB962C8B-B14F-4D97-AF65-F5344CB8AC3E}">
        <p14:creationId xmlns:p14="http://schemas.microsoft.com/office/powerpoint/2010/main" val="34479357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DA042B6-DFF0-409E-8277-DAB20E7CB288}" type="datetimeFigureOut">
              <a:rPr lang="en-US" smtClean="0"/>
              <a:t>10/22/2021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E9C6D6D-461C-41B2-80B7-23EE8B1D3515}" type="slidenum">
              <a:rPr lang="en-US" smtClean="0"/>
              <a:t>‹#›</a:t>
            </a:fld>
            <a:endParaRPr lang="en-US"/>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35843519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DA042B6-DFF0-409E-8277-DAB20E7CB288}" type="datetimeFigureOut">
              <a:rPr lang="en-US" smtClean="0"/>
              <a:t>10/22/2021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E9C6D6D-461C-41B2-80B7-23EE8B1D3515}" type="slidenum">
              <a:rPr lang="en-US" smtClean="0"/>
              <a:t>‹#›</a:t>
            </a:fld>
            <a:endParaRPr lang="en-US"/>
          </a:p>
        </p:txBody>
      </p:sp>
    </p:spTree>
    <p:extLst>
      <p:ext uri="{BB962C8B-B14F-4D97-AF65-F5344CB8AC3E}">
        <p14:creationId xmlns:p14="http://schemas.microsoft.com/office/powerpoint/2010/main" val="16684446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en-US"/>
              <a:t>Click to edit Master title style</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9DA042B6-DFF0-409E-8277-DAB20E7CB288}" type="datetimeFigureOut">
              <a:rPr lang="en-US" smtClean="0"/>
              <a:t>10/22/2021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E9C6D6D-461C-41B2-80B7-23EE8B1D3515}" type="slidenum">
              <a:rPr lang="en-US" smtClean="0"/>
              <a:t>‹#›</a:t>
            </a:fld>
            <a:endParaRPr lang="en-US"/>
          </a:p>
        </p:txBody>
      </p:sp>
    </p:spTree>
    <p:extLst>
      <p:ext uri="{BB962C8B-B14F-4D97-AF65-F5344CB8AC3E}">
        <p14:creationId xmlns:p14="http://schemas.microsoft.com/office/powerpoint/2010/main" val="68296765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en-US"/>
              <a:t>Click to edit Master title style</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9DA042B6-DFF0-409E-8277-DAB20E7CB288}" type="datetimeFigureOut">
              <a:rPr lang="en-US" smtClean="0"/>
              <a:t>10/22/2021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E9C6D6D-461C-41B2-80B7-23EE8B1D3515}" type="slidenum">
              <a:rPr lang="en-US" smtClean="0"/>
              <a:t>‹#›</a:t>
            </a:fld>
            <a:endParaRPr lang="en-US"/>
          </a:p>
        </p:txBody>
      </p:sp>
    </p:spTree>
    <p:extLst>
      <p:ext uri="{BB962C8B-B14F-4D97-AF65-F5344CB8AC3E}">
        <p14:creationId xmlns:p14="http://schemas.microsoft.com/office/powerpoint/2010/main" val="192293828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DA042B6-DFF0-409E-8277-DAB20E7CB288}" type="datetimeFigureOut">
              <a:rPr lang="en-US" smtClean="0"/>
              <a:t>10/22/2021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9C6D6D-461C-41B2-80B7-23EE8B1D3515}" type="slidenum">
              <a:rPr lang="en-US" smtClean="0"/>
              <a:t>‹#›</a:t>
            </a:fld>
            <a:endParaRPr lang="en-US"/>
          </a:p>
        </p:txBody>
      </p:sp>
    </p:spTree>
    <p:extLst>
      <p:ext uri="{BB962C8B-B14F-4D97-AF65-F5344CB8AC3E}">
        <p14:creationId xmlns:p14="http://schemas.microsoft.com/office/powerpoint/2010/main" val="4474094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en-US"/>
              <a:t>Click to edit Master title style</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DA042B6-DFF0-409E-8277-DAB20E7CB288}" type="datetimeFigureOut">
              <a:rPr lang="en-US" smtClean="0"/>
              <a:t>10/22/2021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9C6D6D-461C-41B2-80B7-23EE8B1D3515}" type="slidenum">
              <a:rPr lang="en-US" smtClean="0"/>
              <a:t>‹#›</a:t>
            </a:fld>
            <a:endParaRPr lang="en-US"/>
          </a:p>
        </p:txBody>
      </p:sp>
    </p:spTree>
    <p:extLst>
      <p:ext uri="{BB962C8B-B14F-4D97-AF65-F5344CB8AC3E}">
        <p14:creationId xmlns:p14="http://schemas.microsoft.com/office/powerpoint/2010/main" val="144778171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81192" y="702156"/>
            <a:ext cx="11029616" cy="1013800"/>
          </a:xfrm>
        </p:spPr>
        <p:txBody>
          <a:bodyPr/>
          <a:lstStyle/>
          <a:p>
            <a:r>
              <a:rPr lang="en-US"/>
              <a:t>Click to edit Master title style</a:t>
            </a:r>
            <a:endParaRPr lang="en-US" dirty="0"/>
          </a:p>
        </p:txBody>
      </p:sp>
      <p:sp>
        <p:nvSpPr>
          <p:cNvPr id="3" name="Content Placeholder 2"/>
          <p:cNvSpPr>
            <a:spLocks noGrp="1"/>
          </p:cNvSpPr>
          <p:nvPr>
            <p:ph idx="1"/>
          </p:nvPr>
        </p:nvSpPr>
        <p:spPr>
          <a:xfrm>
            <a:off x="581192" y="2180496"/>
            <a:ext cx="11029615" cy="367830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DA042B6-DFF0-409E-8277-DAB20E7CB288}" type="datetimeFigureOut">
              <a:rPr lang="en-US" smtClean="0"/>
              <a:t>10/22/2021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10558300" y="5956137"/>
            <a:ext cx="1052508" cy="365125"/>
          </a:xfrm>
        </p:spPr>
        <p:txBody>
          <a:bodyPr/>
          <a:lstStyle/>
          <a:p>
            <a:fld id="{8E9C6D6D-461C-41B2-80B7-23EE8B1D3515}" type="slidenum">
              <a:rPr lang="en-US" smtClean="0"/>
              <a:t>‹#›</a:t>
            </a:fld>
            <a:endParaRPr lang="en-US"/>
          </a:p>
        </p:txBody>
      </p:sp>
    </p:spTree>
    <p:extLst>
      <p:ext uri="{BB962C8B-B14F-4D97-AF65-F5344CB8AC3E}">
        <p14:creationId xmlns:p14="http://schemas.microsoft.com/office/powerpoint/2010/main" val="38167965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DA042B6-DFF0-409E-8277-DAB20E7CB288}" type="datetimeFigureOut">
              <a:rPr lang="en-US" smtClean="0"/>
              <a:t>10/22/2021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9C6D6D-461C-41B2-80B7-23EE8B1D3515}" type="slidenum">
              <a:rPr lang="en-US" smtClean="0"/>
              <a:t>‹#›</a:t>
            </a:fld>
            <a:endParaRPr lang="en-US"/>
          </a:p>
        </p:txBody>
      </p:sp>
    </p:spTree>
    <p:extLst>
      <p:ext uri="{BB962C8B-B14F-4D97-AF65-F5344CB8AC3E}">
        <p14:creationId xmlns:p14="http://schemas.microsoft.com/office/powerpoint/2010/main" val="25589309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en-US"/>
              <a:t>Click to edit Master title style</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DA042B6-DFF0-409E-8277-DAB20E7CB288}" type="datetimeFigureOut">
              <a:rPr lang="en-US" smtClean="0"/>
              <a:t>10/22/2021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9C6D6D-461C-41B2-80B7-23EE8B1D3515}" type="slidenum">
              <a:rPr lang="en-US" smtClean="0"/>
              <a:t>‹#›</a:t>
            </a:fld>
            <a:endParaRPr lang="en-US"/>
          </a:p>
        </p:txBody>
      </p:sp>
    </p:spTree>
    <p:extLst>
      <p:ext uri="{BB962C8B-B14F-4D97-AF65-F5344CB8AC3E}">
        <p14:creationId xmlns:p14="http://schemas.microsoft.com/office/powerpoint/2010/main" val="7291045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a:t>Click to edit Master title style</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DA042B6-DFF0-409E-8277-DAB20E7CB288}" type="datetimeFigureOut">
              <a:rPr lang="en-US" smtClean="0"/>
              <a:t>10/22/2021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E9C6D6D-461C-41B2-80B7-23EE8B1D3515}" type="slidenum">
              <a:rPr lang="en-US" smtClean="0"/>
              <a:t>‹#›</a:t>
            </a:fld>
            <a:endParaRPr lang="en-US"/>
          </a:p>
        </p:txBody>
      </p:sp>
    </p:spTree>
    <p:extLst>
      <p:ext uri="{BB962C8B-B14F-4D97-AF65-F5344CB8AC3E}">
        <p14:creationId xmlns:p14="http://schemas.microsoft.com/office/powerpoint/2010/main" val="5269406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Content Placeholder 3"/>
          <p:cNvSpPr>
            <a:spLocks noGrp="1"/>
          </p:cNvSpPr>
          <p:nvPr>
            <p:ph sz="quarter" idx="13"/>
          </p:nvPr>
        </p:nvSpPr>
        <p:spPr>
          <a:xfrm>
            <a:off x="913774" y="3051012"/>
            <a:ext cx="5106027" cy="27401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3" name="Content Placeholder 5"/>
          <p:cNvSpPr>
            <a:spLocks noGrp="1"/>
          </p:cNvSpPr>
          <p:nvPr>
            <p:ph sz="quarter" idx="14"/>
          </p:nvPr>
        </p:nvSpPr>
        <p:spPr>
          <a:xfrm>
            <a:off x="6172200" y="3051012"/>
            <a:ext cx="5105401" cy="27401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DA042B6-DFF0-409E-8277-DAB20E7CB288}" type="datetimeFigureOut">
              <a:rPr lang="en-US" smtClean="0"/>
              <a:t>10/22/2021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E9C6D6D-461C-41B2-80B7-23EE8B1D3515}" type="slidenum">
              <a:rPr lang="en-US" smtClean="0"/>
              <a:t>‹#›</a:t>
            </a:fld>
            <a:endParaRPr lang="en-US"/>
          </a:p>
        </p:txBody>
      </p:sp>
    </p:spTree>
    <p:extLst>
      <p:ext uri="{BB962C8B-B14F-4D97-AF65-F5344CB8AC3E}">
        <p14:creationId xmlns:p14="http://schemas.microsoft.com/office/powerpoint/2010/main" val="16841348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DA042B6-DFF0-409E-8277-DAB20E7CB288}" type="datetimeFigureOut">
              <a:rPr lang="en-US" smtClean="0"/>
              <a:t>10/22/2021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E9C6D6D-461C-41B2-80B7-23EE8B1D3515}" type="slidenum">
              <a:rPr lang="en-US" smtClean="0"/>
              <a:t>‹#›</a:t>
            </a:fld>
            <a:endParaRPr lang="en-US"/>
          </a:p>
        </p:txBody>
      </p:sp>
    </p:spTree>
    <p:extLst>
      <p:ext uri="{BB962C8B-B14F-4D97-AF65-F5344CB8AC3E}">
        <p14:creationId xmlns:p14="http://schemas.microsoft.com/office/powerpoint/2010/main" val="14533549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9DA042B6-DFF0-409E-8277-DAB20E7CB288}" type="datetimeFigureOut">
              <a:rPr lang="en-US" smtClean="0"/>
              <a:t>10/22/2021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E9C6D6D-461C-41B2-80B7-23EE8B1D3515}" type="slidenum">
              <a:rPr lang="en-US" smtClean="0"/>
              <a:t>‹#›</a:t>
            </a:fld>
            <a:endParaRPr lang="en-US"/>
          </a:p>
        </p:txBody>
      </p:sp>
    </p:spTree>
    <p:extLst>
      <p:ext uri="{BB962C8B-B14F-4D97-AF65-F5344CB8AC3E}">
        <p14:creationId xmlns:p14="http://schemas.microsoft.com/office/powerpoint/2010/main" val="40038664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en-US"/>
              <a:t>Click to edit Master title style</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DA042B6-DFF0-409E-8277-DAB20E7CB288}" type="datetimeFigureOut">
              <a:rPr lang="en-US" smtClean="0"/>
              <a:t>10/22/2021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E9C6D6D-461C-41B2-80B7-23EE8B1D3515}" type="slidenum">
              <a:rPr lang="en-US" smtClean="0"/>
              <a:t>‹#›</a:t>
            </a:fld>
            <a:endParaRPr lang="en-US"/>
          </a:p>
        </p:txBody>
      </p:sp>
    </p:spTree>
    <p:extLst>
      <p:ext uri="{BB962C8B-B14F-4D97-AF65-F5344CB8AC3E}">
        <p14:creationId xmlns:p14="http://schemas.microsoft.com/office/powerpoint/2010/main" val="32060349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DA042B6-DFF0-409E-8277-DAB20E7CB288}" type="datetimeFigureOut">
              <a:rPr lang="en-US" smtClean="0"/>
              <a:t>10/22/2021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E9C6D6D-461C-41B2-80B7-23EE8B1D3515}" type="slidenum">
              <a:rPr lang="en-US" smtClean="0"/>
              <a:t>‹#›</a:t>
            </a:fld>
            <a:endParaRPr lang="en-US"/>
          </a:p>
        </p:txBody>
      </p:sp>
    </p:spTree>
    <p:extLst>
      <p:ext uri="{BB962C8B-B14F-4D97-AF65-F5344CB8AC3E}">
        <p14:creationId xmlns:p14="http://schemas.microsoft.com/office/powerpoint/2010/main" val="23421886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20">
            <a:alphaModFix/>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78737" y="5883275"/>
            <a:ext cx="2743200" cy="365125"/>
          </a:xfrm>
          <a:prstGeom prst="rect">
            <a:avLst/>
          </a:prstGeom>
        </p:spPr>
        <p:txBody>
          <a:bodyPr vert="horz" lIns="91440" tIns="45720" rIns="91440" bIns="45720" rtlCol="0" anchor="ctr"/>
          <a:lstStyle>
            <a:lvl1pPr algn="r">
              <a:defRPr sz="1000">
                <a:solidFill>
                  <a:schemeClr val="tx1"/>
                </a:solidFill>
              </a:defRPr>
            </a:lvl1pPr>
          </a:lstStyle>
          <a:p>
            <a:fld id="{9DA042B6-DFF0-409E-8277-DAB20E7CB288}" type="datetimeFigureOut">
              <a:rPr lang="en-US" smtClean="0"/>
              <a:t>10/22/2021</a:t>
            </a:fld>
            <a:endParaRPr lang="en-US"/>
          </a:p>
        </p:txBody>
      </p:sp>
      <p:sp>
        <p:nvSpPr>
          <p:cNvPr id="5" name="Footer Placeholder 4"/>
          <p:cNvSpPr>
            <a:spLocks noGrp="1"/>
          </p:cNvSpPr>
          <p:nvPr>
            <p:ph type="ftr" sz="quarter" idx="3"/>
          </p:nvPr>
        </p:nvSpPr>
        <p:spPr>
          <a:xfrm>
            <a:off x="913774" y="5883275"/>
            <a:ext cx="6672887" cy="365125"/>
          </a:xfrm>
          <a:prstGeom prst="rect">
            <a:avLst/>
          </a:prstGeom>
        </p:spPr>
        <p:txBody>
          <a:bodyPr vert="horz" lIns="91440" tIns="45720" rIns="91440" bIns="45720" rtlCol="0" anchor="ctr"/>
          <a:lstStyle>
            <a:lvl1pPr algn="l">
              <a:defRPr sz="1000">
                <a:solidFill>
                  <a:schemeClr val="tx1"/>
                </a:solidFill>
              </a:defRPr>
            </a:lvl1pPr>
          </a:lstStyle>
          <a:p>
            <a:endParaRPr lang="en-US"/>
          </a:p>
        </p:txBody>
      </p:sp>
      <p:sp>
        <p:nvSpPr>
          <p:cNvPr id="6" name="Slide Number Placeholder 5"/>
          <p:cNvSpPr>
            <a:spLocks noGrp="1"/>
          </p:cNvSpPr>
          <p:nvPr>
            <p:ph type="sldNum" sz="quarter" idx="4"/>
          </p:nvPr>
        </p:nvSpPr>
        <p:spPr>
          <a:xfrm>
            <a:off x="10514011" y="5883275"/>
            <a:ext cx="764215" cy="365125"/>
          </a:xfrm>
          <a:prstGeom prst="rect">
            <a:avLst/>
          </a:prstGeom>
        </p:spPr>
        <p:txBody>
          <a:bodyPr vert="horz" lIns="91440" tIns="45720" rIns="91440" bIns="45720" rtlCol="0" anchor="ctr"/>
          <a:lstStyle>
            <a:lvl1pPr algn="r">
              <a:defRPr sz="1000">
                <a:solidFill>
                  <a:schemeClr val="tx1"/>
                </a:solidFill>
              </a:defRPr>
            </a:lvl1pPr>
          </a:lstStyle>
          <a:p>
            <a:fld id="{8E9C6D6D-461C-41B2-80B7-23EE8B1D3515}" type="slidenum">
              <a:rPr lang="en-US" smtClean="0"/>
              <a:t>‹#›</a:t>
            </a:fld>
            <a:endParaRPr lang="en-US"/>
          </a:p>
        </p:txBody>
      </p:sp>
    </p:spTree>
    <p:extLst>
      <p:ext uri="{BB962C8B-B14F-4D97-AF65-F5344CB8AC3E}">
        <p14:creationId xmlns:p14="http://schemas.microsoft.com/office/powerpoint/2010/main" val="166134053"/>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 id="2147483756" r:id="rId12"/>
    <p:sldLayoutId id="2147483757" r:id="rId13"/>
    <p:sldLayoutId id="2147483758" r:id="rId14"/>
    <p:sldLayoutId id="2147483759" r:id="rId15"/>
    <p:sldLayoutId id="2147483760" r:id="rId16"/>
    <p:sldLayoutId id="2147483761" r:id="rId17"/>
    <p:sldLayoutId id="2147483762" r:id="rId18"/>
  </p:sldLayoutIdLst>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hyperlink" Target="https://image.slidesharecdn.com/diamond-water-paradox-180620013018/95/diamond-waterparadox-a-theory-4-638.jpg?cb=1529458382" TargetMode="External"/><Relationship Id="rId2" Type="http://schemas.openxmlformats.org/officeDocument/2006/relationships/hyperlink" Target="https://image.slidesharecdn.com/diamond-water-paradox-180620013018/95/diamond-waterparadox-a-theory-3-638.jpg?cb=1529458382" TargetMode="External"/><Relationship Id="rId1" Type="http://schemas.openxmlformats.org/officeDocument/2006/relationships/slideLayout" Target="../slideLayouts/slideLayout7.xml"/><Relationship Id="rId4" Type="http://schemas.openxmlformats.org/officeDocument/2006/relationships/image" Target="../media/image18.jpeg"/></Relationships>
</file>

<file path=ppt/slides/_rels/slide18.xml.rels><?xml version="1.0" encoding="UTF-8" standalone="yes"?>
<Relationships xmlns="http://schemas.openxmlformats.org/package/2006/relationships"><Relationship Id="rId3" Type="http://schemas.openxmlformats.org/officeDocument/2006/relationships/hyperlink" Target="https://image.slidesharecdn.com/diamond-water-paradox-180620013018/95/diamond-waterparadox-a-theory-15-638.jpg?cb=1529458382" TargetMode="External"/><Relationship Id="rId2" Type="http://schemas.openxmlformats.org/officeDocument/2006/relationships/hyperlink" Target="https://image.slidesharecdn.com/diamond-water-paradox-180620013018/95/diamond-waterparadox-a-theory-6-638.jpg?cb=1529458382" TargetMode="Externa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6.xml"/><Relationship Id="rId4" Type="http://schemas.openxmlformats.org/officeDocument/2006/relationships/image" Target="../media/image10.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867FDB-B966-457D-845C-2A1A59128176}"/>
              </a:ext>
            </a:extLst>
          </p:cNvPr>
          <p:cNvSpPr>
            <a:spLocks noGrp="1"/>
          </p:cNvSpPr>
          <p:nvPr>
            <p:ph type="ctrTitle"/>
          </p:nvPr>
        </p:nvSpPr>
        <p:spPr/>
        <p:txBody>
          <a:bodyPr>
            <a:normAutofit/>
          </a:bodyPr>
          <a:lstStyle/>
          <a:p>
            <a:r>
              <a:rPr lang="en-US" sz="4800" dirty="0"/>
              <a:t>UNIT-2</a:t>
            </a:r>
            <a:br>
              <a:rPr lang="en-US" sz="4800" dirty="0"/>
            </a:br>
            <a:r>
              <a:rPr lang="en-US" sz="4800" dirty="0"/>
              <a:t>UTILITY CONCEPT AND THEORIES</a:t>
            </a:r>
          </a:p>
        </p:txBody>
      </p:sp>
      <p:sp>
        <p:nvSpPr>
          <p:cNvPr id="3" name="Subtitle 2">
            <a:extLst>
              <a:ext uri="{FF2B5EF4-FFF2-40B4-BE49-F238E27FC236}">
                <a16:creationId xmlns:a16="http://schemas.microsoft.com/office/drawing/2014/main" id="{15D8FF86-56B4-413C-8129-1D2591D9941B}"/>
              </a:ext>
            </a:extLst>
          </p:cNvPr>
          <p:cNvSpPr>
            <a:spLocks noGrp="1"/>
          </p:cNvSpPr>
          <p:nvPr>
            <p:ph type="subTitle" idx="1"/>
          </p:nvPr>
        </p:nvSpPr>
        <p:spPr/>
        <p:txBody>
          <a:bodyPr/>
          <a:lstStyle/>
          <a:p>
            <a:r>
              <a:rPr lang="en-US" dirty="0"/>
              <a:t>UTILITY CONCEPT AND CARDINAL MEASUREMENT OF UTILITY </a:t>
            </a:r>
          </a:p>
        </p:txBody>
      </p:sp>
    </p:spTree>
    <p:extLst>
      <p:ext uri="{BB962C8B-B14F-4D97-AF65-F5344CB8AC3E}">
        <p14:creationId xmlns:p14="http://schemas.microsoft.com/office/powerpoint/2010/main" val="40827680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17AA4CA-35A7-4DAA-A47C-89D86B78266A}"/>
              </a:ext>
            </a:extLst>
          </p:cNvPr>
          <p:cNvSpPr txBox="1"/>
          <p:nvPr/>
        </p:nvSpPr>
        <p:spPr>
          <a:xfrm>
            <a:off x="318752" y="175839"/>
            <a:ext cx="6098146" cy="923330"/>
          </a:xfrm>
          <a:prstGeom prst="rect">
            <a:avLst/>
          </a:prstGeom>
          <a:noFill/>
        </p:spPr>
        <p:txBody>
          <a:bodyPr wrap="square">
            <a:spAutoFit/>
          </a:bodyPr>
          <a:lstStyle/>
          <a:p>
            <a:pPr algn="l" fontAlgn="base"/>
            <a:r>
              <a:rPr lang="en-US" b="1" dirty="0">
                <a:solidFill>
                  <a:srgbClr val="000000"/>
                </a:solidFill>
                <a:effectLst/>
                <a:latin typeface="Georgia" panose="02040502050405020303" pitchFamily="18" charset="0"/>
              </a:rPr>
              <a:t>Total Utility is Summation of Marginal Utilities:</a:t>
            </a:r>
          </a:p>
          <a:p>
            <a:br>
              <a:rPr lang="en-US" b="0" i="0" dirty="0">
                <a:solidFill>
                  <a:srgbClr val="424142"/>
                </a:solidFill>
                <a:effectLst/>
                <a:latin typeface="Georgia" panose="02040502050405020303" pitchFamily="18" charset="0"/>
              </a:rPr>
            </a:br>
            <a:endParaRPr lang="en-US" dirty="0"/>
          </a:p>
        </p:txBody>
      </p:sp>
      <p:sp>
        <p:nvSpPr>
          <p:cNvPr id="5" name="TextBox 4">
            <a:extLst>
              <a:ext uri="{FF2B5EF4-FFF2-40B4-BE49-F238E27FC236}">
                <a16:creationId xmlns:a16="http://schemas.microsoft.com/office/drawing/2014/main" id="{AAFC8800-879D-4354-9566-E39A22786100}"/>
              </a:ext>
            </a:extLst>
          </p:cNvPr>
          <p:cNvSpPr txBox="1"/>
          <p:nvPr/>
        </p:nvSpPr>
        <p:spPr>
          <a:xfrm>
            <a:off x="434662" y="858213"/>
            <a:ext cx="6098146" cy="2031325"/>
          </a:xfrm>
          <a:prstGeom prst="rect">
            <a:avLst/>
          </a:prstGeom>
          <a:noFill/>
        </p:spPr>
        <p:txBody>
          <a:bodyPr wrap="square">
            <a:spAutoFit/>
          </a:bodyPr>
          <a:lstStyle/>
          <a:p>
            <a:pPr algn="l" fontAlgn="base"/>
            <a:r>
              <a:rPr lang="en-US" b="0" dirty="0">
                <a:solidFill>
                  <a:srgbClr val="424142"/>
                </a:solidFill>
                <a:effectLst/>
                <a:latin typeface="Georgia" panose="02040502050405020303" pitchFamily="18" charset="0"/>
              </a:rPr>
              <a:t>Total utility can also be calculated as the sum of marginal utilities from all units, i.e.</a:t>
            </a:r>
          </a:p>
          <a:p>
            <a:pPr algn="l" fontAlgn="base"/>
            <a:r>
              <a:rPr lang="en-US" b="0" dirty="0" err="1">
                <a:solidFill>
                  <a:srgbClr val="424142"/>
                </a:solidFill>
                <a:effectLst/>
                <a:latin typeface="Georgia" panose="02040502050405020303" pitchFamily="18" charset="0"/>
              </a:rPr>
              <a:t>TU</a:t>
            </a:r>
            <a:r>
              <a:rPr lang="en-US" b="0" baseline="-25000" dirty="0" err="1">
                <a:solidFill>
                  <a:srgbClr val="424142"/>
                </a:solidFill>
                <a:effectLst/>
                <a:latin typeface="Georgia" panose="02040502050405020303" pitchFamily="18" charset="0"/>
              </a:rPr>
              <a:t>n</a:t>
            </a:r>
            <a:r>
              <a:rPr lang="en-US" b="0" dirty="0">
                <a:solidFill>
                  <a:srgbClr val="424142"/>
                </a:solidFill>
                <a:effectLst/>
                <a:latin typeface="Georgia" panose="02040502050405020303" pitchFamily="18" charset="0"/>
              </a:rPr>
              <a:t>= MU</a:t>
            </a:r>
            <a:r>
              <a:rPr lang="en-US" b="0" baseline="-25000" dirty="0">
                <a:solidFill>
                  <a:srgbClr val="424142"/>
                </a:solidFill>
                <a:effectLst/>
                <a:latin typeface="Georgia" panose="02040502050405020303" pitchFamily="18" charset="0"/>
              </a:rPr>
              <a:t>1</a:t>
            </a:r>
            <a:r>
              <a:rPr lang="en-US" b="0" dirty="0">
                <a:solidFill>
                  <a:srgbClr val="424142"/>
                </a:solidFill>
                <a:effectLst/>
                <a:latin typeface="Georgia" panose="02040502050405020303" pitchFamily="18" charset="0"/>
              </a:rPr>
              <a:t> + MU</a:t>
            </a:r>
            <a:r>
              <a:rPr lang="en-US" b="0" baseline="-25000" dirty="0">
                <a:solidFill>
                  <a:srgbClr val="424142"/>
                </a:solidFill>
                <a:effectLst/>
                <a:latin typeface="Georgia" panose="02040502050405020303" pitchFamily="18" charset="0"/>
              </a:rPr>
              <a:t>2</a:t>
            </a:r>
            <a:r>
              <a:rPr lang="en-US" b="0" dirty="0">
                <a:solidFill>
                  <a:srgbClr val="424142"/>
                </a:solidFill>
                <a:effectLst/>
                <a:latin typeface="Georgia" panose="02040502050405020303" pitchFamily="18" charset="0"/>
              </a:rPr>
              <a:t> + MU</a:t>
            </a:r>
            <a:r>
              <a:rPr lang="en-US" b="0" baseline="-25000" dirty="0">
                <a:solidFill>
                  <a:srgbClr val="424142"/>
                </a:solidFill>
                <a:effectLst/>
                <a:latin typeface="Georgia" panose="02040502050405020303" pitchFamily="18" charset="0"/>
              </a:rPr>
              <a:t>3</a:t>
            </a:r>
            <a:r>
              <a:rPr lang="en-US" b="0" dirty="0">
                <a:solidFill>
                  <a:srgbClr val="424142"/>
                </a:solidFill>
                <a:effectLst/>
                <a:latin typeface="Georgia" panose="02040502050405020303" pitchFamily="18" charset="0"/>
              </a:rPr>
              <a:t> +……………………… + </a:t>
            </a:r>
            <a:r>
              <a:rPr lang="en-US" b="0" dirty="0" err="1">
                <a:solidFill>
                  <a:srgbClr val="424142"/>
                </a:solidFill>
                <a:effectLst/>
                <a:latin typeface="Georgia" panose="02040502050405020303" pitchFamily="18" charset="0"/>
              </a:rPr>
              <a:t>MU</a:t>
            </a:r>
            <a:r>
              <a:rPr lang="en-US" b="0" baseline="-25000" dirty="0" err="1">
                <a:solidFill>
                  <a:srgbClr val="424142"/>
                </a:solidFill>
                <a:effectLst/>
                <a:latin typeface="Georgia" panose="02040502050405020303" pitchFamily="18" charset="0"/>
              </a:rPr>
              <a:t>n</a:t>
            </a:r>
            <a:r>
              <a:rPr lang="en-US" b="0" dirty="0">
                <a:solidFill>
                  <a:srgbClr val="424142"/>
                </a:solidFill>
                <a:effectLst/>
                <a:latin typeface="Georgia" panose="02040502050405020303" pitchFamily="18" charset="0"/>
              </a:rPr>
              <a:t> or simply,</a:t>
            </a:r>
          </a:p>
          <a:p>
            <a:pPr algn="l" fontAlgn="base"/>
            <a:r>
              <a:rPr lang="en-US" b="0" dirty="0">
                <a:solidFill>
                  <a:srgbClr val="424142"/>
                </a:solidFill>
                <a:effectLst/>
                <a:latin typeface="Georgia" panose="02040502050405020303" pitchFamily="18" charset="0"/>
              </a:rPr>
              <a:t>TU = ∑MU</a:t>
            </a:r>
          </a:p>
          <a:p>
            <a:pPr algn="l" fontAlgn="base"/>
            <a:r>
              <a:rPr lang="en-US" b="0" dirty="0">
                <a:solidFill>
                  <a:srgbClr val="424142"/>
                </a:solidFill>
                <a:effectLst/>
                <a:latin typeface="Georgia" panose="02040502050405020303" pitchFamily="18" charset="0"/>
              </a:rPr>
              <a:t>The concepts of TU and MU can be better understood from the following schedule and diagram:</a:t>
            </a:r>
          </a:p>
        </p:txBody>
      </p:sp>
      <p:pic>
        <p:nvPicPr>
          <p:cNvPr id="5122" name="Picture 2" descr="Consumer's Behaviour: Cardinal Utility Analysis (Explained With Diagram)">
            <a:extLst>
              <a:ext uri="{FF2B5EF4-FFF2-40B4-BE49-F238E27FC236}">
                <a16:creationId xmlns:a16="http://schemas.microsoft.com/office/drawing/2014/main" id="{DF6BF7B2-2826-4A51-BD29-4533074E2F8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8226" y="3061241"/>
            <a:ext cx="6758055" cy="3295077"/>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a:extLst>
              <a:ext uri="{FF2B5EF4-FFF2-40B4-BE49-F238E27FC236}">
                <a16:creationId xmlns:a16="http://schemas.microsoft.com/office/drawing/2014/main" id="{4C9D6820-B9CD-4463-842D-60208824F062}"/>
              </a:ext>
            </a:extLst>
          </p:cNvPr>
          <p:cNvPicPr>
            <a:picLocks noChangeAspect="1"/>
          </p:cNvPicPr>
          <p:nvPr/>
        </p:nvPicPr>
        <p:blipFill>
          <a:blip r:embed="rId3"/>
          <a:stretch>
            <a:fillRect/>
          </a:stretch>
        </p:blipFill>
        <p:spPr>
          <a:xfrm>
            <a:off x="7354825" y="0"/>
            <a:ext cx="5545513" cy="4530726"/>
          </a:xfrm>
          <a:prstGeom prst="rect">
            <a:avLst/>
          </a:prstGeom>
        </p:spPr>
      </p:pic>
    </p:spTree>
    <p:extLst>
      <p:ext uri="{BB962C8B-B14F-4D97-AF65-F5344CB8AC3E}">
        <p14:creationId xmlns:p14="http://schemas.microsoft.com/office/powerpoint/2010/main" val="33320029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lip_image002">
            <a:extLst>
              <a:ext uri="{FF2B5EF4-FFF2-40B4-BE49-F238E27FC236}">
                <a16:creationId xmlns:a16="http://schemas.microsoft.com/office/drawing/2014/main" id="{FDB0904D-8F87-41EB-B45D-E829871E25D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95944" y="367049"/>
            <a:ext cx="4401824" cy="6375042"/>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70BED9B8-8DCF-450B-A834-5C329F49F501}"/>
              </a:ext>
            </a:extLst>
          </p:cNvPr>
          <p:cNvSpPr txBox="1"/>
          <p:nvPr/>
        </p:nvSpPr>
        <p:spPr>
          <a:xfrm>
            <a:off x="6786350" y="845740"/>
            <a:ext cx="6093724" cy="2862322"/>
          </a:xfrm>
          <a:prstGeom prst="rect">
            <a:avLst/>
          </a:prstGeom>
          <a:noFill/>
        </p:spPr>
        <p:txBody>
          <a:bodyPr wrap="square">
            <a:spAutoFit/>
          </a:bodyPr>
          <a:lstStyle/>
          <a:p>
            <a:r>
              <a:rPr lang="en-US" dirty="0"/>
              <a:t>Limitation to the law of DMU</a:t>
            </a:r>
          </a:p>
          <a:p>
            <a:endParaRPr lang="en-US" dirty="0"/>
          </a:p>
          <a:p>
            <a:pPr marL="342900" indent="-342900">
              <a:buAutoNum type="arabicPeriod"/>
            </a:pPr>
            <a:r>
              <a:rPr lang="en-US" dirty="0"/>
              <a:t>Irrational assumption of identical unit.</a:t>
            </a:r>
          </a:p>
          <a:p>
            <a:pPr marL="342900" indent="-342900">
              <a:buAutoNum type="arabicPeriod"/>
            </a:pPr>
            <a:r>
              <a:rPr lang="en-US" dirty="0"/>
              <a:t>No time gap between consumption</a:t>
            </a:r>
          </a:p>
          <a:p>
            <a:pPr marL="342900" indent="-342900">
              <a:buAutoNum type="arabicPeriod"/>
            </a:pPr>
            <a:r>
              <a:rPr lang="en-US" dirty="0"/>
              <a:t>Cardinal measurement  is not possible</a:t>
            </a:r>
          </a:p>
          <a:p>
            <a:pPr marL="342900" indent="-342900">
              <a:buAutoNum type="arabicPeriod"/>
            </a:pPr>
            <a:r>
              <a:rPr lang="en-US" dirty="0"/>
              <a:t>Subjective concept</a:t>
            </a:r>
          </a:p>
          <a:p>
            <a:pPr marL="342900" indent="-342900">
              <a:buAutoNum type="arabicPeriod"/>
            </a:pPr>
            <a:r>
              <a:rPr lang="en-US" dirty="0"/>
              <a:t>Not applicable to invisible goods</a:t>
            </a:r>
          </a:p>
          <a:p>
            <a:pPr marL="342900" indent="-342900">
              <a:buAutoNum type="arabicPeriod"/>
            </a:pPr>
            <a:r>
              <a:rPr lang="en-US" dirty="0"/>
              <a:t>Mum can be </a:t>
            </a:r>
            <a:r>
              <a:rPr lang="en-US" dirty="0" err="1"/>
              <a:t>constat</a:t>
            </a:r>
            <a:r>
              <a:rPr lang="en-US" dirty="0"/>
              <a:t> </a:t>
            </a:r>
          </a:p>
          <a:p>
            <a:pPr marL="342900" indent="-342900">
              <a:buAutoNum type="arabicPeriod"/>
            </a:pPr>
            <a:r>
              <a:rPr lang="en-US" dirty="0"/>
              <a:t>Applicable to one commodity only</a:t>
            </a:r>
          </a:p>
          <a:p>
            <a:pPr marL="342900" indent="-342900">
              <a:buAutoNum type="arabicPeriod"/>
            </a:pPr>
            <a:endParaRPr lang="en-US" dirty="0"/>
          </a:p>
        </p:txBody>
      </p:sp>
      <p:sp>
        <p:nvSpPr>
          <p:cNvPr id="6" name="TextBox 5">
            <a:extLst>
              <a:ext uri="{FF2B5EF4-FFF2-40B4-BE49-F238E27FC236}">
                <a16:creationId xmlns:a16="http://schemas.microsoft.com/office/drawing/2014/main" id="{EE0A5580-3C77-4A36-BD1D-D911361A349E}"/>
              </a:ext>
            </a:extLst>
          </p:cNvPr>
          <p:cNvSpPr txBox="1"/>
          <p:nvPr/>
        </p:nvSpPr>
        <p:spPr>
          <a:xfrm>
            <a:off x="7075185" y="3571630"/>
            <a:ext cx="6441742" cy="2031325"/>
          </a:xfrm>
          <a:prstGeom prst="rect">
            <a:avLst/>
          </a:prstGeom>
          <a:noFill/>
        </p:spPr>
        <p:txBody>
          <a:bodyPr wrap="square">
            <a:spAutoFit/>
          </a:bodyPr>
          <a:lstStyle/>
          <a:p>
            <a:r>
              <a:rPr lang="en-US" dirty="0"/>
              <a:t>Exceptions of the law of DMU</a:t>
            </a:r>
          </a:p>
          <a:p>
            <a:endParaRPr lang="en-US" dirty="0"/>
          </a:p>
          <a:p>
            <a:r>
              <a:rPr lang="en-US" dirty="0"/>
              <a:t>Hobbies</a:t>
            </a:r>
          </a:p>
          <a:p>
            <a:r>
              <a:rPr lang="en-US" dirty="0"/>
              <a:t>Miser is not a </a:t>
            </a:r>
            <a:r>
              <a:rPr lang="en-US" dirty="0" err="1"/>
              <a:t>ratonal</a:t>
            </a:r>
            <a:r>
              <a:rPr lang="en-US" dirty="0"/>
              <a:t> consumer</a:t>
            </a:r>
          </a:p>
          <a:p>
            <a:r>
              <a:rPr lang="en-US" dirty="0"/>
              <a:t>Music</a:t>
            </a:r>
          </a:p>
          <a:p>
            <a:r>
              <a:rPr lang="en-US" dirty="0"/>
              <a:t>Drunkards</a:t>
            </a:r>
          </a:p>
          <a:p>
            <a:r>
              <a:rPr lang="en-US" dirty="0"/>
              <a:t>Reading. </a:t>
            </a:r>
          </a:p>
        </p:txBody>
      </p:sp>
    </p:spTree>
    <p:extLst>
      <p:ext uri="{BB962C8B-B14F-4D97-AF65-F5344CB8AC3E}">
        <p14:creationId xmlns:p14="http://schemas.microsoft.com/office/powerpoint/2010/main" val="27815918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04E3F23B-DD27-4B2E-9938-22CEDDB36E6E}"/>
              </a:ext>
            </a:extLst>
          </p:cNvPr>
          <p:cNvSpPr txBox="1"/>
          <p:nvPr/>
        </p:nvSpPr>
        <p:spPr>
          <a:xfrm>
            <a:off x="736979" y="612844"/>
            <a:ext cx="9976513" cy="5632311"/>
          </a:xfrm>
          <a:prstGeom prst="rect">
            <a:avLst/>
          </a:prstGeom>
          <a:noFill/>
        </p:spPr>
        <p:txBody>
          <a:bodyPr wrap="square">
            <a:spAutoFit/>
          </a:bodyPr>
          <a:lstStyle/>
          <a:p>
            <a:pPr algn="l"/>
            <a:r>
              <a:rPr lang="en-US" b="1" i="0" dirty="0">
                <a:solidFill>
                  <a:srgbClr val="000000"/>
                </a:solidFill>
                <a:effectLst/>
                <a:latin typeface="Open Sans" panose="020B0604020202020204" pitchFamily="34" charset="0"/>
              </a:rPr>
              <a:t>Law of </a:t>
            </a:r>
            <a:r>
              <a:rPr lang="en-US" b="1" i="0" dirty="0" err="1">
                <a:solidFill>
                  <a:srgbClr val="000000"/>
                </a:solidFill>
                <a:effectLst/>
                <a:latin typeface="Open Sans" panose="020B0604020202020204" pitchFamily="34" charset="0"/>
              </a:rPr>
              <a:t>Equi</a:t>
            </a:r>
            <a:r>
              <a:rPr lang="en-US" b="1" i="0" dirty="0">
                <a:solidFill>
                  <a:srgbClr val="000000"/>
                </a:solidFill>
                <a:effectLst/>
                <a:latin typeface="Open Sans" panose="020B0604020202020204" pitchFamily="34" charset="0"/>
              </a:rPr>
              <a:t>-Marginal Utility</a:t>
            </a:r>
          </a:p>
          <a:p>
            <a:pPr algn="l"/>
            <a:r>
              <a:rPr lang="en-US" b="0" i="0" dirty="0">
                <a:effectLst/>
                <a:latin typeface="Minion Pro"/>
              </a:rPr>
              <a:t>This law is based on the principle of obtaining maximum satisfaction from a limited income. It explains the behavior of a consumer when he consumes more than one commodity.</a:t>
            </a:r>
          </a:p>
          <a:p>
            <a:pPr algn="l"/>
            <a:r>
              <a:rPr lang="en-US" b="0" i="0" dirty="0">
                <a:effectLst/>
                <a:latin typeface="Minion Pro"/>
              </a:rPr>
              <a:t>The law states that a consumer should spend his limited income on different commodities in such a way that the last rupee spent on each commodity yield him equal marginal utility in order to get maximum satisfaction.</a:t>
            </a:r>
          </a:p>
          <a:p>
            <a:pPr algn="l"/>
            <a:r>
              <a:rPr lang="en-US" b="0" i="0" dirty="0">
                <a:effectLst/>
                <a:latin typeface="Minion Pro"/>
              </a:rPr>
              <a:t>Suppose there are different commodities like A, B, …, N. A consumer will get the maximum satisfaction in the case of equilibrium i.e.,</a:t>
            </a:r>
          </a:p>
          <a:p>
            <a:pPr algn="l"/>
            <a:r>
              <a:rPr lang="en-US" b="0" i="0" dirty="0">
                <a:effectLst/>
                <a:latin typeface="Minion Pro"/>
              </a:rPr>
              <a:t>MU</a:t>
            </a:r>
            <a:r>
              <a:rPr lang="en-US" b="0" i="0" baseline="-25000" dirty="0">
                <a:effectLst/>
                <a:latin typeface="Minion Pro"/>
              </a:rPr>
              <a:t>A </a:t>
            </a:r>
            <a:r>
              <a:rPr lang="en-US" b="0" i="0" dirty="0">
                <a:effectLst/>
                <a:latin typeface="Minion Pro"/>
              </a:rPr>
              <a:t>/ P</a:t>
            </a:r>
            <a:r>
              <a:rPr lang="en-US" b="0" i="0" baseline="-25000" dirty="0">
                <a:effectLst/>
                <a:latin typeface="Minion Pro"/>
              </a:rPr>
              <a:t>A</a:t>
            </a:r>
            <a:r>
              <a:rPr lang="en-US" b="0" i="0" dirty="0">
                <a:effectLst/>
                <a:latin typeface="Minion Pro"/>
              </a:rPr>
              <a:t> = MU</a:t>
            </a:r>
            <a:r>
              <a:rPr lang="en-US" b="0" i="0" baseline="-25000" dirty="0">
                <a:effectLst/>
                <a:latin typeface="Minion Pro"/>
              </a:rPr>
              <a:t>B </a:t>
            </a:r>
            <a:r>
              <a:rPr lang="en-US" b="0" i="0" dirty="0">
                <a:effectLst/>
                <a:latin typeface="Minion Pro"/>
              </a:rPr>
              <a:t>/ P</a:t>
            </a:r>
            <a:r>
              <a:rPr lang="en-US" b="0" i="0" baseline="-25000" dirty="0">
                <a:effectLst/>
                <a:latin typeface="Minion Pro"/>
              </a:rPr>
              <a:t>B</a:t>
            </a:r>
            <a:r>
              <a:rPr lang="en-US" b="0" i="0" dirty="0">
                <a:effectLst/>
                <a:latin typeface="Minion Pro"/>
              </a:rPr>
              <a:t> = … = MU</a:t>
            </a:r>
            <a:r>
              <a:rPr lang="en-US" b="0" i="0" baseline="-25000" dirty="0">
                <a:effectLst/>
                <a:latin typeface="Minion Pro"/>
              </a:rPr>
              <a:t>N </a:t>
            </a:r>
            <a:r>
              <a:rPr lang="en-US" b="0" i="0" dirty="0">
                <a:effectLst/>
                <a:latin typeface="Minion Pro"/>
              </a:rPr>
              <a:t>/ P</a:t>
            </a:r>
            <a:r>
              <a:rPr lang="en-US" b="0" i="0" baseline="-25000" dirty="0">
                <a:effectLst/>
                <a:latin typeface="Minion Pro"/>
              </a:rPr>
              <a:t>N</a:t>
            </a:r>
            <a:endParaRPr lang="en-US" b="0" i="0" dirty="0">
              <a:effectLst/>
              <a:latin typeface="Minion Pro"/>
            </a:endParaRPr>
          </a:p>
          <a:p>
            <a:pPr algn="l"/>
            <a:r>
              <a:rPr lang="en-US" b="0" i="0" dirty="0">
                <a:effectLst/>
                <a:latin typeface="Minion Pro"/>
              </a:rPr>
              <a:t>Where MU’s are the marginal utilities for the commodities and P’s are the prices of the commodities.</a:t>
            </a:r>
          </a:p>
          <a:p>
            <a:pPr algn="l"/>
            <a:r>
              <a:rPr lang="en-US" b="0" i="0" dirty="0">
                <a:effectLst/>
                <a:latin typeface="Minion Pro"/>
              </a:rPr>
              <a:t> </a:t>
            </a:r>
          </a:p>
          <a:p>
            <a:pPr algn="l"/>
            <a:r>
              <a:rPr lang="en-US" b="0" i="0" dirty="0">
                <a:solidFill>
                  <a:srgbClr val="000000"/>
                </a:solidFill>
                <a:effectLst/>
                <a:latin typeface="Open Sans" panose="020B0604020202020204" pitchFamily="34" charset="0"/>
              </a:rPr>
              <a:t>Assumptions of the Law</a:t>
            </a:r>
          </a:p>
          <a:p>
            <a:pPr algn="l">
              <a:buFont typeface="Arial" panose="020B0604020202020204" pitchFamily="34" charset="0"/>
              <a:buChar char="•"/>
            </a:pPr>
            <a:r>
              <a:rPr lang="en-US" b="0" i="0" dirty="0">
                <a:solidFill>
                  <a:srgbClr val="0B0B0B"/>
                </a:solidFill>
                <a:effectLst/>
                <a:latin typeface="Minion Pro"/>
              </a:rPr>
              <a:t>There is no change in the price of the goods or services.</a:t>
            </a:r>
          </a:p>
          <a:p>
            <a:pPr algn="l">
              <a:buFont typeface="Arial" panose="020B0604020202020204" pitchFamily="34" charset="0"/>
              <a:buChar char="•"/>
            </a:pPr>
            <a:r>
              <a:rPr lang="en-US" b="0" i="0" dirty="0">
                <a:solidFill>
                  <a:srgbClr val="0B0B0B"/>
                </a:solidFill>
                <a:effectLst/>
                <a:latin typeface="Minion Pro"/>
              </a:rPr>
              <a:t>The consumer has a fixed income.</a:t>
            </a:r>
          </a:p>
          <a:p>
            <a:pPr algn="l">
              <a:buFont typeface="Arial" panose="020B0604020202020204" pitchFamily="34" charset="0"/>
              <a:buChar char="•"/>
            </a:pPr>
            <a:r>
              <a:rPr lang="en-US" b="0" i="0" dirty="0">
                <a:solidFill>
                  <a:srgbClr val="0B0B0B"/>
                </a:solidFill>
                <a:effectLst/>
                <a:latin typeface="Minion Pro"/>
              </a:rPr>
              <a:t>The marginal utility of money is constant.</a:t>
            </a:r>
          </a:p>
          <a:p>
            <a:pPr algn="l">
              <a:buFont typeface="Arial" panose="020B0604020202020204" pitchFamily="34" charset="0"/>
              <a:buChar char="•"/>
            </a:pPr>
            <a:r>
              <a:rPr lang="en-US" b="0" i="0" dirty="0">
                <a:solidFill>
                  <a:srgbClr val="0B0B0B"/>
                </a:solidFill>
                <a:effectLst/>
                <a:latin typeface="Minion Pro"/>
              </a:rPr>
              <a:t>A consumer has perfect knowledge of utility.</a:t>
            </a:r>
          </a:p>
          <a:p>
            <a:pPr algn="l">
              <a:buFont typeface="Arial" panose="020B0604020202020204" pitchFamily="34" charset="0"/>
              <a:buChar char="•"/>
            </a:pPr>
            <a:r>
              <a:rPr lang="en-US" b="0" i="0" dirty="0">
                <a:solidFill>
                  <a:srgbClr val="0B0B0B"/>
                </a:solidFill>
                <a:effectLst/>
                <a:latin typeface="Minion Pro"/>
              </a:rPr>
              <a:t>Consumer tries to have maximum satisfaction.</a:t>
            </a:r>
          </a:p>
          <a:p>
            <a:pPr algn="l">
              <a:buFont typeface="Arial" panose="020B0604020202020204" pitchFamily="34" charset="0"/>
              <a:buChar char="•"/>
            </a:pPr>
            <a:r>
              <a:rPr lang="en-US" b="0" i="0" dirty="0">
                <a:solidFill>
                  <a:srgbClr val="0B0B0B"/>
                </a:solidFill>
                <a:effectLst/>
                <a:latin typeface="Minion Pro"/>
              </a:rPr>
              <a:t>The utility is measurable in cardinal terms.</a:t>
            </a:r>
          </a:p>
          <a:p>
            <a:pPr algn="l">
              <a:buFont typeface="Arial" panose="020B0604020202020204" pitchFamily="34" charset="0"/>
              <a:buChar char="•"/>
            </a:pPr>
            <a:r>
              <a:rPr lang="en-US" b="0" i="0" dirty="0">
                <a:solidFill>
                  <a:srgbClr val="0B0B0B"/>
                </a:solidFill>
                <a:effectLst/>
                <a:latin typeface="Minion Pro"/>
              </a:rPr>
              <a:t>There are substitutes for goods.</a:t>
            </a:r>
          </a:p>
          <a:p>
            <a:pPr algn="l">
              <a:buFont typeface="Arial" panose="020B0604020202020204" pitchFamily="34" charset="0"/>
              <a:buChar char="•"/>
            </a:pPr>
            <a:r>
              <a:rPr lang="en-US" b="0" i="0" dirty="0">
                <a:solidFill>
                  <a:srgbClr val="0B0B0B"/>
                </a:solidFill>
                <a:effectLst/>
                <a:latin typeface="Minion Pro"/>
              </a:rPr>
              <a:t>A consumer has many wants.</a:t>
            </a:r>
          </a:p>
        </p:txBody>
      </p:sp>
      <p:pic>
        <p:nvPicPr>
          <p:cNvPr id="3076" name="Picture 4" descr="Marshallian Approach Utility Approach Definition The want satisfying">
            <a:extLst>
              <a:ext uri="{FF2B5EF4-FFF2-40B4-BE49-F238E27FC236}">
                <a16:creationId xmlns:a16="http://schemas.microsoft.com/office/drawing/2014/main" id="{3F18FA3E-4A2C-47BC-8E06-4243F91C15B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39395" y="3661012"/>
            <a:ext cx="4577892" cy="3429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134947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5" name="Picture 7" descr="CHAPTER 2 CONSUMER BEHAVIOUR (UTILITY ANALYSIS) - ppt download">
            <a:extLst>
              <a:ext uri="{FF2B5EF4-FFF2-40B4-BE49-F238E27FC236}">
                <a16:creationId xmlns:a16="http://schemas.microsoft.com/office/drawing/2014/main" id="{50B2EE5B-6DF9-4DF4-9D54-9BF4DC3A0F1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8020" y="473300"/>
            <a:ext cx="11135960" cy="55507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168756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033DECB6-5ED7-4DD9-B7E2-3DA26CB526B4}"/>
              </a:ext>
            </a:extLst>
          </p:cNvPr>
          <p:cNvSpPr txBox="1"/>
          <p:nvPr/>
        </p:nvSpPr>
        <p:spPr>
          <a:xfrm>
            <a:off x="515772" y="289679"/>
            <a:ext cx="6765878" cy="3139321"/>
          </a:xfrm>
          <a:prstGeom prst="rect">
            <a:avLst/>
          </a:prstGeom>
          <a:noFill/>
        </p:spPr>
        <p:txBody>
          <a:bodyPr wrap="square">
            <a:spAutoFit/>
          </a:bodyPr>
          <a:lstStyle/>
          <a:p>
            <a:pPr algn="l"/>
            <a:r>
              <a:rPr lang="en-US" b="0" i="0" dirty="0">
                <a:solidFill>
                  <a:srgbClr val="000000"/>
                </a:solidFill>
                <a:effectLst/>
                <a:latin typeface="Open Sans" panose="020B0606030504020204" pitchFamily="34" charset="0"/>
              </a:rPr>
              <a:t>Importance of the Law</a:t>
            </a:r>
          </a:p>
          <a:p>
            <a:pPr algn="l">
              <a:buFont typeface="Arial" panose="020B0604020202020204" pitchFamily="34" charset="0"/>
              <a:buChar char="•"/>
            </a:pPr>
            <a:r>
              <a:rPr lang="en-US" b="0" i="0" dirty="0">
                <a:solidFill>
                  <a:srgbClr val="0B0B0B"/>
                </a:solidFill>
                <a:effectLst/>
                <a:latin typeface="Minion Pro"/>
              </a:rPr>
              <a:t>This law is helpful in the field of production. A producer has limited resources and tries to get maximum profit.</a:t>
            </a:r>
          </a:p>
          <a:p>
            <a:pPr algn="l">
              <a:buFont typeface="Arial" panose="020B0604020202020204" pitchFamily="34" charset="0"/>
              <a:buChar char="•"/>
            </a:pPr>
            <a:r>
              <a:rPr lang="en-US" b="0" i="0" dirty="0">
                <a:solidFill>
                  <a:srgbClr val="0B0B0B"/>
                </a:solidFill>
                <a:effectLst/>
                <a:latin typeface="Minion Pro"/>
              </a:rPr>
              <a:t>This law is helpful in the field of exchange. The exchange is of anything like some goods, wealth, trade, import, and export.</a:t>
            </a:r>
          </a:p>
          <a:p>
            <a:pPr algn="l">
              <a:buFont typeface="Arial" panose="020B0604020202020204" pitchFamily="34" charset="0"/>
              <a:buChar char="•"/>
            </a:pPr>
            <a:r>
              <a:rPr lang="en-US" b="0" i="0" dirty="0">
                <a:solidFill>
                  <a:srgbClr val="0B0B0B"/>
                </a:solidFill>
                <a:effectLst/>
                <a:latin typeface="Minion Pro"/>
              </a:rPr>
              <a:t>It is applicable to public finance.</a:t>
            </a:r>
          </a:p>
          <a:p>
            <a:pPr algn="l">
              <a:buFont typeface="Arial" panose="020B0604020202020204" pitchFamily="34" charset="0"/>
              <a:buChar char="•"/>
            </a:pPr>
            <a:r>
              <a:rPr lang="en-US" b="0" i="0" dirty="0">
                <a:solidFill>
                  <a:srgbClr val="0B0B0B"/>
                </a:solidFill>
                <a:effectLst/>
                <a:latin typeface="Minion Pro"/>
              </a:rPr>
              <a:t>The law is useful for workers in allocating the time between the work and rest.</a:t>
            </a:r>
          </a:p>
          <a:p>
            <a:pPr algn="l">
              <a:buFont typeface="Arial" panose="020B0604020202020204" pitchFamily="34" charset="0"/>
              <a:buChar char="•"/>
            </a:pPr>
            <a:r>
              <a:rPr lang="en-US" b="0" i="0" dirty="0">
                <a:solidFill>
                  <a:srgbClr val="0B0B0B"/>
                </a:solidFill>
                <a:effectLst/>
                <a:latin typeface="Minion Pro"/>
              </a:rPr>
              <a:t>It is useful in case of saving and spending.</a:t>
            </a:r>
          </a:p>
          <a:p>
            <a:pPr algn="l">
              <a:buFont typeface="Arial" panose="020B0604020202020204" pitchFamily="34" charset="0"/>
              <a:buChar char="•"/>
            </a:pPr>
            <a:r>
              <a:rPr lang="en-US" b="0" i="0" dirty="0">
                <a:solidFill>
                  <a:srgbClr val="0B0B0B"/>
                </a:solidFill>
                <a:effectLst/>
                <a:latin typeface="Minion Pro"/>
              </a:rPr>
              <a:t>It is useful to look for substitution in case of price rise.</a:t>
            </a:r>
          </a:p>
          <a:p>
            <a:pPr algn="l"/>
            <a:r>
              <a:rPr lang="en-US" b="0" i="0" dirty="0">
                <a:effectLst/>
                <a:latin typeface="Minion Pro"/>
              </a:rPr>
              <a:t> </a:t>
            </a:r>
          </a:p>
        </p:txBody>
      </p:sp>
      <p:sp>
        <p:nvSpPr>
          <p:cNvPr id="5" name="TextBox 4">
            <a:extLst>
              <a:ext uri="{FF2B5EF4-FFF2-40B4-BE49-F238E27FC236}">
                <a16:creationId xmlns:a16="http://schemas.microsoft.com/office/drawing/2014/main" id="{122C1369-5C8E-4B0F-A5B8-7090C5B54EAF}"/>
              </a:ext>
            </a:extLst>
          </p:cNvPr>
          <p:cNvSpPr txBox="1"/>
          <p:nvPr/>
        </p:nvSpPr>
        <p:spPr>
          <a:xfrm>
            <a:off x="515772" y="3429000"/>
            <a:ext cx="6093724" cy="2862322"/>
          </a:xfrm>
          <a:prstGeom prst="rect">
            <a:avLst/>
          </a:prstGeom>
          <a:noFill/>
        </p:spPr>
        <p:txBody>
          <a:bodyPr wrap="square">
            <a:spAutoFit/>
          </a:bodyPr>
          <a:lstStyle/>
          <a:p>
            <a:pPr algn="l"/>
            <a:r>
              <a:rPr lang="en-US" b="0" i="0" dirty="0">
                <a:solidFill>
                  <a:srgbClr val="000000"/>
                </a:solidFill>
                <a:effectLst/>
                <a:latin typeface="Open Sans" panose="020B0606030504020204" pitchFamily="34" charset="0"/>
              </a:rPr>
              <a:t>Limitation of the Law</a:t>
            </a:r>
          </a:p>
          <a:p>
            <a:pPr algn="l"/>
            <a:r>
              <a:rPr lang="en-US" b="0" i="0" dirty="0">
                <a:effectLst/>
                <a:latin typeface="Minion Pro"/>
              </a:rPr>
              <a:t>There are some limitations to this law. They are</a:t>
            </a:r>
          </a:p>
          <a:p>
            <a:pPr algn="l">
              <a:buFont typeface="Arial" panose="020B0604020202020204" pitchFamily="34" charset="0"/>
              <a:buChar char="•"/>
            </a:pPr>
            <a:r>
              <a:rPr lang="en-US" b="0" i="0" dirty="0">
                <a:solidFill>
                  <a:srgbClr val="0B0B0B"/>
                </a:solidFill>
                <a:effectLst/>
                <a:latin typeface="Minion Pro"/>
              </a:rPr>
              <a:t>The law is not applicable in case of knowledge. Reading books provides more knowledge and has more utility.</a:t>
            </a:r>
          </a:p>
          <a:p>
            <a:pPr algn="l">
              <a:buFont typeface="Arial" panose="020B0604020202020204" pitchFamily="34" charset="0"/>
              <a:buChar char="•"/>
            </a:pPr>
            <a:r>
              <a:rPr lang="en-US" b="0" i="0" dirty="0">
                <a:solidFill>
                  <a:srgbClr val="0B0B0B"/>
                </a:solidFill>
                <a:effectLst/>
                <a:latin typeface="Minion Pro"/>
              </a:rPr>
              <a:t>This law is not applicable in case of fashion and customs.</a:t>
            </a:r>
          </a:p>
          <a:p>
            <a:pPr algn="l">
              <a:buFont typeface="Arial" panose="020B0604020202020204" pitchFamily="34" charset="0"/>
              <a:buChar char="•"/>
            </a:pPr>
            <a:r>
              <a:rPr lang="en-US" b="0" i="0" dirty="0">
                <a:solidFill>
                  <a:srgbClr val="0B0B0B"/>
                </a:solidFill>
                <a:effectLst/>
                <a:latin typeface="Minion Pro"/>
              </a:rPr>
              <a:t>This law is not applicable for very low income.</a:t>
            </a:r>
          </a:p>
          <a:p>
            <a:pPr algn="l">
              <a:buFont typeface="Arial" panose="020B0604020202020204" pitchFamily="34" charset="0"/>
              <a:buChar char="•"/>
            </a:pPr>
            <a:r>
              <a:rPr lang="en-US" b="0" i="0" dirty="0">
                <a:solidFill>
                  <a:srgbClr val="0B0B0B"/>
                </a:solidFill>
                <a:effectLst/>
                <a:latin typeface="Minion Pro"/>
              </a:rPr>
              <a:t>There is no measurement of utility.</a:t>
            </a:r>
          </a:p>
          <a:p>
            <a:pPr algn="l">
              <a:buFont typeface="Arial" panose="020B0604020202020204" pitchFamily="34" charset="0"/>
              <a:buChar char="•"/>
            </a:pPr>
            <a:r>
              <a:rPr lang="en-US" b="0" i="0" dirty="0">
                <a:solidFill>
                  <a:srgbClr val="0B0B0B"/>
                </a:solidFill>
                <a:effectLst/>
                <a:latin typeface="Minion Pro"/>
              </a:rPr>
              <a:t>Not all consumer care for variety.</a:t>
            </a:r>
          </a:p>
          <a:p>
            <a:pPr algn="l">
              <a:buFont typeface="Arial" panose="020B0604020202020204" pitchFamily="34" charset="0"/>
              <a:buChar char="•"/>
            </a:pPr>
            <a:r>
              <a:rPr lang="en-US" b="0" i="0" dirty="0">
                <a:solidFill>
                  <a:srgbClr val="0B0B0B"/>
                </a:solidFill>
                <a:effectLst/>
                <a:latin typeface="Minion Pro"/>
              </a:rPr>
              <a:t>The law fails when there are no choices available for the good.</a:t>
            </a:r>
          </a:p>
          <a:p>
            <a:pPr algn="l">
              <a:buFont typeface="Arial" panose="020B0604020202020204" pitchFamily="34" charset="0"/>
              <a:buChar char="•"/>
            </a:pPr>
            <a:r>
              <a:rPr lang="en-US" b="0" i="0" dirty="0">
                <a:solidFill>
                  <a:srgbClr val="0B0B0B"/>
                </a:solidFill>
                <a:effectLst/>
                <a:latin typeface="Minion Pro"/>
              </a:rPr>
              <a:t>The law fails in case of frequent price change.</a:t>
            </a:r>
          </a:p>
        </p:txBody>
      </p:sp>
      <p:pic>
        <p:nvPicPr>
          <p:cNvPr id="1026" name="Picture 2">
            <a:extLst>
              <a:ext uri="{FF2B5EF4-FFF2-40B4-BE49-F238E27FC236}">
                <a16:creationId xmlns:a16="http://schemas.microsoft.com/office/drawing/2014/main" id="{4F3DA2AD-0BE0-448E-834D-1D7628D72A9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81650" y="0"/>
            <a:ext cx="5172220" cy="69624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160943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3D8459A-9020-4D19-8ABF-4A1FF30D6D58}"/>
              </a:ext>
            </a:extLst>
          </p:cNvPr>
          <p:cNvSpPr>
            <a:spLocks noChangeArrowheads="1"/>
          </p:cNvSpPr>
          <p:nvPr/>
        </p:nvSpPr>
        <p:spPr bwMode="auto">
          <a:xfrm>
            <a:off x="257576" y="609740"/>
            <a:ext cx="11475077" cy="11695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333333"/>
                </a:solidFill>
                <a:effectLst/>
                <a:latin typeface="Times New Roman" panose="02020603050405020304" pitchFamily="18" charset="0"/>
                <a:cs typeface="Times New Roman" panose="02020603050405020304" pitchFamily="18" charset="0"/>
              </a:rPr>
              <a:t>Marshall defines Consumer's surplus as follows:</a:t>
            </a:r>
            <a:endParaRPr kumimoji="0" lang="en-US" altLang="en-US" sz="1100" b="0" i="0" u="none" strike="noStrike" cap="none" normalizeH="0" baseline="0" dirty="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333333"/>
                </a:solidFill>
                <a:effectLst/>
                <a:latin typeface="Times New Roman" panose="02020603050405020304" pitchFamily="18" charset="0"/>
                <a:cs typeface="Times New Roman" panose="02020603050405020304" pitchFamily="18" charset="0"/>
              </a:rPr>
              <a:t> </a:t>
            </a:r>
            <a:endParaRPr kumimoji="0" lang="en-US" altLang="en-US" sz="1100" b="0" i="0" u="none" strike="noStrike" cap="none" normalizeH="0" baseline="0" dirty="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333333"/>
                </a:solidFill>
                <a:effectLst/>
                <a:latin typeface="Times New Roman" panose="02020603050405020304" pitchFamily="18" charset="0"/>
                <a:cs typeface="Times New Roman" panose="02020603050405020304" pitchFamily="18" charset="0"/>
              </a:rPr>
              <a:t>'</a:t>
            </a:r>
            <a:r>
              <a:rPr kumimoji="0" lang="en-US" altLang="en-US" sz="1400" b="0" i="1" u="none" strike="noStrike" cap="none" normalizeH="0" baseline="0" dirty="0">
                <a:ln>
                  <a:noFill/>
                </a:ln>
                <a:solidFill>
                  <a:srgbClr val="333333"/>
                </a:solidFill>
                <a:effectLst/>
                <a:latin typeface="Times New Roman" panose="02020603050405020304" pitchFamily="18" charset="0"/>
                <a:cs typeface="Times New Roman" panose="02020603050405020304" pitchFamily="18" charset="0"/>
              </a:rPr>
              <a:t>The excess of price which a person would be willing to pay</a:t>
            </a:r>
            <a:r>
              <a:rPr kumimoji="0" lang="en-US" altLang="en-US" sz="1400" b="0" i="0" u="none" strike="noStrike" cap="none" normalizeH="0" baseline="0" dirty="0">
                <a:ln>
                  <a:noFill/>
                </a:ln>
                <a:solidFill>
                  <a:srgbClr val="333333"/>
                </a:solidFill>
                <a:effectLst/>
                <a:latin typeface="Times New Roman" panose="02020603050405020304" pitchFamily="18" charset="0"/>
                <a:cs typeface="Times New Roman" panose="02020603050405020304" pitchFamily="18" charset="0"/>
              </a:rPr>
              <a:t> </a:t>
            </a:r>
            <a:r>
              <a:rPr kumimoji="0" lang="en-US" altLang="en-US" sz="1400" b="0" i="1" u="none" strike="noStrike" cap="none" normalizeH="0" baseline="0" dirty="0">
                <a:ln>
                  <a:noFill/>
                </a:ln>
                <a:solidFill>
                  <a:srgbClr val="333333"/>
                </a:solidFill>
                <a:effectLst/>
                <a:latin typeface="Times New Roman" panose="02020603050405020304" pitchFamily="18" charset="0"/>
                <a:cs typeface="Times New Roman" panose="02020603050405020304" pitchFamily="18" charset="0"/>
              </a:rPr>
              <a:t>rather than go without the thing, over that which he actually does pay, is the economic measure of this surplus of satisfaction. It may be called consumer's surplus</a:t>
            </a:r>
            <a:r>
              <a:rPr kumimoji="0" lang="en-US" altLang="en-US" sz="1400" b="0" i="0" u="none" strike="noStrike" cap="none" normalizeH="0" baseline="0" dirty="0">
                <a:ln>
                  <a:noFill/>
                </a:ln>
                <a:solidFill>
                  <a:srgbClr val="333333"/>
                </a:solidFill>
                <a:effectLst/>
                <a:latin typeface="Times New Roman" panose="02020603050405020304" pitchFamily="18" charset="0"/>
                <a:cs typeface="Times New Roman" panose="02020603050405020304" pitchFamily="18" charset="0"/>
              </a:rPr>
              <a:t>.'</a:t>
            </a:r>
            <a:endParaRPr kumimoji="0" lang="en-US" altLang="en-US" sz="1100" b="0" i="0" u="none" strike="noStrike" cap="none" normalizeH="0" baseline="0" dirty="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333333"/>
                </a:solidFill>
                <a:effectLst/>
                <a:latin typeface="Times New Roman" panose="02020603050405020304" pitchFamily="18" charset="0"/>
                <a:cs typeface="Times New Roman" panose="02020603050405020304" pitchFamily="18" charset="0"/>
              </a:rPr>
              <a:t> </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4" name="Rectangle 3">
            <a:extLst>
              <a:ext uri="{FF2B5EF4-FFF2-40B4-BE49-F238E27FC236}">
                <a16:creationId xmlns:a16="http://schemas.microsoft.com/office/drawing/2014/main" id="{7B443F84-030D-469D-A7CA-8F6DFE336915}"/>
              </a:ext>
            </a:extLst>
          </p:cNvPr>
          <p:cNvSpPr>
            <a:spLocks noChangeArrowheads="1"/>
          </p:cNvSpPr>
          <p:nvPr/>
        </p:nvSpPr>
        <p:spPr bwMode="auto">
          <a:xfrm>
            <a:off x="257576" y="2253803"/>
            <a:ext cx="12192000" cy="45720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179331" rIns="91440" bIns="88872"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a:ln>
                  <a:noFill/>
                </a:ln>
                <a:solidFill>
                  <a:srgbClr val="282828"/>
                </a:solidFill>
                <a:effectLst/>
                <a:latin typeface="Times New Roman" panose="02020603050405020304" pitchFamily="18" charset="0"/>
                <a:cs typeface="Times New Roman" panose="02020603050405020304" pitchFamily="18" charset="0"/>
              </a:rPr>
              <a:t>Measurement</a:t>
            </a:r>
            <a:endParaRPr kumimoji="0" lang="en-US" altLang="en-US" sz="1500" b="0" i="0" u="none" strike="noStrike" cap="none" normalizeH="0" baseline="0">
              <a:ln>
                <a:noFill/>
              </a:ln>
              <a:solidFill>
                <a:srgbClr val="282828"/>
              </a:solidFill>
              <a:effectLst/>
              <a:latin typeface="TundraWeb"/>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a:ln>
                  <a:noFill/>
                </a:ln>
                <a:solidFill>
                  <a:srgbClr val="333333"/>
                </a:solidFill>
                <a:effectLst/>
                <a:latin typeface="Times New Roman" panose="02020603050405020304" pitchFamily="18" charset="0"/>
                <a:cs typeface="Times New Roman" panose="02020603050405020304" pitchFamily="18" charset="0"/>
              </a:rPr>
              <a:t> </a:t>
            </a:r>
            <a:endParaRPr kumimoji="0" lang="en-US" altLang="en-US" sz="1100" b="0" i="0" u="none" strike="noStrike" cap="none" normalizeH="0" baseline="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a:ln>
                  <a:noFill/>
                </a:ln>
                <a:solidFill>
                  <a:srgbClr val="333333"/>
                </a:solidFill>
                <a:effectLst/>
                <a:latin typeface="Times New Roman" panose="02020603050405020304" pitchFamily="18" charset="0"/>
                <a:cs typeface="Times New Roman" panose="02020603050405020304" pitchFamily="18" charset="0"/>
              </a:rPr>
              <a:t>Consumer's Surplus for a single commodity is measured as follows:</a:t>
            </a:r>
            <a:endParaRPr kumimoji="0" lang="en-US" altLang="en-US" sz="1100" b="0" i="0" u="none" strike="noStrike" cap="none" normalizeH="0" baseline="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a:ln>
                  <a:noFill/>
                </a:ln>
                <a:solidFill>
                  <a:srgbClr val="333333"/>
                </a:solidFill>
                <a:effectLst/>
                <a:latin typeface="Times New Roman" panose="02020603050405020304" pitchFamily="18" charset="0"/>
                <a:cs typeface="Times New Roman" panose="02020603050405020304" pitchFamily="18" charset="0"/>
              </a:rPr>
              <a:t> </a:t>
            </a:r>
            <a:endParaRPr kumimoji="0" lang="en-US" altLang="en-US" sz="1100" b="0" i="0" u="none" strike="noStrike" cap="none" normalizeH="0" baseline="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1400" b="0" i="1" u="none" strike="noStrike" cap="none" normalizeH="0" baseline="0">
                <a:ln>
                  <a:noFill/>
                </a:ln>
                <a:solidFill>
                  <a:srgbClr val="333333"/>
                </a:solidFill>
                <a:effectLst/>
                <a:latin typeface="Times New Roman" panose="02020603050405020304" pitchFamily="18" charset="0"/>
                <a:cs typeface="Times New Roman" panose="02020603050405020304" pitchFamily="18" charset="0"/>
              </a:rPr>
              <a:t>Consumer's surplus = Potential price - Actual price</a:t>
            </a:r>
            <a:endParaRPr kumimoji="0" lang="en-US" altLang="en-US" sz="1800" b="0" i="0" u="none" strike="noStrike" cap="none" normalizeH="0" baseline="0">
              <a:ln>
                <a:noFill/>
              </a:ln>
              <a:solidFill>
                <a:schemeClr val="tx1"/>
              </a:solidFill>
              <a:effectLst/>
              <a:latin typeface="Arial" panose="020B0604020202020204" pitchFamily="34" charset="0"/>
            </a:endParaRPr>
          </a:p>
        </p:txBody>
      </p:sp>
      <p:pic>
        <p:nvPicPr>
          <p:cNvPr id="2053" name="Picture 5">
            <a:extLst>
              <a:ext uri="{FF2B5EF4-FFF2-40B4-BE49-F238E27FC236}">
                <a16:creationId xmlns:a16="http://schemas.microsoft.com/office/drawing/2014/main" id="{2A558C26-316F-4A37-8EA6-E2A8209D789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69458" y="1356180"/>
            <a:ext cx="6264966" cy="55816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654962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a:extLst>
              <a:ext uri="{FF2B5EF4-FFF2-40B4-BE49-F238E27FC236}">
                <a16:creationId xmlns:a16="http://schemas.microsoft.com/office/drawing/2014/main" id="{FADFB5F7-64BB-4A6F-8F82-E253E1AF8789}"/>
              </a:ext>
            </a:extLst>
          </p:cNvPr>
          <p:cNvSpPr>
            <a:spLocks noChangeArrowheads="1"/>
          </p:cNvSpPr>
          <p:nvPr/>
        </p:nvSpPr>
        <p:spPr bwMode="auto">
          <a:xfrm>
            <a:off x="450761" y="1219185"/>
            <a:ext cx="10721009" cy="220981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179331" rIns="91440" bIns="88872" numCol="1" anchor="ctr" anchorCtr="0" compatLnSpc="1">
            <a:prstTxWarp prst="textNoShape">
              <a:avLst/>
            </a:prstTxWarp>
            <a:spAutoFit/>
          </a:bodyPr>
          <a:lstStyle>
            <a:lvl1pPr indent="288925"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288925" algn="just"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a:ln>
                  <a:noFill/>
                </a:ln>
                <a:solidFill>
                  <a:srgbClr val="282828"/>
                </a:solidFill>
                <a:effectLst/>
                <a:latin typeface="Times New Roman" panose="02020603050405020304" pitchFamily="18" charset="0"/>
                <a:cs typeface="Times New Roman" panose="02020603050405020304" pitchFamily="18" charset="0"/>
              </a:rPr>
              <a:t>Importance of Consumer's Surplus</a:t>
            </a:r>
            <a:endParaRPr kumimoji="0" lang="en-US" altLang="en-US" sz="1500" b="0" i="0" u="none" strike="noStrike" cap="none" normalizeH="0" baseline="0">
              <a:ln>
                <a:noFill/>
              </a:ln>
              <a:solidFill>
                <a:srgbClr val="282828"/>
              </a:solidFill>
              <a:effectLst/>
              <a:latin typeface="TundraWeb"/>
            </a:endParaRPr>
          </a:p>
          <a:p>
            <a:pPr marL="0" marR="0" lvl="0" indent="288925" algn="just"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a:ln>
                  <a:noFill/>
                </a:ln>
                <a:solidFill>
                  <a:srgbClr val="333333"/>
                </a:solidFill>
                <a:effectLst/>
                <a:latin typeface="Times New Roman" panose="02020603050405020304" pitchFamily="18" charset="0"/>
                <a:cs typeface="Times New Roman" panose="02020603050405020304" pitchFamily="18" charset="0"/>
              </a:rPr>
              <a:t> </a:t>
            </a:r>
            <a:endParaRPr kumimoji="0" lang="en-US" altLang="en-US" sz="1100" b="0" i="0" u="none" strike="noStrike" cap="none" normalizeH="0" baseline="0">
              <a:ln>
                <a:noFill/>
              </a:ln>
              <a:solidFill>
                <a:schemeClr val="tx1"/>
              </a:solidFill>
              <a:effectLst/>
            </a:endParaRPr>
          </a:p>
          <a:p>
            <a:pPr marL="0" marR="0" lvl="0" indent="288925" algn="just"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a:ln>
                  <a:noFill/>
                </a:ln>
                <a:solidFill>
                  <a:srgbClr val="333333"/>
                </a:solidFill>
                <a:effectLst/>
                <a:latin typeface="Times New Roman" panose="02020603050405020304" pitchFamily="18" charset="0"/>
                <a:cs typeface="Times New Roman" panose="02020603050405020304" pitchFamily="18" charset="0"/>
              </a:rPr>
              <a:t>Consumer's Surplus is useful to the Finance Minister in formulating taxation policies. It is also helpful in fixing a higher price by a monopolist in the market, based on the extent of consumer's surplus enjoyed by consumers.</a:t>
            </a:r>
            <a:endParaRPr kumimoji="0" lang="en-US" altLang="en-US" sz="1100" b="0" i="0" u="none" strike="noStrike" cap="none" normalizeH="0" baseline="0">
              <a:ln>
                <a:noFill/>
              </a:ln>
              <a:solidFill>
                <a:schemeClr val="tx1"/>
              </a:solidFill>
              <a:effectLst/>
            </a:endParaRPr>
          </a:p>
          <a:p>
            <a:pPr marL="0" marR="0" lvl="0" indent="288925" algn="just"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a:ln>
                  <a:noFill/>
                </a:ln>
                <a:solidFill>
                  <a:srgbClr val="333333"/>
                </a:solidFill>
                <a:effectLst/>
                <a:latin typeface="Times New Roman" panose="02020603050405020304" pitchFamily="18" charset="0"/>
                <a:cs typeface="Times New Roman" panose="02020603050405020304" pitchFamily="18" charset="0"/>
              </a:rPr>
              <a:t> </a:t>
            </a:r>
            <a:endParaRPr kumimoji="0" lang="en-US" altLang="en-US" sz="1100" b="0" i="0" u="none" strike="noStrike" cap="none" normalizeH="0" baseline="0">
              <a:ln>
                <a:noFill/>
              </a:ln>
              <a:solidFill>
                <a:schemeClr val="tx1"/>
              </a:solidFill>
              <a:effectLst/>
            </a:endParaRPr>
          </a:p>
          <a:p>
            <a:pPr marL="0" marR="0" lvl="0" indent="288925" algn="just"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a:ln>
                  <a:noFill/>
                </a:ln>
                <a:solidFill>
                  <a:srgbClr val="333333"/>
                </a:solidFill>
                <a:effectLst/>
                <a:latin typeface="Times New Roman" panose="02020603050405020304" pitchFamily="18" charset="0"/>
                <a:cs typeface="Times New Roman" panose="02020603050405020304" pitchFamily="18" charset="0"/>
              </a:rPr>
              <a:t>Consumer's Surplus enables comparison of the standard of living of people of different regions or countries. This comparison helps to distinguish consumption levels between the people, who are living in rich countries and poor countries. For example, a middleclass person in New York enjoys more consumers' surplus than a similar person in Chennai. Alfred Marshall has stated that a middle class person in a modern city enjoys more consumer's surplus than a king of the Medieval Ages.</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21513590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5619A85-B4E9-476B-8938-F72500B05E28}"/>
              </a:ext>
            </a:extLst>
          </p:cNvPr>
          <p:cNvSpPr txBox="1"/>
          <p:nvPr/>
        </p:nvSpPr>
        <p:spPr>
          <a:xfrm>
            <a:off x="0" y="1816760"/>
            <a:ext cx="11719775" cy="4247317"/>
          </a:xfrm>
          <a:prstGeom prst="rect">
            <a:avLst/>
          </a:prstGeom>
          <a:noFill/>
        </p:spPr>
        <p:txBody>
          <a:bodyPr wrap="square">
            <a:spAutoFit/>
          </a:bodyPr>
          <a:lstStyle/>
          <a:p>
            <a:pPr algn="l">
              <a:buFont typeface="+mj-lt"/>
              <a:buAutoNum type="arabicPeriod"/>
            </a:pPr>
            <a:r>
              <a:rPr lang="en-US" b="0" i="0" dirty="0">
                <a:solidFill>
                  <a:srgbClr val="3B3835"/>
                </a:solidFill>
                <a:effectLst/>
                <a:latin typeface="HelveticaNeue-Light"/>
              </a:rPr>
              <a:t>DEFINITION “THE PARADOX OF VALUE (ALSO KNOWN AS THE DIAMOND– WATER PARADOX) IS THE APPARENT CONTRADICTION THAT, ALTHOUGH WATER IS ON THE WHOLE MORE USEFUL, IN TERMS OF SURVIVAL, THAN DIAMONDS, DIAMONDS COMMAND A HIGHER PRICE IN THE MARKET”</a:t>
            </a:r>
          </a:p>
          <a:p>
            <a:pPr algn="l"/>
            <a:endParaRPr lang="en-US" b="0" i="0" dirty="0">
              <a:solidFill>
                <a:srgbClr val="3B3835"/>
              </a:solidFill>
              <a:effectLst/>
              <a:latin typeface="HelveticaNeue-Light"/>
            </a:endParaRPr>
          </a:p>
          <a:p>
            <a:pPr algn="l">
              <a:buFont typeface="+mj-lt"/>
              <a:buAutoNum type="arabicPeriod"/>
            </a:pPr>
            <a:r>
              <a:rPr lang="en-US" b="0" i="0" u="none" strike="noStrike" dirty="0">
                <a:solidFill>
                  <a:srgbClr val="008ED2"/>
                </a:solidFill>
                <a:effectLst/>
                <a:latin typeface="HelveticaNeue-Light"/>
                <a:hlinkClick r:id="rId2" tooltip="HISTORY&#10;• IT WAS FIRST PRESENTED BY THE ECONOMIST ADAM&#10;SMIT..."/>
              </a:rPr>
              <a:t>3. </a:t>
            </a:r>
            <a:r>
              <a:rPr lang="en-US" b="0" i="0" dirty="0">
                <a:solidFill>
                  <a:srgbClr val="3B3835"/>
                </a:solidFill>
                <a:effectLst/>
                <a:latin typeface="HelveticaNeue-Light"/>
              </a:rPr>
              <a:t>HISTORY • IT WAS FIRST PRESENTED BY THE ECONOMIST ADAM SMITH IN THE 1700S. • CARL MENGER PUBLISHED THE NEW THEORY OF VALUE IN 1871 • IN THE SAME YEAR ENGLISH ECONOMIST WILLIAM STANLEY JEVONS INDEPENDENTLY PUBLISHED A SIMILAR THEORY</a:t>
            </a:r>
          </a:p>
          <a:p>
            <a:pPr algn="l">
              <a:buFont typeface="+mj-lt"/>
              <a:buAutoNum type="arabicPeriod"/>
            </a:pPr>
            <a:endParaRPr lang="en-US" b="0" i="0" dirty="0">
              <a:solidFill>
                <a:srgbClr val="3B3835"/>
              </a:solidFill>
              <a:effectLst/>
              <a:latin typeface="HelveticaNeue-Light"/>
            </a:endParaRPr>
          </a:p>
          <a:p>
            <a:pPr algn="l">
              <a:buFont typeface="+mj-lt"/>
              <a:buAutoNum type="arabicPeriod"/>
            </a:pPr>
            <a:r>
              <a:rPr lang="en-US" b="0" i="0" u="none" strike="noStrike" dirty="0">
                <a:solidFill>
                  <a:srgbClr val="008ED2"/>
                </a:solidFill>
                <a:effectLst/>
                <a:latin typeface="HelveticaNeue-Light"/>
                <a:hlinkClick r:id="rId3" tooltip="EXPLANATION&#10;• GETTING ENOUGH WATER TO SUSTAIN LIFE TYPICALL..."/>
              </a:rPr>
              <a:t>4. </a:t>
            </a:r>
            <a:r>
              <a:rPr lang="en-US" b="0" i="0" dirty="0">
                <a:solidFill>
                  <a:srgbClr val="3B3835"/>
                </a:solidFill>
                <a:effectLst/>
                <a:latin typeface="HelveticaNeue-Light"/>
              </a:rPr>
              <a:t>EXPLANATION • GETTING ENOUGH WATER TO SUSTAIN LIFE TYPICALLY HAS A LOW PRICE, WHILE A PIECE OF DIAMOND JEWELRY HAS A HIGH PRICE • WHY DOES AN ECONOMY PUT A MUCH LOWER VALUE ON SOMETHING VITAL TO SUSTAINING LIFE COMPARED TO SOMETHING THAT SIMPLY LOOKS SHINY AND SPARKLES? • MENGER BELIEVED THAT VALUE IS COMPLETELY SUBJECTIVE: A PRODUCT’S VALUE IS FOUND IN ITS ABILITY TO SATISFY HUMAN WANTS. • THE ACTUAL VALUE DEPENDS ON THE PRODUCT’S UTILITY IN ITS LEAST IMPORTANT USE. • IF THE PRODUCT EXISTS IN ABUNDANCE, IT WILL BE USED IN LESS-IMPORTANT WAYS. </a:t>
            </a:r>
          </a:p>
        </p:txBody>
      </p:sp>
      <p:sp>
        <p:nvSpPr>
          <p:cNvPr id="5" name="TextBox 4">
            <a:extLst>
              <a:ext uri="{FF2B5EF4-FFF2-40B4-BE49-F238E27FC236}">
                <a16:creationId xmlns:a16="http://schemas.microsoft.com/office/drawing/2014/main" id="{94A0804C-84F8-4F63-BB81-63FBC9A256B5}"/>
              </a:ext>
            </a:extLst>
          </p:cNvPr>
          <p:cNvSpPr txBox="1"/>
          <p:nvPr/>
        </p:nvSpPr>
        <p:spPr>
          <a:xfrm>
            <a:off x="614967" y="414201"/>
            <a:ext cx="7421450" cy="369332"/>
          </a:xfrm>
          <a:prstGeom prst="rect">
            <a:avLst/>
          </a:prstGeom>
          <a:noFill/>
        </p:spPr>
        <p:txBody>
          <a:bodyPr wrap="square">
            <a:spAutoFit/>
          </a:bodyPr>
          <a:lstStyle/>
          <a:p>
            <a:r>
              <a:rPr lang="en-US" b="0" i="0" dirty="0">
                <a:solidFill>
                  <a:srgbClr val="FF0000"/>
                </a:solidFill>
                <a:effectLst/>
                <a:latin typeface="HelveticaNeue-Light"/>
              </a:rPr>
              <a:t>THE PARADOX OF VALUE / THE DIAMOND– WATER PARADOX</a:t>
            </a:r>
            <a:endParaRPr lang="en-US" dirty="0">
              <a:solidFill>
                <a:srgbClr val="FF0000"/>
              </a:solidFill>
            </a:endParaRPr>
          </a:p>
        </p:txBody>
      </p:sp>
      <p:pic>
        <p:nvPicPr>
          <p:cNvPr id="2050" name="Picture 2" descr="Diamond and water paradox - online presentation">
            <a:extLst>
              <a:ext uri="{FF2B5EF4-FFF2-40B4-BE49-F238E27FC236}">
                <a16:creationId xmlns:a16="http://schemas.microsoft.com/office/drawing/2014/main" id="{2BC019FB-5FC3-4FC2-B8E0-998BA79E5B8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21819" y="216560"/>
            <a:ext cx="2857500" cy="1600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9284282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79C74F1-A782-49C2-BDA4-0B55F1FDBD43}"/>
              </a:ext>
            </a:extLst>
          </p:cNvPr>
          <p:cNvSpPr txBox="1"/>
          <p:nvPr/>
        </p:nvSpPr>
        <p:spPr>
          <a:xfrm>
            <a:off x="103031" y="200565"/>
            <a:ext cx="11822806" cy="7017306"/>
          </a:xfrm>
          <a:prstGeom prst="rect">
            <a:avLst/>
          </a:prstGeom>
          <a:noFill/>
        </p:spPr>
        <p:txBody>
          <a:bodyPr wrap="square">
            <a:spAutoFit/>
          </a:bodyPr>
          <a:lstStyle/>
          <a:p>
            <a:pPr algn="l">
              <a:buFont typeface="+mj-lt"/>
              <a:buAutoNum type="arabicPeriod"/>
            </a:pPr>
            <a:r>
              <a:rPr lang="en-US" b="0" i="0" dirty="0">
                <a:solidFill>
                  <a:srgbClr val="3B3835"/>
                </a:solidFill>
                <a:effectLst/>
                <a:latin typeface="HelveticaNeue-Light"/>
              </a:rPr>
              <a:t>• AS THE PRODUCT BECOMES MORE SCARCE, HOWEVER, THE LESS-IMPORTANT USES ARE ABANDONED, AND GREATER UTILITY WILL BE DERIVED FROM THE NEW LEAST-IMPORTANT USE. • THIS IDEA RELATES TO ONE OF THE MOST IMPORTANT LAWS IN ECONOMICS, THE LAW OF DEMAND, WHICH SAYS THAT WHEN THE PRICE OF SOMETHING RISES, PEOPLE WILL DEMAND LESS OF IT.) • SMITH NOTED THAT, EVEN THOUGH LIFE CANNOT EXIST WITHOUT WATER AND CAN EASILY EXIST WITHOUT DIAMONDS • DIAMONDS ARE, POUND FOR POUND, VASTLY MORE VALUABLE THAN WATER</a:t>
            </a:r>
          </a:p>
          <a:p>
            <a:pPr algn="l">
              <a:buFont typeface="+mj-lt"/>
              <a:buAutoNum type="arabicPeriod"/>
            </a:pPr>
            <a:endParaRPr lang="en-US" dirty="0">
              <a:solidFill>
                <a:srgbClr val="3B3835"/>
              </a:solidFill>
              <a:latin typeface="HelveticaNeue-Light"/>
            </a:endParaRPr>
          </a:p>
          <a:p>
            <a:pPr algn="l"/>
            <a:endParaRPr lang="en-US" b="0" i="0" dirty="0">
              <a:solidFill>
                <a:srgbClr val="3B3835"/>
              </a:solidFill>
              <a:effectLst/>
              <a:latin typeface="HelveticaNeue-Light"/>
            </a:endParaRPr>
          </a:p>
          <a:p>
            <a:pPr algn="l">
              <a:buFont typeface="+mj-lt"/>
              <a:buAutoNum type="arabicPeriod"/>
            </a:pPr>
            <a:r>
              <a:rPr lang="en-US" b="0" i="0" u="none" strike="noStrike" dirty="0">
                <a:solidFill>
                  <a:srgbClr val="008ED2"/>
                </a:solidFill>
                <a:effectLst/>
                <a:latin typeface="HelveticaNeue-Light"/>
                <a:hlinkClick r:id="rId2" tooltip="• WATER IN TOTAL IS MUCH MORE VALUABLE THAN DIAMONDS IN TOT..."/>
              </a:rPr>
              <a:t>6. </a:t>
            </a:r>
            <a:r>
              <a:rPr lang="en-US" b="0" i="0" dirty="0">
                <a:solidFill>
                  <a:srgbClr val="3B3835"/>
                </a:solidFill>
                <a:effectLst/>
                <a:latin typeface="HelveticaNeue-Light"/>
              </a:rPr>
              <a:t>• WATER IN TOTAL IS MUCH MORE VALUABLE THAN DIAMONDS IN TOTAL BECAUSE THE FIRST FEW UNITS OF WATER ARE NECESSARY FOR LIFE ITSELF • BUT, BECAUSE WATER IS PLENTIFUL AND DIAMONDS ARE SCARCE, THE MARGINAL VALUE OF A POUND OF DIAMONDS EXCEEDS THE MARGINAL VALUE OF A POUND OF WATER. • AT LOW LEVELS OF CONSUMPTION, WATER HAS A MUCH HIGHER MARGINAL UTILITY THAN DIAMONDS AND THUS IS MORE VALUABLE.</a:t>
            </a:r>
          </a:p>
          <a:p>
            <a:pPr algn="l">
              <a:buFont typeface="+mj-lt"/>
              <a:buAutoNum type="arabicPeriod"/>
            </a:pPr>
            <a:endParaRPr lang="en-US" b="0" i="0" dirty="0">
              <a:solidFill>
                <a:srgbClr val="3B3835"/>
              </a:solidFill>
              <a:effectLst/>
              <a:latin typeface="HelveticaNeue-Light"/>
            </a:endParaRPr>
          </a:p>
          <a:p>
            <a:pPr algn="l">
              <a:buFont typeface="+mj-lt"/>
              <a:buAutoNum type="arabicPeriod"/>
            </a:pPr>
            <a:r>
              <a:rPr lang="en-US" b="0" i="0" dirty="0">
                <a:solidFill>
                  <a:srgbClr val="3B3835"/>
                </a:solidFill>
                <a:effectLst/>
                <a:latin typeface="HelveticaNeue-Light"/>
              </a:rPr>
              <a:t>PEOPLE USUALLY CONSUME WATER AT MUCH HIGHER LEVELS THAN THEY DO DIAMONDS AND THUS THE MARGINAL UTILITY AND PRICE OF WATER ARE LOWER THAN THAT OF DIAMONDS. • IN HIS WORKS, SMITH POINTS OUT THAT PRACTICAL THINGS THAT WE USE EVERY DAY OFTEN HAVE LITTLE OR NO VALUE IN EXCHANGE. • ON THE OTHER HAND, THINGS THAT OFTEN HAVE THE GREATEST VALUE IN THE MARKET HAVE LITTLE OR NO PRACTICAL USE.</a:t>
            </a:r>
          </a:p>
          <a:p>
            <a:pPr algn="l">
              <a:buFont typeface="+mj-lt"/>
              <a:buAutoNum type="arabicPeriod"/>
            </a:pPr>
            <a:endParaRPr lang="en-US" dirty="0">
              <a:solidFill>
                <a:srgbClr val="3B3835"/>
              </a:solidFill>
              <a:latin typeface="HelveticaNeue-Light"/>
            </a:endParaRPr>
          </a:p>
          <a:p>
            <a:pPr algn="l">
              <a:buFont typeface="+mj-lt"/>
              <a:buAutoNum type="arabicPeriod"/>
            </a:pPr>
            <a:r>
              <a:rPr lang="en-US" b="0" i="0" dirty="0">
                <a:solidFill>
                  <a:srgbClr val="3B3835"/>
                </a:solidFill>
                <a:effectLst/>
                <a:latin typeface="HelveticaNeue-Light"/>
              </a:rPr>
              <a:t>ALTERNATIVE CASE • IF ONE IS DYING OF THIRST, THEN THIS PARADOX MIGHT NOT MAKE SENSE. • THE MARGINAL UTILITY FROM ANOTHER DRINK OF WATER WOULD BE MUCH HIGHER THAN THE ADDITIONAL SATISFACTION OF OWNING A DIAMOND.</a:t>
            </a:r>
          </a:p>
          <a:p>
            <a:pPr algn="l">
              <a:buFont typeface="+mj-lt"/>
              <a:buAutoNum type="arabicPeriod"/>
            </a:pPr>
            <a:r>
              <a:rPr lang="en-US" b="0" i="0" u="none" strike="noStrike" dirty="0">
                <a:solidFill>
                  <a:srgbClr val="008ED2"/>
                </a:solidFill>
                <a:effectLst/>
                <a:latin typeface="HelveticaNeue-Light"/>
                <a:hlinkClick r:id="rId3" tooltip="GRAPH SHOWING&#10;WATER-DIAMOND PARADOX&#10; "/>
              </a:rPr>
              <a:t>15. </a:t>
            </a:r>
            <a:r>
              <a:rPr lang="en-US" b="0" i="0" dirty="0">
                <a:solidFill>
                  <a:srgbClr val="3B3835"/>
                </a:solidFill>
                <a:effectLst/>
                <a:latin typeface="HelveticaNeue-Light"/>
              </a:rPr>
              <a:t>GRAPH SHOWING WATER-DIAMOND PARADOX</a:t>
            </a:r>
          </a:p>
          <a:p>
            <a:pPr algn="l">
              <a:buFont typeface="+mj-lt"/>
              <a:buAutoNum type="arabicPeriod"/>
            </a:pPr>
            <a:endParaRPr lang="en-US" b="0" i="0" dirty="0">
              <a:solidFill>
                <a:srgbClr val="3B3835"/>
              </a:solidFill>
              <a:effectLst/>
              <a:latin typeface="HelveticaNeue-Light"/>
            </a:endParaRPr>
          </a:p>
        </p:txBody>
      </p:sp>
    </p:spTree>
    <p:extLst>
      <p:ext uri="{BB962C8B-B14F-4D97-AF65-F5344CB8AC3E}">
        <p14:creationId xmlns:p14="http://schemas.microsoft.com/office/powerpoint/2010/main" val="391210656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Diamond water-paradox (A Theory)">
            <a:extLst>
              <a:ext uri="{FF2B5EF4-FFF2-40B4-BE49-F238E27FC236}">
                <a16:creationId xmlns:a16="http://schemas.microsoft.com/office/drawing/2014/main" id="{8BE4B89C-9DD3-4E8B-936E-471381304AE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5541" y="128788"/>
            <a:ext cx="9654938" cy="59886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501652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D729A9-5E3E-4E2A-ADC4-9CB73539FD61}"/>
              </a:ext>
            </a:extLst>
          </p:cNvPr>
          <p:cNvSpPr>
            <a:spLocks noGrp="1"/>
          </p:cNvSpPr>
          <p:nvPr>
            <p:ph type="title"/>
          </p:nvPr>
        </p:nvSpPr>
        <p:spPr/>
        <p:txBody>
          <a:bodyPr/>
          <a:lstStyle/>
          <a:p>
            <a:r>
              <a:rPr lang="en-US" dirty="0"/>
              <a:t>UTILITY CONCEPT </a:t>
            </a:r>
          </a:p>
        </p:txBody>
      </p:sp>
      <p:sp>
        <p:nvSpPr>
          <p:cNvPr id="3" name="Content Placeholder 2">
            <a:extLst>
              <a:ext uri="{FF2B5EF4-FFF2-40B4-BE49-F238E27FC236}">
                <a16:creationId xmlns:a16="http://schemas.microsoft.com/office/drawing/2014/main" id="{1EA62238-63C6-48C9-AD39-F0B68AA7DA40}"/>
              </a:ext>
            </a:extLst>
          </p:cNvPr>
          <p:cNvSpPr>
            <a:spLocks noGrp="1"/>
          </p:cNvSpPr>
          <p:nvPr>
            <p:ph idx="1"/>
          </p:nvPr>
        </p:nvSpPr>
        <p:spPr>
          <a:xfrm>
            <a:off x="838200" y="1825625"/>
            <a:ext cx="10842938" cy="4351338"/>
          </a:xfrm>
        </p:spPr>
        <p:txBody>
          <a:bodyPr>
            <a:normAutofit/>
          </a:bodyPr>
          <a:lstStyle/>
          <a:p>
            <a:r>
              <a:rPr lang="en-US" sz="1800" b="0" i="0" dirty="0">
                <a:solidFill>
                  <a:srgbClr val="424142"/>
                </a:solidFill>
                <a:effectLst/>
                <a:latin typeface="Georgia" panose="02040502050405020303" pitchFamily="18" charset="0"/>
              </a:rPr>
              <a:t>Utility refers to want satisfying power of a commodity. It is the satisfaction, actual or expected, derived from the consumption of a commodity. </a:t>
            </a:r>
          </a:p>
          <a:p>
            <a:r>
              <a:rPr lang="en-US" sz="1800" b="0" i="0" dirty="0">
                <a:solidFill>
                  <a:srgbClr val="424142"/>
                </a:solidFill>
                <a:effectLst/>
                <a:latin typeface="Georgia" panose="02040502050405020303" pitchFamily="18" charset="0"/>
              </a:rPr>
              <a:t>In the words of Prof. Hobson, “Utility is the ability of a good to satisfy a want”.</a:t>
            </a:r>
            <a:endParaRPr lang="en-US" sz="1800" dirty="0"/>
          </a:p>
        </p:txBody>
      </p:sp>
      <p:pic>
        <p:nvPicPr>
          <p:cNvPr id="1026" name="Picture 2" descr="Types of Utility (6 Types of utility in Economics?) | Micro Economics -  Scholarszilla">
            <a:extLst>
              <a:ext uri="{FF2B5EF4-FFF2-40B4-BE49-F238E27FC236}">
                <a16:creationId xmlns:a16="http://schemas.microsoft.com/office/drawing/2014/main" id="{4EFA7BB1-56DE-47C1-A70E-3145BAD71E2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12065" y="2990465"/>
            <a:ext cx="5643374" cy="406341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A Foundation - Utility Analysis (in Hindi) Offered by Unacademy">
            <a:extLst>
              <a:ext uri="{FF2B5EF4-FFF2-40B4-BE49-F238E27FC236}">
                <a16:creationId xmlns:a16="http://schemas.microsoft.com/office/drawing/2014/main" id="{213027F9-0E7E-4219-B17C-795AB831923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6879" y="3172908"/>
            <a:ext cx="5257799" cy="39382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879021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ED925D-DBF3-4344-94FB-67E531043E6C}"/>
              </a:ext>
            </a:extLst>
          </p:cNvPr>
          <p:cNvSpPr>
            <a:spLocks noGrp="1"/>
          </p:cNvSpPr>
          <p:nvPr>
            <p:ph type="title"/>
          </p:nvPr>
        </p:nvSpPr>
        <p:spPr/>
        <p:txBody>
          <a:bodyPr>
            <a:normAutofit fontScale="90000"/>
          </a:bodyPr>
          <a:lstStyle/>
          <a:p>
            <a:r>
              <a:rPr lang="en-US" sz="4400" b="1" dirty="0">
                <a:solidFill>
                  <a:srgbClr val="000000"/>
                </a:solidFill>
                <a:effectLst/>
                <a:latin typeface="Georgia" panose="02040502050405020303" pitchFamily="18" charset="0"/>
              </a:rPr>
              <a:t>Total Utility (TU):</a:t>
            </a:r>
            <a:br>
              <a:rPr lang="en-US" sz="4400" b="1" dirty="0">
                <a:solidFill>
                  <a:srgbClr val="000000"/>
                </a:solidFill>
                <a:effectLst/>
                <a:latin typeface="Georgia" panose="02040502050405020303" pitchFamily="18" charset="0"/>
              </a:rPr>
            </a:br>
            <a:endParaRPr lang="en-US" dirty="0"/>
          </a:p>
        </p:txBody>
      </p:sp>
      <p:sp>
        <p:nvSpPr>
          <p:cNvPr id="3" name="Content Placeholder 2">
            <a:extLst>
              <a:ext uri="{FF2B5EF4-FFF2-40B4-BE49-F238E27FC236}">
                <a16:creationId xmlns:a16="http://schemas.microsoft.com/office/drawing/2014/main" id="{11A92CF3-069A-4287-BF26-48A2761DCC9D}"/>
              </a:ext>
            </a:extLst>
          </p:cNvPr>
          <p:cNvSpPr>
            <a:spLocks noGrp="1"/>
          </p:cNvSpPr>
          <p:nvPr>
            <p:ph idx="1"/>
          </p:nvPr>
        </p:nvSpPr>
        <p:spPr/>
        <p:txBody>
          <a:bodyPr>
            <a:normAutofit fontScale="70000" lnSpcReduction="20000"/>
          </a:bodyPr>
          <a:lstStyle/>
          <a:p>
            <a:pPr algn="l" fontAlgn="base"/>
            <a:r>
              <a:rPr lang="en-US" sz="1900" b="1" dirty="0">
                <a:solidFill>
                  <a:srgbClr val="000000"/>
                </a:solidFill>
                <a:effectLst/>
                <a:latin typeface="Georgia" panose="02040502050405020303" pitchFamily="18" charset="0"/>
              </a:rPr>
              <a:t>Total Utility (TU):</a:t>
            </a:r>
          </a:p>
          <a:p>
            <a:pPr algn="l" fontAlgn="base"/>
            <a:r>
              <a:rPr lang="en-US" sz="1900" b="0" dirty="0">
                <a:solidFill>
                  <a:srgbClr val="424142"/>
                </a:solidFill>
                <a:effectLst/>
                <a:latin typeface="Georgia" panose="02040502050405020303" pitchFamily="18" charset="0"/>
              </a:rPr>
              <a:t>Total utility refers to the total satisfaction obtained from the consumption of all possible units of a commodity. It measures the total satisfaction obtained from consumption of all the units of that good. For example, if the 1</a:t>
            </a:r>
            <a:r>
              <a:rPr lang="en-US" sz="1900" b="0" baseline="30000" dirty="0">
                <a:solidFill>
                  <a:srgbClr val="424142"/>
                </a:solidFill>
                <a:effectLst/>
                <a:latin typeface="Georgia" panose="02040502050405020303" pitchFamily="18" charset="0"/>
              </a:rPr>
              <a:t>st</a:t>
            </a:r>
            <a:r>
              <a:rPr lang="en-US" sz="1900" b="0" dirty="0">
                <a:solidFill>
                  <a:srgbClr val="424142"/>
                </a:solidFill>
                <a:effectLst/>
                <a:latin typeface="Georgia" panose="02040502050405020303" pitchFamily="18" charset="0"/>
              </a:rPr>
              <a:t> ice-cream gives you a satisfaction of 20 utils and 2</a:t>
            </a:r>
            <a:r>
              <a:rPr lang="en-US" sz="1900" b="0" baseline="30000" dirty="0">
                <a:solidFill>
                  <a:srgbClr val="424142"/>
                </a:solidFill>
                <a:effectLst/>
                <a:latin typeface="Georgia" panose="02040502050405020303" pitchFamily="18" charset="0"/>
              </a:rPr>
              <a:t>nd</a:t>
            </a:r>
            <a:r>
              <a:rPr lang="en-US" sz="1900" b="0" dirty="0">
                <a:solidFill>
                  <a:srgbClr val="424142"/>
                </a:solidFill>
                <a:effectLst/>
                <a:latin typeface="Georgia" panose="02040502050405020303" pitchFamily="18" charset="0"/>
              </a:rPr>
              <a:t> one gives 16 utils, then TU from 2 ice-creams is 20 + 16 = 36 utils. If the 3</a:t>
            </a:r>
            <a:r>
              <a:rPr lang="en-US" sz="1900" b="0" baseline="30000" dirty="0">
                <a:solidFill>
                  <a:srgbClr val="424142"/>
                </a:solidFill>
                <a:effectLst/>
                <a:latin typeface="Georgia" panose="02040502050405020303" pitchFamily="18" charset="0"/>
              </a:rPr>
              <a:t>rd</a:t>
            </a:r>
            <a:r>
              <a:rPr lang="en-US" sz="1900" b="0" dirty="0">
                <a:solidFill>
                  <a:srgbClr val="424142"/>
                </a:solidFill>
                <a:effectLst/>
                <a:latin typeface="Georgia" panose="02040502050405020303" pitchFamily="18" charset="0"/>
              </a:rPr>
              <a:t> ice-cream generates satisfaction of 10 utils, then TU from 3 ice-creams will be 20+ 16 + 10 = 46 utils</a:t>
            </a:r>
          </a:p>
          <a:p>
            <a:pPr algn="l" fontAlgn="base"/>
            <a:r>
              <a:rPr lang="en-US" sz="1900" b="0" dirty="0" err="1">
                <a:solidFill>
                  <a:srgbClr val="424142"/>
                </a:solidFill>
                <a:effectLst/>
                <a:latin typeface="Georgia" panose="02040502050405020303" pitchFamily="18" charset="0"/>
              </a:rPr>
              <a:t>TU</a:t>
            </a:r>
            <a:r>
              <a:rPr lang="en-US" sz="1900" b="0" baseline="-25000" dirty="0" err="1">
                <a:solidFill>
                  <a:srgbClr val="424142"/>
                </a:solidFill>
                <a:effectLst/>
                <a:latin typeface="Georgia" panose="02040502050405020303" pitchFamily="18" charset="0"/>
              </a:rPr>
              <a:t>n</a:t>
            </a:r>
            <a:r>
              <a:rPr lang="en-US" sz="1900" b="0" dirty="0">
                <a:solidFill>
                  <a:srgbClr val="424142"/>
                </a:solidFill>
                <a:effectLst/>
                <a:latin typeface="Georgia" panose="02040502050405020303" pitchFamily="18" charset="0"/>
              </a:rPr>
              <a:t> = U</a:t>
            </a:r>
            <a:r>
              <a:rPr lang="en-US" sz="1900" b="0" baseline="-25000" dirty="0">
                <a:solidFill>
                  <a:srgbClr val="424142"/>
                </a:solidFill>
                <a:effectLst/>
                <a:latin typeface="Georgia" panose="02040502050405020303" pitchFamily="18" charset="0"/>
              </a:rPr>
              <a:t>1</a:t>
            </a:r>
            <a:r>
              <a:rPr lang="en-US" sz="1900" b="0" dirty="0">
                <a:solidFill>
                  <a:srgbClr val="424142"/>
                </a:solidFill>
                <a:effectLst/>
                <a:latin typeface="Georgia" panose="02040502050405020303" pitchFamily="18" charset="0"/>
              </a:rPr>
              <a:t> + U</a:t>
            </a:r>
            <a:r>
              <a:rPr lang="en-US" sz="1900" b="0" baseline="-25000" dirty="0">
                <a:solidFill>
                  <a:srgbClr val="424142"/>
                </a:solidFill>
                <a:effectLst/>
                <a:latin typeface="Georgia" panose="02040502050405020303" pitchFamily="18" charset="0"/>
              </a:rPr>
              <a:t>2</a:t>
            </a:r>
            <a:r>
              <a:rPr lang="en-US" sz="1900" b="0" dirty="0">
                <a:solidFill>
                  <a:srgbClr val="424142"/>
                </a:solidFill>
                <a:effectLst/>
                <a:latin typeface="Georgia" panose="02040502050405020303" pitchFamily="18" charset="0"/>
              </a:rPr>
              <a:t> + U</a:t>
            </a:r>
            <a:r>
              <a:rPr lang="en-US" sz="1900" b="0" baseline="-25000" dirty="0">
                <a:solidFill>
                  <a:srgbClr val="424142"/>
                </a:solidFill>
                <a:effectLst/>
                <a:latin typeface="Georgia" panose="02040502050405020303" pitchFamily="18" charset="0"/>
              </a:rPr>
              <a:t>3</a:t>
            </a:r>
            <a:r>
              <a:rPr lang="en-US" sz="1900" b="0" dirty="0">
                <a:solidFill>
                  <a:srgbClr val="424142"/>
                </a:solidFill>
                <a:effectLst/>
                <a:latin typeface="Georgia" panose="02040502050405020303" pitchFamily="18" charset="0"/>
              </a:rPr>
              <a:t> +……………………. + U</a:t>
            </a:r>
            <a:r>
              <a:rPr lang="en-US" sz="1900" b="0" baseline="-25000" dirty="0">
                <a:solidFill>
                  <a:srgbClr val="424142"/>
                </a:solidFill>
                <a:effectLst/>
                <a:latin typeface="Georgia" panose="02040502050405020303" pitchFamily="18" charset="0"/>
              </a:rPr>
              <a:t>n</a:t>
            </a:r>
            <a:endParaRPr lang="en-US" sz="1900" b="0" dirty="0">
              <a:solidFill>
                <a:srgbClr val="424142"/>
              </a:solidFill>
              <a:effectLst/>
              <a:latin typeface="Georgia" panose="02040502050405020303" pitchFamily="18" charset="0"/>
            </a:endParaRPr>
          </a:p>
          <a:p>
            <a:pPr algn="l" fontAlgn="base"/>
            <a:r>
              <a:rPr lang="en-US" sz="1900" b="0" dirty="0">
                <a:solidFill>
                  <a:srgbClr val="424142"/>
                </a:solidFill>
                <a:effectLst/>
                <a:latin typeface="Georgia" panose="02040502050405020303" pitchFamily="18" charset="0"/>
              </a:rPr>
              <a:t>Where:</a:t>
            </a:r>
          </a:p>
          <a:p>
            <a:pPr algn="l" fontAlgn="base"/>
            <a:r>
              <a:rPr lang="en-US" sz="1900" b="0" dirty="0" err="1">
                <a:solidFill>
                  <a:srgbClr val="424142"/>
                </a:solidFill>
                <a:effectLst/>
                <a:latin typeface="Georgia" panose="02040502050405020303" pitchFamily="18" charset="0"/>
              </a:rPr>
              <a:t>TU</a:t>
            </a:r>
            <a:r>
              <a:rPr lang="en-US" sz="1900" b="0" baseline="-25000" dirty="0" err="1">
                <a:solidFill>
                  <a:srgbClr val="424142"/>
                </a:solidFill>
                <a:effectLst/>
                <a:latin typeface="Georgia" panose="02040502050405020303" pitchFamily="18" charset="0"/>
              </a:rPr>
              <a:t>n</a:t>
            </a:r>
            <a:r>
              <a:rPr lang="en-US" sz="1900" b="0" dirty="0">
                <a:solidFill>
                  <a:srgbClr val="424142"/>
                </a:solidFill>
                <a:effectLst/>
                <a:latin typeface="Georgia" panose="02040502050405020303" pitchFamily="18" charset="0"/>
              </a:rPr>
              <a:t> = Total utility from n units of a given commodity</a:t>
            </a:r>
          </a:p>
          <a:p>
            <a:pPr algn="l" fontAlgn="base"/>
            <a:r>
              <a:rPr lang="en-US" sz="1900" b="0" dirty="0">
                <a:solidFill>
                  <a:srgbClr val="424142"/>
                </a:solidFill>
                <a:effectLst/>
                <a:latin typeface="Georgia" panose="02040502050405020303" pitchFamily="18" charset="0"/>
              </a:rPr>
              <a:t>U</a:t>
            </a:r>
            <a:r>
              <a:rPr lang="en-US" sz="1900" b="0" baseline="-25000" dirty="0">
                <a:solidFill>
                  <a:srgbClr val="424142"/>
                </a:solidFill>
                <a:effectLst/>
                <a:latin typeface="Georgia" panose="02040502050405020303" pitchFamily="18" charset="0"/>
              </a:rPr>
              <a:t>1</a:t>
            </a:r>
            <a:r>
              <a:rPr lang="en-US" sz="1900" b="0" dirty="0">
                <a:solidFill>
                  <a:srgbClr val="424142"/>
                </a:solidFill>
                <a:effectLst/>
                <a:latin typeface="Georgia" panose="02040502050405020303" pitchFamily="18" charset="0"/>
              </a:rPr>
              <a:t>, U</a:t>
            </a:r>
            <a:r>
              <a:rPr lang="en-US" sz="1900" b="0" baseline="-25000" dirty="0">
                <a:solidFill>
                  <a:srgbClr val="424142"/>
                </a:solidFill>
                <a:effectLst/>
                <a:latin typeface="Georgia" panose="02040502050405020303" pitchFamily="18" charset="0"/>
              </a:rPr>
              <a:t>2</a:t>
            </a:r>
            <a:r>
              <a:rPr lang="en-US" sz="1900" b="0" dirty="0">
                <a:solidFill>
                  <a:srgbClr val="424142"/>
                </a:solidFill>
                <a:effectLst/>
                <a:latin typeface="Georgia" panose="02040502050405020303" pitchFamily="18" charset="0"/>
              </a:rPr>
              <a:t>, U</a:t>
            </a:r>
            <a:r>
              <a:rPr lang="en-US" sz="1900" b="0" baseline="-25000" dirty="0">
                <a:solidFill>
                  <a:srgbClr val="424142"/>
                </a:solidFill>
                <a:effectLst/>
                <a:latin typeface="Georgia" panose="02040502050405020303" pitchFamily="18" charset="0"/>
              </a:rPr>
              <a:t>3</a:t>
            </a:r>
            <a:r>
              <a:rPr lang="en-US" sz="1900" b="0" dirty="0">
                <a:solidFill>
                  <a:srgbClr val="424142"/>
                </a:solidFill>
                <a:effectLst/>
                <a:latin typeface="Georgia" panose="02040502050405020303" pitchFamily="18" charset="0"/>
              </a:rPr>
              <a:t>,……………. U</a:t>
            </a:r>
            <a:r>
              <a:rPr lang="en-US" sz="1900" b="0" baseline="-25000" dirty="0">
                <a:solidFill>
                  <a:srgbClr val="424142"/>
                </a:solidFill>
                <a:effectLst/>
                <a:latin typeface="Georgia" panose="02040502050405020303" pitchFamily="18" charset="0"/>
              </a:rPr>
              <a:t>n</a:t>
            </a:r>
            <a:r>
              <a:rPr lang="en-US" sz="1900" b="0" dirty="0">
                <a:solidFill>
                  <a:srgbClr val="424142"/>
                </a:solidFill>
                <a:effectLst/>
                <a:latin typeface="Georgia" panose="02040502050405020303" pitchFamily="18" charset="0"/>
              </a:rPr>
              <a:t> = Utility from the 1</a:t>
            </a:r>
            <a:r>
              <a:rPr lang="en-US" sz="1900" b="0" baseline="30000" dirty="0">
                <a:solidFill>
                  <a:srgbClr val="424142"/>
                </a:solidFill>
                <a:effectLst/>
                <a:latin typeface="Georgia" panose="02040502050405020303" pitchFamily="18" charset="0"/>
              </a:rPr>
              <a:t>st</a:t>
            </a:r>
            <a:r>
              <a:rPr lang="en-US" sz="1900" b="0" dirty="0">
                <a:solidFill>
                  <a:srgbClr val="424142"/>
                </a:solidFill>
                <a:effectLst/>
                <a:latin typeface="Georgia" panose="02040502050405020303" pitchFamily="18" charset="0"/>
              </a:rPr>
              <a:t>, 2</a:t>
            </a:r>
            <a:r>
              <a:rPr lang="en-US" sz="1900" b="0" baseline="30000" dirty="0">
                <a:solidFill>
                  <a:srgbClr val="424142"/>
                </a:solidFill>
                <a:effectLst/>
                <a:latin typeface="Georgia" panose="02040502050405020303" pitchFamily="18" charset="0"/>
              </a:rPr>
              <a:t>nd</a:t>
            </a:r>
            <a:r>
              <a:rPr lang="en-US" sz="1900" b="0" dirty="0">
                <a:solidFill>
                  <a:srgbClr val="424142"/>
                </a:solidFill>
                <a:effectLst/>
                <a:latin typeface="Georgia" panose="02040502050405020303" pitchFamily="18" charset="0"/>
              </a:rPr>
              <a:t>, 3</a:t>
            </a:r>
            <a:r>
              <a:rPr lang="en-US" sz="1900" b="0" baseline="30000" dirty="0">
                <a:solidFill>
                  <a:srgbClr val="424142"/>
                </a:solidFill>
                <a:effectLst/>
                <a:latin typeface="Georgia" panose="02040502050405020303" pitchFamily="18" charset="0"/>
              </a:rPr>
              <a:t>rd</a:t>
            </a:r>
            <a:r>
              <a:rPr lang="en-US" sz="1900" b="0" dirty="0">
                <a:solidFill>
                  <a:srgbClr val="424142"/>
                </a:solidFill>
                <a:effectLst/>
                <a:latin typeface="Georgia" panose="02040502050405020303" pitchFamily="18" charset="0"/>
              </a:rPr>
              <a:t> n</a:t>
            </a:r>
            <a:r>
              <a:rPr lang="en-US" sz="1900" b="0" baseline="30000" dirty="0">
                <a:solidFill>
                  <a:srgbClr val="424142"/>
                </a:solidFill>
                <a:effectLst/>
                <a:latin typeface="Georgia" panose="02040502050405020303" pitchFamily="18" charset="0"/>
              </a:rPr>
              <a:t>th</a:t>
            </a:r>
            <a:r>
              <a:rPr lang="en-US" sz="1900" b="0" dirty="0">
                <a:solidFill>
                  <a:srgbClr val="424142"/>
                </a:solidFill>
                <a:effectLst/>
                <a:latin typeface="Georgia" panose="02040502050405020303" pitchFamily="18" charset="0"/>
              </a:rPr>
              <a:t> unit</a:t>
            </a:r>
          </a:p>
          <a:p>
            <a:pPr algn="l" fontAlgn="base"/>
            <a:r>
              <a:rPr lang="en-US" b="0" dirty="0">
                <a:solidFill>
                  <a:srgbClr val="424142"/>
                </a:solidFill>
                <a:effectLst/>
                <a:latin typeface="Georgia" panose="02040502050405020303" pitchFamily="18" charset="0"/>
              </a:rPr>
              <a:t>n = Number of units consumed</a:t>
            </a:r>
          </a:p>
          <a:p>
            <a:br>
              <a:rPr lang="en-US" dirty="0"/>
            </a:br>
            <a:endParaRPr lang="en-US" dirty="0"/>
          </a:p>
        </p:txBody>
      </p:sp>
    </p:spTree>
    <p:extLst>
      <p:ext uri="{BB962C8B-B14F-4D97-AF65-F5344CB8AC3E}">
        <p14:creationId xmlns:p14="http://schemas.microsoft.com/office/powerpoint/2010/main" val="38816090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202D43-F096-48E1-8D4E-478FBE238F04}"/>
              </a:ext>
            </a:extLst>
          </p:cNvPr>
          <p:cNvSpPr>
            <a:spLocks noGrp="1"/>
          </p:cNvSpPr>
          <p:nvPr>
            <p:ph type="title"/>
          </p:nvPr>
        </p:nvSpPr>
        <p:spPr/>
        <p:txBody>
          <a:bodyPr>
            <a:normAutofit fontScale="90000"/>
          </a:bodyPr>
          <a:lstStyle/>
          <a:p>
            <a:r>
              <a:rPr lang="en-US" b="1" dirty="0">
                <a:solidFill>
                  <a:srgbClr val="000000"/>
                </a:solidFill>
                <a:effectLst/>
                <a:latin typeface="Georgia" panose="02040502050405020303" pitchFamily="18" charset="0"/>
              </a:rPr>
              <a:t>Marginal Utility (MU):</a:t>
            </a:r>
            <a:br>
              <a:rPr lang="en-US" b="1" dirty="0">
                <a:solidFill>
                  <a:srgbClr val="000000"/>
                </a:solidFill>
                <a:effectLst/>
                <a:latin typeface="Georgia" panose="02040502050405020303" pitchFamily="18" charset="0"/>
              </a:rPr>
            </a:br>
            <a:endParaRPr lang="en-US" dirty="0"/>
          </a:p>
        </p:txBody>
      </p:sp>
      <p:sp>
        <p:nvSpPr>
          <p:cNvPr id="3" name="Content Placeholder 2">
            <a:extLst>
              <a:ext uri="{FF2B5EF4-FFF2-40B4-BE49-F238E27FC236}">
                <a16:creationId xmlns:a16="http://schemas.microsoft.com/office/drawing/2014/main" id="{180E08CF-13B8-4AD1-AA60-83E2D71DA151}"/>
              </a:ext>
            </a:extLst>
          </p:cNvPr>
          <p:cNvSpPr>
            <a:spLocks noGrp="1"/>
          </p:cNvSpPr>
          <p:nvPr>
            <p:ph idx="1"/>
          </p:nvPr>
        </p:nvSpPr>
        <p:spPr>
          <a:xfrm>
            <a:off x="581192" y="1442434"/>
            <a:ext cx="11029615" cy="5280338"/>
          </a:xfrm>
        </p:spPr>
        <p:txBody>
          <a:bodyPr>
            <a:normAutofit fontScale="25000" lnSpcReduction="20000"/>
          </a:bodyPr>
          <a:lstStyle/>
          <a:p>
            <a:pPr algn="l" fontAlgn="base"/>
            <a:r>
              <a:rPr lang="en-US" sz="5500" b="0" dirty="0">
                <a:solidFill>
                  <a:srgbClr val="424142"/>
                </a:solidFill>
                <a:effectLst/>
                <a:latin typeface="Georgia" panose="02040502050405020303" pitchFamily="18" charset="0"/>
              </a:rPr>
              <a:t>Marginal utility is the additional utility derived from the consumption of one more unit of the given commodity. It is the utility derived from the last unit of a commodity purchased. As per given example, when 3</a:t>
            </a:r>
            <a:r>
              <a:rPr lang="en-US" sz="5500" b="0" baseline="30000" dirty="0">
                <a:solidFill>
                  <a:srgbClr val="424142"/>
                </a:solidFill>
                <a:effectLst/>
                <a:latin typeface="Georgia" panose="02040502050405020303" pitchFamily="18" charset="0"/>
              </a:rPr>
              <a:t>rd</a:t>
            </a:r>
            <a:r>
              <a:rPr lang="en-US" sz="5500" b="0" dirty="0">
                <a:solidFill>
                  <a:srgbClr val="424142"/>
                </a:solidFill>
                <a:effectLst/>
                <a:latin typeface="Georgia" panose="02040502050405020303" pitchFamily="18" charset="0"/>
              </a:rPr>
              <a:t> ice-cream is consumed, TU increases from 36 utils to 46 utils. The additional 10 utils from the 3</a:t>
            </a:r>
            <a:r>
              <a:rPr lang="en-US" sz="5500" b="0" baseline="30000" dirty="0">
                <a:solidFill>
                  <a:srgbClr val="424142"/>
                </a:solidFill>
                <a:effectLst/>
                <a:latin typeface="Georgia" panose="02040502050405020303" pitchFamily="18" charset="0"/>
              </a:rPr>
              <a:t>rd</a:t>
            </a:r>
            <a:r>
              <a:rPr lang="en-US" sz="5500" b="0" dirty="0">
                <a:solidFill>
                  <a:srgbClr val="424142"/>
                </a:solidFill>
                <a:effectLst/>
                <a:latin typeface="Georgia" panose="02040502050405020303" pitchFamily="18" charset="0"/>
              </a:rPr>
              <a:t> ice-cream is the MU.</a:t>
            </a:r>
          </a:p>
          <a:p>
            <a:pPr algn="l" fontAlgn="base"/>
            <a:r>
              <a:rPr lang="en-US" sz="5500" b="0" dirty="0">
                <a:solidFill>
                  <a:srgbClr val="424142"/>
                </a:solidFill>
                <a:effectLst/>
                <a:latin typeface="Georgia" panose="02040502050405020303" pitchFamily="18" charset="0"/>
              </a:rPr>
              <a:t>In the words of Chapman, “Marginal utility is addition made to total utility by consuming one more unit of a commodity”.</a:t>
            </a:r>
          </a:p>
          <a:p>
            <a:pPr algn="l" fontAlgn="base"/>
            <a:r>
              <a:rPr lang="en-US" sz="5500" b="0" dirty="0">
                <a:solidFill>
                  <a:srgbClr val="424142"/>
                </a:solidFill>
                <a:effectLst/>
                <a:latin typeface="Georgia" panose="02040502050405020303" pitchFamily="18" charset="0"/>
              </a:rPr>
              <a:t>MU can be calculated as: </a:t>
            </a:r>
            <a:r>
              <a:rPr lang="en-US" sz="5500" b="0" dirty="0" err="1">
                <a:solidFill>
                  <a:srgbClr val="424142"/>
                </a:solidFill>
                <a:effectLst/>
                <a:latin typeface="Georgia" panose="02040502050405020303" pitchFamily="18" charset="0"/>
              </a:rPr>
              <a:t>MU</a:t>
            </a:r>
            <a:r>
              <a:rPr lang="en-US" sz="5500" b="0" baseline="-25000" dirty="0" err="1">
                <a:solidFill>
                  <a:srgbClr val="424142"/>
                </a:solidFill>
                <a:effectLst/>
                <a:latin typeface="Georgia" panose="02040502050405020303" pitchFamily="18" charset="0"/>
              </a:rPr>
              <a:t>n</a:t>
            </a:r>
            <a:r>
              <a:rPr lang="en-US" sz="5500" b="0" dirty="0">
                <a:solidFill>
                  <a:srgbClr val="424142"/>
                </a:solidFill>
                <a:effectLst/>
                <a:latin typeface="Georgia" panose="02040502050405020303" pitchFamily="18" charset="0"/>
              </a:rPr>
              <a:t> = </a:t>
            </a:r>
            <a:r>
              <a:rPr lang="en-US" sz="5500" b="0" dirty="0" err="1">
                <a:solidFill>
                  <a:srgbClr val="424142"/>
                </a:solidFill>
                <a:effectLst/>
                <a:latin typeface="Georgia" panose="02040502050405020303" pitchFamily="18" charset="0"/>
              </a:rPr>
              <a:t>TU</a:t>
            </a:r>
            <a:r>
              <a:rPr lang="en-US" sz="5500" b="0" baseline="-25000" dirty="0" err="1">
                <a:solidFill>
                  <a:srgbClr val="424142"/>
                </a:solidFill>
                <a:effectLst/>
                <a:latin typeface="Georgia" panose="02040502050405020303" pitchFamily="18" charset="0"/>
              </a:rPr>
              <a:t>n</a:t>
            </a:r>
            <a:r>
              <a:rPr lang="en-US" sz="5500" b="0" dirty="0">
                <a:solidFill>
                  <a:srgbClr val="424142"/>
                </a:solidFill>
                <a:effectLst/>
                <a:latin typeface="Georgia" panose="02040502050405020303" pitchFamily="18" charset="0"/>
              </a:rPr>
              <a:t> – TU</a:t>
            </a:r>
            <a:r>
              <a:rPr lang="en-US" sz="5500" b="0" baseline="-25000" dirty="0">
                <a:solidFill>
                  <a:srgbClr val="424142"/>
                </a:solidFill>
                <a:effectLst/>
                <a:latin typeface="Georgia" panose="02040502050405020303" pitchFamily="18" charset="0"/>
              </a:rPr>
              <a:t>n-1</a:t>
            </a:r>
            <a:endParaRPr lang="en-US" sz="5500" b="0" dirty="0">
              <a:solidFill>
                <a:srgbClr val="424142"/>
              </a:solidFill>
              <a:effectLst/>
              <a:latin typeface="Georgia" panose="02040502050405020303" pitchFamily="18" charset="0"/>
            </a:endParaRPr>
          </a:p>
          <a:p>
            <a:pPr algn="l" fontAlgn="base"/>
            <a:r>
              <a:rPr lang="en-US" sz="5500" b="0" dirty="0">
                <a:solidFill>
                  <a:srgbClr val="424142"/>
                </a:solidFill>
                <a:effectLst/>
                <a:latin typeface="Georgia" panose="02040502050405020303" pitchFamily="18" charset="0"/>
              </a:rPr>
              <a:t>Where: </a:t>
            </a:r>
            <a:r>
              <a:rPr lang="en-US" sz="5500" b="0" dirty="0" err="1">
                <a:solidFill>
                  <a:srgbClr val="424142"/>
                </a:solidFill>
                <a:effectLst/>
                <a:latin typeface="Georgia" panose="02040502050405020303" pitchFamily="18" charset="0"/>
              </a:rPr>
              <a:t>MU</a:t>
            </a:r>
            <a:r>
              <a:rPr lang="en-US" sz="5500" b="0" baseline="-25000" dirty="0" err="1">
                <a:solidFill>
                  <a:srgbClr val="424142"/>
                </a:solidFill>
                <a:effectLst/>
                <a:latin typeface="Georgia" panose="02040502050405020303" pitchFamily="18" charset="0"/>
              </a:rPr>
              <a:t>n</a:t>
            </a:r>
            <a:r>
              <a:rPr lang="en-US" sz="5500" b="0" dirty="0">
                <a:solidFill>
                  <a:srgbClr val="424142"/>
                </a:solidFill>
                <a:effectLst/>
                <a:latin typeface="Georgia" panose="02040502050405020303" pitchFamily="18" charset="0"/>
              </a:rPr>
              <a:t> = Marginal utility from n</a:t>
            </a:r>
            <a:r>
              <a:rPr lang="en-US" sz="5500" b="0" baseline="30000" dirty="0">
                <a:solidFill>
                  <a:srgbClr val="424142"/>
                </a:solidFill>
                <a:effectLst/>
                <a:latin typeface="Georgia" panose="02040502050405020303" pitchFamily="18" charset="0"/>
              </a:rPr>
              <a:t>th</a:t>
            </a:r>
            <a:r>
              <a:rPr lang="en-US" sz="5500" b="0" dirty="0">
                <a:solidFill>
                  <a:srgbClr val="424142"/>
                </a:solidFill>
                <a:effectLst/>
                <a:latin typeface="Georgia" panose="02040502050405020303" pitchFamily="18" charset="0"/>
              </a:rPr>
              <a:t> unit; </a:t>
            </a:r>
            <a:r>
              <a:rPr lang="en-US" sz="5500" b="0" dirty="0" err="1">
                <a:solidFill>
                  <a:srgbClr val="424142"/>
                </a:solidFill>
                <a:effectLst/>
                <a:latin typeface="Georgia" panose="02040502050405020303" pitchFamily="18" charset="0"/>
              </a:rPr>
              <a:t>TU</a:t>
            </a:r>
            <a:r>
              <a:rPr lang="en-US" sz="5500" b="0" baseline="-25000" dirty="0" err="1">
                <a:solidFill>
                  <a:srgbClr val="424142"/>
                </a:solidFill>
                <a:effectLst/>
                <a:latin typeface="Georgia" panose="02040502050405020303" pitchFamily="18" charset="0"/>
              </a:rPr>
              <a:t>n</a:t>
            </a:r>
            <a:r>
              <a:rPr lang="en-US" sz="5500" b="0" dirty="0">
                <a:solidFill>
                  <a:srgbClr val="424142"/>
                </a:solidFill>
                <a:effectLst/>
                <a:latin typeface="Georgia" panose="02040502050405020303" pitchFamily="18" charset="0"/>
              </a:rPr>
              <a:t> = Total utility from n units;</a:t>
            </a:r>
          </a:p>
          <a:p>
            <a:pPr algn="l" fontAlgn="base"/>
            <a:r>
              <a:rPr lang="en-US" sz="5500" b="0" dirty="0">
                <a:solidFill>
                  <a:srgbClr val="424142"/>
                </a:solidFill>
                <a:effectLst/>
                <a:latin typeface="Georgia" panose="02040502050405020303" pitchFamily="18" charset="0"/>
              </a:rPr>
              <a:t>TU</a:t>
            </a:r>
            <a:r>
              <a:rPr lang="en-US" sz="5500" b="0" baseline="-25000" dirty="0">
                <a:solidFill>
                  <a:srgbClr val="424142"/>
                </a:solidFill>
                <a:effectLst/>
                <a:latin typeface="Georgia" panose="02040502050405020303" pitchFamily="18" charset="0"/>
              </a:rPr>
              <a:t>n-1</a:t>
            </a:r>
            <a:r>
              <a:rPr lang="en-US" sz="5500" b="0" dirty="0">
                <a:solidFill>
                  <a:srgbClr val="424142"/>
                </a:solidFill>
                <a:effectLst/>
                <a:latin typeface="Georgia" panose="02040502050405020303" pitchFamily="18" charset="0"/>
              </a:rPr>
              <a:t> = Total utility from n – 1 units; n = Number of units of consumption</a:t>
            </a:r>
          </a:p>
          <a:p>
            <a:pPr algn="l" fontAlgn="base"/>
            <a:r>
              <a:rPr lang="en-US" sz="5500" b="0" dirty="0">
                <a:solidFill>
                  <a:srgbClr val="424142"/>
                </a:solidFill>
                <a:effectLst/>
                <a:latin typeface="Georgia" panose="02040502050405020303" pitchFamily="18" charset="0"/>
              </a:rPr>
              <a:t>MU of 3</a:t>
            </a:r>
            <a:r>
              <a:rPr lang="en-US" sz="5500" b="0" baseline="30000" dirty="0">
                <a:solidFill>
                  <a:srgbClr val="424142"/>
                </a:solidFill>
                <a:effectLst/>
                <a:latin typeface="Georgia" panose="02040502050405020303" pitchFamily="18" charset="0"/>
              </a:rPr>
              <a:t>rd</a:t>
            </a:r>
            <a:r>
              <a:rPr lang="en-US" sz="5500" b="0" dirty="0">
                <a:solidFill>
                  <a:srgbClr val="424142"/>
                </a:solidFill>
                <a:effectLst/>
                <a:latin typeface="Georgia" panose="02040502050405020303" pitchFamily="18" charset="0"/>
              </a:rPr>
              <a:t> ice-cream will be: MU</a:t>
            </a:r>
            <a:r>
              <a:rPr lang="en-US" sz="5500" b="0" baseline="-25000" dirty="0">
                <a:solidFill>
                  <a:srgbClr val="424142"/>
                </a:solidFill>
                <a:effectLst/>
                <a:latin typeface="Georgia" panose="02040502050405020303" pitchFamily="18" charset="0"/>
              </a:rPr>
              <a:t>3</a:t>
            </a:r>
            <a:r>
              <a:rPr lang="en-US" sz="5500" b="0" dirty="0">
                <a:solidFill>
                  <a:srgbClr val="424142"/>
                </a:solidFill>
                <a:effectLst/>
                <a:latin typeface="Georgia" panose="02040502050405020303" pitchFamily="18" charset="0"/>
              </a:rPr>
              <a:t> = TU</a:t>
            </a:r>
            <a:r>
              <a:rPr lang="en-US" sz="5500" b="0" baseline="-25000" dirty="0">
                <a:solidFill>
                  <a:srgbClr val="424142"/>
                </a:solidFill>
                <a:effectLst/>
                <a:latin typeface="Georgia" panose="02040502050405020303" pitchFamily="18" charset="0"/>
              </a:rPr>
              <a:t>3</a:t>
            </a:r>
            <a:r>
              <a:rPr lang="en-US" sz="5500" b="0" dirty="0">
                <a:solidFill>
                  <a:srgbClr val="424142"/>
                </a:solidFill>
                <a:effectLst/>
                <a:latin typeface="Georgia" panose="02040502050405020303" pitchFamily="18" charset="0"/>
              </a:rPr>
              <a:t> – TU</a:t>
            </a:r>
            <a:r>
              <a:rPr lang="en-US" sz="5500" b="0" baseline="-25000" dirty="0">
                <a:solidFill>
                  <a:srgbClr val="424142"/>
                </a:solidFill>
                <a:effectLst/>
                <a:latin typeface="Georgia" panose="02040502050405020303" pitchFamily="18" charset="0"/>
              </a:rPr>
              <a:t>2</a:t>
            </a:r>
            <a:r>
              <a:rPr lang="en-US" sz="5500" b="0" dirty="0">
                <a:solidFill>
                  <a:srgbClr val="424142"/>
                </a:solidFill>
                <a:effectLst/>
                <a:latin typeface="Georgia" panose="02040502050405020303" pitchFamily="18" charset="0"/>
              </a:rPr>
              <a:t> = 46 – 36 = 10 utils One More way to Calculate MU</a:t>
            </a:r>
          </a:p>
          <a:p>
            <a:pPr algn="l" fontAlgn="base"/>
            <a:r>
              <a:rPr lang="en-US" sz="5500" b="0" dirty="0">
                <a:solidFill>
                  <a:srgbClr val="424142"/>
                </a:solidFill>
                <a:effectLst/>
                <a:latin typeface="Georgia" panose="02040502050405020303" pitchFamily="18" charset="0"/>
              </a:rPr>
              <a:t>MU is the change in TU when one more unit is consumed. However, when change in units consumed is more than one, then MU can also be calculated as:</a:t>
            </a:r>
          </a:p>
          <a:p>
            <a:pPr algn="l" fontAlgn="base"/>
            <a:r>
              <a:rPr lang="en-US" sz="5500" b="0" dirty="0">
                <a:solidFill>
                  <a:srgbClr val="424142"/>
                </a:solidFill>
                <a:effectLst/>
                <a:latin typeface="Georgia" panose="02040502050405020303" pitchFamily="18" charset="0"/>
              </a:rPr>
              <a:t>ATU</a:t>
            </a:r>
          </a:p>
          <a:p>
            <a:pPr algn="l" fontAlgn="base"/>
            <a:r>
              <a:rPr lang="en-US" sz="5500" b="0" dirty="0">
                <a:solidFill>
                  <a:srgbClr val="424142"/>
                </a:solidFill>
                <a:effectLst/>
                <a:latin typeface="Georgia" panose="02040502050405020303" pitchFamily="18" charset="0"/>
              </a:rPr>
              <a:t>MU = Change in Total Utility/ Change in number of units = ∆TU/∆Q</a:t>
            </a:r>
          </a:p>
          <a:p>
            <a:endParaRPr lang="en-US" dirty="0"/>
          </a:p>
        </p:txBody>
      </p:sp>
    </p:spTree>
    <p:extLst>
      <p:ext uri="{BB962C8B-B14F-4D97-AF65-F5344CB8AC3E}">
        <p14:creationId xmlns:p14="http://schemas.microsoft.com/office/powerpoint/2010/main" val="20224206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17AA4CA-35A7-4DAA-A47C-89D86B78266A}"/>
              </a:ext>
            </a:extLst>
          </p:cNvPr>
          <p:cNvSpPr txBox="1"/>
          <p:nvPr/>
        </p:nvSpPr>
        <p:spPr>
          <a:xfrm>
            <a:off x="318752" y="175839"/>
            <a:ext cx="6098146" cy="923330"/>
          </a:xfrm>
          <a:prstGeom prst="rect">
            <a:avLst/>
          </a:prstGeom>
          <a:noFill/>
        </p:spPr>
        <p:txBody>
          <a:bodyPr wrap="square">
            <a:spAutoFit/>
          </a:bodyPr>
          <a:lstStyle/>
          <a:p>
            <a:pPr algn="l" fontAlgn="base"/>
            <a:r>
              <a:rPr lang="en-US" b="1" dirty="0">
                <a:solidFill>
                  <a:srgbClr val="000000"/>
                </a:solidFill>
                <a:effectLst/>
                <a:latin typeface="Georgia" panose="02040502050405020303" pitchFamily="18" charset="0"/>
              </a:rPr>
              <a:t>Total Utility is Summation of Marginal Utilities:</a:t>
            </a:r>
          </a:p>
          <a:p>
            <a:br>
              <a:rPr lang="en-US" b="0" i="0" dirty="0">
                <a:solidFill>
                  <a:srgbClr val="424142"/>
                </a:solidFill>
                <a:effectLst/>
                <a:latin typeface="Georgia" panose="02040502050405020303" pitchFamily="18" charset="0"/>
              </a:rPr>
            </a:br>
            <a:endParaRPr lang="en-US" dirty="0"/>
          </a:p>
        </p:txBody>
      </p:sp>
      <p:sp>
        <p:nvSpPr>
          <p:cNvPr id="5" name="TextBox 4">
            <a:extLst>
              <a:ext uri="{FF2B5EF4-FFF2-40B4-BE49-F238E27FC236}">
                <a16:creationId xmlns:a16="http://schemas.microsoft.com/office/drawing/2014/main" id="{AAFC8800-879D-4354-9566-E39A22786100}"/>
              </a:ext>
            </a:extLst>
          </p:cNvPr>
          <p:cNvSpPr txBox="1"/>
          <p:nvPr/>
        </p:nvSpPr>
        <p:spPr>
          <a:xfrm>
            <a:off x="434662" y="858213"/>
            <a:ext cx="6098146" cy="2031325"/>
          </a:xfrm>
          <a:prstGeom prst="rect">
            <a:avLst/>
          </a:prstGeom>
          <a:noFill/>
        </p:spPr>
        <p:txBody>
          <a:bodyPr wrap="square">
            <a:spAutoFit/>
          </a:bodyPr>
          <a:lstStyle/>
          <a:p>
            <a:pPr algn="l" fontAlgn="base"/>
            <a:r>
              <a:rPr lang="en-US" b="0" dirty="0">
                <a:solidFill>
                  <a:srgbClr val="424142"/>
                </a:solidFill>
                <a:effectLst/>
                <a:latin typeface="Georgia" panose="02040502050405020303" pitchFamily="18" charset="0"/>
              </a:rPr>
              <a:t>Total utility can also be calculated as the sum of marginal utilities from all units, i.e.</a:t>
            </a:r>
          </a:p>
          <a:p>
            <a:pPr algn="l" fontAlgn="base"/>
            <a:r>
              <a:rPr lang="en-US" b="0" dirty="0" err="1">
                <a:solidFill>
                  <a:srgbClr val="424142"/>
                </a:solidFill>
                <a:effectLst/>
                <a:latin typeface="Georgia" panose="02040502050405020303" pitchFamily="18" charset="0"/>
              </a:rPr>
              <a:t>TU</a:t>
            </a:r>
            <a:r>
              <a:rPr lang="en-US" b="0" baseline="-25000" dirty="0" err="1">
                <a:solidFill>
                  <a:srgbClr val="424142"/>
                </a:solidFill>
                <a:effectLst/>
                <a:latin typeface="Georgia" panose="02040502050405020303" pitchFamily="18" charset="0"/>
              </a:rPr>
              <a:t>n</a:t>
            </a:r>
            <a:r>
              <a:rPr lang="en-US" b="0" dirty="0">
                <a:solidFill>
                  <a:srgbClr val="424142"/>
                </a:solidFill>
                <a:effectLst/>
                <a:latin typeface="Georgia" panose="02040502050405020303" pitchFamily="18" charset="0"/>
              </a:rPr>
              <a:t>= MU</a:t>
            </a:r>
            <a:r>
              <a:rPr lang="en-US" b="0" baseline="-25000" dirty="0">
                <a:solidFill>
                  <a:srgbClr val="424142"/>
                </a:solidFill>
                <a:effectLst/>
                <a:latin typeface="Georgia" panose="02040502050405020303" pitchFamily="18" charset="0"/>
              </a:rPr>
              <a:t>1</a:t>
            </a:r>
            <a:r>
              <a:rPr lang="en-US" b="0" dirty="0">
                <a:solidFill>
                  <a:srgbClr val="424142"/>
                </a:solidFill>
                <a:effectLst/>
                <a:latin typeface="Georgia" panose="02040502050405020303" pitchFamily="18" charset="0"/>
              </a:rPr>
              <a:t> + MU</a:t>
            </a:r>
            <a:r>
              <a:rPr lang="en-US" b="0" baseline="-25000" dirty="0">
                <a:solidFill>
                  <a:srgbClr val="424142"/>
                </a:solidFill>
                <a:effectLst/>
                <a:latin typeface="Georgia" panose="02040502050405020303" pitchFamily="18" charset="0"/>
              </a:rPr>
              <a:t>2</a:t>
            </a:r>
            <a:r>
              <a:rPr lang="en-US" b="0" dirty="0">
                <a:solidFill>
                  <a:srgbClr val="424142"/>
                </a:solidFill>
                <a:effectLst/>
                <a:latin typeface="Georgia" panose="02040502050405020303" pitchFamily="18" charset="0"/>
              </a:rPr>
              <a:t> + MU</a:t>
            </a:r>
            <a:r>
              <a:rPr lang="en-US" b="0" baseline="-25000" dirty="0">
                <a:solidFill>
                  <a:srgbClr val="424142"/>
                </a:solidFill>
                <a:effectLst/>
                <a:latin typeface="Georgia" panose="02040502050405020303" pitchFamily="18" charset="0"/>
              </a:rPr>
              <a:t>3</a:t>
            </a:r>
            <a:r>
              <a:rPr lang="en-US" b="0" dirty="0">
                <a:solidFill>
                  <a:srgbClr val="424142"/>
                </a:solidFill>
                <a:effectLst/>
                <a:latin typeface="Georgia" panose="02040502050405020303" pitchFamily="18" charset="0"/>
              </a:rPr>
              <a:t> +……………………… + </a:t>
            </a:r>
            <a:r>
              <a:rPr lang="en-US" b="0" dirty="0" err="1">
                <a:solidFill>
                  <a:srgbClr val="424142"/>
                </a:solidFill>
                <a:effectLst/>
                <a:latin typeface="Georgia" panose="02040502050405020303" pitchFamily="18" charset="0"/>
              </a:rPr>
              <a:t>MU</a:t>
            </a:r>
            <a:r>
              <a:rPr lang="en-US" b="0" baseline="-25000" dirty="0" err="1">
                <a:solidFill>
                  <a:srgbClr val="424142"/>
                </a:solidFill>
                <a:effectLst/>
                <a:latin typeface="Georgia" panose="02040502050405020303" pitchFamily="18" charset="0"/>
              </a:rPr>
              <a:t>n</a:t>
            </a:r>
            <a:r>
              <a:rPr lang="en-US" b="0" dirty="0">
                <a:solidFill>
                  <a:srgbClr val="424142"/>
                </a:solidFill>
                <a:effectLst/>
                <a:latin typeface="Georgia" panose="02040502050405020303" pitchFamily="18" charset="0"/>
              </a:rPr>
              <a:t> or simply,</a:t>
            </a:r>
          </a:p>
          <a:p>
            <a:pPr algn="l" fontAlgn="base"/>
            <a:r>
              <a:rPr lang="en-US" b="0" dirty="0">
                <a:solidFill>
                  <a:srgbClr val="424142"/>
                </a:solidFill>
                <a:effectLst/>
                <a:latin typeface="Georgia" panose="02040502050405020303" pitchFamily="18" charset="0"/>
              </a:rPr>
              <a:t>TU = ∑MU</a:t>
            </a:r>
          </a:p>
          <a:p>
            <a:pPr algn="l" fontAlgn="base"/>
            <a:r>
              <a:rPr lang="en-US" b="0" dirty="0">
                <a:solidFill>
                  <a:srgbClr val="424142"/>
                </a:solidFill>
                <a:effectLst/>
                <a:latin typeface="Georgia" panose="02040502050405020303" pitchFamily="18" charset="0"/>
              </a:rPr>
              <a:t>The concepts of TU and MU can be better understood from the following schedule and diagram:</a:t>
            </a:r>
          </a:p>
        </p:txBody>
      </p:sp>
      <p:pic>
        <p:nvPicPr>
          <p:cNvPr id="5122" name="Picture 2" descr="Consumer's Behaviour: Cardinal Utility Analysis (Explained With Diagram)">
            <a:extLst>
              <a:ext uri="{FF2B5EF4-FFF2-40B4-BE49-F238E27FC236}">
                <a16:creationId xmlns:a16="http://schemas.microsoft.com/office/drawing/2014/main" id="{DF6BF7B2-2826-4A51-BD29-4533074E2F8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03375" y="3006650"/>
            <a:ext cx="6758055" cy="32950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246755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lip_image002">
            <a:extLst>
              <a:ext uri="{FF2B5EF4-FFF2-40B4-BE49-F238E27FC236}">
                <a16:creationId xmlns:a16="http://schemas.microsoft.com/office/drawing/2014/main" id="{EFB61AF3-174E-4D6D-AD21-0BA9CE06AD6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17161" y="96592"/>
            <a:ext cx="4401824" cy="63750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971652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47A6DD-BB78-4D21-827E-E9D01FEDF838}"/>
              </a:ext>
            </a:extLst>
          </p:cNvPr>
          <p:cNvSpPr>
            <a:spLocks noGrp="1"/>
          </p:cNvSpPr>
          <p:nvPr>
            <p:ph type="title"/>
          </p:nvPr>
        </p:nvSpPr>
        <p:spPr/>
        <p:txBody>
          <a:bodyPr/>
          <a:lstStyle/>
          <a:p>
            <a:r>
              <a:rPr lang="en-US" dirty="0"/>
              <a:t>MEASUREMENT OF UTILITY </a:t>
            </a:r>
          </a:p>
        </p:txBody>
      </p:sp>
      <p:pic>
        <p:nvPicPr>
          <p:cNvPr id="2052" name="Picture 4" descr="Utility: Definition, Economics, Measure of Satisfaction">
            <a:extLst>
              <a:ext uri="{FF2B5EF4-FFF2-40B4-BE49-F238E27FC236}">
                <a16:creationId xmlns:a16="http://schemas.microsoft.com/office/drawing/2014/main" id="{C08F61FC-1642-42F8-8E5C-0E4DB8D5400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883803" y="234569"/>
            <a:ext cx="3515930" cy="2681410"/>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Society of Economics - Alteration among Cardinal and Ordinal Utility The  utility is a psychological phenomenon; that implies the satisfying power of  a good or service. It differs from person to person,">
            <a:extLst>
              <a:ext uri="{FF2B5EF4-FFF2-40B4-BE49-F238E27FC236}">
                <a16:creationId xmlns:a16="http://schemas.microsoft.com/office/drawing/2014/main" id="{1D940DA8-5C0E-4682-90D4-4BC40082C75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955" y="1939710"/>
            <a:ext cx="6772305" cy="4918290"/>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Business Economics">
            <a:extLst>
              <a:ext uri="{FF2B5EF4-FFF2-40B4-BE49-F238E27FC236}">
                <a16:creationId xmlns:a16="http://schemas.microsoft.com/office/drawing/2014/main" id="{0DA63791-166A-4F1B-A3C2-9917EBF8477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81200" y="317196"/>
            <a:ext cx="5410800" cy="48499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841035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1026EC-872D-46F8-BEB6-CD1828D7C30F}"/>
              </a:ext>
            </a:extLst>
          </p:cNvPr>
          <p:cNvSpPr>
            <a:spLocks noGrp="1"/>
          </p:cNvSpPr>
          <p:nvPr>
            <p:ph type="title"/>
          </p:nvPr>
        </p:nvSpPr>
        <p:spPr/>
        <p:txBody>
          <a:bodyPr/>
          <a:lstStyle/>
          <a:p>
            <a:r>
              <a:rPr lang="en-US" dirty="0"/>
              <a:t>CARDINAL MEASUREMENT </a:t>
            </a:r>
          </a:p>
        </p:txBody>
      </p:sp>
      <p:sp>
        <p:nvSpPr>
          <p:cNvPr id="4" name="TextBox 3">
            <a:extLst>
              <a:ext uri="{FF2B5EF4-FFF2-40B4-BE49-F238E27FC236}">
                <a16:creationId xmlns:a16="http://schemas.microsoft.com/office/drawing/2014/main" id="{A750BB5F-B780-4FFC-BADE-A8B08D306B10}"/>
              </a:ext>
            </a:extLst>
          </p:cNvPr>
          <p:cNvSpPr txBox="1"/>
          <p:nvPr/>
        </p:nvSpPr>
        <p:spPr>
          <a:xfrm>
            <a:off x="519447" y="1827090"/>
            <a:ext cx="10834353" cy="2862322"/>
          </a:xfrm>
          <a:prstGeom prst="rect">
            <a:avLst/>
          </a:prstGeom>
          <a:noFill/>
        </p:spPr>
        <p:txBody>
          <a:bodyPr wrap="square">
            <a:spAutoFit/>
          </a:bodyPr>
          <a:lstStyle/>
          <a:p>
            <a:pPr algn="l" fontAlgn="base"/>
            <a:r>
              <a:rPr lang="en-US" b="0" dirty="0">
                <a:solidFill>
                  <a:srgbClr val="424142"/>
                </a:solidFill>
                <a:effectLst/>
                <a:latin typeface="Georgia" panose="02040502050405020303" pitchFamily="18" charset="0"/>
              </a:rPr>
              <a:t>According to classical economists, utility can be measured, in the same way, as weight or height is measured. For this, economists assumed that utility can be measured in cardinal (numerical) terms. By using cardinal measure of utility, it is possible to numerically estimate utility, which a person derives from consumption of goods and services. </a:t>
            </a:r>
          </a:p>
          <a:p>
            <a:pPr algn="l" fontAlgn="base"/>
            <a:endParaRPr lang="en-US" dirty="0">
              <a:solidFill>
                <a:srgbClr val="424142"/>
              </a:solidFill>
              <a:latin typeface="Georgia" panose="02040502050405020303" pitchFamily="18" charset="0"/>
            </a:endParaRPr>
          </a:p>
          <a:p>
            <a:pPr algn="l" fontAlgn="base"/>
            <a:r>
              <a:rPr lang="en-US" b="0" dirty="0">
                <a:solidFill>
                  <a:srgbClr val="424142"/>
                </a:solidFill>
                <a:effectLst/>
                <a:latin typeface="Georgia" panose="02040502050405020303" pitchFamily="18" charset="0"/>
              </a:rPr>
              <a:t>But, there was no standard unit for measuring utility. So, the economists derived an imaginary measure, known as ‘Util’.</a:t>
            </a:r>
          </a:p>
          <a:p>
            <a:pPr algn="l" fontAlgn="base"/>
            <a:endParaRPr lang="en-US" b="0" dirty="0">
              <a:solidFill>
                <a:srgbClr val="424142"/>
              </a:solidFill>
              <a:effectLst/>
              <a:latin typeface="Georgia" panose="02040502050405020303" pitchFamily="18" charset="0"/>
            </a:endParaRPr>
          </a:p>
          <a:p>
            <a:pPr algn="l" fontAlgn="base"/>
            <a:r>
              <a:rPr lang="en-US" b="0" dirty="0">
                <a:solidFill>
                  <a:srgbClr val="424142"/>
                </a:solidFill>
                <a:effectLst/>
                <a:latin typeface="Georgia" panose="02040502050405020303" pitchFamily="18" charset="0"/>
              </a:rPr>
              <a:t>Utils are imaginary and psychological units which are used to measure satisfaction (utility) obtained from consumption of a certain quantity of a commodity.</a:t>
            </a:r>
          </a:p>
        </p:txBody>
      </p:sp>
    </p:spTree>
    <p:extLst>
      <p:ext uri="{BB962C8B-B14F-4D97-AF65-F5344CB8AC3E}">
        <p14:creationId xmlns:p14="http://schemas.microsoft.com/office/powerpoint/2010/main" val="7211661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Ecotk - A2 Law of diminishing marginal utility | Facebook">
            <a:extLst>
              <a:ext uri="{FF2B5EF4-FFF2-40B4-BE49-F238E27FC236}">
                <a16:creationId xmlns:a16="http://schemas.microsoft.com/office/drawing/2014/main" id="{1D77C83E-ADA3-46E9-B93B-1E34B112FC3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3285" y="1118082"/>
            <a:ext cx="6170389" cy="4621836"/>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a:extLst>
              <a:ext uri="{FF2B5EF4-FFF2-40B4-BE49-F238E27FC236}">
                <a16:creationId xmlns:a16="http://schemas.microsoft.com/office/drawing/2014/main" id="{7F265C2C-9591-4F1B-BFF3-A3EF8F202A41}"/>
              </a:ext>
            </a:extLst>
          </p:cNvPr>
          <p:cNvPicPr>
            <a:picLocks noChangeAspect="1"/>
          </p:cNvPicPr>
          <p:nvPr/>
        </p:nvPicPr>
        <p:blipFill>
          <a:blip r:embed="rId3"/>
          <a:stretch>
            <a:fillRect/>
          </a:stretch>
        </p:blipFill>
        <p:spPr>
          <a:xfrm>
            <a:off x="6676959" y="654442"/>
            <a:ext cx="5515041" cy="4615072"/>
          </a:xfrm>
          <a:prstGeom prst="rect">
            <a:avLst/>
          </a:prstGeom>
        </p:spPr>
      </p:pic>
    </p:spTree>
    <p:extLst>
      <p:ext uri="{BB962C8B-B14F-4D97-AF65-F5344CB8AC3E}">
        <p14:creationId xmlns:p14="http://schemas.microsoft.com/office/powerpoint/2010/main" val="1852285961"/>
      </p:ext>
    </p:extLst>
  </p:cSld>
  <p:clrMapOvr>
    <a:masterClrMapping/>
  </p:clrMapOvr>
</p:sld>
</file>

<file path=ppt/theme/theme1.xml><?xml version="1.0" encoding="utf-8"?>
<a:theme xmlns:a="http://schemas.openxmlformats.org/drawingml/2006/main" name="Droplet">
  <a:themeElements>
    <a:clrScheme name="Droplet">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Drople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A633B6A3-9E7F-4C10-9C98-2517A313436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TM04033925[[fn=Droplet]]</Template>
  <TotalTime>6564</TotalTime>
  <Words>1844</Words>
  <Application>Microsoft Office PowerPoint</Application>
  <PresentationFormat>Widescreen</PresentationFormat>
  <Paragraphs>123</Paragraphs>
  <Slides>19</Slides>
  <Notes>1</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19</vt:i4>
      </vt:variant>
    </vt:vector>
  </HeadingPairs>
  <TitlesOfParts>
    <vt:vector size="29" baseType="lpstr">
      <vt:lpstr>Arial</vt:lpstr>
      <vt:lpstr>Calibri</vt:lpstr>
      <vt:lpstr>Georgia</vt:lpstr>
      <vt:lpstr>HelveticaNeue-Light</vt:lpstr>
      <vt:lpstr>Minion Pro</vt:lpstr>
      <vt:lpstr>Open Sans</vt:lpstr>
      <vt:lpstr>Times New Roman</vt:lpstr>
      <vt:lpstr>TundraWeb</vt:lpstr>
      <vt:lpstr>Tw Cen MT</vt:lpstr>
      <vt:lpstr>Droplet</vt:lpstr>
      <vt:lpstr>UNIT-2 UTILITY CONCEPT AND THEORIES</vt:lpstr>
      <vt:lpstr>UTILITY CONCEPT </vt:lpstr>
      <vt:lpstr>Total Utility (TU): </vt:lpstr>
      <vt:lpstr>Marginal Utility (MU): </vt:lpstr>
      <vt:lpstr>PowerPoint Presentation</vt:lpstr>
      <vt:lpstr>PowerPoint Presentation</vt:lpstr>
      <vt:lpstr>MEASUREMENT OF UTILITY </vt:lpstr>
      <vt:lpstr>CARDINAL MEASUREMENT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UNIT-2 UTILITY CONCEPT AND THEORIES</dc:title>
  <dc:creator>RUKS SHAIKH</dc:creator>
  <cp:lastModifiedBy>RUKS SHAIKH</cp:lastModifiedBy>
  <cp:revision>31</cp:revision>
  <dcterms:created xsi:type="dcterms:W3CDTF">2021-10-12T03:14:19Z</dcterms:created>
  <dcterms:modified xsi:type="dcterms:W3CDTF">2021-10-23T02:24:08Z</dcterms:modified>
</cp:coreProperties>
</file>