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98" r:id="rId2"/>
    <p:sldId id="310" r:id="rId3"/>
    <p:sldId id="279" r:id="rId4"/>
    <p:sldId id="256" r:id="rId5"/>
    <p:sldId id="257" r:id="rId6"/>
    <p:sldId id="293" r:id="rId7"/>
    <p:sldId id="323" r:id="rId8"/>
    <p:sldId id="295" r:id="rId9"/>
    <p:sldId id="317" r:id="rId10"/>
    <p:sldId id="318" r:id="rId11"/>
    <p:sldId id="319" r:id="rId12"/>
    <p:sldId id="320" r:id="rId13"/>
    <p:sldId id="321" r:id="rId14"/>
    <p:sldId id="322" r:id="rId15"/>
    <p:sldId id="282" r:id="rId16"/>
    <p:sldId id="27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548" autoAdjust="0"/>
  </p:normalViewPr>
  <p:slideViewPr>
    <p:cSldViewPr>
      <p:cViewPr varScale="1">
        <p:scale>
          <a:sx n="68" d="100"/>
          <a:sy n="68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2CAA96-9F1D-4A3E-A3CD-FCB95165A5CC}" type="datetimeFigureOut">
              <a:rPr lang="en-US" smtClean="0"/>
              <a:pPr/>
              <a:t>8/10/2020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6D7A2F-54B9-4B54-BE50-F1ECABA57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D7A2F-54B9-4B54-BE50-F1ECABA5711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8/10/2020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762000"/>
          </a:xfrm>
        </p:spPr>
        <p:txBody>
          <a:bodyPr>
            <a:normAutofit/>
          </a:bodyPr>
          <a:lstStyle/>
          <a:p>
            <a:r>
              <a:rPr lang="en-GB" dirty="0" smtClean="0"/>
              <a:t>Importance of coordination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382000" cy="4541838"/>
          </a:xfrm>
        </p:spPr>
        <p:txBody>
          <a:bodyPr>
            <a:normAutofit fontScale="47500" lnSpcReduction="20000"/>
          </a:bodyPr>
          <a:lstStyle/>
          <a:p>
            <a:pPr marL="514350" indent="-514350">
              <a:buNone/>
            </a:pPr>
            <a:r>
              <a:rPr lang="en-GB" sz="7000" b="1" dirty="0" smtClean="0">
                <a:solidFill>
                  <a:srgbClr val="7030A0"/>
                </a:solidFill>
              </a:rPr>
              <a:t>3. Integration of Individual and Group Goals</a:t>
            </a:r>
          </a:p>
          <a:p>
            <a:pPr marL="514350" indent="-514350">
              <a:lnSpc>
                <a:spcPct val="170000"/>
              </a:lnSpc>
              <a:buFont typeface="Wingdings" pitchFamily="2" charset="2"/>
              <a:buChar char="Ø"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5500" b="1" dirty="0" smtClean="0">
                <a:solidFill>
                  <a:schemeClr val="accent1">
                    <a:lumMod val="50000"/>
                  </a:schemeClr>
                </a:solidFill>
              </a:rPr>
              <a:t>Coordination in large organization is complicated</a:t>
            </a:r>
          </a:p>
          <a:p>
            <a:pPr marL="514350" indent="-514350">
              <a:lnSpc>
                <a:spcPct val="170000"/>
              </a:lnSpc>
              <a:buFont typeface="Wingdings" pitchFamily="2" charset="2"/>
              <a:buChar char="Ø"/>
            </a:pPr>
            <a:r>
              <a:rPr lang="en-GB" sz="5500" b="1" dirty="0" smtClean="0">
                <a:solidFill>
                  <a:schemeClr val="accent1">
                    <a:lumMod val="50000"/>
                  </a:schemeClr>
                </a:solidFill>
              </a:rPr>
              <a:t> Each individual is unique and has different needs</a:t>
            </a:r>
          </a:p>
          <a:p>
            <a:pPr marL="514350" indent="-514350">
              <a:lnSpc>
                <a:spcPct val="170000"/>
              </a:lnSpc>
              <a:buFont typeface="Wingdings" pitchFamily="2" charset="2"/>
              <a:buChar char="Ø"/>
            </a:pPr>
            <a:r>
              <a:rPr lang="en-GB" sz="5500" b="1" dirty="0" smtClean="0">
                <a:solidFill>
                  <a:schemeClr val="accent1">
                    <a:lumMod val="50000"/>
                  </a:schemeClr>
                </a:solidFill>
              </a:rPr>
              <a:t>Individual does not act rationally</a:t>
            </a:r>
          </a:p>
          <a:p>
            <a:pPr marL="514350" indent="-514350">
              <a:lnSpc>
                <a:spcPct val="170000"/>
              </a:lnSpc>
              <a:buFont typeface="Wingdings" pitchFamily="2" charset="2"/>
              <a:buChar char="Ø"/>
            </a:pPr>
            <a:r>
              <a:rPr lang="en-GB" sz="5500" b="1" dirty="0" smtClean="0">
                <a:solidFill>
                  <a:schemeClr val="accent1">
                    <a:lumMod val="50000"/>
                  </a:schemeClr>
                </a:solidFill>
              </a:rPr>
              <a:t>Coordination is required.  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en-GB" sz="51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Ø"/>
            </a:pPr>
            <a:endParaRPr lang="en-GB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buNone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14350" indent="-514350">
              <a:buNone/>
            </a:pPr>
            <a:endParaRPr lang="en-GB" b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762000"/>
          </a:xfrm>
        </p:spPr>
        <p:txBody>
          <a:bodyPr>
            <a:normAutofit/>
          </a:bodyPr>
          <a:lstStyle/>
          <a:p>
            <a:r>
              <a:rPr lang="en-GB" dirty="0" smtClean="0"/>
              <a:t>Importance of coordination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382000" cy="4541838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None/>
            </a:pPr>
            <a:r>
              <a:rPr lang="en-GB" sz="7000" b="1" dirty="0" smtClean="0">
                <a:solidFill>
                  <a:srgbClr val="7030A0"/>
                </a:solidFill>
              </a:rPr>
              <a:t>4. Essence of Management </a:t>
            </a:r>
          </a:p>
          <a:p>
            <a:pPr marL="514350" indent="-514350">
              <a:lnSpc>
                <a:spcPct val="170000"/>
              </a:lnSpc>
              <a:buFont typeface="Wingdings" pitchFamily="2" charset="2"/>
              <a:buChar char="Ø"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5500" b="1" dirty="0" smtClean="0">
                <a:solidFill>
                  <a:schemeClr val="accent1">
                    <a:lumMod val="50000"/>
                  </a:schemeClr>
                </a:solidFill>
              </a:rPr>
              <a:t>Required in planning, organizing and controlling</a:t>
            </a:r>
          </a:p>
          <a:p>
            <a:pPr marL="514350" indent="-514350">
              <a:lnSpc>
                <a:spcPct val="170000"/>
              </a:lnSpc>
              <a:buFont typeface="Wingdings" pitchFamily="2" charset="2"/>
              <a:buChar char="Ø"/>
            </a:pPr>
            <a:r>
              <a:rPr lang="en-GB" sz="5500" b="1" dirty="0" smtClean="0">
                <a:solidFill>
                  <a:schemeClr val="accent1">
                    <a:lumMod val="50000"/>
                  </a:schemeClr>
                </a:solidFill>
              </a:rPr>
              <a:t>Makes planning more purposeful   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en-GB" sz="51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Ø"/>
            </a:pPr>
            <a:endParaRPr lang="en-GB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buNone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14350" indent="-514350">
              <a:buNone/>
            </a:pPr>
            <a:endParaRPr lang="en-GB" b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762000"/>
          </a:xfrm>
        </p:spPr>
        <p:txBody>
          <a:bodyPr>
            <a:normAutofit/>
          </a:bodyPr>
          <a:lstStyle/>
          <a:p>
            <a:r>
              <a:rPr lang="en-GB" dirty="0" smtClean="0"/>
              <a:t>Importance of coordination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382000" cy="4541838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None/>
            </a:pPr>
            <a:r>
              <a:rPr lang="en-GB" sz="7000" b="1" dirty="0" smtClean="0">
                <a:solidFill>
                  <a:srgbClr val="7030A0"/>
                </a:solidFill>
              </a:rPr>
              <a:t>5.Smooth Functioning</a:t>
            </a:r>
          </a:p>
          <a:p>
            <a:pPr marL="514350" indent="-514350">
              <a:lnSpc>
                <a:spcPct val="170000"/>
              </a:lnSpc>
              <a:buFont typeface="Wingdings" pitchFamily="2" charset="2"/>
              <a:buChar char="Ø"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5500" b="1" dirty="0" smtClean="0">
                <a:solidFill>
                  <a:schemeClr val="accent1">
                    <a:lumMod val="50000"/>
                  </a:schemeClr>
                </a:solidFill>
              </a:rPr>
              <a:t>Departments and people work smoothly. </a:t>
            </a:r>
          </a:p>
          <a:p>
            <a:pPr marL="514350" indent="-514350">
              <a:lnSpc>
                <a:spcPct val="170000"/>
              </a:lnSpc>
              <a:buFont typeface="Wingdings" pitchFamily="2" charset="2"/>
              <a:buChar char="Ø"/>
            </a:pPr>
            <a:r>
              <a:rPr lang="en-GB" sz="5500" b="1" dirty="0" smtClean="0">
                <a:solidFill>
                  <a:schemeClr val="accent1">
                    <a:lumMod val="50000"/>
                  </a:schemeClr>
                </a:solidFill>
              </a:rPr>
              <a:t>Improve overall efficiency </a:t>
            </a:r>
          </a:p>
          <a:p>
            <a:pPr marL="514350" indent="-514350">
              <a:lnSpc>
                <a:spcPct val="170000"/>
              </a:lnSpc>
              <a:buFont typeface="Wingdings" pitchFamily="2" charset="2"/>
              <a:buChar char="Ø"/>
            </a:pPr>
            <a:r>
              <a:rPr lang="en-GB" sz="5500" b="1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en-GB" sz="51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Ø"/>
            </a:pPr>
            <a:endParaRPr lang="en-GB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buNone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14350" indent="-514350">
              <a:buNone/>
            </a:pPr>
            <a:endParaRPr lang="en-GB" b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762000"/>
          </a:xfrm>
        </p:spPr>
        <p:txBody>
          <a:bodyPr>
            <a:normAutofit/>
          </a:bodyPr>
          <a:lstStyle/>
          <a:p>
            <a:r>
              <a:rPr lang="en-GB" dirty="0" smtClean="0"/>
              <a:t>Importance of coordination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382000" cy="4541838"/>
          </a:xfrm>
        </p:spPr>
        <p:txBody>
          <a:bodyPr>
            <a:normAutofit fontScale="47500" lnSpcReduction="20000"/>
          </a:bodyPr>
          <a:lstStyle/>
          <a:p>
            <a:pPr marL="514350" indent="-514350">
              <a:buNone/>
            </a:pPr>
            <a:r>
              <a:rPr lang="en-GB" sz="7000" b="1" dirty="0" smtClean="0">
                <a:solidFill>
                  <a:srgbClr val="7030A0"/>
                </a:solidFill>
              </a:rPr>
              <a:t>6. Enhance Morale of employees </a:t>
            </a:r>
          </a:p>
          <a:p>
            <a:pPr marL="514350" indent="-514350">
              <a:lnSpc>
                <a:spcPct val="170000"/>
              </a:lnSpc>
              <a:buFont typeface="Wingdings" pitchFamily="2" charset="2"/>
              <a:buChar char="Ø"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5500" b="1" dirty="0" smtClean="0">
                <a:solidFill>
                  <a:schemeClr val="accent1">
                    <a:lumMod val="50000"/>
                  </a:schemeClr>
                </a:solidFill>
              </a:rPr>
              <a:t>Coordination develops orderly arrangement of resources </a:t>
            </a:r>
          </a:p>
          <a:p>
            <a:pPr marL="514350" indent="-514350">
              <a:lnSpc>
                <a:spcPct val="170000"/>
              </a:lnSpc>
              <a:buFont typeface="Wingdings" pitchFamily="2" charset="2"/>
              <a:buChar char="Ø"/>
            </a:pPr>
            <a:r>
              <a:rPr lang="en-GB" sz="5500" b="1" dirty="0" smtClean="0">
                <a:solidFill>
                  <a:schemeClr val="accent1">
                    <a:lumMod val="50000"/>
                  </a:schemeClr>
                </a:solidFill>
              </a:rPr>
              <a:t>Provides job satisfaction to employees </a:t>
            </a:r>
          </a:p>
          <a:p>
            <a:pPr marL="514350" indent="-514350">
              <a:lnSpc>
                <a:spcPct val="170000"/>
              </a:lnSpc>
              <a:buNone/>
            </a:pPr>
            <a:r>
              <a:rPr lang="en-GB" sz="5500" b="1" dirty="0" smtClean="0">
                <a:solidFill>
                  <a:schemeClr val="accent1">
                    <a:lumMod val="50000"/>
                  </a:schemeClr>
                </a:solidFill>
              </a:rPr>
              <a:t>   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en-GB" sz="51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Ø"/>
            </a:pPr>
            <a:endParaRPr lang="en-GB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buNone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14350" indent="-514350">
              <a:buNone/>
            </a:pPr>
            <a:endParaRPr lang="en-GB" b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762000"/>
          </a:xfrm>
        </p:spPr>
        <p:txBody>
          <a:bodyPr>
            <a:normAutofit/>
          </a:bodyPr>
          <a:lstStyle/>
          <a:p>
            <a:r>
              <a:rPr lang="en-GB" dirty="0" smtClean="0"/>
              <a:t>Importance of coordination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382000" cy="5257800"/>
          </a:xfrm>
        </p:spPr>
        <p:txBody>
          <a:bodyPr>
            <a:normAutofit fontScale="25000" lnSpcReduction="20000"/>
          </a:bodyPr>
          <a:lstStyle/>
          <a:p>
            <a:pPr marL="514350" indent="-514350">
              <a:buNone/>
            </a:pPr>
            <a:r>
              <a:rPr lang="en-GB" sz="9600" b="1" dirty="0" smtClean="0">
                <a:solidFill>
                  <a:srgbClr val="7030A0"/>
                </a:solidFill>
              </a:rPr>
              <a:t>7</a:t>
            </a:r>
            <a:r>
              <a:rPr lang="en-GB" sz="11200" b="1" dirty="0" smtClean="0">
                <a:solidFill>
                  <a:srgbClr val="7030A0"/>
                </a:solidFill>
              </a:rPr>
              <a:t>. Achievement of Goals </a:t>
            </a:r>
          </a:p>
          <a:p>
            <a:pPr marL="514350" indent="-514350">
              <a:lnSpc>
                <a:spcPct val="170000"/>
              </a:lnSpc>
              <a:buFont typeface="Wingdings" pitchFamily="2" charset="2"/>
              <a:buChar char="Ø"/>
            </a:pPr>
            <a:r>
              <a:rPr lang="en-GB" sz="11200" b="1" dirty="0" smtClean="0">
                <a:solidFill>
                  <a:schemeClr val="accent1">
                    <a:lumMod val="50000"/>
                  </a:schemeClr>
                </a:solidFill>
              </a:rPr>
              <a:t> Integration of individual and  organizational objectives </a:t>
            </a:r>
          </a:p>
          <a:p>
            <a:pPr marL="514350" indent="-514350">
              <a:lnSpc>
                <a:spcPct val="170000"/>
              </a:lnSpc>
              <a:buFont typeface="Wingdings" pitchFamily="2" charset="2"/>
              <a:buChar char="Ø"/>
            </a:pPr>
            <a:r>
              <a:rPr lang="en-GB" sz="11200" b="1" dirty="0" smtClean="0">
                <a:solidFill>
                  <a:schemeClr val="accent1">
                    <a:lumMod val="50000"/>
                  </a:schemeClr>
                </a:solidFill>
              </a:rPr>
              <a:t> Help to achieve organizational goals </a:t>
            </a:r>
          </a:p>
          <a:p>
            <a:pPr marL="514350" indent="-514350">
              <a:lnSpc>
                <a:spcPct val="170000"/>
              </a:lnSpc>
              <a:buFont typeface="Wingdings" pitchFamily="2" charset="2"/>
              <a:buChar char="Ø"/>
            </a:pPr>
            <a:endParaRPr lang="en-GB" sz="55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buNone/>
            </a:pPr>
            <a:r>
              <a:rPr lang="en-GB" sz="11200" b="1" dirty="0" smtClean="0">
                <a:solidFill>
                  <a:srgbClr val="7030A0"/>
                </a:solidFill>
              </a:rPr>
              <a:t>8. Higher Efficiency  </a:t>
            </a:r>
          </a:p>
          <a:p>
            <a:pPr marL="514350" indent="-514350">
              <a:lnSpc>
                <a:spcPct val="170000"/>
              </a:lnSpc>
              <a:buFont typeface="Wingdings" pitchFamily="2" charset="2"/>
              <a:buChar char="Ø"/>
            </a:pPr>
            <a:r>
              <a:rPr lang="en-GB" sz="11200" b="1" dirty="0" smtClean="0">
                <a:solidFill>
                  <a:schemeClr val="accent1">
                    <a:lumMod val="50000"/>
                  </a:schemeClr>
                </a:solidFill>
              </a:rPr>
              <a:t> Greater result at lower cost</a:t>
            </a:r>
          </a:p>
          <a:p>
            <a:pPr marL="514350" indent="-514350">
              <a:lnSpc>
                <a:spcPct val="170000"/>
              </a:lnSpc>
              <a:buFont typeface="Wingdings" pitchFamily="2" charset="2"/>
              <a:buChar char="Ø"/>
            </a:pPr>
            <a:r>
              <a:rPr lang="en-GB" sz="11200" b="1" dirty="0" smtClean="0">
                <a:solidFill>
                  <a:schemeClr val="accent1">
                    <a:lumMod val="50000"/>
                  </a:schemeClr>
                </a:solidFill>
              </a:rPr>
              <a:t>Reduced wastage and optimum use of resources</a:t>
            </a:r>
            <a:endParaRPr lang="en-GB" sz="55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lnSpc>
                <a:spcPct val="170000"/>
              </a:lnSpc>
              <a:buFont typeface="Wingdings" pitchFamily="2" charset="2"/>
              <a:buChar char="Ø"/>
            </a:pPr>
            <a:endParaRPr lang="en-GB" sz="55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lnSpc>
                <a:spcPct val="170000"/>
              </a:lnSpc>
              <a:buNone/>
            </a:pPr>
            <a:r>
              <a:rPr lang="en-GB" sz="5500" b="1" dirty="0" smtClean="0">
                <a:solidFill>
                  <a:schemeClr val="accent1">
                    <a:lumMod val="50000"/>
                  </a:schemeClr>
                </a:solidFill>
              </a:rPr>
              <a:t>   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en-GB" sz="51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Ø"/>
            </a:pPr>
            <a:endParaRPr lang="en-GB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buNone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14350" indent="-514350">
              <a:buNone/>
            </a:pPr>
            <a:endParaRPr lang="en-GB" b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381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153400" cy="53340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en-IN" sz="8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 of activities or actions of the subordinates by the superior </a:t>
            </a:r>
          </a:p>
          <a:p>
            <a:pPr>
              <a:lnSpc>
                <a:spcPct val="120000"/>
              </a:lnSpc>
            </a:pPr>
            <a:r>
              <a:rPr lang="en-IN" sz="8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Importance of Coordination </a:t>
            </a:r>
          </a:p>
          <a:p>
            <a:pPr>
              <a:lnSpc>
                <a:spcPct val="120000"/>
              </a:lnSpc>
            </a:pPr>
            <a:r>
              <a:rPr lang="en-IN" sz="8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GB" sz="8000" b="1" dirty="0" smtClean="0">
                <a:solidFill>
                  <a:srgbClr val="7030A0"/>
                </a:solidFill>
              </a:rPr>
              <a:t>division of Work</a:t>
            </a:r>
          </a:p>
          <a:p>
            <a:pPr>
              <a:lnSpc>
                <a:spcPct val="120000"/>
              </a:lnSpc>
            </a:pPr>
            <a:r>
              <a:rPr lang="en-GB" sz="8000" b="1" dirty="0" smtClean="0">
                <a:solidFill>
                  <a:srgbClr val="7030A0"/>
                </a:solidFill>
              </a:rPr>
              <a:t>Interdependence of Units</a:t>
            </a:r>
          </a:p>
          <a:p>
            <a:pPr>
              <a:lnSpc>
                <a:spcPct val="120000"/>
              </a:lnSpc>
            </a:pPr>
            <a:r>
              <a:rPr lang="en-GB" sz="8000" b="1" dirty="0" smtClean="0">
                <a:solidFill>
                  <a:srgbClr val="7030A0"/>
                </a:solidFill>
              </a:rPr>
              <a:t>Integration of Individual and Group Goals</a:t>
            </a:r>
          </a:p>
          <a:p>
            <a:pPr>
              <a:lnSpc>
                <a:spcPct val="120000"/>
              </a:lnSpc>
            </a:pPr>
            <a:r>
              <a:rPr lang="en-GB" sz="8000" b="1" dirty="0" smtClean="0">
                <a:solidFill>
                  <a:srgbClr val="7030A0"/>
                </a:solidFill>
              </a:rPr>
              <a:t>Essence of Management</a:t>
            </a:r>
          </a:p>
          <a:p>
            <a:pPr>
              <a:lnSpc>
                <a:spcPct val="120000"/>
              </a:lnSpc>
            </a:pPr>
            <a:r>
              <a:rPr lang="en-GB" sz="8000" b="1" dirty="0" smtClean="0">
                <a:solidFill>
                  <a:srgbClr val="7030A0"/>
                </a:solidFill>
              </a:rPr>
              <a:t>Smooth Functioning</a:t>
            </a:r>
          </a:p>
          <a:p>
            <a:pPr>
              <a:lnSpc>
                <a:spcPct val="120000"/>
              </a:lnSpc>
            </a:pPr>
            <a:r>
              <a:rPr lang="en-GB" sz="8000" b="1" dirty="0" smtClean="0">
                <a:solidFill>
                  <a:srgbClr val="7030A0"/>
                </a:solidFill>
              </a:rPr>
              <a:t>Enhance Morale of employees</a:t>
            </a:r>
          </a:p>
          <a:p>
            <a:pPr>
              <a:lnSpc>
                <a:spcPct val="120000"/>
              </a:lnSpc>
            </a:pPr>
            <a:r>
              <a:rPr lang="en-GB" sz="8000" b="1" dirty="0" smtClean="0">
                <a:solidFill>
                  <a:srgbClr val="7030A0"/>
                </a:solidFill>
              </a:rPr>
              <a:t>Achievement of Goals</a:t>
            </a:r>
          </a:p>
          <a:p>
            <a:pPr>
              <a:lnSpc>
                <a:spcPct val="120000"/>
              </a:lnSpc>
            </a:pPr>
            <a:r>
              <a:rPr lang="en-GB" sz="8000" b="1" dirty="0" smtClean="0">
                <a:solidFill>
                  <a:srgbClr val="7030A0"/>
                </a:solidFill>
              </a:rPr>
              <a:t>Higher Efficiency</a:t>
            </a:r>
          </a:p>
          <a:p>
            <a:endParaRPr lang="en-GB" b="1" dirty="0" smtClean="0">
              <a:solidFill>
                <a:srgbClr val="7030A0"/>
              </a:solidFill>
            </a:endParaRPr>
          </a:p>
          <a:p>
            <a:endParaRPr lang="en-GB" b="1" dirty="0" smtClean="0">
              <a:solidFill>
                <a:srgbClr val="7030A0"/>
              </a:solidFill>
            </a:endParaRPr>
          </a:p>
          <a:p>
            <a:endParaRPr lang="en-GB" b="1" dirty="0" smtClean="0">
              <a:solidFill>
                <a:srgbClr val="7030A0"/>
              </a:solidFill>
            </a:endParaRPr>
          </a:p>
          <a:p>
            <a:endParaRPr lang="en-GB" b="1" dirty="0" smtClean="0">
              <a:solidFill>
                <a:srgbClr val="7030A0"/>
              </a:solidFill>
            </a:endParaRPr>
          </a:p>
          <a:p>
            <a:endParaRPr lang="en-GB" b="1" dirty="0" smtClean="0">
              <a:solidFill>
                <a:srgbClr val="7030A0"/>
              </a:solidFill>
            </a:endParaRPr>
          </a:p>
          <a:p>
            <a:endParaRPr lang="en-GB" b="1" dirty="0" smtClean="0">
              <a:solidFill>
                <a:srgbClr val="7030A0"/>
              </a:solidFill>
            </a:endParaRPr>
          </a:p>
          <a:p>
            <a:r>
              <a:rPr lang="en-GB" b="1" dirty="0" smtClean="0">
                <a:solidFill>
                  <a:srgbClr val="7030A0"/>
                </a:solidFill>
              </a:rPr>
              <a:t> </a:t>
            </a:r>
          </a:p>
          <a:p>
            <a:endParaRPr lang="en-IN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GB" sz="6000" b="1" dirty="0" smtClean="0"/>
              <a:t>Thank YOU</a:t>
            </a:r>
            <a:r>
              <a:rPr lang="en-GB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Let’s Revise Previous Lecture....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Bases of Market Segmentation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Geographical Segmentation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Personal Segmentation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Sociographic</a:t>
            </a:r>
            <a:r>
              <a:rPr lang="en-GB" dirty="0" smtClean="0"/>
              <a:t> Segmentation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Psychographic segmentation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Behavioural Segmentation </a:t>
            </a:r>
          </a:p>
          <a:p>
            <a:endParaRPr lang="en-US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371600"/>
            <a:ext cx="8458200" cy="1524000"/>
          </a:xfrm>
        </p:spPr>
        <p:txBody>
          <a:bodyPr>
            <a:normAutofit/>
          </a:bodyPr>
          <a:lstStyle/>
          <a:p>
            <a:pPr algn="ctr"/>
            <a:r>
              <a:rPr lang="en-GB" sz="8000" b="1" dirty="0" smtClean="0">
                <a:latin typeface="Britannic Bold" pitchFamily="34" charset="0"/>
              </a:rPr>
              <a:t>COORDINATION</a:t>
            </a:r>
            <a:r>
              <a:rPr lang="en-GB" sz="6000" b="1" dirty="0" smtClean="0">
                <a:latin typeface="Britannic Bold" pitchFamily="34" charset="0"/>
              </a:rPr>
              <a:t> </a:t>
            </a:r>
            <a:r>
              <a:rPr lang="en-GB" sz="6000" dirty="0" smtClean="0"/>
              <a:t> </a:t>
            </a:r>
            <a:endParaRPr lang="en-US" sz="6000" dirty="0"/>
          </a:p>
        </p:txBody>
      </p:sp>
      <p:pic>
        <p:nvPicPr>
          <p:cNvPr id="4" name="Picture 4" descr="Coordinating Requirements and Objectives Across Silos During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3352800"/>
            <a:ext cx="3952068" cy="309320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Meaning of coordination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4419599" cy="48466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 of activities or actions of the subordinates by the superior </a:t>
            </a:r>
          </a:p>
          <a:p>
            <a:pPr marL="0" indent="0">
              <a:buNone/>
            </a:pPr>
            <a:endParaRPr lang="en-IN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Synchronization or interlinking of activities</a:t>
            </a:r>
          </a:p>
          <a:p>
            <a:pPr marL="0" indent="0">
              <a:buNone/>
            </a:pPr>
            <a:endParaRPr lang="en-IN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than cooperation </a:t>
            </a:r>
          </a:p>
          <a:p>
            <a:pPr marL="0" indent="0">
              <a:buNone/>
            </a:pPr>
            <a:endParaRPr lang="en-IN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essence of management.</a:t>
            </a:r>
          </a:p>
          <a:p>
            <a:endParaRPr lang="en-US" sz="2400" dirty="0"/>
          </a:p>
        </p:txBody>
      </p:sp>
      <p:pic>
        <p:nvPicPr>
          <p:cNvPr id="11266" name="Picture 2" descr="Cross-sector partnerships and collaborations - Learning for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1828800"/>
            <a:ext cx="3505200" cy="46482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TOP 25 COORDINATION QUOTES (of 105) | A-Z Quot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533400"/>
            <a:ext cx="8096250" cy="59436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oordination is synchroni... | Quotes &amp; Writings by Sybil Arqi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81000"/>
            <a:ext cx="85344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Importance of coordination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GB" sz="3600" b="1" dirty="0" smtClean="0">
                <a:solidFill>
                  <a:srgbClr val="7030A0"/>
                </a:solidFill>
              </a:rPr>
              <a:t>Division of Work 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Ø"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</a:rPr>
              <a:t>Division of work leads to specialization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</a:rPr>
              <a:t>Greater division of work more need for coordination 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</a:rPr>
              <a:t>Ensures synchronization of activities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</a:rPr>
              <a:t>Avoid duplication of work 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Ø"/>
            </a:pPr>
            <a:endParaRPr lang="en-GB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buNone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14350" indent="-514350">
              <a:buNone/>
            </a:pPr>
            <a:endParaRPr lang="en-GB" b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762000"/>
          </a:xfrm>
        </p:spPr>
        <p:txBody>
          <a:bodyPr>
            <a:normAutofit/>
          </a:bodyPr>
          <a:lstStyle/>
          <a:p>
            <a:r>
              <a:rPr lang="en-GB" dirty="0" smtClean="0"/>
              <a:t>Importance of coordination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382000" cy="4541838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None/>
            </a:pPr>
            <a:r>
              <a:rPr lang="en-GB" sz="7000" b="1" dirty="0" smtClean="0">
                <a:solidFill>
                  <a:srgbClr val="7030A0"/>
                </a:solidFill>
              </a:rPr>
              <a:t>2. Interdependence of Units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Ø"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5100" b="1" dirty="0" smtClean="0">
                <a:solidFill>
                  <a:schemeClr val="accent1">
                    <a:lumMod val="50000"/>
                  </a:schemeClr>
                </a:solidFill>
              </a:rPr>
              <a:t>Coordination required due to interdependence 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en-GB" sz="5100" b="1" dirty="0" smtClean="0">
                <a:solidFill>
                  <a:schemeClr val="accent1">
                    <a:lumMod val="50000"/>
                  </a:schemeClr>
                </a:solidFill>
              </a:rPr>
              <a:t>       of activities 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5100" b="1" dirty="0" smtClean="0">
                <a:solidFill>
                  <a:schemeClr val="accent1">
                    <a:lumMod val="50000"/>
                  </a:schemeClr>
                </a:solidFill>
              </a:rPr>
              <a:t>Performance of one unit affects on other units 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5100" b="1" dirty="0" smtClean="0">
                <a:solidFill>
                  <a:schemeClr val="accent1">
                    <a:lumMod val="50000"/>
                  </a:schemeClr>
                </a:solidFill>
              </a:rPr>
              <a:t>Efforts of all the units need to be integrated 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en-GB" sz="51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Ø"/>
            </a:pPr>
            <a:endParaRPr lang="en-GB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buNone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14350" indent="-514350">
              <a:buNone/>
            </a:pPr>
            <a:endParaRPr lang="en-GB" b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648</TotalTime>
  <Words>303</Words>
  <Application>Microsoft Office PowerPoint</Application>
  <PresentationFormat>On-screen Show (4:3)</PresentationFormat>
  <Paragraphs>98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Trek</vt:lpstr>
      <vt:lpstr>Slide 1</vt:lpstr>
      <vt:lpstr>Slide 2</vt:lpstr>
      <vt:lpstr> Let’s Revise Previous Lecture....</vt:lpstr>
      <vt:lpstr>Slide 4</vt:lpstr>
      <vt:lpstr>Meaning of coordination  </vt:lpstr>
      <vt:lpstr>Slide 6</vt:lpstr>
      <vt:lpstr>Slide 7</vt:lpstr>
      <vt:lpstr>Importance of coordination  </vt:lpstr>
      <vt:lpstr>Importance of coordination  </vt:lpstr>
      <vt:lpstr>Importance of coordination  </vt:lpstr>
      <vt:lpstr>Importance of coordination  </vt:lpstr>
      <vt:lpstr>Importance of coordination  </vt:lpstr>
      <vt:lpstr>Importance of coordination  </vt:lpstr>
      <vt:lpstr>Importance of coordination  </vt:lpstr>
      <vt:lpstr>Summary</vt:lpstr>
      <vt:lpstr>Slide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Deepa</dc:creator>
  <cp:lastModifiedBy>Windows User</cp:lastModifiedBy>
  <cp:revision>111</cp:revision>
  <dcterms:created xsi:type="dcterms:W3CDTF">2006-08-16T00:00:00Z</dcterms:created>
  <dcterms:modified xsi:type="dcterms:W3CDTF">2020-08-11T09:51:06Z</dcterms:modified>
</cp:coreProperties>
</file>