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696" autoAdjust="0"/>
    <p:restoredTop sz="94660"/>
  </p:normalViewPr>
  <p:slideViewPr>
    <p:cSldViewPr snapToGrid="0">
      <p:cViewPr varScale="1">
        <p:scale>
          <a:sx n="74" d="100"/>
          <a:sy n="74" d="100"/>
        </p:scale>
        <p:origin x="672" y="4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E863AB8-BCF3-4DF9-AC8E-30CC13359829}" type="doc">
      <dgm:prSet loTypeId="urn:microsoft.com/office/officeart/2005/8/layout/matrix3" loCatId="matrix" qsTypeId="urn:microsoft.com/office/officeart/2005/8/quickstyle/simple1" qsCatId="simple" csTypeId="urn:microsoft.com/office/officeart/2005/8/colors/accent1_2" csCatId="accent1" phldr="1"/>
      <dgm:spPr/>
      <dgm:t>
        <a:bodyPr/>
        <a:lstStyle/>
        <a:p>
          <a:endParaRPr lang="en-IN"/>
        </a:p>
      </dgm:t>
    </dgm:pt>
    <dgm:pt modelId="{BD37DA72-F552-4F51-BDA3-3A84AB5D1298}">
      <dgm:prSet phldrT="[Text]" custT="1"/>
      <dgm:spPr/>
      <dgm:t>
        <a:bodyPr/>
        <a:lstStyle/>
        <a:p>
          <a:pPr>
            <a:lnSpc>
              <a:spcPct val="50000"/>
            </a:lnSpc>
          </a:pPr>
          <a:r>
            <a:rPr lang="en-US" sz="2200" b="1" dirty="0"/>
            <a:t>Entrepreneur/</a:t>
          </a:r>
        </a:p>
        <a:p>
          <a:pPr>
            <a:lnSpc>
              <a:spcPct val="50000"/>
            </a:lnSpc>
          </a:pPr>
          <a:r>
            <a:rPr lang="en-US" sz="2200" b="1" dirty="0"/>
            <a:t>Promoters</a:t>
          </a:r>
          <a:endParaRPr lang="en-IN" sz="2200" b="1" dirty="0"/>
        </a:p>
      </dgm:t>
    </dgm:pt>
    <dgm:pt modelId="{388A621C-A43C-4C96-81AB-0B46456D0059}" type="parTrans" cxnId="{48A6C554-8CDD-419D-8667-5EE4B90805A2}">
      <dgm:prSet/>
      <dgm:spPr/>
      <dgm:t>
        <a:bodyPr/>
        <a:lstStyle/>
        <a:p>
          <a:endParaRPr lang="en-IN"/>
        </a:p>
      </dgm:t>
    </dgm:pt>
    <dgm:pt modelId="{1555B4BD-D81C-4705-A4F5-306D04120B6F}" type="sibTrans" cxnId="{48A6C554-8CDD-419D-8667-5EE4B90805A2}">
      <dgm:prSet/>
      <dgm:spPr/>
      <dgm:t>
        <a:bodyPr/>
        <a:lstStyle/>
        <a:p>
          <a:endParaRPr lang="en-IN"/>
        </a:p>
      </dgm:t>
    </dgm:pt>
    <dgm:pt modelId="{1E8AC79E-0DE4-46D3-8450-8F8FEC469305}">
      <dgm:prSet phldrT="[Text]" custT="1"/>
      <dgm:spPr/>
      <dgm:t>
        <a:bodyPr/>
        <a:lstStyle/>
        <a:p>
          <a:r>
            <a:rPr lang="en-US" sz="2400" b="1" dirty="0"/>
            <a:t>Financial Agencies &amp; Investors</a:t>
          </a:r>
          <a:endParaRPr lang="en-IN" sz="2400" b="1" dirty="0"/>
        </a:p>
      </dgm:t>
    </dgm:pt>
    <dgm:pt modelId="{3CE5E7D0-06A4-401A-B3F9-B34C26547F70}" type="parTrans" cxnId="{955DC056-F272-4E6D-8412-A8198EFA7667}">
      <dgm:prSet/>
      <dgm:spPr/>
      <dgm:t>
        <a:bodyPr/>
        <a:lstStyle/>
        <a:p>
          <a:endParaRPr lang="en-IN"/>
        </a:p>
      </dgm:t>
    </dgm:pt>
    <dgm:pt modelId="{FC3609A4-0B9F-4093-BAD6-ED94B09A3A41}" type="sibTrans" cxnId="{955DC056-F272-4E6D-8412-A8198EFA7667}">
      <dgm:prSet/>
      <dgm:spPr/>
      <dgm:t>
        <a:bodyPr/>
        <a:lstStyle/>
        <a:p>
          <a:endParaRPr lang="en-IN"/>
        </a:p>
      </dgm:t>
    </dgm:pt>
    <dgm:pt modelId="{3344539E-01D9-48B1-B759-94C5FB2054B8}">
      <dgm:prSet phldrT="[Text]" custT="1"/>
      <dgm:spPr/>
      <dgm:t>
        <a:bodyPr/>
        <a:lstStyle/>
        <a:p>
          <a:r>
            <a:rPr lang="en-US" sz="2400" b="1" dirty="0"/>
            <a:t>Government Authorities</a:t>
          </a:r>
          <a:endParaRPr lang="en-IN" sz="2400" b="1" dirty="0"/>
        </a:p>
      </dgm:t>
    </dgm:pt>
    <dgm:pt modelId="{7CDE6201-F7B5-406A-8023-A01BC1237750}" type="parTrans" cxnId="{68611777-68B8-4A30-9AF4-6E9C072FFB38}">
      <dgm:prSet/>
      <dgm:spPr/>
      <dgm:t>
        <a:bodyPr/>
        <a:lstStyle/>
        <a:p>
          <a:endParaRPr lang="en-IN"/>
        </a:p>
      </dgm:t>
    </dgm:pt>
    <dgm:pt modelId="{D0D63CCD-E044-4877-8693-A781E730A588}" type="sibTrans" cxnId="{68611777-68B8-4A30-9AF4-6E9C072FFB38}">
      <dgm:prSet/>
      <dgm:spPr/>
      <dgm:t>
        <a:bodyPr/>
        <a:lstStyle/>
        <a:p>
          <a:endParaRPr lang="en-IN"/>
        </a:p>
      </dgm:t>
    </dgm:pt>
    <dgm:pt modelId="{115AAEC0-AAF4-456A-A7C7-C4F28A0F64FD}">
      <dgm:prSet phldrT="[Text]"/>
      <dgm:spPr/>
      <dgm:t>
        <a:bodyPr/>
        <a:lstStyle/>
        <a:p>
          <a:r>
            <a:rPr lang="en-US" b="1" dirty="0"/>
            <a:t>Suppliers of Equipment</a:t>
          </a:r>
          <a:endParaRPr lang="en-IN" b="1" dirty="0"/>
        </a:p>
      </dgm:t>
    </dgm:pt>
    <dgm:pt modelId="{51FB81D9-74CB-4F41-B8C4-2E7E2A104B75}" type="parTrans" cxnId="{C831246A-1CBA-48BE-B42E-9EA9C18C6169}">
      <dgm:prSet/>
      <dgm:spPr/>
      <dgm:t>
        <a:bodyPr/>
        <a:lstStyle/>
        <a:p>
          <a:endParaRPr lang="en-IN"/>
        </a:p>
      </dgm:t>
    </dgm:pt>
    <dgm:pt modelId="{6F1CB8A7-1B3B-4949-A0D5-1D5B00A8490F}" type="sibTrans" cxnId="{C831246A-1CBA-48BE-B42E-9EA9C18C6169}">
      <dgm:prSet/>
      <dgm:spPr/>
      <dgm:t>
        <a:bodyPr/>
        <a:lstStyle/>
        <a:p>
          <a:endParaRPr lang="en-IN"/>
        </a:p>
      </dgm:t>
    </dgm:pt>
    <dgm:pt modelId="{BAE2693F-95FF-407A-904E-913EE577D957}" type="pres">
      <dgm:prSet presAssocID="{3E863AB8-BCF3-4DF9-AC8E-30CC13359829}" presName="matrix" presStyleCnt="0">
        <dgm:presLayoutVars>
          <dgm:chMax val="1"/>
          <dgm:dir/>
          <dgm:resizeHandles val="exact"/>
        </dgm:presLayoutVars>
      </dgm:prSet>
      <dgm:spPr/>
      <dgm:t>
        <a:bodyPr/>
        <a:lstStyle/>
        <a:p>
          <a:endParaRPr lang="en-US"/>
        </a:p>
      </dgm:t>
    </dgm:pt>
    <dgm:pt modelId="{71798EE2-76F5-4081-93E4-A5A6AE965B6D}" type="pres">
      <dgm:prSet presAssocID="{3E863AB8-BCF3-4DF9-AC8E-30CC13359829}" presName="diamond" presStyleLbl="bgShp" presStyleIdx="0" presStyleCnt="1" custScaleX="187117" custLinFactNeighborX="11155"/>
      <dgm:spPr/>
    </dgm:pt>
    <dgm:pt modelId="{4D33CA8C-2FCA-48CE-BAE3-47DAA8A3C633}" type="pres">
      <dgm:prSet presAssocID="{3E863AB8-BCF3-4DF9-AC8E-30CC13359829}" presName="quad1" presStyleLbl="node1" presStyleIdx="0" presStyleCnt="4" custScaleX="157008" custLinFactNeighborX="-500">
        <dgm:presLayoutVars>
          <dgm:chMax val="0"/>
          <dgm:chPref val="0"/>
          <dgm:bulletEnabled val="1"/>
        </dgm:presLayoutVars>
      </dgm:prSet>
      <dgm:spPr/>
      <dgm:t>
        <a:bodyPr/>
        <a:lstStyle/>
        <a:p>
          <a:endParaRPr lang="en-US"/>
        </a:p>
      </dgm:t>
    </dgm:pt>
    <dgm:pt modelId="{0EBC0409-B69A-4F5E-9B5C-A0D19AECB1AE}" type="pres">
      <dgm:prSet presAssocID="{3E863AB8-BCF3-4DF9-AC8E-30CC13359829}" presName="quad2" presStyleLbl="node1" presStyleIdx="1" presStyleCnt="4" custScaleX="159392" custLinFactNeighborX="60193">
        <dgm:presLayoutVars>
          <dgm:chMax val="0"/>
          <dgm:chPref val="0"/>
          <dgm:bulletEnabled val="1"/>
        </dgm:presLayoutVars>
      </dgm:prSet>
      <dgm:spPr/>
      <dgm:t>
        <a:bodyPr/>
        <a:lstStyle/>
        <a:p>
          <a:endParaRPr lang="en-US"/>
        </a:p>
      </dgm:t>
    </dgm:pt>
    <dgm:pt modelId="{EBEF617C-C053-4B71-AE4B-F4435A5D7421}" type="pres">
      <dgm:prSet presAssocID="{3E863AB8-BCF3-4DF9-AC8E-30CC13359829}" presName="quad3" presStyleLbl="node1" presStyleIdx="2" presStyleCnt="4" custScaleX="157069">
        <dgm:presLayoutVars>
          <dgm:chMax val="0"/>
          <dgm:chPref val="0"/>
          <dgm:bulletEnabled val="1"/>
        </dgm:presLayoutVars>
      </dgm:prSet>
      <dgm:spPr/>
      <dgm:t>
        <a:bodyPr/>
        <a:lstStyle/>
        <a:p>
          <a:endParaRPr lang="en-US"/>
        </a:p>
      </dgm:t>
    </dgm:pt>
    <dgm:pt modelId="{8EB15DF0-FC91-4DA2-B2EC-DD2FEBF7B479}" type="pres">
      <dgm:prSet presAssocID="{3E863AB8-BCF3-4DF9-AC8E-30CC13359829}" presName="quad4" presStyleLbl="node1" presStyleIdx="3" presStyleCnt="4" custScaleX="157361" custLinFactNeighborX="58701">
        <dgm:presLayoutVars>
          <dgm:chMax val="0"/>
          <dgm:chPref val="0"/>
          <dgm:bulletEnabled val="1"/>
        </dgm:presLayoutVars>
      </dgm:prSet>
      <dgm:spPr/>
      <dgm:t>
        <a:bodyPr/>
        <a:lstStyle/>
        <a:p>
          <a:endParaRPr lang="en-US"/>
        </a:p>
      </dgm:t>
    </dgm:pt>
  </dgm:ptLst>
  <dgm:cxnLst>
    <dgm:cxn modelId="{2978DB0A-3B1A-471B-B971-5AC3F4E5DBD9}" type="presOf" srcId="{3E863AB8-BCF3-4DF9-AC8E-30CC13359829}" destId="{BAE2693F-95FF-407A-904E-913EE577D957}" srcOrd="0" destOrd="0" presId="urn:microsoft.com/office/officeart/2005/8/layout/matrix3"/>
    <dgm:cxn modelId="{0E5E1029-51B5-44A5-8530-5AE2772CC240}" type="presOf" srcId="{3344539E-01D9-48B1-B759-94C5FB2054B8}" destId="{EBEF617C-C053-4B71-AE4B-F4435A5D7421}" srcOrd="0" destOrd="0" presId="urn:microsoft.com/office/officeart/2005/8/layout/matrix3"/>
    <dgm:cxn modelId="{DCD766E8-237C-4A0F-B0CE-A1D95260B559}" type="presOf" srcId="{115AAEC0-AAF4-456A-A7C7-C4F28A0F64FD}" destId="{8EB15DF0-FC91-4DA2-B2EC-DD2FEBF7B479}" srcOrd="0" destOrd="0" presId="urn:microsoft.com/office/officeart/2005/8/layout/matrix3"/>
    <dgm:cxn modelId="{68611777-68B8-4A30-9AF4-6E9C072FFB38}" srcId="{3E863AB8-BCF3-4DF9-AC8E-30CC13359829}" destId="{3344539E-01D9-48B1-B759-94C5FB2054B8}" srcOrd="2" destOrd="0" parTransId="{7CDE6201-F7B5-406A-8023-A01BC1237750}" sibTransId="{D0D63CCD-E044-4877-8693-A781E730A588}"/>
    <dgm:cxn modelId="{F78E0033-9AA6-4EE0-BB81-DE3A0D517F86}" type="presOf" srcId="{BD37DA72-F552-4F51-BDA3-3A84AB5D1298}" destId="{4D33CA8C-2FCA-48CE-BAE3-47DAA8A3C633}" srcOrd="0" destOrd="0" presId="urn:microsoft.com/office/officeart/2005/8/layout/matrix3"/>
    <dgm:cxn modelId="{535F335D-4138-4240-B9FE-572401FE4E1B}" type="presOf" srcId="{1E8AC79E-0DE4-46D3-8450-8F8FEC469305}" destId="{0EBC0409-B69A-4F5E-9B5C-A0D19AECB1AE}" srcOrd="0" destOrd="0" presId="urn:microsoft.com/office/officeart/2005/8/layout/matrix3"/>
    <dgm:cxn modelId="{C831246A-1CBA-48BE-B42E-9EA9C18C6169}" srcId="{3E863AB8-BCF3-4DF9-AC8E-30CC13359829}" destId="{115AAEC0-AAF4-456A-A7C7-C4F28A0F64FD}" srcOrd="3" destOrd="0" parTransId="{51FB81D9-74CB-4F41-B8C4-2E7E2A104B75}" sibTransId="{6F1CB8A7-1B3B-4949-A0D5-1D5B00A8490F}"/>
    <dgm:cxn modelId="{48A6C554-8CDD-419D-8667-5EE4B90805A2}" srcId="{3E863AB8-BCF3-4DF9-AC8E-30CC13359829}" destId="{BD37DA72-F552-4F51-BDA3-3A84AB5D1298}" srcOrd="0" destOrd="0" parTransId="{388A621C-A43C-4C96-81AB-0B46456D0059}" sibTransId="{1555B4BD-D81C-4705-A4F5-306D04120B6F}"/>
    <dgm:cxn modelId="{955DC056-F272-4E6D-8412-A8198EFA7667}" srcId="{3E863AB8-BCF3-4DF9-AC8E-30CC13359829}" destId="{1E8AC79E-0DE4-46D3-8450-8F8FEC469305}" srcOrd="1" destOrd="0" parTransId="{3CE5E7D0-06A4-401A-B3F9-B34C26547F70}" sibTransId="{FC3609A4-0B9F-4093-BAD6-ED94B09A3A41}"/>
    <dgm:cxn modelId="{BA62E4C3-DB86-466B-A759-087E72E97FDE}" type="presParOf" srcId="{BAE2693F-95FF-407A-904E-913EE577D957}" destId="{71798EE2-76F5-4081-93E4-A5A6AE965B6D}" srcOrd="0" destOrd="0" presId="urn:microsoft.com/office/officeart/2005/8/layout/matrix3"/>
    <dgm:cxn modelId="{FDD4BBE4-967F-4773-B7D6-0A10AE2D5FC6}" type="presParOf" srcId="{BAE2693F-95FF-407A-904E-913EE577D957}" destId="{4D33CA8C-2FCA-48CE-BAE3-47DAA8A3C633}" srcOrd="1" destOrd="0" presId="urn:microsoft.com/office/officeart/2005/8/layout/matrix3"/>
    <dgm:cxn modelId="{B889E6D8-7945-4B3C-901B-CD076BAA3B56}" type="presParOf" srcId="{BAE2693F-95FF-407A-904E-913EE577D957}" destId="{0EBC0409-B69A-4F5E-9B5C-A0D19AECB1AE}" srcOrd="2" destOrd="0" presId="urn:microsoft.com/office/officeart/2005/8/layout/matrix3"/>
    <dgm:cxn modelId="{2F3F89D3-0CBF-40E0-9196-2623E3CEE636}" type="presParOf" srcId="{BAE2693F-95FF-407A-904E-913EE577D957}" destId="{EBEF617C-C053-4B71-AE4B-F4435A5D7421}" srcOrd="3" destOrd="0" presId="urn:microsoft.com/office/officeart/2005/8/layout/matrix3"/>
    <dgm:cxn modelId="{84D7FABC-AD98-434A-9216-37F849613D15}" type="presParOf" srcId="{BAE2693F-95FF-407A-904E-913EE577D957}" destId="{8EB15DF0-FC91-4DA2-B2EC-DD2FEBF7B479}"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798EE2-76F5-4081-93E4-A5A6AE965B6D}">
      <dsp:nvSpPr>
        <dsp:cNvPr id="0" name=""/>
        <dsp:cNvSpPr/>
      </dsp:nvSpPr>
      <dsp:spPr>
        <a:xfrm>
          <a:off x="5543555" y="0"/>
          <a:ext cx="6246062" cy="33380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D33CA8C-2FCA-48CE-BAE3-47DAA8A3C633}">
      <dsp:nvSpPr>
        <dsp:cNvPr id="0" name=""/>
        <dsp:cNvSpPr/>
      </dsp:nvSpPr>
      <dsp:spPr>
        <a:xfrm>
          <a:off x="6564730" y="317114"/>
          <a:ext cx="2043993" cy="13018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50000"/>
            </a:lnSpc>
            <a:spcBef>
              <a:spcPct val="0"/>
            </a:spcBef>
            <a:spcAft>
              <a:spcPct val="35000"/>
            </a:spcAft>
          </a:pPr>
          <a:r>
            <a:rPr lang="en-US" sz="2200" b="1" kern="1200" dirty="0"/>
            <a:t>Entrepreneur/</a:t>
          </a:r>
        </a:p>
        <a:p>
          <a:pPr lvl="0" algn="ctr" defTabSz="977900">
            <a:lnSpc>
              <a:spcPct val="50000"/>
            </a:lnSpc>
            <a:spcBef>
              <a:spcPct val="0"/>
            </a:spcBef>
            <a:spcAft>
              <a:spcPct val="35000"/>
            </a:spcAft>
          </a:pPr>
          <a:r>
            <a:rPr lang="en-US" sz="2200" b="1" kern="1200" dirty="0"/>
            <a:t>Promoters</a:t>
          </a:r>
          <a:endParaRPr lang="en-IN" sz="2200" b="1" kern="1200" dirty="0"/>
        </a:p>
      </dsp:txBody>
      <dsp:txXfrm>
        <a:off x="6628281" y="380665"/>
        <a:ext cx="1916891" cy="1174738"/>
      </dsp:txXfrm>
    </dsp:sp>
    <dsp:sp modelId="{0EBC0409-B69A-4F5E-9B5C-A0D19AECB1AE}">
      <dsp:nvSpPr>
        <dsp:cNvPr id="0" name=""/>
        <dsp:cNvSpPr/>
      </dsp:nvSpPr>
      <dsp:spPr>
        <a:xfrm>
          <a:off x="8741320" y="317114"/>
          <a:ext cx="2075029" cy="13018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1" kern="1200" dirty="0"/>
            <a:t>Financial Agencies &amp; Investors</a:t>
          </a:r>
          <a:endParaRPr lang="en-IN" sz="2400" b="1" kern="1200" dirty="0"/>
        </a:p>
      </dsp:txBody>
      <dsp:txXfrm>
        <a:off x="8804871" y="380665"/>
        <a:ext cx="1947927" cy="1174738"/>
      </dsp:txXfrm>
    </dsp:sp>
    <dsp:sp modelId="{EBEF617C-C053-4B71-AE4B-F4435A5D7421}">
      <dsp:nvSpPr>
        <dsp:cNvPr id="0" name=""/>
        <dsp:cNvSpPr/>
      </dsp:nvSpPr>
      <dsp:spPr>
        <a:xfrm>
          <a:off x="6570842" y="1719096"/>
          <a:ext cx="2044787" cy="13018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1" kern="1200" dirty="0"/>
            <a:t>Government Authorities</a:t>
          </a:r>
          <a:endParaRPr lang="en-IN" sz="2400" b="1" kern="1200" dirty="0"/>
        </a:p>
      </dsp:txBody>
      <dsp:txXfrm>
        <a:off x="6634393" y="1782647"/>
        <a:ext cx="1917685" cy="1174738"/>
      </dsp:txXfrm>
    </dsp:sp>
    <dsp:sp modelId="{8EB15DF0-FC91-4DA2-B2EC-DD2FEBF7B479}">
      <dsp:nvSpPr>
        <dsp:cNvPr id="0" name=""/>
        <dsp:cNvSpPr/>
      </dsp:nvSpPr>
      <dsp:spPr>
        <a:xfrm>
          <a:off x="8735117" y="1719096"/>
          <a:ext cx="2048588" cy="13018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b="1" kern="1200" dirty="0"/>
            <a:t>Suppliers of Equipment</a:t>
          </a:r>
          <a:endParaRPr lang="en-IN" sz="2600" b="1" kern="1200" dirty="0"/>
        </a:p>
      </dsp:txBody>
      <dsp:txXfrm>
        <a:off x="8798668" y="1782647"/>
        <a:ext cx="1921486" cy="1174738"/>
      </dsp:txXfrm>
    </dsp:sp>
  </dsp:spTree>
</dsp:drawing>
</file>

<file path=ppt/diagrams/layout1.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9B33CA8-FC7C-4487-B0E3-BD82829638E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xmlns="" id="{050F804F-B83E-47D5-AF04-83CACFD6EAC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xmlns="" id="{6E04A044-AC41-4C2F-A92A-81DAEF54BB32}"/>
              </a:ext>
            </a:extLst>
          </p:cNvPr>
          <p:cNvSpPr>
            <a:spLocks noGrp="1"/>
          </p:cNvSpPr>
          <p:nvPr>
            <p:ph type="dt" sz="half" idx="10"/>
          </p:nvPr>
        </p:nvSpPr>
        <p:spPr/>
        <p:txBody>
          <a:bodyPr/>
          <a:lstStyle/>
          <a:p>
            <a:fld id="{EC99487B-B40B-4862-8819-F101E52DFBDC}" type="datetimeFigureOut">
              <a:rPr lang="en-IN" smtClean="0"/>
              <a:t>26-12-2020</a:t>
            </a:fld>
            <a:endParaRPr lang="en-IN"/>
          </a:p>
        </p:txBody>
      </p:sp>
      <p:sp>
        <p:nvSpPr>
          <p:cNvPr id="5" name="Footer Placeholder 4">
            <a:extLst>
              <a:ext uri="{FF2B5EF4-FFF2-40B4-BE49-F238E27FC236}">
                <a16:creationId xmlns:a16="http://schemas.microsoft.com/office/drawing/2014/main" xmlns="" id="{D2F6E74F-094B-4E6B-B117-909D921562CC}"/>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xmlns="" id="{FB2A1687-3781-4689-813F-C497FAC0A945}"/>
              </a:ext>
            </a:extLst>
          </p:cNvPr>
          <p:cNvSpPr>
            <a:spLocks noGrp="1"/>
          </p:cNvSpPr>
          <p:nvPr>
            <p:ph type="sldNum" sz="quarter" idx="12"/>
          </p:nvPr>
        </p:nvSpPr>
        <p:spPr/>
        <p:txBody>
          <a:bodyPr/>
          <a:lstStyle/>
          <a:p>
            <a:fld id="{379C2FD4-0A3A-4E09-95CB-DCAB6AC7D572}" type="slidenum">
              <a:rPr lang="en-IN" smtClean="0"/>
              <a:t>‹#›</a:t>
            </a:fld>
            <a:endParaRPr lang="en-IN"/>
          </a:p>
        </p:txBody>
      </p:sp>
    </p:spTree>
    <p:extLst>
      <p:ext uri="{BB962C8B-B14F-4D97-AF65-F5344CB8AC3E}">
        <p14:creationId xmlns:p14="http://schemas.microsoft.com/office/powerpoint/2010/main" val="1941621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EE157CA-ABAF-42BB-9CDA-DC73DA783AE1}"/>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xmlns="" id="{106A5CFB-58BF-4865-A722-BF83287DC96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xmlns="" id="{68F1E0CD-C4E8-4875-AB57-A4F16FB86E8F}"/>
              </a:ext>
            </a:extLst>
          </p:cNvPr>
          <p:cNvSpPr>
            <a:spLocks noGrp="1"/>
          </p:cNvSpPr>
          <p:nvPr>
            <p:ph type="dt" sz="half" idx="10"/>
          </p:nvPr>
        </p:nvSpPr>
        <p:spPr/>
        <p:txBody>
          <a:bodyPr/>
          <a:lstStyle/>
          <a:p>
            <a:fld id="{EC99487B-B40B-4862-8819-F101E52DFBDC}" type="datetimeFigureOut">
              <a:rPr lang="en-IN" smtClean="0"/>
              <a:t>26-12-2020</a:t>
            </a:fld>
            <a:endParaRPr lang="en-IN"/>
          </a:p>
        </p:txBody>
      </p:sp>
      <p:sp>
        <p:nvSpPr>
          <p:cNvPr id="5" name="Footer Placeholder 4">
            <a:extLst>
              <a:ext uri="{FF2B5EF4-FFF2-40B4-BE49-F238E27FC236}">
                <a16:creationId xmlns:a16="http://schemas.microsoft.com/office/drawing/2014/main" xmlns="" id="{43FD34E3-699F-48D1-B2C8-FACB2DA9C36D}"/>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xmlns="" id="{BA610387-202F-40D9-926A-1C6FE202D657}"/>
              </a:ext>
            </a:extLst>
          </p:cNvPr>
          <p:cNvSpPr>
            <a:spLocks noGrp="1"/>
          </p:cNvSpPr>
          <p:nvPr>
            <p:ph type="sldNum" sz="quarter" idx="12"/>
          </p:nvPr>
        </p:nvSpPr>
        <p:spPr/>
        <p:txBody>
          <a:bodyPr/>
          <a:lstStyle/>
          <a:p>
            <a:fld id="{379C2FD4-0A3A-4E09-95CB-DCAB6AC7D572}" type="slidenum">
              <a:rPr lang="en-IN" smtClean="0"/>
              <a:t>‹#›</a:t>
            </a:fld>
            <a:endParaRPr lang="en-IN"/>
          </a:p>
        </p:txBody>
      </p:sp>
    </p:spTree>
    <p:extLst>
      <p:ext uri="{BB962C8B-B14F-4D97-AF65-F5344CB8AC3E}">
        <p14:creationId xmlns:p14="http://schemas.microsoft.com/office/powerpoint/2010/main" val="729451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3CC414AA-F97A-4B19-895B-0806F608E08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xmlns="" id="{1DFF7E50-1F26-4E86-B580-6536E01C0AE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xmlns="" id="{D036239B-DC39-4E4B-AC4A-E94BD959EBDD}"/>
              </a:ext>
            </a:extLst>
          </p:cNvPr>
          <p:cNvSpPr>
            <a:spLocks noGrp="1"/>
          </p:cNvSpPr>
          <p:nvPr>
            <p:ph type="dt" sz="half" idx="10"/>
          </p:nvPr>
        </p:nvSpPr>
        <p:spPr/>
        <p:txBody>
          <a:bodyPr/>
          <a:lstStyle/>
          <a:p>
            <a:fld id="{EC99487B-B40B-4862-8819-F101E52DFBDC}" type="datetimeFigureOut">
              <a:rPr lang="en-IN" smtClean="0"/>
              <a:t>26-12-2020</a:t>
            </a:fld>
            <a:endParaRPr lang="en-IN"/>
          </a:p>
        </p:txBody>
      </p:sp>
      <p:sp>
        <p:nvSpPr>
          <p:cNvPr id="5" name="Footer Placeholder 4">
            <a:extLst>
              <a:ext uri="{FF2B5EF4-FFF2-40B4-BE49-F238E27FC236}">
                <a16:creationId xmlns:a16="http://schemas.microsoft.com/office/drawing/2014/main" xmlns="" id="{15F5BEA5-6F1C-464C-B370-EBCD24286083}"/>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xmlns="" id="{496EB624-819D-4820-A4D8-12581AF4A9D3}"/>
              </a:ext>
            </a:extLst>
          </p:cNvPr>
          <p:cNvSpPr>
            <a:spLocks noGrp="1"/>
          </p:cNvSpPr>
          <p:nvPr>
            <p:ph type="sldNum" sz="quarter" idx="12"/>
          </p:nvPr>
        </p:nvSpPr>
        <p:spPr/>
        <p:txBody>
          <a:bodyPr/>
          <a:lstStyle/>
          <a:p>
            <a:fld id="{379C2FD4-0A3A-4E09-95CB-DCAB6AC7D572}" type="slidenum">
              <a:rPr lang="en-IN" smtClean="0"/>
              <a:t>‹#›</a:t>
            </a:fld>
            <a:endParaRPr lang="en-IN"/>
          </a:p>
        </p:txBody>
      </p:sp>
    </p:spTree>
    <p:extLst>
      <p:ext uri="{BB962C8B-B14F-4D97-AF65-F5344CB8AC3E}">
        <p14:creationId xmlns:p14="http://schemas.microsoft.com/office/powerpoint/2010/main" val="39204288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76B1F4D-1E1A-4DCD-80A8-E12E5E09423F}"/>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xmlns="" id="{E27EA25D-6F33-4642-BAED-65E703D9483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xmlns="" id="{076BFD48-CEC1-414D-984A-A5538CED5EA6}"/>
              </a:ext>
            </a:extLst>
          </p:cNvPr>
          <p:cNvSpPr>
            <a:spLocks noGrp="1"/>
          </p:cNvSpPr>
          <p:nvPr>
            <p:ph type="dt" sz="half" idx="10"/>
          </p:nvPr>
        </p:nvSpPr>
        <p:spPr/>
        <p:txBody>
          <a:bodyPr/>
          <a:lstStyle/>
          <a:p>
            <a:fld id="{EC99487B-B40B-4862-8819-F101E52DFBDC}" type="datetimeFigureOut">
              <a:rPr lang="en-IN" smtClean="0"/>
              <a:t>26-12-2020</a:t>
            </a:fld>
            <a:endParaRPr lang="en-IN"/>
          </a:p>
        </p:txBody>
      </p:sp>
      <p:sp>
        <p:nvSpPr>
          <p:cNvPr id="5" name="Footer Placeholder 4">
            <a:extLst>
              <a:ext uri="{FF2B5EF4-FFF2-40B4-BE49-F238E27FC236}">
                <a16:creationId xmlns:a16="http://schemas.microsoft.com/office/drawing/2014/main" xmlns="" id="{47D64DDA-D861-4134-B2ED-B838FC7D58E4}"/>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xmlns="" id="{0C353FE7-B4DA-47D9-B97E-74798E39025C}"/>
              </a:ext>
            </a:extLst>
          </p:cNvPr>
          <p:cNvSpPr>
            <a:spLocks noGrp="1"/>
          </p:cNvSpPr>
          <p:nvPr>
            <p:ph type="sldNum" sz="quarter" idx="12"/>
          </p:nvPr>
        </p:nvSpPr>
        <p:spPr/>
        <p:txBody>
          <a:bodyPr/>
          <a:lstStyle/>
          <a:p>
            <a:fld id="{379C2FD4-0A3A-4E09-95CB-DCAB6AC7D572}" type="slidenum">
              <a:rPr lang="en-IN" smtClean="0"/>
              <a:t>‹#›</a:t>
            </a:fld>
            <a:endParaRPr lang="en-IN"/>
          </a:p>
        </p:txBody>
      </p:sp>
    </p:spTree>
    <p:extLst>
      <p:ext uri="{BB962C8B-B14F-4D97-AF65-F5344CB8AC3E}">
        <p14:creationId xmlns:p14="http://schemas.microsoft.com/office/powerpoint/2010/main" val="36925482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5D6EE0D-2DB2-4001-85AB-AC5483224E3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xmlns="" id="{FCF94626-2FB4-45F0-9CFA-EF15BE53B54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xmlns="" id="{AFBDC9FB-F7FC-4427-8EAF-D3327C1EB39F}"/>
              </a:ext>
            </a:extLst>
          </p:cNvPr>
          <p:cNvSpPr>
            <a:spLocks noGrp="1"/>
          </p:cNvSpPr>
          <p:nvPr>
            <p:ph type="dt" sz="half" idx="10"/>
          </p:nvPr>
        </p:nvSpPr>
        <p:spPr/>
        <p:txBody>
          <a:bodyPr/>
          <a:lstStyle/>
          <a:p>
            <a:fld id="{EC99487B-B40B-4862-8819-F101E52DFBDC}" type="datetimeFigureOut">
              <a:rPr lang="en-IN" smtClean="0"/>
              <a:t>26-12-2020</a:t>
            </a:fld>
            <a:endParaRPr lang="en-IN"/>
          </a:p>
        </p:txBody>
      </p:sp>
      <p:sp>
        <p:nvSpPr>
          <p:cNvPr id="5" name="Footer Placeholder 4">
            <a:extLst>
              <a:ext uri="{FF2B5EF4-FFF2-40B4-BE49-F238E27FC236}">
                <a16:creationId xmlns:a16="http://schemas.microsoft.com/office/drawing/2014/main" xmlns="" id="{ECA93FDB-FEF8-48FE-B7AB-38C6E32A4287}"/>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xmlns="" id="{71979029-BEF0-4A5A-A180-B5EA1CA45E34}"/>
              </a:ext>
            </a:extLst>
          </p:cNvPr>
          <p:cNvSpPr>
            <a:spLocks noGrp="1"/>
          </p:cNvSpPr>
          <p:nvPr>
            <p:ph type="sldNum" sz="quarter" idx="12"/>
          </p:nvPr>
        </p:nvSpPr>
        <p:spPr/>
        <p:txBody>
          <a:bodyPr/>
          <a:lstStyle/>
          <a:p>
            <a:fld id="{379C2FD4-0A3A-4E09-95CB-DCAB6AC7D572}" type="slidenum">
              <a:rPr lang="en-IN" smtClean="0"/>
              <a:t>‹#›</a:t>
            </a:fld>
            <a:endParaRPr lang="en-IN"/>
          </a:p>
        </p:txBody>
      </p:sp>
    </p:spTree>
    <p:extLst>
      <p:ext uri="{BB962C8B-B14F-4D97-AF65-F5344CB8AC3E}">
        <p14:creationId xmlns:p14="http://schemas.microsoft.com/office/powerpoint/2010/main" val="19057843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96DF43F-321A-44C8-B1E1-01E09F6BF182}"/>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xmlns="" id="{BE9A3133-DF89-4808-9961-71DE712A16F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xmlns="" id="{4B040DE2-4BC2-41A0-ADFC-214600421B3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xmlns="" id="{A51421BB-EE86-4B5F-B163-1F79A8019245}"/>
              </a:ext>
            </a:extLst>
          </p:cNvPr>
          <p:cNvSpPr>
            <a:spLocks noGrp="1"/>
          </p:cNvSpPr>
          <p:nvPr>
            <p:ph type="dt" sz="half" idx="10"/>
          </p:nvPr>
        </p:nvSpPr>
        <p:spPr/>
        <p:txBody>
          <a:bodyPr/>
          <a:lstStyle/>
          <a:p>
            <a:fld id="{EC99487B-B40B-4862-8819-F101E52DFBDC}" type="datetimeFigureOut">
              <a:rPr lang="en-IN" smtClean="0"/>
              <a:t>26-12-2020</a:t>
            </a:fld>
            <a:endParaRPr lang="en-IN"/>
          </a:p>
        </p:txBody>
      </p:sp>
      <p:sp>
        <p:nvSpPr>
          <p:cNvPr id="6" name="Footer Placeholder 5">
            <a:extLst>
              <a:ext uri="{FF2B5EF4-FFF2-40B4-BE49-F238E27FC236}">
                <a16:creationId xmlns:a16="http://schemas.microsoft.com/office/drawing/2014/main" xmlns="" id="{FDC8EA9E-95D5-40C2-95DC-24DC4072981E}"/>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xmlns="" id="{88F8C8EA-A52F-4CBC-909F-39C87388A535}"/>
              </a:ext>
            </a:extLst>
          </p:cNvPr>
          <p:cNvSpPr>
            <a:spLocks noGrp="1"/>
          </p:cNvSpPr>
          <p:nvPr>
            <p:ph type="sldNum" sz="quarter" idx="12"/>
          </p:nvPr>
        </p:nvSpPr>
        <p:spPr/>
        <p:txBody>
          <a:bodyPr/>
          <a:lstStyle/>
          <a:p>
            <a:fld id="{379C2FD4-0A3A-4E09-95CB-DCAB6AC7D572}" type="slidenum">
              <a:rPr lang="en-IN" smtClean="0"/>
              <a:t>‹#›</a:t>
            </a:fld>
            <a:endParaRPr lang="en-IN"/>
          </a:p>
        </p:txBody>
      </p:sp>
    </p:spTree>
    <p:extLst>
      <p:ext uri="{BB962C8B-B14F-4D97-AF65-F5344CB8AC3E}">
        <p14:creationId xmlns:p14="http://schemas.microsoft.com/office/powerpoint/2010/main" val="4469018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C9BBBCF-CEC0-46E0-AD38-CBEFF841B18A}"/>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xmlns="" id="{321F2822-F976-48DB-9DB7-9639DF4DA7F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xmlns="" id="{2BC807DF-3735-4BAE-929A-D8635CAC3D9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xmlns="" id="{06EA1A64-DA14-4C88-959E-7FF585051DB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xmlns="" id="{B3ADD460-5D4D-4993-8B39-75DD14F17D1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xmlns="" id="{093AF97D-4D3E-4321-8225-F5EAA6A1D74D}"/>
              </a:ext>
            </a:extLst>
          </p:cNvPr>
          <p:cNvSpPr>
            <a:spLocks noGrp="1"/>
          </p:cNvSpPr>
          <p:nvPr>
            <p:ph type="dt" sz="half" idx="10"/>
          </p:nvPr>
        </p:nvSpPr>
        <p:spPr/>
        <p:txBody>
          <a:bodyPr/>
          <a:lstStyle/>
          <a:p>
            <a:fld id="{EC99487B-B40B-4862-8819-F101E52DFBDC}" type="datetimeFigureOut">
              <a:rPr lang="en-IN" smtClean="0"/>
              <a:t>26-12-2020</a:t>
            </a:fld>
            <a:endParaRPr lang="en-IN"/>
          </a:p>
        </p:txBody>
      </p:sp>
      <p:sp>
        <p:nvSpPr>
          <p:cNvPr id="8" name="Footer Placeholder 7">
            <a:extLst>
              <a:ext uri="{FF2B5EF4-FFF2-40B4-BE49-F238E27FC236}">
                <a16:creationId xmlns:a16="http://schemas.microsoft.com/office/drawing/2014/main" xmlns="" id="{7DDE4AC6-DD0E-46F2-9641-3933D5A82F89}"/>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xmlns="" id="{0E1F4306-C7AF-4B10-BEE6-5D206BDD3B09}"/>
              </a:ext>
            </a:extLst>
          </p:cNvPr>
          <p:cNvSpPr>
            <a:spLocks noGrp="1"/>
          </p:cNvSpPr>
          <p:nvPr>
            <p:ph type="sldNum" sz="quarter" idx="12"/>
          </p:nvPr>
        </p:nvSpPr>
        <p:spPr/>
        <p:txBody>
          <a:bodyPr/>
          <a:lstStyle/>
          <a:p>
            <a:fld id="{379C2FD4-0A3A-4E09-95CB-DCAB6AC7D572}" type="slidenum">
              <a:rPr lang="en-IN" smtClean="0"/>
              <a:t>‹#›</a:t>
            </a:fld>
            <a:endParaRPr lang="en-IN"/>
          </a:p>
        </p:txBody>
      </p:sp>
    </p:spTree>
    <p:extLst>
      <p:ext uri="{BB962C8B-B14F-4D97-AF65-F5344CB8AC3E}">
        <p14:creationId xmlns:p14="http://schemas.microsoft.com/office/powerpoint/2010/main" val="15580777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9988A46-BD81-4FBA-B317-64545A8BBAB7}"/>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xmlns="" id="{6C1C56A0-2E3D-4385-9402-9E2A6BBD1928}"/>
              </a:ext>
            </a:extLst>
          </p:cNvPr>
          <p:cNvSpPr>
            <a:spLocks noGrp="1"/>
          </p:cNvSpPr>
          <p:nvPr>
            <p:ph type="dt" sz="half" idx="10"/>
          </p:nvPr>
        </p:nvSpPr>
        <p:spPr/>
        <p:txBody>
          <a:bodyPr/>
          <a:lstStyle/>
          <a:p>
            <a:fld id="{EC99487B-B40B-4862-8819-F101E52DFBDC}" type="datetimeFigureOut">
              <a:rPr lang="en-IN" smtClean="0"/>
              <a:t>26-12-2020</a:t>
            </a:fld>
            <a:endParaRPr lang="en-IN"/>
          </a:p>
        </p:txBody>
      </p:sp>
      <p:sp>
        <p:nvSpPr>
          <p:cNvPr id="4" name="Footer Placeholder 3">
            <a:extLst>
              <a:ext uri="{FF2B5EF4-FFF2-40B4-BE49-F238E27FC236}">
                <a16:creationId xmlns:a16="http://schemas.microsoft.com/office/drawing/2014/main" xmlns="" id="{52F59E8E-816F-4BC8-8C09-45B4613DCA00}"/>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xmlns="" id="{E392DC6F-ED11-4687-BD39-0AB0ADAD65BC}"/>
              </a:ext>
            </a:extLst>
          </p:cNvPr>
          <p:cNvSpPr>
            <a:spLocks noGrp="1"/>
          </p:cNvSpPr>
          <p:nvPr>
            <p:ph type="sldNum" sz="quarter" idx="12"/>
          </p:nvPr>
        </p:nvSpPr>
        <p:spPr/>
        <p:txBody>
          <a:bodyPr/>
          <a:lstStyle/>
          <a:p>
            <a:fld id="{379C2FD4-0A3A-4E09-95CB-DCAB6AC7D572}" type="slidenum">
              <a:rPr lang="en-IN" smtClean="0"/>
              <a:t>‹#›</a:t>
            </a:fld>
            <a:endParaRPr lang="en-IN"/>
          </a:p>
        </p:txBody>
      </p:sp>
    </p:spTree>
    <p:extLst>
      <p:ext uri="{BB962C8B-B14F-4D97-AF65-F5344CB8AC3E}">
        <p14:creationId xmlns:p14="http://schemas.microsoft.com/office/powerpoint/2010/main" val="30968173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2A07EC5E-9723-4F1E-8DC9-D0D11D0F10C8}"/>
              </a:ext>
            </a:extLst>
          </p:cNvPr>
          <p:cNvSpPr>
            <a:spLocks noGrp="1"/>
          </p:cNvSpPr>
          <p:nvPr>
            <p:ph type="dt" sz="half" idx="10"/>
          </p:nvPr>
        </p:nvSpPr>
        <p:spPr/>
        <p:txBody>
          <a:bodyPr/>
          <a:lstStyle/>
          <a:p>
            <a:fld id="{EC99487B-B40B-4862-8819-F101E52DFBDC}" type="datetimeFigureOut">
              <a:rPr lang="en-IN" smtClean="0"/>
              <a:t>26-12-2020</a:t>
            </a:fld>
            <a:endParaRPr lang="en-IN"/>
          </a:p>
        </p:txBody>
      </p:sp>
      <p:sp>
        <p:nvSpPr>
          <p:cNvPr id="3" name="Footer Placeholder 2">
            <a:extLst>
              <a:ext uri="{FF2B5EF4-FFF2-40B4-BE49-F238E27FC236}">
                <a16:creationId xmlns:a16="http://schemas.microsoft.com/office/drawing/2014/main" xmlns="" id="{16F10207-C36D-45D3-88E7-13118510C95C}"/>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xmlns="" id="{A61222BB-D7C7-4289-ADE0-B8152EBEE990}"/>
              </a:ext>
            </a:extLst>
          </p:cNvPr>
          <p:cNvSpPr>
            <a:spLocks noGrp="1"/>
          </p:cNvSpPr>
          <p:nvPr>
            <p:ph type="sldNum" sz="quarter" idx="12"/>
          </p:nvPr>
        </p:nvSpPr>
        <p:spPr/>
        <p:txBody>
          <a:bodyPr/>
          <a:lstStyle/>
          <a:p>
            <a:fld id="{379C2FD4-0A3A-4E09-95CB-DCAB6AC7D572}" type="slidenum">
              <a:rPr lang="en-IN" smtClean="0"/>
              <a:t>‹#›</a:t>
            </a:fld>
            <a:endParaRPr lang="en-IN"/>
          </a:p>
        </p:txBody>
      </p:sp>
    </p:spTree>
    <p:extLst>
      <p:ext uri="{BB962C8B-B14F-4D97-AF65-F5344CB8AC3E}">
        <p14:creationId xmlns:p14="http://schemas.microsoft.com/office/powerpoint/2010/main" val="18034132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25CA564-DC91-4D62-94E2-307AEF481B1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xmlns="" id="{EDEFEABB-BB22-4762-9B91-345162F4AA0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xmlns="" id="{61D6EF1D-06E5-4B65-9CAB-7B1F252208E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B67C5181-B59D-4A88-8EB2-9601807208A9}"/>
              </a:ext>
            </a:extLst>
          </p:cNvPr>
          <p:cNvSpPr>
            <a:spLocks noGrp="1"/>
          </p:cNvSpPr>
          <p:nvPr>
            <p:ph type="dt" sz="half" idx="10"/>
          </p:nvPr>
        </p:nvSpPr>
        <p:spPr/>
        <p:txBody>
          <a:bodyPr/>
          <a:lstStyle/>
          <a:p>
            <a:fld id="{EC99487B-B40B-4862-8819-F101E52DFBDC}" type="datetimeFigureOut">
              <a:rPr lang="en-IN" smtClean="0"/>
              <a:t>26-12-2020</a:t>
            </a:fld>
            <a:endParaRPr lang="en-IN"/>
          </a:p>
        </p:txBody>
      </p:sp>
      <p:sp>
        <p:nvSpPr>
          <p:cNvPr id="6" name="Footer Placeholder 5">
            <a:extLst>
              <a:ext uri="{FF2B5EF4-FFF2-40B4-BE49-F238E27FC236}">
                <a16:creationId xmlns:a16="http://schemas.microsoft.com/office/drawing/2014/main" xmlns="" id="{2BC4EA04-EA34-4FC7-A19C-E0D05D361D81}"/>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xmlns="" id="{6E541B49-A68D-4F53-A934-36095C54D626}"/>
              </a:ext>
            </a:extLst>
          </p:cNvPr>
          <p:cNvSpPr>
            <a:spLocks noGrp="1"/>
          </p:cNvSpPr>
          <p:nvPr>
            <p:ph type="sldNum" sz="quarter" idx="12"/>
          </p:nvPr>
        </p:nvSpPr>
        <p:spPr/>
        <p:txBody>
          <a:bodyPr/>
          <a:lstStyle/>
          <a:p>
            <a:fld id="{379C2FD4-0A3A-4E09-95CB-DCAB6AC7D572}" type="slidenum">
              <a:rPr lang="en-IN" smtClean="0"/>
              <a:t>‹#›</a:t>
            </a:fld>
            <a:endParaRPr lang="en-IN"/>
          </a:p>
        </p:txBody>
      </p:sp>
    </p:spTree>
    <p:extLst>
      <p:ext uri="{BB962C8B-B14F-4D97-AF65-F5344CB8AC3E}">
        <p14:creationId xmlns:p14="http://schemas.microsoft.com/office/powerpoint/2010/main" val="15431925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B687DBE-43CB-452A-B090-994BD2CE207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xmlns="" id="{4CA9361C-C6FF-48B5-A3FB-CBAD5600D43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xmlns="" id="{3ADF633C-E317-4C1F-96F9-0107FEEFC9F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2E40BAF8-E52F-4F1A-8833-1D6BAD4B63C8}"/>
              </a:ext>
            </a:extLst>
          </p:cNvPr>
          <p:cNvSpPr>
            <a:spLocks noGrp="1"/>
          </p:cNvSpPr>
          <p:nvPr>
            <p:ph type="dt" sz="half" idx="10"/>
          </p:nvPr>
        </p:nvSpPr>
        <p:spPr/>
        <p:txBody>
          <a:bodyPr/>
          <a:lstStyle/>
          <a:p>
            <a:fld id="{EC99487B-B40B-4862-8819-F101E52DFBDC}" type="datetimeFigureOut">
              <a:rPr lang="en-IN" smtClean="0"/>
              <a:t>26-12-2020</a:t>
            </a:fld>
            <a:endParaRPr lang="en-IN"/>
          </a:p>
        </p:txBody>
      </p:sp>
      <p:sp>
        <p:nvSpPr>
          <p:cNvPr id="6" name="Footer Placeholder 5">
            <a:extLst>
              <a:ext uri="{FF2B5EF4-FFF2-40B4-BE49-F238E27FC236}">
                <a16:creationId xmlns:a16="http://schemas.microsoft.com/office/drawing/2014/main" xmlns="" id="{470CFB57-11E3-4A64-B6B8-08D5509C7189}"/>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xmlns="" id="{35643B73-B9B9-4F37-AEBD-73C0E2BFDB3F}"/>
              </a:ext>
            </a:extLst>
          </p:cNvPr>
          <p:cNvSpPr>
            <a:spLocks noGrp="1"/>
          </p:cNvSpPr>
          <p:nvPr>
            <p:ph type="sldNum" sz="quarter" idx="12"/>
          </p:nvPr>
        </p:nvSpPr>
        <p:spPr/>
        <p:txBody>
          <a:bodyPr/>
          <a:lstStyle/>
          <a:p>
            <a:fld id="{379C2FD4-0A3A-4E09-95CB-DCAB6AC7D572}" type="slidenum">
              <a:rPr lang="en-IN" smtClean="0"/>
              <a:t>‹#›</a:t>
            </a:fld>
            <a:endParaRPr lang="en-IN"/>
          </a:p>
        </p:txBody>
      </p:sp>
    </p:spTree>
    <p:extLst>
      <p:ext uri="{BB962C8B-B14F-4D97-AF65-F5344CB8AC3E}">
        <p14:creationId xmlns:p14="http://schemas.microsoft.com/office/powerpoint/2010/main" val="9013084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FD68C39E-0634-4417-9C4D-2ACB4E44CF5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xmlns="" id="{DF2A6E71-C8B1-4568-97BA-ABCE9875097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xmlns="" id="{E57BDF5E-E584-4CD2-8CAD-4A04959BB74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99487B-B40B-4862-8819-F101E52DFBDC}" type="datetimeFigureOut">
              <a:rPr lang="en-IN" smtClean="0"/>
              <a:t>26-12-2020</a:t>
            </a:fld>
            <a:endParaRPr lang="en-IN"/>
          </a:p>
        </p:txBody>
      </p:sp>
      <p:sp>
        <p:nvSpPr>
          <p:cNvPr id="5" name="Footer Placeholder 4">
            <a:extLst>
              <a:ext uri="{FF2B5EF4-FFF2-40B4-BE49-F238E27FC236}">
                <a16:creationId xmlns:a16="http://schemas.microsoft.com/office/drawing/2014/main" xmlns="" id="{01D5F0F4-8695-4E33-93C7-3B3356236AF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xmlns="" id="{E97CA082-FE4B-4D1F-BDB4-1F10787F4BF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79C2FD4-0A3A-4E09-95CB-DCAB6AC7D572}" type="slidenum">
              <a:rPr lang="en-IN" smtClean="0"/>
              <a:t>‹#›</a:t>
            </a:fld>
            <a:endParaRPr lang="en-IN"/>
          </a:p>
        </p:txBody>
      </p:sp>
    </p:spTree>
    <p:extLst>
      <p:ext uri="{BB962C8B-B14F-4D97-AF65-F5344CB8AC3E}">
        <p14:creationId xmlns:p14="http://schemas.microsoft.com/office/powerpoint/2010/main" val="41690358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49F0E38-CA7B-4483-B92A-160A8A0DCFFE}"/>
              </a:ext>
            </a:extLst>
          </p:cNvPr>
          <p:cNvSpPr>
            <a:spLocks noGrp="1"/>
          </p:cNvSpPr>
          <p:nvPr>
            <p:ph type="ctrTitle"/>
          </p:nvPr>
        </p:nvSpPr>
        <p:spPr>
          <a:xfrm>
            <a:off x="0" y="160338"/>
            <a:ext cx="12192000" cy="763587"/>
          </a:xfrm>
        </p:spPr>
        <p:txBody>
          <a:bodyPr>
            <a:normAutofit fontScale="90000"/>
          </a:bodyPr>
          <a:lstStyle/>
          <a:p>
            <a:r>
              <a:rPr lang="en-US" spc="300" dirty="0">
                <a:latin typeface="Cooper Black" panose="0208090404030B020404" pitchFamily="18" charset="0"/>
              </a:rPr>
              <a:t>3. PROJECT  PLANNING</a:t>
            </a:r>
            <a:endParaRPr lang="en-IN" spc="300" dirty="0">
              <a:latin typeface="Cooper Black" panose="0208090404030B020404" pitchFamily="18" charset="0"/>
            </a:endParaRPr>
          </a:p>
        </p:txBody>
      </p:sp>
      <p:sp>
        <p:nvSpPr>
          <p:cNvPr id="3" name="Subtitle 2">
            <a:extLst>
              <a:ext uri="{FF2B5EF4-FFF2-40B4-BE49-F238E27FC236}">
                <a16:creationId xmlns:a16="http://schemas.microsoft.com/office/drawing/2014/main" xmlns="" id="{D84993E7-AC04-40A3-9265-2D9C42CAB39C}"/>
              </a:ext>
            </a:extLst>
          </p:cNvPr>
          <p:cNvSpPr>
            <a:spLocks noGrp="1"/>
          </p:cNvSpPr>
          <p:nvPr>
            <p:ph type="subTitle" idx="1"/>
          </p:nvPr>
        </p:nvSpPr>
        <p:spPr>
          <a:xfrm>
            <a:off x="114300" y="923925"/>
            <a:ext cx="12077700" cy="5773737"/>
          </a:xfrm>
        </p:spPr>
        <p:txBody>
          <a:bodyPr>
            <a:normAutofit lnSpcReduction="10000"/>
          </a:bodyPr>
          <a:lstStyle/>
          <a:p>
            <a:pPr marL="342900" indent="-342900" algn="l">
              <a:buFont typeface="Arial" panose="020B0604020202020204" pitchFamily="34" charset="0"/>
              <a:buChar char="•"/>
            </a:pPr>
            <a:r>
              <a:rPr lang="en-US" dirty="0">
                <a:latin typeface="Arial Rounded MT Bold" panose="020F0704030504030204" pitchFamily="34" charset="0"/>
              </a:rPr>
              <a:t>Introduction – Part I</a:t>
            </a:r>
          </a:p>
          <a:p>
            <a:pPr marL="800100" lvl="1" indent="-342900" algn="l">
              <a:buFont typeface="Courier New" panose="02070309020205020404" pitchFamily="49" charset="0"/>
              <a:buChar char="o"/>
            </a:pPr>
            <a:r>
              <a:rPr lang="en-US" dirty="0">
                <a:latin typeface="Arial" panose="020B0604020202020204" pitchFamily="34" charset="0"/>
                <a:cs typeface="Arial" panose="020B0604020202020204" pitchFamily="34" charset="0"/>
              </a:rPr>
              <a:t>Business Planning Process </a:t>
            </a:r>
          </a:p>
          <a:p>
            <a:pPr marL="800100" lvl="1" indent="-342900" algn="l">
              <a:buFont typeface="Courier New" panose="02070309020205020404" pitchFamily="49" charset="0"/>
              <a:buChar char="o"/>
            </a:pPr>
            <a:r>
              <a:rPr lang="en-US" dirty="0">
                <a:latin typeface="Arial" panose="020B0604020202020204" pitchFamily="34" charset="0"/>
                <a:cs typeface="Arial" panose="020B0604020202020204" pitchFamily="34" charset="0"/>
              </a:rPr>
              <a:t>Concept and Importance of Project Planning </a:t>
            </a:r>
          </a:p>
          <a:p>
            <a:pPr marL="800100" lvl="1" indent="-342900" algn="l">
              <a:buFont typeface="Courier New" panose="02070309020205020404" pitchFamily="49" charset="0"/>
              <a:buChar char="o"/>
            </a:pPr>
            <a:r>
              <a:rPr lang="en-US" dirty="0">
                <a:latin typeface="Arial" panose="020B0604020202020204" pitchFamily="34" charset="0"/>
                <a:cs typeface="Arial" panose="020B0604020202020204" pitchFamily="34" charset="0"/>
              </a:rPr>
              <a:t>Project Report</a:t>
            </a:r>
          </a:p>
          <a:p>
            <a:pPr marL="800100" lvl="1" indent="-342900" algn="l">
              <a:buFont typeface="Courier New" panose="02070309020205020404" pitchFamily="49" charset="0"/>
              <a:buChar char="o"/>
            </a:pPr>
            <a:r>
              <a:rPr lang="en-US" dirty="0">
                <a:latin typeface="Arial" panose="020B0604020202020204" pitchFamily="34" charset="0"/>
                <a:cs typeface="Arial" panose="020B0604020202020204" pitchFamily="34" charset="0"/>
              </a:rPr>
              <a:t>Feasibility Study</a:t>
            </a:r>
          </a:p>
          <a:p>
            <a:pPr marL="800100" lvl="1" indent="-342900" algn="l">
              <a:buFont typeface="Courier New" panose="02070309020205020404" pitchFamily="49" charset="0"/>
              <a:buChar char="o"/>
            </a:pPr>
            <a:r>
              <a:rPr lang="en-US" dirty="0">
                <a:latin typeface="Arial" panose="020B0604020202020204" pitchFamily="34" charset="0"/>
                <a:cs typeface="Arial" panose="020B0604020202020204" pitchFamily="34" charset="0"/>
              </a:rPr>
              <a:t>Types of Feasibility Study and its Importance</a:t>
            </a:r>
          </a:p>
          <a:p>
            <a:pPr marL="800100" lvl="1" indent="-342900" algn="l">
              <a:buFont typeface="Courier New" panose="02070309020205020404" pitchFamily="49" charset="0"/>
              <a:buChar char="o"/>
            </a:pPr>
            <a:r>
              <a:rPr lang="en-US" dirty="0">
                <a:latin typeface="Arial" panose="020B0604020202020204" pitchFamily="34" charset="0"/>
                <a:cs typeface="Arial" panose="020B0604020202020204" pitchFamily="34" charset="0"/>
              </a:rPr>
              <a:t>Project Report v/s Feasibility Report </a:t>
            </a:r>
          </a:p>
          <a:p>
            <a:pPr marL="800100" lvl="1" indent="-342900" algn="l">
              <a:buFont typeface="Courier New" panose="02070309020205020404" pitchFamily="49" charset="0"/>
              <a:buChar char="o"/>
            </a:pPr>
            <a:endParaRPr lang="en-US" dirty="0">
              <a:latin typeface="Arial" panose="020B0604020202020204" pitchFamily="34" charset="0"/>
              <a:cs typeface="Arial" panose="020B0604020202020204" pitchFamily="34" charset="0"/>
            </a:endParaRPr>
          </a:p>
          <a:p>
            <a:pPr marL="342900" indent="-342900" algn="l">
              <a:buFont typeface="Arial" panose="020B0604020202020204" pitchFamily="34" charset="0"/>
              <a:buChar char="•"/>
            </a:pPr>
            <a:r>
              <a:rPr lang="en-US" dirty="0">
                <a:latin typeface="Arial Rounded MT Bold" panose="020F0704030504030204" pitchFamily="34" charset="0"/>
              </a:rPr>
              <a:t>Business Unit Promotion – Part II</a:t>
            </a:r>
          </a:p>
          <a:p>
            <a:pPr marL="800100" lvl="1" indent="-342900" algn="l">
              <a:buFont typeface="Courier New" panose="02070309020205020404" pitchFamily="49" charset="0"/>
              <a:buChar char="o"/>
            </a:pPr>
            <a:r>
              <a:rPr lang="en-US" dirty="0">
                <a:latin typeface="Arial" panose="020B0604020202020204" pitchFamily="34" charset="0"/>
                <a:cs typeface="Arial" panose="020B0604020202020204" pitchFamily="34" charset="0"/>
              </a:rPr>
              <a:t>Concept and Stages of Business Unit Promotion </a:t>
            </a:r>
          </a:p>
          <a:p>
            <a:pPr marL="800100" lvl="1" indent="-342900" algn="l">
              <a:buFont typeface="Courier New" panose="02070309020205020404" pitchFamily="49" charset="0"/>
              <a:buChar char="o"/>
            </a:pPr>
            <a:r>
              <a:rPr lang="en-US" dirty="0">
                <a:latin typeface="Arial" panose="020B0604020202020204" pitchFamily="34" charset="0"/>
                <a:cs typeface="Arial" panose="020B0604020202020204" pitchFamily="34" charset="0"/>
              </a:rPr>
              <a:t>Factors Determining Location </a:t>
            </a:r>
          </a:p>
          <a:p>
            <a:pPr marL="800100" lvl="1" indent="-342900" algn="l">
              <a:buFont typeface="Courier New" panose="02070309020205020404" pitchFamily="49" charset="0"/>
              <a:buChar char="o"/>
            </a:pPr>
            <a:r>
              <a:rPr lang="en-US" dirty="0">
                <a:latin typeface="Arial" panose="020B0604020202020204" pitchFamily="34" charset="0"/>
                <a:cs typeface="Arial" panose="020B0604020202020204" pitchFamily="34" charset="0"/>
              </a:rPr>
              <a:t>Role of Government in Promotion of Business Unit </a:t>
            </a:r>
          </a:p>
          <a:p>
            <a:pPr lvl="1" algn="l"/>
            <a:endParaRPr lang="en-US" dirty="0">
              <a:latin typeface="Arial" panose="020B0604020202020204" pitchFamily="34" charset="0"/>
              <a:cs typeface="Arial" panose="020B0604020202020204" pitchFamily="34" charset="0"/>
            </a:endParaRPr>
          </a:p>
          <a:p>
            <a:pPr marL="342900" indent="-342900" algn="l">
              <a:buFont typeface="Arial" panose="020B0604020202020204" pitchFamily="34" charset="0"/>
              <a:buChar char="•"/>
            </a:pPr>
            <a:r>
              <a:rPr lang="en-US" dirty="0">
                <a:latin typeface="Arial Rounded MT Bold" panose="020F0704030504030204" pitchFamily="34" charset="0"/>
              </a:rPr>
              <a:t>Statutory Requirements in Promoting Business Unit – Part III</a:t>
            </a:r>
          </a:p>
          <a:p>
            <a:pPr marL="800100" lvl="1" indent="-342900" algn="l">
              <a:buFont typeface="Courier New" panose="02070309020205020404" pitchFamily="49" charset="0"/>
              <a:buChar char="o"/>
            </a:pPr>
            <a:r>
              <a:rPr lang="en-US" dirty="0">
                <a:latin typeface="Arial" panose="020B0604020202020204" pitchFamily="34" charset="0"/>
                <a:cs typeface="Arial" panose="020B0604020202020204" pitchFamily="34" charset="0"/>
              </a:rPr>
              <a:t>Licensing and Registration</a:t>
            </a:r>
          </a:p>
          <a:p>
            <a:pPr marL="800100" lvl="1" indent="-342900" algn="l">
              <a:buFont typeface="Courier New" panose="02070309020205020404" pitchFamily="49" charset="0"/>
              <a:buChar char="o"/>
            </a:pPr>
            <a:r>
              <a:rPr lang="en-US" dirty="0">
                <a:latin typeface="Arial" panose="020B0604020202020204" pitchFamily="34" charset="0"/>
                <a:cs typeface="Arial" panose="020B0604020202020204" pitchFamily="34" charset="0"/>
              </a:rPr>
              <a:t>Filing Returns and Other Documents</a:t>
            </a:r>
          </a:p>
          <a:p>
            <a:pPr marL="800100" lvl="1" indent="-342900" algn="l">
              <a:buFont typeface="Courier New" panose="02070309020205020404" pitchFamily="49" charset="0"/>
              <a:buChar char="o"/>
            </a:pPr>
            <a:r>
              <a:rPr lang="en-US" dirty="0">
                <a:latin typeface="Arial" panose="020B0604020202020204" pitchFamily="34" charset="0"/>
                <a:cs typeface="Arial" panose="020B0604020202020204" pitchFamily="34" charset="0"/>
              </a:rPr>
              <a:t>Importance Legal Provisions</a:t>
            </a:r>
            <a:endParaRPr lang="en-IN"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429083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87925190-9115-4923-9D55-C7DE6232B4B3}"/>
              </a:ext>
            </a:extLst>
          </p:cNvPr>
          <p:cNvSpPr>
            <a:spLocks noGrp="1"/>
          </p:cNvSpPr>
          <p:nvPr>
            <p:ph idx="1"/>
          </p:nvPr>
        </p:nvSpPr>
        <p:spPr>
          <a:xfrm>
            <a:off x="133349" y="123824"/>
            <a:ext cx="11934825" cy="6600825"/>
          </a:xfrm>
        </p:spPr>
        <p:txBody>
          <a:bodyPr>
            <a:normAutofit lnSpcReduction="10000"/>
          </a:bodyPr>
          <a:lstStyle/>
          <a:p>
            <a:pPr marL="514350" indent="-514350">
              <a:buAutoNum type="arabicPeriod" startAt="8"/>
            </a:pPr>
            <a:r>
              <a:rPr lang="en-US" b="1" u="sng" dirty="0"/>
              <a:t>Reference Guide</a:t>
            </a:r>
            <a:r>
              <a:rPr lang="en-US" dirty="0"/>
              <a:t> : Project plan gives a clear picture about the project and acts as a reference guide during the execution of the project. For instance, the project implementers may refer to the project schedule for starting and completion of the project on time.</a:t>
            </a:r>
          </a:p>
          <a:p>
            <a:pPr marL="514350" indent="-514350">
              <a:buAutoNum type="arabicPeriod" startAt="8"/>
            </a:pPr>
            <a:r>
              <a:rPr lang="en-US" b="1" u="sng" dirty="0"/>
              <a:t>Investment Decisions</a:t>
            </a:r>
            <a:r>
              <a:rPr lang="en-US" dirty="0"/>
              <a:t> : Project plan supplies vital information about the cost of raising funds, operating costs, expected rate of return, etc. Therefore, project plan can be used by promoters to take investment decisions such as decision relating to debt-equity ratio.</a:t>
            </a:r>
          </a:p>
          <a:p>
            <a:pPr marL="514350" indent="-514350">
              <a:buAutoNum type="arabicPeriod" startAt="8"/>
            </a:pPr>
            <a:r>
              <a:rPr lang="en-US" b="1" u="sng" dirty="0"/>
              <a:t>Project Evaluation and Control</a:t>
            </a:r>
            <a:r>
              <a:rPr lang="en-US" dirty="0"/>
              <a:t> : Project plan acts as a controlling device to check the project progress. For instance, corrective measures need to be undertaken, if there any deviations between planned expenditure and actual expenditure of the project.</a:t>
            </a:r>
          </a:p>
          <a:p>
            <a:pPr marL="514350" indent="-514350">
              <a:buAutoNum type="arabicPeriod" startAt="8"/>
            </a:pPr>
            <a:r>
              <a:rPr lang="en-US" b="1" u="sng" dirty="0"/>
              <a:t>Corporate Image</a:t>
            </a:r>
            <a:r>
              <a:rPr lang="en-US" dirty="0"/>
              <a:t> : Successful completion of the projects would generates higher returns to the </a:t>
            </a:r>
            <a:r>
              <a:rPr lang="en-US" dirty="0" err="1"/>
              <a:t>organisation</a:t>
            </a:r>
            <a:r>
              <a:rPr lang="en-US" dirty="0"/>
              <a:t>. Therefore, the image of the firm improves in the minds of various stakeholders such as shareholders, employees, suppliers, etc.</a:t>
            </a:r>
          </a:p>
          <a:p>
            <a:pPr marL="514350" indent="-514350">
              <a:buAutoNum type="arabicPeriod" startAt="8"/>
            </a:pPr>
            <a:endParaRPr lang="en-IN" dirty="0"/>
          </a:p>
        </p:txBody>
      </p:sp>
    </p:spTree>
    <p:extLst>
      <p:ext uri="{BB962C8B-B14F-4D97-AF65-F5344CB8AC3E}">
        <p14:creationId xmlns:p14="http://schemas.microsoft.com/office/powerpoint/2010/main" val="25517555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DB53A914-0B24-4F61-AD1B-2AC42AC2D696}"/>
              </a:ext>
            </a:extLst>
          </p:cNvPr>
          <p:cNvSpPr>
            <a:spLocks noGrp="1"/>
          </p:cNvSpPr>
          <p:nvPr>
            <p:ph idx="1"/>
          </p:nvPr>
        </p:nvSpPr>
        <p:spPr>
          <a:xfrm>
            <a:off x="219075" y="400050"/>
            <a:ext cx="11677650" cy="5776913"/>
          </a:xfrm>
        </p:spPr>
        <p:txBody>
          <a:bodyPr/>
          <a:lstStyle/>
          <a:p>
            <a:pPr marL="514350" indent="-514350">
              <a:buAutoNum type="arabicPeriod" startAt="12"/>
            </a:pPr>
            <a:r>
              <a:rPr lang="en-US" b="1" u="sng" dirty="0"/>
              <a:t>Benefits to Stakeholders</a:t>
            </a:r>
            <a:r>
              <a:rPr lang="en-US" dirty="0"/>
              <a:t> : Successful completion of the projects brings higher returns to the </a:t>
            </a:r>
            <a:r>
              <a:rPr lang="en-US" dirty="0" err="1"/>
              <a:t>organisation</a:t>
            </a:r>
            <a:r>
              <a:rPr lang="en-US" dirty="0"/>
              <a:t>. Therefore, various stakeholders stand to gain from project performance :</a:t>
            </a:r>
          </a:p>
          <a:p>
            <a:pPr lvl="1"/>
            <a:r>
              <a:rPr lang="en-US" sz="2600" dirty="0"/>
              <a:t>Employees on account of higher incentives and facilities </a:t>
            </a:r>
          </a:p>
          <a:p>
            <a:pPr lvl="1"/>
            <a:r>
              <a:rPr lang="en-US" sz="2600" dirty="0"/>
              <a:t>Shareholders wealth increases due to higher returns and reserves.</a:t>
            </a:r>
          </a:p>
          <a:p>
            <a:pPr lvl="1"/>
            <a:r>
              <a:rPr lang="en-US" sz="2600" dirty="0"/>
              <a:t>Government benefits by way higher tax revenue.</a:t>
            </a:r>
          </a:p>
          <a:p>
            <a:pPr lvl="1"/>
            <a:r>
              <a:rPr lang="en-US" sz="2600" dirty="0"/>
              <a:t>Customers may benefit due to improved quality of products.</a:t>
            </a:r>
          </a:p>
          <a:p>
            <a:pPr lvl="1"/>
            <a:r>
              <a:rPr lang="en-US" sz="2600" dirty="0"/>
              <a:t>Suppliers would benefits by way of higher orders for suppliers.</a:t>
            </a:r>
          </a:p>
          <a:p>
            <a:pPr lvl="1"/>
            <a:r>
              <a:rPr lang="en-US" sz="2600" dirty="0"/>
              <a:t>Society may benefits due to employment, and CSR activities.</a:t>
            </a:r>
          </a:p>
          <a:p>
            <a:pPr marL="457200" lvl="1" indent="0">
              <a:buNone/>
            </a:pPr>
            <a:endParaRPr lang="en-IN" sz="2600" dirty="0"/>
          </a:p>
        </p:txBody>
      </p:sp>
    </p:spTree>
    <p:extLst>
      <p:ext uri="{BB962C8B-B14F-4D97-AF65-F5344CB8AC3E}">
        <p14:creationId xmlns:p14="http://schemas.microsoft.com/office/powerpoint/2010/main" val="6759640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8803BD22-0427-465D-941D-A98434EC1A4A}"/>
              </a:ext>
            </a:extLst>
          </p:cNvPr>
          <p:cNvSpPr>
            <a:spLocks noGrp="1"/>
          </p:cNvSpPr>
          <p:nvPr>
            <p:ph idx="1"/>
          </p:nvPr>
        </p:nvSpPr>
        <p:spPr>
          <a:xfrm>
            <a:off x="209550" y="0"/>
            <a:ext cx="11906250" cy="6858000"/>
          </a:xfrm>
        </p:spPr>
        <p:txBody>
          <a:bodyPr/>
          <a:lstStyle/>
          <a:p>
            <a:pPr marL="0" indent="0" algn="ctr">
              <a:lnSpc>
                <a:spcPct val="80000"/>
              </a:lnSpc>
              <a:spcBef>
                <a:spcPts val="0"/>
              </a:spcBef>
              <a:buNone/>
            </a:pPr>
            <a:r>
              <a:rPr lang="en-US" b="1" u="sng" spc="600" dirty="0">
                <a:latin typeface="Arial Rounded MT Bold" panose="020F0704030504030204" pitchFamily="34" charset="0"/>
              </a:rPr>
              <a:t>PROJECT REPORT</a:t>
            </a:r>
          </a:p>
          <a:p>
            <a:pPr marL="0" indent="0">
              <a:lnSpc>
                <a:spcPct val="80000"/>
              </a:lnSpc>
              <a:spcBef>
                <a:spcPts val="0"/>
              </a:spcBef>
              <a:buNone/>
            </a:pPr>
            <a:r>
              <a:rPr lang="en-US" sz="2600" dirty="0"/>
              <a:t>A project report is a written document containing complete information of a proposed project. A project report is a blue print guiding the entrepreneur to undertaken the project.</a:t>
            </a:r>
          </a:p>
          <a:p>
            <a:pPr marL="0" indent="0">
              <a:lnSpc>
                <a:spcPct val="80000"/>
              </a:lnSpc>
              <a:spcBef>
                <a:spcPts val="0"/>
              </a:spcBef>
              <a:buNone/>
            </a:pPr>
            <a:r>
              <a:rPr lang="en-US" sz="2600" dirty="0"/>
              <a:t>A project report is prepared by an expert after detailed study and analysis of the different aspects of the project. The various aspects of the project include analysis of market, technology, finances, manpower, production facilities, etc. it is prepared to </a:t>
            </a:r>
            <a:r>
              <a:rPr lang="en-US" sz="2600" dirty="0" err="1"/>
              <a:t>analyse</a:t>
            </a:r>
            <a:r>
              <a:rPr lang="en-US" sz="2600" dirty="0"/>
              <a:t> the viability of the proposed project. It is helpful to various parties including financial institution, government authorities, investors, and the entrepreneur himself.</a:t>
            </a:r>
          </a:p>
          <a:p>
            <a:pPr marL="0" indent="0">
              <a:lnSpc>
                <a:spcPct val="80000"/>
              </a:lnSpc>
              <a:spcBef>
                <a:spcPts val="0"/>
              </a:spcBef>
              <a:buNone/>
            </a:pPr>
            <a:endParaRPr lang="en-US" sz="2600" dirty="0"/>
          </a:p>
          <a:p>
            <a:pPr>
              <a:lnSpc>
                <a:spcPct val="80000"/>
              </a:lnSpc>
              <a:spcBef>
                <a:spcPts val="0"/>
              </a:spcBef>
              <a:buFont typeface="Wingdings" panose="05000000000000000000" pitchFamily="2" charset="2"/>
              <a:buChar char="v"/>
            </a:pPr>
            <a:r>
              <a:rPr lang="en-IN" sz="2600" b="1" u="sng" dirty="0"/>
              <a:t> IMPORTANCE / USES OF PROJECT REPORT</a:t>
            </a:r>
          </a:p>
          <a:p>
            <a:pPr marL="0" indent="0">
              <a:lnSpc>
                <a:spcPct val="80000"/>
              </a:lnSpc>
              <a:spcBef>
                <a:spcPts val="0"/>
              </a:spcBef>
              <a:buNone/>
            </a:pPr>
            <a:r>
              <a:rPr lang="en-IN" sz="2600" dirty="0"/>
              <a:t>The project report is useful to various parties. The project report is evaluated by various parties. It is useful to the following                      parties:</a:t>
            </a:r>
          </a:p>
          <a:p>
            <a:pPr marL="0" indent="0">
              <a:buNone/>
            </a:pPr>
            <a:endParaRPr lang="en-IN" sz="2600" dirty="0"/>
          </a:p>
        </p:txBody>
      </p:sp>
      <p:graphicFrame>
        <p:nvGraphicFramePr>
          <p:cNvPr id="4" name="Diagram 3">
            <a:extLst>
              <a:ext uri="{FF2B5EF4-FFF2-40B4-BE49-F238E27FC236}">
                <a16:creationId xmlns:a16="http://schemas.microsoft.com/office/drawing/2014/main" xmlns="" id="{CBBD5705-2A44-4BCD-8E62-C79671BE4521}"/>
              </a:ext>
            </a:extLst>
          </p:cNvPr>
          <p:cNvGraphicFramePr/>
          <p:nvPr>
            <p:extLst>
              <p:ext uri="{D42A27DB-BD31-4B8C-83A1-F6EECF244321}">
                <p14:modId xmlns:p14="http://schemas.microsoft.com/office/powerpoint/2010/main" val="3350117253"/>
              </p:ext>
            </p:extLst>
          </p:nvPr>
        </p:nvGraphicFramePr>
        <p:xfrm>
          <a:off x="-1843550" y="3824748"/>
          <a:ext cx="16588455" cy="33380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49127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B7C6A30D-DADC-45AA-9321-32D473E887A8}"/>
              </a:ext>
            </a:extLst>
          </p:cNvPr>
          <p:cNvSpPr>
            <a:spLocks noGrp="1"/>
          </p:cNvSpPr>
          <p:nvPr>
            <p:ph idx="1"/>
          </p:nvPr>
        </p:nvSpPr>
        <p:spPr>
          <a:xfrm>
            <a:off x="162025" y="81814"/>
            <a:ext cx="11867949" cy="6694372"/>
          </a:xfrm>
        </p:spPr>
        <p:txBody>
          <a:bodyPr>
            <a:normAutofit/>
          </a:bodyPr>
          <a:lstStyle/>
          <a:p>
            <a:pPr marL="514350" indent="-514350">
              <a:buFont typeface="+mj-lt"/>
              <a:buAutoNum type="arabicPeriod"/>
            </a:pPr>
            <a:r>
              <a:rPr lang="en-US" sz="3000" b="1" u="sng" dirty="0"/>
              <a:t>Importance to the Entrepreneur</a:t>
            </a:r>
            <a:r>
              <a:rPr lang="en-US" dirty="0"/>
              <a:t> :-</a:t>
            </a:r>
          </a:p>
          <a:p>
            <a:pPr lvl="1">
              <a:buFont typeface="Wingdings" panose="05000000000000000000" pitchFamily="2" charset="2"/>
              <a:buChar char="q"/>
            </a:pPr>
            <a:r>
              <a:rPr lang="en-US" sz="2800" b="1" dirty="0"/>
              <a:t> Obtaining Loans and Advances</a:t>
            </a:r>
            <a:r>
              <a:rPr lang="en-US" dirty="0"/>
              <a:t> : Project report is useful for obtaining loans and advances from banks and financial institutions. Banks would provide loans only after careful analysis of the project report.</a:t>
            </a:r>
          </a:p>
          <a:p>
            <a:pPr lvl="1">
              <a:buFont typeface="Wingdings" panose="05000000000000000000" pitchFamily="2" charset="2"/>
              <a:buChar char="q"/>
            </a:pPr>
            <a:r>
              <a:rPr lang="en-US" sz="2800" b="1" dirty="0"/>
              <a:t> Govt Clearances</a:t>
            </a:r>
            <a:r>
              <a:rPr lang="en-US" dirty="0"/>
              <a:t> : It is required to be submitted to the government authorities, wherever necessary for various government clearances. For instance, project report is required for environment clearances.</a:t>
            </a:r>
          </a:p>
          <a:p>
            <a:pPr lvl="1">
              <a:buFont typeface="Wingdings" panose="05000000000000000000" pitchFamily="2" charset="2"/>
              <a:buChar char="q"/>
            </a:pPr>
            <a:r>
              <a:rPr lang="en-US" sz="2800" b="1" dirty="0"/>
              <a:t> Viability of the Project</a:t>
            </a:r>
            <a:r>
              <a:rPr lang="en-US" dirty="0"/>
              <a:t> : It helps the entrepreneur to evaluate the soundness of the project on technical and on commercial lines. Every project is subject to risk. The entrepreneur will conduct cost-benefit analysis of the project. Only if the project is feasible, then only the entrepreneur may decide to venture in the proposed project.</a:t>
            </a:r>
          </a:p>
          <a:p>
            <a:pPr lvl="1">
              <a:buFont typeface="Wingdings" panose="05000000000000000000" pitchFamily="2" charset="2"/>
              <a:buChar char="q"/>
            </a:pPr>
            <a:r>
              <a:rPr lang="en-US" sz="2800" b="1" dirty="0"/>
              <a:t> Reference Guide</a:t>
            </a:r>
            <a:r>
              <a:rPr lang="en-US" dirty="0"/>
              <a:t> : It gives a clear picture about the project and acts like a reference guide during the execution of the project. For instance, project report indicates the amount of expenditure to be incurred at different phases of the project. Accordingly, the management incur the expenditure as per planned estimates.</a:t>
            </a:r>
          </a:p>
          <a:p>
            <a:pPr lvl="1">
              <a:buFont typeface="Wingdings" panose="05000000000000000000" pitchFamily="2" charset="2"/>
              <a:buChar char="q"/>
            </a:pPr>
            <a:r>
              <a:rPr lang="en-US" sz="2800" b="1" dirty="0"/>
              <a:t> Controlling</a:t>
            </a:r>
            <a:r>
              <a:rPr lang="en-US" dirty="0"/>
              <a:t> : It acts as a controlling device to check the project progress and the project expenditure. For instance, corrective measures cab be taken if there are any deviations between planned expenditure and actual expenditure of the project. </a:t>
            </a:r>
            <a:endParaRPr lang="en-IN" dirty="0"/>
          </a:p>
        </p:txBody>
      </p:sp>
    </p:spTree>
    <p:extLst>
      <p:ext uri="{BB962C8B-B14F-4D97-AF65-F5344CB8AC3E}">
        <p14:creationId xmlns:p14="http://schemas.microsoft.com/office/powerpoint/2010/main" val="42046493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8396B2DC-A464-4FE4-A7F5-BBDDBE7A0A56}"/>
              </a:ext>
            </a:extLst>
          </p:cNvPr>
          <p:cNvSpPr>
            <a:spLocks noGrp="1"/>
          </p:cNvSpPr>
          <p:nvPr>
            <p:ph idx="1"/>
          </p:nvPr>
        </p:nvSpPr>
        <p:spPr>
          <a:xfrm>
            <a:off x="171449" y="142875"/>
            <a:ext cx="11896725" cy="7029450"/>
          </a:xfrm>
        </p:spPr>
        <p:txBody>
          <a:bodyPr>
            <a:normAutofit/>
          </a:bodyPr>
          <a:lstStyle/>
          <a:p>
            <a:pPr lvl="1">
              <a:buFont typeface="Wingdings" panose="05000000000000000000" pitchFamily="2" charset="2"/>
              <a:buChar char="q"/>
            </a:pPr>
            <a:r>
              <a:rPr lang="en-US" sz="2800" b="1" dirty="0"/>
              <a:t> Information</a:t>
            </a:r>
            <a:r>
              <a:rPr lang="en-US" dirty="0"/>
              <a:t> : It supplies vital information about the cost of raising funds, operating cost, expected rate of profit of the proposed project and therefore, it is useful for promoters and managers to take investment decisions.</a:t>
            </a:r>
            <a:endParaRPr lang="en-IN" dirty="0"/>
          </a:p>
          <a:p>
            <a:pPr marL="514350" indent="-514350">
              <a:buAutoNum type="arabicPeriod" startAt="2"/>
            </a:pPr>
            <a:r>
              <a:rPr lang="en-IN" b="1" u="sng" dirty="0"/>
              <a:t>Importance to Financing Agencies</a:t>
            </a:r>
            <a:r>
              <a:rPr lang="en-IN" dirty="0"/>
              <a:t> :-</a:t>
            </a:r>
          </a:p>
          <a:p>
            <a:pPr marL="971550" lvl="1" indent="-514350">
              <a:buFont typeface="+mj-lt"/>
              <a:buAutoNum type="alphaLcPeriod"/>
            </a:pPr>
            <a:r>
              <a:rPr lang="en-IN" b="1" dirty="0"/>
              <a:t>Banks and Financial Institutions</a:t>
            </a:r>
            <a:r>
              <a:rPr lang="en-IN" dirty="0"/>
              <a:t> : The banks and financial institutions may study and evaluate the project report before sanctioning loans and advances towards working would enable the financial institutions to decide: </a:t>
            </a:r>
          </a:p>
          <a:p>
            <a:pPr lvl="2"/>
            <a:r>
              <a:rPr lang="en-IN" sz="2200" dirty="0"/>
              <a:t>Amount of loan.</a:t>
            </a:r>
          </a:p>
          <a:p>
            <a:pPr lvl="2"/>
            <a:r>
              <a:rPr lang="en-IN" sz="2200" dirty="0"/>
              <a:t>Type of security to sanction the loan.</a:t>
            </a:r>
          </a:p>
          <a:p>
            <a:pPr lvl="2"/>
            <a:r>
              <a:rPr lang="en-IN" sz="2200" dirty="0"/>
              <a:t>Period of the loan.</a:t>
            </a:r>
          </a:p>
          <a:p>
            <a:pPr lvl="2"/>
            <a:r>
              <a:rPr lang="en-IN" sz="2200" dirty="0"/>
              <a:t>Disbursement of loan – either in lumpsum or in a phased manner.</a:t>
            </a:r>
          </a:p>
          <a:p>
            <a:pPr marL="971550" lvl="1" indent="-514350">
              <a:buFont typeface="+mj-lt"/>
              <a:buAutoNum type="alphaLcPeriod"/>
            </a:pPr>
            <a:r>
              <a:rPr lang="en-IN" b="1" dirty="0"/>
              <a:t>The Investors</a:t>
            </a:r>
            <a:r>
              <a:rPr lang="en-IN" dirty="0"/>
              <a:t> : The project report is useful to the investors who provide capital to the proposed project by subscribing to the securities issued by the firm. The investors may analyse the project report to decide whether or not to invest in such a proposed project.</a:t>
            </a:r>
          </a:p>
          <a:p>
            <a:pPr marL="457200" lvl="1" indent="0">
              <a:buNone/>
            </a:pPr>
            <a:r>
              <a:rPr lang="en-IN" dirty="0"/>
              <a:t>	The investors may check the credit rating, if any, provided by reputed credit rating 	agencies such as CRISIL, CARE, ICRA and so on. If the ratings are poor, the investors 	would not invest in such projects.</a:t>
            </a:r>
            <a:endParaRPr lang="en-US" dirty="0"/>
          </a:p>
        </p:txBody>
      </p:sp>
    </p:spTree>
    <p:extLst>
      <p:ext uri="{BB962C8B-B14F-4D97-AF65-F5344CB8AC3E}">
        <p14:creationId xmlns:p14="http://schemas.microsoft.com/office/powerpoint/2010/main" val="13262125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F60F195E-8F34-477C-9A0C-144416EB4F40}"/>
              </a:ext>
            </a:extLst>
          </p:cNvPr>
          <p:cNvSpPr>
            <a:spLocks noGrp="1"/>
          </p:cNvSpPr>
          <p:nvPr>
            <p:ph idx="1"/>
          </p:nvPr>
        </p:nvSpPr>
        <p:spPr>
          <a:xfrm>
            <a:off x="228600" y="38100"/>
            <a:ext cx="11963400" cy="6819900"/>
          </a:xfrm>
        </p:spPr>
        <p:txBody>
          <a:bodyPr>
            <a:normAutofit lnSpcReduction="10000"/>
          </a:bodyPr>
          <a:lstStyle/>
          <a:p>
            <a:pPr marL="514350" indent="-514350">
              <a:buAutoNum type="arabicPeriod" startAt="3"/>
            </a:pPr>
            <a:r>
              <a:rPr lang="en-US" b="1" u="sng" dirty="0"/>
              <a:t>Importance to Government Authorities</a:t>
            </a:r>
            <a:r>
              <a:rPr lang="en-US" dirty="0"/>
              <a:t> :-</a:t>
            </a:r>
            <a:r>
              <a:rPr lang="en-IN" dirty="0"/>
              <a:t> The Government authorities may be interested in the project report of the proposed project.</a:t>
            </a:r>
          </a:p>
          <a:p>
            <a:pPr marL="971550" lvl="1" indent="-514350">
              <a:buFont typeface="+mj-lt"/>
              <a:buAutoNum type="alphaLcPeriod"/>
            </a:pPr>
            <a:r>
              <a:rPr lang="en-IN" b="1" dirty="0"/>
              <a:t>Subsidies</a:t>
            </a:r>
            <a:r>
              <a:rPr lang="en-IN" dirty="0"/>
              <a:t> : The Government provides subsidies to certain projects such as Credit Linked Capital Subsidy to small entrepreneurs, cash subsidy for setting up industries in backward regions, etc.</a:t>
            </a:r>
          </a:p>
          <a:p>
            <a:pPr marL="971550" lvl="1" indent="-514350">
              <a:buFont typeface="+mj-lt"/>
              <a:buAutoNum type="alphaLcPeriod"/>
            </a:pPr>
            <a:r>
              <a:rPr lang="en-IN" b="1" dirty="0"/>
              <a:t>Tax Exemptions and Deductions</a:t>
            </a:r>
            <a:r>
              <a:rPr lang="en-IN" dirty="0"/>
              <a:t> : The Government provides various tax exemptions, deductions, or  concessions such as tax holiday in the case of infrastructure projects, Research &amp; Development projects, biotechnology projects.</a:t>
            </a:r>
          </a:p>
          <a:p>
            <a:pPr marL="971550" lvl="1" indent="-514350">
              <a:buFont typeface="+mj-lt"/>
              <a:buAutoNum type="alphaLcPeriod"/>
            </a:pPr>
            <a:r>
              <a:rPr lang="en-IN" b="1" dirty="0"/>
              <a:t>Clearances</a:t>
            </a:r>
            <a:r>
              <a:rPr lang="en-IN" dirty="0"/>
              <a:t> : The entrepreneur may also require clearances from certain Government boards such as pollution control boards, and so on.</a:t>
            </a:r>
          </a:p>
          <a:p>
            <a:pPr marL="514350" indent="-514350">
              <a:buAutoNum type="arabicPeriod" startAt="4"/>
            </a:pPr>
            <a:r>
              <a:rPr lang="en-IN" b="1" u="sng" dirty="0"/>
              <a:t>Importance to Suppliers of Equipment</a:t>
            </a:r>
            <a:r>
              <a:rPr lang="en-IN" dirty="0"/>
              <a:t> : The suppliers of equipment who supply on credit basis or on hire- purchase basis may also require project report to understand the soundness of the project.</a:t>
            </a:r>
            <a:endParaRPr lang="en-US" dirty="0"/>
          </a:p>
          <a:p>
            <a:pPr marL="0" indent="0">
              <a:buNone/>
            </a:pPr>
            <a:r>
              <a:rPr lang="en-US" dirty="0"/>
              <a:t>	The suppliers may provide the equipment on credit basis or on hire-purchase basis only when the firm has the potential to generate funds to repay the credit amount or the rent.</a:t>
            </a:r>
          </a:p>
          <a:p>
            <a:pPr marL="0" indent="0">
              <a:buNone/>
            </a:pPr>
            <a:r>
              <a:rPr lang="en-US" dirty="0"/>
              <a:t>	The suppliers of raw materials on credit, technical support, </a:t>
            </a:r>
            <a:r>
              <a:rPr lang="en-US" dirty="0" err="1"/>
              <a:t>etc</a:t>
            </a:r>
            <a:r>
              <a:rPr lang="en-US" dirty="0"/>
              <a:t>, are equally interested in knowing the commercial soundness of the proposed project before associating with it.</a:t>
            </a:r>
            <a:endParaRPr lang="en-IN" dirty="0"/>
          </a:p>
        </p:txBody>
      </p:sp>
    </p:spTree>
    <p:extLst>
      <p:ext uri="{BB962C8B-B14F-4D97-AF65-F5344CB8AC3E}">
        <p14:creationId xmlns:p14="http://schemas.microsoft.com/office/powerpoint/2010/main" val="9371695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91698AEF-4269-48C3-A686-B4DD20A0C9D8}"/>
              </a:ext>
            </a:extLst>
          </p:cNvPr>
          <p:cNvSpPr>
            <a:spLocks noGrp="1"/>
          </p:cNvSpPr>
          <p:nvPr>
            <p:ph idx="1"/>
          </p:nvPr>
        </p:nvSpPr>
        <p:spPr>
          <a:xfrm>
            <a:off x="238125" y="123825"/>
            <a:ext cx="11953875" cy="6943725"/>
          </a:xfrm>
        </p:spPr>
        <p:txBody>
          <a:bodyPr>
            <a:normAutofit lnSpcReduction="10000"/>
          </a:bodyPr>
          <a:lstStyle/>
          <a:p>
            <a:pPr>
              <a:lnSpc>
                <a:spcPct val="80000"/>
              </a:lnSpc>
              <a:buFont typeface="Wingdings" panose="05000000000000000000" pitchFamily="2" charset="2"/>
              <a:buChar char="v"/>
            </a:pPr>
            <a:r>
              <a:rPr lang="en-US" b="1" u="sng" dirty="0"/>
              <a:t> CONTENTS OF PROJECT REPORT</a:t>
            </a:r>
          </a:p>
          <a:p>
            <a:pPr marL="0" indent="0">
              <a:lnSpc>
                <a:spcPct val="80000"/>
              </a:lnSpc>
              <a:buNone/>
            </a:pPr>
            <a:r>
              <a:rPr lang="en-IN" dirty="0"/>
              <a:t>The drafting of project report requires a proper understanding of the contents to be included in the project report. The contents of the project report are to be arranged in a logical manner. Normally, an original project report runs into several pages. A brief summary is given in respect of contents, which are required in the formation of a project report: </a:t>
            </a:r>
          </a:p>
          <a:p>
            <a:pPr marL="571500" indent="-571500">
              <a:lnSpc>
                <a:spcPct val="80000"/>
              </a:lnSpc>
              <a:buFont typeface="+mj-lt"/>
              <a:buAutoNum type="romanUcPeriod"/>
            </a:pPr>
            <a:r>
              <a:rPr lang="en-IN" b="1" dirty="0"/>
              <a:t>Cover Page :-</a:t>
            </a:r>
            <a:r>
              <a:rPr lang="en-IN" dirty="0"/>
              <a:t> stating “</a:t>
            </a:r>
            <a:r>
              <a:rPr lang="en-IN" b="1" dirty="0"/>
              <a:t>Techno-Economic Project Report”- </a:t>
            </a:r>
            <a:r>
              <a:rPr lang="en-IN" dirty="0"/>
              <a:t>for manufacturing of ‘XYZ’ item for </a:t>
            </a:r>
            <a:r>
              <a:rPr lang="en-IN" b="1" dirty="0"/>
              <a:t>‘ABC Company’.</a:t>
            </a:r>
            <a:r>
              <a:rPr lang="en-IN" dirty="0"/>
              <a:t> The cover page also states the name and address of the person/consultant that prepared the project report.</a:t>
            </a:r>
          </a:p>
          <a:p>
            <a:pPr marL="571500" indent="-571500">
              <a:lnSpc>
                <a:spcPct val="80000"/>
              </a:lnSpc>
              <a:buFont typeface="+mj-lt"/>
              <a:buAutoNum type="romanUcPeriod"/>
            </a:pPr>
            <a:r>
              <a:rPr lang="en-IN" b="1" dirty="0"/>
              <a:t>Index:- </a:t>
            </a:r>
            <a:r>
              <a:rPr lang="en-IN" dirty="0"/>
              <a:t>stating the various contents of the project report, with the respective page number(s).</a:t>
            </a:r>
          </a:p>
          <a:p>
            <a:pPr marL="571500" indent="-571500">
              <a:lnSpc>
                <a:spcPct val="80000"/>
              </a:lnSpc>
              <a:buFont typeface="+mj-lt"/>
              <a:buAutoNum type="romanUcPeriod"/>
            </a:pPr>
            <a:r>
              <a:rPr lang="en-IN" b="1" dirty="0"/>
              <a:t>Project at a Glance:- </a:t>
            </a:r>
            <a:r>
              <a:rPr lang="en-IN" dirty="0"/>
              <a:t>stating:</a:t>
            </a:r>
          </a:p>
          <a:p>
            <a:pPr lvl="1">
              <a:lnSpc>
                <a:spcPct val="80000"/>
              </a:lnSpc>
            </a:pPr>
            <a:r>
              <a:rPr lang="en-IN" dirty="0"/>
              <a:t>Name of the firm, which has proposed to set up the project.</a:t>
            </a:r>
          </a:p>
          <a:p>
            <a:pPr lvl="1">
              <a:lnSpc>
                <a:spcPct val="80000"/>
              </a:lnSpc>
            </a:pPr>
            <a:r>
              <a:rPr lang="en-IN" dirty="0"/>
              <a:t>Address of the location of the project.</a:t>
            </a:r>
          </a:p>
          <a:p>
            <a:pPr lvl="1">
              <a:lnSpc>
                <a:spcPct val="80000"/>
              </a:lnSpc>
            </a:pPr>
            <a:r>
              <a:rPr lang="en-IN" dirty="0"/>
              <a:t>Type of product that is proposed to be manufactured.</a:t>
            </a:r>
          </a:p>
          <a:p>
            <a:pPr lvl="1">
              <a:lnSpc>
                <a:spcPct val="80000"/>
              </a:lnSpc>
            </a:pPr>
            <a:r>
              <a:rPr lang="en-IN" dirty="0"/>
              <a:t>Name of the promoters, and the registered office of the company/firm.</a:t>
            </a:r>
          </a:p>
          <a:p>
            <a:pPr lvl="1">
              <a:lnSpc>
                <a:spcPct val="80000"/>
              </a:lnSpc>
            </a:pPr>
            <a:r>
              <a:rPr lang="en-IN" dirty="0"/>
              <a:t>Estimated cost of the project, and the sources of financing the project including term loans, equity, subsidy from the Govt., if any, etc.</a:t>
            </a:r>
          </a:p>
          <a:p>
            <a:pPr lvl="1">
              <a:lnSpc>
                <a:spcPct val="80000"/>
              </a:lnSpc>
            </a:pPr>
            <a:r>
              <a:rPr lang="en-IN" dirty="0"/>
              <a:t>The annual manufacturing capacity of the proposed unit, and the tentative period of attaining full capacity.</a:t>
            </a:r>
          </a:p>
          <a:p>
            <a:pPr lvl="1"/>
            <a:endParaRPr lang="en-IN" dirty="0"/>
          </a:p>
        </p:txBody>
      </p:sp>
    </p:spTree>
    <p:extLst>
      <p:ext uri="{BB962C8B-B14F-4D97-AF65-F5344CB8AC3E}">
        <p14:creationId xmlns:p14="http://schemas.microsoft.com/office/powerpoint/2010/main" val="1536659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0BCAAF1B-BF28-4FAB-BCE3-C53715BDC08B}"/>
              </a:ext>
            </a:extLst>
          </p:cNvPr>
          <p:cNvSpPr>
            <a:spLocks noGrp="1"/>
          </p:cNvSpPr>
          <p:nvPr>
            <p:ph idx="1"/>
          </p:nvPr>
        </p:nvSpPr>
        <p:spPr>
          <a:xfrm>
            <a:off x="152399" y="123825"/>
            <a:ext cx="11858625" cy="6572250"/>
          </a:xfrm>
        </p:spPr>
        <p:txBody>
          <a:bodyPr/>
          <a:lstStyle/>
          <a:p>
            <a:pPr marL="0" indent="0">
              <a:buNone/>
            </a:pPr>
            <a:r>
              <a:rPr lang="en-US" b="1" dirty="0"/>
              <a:t>IV.   Promoters and Management-</a:t>
            </a:r>
            <a:r>
              <a:rPr lang="en-US" dirty="0"/>
              <a:t> Stating:</a:t>
            </a:r>
          </a:p>
          <a:p>
            <a:pPr lvl="1"/>
            <a:r>
              <a:rPr lang="en-US" dirty="0"/>
              <a:t>The name, age, qualifications, experience, and the position of each promoter/director in the proposed project.</a:t>
            </a:r>
          </a:p>
          <a:p>
            <a:pPr lvl="1"/>
            <a:r>
              <a:rPr lang="en-US" dirty="0"/>
              <a:t>A brief summary may be given about the associated concerns or firms where the directors/promoters are currently connected /related, with the name of the concern, line of activity (whether trading or manufacturing) and the annual turnover of each concern.</a:t>
            </a:r>
            <a:endParaRPr lang="en-IN" dirty="0"/>
          </a:p>
          <a:p>
            <a:pPr marL="571500" indent="-571500">
              <a:buAutoNum type="romanUcPeriod" startAt="5"/>
            </a:pPr>
            <a:r>
              <a:rPr lang="en-IN" b="1" dirty="0"/>
              <a:t>Project Outline –</a:t>
            </a:r>
            <a:r>
              <a:rPr lang="en-IN" dirty="0"/>
              <a:t> stating:</a:t>
            </a:r>
          </a:p>
          <a:p>
            <a:pPr lvl="1"/>
            <a:r>
              <a:rPr lang="en-IN" dirty="0"/>
              <a:t>The type of product(s) that the project would be manufacturing.</a:t>
            </a:r>
          </a:p>
          <a:p>
            <a:pPr lvl="1"/>
            <a:r>
              <a:rPr lang="en-IN" dirty="0"/>
              <a:t>The description of basic raw materials that would be required.</a:t>
            </a:r>
          </a:p>
          <a:p>
            <a:pPr lvl="1"/>
            <a:r>
              <a:rPr lang="en-IN" dirty="0"/>
              <a:t>The type of machinery that would be installed, i.e., automatic or semi-automatic, etc.</a:t>
            </a:r>
            <a:endParaRPr lang="en-US" dirty="0"/>
          </a:p>
          <a:p>
            <a:pPr marL="0" indent="0">
              <a:buNone/>
            </a:pPr>
            <a:r>
              <a:rPr lang="en-US" b="1" dirty="0"/>
              <a:t>VI.  Product and Market Potential-</a:t>
            </a:r>
            <a:r>
              <a:rPr lang="en-US" dirty="0"/>
              <a:t> stating:</a:t>
            </a:r>
          </a:p>
          <a:p>
            <a:pPr lvl="1"/>
            <a:r>
              <a:rPr lang="en-US" dirty="0"/>
              <a:t>The utilization of plant capacity- whether 100% or less in the initial two or three years, and if below 100%, then what period of time would be required to achieve 100% plant capacity.</a:t>
            </a:r>
          </a:p>
          <a:p>
            <a:pPr lvl="1"/>
            <a:r>
              <a:rPr lang="en-US" dirty="0"/>
              <a:t>The quantity of production on yearly basis, and the value of the sales turnover for a couple of years, say about 5 to 10 years.</a:t>
            </a:r>
          </a:p>
          <a:p>
            <a:pPr marL="457200" lvl="1" indent="0">
              <a:buNone/>
            </a:pPr>
            <a:endParaRPr lang="en-IN" dirty="0"/>
          </a:p>
        </p:txBody>
      </p:sp>
    </p:spTree>
    <p:extLst>
      <p:ext uri="{BB962C8B-B14F-4D97-AF65-F5344CB8AC3E}">
        <p14:creationId xmlns:p14="http://schemas.microsoft.com/office/powerpoint/2010/main" val="421616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BCF6A4DE-AA0F-40DD-8B01-AD2722BB3FCE}"/>
              </a:ext>
            </a:extLst>
          </p:cNvPr>
          <p:cNvSpPr>
            <a:spLocks noGrp="1"/>
          </p:cNvSpPr>
          <p:nvPr>
            <p:ph idx="1"/>
          </p:nvPr>
        </p:nvSpPr>
        <p:spPr>
          <a:xfrm>
            <a:off x="142874" y="76200"/>
            <a:ext cx="11896725" cy="6619875"/>
          </a:xfrm>
        </p:spPr>
        <p:txBody>
          <a:bodyPr/>
          <a:lstStyle/>
          <a:p>
            <a:pPr lvl="1"/>
            <a:r>
              <a:rPr lang="en-US" dirty="0"/>
              <a:t>The type of customer groups that would be buying the product. For example, corrugated boxes for packing would be used by food processing sector, consumer durables companies, FMCG companies, industrial products, etc.</a:t>
            </a:r>
          </a:p>
          <a:p>
            <a:pPr lvl="1"/>
            <a:r>
              <a:rPr lang="en-US" dirty="0"/>
              <a:t>The names of the major buyers, if the company is already in the business of manufacturing similar products, and the names of potential major buyers.</a:t>
            </a:r>
          </a:p>
          <a:p>
            <a:pPr lvl="1"/>
            <a:r>
              <a:rPr lang="en-US" dirty="0"/>
              <a:t>The mode of distributing the product – whether direct or indirect.</a:t>
            </a:r>
          </a:p>
          <a:p>
            <a:pPr lvl="1"/>
            <a:r>
              <a:rPr lang="en-US" dirty="0"/>
              <a:t>The manufacturing and sales projections for two to five years.</a:t>
            </a:r>
          </a:p>
          <a:p>
            <a:pPr marL="571500" indent="-571500">
              <a:buAutoNum type="romanUcPeriod" startAt="7"/>
            </a:pPr>
            <a:r>
              <a:rPr lang="en-US" b="1" dirty="0"/>
              <a:t>Manufacturing Process-</a:t>
            </a:r>
            <a:r>
              <a:rPr lang="en-US" dirty="0"/>
              <a:t> stating:</a:t>
            </a:r>
          </a:p>
          <a:p>
            <a:pPr lvl="1"/>
            <a:r>
              <a:rPr lang="en-US" dirty="0"/>
              <a:t>The main raw materials and supporting materials or parts that would be required to produce the product.</a:t>
            </a:r>
          </a:p>
          <a:p>
            <a:pPr lvl="1"/>
            <a:r>
              <a:rPr lang="en-US" dirty="0"/>
              <a:t>The various processes or stages through which the process would pass during production, with a flow chart showing the manufacturing processes.</a:t>
            </a:r>
          </a:p>
          <a:p>
            <a:pPr lvl="1"/>
            <a:r>
              <a:rPr lang="en-US" dirty="0"/>
              <a:t>The procedure of quality control that would be undertaken. The nature of tests that would be conducted needs to be stated.</a:t>
            </a:r>
          </a:p>
          <a:p>
            <a:pPr lvl="1"/>
            <a:r>
              <a:rPr lang="en-US" dirty="0"/>
              <a:t>The type of effluents that would arise from the manufacturing process, and the treatment of such effluents.</a:t>
            </a:r>
            <a:endParaRPr lang="en-IN" dirty="0"/>
          </a:p>
        </p:txBody>
      </p:sp>
    </p:spTree>
    <p:extLst>
      <p:ext uri="{BB962C8B-B14F-4D97-AF65-F5344CB8AC3E}">
        <p14:creationId xmlns:p14="http://schemas.microsoft.com/office/powerpoint/2010/main" val="12871565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FDB26249-42B1-4F67-92A6-845B21C636CF}"/>
              </a:ext>
            </a:extLst>
          </p:cNvPr>
          <p:cNvSpPr>
            <a:spLocks noGrp="1"/>
          </p:cNvSpPr>
          <p:nvPr>
            <p:ph idx="1"/>
          </p:nvPr>
        </p:nvSpPr>
        <p:spPr>
          <a:xfrm>
            <a:off x="123825" y="133350"/>
            <a:ext cx="11896725" cy="6629400"/>
          </a:xfrm>
        </p:spPr>
        <p:txBody>
          <a:bodyPr/>
          <a:lstStyle/>
          <a:p>
            <a:pPr marL="0" indent="0">
              <a:buNone/>
            </a:pPr>
            <a:r>
              <a:rPr lang="en-US" b="1" dirty="0"/>
              <a:t>VIII.   Location- </a:t>
            </a:r>
            <a:r>
              <a:rPr lang="en-US" dirty="0"/>
              <a:t>stating:</a:t>
            </a:r>
          </a:p>
          <a:p>
            <a:pPr lvl="1"/>
            <a:r>
              <a:rPr lang="en-US" dirty="0"/>
              <a:t>The address where the proposed project would be located.</a:t>
            </a:r>
          </a:p>
          <a:p>
            <a:pPr lvl="1"/>
            <a:r>
              <a:rPr lang="en-US" dirty="0"/>
              <a:t>The access by road, rail and other means of transport.</a:t>
            </a:r>
          </a:p>
          <a:p>
            <a:pPr lvl="1"/>
            <a:r>
              <a:rPr lang="en-US" dirty="0"/>
              <a:t>The type of the area (whether backward or developed) in which the project would be located.</a:t>
            </a:r>
          </a:p>
          <a:p>
            <a:pPr lvl="1"/>
            <a:r>
              <a:rPr lang="en-US" dirty="0"/>
              <a:t>The concessions or subsidy, which the project would be getting due to such location.</a:t>
            </a:r>
          </a:p>
          <a:p>
            <a:pPr lvl="1"/>
            <a:r>
              <a:rPr lang="en-US" dirty="0"/>
              <a:t>The availability of skilled and unskilled workforce.</a:t>
            </a:r>
          </a:p>
          <a:p>
            <a:pPr lvl="1"/>
            <a:r>
              <a:rPr lang="en-US" dirty="0"/>
              <a:t>The proximity to the sources of raw material, if any.</a:t>
            </a:r>
          </a:p>
          <a:p>
            <a:pPr lvl="1"/>
            <a:r>
              <a:rPr lang="en-US" dirty="0"/>
              <a:t>The proximity to the markets where the product would be supplied, if any.</a:t>
            </a:r>
          </a:p>
          <a:p>
            <a:pPr marL="0" indent="0">
              <a:buNone/>
            </a:pPr>
            <a:r>
              <a:rPr lang="en-US" b="1" dirty="0"/>
              <a:t>IX.   Factory Building- </a:t>
            </a:r>
            <a:r>
              <a:rPr lang="en-US" dirty="0"/>
              <a:t>stating:</a:t>
            </a:r>
          </a:p>
          <a:p>
            <a:pPr lvl="1"/>
            <a:r>
              <a:rPr lang="en-US" dirty="0"/>
              <a:t>The area of land on which the project would be located.</a:t>
            </a:r>
          </a:p>
          <a:p>
            <a:pPr lvl="1"/>
            <a:r>
              <a:rPr lang="en-US" dirty="0"/>
              <a:t>The cost of the land including land leveling and site development.</a:t>
            </a:r>
          </a:p>
          <a:p>
            <a:pPr lvl="1"/>
            <a:r>
              <a:rPr lang="en-US" dirty="0"/>
              <a:t>The area of proposed factory building, and office building(if any).</a:t>
            </a:r>
          </a:p>
          <a:p>
            <a:pPr lvl="1"/>
            <a:r>
              <a:rPr lang="en-US" dirty="0"/>
              <a:t>The cost of construction along with architect fees and other charges both in respect of factory building, as well as that of office building (if any).</a:t>
            </a:r>
          </a:p>
          <a:p>
            <a:pPr marL="457200" lvl="1" indent="0">
              <a:buNone/>
            </a:pPr>
            <a:endParaRPr lang="en-IN" dirty="0"/>
          </a:p>
        </p:txBody>
      </p:sp>
    </p:spTree>
    <p:extLst>
      <p:ext uri="{BB962C8B-B14F-4D97-AF65-F5344CB8AC3E}">
        <p14:creationId xmlns:p14="http://schemas.microsoft.com/office/powerpoint/2010/main" val="24194177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2A09F795-64F8-4156-9EF4-2E1C26EC8DDE}"/>
              </a:ext>
            </a:extLst>
          </p:cNvPr>
          <p:cNvSpPr>
            <a:spLocks noGrp="1"/>
          </p:cNvSpPr>
          <p:nvPr>
            <p:ph idx="1"/>
          </p:nvPr>
        </p:nvSpPr>
        <p:spPr>
          <a:xfrm>
            <a:off x="95249" y="105877"/>
            <a:ext cx="11915775" cy="7026443"/>
          </a:xfrm>
        </p:spPr>
        <p:txBody>
          <a:bodyPr>
            <a:normAutofit/>
          </a:bodyPr>
          <a:lstStyle/>
          <a:p>
            <a:pPr marL="0" indent="0" algn="ctr">
              <a:lnSpc>
                <a:spcPct val="50000"/>
              </a:lnSpc>
              <a:spcBef>
                <a:spcPts val="0"/>
              </a:spcBef>
              <a:buNone/>
            </a:pPr>
            <a:r>
              <a:rPr lang="en-US" u="sng" spc="600" dirty="0">
                <a:latin typeface="Arial Rounded MT Bold" panose="020F0704030504030204" pitchFamily="34" charset="0"/>
              </a:rPr>
              <a:t>INTRODUCTION – PART I</a:t>
            </a:r>
          </a:p>
          <a:p>
            <a:pPr marL="0" indent="0" algn="ctr">
              <a:lnSpc>
                <a:spcPct val="50000"/>
              </a:lnSpc>
              <a:spcBef>
                <a:spcPts val="0"/>
              </a:spcBef>
              <a:buNone/>
            </a:pPr>
            <a:endParaRPr lang="en-US" u="sng" spc="600" dirty="0">
              <a:latin typeface="Arial Rounded MT Bold" panose="020F0704030504030204" pitchFamily="34" charset="0"/>
            </a:endParaRPr>
          </a:p>
          <a:p>
            <a:pPr marL="0" indent="0" algn="ctr">
              <a:lnSpc>
                <a:spcPct val="50000"/>
              </a:lnSpc>
              <a:spcBef>
                <a:spcPts val="0"/>
              </a:spcBef>
              <a:buNone/>
            </a:pPr>
            <a:endParaRPr lang="en-US" u="sng" spc="600" dirty="0">
              <a:latin typeface="Arial Rounded MT Bold" panose="020F0704030504030204" pitchFamily="34" charset="0"/>
            </a:endParaRPr>
          </a:p>
          <a:p>
            <a:pPr marL="0" indent="0" algn="ctr">
              <a:lnSpc>
                <a:spcPct val="50000"/>
              </a:lnSpc>
              <a:spcBef>
                <a:spcPts val="0"/>
              </a:spcBef>
              <a:buNone/>
            </a:pPr>
            <a:r>
              <a:rPr lang="en-US" u="sng" spc="600" dirty="0">
                <a:latin typeface="Arial Rounded MT Bold" panose="020F0704030504030204" pitchFamily="34" charset="0"/>
              </a:rPr>
              <a:t>BUSINESS PLANNING PROCESS</a:t>
            </a:r>
            <a:endParaRPr lang="en-IN" u="sng" spc="600" dirty="0">
              <a:latin typeface="Arial" panose="020B0604020202020204" pitchFamily="34" charset="0"/>
              <a:cs typeface="Arial" panose="020B0604020202020204" pitchFamily="34" charset="0"/>
            </a:endParaRPr>
          </a:p>
          <a:p>
            <a:pPr marL="0" indent="0">
              <a:spcBef>
                <a:spcPts val="0"/>
              </a:spcBef>
              <a:buNone/>
            </a:pPr>
            <a:endParaRPr lang="en-IN" sz="2400" dirty="0">
              <a:latin typeface="Arial" panose="020B0604020202020204" pitchFamily="34" charset="0"/>
              <a:cs typeface="Arial" panose="020B0604020202020204" pitchFamily="34" charset="0"/>
            </a:endParaRPr>
          </a:p>
          <a:p>
            <a:pPr marL="0" indent="0">
              <a:spcBef>
                <a:spcPts val="0"/>
              </a:spcBef>
              <a:buNone/>
            </a:pPr>
            <a:r>
              <a:rPr lang="en-IN" sz="2400" dirty="0">
                <a:latin typeface="Arial" panose="020B0604020202020204" pitchFamily="34" charset="0"/>
                <a:cs typeface="Arial" panose="020B0604020202020204" pitchFamily="34" charset="0"/>
              </a:rPr>
              <a:t>Business planning refers to a process of deciding in advance in respect of business activities. Business planning attempts to provide answers to the following questions: </a:t>
            </a:r>
          </a:p>
          <a:p>
            <a:pPr lvl="1">
              <a:spcBef>
                <a:spcPts val="0"/>
              </a:spcBef>
            </a:pPr>
            <a:endParaRPr lang="en-IN" sz="2000" dirty="0">
              <a:latin typeface="Arial" panose="020B0604020202020204" pitchFamily="34" charset="0"/>
              <a:cs typeface="Arial" panose="020B0604020202020204" pitchFamily="34" charset="0"/>
            </a:endParaRPr>
          </a:p>
          <a:p>
            <a:pPr lvl="1">
              <a:spcBef>
                <a:spcPts val="0"/>
              </a:spcBef>
            </a:pPr>
            <a:r>
              <a:rPr lang="en-IN" sz="2000" dirty="0">
                <a:latin typeface="Arial" panose="020B0604020202020204" pitchFamily="34" charset="0"/>
                <a:cs typeface="Arial" panose="020B0604020202020204" pitchFamily="34" charset="0"/>
              </a:rPr>
              <a:t>What is our present position, in terms of products, market share, profits, etc.?</a:t>
            </a:r>
          </a:p>
          <a:p>
            <a:pPr lvl="1">
              <a:spcBef>
                <a:spcPts val="0"/>
              </a:spcBef>
            </a:pPr>
            <a:r>
              <a:rPr lang="en-IN" sz="2000" dirty="0">
                <a:latin typeface="Arial" panose="020B0604020202020204" pitchFamily="34" charset="0"/>
                <a:cs typeface="Arial" panose="020B0604020202020204" pitchFamily="34" charset="0"/>
              </a:rPr>
              <a:t>What should be future position, say 5 years from now?</a:t>
            </a:r>
          </a:p>
          <a:p>
            <a:pPr lvl="1">
              <a:spcBef>
                <a:spcPts val="0"/>
              </a:spcBef>
            </a:pPr>
            <a:r>
              <a:rPr lang="en-IN" sz="2000" dirty="0">
                <a:latin typeface="Arial" panose="020B0604020202020204" pitchFamily="34" charset="0"/>
                <a:cs typeface="Arial" panose="020B0604020202020204" pitchFamily="34" charset="0"/>
              </a:rPr>
              <a:t>What should be done to reach our future position?</a:t>
            </a:r>
          </a:p>
          <a:p>
            <a:pPr lvl="1">
              <a:spcBef>
                <a:spcPts val="0"/>
              </a:spcBef>
            </a:pPr>
            <a:r>
              <a:rPr lang="en-IN" sz="2000" dirty="0">
                <a:latin typeface="Arial" panose="020B0604020202020204" pitchFamily="34" charset="0"/>
                <a:cs typeface="Arial" panose="020B0604020202020204" pitchFamily="34" charset="0"/>
              </a:rPr>
              <a:t>Are we on course to achieve our targets?</a:t>
            </a:r>
          </a:p>
          <a:p>
            <a:pPr lvl="1">
              <a:spcBef>
                <a:spcPts val="0"/>
              </a:spcBef>
            </a:pPr>
            <a:endParaRPr lang="en-IN" sz="2000" dirty="0">
              <a:latin typeface="Arial" panose="020B0604020202020204" pitchFamily="34" charset="0"/>
              <a:cs typeface="Arial" panose="020B0604020202020204" pitchFamily="34" charset="0"/>
            </a:endParaRPr>
          </a:p>
          <a:p>
            <a:pPr lvl="1">
              <a:spcBef>
                <a:spcPts val="0"/>
              </a:spcBef>
              <a:buFont typeface="Wingdings" panose="05000000000000000000" pitchFamily="2" charset="2"/>
              <a:buChar char="v"/>
            </a:pPr>
            <a:r>
              <a:rPr lang="en-IN" dirty="0">
                <a:latin typeface="Arial Rounded MT Bold" panose="020F0704030504030204" pitchFamily="34" charset="0"/>
                <a:cs typeface="Arial" panose="020B0604020202020204" pitchFamily="34" charset="0"/>
              </a:rPr>
              <a:t> STEPS IN BUSINESS PLANNING PROCESS:</a:t>
            </a:r>
          </a:p>
          <a:p>
            <a:pPr marL="457200" lvl="1" indent="0">
              <a:spcBef>
                <a:spcPts val="0"/>
              </a:spcBef>
              <a:buNone/>
            </a:pPr>
            <a:endParaRPr lang="en-IN" dirty="0">
              <a:latin typeface="Arial Rounded MT Bold" panose="020F0704030504030204" pitchFamily="34" charset="0"/>
              <a:cs typeface="Arial" panose="020B0604020202020204" pitchFamily="34" charset="0"/>
            </a:endParaRPr>
          </a:p>
          <a:p>
            <a:pPr marL="914400" lvl="1" indent="-457200">
              <a:spcBef>
                <a:spcPts val="0"/>
              </a:spcBef>
              <a:buFont typeface="+mj-lt"/>
              <a:buAutoNum type="arabicPeriod"/>
            </a:pPr>
            <a:r>
              <a:rPr lang="en-IN" b="1" u="sng" dirty="0">
                <a:latin typeface="Arial" panose="020B0604020202020204" pitchFamily="34" charset="0"/>
                <a:cs typeface="Arial" panose="020B0604020202020204" pitchFamily="34" charset="0"/>
              </a:rPr>
              <a:t>Analysis of Internal Environment</a:t>
            </a:r>
            <a:r>
              <a:rPr lang="en-IN" b="1" dirty="0">
                <a:latin typeface="Arial" panose="020B0604020202020204" pitchFamily="34" charset="0"/>
                <a:cs typeface="Arial" panose="020B0604020202020204" pitchFamily="34" charset="0"/>
              </a:rPr>
              <a:t> : </a:t>
            </a:r>
            <a:r>
              <a:rPr lang="en-IN" dirty="0">
                <a:latin typeface="Arial" panose="020B0604020202020204" pitchFamily="34" charset="0"/>
                <a:cs typeface="Arial" panose="020B0604020202020204" pitchFamily="34" charset="0"/>
              </a:rPr>
              <a:t>The business firm must analyse the internal environment prevailing within the firm. Internal environment analysis includes analysis of :</a:t>
            </a:r>
          </a:p>
          <a:p>
            <a:pPr lvl="2">
              <a:spcBef>
                <a:spcPts val="0"/>
              </a:spcBef>
            </a:pPr>
            <a:r>
              <a:rPr lang="en-IN" dirty="0">
                <a:latin typeface="Arial" panose="020B0604020202020204" pitchFamily="34" charset="0"/>
                <a:cs typeface="Arial" panose="020B0604020202020204" pitchFamily="34" charset="0"/>
              </a:rPr>
              <a:t>Manpower competence, commitment and dedication</a:t>
            </a:r>
          </a:p>
          <a:p>
            <a:pPr lvl="2">
              <a:spcBef>
                <a:spcPts val="0"/>
              </a:spcBef>
            </a:pPr>
            <a:r>
              <a:rPr lang="en-IN" dirty="0">
                <a:latin typeface="Arial" panose="020B0604020202020204" pitchFamily="34" charset="0"/>
                <a:cs typeface="Arial" panose="020B0604020202020204" pitchFamily="34" charset="0"/>
              </a:rPr>
              <a:t>Machines and technology.</a:t>
            </a:r>
          </a:p>
          <a:p>
            <a:pPr lvl="2">
              <a:spcBef>
                <a:spcPts val="0"/>
              </a:spcBef>
            </a:pPr>
            <a:r>
              <a:rPr lang="en-IN" dirty="0">
                <a:latin typeface="Arial" panose="020B0604020202020204" pitchFamily="34" charset="0"/>
                <a:cs typeface="Arial" panose="020B0604020202020204" pitchFamily="34" charset="0"/>
              </a:rPr>
              <a:t>Management – labour relations</a:t>
            </a:r>
          </a:p>
          <a:p>
            <a:pPr lvl="2">
              <a:spcBef>
                <a:spcPts val="0"/>
              </a:spcBef>
            </a:pPr>
            <a:r>
              <a:rPr lang="en-IN" dirty="0">
                <a:latin typeface="Arial" panose="020B0604020202020204" pitchFamily="34" charset="0"/>
                <a:cs typeface="Arial" panose="020B0604020202020204" pitchFamily="34" charset="0"/>
              </a:rPr>
              <a:t>Management policies and practices, etc.</a:t>
            </a:r>
          </a:p>
          <a:p>
            <a:pPr marL="914400" lvl="2" indent="0">
              <a:spcBef>
                <a:spcPts val="0"/>
              </a:spcBef>
              <a:buNone/>
            </a:pPr>
            <a:r>
              <a:rPr lang="en-IN" dirty="0">
                <a:latin typeface="Arial" panose="020B0604020202020204" pitchFamily="34" charset="0"/>
                <a:cs typeface="Arial" panose="020B0604020202020204" pitchFamily="34" charset="0"/>
              </a:rPr>
              <a:t>The analysis of internal environment indicates strengths and weaknesses of the organisation.</a:t>
            </a:r>
          </a:p>
          <a:p>
            <a:pPr marL="457200" lvl="1" indent="0">
              <a:spcBef>
                <a:spcPts val="0"/>
              </a:spcBef>
              <a:buNone/>
            </a:pPr>
            <a:endParaRPr lang="en-IN" sz="2000" dirty="0">
              <a:latin typeface="Arial Rounded MT Bold" panose="020F0704030504030204" pitchFamily="34" charset="0"/>
              <a:cs typeface="Arial" panose="020B0604020202020204" pitchFamily="34" charset="0"/>
            </a:endParaRPr>
          </a:p>
          <a:p>
            <a:pPr lvl="1">
              <a:spcBef>
                <a:spcPts val="0"/>
              </a:spcBef>
            </a:pPr>
            <a:endParaRPr lang="en-US" sz="2000" dirty="0">
              <a:latin typeface="Arial Rounded MT Bold" panose="020F0704030504030204" pitchFamily="34" charset="0"/>
            </a:endParaRPr>
          </a:p>
        </p:txBody>
      </p:sp>
    </p:spTree>
    <p:extLst>
      <p:ext uri="{BB962C8B-B14F-4D97-AF65-F5344CB8AC3E}">
        <p14:creationId xmlns:p14="http://schemas.microsoft.com/office/powerpoint/2010/main" val="107759433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E1E84A8D-3333-4A73-B261-5337B8943125}"/>
              </a:ext>
            </a:extLst>
          </p:cNvPr>
          <p:cNvSpPr>
            <a:spLocks noGrp="1"/>
          </p:cNvSpPr>
          <p:nvPr>
            <p:ph idx="1"/>
          </p:nvPr>
        </p:nvSpPr>
        <p:spPr>
          <a:xfrm>
            <a:off x="128587" y="139700"/>
            <a:ext cx="11934825" cy="6565900"/>
          </a:xfrm>
        </p:spPr>
        <p:txBody>
          <a:bodyPr/>
          <a:lstStyle/>
          <a:p>
            <a:pPr marL="0" indent="0">
              <a:buNone/>
            </a:pPr>
            <a:r>
              <a:rPr lang="en-US" b="1" dirty="0"/>
              <a:t>X.   Utilities- </a:t>
            </a:r>
            <a:r>
              <a:rPr lang="en-US" dirty="0"/>
              <a:t>stating:</a:t>
            </a:r>
          </a:p>
          <a:p>
            <a:pPr lvl="1"/>
            <a:r>
              <a:rPr lang="en-US" b="1" dirty="0"/>
              <a:t>Water-</a:t>
            </a:r>
            <a:r>
              <a:rPr lang="en-US" dirty="0"/>
              <a:t> brief details of water supply required for producing the product, and the cost of construction of special tube wells, if any.</a:t>
            </a:r>
          </a:p>
          <a:p>
            <a:pPr lvl="1"/>
            <a:r>
              <a:rPr lang="en-US" b="1" dirty="0"/>
              <a:t>Power-</a:t>
            </a:r>
            <a:r>
              <a:rPr lang="en-US" dirty="0"/>
              <a:t> source of supply, and whether additional arrangements would be made to have independent source of power, and the cost of the same.</a:t>
            </a:r>
          </a:p>
          <a:p>
            <a:pPr lvl="1"/>
            <a:r>
              <a:rPr lang="en-US" b="1" dirty="0"/>
              <a:t>Fuel-</a:t>
            </a:r>
            <a:r>
              <a:rPr lang="en-US" dirty="0"/>
              <a:t> number of boilers that would be required for production and their cost; whether operated on diesel or otherwise, and the requirements of other fuels such as coal, coke, oil or gas, and their availability.</a:t>
            </a:r>
          </a:p>
          <a:p>
            <a:pPr marL="571500" indent="-571500">
              <a:buAutoNum type="romanUcPeriod" startAt="11"/>
            </a:pPr>
            <a:r>
              <a:rPr lang="en-US" b="1" dirty="0"/>
              <a:t>Raw Materials- </a:t>
            </a:r>
            <a:r>
              <a:rPr lang="en-US" dirty="0"/>
              <a:t>stating: </a:t>
            </a:r>
          </a:p>
          <a:p>
            <a:pPr lvl="1"/>
            <a:r>
              <a:rPr lang="en-US" dirty="0"/>
              <a:t>The main raw materials.</a:t>
            </a:r>
          </a:p>
          <a:p>
            <a:pPr lvl="1"/>
            <a:r>
              <a:rPr lang="en-US" dirty="0"/>
              <a:t>The sources of supply of raw materials.</a:t>
            </a:r>
          </a:p>
          <a:p>
            <a:pPr lvl="1"/>
            <a:r>
              <a:rPr lang="en-US" dirty="0"/>
              <a:t>The minimum quantity of raw materials to be purchased at a time.</a:t>
            </a:r>
          </a:p>
          <a:p>
            <a:pPr lvl="1"/>
            <a:r>
              <a:rPr lang="en-US" dirty="0"/>
              <a:t>The lead-time for procurement of raw materials.</a:t>
            </a:r>
          </a:p>
          <a:p>
            <a:pPr lvl="1"/>
            <a:r>
              <a:rPr lang="en-US" dirty="0"/>
              <a:t>Difficulties in obtaining raw materials, if any.</a:t>
            </a:r>
          </a:p>
          <a:p>
            <a:pPr marL="457200" lvl="1" indent="0">
              <a:buNone/>
            </a:pPr>
            <a:endParaRPr lang="en-US" dirty="0"/>
          </a:p>
        </p:txBody>
      </p:sp>
    </p:spTree>
    <p:extLst>
      <p:ext uri="{BB962C8B-B14F-4D97-AF65-F5344CB8AC3E}">
        <p14:creationId xmlns:p14="http://schemas.microsoft.com/office/powerpoint/2010/main" val="27786994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D7460397-FC3B-4F64-8607-CCD2B85E9DE8}"/>
              </a:ext>
            </a:extLst>
          </p:cNvPr>
          <p:cNvSpPr>
            <a:spLocks noGrp="1"/>
          </p:cNvSpPr>
          <p:nvPr>
            <p:ph idx="1"/>
          </p:nvPr>
        </p:nvSpPr>
        <p:spPr>
          <a:xfrm>
            <a:off x="114300" y="104774"/>
            <a:ext cx="11906249" cy="6581775"/>
          </a:xfrm>
        </p:spPr>
        <p:txBody>
          <a:bodyPr>
            <a:normAutofit lnSpcReduction="10000"/>
          </a:bodyPr>
          <a:lstStyle/>
          <a:p>
            <a:pPr marL="571500" indent="-571500">
              <a:buAutoNum type="romanUcPeriod" startAt="12"/>
            </a:pPr>
            <a:r>
              <a:rPr lang="en-US" b="1" dirty="0"/>
              <a:t> Plant and Machinery- </a:t>
            </a:r>
            <a:r>
              <a:rPr lang="en-US" dirty="0"/>
              <a:t>stating:</a:t>
            </a:r>
          </a:p>
          <a:p>
            <a:pPr lvl="1"/>
            <a:r>
              <a:rPr lang="en-US" dirty="0"/>
              <a:t>The type of machinery to be used for manufacturing.</a:t>
            </a:r>
          </a:p>
          <a:p>
            <a:pPr lvl="1"/>
            <a:r>
              <a:rPr lang="en-US" dirty="0"/>
              <a:t>Cost of each item of machinery, including transportation and installation charges.</a:t>
            </a:r>
          </a:p>
          <a:p>
            <a:pPr lvl="1"/>
            <a:r>
              <a:rPr lang="en-US" dirty="0"/>
              <a:t>The origin of machinery- indigenous or imported.</a:t>
            </a:r>
          </a:p>
          <a:p>
            <a:pPr marL="0" indent="0">
              <a:buNone/>
            </a:pPr>
            <a:r>
              <a:rPr lang="en-US" b="1" dirty="0"/>
              <a:t>XIII. Term Loans and Working Capital- </a:t>
            </a:r>
            <a:r>
              <a:rPr lang="en-US" dirty="0"/>
              <a:t>stating: </a:t>
            </a:r>
          </a:p>
          <a:p>
            <a:pPr lvl="1"/>
            <a:r>
              <a:rPr lang="en-US" dirty="0"/>
              <a:t>The amount of term loans that would be required, and the repayment period.</a:t>
            </a:r>
          </a:p>
          <a:p>
            <a:pPr lvl="1"/>
            <a:r>
              <a:rPr lang="en-US" dirty="0"/>
              <a:t>The amount of working capital that would be required and its sources.</a:t>
            </a:r>
          </a:p>
          <a:p>
            <a:pPr marL="0" indent="0">
              <a:buNone/>
            </a:pPr>
            <a:r>
              <a:rPr lang="en-US" b="1" dirty="0"/>
              <a:t>XIV. Cost of the Project- a Brief Summary-</a:t>
            </a:r>
            <a:r>
              <a:rPr lang="en-US" dirty="0"/>
              <a:t> stating:</a:t>
            </a:r>
          </a:p>
          <a:p>
            <a:pPr lvl="1"/>
            <a:r>
              <a:rPr lang="en-US" dirty="0"/>
              <a:t>Cost of freehold land.</a:t>
            </a:r>
          </a:p>
          <a:p>
            <a:pPr lvl="1"/>
            <a:r>
              <a:rPr lang="en-US" dirty="0"/>
              <a:t>Cost of construction of buildings- factory, warehouses, and office.</a:t>
            </a:r>
          </a:p>
          <a:p>
            <a:pPr lvl="1"/>
            <a:r>
              <a:rPr lang="en-US" dirty="0"/>
              <a:t>Plant and machinery.</a:t>
            </a:r>
          </a:p>
          <a:p>
            <a:pPr lvl="1"/>
            <a:r>
              <a:rPr lang="en-US" dirty="0"/>
              <a:t>Furniture and fixtures.</a:t>
            </a:r>
          </a:p>
          <a:p>
            <a:pPr lvl="1"/>
            <a:r>
              <a:rPr lang="en-US" dirty="0"/>
              <a:t>Deposits with local bodies, utility firms, and others.</a:t>
            </a:r>
          </a:p>
          <a:p>
            <a:pPr lvl="1"/>
            <a:r>
              <a:rPr lang="en-US" dirty="0"/>
              <a:t>Preliminary expenses.</a:t>
            </a:r>
          </a:p>
          <a:p>
            <a:pPr lvl="1"/>
            <a:r>
              <a:rPr lang="en-US" dirty="0"/>
              <a:t>Pre-operative expenses.</a:t>
            </a:r>
          </a:p>
          <a:p>
            <a:pPr lvl="1"/>
            <a:r>
              <a:rPr lang="en-US" dirty="0"/>
              <a:t>Contingency fund.</a:t>
            </a:r>
          </a:p>
          <a:p>
            <a:pPr lvl="1"/>
            <a:r>
              <a:rPr lang="en-US" dirty="0"/>
              <a:t>Margin money for loans and advances.</a:t>
            </a:r>
          </a:p>
          <a:p>
            <a:pPr lvl="1"/>
            <a:endParaRPr lang="en-IN" dirty="0"/>
          </a:p>
        </p:txBody>
      </p:sp>
    </p:spTree>
    <p:extLst>
      <p:ext uri="{BB962C8B-B14F-4D97-AF65-F5344CB8AC3E}">
        <p14:creationId xmlns:p14="http://schemas.microsoft.com/office/powerpoint/2010/main" val="40850799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150FD237-D5CE-41BE-998B-2F2EC9061968}"/>
              </a:ext>
            </a:extLst>
          </p:cNvPr>
          <p:cNvSpPr>
            <a:spLocks noGrp="1"/>
          </p:cNvSpPr>
          <p:nvPr>
            <p:ph idx="1"/>
          </p:nvPr>
        </p:nvSpPr>
        <p:spPr>
          <a:xfrm>
            <a:off x="142875" y="238126"/>
            <a:ext cx="11877675" cy="6334124"/>
          </a:xfrm>
        </p:spPr>
        <p:txBody>
          <a:bodyPr/>
          <a:lstStyle/>
          <a:p>
            <a:pPr marL="571500" indent="-571500">
              <a:buAutoNum type="romanUcPeriod" startAt="15"/>
            </a:pPr>
            <a:r>
              <a:rPr lang="en-US" b="1" dirty="0"/>
              <a:t>Means of Finance-</a:t>
            </a:r>
            <a:r>
              <a:rPr lang="en-US" dirty="0"/>
              <a:t> stating:</a:t>
            </a:r>
          </a:p>
          <a:p>
            <a:pPr lvl="1"/>
            <a:r>
              <a:rPr lang="en-US" dirty="0"/>
              <a:t>Share Capital.</a:t>
            </a:r>
          </a:p>
          <a:p>
            <a:pPr lvl="1"/>
            <a:r>
              <a:rPr lang="en-US" dirty="0"/>
              <a:t>Subsidy.</a:t>
            </a:r>
          </a:p>
          <a:p>
            <a:pPr lvl="1"/>
            <a:r>
              <a:rPr lang="en-US" dirty="0"/>
              <a:t>Term Loans.</a:t>
            </a:r>
          </a:p>
          <a:p>
            <a:pPr lvl="1"/>
            <a:r>
              <a:rPr lang="en-US" dirty="0"/>
              <a:t>Other sources, if any.</a:t>
            </a:r>
          </a:p>
          <a:p>
            <a:pPr lvl="1"/>
            <a:r>
              <a:rPr lang="en-US" dirty="0"/>
              <a:t>Total amount of financing, which should match with the project cost.</a:t>
            </a:r>
          </a:p>
          <a:p>
            <a:pPr marL="0" indent="0">
              <a:buNone/>
            </a:pPr>
            <a:r>
              <a:rPr lang="en-US" b="1" dirty="0"/>
              <a:t>XVI. Notes and Statements-</a:t>
            </a:r>
            <a:r>
              <a:rPr lang="en-US" dirty="0"/>
              <a:t> in respect of :</a:t>
            </a:r>
          </a:p>
          <a:p>
            <a:pPr lvl="1"/>
            <a:r>
              <a:rPr lang="en-US" dirty="0"/>
              <a:t>Profitability statement.</a:t>
            </a:r>
          </a:p>
          <a:p>
            <a:pPr lvl="1"/>
            <a:r>
              <a:rPr lang="en-US" dirty="0"/>
              <a:t>Assessment of working capital requirement.</a:t>
            </a:r>
          </a:p>
          <a:p>
            <a:pPr lvl="1"/>
            <a:r>
              <a:rPr lang="en-US" dirty="0"/>
              <a:t>Projected Balance Sheet </a:t>
            </a:r>
          </a:p>
          <a:p>
            <a:pPr lvl="1"/>
            <a:r>
              <a:rPr lang="en-US" dirty="0"/>
              <a:t>Cash Flow Statement.</a:t>
            </a:r>
          </a:p>
          <a:p>
            <a:pPr lvl="1"/>
            <a:r>
              <a:rPr lang="en-US" dirty="0"/>
              <a:t>Other notes and statements.</a:t>
            </a:r>
            <a:endParaRPr lang="en-IN" dirty="0"/>
          </a:p>
        </p:txBody>
      </p:sp>
    </p:spTree>
    <p:extLst>
      <p:ext uri="{BB962C8B-B14F-4D97-AF65-F5344CB8AC3E}">
        <p14:creationId xmlns:p14="http://schemas.microsoft.com/office/powerpoint/2010/main" val="4820146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883B09B5-42E4-49C0-808D-63E7A3C104F6}"/>
              </a:ext>
            </a:extLst>
          </p:cNvPr>
          <p:cNvSpPr>
            <a:spLocks noGrp="1"/>
          </p:cNvSpPr>
          <p:nvPr>
            <p:ph idx="1"/>
          </p:nvPr>
        </p:nvSpPr>
        <p:spPr>
          <a:xfrm>
            <a:off x="133350" y="133350"/>
            <a:ext cx="11944350" cy="6619875"/>
          </a:xfrm>
        </p:spPr>
        <p:txBody>
          <a:bodyPr>
            <a:normAutofit/>
          </a:bodyPr>
          <a:lstStyle/>
          <a:p>
            <a:pPr>
              <a:buFont typeface="Wingdings" panose="05000000000000000000" pitchFamily="2" charset="2"/>
              <a:buChar char="v"/>
            </a:pPr>
            <a:r>
              <a:rPr lang="en-US" sz="3200" b="1" dirty="0"/>
              <a:t> FEASIBILITY STUDY</a:t>
            </a:r>
          </a:p>
          <a:p>
            <a:pPr marL="0" indent="0">
              <a:buNone/>
            </a:pPr>
            <a:r>
              <a:rPr lang="en-IN" dirty="0"/>
              <a:t>A feasibility study is a preliminary study undertaken to determine a project’s viability. The results of this study are used to make a decision whether or not to proceed with the project. It is an analysis of possible alternative solutions to a problem and a recommendation on the best alternative.</a:t>
            </a:r>
          </a:p>
          <a:p>
            <a:pPr>
              <a:buFont typeface="Wingdings" panose="05000000000000000000" pitchFamily="2" charset="2"/>
              <a:buChar char="Ø"/>
            </a:pPr>
            <a:r>
              <a:rPr lang="en-IN" b="1" dirty="0"/>
              <a:t> Pre-Feasibility Study</a:t>
            </a:r>
            <a:endParaRPr lang="en-IN" dirty="0"/>
          </a:p>
          <a:p>
            <a:pPr marL="0" indent="0">
              <a:buNone/>
            </a:pPr>
            <a:r>
              <a:rPr lang="en-IN" dirty="0"/>
              <a:t>A pre-feasibility study may be conducted first to sort out relevant alternatives. Before proceeding with a full-blown feasibility study, a firm may conduct pre-feasibility analysis. If it is found at the earliest that the proposed business idea is not feasible, it will save lot of time and money. However, the findings indicate to proceed with the feasibility study. A consultant may be appointed to conduct the pre-feasibility study. </a:t>
            </a:r>
          </a:p>
        </p:txBody>
      </p:sp>
    </p:spTree>
    <p:extLst>
      <p:ext uri="{BB962C8B-B14F-4D97-AF65-F5344CB8AC3E}">
        <p14:creationId xmlns:p14="http://schemas.microsoft.com/office/powerpoint/2010/main" val="5027472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67BB733E-2187-4D9E-A753-CE776814A326}"/>
              </a:ext>
            </a:extLst>
          </p:cNvPr>
          <p:cNvSpPr>
            <a:spLocks noGrp="1"/>
          </p:cNvSpPr>
          <p:nvPr>
            <p:ph idx="1"/>
          </p:nvPr>
        </p:nvSpPr>
        <p:spPr>
          <a:xfrm>
            <a:off x="133563" y="226030"/>
            <a:ext cx="11928297" cy="6441897"/>
          </a:xfrm>
        </p:spPr>
        <p:txBody>
          <a:bodyPr/>
          <a:lstStyle/>
          <a:p>
            <a:pPr>
              <a:buFont typeface="Wingdings" panose="05000000000000000000" pitchFamily="2" charset="2"/>
              <a:buChar char="v"/>
            </a:pPr>
            <a:r>
              <a:rPr lang="en-US" sz="3600" b="1" u="sng" dirty="0"/>
              <a:t> Types (Areas) of Feasibility Study</a:t>
            </a:r>
          </a:p>
          <a:p>
            <a:pPr marL="0" indent="0">
              <a:buNone/>
            </a:pPr>
            <a:r>
              <a:rPr lang="en-US" dirty="0"/>
              <a:t>The feasibility study findings are reviewed by potential investors and stakeholders including the members of the public. Therefore, the feasibility study must cover the following areas:</a:t>
            </a:r>
          </a:p>
          <a:p>
            <a:pPr marL="514350" indent="-514350">
              <a:buFont typeface="+mj-lt"/>
              <a:buAutoNum type="arabicPeriod"/>
            </a:pPr>
            <a:r>
              <a:rPr lang="en-US" sz="3200" b="1" dirty="0"/>
              <a:t>Technical feasibility study:</a:t>
            </a:r>
            <a:r>
              <a:rPr lang="en-US" dirty="0"/>
              <a:t> This involves questions such as whether or not the technology needed for the project exists, the amount of money that will be required to develop/purchase it, and whether or not the firm has enough experience using that technology.</a:t>
            </a:r>
          </a:p>
          <a:p>
            <a:pPr marL="514350" indent="-514350">
              <a:buFont typeface="+mj-lt"/>
              <a:buAutoNum type="arabicPeriod"/>
            </a:pPr>
            <a:r>
              <a:rPr lang="en-US" sz="3200" b="1" dirty="0"/>
              <a:t>Safety Feasibility:</a:t>
            </a:r>
            <a:r>
              <a:rPr lang="en-US" dirty="0"/>
              <a:t> Safety feasibility is another important aspect that should be considered in project planning. Safety feasibility refers to an analysis of whether the project is capable of being implemented and operated safely in the interest of the employees, and the people living in the vicinity of the project.</a:t>
            </a:r>
          </a:p>
          <a:p>
            <a:pPr marL="0" indent="0">
              <a:buNone/>
            </a:pPr>
            <a:endParaRPr lang="en-IN" dirty="0"/>
          </a:p>
        </p:txBody>
      </p:sp>
    </p:spTree>
    <p:extLst>
      <p:ext uri="{BB962C8B-B14F-4D97-AF65-F5344CB8AC3E}">
        <p14:creationId xmlns:p14="http://schemas.microsoft.com/office/powerpoint/2010/main" val="306341611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00329B71-CBD7-4684-B358-C65D08335C48}"/>
              </a:ext>
            </a:extLst>
          </p:cNvPr>
          <p:cNvSpPr>
            <a:spLocks noGrp="1"/>
          </p:cNvSpPr>
          <p:nvPr>
            <p:ph idx="1"/>
          </p:nvPr>
        </p:nvSpPr>
        <p:spPr>
          <a:xfrm>
            <a:off x="123290" y="154112"/>
            <a:ext cx="11887200" cy="6534364"/>
          </a:xfrm>
        </p:spPr>
        <p:txBody>
          <a:bodyPr>
            <a:normAutofit fontScale="92500"/>
          </a:bodyPr>
          <a:lstStyle/>
          <a:p>
            <a:pPr marL="514350" indent="-514350">
              <a:buAutoNum type="arabicPeriod" startAt="3"/>
            </a:pPr>
            <a:r>
              <a:rPr lang="en-US" sz="3200" b="1" dirty="0"/>
              <a:t>Political Feasibility: </a:t>
            </a:r>
            <a:r>
              <a:rPr lang="en-US" dirty="0"/>
              <a:t>A politically feasible project may be referred to as a “politically correct project.” Political considerations often dictate direction for a proposed project. This is particularly true for large projects(such as SEZ projects, that may have significant government inputs and political implications.</a:t>
            </a:r>
            <a:endParaRPr lang="en-IN" sz="3200" dirty="0"/>
          </a:p>
          <a:p>
            <a:pPr marL="0" indent="0">
              <a:buNone/>
            </a:pPr>
            <a:r>
              <a:rPr lang="en-IN" dirty="0"/>
              <a:t>For instance, there may be political support for a certain project regardless of its merits. On the other hand, a worthy project may face stiff opposition simply because of political factors. Political feasibility analysis requires an evaluation of the compatibility of project goals with the prevailing goals of the political system.</a:t>
            </a:r>
          </a:p>
          <a:p>
            <a:pPr marL="514350" indent="-514350">
              <a:buAutoNum type="arabicPeriod" startAt="4"/>
            </a:pPr>
            <a:r>
              <a:rPr lang="en-IN" sz="3200" b="1" dirty="0"/>
              <a:t>Environment Feasibility: </a:t>
            </a:r>
            <a:r>
              <a:rPr lang="en-IN" dirty="0"/>
              <a:t>Concern must be shown and action must be taken to address any and all environment concerns raised or anticipated. As far as possible, the project must have minimal adverse effects on the environment; otherwise, the project may be subject to mass protests on environmental issues.</a:t>
            </a:r>
          </a:p>
          <a:p>
            <a:pPr marL="0" indent="0">
              <a:buNone/>
            </a:pPr>
            <a:r>
              <a:rPr lang="en-US" dirty="0"/>
              <a:t>For instance, certain States like Goa cancelled certain projects due to mass protests on environmental grounds. Companies that did not anticipate environmental concerns lost several crore of Rupees spent on clearances, purchase of land, and other spade work.</a:t>
            </a:r>
          </a:p>
        </p:txBody>
      </p:sp>
    </p:spTree>
    <p:extLst>
      <p:ext uri="{BB962C8B-B14F-4D97-AF65-F5344CB8AC3E}">
        <p14:creationId xmlns:p14="http://schemas.microsoft.com/office/powerpoint/2010/main" val="23012953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9A457EC6-C049-470D-946D-307406A18F60}"/>
              </a:ext>
            </a:extLst>
          </p:cNvPr>
          <p:cNvSpPr>
            <a:spLocks noGrp="1"/>
          </p:cNvSpPr>
          <p:nvPr>
            <p:ph idx="1"/>
          </p:nvPr>
        </p:nvSpPr>
        <p:spPr>
          <a:xfrm>
            <a:off x="113015" y="133564"/>
            <a:ext cx="11969393" cy="6554912"/>
          </a:xfrm>
        </p:spPr>
        <p:txBody>
          <a:bodyPr>
            <a:normAutofit/>
          </a:bodyPr>
          <a:lstStyle/>
          <a:p>
            <a:pPr marL="514350" indent="-514350">
              <a:buAutoNum type="arabicPeriod" startAt="5"/>
            </a:pPr>
            <a:r>
              <a:rPr lang="en-US" sz="3200" b="1" dirty="0"/>
              <a:t>Market Feasibility: </a:t>
            </a:r>
            <a:r>
              <a:rPr lang="en-US" dirty="0"/>
              <a:t>The market analysis is conducted to find out the potential consumer demand, market share, and profits. Also, the firm must find out the competitors’ strategies, plans and practices. If the market feasibility indicates good potential the business firm may go ahead with the project.</a:t>
            </a:r>
          </a:p>
          <a:p>
            <a:pPr marL="514350" indent="-514350">
              <a:buAutoNum type="arabicPeriod" startAt="5"/>
            </a:pPr>
            <a:r>
              <a:rPr lang="en-US" sz="3200" b="1" dirty="0"/>
              <a:t>Economic Feasibility: </a:t>
            </a:r>
            <a:r>
              <a:rPr lang="en-US" dirty="0"/>
              <a:t>This involves the feasibility of the proposed project to generate economic benefits. A benefit-cost analysis and a breakeven analysis are important aspects of evaluating the economic feasibility of new industrial projects. The tangible and intangible aspects of a project should be translated into economic terms to facilitate a consistent basis for evaluation.</a:t>
            </a:r>
          </a:p>
          <a:p>
            <a:pPr marL="514350" indent="-514350">
              <a:buAutoNum type="arabicPeriod" startAt="5"/>
            </a:pPr>
            <a:r>
              <a:rPr lang="en-US" sz="3200" b="1" dirty="0"/>
              <a:t>Legal Feasibility Study: </a:t>
            </a:r>
            <a:r>
              <a:rPr lang="en-US" dirty="0"/>
              <a:t>Some projects must face legal scrutiny. When an organization has either internal or external legal counsel, such reviews are typically standard. However, a project may face legal issues after completion.</a:t>
            </a:r>
          </a:p>
        </p:txBody>
      </p:sp>
    </p:spTree>
    <p:extLst>
      <p:ext uri="{BB962C8B-B14F-4D97-AF65-F5344CB8AC3E}">
        <p14:creationId xmlns:p14="http://schemas.microsoft.com/office/powerpoint/2010/main" val="5890811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89F18ABE-23C2-4A5C-AEB6-B0C7EF0ECBCF}"/>
              </a:ext>
            </a:extLst>
          </p:cNvPr>
          <p:cNvSpPr>
            <a:spLocks noGrp="1"/>
          </p:cNvSpPr>
          <p:nvPr>
            <p:ph idx="1"/>
          </p:nvPr>
        </p:nvSpPr>
        <p:spPr>
          <a:xfrm>
            <a:off x="164387" y="195209"/>
            <a:ext cx="11835829" cy="6411074"/>
          </a:xfrm>
        </p:spPr>
        <p:txBody>
          <a:bodyPr>
            <a:normAutofit/>
          </a:bodyPr>
          <a:lstStyle/>
          <a:p>
            <a:pPr marL="514350" indent="-514350">
              <a:buAutoNum type="arabicPeriod" startAt="8"/>
            </a:pPr>
            <a:r>
              <a:rPr lang="en-US" sz="3200" b="1" dirty="0"/>
              <a:t>Operational Feasibility: </a:t>
            </a:r>
            <a:r>
              <a:rPr lang="en-US" dirty="0"/>
              <a:t>All projects must conduct operational feasibility. The firm must find out whether or not the current organizational set up would be in a possible to undertake the operations. The firm must also </a:t>
            </a:r>
            <a:r>
              <a:rPr lang="en-US" dirty="0" err="1"/>
              <a:t>analyse</a:t>
            </a:r>
            <a:r>
              <a:rPr lang="en-US" dirty="0"/>
              <a:t> the social factors that may have an impact on the workers.</a:t>
            </a:r>
          </a:p>
          <a:p>
            <a:pPr marL="514350" indent="-514350">
              <a:buAutoNum type="arabicPeriod" startAt="8"/>
            </a:pPr>
            <a:r>
              <a:rPr lang="en-US" sz="3200" b="1" dirty="0"/>
              <a:t>Financial Feasibility: </a:t>
            </a:r>
            <a:r>
              <a:rPr lang="en-US" dirty="0"/>
              <a:t>Financial feasibility should be distinguished from economic feasibility. Financial feasibility involves the capability of the organization to raise the appropriate funds needed to implement the proposed project. Loan availability, equity, and loan schedule are important aspects of financial feasibility analysis.</a:t>
            </a:r>
          </a:p>
        </p:txBody>
      </p:sp>
    </p:spTree>
    <p:extLst>
      <p:ext uri="{BB962C8B-B14F-4D97-AF65-F5344CB8AC3E}">
        <p14:creationId xmlns:p14="http://schemas.microsoft.com/office/powerpoint/2010/main" val="144489916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B3D156B-A4A7-49D7-9C46-BEF329E1C03A}"/>
              </a:ext>
            </a:extLst>
          </p:cNvPr>
          <p:cNvSpPr>
            <a:spLocks noGrp="1"/>
          </p:cNvSpPr>
          <p:nvPr>
            <p:ph idx="1"/>
          </p:nvPr>
        </p:nvSpPr>
        <p:spPr>
          <a:xfrm>
            <a:off x="195209" y="184935"/>
            <a:ext cx="11784458" cy="6554912"/>
          </a:xfrm>
        </p:spPr>
        <p:txBody>
          <a:bodyPr>
            <a:normAutofit lnSpcReduction="10000"/>
          </a:bodyPr>
          <a:lstStyle/>
          <a:p>
            <a:pPr>
              <a:buFont typeface="Wingdings" panose="05000000000000000000" pitchFamily="2" charset="2"/>
              <a:buChar char="v"/>
            </a:pPr>
            <a:r>
              <a:rPr lang="en-US" sz="3600" b="1" u="sng" dirty="0"/>
              <a:t> Reasons for Conducting Feasibility Study (Importance)</a:t>
            </a:r>
          </a:p>
          <a:p>
            <a:pPr marL="0" indent="0">
              <a:buNone/>
            </a:pPr>
            <a:r>
              <a:rPr lang="en-IN" dirty="0"/>
              <a:t>The feasibility study is a critical step in the business assessment process. The importance of feasibility study is as follows:</a:t>
            </a:r>
          </a:p>
          <a:p>
            <a:r>
              <a:rPr lang="en-IN" dirty="0"/>
              <a:t>A feasibility study is an effective way to safeguard against wastage of further investment or resources. It identifies reasons not to proceed with the proposed project.</a:t>
            </a:r>
          </a:p>
          <a:p>
            <a:r>
              <a:rPr lang="en-IN" dirty="0"/>
              <a:t>The research and information of the feasibility study will support the business planning stage and reduce the research time. Hence, the cost of the Business Plan will also be reduced. </a:t>
            </a:r>
          </a:p>
          <a:p>
            <a:r>
              <a:rPr lang="en-IN" dirty="0"/>
              <a:t>It provides the stake holders with evidence that the project will be viable. Therefore, it helps in securing funding from lending institutions and other investors.</a:t>
            </a:r>
          </a:p>
          <a:p>
            <a:r>
              <a:rPr lang="en-IN" dirty="0"/>
              <a:t>It enables to select the best business alternative, after </a:t>
            </a:r>
            <a:r>
              <a:rPr lang="en-IN" dirty="0" err="1"/>
              <a:t>analyzing</a:t>
            </a:r>
            <a:r>
              <a:rPr lang="en-IN" dirty="0"/>
              <a:t> several alternatives.</a:t>
            </a:r>
          </a:p>
          <a:p>
            <a:r>
              <a:rPr lang="en-IN" dirty="0"/>
              <a:t>It helps to locate opportunities through the investigative process.</a:t>
            </a:r>
          </a:p>
        </p:txBody>
      </p:sp>
    </p:spTree>
    <p:extLst>
      <p:ext uri="{BB962C8B-B14F-4D97-AF65-F5344CB8AC3E}">
        <p14:creationId xmlns:p14="http://schemas.microsoft.com/office/powerpoint/2010/main" val="22002036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EB793E42-03FF-4C72-8576-54B461FE324F}"/>
              </a:ext>
            </a:extLst>
          </p:cNvPr>
          <p:cNvSpPr>
            <a:spLocks noGrp="1"/>
          </p:cNvSpPr>
          <p:nvPr>
            <p:ph idx="1"/>
          </p:nvPr>
        </p:nvSpPr>
        <p:spPr>
          <a:xfrm>
            <a:off x="184935" y="154112"/>
            <a:ext cx="11753636" cy="6390526"/>
          </a:xfrm>
        </p:spPr>
        <p:txBody>
          <a:bodyPr/>
          <a:lstStyle/>
          <a:p>
            <a:r>
              <a:rPr lang="en-US" dirty="0"/>
              <a:t>It enhances the probability of success by addressing and mitigating factors early that could affect the project.</a:t>
            </a:r>
          </a:p>
          <a:p>
            <a:r>
              <a:rPr lang="en-US" dirty="0"/>
              <a:t>It provides necessary information for decision making relating to the operations of the proposed project and other activities in the </a:t>
            </a:r>
            <a:r>
              <a:rPr lang="en-US" dirty="0" err="1"/>
              <a:t>organisation</a:t>
            </a:r>
            <a:r>
              <a:rPr lang="en-US" dirty="0"/>
              <a:t>.</a:t>
            </a:r>
          </a:p>
          <a:p>
            <a:r>
              <a:rPr lang="en-US" dirty="0"/>
              <a:t>It helps to increase investment in the company.</a:t>
            </a:r>
          </a:p>
          <a:p>
            <a:r>
              <a:rPr lang="en-US" dirty="0"/>
              <a:t>It provides documentation that the business venture was thoroughly investigated.</a:t>
            </a:r>
            <a:endParaRPr lang="en-IN" dirty="0"/>
          </a:p>
        </p:txBody>
      </p:sp>
    </p:spTree>
    <p:extLst>
      <p:ext uri="{BB962C8B-B14F-4D97-AF65-F5344CB8AC3E}">
        <p14:creationId xmlns:p14="http://schemas.microsoft.com/office/powerpoint/2010/main" val="37014060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15C637CC-B29A-44E5-9D55-4E03A19F93D8}"/>
              </a:ext>
            </a:extLst>
          </p:cNvPr>
          <p:cNvSpPr>
            <a:spLocks noGrp="1"/>
          </p:cNvSpPr>
          <p:nvPr>
            <p:ph idx="1"/>
          </p:nvPr>
        </p:nvSpPr>
        <p:spPr>
          <a:xfrm>
            <a:off x="134754" y="125126"/>
            <a:ext cx="11887200" cy="9904397"/>
          </a:xfrm>
        </p:spPr>
        <p:txBody>
          <a:bodyPr/>
          <a:lstStyle/>
          <a:p>
            <a:pPr marL="514350" indent="-514350">
              <a:buAutoNum type="arabicPeriod" startAt="2"/>
            </a:pPr>
            <a:r>
              <a:rPr lang="en-US" b="1" u="sng" dirty="0"/>
              <a:t>Analysis the External Environment</a:t>
            </a:r>
            <a:r>
              <a:rPr lang="en-US" b="1" dirty="0"/>
              <a:t> :</a:t>
            </a:r>
            <a:r>
              <a:rPr lang="en-US" dirty="0"/>
              <a:t> The business firm must </a:t>
            </a:r>
            <a:r>
              <a:rPr lang="en-US" dirty="0" err="1"/>
              <a:t>analyse</a:t>
            </a:r>
            <a:r>
              <a:rPr lang="en-US" dirty="0"/>
              <a:t> the external environment. The external environment analysis includes analysis of: </a:t>
            </a:r>
          </a:p>
          <a:p>
            <a:pPr lvl="1"/>
            <a:r>
              <a:rPr lang="en-US" dirty="0"/>
              <a:t>Government policies</a:t>
            </a:r>
          </a:p>
          <a:p>
            <a:pPr lvl="1"/>
            <a:r>
              <a:rPr lang="en-US" dirty="0"/>
              <a:t>Competitor’s strategies</a:t>
            </a:r>
          </a:p>
          <a:p>
            <a:pPr lvl="1"/>
            <a:r>
              <a:rPr lang="en-US" dirty="0"/>
              <a:t>Customer’s requirements and preferences.</a:t>
            </a:r>
          </a:p>
          <a:p>
            <a:pPr lvl="1"/>
            <a:r>
              <a:rPr lang="en-US" dirty="0"/>
              <a:t>International environment, etc.</a:t>
            </a:r>
          </a:p>
          <a:p>
            <a:pPr marL="457200" lvl="1" indent="0">
              <a:buNone/>
            </a:pPr>
            <a:r>
              <a:rPr lang="en-US" dirty="0"/>
              <a:t>The analysis of external environment  indicates opportunity in the market and the threats that needs to overcome.</a:t>
            </a:r>
          </a:p>
          <a:p>
            <a:pPr marL="514350" indent="-514350">
              <a:buAutoNum type="arabicPeriod" startAt="2"/>
            </a:pPr>
            <a:r>
              <a:rPr lang="en-US" u="sng" dirty="0">
                <a:latin typeface="Arial Rounded MT Bold" panose="020F0704030504030204" pitchFamily="34" charset="0"/>
              </a:rPr>
              <a:t>Setting of Corporate Objectives</a:t>
            </a:r>
            <a:r>
              <a:rPr lang="en-US" dirty="0">
                <a:latin typeface="Arial Rounded MT Bold" panose="020F0704030504030204" pitchFamily="34" charset="0"/>
              </a:rPr>
              <a:t>: </a:t>
            </a:r>
            <a:r>
              <a:rPr lang="en-US" sz="2400" dirty="0">
                <a:latin typeface="Arial" panose="020B0604020202020204" pitchFamily="34" charset="0"/>
                <a:cs typeface="Arial" panose="020B0604020202020204" pitchFamily="34" charset="0"/>
              </a:rPr>
              <a:t>After SWOT analysis, the business must set corporate objectives in all the functional area. The objectives can be: </a:t>
            </a:r>
          </a:p>
          <a:p>
            <a:pPr lvl="1"/>
            <a:r>
              <a:rPr lang="en-US" sz="2200" dirty="0">
                <a:latin typeface="Arial" panose="020B0604020202020204" pitchFamily="34" charset="0"/>
                <a:cs typeface="Arial" panose="020B0604020202020204" pitchFamily="34" charset="0"/>
              </a:rPr>
              <a:t>Short term objectives – to be achieved within one year.</a:t>
            </a:r>
          </a:p>
          <a:p>
            <a:pPr lvl="1"/>
            <a:r>
              <a:rPr lang="en-US" sz="2200" dirty="0">
                <a:latin typeface="Arial" panose="020B0604020202020204" pitchFamily="34" charset="0"/>
                <a:cs typeface="Arial" panose="020B0604020202020204" pitchFamily="34" charset="0"/>
              </a:rPr>
              <a:t>Medium term objectives – to be achieved over a period of one to 5 years.</a:t>
            </a:r>
          </a:p>
          <a:p>
            <a:pPr lvl="1"/>
            <a:r>
              <a:rPr lang="en-US" sz="2200" dirty="0">
                <a:latin typeface="Arial" panose="020B0604020202020204" pitchFamily="34" charset="0"/>
                <a:cs typeface="Arial" panose="020B0604020202020204" pitchFamily="34" charset="0"/>
              </a:rPr>
              <a:t>Long term objectives – to be achieved over a period of more than 5 years.</a:t>
            </a:r>
          </a:p>
          <a:p>
            <a:pPr marL="457200" lvl="1" indent="0">
              <a:buNone/>
            </a:pPr>
            <a:r>
              <a:rPr lang="en-US" dirty="0">
                <a:latin typeface="Arial" panose="020B0604020202020204" pitchFamily="34" charset="0"/>
                <a:cs typeface="Arial" panose="020B0604020202020204" pitchFamily="34" charset="0"/>
              </a:rPr>
              <a:t>The objectives must be </a:t>
            </a:r>
            <a:r>
              <a:rPr lang="en-US" b="1" dirty="0">
                <a:latin typeface="Arial" panose="020B0604020202020204" pitchFamily="34" charset="0"/>
                <a:cs typeface="Arial" panose="020B0604020202020204" pitchFamily="34" charset="0"/>
              </a:rPr>
              <a:t>SMART</a:t>
            </a:r>
            <a:r>
              <a:rPr lang="en-US" dirty="0">
                <a:latin typeface="Arial" panose="020B0604020202020204" pitchFamily="34" charset="0"/>
                <a:cs typeface="Arial" panose="020B0604020202020204" pitchFamily="34" charset="0"/>
              </a:rPr>
              <a:t> – specific, measurable, achievable, realistic, and time bound.</a:t>
            </a:r>
          </a:p>
          <a:p>
            <a:pPr marL="0" indent="0">
              <a:buNone/>
            </a:pPr>
            <a:endParaRPr lang="en-US" dirty="0">
              <a:latin typeface="Arial" panose="020B0604020202020204" pitchFamily="34" charset="0"/>
              <a:cs typeface="Arial" panose="020B0604020202020204" pitchFamily="34" charset="0"/>
            </a:endParaRPr>
          </a:p>
          <a:p>
            <a:pPr marL="0" indent="0">
              <a:buNone/>
            </a:pPr>
            <a:endParaRPr lang="en-US" dirty="0">
              <a:latin typeface="Arial" panose="020B0604020202020204" pitchFamily="34" charset="0"/>
              <a:cs typeface="Arial" panose="020B0604020202020204" pitchFamily="34" charset="0"/>
            </a:endParaRPr>
          </a:p>
          <a:p>
            <a:pPr marL="514350" indent="-514350">
              <a:buAutoNum type="arabicPeriod" startAt="2"/>
            </a:pPr>
            <a:endParaRPr lang="en-US" dirty="0">
              <a:latin typeface="Arial Rounded MT Bold" panose="020F0704030504030204" pitchFamily="34" charset="0"/>
            </a:endParaRPr>
          </a:p>
          <a:p>
            <a:pPr marL="514350" indent="-514350">
              <a:buAutoNum type="arabicPeriod" startAt="2"/>
            </a:pPr>
            <a:endParaRPr lang="en-IN" dirty="0"/>
          </a:p>
          <a:p>
            <a:pPr marL="457200" lvl="1" indent="0">
              <a:buNone/>
            </a:pPr>
            <a:endParaRPr lang="en-IN" dirty="0"/>
          </a:p>
          <a:p>
            <a:pPr marL="457200" lvl="1" indent="0">
              <a:buNone/>
            </a:pPr>
            <a:endParaRPr lang="en-IN" dirty="0"/>
          </a:p>
        </p:txBody>
      </p:sp>
    </p:spTree>
    <p:extLst>
      <p:ext uri="{BB962C8B-B14F-4D97-AF65-F5344CB8AC3E}">
        <p14:creationId xmlns:p14="http://schemas.microsoft.com/office/powerpoint/2010/main" val="306097747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5D7F01A2-4406-42D1-9680-248E317AB8DD}"/>
              </a:ext>
            </a:extLst>
          </p:cNvPr>
          <p:cNvSpPr>
            <a:spLocks noGrp="1"/>
          </p:cNvSpPr>
          <p:nvPr>
            <p:ph idx="1"/>
          </p:nvPr>
        </p:nvSpPr>
        <p:spPr>
          <a:xfrm>
            <a:off x="184935" y="0"/>
            <a:ext cx="11856377" cy="6858000"/>
          </a:xfrm>
        </p:spPr>
        <p:txBody>
          <a:bodyPr>
            <a:normAutofit/>
          </a:bodyPr>
          <a:lstStyle/>
          <a:p>
            <a:pPr>
              <a:buFont typeface="Wingdings" panose="05000000000000000000" pitchFamily="2" charset="2"/>
              <a:buChar char="v"/>
            </a:pPr>
            <a:r>
              <a:rPr lang="en-US" b="1" u="sng" dirty="0"/>
              <a:t> Project Report V/S Feasibility Report</a:t>
            </a:r>
            <a:endParaRPr lang="en-US" dirty="0"/>
          </a:p>
          <a:p>
            <a:pPr marL="0" indent="0">
              <a:buNone/>
            </a:pPr>
            <a:endParaRPr lang="en-IN" dirty="0"/>
          </a:p>
        </p:txBody>
      </p:sp>
      <p:graphicFrame>
        <p:nvGraphicFramePr>
          <p:cNvPr id="4" name="Table 4">
            <a:extLst>
              <a:ext uri="{FF2B5EF4-FFF2-40B4-BE49-F238E27FC236}">
                <a16:creationId xmlns:a16="http://schemas.microsoft.com/office/drawing/2014/main" xmlns="" id="{C61E9375-6437-42FC-A035-DC370A6C1CFD}"/>
              </a:ext>
            </a:extLst>
          </p:cNvPr>
          <p:cNvGraphicFramePr>
            <a:graphicFrameLocks noGrp="1"/>
          </p:cNvGraphicFramePr>
          <p:nvPr>
            <p:extLst>
              <p:ext uri="{D42A27DB-BD31-4B8C-83A1-F6EECF244321}">
                <p14:modId xmlns:p14="http://schemas.microsoft.com/office/powerpoint/2010/main" val="1921153041"/>
              </p:ext>
            </p:extLst>
          </p:nvPr>
        </p:nvGraphicFramePr>
        <p:xfrm>
          <a:off x="150688" y="390421"/>
          <a:ext cx="11890624" cy="518160"/>
        </p:xfrm>
        <a:graphic>
          <a:graphicData uri="http://schemas.openxmlformats.org/drawingml/2006/table">
            <a:tbl>
              <a:tblPr firstRow="1" bandRow="1">
                <a:tableStyleId>{5C22544A-7EE6-4342-B048-85BDC9FD1C3A}</a:tableStyleId>
              </a:tblPr>
              <a:tblGrid>
                <a:gridCol w="5828872">
                  <a:extLst>
                    <a:ext uri="{9D8B030D-6E8A-4147-A177-3AD203B41FA5}">
                      <a16:colId xmlns:a16="http://schemas.microsoft.com/office/drawing/2014/main" xmlns="" val="2612718713"/>
                    </a:ext>
                  </a:extLst>
                </a:gridCol>
                <a:gridCol w="6061752">
                  <a:extLst>
                    <a:ext uri="{9D8B030D-6E8A-4147-A177-3AD203B41FA5}">
                      <a16:colId xmlns:a16="http://schemas.microsoft.com/office/drawing/2014/main" xmlns="" val="2703638512"/>
                    </a:ext>
                  </a:extLst>
                </a:gridCol>
              </a:tblGrid>
              <a:tr h="410967">
                <a:tc>
                  <a:txBody>
                    <a:bodyPr/>
                    <a:lstStyle/>
                    <a:p>
                      <a:pPr algn="ctr"/>
                      <a:r>
                        <a:rPr lang="en-US" sz="2800" dirty="0"/>
                        <a:t>PROJECT REPORT</a:t>
                      </a:r>
                      <a:endParaRPr lang="en-IN" sz="2800" dirty="0"/>
                    </a:p>
                  </a:txBody>
                  <a:tcPr/>
                </a:tc>
                <a:tc>
                  <a:txBody>
                    <a:bodyPr/>
                    <a:lstStyle/>
                    <a:p>
                      <a:pPr algn="ctr"/>
                      <a:r>
                        <a:rPr lang="en-US" sz="2800" dirty="0"/>
                        <a:t>FEASIBILITY REPORT</a:t>
                      </a:r>
                      <a:endParaRPr lang="en-IN" sz="2800" dirty="0"/>
                    </a:p>
                  </a:txBody>
                  <a:tcPr/>
                </a:tc>
                <a:extLst>
                  <a:ext uri="{0D108BD9-81ED-4DB2-BD59-A6C34878D82A}">
                    <a16:rowId xmlns:a16="http://schemas.microsoft.com/office/drawing/2014/main" xmlns="" val="2022584287"/>
                  </a:ext>
                </a:extLst>
              </a:tr>
            </a:tbl>
          </a:graphicData>
        </a:graphic>
      </p:graphicFrame>
      <p:graphicFrame>
        <p:nvGraphicFramePr>
          <p:cNvPr id="5" name="Table 4">
            <a:extLst>
              <a:ext uri="{FF2B5EF4-FFF2-40B4-BE49-F238E27FC236}">
                <a16:creationId xmlns:a16="http://schemas.microsoft.com/office/drawing/2014/main" xmlns="" id="{CB010FD5-A5C5-4F3D-A61F-841861DCD3E2}"/>
              </a:ext>
            </a:extLst>
          </p:cNvPr>
          <p:cNvGraphicFramePr>
            <a:graphicFrameLocks noGrp="1"/>
          </p:cNvGraphicFramePr>
          <p:nvPr>
            <p:extLst>
              <p:ext uri="{D42A27DB-BD31-4B8C-83A1-F6EECF244321}">
                <p14:modId xmlns:p14="http://schemas.microsoft.com/office/powerpoint/2010/main" val="1273392429"/>
              </p:ext>
            </p:extLst>
          </p:nvPr>
        </p:nvGraphicFramePr>
        <p:xfrm>
          <a:off x="54797" y="821936"/>
          <a:ext cx="5914488" cy="6400800"/>
        </p:xfrm>
        <a:graphic>
          <a:graphicData uri="http://schemas.openxmlformats.org/drawingml/2006/table">
            <a:tbl>
              <a:tblPr/>
              <a:tblGrid>
                <a:gridCol w="5914488">
                  <a:extLst>
                    <a:ext uri="{9D8B030D-6E8A-4147-A177-3AD203B41FA5}">
                      <a16:colId xmlns:a16="http://schemas.microsoft.com/office/drawing/2014/main" xmlns="" val="68737919"/>
                    </a:ext>
                  </a:extLst>
                </a:gridCol>
              </a:tblGrid>
              <a:tr h="6143943">
                <a:tc>
                  <a:txBody>
                    <a:bodyPr/>
                    <a:lstStyle/>
                    <a:p>
                      <a:pPr marL="342900" indent="-342900">
                        <a:buFont typeface="+mj-lt"/>
                        <a:buAutoNum type="arabicPeriod"/>
                      </a:pPr>
                      <a:r>
                        <a:rPr lang="en-US" b="1" dirty="0"/>
                        <a:t>Meaning:</a:t>
                      </a:r>
                    </a:p>
                    <a:p>
                      <a:pPr marL="0" indent="0">
                        <a:buFont typeface="+mj-lt"/>
                        <a:buNone/>
                      </a:pPr>
                      <a:r>
                        <a:rPr lang="en-US" dirty="0"/>
                        <a:t>It is a written report containing complete information about the proposed project in a summary form.</a:t>
                      </a:r>
                    </a:p>
                    <a:p>
                      <a:pPr marL="342900" indent="-342900">
                        <a:buFont typeface="+mj-lt"/>
                        <a:buAutoNum type="arabicPeriod" startAt="2"/>
                      </a:pPr>
                      <a:r>
                        <a:rPr lang="en-US" b="1" dirty="0"/>
                        <a:t>Who Prepares:</a:t>
                      </a:r>
                    </a:p>
                    <a:p>
                      <a:pPr marL="0" indent="0">
                        <a:buFont typeface="+mj-lt"/>
                        <a:buNone/>
                      </a:pPr>
                      <a:r>
                        <a:rPr lang="en-US" dirty="0"/>
                        <a:t>It is prepared by the promoters with the help of experts.</a:t>
                      </a:r>
                    </a:p>
                    <a:p>
                      <a:pPr marL="342900" indent="-342900">
                        <a:buFont typeface="+mj-lt"/>
                        <a:buAutoNum type="arabicPeriod" startAt="3"/>
                      </a:pPr>
                      <a:r>
                        <a:rPr lang="en-US" b="1" dirty="0"/>
                        <a:t>When prepared:</a:t>
                      </a:r>
                    </a:p>
                    <a:p>
                      <a:pPr marL="0" indent="0">
                        <a:buFont typeface="+mj-lt"/>
                        <a:buNone/>
                      </a:pPr>
                      <a:r>
                        <a:rPr lang="en-US" dirty="0"/>
                        <a:t>It is prepared in the initial stage of project formulation.</a:t>
                      </a:r>
                    </a:p>
                    <a:p>
                      <a:pPr marL="342900" indent="-342900">
                        <a:buFont typeface="+mj-lt"/>
                        <a:buAutoNum type="arabicPeriod" startAt="4"/>
                      </a:pPr>
                      <a:r>
                        <a:rPr lang="en-US" b="1" dirty="0"/>
                        <a:t>Base:</a:t>
                      </a:r>
                    </a:p>
                    <a:p>
                      <a:pPr marL="0" indent="0">
                        <a:buFont typeface="+mj-lt"/>
                        <a:buNone/>
                      </a:pPr>
                      <a:r>
                        <a:rPr lang="en-US" dirty="0"/>
                        <a:t>It is prepared on the basis of project plan.</a:t>
                      </a:r>
                    </a:p>
                    <a:p>
                      <a:pPr marL="342900" indent="-342900">
                        <a:buFont typeface="+mj-lt"/>
                        <a:buAutoNum type="arabicPeriod" startAt="5"/>
                      </a:pPr>
                      <a:r>
                        <a:rPr lang="en-US" b="1" dirty="0"/>
                        <a:t>Usefulness:</a:t>
                      </a:r>
                    </a:p>
                    <a:p>
                      <a:pPr marL="0" indent="0">
                        <a:buFont typeface="+mj-lt"/>
                        <a:buNone/>
                      </a:pPr>
                      <a:r>
                        <a:rPr lang="en-US" dirty="0"/>
                        <a:t>It is like a reference guide during the execution of project. It is a basis for obtaining loans from Banks.</a:t>
                      </a:r>
                    </a:p>
                    <a:p>
                      <a:pPr marL="342900" indent="-342900">
                        <a:buFont typeface="+mj-lt"/>
                        <a:buAutoNum type="arabicPeriod" startAt="6"/>
                      </a:pPr>
                      <a:r>
                        <a:rPr lang="en-US" b="1" dirty="0"/>
                        <a:t>Submission:</a:t>
                      </a:r>
                    </a:p>
                    <a:p>
                      <a:pPr marL="0" indent="0">
                        <a:buFont typeface="+mj-lt"/>
                        <a:buNone/>
                      </a:pPr>
                      <a:r>
                        <a:rPr lang="en-US" dirty="0"/>
                        <a:t>It is submitted to banks, FIs and other major investors to invest in the firms.</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startAt="7"/>
                        <a:tabLst/>
                        <a:defRPr/>
                      </a:pPr>
                      <a:r>
                        <a:rPr lang="en-US" b="1" dirty="0"/>
                        <a:t>Government Clearances:</a:t>
                      </a:r>
                    </a:p>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dirty="0"/>
                        <a:t>It is required for govt. clearances such as clearance from Pollution Control Board.</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startAt="8"/>
                        <a:tabLst/>
                        <a:defRPr/>
                      </a:pPr>
                      <a:r>
                        <a:rPr lang="en-US" b="1" dirty="0"/>
                        <a:t>Details:</a:t>
                      </a:r>
                    </a:p>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dirty="0"/>
                        <a:t>It gives detailed information on promoters/investors, capital assets, marketing plans, etc.</a:t>
                      </a:r>
                    </a:p>
                    <a:p>
                      <a:pPr marL="0" indent="0">
                        <a:buFont typeface="+mj-lt"/>
                        <a:buNone/>
                      </a:pPr>
                      <a:endParaRPr lang="en-US" dirty="0"/>
                    </a:p>
                    <a:p>
                      <a:pPr marL="0" indent="0">
                        <a:buFont typeface="+mj-lt"/>
                        <a:buNone/>
                      </a:pPr>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xmlns="" val="1446470095"/>
                  </a:ext>
                </a:extLst>
              </a:tr>
            </a:tbl>
          </a:graphicData>
        </a:graphic>
      </p:graphicFrame>
      <p:graphicFrame>
        <p:nvGraphicFramePr>
          <p:cNvPr id="6" name="Table 5">
            <a:extLst>
              <a:ext uri="{FF2B5EF4-FFF2-40B4-BE49-F238E27FC236}">
                <a16:creationId xmlns:a16="http://schemas.microsoft.com/office/drawing/2014/main" xmlns="" id="{0CFF5C9A-0684-4795-8831-40249814356B}"/>
              </a:ext>
            </a:extLst>
          </p:cNvPr>
          <p:cNvGraphicFramePr>
            <a:graphicFrameLocks noGrp="1"/>
          </p:cNvGraphicFramePr>
          <p:nvPr>
            <p:extLst>
              <p:ext uri="{D42A27DB-BD31-4B8C-83A1-F6EECF244321}">
                <p14:modId xmlns:p14="http://schemas.microsoft.com/office/powerpoint/2010/main" val="1329945293"/>
              </p:ext>
            </p:extLst>
          </p:nvPr>
        </p:nvGraphicFramePr>
        <p:xfrm>
          <a:off x="5989834" y="801388"/>
          <a:ext cx="6195317" cy="6056612"/>
        </p:xfrm>
        <a:graphic>
          <a:graphicData uri="http://schemas.openxmlformats.org/drawingml/2006/table">
            <a:tbl>
              <a:tblPr/>
              <a:tblGrid>
                <a:gridCol w="6195317">
                  <a:extLst>
                    <a:ext uri="{9D8B030D-6E8A-4147-A177-3AD203B41FA5}">
                      <a16:colId xmlns:a16="http://schemas.microsoft.com/office/drawing/2014/main" xmlns="" val="2156265218"/>
                    </a:ext>
                  </a:extLst>
                </a:gridCol>
              </a:tblGrid>
              <a:tr h="6056612">
                <a:tc>
                  <a:txBody>
                    <a:bodyPr/>
                    <a:lstStyle/>
                    <a:p>
                      <a:pPr marL="342900" indent="-342900">
                        <a:buFont typeface="+mj-lt"/>
                        <a:buAutoNum type="arabicPeriod"/>
                      </a:pPr>
                      <a:r>
                        <a:rPr lang="en-US" b="1" dirty="0"/>
                        <a:t>Meaning:</a:t>
                      </a:r>
                    </a:p>
                    <a:p>
                      <a:pPr marL="0" indent="0">
                        <a:buFont typeface="+mj-lt"/>
                        <a:buNone/>
                      </a:pPr>
                      <a:r>
                        <a:rPr lang="en-US" dirty="0"/>
                        <a:t>It is a written document containing in detail the findings of feasibility study in respect of marketing, finance, etc.</a:t>
                      </a:r>
                    </a:p>
                    <a:p>
                      <a:pPr marL="342900" indent="-342900">
                        <a:buFont typeface="+mj-lt"/>
                        <a:buAutoNum type="arabicPeriod" startAt="2"/>
                      </a:pPr>
                      <a:r>
                        <a:rPr lang="en-US" b="1" dirty="0"/>
                        <a:t>Who Prepares:</a:t>
                      </a:r>
                    </a:p>
                    <a:p>
                      <a:pPr marL="0" indent="0">
                        <a:buFont typeface="+mj-lt"/>
                        <a:buNone/>
                      </a:pPr>
                      <a:r>
                        <a:rPr lang="en-US" dirty="0"/>
                        <a:t>It is prepared by promoters or by lending institutions.</a:t>
                      </a:r>
                    </a:p>
                    <a:p>
                      <a:pPr marL="342900" indent="-342900">
                        <a:buFont typeface="+mj-lt"/>
                        <a:buAutoNum type="arabicPeriod" startAt="3"/>
                      </a:pPr>
                      <a:r>
                        <a:rPr lang="en-US" b="1" dirty="0"/>
                        <a:t>When prepared:</a:t>
                      </a:r>
                    </a:p>
                    <a:p>
                      <a:pPr marL="0" indent="0">
                        <a:buFont typeface="+mj-lt"/>
                        <a:buNone/>
                      </a:pPr>
                      <a:r>
                        <a:rPr lang="en-US" dirty="0"/>
                        <a:t>It is prepared after conducting a feasibility study.</a:t>
                      </a:r>
                    </a:p>
                    <a:p>
                      <a:pPr marL="342900" indent="-342900">
                        <a:buFont typeface="+mj-lt"/>
                        <a:buAutoNum type="arabicPeriod" startAt="4"/>
                      </a:pPr>
                      <a:r>
                        <a:rPr lang="en-US" b="1" dirty="0"/>
                        <a:t>Base:</a:t>
                      </a:r>
                    </a:p>
                    <a:p>
                      <a:pPr marL="0" indent="0">
                        <a:buFont typeface="+mj-lt"/>
                        <a:buNone/>
                      </a:pPr>
                      <a:r>
                        <a:rPr lang="en-US" dirty="0"/>
                        <a:t>Feasibility Report is prepared on the basis of feasibility study.</a:t>
                      </a:r>
                    </a:p>
                    <a:p>
                      <a:pPr marL="342900" indent="-342900">
                        <a:buFont typeface="+mj-lt"/>
                        <a:buAutoNum type="arabicPeriod" startAt="5"/>
                      </a:pPr>
                      <a:r>
                        <a:rPr lang="en-US" b="1" dirty="0"/>
                        <a:t>Usefulness: </a:t>
                      </a:r>
                    </a:p>
                    <a:p>
                      <a:pPr marL="0" indent="0">
                        <a:buFont typeface="+mj-lt"/>
                        <a:buNone/>
                      </a:pPr>
                      <a:r>
                        <a:rPr lang="en-US" dirty="0"/>
                        <a:t>It is useful to find out commercial viability of the project i.e. rate of success or failure of a project.</a:t>
                      </a:r>
                    </a:p>
                    <a:p>
                      <a:pPr marL="342900" indent="-342900">
                        <a:buFont typeface="+mj-lt"/>
                        <a:buAutoNum type="arabicPeriod" startAt="6"/>
                      </a:pPr>
                      <a:r>
                        <a:rPr lang="en-US" b="1" dirty="0"/>
                        <a:t>Submission:</a:t>
                      </a:r>
                    </a:p>
                    <a:p>
                      <a:pPr marL="0" indent="0">
                        <a:buFont typeface="+mj-lt"/>
                        <a:buNone/>
                      </a:pPr>
                      <a:r>
                        <a:rPr lang="en-US" dirty="0"/>
                        <a:t>Generally, it is retained by the interested party that conducts feasibility study.</a:t>
                      </a:r>
                    </a:p>
                    <a:p>
                      <a:pPr marL="342900" indent="-342900">
                        <a:buFont typeface="+mj-lt"/>
                        <a:buAutoNum type="arabicPeriod" startAt="7"/>
                      </a:pPr>
                      <a:r>
                        <a:rPr lang="en-US" b="1" dirty="0"/>
                        <a:t>Government Clearances:</a:t>
                      </a:r>
                    </a:p>
                    <a:p>
                      <a:pPr marL="0" indent="0">
                        <a:buFont typeface="+mj-lt"/>
                        <a:buNone/>
                      </a:pPr>
                      <a:r>
                        <a:rPr lang="en-US" dirty="0"/>
                        <a:t>Feasibility report is not required for Government clearances.</a:t>
                      </a:r>
                    </a:p>
                    <a:p>
                      <a:pPr marL="0" indent="0">
                        <a:buFont typeface="+mj-lt"/>
                        <a:buNone/>
                      </a:pPr>
                      <a:endParaRPr lang="en-US" dirty="0"/>
                    </a:p>
                    <a:p>
                      <a:pPr marL="342900" indent="-342900">
                        <a:buFont typeface="+mj-lt"/>
                        <a:buAutoNum type="arabicPeriod" startAt="8"/>
                      </a:pPr>
                      <a:r>
                        <a:rPr lang="en-US" b="1" dirty="0"/>
                        <a:t>Details:</a:t>
                      </a:r>
                    </a:p>
                    <a:p>
                      <a:pPr marL="0" indent="0">
                        <a:buFont typeface="+mj-lt"/>
                        <a:buNone/>
                      </a:pPr>
                      <a:r>
                        <a:rPr lang="en-US" dirty="0"/>
                        <a:t>It is a brief report which states whether or not it is worth undertaking a project or not.</a:t>
                      </a:r>
                    </a:p>
                  </a:txBody>
                  <a:tcPr>
                    <a:lnL w="12700" cmpd="sng">
                      <a:solidFill>
                        <a:schemeClr val="tx1"/>
                      </a:solidFill>
                      <a:prstDash val="soli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xmlns="" val="1257343222"/>
                  </a:ext>
                </a:extLst>
              </a:tr>
            </a:tbl>
          </a:graphicData>
        </a:graphic>
      </p:graphicFrame>
    </p:spTree>
    <p:extLst>
      <p:ext uri="{BB962C8B-B14F-4D97-AF65-F5344CB8AC3E}">
        <p14:creationId xmlns:p14="http://schemas.microsoft.com/office/powerpoint/2010/main" val="221331859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E4B617D5-718E-4E74-86C4-2D35D46A95D0}"/>
              </a:ext>
            </a:extLst>
          </p:cNvPr>
          <p:cNvSpPr>
            <a:spLocks noGrp="1"/>
          </p:cNvSpPr>
          <p:nvPr>
            <p:ph idx="1"/>
          </p:nvPr>
        </p:nvSpPr>
        <p:spPr>
          <a:xfrm>
            <a:off x="138112" y="0"/>
            <a:ext cx="11915775" cy="6938010"/>
          </a:xfrm>
        </p:spPr>
        <p:txBody>
          <a:bodyPr>
            <a:normAutofit/>
          </a:bodyPr>
          <a:lstStyle/>
          <a:p>
            <a:pPr>
              <a:buFont typeface="Wingdings" panose="05000000000000000000" pitchFamily="2" charset="2"/>
              <a:buChar char="v"/>
            </a:pPr>
            <a:r>
              <a:rPr lang="en-US" sz="3200" b="1" dirty="0"/>
              <a:t> </a:t>
            </a:r>
            <a:r>
              <a:rPr lang="en-US" sz="3200" b="1" u="sng" dirty="0"/>
              <a:t>CONCEPT AND STAGES OF BUSINESS UNIT PROMOTION</a:t>
            </a:r>
          </a:p>
          <a:p>
            <a:pPr marL="0" indent="0">
              <a:buNone/>
            </a:pPr>
            <a:r>
              <a:rPr lang="en-US" b="1" dirty="0"/>
              <a:t>CONCEPT: </a:t>
            </a:r>
            <a:r>
              <a:rPr lang="en-US" dirty="0"/>
              <a:t>Business unit promotion refers to all those activities relating to setting up and promotion of business units.</a:t>
            </a:r>
          </a:p>
          <a:p>
            <a:pPr marL="0" indent="0">
              <a:buNone/>
            </a:pPr>
            <a:r>
              <a:rPr lang="en-US" b="1" u="sng" dirty="0"/>
              <a:t>Stages of Business Unit Promotion</a:t>
            </a:r>
          </a:p>
          <a:p>
            <a:pPr marL="0" indent="0">
              <a:buNone/>
            </a:pPr>
            <a:r>
              <a:rPr lang="en-US" dirty="0"/>
              <a:t>The following are the main stages in setting up of a business unit:</a:t>
            </a:r>
          </a:p>
          <a:p>
            <a:pPr marL="514350" indent="-514350">
              <a:buFont typeface="+mj-lt"/>
              <a:buAutoNum type="arabicPeriod"/>
            </a:pPr>
            <a:r>
              <a:rPr lang="en-US" b="1" dirty="0"/>
              <a:t>Identification of Business Opportunity</a:t>
            </a:r>
          </a:p>
          <a:p>
            <a:pPr marL="0" indent="0">
              <a:buNone/>
            </a:pPr>
            <a:r>
              <a:rPr lang="en-US" dirty="0"/>
              <a:t>The entrepreneur must identify an opportunity to undertake a new venture. The business opportunity can be generated  through various techniques such as: </a:t>
            </a:r>
          </a:p>
          <a:p>
            <a:r>
              <a:rPr lang="en-US" b="1" dirty="0"/>
              <a:t>Market Research-</a:t>
            </a:r>
            <a:r>
              <a:rPr lang="en-US" dirty="0"/>
              <a:t> to find out needs and problem of the potential customers.</a:t>
            </a:r>
          </a:p>
          <a:p>
            <a:r>
              <a:rPr lang="en-US" b="1" dirty="0"/>
              <a:t>Discussion with business-</a:t>
            </a:r>
            <a:r>
              <a:rPr lang="en-US" dirty="0"/>
              <a:t> minded individuals, existing customers and dealers.</a:t>
            </a:r>
          </a:p>
          <a:p>
            <a:r>
              <a:rPr lang="en-US" b="1" dirty="0"/>
              <a:t>Consultations</a:t>
            </a:r>
            <a:r>
              <a:rPr lang="en-US" dirty="0"/>
              <a:t> with business consultants or advisors.</a:t>
            </a:r>
          </a:p>
          <a:p>
            <a:r>
              <a:rPr lang="en-US" b="1" dirty="0"/>
              <a:t>Brainstorming sessions</a:t>
            </a:r>
            <a:r>
              <a:rPr lang="en-US" dirty="0"/>
              <a:t> with existing employees (if the entrepreneur is already running a business unit.)</a:t>
            </a:r>
          </a:p>
          <a:p>
            <a:r>
              <a:rPr lang="en-US" b="1" dirty="0"/>
              <a:t>Observations</a:t>
            </a:r>
            <a:r>
              <a:rPr lang="en-US" dirty="0"/>
              <a:t> at market place- customers at retail stores.</a:t>
            </a:r>
          </a:p>
          <a:p>
            <a:pPr marL="0" indent="0">
              <a:buNone/>
            </a:pPr>
            <a:endParaRPr lang="en-IN" dirty="0"/>
          </a:p>
        </p:txBody>
      </p:sp>
    </p:spTree>
    <p:extLst>
      <p:ext uri="{BB962C8B-B14F-4D97-AF65-F5344CB8AC3E}">
        <p14:creationId xmlns:p14="http://schemas.microsoft.com/office/powerpoint/2010/main" val="263846637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64393689-935B-475C-A8B5-DF224A043709}"/>
              </a:ext>
            </a:extLst>
          </p:cNvPr>
          <p:cNvSpPr>
            <a:spLocks noGrp="1"/>
          </p:cNvSpPr>
          <p:nvPr>
            <p:ph idx="1"/>
          </p:nvPr>
        </p:nvSpPr>
        <p:spPr>
          <a:xfrm>
            <a:off x="186690" y="123825"/>
            <a:ext cx="11818620" cy="7040880"/>
          </a:xfrm>
        </p:spPr>
        <p:txBody>
          <a:bodyPr>
            <a:normAutofit/>
          </a:bodyPr>
          <a:lstStyle/>
          <a:p>
            <a:pPr marL="514350" indent="-514350">
              <a:lnSpc>
                <a:spcPct val="60000"/>
              </a:lnSpc>
              <a:buAutoNum type="arabicPeriod" startAt="2"/>
            </a:pPr>
            <a:r>
              <a:rPr lang="en-US" sz="3200" b="1" dirty="0"/>
              <a:t>Evaluation of Business Opportunities</a:t>
            </a:r>
          </a:p>
          <a:p>
            <a:pPr marL="0" indent="0">
              <a:lnSpc>
                <a:spcPct val="60000"/>
              </a:lnSpc>
              <a:buNone/>
            </a:pPr>
            <a:r>
              <a:rPr lang="en-US" dirty="0"/>
              <a:t>Every business opportunity or idea must be properly evaluated. The business firm must conduct cost-benefit analysis of each and every idea. </a:t>
            </a:r>
          </a:p>
          <a:p>
            <a:pPr lvl="1"/>
            <a:r>
              <a:rPr lang="en-US" dirty="0"/>
              <a:t>The costs can be measured in terms of resources required to implement the opportunity.</a:t>
            </a:r>
          </a:p>
          <a:p>
            <a:pPr lvl="1"/>
            <a:r>
              <a:rPr lang="en-US" dirty="0"/>
              <a:t>The benefits can be measured in terms of sales, profits, goodwill, etc.</a:t>
            </a:r>
          </a:p>
          <a:p>
            <a:pPr marL="0" indent="0">
              <a:buNone/>
            </a:pPr>
            <a:r>
              <a:rPr lang="en-US" dirty="0"/>
              <a:t>The firm must also find out whether or not the new business venture would be in line with the objectives of the </a:t>
            </a:r>
            <a:r>
              <a:rPr lang="en-US" dirty="0" err="1"/>
              <a:t>organisation</a:t>
            </a:r>
            <a:r>
              <a:rPr lang="en-US" dirty="0"/>
              <a:t>.</a:t>
            </a:r>
          </a:p>
          <a:p>
            <a:pPr marL="0" indent="0">
              <a:buNone/>
            </a:pPr>
            <a:r>
              <a:rPr lang="en-US" dirty="0"/>
              <a:t>To evaluate the opportunity, business firms need to find answers to the following questions:</a:t>
            </a:r>
          </a:p>
          <a:p>
            <a:pPr lvl="1"/>
            <a:r>
              <a:rPr lang="en-US" dirty="0"/>
              <a:t>Do the users need such a product?</a:t>
            </a:r>
          </a:p>
          <a:p>
            <a:pPr lvl="1"/>
            <a:r>
              <a:rPr lang="en-US" dirty="0"/>
              <a:t>Can the existing </a:t>
            </a:r>
            <a:r>
              <a:rPr lang="en-US" dirty="0" err="1"/>
              <a:t>organisational</a:t>
            </a:r>
            <a:r>
              <a:rPr lang="en-US" dirty="0"/>
              <a:t> set-up handle the new product?</a:t>
            </a:r>
          </a:p>
          <a:p>
            <a:pPr lvl="1"/>
            <a:r>
              <a:rPr lang="en-US" dirty="0"/>
              <a:t>What would be the nature and the amount of resources required to manage the new product?</a:t>
            </a:r>
          </a:p>
          <a:p>
            <a:pPr lvl="1"/>
            <a:r>
              <a:rPr lang="en-US" dirty="0"/>
              <a:t>When it would be possible to break-even in respect of new product?</a:t>
            </a:r>
          </a:p>
          <a:p>
            <a:pPr lvl="1"/>
            <a:r>
              <a:rPr lang="en-IN" dirty="0"/>
              <a:t>What are the substitutes or competing products available in the market?</a:t>
            </a:r>
          </a:p>
          <a:p>
            <a:pPr lvl="1"/>
            <a:r>
              <a:rPr lang="en-IN" dirty="0"/>
              <a:t>What is the nature of competition that exists in the market?</a:t>
            </a:r>
          </a:p>
        </p:txBody>
      </p:sp>
    </p:spTree>
    <p:extLst>
      <p:ext uri="{BB962C8B-B14F-4D97-AF65-F5344CB8AC3E}">
        <p14:creationId xmlns:p14="http://schemas.microsoft.com/office/powerpoint/2010/main" val="146340659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95F4A24B-1C16-4643-845C-281D6923786E}"/>
              </a:ext>
            </a:extLst>
          </p:cNvPr>
          <p:cNvSpPr>
            <a:spLocks noGrp="1"/>
          </p:cNvSpPr>
          <p:nvPr>
            <p:ph idx="1"/>
          </p:nvPr>
        </p:nvSpPr>
        <p:spPr>
          <a:xfrm>
            <a:off x="123825" y="523874"/>
            <a:ext cx="11963400" cy="6162675"/>
          </a:xfrm>
        </p:spPr>
        <p:txBody>
          <a:bodyPr>
            <a:normAutofit/>
          </a:bodyPr>
          <a:lstStyle/>
          <a:p>
            <a:pPr marL="514350" indent="-514350">
              <a:buAutoNum type="arabicPeriod" startAt="3"/>
            </a:pPr>
            <a:r>
              <a:rPr lang="en-US" sz="3200" b="1" dirty="0"/>
              <a:t>Selection of the Best Opportunity</a:t>
            </a:r>
          </a:p>
          <a:p>
            <a:pPr marL="0" indent="0">
              <a:buNone/>
            </a:pPr>
            <a:r>
              <a:rPr lang="en-US" dirty="0"/>
              <a:t>The business firm needs to select the best opportunity. At times, the entrepreneur may reject all the ideas as they may not be commercially feasible. Before selecting the opportunity, the entrepreneur needs to go for a detailed analysis of the short-listed opportunity.</a:t>
            </a:r>
          </a:p>
          <a:p>
            <a:pPr marL="0" indent="0">
              <a:buNone/>
            </a:pPr>
            <a:r>
              <a:rPr lang="en-US" dirty="0"/>
              <a:t>Selection of the best idea is not an easy task. It may take few days, or months or even a couple of years. The entrepreneur may consult experts or consultants in finalizing the best idea. The best idea would be the one that would provide maximum possible returns at minimum possible costs, not only in the short run but also from long term point of view.</a:t>
            </a:r>
          </a:p>
        </p:txBody>
      </p:sp>
    </p:spTree>
    <p:extLst>
      <p:ext uri="{BB962C8B-B14F-4D97-AF65-F5344CB8AC3E}">
        <p14:creationId xmlns:p14="http://schemas.microsoft.com/office/powerpoint/2010/main" val="96585698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985F8BB6-4E97-4023-AB10-37FFC32A2D72}"/>
              </a:ext>
            </a:extLst>
          </p:cNvPr>
          <p:cNvSpPr>
            <a:spLocks noGrp="1"/>
          </p:cNvSpPr>
          <p:nvPr>
            <p:ph idx="1"/>
          </p:nvPr>
        </p:nvSpPr>
        <p:spPr>
          <a:xfrm>
            <a:off x="219075" y="190500"/>
            <a:ext cx="11744325" cy="6410325"/>
          </a:xfrm>
        </p:spPr>
        <p:txBody>
          <a:bodyPr>
            <a:normAutofit/>
          </a:bodyPr>
          <a:lstStyle/>
          <a:p>
            <a:pPr marL="514350" indent="-514350">
              <a:buAutoNum type="arabicPeriod" startAt="4"/>
            </a:pPr>
            <a:r>
              <a:rPr lang="en-US" sz="3200" b="1" dirty="0"/>
              <a:t>Decision on Location</a:t>
            </a:r>
          </a:p>
          <a:p>
            <a:pPr marL="0" indent="0">
              <a:buNone/>
            </a:pPr>
            <a:r>
              <a:rPr lang="en-US" dirty="0"/>
              <a:t>An important decision, the entrepreneur has to take is in respect of locating the business enterprise. There should be proper location of business unit not only for production purpose but also for distribution of products. </a:t>
            </a:r>
          </a:p>
          <a:p>
            <a:pPr marL="0" indent="0">
              <a:buNone/>
            </a:pPr>
            <a:r>
              <a:rPr lang="en-US" dirty="0"/>
              <a:t>Certain factors must be considered before locating the plant or unit:</a:t>
            </a:r>
          </a:p>
          <a:p>
            <a:r>
              <a:rPr lang="en-US" dirty="0"/>
              <a:t>Law and order situation in the locality or state.</a:t>
            </a:r>
          </a:p>
          <a:p>
            <a:r>
              <a:rPr lang="en-US" dirty="0" err="1"/>
              <a:t>Labour</a:t>
            </a:r>
            <a:r>
              <a:rPr lang="en-US" dirty="0"/>
              <a:t> relations in the state or area.</a:t>
            </a:r>
          </a:p>
          <a:p>
            <a:r>
              <a:rPr lang="en-US" dirty="0"/>
              <a:t>Infrastructure facilities.</a:t>
            </a:r>
          </a:p>
          <a:p>
            <a:r>
              <a:rPr lang="en-US" dirty="0"/>
              <a:t>Incentives from the government.</a:t>
            </a:r>
          </a:p>
          <a:p>
            <a:r>
              <a:rPr lang="en-US" dirty="0"/>
              <a:t>Proximity to the sources of raw material.</a:t>
            </a:r>
          </a:p>
          <a:p>
            <a:r>
              <a:rPr lang="en-US" dirty="0"/>
              <a:t>Proximity to the market.</a:t>
            </a:r>
          </a:p>
          <a:p>
            <a:r>
              <a:rPr lang="en-US" dirty="0"/>
              <a:t>Skilled workforce availability.</a:t>
            </a:r>
          </a:p>
          <a:p>
            <a:r>
              <a:rPr lang="en-US" dirty="0"/>
              <a:t>Social infrastructure like health </a:t>
            </a:r>
            <a:r>
              <a:rPr lang="en-US" dirty="0" err="1"/>
              <a:t>centres</a:t>
            </a:r>
            <a:r>
              <a:rPr lang="en-US" dirty="0"/>
              <a:t> , educational facilities.</a:t>
            </a:r>
          </a:p>
          <a:p>
            <a:pPr marL="0" indent="0">
              <a:buNone/>
            </a:pPr>
            <a:endParaRPr lang="en-IN" dirty="0"/>
          </a:p>
        </p:txBody>
      </p:sp>
    </p:spTree>
    <p:extLst>
      <p:ext uri="{BB962C8B-B14F-4D97-AF65-F5344CB8AC3E}">
        <p14:creationId xmlns:p14="http://schemas.microsoft.com/office/powerpoint/2010/main" val="385688995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8425335F-00B7-42D9-9BE1-AB96567EC042}"/>
              </a:ext>
            </a:extLst>
          </p:cNvPr>
          <p:cNvSpPr>
            <a:spLocks noGrp="1"/>
          </p:cNvSpPr>
          <p:nvPr>
            <p:ph idx="1"/>
          </p:nvPr>
        </p:nvSpPr>
        <p:spPr>
          <a:xfrm>
            <a:off x="95249" y="190500"/>
            <a:ext cx="11953875" cy="6524624"/>
          </a:xfrm>
        </p:spPr>
        <p:txBody>
          <a:bodyPr>
            <a:normAutofit lnSpcReduction="10000"/>
          </a:bodyPr>
          <a:lstStyle/>
          <a:p>
            <a:pPr marL="514350" indent="-514350">
              <a:buAutoNum type="arabicPeriod" startAt="5"/>
            </a:pPr>
            <a:r>
              <a:rPr lang="en-US" sz="3200" b="1" dirty="0"/>
              <a:t>Develop a Business Plan</a:t>
            </a:r>
          </a:p>
          <a:p>
            <a:pPr marL="0" indent="0">
              <a:buNone/>
            </a:pPr>
            <a:r>
              <a:rPr lang="en-US" dirty="0"/>
              <a:t>The business plan describes the future direction of the business. The business firm must prepare a sound business plan to exploit the opportunity or idea. A good business plan is important in determining the resources required, obtaining them, and effectively managing the business venture.</a:t>
            </a:r>
          </a:p>
          <a:p>
            <a:pPr marL="0" indent="0">
              <a:buNone/>
            </a:pPr>
            <a:r>
              <a:rPr lang="en-US" dirty="0"/>
              <a:t>The business plan is written document that describes all the relevant internal and external elements involved in staring a new business unit. It integrates all the functional plans such as marketing, finance, production, and personnel. The plan acts as a road map to the business firm. It tries to provide answers to the following three important questions:</a:t>
            </a:r>
          </a:p>
          <a:p>
            <a:r>
              <a:rPr lang="en-US" dirty="0"/>
              <a:t>What is the present position of the firm? </a:t>
            </a:r>
          </a:p>
          <a:p>
            <a:r>
              <a:rPr lang="en-US" dirty="0"/>
              <a:t>What should be future position of the firm?</a:t>
            </a:r>
          </a:p>
          <a:p>
            <a:r>
              <a:rPr lang="en-US" dirty="0"/>
              <a:t>What should be done to attain the future position?</a:t>
            </a:r>
          </a:p>
          <a:p>
            <a:pPr marL="0" indent="0">
              <a:buNone/>
            </a:pPr>
            <a:r>
              <a:rPr lang="en-US" dirty="0"/>
              <a:t>The business plan is required not only by the business firm but also by potential investors, banks, and other concerned stakeholders.</a:t>
            </a:r>
            <a:endParaRPr lang="en-IN" dirty="0"/>
          </a:p>
        </p:txBody>
      </p:sp>
    </p:spTree>
    <p:extLst>
      <p:ext uri="{BB962C8B-B14F-4D97-AF65-F5344CB8AC3E}">
        <p14:creationId xmlns:p14="http://schemas.microsoft.com/office/powerpoint/2010/main" val="290158276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BD7B7DE4-D1CC-48E6-849E-B56207687C7D}"/>
              </a:ext>
            </a:extLst>
          </p:cNvPr>
          <p:cNvSpPr>
            <a:spLocks noGrp="1"/>
          </p:cNvSpPr>
          <p:nvPr>
            <p:ph idx="1"/>
          </p:nvPr>
        </p:nvSpPr>
        <p:spPr>
          <a:xfrm>
            <a:off x="133349" y="152400"/>
            <a:ext cx="11896725" cy="6562725"/>
          </a:xfrm>
        </p:spPr>
        <p:txBody>
          <a:bodyPr>
            <a:normAutofit fontScale="92500"/>
          </a:bodyPr>
          <a:lstStyle/>
          <a:p>
            <a:pPr marL="514350" indent="-514350">
              <a:buAutoNum type="arabicPeriod" startAt="6"/>
            </a:pPr>
            <a:r>
              <a:rPr lang="en-US" sz="3000" b="1" dirty="0"/>
              <a:t>Determine the Resources Required</a:t>
            </a:r>
            <a:r>
              <a:rPr lang="en-US" dirty="0"/>
              <a:t> </a:t>
            </a:r>
          </a:p>
          <a:p>
            <a:pPr marL="0" indent="0">
              <a:buNone/>
            </a:pPr>
            <a:r>
              <a:rPr lang="en-US" dirty="0"/>
              <a:t>The business firm should determine the sources of the resources. For instance, in the case of financial resources, the entrepreneur must find out the sources of finance- both for working capital and for fixed capital. The financial resources must be acquired at the lowest possible cost.</a:t>
            </a:r>
          </a:p>
          <a:p>
            <a:pPr marL="0" indent="0">
              <a:buNone/>
            </a:pPr>
            <a:r>
              <a:rPr lang="en-US" dirty="0"/>
              <a:t>In respect of human resources, business firms should consider competent and capable persons. The potential employees should not only have the right knowledge and skills, but also positive attitude towards the work and the </a:t>
            </a:r>
            <a:r>
              <a:rPr lang="en-US" dirty="0" err="1"/>
              <a:t>organisation</a:t>
            </a:r>
            <a:r>
              <a:rPr lang="en-US" dirty="0"/>
              <a:t>.</a:t>
            </a:r>
          </a:p>
          <a:p>
            <a:pPr marL="514350" indent="-514350">
              <a:buAutoNum type="arabicPeriod" startAt="7"/>
            </a:pPr>
            <a:r>
              <a:rPr lang="en-US" sz="3000" b="1" dirty="0"/>
              <a:t>Arrangement of Resources</a:t>
            </a:r>
          </a:p>
          <a:p>
            <a:pPr marL="0" indent="0">
              <a:buNone/>
            </a:pPr>
            <a:r>
              <a:rPr lang="en-US" dirty="0"/>
              <a:t>The management needs to make proper arrangement of required resources to undertake the various activities in order to achieve the targets and objectives. There must be proper arrangement of various types of resources:</a:t>
            </a:r>
          </a:p>
          <a:p>
            <a:r>
              <a:rPr lang="en-US" dirty="0"/>
              <a:t>Physical resources- negotiations with the suppliers of machines, machinery, etc.</a:t>
            </a:r>
          </a:p>
          <a:p>
            <a:r>
              <a:rPr lang="en-US" dirty="0"/>
              <a:t>Capital resources- obtaining the funds from the right sources (debt and/or equity)</a:t>
            </a:r>
          </a:p>
          <a:p>
            <a:r>
              <a:rPr lang="en-US" dirty="0"/>
              <a:t>Manpower- proper selection, placement, training, motivation and compensation.</a:t>
            </a:r>
          </a:p>
          <a:p>
            <a:endParaRPr lang="en-IN" dirty="0"/>
          </a:p>
        </p:txBody>
      </p:sp>
    </p:spTree>
    <p:extLst>
      <p:ext uri="{BB962C8B-B14F-4D97-AF65-F5344CB8AC3E}">
        <p14:creationId xmlns:p14="http://schemas.microsoft.com/office/powerpoint/2010/main" val="103427965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721A5CBA-2BEF-49EA-B397-262B650619A0}"/>
              </a:ext>
            </a:extLst>
          </p:cNvPr>
          <p:cNvSpPr>
            <a:spLocks noGrp="1"/>
          </p:cNvSpPr>
          <p:nvPr>
            <p:ph idx="1"/>
          </p:nvPr>
        </p:nvSpPr>
        <p:spPr>
          <a:xfrm>
            <a:off x="142875" y="76200"/>
            <a:ext cx="12049125" cy="7096126"/>
          </a:xfrm>
        </p:spPr>
        <p:txBody>
          <a:bodyPr>
            <a:normAutofit fontScale="92500" lnSpcReduction="10000"/>
          </a:bodyPr>
          <a:lstStyle/>
          <a:p>
            <a:pPr marL="514350" indent="-514350">
              <a:buAutoNum type="arabicPeriod" startAt="8"/>
            </a:pPr>
            <a:r>
              <a:rPr lang="en-US" sz="3000" b="1" dirty="0"/>
              <a:t>Allocation of Resources</a:t>
            </a:r>
          </a:p>
          <a:p>
            <a:pPr marL="0" indent="0">
              <a:buNone/>
            </a:pPr>
            <a:r>
              <a:rPr lang="en-US" dirty="0"/>
              <a:t>There is a need to allocate the resources to various activities. The allocation of resources depends on certain factors such as:</a:t>
            </a:r>
          </a:p>
          <a:p>
            <a:pPr lvl="1"/>
            <a:r>
              <a:rPr lang="en-US" dirty="0"/>
              <a:t>Availability of resources</a:t>
            </a:r>
          </a:p>
          <a:p>
            <a:pPr lvl="1"/>
            <a:r>
              <a:rPr lang="en-US" dirty="0"/>
              <a:t>Importance of activities- vital activities need to be allocated more resources.</a:t>
            </a:r>
          </a:p>
          <a:p>
            <a:pPr lvl="1"/>
            <a:r>
              <a:rPr lang="en-US" dirty="0"/>
              <a:t>Management philosophy- professional managements may allocate more funds towards R&amp;D, training and development, technology upgradation, CSR, etc.</a:t>
            </a:r>
          </a:p>
          <a:p>
            <a:pPr marL="514350" indent="-514350">
              <a:buAutoNum type="arabicPeriod" startAt="9"/>
            </a:pPr>
            <a:r>
              <a:rPr lang="en-IN" sz="3000" b="1" dirty="0"/>
              <a:t>Implementation</a:t>
            </a:r>
          </a:p>
          <a:p>
            <a:pPr marL="0" indent="0">
              <a:buNone/>
            </a:pPr>
            <a:r>
              <a:rPr lang="en-IN" dirty="0"/>
              <a:t>After allocating resources to various activities, the management must implement the strategy or business plan. Implementation of business plan involves:</a:t>
            </a:r>
          </a:p>
          <a:p>
            <a:pPr lvl="1"/>
            <a:r>
              <a:rPr lang="en-IN" dirty="0"/>
              <a:t>Directing and guiding the employees.</a:t>
            </a:r>
          </a:p>
          <a:p>
            <a:pPr lvl="1"/>
            <a:r>
              <a:rPr lang="en-IN" dirty="0"/>
              <a:t>Motivating the employees to perform effectively.</a:t>
            </a:r>
          </a:p>
          <a:p>
            <a:pPr marL="514350" indent="-514350">
              <a:buAutoNum type="arabicPeriod" startAt="10"/>
            </a:pPr>
            <a:r>
              <a:rPr lang="en-IN" sz="3000" b="1" dirty="0"/>
              <a:t>Periodic  Review</a:t>
            </a:r>
            <a:r>
              <a:rPr lang="en-IN" dirty="0"/>
              <a:t> </a:t>
            </a:r>
          </a:p>
          <a:p>
            <a:pPr marL="0" indent="0">
              <a:buNone/>
            </a:pPr>
            <a:r>
              <a:rPr lang="en-IN" dirty="0"/>
              <a:t>There must be periodic review to monitor the new business venture. Periodic reports must be obtained from the employees to find out the performance of the new project. The actual performance must be compared against the planned targets to find out the progress of the project. If there are any deviations, the causes of the same must be identified, and adequate measures must be undertaken to correct the deviations. </a:t>
            </a:r>
          </a:p>
        </p:txBody>
      </p:sp>
    </p:spTree>
    <p:extLst>
      <p:ext uri="{BB962C8B-B14F-4D97-AF65-F5344CB8AC3E}">
        <p14:creationId xmlns:p14="http://schemas.microsoft.com/office/powerpoint/2010/main" val="191271843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782DCBB7-5E41-4071-BACC-7811CB0F8298}"/>
              </a:ext>
            </a:extLst>
          </p:cNvPr>
          <p:cNvSpPr>
            <a:spLocks noGrp="1"/>
          </p:cNvSpPr>
          <p:nvPr>
            <p:ph idx="1"/>
          </p:nvPr>
        </p:nvSpPr>
        <p:spPr>
          <a:xfrm>
            <a:off x="95249" y="9525"/>
            <a:ext cx="11944351" cy="7315200"/>
          </a:xfrm>
        </p:spPr>
        <p:txBody>
          <a:bodyPr>
            <a:normAutofit lnSpcReduction="10000"/>
          </a:bodyPr>
          <a:lstStyle/>
          <a:p>
            <a:pPr>
              <a:buFont typeface="Wingdings" panose="05000000000000000000" pitchFamily="2" charset="2"/>
              <a:buChar char="v"/>
            </a:pPr>
            <a:r>
              <a:rPr lang="en-US" sz="3200" b="1" u="sng" dirty="0"/>
              <a:t> FACTORS DETERMINING LOCATION</a:t>
            </a:r>
            <a:endParaRPr lang="en-US" sz="3200" dirty="0"/>
          </a:p>
          <a:p>
            <a:pPr marL="0" indent="0">
              <a:buNone/>
            </a:pPr>
            <a:r>
              <a:rPr lang="en-IN" dirty="0"/>
              <a:t> Business firms need to select the best suitable location for setting up a business unit. A study conducted by IIFT, New Delhi, indicates that manufacturers consider the following factors, in order of importance, while locating units in any particular State:</a:t>
            </a:r>
          </a:p>
          <a:p>
            <a:pPr lvl="1"/>
            <a:r>
              <a:rPr lang="en-IN" dirty="0"/>
              <a:t>General law and order situation.</a:t>
            </a:r>
          </a:p>
          <a:p>
            <a:pPr lvl="1"/>
            <a:r>
              <a:rPr lang="en-IN" dirty="0"/>
              <a:t>Infrastructure facilities like roads, power, etc.</a:t>
            </a:r>
          </a:p>
          <a:p>
            <a:pPr lvl="1"/>
            <a:r>
              <a:rPr lang="en-IN" dirty="0"/>
              <a:t>Congenial industrial relations.</a:t>
            </a:r>
          </a:p>
          <a:p>
            <a:pPr lvl="1"/>
            <a:r>
              <a:rPr lang="en-IN" dirty="0"/>
              <a:t>Trained and production workforce.</a:t>
            </a:r>
          </a:p>
          <a:p>
            <a:pPr lvl="1"/>
            <a:r>
              <a:rPr lang="en-IN" dirty="0"/>
              <a:t>Availability of social infrastructure like schools, hospitals, etc.</a:t>
            </a:r>
          </a:p>
          <a:p>
            <a:pPr lvl="1"/>
            <a:r>
              <a:rPr lang="en-IN" dirty="0"/>
              <a:t>Investor friendly attitude.</a:t>
            </a:r>
          </a:p>
          <a:p>
            <a:pPr lvl="1"/>
            <a:r>
              <a:rPr lang="en-IN" dirty="0"/>
              <a:t>Timely clearance and approvals.</a:t>
            </a:r>
          </a:p>
          <a:p>
            <a:pPr lvl="1"/>
            <a:r>
              <a:rPr lang="en-IN" dirty="0"/>
              <a:t>Less bureaucratic control.</a:t>
            </a:r>
          </a:p>
          <a:p>
            <a:pPr lvl="1"/>
            <a:r>
              <a:rPr lang="en-IN" dirty="0"/>
              <a:t>Incentives and Concessions.</a:t>
            </a:r>
          </a:p>
          <a:p>
            <a:pPr marL="0" indent="0">
              <a:buNone/>
            </a:pPr>
            <a:r>
              <a:rPr lang="en-IN" dirty="0"/>
              <a:t>From the above study, it is clear that manufactures give top priority to law and order situation, and least priority to incentives and concessions. A part from above factors, certain other factors such as availability of raw materials, proximity to the market, etc., must be considered.</a:t>
            </a:r>
          </a:p>
          <a:p>
            <a:pPr marL="0" indent="0">
              <a:buNone/>
            </a:pPr>
            <a:endParaRPr lang="en-IN" dirty="0"/>
          </a:p>
        </p:txBody>
      </p:sp>
    </p:spTree>
    <p:extLst>
      <p:ext uri="{BB962C8B-B14F-4D97-AF65-F5344CB8AC3E}">
        <p14:creationId xmlns:p14="http://schemas.microsoft.com/office/powerpoint/2010/main" val="15316023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C041888-04B5-4888-AF70-10AA50E93DB0}"/>
              </a:ext>
            </a:extLst>
          </p:cNvPr>
          <p:cNvSpPr>
            <a:spLocks noGrp="1"/>
          </p:cNvSpPr>
          <p:nvPr>
            <p:ph idx="1"/>
          </p:nvPr>
        </p:nvSpPr>
        <p:spPr>
          <a:xfrm>
            <a:off x="133349" y="123825"/>
            <a:ext cx="11934825" cy="6572250"/>
          </a:xfrm>
        </p:spPr>
        <p:txBody>
          <a:bodyPr/>
          <a:lstStyle/>
          <a:p>
            <a:pPr marL="0" indent="0">
              <a:buNone/>
            </a:pPr>
            <a:r>
              <a:rPr lang="en-US" dirty="0"/>
              <a:t>Some of the importance factors that affect location include the following:</a:t>
            </a:r>
          </a:p>
          <a:p>
            <a:pPr marL="514350" indent="-514350">
              <a:buFont typeface="+mj-lt"/>
              <a:buAutoNum type="arabicPeriod"/>
            </a:pPr>
            <a:r>
              <a:rPr lang="en-US" dirty="0"/>
              <a:t>Law and Order Situation: This is one of the most important factors, which business firms consider in locating a business unit in any state or region. If there is poor law and order situation, then it does not make sense to locate business units in such areas or state, unless there are compelling factors such as availability of heavy or bulky raw materials only in that area. In India, business firms are reluctant to set up business units in the North-Eastern States such as Bihar because of law and order problems.</a:t>
            </a:r>
          </a:p>
          <a:p>
            <a:pPr marL="514350" indent="-514350">
              <a:buFont typeface="+mj-lt"/>
              <a:buAutoNum type="arabicPeriod"/>
            </a:pPr>
            <a:r>
              <a:rPr lang="en-US" dirty="0"/>
              <a:t>Infrastructure Facilities: The selected site should have adequate infrastructure facilities. Without proper infrastructure facilities, it would be difficult to undertake operations efficiently. The infrastructure facilities form the backbone of many types of industries without which their activities may come to a virtual halt. Some of the important infrastructure facilities include:</a:t>
            </a:r>
          </a:p>
          <a:p>
            <a:pPr lvl="1"/>
            <a:r>
              <a:rPr lang="en-US" dirty="0"/>
              <a:t>Transport and communications.</a:t>
            </a:r>
          </a:p>
          <a:p>
            <a:pPr lvl="1"/>
            <a:r>
              <a:rPr lang="en-US" dirty="0"/>
              <a:t>Banking facilities.</a:t>
            </a:r>
          </a:p>
          <a:p>
            <a:pPr lvl="1"/>
            <a:r>
              <a:rPr lang="en-US" dirty="0"/>
              <a:t>Power, water, etc.</a:t>
            </a:r>
          </a:p>
        </p:txBody>
      </p:sp>
    </p:spTree>
    <p:extLst>
      <p:ext uri="{BB962C8B-B14F-4D97-AF65-F5344CB8AC3E}">
        <p14:creationId xmlns:p14="http://schemas.microsoft.com/office/powerpoint/2010/main" val="39209697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8929433F-A6D0-4AF7-BA21-EAAE879FFB60}"/>
              </a:ext>
            </a:extLst>
          </p:cNvPr>
          <p:cNvSpPr>
            <a:spLocks noGrp="1"/>
          </p:cNvSpPr>
          <p:nvPr>
            <p:ph idx="1"/>
          </p:nvPr>
        </p:nvSpPr>
        <p:spPr>
          <a:xfrm>
            <a:off x="125128" y="0"/>
            <a:ext cx="12066872" cy="6978317"/>
          </a:xfrm>
        </p:spPr>
        <p:txBody>
          <a:bodyPr>
            <a:normAutofit/>
          </a:bodyPr>
          <a:lstStyle/>
          <a:p>
            <a:pPr marL="514350" indent="-514350">
              <a:buAutoNum type="arabicPeriod" startAt="4"/>
            </a:pPr>
            <a:r>
              <a:rPr lang="en-US" u="sng" dirty="0">
                <a:latin typeface="Arial Rounded MT Bold" panose="020F0704030504030204" pitchFamily="34" charset="0"/>
                <a:cs typeface="Arial" panose="020B0604020202020204" pitchFamily="34" charset="0"/>
              </a:rPr>
              <a:t>Formulation of Strategies</a:t>
            </a:r>
            <a:r>
              <a:rPr lang="en-US" sz="2400" dirty="0">
                <a:latin typeface="Arial Rounded MT Bold" panose="020F0704030504030204" pitchFamily="34" charset="0"/>
                <a:cs typeface="Arial" panose="020B0604020202020204" pitchFamily="34" charset="0"/>
              </a:rPr>
              <a:t>: </a:t>
            </a:r>
            <a:r>
              <a:rPr lang="en-US" spc="-150" dirty="0">
                <a:cs typeface="Arial" panose="020B0604020202020204" pitchFamily="34" charset="0"/>
              </a:rPr>
              <a:t>The management team must formulate strategies. Generally, a strategy is a long team plan to achieve objectives. However, a strategy is a long term plan to achieve objectives. However, nowadays, business firms frame short term strategies as well.</a:t>
            </a:r>
          </a:p>
          <a:p>
            <a:pPr marL="0" indent="0">
              <a:buNone/>
            </a:pPr>
            <a:r>
              <a:rPr lang="en-US" dirty="0">
                <a:cs typeface="Arial" panose="020B0604020202020204" pitchFamily="34" charset="0"/>
              </a:rPr>
              <a:t>	The formulation of strategies is as follows:</a:t>
            </a:r>
          </a:p>
          <a:p>
            <a:pPr lvl="1"/>
            <a:r>
              <a:rPr lang="en-US" dirty="0">
                <a:cs typeface="Arial" panose="020B0604020202020204" pitchFamily="34" charset="0"/>
              </a:rPr>
              <a:t>The top management frames the </a:t>
            </a:r>
            <a:r>
              <a:rPr lang="en-US" b="1" dirty="0">
                <a:cs typeface="Arial" panose="020B0604020202020204" pitchFamily="34" charset="0"/>
              </a:rPr>
              <a:t>corporate strategy</a:t>
            </a:r>
            <a:r>
              <a:rPr lang="en-US" dirty="0">
                <a:cs typeface="Arial" panose="020B0604020202020204" pitchFamily="34" charset="0"/>
              </a:rPr>
              <a:t> – such as growth strategy.</a:t>
            </a:r>
          </a:p>
          <a:p>
            <a:pPr lvl="1"/>
            <a:r>
              <a:rPr lang="en-US" dirty="0">
                <a:cs typeface="Arial" panose="020B0604020202020204" pitchFamily="34" charset="0"/>
              </a:rPr>
              <a:t>The divisional heads frame </a:t>
            </a:r>
            <a:r>
              <a:rPr lang="en-US" b="1" dirty="0">
                <a:cs typeface="Arial" panose="020B0604020202020204" pitchFamily="34" charset="0"/>
              </a:rPr>
              <a:t>division-wise business strategy</a:t>
            </a:r>
            <a:r>
              <a:rPr lang="en-US" dirty="0">
                <a:cs typeface="Arial" panose="020B0604020202020204" pitchFamily="34" charset="0"/>
              </a:rPr>
              <a:t> in the case strategic business units (SBUs).</a:t>
            </a:r>
          </a:p>
          <a:p>
            <a:pPr lvl="1"/>
            <a:r>
              <a:rPr lang="en-US" dirty="0">
                <a:cs typeface="Arial" panose="020B0604020202020204" pitchFamily="34" charset="0"/>
              </a:rPr>
              <a:t>The departmental heads frame the </a:t>
            </a:r>
            <a:r>
              <a:rPr lang="en-US" b="1" dirty="0">
                <a:cs typeface="Arial" panose="020B0604020202020204" pitchFamily="34" charset="0"/>
              </a:rPr>
              <a:t>functional strategies</a:t>
            </a:r>
            <a:r>
              <a:rPr lang="en-US" dirty="0">
                <a:cs typeface="Arial" panose="020B0604020202020204" pitchFamily="34" charset="0"/>
              </a:rPr>
              <a:t> such as production strategies, marketing strategies, etc.</a:t>
            </a:r>
            <a:endParaRPr lang="en-US" sz="2800" dirty="0">
              <a:latin typeface="Arial Rounded MT Bold" panose="020F0704030504030204" pitchFamily="34" charset="0"/>
              <a:cs typeface="Arial" panose="020B0604020202020204" pitchFamily="34" charset="0"/>
            </a:endParaRPr>
          </a:p>
          <a:p>
            <a:pPr lvl="1"/>
            <a:r>
              <a:rPr lang="en-US" dirty="0">
                <a:cs typeface="Arial" panose="020B0604020202020204" pitchFamily="34" charset="0"/>
              </a:rPr>
              <a:t>The lower level managers frame </a:t>
            </a:r>
            <a:r>
              <a:rPr lang="en-US" b="1" dirty="0">
                <a:cs typeface="Arial" panose="020B0604020202020204" pitchFamily="34" charset="0"/>
              </a:rPr>
              <a:t>operational strategies.</a:t>
            </a:r>
          </a:p>
          <a:p>
            <a:pPr marL="457200" lvl="1" indent="0">
              <a:buNone/>
            </a:pPr>
            <a:endParaRPr lang="en-US" sz="2400" dirty="0">
              <a:latin typeface="Arial Rounded MT Bold" panose="020F0704030504030204" pitchFamily="34" charset="0"/>
              <a:cs typeface="Arial" panose="020B0604020202020204" pitchFamily="34" charset="0"/>
            </a:endParaRPr>
          </a:p>
          <a:p>
            <a:pPr marL="0" indent="0">
              <a:buNone/>
            </a:pPr>
            <a:r>
              <a:rPr lang="en-US" sz="2400" dirty="0">
                <a:latin typeface="Arial Rounded MT Bold" panose="020F0704030504030204" pitchFamily="34" charset="0"/>
                <a:cs typeface="Arial" panose="020B0604020202020204" pitchFamily="34" charset="0"/>
              </a:rPr>
              <a:t>5.   </a:t>
            </a:r>
            <a:r>
              <a:rPr lang="en-US" dirty="0">
                <a:latin typeface="Arial Rounded MT Bold" panose="020F0704030504030204" pitchFamily="34" charset="0"/>
                <a:cs typeface="Arial" panose="020B0604020202020204" pitchFamily="34" charset="0"/>
              </a:rPr>
              <a:t> </a:t>
            </a:r>
            <a:r>
              <a:rPr lang="en-US" u="sng" dirty="0">
                <a:latin typeface="Arial Rounded MT Bold" panose="020F0704030504030204" pitchFamily="34" charset="0"/>
                <a:cs typeface="Arial" panose="020B0604020202020204" pitchFamily="34" charset="0"/>
              </a:rPr>
              <a:t>Analysis of Strategies / Plans</a:t>
            </a:r>
            <a:r>
              <a:rPr lang="en-US" dirty="0">
                <a:latin typeface="Arial Rounded MT Bold" panose="020F0704030504030204" pitchFamily="34" charset="0"/>
                <a:cs typeface="Arial" panose="020B0604020202020204" pitchFamily="34" charset="0"/>
              </a:rPr>
              <a:t> : </a:t>
            </a:r>
            <a:r>
              <a:rPr lang="en-US" dirty="0">
                <a:cs typeface="Arial" panose="020B0604020202020204" pitchFamily="34" charset="0"/>
              </a:rPr>
              <a:t>The  management must </a:t>
            </a:r>
            <a:r>
              <a:rPr lang="en-US" dirty="0" err="1">
                <a:cs typeface="Arial" panose="020B0604020202020204" pitchFamily="34" charset="0"/>
              </a:rPr>
              <a:t>analyse</a:t>
            </a:r>
            <a:r>
              <a:rPr lang="en-US" dirty="0">
                <a:cs typeface="Arial" panose="020B0604020202020204" pitchFamily="34" charset="0"/>
              </a:rPr>
              <a:t> the strategies and plans. Cost-benefit analysis must be conducted of each and every strategy or plan.</a:t>
            </a:r>
          </a:p>
          <a:p>
            <a:pPr lvl="1"/>
            <a:r>
              <a:rPr lang="en-US" dirty="0">
                <a:cs typeface="Arial" panose="020B0604020202020204" pitchFamily="34" charset="0"/>
              </a:rPr>
              <a:t>Costs can be </a:t>
            </a:r>
            <a:r>
              <a:rPr lang="en-US" dirty="0" err="1">
                <a:cs typeface="Arial" panose="020B0604020202020204" pitchFamily="34" charset="0"/>
              </a:rPr>
              <a:t>analysed</a:t>
            </a:r>
            <a:r>
              <a:rPr lang="en-US" dirty="0">
                <a:cs typeface="Arial" panose="020B0604020202020204" pitchFamily="34" charset="0"/>
              </a:rPr>
              <a:t> in terms of production, distribution, and administration expenses.</a:t>
            </a:r>
          </a:p>
          <a:p>
            <a:pPr lvl="1"/>
            <a:r>
              <a:rPr lang="en-US" dirty="0">
                <a:cs typeface="Arial" panose="020B0604020202020204" pitchFamily="34" charset="0"/>
              </a:rPr>
              <a:t>Benefits can be </a:t>
            </a:r>
            <a:r>
              <a:rPr lang="en-US" dirty="0" err="1">
                <a:cs typeface="Arial" panose="020B0604020202020204" pitchFamily="34" charset="0"/>
              </a:rPr>
              <a:t>analysed</a:t>
            </a:r>
            <a:r>
              <a:rPr lang="en-US" dirty="0">
                <a:cs typeface="Arial" panose="020B0604020202020204" pitchFamily="34" charset="0"/>
              </a:rPr>
              <a:t> in terms sales, market share, profits, goodwill, etc.</a:t>
            </a:r>
          </a:p>
          <a:p>
            <a:pPr marL="0" indent="0">
              <a:buNone/>
            </a:pPr>
            <a:endParaRPr lang="en-IN" dirty="0"/>
          </a:p>
        </p:txBody>
      </p:sp>
    </p:spTree>
    <p:extLst>
      <p:ext uri="{BB962C8B-B14F-4D97-AF65-F5344CB8AC3E}">
        <p14:creationId xmlns:p14="http://schemas.microsoft.com/office/powerpoint/2010/main" val="113093781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D182EDB0-826F-4EE8-94E0-7984BD00CE92}"/>
              </a:ext>
            </a:extLst>
          </p:cNvPr>
          <p:cNvSpPr>
            <a:spLocks noGrp="1"/>
          </p:cNvSpPr>
          <p:nvPr>
            <p:ph idx="1"/>
          </p:nvPr>
        </p:nvSpPr>
        <p:spPr>
          <a:xfrm>
            <a:off x="128587" y="14287"/>
            <a:ext cx="11934825" cy="6900863"/>
          </a:xfrm>
        </p:spPr>
        <p:txBody>
          <a:bodyPr>
            <a:normAutofit fontScale="92500" lnSpcReduction="10000"/>
          </a:bodyPr>
          <a:lstStyle/>
          <a:p>
            <a:pPr marL="514350" indent="-514350">
              <a:buAutoNum type="arabicPeriod" startAt="3"/>
            </a:pPr>
            <a:r>
              <a:rPr lang="en-US" sz="3500" b="1" dirty="0"/>
              <a:t>Industrial Relations</a:t>
            </a:r>
            <a:r>
              <a:rPr lang="en-US" dirty="0"/>
              <a:t>: There must be presence of good industrial relations. The industrial relations atmosphere should not be unduly affected by the presence of  militant </a:t>
            </a:r>
            <a:r>
              <a:rPr lang="en-US" dirty="0" err="1"/>
              <a:t>labour</a:t>
            </a:r>
            <a:r>
              <a:rPr lang="en-US" dirty="0"/>
              <a:t> force and selfish trade unions. In India, in certain states, there is lack of congenial industrial relations, and therefore, business firms are reluctant to locate units in such states, despite of other </a:t>
            </a:r>
            <a:r>
              <a:rPr lang="en-US" dirty="0" err="1"/>
              <a:t>favourable</a:t>
            </a:r>
            <a:r>
              <a:rPr lang="en-US" dirty="0"/>
              <a:t> factors such as good infrastructure facilities, and law and order situation.</a:t>
            </a:r>
          </a:p>
          <a:p>
            <a:pPr marL="514350" indent="-514350">
              <a:buAutoNum type="arabicPeriod" startAt="3"/>
            </a:pPr>
            <a:r>
              <a:rPr lang="en-US" sz="3000" b="1" dirty="0"/>
              <a:t>Skilled Workforce</a:t>
            </a:r>
            <a:r>
              <a:rPr lang="en-US" dirty="0"/>
              <a:t>: A good number of industries require skilled </a:t>
            </a:r>
            <a:r>
              <a:rPr lang="en-US" dirty="0" err="1"/>
              <a:t>labour</a:t>
            </a:r>
            <a:r>
              <a:rPr lang="en-US" dirty="0"/>
              <a:t> force such as engineers, management experts, computer programmers, etc. A business firm should consider the availability of competent and skilled workforce in a particular state. However, nowadays, due to mobility </a:t>
            </a:r>
            <a:r>
              <a:rPr lang="en-IN" dirty="0"/>
              <a:t>of skilled labour force, this factor is losing importance. It is to be noted that unskilled workforce is not a problem in any area or state, especially in a country like India.</a:t>
            </a:r>
          </a:p>
          <a:p>
            <a:pPr marL="514350" indent="-514350">
              <a:buAutoNum type="arabicPeriod" startAt="3"/>
            </a:pPr>
            <a:r>
              <a:rPr lang="en-IN" sz="3000" b="1" dirty="0"/>
              <a:t>Social Infrastructure</a:t>
            </a:r>
            <a:r>
              <a:rPr lang="en-IN" dirty="0"/>
              <a:t>: There is a need for social infrastructure not only for the employees but also for the development of their families. The availability of social infrastructure adds to employees’ welfare. There must be suitable social infrastructure such as:</a:t>
            </a:r>
          </a:p>
          <a:p>
            <a:pPr lvl="1"/>
            <a:r>
              <a:rPr lang="en-IN" dirty="0"/>
              <a:t>Educational Institutions.</a:t>
            </a:r>
          </a:p>
          <a:p>
            <a:pPr lvl="1"/>
            <a:r>
              <a:rPr lang="en-IN" dirty="0"/>
              <a:t>Hospitals and health centres.</a:t>
            </a:r>
          </a:p>
          <a:p>
            <a:pPr lvl="1"/>
            <a:r>
              <a:rPr lang="en-IN" dirty="0"/>
              <a:t>Community centres including places pf worship.</a:t>
            </a:r>
          </a:p>
          <a:p>
            <a:pPr lvl="1"/>
            <a:r>
              <a:rPr lang="en-US" dirty="0"/>
              <a:t>Recreation facilities such as theatres, clubs.</a:t>
            </a:r>
          </a:p>
        </p:txBody>
      </p:sp>
    </p:spTree>
    <p:extLst>
      <p:ext uri="{BB962C8B-B14F-4D97-AF65-F5344CB8AC3E}">
        <p14:creationId xmlns:p14="http://schemas.microsoft.com/office/powerpoint/2010/main" val="378070046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53AFDF74-F395-4129-90BA-5DA94B50C208}"/>
              </a:ext>
            </a:extLst>
          </p:cNvPr>
          <p:cNvSpPr>
            <a:spLocks noGrp="1"/>
          </p:cNvSpPr>
          <p:nvPr>
            <p:ph idx="1"/>
          </p:nvPr>
        </p:nvSpPr>
        <p:spPr>
          <a:xfrm>
            <a:off x="142875" y="123824"/>
            <a:ext cx="11953875" cy="6581775"/>
          </a:xfrm>
        </p:spPr>
        <p:txBody>
          <a:bodyPr/>
          <a:lstStyle/>
          <a:p>
            <a:pPr marL="514350" indent="-514350">
              <a:buAutoNum type="arabicPeriod" startAt="6"/>
            </a:pPr>
            <a:r>
              <a:rPr lang="en-US" sz="3200" b="1" dirty="0"/>
              <a:t>Investor-friendly Attitude</a:t>
            </a:r>
            <a:r>
              <a:rPr lang="en-US" dirty="0"/>
              <a:t>: The State Governments should adopt investor- friendly attitude. The State Governments should provide attractive incentives and concessions to business firms for setting up units in their states. Also, bureaucratic hurdles (if any) in clearing projects must be minimized or withdrawn. Such investor-friendly attitude would not only attract investment in that State, but would also result in the overall development of the State.</a:t>
            </a:r>
          </a:p>
          <a:p>
            <a:pPr marL="514350" indent="-514350">
              <a:buAutoNum type="arabicPeriod" startAt="6"/>
            </a:pPr>
            <a:r>
              <a:rPr lang="en-US" sz="3200" b="1" dirty="0"/>
              <a:t>Proximity to Market</a:t>
            </a:r>
            <a:r>
              <a:rPr lang="en-US" dirty="0"/>
              <a:t>: Every business unit depends upon market for its sale of goods and services. The goods and services should not only reach on time, but also should be available to the consumers at the competitive price. Therefore, many units give priority to this factor while selection of a location. Locating a plant near the market is preferred, when:</a:t>
            </a:r>
          </a:p>
          <a:p>
            <a:pPr lvl="1"/>
            <a:r>
              <a:rPr lang="en-US" dirty="0"/>
              <a:t>The product is fragile.</a:t>
            </a:r>
          </a:p>
          <a:p>
            <a:pPr lvl="1"/>
            <a:r>
              <a:rPr lang="en-US" dirty="0"/>
              <a:t>The product is perishable.</a:t>
            </a:r>
          </a:p>
          <a:p>
            <a:pPr lvl="1"/>
            <a:r>
              <a:rPr lang="en-US" dirty="0"/>
              <a:t>The product is heavy or bulky, which would increase transport costs. </a:t>
            </a:r>
          </a:p>
          <a:p>
            <a:pPr lvl="1"/>
            <a:r>
              <a:rPr lang="en-US" dirty="0"/>
              <a:t>Promptness of service is required.</a:t>
            </a:r>
          </a:p>
          <a:p>
            <a:pPr marL="457200" lvl="1" indent="0">
              <a:buNone/>
            </a:pPr>
            <a:endParaRPr lang="en-IN" dirty="0"/>
          </a:p>
        </p:txBody>
      </p:sp>
    </p:spTree>
    <p:extLst>
      <p:ext uri="{BB962C8B-B14F-4D97-AF65-F5344CB8AC3E}">
        <p14:creationId xmlns:p14="http://schemas.microsoft.com/office/powerpoint/2010/main" val="212947471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FF9CF76B-C0AD-4188-B126-F83AA30C50FF}"/>
              </a:ext>
            </a:extLst>
          </p:cNvPr>
          <p:cNvSpPr>
            <a:spLocks noGrp="1"/>
          </p:cNvSpPr>
          <p:nvPr>
            <p:ph idx="1"/>
          </p:nvPr>
        </p:nvSpPr>
        <p:spPr>
          <a:xfrm>
            <a:off x="123824" y="142876"/>
            <a:ext cx="11934826" cy="6553200"/>
          </a:xfrm>
        </p:spPr>
        <p:txBody>
          <a:bodyPr/>
          <a:lstStyle/>
          <a:p>
            <a:pPr marL="514350" indent="-514350">
              <a:buAutoNum type="arabicPeriod" startAt="8"/>
            </a:pPr>
            <a:r>
              <a:rPr lang="en-US" sz="3200" b="1" dirty="0"/>
              <a:t>Proximity to Source of Raw Material</a:t>
            </a:r>
            <a:r>
              <a:rPr lang="en-US" dirty="0"/>
              <a:t>:</a:t>
            </a:r>
            <a:r>
              <a:rPr lang="en-IN" dirty="0"/>
              <a:t> Quite often, raw materials constitute about 50% of the total cost; so it is important that the firm not only get the raw material on time, but also at reasonable cost. Therefore, a unit may be located in the vicinity of the raw material source, especially in the case of </a:t>
            </a:r>
            <a:r>
              <a:rPr lang="en-IN" b="1" dirty="0"/>
              <a:t>“Gross Materials”</a:t>
            </a:r>
            <a:r>
              <a:rPr lang="en-IN" dirty="0"/>
              <a:t>.</a:t>
            </a:r>
          </a:p>
          <a:p>
            <a:pPr marL="0" indent="0">
              <a:buNone/>
            </a:pPr>
            <a:r>
              <a:rPr lang="en-IN" dirty="0"/>
              <a:t>	The Gross Materials are those which loose weight in the process of conversion into the finished goods such as iron ore, lime stone, sugar cane, etc.</a:t>
            </a:r>
          </a:p>
          <a:p>
            <a:pPr marL="514350" indent="-514350">
              <a:buAutoNum type="arabicPeriod" startAt="9"/>
            </a:pPr>
            <a:r>
              <a:rPr lang="en-IN" sz="3200" b="1" dirty="0"/>
              <a:t>Supporting Industries and Services</a:t>
            </a:r>
            <a:r>
              <a:rPr lang="en-IN" dirty="0"/>
              <a:t>: A business unit may be located in such an area which is closer to supporting industries and services. For instance, if a firm wants to obtain some of the components or parts from an outside agency, then such agencies must be located within the vicinity of the unit. Otherwise, the business unit may have to bear additional transport costs and monitoring quality control of the supporting units may be difficult due to distant location.</a:t>
            </a:r>
          </a:p>
        </p:txBody>
      </p:sp>
    </p:spTree>
    <p:extLst>
      <p:ext uri="{BB962C8B-B14F-4D97-AF65-F5344CB8AC3E}">
        <p14:creationId xmlns:p14="http://schemas.microsoft.com/office/powerpoint/2010/main" val="131959060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04F552DA-67B9-4994-BE48-57503B64CA67}"/>
              </a:ext>
            </a:extLst>
          </p:cNvPr>
          <p:cNvSpPr>
            <a:spLocks noGrp="1"/>
          </p:cNvSpPr>
          <p:nvPr>
            <p:ph idx="1"/>
          </p:nvPr>
        </p:nvSpPr>
        <p:spPr>
          <a:xfrm>
            <a:off x="114299" y="152400"/>
            <a:ext cx="11953875" cy="6562725"/>
          </a:xfrm>
        </p:spPr>
        <p:txBody>
          <a:bodyPr/>
          <a:lstStyle/>
          <a:p>
            <a:pPr marL="514350" indent="-514350">
              <a:buAutoNum type="arabicPeriod" startAt="10"/>
            </a:pPr>
            <a:r>
              <a:rPr lang="en-US" sz="3200" b="1" dirty="0"/>
              <a:t>Safety Requirements</a:t>
            </a:r>
            <a:r>
              <a:rPr lang="en-US" dirty="0"/>
              <a:t>: Certain factories may affect the health of the public in </a:t>
            </a:r>
            <a:r>
              <a:rPr lang="en-US" dirty="0" err="1"/>
              <a:t>neighbouring</a:t>
            </a:r>
            <a:r>
              <a:rPr lang="en-US" dirty="0"/>
              <a:t> areas where the plant is located. Therefore, such industries must be located in remote areas away from residential areas. For example, explosive factors must be located away from residential areas.</a:t>
            </a:r>
          </a:p>
          <a:p>
            <a:pPr marL="514350" indent="-514350">
              <a:buAutoNum type="arabicPeriod" startAt="10"/>
            </a:pPr>
            <a:r>
              <a:rPr lang="en-US" sz="3200" b="1" dirty="0"/>
              <a:t>Other Factors</a:t>
            </a:r>
            <a:r>
              <a:rPr lang="en-US" dirty="0"/>
              <a:t>: There are several other factors that may be considered in locating plants, such as:</a:t>
            </a:r>
          </a:p>
          <a:p>
            <a:pPr lvl="1"/>
            <a:r>
              <a:rPr lang="en-US" dirty="0"/>
              <a:t>Availability and cost of land.</a:t>
            </a:r>
          </a:p>
          <a:p>
            <a:pPr lvl="1"/>
            <a:r>
              <a:rPr lang="en-US" dirty="0"/>
              <a:t>Suitability of land – soil and topography.</a:t>
            </a:r>
          </a:p>
          <a:p>
            <a:pPr lvl="1"/>
            <a:r>
              <a:rPr lang="en-US" dirty="0"/>
              <a:t>Climatic conditions.</a:t>
            </a:r>
          </a:p>
          <a:p>
            <a:pPr lvl="1"/>
            <a:r>
              <a:rPr lang="en-US" dirty="0"/>
              <a:t>Location of similar units.</a:t>
            </a:r>
          </a:p>
          <a:p>
            <a:pPr marL="457200" lvl="1" indent="0">
              <a:buNone/>
            </a:pPr>
            <a:endParaRPr lang="en-IN" dirty="0"/>
          </a:p>
        </p:txBody>
      </p:sp>
    </p:spTree>
    <p:extLst>
      <p:ext uri="{BB962C8B-B14F-4D97-AF65-F5344CB8AC3E}">
        <p14:creationId xmlns:p14="http://schemas.microsoft.com/office/powerpoint/2010/main" val="345489812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4DEEED31-983B-4ECD-88D0-045674D3118A}"/>
              </a:ext>
            </a:extLst>
          </p:cNvPr>
          <p:cNvSpPr>
            <a:spLocks noGrp="1"/>
          </p:cNvSpPr>
          <p:nvPr>
            <p:ph idx="1"/>
          </p:nvPr>
        </p:nvSpPr>
        <p:spPr>
          <a:xfrm>
            <a:off x="133349" y="152400"/>
            <a:ext cx="11915775" cy="6534150"/>
          </a:xfrm>
        </p:spPr>
        <p:txBody>
          <a:bodyPr>
            <a:normAutofit/>
          </a:bodyPr>
          <a:lstStyle/>
          <a:p>
            <a:pPr>
              <a:buFont typeface="Wingdings" panose="05000000000000000000" pitchFamily="2" charset="2"/>
              <a:buChar char="v"/>
            </a:pPr>
            <a:r>
              <a:rPr lang="en-US" sz="3200" b="1" u="sng" dirty="0"/>
              <a:t> ROLE OF GOVERNMENT IN PROMOTION OF BUSINESS UNIT</a:t>
            </a:r>
          </a:p>
          <a:p>
            <a:pPr marL="0" indent="0">
              <a:buNone/>
            </a:pPr>
            <a:r>
              <a:rPr lang="en-IN" dirty="0"/>
              <a:t>To encourage the entrepreneurs to take active part in the economic development of the nation, Governments – States and Central provide financial and non-financial incentives and assistances. Some of the important schemes are:</a:t>
            </a:r>
          </a:p>
          <a:p>
            <a:pPr marL="514350" indent="-514350">
              <a:buFont typeface="+mj-lt"/>
              <a:buAutoNum type="arabicPeriod"/>
            </a:pPr>
            <a:r>
              <a:rPr lang="en-IN" sz="3200" b="1" dirty="0"/>
              <a:t>Composite Credit Scheme</a:t>
            </a:r>
            <a:r>
              <a:rPr lang="en-IN" dirty="0"/>
              <a:t>: Under the Composite Credit Scheme, the micro and small enterprises (MSEs) can obtain working capital and term long together from a single financial agency.</a:t>
            </a:r>
          </a:p>
          <a:p>
            <a:pPr marL="0" indent="0">
              <a:buNone/>
            </a:pPr>
            <a:r>
              <a:rPr lang="en-IN" dirty="0"/>
              <a:t>	This scheme is operated by banks and financial institutions. Also State Financial Corporations (SFCs) under single window scheme provide working capital credit along with term loans to new MSEs so that they can commence the business operations expeditiously. </a:t>
            </a:r>
          </a:p>
          <a:p>
            <a:pPr marL="0" indent="0">
              <a:buNone/>
            </a:pPr>
            <a:r>
              <a:rPr lang="en-IN" dirty="0"/>
              <a:t>	The composite loan limit has been increased considerably. In 2000, the composite loan limit was increased from ₹10 lakhs to ₹25 lakhs. In 2003, the limit was further increased to ₹50 lakhs, and in 2004, the Government increased the composite loan limit to ₹1 crore.</a:t>
            </a:r>
          </a:p>
        </p:txBody>
      </p:sp>
    </p:spTree>
    <p:extLst>
      <p:ext uri="{BB962C8B-B14F-4D97-AF65-F5344CB8AC3E}">
        <p14:creationId xmlns:p14="http://schemas.microsoft.com/office/powerpoint/2010/main" val="129764225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B3BB46D0-D133-4A3E-83D6-6732544EF54F}"/>
              </a:ext>
            </a:extLst>
          </p:cNvPr>
          <p:cNvSpPr>
            <a:spLocks noGrp="1"/>
          </p:cNvSpPr>
          <p:nvPr>
            <p:ph idx="1"/>
          </p:nvPr>
        </p:nvSpPr>
        <p:spPr>
          <a:xfrm>
            <a:off x="123825" y="85724"/>
            <a:ext cx="11953875" cy="6638925"/>
          </a:xfrm>
        </p:spPr>
        <p:txBody>
          <a:bodyPr/>
          <a:lstStyle/>
          <a:p>
            <a:pPr marL="514350" indent="-514350">
              <a:buAutoNum type="arabicPeriod" startAt="2"/>
            </a:pPr>
            <a:r>
              <a:rPr lang="en-US" sz="3200" b="1" dirty="0"/>
              <a:t>Credit Linked Subsidy Scheme</a:t>
            </a:r>
            <a:r>
              <a:rPr lang="en-US" dirty="0"/>
              <a:t>: This Scheme was introduced in 2000 under the Comprehensive Policy Package(CPP) 2000. This scheme provides capital subsidy (credit linked) for the purchase of technology upgradation.</a:t>
            </a:r>
            <a:endParaRPr lang="en-IN" dirty="0"/>
          </a:p>
          <a:p>
            <a:pPr marL="0" indent="0">
              <a:buNone/>
            </a:pPr>
            <a:r>
              <a:rPr lang="en-IN" dirty="0"/>
              <a:t>	The capital subsidy is provided at the rate of 12% - </a:t>
            </a:r>
            <a:r>
              <a:rPr lang="en-IN" dirty="0" err="1"/>
              <a:t>upto</a:t>
            </a:r>
            <a:r>
              <a:rPr lang="en-IN" dirty="0"/>
              <a:t> ₹4.8 lakhs on loans taken for technology upgradation. To the extent of subsidy amount, the borrowers do have to repay the loan.</a:t>
            </a:r>
          </a:p>
          <a:p>
            <a:pPr marL="0" indent="0">
              <a:buNone/>
            </a:pPr>
            <a:r>
              <a:rPr lang="en-IN" dirty="0"/>
              <a:t>	The balance amount plus interest needs to be repaid by the borrowers. This scheme is meant for individual MSEs.</a:t>
            </a:r>
          </a:p>
          <a:p>
            <a:pPr marL="514350" indent="-514350">
              <a:buAutoNum type="arabicPeriod" startAt="3"/>
            </a:pPr>
            <a:r>
              <a:rPr lang="en-IN" sz="3200" b="1" dirty="0"/>
              <a:t>Priority in Government Purchases</a:t>
            </a:r>
            <a:r>
              <a:rPr lang="en-IN" dirty="0"/>
              <a:t>: The New Small Enterprises (NSEP) 1991 introduced priority for tiny sector or small enterprises relating to Govt. purchases. This scheme can increase the sales of the small enterprises.</a:t>
            </a:r>
          </a:p>
          <a:p>
            <a:pPr marL="0" indent="0">
              <a:buNone/>
            </a:pPr>
            <a:r>
              <a:rPr lang="en-IN" dirty="0"/>
              <a:t>	the MSMED (Micro, Small and Medium Enterprises Development), Act 2006 gives priority in Government purchases to micro and small enterprises. Therefore, this incentive can have a direct effect on the sales of micro and small enterprises.</a:t>
            </a:r>
            <a:endParaRPr lang="en-US" dirty="0"/>
          </a:p>
        </p:txBody>
      </p:sp>
    </p:spTree>
    <p:extLst>
      <p:ext uri="{BB962C8B-B14F-4D97-AF65-F5344CB8AC3E}">
        <p14:creationId xmlns:p14="http://schemas.microsoft.com/office/powerpoint/2010/main" val="74218516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7C1DF507-9FAA-421D-A73F-666575516FA6}"/>
              </a:ext>
            </a:extLst>
          </p:cNvPr>
          <p:cNvSpPr>
            <a:spLocks noGrp="1"/>
          </p:cNvSpPr>
          <p:nvPr>
            <p:ph idx="1"/>
          </p:nvPr>
        </p:nvSpPr>
        <p:spPr>
          <a:xfrm>
            <a:off x="133350" y="85724"/>
            <a:ext cx="11906250" cy="6772275"/>
          </a:xfrm>
        </p:spPr>
        <p:txBody>
          <a:bodyPr>
            <a:normAutofit/>
          </a:bodyPr>
          <a:lstStyle/>
          <a:p>
            <a:pPr marL="514350" indent="-514350">
              <a:buAutoNum type="arabicPeriod" startAt="4"/>
            </a:pPr>
            <a:r>
              <a:rPr lang="en-US" sz="3200" b="1" dirty="0"/>
              <a:t>Package for Promotion</a:t>
            </a:r>
            <a:r>
              <a:rPr lang="en-US" dirty="0"/>
              <a:t>: The NSEP 1991 and MSMED Act 2006 have introduced the scheme of package of promotion for micro and small enterprises. Under this Scheme, the Govt. would provide financial assistance in respect of training, research and marketing to the </a:t>
            </a:r>
            <a:r>
              <a:rPr lang="en-US" dirty="0" err="1"/>
              <a:t>MSEs.</a:t>
            </a:r>
            <a:endParaRPr lang="en-US" dirty="0"/>
          </a:p>
          <a:p>
            <a:pPr marL="514350" indent="-514350">
              <a:buAutoNum type="arabicPeriod" startAt="4"/>
            </a:pPr>
            <a:r>
              <a:rPr lang="en-US" sz="3200" b="1" dirty="0"/>
              <a:t>Testing </a:t>
            </a:r>
            <a:r>
              <a:rPr lang="en-US" sz="3200" b="1" dirty="0" err="1"/>
              <a:t>Centres</a:t>
            </a:r>
            <a:r>
              <a:rPr lang="en-US" dirty="0"/>
              <a:t>: Under this scheme, assistance </a:t>
            </a:r>
            <a:r>
              <a:rPr lang="en-US" dirty="0" err="1"/>
              <a:t>upto</a:t>
            </a:r>
            <a:r>
              <a:rPr lang="en-US" dirty="0"/>
              <a:t> 50% or ₹50 lakhs, whichever is less is provided for setting up testing centers. This scheme is made available for industry associations. The industry associations can obtain financial assistance under this scheme and develop testing centers for the benefit of </a:t>
            </a:r>
            <a:r>
              <a:rPr lang="en-US" dirty="0" err="1"/>
              <a:t>MSEs.</a:t>
            </a:r>
            <a:endParaRPr lang="en-US" dirty="0"/>
          </a:p>
          <a:p>
            <a:pPr marL="514350" indent="-514350">
              <a:buAutoNum type="arabicPeriod" startAt="4"/>
            </a:pPr>
            <a:r>
              <a:rPr lang="en-US" sz="3200" b="1" dirty="0"/>
              <a:t>Tax Holiday</a:t>
            </a:r>
            <a:r>
              <a:rPr lang="en-US" dirty="0"/>
              <a:t>: In the Union Budget for 1993-94, a five year tax holiday has been granted for new industrial undertakings located in all of the North Eastern States, Jammu &amp; Kashmir, Himachal Pradesh, Sikkim, Goa, and UT of Andaman and Nicobar Islands, Dadar and Nagar Haveli, Daman and Diu, Lakshadweep and Pondicherry.</a:t>
            </a:r>
            <a:endParaRPr lang="en-IN" dirty="0"/>
          </a:p>
          <a:p>
            <a:pPr marL="457200" lvl="1" indent="0">
              <a:buNone/>
            </a:pPr>
            <a:r>
              <a:rPr lang="en-US" dirty="0"/>
              <a:t>This scheme has now been extended to all the specified backward districts from the year 1994-95.</a:t>
            </a:r>
          </a:p>
        </p:txBody>
      </p:sp>
    </p:spTree>
    <p:extLst>
      <p:ext uri="{BB962C8B-B14F-4D97-AF65-F5344CB8AC3E}">
        <p14:creationId xmlns:p14="http://schemas.microsoft.com/office/powerpoint/2010/main" val="113820799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B4BDBED0-5F5F-4CD5-B9EA-7472BE6E43FD}"/>
              </a:ext>
            </a:extLst>
          </p:cNvPr>
          <p:cNvSpPr>
            <a:spLocks noGrp="1"/>
          </p:cNvSpPr>
          <p:nvPr>
            <p:ph idx="1"/>
          </p:nvPr>
        </p:nvSpPr>
        <p:spPr>
          <a:xfrm>
            <a:off x="123825" y="133350"/>
            <a:ext cx="11915775" cy="6572250"/>
          </a:xfrm>
        </p:spPr>
        <p:txBody>
          <a:bodyPr/>
          <a:lstStyle/>
          <a:p>
            <a:pPr marL="514350" indent="-514350">
              <a:buAutoNum type="arabicPeriod" startAt="7"/>
            </a:pPr>
            <a:r>
              <a:rPr lang="en-US" sz="3200" b="1" dirty="0"/>
              <a:t>Integrated Infrastructure Development Scheme</a:t>
            </a:r>
            <a:r>
              <a:rPr lang="en-US" dirty="0"/>
              <a:t>: Under this scheme, assistance is provided </a:t>
            </a:r>
            <a:r>
              <a:rPr lang="en-US" dirty="0" err="1"/>
              <a:t>upto</a:t>
            </a:r>
            <a:r>
              <a:rPr lang="en-US" dirty="0"/>
              <a:t> 40% or ₹2 crore, whichever is less for setting up industrial estates for </a:t>
            </a:r>
            <a:r>
              <a:rPr lang="en-US" dirty="0" err="1"/>
              <a:t>MSEs.</a:t>
            </a:r>
            <a:r>
              <a:rPr lang="en-US" dirty="0"/>
              <a:t> For North East, assistance is provided </a:t>
            </a:r>
            <a:r>
              <a:rPr lang="en-US" dirty="0" err="1"/>
              <a:t>upto</a:t>
            </a:r>
            <a:r>
              <a:rPr lang="en-US" dirty="0"/>
              <a:t> 80% or ₹4 crore, which is less for setting up industrial estates for </a:t>
            </a:r>
            <a:r>
              <a:rPr lang="en-US" dirty="0" err="1"/>
              <a:t>MSEs.</a:t>
            </a:r>
            <a:endParaRPr lang="en-US" dirty="0"/>
          </a:p>
          <a:p>
            <a:pPr marL="457200" lvl="1" indent="0">
              <a:buNone/>
            </a:pPr>
            <a:r>
              <a:rPr lang="en-US" sz="2800" dirty="0"/>
              <a:t>This scheme is applicable to State Governments or Industry Associations or NGOs, so that they develop infrastructure facilities for the benefit of </a:t>
            </a:r>
            <a:r>
              <a:rPr lang="en-US" sz="2800" dirty="0" err="1"/>
              <a:t>MSEs.</a:t>
            </a:r>
            <a:endParaRPr lang="en-US" sz="2800" dirty="0"/>
          </a:p>
          <a:p>
            <a:pPr marL="514350" indent="-514350">
              <a:buAutoNum type="arabicPeriod" startAt="8"/>
            </a:pPr>
            <a:r>
              <a:rPr lang="en-US" sz="3200" b="1" dirty="0"/>
              <a:t>Industrial Estates </a:t>
            </a:r>
            <a:r>
              <a:rPr lang="en-US" sz="3200" b="1" dirty="0" err="1"/>
              <a:t>Programme</a:t>
            </a:r>
            <a:r>
              <a:rPr lang="en-US" sz="3200" dirty="0"/>
              <a:t>: </a:t>
            </a:r>
            <a:r>
              <a:rPr lang="en-US" dirty="0"/>
              <a:t>Industrial estates have been set up by all the State Governments in India. The </a:t>
            </a:r>
            <a:r>
              <a:rPr lang="en-US" dirty="0" err="1"/>
              <a:t>programme</a:t>
            </a:r>
            <a:r>
              <a:rPr lang="en-US" dirty="0"/>
              <a:t> was first introduced in 1952 when the first such estate was set up at Hadapsar (Pune) in Maharashtra.</a:t>
            </a:r>
          </a:p>
          <a:p>
            <a:pPr marL="0" indent="0">
              <a:buNone/>
            </a:pPr>
            <a:r>
              <a:rPr lang="en-US" dirty="0"/>
              <a:t>	Under this scheme, infrastructure facilities are provided to encourage entrepreneurs to set up units in such estates. The infrastructure facilities include:</a:t>
            </a:r>
          </a:p>
          <a:p>
            <a:pPr lvl="1"/>
            <a:r>
              <a:rPr lang="en-US" dirty="0"/>
              <a:t>Ready made factory sheds.</a:t>
            </a:r>
          </a:p>
          <a:p>
            <a:pPr lvl="1"/>
            <a:r>
              <a:rPr lang="en-US" dirty="0"/>
              <a:t>Power supply</a:t>
            </a:r>
          </a:p>
          <a:p>
            <a:pPr lvl="1"/>
            <a:r>
              <a:rPr lang="en-US" dirty="0"/>
              <a:t>Water supply</a:t>
            </a:r>
          </a:p>
          <a:p>
            <a:pPr lvl="1"/>
            <a:r>
              <a:rPr lang="en-US" dirty="0"/>
              <a:t>Transport and banking facilities.</a:t>
            </a:r>
            <a:endParaRPr lang="en-IN" dirty="0"/>
          </a:p>
        </p:txBody>
      </p:sp>
    </p:spTree>
    <p:extLst>
      <p:ext uri="{BB962C8B-B14F-4D97-AF65-F5344CB8AC3E}">
        <p14:creationId xmlns:p14="http://schemas.microsoft.com/office/powerpoint/2010/main" val="122017961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ED924E62-24E7-4F72-B921-20A4473113CB}"/>
              </a:ext>
            </a:extLst>
          </p:cNvPr>
          <p:cNvSpPr>
            <a:spLocks noGrp="1"/>
          </p:cNvSpPr>
          <p:nvPr>
            <p:ph idx="1"/>
          </p:nvPr>
        </p:nvSpPr>
        <p:spPr>
          <a:xfrm>
            <a:off x="171449" y="285750"/>
            <a:ext cx="11858625" cy="5962650"/>
          </a:xfrm>
        </p:spPr>
        <p:txBody>
          <a:bodyPr/>
          <a:lstStyle/>
          <a:p>
            <a:pPr marL="514350" indent="-514350">
              <a:buAutoNum type="arabicPeriod" startAt="9"/>
            </a:pPr>
            <a:r>
              <a:rPr lang="en-US" sz="3200" b="1" dirty="0"/>
              <a:t>Marketing Development Assistance</a:t>
            </a:r>
            <a:r>
              <a:rPr lang="en-US" dirty="0"/>
              <a:t>: This scheme offers funding </a:t>
            </a:r>
            <a:r>
              <a:rPr lang="en-US" dirty="0" err="1"/>
              <a:t>upto</a:t>
            </a:r>
            <a:r>
              <a:rPr lang="en-US" dirty="0"/>
              <a:t> 90% in respect of to and </a:t>
            </a:r>
            <a:r>
              <a:rPr lang="en-US" dirty="0" err="1"/>
              <a:t>fro</a:t>
            </a:r>
            <a:r>
              <a:rPr lang="en-US" dirty="0"/>
              <a:t> air-fare for participation by MSE entrepreneurs in overseas fares/trade delegations. The scheme also provide funds for producing publicity material (</a:t>
            </a:r>
            <a:r>
              <a:rPr lang="en-US" dirty="0" err="1"/>
              <a:t>upto</a:t>
            </a:r>
            <a:r>
              <a:rPr lang="en-US" dirty="0"/>
              <a:t> 25% of the cost), sector specific market studies (</a:t>
            </a:r>
            <a:r>
              <a:rPr lang="en-US" dirty="0" err="1"/>
              <a:t>upto</a:t>
            </a:r>
            <a:r>
              <a:rPr lang="en-US" dirty="0"/>
              <a:t> ₹2lakhs) and for contesting anti-dumping cases (50% or </a:t>
            </a:r>
            <a:r>
              <a:rPr lang="en-US" dirty="0" err="1"/>
              <a:t>upto</a:t>
            </a:r>
            <a:r>
              <a:rPr lang="en-US" dirty="0"/>
              <a:t> ₹1 lakh). This scheme is available for individual MSEs or Associations.</a:t>
            </a:r>
          </a:p>
          <a:p>
            <a:pPr marL="514350" indent="-514350">
              <a:buAutoNum type="arabicPeriod" startAt="9"/>
            </a:pPr>
            <a:r>
              <a:rPr lang="en-US" sz="3200" b="1" dirty="0"/>
              <a:t>Excise Exemption</a:t>
            </a:r>
            <a:r>
              <a:rPr lang="en-US" dirty="0"/>
              <a:t>: In order to improve the performance of SSI units, the Government of India had Increased the excise exemption for SSI units from ₹50 lakhs to ₹ 1 crore  in 2000 under the Comprehensive Policy Package. In the Finance Budget, 2005, the Government of India has increased  this limit to ₹4 crore turnover. This means, the SSI units are exempted from excise duty of up to ₹4 crore turnover in a year. This will help them to quote competitive prices in the market.</a:t>
            </a:r>
          </a:p>
          <a:p>
            <a:pPr marL="514350" indent="-514350">
              <a:buAutoNum type="arabicPeriod" startAt="9"/>
            </a:pPr>
            <a:endParaRPr lang="en-IN" dirty="0"/>
          </a:p>
        </p:txBody>
      </p:sp>
    </p:spTree>
    <p:extLst>
      <p:ext uri="{BB962C8B-B14F-4D97-AF65-F5344CB8AC3E}">
        <p14:creationId xmlns:p14="http://schemas.microsoft.com/office/powerpoint/2010/main" val="185968650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9AC1794A-6248-4E83-A3BF-B586774B369A}"/>
              </a:ext>
            </a:extLst>
          </p:cNvPr>
          <p:cNvSpPr>
            <a:spLocks noGrp="1"/>
          </p:cNvSpPr>
          <p:nvPr>
            <p:ph idx="1"/>
          </p:nvPr>
        </p:nvSpPr>
        <p:spPr>
          <a:xfrm>
            <a:off x="185737" y="-84423"/>
            <a:ext cx="11820525" cy="7084596"/>
          </a:xfrm>
        </p:spPr>
        <p:txBody>
          <a:bodyPr>
            <a:normAutofit/>
          </a:bodyPr>
          <a:lstStyle/>
          <a:p>
            <a:pPr marL="514350" indent="-514350">
              <a:buAutoNum type="arabicPeriod" startAt="11"/>
            </a:pPr>
            <a:r>
              <a:rPr lang="en-US" sz="3200" b="1" dirty="0"/>
              <a:t>Seed Capital Scheme</a:t>
            </a:r>
            <a:r>
              <a:rPr lang="en-US" dirty="0"/>
              <a:t>: Various institutions provide seed capital scheme. Under this scheme, funds are provided to promoters of business enterprises to contribute towards their equity for starting a new project. This scheme is operated through various institutions such as SFCs, Small Industries Development Corporations (SIDCO), and banks. The SFCs/ SIDCOs and banks provide seed capital to promoters of small units, and they can obtain refinance from financial institutions like SIDBI (Small Industries Development Bank of India).</a:t>
            </a:r>
            <a:endParaRPr lang="en-IN" dirty="0"/>
          </a:p>
          <a:p>
            <a:pPr marL="0" indent="0">
              <a:buNone/>
            </a:pPr>
            <a:r>
              <a:rPr lang="en-IN" dirty="0"/>
              <a:t>	For instance, SIDBI provides refinance to SFCs/SIDCs that have earlier provided finance to MSEs. The purpose of seed capital is to encourage and to promote entrepreneurship.</a:t>
            </a:r>
          </a:p>
          <a:p>
            <a:pPr marL="514350" indent="-514350">
              <a:buAutoNum type="arabicPeriod" startAt="12"/>
            </a:pPr>
            <a:r>
              <a:rPr lang="en-IN" sz="3200" b="1" dirty="0"/>
              <a:t>Incentives to Exporters</a:t>
            </a:r>
            <a:r>
              <a:rPr lang="en-IN" dirty="0"/>
              <a:t>: Exporters get a number of incentives from the Govt. to promote exports. The main incentives are:</a:t>
            </a:r>
          </a:p>
          <a:p>
            <a:pPr lvl="1"/>
            <a:r>
              <a:rPr lang="en-IN" dirty="0"/>
              <a:t>Duty drawback (refund of duties paid on inputs).</a:t>
            </a:r>
          </a:p>
          <a:p>
            <a:pPr lvl="1"/>
            <a:r>
              <a:rPr lang="en-IN" dirty="0"/>
              <a:t>Octroi exemption.</a:t>
            </a:r>
          </a:p>
          <a:p>
            <a:pPr lvl="1"/>
            <a:r>
              <a:rPr lang="en-IN" dirty="0"/>
              <a:t>Value Added Tax Exemption.</a:t>
            </a:r>
          </a:p>
          <a:p>
            <a:pPr lvl="1"/>
            <a:r>
              <a:rPr lang="en-IN" dirty="0"/>
              <a:t>Export Promotion Capital Goods Scheme, etc.</a:t>
            </a:r>
            <a:endParaRPr lang="en-US" dirty="0"/>
          </a:p>
        </p:txBody>
      </p:sp>
    </p:spTree>
    <p:extLst>
      <p:ext uri="{BB962C8B-B14F-4D97-AF65-F5344CB8AC3E}">
        <p14:creationId xmlns:p14="http://schemas.microsoft.com/office/powerpoint/2010/main" val="38461703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198B6A2C-92DA-43B9-956F-EF3576E67C15}"/>
              </a:ext>
            </a:extLst>
          </p:cNvPr>
          <p:cNvSpPr>
            <a:spLocks noGrp="1"/>
          </p:cNvSpPr>
          <p:nvPr>
            <p:ph idx="1"/>
          </p:nvPr>
        </p:nvSpPr>
        <p:spPr>
          <a:xfrm>
            <a:off x="152400" y="123823"/>
            <a:ext cx="12039600" cy="8591552"/>
          </a:xfrm>
        </p:spPr>
        <p:txBody>
          <a:bodyPr/>
          <a:lstStyle/>
          <a:p>
            <a:pPr marL="514350" indent="-514350">
              <a:buAutoNum type="arabicPeriod" startAt="6"/>
            </a:pPr>
            <a:r>
              <a:rPr lang="en-US" b="1" u="sng" dirty="0"/>
              <a:t>Selection of Best Strategy</a:t>
            </a:r>
            <a:r>
              <a:rPr lang="en-US" dirty="0"/>
              <a:t> : </a:t>
            </a:r>
            <a:r>
              <a:rPr lang="en-US" sz="2700" dirty="0"/>
              <a:t>The management or entrepreneur must select the best strategy or plan. The best strategy is the one which fulfils the following conditions:</a:t>
            </a:r>
            <a:r>
              <a:rPr lang="en-US" sz="2600" dirty="0"/>
              <a:t> </a:t>
            </a:r>
          </a:p>
          <a:p>
            <a:pPr lvl="1"/>
            <a:r>
              <a:rPr lang="en-US" dirty="0"/>
              <a:t>It is in line with the mission statement of the </a:t>
            </a:r>
            <a:r>
              <a:rPr lang="en-US" dirty="0" err="1"/>
              <a:t>organisation</a:t>
            </a:r>
            <a:r>
              <a:rPr lang="en-US" dirty="0"/>
              <a:t>.</a:t>
            </a:r>
          </a:p>
          <a:p>
            <a:pPr lvl="1"/>
            <a:r>
              <a:rPr lang="en-US" dirty="0"/>
              <a:t>It fits with the internal environment of the </a:t>
            </a:r>
            <a:r>
              <a:rPr lang="en-US" dirty="0" err="1"/>
              <a:t>organisation</a:t>
            </a:r>
            <a:r>
              <a:rPr lang="en-US" dirty="0"/>
              <a:t>.</a:t>
            </a:r>
          </a:p>
          <a:p>
            <a:pPr lvl="1"/>
            <a:r>
              <a:rPr lang="en-US" dirty="0"/>
              <a:t>It is relevant in terms of external environment.</a:t>
            </a:r>
          </a:p>
          <a:p>
            <a:pPr marL="457200" lvl="1" indent="0">
              <a:buNone/>
            </a:pPr>
            <a:r>
              <a:rPr lang="en-US" sz="2700" dirty="0"/>
              <a:t>After selection of the best strategy, the management must frame plans and </a:t>
            </a:r>
            <a:r>
              <a:rPr lang="en-US" sz="2700" dirty="0" err="1"/>
              <a:t>programmes</a:t>
            </a:r>
            <a:r>
              <a:rPr lang="en-US" sz="2700" dirty="0"/>
              <a:t> to implement the strategy. The plans and </a:t>
            </a:r>
            <a:r>
              <a:rPr lang="en-US" sz="2700" dirty="0" err="1"/>
              <a:t>programmes</a:t>
            </a:r>
            <a:r>
              <a:rPr lang="en-US" sz="2700" dirty="0"/>
              <a:t> may be in respect of Research &amp; Development, Training &amp; Development, etc.</a:t>
            </a:r>
          </a:p>
          <a:p>
            <a:pPr marL="514350" indent="-514350">
              <a:buAutoNum type="arabicPeriod" startAt="6"/>
            </a:pPr>
            <a:r>
              <a:rPr lang="en-US" b="1" u="sng" dirty="0"/>
              <a:t>Arrangement of Resources</a:t>
            </a:r>
            <a:r>
              <a:rPr lang="en-US" b="1" dirty="0"/>
              <a:t> :</a:t>
            </a:r>
            <a:r>
              <a:rPr lang="en-US" dirty="0"/>
              <a:t> </a:t>
            </a:r>
            <a:r>
              <a:rPr lang="en-US" sz="2700" dirty="0"/>
              <a:t>The management needs to make proper arrangement of resources to undertake the various activities in order to achieve the targets and objectives. There must be proper arrangement of various types of resources :</a:t>
            </a:r>
          </a:p>
          <a:p>
            <a:pPr lvl="1"/>
            <a:r>
              <a:rPr lang="en-US" sz="2300" dirty="0"/>
              <a:t>Physical resources</a:t>
            </a:r>
          </a:p>
          <a:p>
            <a:pPr lvl="1"/>
            <a:r>
              <a:rPr lang="en-US" sz="2300" dirty="0"/>
              <a:t>Capital resources</a:t>
            </a:r>
          </a:p>
          <a:p>
            <a:pPr lvl="1"/>
            <a:r>
              <a:rPr lang="en-US" sz="2300" dirty="0"/>
              <a:t>Manpower</a:t>
            </a:r>
          </a:p>
          <a:p>
            <a:pPr marL="457200" lvl="1" indent="0">
              <a:buNone/>
            </a:pPr>
            <a:endParaRPr lang="en-IN" sz="2300" dirty="0"/>
          </a:p>
        </p:txBody>
      </p:sp>
    </p:spTree>
    <p:extLst>
      <p:ext uri="{BB962C8B-B14F-4D97-AF65-F5344CB8AC3E}">
        <p14:creationId xmlns:p14="http://schemas.microsoft.com/office/powerpoint/2010/main" val="157005423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9E0F3901-BD8A-4F33-8008-46682B904DC8}"/>
              </a:ext>
            </a:extLst>
          </p:cNvPr>
          <p:cNvSpPr>
            <a:spLocks noGrp="1"/>
          </p:cNvSpPr>
          <p:nvPr>
            <p:ph idx="1"/>
          </p:nvPr>
        </p:nvSpPr>
        <p:spPr>
          <a:xfrm>
            <a:off x="1" y="134752"/>
            <a:ext cx="12192000" cy="6838748"/>
          </a:xfrm>
        </p:spPr>
        <p:txBody>
          <a:bodyPr>
            <a:normAutofit fontScale="92500" lnSpcReduction="20000"/>
          </a:bodyPr>
          <a:lstStyle/>
          <a:p>
            <a:pPr>
              <a:lnSpc>
                <a:spcPct val="70000"/>
              </a:lnSpc>
              <a:buFont typeface="Wingdings" panose="05000000000000000000" pitchFamily="2" charset="2"/>
              <a:buChar char="v"/>
            </a:pPr>
            <a:r>
              <a:rPr lang="en-US" sz="3200" b="1" u="sng" dirty="0"/>
              <a:t>STATUTORY REQUIREMENTS IN PROMOTING BUSINESS UNIT-PART III</a:t>
            </a:r>
          </a:p>
          <a:p>
            <a:pPr marL="0" indent="0" algn="ctr">
              <a:lnSpc>
                <a:spcPct val="70000"/>
              </a:lnSpc>
              <a:buNone/>
            </a:pPr>
            <a:r>
              <a:rPr lang="en-IN" sz="3200" u="sng" dirty="0"/>
              <a:t>LICENSING AND REGISTRATION</a:t>
            </a:r>
          </a:p>
          <a:p>
            <a:pPr marL="0" indent="0">
              <a:buNone/>
            </a:pPr>
            <a:r>
              <a:rPr lang="en-IN" dirty="0"/>
              <a:t>A business unit has to follow legal provisions before starting the operations. At present licensing is required only for six industries such as alcohol, cigarettes, industrial explosives, defence, drugs and pharma and hazardous chemicals. The various legal provisions relating to licensing and registration of companies include the following:</a:t>
            </a:r>
          </a:p>
          <a:p>
            <a:pPr marL="514350" indent="-514350">
              <a:buFont typeface="+mj-lt"/>
              <a:buAutoNum type="arabicPeriod"/>
            </a:pPr>
            <a:r>
              <a:rPr lang="en-IN" sz="3000" b="1" dirty="0"/>
              <a:t>Registration Under the Companies Act, 2013:</a:t>
            </a:r>
            <a:r>
              <a:rPr lang="en-IN" dirty="0"/>
              <a:t> A joint stock company needs to register under Companies Act, 2013. the promoters mist obtain the incorporation certificate from the Registrar of Companies (ROC). To obtain the incorporation certificate, a number of documents must be prepared and submitted to ROC, which includes:</a:t>
            </a:r>
          </a:p>
          <a:p>
            <a:pPr lvl="1"/>
            <a:r>
              <a:rPr lang="en-IN" dirty="0"/>
              <a:t>Memorandum of Association.</a:t>
            </a:r>
          </a:p>
          <a:p>
            <a:pPr lvl="1"/>
            <a:r>
              <a:rPr lang="en-IN" dirty="0"/>
              <a:t>Articles of Association.</a:t>
            </a:r>
          </a:p>
          <a:p>
            <a:pPr lvl="1"/>
            <a:r>
              <a:rPr lang="en-IN" dirty="0"/>
              <a:t>List of Directors.</a:t>
            </a:r>
          </a:p>
          <a:p>
            <a:pPr lvl="1"/>
            <a:r>
              <a:rPr lang="en-IN" dirty="0"/>
              <a:t>Written Consent of Directors.</a:t>
            </a:r>
          </a:p>
          <a:p>
            <a:pPr lvl="1"/>
            <a:r>
              <a:rPr lang="en-IN" dirty="0"/>
              <a:t>Statutory Declaration.</a:t>
            </a:r>
          </a:p>
          <a:p>
            <a:pPr lvl="1"/>
            <a:r>
              <a:rPr lang="en-IN" dirty="0"/>
              <a:t>Other relevant documents.</a:t>
            </a:r>
          </a:p>
          <a:p>
            <a:pPr marL="0" indent="0">
              <a:buNone/>
            </a:pPr>
            <a:r>
              <a:rPr lang="en-IN" dirty="0"/>
              <a:t>The promoters have to pay stamp duty and filing fees. After verification of documents, the ROC issues certificate of Incorporation. A public limited company must also obtain “Certificate of Commencement of Business” before starting its business activities.</a:t>
            </a:r>
          </a:p>
          <a:p>
            <a:pPr marL="0" indent="0">
              <a:buNone/>
            </a:pPr>
            <a:endParaRPr lang="en-IN" dirty="0"/>
          </a:p>
          <a:p>
            <a:pPr marL="457200" lvl="1" indent="0">
              <a:buNone/>
            </a:pPr>
            <a:endParaRPr lang="en-IN" dirty="0"/>
          </a:p>
        </p:txBody>
      </p:sp>
    </p:spTree>
    <p:extLst>
      <p:ext uri="{BB962C8B-B14F-4D97-AF65-F5344CB8AC3E}">
        <p14:creationId xmlns:p14="http://schemas.microsoft.com/office/powerpoint/2010/main" val="221750948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4D583638-896D-4511-8A04-7674A2463E49}"/>
              </a:ext>
            </a:extLst>
          </p:cNvPr>
          <p:cNvSpPr>
            <a:spLocks noGrp="1"/>
          </p:cNvSpPr>
          <p:nvPr>
            <p:ph idx="1"/>
          </p:nvPr>
        </p:nvSpPr>
        <p:spPr>
          <a:xfrm>
            <a:off x="104774" y="88900"/>
            <a:ext cx="12176126" cy="7023101"/>
          </a:xfrm>
        </p:spPr>
        <p:txBody>
          <a:bodyPr>
            <a:normAutofit fontScale="92500"/>
          </a:bodyPr>
          <a:lstStyle/>
          <a:p>
            <a:pPr marL="514350" indent="-514350">
              <a:buAutoNum type="arabicPeriod" startAt="2"/>
            </a:pPr>
            <a:r>
              <a:rPr lang="en-US" sz="3200" b="1" dirty="0"/>
              <a:t>Registration Under Indian Partnership Act,1932</a:t>
            </a:r>
            <a:r>
              <a:rPr lang="en-US" dirty="0"/>
              <a:t>: A partnership firm may have to register under Indian Partnership Act,1932. the partnership deed along with other relevant documents must be filed with the Registrar of Firms. In Maharashtra, a copy containing Marathi translation of partnership deed must be filed. On registration, the partnership firm gets legal status.</a:t>
            </a:r>
          </a:p>
          <a:p>
            <a:pPr marL="514350" indent="-514350">
              <a:buAutoNum type="arabicPeriod" startAt="2"/>
            </a:pPr>
            <a:r>
              <a:rPr lang="en-US" sz="3200" b="1" dirty="0"/>
              <a:t>Registration Under the Bombay Shops and Establishments Act,1948</a:t>
            </a:r>
            <a:r>
              <a:rPr lang="en-US" dirty="0"/>
              <a:t>: The promoter of every establishment shall send to the inspector of the local area concerned, a statement in prescribed form together with prescribed fees, containing:</a:t>
            </a:r>
          </a:p>
          <a:p>
            <a:pPr lvl="1"/>
            <a:r>
              <a:rPr lang="en-US" dirty="0"/>
              <a:t>The name of the employer, and the manager, if any;</a:t>
            </a:r>
          </a:p>
          <a:p>
            <a:pPr lvl="1"/>
            <a:r>
              <a:rPr lang="en-US" dirty="0"/>
              <a:t>The postal address of the establishment;</a:t>
            </a:r>
          </a:p>
          <a:p>
            <a:pPr lvl="1"/>
            <a:r>
              <a:rPr lang="en-US" dirty="0"/>
              <a:t>The name, if any, of the establishment;</a:t>
            </a:r>
          </a:p>
          <a:p>
            <a:pPr lvl="1"/>
            <a:r>
              <a:rPr lang="en-US" dirty="0"/>
              <a:t>The category of the establishment, i.e., whether it is a shop, commercial establishment, residential hotel, restaurant, eating house, theatre or other place of public amusement or entertainment; and</a:t>
            </a:r>
          </a:p>
          <a:p>
            <a:pPr lvl="1">
              <a:lnSpc>
                <a:spcPct val="80000"/>
              </a:lnSpc>
            </a:pPr>
            <a:r>
              <a:rPr lang="en-US" dirty="0"/>
              <a:t>Such other particulars as may be prescribed.</a:t>
            </a:r>
          </a:p>
          <a:p>
            <a:pPr marL="0" indent="0">
              <a:lnSpc>
                <a:spcPct val="80000"/>
              </a:lnSpc>
              <a:buNone/>
            </a:pPr>
            <a:r>
              <a:rPr lang="en-IN" dirty="0"/>
              <a:t>On receipt of the statement and the fees, the inspector shall, on being satisfied about the correctness of the statement, register the establishment. The registration certificate is then issued to the establishment, which shall be prominently displayed at the establishment.</a:t>
            </a:r>
          </a:p>
        </p:txBody>
      </p:sp>
    </p:spTree>
    <p:extLst>
      <p:ext uri="{BB962C8B-B14F-4D97-AF65-F5344CB8AC3E}">
        <p14:creationId xmlns:p14="http://schemas.microsoft.com/office/powerpoint/2010/main" val="109753903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02DACF13-9673-413E-8A63-319015E1BC64}"/>
              </a:ext>
            </a:extLst>
          </p:cNvPr>
          <p:cNvSpPr>
            <a:spLocks noGrp="1"/>
          </p:cNvSpPr>
          <p:nvPr>
            <p:ph idx="1"/>
          </p:nvPr>
        </p:nvSpPr>
        <p:spPr>
          <a:xfrm>
            <a:off x="165100" y="127000"/>
            <a:ext cx="11912600" cy="6489700"/>
          </a:xfrm>
        </p:spPr>
        <p:txBody>
          <a:bodyPr/>
          <a:lstStyle/>
          <a:p>
            <a:pPr marL="514350" indent="-514350">
              <a:buAutoNum type="arabicPeriod" startAt="4"/>
            </a:pPr>
            <a:r>
              <a:rPr lang="en-US" sz="3200" b="1" dirty="0"/>
              <a:t>Registration of Micro and Small Enterprises (MSEs):</a:t>
            </a:r>
            <a:r>
              <a:rPr lang="en-US" dirty="0"/>
              <a:t> Manufacturing units with investment in plant and machinery </a:t>
            </a:r>
            <a:r>
              <a:rPr lang="en-US" dirty="0" err="1"/>
              <a:t>upto</a:t>
            </a:r>
            <a:r>
              <a:rPr lang="en-US" dirty="0"/>
              <a:t> ₹25 lakhs come under micro enterprises. Manufacturing units with investment in plant and machinery </a:t>
            </a:r>
            <a:r>
              <a:rPr lang="en-US" dirty="0" err="1"/>
              <a:t>upto</a:t>
            </a:r>
            <a:r>
              <a:rPr lang="en-US" dirty="0"/>
              <a:t> ₹5 crore come under small enterprises.</a:t>
            </a:r>
          </a:p>
          <a:p>
            <a:pPr marL="0" indent="0">
              <a:buNone/>
            </a:pPr>
            <a:r>
              <a:rPr lang="en-US" dirty="0"/>
              <a:t>	The MSEs units must be registered with District Industries Centre (DIC) of the district concerned. Such registration is required to avail of benefits or assistance meant for </a:t>
            </a:r>
            <a:r>
              <a:rPr lang="en-US" dirty="0" err="1"/>
              <a:t>MSEs.</a:t>
            </a:r>
            <a:r>
              <a:rPr lang="en-US" dirty="0"/>
              <a:t> For this purpose, application must be made to General Manager, DIC, supported by relevant documents.</a:t>
            </a:r>
          </a:p>
          <a:p>
            <a:pPr marL="514350" indent="-514350">
              <a:buAutoNum type="arabicPeriod" startAt="5"/>
            </a:pPr>
            <a:r>
              <a:rPr lang="en-US" sz="3200" b="1" dirty="0"/>
              <a:t>Obtaining Food and Drugs Administration License:</a:t>
            </a:r>
            <a:r>
              <a:rPr lang="en-IN" dirty="0"/>
              <a:t> Promoters of business units dealing in hotels, food and drugs need to obtain FDA licence, before starting operations. Separate FDA licences are required for wholesale trade and retail trade in food and drugs items.</a:t>
            </a:r>
          </a:p>
          <a:p>
            <a:pPr marL="0" indent="0">
              <a:buNone/>
            </a:pPr>
            <a:r>
              <a:rPr lang="en-IN" dirty="0"/>
              <a:t>	To obtain FDA license, application must be made to local FDA authorities, supported by relevant documents together with license fees.</a:t>
            </a:r>
            <a:endParaRPr lang="en-US" dirty="0"/>
          </a:p>
        </p:txBody>
      </p:sp>
    </p:spTree>
    <p:extLst>
      <p:ext uri="{BB962C8B-B14F-4D97-AF65-F5344CB8AC3E}">
        <p14:creationId xmlns:p14="http://schemas.microsoft.com/office/powerpoint/2010/main" val="336521745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5CB7E367-05A3-4319-A4BE-8C554B97CF80}"/>
              </a:ext>
            </a:extLst>
          </p:cNvPr>
          <p:cNvSpPr>
            <a:spLocks noGrp="1"/>
          </p:cNvSpPr>
          <p:nvPr>
            <p:ph idx="1"/>
          </p:nvPr>
        </p:nvSpPr>
        <p:spPr>
          <a:xfrm>
            <a:off x="123825" y="104775"/>
            <a:ext cx="11963400" cy="6648450"/>
          </a:xfrm>
        </p:spPr>
        <p:txBody>
          <a:bodyPr/>
          <a:lstStyle/>
          <a:p>
            <a:pPr marL="514350" indent="-514350">
              <a:buAutoNum type="arabicPeriod" startAt="6"/>
            </a:pPr>
            <a:r>
              <a:rPr lang="en-US" sz="3200" b="1" dirty="0"/>
              <a:t>Clearance from Pollution Control Board:</a:t>
            </a:r>
            <a:r>
              <a:rPr lang="en-IN" dirty="0"/>
              <a:t> If a business unit is engaged in manufacturing process, which may pollute the environment, then in such a case, clearance is required from State Pollution Control Board. The promoters have to make an application supported by relevant documents to obtain clearance from Pollution Control Board.</a:t>
            </a:r>
          </a:p>
          <a:p>
            <a:pPr marL="514350" indent="-514350">
              <a:buAutoNum type="arabicPeriod" startAt="6"/>
            </a:pPr>
            <a:r>
              <a:rPr lang="en-IN" sz="3200" b="1" dirty="0"/>
              <a:t>VAT &amp; Excise Registration:</a:t>
            </a:r>
            <a:r>
              <a:rPr lang="en-IN" dirty="0"/>
              <a:t> The business firms subject to VAT/ CENVAT must register with the concerned authorities. Necessary procedure must be followed for registration under VAT or CENVAT.</a:t>
            </a:r>
          </a:p>
          <a:p>
            <a:pPr marL="0" indent="0">
              <a:buNone/>
            </a:pPr>
            <a:r>
              <a:rPr lang="en-IN" dirty="0"/>
              <a:t>	The business unit may also require excise registration. For this purpose, registration may be done by the business firm with the excise authorities.</a:t>
            </a:r>
          </a:p>
          <a:p>
            <a:pPr marL="514350" indent="-514350">
              <a:buAutoNum type="arabicPeriod" startAt="8"/>
            </a:pPr>
            <a:r>
              <a:rPr lang="en-IN" sz="3200" b="1" dirty="0"/>
              <a:t>Registration with Directorate General of Foreign Trade (DGFT):</a:t>
            </a:r>
            <a:r>
              <a:rPr lang="en-IN" dirty="0"/>
              <a:t> Business firms intending to deal in foreign must register with DGFT, and obtain </a:t>
            </a:r>
            <a:r>
              <a:rPr lang="en-IN" b="1" i="1" dirty="0"/>
              <a:t>Importers-Exporters Code (IEC) Number. </a:t>
            </a:r>
            <a:r>
              <a:rPr lang="en-IN" dirty="0"/>
              <a:t>For this purpose, application must be made to the local DGFT office, along with relevant documents.</a:t>
            </a:r>
          </a:p>
          <a:p>
            <a:pPr marL="0" indent="0">
              <a:buNone/>
            </a:pPr>
            <a:endParaRPr lang="en-US" b="1" i="1" dirty="0"/>
          </a:p>
        </p:txBody>
      </p:sp>
    </p:spTree>
    <p:extLst>
      <p:ext uri="{BB962C8B-B14F-4D97-AF65-F5344CB8AC3E}">
        <p14:creationId xmlns:p14="http://schemas.microsoft.com/office/powerpoint/2010/main" val="380395906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623E0206-3B74-404F-A6EE-D269FE96F545}"/>
              </a:ext>
            </a:extLst>
          </p:cNvPr>
          <p:cNvSpPr>
            <a:spLocks noGrp="1"/>
          </p:cNvSpPr>
          <p:nvPr>
            <p:ph idx="1"/>
          </p:nvPr>
        </p:nvSpPr>
        <p:spPr>
          <a:xfrm>
            <a:off x="123825" y="254000"/>
            <a:ext cx="12068175" cy="12709728"/>
          </a:xfrm>
        </p:spPr>
        <p:txBody>
          <a:bodyPr>
            <a:normAutofit/>
          </a:bodyPr>
          <a:lstStyle/>
          <a:p>
            <a:pPr marL="0" indent="0">
              <a:buNone/>
            </a:pPr>
            <a:r>
              <a:rPr lang="en-US" sz="3200" b="1" dirty="0"/>
              <a:t>9.   DIN,TIN and TAN Numbers:</a:t>
            </a:r>
            <a:r>
              <a:rPr lang="en-US" b="1" dirty="0"/>
              <a:t> </a:t>
            </a:r>
          </a:p>
          <a:p>
            <a:pPr marL="971550" lvl="1" indent="-514350">
              <a:buFont typeface="+mj-lt"/>
              <a:buAutoNum type="alphaLcPeriod"/>
            </a:pPr>
            <a:r>
              <a:rPr lang="en-US" b="1" dirty="0"/>
              <a:t>DIN – Director’s Identification Number is required for a director in a company. Any individual who is a director or intends to become a director of a company should apply for DIN. All the directors of a company must obtain DIN.</a:t>
            </a:r>
          </a:p>
          <a:p>
            <a:pPr lvl="1"/>
            <a:r>
              <a:rPr lang="en-US" dirty="0"/>
              <a:t>DIN is mandatory for e-filing of forms and documents and PAN cannot be used as an alternative to DIN.</a:t>
            </a:r>
          </a:p>
          <a:p>
            <a:pPr lvl="1"/>
            <a:r>
              <a:rPr lang="en-US" dirty="0"/>
              <a:t>DIN is mandatory for directors of Indian companies who are not citizens of India.</a:t>
            </a:r>
          </a:p>
          <a:p>
            <a:pPr lvl="1"/>
            <a:r>
              <a:rPr lang="en-US" dirty="0"/>
              <a:t>DIN is not mandatory for directors of foreign company having branch offices in India.</a:t>
            </a:r>
          </a:p>
          <a:p>
            <a:pPr lvl="1"/>
            <a:r>
              <a:rPr lang="en-US" dirty="0"/>
              <a:t>Only a single DIN is required for an individual, irrespective of number of directorships held by him/her.  All the directorships of an individual would be mapped in the database through that DIN.</a:t>
            </a:r>
          </a:p>
          <a:p>
            <a:pPr lvl="1"/>
            <a:r>
              <a:rPr lang="en-US" dirty="0"/>
              <a:t>Even on registration of a director the DIN will not be cancelled.</a:t>
            </a:r>
          </a:p>
          <a:p>
            <a:pPr marL="914400" lvl="1" indent="-457200">
              <a:buAutoNum type="alphaLcPeriod" startAt="2"/>
            </a:pPr>
            <a:r>
              <a:rPr lang="en-US" b="1" dirty="0"/>
              <a:t>TIN – Tax Identification Number is an initiative by Income Tax Department of India (ITD) for the modernization of the current system for collection, processing, monitoring and accounting of direct taxes using information technology.</a:t>
            </a:r>
          </a:p>
          <a:p>
            <a:pPr marL="457200" lvl="1" indent="0">
              <a:buNone/>
            </a:pPr>
            <a:r>
              <a:rPr lang="en-US" dirty="0"/>
              <a:t>	TIN is a repository of nationwide Tax related information, and has been established by NSDI, e-Governance Infrastructure Limited on behalf of ITD.</a:t>
            </a:r>
            <a:endParaRPr lang="en-IN" dirty="0"/>
          </a:p>
        </p:txBody>
      </p:sp>
    </p:spTree>
    <p:extLst>
      <p:ext uri="{BB962C8B-B14F-4D97-AF65-F5344CB8AC3E}">
        <p14:creationId xmlns:p14="http://schemas.microsoft.com/office/powerpoint/2010/main" val="103060102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1FDFB4CC-F02C-4FAD-B6A3-4A024BE3A391}"/>
              </a:ext>
            </a:extLst>
          </p:cNvPr>
          <p:cNvSpPr>
            <a:spLocks noGrp="1"/>
          </p:cNvSpPr>
          <p:nvPr>
            <p:ph idx="1"/>
          </p:nvPr>
        </p:nvSpPr>
        <p:spPr>
          <a:xfrm>
            <a:off x="317634" y="394636"/>
            <a:ext cx="11559942" cy="6121667"/>
          </a:xfrm>
        </p:spPr>
        <p:txBody>
          <a:bodyPr/>
          <a:lstStyle/>
          <a:p>
            <a:pPr marL="0" indent="0">
              <a:buNone/>
            </a:pPr>
            <a:r>
              <a:rPr lang="en-US" b="1" dirty="0"/>
              <a:t>c. TAN – Tax Deduction Account Number  is required for deducting tax on payment to parties. It is a 10 digit alpha numeric number required to be obtained by all persons who are responsible for deducting or collecting tax.</a:t>
            </a:r>
          </a:p>
          <a:p>
            <a:pPr marL="0" indent="0">
              <a:buNone/>
            </a:pPr>
            <a:r>
              <a:rPr lang="en-US" dirty="0"/>
              <a:t>Under Section 203A of the Income Tax Act, 1961, it is mandatory to quote Tax Deduction Account Number (TAN) allotted by the Income Tax Department (ITD) on all TDS returns.</a:t>
            </a:r>
          </a:p>
          <a:p>
            <a:pPr marL="0" indent="0">
              <a:buNone/>
            </a:pPr>
            <a:endParaRPr lang="en-US" dirty="0"/>
          </a:p>
        </p:txBody>
      </p:sp>
    </p:spTree>
    <p:extLst>
      <p:ext uri="{BB962C8B-B14F-4D97-AF65-F5344CB8AC3E}">
        <p14:creationId xmlns:p14="http://schemas.microsoft.com/office/powerpoint/2010/main" val="38297340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DA4F54F4-2CD0-497D-92BC-CD985A668F85}"/>
              </a:ext>
            </a:extLst>
          </p:cNvPr>
          <p:cNvSpPr>
            <a:spLocks noGrp="1"/>
          </p:cNvSpPr>
          <p:nvPr>
            <p:ph idx="1"/>
          </p:nvPr>
        </p:nvSpPr>
        <p:spPr>
          <a:xfrm>
            <a:off x="95250" y="104774"/>
            <a:ext cx="11944350" cy="6581775"/>
          </a:xfrm>
        </p:spPr>
        <p:txBody>
          <a:bodyPr/>
          <a:lstStyle/>
          <a:p>
            <a:pPr marL="514350" indent="-514350">
              <a:buAutoNum type="arabicPeriod" startAt="8"/>
            </a:pPr>
            <a:r>
              <a:rPr lang="en-US" b="1" dirty="0"/>
              <a:t> </a:t>
            </a:r>
            <a:r>
              <a:rPr lang="en-US" b="1" u="sng" dirty="0"/>
              <a:t>Allocation of resources</a:t>
            </a:r>
            <a:r>
              <a:rPr lang="en-US" b="1" dirty="0"/>
              <a:t> </a:t>
            </a:r>
            <a:r>
              <a:rPr lang="en-US" dirty="0"/>
              <a:t>: There is a need to allocate the resources to various activities. The allocation of resources depends on certain factors such as :</a:t>
            </a:r>
          </a:p>
          <a:p>
            <a:pPr lvl="1"/>
            <a:r>
              <a:rPr lang="en-US" dirty="0"/>
              <a:t>Availability of resources</a:t>
            </a:r>
          </a:p>
          <a:p>
            <a:pPr lvl="1"/>
            <a:r>
              <a:rPr lang="en-US" dirty="0"/>
              <a:t>Importance of activities – vital activities need to be allocated more resources.</a:t>
            </a:r>
          </a:p>
          <a:p>
            <a:pPr lvl="1"/>
            <a:r>
              <a:rPr lang="en-US" dirty="0"/>
              <a:t>Management philosophy – professional managements may allocate more funds towards R &amp; D, training and development, technology upgradation, CSR, etc.</a:t>
            </a:r>
            <a:endParaRPr lang="en-IN" dirty="0"/>
          </a:p>
          <a:p>
            <a:pPr marL="0" indent="0">
              <a:buNone/>
            </a:pPr>
            <a:r>
              <a:rPr lang="en-IN" b="1" dirty="0"/>
              <a:t>9.    </a:t>
            </a:r>
            <a:r>
              <a:rPr lang="en-IN" b="1" u="sng" dirty="0"/>
              <a:t>Implementation</a:t>
            </a:r>
            <a:r>
              <a:rPr lang="en-IN" dirty="0"/>
              <a:t> : After allocating resources to various activities the 	management must implement the strategy. Implementation of strategy 	involves :</a:t>
            </a:r>
          </a:p>
          <a:p>
            <a:pPr lvl="1"/>
            <a:r>
              <a:rPr lang="en-IN" dirty="0"/>
              <a:t>Directing and guiding the employees.</a:t>
            </a:r>
          </a:p>
          <a:p>
            <a:pPr lvl="1"/>
            <a:r>
              <a:rPr lang="en-IN" dirty="0"/>
              <a:t>Motivating the employees to perform effectively.</a:t>
            </a:r>
          </a:p>
          <a:p>
            <a:pPr marL="0" indent="0">
              <a:buNone/>
            </a:pPr>
            <a:r>
              <a:rPr lang="en-IN" sz="2700" b="1" dirty="0"/>
              <a:t>10.   </a:t>
            </a:r>
            <a:r>
              <a:rPr lang="en-IN" sz="2700" b="1" u="sng" dirty="0"/>
              <a:t>Review</a:t>
            </a:r>
            <a:r>
              <a:rPr lang="en-IN" sz="2700" dirty="0"/>
              <a:t> : There must be periodic review of performance. The review is 	required to find out whether or not the organisation is on the right track to 	achieve objectives. If required, necessary modifications may be made in 	the 	strategy or new strategic may be adopted</a:t>
            </a:r>
            <a:r>
              <a:rPr lang="en-IN" dirty="0"/>
              <a:t>.</a:t>
            </a:r>
            <a:endParaRPr lang="en-US" dirty="0"/>
          </a:p>
        </p:txBody>
      </p:sp>
    </p:spTree>
    <p:extLst>
      <p:ext uri="{BB962C8B-B14F-4D97-AF65-F5344CB8AC3E}">
        <p14:creationId xmlns:p14="http://schemas.microsoft.com/office/powerpoint/2010/main" val="445609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DEB08803-D199-4B52-9371-2BBA3811E5CD}"/>
              </a:ext>
            </a:extLst>
          </p:cNvPr>
          <p:cNvSpPr>
            <a:spLocks noGrp="1"/>
          </p:cNvSpPr>
          <p:nvPr>
            <p:ph idx="1"/>
          </p:nvPr>
        </p:nvSpPr>
        <p:spPr>
          <a:xfrm>
            <a:off x="161925" y="104775"/>
            <a:ext cx="12030075" cy="8829675"/>
          </a:xfrm>
        </p:spPr>
        <p:txBody>
          <a:bodyPr/>
          <a:lstStyle/>
          <a:p>
            <a:pPr>
              <a:buFont typeface="Wingdings" panose="05000000000000000000" pitchFamily="2" charset="2"/>
              <a:buChar char="v"/>
            </a:pPr>
            <a:r>
              <a:rPr lang="en-US" b="1" u="sng" dirty="0"/>
              <a:t> CONCEPT AND IMPORTANCE OF PROJECT </a:t>
            </a:r>
            <a:r>
              <a:rPr lang="en-US" b="1" u="sng" dirty="0" smtClean="0"/>
              <a:t>PLANNING </a:t>
            </a:r>
          </a:p>
          <a:p>
            <a:pPr marL="0" indent="0">
              <a:buNone/>
            </a:pPr>
            <a:r>
              <a:rPr lang="en-US" b="1" dirty="0" smtClean="0"/>
              <a:t>A </a:t>
            </a:r>
            <a:r>
              <a:rPr lang="en-US" b="1" dirty="0" err="1" smtClean="0"/>
              <a:t>Poject</a:t>
            </a:r>
            <a:r>
              <a:rPr lang="en-US" b="1" smtClean="0"/>
              <a:t> is </a:t>
            </a:r>
            <a:r>
              <a:rPr lang="en-US" b="1" dirty="0" smtClean="0"/>
              <a:t>a planned set of interrelated tasks to be implements over a specific period.</a:t>
            </a:r>
            <a:r>
              <a:rPr lang="en-US" dirty="0" smtClean="0"/>
              <a:t> Before starting a project, planning is necessary if one wants to successfully complete the work. Project planning provides the blue print for starting and managing the project.</a:t>
            </a:r>
          </a:p>
          <a:p>
            <a:pPr marL="0" indent="0">
              <a:buNone/>
            </a:pPr>
            <a:r>
              <a:rPr lang="en-US" b="1" dirty="0" smtClean="0"/>
              <a:t>Project </a:t>
            </a:r>
            <a:r>
              <a:rPr lang="en-US" b="1" dirty="0"/>
              <a:t>planning provides guidelines for completion of a project within a certain time-frame, usually with defined stages, and with designated resources.</a:t>
            </a:r>
          </a:p>
          <a:p>
            <a:pPr marL="0" indent="0">
              <a:buNone/>
            </a:pPr>
            <a:r>
              <a:rPr lang="en-US" dirty="0"/>
              <a:t>The activities under project planning include:</a:t>
            </a:r>
          </a:p>
          <a:p>
            <a:r>
              <a:rPr lang="en-US" dirty="0"/>
              <a:t>Setting objectives</a:t>
            </a:r>
          </a:p>
          <a:p>
            <a:r>
              <a:rPr lang="en-US" dirty="0"/>
              <a:t>Identifying deliverables (A project management term for the quantifiable goods or services that will be provided upon the completion of a project).</a:t>
            </a:r>
          </a:p>
          <a:p>
            <a:r>
              <a:rPr lang="en-US" dirty="0"/>
              <a:t>Scheduling the project ( the start time and completion time of the project).</a:t>
            </a:r>
          </a:p>
          <a:p>
            <a:r>
              <a:rPr lang="en-US" dirty="0"/>
              <a:t>Framing supporting plans.</a:t>
            </a:r>
          </a:p>
          <a:p>
            <a:pPr marL="0" indent="0">
              <a:buNone/>
            </a:pPr>
            <a:endParaRPr lang="en-US" dirty="0"/>
          </a:p>
          <a:p>
            <a:pPr marL="0" indent="0">
              <a:buNone/>
            </a:pPr>
            <a:endParaRPr lang="en-IN" dirty="0"/>
          </a:p>
        </p:txBody>
      </p:sp>
    </p:spTree>
    <p:extLst>
      <p:ext uri="{BB962C8B-B14F-4D97-AF65-F5344CB8AC3E}">
        <p14:creationId xmlns:p14="http://schemas.microsoft.com/office/powerpoint/2010/main" val="14893076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5EC9A690-D729-462B-A19C-A2975921E26F}"/>
              </a:ext>
            </a:extLst>
          </p:cNvPr>
          <p:cNvSpPr>
            <a:spLocks noGrp="1"/>
          </p:cNvSpPr>
          <p:nvPr>
            <p:ph idx="1"/>
          </p:nvPr>
        </p:nvSpPr>
        <p:spPr>
          <a:xfrm>
            <a:off x="228600" y="76199"/>
            <a:ext cx="11963400" cy="6924675"/>
          </a:xfrm>
        </p:spPr>
        <p:txBody>
          <a:bodyPr>
            <a:normAutofit fontScale="92500" lnSpcReduction="10000"/>
          </a:bodyPr>
          <a:lstStyle/>
          <a:p>
            <a:pPr>
              <a:lnSpc>
                <a:spcPct val="60000"/>
              </a:lnSpc>
              <a:buFont typeface="Wingdings" panose="05000000000000000000" pitchFamily="2" charset="2"/>
              <a:buChar char="v"/>
            </a:pPr>
            <a:r>
              <a:rPr lang="en-US" b="1" u="sng" dirty="0"/>
              <a:t> IMPORTANCE OF PROJECT PLANNING</a:t>
            </a:r>
            <a:endParaRPr lang="en-US" dirty="0"/>
          </a:p>
          <a:p>
            <a:pPr marL="0" indent="0">
              <a:lnSpc>
                <a:spcPct val="60000"/>
              </a:lnSpc>
              <a:buNone/>
            </a:pPr>
            <a:r>
              <a:rPr lang="en-US" dirty="0"/>
              <a:t>The importance of project planning is explained as follows:</a:t>
            </a:r>
          </a:p>
          <a:p>
            <a:pPr marL="514350" indent="-514350">
              <a:buFont typeface="+mj-lt"/>
              <a:buAutoNum type="arabicPeriod"/>
            </a:pPr>
            <a:r>
              <a:rPr lang="en-US" sz="2900" b="1" u="sng" dirty="0"/>
              <a:t>Achievement of Strategic Goals</a:t>
            </a:r>
            <a:r>
              <a:rPr lang="en-US" dirty="0"/>
              <a:t> : Every successful project helps a company to accomplish its strategic goals. To gain competitive advantage, a firm must manage its projects effectively. Effective project planning ensures that projects will not overrun deadlines and the estimated project costs.</a:t>
            </a:r>
          </a:p>
          <a:p>
            <a:pPr marL="514350" indent="-514350">
              <a:buFont typeface="+mj-lt"/>
              <a:buAutoNum type="arabicPeriod"/>
            </a:pPr>
            <a:r>
              <a:rPr lang="en-US" sz="2900" b="1" u="sng" dirty="0"/>
              <a:t>Time Management</a:t>
            </a:r>
            <a:r>
              <a:rPr lang="en-US" dirty="0"/>
              <a:t> : Project planning facilitates time management. The project scheduling indicates the start time and completion time of every activity of the project. Therefore, project planning enables to complete the project within the scheduled time.</a:t>
            </a:r>
          </a:p>
          <a:p>
            <a:pPr marL="514350" indent="-514350">
              <a:buFont typeface="+mj-lt"/>
              <a:buAutoNum type="arabicPeriod"/>
            </a:pPr>
            <a:r>
              <a:rPr lang="en-US" sz="2900" b="1" u="sng" dirty="0" err="1"/>
              <a:t>Minimisation</a:t>
            </a:r>
            <a:r>
              <a:rPr lang="en-US" sz="2900" b="1" u="sng" dirty="0"/>
              <a:t> of Risks</a:t>
            </a:r>
            <a:r>
              <a:rPr lang="en-US" dirty="0"/>
              <a:t> : Project planning enables the company to minimize the risks. At the time of project planning, the company may frame alternative  plans. If the selected plan ( plan A ) faces certain problems in implementation, the company may put plan B or alternative plan into action, thereby minimizing the risks.</a:t>
            </a:r>
          </a:p>
          <a:p>
            <a:pPr marL="0" indent="0">
              <a:buNone/>
            </a:pPr>
            <a:r>
              <a:rPr lang="en-US" sz="2700" dirty="0"/>
              <a:t>	For instance, if a company faces strong opposition by local people to start the project at a particular area, it may set up the project in another area where there is limited or no opposition.</a:t>
            </a:r>
          </a:p>
          <a:p>
            <a:pPr marL="0" indent="0">
              <a:buNone/>
            </a:pPr>
            <a:r>
              <a:rPr lang="en-US" sz="2700" dirty="0"/>
              <a:t>For instance, Tata Motors plant at </a:t>
            </a:r>
            <a:r>
              <a:rPr lang="en-US" sz="2700" dirty="0" err="1"/>
              <a:t>Singur</a:t>
            </a:r>
            <a:r>
              <a:rPr lang="en-US" sz="2700" dirty="0"/>
              <a:t> (West Bengal) was shifted to </a:t>
            </a:r>
            <a:r>
              <a:rPr lang="en-US" sz="2700" dirty="0" err="1"/>
              <a:t>Sanand</a:t>
            </a:r>
            <a:r>
              <a:rPr lang="en-US" sz="2700" dirty="0"/>
              <a:t> (Gujarat) to manufacture Nano cars.</a:t>
            </a:r>
            <a:endParaRPr lang="en-IN" sz="2700" dirty="0"/>
          </a:p>
        </p:txBody>
      </p:sp>
    </p:spTree>
    <p:extLst>
      <p:ext uri="{BB962C8B-B14F-4D97-AF65-F5344CB8AC3E}">
        <p14:creationId xmlns:p14="http://schemas.microsoft.com/office/powerpoint/2010/main" val="29746326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4B5BE2D5-CE74-411A-A10E-D3C6130BF16B}"/>
              </a:ext>
            </a:extLst>
          </p:cNvPr>
          <p:cNvSpPr>
            <a:spLocks noGrp="1"/>
          </p:cNvSpPr>
          <p:nvPr>
            <p:ph idx="1"/>
          </p:nvPr>
        </p:nvSpPr>
        <p:spPr>
          <a:xfrm>
            <a:off x="142875" y="142874"/>
            <a:ext cx="11925300" cy="6562725"/>
          </a:xfrm>
        </p:spPr>
        <p:txBody>
          <a:bodyPr>
            <a:normAutofit fontScale="92500"/>
          </a:bodyPr>
          <a:lstStyle/>
          <a:p>
            <a:pPr marL="514350" indent="-514350">
              <a:buAutoNum type="arabicPeriod" startAt="4"/>
            </a:pPr>
            <a:r>
              <a:rPr lang="en-US" b="1" u="sng" dirty="0"/>
              <a:t>Innovation</a:t>
            </a:r>
            <a:r>
              <a:rPr lang="en-US" dirty="0"/>
              <a:t> : Project planning may encourage creativity or innovation. For instance, if the project planning targets are highly challenging, the employees of the company need to come up with innovative ideas to face the challenges and achieve the targets.</a:t>
            </a:r>
          </a:p>
          <a:p>
            <a:pPr marL="514350" indent="-514350">
              <a:buAutoNum type="arabicPeriod" startAt="4"/>
            </a:pPr>
            <a:r>
              <a:rPr lang="en-US" b="1" u="sng" dirty="0"/>
              <a:t>Motivation</a:t>
            </a:r>
            <a:r>
              <a:rPr lang="en-US" dirty="0"/>
              <a:t> : Project planning may motivate employees. Due to project planning, the company may achieve higher performance in terms of profits, market share, etc. therefore, the company management may motivate the employees by providing additional incentives such as increase in pay, higher bonus, etc.</a:t>
            </a:r>
          </a:p>
          <a:p>
            <a:pPr marL="514350" indent="-514350">
              <a:buAutoNum type="arabicPeriod" startAt="4"/>
            </a:pPr>
            <a:r>
              <a:rPr lang="en-US" b="1" u="sng" dirty="0"/>
              <a:t>Arrangement of Resources</a:t>
            </a:r>
            <a:r>
              <a:rPr lang="en-US" dirty="0"/>
              <a:t>: Project planning may enable the company to make proper arrangement of resources to undertake various activities. The proper plan indicates the targets. Based on the targets, the company makes proper arrangement of resources such as manpower, financial resources and physical resources.</a:t>
            </a:r>
          </a:p>
          <a:p>
            <a:pPr marL="514350" indent="-514350">
              <a:buAutoNum type="arabicPeriod" startAt="4"/>
            </a:pPr>
            <a:r>
              <a:rPr lang="en-US" b="1" u="sng" dirty="0"/>
              <a:t>Government Clearances</a:t>
            </a:r>
            <a:r>
              <a:rPr lang="en-US" dirty="0"/>
              <a:t> : Project planning involves preparation of a plan. The project plan is submitted to various authorities wherever necessary. For example, the project plan may be submitted to Pollution Control Board to get project clearance.</a:t>
            </a:r>
            <a:endParaRPr lang="en-IN" dirty="0"/>
          </a:p>
        </p:txBody>
      </p:sp>
    </p:spTree>
    <p:extLst>
      <p:ext uri="{BB962C8B-B14F-4D97-AF65-F5344CB8AC3E}">
        <p14:creationId xmlns:p14="http://schemas.microsoft.com/office/powerpoint/2010/main" val="34361552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19341</TotalTime>
  <Words>7794</Words>
  <Application>Microsoft Office PowerPoint</Application>
  <PresentationFormat>Widescreen</PresentationFormat>
  <Paragraphs>461</Paragraphs>
  <Slides>55</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55</vt:i4>
      </vt:variant>
    </vt:vector>
  </HeadingPairs>
  <TitlesOfParts>
    <vt:vector size="63" baseType="lpstr">
      <vt:lpstr>Arial</vt:lpstr>
      <vt:lpstr>Arial Rounded MT Bold</vt:lpstr>
      <vt:lpstr>Calibri</vt:lpstr>
      <vt:lpstr>Calibri Light</vt:lpstr>
      <vt:lpstr>Cooper Black</vt:lpstr>
      <vt:lpstr>Courier New</vt:lpstr>
      <vt:lpstr>Wingdings</vt:lpstr>
      <vt:lpstr>Office Theme</vt:lpstr>
      <vt:lpstr>3. PROJECT  PLANNING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Ujjayani S</dc:creator>
  <cp:lastModifiedBy>mithun mhatre</cp:lastModifiedBy>
  <cp:revision>238</cp:revision>
  <dcterms:created xsi:type="dcterms:W3CDTF">2020-11-13T14:58:50Z</dcterms:created>
  <dcterms:modified xsi:type="dcterms:W3CDTF">2020-12-26T05:18:26Z</dcterms:modified>
</cp:coreProperties>
</file>