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1"/>
  </p:notesMasterIdLst>
  <p:sldIdLst>
    <p:sldId id="272" r:id="rId2"/>
    <p:sldId id="364" r:id="rId3"/>
    <p:sldId id="366" r:id="rId4"/>
    <p:sldId id="470" r:id="rId5"/>
    <p:sldId id="260" r:id="rId6"/>
    <p:sldId id="259" r:id="rId7"/>
    <p:sldId id="471" r:id="rId8"/>
    <p:sldId id="263" r:id="rId9"/>
    <p:sldId id="262" r:id="rId10"/>
    <p:sldId id="472" r:id="rId11"/>
    <p:sldId id="474" r:id="rId12"/>
    <p:sldId id="266" r:id="rId13"/>
    <p:sldId id="473" r:id="rId14"/>
    <p:sldId id="264" r:id="rId15"/>
    <p:sldId id="475" r:id="rId16"/>
    <p:sldId id="476" r:id="rId17"/>
    <p:sldId id="267" r:id="rId18"/>
    <p:sldId id="273" r:id="rId19"/>
    <p:sldId id="270" r:id="rId20"/>
    <p:sldId id="297" r:id="rId21"/>
    <p:sldId id="277" r:id="rId22"/>
    <p:sldId id="269" r:id="rId23"/>
    <p:sldId id="278" r:id="rId24"/>
    <p:sldId id="279" r:id="rId25"/>
    <p:sldId id="298" r:id="rId26"/>
    <p:sldId id="299" r:id="rId27"/>
    <p:sldId id="300" r:id="rId28"/>
    <p:sldId id="301" r:id="rId29"/>
    <p:sldId id="302" r:id="rId30"/>
    <p:sldId id="312" r:id="rId31"/>
    <p:sldId id="313" r:id="rId32"/>
    <p:sldId id="310" r:id="rId33"/>
    <p:sldId id="307" r:id="rId34"/>
    <p:sldId id="309" r:id="rId35"/>
    <p:sldId id="316" r:id="rId36"/>
    <p:sldId id="288" r:id="rId37"/>
    <p:sldId id="326" r:id="rId38"/>
    <p:sldId id="327" r:id="rId39"/>
    <p:sldId id="328" r:id="rId40"/>
    <p:sldId id="329" r:id="rId41"/>
    <p:sldId id="330" r:id="rId42"/>
    <p:sldId id="289" r:id="rId43"/>
    <p:sldId id="290" r:id="rId44"/>
    <p:sldId id="291" r:id="rId45"/>
    <p:sldId id="292" r:id="rId46"/>
    <p:sldId id="293" r:id="rId47"/>
    <p:sldId id="294" r:id="rId48"/>
    <p:sldId id="295" r:id="rId49"/>
    <p:sldId id="296" r:id="rId50"/>
    <p:sldId id="342" r:id="rId51"/>
    <p:sldId id="343" r:id="rId52"/>
    <p:sldId id="344" r:id="rId53"/>
    <p:sldId id="346" r:id="rId54"/>
    <p:sldId id="345" r:id="rId55"/>
    <p:sldId id="381" r:id="rId56"/>
    <p:sldId id="382" r:id="rId57"/>
    <p:sldId id="375" r:id="rId58"/>
    <p:sldId id="376" r:id="rId59"/>
    <p:sldId id="377" r:id="rId6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0515" autoAdjust="0"/>
    <p:restoredTop sz="94660"/>
  </p:normalViewPr>
  <p:slideViewPr>
    <p:cSldViewPr>
      <p:cViewPr varScale="1">
        <p:scale>
          <a:sx n="69" d="100"/>
          <a:sy n="69" d="100"/>
        </p:scale>
        <p:origin x="-1182"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8D19F3EB-5AB2-40B0-A5B0-F2C1EDEA5C60}" type="datetimeFigureOut">
              <a:rPr lang="en-US"/>
              <a:pPr>
                <a:defRPr/>
              </a:pPr>
              <a:t>11/21/2020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68148641-5B34-453D-BDE5-1217442D14EA}" type="slidenum">
              <a:rPr lang="en-US"/>
              <a:pPr>
                <a:defRPr/>
              </a:pPr>
              <a:t>‹#›</a:t>
            </a:fld>
            <a:endParaRPr lang="en-US"/>
          </a:p>
        </p:txBody>
      </p:sp>
    </p:spTree>
    <p:extLst>
      <p:ext uri="{BB962C8B-B14F-4D97-AF65-F5344CB8AC3E}">
        <p14:creationId xmlns:p14="http://schemas.microsoft.com/office/powerpoint/2010/main" val="7979938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95DB201-AED5-48BB-B029-3FA8E8565A2F}" type="slidenum">
              <a:rPr lang="ko-KR" altLang="en-US" smtClean="0"/>
              <a:pPr eaLnBrk="1" hangingPunct="1"/>
              <a:t>2</a:t>
            </a:fld>
            <a:endParaRPr lang="en-US" altLang="ko-KR" smtClean="0"/>
          </a:p>
        </p:txBody>
      </p:sp>
      <p:sp>
        <p:nvSpPr>
          <p:cNvPr id="174083"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0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ko-KR"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9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189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92FF1A67-7327-4F81-9D57-504F5F55BB87}" type="slidenum">
              <a:rPr lang="en-US" smtClean="0"/>
              <a:pPr eaLnBrk="1" hangingPunct="1"/>
              <a:t>58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ABC364D-3220-42A9-B1D0-64AF80ECA781}" type="slidenum">
              <a:rPr lang="ko-KR" altLang="en-US" smtClean="0"/>
              <a:pPr eaLnBrk="1" hangingPunct="1"/>
              <a:t>3</a:t>
            </a:fld>
            <a:endParaRPr lang="en-US" altLang="ko-KR" smtClean="0"/>
          </a:p>
        </p:txBody>
      </p:sp>
      <p:sp>
        <p:nvSpPr>
          <p:cNvPr id="176131"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ko-KR"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D2D26FB-CE0A-4177-AA39-D486587BAF78}" type="slidenum">
              <a:rPr lang="nb-NO" smtClean="0"/>
              <a:pPr eaLnBrk="1" hangingPunct="1"/>
              <a:t>20</a:t>
            </a:fld>
            <a:endParaRPr lang="nb-NO" smtClean="0"/>
          </a:p>
        </p:txBody>
      </p:sp>
      <p:sp>
        <p:nvSpPr>
          <p:cNvPr id="17715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BD8FE77C-723E-4CF1-B7EC-F9B350ACDB10}" type="slidenum">
              <a:rPr lang="sv-SE" sz="1200">
                <a:cs typeface="Arial" pitchFamily="34" charset="0"/>
              </a:rPr>
              <a:pPr algn="r" eaLnBrk="1" hangingPunct="1"/>
              <a:t>20</a:t>
            </a:fld>
            <a:endParaRPr lang="sv-SE" sz="1200">
              <a:cs typeface="Arial" pitchFamily="34" charset="0"/>
            </a:endParaRPr>
          </a:p>
        </p:txBody>
      </p:sp>
      <p:sp>
        <p:nvSpPr>
          <p:cNvPr id="177156"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7"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v-S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66686AC-7352-44C2-837C-70429156BDFE}" type="slidenum">
              <a:rPr lang="nb-NO" smtClean="0"/>
              <a:pPr eaLnBrk="1" hangingPunct="1"/>
              <a:t>25</a:t>
            </a:fld>
            <a:endParaRPr lang="nb-NO" smtClean="0"/>
          </a:p>
        </p:txBody>
      </p:sp>
      <p:sp>
        <p:nvSpPr>
          <p:cNvPr id="178179"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29A38283-A9E3-434C-A298-765B1027D976}" type="slidenum">
              <a:rPr lang="sv-SE" sz="1200">
                <a:cs typeface="Arial" pitchFamily="34" charset="0"/>
              </a:rPr>
              <a:pPr algn="r" eaLnBrk="1" hangingPunct="1"/>
              <a:t>25</a:t>
            </a:fld>
            <a:endParaRPr lang="sv-SE" sz="1200">
              <a:cs typeface="Arial" pitchFamily="34" charset="0"/>
            </a:endParaRPr>
          </a:p>
        </p:txBody>
      </p:sp>
      <p:sp>
        <p:nvSpPr>
          <p:cNvPr id="178180"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8181"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v-S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CE7F5C6-0273-4B0A-A6BA-72BC9627A840}" type="slidenum">
              <a:rPr lang="nb-NO" smtClean="0"/>
              <a:pPr eaLnBrk="1" hangingPunct="1"/>
              <a:t>26</a:t>
            </a:fld>
            <a:endParaRPr lang="nb-NO" smtClean="0"/>
          </a:p>
        </p:txBody>
      </p:sp>
      <p:sp>
        <p:nvSpPr>
          <p:cNvPr id="17920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17373115-0B2C-40FE-8207-B1B8E5AB519A}" type="slidenum">
              <a:rPr lang="sv-SE" sz="1200">
                <a:cs typeface="Arial" pitchFamily="34" charset="0"/>
              </a:rPr>
              <a:pPr algn="r" eaLnBrk="1" hangingPunct="1"/>
              <a:t>26</a:t>
            </a:fld>
            <a:endParaRPr lang="sv-SE" sz="1200">
              <a:cs typeface="Arial" pitchFamily="34" charset="0"/>
            </a:endParaRPr>
          </a:p>
        </p:txBody>
      </p:sp>
      <p:sp>
        <p:nvSpPr>
          <p:cNvPr id="179204"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9205"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v-S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5DEFAAC-B828-4831-BBD8-7771E204D364}" type="slidenum">
              <a:rPr lang="nb-NO" smtClean="0"/>
              <a:pPr eaLnBrk="1" hangingPunct="1"/>
              <a:t>27</a:t>
            </a:fld>
            <a:endParaRPr lang="nb-NO" smtClean="0"/>
          </a:p>
        </p:txBody>
      </p:sp>
      <p:sp>
        <p:nvSpPr>
          <p:cNvPr id="180227"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732D6AC9-C81A-44CE-AEB6-1915DBE80AA1}" type="slidenum">
              <a:rPr lang="sv-SE" sz="1200">
                <a:cs typeface="Arial" pitchFamily="34" charset="0"/>
              </a:rPr>
              <a:pPr algn="r" eaLnBrk="1" hangingPunct="1"/>
              <a:t>27</a:t>
            </a:fld>
            <a:endParaRPr lang="sv-SE" sz="1200">
              <a:cs typeface="Arial" pitchFamily="34" charset="0"/>
            </a:endParaRPr>
          </a:p>
        </p:txBody>
      </p:sp>
      <p:sp>
        <p:nvSpPr>
          <p:cNvPr id="180228"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0229"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v-S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E7C7955-EC2A-4155-B954-49DA2FAE730F}" type="slidenum">
              <a:rPr lang="nb-NO" smtClean="0"/>
              <a:pPr eaLnBrk="1" hangingPunct="1"/>
              <a:t>28</a:t>
            </a:fld>
            <a:endParaRPr lang="nb-NO" smtClean="0"/>
          </a:p>
        </p:txBody>
      </p:sp>
      <p:sp>
        <p:nvSpPr>
          <p:cNvPr id="18125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2F789C53-D318-4132-9560-E236CBB5A0C2}" type="slidenum">
              <a:rPr lang="sv-SE" sz="1200">
                <a:cs typeface="Arial" pitchFamily="34" charset="0"/>
              </a:rPr>
              <a:pPr algn="r" eaLnBrk="1" hangingPunct="1"/>
              <a:t>28</a:t>
            </a:fld>
            <a:endParaRPr lang="sv-SE" sz="1200">
              <a:cs typeface="Arial" pitchFamily="34" charset="0"/>
            </a:endParaRPr>
          </a:p>
        </p:txBody>
      </p:sp>
      <p:sp>
        <p:nvSpPr>
          <p:cNvPr id="181252"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1253"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v-S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3E12359-9409-41D5-AB70-44217EFD9A51}" type="slidenum">
              <a:rPr lang="nb-NO" smtClean="0"/>
              <a:pPr eaLnBrk="1" hangingPunct="1"/>
              <a:t>29</a:t>
            </a:fld>
            <a:endParaRPr lang="nb-NO" smtClean="0"/>
          </a:p>
        </p:txBody>
      </p:sp>
      <p:sp>
        <p:nvSpPr>
          <p:cNvPr id="18227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0B2FF109-64D9-4A8A-B5A7-EE754A243E02}" type="slidenum">
              <a:rPr lang="sv-SE" sz="1200">
                <a:cs typeface="Arial" pitchFamily="34" charset="0"/>
              </a:rPr>
              <a:pPr algn="r" eaLnBrk="1" hangingPunct="1"/>
              <a:t>29</a:t>
            </a:fld>
            <a:endParaRPr lang="sv-SE" sz="1200">
              <a:cs typeface="Arial" pitchFamily="34" charset="0"/>
            </a:endParaRPr>
          </a:p>
        </p:txBody>
      </p:sp>
      <p:sp>
        <p:nvSpPr>
          <p:cNvPr id="182276"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2277"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v-S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1CF7ECD-DB77-4692-BF4E-60430941EA83}" type="slidenum">
              <a:rPr lang="nb-NO" smtClean="0"/>
              <a:pPr eaLnBrk="1" hangingPunct="1"/>
              <a:t>33</a:t>
            </a:fld>
            <a:endParaRPr lang="nb-NO" smtClean="0"/>
          </a:p>
        </p:txBody>
      </p:sp>
      <p:sp>
        <p:nvSpPr>
          <p:cNvPr id="18637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FF5486AC-9412-4E0B-AC8B-7E42D5FD147A}" type="slidenum">
              <a:rPr lang="sv-SE" sz="1200">
                <a:cs typeface="Arial" pitchFamily="34" charset="0"/>
              </a:rPr>
              <a:pPr algn="r" eaLnBrk="1" hangingPunct="1"/>
              <a:t>33</a:t>
            </a:fld>
            <a:endParaRPr lang="sv-SE" sz="1200">
              <a:cs typeface="Arial" pitchFamily="34" charset="0"/>
            </a:endParaRPr>
          </a:p>
        </p:txBody>
      </p:sp>
      <p:sp>
        <p:nvSpPr>
          <p:cNvPr id="186372"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6373"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v-S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fld id="{DDD8B874-9DFF-4D82-969B-0847D34D7C08}" type="datetime1">
              <a:rPr lang="en-US"/>
              <a:pPr>
                <a:defRPr/>
              </a:pPr>
              <a:t>11/21/2020</a:t>
            </a:fld>
            <a:endParaRPr lang="en-US"/>
          </a:p>
        </p:txBody>
      </p:sp>
      <p:sp>
        <p:nvSpPr>
          <p:cNvPr id="7" name="Footer Placeholder 19"/>
          <p:cNvSpPr>
            <a:spLocks noGrp="1"/>
          </p:cNvSpPr>
          <p:nvPr>
            <p:ph type="ftr" sz="quarter" idx="11"/>
          </p:nvPr>
        </p:nvSpPr>
        <p:spPr/>
        <p:txBody>
          <a:bodyPr/>
          <a:lstStyle>
            <a:lvl1pPr>
              <a:defRPr/>
            </a:lvl1pPr>
            <a:extLst/>
          </a:lstStyle>
          <a:p>
            <a:pPr>
              <a:defRPr/>
            </a:pPr>
            <a:endParaRPr lang="en-US"/>
          </a:p>
        </p:txBody>
      </p:sp>
      <p:sp>
        <p:nvSpPr>
          <p:cNvPr id="8" name="Slide Number Placeholder 9"/>
          <p:cNvSpPr>
            <a:spLocks noGrp="1"/>
          </p:cNvSpPr>
          <p:nvPr>
            <p:ph type="sldNum" sz="quarter" idx="12"/>
          </p:nvPr>
        </p:nvSpPr>
        <p:spPr/>
        <p:txBody>
          <a:bodyPr/>
          <a:lstStyle>
            <a:lvl1pPr>
              <a:defRPr/>
            </a:lvl1pPr>
            <a:extLst/>
          </a:lstStyle>
          <a:p>
            <a:pPr>
              <a:defRPr/>
            </a:pPr>
            <a:fld id="{D3E20527-9CCA-40BF-BE42-D72EE252E6E5}" type="slidenum">
              <a:rPr lang="en-US"/>
              <a:pPr>
                <a:defRPr/>
              </a:pPr>
              <a:t>‹#›</a:t>
            </a:fld>
            <a:endParaRPr lang="en-US"/>
          </a:p>
        </p:txBody>
      </p:sp>
    </p:spTree>
    <p:extLst>
      <p:ext uri="{BB962C8B-B14F-4D97-AF65-F5344CB8AC3E}">
        <p14:creationId xmlns:p14="http://schemas.microsoft.com/office/powerpoint/2010/main" val="1437279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923630E0-43C7-4F1D-A3CD-A0531D741399}" type="datetime1">
              <a:rPr lang="en-US"/>
              <a:pPr>
                <a:defRPr/>
              </a:pPr>
              <a:t>11/21/2020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454D55F2-4709-45DC-BB48-F5B5E84BE47B}" type="slidenum">
              <a:rPr lang="en-US"/>
              <a:pPr>
                <a:defRPr/>
              </a:pPr>
              <a:t>‹#›</a:t>
            </a:fld>
            <a:endParaRPr lang="en-US"/>
          </a:p>
        </p:txBody>
      </p:sp>
    </p:spTree>
    <p:extLst>
      <p:ext uri="{BB962C8B-B14F-4D97-AF65-F5344CB8AC3E}">
        <p14:creationId xmlns:p14="http://schemas.microsoft.com/office/powerpoint/2010/main" val="2231770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78DDFAF4-54AD-4F8B-8262-22CA62A90C40}" type="datetime1">
              <a:rPr lang="en-US"/>
              <a:pPr>
                <a:defRPr/>
              </a:pPr>
              <a:t>11/21/2020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1BD0CFD7-3F93-4D08-A731-CF85F3B7B12D}" type="slidenum">
              <a:rPr lang="en-US"/>
              <a:pPr>
                <a:defRPr/>
              </a:pPr>
              <a:t>‹#›</a:t>
            </a:fld>
            <a:endParaRPr lang="en-US"/>
          </a:p>
        </p:txBody>
      </p:sp>
    </p:spTree>
    <p:extLst>
      <p:ext uri="{BB962C8B-B14F-4D97-AF65-F5344CB8AC3E}">
        <p14:creationId xmlns:p14="http://schemas.microsoft.com/office/powerpoint/2010/main" val="967683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447800" y="228600"/>
            <a:ext cx="7467600" cy="5638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3" name="Footer Placeholder 2"/>
          <p:cNvSpPr>
            <a:spLocks noGrp="1"/>
          </p:cNvSpPr>
          <p:nvPr>
            <p:ph type="ftr" sz="quarter" idx="10"/>
          </p:nvPr>
        </p:nvSpPr>
        <p:spPr/>
        <p:txBody>
          <a:bodyPr/>
          <a:lstStyle>
            <a:lvl1pPr>
              <a:defRPr sz="1000" i="1"/>
            </a:lvl1pPr>
          </a:lstStyle>
          <a:p>
            <a:pPr>
              <a:defRPr/>
            </a:pPr>
            <a:endParaRPr lang="en-AU"/>
          </a:p>
        </p:txBody>
      </p:sp>
      <p:sp>
        <p:nvSpPr>
          <p:cNvPr id="4" name="Slide Number Placeholder 3"/>
          <p:cNvSpPr>
            <a:spLocks noGrp="1"/>
          </p:cNvSpPr>
          <p:nvPr>
            <p:ph type="sldNum" sz="quarter" idx="11"/>
          </p:nvPr>
        </p:nvSpPr>
        <p:spPr/>
        <p:txBody>
          <a:bodyPr/>
          <a:lstStyle>
            <a:lvl1pPr>
              <a:defRPr/>
            </a:lvl1pPr>
          </a:lstStyle>
          <a:p>
            <a:pPr>
              <a:defRPr/>
            </a:pPr>
            <a:r>
              <a:rPr lang="en-US"/>
              <a:t>7-</a:t>
            </a:r>
            <a:fld id="{95E3BE15-8E9E-4DEE-A6A3-F1B5FE102417}" type="slidenum">
              <a:rPr lang="en-AU"/>
              <a:pPr>
                <a:defRPr/>
              </a:pPr>
              <a:t>‹#›</a:t>
            </a:fld>
            <a:endParaRPr lang="en-AU"/>
          </a:p>
        </p:txBody>
      </p:sp>
    </p:spTree>
    <p:extLst>
      <p:ext uri="{BB962C8B-B14F-4D97-AF65-F5344CB8AC3E}">
        <p14:creationId xmlns:p14="http://schemas.microsoft.com/office/powerpoint/2010/main" val="981646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A0DBCA36-3ED2-48A0-B07C-F209A87AB45C}" type="datetime1">
              <a:rPr lang="en-US"/>
              <a:pPr>
                <a:defRPr/>
              </a:pPr>
              <a:t>11/21/2020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9009894B-5B3A-4471-8924-C04478660005}" type="slidenum">
              <a:rPr lang="en-US"/>
              <a:pPr>
                <a:defRPr/>
              </a:pPr>
              <a:t>‹#›</a:t>
            </a:fld>
            <a:endParaRPr lang="en-US"/>
          </a:p>
        </p:txBody>
      </p:sp>
    </p:spTree>
    <p:extLst>
      <p:ext uri="{BB962C8B-B14F-4D97-AF65-F5344CB8AC3E}">
        <p14:creationId xmlns:p14="http://schemas.microsoft.com/office/powerpoint/2010/main" val="4161825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71E06A8D-40B9-4C25-A548-62E8B5228CE7}" type="datetime1">
              <a:rPr lang="en-US"/>
              <a:pPr>
                <a:defRPr/>
              </a:pPr>
              <a:t>11/21/2020</a:t>
            </a:fld>
            <a:endParaRPr lang="en-US"/>
          </a:p>
        </p:txBody>
      </p:sp>
      <p:sp>
        <p:nvSpPr>
          <p:cNvPr id="9" name="Footer Placeholder 4"/>
          <p:cNvSpPr>
            <a:spLocks noGrp="1"/>
          </p:cNvSpPr>
          <p:nvPr>
            <p:ph type="ftr" sz="quarter" idx="11"/>
          </p:nvPr>
        </p:nvSpPr>
        <p:spPr/>
        <p:txBody>
          <a:bodyPr/>
          <a:lstStyle>
            <a:lvl1pPr>
              <a:defRPr/>
            </a:lvl1pPr>
            <a:extLst/>
          </a:lstStyle>
          <a:p>
            <a:pPr>
              <a:defRPr/>
            </a:pPr>
            <a:endParaRPr lang="en-US"/>
          </a:p>
        </p:txBody>
      </p:sp>
      <p:sp>
        <p:nvSpPr>
          <p:cNvPr id="10" name="Slide Number Placeholder 5"/>
          <p:cNvSpPr>
            <a:spLocks noGrp="1"/>
          </p:cNvSpPr>
          <p:nvPr>
            <p:ph type="sldNum" sz="quarter" idx="12"/>
          </p:nvPr>
        </p:nvSpPr>
        <p:spPr/>
        <p:txBody>
          <a:bodyPr/>
          <a:lstStyle>
            <a:lvl1pPr>
              <a:defRPr/>
            </a:lvl1pPr>
            <a:extLst/>
          </a:lstStyle>
          <a:p>
            <a:pPr>
              <a:defRPr/>
            </a:pPr>
            <a:fld id="{EB89DD58-B615-4B09-B764-543C18DC265B}" type="slidenum">
              <a:rPr lang="en-US"/>
              <a:pPr>
                <a:defRPr/>
              </a:pPr>
              <a:t>‹#›</a:t>
            </a:fld>
            <a:endParaRPr lang="en-US"/>
          </a:p>
        </p:txBody>
      </p:sp>
    </p:spTree>
    <p:extLst>
      <p:ext uri="{BB962C8B-B14F-4D97-AF65-F5344CB8AC3E}">
        <p14:creationId xmlns:p14="http://schemas.microsoft.com/office/powerpoint/2010/main" val="69363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5C9DF582-8876-4389-9F86-383383ACAD9A}" type="datetime1">
              <a:rPr lang="en-US"/>
              <a:pPr>
                <a:defRPr/>
              </a:pPr>
              <a:t>11/21/2020</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9986C3BE-D979-424A-8DB4-9051F06517D4}" type="slidenum">
              <a:rPr lang="en-US"/>
              <a:pPr>
                <a:defRPr/>
              </a:pPr>
              <a:t>‹#›</a:t>
            </a:fld>
            <a:endParaRPr lang="en-US"/>
          </a:p>
        </p:txBody>
      </p:sp>
    </p:spTree>
    <p:extLst>
      <p:ext uri="{BB962C8B-B14F-4D97-AF65-F5344CB8AC3E}">
        <p14:creationId xmlns:p14="http://schemas.microsoft.com/office/powerpoint/2010/main" val="2249112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855AEBD1-8136-4147-A9C2-F0D9DCAC4678}" type="datetime1">
              <a:rPr lang="en-US"/>
              <a:pPr>
                <a:defRPr/>
              </a:pPr>
              <a:t>11/21/2020</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A4340723-EFF8-4B47-A602-BA86BE989C50}" type="slidenum">
              <a:rPr lang="en-US"/>
              <a:pPr>
                <a:defRPr/>
              </a:pPr>
              <a:t>‹#›</a:t>
            </a:fld>
            <a:endParaRPr lang="en-US"/>
          </a:p>
        </p:txBody>
      </p:sp>
    </p:spTree>
    <p:extLst>
      <p:ext uri="{BB962C8B-B14F-4D97-AF65-F5344CB8AC3E}">
        <p14:creationId xmlns:p14="http://schemas.microsoft.com/office/powerpoint/2010/main" val="2460029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1DD4B272-8C0B-4088-966D-BD1711878E7B}" type="datetime1">
              <a:rPr lang="en-US"/>
              <a:pPr>
                <a:defRPr/>
              </a:pPr>
              <a:t>11/21/2020</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E535542F-8504-4E44-92FA-276A89F59981}" type="slidenum">
              <a:rPr lang="en-US"/>
              <a:pPr>
                <a:defRPr/>
              </a:pPr>
              <a:t>‹#›</a:t>
            </a:fld>
            <a:endParaRPr lang="en-US"/>
          </a:p>
        </p:txBody>
      </p:sp>
    </p:spTree>
    <p:extLst>
      <p:ext uri="{BB962C8B-B14F-4D97-AF65-F5344CB8AC3E}">
        <p14:creationId xmlns:p14="http://schemas.microsoft.com/office/powerpoint/2010/main" val="4084673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FAF7DEA1-3D07-45B5-8BC0-D5AD109E6DC5}" type="datetime1">
              <a:rPr lang="en-US"/>
              <a:pPr>
                <a:defRPr/>
              </a:pPr>
              <a:t>11/21/2020</a:t>
            </a:fld>
            <a:endParaRPr lang="en-US"/>
          </a:p>
        </p:txBody>
      </p:sp>
      <p:sp>
        <p:nvSpPr>
          <p:cNvPr id="5" name="Footer Placeholder 2"/>
          <p:cNvSpPr>
            <a:spLocks noGrp="1"/>
          </p:cNvSpPr>
          <p:nvPr>
            <p:ph type="ftr" sz="quarter" idx="11"/>
          </p:nvPr>
        </p:nvSpPr>
        <p:spPr/>
        <p:txBody>
          <a:bodyPr/>
          <a:lstStyle>
            <a:lvl1pPr>
              <a:defRPr/>
            </a:lvl1pPr>
            <a:extLst/>
          </a:lstStyle>
          <a:p>
            <a:pPr>
              <a:defRPr/>
            </a:pPr>
            <a:endParaRPr lang="en-US"/>
          </a:p>
        </p:txBody>
      </p:sp>
      <p:sp>
        <p:nvSpPr>
          <p:cNvPr id="6" name="Slide Number Placeholder 3"/>
          <p:cNvSpPr>
            <a:spLocks noGrp="1"/>
          </p:cNvSpPr>
          <p:nvPr>
            <p:ph type="sldNum" sz="quarter" idx="12"/>
          </p:nvPr>
        </p:nvSpPr>
        <p:spPr/>
        <p:txBody>
          <a:bodyPr/>
          <a:lstStyle>
            <a:lvl1pPr>
              <a:defRPr/>
            </a:lvl1pPr>
            <a:extLst/>
          </a:lstStyle>
          <a:p>
            <a:pPr>
              <a:defRPr/>
            </a:pPr>
            <a:fld id="{3619A3FD-FDA4-4310-86F2-2CD6F5162CC0}" type="slidenum">
              <a:rPr lang="en-US"/>
              <a:pPr>
                <a:defRPr/>
              </a:pPr>
              <a:t>‹#›</a:t>
            </a:fld>
            <a:endParaRPr lang="en-US"/>
          </a:p>
        </p:txBody>
      </p:sp>
    </p:spTree>
    <p:extLst>
      <p:ext uri="{BB962C8B-B14F-4D97-AF65-F5344CB8AC3E}">
        <p14:creationId xmlns:p14="http://schemas.microsoft.com/office/powerpoint/2010/main" val="90065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7C82DB6B-3E43-4CE5-9095-FFCA070A7174}" type="datetime1">
              <a:rPr lang="en-US"/>
              <a:pPr>
                <a:defRPr/>
              </a:pPr>
              <a:t>11/21/2020</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FA46B2CA-E0AD-470D-889F-4CEA840C507D}" type="slidenum">
              <a:rPr lang="en-US"/>
              <a:pPr>
                <a:defRPr/>
              </a:pPr>
              <a:t>‹#›</a:t>
            </a:fld>
            <a:endParaRPr lang="en-US"/>
          </a:p>
        </p:txBody>
      </p:sp>
    </p:spTree>
    <p:extLst>
      <p:ext uri="{BB962C8B-B14F-4D97-AF65-F5344CB8AC3E}">
        <p14:creationId xmlns:p14="http://schemas.microsoft.com/office/powerpoint/2010/main" val="4163724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52E0C3B8-7C2F-4B1E-BA20-89F586C20704}" type="datetime1">
              <a:rPr lang="en-US"/>
              <a:pPr>
                <a:defRPr/>
              </a:pPr>
              <a:t>11/21/2020</a:t>
            </a:fld>
            <a:endParaRPr lang="en-US"/>
          </a:p>
        </p:txBody>
      </p:sp>
      <p:sp>
        <p:nvSpPr>
          <p:cNvPr id="9" name="Footer Placeholder 5"/>
          <p:cNvSpPr>
            <a:spLocks noGrp="1"/>
          </p:cNvSpPr>
          <p:nvPr>
            <p:ph type="ftr" sz="quarter" idx="11"/>
          </p:nvPr>
        </p:nvSpPr>
        <p:spPr/>
        <p:txBody>
          <a:bodyPr/>
          <a:lstStyle>
            <a:lvl1pPr>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extLst/>
          </a:lstStyle>
          <a:p>
            <a:pPr>
              <a:defRPr/>
            </a:pPr>
            <a:fld id="{5D32F202-2256-44D9-91AD-0D646A260974}" type="slidenum">
              <a:rPr lang="en-US"/>
              <a:pPr>
                <a:defRPr/>
              </a:pPr>
              <a:t>‹#›</a:t>
            </a:fld>
            <a:endParaRPr lang="en-US"/>
          </a:p>
        </p:txBody>
      </p:sp>
    </p:spTree>
    <p:extLst>
      <p:ext uri="{BB962C8B-B14F-4D97-AF65-F5344CB8AC3E}">
        <p14:creationId xmlns:p14="http://schemas.microsoft.com/office/powerpoint/2010/main" val="4135255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defRPr>
            </a:lvl1pPr>
            <a:extLst/>
          </a:lstStyle>
          <a:p>
            <a:pPr>
              <a:defRPr/>
            </a:pPr>
            <a:fld id="{375F3594-F3A1-45DC-9CAB-EED79318CFA5}" type="datetime1">
              <a:rPr lang="en-US"/>
              <a:pPr>
                <a:defRPr/>
              </a:pPr>
              <a:t>11/21/2020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fld id="{74D4B44A-F00A-48F8-B818-4633480C6BC2}"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4111" r:id="rId1"/>
    <p:sldLayoutId id="2147484106" r:id="rId2"/>
    <p:sldLayoutId id="2147484112" r:id="rId3"/>
    <p:sldLayoutId id="2147484107" r:id="rId4"/>
    <p:sldLayoutId id="2147484113" r:id="rId5"/>
    <p:sldLayoutId id="2147484108" r:id="rId6"/>
    <p:sldLayoutId id="2147484114" r:id="rId7"/>
    <p:sldLayoutId id="2147484115" r:id="rId8"/>
    <p:sldLayoutId id="2147484116" r:id="rId9"/>
    <p:sldLayoutId id="2147484109" r:id="rId10"/>
    <p:sldLayoutId id="2147484110" r:id="rId11"/>
    <p:sldLayoutId id="2147484119" r:id="rId12"/>
  </p:sldLayoutIdLst>
  <p:hf sldNum="0" hdr="0" ftr="0" dt="0"/>
  <p:txStyles>
    <p:titleStyle>
      <a:lvl1pPr algn="l" rtl="0" eaLnBrk="0" fontAlgn="base" hangingPunct="0">
        <a:spcBef>
          <a:spcPct val="0"/>
        </a:spcBef>
        <a:spcAft>
          <a:spcPct val="0"/>
        </a:spcAft>
        <a:defRPr sz="4300" kern="1200">
          <a:solidFill>
            <a:srgbClr val="5F688B"/>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F688B"/>
          </a:solidFill>
          <a:latin typeface="Gill Sans MT" pitchFamily="34" charset="0"/>
        </a:defRPr>
      </a:lvl2pPr>
      <a:lvl3pPr algn="l" rtl="0" eaLnBrk="0" fontAlgn="base" hangingPunct="0">
        <a:spcBef>
          <a:spcPct val="0"/>
        </a:spcBef>
        <a:spcAft>
          <a:spcPct val="0"/>
        </a:spcAft>
        <a:defRPr sz="4300">
          <a:solidFill>
            <a:srgbClr val="5F688B"/>
          </a:solidFill>
          <a:latin typeface="Gill Sans MT" pitchFamily="34" charset="0"/>
        </a:defRPr>
      </a:lvl3pPr>
      <a:lvl4pPr algn="l" rtl="0" eaLnBrk="0" fontAlgn="base" hangingPunct="0">
        <a:spcBef>
          <a:spcPct val="0"/>
        </a:spcBef>
        <a:spcAft>
          <a:spcPct val="0"/>
        </a:spcAft>
        <a:defRPr sz="4300">
          <a:solidFill>
            <a:srgbClr val="5F688B"/>
          </a:solidFill>
          <a:latin typeface="Gill Sans MT" pitchFamily="34" charset="0"/>
        </a:defRPr>
      </a:lvl4pPr>
      <a:lvl5pPr algn="l" rtl="0" eaLnBrk="0" fontAlgn="base" hangingPunct="0">
        <a:spcBef>
          <a:spcPct val="0"/>
        </a:spcBef>
        <a:spcAft>
          <a:spcPct val="0"/>
        </a:spcAft>
        <a:defRPr sz="4300">
          <a:solidFill>
            <a:srgbClr val="5F688B"/>
          </a:solidFill>
          <a:latin typeface="Gill Sans MT" pitchFamily="34" charset="0"/>
        </a:defRPr>
      </a:lvl5pPr>
      <a:lvl6pPr marL="457200" algn="l" rtl="0" fontAlgn="base">
        <a:spcBef>
          <a:spcPct val="0"/>
        </a:spcBef>
        <a:spcAft>
          <a:spcPct val="0"/>
        </a:spcAft>
        <a:defRPr sz="4300">
          <a:solidFill>
            <a:srgbClr val="5F688B"/>
          </a:solidFill>
          <a:latin typeface="Gill Sans MT" pitchFamily="34" charset="0"/>
        </a:defRPr>
      </a:lvl6pPr>
      <a:lvl7pPr marL="914400" algn="l" rtl="0" fontAlgn="base">
        <a:spcBef>
          <a:spcPct val="0"/>
        </a:spcBef>
        <a:spcAft>
          <a:spcPct val="0"/>
        </a:spcAft>
        <a:defRPr sz="4300">
          <a:solidFill>
            <a:srgbClr val="5F688B"/>
          </a:solidFill>
          <a:latin typeface="Gill Sans MT" pitchFamily="34" charset="0"/>
        </a:defRPr>
      </a:lvl7pPr>
      <a:lvl8pPr marL="1371600" algn="l" rtl="0" fontAlgn="base">
        <a:spcBef>
          <a:spcPct val="0"/>
        </a:spcBef>
        <a:spcAft>
          <a:spcPct val="0"/>
        </a:spcAft>
        <a:defRPr sz="4300">
          <a:solidFill>
            <a:srgbClr val="5F688B"/>
          </a:solidFill>
          <a:latin typeface="Gill Sans MT" pitchFamily="34" charset="0"/>
        </a:defRPr>
      </a:lvl8pPr>
      <a:lvl9pPr marL="1828800" algn="l" rtl="0" fontAlgn="base">
        <a:spcBef>
          <a:spcPct val="0"/>
        </a:spcBef>
        <a:spcAft>
          <a:spcPct val="0"/>
        </a:spcAft>
        <a:defRPr sz="4300">
          <a:solidFill>
            <a:srgbClr val="5F688B"/>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8CADA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C7B70"/>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2057400" y="685800"/>
            <a:ext cx="3124200" cy="579438"/>
          </a:xfrm>
          <a:prstGeom prst="rect">
            <a:avLst/>
          </a:prstGeom>
          <a:noFill/>
          <a:ln w="9525">
            <a:noFill/>
            <a:miter lim="800000"/>
            <a:headEnd/>
            <a:tailEnd/>
          </a:ln>
          <a:effectLst/>
        </p:spPr>
        <p:txBody>
          <a:bodyPr>
            <a:spAutoFit/>
          </a:bodyPr>
          <a:lstStyle/>
          <a:p>
            <a:pPr algn="ctr">
              <a:spcBef>
                <a:spcPct val="50000"/>
              </a:spcBef>
              <a:defRPr/>
            </a:pPr>
            <a:r>
              <a:rPr lang="en-US" sz="3200" b="1" dirty="0">
                <a:solidFill>
                  <a:schemeClr val="tx2">
                    <a:lumMod val="75000"/>
                  </a:schemeClr>
                </a:solidFill>
                <a:latin typeface="Arial" charset="0"/>
              </a:rPr>
              <a:t>Theory</a:t>
            </a:r>
          </a:p>
        </p:txBody>
      </p:sp>
      <p:sp>
        <p:nvSpPr>
          <p:cNvPr id="11267" name="Text Box 5"/>
          <p:cNvSpPr txBox="1">
            <a:spLocks noChangeArrowheads="1"/>
          </p:cNvSpPr>
          <p:nvPr/>
        </p:nvSpPr>
        <p:spPr bwMode="auto">
          <a:xfrm>
            <a:off x="1676400" y="1524000"/>
            <a:ext cx="7086600"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eaLnBrk="1" hangingPunct="1">
              <a:spcBef>
                <a:spcPct val="50000"/>
              </a:spcBef>
            </a:pPr>
            <a:r>
              <a:rPr lang="en-US" sz="2800" b="1" dirty="0"/>
              <a:t>Theories</a:t>
            </a:r>
            <a:r>
              <a:rPr lang="en-US" sz="2800" dirty="0"/>
              <a:t> are constructed in order to explain, predict and master phenomena (e.g. relationships, events, or the behavior). In many instances we are constructing models of reality.</a:t>
            </a:r>
          </a:p>
          <a:p>
            <a:pPr algn="just" eaLnBrk="1" hangingPunct="1">
              <a:spcBef>
                <a:spcPct val="50000"/>
              </a:spcBef>
            </a:pPr>
            <a:r>
              <a:rPr lang="en-US" sz="2800" dirty="0"/>
              <a:t> </a:t>
            </a:r>
          </a:p>
          <a:p>
            <a:pPr algn="just" eaLnBrk="1" hangingPunct="1">
              <a:spcBef>
                <a:spcPct val="50000"/>
              </a:spcBef>
            </a:pPr>
            <a:r>
              <a:rPr lang="en-US" sz="2800" dirty="0"/>
              <a:t>A theory makes generalizations about observations and consists of an interrelated, coherent set of ideas and models.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IN"/>
          </a:p>
        </p:txBody>
      </p:sp>
      <p:sp>
        <p:nvSpPr>
          <p:cNvPr id="3" name="Content Placeholder 2"/>
          <p:cNvSpPr>
            <a:spLocks noGrp="1"/>
          </p:cNvSpPr>
          <p:nvPr>
            <p:ph idx="1"/>
          </p:nvPr>
        </p:nvSpPr>
        <p:spPr/>
        <p:txBody>
          <a:bodyPr/>
          <a:lstStyle/>
          <a:p>
            <a:pPr eaLnBrk="1" hangingPunct="1">
              <a:defRPr/>
            </a:pPr>
            <a:r>
              <a:rPr lang="en-US" dirty="0" smtClean="0"/>
              <a:t>White (1961) was the person who seized upon </a:t>
            </a:r>
            <a:r>
              <a:rPr lang="en-US" dirty="0" err="1" smtClean="0"/>
              <a:t>Lewin's</a:t>
            </a:r>
            <a:r>
              <a:rPr lang="en-US" dirty="0" smtClean="0"/>
              <a:t> comments and turned it solidly toward journalism in 1950. </a:t>
            </a:r>
          </a:p>
          <a:p>
            <a:pPr marL="82550" indent="0" eaLnBrk="1" hangingPunct="1">
              <a:buFont typeface="Wingdings 2" pitchFamily="18" charset="2"/>
              <a:buNone/>
              <a:defRPr/>
            </a:pPr>
            <a:endParaRPr lang="en-US" dirty="0" smtClean="0"/>
          </a:p>
          <a:p>
            <a:pPr eaLnBrk="1" hangingPunct="1">
              <a:defRPr/>
            </a:pPr>
            <a:r>
              <a:rPr lang="en-US" dirty="0" smtClean="0"/>
              <a:t>In the 1970s McCombs and Shaw took a different direction and they found that the audience learns how much importance to attach to a news item from the emphasis the media place on it. </a:t>
            </a:r>
          </a:p>
          <a:p>
            <a:pPr>
              <a:defRPr/>
            </a:pPr>
            <a:endParaRPr lang="en-IN"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0"/>
            <a:ext cx="7499350" cy="715963"/>
          </a:xfrm>
        </p:spPr>
        <p:txBody>
          <a:bodyPr>
            <a:normAutofit fontScale="90000"/>
          </a:bodyPr>
          <a:lstStyle/>
          <a:p>
            <a:pPr algn="ctr">
              <a:defRPr/>
            </a:pPr>
            <a:r>
              <a:rPr lang="en-IN" dirty="0" smtClean="0"/>
              <a:t>Types of Gatekeeping</a:t>
            </a:r>
            <a:endParaRPr lang="en-IN" dirty="0"/>
          </a:p>
        </p:txBody>
      </p:sp>
      <p:pic>
        <p:nvPicPr>
          <p:cNvPr id="22531"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4114800"/>
            <a:ext cx="4210050"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90600" y="768350"/>
            <a:ext cx="5429250"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487362"/>
          </a:xfrm>
        </p:spPr>
        <p:txBody>
          <a:bodyPr>
            <a:normAutofit fontScale="90000"/>
          </a:bodyPr>
          <a:lstStyle/>
          <a:p>
            <a:pPr eaLnBrk="1" hangingPunct="1">
              <a:defRPr/>
            </a:pPr>
            <a:r>
              <a:rPr lang="en-US" sz="4400" dirty="0" smtClean="0"/>
              <a:t>Core Assumptions and Statements</a:t>
            </a:r>
            <a:br>
              <a:rPr lang="en-US" sz="4400" dirty="0" smtClean="0"/>
            </a:br>
            <a:endParaRPr lang="en-US" dirty="0"/>
          </a:p>
        </p:txBody>
      </p:sp>
      <p:sp>
        <p:nvSpPr>
          <p:cNvPr id="23555" name="Content Placeholder 2"/>
          <p:cNvSpPr>
            <a:spLocks noGrp="1"/>
          </p:cNvSpPr>
          <p:nvPr>
            <p:ph idx="1"/>
          </p:nvPr>
        </p:nvSpPr>
        <p:spPr>
          <a:xfrm>
            <a:off x="762000" y="1828800"/>
            <a:ext cx="7391400" cy="4800600"/>
          </a:xfrm>
        </p:spPr>
        <p:txBody>
          <a:bodyPr/>
          <a:lstStyle/>
          <a:p>
            <a:pPr eaLnBrk="1" hangingPunct="1"/>
            <a:r>
              <a:rPr lang="en-US" sz="2400" smtClean="0"/>
              <a:t>The gatekeeper decides which information will go forward, and which will not. </a:t>
            </a:r>
          </a:p>
          <a:p>
            <a:pPr eaLnBrk="1" hangingPunct="1"/>
            <a:endParaRPr lang="en-US" sz="24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2"/>
          <p:cNvSpPr>
            <a:spLocks noGrp="1"/>
          </p:cNvSpPr>
          <p:nvPr>
            <p:ph idx="1"/>
          </p:nvPr>
        </p:nvSpPr>
        <p:spPr>
          <a:xfrm>
            <a:off x="1371600" y="381000"/>
            <a:ext cx="7575550" cy="5791200"/>
          </a:xfrm>
        </p:spPr>
        <p:txBody>
          <a:bodyPr/>
          <a:lstStyle/>
          <a:p>
            <a:pPr algn="just" eaLnBrk="1" hangingPunct="1"/>
            <a:r>
              <a:rPr lang="en-US" sz="2400" dirty="0" smtClean="0"/>
              <a:t>Gatekeepers are able to control the public’s knowledge of the actual events by letting some stories pass through the system but keeping others out. </a:t>
            </a:r>
            <a:endParaRPr lang="en-US" sz="2400" dirty="0" smtClean="0"/>
          </a:p>
          <a:p>
            <a:pPr marL="82550" indent="0" algn="just" eaLnBrk="1" hangingPunct="1">
              <a:buNone/>
            </a:pPr>
            <a:endParaRPr lang="en-US" sz="2400" dirty="0" smtClean="0"/>
          </a:p>
          <a:p>
            <a:pPr algn="just" eaLnBrk="1" hangingPunct="1"/>
            <a:r>
              <a:rPr lang="en-US" sz="2400" dirty="0" smtClean="0"/>
              <a:t>Gatekeepers can also be seen as institutions or organizations. In a political system there are gatekeepers, individuals or institutions which control access to positions of power and regulate the flow of information and political influence.  </a:t>
            </a:r>
            <a:endParaRPr lang="en-US" sz="2400" dirty="0" smtClean="0"/>
          </a:p>
          <a:p>
            <a:pPr marL="82550" indent="0" algn="just" eaLnBrk="1" hangingPunct="1">
              <a:buNone/>
            </a:pPr>
            <a:endParaRPr lang="en-US" sz="2400" dirty="0" smtClean="0"/>
          </a:p>
          <a:p>
            <a:pPr algn="just" eaLnBrk="1" hangingPunct="1"/>
            <a:r>
              <a:rPr lang="en-US" sz="2400" dirty="0" smtClean="0"/>
              <a:t>Gatekeepers exist in many jobs, and their choices hold the potential to color mental pictures that are subsequently created in people’s understanding of what is happening in the world around them. </a:t>
            </a:r>
          </a:p>
          <a:p>
            <a:endParaRPr lang="en-IN" sz="24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1295400" y="1752600"/>
            <a:ext cx="7715250" cy="2819400"/>
          </a:xfrm>
        </p:spPr>
        <p:txBody>
          <a:bodyPr/>
          <a:lstStyle/>
          <a:p>
            <a:pPr eaLnBrk="1" hangingPunct="1"/>
            <a:r>
              <a:rPr lang="en-US" sz="2800" smtClean="0"/>
              <a:t>Media gatekeeping showed that decision making is based on principles of news values, organizational routines, input structure and common sense. </a:t>
            </a:r>
          </a:p>
          <a:p>
            <a:pPr eaLnBrk="1" hangingPunct="1"/>
            <a:endParaRPr lang="en-US" sz="2800" smtClean="0"/>
          </a:p>
          <a:p>
            <a:pPr eaLnBrk="1" hangingPunct="1"/>
            <a:endParaRPr lang="en-US" sz="28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100" y="2514600"/>
            <a:ext cx="7499350" cy="3733800"/>
          </a:xfrm>
        </p:spPr>
        <p:txBody>
          <a:bodyPr/>
          <a:lstStyle/>
          <a:p>
            <a:pPr eaLnBrk="1" hangingPunct="1">
              <a:defRPr/>
            </a:pPr>
            <a:r>
              <a:rPr lang="en-US" dirty="0" smtClean="0"/>
              <a:t>The gatekeeper’s choices are a complex web of influences, preferences, motives and common values. </a:t>
            </a:r>
          </a:p>
          <a:p>
            <a:pPr eaLnBrk="1" hangingPunct="1">
              <a:defRPr/>
            </a:pPr>
            <a:endParaRPr lang="en-US" dirty="0" smtClean="0"/>
          </a:p>
          <a:p>
            <a:pPr marL="82550" indent="0">
              <a:buFont typeface="Wingdings 2" pitchFamily="18" charset="2"/>
              <a:buNone/>
              <a:defRPr/>
            </a:pPr>
            <a:endParaRPr lang="en-IN"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990600" y="2133600"/>
            <a:ext cx="7943850" cy="2590800"/>
          </a:xfrm>
        </p:spPr>
        <p:txBody>
          <a:bodyPr/>
          <a:lstStyle/>
          <a:p>
            <a:r>
              <a:rPr lang="en-US" smtClean="0"/>
              <a:t>Gatekeeping can also be dangerous, since it can lead to an abuse of power by deciding what information to discard and what to let pass. </a:t>
            </a:r>
          </a:p>
          <a:p>
            <a:endParaRPr lang="en-IN"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47800" y="533400"/>
            <a:ext cx="7102475" cy="1405061"/>
          </a:xfrm>
          <a:noFill/>
        </p:spPr>
      </p:pic>
      <p:sp>
        <p:nvSpPr>
          <p:cNvPr id="28675" name="TextBox 3"/>
          <p:cNvSpPr txBox="1">
            <a:spLocks noChangeArrowheads="1"/>
          </p:cNvSpPr>
          <p:nvPr/>
        </p:nvSpPr>
        <p:spPr bwMode="auto">
          <a:xfrm>
            <a:off x="1143000" y="2514600"/>
            <a:ext cx="7620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Source: White (1964)</a:t>
            </a:r>
          </a:p>
          <a:p>
            <a:pPr eaLnBrk="1" hangingPunct="1"/>
            <a:endParaRPr lang="en-US" dirty="0"/>
          </a:p>
          <a:p>
            <a:pPr eaLnBrk="1" hangingPunct="1"/>
            <a:r>
              <a:rPr lang="en-US" dirty="0"/>
              <a:t>Related to gatekeeping in media. For gatekeeping in organizations this model is not recommended.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7"/>
          <p:cNvSpPr txBox="1">
            <a:spLocks noChangeArrowheads="1"/>
          </p:cNvSpPr>
          <p:nvPr/>
        </p:nvSpPr>
        <p:spPr bwMode="auto">
          <a:xfrm>
            <a:off x="1066800" y="4495800"/>
            <a:ext cx="7315200"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000" b="1"/>
              <a:t>Selective Gatekeeping. </a:t>
            </a:r>
            <a:r>
              <a:rPr lang="en-US" sz="2000"/>
              <a:t>Galtung and Ruge selective gatekeeping theory suggests that news from around the world are evaluated using news values to determine their newsworthiness. (After Mc Quail and Windahl 1993, p. 166)</a:t>
            </a:r>
          </a:p>
          <a:p>
            <a:pPr eaLnBrk="1" hangingPunct="1">
              <a:spcBef>
                <a:spcPct val="50000"/>
              </a:spcBef>
            </a:pPr>
            <a:endParaRPr lang="en-US" sz="2000"/>
          </a:p>
        </p:txBody>
      </p:sp>
      <p:pic>
        <p:nvPicPr>
          <p:cNvPr id="29699" name="Picture 8" descr="theory2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457200"/>
            <a:ext cx="8001000" cy="333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590800"/>
            <a:ext cx="7497763" cy="1143000"/>
          </a:xfrm>
        </p:spPr>
        <p:txBody>
          <a:bodyPr/>
          <a:lstStyle/>
          <a:p>
            <a:pPr eaLnBrk="1" hangingPunct="1">
              <a:defRPr/>
            </a:pPr>
            <a:r>
              <a:rPr lang="en-US" dirty="0" smtClean="0"/>
              <a:t>Framing theory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524000" y="533400"/>
            <a:ext cx="6248400" cy="457200"/>
          </a:xfrm>
        </p:spPr>
        <p:txBody>
          <a:bodyPr>
            <a:noAutofit/>
          </a:bodyPr>
          <a:lstStyle/>
          <a:p>
            <a:pPr eaLnBrk="1" hangingPunct="1">
              <a:defRPr/>
            </a:pPr>
            <a:r>
              <a:rPr lang="en-US" altLang="ko-KR" sz="2800" dirty="0" smtClean="0"/>
              <a:t>Defining Theory</a:t>
            </a:r>
          </a:p>
        </p:txBody>
      </p:sp>
      <p:sp>
        <p:nvSpPr>
          <p:cNvPr id="12291" name="Rectangle 3"/>
          <p:cNvSpPr>
            <a:spLocks noGrp="1" noChangeArrowheads="1"/>
          </p:cNvSpPr>
          <p:nvPr>
            <p:ph type="body" idx="1"/>
          </p:nvPr>
        </p:nvSpPr>
        <p:spPr>
          <a:xfrm>
            <a:off x="1143000" y="1143000"/>
            <a:ext cx="7696200" cy="5410200"/>
          </a:xfrm>
        </p:spPr>
        <p:txBody>
          <a:bodyPr/>
          <a:lstStyle/>
          <a:p>
            <a:pPr marL="609600" indent="-609600" eaLnBrk="1" hangingPunct="1">
              <a:buFont typeface="Wingdings 2" pitchFamily="18" charset="2"/>
              <a:buNone/>
            </a:pPr>
            <a:r>
              <a:rPr lang="ko-KR" altLang="en-US" sz="2400" dirty="0" smtClean="0">
                <a:cs typeface="Times New Roman" pitchFamily="18" charset="0"/>
              </a:rPr>
              <a:t>	</a:t>
            </a:r>
            <a:r>
              <a:rPr lang="en-US" altLang="ko-KR" sz="2400" dirty="0" smtClean="0">
                <a:cs typeface="Times New Roman" pitchFamily="18" charset="0"/>
              </a:rPr>
              <a:t>Theories …are set of statements asserting relationships among classes of variables (Bowers &amp; </a:t>
            </a:r>
            <a:r>
              <a:rPr lang="en-US" altLang="ko-KR" sz="2400" dirty="0" err="1" smtClean="0">
                <a:cs typeface="Times New Roman" pitchFamily="18" charset="0"/>
              </a:rPr>
              <a:t>Courtright</a:t>
            </a:r>
            <a:r>
              <a:rPr lang="en-US" altLang="ko-KR" sz="2400" dirty="0" smtClean="0">
                <a:cs typeface="Times New Roman" pitchFamily="18" charset="0"/>
              </a:rPr>
              <a:t>).</a:t>
            </a:r>
          </a:p>
          <a:p>
            <a:pPr marL="609600" indent="-609600" eaLnBrk="1" hangingPunct="1">
              <a:buFont typeface="Wingdings 2" pitchFamily="18" charset="2"/>
              <a:buNone/>
            </a:pPr>
            <a:endParaRPr lang="en-US" altLang="ko-KR" sz="2400" dirty="0" smtClean="0">
              <a:cs typeface="Times New Roman" pitchFamily="18" charset="0"/>
            </a:endParaRPr>
          </a:p>
          <a:p>
            <a:pPr marL="609600" indent="-609600" eaLnBrk="1" hangingPunct="1"/>
            <a:r>
              <a:rPr lang="en-US" altLang="ko-KR" sz="2400" dirty="0" smtClean="0">
                <a:cs typeface="Times New Roman" pitchFamily="18" charset="0"/>
              </a:rPr>
              <a:t> “ Explanations and predictions of social phenomena… relating the subject of interest…to some other phenomena” (Bailey). </a:t>
            </a:r>
          </a:p>
          <a:p>
            <a:pPr marL="609600" indent="-609600" eaLnBrk="1" hangingPunct="1"/>
            <a:endParaRPr lang="en-US" altLang="ko-KR" sz="2400" dirty="0" smtClean="0">
              <a:cs typeface="Times New Roman" pitchFamily="18" charset="0"/>
            </a:endParaRPr>
          </a:p>
          <a:p>
            <a:pPr marL="609600" indent="-609600" eaLnBrk="1" hangingPunct="1"/>
            <a:r>
              <a:rPr lang="en-US" altLang="ko-KR" sz="2400" dirty="0" smtClean="0">
                <a:cs typeface="Times New Roman" pitchFamily="18" charset="0"/>
              </a:rPr>
              <a:t> “Any conceptual representation or explanation of a phenomenon” (Steve Littlejohn).</a:t>
            </a:r>
          </a:p>
          <a:p>
            <a:pPr marL="609600" indent="-609600" eaLnBrk="1" hangingPunct="1"/>
            <a:endParaRPr lang="en-US" altLang="ko-KR" sz="2400" dirty="0" smtClean="0">
              <a:cs typeface="Times New Roman" pitchFamily="18" charset="0"/>
            </a:endParaRPr>
          </a:p>
          <a:p>
            <a:pPr marL="609600" indent="-609600" eaLnBrk="1" hangingPunct="1"/>
            <a:r>
              <a:rPr lang="en-US" altLang="ko-KR" sz="2400" dirty="0" smtClean="0">
                <a:cs typeface="Times New Roman" pitchFamily="18" charset="0"/>
              </a:rPr>
              <a:t> “Sets of ideas of varying status and origin which may explain or interpret some phenomenon” (Denis </a:t>
            </a:r>
            <a:r>
              <a:rPr lang="en-US" altLang="ko-KR" sz="2400" dirty="0" err="1" smtClean="0">
                <a:cs typeface="Times New Roman" pitchFamily="18" charset="0"/>
              </a:rPr>
              <a:t>McQuail</a:t>
            </a:r>
            <a:r>
              <a:rPr lang="en-US" altLang="ko-KR" sz="2400" dirty="0" smtClean="0">
                <a:cs typeface="Times New Roman" pitchFamily="18" charset="0"/>
              </a:rPr>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4294967295"/>
          </p:nvPr>
        </p:nvSpPr>
        <p:spPr/>
        <p:txBody>
          <a:bodyPr/>
          <a:lstStyle/>
          <a:p>
            <a:pPr eaLnBrk="1" hangingPunct="1">
              <a:lnSpc>
                <a:spcPct val="80000"/>
              </a:lnSpc>
            </a:pPr>
            <a:r>
              <a:rPr lang="en-GB" sz="2400" smtClean="0"/>
              <a:t>Framing theory - or theories about framing - today represent one of the most common research approaches in the field of communication and media studies.</a:t>
            </a:r>
          </a:p>
          <a:p>
            <a:pPr eaLnBrk="1" hangingPunct="1">
              <a:lnSpc>
                <a:spcPct val="80000"/>
              </a:lnSpc>
            </a:pPr>
            <a:endParaRPr lang="en-GB" sz="2400" smtClean="0"/>
          </a:p>
          <a:p>
            <a:pPr eaLnBrk="1" hangingPunct="1">
              <a:lnSpc>
                <a:spcPct val="80000"/>
              </a:lnSpc>
            </a:pPr>
            <a:r>
              <a:rPr lang="en-GB" sz="2400" smtClean="0"/>
              <a:t>The origins of the frame metaphor lie in other fields like cognitive psychology, anthropology (Bateson) and sociology (Goffman).</a:t>
            </a:r>
          </a:p>
          <a:p>
            <a:pPr eaLnBrk="1" hangingPunct="1">
              <a:lnSpc>
                <a:spcPct val="80000"/>
              </a:lnSpc>
            </a:pPr>
            <a:endParaRPr lang="en-GB" sz="2400" smtClean="0"/>
          </a:p>
          <a:p>
            <a:pPr eaLnBrk="1" hangingPunct="1">
              <a:lnSpc>
                <a:spcPct val="80000"/>
              </a:lnSpc>
            </a:pPr>
            <a:r>
              <a:rPr lang="en-GB" sz="2400" smtClean="0"/>
              <a:t>A frame specifies the relationship between a number of connected elements in a text, helping us to define or interpret what is going on, making sense out of events</a:t>
            </a:r>
            <a:endParaRPr lang="en-GB" sz="2000" smtClean="0"/>
          </a:p>
          <a:p>
            <a:pPr eaLnBrk="1" hangingPunct="1">
              <a:lnSpc>
                <a:spcPct val="80000"/>
              </a:lnSpc>
            </a:pPr>
            <a:endParaRPr lang="en-GB" sz="20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639762"/>
          </a:xfrm>
        </p:spPr>
        <p:txBody>
          <a:bodyPr>
            <a:normAutofit fontScale="90000"/>
          </a:bodyPr>
          <a:lstStyle/>
          <a:p>
            <a:pPr eaLnBrk="1" hangingPunct="1">
              <a:defRPr/>
            </a:pPr>
            <a:r>
              <a:rPr lang="en-US" sz="4400" dirty="0" smtClean="0"/>
              <a:t>History and Orientation</a:t>
            </a:r>
            <a:br>
              <a:rPr lang="en-US" sz="4400" dirty="0" smtClean="0"/>
            </a:br>
            <a:endParaRPr lang="en-US" dirty="0"/>
          </a:p>
        </p:txBody>
      </p:sp>
      <p:sp>
        <p:nvSpPr>
          <p:cNvPr id="32771" name="Content Placeholder 2"/>
          <p:cNvSpPr>
            <a:spLocks noGrp="1"/>
          </p:cNvSpPr>
          <p:nvPr>
            <p:ph idx="1"/>
          </p:nvPr>
        </p:nvSpPr>
        <p:spPr>
          <a:xfrm>
            <a:off x="762000" y="685800"/>
            <a:ext cx="8172450" cy="5943600"/>
          </a:xfrm>
        </p:spPr>
        <p:txBody>
          <a:bodyPr/>
          <a:lstStyle/>
          <a:p>
            <a:pPr eaLnBrk="1" hangingPunct="1"/>
            <a:r>
              <a:rPr lang="en-US" sz="2400" smtClean="0"/>
              <a:t>The concept of framing is related to the agenda-setting tradition but expands the research by focusing on the essence of the issues at hand rather than on a particular topic. </a:t>
            </a:r>
          </a:p>
          <a:p>
            <a:pPr eaLnBrk="1" hangingPunct="1"/>
            <a:r>
              <a:rPr lang="en-US" sz="2400" smtClean="0"/>
              <a:t>Media focuses attention on certain events and then places them within a field of meaning. </a:t>
            </a:r>
          </a:p>
          <a:p>
            <a:pPr eaLnBrk="1" hangingPunct="1"/>
            <a:r>
              <a:rPr lang="en-US" sz="2400" smtClean="0"/>
              <a:t>A frame in social theory consists of a schema of interpretation—that is, a collection of anecdotes and stereotypes—that individuals rely on to understand and respond to events.</a:t>
            </a:r>
          </a:p>
          <a:p>
            <a:pPr eaLnBrk="1" hangingPunct="1"/>
            <a:r>
              <a:rPr lang="en-US" sz="2400" smtClean="0"/>
              <a:t>In simpler terms, a person has, through his lifetime, built a series of mental emotional filters. They use these filters to make sense of the world. The choices they then make are influenced by their frame or emotional filters.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487362"/>
          </a:xfrm>
        </p:spPr>
        <p:txBody>
          <a:bodyPr>
            <a:normAutofit fontScale="90000"/>
          </a:bodyPr>
          <a:lstStyle/>
          <a:p>
            <a:pPr eaLnBrk="1" hangingPunct="1">
              <a:defRPr/>
            </a:pPr>
            <a:r>
              <a:rPr lang="en-US" sz="4400" dirty="0" smtClean="0"/>
              <a:t>Core Assumptions and Statements</a:t>
            </a:r>
            <a:br>
              <a:rPr lang="en-US" sz="4400" dirty="0" smtClean="0"/>
            </a:br>
            <a:endParaRPr lang="en-US" dirty="0"/>
          </a:p>
        </p:txBody>
      </p:sp>
      <p:sp>
        <p:nvSpPr>
          <p:cNvPr id="33795" name="Content Placeholder 2"/>
          <p:cNvSpPr>
            <a:spLocks noGrp="1"/>
          </p:cNvSpPr>
          <p:nvPr>
            <p:ph idx="1"/>
          </p:nvPr>
        </p:nvSpPr>
        <p:spPr>
          <a:xfrm>
            <a:off x="762000" y="685800"/>
            <a:ext cx="8172450" cy="5943600"/>
          </a:xfrm>
        </p:spPr>
        <p:txBody>
          <a:bodyPr/>
          <a:lstStyle/>
          <a:p>
            <a:pPr eaLnBrk="1" hangingPunct="1"/>
            <a:r>
              <a:rPr lang="en-US" sz="2400" smtClean="0"/>
              <a:t>The media draws the public attention to certain topics, it decides where people think about, the journalists select the topics. This is the original agenda setting ‘thought’. </a:t>
            </a:r>
          </a:p>
          <a:p>
            <a:pPr eaLnBrk="1" hangingPunct="1"/>
            <a:r>
              <a:rPr lang="en-US" sz="2400" smtClean="0"/>
              <a:t>In news items occurs more than only bringing up certain topics. The way in which the news is brought, the frame in which the news is presented, is also a choice made by journalists. </a:t>
            </a:r>
          </a:p>
          <a:p>
            <a:pPr eaLnBrk="1" hangingPunct="1"/>
            <a:r>
              <a:rPr lang="en-US" sz="2400" smtClean="0"/>
              <a:t>Thus, a frame refers to the way media and media gatekeepers organize and present the events and issues they cover, and the way audiences interpret what they are provided. Frames are abstract notions that serve to organize or structure social meanings. </a:t>
            </a:r>
          </a:p>
          <a:p>
            <a:pPr eaLnBrk="1" hangingPunct="1"/>
            <a:r>
              <a:rPr lang="en-US" sz="2400" smtClean="0"/>
              <a:t>Frames influence the perception of the news of the audience, this form of agenda-setting not only tells what to think about, but also how to think about it.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487362"/>
          </a:xfrm>
        </p:spPr>
        <p:txBody>
          <a:bodyPr>
            <a:normAutofit fontScale="90000"/>
          </a:bodyPr>
          <a:lstStyle/>
          <a:p>
            <a:pPr eaLnBrk="1" hangingPunct="1">
              <a:defRPr/>
            </a:pPr>
            <a:r>
              <a:rPr lang="en-US" sz="4400" dirty="0" smtClean="0"/>
              <a:t>Core Assumptions and Statements</a:t>
            </a:r>
            <a:br>
              <a:rPr lang="en-US" sz="4400" dirty="0" smtClean="0"/>
            </a:br>
            <a:endParaRPr lang="en-US" dirty="0"/>
          </a:p>
        </p:txBody>
      </p:sp>
      <p:sp>
        <p:nvSpPr>
          <p:cNvPr id="34819" name="Content Placeholder 2"/>
          <p:cNvSpPr>
            <a:spLocks noGrp="1"/>
          </p:cNvSpPr>
          <p:nvPr>
            <p:ph idx="1"/>
          </p:nvPr>
        </p:nvSpPr>
        <p:spPr>
          <a:xfrm>
            <a:off x="762000" y="685800"/>
            <a:ext cx="8172450" cy="5943600"/>
          </a:xfrm>
        </p:spPr>
        <p:txBody>
          <a:bodyPr/>
          <a:lstStyle/>
          <a:p>
            <a:pPr eaLnBrk="1" hangingPunct="1"/>
            <a:r>
              <a:rPr lang="en-US" sz="2400" smtClean="0"/>
              <a:t>Framing is a quality of communication that leads others to accept one meaning over another. It is a skill with profound effects on how organizational members understand and respond to the world in which they live. It is a skill that most successful leaders possess, yet one that is not often taught. </a:t>
            </a:r>
          </a:p>
          <a:p>
            <a:pPr eaLnBrk="1" hangingPunct="1"/>
            <a:r>
              <a:rPr lang="en-US" sz="2400" smtClean="0"/>
              <a:t>According to Fairhurst &amp; Sarr (1996) framing consists of three elements: language, thought and forethought. Language helps us to remember information and acts to transform the way in which we view situations. </a:t>
            </a:r>
          </a:p>
          <a:p>
            <a:pPr eaLnBrk="1" hangingPunct="1"/>
            <a:r>
              <a:rPr lang="en-US" sz="2400" smtClean="0"/>
              <a:t>To use language, people must have thought and reflected on their own interpretive frameworks and those of others. Leaders must learn to frame spontaneously in certain circumstances. </a:t>
            </a:r>
          </a:p>
          <a:p>
            <a:pPr eaLnBrk="1" hangingPunct="1"/>
            <a:r>
              <a:rPr lang="en-US" sz="2400" smtClean="0"/>
              <a:t>Media products are human products, constructs that the audience take for granted.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idx="1"/>
          </p:nvPr>
        </p:nvSpPr>
        <p:spPr>
          <a:xfrm>
            <a:off x="762000" y="228600"/>
            <a:ext cx="8172450" cy="6400800"/>
          </a:xfrm>
        </p:spPr>
        <p:txBody>
          <a:bodyPr/>
          <a:lstStyle/>
          <a:p>
            <a:pPr eaLnBrk="1" hangingPunct="1"/>
            <a:r>
              <a:rPr lang="en-US" sz="2400" smtClean="0"/>
              <a:t>Fairhurst and Sarr (1996) describe a lot of possibilities to frame situations:</a:t>
            </a:r>
          </a:p>
          <a:p>
            <a:pPr eaLnBrk="1" hangingPunct="1"/>
            <a:r>
              <a:rPr lang="en-US" sz="2400" smtClean="0"/>
              <a:t>a) Metaphor: To give an idea or program a new meaning by comparing it to something else. </a:t>
            </a:r>
          </a:p>
          <a:p>
            <a:pPr eaLnBrk="1" hangingPunct="1"/>
            <a:r>
              <a:rPr lang="en-US" sz="2400" smtClean="0"/>
              <a:t>b) Stories (myths and legends): To frame a subject by anecdote in a vivid and memorable way. </a:t>
            </a:r>
          </a:p>
          <a:p>
            <a:pPr eaLnBrk="1" hangingPunct="1"/>
            <a:r>
              <a:rPr lang="en-US" sz="2400" smtClean="0"/>
              <a:t>c) Traditions (rites, rituals and ceremonies): To pattern and define an organization at regular time increments to confirm and reproduce organizational values. </a:t>
            </a:r>
          </a:p>
          <a:p>
            <a:pPr eaLnBrk="1" hangingPunct="1"/>
            <a:r>
              <a:rPr lang="en-US" sz="2400" smtClean="0"/>
              <a:t>d) Slogans, jargon and catchphrases: To frame a subject in a memorable and familiar fashion. </a:t>
            </a:r>
          </a:p>
          <a:p>
            <a:pPr eaLnBrk="1" hangingPunct="1"/>
            <a:r>
              <a:rPr lang="en-US" sz="2400" smtClean="0"/>
              <a:t>e) Artifacts: To illuminate corporate values through physical vestiges (sometimes in a way language cannot). </a:t>
            </a:r>
          </a:p>
          <a:p>
            <a:pPr eaLnBrk="1" hangingPunct="1"/>
            <a:r>
              <a:rPr lang="en-US" sz="2400" smtClean="0"/>
              <a:t>f) Contrast: To describe a subject in terms of what it is not. </a:t>
            </a:r>
          </a:p>
          <a:p>
            <a:pPr eaLnBrk="1" hangingPunct="1"/>
            <a:r>
              <a:rPr lang="en-US" sz="2400" smtClean="0"/>
              <a:t>g) Spin: to talk about a concept so as to give it a positive or negative connotation.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p:txBody>
          <a:bodyPr/>
          <a:lstStyle/>
          <a:p>
            <a:pPr eaLnBrk="1" hangingPunct="1">
              <a:defRPr/>
            </a:pPr>
            <a:r>
              <a:rPr lang="en-GB" sz="4000"/>
              <a:t>Media frames (Todd Gitlin, 1980)</a:t>
            </a:r>
            <a:endParaRPr lang="nb-NO" sz="4000"/>
          </a:p>
        </p:txBody>
      </p:sp>
      <p:sp>
        <p:nvSpPr>
          <p:cNvPr id="36867" name="Rectangle 3"/>
          <p:cNvSpPr>
            <a:spLocks noGrp="1" noChangeArrowheads="1"/>
          </p:cNvSpPr>
          <p:nvPr>
            <p:ph type="body" idx="4294967295"/>
          </p:nvPr>
        </p:nvSpPr>
        <p:spPr/>
        <p:txBody>
          <a:bodyPr/>
          <a:lstStyle/>
          <a:p>
            <a:pPr eaLnBrk="1" hangingPunct="1">
              <a:lnSpc>
                <a:spcPct val="90000"/>
              </a:lnSpc>
              <a:buFont typeface="Wingdings" pitchFamily="2" charset="2"/>
              <a:buNone/>
            </a:pPr>
            <a:endParaRPr lang="en-GB" sz="2400" smtClean="0"/>
          </a:p>
          <a:p>
            <a:pPr eaLnBrk="1" hangingPunct="1">
              <a:lnSpc>
                <a:spcPct val="90000"/>
              </a:lnSpc>
            </a:pPr>
            <a:r>
              <a:rPr lang="en-GB" sz="2400" smtClean="0"/>
              <a:t>“What makes the world beyond direct experience look natural is a media </a:t>
            </a:r>
            <a:r>
              <a:rPr lang="en-GB" sz="2400" i="1" smtClean="0"/>
              <a:t>frame”.</a:t>
            </a:r>
          </a:p>
          <a:p>
            <a:pPr eaLnBrk="1" hangingPunct="1">
              <a:lnSpc>
                <a:spcPct val="90000"/>
              </a:lnSpc>
            </a:pPr>
            <a:endParaRPr lang="en-GB" sz="2400" i="1" smtClean="0"/>
          </a:p>
          <a:p>
            <a:pPr eaLnBrk="1" hangingPunct="1">
              <a:lnSpc>
                <a:spcPct val="90000"/>
              </a:lnSpc>
            </a:pPr>
            <a:r>
              <a:rPr lang="en-GB" sz="2400" smtClean="0"/>
              <a:t>“Frames are principles of selection, emphasis, and presentation composed of little tacit theories about what exists, what happens and what matters”</a:t>
            </a:r>
          </a:p>
          <a:p>
            <a:pPr eaLnBrk="1" hangingPunct="1">
              <a:lnSpc>
                <a:spcPct val="90000"/>
              </a:lnSpc>
            </a:pPr>
            <a:endParaRPr lang="en-GB" sz="2400" smtClean="0"/>
          </a:p>
          <a:p>
            <a:pPr eaLnBrk="1" hangingPunct="1">
              <a:lnSpc>
                <a:spcPct val="90000"/>
              </a:lnSpc>
            </a:pPr>
            <a:r>
              <a:rPr lang="en-GB" sz="2400" smtClean="0"/>
              <a:t>“Thus for organizational reasons alone, frames are unavoidable, and journalism is organized to regulate their production”</a:t>
            </a:r>
          </a:p>
          <a:p>
            <a:pPr eaLnBrk="1" hangingPunct="1">
              <a:lnSpc>
                <a:spcPct val="90000"/>
              </a:lnSpc>
            </a:pPr>
            <a:endParaRPr lang="en-GB" sz="2400" smtClean="0"/>
          </a:p>
          <a:p>
            <a:pPr eaLnBrk="1" hangingPunct="1">
              <a:lnSpc>
                <a:spcPct val="90000"/>
              </a:lnSpc>
            </a:pPr>
            <a:endParaRPr lang="nb-NO" sz="24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pPr eaLnBrk="1" hangingPunct="1">
              <a:defRPr/>
            </a:pPr>
            <a:r>
              <a:rPr lang="en-US" sz="3600"/>
              <a:t>Gaye Tuchman: News as frame</a:t>
            </a:r>
          </a:p>
        </p:txBody>
      </p:sp>
      <p:sp>
        <p:nvSpPr>
          <p:cNvPr id="37891" name="Rectangle 3"/>
          <p:cNvSpPr>
            <a:spLocks noGrp="1" noChangeArrowheads="1"/>
          </p:cNvSpPr>
          <p:nvPr>
            <p:ph type="body" idx="4294967295"/>
          </p:nvPr>
        </p:nvSpPr>
        <p:spPr/>
        <p:txBody>
          <a:bodyPr/>
          <a:lstStyle/>
          <a:p>
            <a:pPr eaLnBrk="1" hangingPunct="1">
              <a:lnSpc>
                <a:spcPct val="90000"/>
              </a:lnSpc>
            </a:pPr>
            <a:r>
              <a:rPr lang="en-US" sz="2800" smtClean="0"/>
              <a:t>News is a window of the world. Through its frame, American learn of themselves and others, of their institutions, leaders, and life styles, and those of other nations and their peoples…</a:t>
            </a:r>
          </a:p>
          <a:p>
            <a:pPr eaLnBrk="1" hangingPunct="1">
              <a:lnSpc>
                <a:spcPct val="90000"/>
              </a:lnSpc>
            </a:pPr>
            <a:endParaRPr lang="en-US" sz="2800" smtClean="0"/>
          </a:p>
          <a:p>
            <a:pPr eaLnBrk="1" hangingPunct="1">
              <a:lnSpc>
                <a:spcPct val="90000"/>
              </a:lnSpc>
            </a:pPr>
            <a:r>
              <a:rPr lang="en-US" sz="2800" smtClean="0"/>
              <a:t>…The view through a window depends upon whether the window is large or small, has many panes or few, whether the glass is opaque or clear, whether the window faces a street or a backyard. (Making News, 1980)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p:txBody>
          <a:bodyPr/>
          <a:lstStyle/>
          <a:p>
            <a:pPr eaLnBrk="1" hangingPunct="1">
              <a:defRPr/>
            </a:pPr>
            <a:r>
              <a:rPr lang="en-GB"/>
              <a:t>Defining framing</a:t>
            </a:r>
          </a:p>
        </p:txBody>
      </p:sp>
      <p:sp>
        <p:nvSpPr>
          <p:cNvPr id="38915" name="Rectangle 3"/>
          <p:cNvSpPr>
            <a:spLocks noGrp="1" noChangeArrowheads="1"/>
          </p:cNvSpPr>
          <p:nvPr>
            <p:ph type="body" idx="4294967295"/>
          </p:nvPr>
        </p:nvSpPr>
        <p:spPr/>
        <p:txBody>
          <a:bodyPr/>
          <a:lstStyle/>
          <a:p>
            <a:pPr eaLnBrk="1" hangingPunct="1">
              <a:lnSpc>
                <a:spcPct val="80000"/>
              </a:lnSpc>
            </a:pPr>
            <a:r>
              <a:rPr lang="en-GB" sz="2400" smtClean="0">
                <a:cs typeface="Times New Roman" pitchFamily="18" charset="0"/>
              </a:rPr>
              <a:t>“Frames are </a:t>
            </a:r>
            <a:r>
              <a:rPr lang="en-GB" sz="2400" i="1" smtClean="0">
                <a:cs typeface="Times New Roman" pitchFamily="18" charset="0"/>
              </a:rPr>
              <a:t>organizing principles</a:t>
            </a:r>
            <a:r>
              <a:rPr lang="en-GB" sz="2400" smtClean="0">
                <a:cs typeface="Times New Roman" pitchFamily="18" charset="0"/>
              </a:rPr>
              <a:t> that are socially </a:t>
            </a:r>
            <a:r>
              <a:rPr lang="en-GB" sz="2400" i="1" smtClean="0">
                <a:cs typeface="Times New Roman" pitchFamily="18" charset="0"/>
              </a:rPr>
              <a:t>shared</a:t>
            </a:r>
            <a:r>
              <a:rPr lang="en-GB" sz="2400" smtClean="0">
                <a:cs typeface="Times New Roman" pitchFamily="18" charset="0"/>
              </a:rPr>
              <a:t> and </a:t>
            </a:r>
            <a:r>
              <a:rPr lang="en-GB" sz="2400" i="1" smtClean="0">
                <a:cs typeface="Times New Roman" pitchFamily="18" charset="0"/>
              </a:rPr>
              <a:t>persistent </a:t>
            </a:r>
            <a:r>
              <a:rPr lang="en-GB" sz="2400" smtClean="0">
                <a:cs typeface="Times New Roman" pitchFamily="18" charset="0"/>
              </a:rPr>
              <a:t>over time, that work </a:t>
            </a:r>
            <a:r>
              <a:rPr lang="en-GB" sz="2400" i="1" smtClean="0">
                <a:cs typeface="Times New Roman" pitchFamily="18" charset="0"/>
              </a:rPr>
              <a:t>symbolically</a:t>
            </a:r>
            <a:r>
              <a:rPr lang="en-GB" sz="2400" smtClean="0">
                <a:cs typeface="Times New Roman" pitchFamily="18" charset="0"/>
              </a:rPr>
              <a:t> to meaningfully </a:t>
            </a:r>
            <a:r>
              <a:rPr lang="en-GB" sz="2400" i="1" smtClean="0">
                <a:cs typeface="Times New Roman" pitchFamily="18" charset="0"/>
              </a:rPr>
              <a:t>structure</a:t>
            </a:r>
            <a:r>
              <a:rPr lang="en-GB" sz="2400" smtClean="0">
                <a:cs typeface="Times New Roman" pitchFamily="18" charset="0"/>
              </a:rPr>
              <a:t> the social world” (Stephen D. Reese (2001: 11) in Reese, Gandy &amp; Grant (eds.):</a:t>
            </a:r>
          </a:p>
          <a:p>
            <a:pPr eaLnBrk="1" hangingPunct="1">
              <a:lnSpc>
                <a:spcPct val="80000"/>
              </a:lnSpc>
              <a:buFont typeface="Wingdings" pitchFamily="2" charset="2"/>
              <a:buNone/>
            </a:pPr>
            <a:endParaRPr lang="en-GB" sz="2400" smtClean="0">
              <a:cs typeface="Times New Roman" pitchFamily="18" charset="0"/>
            </a:endParaRPr>
          </a:p>
          <a:p>
            <a:pPr eaLnBrk="1" hangingPunct="1">
              <a:lnSpc>
                <a:spcPct val="80000"/>
              </a:lnSpc>
            </a:pPr>
            <a:r>
              <a:rPr lang="en-GB" sz="2400" smtClean="0">
                <a:cs typeface="Times New Roman" pitchFamily="18" charset="0"/>
              </a:rPr>
              <a:t>“To frame is to select some aspects of a perceived reality and make them more salient in a communicating text” (Robert Entman 1993: 52)</a:t>
            </a:r>
          </a:p>
          <a:p>
            <a:pPr eaLnBrk="1" hangingPunct="1">
              <a:lnSpc>
                <a:spcPct val="80000"/>
              </a:lnSpc>
            </a:pPr>
            <a:endParaRPr lang="en-US" sz="2400" smtClean="0"/>
          </a:p>
          <a:p>
            <a:pPr eaLnBrk="1" hangingPunct="1">
              <a:lnSpc>
                <a:spcPct val="80000"/>
              </a:lnSpc>
            </a:pPr>
            <a:r>
              <a:rPr lang="en-US" sz="2400" smtClean="0"/>
              <a:t>“The essence of framing is selection to prioritize some facts, images or developments over others, thereby unconsciously promoting one particular interpretation of events (Norris, Kern &amp; Just 2003)</a:t>
            </a:r>
          </a:p>
          <a:p>
            <a:pPr eaLnBrk="1" hangingPunct="1">
              <a:lnSpc>
                <a:spcPct val="80000"/>
              </a:lnSpc>
            </a:pPr>
            <a:endParaRPr lang="en-US" sz="1800" smtClean="0"/>
          </a:p>
          <a:p>
            <a:pPr eaLnBrk="1" hangingPunct="1">
              <a:lnSpc>
                <a:spcPct val="80000"/>
              </a:lnSpc>
              <a:buFont typeface="Wingdings" pitchFamily="2" charset="2"/>
              <a:buNone/>
            </a:pPr>
            <a:endParaRPr lang="en-GB" sz="1600" smtClean="0">
              <a:cs typeface="Times New Roman" pitchFamily="18" charset="0"/>
            </a:endParaRPr>
          </a:p>
          <a:p>
            <a:pPr lvl="1" eaLnBrk="1" hangingPunct="1">
              <a:lnSpc>
                <a:spcPct val="80000"/>
              </a:lnSpc>
              <a:buFontTx/>
              <a:buNone/>
            </a:pPr>
            <a:endParaRPr lang="en-GB" sz="2000" smtClean="0">
              <a:cs typeface="Times New Roman" pitchFamily="18" charset="0"/>
            </a:endParaRPr>
          </a:p>
          <a:p>
            <a:pPr lvl="1" eaLnBrk="1" hangingPunct="1">
              <a:lnSpc>
                <a:spcPct val="80000"/>
              </a:lnSpc>
              <a:buFontTx/>
              <a:buNone/>
            </a:pPr>
            <a:endParaRPr lang="en-GB" sz="1600" smtClean="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p:txBody>
          <a:bodyPr/>
          <a:lstStyle/>
          <a:p>
            <a:pPr eaLnBrk="1" hangingPunct="1">
              <a:defRPr/>
            </a:pPr>
            <a:r>
              <a:rPr lang="en-GB"/>
              <a:t>How frames work</a:t>
            </a:r>
            <a:endParaRPr lang="sv-SE"/>
          </a:p>
        </p:txBody>
      </p:sp>
      <p:sp>
        <p:nvSpPr>
          <p:cNvPr id="39939" name="Rectangle 3"/>
          <p:cNvSpPr>
            <a:spLocks noGrp="1" noChangeArrowheads="1"/>
          </p:cNvSpPr>
          <p:nvPr>
            <p:ph type="body" idx="4294967295"/>
          </p:nvPr>
        </p:nvSpPr>
        <p:spPr/>
        <p:txBody>
          <a:bodyPr/>
          <a:lstStyle/>
          <a:p>
            <a:pPr eaLnBrk="1" hangingPunct="1"/>
            <a:r>
              <a:rPr lang="en-GB" sz="2400" smtClean="0">
                <a:cs typeface="Times New Roman" pitchFamily="18" charset="0"/>
              </a:rPr>
              <a:t>“The frame suggests what the controversy is about, the essence of the issue” (Gamson &amp; Modigliani 1989, in Vreese: 27) </a:t>
            </a:r>
          </a:p>
          <a:p>
            <a:pPr eaLnBrk="1" hangingPunct="1"/>
            <a:endParaRPr lang="en-GB" sz="2400" smtClean="0">
              <a:cs typeface="Times New Roman" pitchFamily="18" charset="0"/>
            </a:endParaRPr>
          </a:p>
          <a:p>
            <a:pPr eaLnBrk="1" hangingPunct="1"/>
            <a:r>
              <a:rPr lang="en-US" sz="2400" smtClean="0"/>
              <a:t>Frames are ..interpretative packages that give meaning to an issue (Gamson &amp; Modigliani, 1989: 3)</a:t>
            </a:r>
          </a:p>
          <a:p>
            <a:pPr eaLnBrk="1" hangingPunct="1"/>
            <a:endParaRPr lang="en-US" sz="2400" smtClean="0"/>
          </a:p>
          <a:p>
            <a:pPr eaLnBrk="1" hangingPunct="1"/>
            <a:r>
              <a:rPr lang="en-US" sz="2400" smtClean="0"/>
              <a:t>Framing involves implicit information between the lines, the frame provides a context for the interpretation of a news message</a:t>
            </a:r>
            <a:endParaRPr lang="sv-SE" sz="20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p:txBody>
          <a:bodyPr/>
          <a:lstStyle/>
          <a:p>
            <a:pPr eaLnBrk="1" hangingPunct="1">
              <a:defRPr/>
            </a:pPr>
            <a:r>
              <a:rPr lang="en-US" sz="4000"/>
              <a:t>J</a:t>
            </a:r>
            <a:r>
              <a:rPr lang="en-US" sz="3600"/>
              <a:t>ournalistic tools in framing the news</a:t>
            </a:r>
          </a:p>
        </p:txBody>
      </p:sp>
      <p:sp>
        <p:nvSpPr>
          <p:cNvPr id="40963" name="Rectangle 3"/>
          <p:cNvSpPr>
            <a:spLocks noGrp="1" noChangeArrowheads="1"/>
          </p:cNvSpPr>
          <p:nvPr>
            <p:ph type="body" idx="4294967295"/>
          </p:nvPr>
        </p:nvSpPr>
        <p:spPr/>
        <p:txBody>
          <a:bodyPr/>
          <a:lstStyle/>
          <a:p>
            <a:pPr eaLnBrk="1" hangingPunct="1"/>
            <a:r>
              <a:rPr lang="en-US" sz="2800" smtClean="0"/>
              <a:t>Choosing the news angle</a:t>
            </a:r>
          </a:p>
          <a:p>
            <a:pPr eaLnBrk="1" hangingPunct="1"/>
            <a:endParaRPr lang="en-US" sz="2800" smtClean="0"/>
          </a:p>
          <a:p>
            <a:pPr eaLnBrk="1" hangingPunct="1"/>
            <a:r>
              <a:rPr lang="en-US" sz="2800" smtClean="0"/>
              <a:t>Selecting the sources (and avoiding others)</a:t>
            </a:r>
          </a:p>
          <a:p>
            <a:pPr eaLnBrk="1" hangingPunct="1"/>
            <a:endParaRPr lang="en-US" sz="2800" smtClean="0"/>
          </a:p>
          <a:p>
            <a:pPr eaLnBrk="1" hangingPunct="1"/>
            <a:r>
              <a:rPr lang="en-US" sz="2800" smtClean="0"/>
              <a:t>Formulating the headline, the lead of a news story and selecting the visual image</a:t>
            </a:r>
          </a:p>
          <a:p>
            <a:pPr eaLnBrk="1" hangingPunct="1"/>
            <a:endParaRPr lang="en-US" sz="2800" smtClean="0"/>
          </a:p>
          <a:p>
            <a:pPr eaLnBrk="1" hangingPunct="1"/>
            <a:r>
              <a:rPr lang="en-US" sz="2800" smtClean="0"/>
              <a:t>Culture bound narratives: formulating a new episode in a longer and well known story.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1"/>
          </p:nvPr>
        </p:nvSpPr>
        <p:spPr/>
        <p:txBody>
          <a:bodyPr/>
          <a:lstStyle/>
          <a:p>
            <a:pPr eaLnBrk="1" hangingPunct="1"/>
            <a:r>
              <a:rPr lang="en-US" altLang="ko-KR" b="1" u="sng" smtClean="0">
                <a:cs typeface="Times New Roman" pitchFamily="18" charset="0"/>
              </a:rPr>
              <a:t>Mass Communication and Theory</a:t>
            </a:r>
            <a:r>
              <a:rPr lang="en-US" altLang="ko-KR" smtClean="0">
                <a:cs typeface="Times New Roman" pitchFamily="18" charset="0"/>
              </a:rPr>
              <a:t> </a:t>
            </a:r>
          </a:p>
          <a:p>
            <a:pPr eaLnBrk="1" hangingPunct="1">
              <a:buFont typeface="Wingdings 2" pitchFamily="18" charset="2"/>
              <a:buNone/>
            </a:pPr>
            <a:endParaRPr lang="en-US" altLang="ko-KR" smtClean="0">
              <a:cs typeface="Times New Roman" pitchFamily="18" charset="0"/>
            </a:endParaRPr>
          </a:p>
          <a:p>
            <a:pPr lvl="1" eaLnBrk="1" hangingPunct="1"/>
            <a:r>
              <a:rPr lang="en-US" altLang="ko-KR" sz="2400" smtClean="0">
                <a:cs typeface="Times New Roman" pitchFamily="18" charset="0"/>
              </a:rPr>
              <a:t>So little agreement about what constitutes a generally accepted theory of mass communication? </a:t>
            </a:r>
          </a:p>
          <a:p>
            <a:pPr lvl="1" eaLnBrk="1" hangingPunct="1"/>
            <a:r>
              <a:rPr lang="en-US" altLang="ko-KR" sz="2400" smtClean="0">
                <a:cs typeface="Times New Roman" pitchFamily="18" charset="0"/>
              </a:rPr>
              <a:t>Communication’ itself carries many problems. Either ‘mass media’ or ‘communication’ would cover a dozen disciplines and raise a thousand problems. –several hundred theories. </a:t>
            </a:r>
          </a:p>
          <a:p>
            <a:pPr lvl="1" eaLnBrk="1" hangingPunct="1"/>
            <a:r>
              <a:rPr lang="en-US" altLang="ko-KR" sz="2400" smtClean="0">
                <a:cs typeface="Times New Roman" pitchFamily="18" charset="0"/>
              </a:rPr>
              <a:t>Personalized and ever-evolving and dynamic. </a:t>
            </a:r>
          </a:p>
          <a:p>
            <a:pPr eaLnBrk="1" hangingPunct="1">
              <a:buFont typeface="Wingdings 2" pitchFamily="18" charset="2"/>
              <a:buNone/>
            </a:pPr>
            <a:r>
              <a:rPr lang="en-US" altLang="ko-KR" smtClean="0">
                <a:cs typeface="Times New Roman" pitchFamily="18" charset="0"/>
              </a:rPr>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megbostrom_118017_L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Rectangle 3"/>
          <p:cNvSpPr>
            <a:spLocks noChangeArrowheads="1"/>
          </p:cNvSpPr>
          <p:nvPr/>
        </p:nvSpPr>
        <p:spPr bwMode="auto">
          <a:xfrm>
            <a:off x="0" y="0"/>
            <a:ext cx="9144000" cy="54864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megbostrom_118017_L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988"/>
            <a:ext cx="914400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pPr eaLnBrk="1" hangingPunct="1">
              <a:defRPr/>
            </a:pPr>
            <a:r>
              <a:rPr lang="en-US"/>
              <a:t>Two frames:</a:t>
            </a:r>
            <a:br>
              <a:rPr lang="en-US"/>
            </a:br>
            <a:r>
              <a:rPr lang="en-US"/>
              <a:t>(Iyengar, 1990)</a:t>
            </a:r>
          </a:p>
        </p:txBody>
      </p:sp>
      <p:sp>
        <p:nvSpPr>
          <p:cNvPr id="48131" name="Rectangle 3"/>
          <p:cNvSpPr>
            <a:spLocks noGrp="1" noChangeArrowheads="1"/>
          </p:cNvSpPr>
          <p:nvPr>
            <p:ph type="body" idx="1"/>
          </p:nvPr>
        </p:nvSpPr>
        <p:spPr/>
        <p:txBody>
          <a:bodyPr/>
          <a:lstStyle/>
          <a:p>
            <a:pPr eaLnBrk="1" hangingPunct="1"/>
            <a:r>
              <a:rPr lang="en-US" smtClean="0"/>
              <a:t>Episodic frame</a:t>
            </a:r>
          </a:p>
          <a:p>
            <a:pPr lvl="1" eaLnBrk="1" hangingPunct="1"/>
            <a:r>
              <a:rPr lang="en-US" smtClean="0"/>
              <a:t>Personal circumstances of a poor individual or family</a:t>
            </a:r>
          </a:p>
          <a:p>
            <a:pPr lvl="1" eaLnBrk="1" hangingPunct="1"/>
            <a:r>
              <a:rPr lang="en-US" smtClean="0"/>
              <a:t>More common</a:t>
            </a:r>
          </a:p>
          <a:p>
            <a:pPr eaLnBrk="1" hangingPunct="1"/>
            <a:r>
              <a:rPr lang="en-US" smtClean="0"/>
              <a:t>Thematic frame</a:t>
            </a:r>
          </a:p>
          <a:p>
            <a:pPr lvl="1" eaLnBrk="1" hangingPunct="1"/>
            <a:r>
              <a:rPr lang="en-US" smtClean="0"/>
              <a:t>Abstract, impersonal approach that looks at general poverty trends and public assistance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p:txBody>
          <a:bodyPr/>
          <a:lstStyle/>
          <a:p>
            <a:pPr eaLnBrk="1" hangingPunct="1">
              <a:defRPr/>
            </a:pPr>
            <a:r>
              <a:rPr lang="en-GB" sz="4000"/>
              <a:t>Episodic or thematic framing?</a:t>
            </a:r>
            <a:endParaRPr lang="sv-SE"/>
          </a:p>
        </p:txBody>
      </p:sp>
      <p:sp>
        <p:nvSpPr>
          <p:cNvPr id="49155" name="Rectangle 3"/>
          <p:cNvSpPr>
            <a:spLocks noGrp="1" noChangeArrowheads="1"/>
          </p:cNvSpPr>
          <p:nvPr>
            <p:ph type="body" idx="4294967295"/>
          </p:nvPr>
        </p:nvSpPr>
        <p:spPr/>
        <p:txBody>
          <a:bodyPr/>
          <a:lstStyle/>
          <a:p>
            <a:pPr eaLnBrk="1" hangingPunct="1">
              <a:lnSpc>
                <a:spcPct val="90000"/>
              </a:lnSpc>
            </a:pPr>
            <a:r>
              <a:rPr lang="en-GB" sz="2400" smtClean="0"/>
              <a:t>Shanto Iyengar (1991): </a:t>
            </a:r>
            <a:r>
              <a:rPr lang="en-GB" sz="2400" i="1" smtClean="0"/>
              <a:t>Is anyone responsible? How television frames political issues</a:t>
            </a:r>
            <a:r>
              <a:rPr lang="en-GB" sz="2400" smtClean="0"/>
              <a:t>.</a:t>
            </a:r>
          </a:p>
          <a:p>
            <a:pPr eaLnBrk="1" hangingPunct="1">
              <a:lnSpc>
                <a:spcPct val="90000"/>
              </a:lnSpc>
            </a:pPr>
            <a:endParaRPr lang="en-GB" sz="2400" smtClean="0"/>
          </a:p>
          <a:p>
            <a:pPr eaLnBrk="1" hangingPunct="1">
              <a:lnSpc>
                <a:spcPct val="90000"/>
              </a:lnSpc>
            </a:pPr>
            <a:r>
              <a:rPr lang="en-GB" sz="2400" smtClean="0"/>
              <a:t>Predominantly episodic or thematic news stories. Key word search of different topics (like crime and terrorism, unemployment and poverty).</a:t>
            </a:r>
          </a:p>
          <a:p>
            <a:pPr eaLnBrk="1" hangingPunct="1">
              <a:lnSpc>
                <a:spcPct val="90000"/>
              </a:lnSpc>
            </a:pPr>
            <a:endParaRPr lang="en-GB" sz="2400" smtClean="0"/>
          </a:p>
          <a:p>
            <a:pPr eaLnBrk="1" hangingPunct="1">
              <a:lnSpc>
                <a:spcPct val="90000"/>
              </a:lnSpc>
            </a:pPr>
            <a:r>
              <a:rPr lang="en-GB" sz="2400" smtClean="0"/>
              <a:t>Experimental study: how did the groups react to different types of framing?</a:t>
            </a:r>
          </a:p>
          <a:p>
            <a:pPr eaLnBrk="1" hangingPunct="1">
              <a:lnSpc>
                <a:spcPct val="90000"/>
              </a:lnSpc>
            </a:pPr>
            <a:r>
              <a:rPr lang="en-GB" sz="2400" smtClean="0"/>
              <a:t>Conclusion: In the long run episodic framing contributes to the trivialization of the public discourse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Grp="1" noChangeArrowheads="1"/>
          </p:cNvSpPr>
          <p:nvPr>
            <p:ph type="body" idx="1"/>
          </p:nvPr>
        </p:nvSpPr>
        <p:spPr>
          <a:xfrm>
            <a:off x="1435100" y="609600"/>
            <a:ext cx="7499350" cy="5638800"/>
          </a:xfrm>
        </p:spPr>
        <p:txBody>
          <a:bodyPr/>
          <a:lstStyle/>
          <a:p>
            <a:pPr eaLnBrk="1" hangingPunct="1">
              <a:lnSpc>
                <a:spcPct val="90000"/>
              </a:lnSpc>
            </a:pPr>
            <a:r>
              <a:rPr lang="en-US" smtClean="0"/>
              <a:t>Those exposed to episodic frames in an experiment were more likely to blame the poor for their own poverty and to perceive them as responsible for improving their socioeconomic status. </a:t>
            </a:r>
          </a:p>
          <a:p>
            <a:pPr eaLnBrk="1" hangingPunct="1">
              <a:lnSpc>
                <a:spcPct val="90000"/>
              </a:lnSpc>
            </a:pPr>
            <a:endParaRPr lang="en-US" smtClean="0"/>
          </a:p>
          <a:p>
            <a:pPr eaLnBrk="1" hangingPunct="1">
              <a:lnSpc>
                <a:spcPct val="90000"/>
              </a:lnSpc>
            </a:pPr>
            <a:r>
              <a:rPr lang="en-US" smtClean="0"/>
              <a:t>Those exposed to thematic frames tended to make structural attributions for poverty and to regard the government as responsible for social change.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1905000" y="609600"/>
            <a:ext cx="6858000" cy="1143000"/>
          </a:xfrm>
        </p:spPr>
        <p:txBody>
          <a:bodyPr>
            <a:normAutofit fontScale="90000"/>
          </a:bodyPr>
          <a:lstStyle/>
          <a:p>
            <a:pPr eaLnBrk="1" hangingPunct="1">
              <a:defRPr/>
            </a:pPr>
            <a:r>
              <a:rPr lang="en-US" sz="4200" dirty="0"/>
              <a:t>Episodic vs. Thematic – </a:t>
            </a:r>
            <a:br>
              <a:rPr lang="en-US" sz="4200" dirty="0"/>
            </a:br>
            <a:endParaRPr lang="en-US" sz="4200" dirty="0"/>
          </a:p>
        </p:txBody>
      </p:sp>
      <p:sp>
        <p:nvSpPr>
          <p:cNvPr id="142339" name="Rectangle 3"/>
          <p:cNvSpPr>
            <a:spLocks noGrp="1" noChangeArrowheads="1"/>
          </p:cNvSpPr>
          <p:nvPr>
            <p:ph type="body" sz="half" idx="1"/>
          </p:nvPr>
        </p:nvSpPr>
        <p:spPr>
          <a:xfrm>
            <a:off x="990600" y="1371600"/>
            <a:ext cx="4346575" cy="4349750"/>
          </a:xfrm>
        </p:spPr>
        <p:txBody>
          <a:bodyPr/>
          <a:lstStyle/>
          <a:p>
            <a:pPr marL="0" indent="0" eaLnBrk="1" hangingPunct="1">
              <a:defRPr/>
            </a:pPr>
            <a:r>
              <a:rPr lang="en-US" sz="3200" dirty="0"/>
              <a:t>    Episodic</a:t>
            </a:r>
          </a:p>
          <a:p>
            <a:pPr lvl="1" eaLnBrk="1" hangingPunct="1">
              <a:defRPr/>
            </a:pPr>
            <a:r>
              <a:rPr lang="en-US" dirty="0">
                <a:solidFill>
                  <a:schemeClr val="tx1">
                    <a:lumMod val="95000"/>
                    <a:lumOff val="5000"/>
                  </a:schemeClr>
                </a:solidFill>
              </a:rPr>
              <a:t>Presents a portrait</a:t>
            </a:r>
          </a:p>
          <a:p>
            <a:pPr lvl="1" eaLnBrk="1" hangingPunct="1">
              <a:defRPr/>
            </a:pPr>
            <a:r>
              <a:rPr lang="en-US" dirty="0">
                <a:solidFill>
                  <a:schemeClr val="tx1">
                    <a:lumMod val="95000"/>
                    <a:lumOff val="5000"/>
                  </a:schemeClr>
                </a:solidFill>
              </a:rPr>
              <a:t>Appears as random event</a:t>
            </a:r>
          </a:p>
          <a:p>
            <a:pPr lvl="1" eaLnBrk="1" hangingPunct="1">
              <a:defRPr/>
            </a:pPr>
            <a:r>
              <a:rPr lang="en-US" dirty="0">
                <a:solidFill>
                  <a:schemeClr val="tx1">
                    <a:lumMod val="95000"/>
                    <a:lumOff val="5000"/>
                  </a:schemeClr>
                </a:solidFill>
              </a:rPr>
              <a:t>Focuses on the story of a </a:t>
            </a:r>
            <a:r>
              <a:rPr lang="en-US" dirty="0" smtClean="0">
                <a:solidFill>
                  <a:schemeClr val="tx1">
                    <a:lumMod val="95000"/>
                    <a:lumOff val="5000"/>
                  </a:schemeClr>
                </a:solidFill>
              </a:rPr>
              <a:t>person, </a:t>
            </a:r>
            <a:r>
              <a:rPr lang="en-US" altLang="en-US" dirty="0" smtClean="0">
                <a:solidFill>
                  <a:schemeClr val="tx1">
                    <a:lumMod val="95000"/>
                    <a:lumOff val="5000"/>
                  </a:schemeClr>
                </a:solidFill>
              </a:rPr>
              <a:t>Psychological</a:t>
            </a:r>
          </a:p>
          <a:p>
            <a:pPr lvl="1" eaLnBrk="1" hangingPunct="1">
              <a:defRPr/>
            </a:pPr>
            <a:r>
              <a:rPr lang="en-US" dirty="0" smtClean="0">
                <a:solidFill>
                  <a:schemeClr val="tx1">
                    <a:lumMod val="95000"/>
                    <a:lumOff val="5000"/>
                  </a:schemeClr>
                </a:solidFill>
              </a:rPr>
              <a:t>Invokes personal responsibility </a:t>
            </a:r>
          </a:p>
          <a:p>
            <a:pPr lvl="1" eaLnBrk="1" hangingPunct="1">
              <a:buFont typeface="Verdana" pitchFamily="34" charset="0"/>
              <a:buNone/>
              <a:defRPr/>
            </a:pPr>
            <a:endParaRPr lang="en-US" dirty="0" smtClean="0">
              <a:solidFill>
                <a:schemeClr val="tx1">
                  <a:lumMod val="95000"/>
                  <a:lumOff val="5000"/>
                </a:schemeClr>
              </a:solidFill>
            </a:endParaRPr>
          </a:p>
          <a:p>
            <a:pPr lvl="1" eaLnBrk="1" hangingPunct="1">
              <a:defRPr/>
            </a:pPr>
            <a:r>
              <a:rPr lang="en-US" altLang="en-US" dirty="0" smtClean="0">
                <a:solidFill>
                  <a:schemeClr val="tx1">
                    <a:lumMod val="95000"/>
                    <a:lumOff val="5000"/>
                  </a:schemeClr>
                </a:solidFill>
              </a:rPr>
              <a:t>Better information</a:t>
            </a:r>
          </a:p>
          <a:p>
            <a:pPr lvl="1" eaLnBrk="1" hangingPunct="1">
              <a:defRPr/>
            </a:pPr>
            <a:endParaRPr lang="en-US" dirty="0"/>
          </a:p>
        </p:txBody>
      </p:sp>
      <p:sp>
        <p:nvSpPr>
          <p:cNvPr id="142340" name="Rectangle 4"/>
          <p:cNvSpPr>
            <a:spLocks noGrp="1" noChangeArrowheads="1"/>
          </p:cNvSpPr>
          <p:nvPr>
            <p:ph type="body" sz="half" idx="2"/>
          </p:nvPr>
        </p:nvSpPr>
        <p:spPr>
          <a:xfrm>
            <a:off x="4953000" y="1447800"/>
            <a:ext cx="3979863" cy="4138613"/>
          </a:xfrm>
        </p:spPr>
        <p:txBody>
          <a:bodyPr/>
          <a:lstStyle/>
          <a:p>
            <a:pPr marL="0" indent="0" eaLnBrk="1" hangingPunct="1">
              <a:defRPr/>
            </a:pPr>
            <a:r>
              <a:rPr lang="en-US" sz="3200" dirty="0"/>
              <a:t>    Thematic</a:t>
            </a:r>
          </a:p>
          <a:p>
            <a:pPr lvl="1" eaLnBrk="1" hangingPunct="1">
              <a:defRPr/>
            </a:pPr>
            <a:r>
              <a:rPr lang="en-US" dirty="0">
                <a:solidFill>
                  <a:schemeClr val="tx1">
                    <a:lumMod val="95000"/>
                    <a:lumOff val="5000"/>
                  </a:schemeClr>
                </a:solidFill>
              </a:rPr>
              <a:t>Presents a landscape</a:t>
            </a:r>
          </a:p>
          <a:p>
            <a:pPr lvl="1" eaLnBrk="1" hangingPunct="1">
              <a:defRPr/>
            </a:pPr>
            <a:r>
              <a:rPr lang="en-US" dirty="0">
                <a:solidFill>
                  <a:schemeClr val="tx1">
                    <a:lumMod val="95000"/>
                    <a:lumOff val="5000"/>
                  </a:schemeClr>
                </a:solidFill>
              </a:rPr>
              <a:t>Details about trends</a:t>
            </a:r>
          </a:p>
          <a:p>
            <a:pPr lvl="1" eaLnBrk="1" hangingPunct="1">
              <a:defRPr/>
            </a:pPr>
            <a:r>
              <a:rPr lang="en-US" dirty="0">
                <a:solidFill>
                  <a:schemeClr val="tx1">
                    <a:lumMod val="95000"/>
                    <a:lumOff val="5000"/>
                  </a:schemeClr>
                </a:solidFill>
              </a:rPr>
              <a:t>Looks interaction of events- systems</a:t>
            </a:r>
          </a:p>
          <a:p>
            <a:pPr lvl="1" eaLnBrk="1" hangingPunct="1">
              <a:defRPr/>
            </a:pPr>
            <a:r>
              <a:rPr lang="en-US" dirty="0">
                <a:solidFill>
                  <a:schemeClr val="tx1">
                    <a:lumMod val="95000"/>
                    <a:lumOff val="5000"/>
                  </a:schemeClr>
                </a:solidFill>
              </a:rPr>
              <a:t>Invokes social or government </a:t>
            </a:r>
            <a:r>
              <a:rPr lang="en-US" dirty="0" smtClean="0">
                <a:solidFill>
                  <a:schemeClr val="tx1">
                    <a:lumMod val="95000"/>
                    <a:lumOff val="5000"/>
                  </a:schemeClr>
                </a:solidFill>
              </a:rPr>
              <a:t>responsibility</a:t>
            </a:r>
          </a:p>
          <a:p>
            <a:pPr lvl="1" eaLnBrk="1" hangingPunct="1">
              <a:defRPr/>
            </a:pPr>
            <a:r>
              <a:rPr lang="en-US" altLang="en-US" dirty="0" smtClean="0">
                <a:solidFill>
                  <a:schemeClr val="tx1">
                    <a:lumMod val="95000"/>
                    <a:lumOff val="5000"/>
                  </a:schemeClr>
                </a:solidFill>
              </a:rPr>
              <a:t>Better Policies</a:t>
            </a:r>
          </a:p>
          <a:p>
            <a:pPr lvl="1" eaLnBrk="1" hangingPunct="1">
              <a:defRPr/>
            </a:pPr>
            <a:endParaRPr lang="en-US" dirty="0"/>
          </a:p>
          <a:p>
            <a:pPr lvl="1" eaLnBrk="1" hangingPunct="1">
              <a:buFontTx/>
              <a:buNone/>
              <a:defRPr/>
            </a:pP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431925" y="360363"/>
            <a:ext cx="7407275" cy="1471612"/>
          </a:xfrm>
        </p:spPr>
        <p:txBody>
          <a:bodyPr/>
          <a:lstStyle/>
          <a:p>
            <a:pPr eaLnBrk="1" hangingPunct="1">
              <a:defRPr/>
            </a:pPr>
            <a:r>
              <a:rPr lang="en-US" dirty="0" smtClean="0"/>
              <a:t>Cultivation Theory</a:t>
            </a:r>
          </a:p>
        </p:txBody>
      </p:sp>
      <p:sp>
        <p:nvSpPr>
          <p:cNvPr id="2051" name="Rectangle 3"/>
          <p:cNvSpPr>
            <a:spLocks noGrp="1" noChangeArrowheads="1"/>
          </p:cNvSpPr>
          <p:nvPr>
            <p:ph type="subTitle" idx="1"/>
          </p:nvPr>
        </p:nvSpPr>
        <p:spPr>
          <a:xfrm>
            <a:off x="1431925" y="1849438"/>
            <a:ext cx="7407275" cy="1752600"/>
          </a:xfrm>
        </p:spPr>
        <p:txBody>
          <a:bodyPr/>
          <a:lstStyle/>
          <a:p>
            <a:pPr eaLnBrk="1" hangingPunct="1">
              <a:defRPr/>
            </a:pPr>
            <a:endParaRPr lang="en-US" dirty="0" smtClean="0"/>
          </a:p>
          <a:p>
            <a:pPr eaLnBrk="1" hangingPunct="1">
              <a:defRPr/>
            </a:pPr>
            <a:r>
              <a:rPr lang="en-US" dirty="0" smtClean="0"/>
              <a:t>George </a:t>
            </a:r>
            <a:r>
              <a:rPr lang="en-US" dirty="0" err="1" smtClean="0"/>
              <a:t>Gerbner</a:t>
            </a:r>
            <a:endParaRPr 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639762"/>
          </a:xfrm>
        </p:spPr>
        <p:txBody>
          <a:bodyPr>
            <a:normAutofit fontScale="90000"/>
          </a:bodyPr>
          <a:lstStyle/>
          <a:p>
            <a:pPr eaLnBrk="1" hangingPunct="1">
              <a:defRPr/>
            </a:pPr>
            <a:r>
              <a:rPr lang="en-US" sz="4400" dirty="0" smtClean="0"/>
              <a:t>History and Orientation</a:t>
            </a:r>
            <a:br>
              <a:rPr lang="en-US" sz="4400" dirty="0" smtClean="0"/>
            </a:br>
            <a:endParaRPr lang="en-US" dirty="0"/>
          </a:p>
        </p:txBody>
      </p:sp>
      <p:sp>
        <p:nvSpPr>
          <p:cNvPr id="61443" name="Content Placeholder 2"/>
          <p:cNvSpPr>
            <a:spLocks noGrp="1"/>
          </p:cNvSpPr>
          <p:nvPr>
            <p:ph idx="1"/>
          </p:nvPr>
        </p:nvSpPr>
        <p:spPr>
          <a:xfrm>
            <a:off x="762000" y="685800"/>
            <a:ext cx="8172450" cy="5943600"/>
          </a:xfrm>
        </p:spPr>
        <p:txBody>
          <a:bodyPr/>
          <a:lstStyle/>
          <a:p>
            <a:pPr eaLnBrk="1" hangingPunct="1"/>
            <a:r>
              <a:rPr lang="en-US" sz="2400" smtClean="0"/>
              <a:t>With the decline of hypodermic needle theories a new perspective began to emerge: the stalagmite theories. </a:t>
            </a:r>
          </a:p>
          <a:p>
            <a:pPr eaLnBrk="1" hangingPunct="1"/>
            <a:endParaRPr lang="en-US" sz="2400" smtClean="0"/>
          </a:p>
          <a:p>
            <a:pPr eaLnBrk="1" hangingPunct="1"/>
            <a:r>
              <a:rPr lang="en-US" sz="2400" smtClean="0"/>
              <a:t>Black et. al. used the metaphor of stalagmite theories to suggest that media effects occur analogously to the slow buildup of formations on cave floors, which take their interesting forms after eons of the steady dripping of limewater from the cave ceilings above. One of the most popular theories that fits this perspective is cultivation theory.</a:t>
            </a:r>
          </a:p>
          <a:p>
            <a:pPr eaLnBrk="1" hangingPunct="1"/>
            <a:endParaRPr lang="en-US" sz="2400" smtClean="0"/>
          </a:p>
          <a:p>
            <a:pPr eaLnBrk="1" hangingPunct="1"/>
            <a:r>
              <a:rPr lang="en-US" sz="2400" smtClean="0"/>
              <a:t>Cultivation theory was an approach developed by Professor George Gerbner, dean of the Annenberg School of Communications at the University of Pennsylvania. </a:t>
            </a:r>
          </a:p>
          <a:p>
            <a:pPr eaLnBrk="1" hangingPunct="1"/>
            <a:endParaRPr lang="en-US" sz="2400"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639762"/>
          </a:xfrm>
        </p:spPr>
        <p:txBody>
          <a:bodyPr>
            <a:normAutofit fontScale="90000"/>
          </a:bodyPr>
          <a:lstStyle/>
          <a:p>
            <a:pPr eaLnBrk="1" hangingPunct="1">
              <a:defRPr/>
            </a:pPr>
            <a:r>
              <a:rPr lang="en-US" sz="4400" dirty="0" smtClean="0"/>
              <a:t>History and Orientation</a:t>
            </a:r>
            <a:br>
              <a:rPr lang="en-US" sz="4400" dirty="0" smtClean="0"/>
            </a:br>
            <a:endParaRPr lang="en-US" dirty="0"/>
          </a:p>
        </p:txBody>
      </p:sp>
      <p:sp>
        <p:nvSpPr>
          <p:cNvPr id="62467" name="Content Placeholder 2"/>
          <p:cNvSpPr>
            <a:spLocks noGrp="1"/>
          </p:cNvSpPr>
          <p:nvPr>
            <p:ph idx="1"/>
          </p:nvPr>
        </p:nvSpPr>
        <p:spPr>
          <a:xfrm>
            <a:off x="762000" y="685800"/>
            <a:ext cx="8172450" cy="5943600"/>
          </a:xfrm>
        </p:spPr>
        <p:txBody>
          <a:bodyPr/>
          <a:lstStyle/>
          <a:p>
            <a:pPr eaLnBrk="1" hangingPunct="1"/>
            <a:r>
              <a:rPr lang="en-US" sz="2400" smtClean="0"/>
              <a:t>He began the 'Cultural Indicators' research project in the mid-1960s, to study whether and how watching television may influence viewers' ideas of what the everyday world is like. </a:t>
            </a:r>
          </a:p>
          <a:p>
            <a:pPr eaLnBrk="1" hangingPunct="1"/>
            <a:endParaRPr lang="en-US" sz="2400" smtClean="0"/>
          </a:p>
          <a:p>
            <a:pPr eaLnBrk="1" hangingPunct="1"/>
            <a:r>
              <a:rPr lang="en-US" sz="2400" smtClean="0"/>
              <a:t>Cultivation research is in the 'effects' tradition. Cultivation theorists argue that television has long-term effects which are small, gradual, indirect but cumulative and significant.</a:t>
            </a:r>
          </a:p>
          <a:p>
            <a:pPr eaLnBrk="1" hangingPunct="1"/>
            <a:endParaRPr lang="en-US" sz="2400" smtClean="0"/>
          </a:p>
          <a:p>
            <a:pPr eaLnBrk="1" hangingPunct="1"/>
            <a:r>
              <a:rPr lang="en-US" sz="2400" smtClean="0"/>
              <a:t>Cultivation theory in its most basic form, suggests that television is responsible for shaping, or ‘cultivating’ viewers’ conceptions of social reality.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Content Placeholder 2"/>
          <p:cNvSpPr>
            <a:spLocks noGrp="1"/>
          </p:cNvSpPr>
          <p:nvPr>
            <p:ph idx="1"/>
          </p:nvPr>
        </p:nvSpPr>
        <p:spPr>
          <a:xfrm>
            <a:off x="762000" y="228600"/>
            <a:ext cx="8172450" cy="6400800"/>
          </a:xfrm>
        </p:spPr>
        <p:txBody>
          <a:bodyPr/>
          <a:lstStyle/>
          <a:p>
            <a:pPr eaLnBrk="1" hangingPunct="1"/>
            <a:r>
              <a:rPr lang="en-US" sz="2400" smtClean="0"/>
              <a:t>The combined effect of massive television exposure by viewers over time subtly shapes the perception of social reality for individuals and, ultimately, for our culture as a whole. </a:t>
            </a:r>
          </a:p>
          <a:p>
            <a:pPr eaLnBrk="1" hangingPunct="1"/>
            <a:endParaRPr lang="en-US" sz="2400" smtClean="0"/>
          </a:p>
          <a:p>
            <a:pPr eaLnBrk="1" hangingPunct="1"/>
            <a:r>
              <a:rPr lang="en-US" sz="2400" smtClean="0"/>
              <a:t>Gerbner argues that the mass media cultivate attitudes and values which are already present in a culture: the media maintain and propagate these values amongst members of a culture, thus binding it together. He has argued that television tends to cultivate middle-of-the- road political perspectives. Gerbner called this effect ‘mainstreaming’. </a:t>
            </a:r>
          </a:p>
          <a:p>
            <a:pPr eaLnBrk="1" hangingPunct="1"/>
            <a:r>
              <a:rPr lang="en-US" sz="2400" smtClean="0"/>
              <a:t>Cultivation theorists distinguish between ‘first order’ effects (general beliefs about the everyday world, such as about the prevalence of violence) and ‘second order’ effects (specific attitudes, such as to law and order or to personal safety). There is also a distinction between two groups of television viewers: the heavy viewers and the light viewers. </a:t>
            </a:r>
          </a:p>
          <a:p>
            <a:pPr eaLnBrk="1" hangingPunct="1"/>
            <a:endParaRPr lang="en-US" sz="240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IN" dirty="0" smtClean="0"/>
              <a:t>Agenda Setting</a:t>
            </a:r>
            <a:endParaRPr lang="en-IN" dirty="0"/>
          </a:p>
        </p:txBody>
      </p:sp>
      <p:sp>
        <p:nvSpPr>
          <p:cNvPr id="15363" name="Content Placeholder 2"/>
          <p:cNvSpPr>
            <a:spLocks noGrp="1"/>
          </p:cNvSpPr>
          <p:nvPr>
            <p:ph idx="1"/>
          </p:nvPr>
        </p:nvSpPr>
        <p:spPr/>
        <p:txBody>
          <a:bodyPr/>
          <a:lstStyle/>
          <a:p>
            <a:r>
              <a:rPr lang="en-IN" smtClean="0"/>
              <a:t>Gatekeeping</a:t>
            </a:r>
          </a:p>
          <a:p>
            <a:r>
              <a:rPr lang="en-IN" smtClean="0"/>
              <a:t>Framing</a:t>
            </a:r>
          </a:p>
          <a:p>
            <a:r>
              <a:rPr lang="en-IN" smtClean="0"/>
              <a:t>Priming</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ontent Placeholder 2"/>
          <p:cNvSpPr>
            <a:spLocks noGrp="1"/>
          </p:cNvSpPr>
          <p:nvPr>
            <p:ph idx="1"/>
          </p:nvPr>
        </p:nvSpPr>
        <p:spPr>
          <a:xfrm>
            <a:off x="762000" y="228600"/>
            <a:ext cx="8172450" cy="6400800"/>
          </a:xfrm>
        </p:spPr>
        <p:txBody>
          <a:bodyPr/>
          <a:lstStyle/>
          <a:p>
            <a:pPr eaLnBrk="1" hangingPunct="1"/>
            <a:r>
              <a:rPr lang="en-US" sz="2400" smtClean="0"/>
              <a:t>The focus is on ‘heavy viewers’. People who watch a lot of television are likely to be more influenced by the ways in which the world is framed by television programs than are individuals who watch less, especially regarding topics of which the viewer has little first-hand experience. </a:t>
            </a:r>
          </a:p>
          <a:p>
            <a:pPr eaLnBrk="1" hangingPunct="1">
              <a:buFont typeface="Wingdings 2" pitchFamily="18" charset="2"/>
              <a:buNone/>
            </a:pPr>
            <a:endParaRPr lang="en-US" sz="2400" smtClean="0"/>
          </a:p>
          <a:p>
            <a:pPr eaLnBrk="1" hangingPunct="1"/>
            <a:r>
              <a:rPr lang="en-US" sz="2400" smtClean="0"/>
              <a:t>Light viewers may have more sources of information than heavy viewers. ‘Resonance’ describes the intensified effect on the audience when what people see on television is what they have experienced in life. This double dose of the televised message tends to amplify the cultivation effect.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defRPr/>
            </a:pPr>
            <a:r>
              <a:rPr lang="en-US" sz="1800" dirty="0" smtClean="0"/>
              <a:t>Cultivation Theory</a:t>
            </a:r>
            <a:br>
              <a:rPr lang="en-US" sz="1800" dirty="0" smtClean="0"/>
            </a:br>
            <a:r>
              <a:rPr lang="en-US" sz="1800" dirty="0" smtClean="0"/>
              <a:t/>
            </a:r>
            <a:br>
              <a:rPr lang="en-US" sz="1800" dirty="0" smtClean="0"/>
            </a:br>
            <a:r>
              <a:rPr lang="en-US" sz="1800" dirty="0" smtClean="0"/>
              <a:t>Source: Hawkins and </a:t>
            </a:r>
            <a:r>
              <a:rPr lang="en-US" sz="1800" dirty="0" err="1" smtClean="0"/>
              <a:t>Pingree</a:t>
            </a:r>
            <a:r>
              <a:rPr lang="en-US" sz="1800" dirty="0" smtClean="0"/>
              <a:t> (1983)</a:t>
            </a:r>
            <a:endParaRPr lang="en-US" sz="1800" dirty="0"/>
          </a:p>
        </p:txBody>
      </p:sp>
      <p:pic>
        <p:nvPicPr>
          <p:cNvPr id="6553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190625" y="2133600"/>
            <a:ext cx="7810500" cy="3352800"/>
          </a:xfr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defRPr/>
            </a:pPr>
            <a:r>
              <a:rPr lang="en-US" smtClean="0"/>
              <a:t>Cultivation Theory</a:t>
            </a:r>
          </a:p>
        </p:txBody>
      </p:sp>
      <p:sp>
        <p:nvSpPr>
          <p:cNvPr id="66563" name="Rectangle 3"/>
          <p:cNvSpPr>
            <a:spLocks noGrp="1" noChangeArrowheads="1"/>
          </p:cNvSpPr>
          <p:nvPr>
            <p:ph type="body" idx="1"/>
          </p:nvPr>
        </p:nvSpPr>
        <p:spPr/>
        <p:txBody>
          <a:bodyPr/>
          <a:lstStyle/>
          <a:p>
            <a:pPr eaLnBrk="1" hangingPunct="1">
              <a:lnSpc>
                <a:spcPct val="90000"/>
              </a:lnSpc>
            </a:pPr>
            <a:r>
              <a:rPr lang="en-US" smtClean="0"/>
              <a:t>How much TV do you watch?</a:t>
            </a:r>
          </a:p>
          <a:p>
            <a:pPr eaLnBrk="1" hangingPunct="1">
              <a:lnSpc>
                <a:spcPct val="90000"/>
              </a:lnSpc>
            </a:pPr>
            <a:r>
              <a:rPr lang="en-US" smtClean="0"/>
              <a:t>What is your perception of the possibility of violence in your life?</a:t>
            </a:r>
          </a:p>
          <a:p>
            <a:pPr eaLnBrk="1" hangingPunct="1">
              <a:lnSpc>
                <a:spcPct val="90000"/>
              </a:lnSpc>
            </a:pPr>
            <a:r>
              <a:rPr lang="en-US" smtClean="0"/>
              <a:t>Connection?</a:t>
            </a:r>
          </a:p>
          <a:p>
            <a:pPr lvl="1" eaLnBrk="1" hangingPunct="1">
              <a:lnSpc>
                <a:spcPct val="90000"/>
              </a:lnSpc>
            </a:pPr>
            <a:r>
              <a:rPr lang="en-US" smtClean="0"/>
              <a:t>Does TV create a perception of a “mean and scary world”?</a:t>
            </a:r>
          </a:p>
          <a:p>
            <a:pPr eaLnBrk="1" hangingPunct="1">
              <a:lnSpc>
                <a:spcPct val="90000"/>
              </a:lnSpc>
            </a:pPr>
            <a:r>
              <a:rPr lang="en-US" smtClean="0"/>
              <a:t>TV “dominates the environment of symbols”</a:t>
            </a:r>
          </a:p>
          <a:p>
            <a:pPr lvl="1" eaLnBrk="1" hangingPunct="1">
              <a:lnSpc>
                <a:spcPct val="90000"/>
              </a:lnSpc>
            </a:pPr>
            <a:r>
              <a:rPr lang="en-US" smtClean="0"/>
              <a:t>Used to be: home and religion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en-US" smtClean="0"/>
              <a:t>Cultivation Theory</a:t>
            </a:r>
          </a:p>
        </p:txBody>
      </p:sp>
      <p:sp>
        <p:nvSpPr>
          <p:cNvPr id="67587" name="Rectangle 3"/>
          <p:cNvSpPr>
            <a:spLocks noGrp="1" noChangeArrowheads="1"/>
          </p:cNvSpPr>
          <p:nvPr>
            <p:ph type="body" idx="1"/>
          </p:nvPr>
        </p:nvSpPr>
        <p:spPr/>
        <p:txBody>
          <a:bodyPr/>
          <a:lstStyle/>
          <a:p>
            <a:pPr eaLnBrk="1" hangingPunct="1">
              <a:lnSpc>
                <a:spcPct val="90000"/>
              </a:lnSpc>
            </a:pPr>
            <a:r>
              <a:rPr lang="en-US" smtClean="0"/>
              <a:t>Does TV influence the young with regards to violence?</a:t>
            </a:r>
          </a:p>
          <a:p>
            <a:pPr eaLnBrk="1" hangingPunct="1">
              <a:lnSpc>
                <a:spcPct val="90000"/>
              </a:lnSpc>
            </a:pPr>
            <a:r>
              <a:rPr lang="en-US" smtClean="0"/>
              <a:t>What about comic books, fiction, movies etc.?</a:t>
            </a:r>
          </a:p>
          <a:p>
            <a:pPr lvl="1" eaLnBrk="1" hangingPunct="1">
              <a:lnSpc>
                <a:spcPct val="90000"/>
              </a:lnSpc>
            </a:pPr>
            <a:r>
              <a:rPr lang="en-US" smtClean="0"/>
              <a:t>Gerbner says TV’s influence is unique</a:t>
            </a:r>
          </a:p>
          <a:p>
            <a:pPr eaLnBrk="1" hangingPunct="1">
              <a:lnSpc>
                <a:spcPct val="90000"/>
              </a:lnSpc>
            </a:pPr>
            <a:r>
              <a:rPr lang="en-US" smtClean="0"/>
              <a:t>Gerbner created a “violence index”</a:t>
            </a:r>
          </a:p>
          <a:p>
            <a:pPr lvl="1" eaLnBrk="1" hangingPunct="1">
              <a:lnSpc>
                <a:spcPct val="90000"/>
              </a:lnSpc>
            </a:pPr>
            <a:r>
              <a:rPr lang="en-US" smtClean="0"/>
              <a:t>Included auto crashes, cartoons, natural disasters</a:t>
            </a:r>
          </a:p>
          <a:p>
            <a:pPr lvl="1" eaLnBrk="1" hangingPunct="1">
              <a:lnSpc>
                <a:spcPct val="90000"/>
              </a:lnSpc>
            </a:pPr>
            <a:r>
              <a:rPr lang="en-US" smtClean="0"/>
              <a:t>Stable for two decades of tracking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smtClean="0"/>
              <a:t>Cultivation Theory</a:t>
            </a:r>
          </a:p>
        </p:txBody>
      </p:sp>
      <p:sp>
        <p:nvSpPr>
          <p:cNvPr id="68611" name="Rectangle 3"/>
          <p:cNvSpPr>
            <a:spLocks noGrp="1" noChangeArrowheads="1"/>
          </p:cNvSpPr>
          <p:nvPr>
            <p:ph type="body" idx="1"/>
          </p:nvPr>
        </p:nvSpPr>
        <p:spPr/>
        <p:txBody>
          <a:bodyPr/>
          <a:lstStyle/>
          <a:p>
            <a:pPr eaLnBrk="1" hangingPunct="1"/>
            <a:r>
              <a:rPr lang="en-US" sz="2800" smtClean="0"/>
              <a:t>By high school graduation, the average viewer has seen 13,000 violent deaths</a:t>
            </a:r>
          </a:p>
          <a:p>
            <a:pPr eaLnBrk="1" hangingPunct="1"/>
            <a:r>
              <a:rPr lang="en-US" sz="2800" smtClean="0"/>
              <a:t>Violence is not equally represented</a:t>
            </a:r>
          </a:p>
          <a:p>
            <a:pPr lvl="1" eaLnBrk="1" hangingPunct="1"/>
            <a:r>
              <a:rPr lang="en-US" sz="2400" smtClean="0"/>
              <a:t>Race, </a:t>
            </a:r>
            <a:r>
              <a:rPr lang="en-US" sz="2400" u="sng" smtClean="0"/>
              <a:t>age</a:t>
            </a:r>
            <a:r>
              <a:rPr lang="en-US" sz="2400" smtClean="0"/>
              <a:t>, gender, class</a:t>
            </a:r>
          </a:p>
          <a:p>
            <a:pPr lvl="2" eaLnBrk="1" hangingPunct="1"/>
            <a:r>
              <a:rPr lang="en-US" sz="2000" smtClean="0"/>
              <a:t>Underrepresented in depiction, overrepresented in violence</a:t>
            </a:r>
          </a:p>
          <a:p>
            <a:pPr eaLnBrk="1" hangingPunct="1"/>
            <a:r>
              <a:rPr lang="en-US" sz="2800" smtClean="0"/>
              <a:t>Cultivation Theory was developed “in the wild”</a:t>
            </a:r>
          </a:p>
          <a:p>
            <a:pPr lvl="1" eaLnBrk="1" hangingPunct="1"/>
            <a:r>
              <a:rPr lang="en-US" sz="2400" smtClean="0"/>
              <a:t>Can’t study in isolation: time, lack of control groups</a:t>
            </a:r>
          </a:p>
          <a:p>
            <a:pPr lvl="1" eaLnBrk="1" hangingPunct="1"/>
            <a:r>
              <a:rPr lang="en-US" sz="2400" smtClean="0"/>
              <a:t>Defined users: “heavy”: Four or more hours/day; “light”: two or fewer hours/day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smtClean="0"/>
              <a:t>Cultivation Theory</a:t>
            </a:r>
          </a:p>
        </p:txBody>
      </p:sp>
      <p:sp>
        <p:nvSpPr>
          <p:cNvPr id="69635" name="Rectangle 3"/>
          <p:cNvSpPr>
            <a:spLocks noGrp="1" noChangeArrowheads="1"/>
          </p:cNvSpPr>
          <p:nvPr>
            <p:ph type="body" idx="1"/>
          </p:nvPr>
        </p:nvSpPr>
        <p:spPr/>
        <p:txBody>
          <a:bodyPr/>
          <a:lstStyle/>
          <a:p>
            <a:pPr eaLnBrk="1" hangingPunct="1">
              <a:lnSpc>
                <a:spcPct val="90000"/>
              </a:lnSpc>
            </a:pPr>
            <a:r>
              <a:rPr lang="en-US" sz="2800" smtClean="0"/>
              <a:t>Most people watch just to watch, particularly heavy users</a:t>
            </a:r>
          </a:p>
          <a:p>
            <a:pPr lvl="1" eaLnBrk="1" hangingPunct="1">
              <a:lnSpc>
                <a:spcPct val="90000"/>
              </a:lnSpc>
            </a:pPr>
            <a:r>
              <a:rPr lang="en-US" sz="2400" smtClean="0"/>
              <a:t>Light users more selective</a:t>
            </a:r>
          </a:p>
          <a:p>
            <a:pPr eaLnBrk="1" hangingPunct="1">
              <a:lnSpc>
                <a:spcPct val="90000"/>
              </a:lnSpc>
            </a:pPr>
            <a:r>
              <a:rPr lang="en-US" sz="2800" smtClean="0"/>
              <a:t>Cultivation Differential: difference in percent giving the “television answer” regarding perception of violence in the real world.  Four attitudes:</a:t>
            </a:r>
          </a:p>
          <a:p>
            <a:pPr lvl="1" eaLnBrk="1" hangingPunct="1">
              <a:lnSpc>
                <a:spcPct val="90000"/>
              </a:lnSpc>
            </a:pPr>
            <a:r>
              <a:rPr lang="en-US" sz="2400" smtClean="0"/>
              <a:t>Personal chances of involvement with violence</a:t>
            </a:r>
          </a:p>
          <a:p>
            <a:pPr lvl="1" eaLnBrk="1" hangingPunct="1">
              <a:lnSpc>
                <a:spcPct val="90000"/>
              </a:lnSpc>
            </a:pPr>
            <a:r>
              <a:rPr lang="en-US" sz="2400" smtClean="0"/>
              <a:t>Fear of walking alone at night</a:t>
            </a:r>
          </a:p>
          <a:p>
            <a:pPr lvl="1" eaLnBrk="1" hangingPunct="1">
              <a:lnSpc>
                <a:spcPct val="90000"/>
              </a:lnSpc>
            </a:pPr>
            <a:r>
              <a:rPr lang="en-US" sz="2400" smtClean="0"/>
              <a:t>Perceived activity/number of police</a:t>
            </a:r>
          </a:p>
          <a:p>
            <a:pPr lvl="1" eaLnBrk="1" hangingPunct="1">
              <a:lnSpc>
                <a:spcPct val="90000"/>
              </a:lnSpc>
            </a:pPr>
            <a:r>
              <a:rPr lang="en-US" sz="2400" smtClean="0"/>
              <a:t>General mistrust of people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smtClean="0"/>
              <a:t>Cultivation Theory</a:t>
            </a:r>
          </a:p>
        </p:txBody>
      </p:sp>
      <p:sp>
        <p:nvSpPr>
          <p:cNvPr id="70659" name="Rectangle 3"/>
          <p:cNvSpPr>
            <a:spLocks noGrp="1" noChangeArrowheads="1"/>
          </p:cNvSpPr>
          <p:nvPr>
            <p:ph type="body" idx="1"/>
          </p:nvPr>
        </p:nvSpPr>
        <p:spPr/>
        <p:txBody>
          <a:bodyPr/>
          <a:lstStyle/>
          <a:p>
            <a:pPr eaLnBrk="1" hangingPunct="1"/>
            <a:r>
              <a:rPr lang="en-US" smtClean="0"/>
              <a:t>Chances of involvement with violence:</a:t>
            </a:r>
          </a:p>
          <a:p>
            <a:pPr lvl="1" eaLnBrk="1" hangingPunct="1"/>
            <a:r>
              <a:rPr lang="en-US" smtClean="0"/>
              <a:t>Heavy: 1 in 10</a:t>
            </a:r>
          </a:p>
          <a:p>
            <a:pPr lvl="1" eaLnBrk="1" hangingPunct="1"/>
            <a:r>
              <a:rPr lang="en-US" smtClean="0"/>
              <a:t>Light: 1 in 100</a:t>
            </a:r>
          </a:p>
          <a:p>
            <a:pPr lvl="1" eaLnBrk="1" hangingPunct="1"/>
            <a:r>
              <a:rPr lang="en-US" smtClean="0"/>
              <a:t>Actual:1 in 10,000</a:t>
            </a:r>
          </a:p>
          <a:p>
            <a:pPr eaLnBrk="1" hangingPunct="1"/>
            <a:r>
              <a:rPr lang="en-US" smtClean="0"/>
              <a:t>Fear of walking alone at night:</a:t>
            </a:r>
          </a:p>
          <a:p>
            <a:pPr lvl="1" eaLnBrk="1" hangingPunct="1"/>
            <a:r>
              <a:rPr lang="en-US" smtClean="0"/>
              <a:t>Heavy: 10X the actual</a:t>
            </a:r>
          </a:p>
          <a:p>
            <a:pPr lvl="1" eaLnBrk="1" hangingPunct="1"/>
            <a:r>
              <a:rPr lang="en-US" smtClean="0"/>
              <a:t>Women more than men</a:t>
            </a:r>
          </a:p>
          <a:p>
            <a:pPr eaLnBrk="1" hangingPunct="1"/>
            <a:endParaRPr lang="en-US"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smtClean="0"/>
              <a:t>Cultivation Theory</a:t>
            </a:r>
          </a:p>
        </p:txBody>
      </p:sp>
      <p:sp>
        <p:nvSpPr>
          <p:cNvPr id="71683" name="Rectangle 3"/>
          <p:cNvSpPr>
            <a:spLocks noGrp="1" noChangeArrowheads="1"/>
          </p:cNvSpPr>
          <p:nvPr>
            <p:ph type="body" idx="1"/>
          </p:nvPr>
        </p:nvSpPr>
        <p:spPr/>
        <p:txBody>
          <a:bodyPr/>
          <a:lstStyle/>
          <a:p>
            <a:pPr eaLnBrk="1" hangingPunct="1"/>
            <a:r>
              <a:rPr lang="en-US" smtClean="0"/>
              <a:t>Perceived activity/number of police:</a:t>
            </a:r>
          </a:p>
          <a:p>
            <a:pPr lvl="1" eaLnBrk="1" hangingPunct="1"/>
            <a:r>
              <a:rPr lang="en-US" smtClean="0"/>
              <a:t>Heavy: 5/100 people are involved in law enforcement</a:t>
            </a:r>
          </a:p>
          <a:p>
            <a:pPr lvl="1" eaLnBrk="1" hangingPunct="1"/>
            <a:r>
              <a:rPr lang="en-US" smtClean="0"/>
              <a:t>Actual (and light users): 1/100</a:t>
            </a:r>
          </a:p>
          <a:p>
            <a:pPr eaLnBrk="1" hangingPunct="1"/>
            <a:r>
              <a:rPr lang="en-US" smtClean="0"/>
              <a:t>General mistrust of people:</a:t>
            </a:r>
          </a:p>
          <a:p>
            <a:pPr lvl="1" eaLnBrk="1" hangingPunct="1"/>
            <a:r>
              <a:rPr lang="en-US" smtClean="0"/>
              <a:t>“Mean world syndrome”</a:t>
            </a:r>
          </a:p>
          <a:p>
            <a:pPr lvl="2" eaLnBrk="1" hangingPunct="1"/>
            <a:r>
              <a:rPr lang="en-US" smtClean="0"/>
              <a:t>People are selfish, uncaring</a:t>
            </a:r>
          </a:p>
          <a:p>
            <a:pPr lvl="2" eaLnBrk="1" hangingPunct="1"/>
            <a:r>
              <a:rPr lang="en-US" smtClean="0"/>
              <a:t>Do it to others before they do it to you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smtClean="0"/>
              <a:t>Cultivation Theory</a:t>
            </a:r>
          </a:p>
        </p:txBody>
      </p:sp>
      <p:sp>
        <p:nvSpPr>
          <p:cNvPr id="72707" name="Rectangle 3"/>
          <p:cNvSpPr>
            <a:spLocks noGrp="1" noChangeArrowheads="1"/>
          </p:cNvSpPr>
          <p:nvPr>
            <p:ph type="body" idx="1"/>
          </p:nvPr>
        </p:nvSpPr>
        <p:spPr/>
        <p:txBody>
          <a:bodyPr/>
          <a:lstStyle/>
          <a:p>
            <a:pPr eaLnBrk="1" hangingPunct="1">
              <a:lnSpc>
                <a:spcPct val="90000"/>
              </a:lnSpc>
            </a:pPr>
            <a:r>
              <a:rPr lang="en-US" smtClean="0"/>
              <a:t>Two mechanisms enable cultivation:</a:t>
            </a:r>
          </a:p>
          <a:p>
            <a:pPr lvl="1" eaLnBrk="1" hangingPunct="1">
              <a:lnSpc>
                <a:spcPct val="90000"/>
              </a:lnSpc>
            </a:pPr>
            <a:r>
              <a:rPr lang="en-US" u="sng" smtClean="0"/>
              <a:t>Mainstreaming</a:t>
            </a:r>
            <a:r>
              <a:rPr lang="en-US" smtClean="0"/>
              <a:t>: TV homogenizes the audience; heavy viewers share meaning and perspectives</a:t>
            </a:r>
          </a:p>
          <a:p>
            <a:pPr lvl="2" eaLnBrk="1" hangingPunct="1">
              <a:lnSpc>
                <a:spcPct val="90000"/>
              </a:lnSpc>
            </a:pPr>
            <a:r>
              <a:rPr lang="en-US" smtClean="0"/>
              <a:t>Radio and other media segment the audience</a:t>
            </a:r>
          </a:p>
          <a:p>
            <a:pPr lvl="2" eaLnBrk="1" hangingPunct="1">
              <a:lnSpc>
                <a:spcPct val="90000"/>
              </a:lnSpc>
            </a:pPr>
            <a:r>
              <a:rPr lang="en-US" smtClean="0"/>
              <a:t>TV doesn’t reflect the mainstream, it </a:t>
            </a:r>
            <a:r>
              <a:rPr lang="en-US" i="1" u="sng" smtClean="0"/>
              <a:t>is</a:t>
            </a:r>
            <a:r>
              <a:rPr lang="en-US" smtClean="0"/>
              <a:t> the mainstream</a:t>
            </a:r>
          </a:p>
          <a:p>
            <a:pPr lvl="1" eaLnBrk="1" hangingPunct="1">
              <a:lnSpc>
                <a:spcPct val="90000"/>
              </a:lnSpc>
            </a:pPr>
            <a:r>
              <a:rPr lang="en-US" u="sng" smtClean="0"/>
              <a:t>Resonance</a:t>
            </a:r>
            <a:r>
              <a:rPr lang="en-US" smtClean="0"/>
              <a:t>: when TV reality reflects a personal experience, it amplifies the importance of that experience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smtClean="0"/>
              <a:t>Cultivation Theory</a:t>
            </a:r>
          </a:p>
        </p:txBody>
      </p:sp>
      <p:sp>
        <p:nvSpPr>
          <p:cNvPr id="73731" name="Rectangle 3"/>
          <p:cNvSpPr>
            <a:spLocks noGrp="1" noChangeArrowheads="1"/>
          </p:cNvSpPr>
          <p:nvPr>
            <p:ph type="body" idx="1"/>
          </p:nvPr>
        </p:nvSpPr>
        <p:spPr/>
        <p:txBody>
          <a:bodyPr/>
          <a:lstStyle/>
          <a:p>
            <a:pPr eaLnBrk="1" hangingPunct="1"/>
            <a:r>
              <a:rPr lang="en-US" smtClean="0"/>
              <a:t>Critique:</a:t>
            </a:r>
          </a:p>
          <a:p>
            <a:pPr lvl="1" eaLnBrk="1" hangingPunct="1"/>
            <a:r>
              <a:rPr lang="en-US" smtClean="0"/>
              <a:t>Is Gerbner’s definition of TV violence overstated?</a:t>
            </a:r>
          </a:p>
          <a:p>
            <a:pPr lvl="1" eaLnBrk="1" hangingPunct="1"/>
            <a:r>
              <a:rPr lang="en-US" smtClean="0"/>
              <a:t>What about his methods?</a:t>
            </a:r>
          </a:p>
          <a:p>
            <a:pPr lvl="2" eaLnBrk="1" hangingPunct="1"/>
            <a:r>
              <a:rPr lang="en-US" smtClean="0"/>
              <a:t>Causation supported?</a:t>
            </a:r>
          </a:p>
          <a:p>
            <a:pPr lvl="1" eaLnBrk="1" hangingPunct="1"/>
            <a:r>
              <a:rPr lang="en-US" smtClean="0"/>
              <a:t>Is the number of hours a good measure?</a:t>
            </a:r>
          </a:p>
          <a:p>
            <a:pPr lvl="1" eaLnBrk="1" hangingPunct="1"/>
            <a:r>
              <a:rPr lang="en-US" smtClean="0"/>
              <a:t>Are politics involved with the theory or critics of the theory?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1219200"/>
            <a:ext cx="7407275" cy="2514600"/>
          </a:xfrm>
        </p:spPr>
        <p:txBody>
          <a:bodyPr/>
          <a:lstStyle/>
          <a:p>
            <a:pPr eaLnBrk="1" fontAlgn="auto" hangingPunct="1">
              <a:spcAft>
                <a:spcPts val="0"/>
              </a:spcAft>
              <a:defRPr/>
            </a:pPr>
            <a:r>
              <a:rPr lang="en-US" dirty="0" smtClean="0">
                <a:solidFill>
                  <a:schemeClr val="tx2">
                    <a:satMod val="130000"/>
                  </a:schemeClr>
                </a:solidFill>
              </a:rPr>
              <a:t>Gatekeeping Theory</a:t>
            </a:r>
            <a:endParaRPr lang="en-US" dirty="0">
              <a:solidFill>
                <a:schemeClr val="tx2">
                  <a:satMod val="130000"/>
                </a:schemeClr>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Grp="1" noChangeArrowheads="1"/>
          </p:cNvSpPr>
          <p:nvPr>
            <p:ph type="ctrTitle"/>
          </p:nvPr>
        </p:nvSpPr>
        <p:spPr>
          <a:xfrm>
            <a:off x="1431925" y="360363"/>
            <a:ext cx="7407275" cy="3373437"/>
          </a:xfrm>
        </p:spPr>
        <p:txBody>
          <a:bodyPr/>
          <a:lstStyle/>
          <a:p>
            <a:pPr eaLnBrk="1" hangingPunct="1">
              <a:defRPr/>
            </a:pPr>
            <a:r>
              <a:rPr lang="en-US" dirty="0" smtClean="0"/>
              <a:t>Uses and Gratifications Approach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Content Placeholder 2"/>
          <p:cNvSpPr>
            <a:spLocks noGrp="1"/>
          </p:cNvSpPr>
          <p:nvPr>
            <p:ph idx="1"/>
          </p:nvPr>
        </p:nvSpPr>
        <p:spPr>
          <a:xfrm>
            <a:off x="762000" y="228600"/>
            <a:ext cx="8172450" cy="6400800"/>
          </a:xfrm>
        </p:spPr>
        <p:txBody>
          <a:bodyPr/>
          <a:lstStyle/>
          <a:p>
            <a:pPr eaLnBrk="1" hangingPunct="1"/>
            <a:r>
              <a:rPr lang="en-US" sz="2400" smtClean="0"/>
              <a:t>Originated in the 1970s as a reaction to traditional mass communication research emphasizing the sender and the message. Stressing the active audience and user instead. Psychological orientation taking needs, motives and gratifications of media users as the main point of departure.</a:t>
            </a:r>
          </a:p>
          <a:p>
            <a:pPr eaLnBrk="1" hangingPunct="1"/>
            <a:endParaRPr lang="en-US" sz="2400" smtClean="0"/>
          </a:p>
          <a:p>
            <a:pPr eaLnBrk="1" hangingPunct="1"/>
            <a:r>
              <a:rPr lang="en-US" sz="2400" smtClean="0"/>
              <a:t>In 1974, Katz, Blumler and Gurevitch realized that most Uses and Gratification studies were most concerned with: </a:t>
            </a:r>
          </a:p>
          <a:p>
            <a:pPr lvl="1" eaLnBrk="1" hangingPunct="1"/>
            <a:r>
              <a:rPr lang="en-US" sz="2200" smtClean="0"/>
              <a:t>The social and psychological origins of </a:t>
            </a:r>
          </a:p>
          <a:p>
            <a:pPr lvl="1" eaLnBrk="1" hangingPunct="1"/>
            <a:r>
              <a:rPr lang="en-US" sz="2200" smtClean="0"/>
              <a:t>needs which generate </a:t>
            </a:r>
          </a:p>
          <a:p>
            <a:pPr lvl="1" eaLnBrk="1" hangingPunct="1"/>
            <a:r>
              <a:rPr lang="en-US" sz="2200" smtClean="0"/>
              <a:t>Expectations of mass media or other sources, which lead to </a:t>
            </a:r>
          </a:p>
          <a:p>
            <a:pPr lvl="1" eaLnBrk="1" hangingPunct="1"/>
            <a:r>
              <a:rPr lang="en-US" sz="2200" smtClean="0"/>
              <a:t>differential patterns of media exposure (or engagement in other activities), resulting in </a:t>
            </a:r>
          </a:p>
          <a:p>
            <a:pPr lvl="1" eaLnBrk="1" hangingPunct="1"/>
            <a:r>
              <a:rPr lang="en-US" sz="2200" smtClean="0"/>
              <a:t>need gratifications and </a:t>
            </a:r>
          </a:p>
          <a:p>
            <a:pPr lvl="1" eaLnBrk="1" hangingPunct="1"/>
            <a:r>
              <a:rPr lang="en-US" sz="2200" smtClean="0"/>
              <a:t>other consequences, perhaps mostly unintended ones (Severin and Tankard, 1997).     </a:t>
            </a:r>
          </a:p>
          <a:p>
            <a:pPr eaLnBrk="1" hangingPunct="1">
              <a:buFont typeface="Wingdings 2" pitchFamily="18" charset="2"/>
              <a:buNone/>
            </a:pPr>
            <a:endParaRPr lang="en-US" sz="2400" smtClean="0"/>
          </a:p>
          <a:p>
            <a:pPr eaLnBrk="1" hangingPunct="1"/>
            <a:endParaRPr lang="en-US" sz="2400"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Content Placeholder 2"/>
          <p:cNvSpPr>
            <a:spLocks noGrp="1"/>
          </p:cNvSpPr>
          <p:nvPr>
            <p:ph idx="1"/>
          </p:nvPr>
        </p:nvSpPr>
        <p:spPr>
          <a:xfrm>
            <a:off x="762000" y="228600"/>
            <a:ext cx="8172450" cy="6400800"/>
          </a:xfrm>
        </p:spPr>
        <p:txBody>
          <a:bodyPr/>
          <a:lstStyle/>
          <a:p>
            <a:pPr eaLnBrk="1" hangingPunct="1"/>
            <a:r>
              <a:rPr lang="en-US" sz="2400" smtClean="0"/>
              <a:t>Blumler made some interesting points why Uses and Gratifications cannot measure an active audience.  "The issue to be considered here is whether what has been thought about Uses and Gratifications Theory has been an article of faith and if it could now be converted into an empirical question such as:   How to measure an active audience?" (Blumler, 1979). </a:t>
            </a:r>
          </a:p>
          <a:p>
            <a:pPr eaLnBrk="1" hangingPunct="1"/>
            <a:endParaRPr lang="en-US" sz="2400" smtClean="0"/>
          </a:p>
          <a:p>
            <a:pPr eaLnBrk="1" hangingPunct="1"/>
            <a:r>
              <a:rPr lang="en-US" sz="2400" smtClean="0"/>
              <a:t>A medium will be used more when the existing motives to use the medium leads to more satisfaction.</a:t>
            </a:r>
          </a:p>
          <a:p>
            <a:pPr eaLnBrk="1" hangingPunct="1"/>
            <a:endParaRPr lang="en-US" sz="2400" smtClean="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Content Placeholder 2"/>
          <p:cNvSpPr>
            <a:spLocks noGrp="1"/>
          </p:cNvSpPr>
          <p:nvPr>
            <p:ph idx="1"/>
          </p:nvPr>
        </p:nvSpPr>
        <p:spPr>
          <a:xfrm>
            <a:off x="685800" y="228600"/>
            <a:ext cx="8248650" cy="6400800"/>
          </a:xfrm>
        </p:spPr>
        <p:txBody>
          <a:bodyPr/>
          <a:lstStyle/>
          <a:p>
            <a:pPr eaLnBrk="1" hangingPunct="1"/>
            <a:r>
              <a:rPr lang="en-US" sz="2400" smtClean="0"/>
              <a:t>The notion of active audience has conflated an extraordinary range of meanings, including:</a:t>
            </a:r>
          </a:p>
          <a:p>
            <a:pPr lvl="1" eaLnBrk="1" hangingPunct="1"/>
            <a:r>
              <a:rPr lang="en-US" sz="2200" smtClean="0"/>
              <a:t>Utility -- Mass communication has uses to people.</a:t>
            </a:r>
          </a:p>
          <a:p>
            <a:pPr lvl="1" eaLnBrk="1" hangingPunct="1"/>
            <a:r>
              <a:rPr lang="en-US" sz="2200" smtClean="0"/>
              <a:t>Intentionality -- Media consumption is directed by prior motivation.</a:t>
            </a:r>
          </a:p>
          <a:p>
            <a:pPr lvl="1" eaLnBrk="1" hangingPunct="1"/>
            <a:r>
              <a:rPr lang="en-US" sz="2200" smtClean="0"/>
              <a:t>Selectivity -- Media behavior reflects prior interests and preferences.</a:t>
            </a:r>
          </a:p>
          <a:p>
            <a:pPr lvl="1" eaLnBrk="1" hangingPunct="1"/>
            <a:r>
              <a:rPr lang="en-US" sz="2200" smtClean="0"/>
              <a:t>Imperviousness -- The lessened ability of media to influence an stubborn audience.</a:t>
            </a:r>
          </a:p>
          <a:p>
            <a:pPr lvl="1" eaLnBrk="1" hangingPunct="1"/>
            <a:r>
              <a:rPr lang="en-US" sz="2200" smtClean="0"/>
              <a:t>Cognitive needs -- Acquiring information, knowledge and understanding.</a:t>
            </a:r>
          </a:p>
          <a:p>
            <a:pPr lvl="1" eaLnBrk="1" hangingPunct="1"/>
            <a:r>
              <a:rPr lang="en-US" sz="2200" smtClean="0"/>
              <a:t>Affective needs -- Emotion, pleasure, feelings.</a:t>
            </a:r>
          </a:p>
          <a:p>
            <a:pPr lvl="1" eaLnBrk="1" hangingPunct="1"/>
            <a:r>
              <a:rPr lang="en-US" sz="2200" smtClean="0"/>
              <a:t>Personal integrative needs -- Credibility, stability, status.</a:t>
            </a:r>
          </a:p>
          <a:p>
            <a:pPr lvl="1" eaLnBrk="1" hangingPunct="1"/>
            <a:r>
              <a:rPr lang="en-US" sz="2200" smtClean="0"/>
              <a:t>Social integrative needs -- Family and friends.</a:t>
            </a:r>
          </a:p>
          <a:p>
            <a:pPr lvl="1" eaLnBrk="1" hangingPunct="1"/>
            <a:r>
              <a:rPr lang="en-US" sz="2200" smtClean="0"/>
              <a:t>Tension release needs -- Escape and diversion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Content Placeholder 2"/>
          <p:cNvSpPr>
            <a:spLocks noGrp="1"/>
          </p:cNvSpPr>
          <p:nvPr>
            <p:ph idx="1"/>
          </p:nvPr>
        </p:nvSpPr>
        <p:spPr>
          <a:xfrm>
            <a:off x="685800" y="152400"/>
            <a:ext cx="8172450" cy="6400800"/>
          </a:xfrm>
        </p:spPr>
        <p:txBody>
          <a:bodyPr/>
          <a:lstStyle/>
          <a:p>
            <a:pPr eaLnBrk="1" hangingPunct="1"/>
            <a:r>
              <a:rPr lang="en-US" sz="2800" smtClean="0"/>
              <a:t>Uses and gratifications theory attempts to explain the uses and functions of the media for individuals, groups, and society in general. There are three objectives in developing uses and gratifications theory: </a:t>
            </a:r>
          </a:p>
          <a:p>
            <a:pPr lvl="1" eaLnBrk="1" hangingPunct="1"/>
            <a:r>
              <a:rPr lang="en-US" sz="2400" smtClean="0"/>
              <a:t>to explain how individuals use mass communication to gratify their needs. “What do people do with the media”. </a:t>
            </a:r>
          </a:p>
          <a:p>
            <a:pPr lvl="1" eaLnBrk="1" hangingPunct="1"/>
            <a:r>
              <a:rPr lang="en-US" sz="2400" smtClean="0"/>
              <a:t>to discover underlying motives for individuals’ media use. </a:t>
            </a:r>
          </a:p>
          <a:p>
            <a:pPr lvl="1" eaLnBrk="1" hangingPunct="1"/>
            <a:r>
              <a:rPr lang="en-US" sz="2400" smtClean="0"/>
              <a:t>to identify the positive and the negative consequences of individual media use. </a:t>
            </a:r>
          </a:p>
          <a:p>
            <a:pPr eaLnBrk="1" hangingPunct="1"/>
            <a:r>
              <a:rPr lang="en-US" sz="2800" smtClean="0"/>
              <a:t>At the core of uses and gratifications theory lies the assumption that audience members actively seek out the mass media to satisfy individual needs.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ctrTitle"/>
          </p:nvPr>
        </p:nvSpPr>
        <p:spPr>
          <a:xfrm>
            <a:off x="685800" y="2130425"/>
            <a:ext cx="7772400" cy="1755775"/>
          </a:xfrm>
        </p:spPr>
        <p:txBody>
          <a:bodyPr/>
          <a:lstStyle/>
          <a:p>
            <a:pPr eaLnBrk="1" hangingPunct="1">
              <a:defRPr/>
            </a:pPr>
            <a:r>
              <a:rPr lang="en-US" b="1" dirty="0" err="1" smtClean="0">
                <a:latin typeface="Arial Narrow" pitchFamily="34" charset="0"/>
              </a:rPr>
              <a:t>Bandura’s</a:t>
            </a:r>
            <a:r>
              <a:rPr lang="en-US" b="1" dirty="0" smtClean="0">
                <a:latin typeface="Arial Narrow" pitchFamily="34" charset="0"/>
              </a:rPr>
              <a:t> Social Learning Theory</a:t>
            </a:r>
            <a:endParaRPr lang="en-US" b="1" dirty="0" smtClean="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Content Placeholder 2"/>
          <p:cNvSpPr>
            <a:spLocks noGrp="1"/>
          </p:cNvSpPr>
          <p:nvPr>
            <p:ph idx="1"/>
          </p:nvPr>
        </p:nvSpPr>
        <p:spPr>
          <a:xfrm>
            <a:off x="762000" y="228600"/>
            <a:ext cx="8172450" cy="6400800"/>
          </a:xfrm>
        </p:spPr>
        <p:txBody>
          <a:bodyPr/>
          <a:lstStyle/>
          <a:p>
            <a:pPr eaLnBrk="1" hangingPunct="1"/>
            <a:r>
              <a:rPr lang="en-US" sz="2400" smtClean="0"/>
              <a:t>Social learning theory focuses on the learning that occurs within a social context. </a:t>
            </a:r>
          </a:p>
          <a:p>
            <a:pPr eaLnBrk="1" hangingPunct="1"/>
            <a:r>
              <a:rPr lang="en-US" sz="2400" smtClean="0"/>
              <a:t>It considers that people learn from one another, including such concepts as observational learning, imitation, and modeling. </a:t>
            </a:r>
          </a:p>
          <a:p>
            <a:pPr eaLnBrk="1" hangingPunct="1"/>
            <a:r>
              <a:rPr lang="en-US" sz="2400" smtClean="0"/>
              <a:t> Television was a source of behavior modeling.  </a:t>
            </a:r>
          </a:p>
          <a:p>
            <a:pPr eaLnBrk="1" hangingPunct="1"/>
            <a:endParaRPr lang="en-US" sz="2400" smtClean="0"/>
          </a:p>
          <a:p>
            <a:pPr eaLnBrk="1" hangingPunct="1"/>
            <a:r>
              <a:rPr lang="en-US" sz="2400" smtClean="0"/>
              <a:t> Violence is often expressed as an acceptable behavior,        especially for heroes who have never been punished. Since aggression is a prominent feature of many shows, children who have a high degree of exposure to the media may exhibit a relatively high incidence of hostility themselves in imitation of the aggression they have witnessed. </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ext Box 3"/>
          <p:cNvSpPr txBox="1">
            <a:spLocks noChangeArrowheads="1"/>
          </p:cNvSpPr>
          <p:nvPr/>
        </p:nvSpPr>
        <p:spPr bwMode="auto">
          <a:xfrm>
            <a:off x="990600" y="2057400"/>
            <a:ext cx="7696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endParaRPr lang="th-TH">
              <a:cs typeface="Arial" pitchFamily="34" charset="0"/>
            </a:endParaRPr>
          </a:p>
        </p:txBody>
      </p:sp>
      <p:sp>
        <p:nvSpPr>
          <p:cNvPr id="122883" name="Text Box 5"/>
          <p:cNvSpPr txBox="1">
            <a:spLocks noChangeArrowheads="1"/>
          </p:cNvSpPr>
          <p:nvPr/>
        </p:nvSpPr>
        <p:spPr bwMode="auto">
          <a:xfrm>
            <a:off x="533400" y="1981200"/>
            <a:ext cx="7620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endParaRPr lang="th-TH">
              <a:cs typeface="Arial" pitchFamily="34" charset="0"/>
            </a:endParaRPr>
          </a:p>
        </p:txBody>
      </p:sp>
      <p:sp>
        <p:nvSpPr>
          <p:cNvPr id="11271" name="Text Box 7"/>
          <p:cNvSpPr txBox="1">
            <a:spLocks noChangeArrowheads="1"/>
          </p:cNvSpPr>
          <p:nvPr/>
        </p:nvSpPr>
        <p:spPr bwMode="auto">
          <a:xfrm>
            <a:off x="381000" y="533400"/>
            <a:ext cx="8534400" cy="6002338"/>
          </a:xfrm>
          <a:prstGeom prst="rect">
            <a:avLst/>
          </a:prstGeom>
          <a:noFill/>
          <a:ln w="9525">
            <a:noFill/>
            <a:miter lim="800000"/>
            <a:headEnd/>
            <a:tailEnd/>
          </a:ln>
        </p:spPr>
        <p:txBody>
          <a:bodyPr>
            <a:spAutoFit/>
          </a:bodyPr>
          <a:lstStyle/>
          <a:p>
            <a:pPr>
              <a:defRPr/>
            </a:pPr>
            <a:r>
              <a:rPr lang="en-US" sz="2400" dirty="0">
                <a:latin typeface="+mn-lt"/>
                <a:cs typeface="Arial" pitchFamily="34" charset="0"/>
              </a:rPr>
              <a:t>(</a:t>
            </a:r>
            <a:r>
              <a:rPr lang="en-US" sz="2400" dirty="0" err="1">
                <a:latin typeface="+mn-lt"/>
                <a:cs typeface="Arial" pitchFamily="34" charset="0"/>
              </a:rPr>
              <a:t>Bandura</a:t>
            </a:r>
            <a:r>
              <a:rPr lang="en-US" sz="2400" dirty="0">
                <a:latin typeface="+mn-lt"/>
                <a:cs typeface="Arial" pitchFamily="34" charset="0"/>
              </a:rPr>
              <a:t>, 1986) says that people learn by:</a:t>
            </a:r>
          </a:p>
          <a:p>
            <a:pPr>
              <a:defRPr/>
            </a:pPr>
            <a:endParaRPr lang="en-US" sz="2400" dirty="0">
              <a:latin typeface="+mn-lt"/>
              <a:cs typeface="Arial" pitchFamily="34" charset="0"/>
            </a:endParaRPr>
          </a:p>
          <a:p>
            <a:pPr>
              <a:defRPr/>
            </a:pPr>
            <a:r>
              <a:rPr lang="en-US" sz="2400" dirty="0">
                <a:latin typeface="+mn-lt"/>
                <a:cs typeface="Arial" pitchFamily="34" charset="0"/>
              </a:rPr>
              <a:t>• </a:t>
            </a:r>
            <a:r>
              <a:rPr lang="en-US" sz="2400" b="1" dirty="0">
                <a:latin typeface="+mn-lt"/>
                <a:cs typeface="Arial" pitchFamily="34" charset="0"/>
              </a:rPr>
              <a:t>Observing </a:t>
            </a:r>
            <a:r>
              <a:rPr lang="en-US" sz="2400" dirty="0">
                <a:latin typeface="+mn-lt"/>
                <a:cs typeface="Arial" pitchFamily="34" charset="0"/>
              </a:rPr>
              <a:t>what other people do;</a:t>
            </a:r>
          </a:p>
          <a:p>
            <a:pPr>
              <a:defRPr/>
            </a:pPr>
            <a:endParaRPr lang="en-US" sz="2400" dirty="0">
              <a:latin typeface="+mn-lt"/>
              <a:cs typeface="Arial" pitchFamily="34" charset="0"/>
            </a:endParaRPr>
          </a:p>
          <a:p>
            <a:pPr>
              <a:defRPr/>
            </a:pPr>
            <a:r>
              <a:rPr lang="en-US" sz="2400" dirty="0">
                <a:latin typeface="+mn-lt"/>
                <a:cs typeface="Arial" pitchFamily="34" charset="0"/>
              </a:rPr>
              <a:t>• Considering the </a:t>
            </a:r>
            <a:r>
              <a:rPr lang="en-US" sz="2400" b="1" dirty="0">
                <a:latin typeface="+mn-lt"/>
                <a:cs typeface="Arial" pitchFamily="34" charset="0"/>
              </a:rPr>
              <a:t>consequences </a:t>
            </a:r>
            <a:r>
              <a:rPr lang="en-US" sz="2400" dirty="0">
                <a:latin typeface="+mn-lt"/>
                <a:cs typeface="Arial" pitchFamily="34" charset="0"/>
              </a:rPr>
              <a:t>experienced by those people;</a:t>
            </a:r>
          </a:p>
          <a:p>
            <a:pPr>
              <a:defRPr/>
            </a:pPr>
            <a:endParaRPr lang="en-US" sz="2400" dirty="0">
              <a:latin typeface="+mn-lt"/>
              <a:cs typeface="Arial" pitchFamily="34" charset="0"/>
            </a:endParaRPr>
          </a:p>
          <a:p>
            <a:pPr>
              <a:defRPr/>
            </a:pPr>
            <a:r>
              <a:rPr lang="en-US" sz="2400" dirty="0">
                <a:latin typeface="+mn-lt"/>
                <a:cs typeface="Arial" pitchFamily="34" charset="0"/>
              </a:rPr>
              <a:t>• </a:t>
            </a:r>
            <a:r>
              <a:rPr lang="en-US" sz="2400" b="1" dirty="0">
                <a:latin typeface="+mn-lt"/>
                <a:cs typeface="Arial" pitchFamily="34" charset="0"/>
              </a:rPr>
              <a:t>Rehearsing </a:t>
            </a:r>
            <a:r>
              <a:rPr lang="en-US" sz="2400" dirty="0">
                <a:latin typeface="+mn-lt"/>
                <a:cs typeface="Arial" pitchFamily="34" charset="0"/>
              </a:rPr>
              <a:t>what might happen in their own lives if they followed the other peoples’ behavior;</a:t>
            </a:r>
          </a:p>
          <a:p>
            <a:pPr>
              <a:defRPr/>
            </a:pPr>
            <a:endParaRPr lang="en-US" sz="2400" dirty="0">
              <a:latin typeface="+mn-lt"/>
              <a:cs typeface="Arial" pitchFamily="34" charset="0"/>
            </a:endParaRPr>
          </a:p>
          <a:p>
            <a:pPr>
              <a:defRPr/>
            </a:pPr>
            <a:r>
              <a:rPr lang="en-US" sz="2400" dirty="0">
                <a:latin typeface="+mn-lt"/>
                <a:cs typeface="Arial" pitchFamily="34" charset="0"/>
              </a:rPr>
              <a:t>• Taking </a:t>
            </a:r>
            <a:r>
              <a:rPr lang="en-US" sz="2400" b="1" dirty="0">
                <a:latin typeface="+mn-lt"/>
                <a:cs typeface="Arial" pitchFamily="34" charset="0"/>
              </a:rPr>
              <a:t>action </a:t>
            </a:r>
            <a:r>
              <a:rPr lang="en-US" sz="2400" dirty="0">
                <a:latin typeface="+mn-lt"/>
                <a:cs typeface="Arial" pitchFamily="34" charset="0"/>
              </a:rPr>
              <a:t>by trying the behavior themselves;</a:t>
            </a:r>
          </a:p>
          <a:p>
            <a:pPr>
              <a:defRPr/>
            </a:pPr>
            <a:endParaRPr lang="en-US" sz="2400" dirty="0">
              <a:latin typeface="+mn-lt"/>
              <a:cs typeface="Arial" pitchFamily="34" charset="0"/>
            </a:endParaRPr>
          </a:p>
          <a:p>
            <a:pPr>
              <a:defRPr/>
            </a:pPr>
            <a:r>
              <a:rPr lang="en-US" sz="2400" dirty="0">
                <a:latin typeface="+mn-lt"/>
                <a:cs typeface="Arial" pitchFamily="34" charset="0"/>
              </a:rPr>
              <a:t>• </a:t>
            </a:r>
            <a:r>
              <a:rPr lang="en-US" sz="2400" b="1" dirty="0">
                <a:latin typeface="+mn-lt"/>
                <a:cs typeface="Arial" pitchFamily="34" charset="0"/>
              </a:rPr>
              <a:t>Comparing </a:t>
            </a:r>
            <a:r>
              <a:rPr lang="en-US" sz="2400" dirty="0">
                <a:latin typeface="+mn-lt"/>
                <a:cs typeface="Arial" pitchFamily="34" charset="0"/>
              </a:rPr>
              <a:t>their experiences with what happened to the other people;</a:t>
            </a:r>
          </a:p>
          <a:p>
            <a:pPr>
              <a:defRPr/>
            </a:pPr>
            <a:endParaRPr lang="en-US" sz="2400" dirty="0">
              <a:latin typeface="+mn-lt"/>
              <a:cs typeface="Arial" pitchFamily="34" charset="0"/>
            </a:endParaRPr>
          </a:p>
          <a:p>
            <a:pPr>
              <a:defRPr/>
            </a:pPr>
            <a:r>
              <a:rPr lang="en-US" sz="2400" dirty="0">
                <a:latin typeface="+mn-lt"/>
                <a:cs typeface="Arial" pitchFamily="34" charset="0"/>
              </a:rPr>
              <a:t>• </a:t>
            </a:r>
            <a:r>
              <a:rPr lang="en-US" sz="2400" b="1" dirty="0">
                <a:latin typeface="+mn-lt"/>
                <a:cs typeface="Arial" pitchFamily="34" charset="0"/>
              </a:rPr>
              <a:t>Confirming </a:t>
            </a:r>
            <a:r>
              <a:rPr lang="en-US" sz="2400" dirty="0">
                <a:latin typeface="+mn-lt"/>
                <a:cs typeface="Arial" pitchFamily="34" charset="0"/>
              </a:rPr>
              <a:t>their belief in the new behavior.</a:t>
            </a:r>
          </a:p>
          <a:p>
            <a:pPr>
              <a:defRPr/>
            </a:pPr>
            <a:endParaRPr lang="en-US" sz="2400" dirty="0">
              <a:latin typeface="+mn-lt"/>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271"/>
                                        </p:tgtEl>
                                        <p:attrNameLst>
                                          <p:attrName>style.visibility</p:attrName>
                                        </p:attrNameLst>
                                      </p:cBhvr>
                                      <p:to>
                                        <p:strVal val="visible"/>
                                      </p:to>
                                    </p:set>
                                    <p:animEffect transition="in" filter="circle(in)">
                                      <p:cBhvr>
                                        <p:cTn id="7" dur="2000"/>
                                        <p:tgtEl>
                                          <p:spTgt spid="1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a:spLocks noChangeArrowheads="1"/>
          </p:cNvSpPr>
          <p:nvPr>
            <p:ph type="body" idx="1"/>
          </p:nvPr>
        </p:nvSpPr>
        <p:spPr>
          <a:xfrm>
            <a:off x="304800" y="457200"/>
            <a:ext cx="8458200" cy="5668963"/>
          </a:xfrm>
          <a:noFill/>
        </p:spPr>
        <p:txBody>
          <a:bodyPr/>
          <a:lstStyle/>
          <a:p>
            <a:pPr eaLnBrk="1" hangingPunct="1">
              <a:buFont typeface="Wingdings" pitchFamily="2" charset="2"/>
              <a:buNone/>
            </a:pPr>
            <a:r>
              <a:rPr lang="en-US" sz="2800" smtClean="0"/>
              <a:t>    Hundreds of studies of the effects of TV violence on children and teenagers have found that children may: </a:t>
            </a:r>
          </a:p>
          <a:p>
            <a:pPr eaLnBrk="1" hangingPunct="1"/>
            <a:endParaRPr lang="en-US" sz="2800" smtClean="0"/>
          </a:p>
          <a:p>
            <a:pPr eaLnBrk="1" hangingPunct="1"/>
            <a:r>
              <a:rPr lang="en-US" sz="2800" smtClean="0">
                <a:sym typeface="Webdings" pitchFamily="18" charset="2"/>
              </a:rPr>
              <a:t>    </a:t>
            </a:r>
            <a:r>
              <a:rPr lang="en-US" sz="2800" smtClean="0"/>
              <a:t>become "immune" to the horror of violence </a:t>
            </a:r>
          </a:p>
          <a:p>
            <a:pPr eaLnBrk="1" hangingPunct="1"/>
            <a:r>
              <a:rPr lang="en-US" sz="2800" smtClean="0">
                <a:sym typeface="Webdings" pitchFamily="18" charset="2"/>
              </a:rPr>
              <a:t>    </a:t>
            </a:r>
            <a:r>
              <a:rPr lang="en-US" sz="2800" smtClean="0"/>
              <a:t>gradually accept violence as a way to solve problems </a:t>
            </a:r>
          </a:p>
          <a:p>
            <a:pPr eaLnBrk="1" hangingPunct="1"/>
            <a:r>
              <a:rPr lang="en-US" sz="2800" smtClean="0">
                <a:sym typeface="Webdings" pitchFamily="18" charset="2"/>
              </a:rPr>
              <a:t>    </a:t>
            </a:r>
            <a:r>
              <a:rPr lang="en-US" sz="2800" smtClean="0"/>
              <a:t>imitate the violence they observe on television; and </a:t>
            </a:r>
          </a:p>
          <a:p>
            <a:pPr eaLnBrk="1" hangingPunct="1"/>
            <a:r>
              <a:rPr lang="en-US" sz="2800" smtClean="0">
                <a:sym typeface="Webdings" pitchFamily="18" charset="2"/>
              </a:rPr>
              <a:t>   </a:t>
            </a:r>
            <a:r>
              <a:rPr lang="en-US" sz="2800" smtClean="0"/>
              <a:t>identify with certain characters, victims and/or victimizers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animEffect transition="in" filter="wheel(4)">
                                      <p:cBhvr>
                                        <p:cTn id="7" dur="500"/>
                                        <p:tgtEl>
                                          <p:spTgt spid="1331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3316">
                                            <p:txEl>
                                              <p:pRg st="2" end="2"/>
                                            </p:txEl>
                                          </p:spTgt>
                                        </p:tgtEl>
                                        <p:attrNameLst>
                                          <p:attrName>style.visibility</p:attrName>
                                        </p:attrNameLst>
                                      </p:cBhvr>
                                      <p:to>
                                        <p:strVal val="visible"/>
                                      </p:to>
                                    </p:set>
                                    <p:animEffect transition="in" filter="wheel(4)">
                                      <p:cBhvr>
                                        <p:cTn id="12" dur="500"/>
                                        <p:tgtEl>
                                          <p:spTgt spid="13316">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13316">
                                            <p:txEl>
                                              <p:pRg st="3" end="3"/>
                                            </p:txEl>
                                          </p:spTgt>
                                        </p:tgtEl>
                                        <p:attrNameLst>
                                          <p:attrName>style.visibility</p:attrName>
                                        </p:attrNameLst>
                                      </p:cBhvr>
                                      <p:to>
                                        <p:strVal val="visible"/>
                                      </p:to>
                                    </p:set>
                                    <p:animEffect transition="in" filter="wheel(4)">
                                      <p:cBhvr>
                                        <p:cTn id="17" dur="500"/>
                                        <p:tgtEl>
                                          <p:spTgt spid="13316">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13316">
                                            <p:txEl>
                                              <p:pRg st="4" end="4"/>
                                            </p:txEl>
                                          </p:spTgt>
                                        </p:tgtEl>
                                        <p:attrNameLst>
                                          <p:attrName>style.visibility</p:attrName>
                                        </p:attrNameLst>
                                      </p:cBhvr>
                                      <p:to>
                                        <p:strVal val="visible"/>
                                      </p:to>
                                    </p:set>
                                    <p:animEffect transition="in" filter="wheel(4)">
                                      <p:cBhvr>
                                        <p:cTn id="22" dur="500"/>
                                        <p:tgtEl>
                                          <p:spTgt spid="13316">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13316">
                                            <p:txEl>
                                              <p:pRg st="5" end="5"/>
                                            </p:txEl>
                                          </p:spTgt>
                                        </p:tgtEl>
                                        <p:attrNameLst>
                                          <p:attrName>style.visibility</p:attrName>
                                        </p:attrNameLst>
                                      </p:cBhvr>
                                      <p:to>
                                        <p:strVal val="visible"/>
                                      </p:to>
                                    </p:set>
                                    <p:animEffect transition="in" filter="wheel(4)">
                                      <p:cBhvr>
                                        <p:cTn id="27" dur="500"/>
                                        <p:tgtEl>
                                          <p:spTgt spid="1331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3"/>
          <p:cNvSpPr>
            <a:spLocks noChangeArrowheads="1"/>
          </p:cNvSpPr>
          <p:nvPr/>
        </p:nvSpPr>
        <p:spPr bwMode="auto">
          <a:xfrm>
            <a:off x="762000" y="152400"/>
            <a:ext cx="7772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n-US" sz="4400" b="1" dirty="0">
                <a:solidFill>
                  <a:schemeClr val="tx2"/>
                </a:solidFill>
                <a:latin typeface="Arial Narrow" pitchFamily="34" charset="0"/>
              </a:rPr>
              <a:t>Social Learning Theory:</a:t>
            </a:r>
            <a:br>
              <a:rPr lang="en-US" sz="4400" b="1" dirty="0">
                <a:solidFill>
                  <a:schemeClr val="tx2"/>
                </a:solidFill>
                <a:latin typeface="Arial Narrow" pitchFamily="34" charset="0"/>
              </a:rPr>
            </a:br>
            <a:r>
              <a:rPr lang="en-US" sz="4400" b="1" dirty="0">
                <a:solidFill>
                  <a:schemeClr val="tx2"/>
                </a:solidFill>
                <a:latin typeface="Arial Narrow" pitchFamily="34" charset="0"/>
              </a:rPr>
              <a:t>Important concepts</a:t>
            </a:r>
          </a:p>
        </p:txBody>
      </p:sp>
      <p:sp>
        <p:nvSpPr>
          <p:cNvPr id="15364" name="Rectangle 4"/>
          <p:cNvSpPr>
            <a:spLocks noGrp="1" noChangeArrowheads="1"/>
          </p:cNvSpPr>
          <p:nvPr>
            <p:ph type="body" idx="1"/>
          </p:nvPr>
        </p:nvSpPr>
        <p:spPr>
          <a:xfrm>
            <a:off x="1371600" y="1600200"/>
            <a:ext cx="7467600" cy="4297362"/>
          </a:xfrm>
        </p:spPr>
        <p:txBody>
          <a:bodyPr/>
          <a:lstStyle/>
          <a:p>
            <a:pPr eaLnBrk="1" hangingPunct="1">
              <a:lnSpc>
                <a:spcPct val="90000"/>
              </a:lnSpc>
              <a:buFont typeface="Wingdings" pitchFamily="2" charset="2"/>
              <a:buNone/>
            </a:pPr>
            <a:r>
              <a:rPr lang="en-US" sz="1800" b="1" dirty="0" smtClean="0">
                <a:latin typeface="Arial Narrow" pitchFamily="34" charset="0"/>
              </a:rPr>
              <a:t>Efficacy </a:t>
            </a:r>
            <a:r>
              <a:rPr lang="en-US" sz="1800" dirty="0" smtClean="0">
                <a:latin typeface="Arial Narrow" pitchFamily="34" charset="0"/>
              </a:rPr>
              <a:t>=&gt;</a:t>
            </a:r>
            <a:r>
              <a:rPr lang="en-US" sz="1800" b="1" dirty="0" smtClean="0">
                <a:latin typeface="Arial Narrow" pitchFamily="34" charset="0"/>
              </a:rPr>
              <a:t> </a:t>
            </a:r>
            <a:r>
              <a:rPr lang="en-US" sz="1800" dirty="0" smtClean="0">
                <a:latin typeface="Arial Narrow" pitchFamily="34" charset="0"/>
              </a:rPr>
              <a:t>Confidence in one’s ability to carry out a behavior. Grows </a:t>
            </a:r>
          </a:p>
          <a:p>
            <a:pPr eaLnBrk="1" hangingPunct="1">
              <a:lnSpc>
                <a:spcPct val="90000"/>
              </a:lnSpc>
              <a:buFont typeface="Wingdings" pitchFamily="2" charset="2"/>
              <a:buNone/>
            </a:pPr>
            <a:r>
              <a:rPr lang="en-US" sz="1800" dirty="0" smtClean="0">
                <a:latin typeface="Arial Narrow" pitchFamily="34" charset="0"/>
              </a:rPr>
              <a:t>with direct personal experience and with explicit experience gained by </a:t>
            </a:r>
          </a:p>
          <a:p>
            <a:pPr eaLnBrk="1" hangingPunct="1">
              <a:lnSpc>
                <a:spcPct val="90000"/>
              </a:lnSpc>
              <a:buFont typeface="Wingdings" pitchFamily="2" charset="2"/>
              <a:buNone/>
            </a:pPr>
            <a:r>
              <a:rPr lang="en-US" sz="1800" dirty="0" smtClean="0">
                <a:latin typeface="Arial Narrow" pitchFamily="34" charset="0"/>
              </a:rPr>
              <a:t>observing real people or characters in a drama. </a:t>
            </a:r>
          </a:p>
          <a:p>
            <a:pPr eaLnBrk="1" hangingPunct="1">
              <a:lnSpc>
                <a:spcPct val="90000"/>
              </a:lnSpc>
            </a:pPr>
            <a:endParaRPr lang="en-US" sz="1800" dirty="0" smtClean="0">
              <a:latin typeface="Arial Narrow" pitchFamily="34" charset="0"/>
            </a:endParaRPr>
          </a:p>
          <a:p>
            <a:pPr eaLnBrk="1" hangingPunct="1">
              <a:lnSpc>
                <a:spcPct val="90000"/>
              </a:lnSpc>
              <a:buFont typeface="Wingdings" pitchFamily="2" charset="2"/>
              <a:buNone/>
            </a:pPr>
            <a:r>
              <a:rPr lang="en-US" sz="1800" b="1" dirty="0" smtClean="0">
                <a:latin typeface="Arial Narrow" pitchFamily="34" charset="0"/>
              </a:rPr>
              <a:t>Role model</a:t>
            </a:r>
            <a:r>
              <a:rPr lang="en-US" sz="1800" dirty="0" smtClean="0">
                <a:latin typeface="Arial Narrow" pitchFamily="34" charset="0"/>
              </a:rPr>
              <a:t> =&gt; Real person or fictional character who demonstrates new </a:t>
            </a:r>
          </a:p>
          <a:p>
            <a:pPr eaLnBrk="1" hangingPunct="1">
              <a:lnSpc>
                <a:spcPct val="90000"/>
              </a:lnSpc>
              <a:buFont typeface="Wingdings" pitchFamily="2" charset="2"/>
              <a:buNone/>
            </a:pPr>
            <a:r>
              <a:rPr lang="en-US" sz="1800" dirty="0" smtClean="0">
                <a:latin typeface="Arial Narrow" pitchFamily="34" charset="0"/>
              </a:rPr>
              <a:t>behaviors and whom others choose to copy.</a:t>
            </a:r>
          </a:p>
          <a:p>
            <a:pPr eaLnBrk="1" hangingPunct="1">
              <a:lnSpc>
                <a:spcPct val="90000"/>
              </a:lnSpc>
              <a:buFont typeface="Wingdings" pitchFamily="2" charset="2"/>
              <a:buNone/>
            </a:pPr>
            <a:endParaRPr lang="en-US" sz="1800" dirty="0" smtClean="0">
              <a:latin typeface="Arial Narrow" pitchFamily="34" charset="0"/>
            </a:endParaRPr>
          </a:p>
          <a:p>
            <a:pPr eaLnBrk="1" hangingPunct="1">
              <a:lnSpc>
                <a:spcPct val="90000"/>
              </a:lnSpc>
              <a:buFont typeface="Wingdings" pitchFamily="2" charset="2"/>
              <a:buNone/>
            </a:pPr>
            <a:r>
              <a:rPr lang="en-US" sz="1800" b="1" dirty="0" err="1" smtClean="0">
                <a:latin typeface="Arial Narrow" pitchFamily="34" charset="0"/>
              </a:rPr>
              <a:t>Parasocial</a:t>
            </a:r>
            <a:r>
              <a:rPr lang="en-US" sz="1800" b="1" dirty="0" smtClean="0">
                <a:latin typeface="Arial Narrow" pitchFamily="34" charset="0"/>
              </a:rPr>
              <a:t> interaction</a:t>
            </a:r>
            <a:r>
              <a:rPr lang="en-US" sz="1800" dirty="0" smtClean="0">
                <a:latin typeface="Arial Narrow" pitchFamily="34" charset="0"/>
              </a:rPr>
              <a:t> =&gt; Audience members behave as if fictional </a:t>
            </a:r>
          </a:p>
          <a:p>
            <a:pPr eaLnBrk="1" hangingPunct="1">
              <a:lnSpc>
                <a:spcPct val="90000"/>
              </a:lnSpc>
              <a:buFont typeface="Wingdings" pitchFamily="2" charset="2"/>
              <a:buNone/>
            </a:pPr>
            <a:r>
              <a:rPr lang="en-US" sz="1800" dirty="0" smtClean="0">
                <a:latin typeface="Arial Narrow" pitchFamily="34" charset="0"/>
              </a:rPr>
              <a:t>characters were real people, talking back to them during the broadcast or </a:t>
            </a:r>
          </a:p>
          <a:p>
            <a:pPr eaLnBrk="1" hangingPunct="1">
              <a:lnSpc>
                <a:spcPct val="90000"/>
              </a:lnSpc>
              <a:buFont typeface="Wingdings" pitchFamily="2" charset="2"/>
              <a:buNone/>
            </a:pPr>
            <a:r>
              <a:rPr lang="en-US" sz="1800" dirty="0" smtClean="0">
                <a:latin typeface="Arial Narrow" pitchFamily="34" charset="0"/>
              </a:rPr>
              <a:t>sending them letters and gifts. </a:t>
            </a:r>
          </a:p>
          <a:p>
            <a:pPr eaLnBrk="1" hangingPunct="1">
              <a:lnSpc>
                <a:spcPct val="90000"/>
              </a:lnSpc>
            </a:pPr>
            <a:endParaRPr lang="en-US" sz="2400" dirty="0" smtClean="0">
              <a:latin typeface="Arial Narrow" pitchFamily="34" charset="0"/>
            </a:endParaRPr>
          </a:p>
          <a:p>
            <a:pPr eaLnBrk="1" hangingPunct="1">
              <a:lnSpc>
                <a:spcPct val="90000"/>
              </a:lnSpc>
            </a:pPr>
            <a:endParaRPr lang="en-US" sz="2400" dirty="0" smtClean="0">
              <a:latin typeface="Arial Narrow"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animEffect transition="in" filter="dissolve">
                                      <p:cBhvr>
                                        <p:cTn id="7" dur="500"/>
                                        <p:tgtEl>
                                          <p:spTgt spid="15364">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5364">
                                            <p:txEl>
                                              <p:pRg st="1" end="1"/>
                                            </p:txEl>
                                          </p:spTgt>
                                        </p:tgtEl>
                                        <p:attrNameLst>
                                          <p:attrName>style.visibility</p:attrName>
                                        </p:attrNameLst>
                                      </p:cBhvr>
                                      <p:to>
                                        <p:strVal val="visible"/>
                                      </p:to>
                                    </p:set>
                                    <p:animEffect transition="in" filter="dissolve">
                                      <p:cBhvr>
                                        <p:cTn id="10" dur="500"/>
                                        <p:tgtEl>
                                          <p:spTgt spid="15364">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15364">
                                            <p:txEl>
                                              <p:pRg st="2" end="2"/>
                                            </p:txEl>
                                          </p:spTgt>
                                        </p:tgtEl>
                                        <p:attrNameLst>
                                          <p:attrName>style.visibility</p:attrName>
                                        </p:attrNameLst>
                                      </p:cBhvr>
                                      <p:to>
                                        <p:strVal val="visible"/>
                                      </p:to>
                                    </p:set>
                                    <p:animEffect transition="in" filter="dissolve">
                                      <p:cBhvr>
                                        <p:cTn id="13" dur="500"/>
                                        <p:tgtEl>
                                          <p:spTgt spid="15364">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nodeType="clickEffect">
                                  <p:stCondLst>
                                    <p:cond delay="0"/>
                                  </p:stCondLst>
                                  <p:childTnLst>
                                    <p:set>
                                      <p:cBhvr>
                                        <p:cTn id="17" dur="1" fill="hold">
                                          <p:stCondLst>
                                            <p:cond delay="0"/>
                                          </p:stCondLst>
                                        </p:cTn>
                                        <p:tgtEl>
                                          <p:spTgt spid="15364">
                                            <p:txEl>
                                              <p:pRg st="4" end="4"/>
                                            </p:txEl>
                                          </p:spTgt>
                                        </p:tgtEl>
                                        <p:attrNameLst>
                                          <p:attrName>style.visibility</p:attrName>
                                        </p:attrNameLst>
                                      </p:cBhvr>
                                      <p:to>
                                        <p:strVal val="visible"/>
                                      </p:to>
                                    </p:set>
                                    <p:animEffect transition="in" filter="dissolve">
                                      <p:cBhvr>
                                        <p:cTn id="18" dur="500"/>
                                        <p:tgtEl>
                                          <p:spTgt spid="15364">
                                            <p:txEl>
                                              <p:pRg st="4" end="4"/>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15364">
                                            <p:txEl>
                                              <p:pRg st="5" end="5"/>
                                            </p:txEl>
                                          </p:spTgt>
                                        </p:tgtEl>
                                        <p:attrNameLst>
                                          <p:attrName>style.visibility</p:attrName>
                                        </p:attrNameLst>
                                      </p:cBhvr>
                                      <p:to>
                                        <p:strVal val="visible"/>
                                      </p:to>
                                    </p:set>
                                    <p:animEffect transition="in" filter="dissolve">
                                      <p:cBhvr>
                                        <p:cTn id="21" dur="500"/>
                                        <p:tgtEl>
                                          <p:spTgt spid="15364">
                                            <p:txEl>
                                              <p:pRg st="5" end="5"/>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nodeType="clickEffect">
                                  <p:stCondLst>
                                    <p:cond delay="0"/>
                                  </p:stCondLst>
                                  <p:childTnLst>
                                    <p:set>
                                      <p:cBhvr>
                                        <p:cTn id="25" dur="1" fill="hold">
                                          <p:stCondLst>
                                            <p:cond delay="0"/>
                                          </p:stCondLst>
                                        </p:cTn>
                                        <p:tgtEl>
                                          <p:spTgt spid="15364">
                                            <p:txEl>
                                              <p:pRg st="7" end="7"/>
                                            </p:txEl>
                                          </p:spTgt>
                                        </p:tgtEl>
                                        <p:attrNameLst>
                                          <p:attrName>style.visibility</p:attrName>
                                        </p:attrNameLst>
                                      </p:cBhvr>
                                      <p:to>
                                        <p:strVal val="visible"/>
                                      </p:to>
                                    </p:set>
                                    <p:animEffect transition="in" filter="dissolve">
                                      <p:cBhvr>
                                        <p:cTn id="26" dur="500"/>
                                        <p:tgtEl>
                                          <p:spTgt spid="15364">
                                            <p:txEl>
                                              <p:pRg st="7" end="7"/>
                                            </p:txEl>
                                          </p:spTgt>
                                        </p:tgtEl>
                                      </p:cBhvr>
                                    </p:animEffect>
                                  </p:childTnLst>
                                </p:cTn>
                              </p:par>
                              <p:par>
                                <p:cTn id="27" presetID="9" presetClass="entr" presetSubtype="0" fill="hold" nodeType="withEffect">
                                  <p:stCondLst>
                                    <p:cond delay="0"/>
                                  </p:stCondLst>
                                  <p:childTnLst>
                                    <p:set>
                                      <p:cBhvr>
                                        <p:cTn id="28" dur="1" fill="hold">
                                          <p:stCondLst>
                                            <p:cond delay="0"/>
                                          </p:stCondLst>
                                        </p:cTn>
                                        <p:tgtEl>
                                          <p:spTgt spid="15364">
                                            <p:txEl>
                                              <p:pRg st="8" end="8"/>
                                            </p:txEl>
                                          </p:spTgt>
                                        </p:tgtEl>
                                        <p:attrNameLst>
                                          <p:attrName>style.visibility</p:attrName>
                                        </p:attrNameLst>
                                      </p:cBhvr>
                                      <p:to>
                                        <p:strVal val="visible"/>
                                      </p:to>
                                    </p:set>
                                    <p:animEffect transition="in" filter="dissolve">
                                      <p:cBhvr>
                                        <p:cTn id="29" dur="500"/>
                                        <p:tgtEl>
                                          <p:spTgt spid="15364">
                                            <p:txEl>
                                              <p:pRg st="8" end="8"/>
                                            </p:txEl>
                                          </p:spTgt>
                                        </p:tgtEl>
                                      </p:cBhvr>
                                    </p:animEffect>
                                  </p:childTnLst>
                                </p:cTn>
                              </p:par>
                              <p:par>
                                <p:cTn id="30" presetID="9" presetClass="entr" presetSubtype="0" fill="hold" nodeType="withEffect">
                                  <p:stCondLst>
                                    <p:cond delay="0"/>
                                  </p:stCondLst>
                                  <p:childTnLst>
                                    <p:set>
                                      <p:cBhvr>
                                        <p:cTn id="31" dur="1" fill="hold">
                                          <p:stCondLst>
                                            <p:cond delay="0"/>
                                          </p:stCondLst>
                                        </p:cTn>
                                        <p:tgtEl>
                                          <p:spTgt spid="15364">
                                            <p:txEl>
                                              <p:pRg st="9" end="9"/>
                                            </p:txEl>
                                          </p:spTgt>
                                        </p:tgtEl>
                                        <p:attrNameLst>
                                          <p:attrName>style.visibility</p:attrName>
                                        </p:attrNameLst>
                                      </p:cBhvr>
                                      <p:to>
                                        <p:strVal val="visible"/>
                                      </p:to>
                                    </p:set>
                                    <p:animEffect transition="in" filter="dissolve">
                                      <p:cBhvr>
                                        <p:cTn id="32" dur="500"/>
                                        <p:tgtEl>
                                          <p:spTgt spid="1536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1295400" y="228600"/>
            <a:ext cx="7391400" cy="6324600"/>
          </a:xfrm>
        </p:spPr>
        <p:txBody>
          <a:bodyPr/>
          <a:lstStyle/>
          <a:p>
            <a:pPr algn="just" eaLnBrk="1" hangingPunct="1">
              <a:defRPr/>
            </a:pPr>
            <a:r>
              <a:rPr lang="en-US" sz="2800" dirty="0" smtClean="0"/>
              <a:t>Gatekeeping is one of the media’s central roles in public life: </a:t>
            </a:r>
          </a:p>
          <a:p>
            <a:pPr algn="just" eaLnBrk="1" hangingPunct="1">
              <a:defRPr/>
            </a:pPr>
            <a:endParaRPr lang="en-US" sz="2800" dirty="0"/>
          </a:p>
          <a:p>
            <a:pPr algn="just" eaLnBrk="1" hangingPunct="1">
              <a:defRPr/>
            </a:pPr>
            <a:endParaRPr lang="en-US" sz="2800" dirty="0" smtClean="0"/>
          </a:p>
          <a:p>
            <a:pPr algn="just" eaLnBrk="1" hangingPunct="1">
              <a:defRPr/>
            </a:pPr>
            <a:endParaRPr lang="en-US" sz="2800" dirty="0"/>
          </a:p>
          <a:p>
            <a:pPr algn="just" eaLnBrk="1" hangingPunct="1">
              <a:defRPr/>
            </a:pPr>
            <a:endParaRPr lang="en-US" sz="2800" dirty="0" smtClean="0"/>
          </a:p>
          <a:p>
            <a:pPr marL="82550" indent="0" algn="just" eaLnBrk="1" hangingPunct="1">
              <a:buFont typeface="Wingdings 2" pitchFamily="18" charset="2"/>
              <a:buNone/>
              <a:defRPr/>
            </a:pPr>
            <a:endParaRPr lang="en-US" sz="2800" dirty="0" smtClean="0"/>
          </a:p>
          <a:p>
            <a:pPr algn="just" eaLnBrk="1" hangingPunct="1">
              <a:defRPr/>
            </a:pPr>
            <a:r>
              <a:rPr lang="en-US" sz="2800" dirty="0" smtClean="0"/>
              <a:t>People rely on mediators to transform information about billions of events into a manageable number of media messages. This process determines not only which information is selected, but also what the content and nature of messages, such as news, will be.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IN"/>
          </a:p>
        </p:txBody>
      </p:sp>
      <p:sp>
        <p:nvSpPr>
          <p:cNvPr id="18435" name="Content Placeholder 2"/>
          <p:cNvSpPr>
            <a:spLocks noGrp="1"/>
          </p:cNvSpPr>
          <p:nvPr>
            <p:ph idx="1"/>
          </p:nvPr>
        </p:nvSpPr>
        <p:spPr/>
        <p:txBody>
          <a:bodyPr/>
          <a:lstStyle/>
          <a:p>
            <a:r>
              <a:rPr lang="en-US" i="1" smtClean="0"/>
              <a:t>Gatekeeping Theory</a:t>
            </a:r>
            <a:r>
              <a:rPr lang="en-US" smtClean="0"/>
              <a:t> describes the powerful process through which events are covered by the mass media, explaining how and why certain information either passes through gates or is closed off from media attention. </a:t>
            </a:r>
          </a:p>
          <a:p>
            <a:endParaRPr lang="en-IN"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639762"/>
          </a:xfrm>
        </p:spPr>
        <p:txBody>
          <a:bodyPr>
            <a:normAutofit fontScale="90000"/>
          </a:bodyPr>
          <a:lstStyle/>
          <a:p>
            <a:pPr eaLnBrk="1" hangingPunct="1">
              <a:defRPr/>
            </a:pPr>
            <a:r>
              <a:rPr lang="en-US" sz="4400" dirty="0" smtClean="0"/>
              <a:t>History and Orientation</a:t>
            </a:r>
            <a:br>
              <a:rPr lang="en-US" sz="4400" dirty="0" smtClean="0"/>
            </a:br>
            <a:endParaRPr lang="en-US" dirty="0"/>
          </a:p>
        </p:txBody>
      </p:sp>
      <p:sp>
        <p:nvSpPr>
          <p:cNvPr id="19459" name="Content Placeholder 2"/>
          <p:cNvSpPr>
            <a:spLocks noGrp="1"/>
          </p:cNvSpPr>
          <p:nvPr>
            <p:ph idx="1"/>
          </p:nvPr>
        </p:nvSpPr>
        <p:spPr>
          <a:xfrm>
            <a:off x="990600" y="685800"/>
            <a:ext cx="7943850" cy="5943600"/>
          </a:xfrm>
        </p:spPr>
        <p:txBody>
          <a:bodyPr/>
          <a:lstStyle/>
          <a:p>
            <a:pPr eaLnBrk="1" hangingPunct="1"/>
            <a:r>
              <a:rPr lang="en-US" sz="2400" dirty="0" smtClean="0"/>
              <a:t>Kurt </a:t>
            </a:r>
            <a:r>
              <a:rPr lang="en-US" sz="2400" dirty="0" err="1" smtClean="0"/>
              <a:t>Lewin</a:t>
            </a:r>
            <a:r>
              <a:rPr lang="en-US" sz="2400" dirty="0" smtClean="0"/>
              <a:t> was apparently the first one to use the term "gatekeeping," which he used to describe a wife or mother as the person who decides which foods end up on the family's dinner table. (</a:t>
            </a:r>
            <a:r>
              <a:rPr lang="en-US" sz="2400" dirty="0" err="1" smtClean="0"/>
              <a:t>Lewin</a:t>
            </a:r>
            <a:r>
              <a:rPr lang="en-US" sz="2400" dirty="0" smtClean="0"/>
              <a:t>, 1947). </a:t>
            </a:r>
            <a:endParaRPr lang="en-US" sz="2400" dirty="0" smtClean="0"/>
          </a:p>
          <a:p>
            <a:pPr eaLnBrk="1" hangingPunct="1"/>
            <a:endParaRPr lang="en-US" sz="2400" dirty="0"/>
          </a:p>
          <a:p>
            <a:pPr eaLnBrk="1" hangingPunct="1"/>
            <a:endParaRPr lang="en-US" sz="2400" dirty="0" smtClean="0"/>
          </a:p>
          <a:p>
            <a:pPr marL="82550" indent="0" eaLnBrk="1" hangingPunct="1">
              <a:buNone/>
            </a:pPr>
            <a:endParaRPr lang="en-US" sz="2400" dirty="0" smtClean="0"/>
          </a:p>
          <a:p>
            <a:pPr eaLnBrk="1" hangingPunct="1"/>
            <a:r>
              <a:rPr lang="en-US" sz="2400" dirty="0" smtClean="0"/>
              <a:t>The gatekeeper is the person who decides what shall pass through each gate section, of which, in any process, there are several. Although he applied it originally to the food chain, he then added that the gating process can include a news item winding through communication channels in a group.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p:cNvSpPr>
            <a:spLocks noGrp="1"/>
          </p:cNvSpPr>
          <p:nvPr>
            <p:ph idx="1"/>
          </p:nvPr>
        </p:nvSpPr>
        <p:spPr>
          <a:xfrm>
            <a:off x="914400" y="1524000"/>
            <a:ext cx="7772400" cy="3962400"/>
          </a:xfrm>
        </p:spPr>
        <p:txBody>
          <a:bodyPr/>
          <a:lstStyle/>
          <a:p>
            <a:pPr algn="just" eaLnBrk="1" hangingPunct="1"/>
            <a:r>
              <a:rPr lang="en-US" sz="2800" dirty="0" smtClean="0"/>
              <a:t>McCombs and Shaw pointed out that the gatekeeping concept is related to the newer concept, agenda-setting. (McCombs et al, 1976). </a:t>
            </a:r>
          </a:p>
          <a:p>
            <a:pPr algn="just" eaLnBrk="1" hangingPunct="1"/>
            <a:endParaRPr lang="en-US" sz="28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2190</TotalTime>
  <Words>3452</Words>
  <Application>Microsoft Office PowerPoint</Application>
  <PresentationFormat>On-screen Show (4:3)</PresentationFormat>
  <Paragraphs>311</Paragraphs>
  <Slides>59</Slides>
  <Notes>10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59</vt:i4>
      </vt:variant>
    </vt:vector>
  </HeadingPairs>
  <TitlesOfParts>
    <vt:vector size="73" baseType="lpstr">
      <vt:lpstr>Arial</vt:lpstr>
      <vt:lpstr>Gill Sans MT</vt:lpstr>
      <vt:lpstr>Wingdings 2</vt:lpstr>
      <vt:lpstr>Verdana</vt:lpstr>
      <vt:lpstr>Calibri</vt:lpstr>
      <vt:lpstr>휴먼매직체</vt:lpstr>
      <vt:lpstr>HY엽서L</vt:lpstr>
      <vt:lpstr>Times New Roman</vt:lpstr>
      <vt:lpstr>Wingdings</vt:lpstr>
      <vt:lpstr>Arial Narrow</vt:lpstr>
      <vt:lpstr>Webdings</vt:lpstr>
      <vt:lpstr>AvantGarde Bk BT</vt:lpstr>
      <vt:lpstr>Malgun Gothic</vt:lpstr>
      <vt:lpstr>Solstice</vt:lpstr>
      <vt:lpstr>PowerPoint Presentation</vt:lpstr>
      <vt:lpstr>Defining Theory</vt:lpstr>
      <vt:lpstr>PowerPoint Presentation</vt:lpstr>
      <vt:lpstr>Agenda Setting</vt:lpstr>
      <vt:lpstr>Gatekeeping Theory</vt:lpstr>
      <vt:lpstr>PowerPoint Presentation</vt:lpstr>
      <vt:lpstr>PowerPoint Presentation</vt:lpstr>
      <vt:lpstr>History and Orientation </vt:lpstr>
      <vt:lpstr>PowerPoint Presentation</vt:lpstr>
      <vt:lpstr>PowerPoint Presentation</vt:lpstr>
      <vt:lpstr>Types of Gatekeeping</vt:lpstr>
      <vt:lpstr>Core Assumptions and Statements </vt:lpstr>
      <vt:lpstr>PowerPoint Presentation</vt:lpstr>
      <vt:lpstr>PowerPoint Presentation</vt:lpstr>
      <vt:lpstr>PowerPoint Presentation</vt:lpstr>
      <vt:lpstr>PowerPoint Presentation</vt:lpstr>
      <vt:lpstr>PowerPoint Presentation</vt:lpstr>
      <vt:lpstr>PowerPoint Presentation</vt:lpstr>
      <vt:lpstr>Framing theory</vt:lpstr>
      <vt:lpstr>PowerPoint Presentation</vt:lpstr>
      <vt:lpstr>History and Orientation </vt:lpstr>
      <vt:lpstr>Core Assumptions and Statements </vt:lpstr>
      <vt:lpstr>Core Assumptions and Statements </vt:lpstr>
      <vt:lpstr>PowerPoint Presentation</vt:lpstr>
      <vt:lpstr>Media frames (Todd Gitlin, 1980)</vt:lpstr>
      <vt:lpstr>Gaye Tuchman: News as frame</vt:lpstr>
      <vt:lpstr>Defining framing</vt:lpstr>
      <vt:lpstr>How frames work</vt:lpstr>
      <vt:lpstr>Journalistic tools in framing the news</vt:lpstr>
      <vt:lpstr>PowerPoint Presentation</vt:lpstr>
      <vt:lpstr>PowerPoint Presentation</vt:lpstr>
      <vt:lpstr>Two frames: (Iyengar, 1990)</vt:lpstr>
      <vt:lpstr>Episodic or thematic framing?</vt:lpstr>
      <vt:lpstr>PowerPoint Presentation</vt:lpstr>
      <vt:lpstr>Episodic vs. Thematic –  </vt:lpstr>
      <vt:lpstr>Cultivation Theory</vt:lpstr>
      <vt:lpstr>History and Orientation </vt:lpstr>
      <vt:lpstr>History and Orientation </vt:lpstr>
      <vt:lpstr>PowerPoint Presentation</vt:lpstr>
      <vt:lpstr>PowerPoint Presentation</vt:lpstr>
      <vt:lpstr>Cultivation Theory  Source: Hawkins and Pingree (1983)</vt:lpstr>
      <vt:lpstr>Cultivation Theory</vt:lpstr>
      <vt:lpstr>Cultivation Theory</vt:lpstr>
      <vt:lpstr>Cultivation Theory</vt:lpstr>
      <vt:lpstr>Cultivation Theory</vt:lpstr>
      <vt:lpstr>Cultivation Theory</vt:lpstr>
      <vt:lpstr>Cultivation Theory</vt:lpstr>
      <vt:lpstr>Cultivation Theory</vt:lpstr>
      <vt:lpstr>Cultivation Theory</vt:lpstr>
      <vt:lpstr>Uses and Gratifications Approach </vt:lpstr>
      <vt:lpstr>PowerPoint Presentation</vt:lpstr>
      <vt:lpstr>PowerPoint Presentation</vt:lpstr>
      <vt:lpstr>PowerPoint Presentation</vt:lpstr>
      <vt:lpstr>PowerPoint Presentation</vt:lpstr>
      <vt:lpstr>Bandura’s Social Learning Theory</vt:lpstr>
      <vt:lpstr>PowerPoint Presentation</vt:lpstr>
      <vt:lpstr>PowerPoint Presentation</vt:lpstr>
      <vt:lpstr>PowerPoint Presentation</vt:lpstr>
      <vt:lpstr>PowerPoint Presentation</vt:lpstr>
    </vt:vector>
  </TitlesOfParts>
  <Company>MCJ</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Gatekeeping Theory</dc:title>
  <dc:creator>Daivata Chavan</dc:creator>
  <cp:lastModifiedBy>HP</cp:lastModifiedBy>
  <cp:revision>227</cp:revision>
  <dcterms:created xsi:type="dcterms:W3CDTF">2009-11-18T19:02:38Z</dcterms:created>
  <dcterms:modified xsi:type="dcterms:W3CDTF">2020-11-21T14:33:54Z</dcterms:modified>
</cp:coreProperties>
</file>