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60" r:id="rId4"/>
    <p:sldId id="261" r:id="rId5"/>
    <p:sldId id="262" r:id="rId6"/>
    <p:sldId id="263" r:id="rId7"/>
    <p:sldId id="264" r:id="rId8"/>
    <p:sldId id="266" r:id="rId9"/>
    <p:sldId id="271" r:id="rId10"/>
    <p:sldId id="270" r:id="rId11"/>
    <p:sldId id="269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90" r:id="rId23"/>
    <p:sldId id="289" r:id="rId24"/>
    <p:sldId id="284" r:id="rId25"/>
    <p:sldId id="285" r:id="rId26"/>
    <p:sldId id="286" r:id="rId27"/>
    <p:sldId id="287" r:id="rId28"/>
    <p:sldId id="292" r:id="rId29"/>
    <p:sldId id="288" r:id="rId30"/>
    <p:sldId id="291" r:id="rId31"/>
    <p:sldId id="293" r:id="rId32"/>
    <p:sldId id="294" r:id="rId33"/>
    <p:sldId id="295" r:id="rId3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78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954965" y="20524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ounded Rectangle 1"/>
          <p:cNvSpPr/>
          <p:nvPr/>
        </p:nvSpPr>
        <p:spPr>
          <a:xfrm>
            <a:off x="1428728" y="714362"/>
            <a:ext cx="7572428" cy="4143404"/>
          </a:xfrm>
          <a:custGeom>
            <a:avLst/>
            <a:gdLst/>
            <a:ahLst/>
            <a:cxnLst/>
            <a:rect l="l" t="t" r="r" b="b"/>
            <a:pathLst>
              <a:path w="4328021" h="2160240">
                <a:moveTo>
                  <a:pt x="260655" y="0"/>
                </a:moveTo>
                <a:lnTo>
                  <a:pt x="4328021" y="0"/>
                </a:lnTo>
                <a:lnTo>
                  <a:pt x="4328021" y="2160240"/>
                </a:lnTo>
                <a:lnTo>
                  <a:pt x="260655" y="2160240"/>
                </a:lnTo>
                <a:cubicBezTo>
                  <a:pt x="116699" y="2160240"/>
                  <a:pt x="0" y="2043541"/>
                  <a:pt x="0" y="1899585"/>
                </a:cubicBezTo>
                <a:lnTo>
                  <a:pt x="0" y="260655"/>
                </a:lnTo>
                <a:cubicBezTo>
                  <a:pt x="0" y="116699"/>
                  <a:pt x="116699" y="0"/>
                  <a:pt x="260655" y="0"/>
                </a:cubicBezTo>
                <a:close/>
              </a:path>
            </a:pathLst>
          </a:custGeom>
          <a:solidFill>
            <a:schemeClr val="accent6">
              <a:lumMod val="50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ko-KR" sz="2400" b="1" dirty="0" smtClean="0">
                <a:solidFill>
                  <a:schemeClr val="bg2">
                    <a:lumMod val="90000"/>
                  </a:schemeClr>
                </a:solidFill>
                <a:latin typeface="Algerian" pitchFamily="82" charset="0"/>
              </a:rPr>
              <a:t>Unit IV</a:t>
            </a:r>
          </a:p>
          <a:p>
            <a:pPr algn="ctr"/>
            <a:endParaRPr lang="en-GB" altLang="ko-KR" sz="2400" b="1" dirty="0" smtClean="0">
              <a:solidFill>
                <a:schemeClr val="bg2">
                  <a:lumMod val="90000"/>
                </a:schemeClr>
              </a:solidFill>
              <a:latin typeface="Algerian" pitchFamily="82" charset="0"/>
            </a:endParaRPr>
          </a:p>
          <a:p>
            <a:pPr algn="ctr"/>
            <a:r>
              <a:rPr lang="en-GB" altLang="ko-KR" sz="3200" b="1" dirty="0" smtClean="0">
                <a:solidFill>
                  <a:schemeClr val="accent3"/>
                </a:solidFill>
                <a:latin typeface="Algerian" pitchFamily="82" charset="0"/>
              </a:rPr>
              <a:t>Directing and Controlling </a:t>
            </a:r>
            <a:endParaRPr lang="ko-KR" altLang="en-US" sz="3200" b="1" dirty="0">
              <a:solidFill>
                <a:schemeClr val="accent3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Importance of Communication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282" y="1150938"/>
            <a:ext cx="3000396" cy="481012"/>
          </a:xfrm>
        </p:spPr>
        <p:txBody>
          <a:bodyPr>
            <a:normAutofit/>
          </a:bodyPr>
          <a:lstStyle/>
          <a:p>
            <a:r>
              <a:rPr lang="en-GB" sz="2000" dirty="0" smtClean="0">
                <a:solidFill>
                  <a:srgbClr val="00B050"/>
                </a:solidFill>
              </a:rPr>
              <a:t>Oral communication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2844" y="1631950"/>
            <a:ext cx="2714644" cy="29622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Instant Feed back 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Persuasive in Nature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Confidential information 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Saves Time 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Less Expensive</a:t>
            </a:r>
          </a:p>
          <a:p>
            <a:endParaRPr lang="en-US" sz="1600" dirty="0" smtClean="0"/>
          </a:p>
          <a:p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57489" y="1150938"/>
            <a:ext cx="2928957" cy="481012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Written Communication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26" y="1631950"/>
            <a:ext cx="2643207" cy="29622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800" b="1" dirty="0" smtClean="0">
                <a:solidFill>
                  <a:srgbClr val="7030A0"/>
                </a:solidFill>
              </a:rPr>
              <a:t>Legal Evidence</a:t>
            </a:r>
          </a:p>
          <a:p>
            <a:pPr>
              <a:buFont typeface="Wingdings" pitchFamily="2" charset="2"/>
              <a:buChar char="Ø"/>
            </a:pPr>
            <a:r>
              <a:rPr lang="en-GB" sz="1800" b="1" dirty="0" smtClean="0">
                <a:solidFill>
                  <a:srgbClr val="7030A0"/>
                </a:solidFill>
              </a:rPr>
              <a:t>Permanent Record</a:t>
            </a:r>
          </a:p>
          <a:p>
            <a:pPr>
              <a:buFont typeface="Wingdings" pitchFamily="2" charset="2"/>
              <a:buChar char="Ø"/>
            </a:pPr>
            <a:r>
              <a:rPr lang="en-GB" sz="1800" b="1" dirty="0" smtClean="0">
                <a:solidFill>
                  <a:srgbClr val="7030A0"/>
                </a:solidFill>
              </a:rPr>
              <a:t>Accurate and Precise </a:t>
            </a:r>
          </a:p>
          <a:p>
            <a:pPr>
              <a:buFont typeface="Wingdings" pitchFamily="2" charset="2"/>
              <a:buChar char="Ø"/>
            </a:pPr>
            <a:r>
              <a:rPr lang="en-GB" sz="1800" b="1" dirty="0" smtClean="0">
                <a:solidFill>
                  <a:srgbClr val="7030A0"/>
                </a:solidFill>
              </a:rPr>
              <a:t>Wide Circulation </a:t>
            </a:r>
          </a:p>
          <a:p>
            <a:endParaRPr lang="en-GB" sz="18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GB" sz="1800" dirty="0" smtClean="0"/>
              <a:t>                                                                          </a:t>
            </a:r>
            <a:endParaRPr lang="en-US" sz="18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6072198" y="1784351"/>
            <a:ext cx="2357454" cy="2787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GB" b="1" dirty="0" smtClean="0">
                <a:solidFill>
                  <a:srgbClr val="7030A0"/>
                </a:solidFill>
              </a:rPr>
              <a:t>Attracts attention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Better</a:t>
            </a:r>
            <a:r>
              <a:rPr kumimoji="0" lang="en-GB" sz="18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Recall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GB" b="1" baseline="0" dirty="0" smtClean="0">
                <a:solidFill>
                  <a:srgbClr val="7030A0"/>
                </a:solidFill>
              </a:rPr>
              <a:t>Create</a:t>
            </a:r>
            <a:r>
              <a:rPr lang="en-GB" b="1" dirty="0" smtClean="0">
                <a:solidFill>
                  <a:srgbClr val="7030A0"/>
                </a:solidFill>
              </a:rPr>
              <a:t> Impact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Educational</a:t>
            </a:r>
            <a:r>
              <a:rPr kumimoji="0" lang="en-GB" sz="18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Value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43570" y="1214428"/>
            <a:ext cx="3286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00B050"/>
                </a:solidFill>
              </a:rPr>
              <a:t>Non verbal Communication </a:t>
            </a:r>
            <a:endParaRPr lang="en-US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Barriers to Communication 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282" y="1150938"/>
            <a:ext cx="3000396" cy="481012"/>
          </a:xfrm>
        </p:spPr>
        <p:txBody>
          <a:bodyPr>
            <a:normAutofit/>
          </a:bodyPr>
          <a:lstStyle/>
          <a:p>
            <a:r>
              <a:rPr lang="en-GB" sz="2000" dirty="0" smtClean="0">
                <a:solidFill>
                  <a:srgbClr val="00B050"/>
                </a:solidFill>
              </a:rPr>
              <a:t>Physical Barriers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2844" y="1631950"/>
            <a:ext cx="2714644" cy="29622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Noise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Defects in Communication System 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Time and Distance 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Wrong selection of Medium 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Temperature and Humidity </a:t>
            </a:r>
          </a:p>
          <a:p>
            <a:endParaRPr lang="en-US" sz="1600" dirty="0" smtClean="0"/>
          </a:p>
          <a:p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57489" y="1150938"/>
            <a:ext cx="2928957" cy="481012"/>
          </a:xfrm>
        </p:spPr>
        <p:txBody>
          <a:bodyPr>
            <a:normAutofit fontScale="92500"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Semantic or Language 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26" y="1714494"/>
            <a:ext cx="2643207" cy="29622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800" b="1" dirty="0" smtClean="0">
                <a:solidFill>
                  <a:srgbClr val="7030A0"/>
                </a:solidFill>
              </a:rPr>
              <a:t>Misinterpretation of words </a:t>
            </a:r>
          </a:p>
          <a:p>
            <a:pPr>
              <a:buFont typeface="Wingdings" pitchFamily="2" charset="2"/>
              <a:buChar char="Ø"/>
            </a:pPr>
            <a:r>
              <a:rPr lang="en-GB" sz="1800" b="1" dirty="0" smtClean="0">
                <a:solidFill>
                  <a:srgbClr val="7030A0"/>
                </a:solidFill>
              </a:rPr>
              <a:t>Difference in Language</a:t>
            </a:r>
          </a:p>
          <a:p>
            <a:pPr>
              <a:buFont typeface="Wingdings" pitchFamily="2" charset="2"/>
              <a:buChar char="Ø"/>
            </a:pPr>
            <a:r>
              <a:rPr lang="en-GB" sz="1800" b="1" dirty="0" smtClean="0">
                <a:solidFill>
                  <a:srgbClr val="7030A0"/>
                </a:solidFill>
              </a:rPr>
              <a:t>Use of Jargon</a:t>
            </a:r>
          </a:p>
          <a:p>
            <a:pPr>
              <a:buFont typeface="Wingdings" pitchFamily="2" charset="2"/>
              <a:buChar char="Ø"/>
            </a:pPr>
            <a:endParaRPr lang="en-GB" sz="1800" b="1" dirty="0" smtClean="0">
              <a:solidFill>
                <a:srgbClr val="7030A0"/>
              </a:solidFill>
            </a:endParaRPr>
          </a:p>
          <a:p>
            <a:endParaRPr lang="en-GB" sz="18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GB" sz="1800" dirty="0" smtClean="0"/>
              <a:t>                                                                          </a:t>
            </a:r>
            <a:endParaRPr lang="en-US" sz="18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6072198" y="1784351"/>
            <a:ext cx="2357454" cy="2787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GB" b="1" dirty="0" smtClean="0">
                <a:solidFill>
                  <a:srgbClr val="7030A0"/>
                </a:solidFill>
              </a:rPr>
              <a:t>Status barrier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GB" b="1" dirty="0" smtClean="0">
                <a:solidFill>
                  <a:srgbClr val="7030A0"/>
                </a:solidFill>
              </a:rPr>
              <a:t>Information overload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GB" b="1" dirty="0" smtClean="0">
                <a:solidFill>
                  <a:srgbClr val="7030A0"/>
                </a:solidFill>
              </a:rPr>
              <a:t>Lack of planning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GB" b="1" dirty="0" smtClean="0">
                <a:solidFill>
                  <a:srgbClr val="7030A0"/>
                </a:solidFill>
              </a:rPr>
              <a:t>Goal Conflicts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GB" b="1" dirty="0" smtClean="0">
                <a:solidFill>
                  <a:srgbClr val="7030A0"/>
                </a:solidFill>
              </a:rPr>
              <a:t>Offensive style of communication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43570" y="1214428"/>
            <a:ext cx="3286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00B050"/>
                </a:solidFill>
              </a:rPr>
              <a:t>Organisational Barriers  </a:t>
            </a:r>
            <a:endParaRPr lang="en-US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Barriers to Communication 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282" y="1150938"/>
            <a:ext cx="3000396" cy="481012"/>
          </a:xfrm>
        </p:spPr>
        <p:txBody>
          <a:bodyPr>
            <a:normAutofit/>
          </a:bodyPr>
          <a:lstStyle/>
          <a:p>
            <a:r>
              <a:rPr lang="en-GB" sz="2000" dirty="0" smtClean="0">
                <a:solidFill>
                  <a:srgbClr val="00B050"/>
                </a:solidFill>
              </a:rPr>
              <a:t>Personal  Barriers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2844" y="1631950"/>
            <a:ext cx="2714644" cy="29622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Difference perception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Closed Mind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Poor retention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Emotions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Filtering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Wrong assumption 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Impatience</a:t>
            </a:r>
          </a:p>
          <a:p>
            <a:pPr>
              <a:buFont typeface="Wingdings" pitchFamily="2" charset="2"/>
              <a:buChar char="Ø"/>
            </a:pPr>
            <a:r>
              <a:rPr lang="en-GB" sz="1600" b="1" dirty="0" smtClean="0">
                <a:solidFill>
                  <a:srgbClr val="7030A0"/>
                </a:solidFill>
              </a:rPr>
              <a:t>Rambling ( aimless talk)</a:t>
            </a:r>
          </a:p>
          <a:p>
            <a:pPr>
              <a:buNone/>
            </a:pPr>
            <a:endParaRPr lang="en-GB" sz="1600" b="1" dirty="0" smtClean="0">
              <a:solidFill>
                <a:srgbClr val="7030A0"/>
              </a:solidFill>
            </a:endParaRPr>
          </a:p>
          <a:p>
            <a:endParaRPr lang="en-US" sz="1600" dirty="0" smtClean="0"/>
          </a:p>
          <a:p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0562" y="1150938"/>
            <a:ext cx="2428892" cy="481012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Cross Culture  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714494"/>
            <a:ext cx="2428892" cy="29622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800" b="1" dirty="0" smtClean="0">
                <a:solidFill>
                  <a:srgbClr val="7030A0"/>
                </a:solidFill>
              </a:rPr>
              <a:t>Colours </a:t>
            </a:r>
          </a:p>
          <a:p>
            <a:pPr>
              <a:buFont typeface="Wingdings" pitchFamily="2" charset="2"/>
              <a:buChar char="Ø"/>
            </a:pPr>
            <a:r>
              <a:rPr lang="en-GB" sz="1800" b="1" dirty="0" smtClean="0">
                <a:solidFill>
                  <a:srgbClr val="7030A0"/>
                </a:solidFill>
              </a:rPr>
              <a:t>Body language </a:t>
            </a:r>
          </a:p>
          <a:p>
            <a:pPr>
              <a:buFont typeface="Wingdings" pitchFamily="2" charset="2"/>
              <a:buChar char="Ø"/>
            </a:pPr>
            <a:endParaRPr lang="en-GB" sz="1800" b="1" dirty="0" smtClean="0">
              <a:solidFill>
                <a:srgbClr val="7030A0"/>
              </a:solidFill>
            </a:endParaRPr>
          </a:p>
          <a:p>
            <a:endParaRPr lang="en-GB" sz="18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GB" sz="1800" dirty="0" smtClean="0"/>
              <a:t>                                                                          </a:t>
            </a:r>
            <a:endParaRPr lang="en-US" sz="18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6072198" y="1784351"/>
            <a:ext cx="2357454" cy="2787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LEADERSHIP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 lead and guide the subordinates </a:t>
            </a:r>
          </a:p>
          <a:p>
            <a:pPr>
              <a:buNone/>
            </a:pPr>
            <a:r>
              <a:rPr lang="en-GB" dirty="0" smtClean="0">
                <a:solidFill>
                  <a:schemeClr val="accent6">
                    <a:lumMod val="50000"/>
                  </a:schemeClr>
                </a:solidFill>
              </a:rPr>
              <a:t>Definition </a:t>
            </a:r>
          </a:p>
          <a:p>
            <a:pPr>
              <a:buNone/>
            </a:pPr>
            <a:r>
              <a:rPr lang="en-GB" sz="2400" dirty="0" smtClean="0">
                <a:solidFill>
                  <a:srgbClr val="0070C0"/>
                </a:solidFill>
              </a:rPr>
              <a:t>“Leadership is the ability to secure desired actions from a group of followers voluntarily without the use of coercion” 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Nature and Characteristics of Leadership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Presence of followers </a:t>
            </a:r>
          </a:p>
          <a:p>
            <a:pPr marL="514350" indent="-514350">
              <a:buAutoNum type="arabicPeriod"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Common interest </a:t>
            </a:r>
          </a:p>
          <a:p>
            <a:pPr marL="514350" indent="-514350">
              <a:buAutoNum type="arabicPeriod"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Willing cooperation </a:t>
            </a:r>
          </a:p>
          <a:p>
            <a:pPr marL="514350" indent="-514350">
              <a:buAutoNum type="arabicPeriod"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Discipline 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Nature and Characteristics of Leadership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5. Dynamic Process</a:t>
            </a:r>
          </a:p>
          <a:p>
            <a:pPr marL="514350" indent="-514350">
              <a:buNone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6. Active participation</a:t>
            </a:r>
          </a:p>
          <a:p>
            <a:pPr marL="514350" indent="-514350">
              <a:buNone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7. Superior knowledge and skills </a:t>
            </a:r>
          </a:p>
          <a:p>
            <a:pPr marL="514350" indent="-514350">
              <a:buNone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8. Goal Oriented   </a:t>
            </a:r>
          </a:p>
          <a:p>
            <a:pPr marL="514350" indent="-514350">
              <a:buAutoNum type="arabicPeriod"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Functions of Leadership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GB" sz="2400" b="1" dirty="0" smtClean="0">
                <a:solidFill>
                  <a:srgbClr val="7030A0"/>
                </a:solidFill>
              </a:rPr>
              <a:t>Goal Setting </a:t>
            </a: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en-GB" sz="2400" b="1" dirty="0" smtClean="0">
                <a:solidFill>
                  <a:srgbClr val="7030A0"/>
                </a:solidFill>
              </a:rPr>
              <a:t>Securing willing participation </a:t>
            </a: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en-GB" sz="2400" b="1" dirty="0" smtClean="0">
                <a:solidFill>
                  <a:srgbClr val="7030A0"/>
                </a:solidFill>
              </a:rPr>
              <a:t>Motivates Subordinates </a:t>
            </a: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en-GB" sz="2400" b="1" dirty="0" smtClean="0">
                <a:solidFill>
                  <a:srgbClr val="7030A0"/>
                </a:solidFill>
              </a:rPr>
              <a:t>Organises resources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Functions of Leadership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en-GB" sz="2400" b="1" dirty="0" smtClean="0">
                <a:solidFill>
                  <a:srgbClr val="7030A0"/>
                </a:solidFill>
              </a:rPr>
              <a:t>Developing Moral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7030A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7030A0"/>
                </a:solidFill>
              </a:rPr>
              <a:t>6. Encourages initiative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7030A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7030A0"/>
                </a:solidFill>
              </a:rPr>
              <a:t>7. Developing team spirit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7030A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7030A0"/>
                </a:solidFill>
              </a:rPr>
              <a:t>8. Representation  </a:t>
            </a:r>
          </a:p>
          <a:p>
            <a:pPr marL="514350" indent="-514350">
              <a:buAutoNum type="arabicPeriod"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Qualities  of Good Leader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en-GB" sz="2400" b="1" dirty="0" smtClean="0">
                <a:solidFill>
                  <a:srgbClr val="0070C0"/>
                </a:solidFill>
              </a:rPr>
              <a:t>. Good Personality 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2. Intelligence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3. Initiative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4. Self Confidence </a:t>
            </a:r>
          </a:p>
          <a:p>
            <a:pPr marL="514350" indent="-514350">
              <a:buAutoNum type="arabicPeriod"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Qualities  of Good Leader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en-GB" sz="2400" b="1" dirty="0" smtClean="0">
                <a:solidFill>
                  <a:srgbClr val="0070C0"/>
                </a:solidFill>
              </a:rPr>
              <a:t>Innovative 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6. Self Confidence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7. Communication Skill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8. Coach and Guide </a:t>
            </a: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Motivation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Meaning of Motivation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0" y="1808261"/>
            <a:ext cx="6786578" cy="2995737"/>
          </a:xfrm>
        </p:spPr>
        <p:txBody>
          <a:bodyPr/>
          <a:lstStyle/>
          <a:p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Motivation derived from the word  “motive” </a:t>
            </a:r>
          </a:p>
          <a:p>
            <a:endParaRPr lang="en-GB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Definition  by Michael </a:t>
            </a:r>
            <a:r>
              <a:rPr lang="en-GB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Jucious</a:t>
            </a:r>
            <a:endParaRPr lang="en-GB" sz="18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“ Motivation is the act of stimulating    someone or oneself to get a desired course of action, to push the right button to get a desired reaction”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Qualities  of Good Leader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9. Proper judgement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10. Human Skills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11. Discipline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12. Decision Making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Qualities  of Good Leader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13. Patience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14. Delegation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Leadership Styles 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Autocratic  Style</a:t>
            </a: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Bureaucratic Style </a:t>
            </a: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Consultative style </a:t>
            </a: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Participative style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Leadership Styles 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5. Laissez faire  Style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6. Paternalistic Style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7. </a:t>
            </a:r>
            <a:r>
              <a:rPr lang="en-GB" sz="2400" b="1" dirty="0" err="1" smtClean="0">
                <a:solidFill>
                  <a:srgbClr val="0070C0"/>
                </a:solidFill>
              </a:rPr>
              <a:t>Sociocratic</a:t>
            </a:r>
            <a:r>
              <a:rPr lang="en-GB" sz="2400" b="1" dirty="0" smtClean="0">
                <a:solidFill>
                  <a:srgbClr val="0070C0"/>
                </a:solidFill>
              </a:rPr>
              <a:t> Style </a:t>
            </a: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8. </a:t>
            </a:r>
            <a:r>
              <a:rPr lang="en-GB" sz="2400" b="1" dirty="0" err="1" smtClean="0">
                <a:solidFill>
                  <a:srgbClr val="0070C0"/>
                </a:solidFill>
              </a:rPr>
              <a:t>Neurocratic</a:t>
            </a:r>
            <a:r>
              <a:rPr lang="en-GB" sz="2400" b="1" dirty="0" smtClean="0">
                <a:solidFill>
                  <a:srgbClr val="0070C0"/>
                </a:solidFill>
              </a:rPr>
              <a:t> Style </a:t>
            </a: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9. Situational Style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Controlling    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3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spc="-10" dirty="0" smtClean="0">
                <a:solidFill>
                  <a:schemeClr val="accent2">
                    <a:lumMod val="50000"/>
                  </a:schemeClr>
                </a:solidFill>
                <a:cs typeface="Calibri"/>
              </a:rPr>
              <a:t>to monitor  actual performance and take corrective measures if required.  </a:t>
            </a:r>
            <a:endParaRPr lang="en-GB" sz="2400" dirty="0" smtClean="0">
              <a:solidFill>
                <a:schemeClr val="accent2">
                  <a:lumMod val="50000"/>
                </a:schemeClr>
              </a:solidFill>
              <a:cs typeface="Calibri"/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US" sz="2400" b="1" spc="-5" dirty="0" smtClean="0">
                <a:solidFill>
                  <a:srgbClr val="FF0000"/>
                </a:solidFill>
                <a:uFill>
                  <a:solidFill>
                    <a:srgbClr val="333333"/>
                  </a:solidFill>
                </a:uFill>
                <a:latin typeface="Arial"/>
                <a:cs typeface="Arial"/>
              </a:rPr>
              <a:t>Definition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2400" b="1" spc="-10" dirty="0" smtClean="0">
                <a:solidFill>
                  <a:srgbClr val="0070C0"/>
                </a:solidFill>
                <a:cs typeface="Calibri"/>
              </a:rPr>
              <a:t>"Controlling </a:t>
            </a:r>
            <a:r>
              <a:rPr lang="en-GB" sz="2400" b="1" dirty="0" smtClean="0">
                <a:solidFill>
                  <a:srgbClr val="0070C0"/>
                </a:solidFill>
                <a:cs typeface="Calibri"/>
              </a:rPr>
              <a:t>is the process of ensuring that actual activities conform to the planned activities.”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GB" sz="2400" dirty="0" smtClean="0"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en-GB" sz="2400" b="1" dirty="0" smtClean="0">
                <a:solidFill>
                  <a:srgbClr val="7030A0"/>
                </a:solidFill>
                <a:cs typeface="Calibri"/>
              </a:rPr>
              <a:t>- </a:t>
            </a:r>
            <a:r>
              <a:rPr lang="en-GB" sz="2400" b="1" spc="-40" dirty="0" smtClean="0">
                <a:solidFill>
                  <a:srgbClr val="7030A0"/>
                </a:solidFill>
                <a:cs typeface="Calibri"/>
              </a:rPr>
              <a:t>James Stoner</a:t>
            </a:r>
            <a:endParaRPr lang="en-GB" sz="2400" dirty="0" smtClean="0">
              <a:solidFill>
                <a:srgbClr val="7030A0"/>
              </a:solidFill>
              <a:cs typeface="Calibri"/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Characteristics of Controlling  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1. Control Involves Measurement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2. Continuous process 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3. Influences Employees  </a:t>
            </a: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4. Universal 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Essentials </a:t>
            </a:r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good Controlling System   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5. Simplicity  </a:t>
            </a:r>
            <a:r>
              <a:rPr lang="en-GB" sz="2400" b="1" dirty="0" smtClean="0">
                <a:solidFill>
                  <a:srgbClr val="0070C0"/>
                </a:solidFill>
              </a:rPr>
              <a:t> </a:t>
            </a: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6. Motivating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7. Control by Exception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8. Economical </a:t>
            </a: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Characteristics </a:t>
            </a:r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Controlling  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5. Facilitates Direction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6. Goal oriented 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Essentials </a:t>
            </a:r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good Controlling System   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1. </a:t>
            </a:r>
            <a:r>
              <a:rPr lang="en-GB" sz="2400" b="1" dirty="0" smtClean="0">
                <a:solidFill>
                  <a:srgbClr val="0070C0"/>
                </a:solidFill>
              </a:rPr>
              <a:t>Focus on Objective </a:t>
            </a:r>
            <a:r>
              <a:rPr lang="en-GB" sz="2400" b="1" dirty="0" smtClean="0">
                <a:solidFill>
                  <a:srgbClr val="0070C0"/>
                </a:solidFill>
              </a:rPr>
              <a:t> </a:t>
            </a: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2. </a:t>
            </a:r>
            <a:r>
              <a:rPr lang="en-GB" sz="2400" b="1" dirty="0" smtClean="0">
                <a:solidFill>
                  <a:srgbClr val="0070C0"/>
                </a:solidFill>
              </a:rPr>
              <a:t>Suitability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3. Prompt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4. Flexibility </a:t>
            </a: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Features of Motivation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71553"/>
            <a:ext cx="3867828" cy="358843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Motivation is an act of managers                                                                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Continuous process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Positive or Negative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Goal Oriented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Complex in Nature </a:t>
            </a:r>
            <a:endParaRPr lang="en-US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T STEPS IN CONTROLL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7715304" cy="50006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Techniques of Controlling    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1. </a:t>
            </a:r>
            <a:r>
              <a:rPr lang="en-GB" sz="2400" b="1" dirty="0" smtClean="0">
                <a:solidFill>
                  <a:srgbClr val="0070C0"/>
                </a:solidFill>
              </a:rPr>
              <a:t>Budgetary control </a:t>
            </a:r>
            <a:r>
              <a:rPr lang="en-GB" sz="2400" b="1" dirty="0" smtClean="0">
                <a:solidFill>
                  <a:srgbClr val="0070C0"/>
                </a:solidFill>
              </a:rPr>
              <a:t> </a:t>
            </a:r>
            <a:r>
              <a:rPr lang="en-GB" sz="2400" b="1" dirty="0" smtClean="0">
                <a:solidFill>
                  <a:srgbClr val="0070C0"/>
                </a:solidFill>
              </a:rPr>
              <a:t> </a:t>
            </a: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2. Management Audit </a:t>
            </a: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3. PERT and CPM </a:t>
            </a:r>
          </a:p>
          <a:p>
            <a:pPr marL="514350" indent="-514350">
              <a:buNone/>
            </a:pPr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</a:rPr>
              <a:t>Program Evaluation and Review Technique</a:t>
            </a:r>
          </a:p>
          <a:p>
            <a:pPr marL="514350" indent="-514350">
              <a:buNone/>
            </a:pPr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</a:rPr>
              <a:t>Critical Path Method </a:t>
            </a:r>
            <a:endParaRPr lang="en-GB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Techniques of Controlling     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4. Management by Objectives </a:t>
            </a: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5. Direct Supervision </a:t>
            </a: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6. Self Control </a:t>
            </a: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7. Break Even point </a:t>
            </a:r>
          </a:p>
          <a:p>
            <a:pPr marL="514350" indent="-51435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8. Management Information system </a:t>
            </a:r>
            <a:r>
              <a:rPr lang="en-GB" sz="2400" b="1" dirty="0" smtClean="0">
                <a:solidFill>
                  <a:srgbClr val="0070C0"/>
                </a:solidFill>
              </a:rPr>
              <a:t> </a:t>
            </a:r>
            <a:r>
              <a:rPr lang="en-GB" sz="2400" b="1" dirty="0" smtClean="0">
                <a:solidFill>
                  <a:srgbClr val="0070C0"/>
                </a:solidFill>
              </a:rPr>
              <a:t> </a:t>
            </a:r>
            <a:r>
              <a:rPr lang="en-GB" sz="2400" b="1" dirty="0" smtClean="0">
                <a:solidFill>
                  <a:srgbClr val="0070C0"/>
                </a:solidFill>
              </a:rPr>
              <a:t> </a:t>
            </a: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en-GB" sz="2400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Features of Motivation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71553"/>
            <a:ext cx="3867828" cy="1928825"/>
          </a:xfrm>
        </p:spPr>
        <p:txBody>
          <a:bodyPr/>
          <a:lstStyle/>
          <a:p>
            <a:pPr marL="342900" indent="-342900"/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6. Motivation is an art </a:t>
            </a:r>
          </a:p>
          <a:p>
            <a:pPr marL="342900" indent="-342900"/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7. Different from job satisfaction                                                                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Importance  of Motivation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71553"/>
            <a:ext cx="3867828" cy="358843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Higher efficiency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Innovation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Corporate Image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Team Work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Optimum Resources                                                                 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Importance  of Motivation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571604" y="1071553"/>
            <a:ext cx="4286280" cy="3588430"/>
          </a:xfrm>
        </p:spPr>
        <p:txBody>
          <a:bodyPr/>
          <a:lstStyle/>
          <a:p>
            <a:pPr marL="342900" indent="-342900">
              <a:buAutoNum type="arabicPeriod" startAt="6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Reduction in Absenteeism </a:t>
            </a:r>
          </a:p>
          <a:p>
            <a:pPr marL="342900" indent="-342900">
              <a:buAutoNum type="arabicPeriod" startAt="6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 startAt="6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Reduction in Labour Turnover</a:t>
            </a:r>
          </a:p>
          <a:p>
            <a:pPr marL="342900" indent="-342900">
              <a:buAutoNum type="arabicPeriod" startAt="6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 startAt="6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Better Relations</a:t>
            </a:r>
          </a:p>
          <a:p>
            <a:pPr marL="342900" indent="-342900">
              <a:buAutoNum type="arabicPeriod" startAt="6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 startAt="6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Improved Morale</a:t>
            </a:r>
          </a:p>
          <a:p>
            <a:pPr marL="342900" indent="-342900">
              <a:buAutoNum type="arabicPeriod" startAt="6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 startAt="6"/>
            </a:pPr>
            <a:r>
              <a:rPr lang="en-GB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Reduction in Accidents </a:t>
            </a:r>
          </a:p>
          <a:p>
            <a:pPr marL="342900" indent="-342900">
              <a:buAutoNum type="arabicPeriod"/>
            </a:pPr>
            <a:endParaRPr lang="en-GB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Motivational Factors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B050"/>
                </a:solidFill>
              </a:rPr>
              <a:t>Monetary Factors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1600" b="1" dirty="0" smtClean="0">
                <a:solidFill>
                  <a:srgbClr val="7030A0"/>
                </a:solidFill>
              </a:rPr>
              <a:t>Salaries or wages </a:t>
            </a:r>
          </a:p>
          <a:p>
            <a:r>
              <a:rPr lang="en-GB" sz="1600" b="1" dirty="0" smtClean="0">
                <a:solidFill>
                  <a:srgbClr val="7030A0"/>
                </a:solidFill>
              </a:rPr>
              <a:t>Bonus</a:t>
            </a:r>
          </a:p>
          <a:p>
            <a:r>
              <a:rPr lang="en-GB" sz="1600" b="1" dirty="0" smtClean="0">
                <a:solidFill>
                  <a:srgbClr val="7030A0"/>
                </a:solidFill>
              </a:rPr>
              <a:t>Incentives</a:t>
            </a:r>
          </a:p>
          <a:p>
            <a:r>
              <a:rPr lang="en-GB" sz="1600" b="1" dirty="0" smtClean="0">
                <a:solidFill>
                  <a:srgbClr val="7030A0"/>
                </a:solidFill>
              </a:rPr>
              <a:t>Special Individual incentives</a:t>
            </a:r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B050"/>
                </a:solidFill>
              </a:rPr>
              <a:t>Non monetary Factors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GB" sz="1800" b="1" dirty="0" smtClean="0">
                <a:solidFill>
                  <a:srgbClr val="7030A0"/>
                </a:solidFill>
              </a:rPr>
              <a:t>Status or job title</a:t>
            </a:r>
          </a:p>
          <a:p>
            <a:r>
              <a:rPr lang="en-GB" sz="1800" b="1" dirty="0" smtClean="0">
                <a:solidFill>
                  <a:srgbClr val="7030A0"/>
                </a:solidFill>
              </a:rPr>
              <a:t>Appreciation and recognition</a:t>
            </a:r>
          </a:p>
          <a:p>
            <a:r>
              <a:rPr lang="en-GB" sz="1800" b="1" dirty="0" smtClean="0">
                <a:solidFill>
                  <a:srgbClr val="7030A0"/>
                </a:solidFill>
              </a:rPr>
              <a:t>Delegation of Authority </a:t>
            </a:r>
          </a:p>
          <a:p>
            <a:r>
              <a:rPr lang="en-GB" sz="1800" b="1" dirty="0" smtClean="0">
                <a:solidFill>
                  <a:srgbClr val="7030A0"/>
                </a:solidFill>
              </a:rPr>
              <a:t>Job security </a:t>
            </a:r>
          </a:p>
          <a:p>
            <a:r>
              <a:rPr lang="en-GB" sz="1800" b="1" dirty="0" smtClean="0">
                <a:solidFill>
                  <a:srgbClr val="7030A0"/>
                </a:solidFill>
              </a:rPr>
              <a:t>Working Conditions</a:t>
            </a:r>
          </a:p>
          <a:p>
            <a:r>
              <a:rPr lang="en-GB" sz="1800" b="1" dirty="0" smtClean="0">
                <a:solidFill>
                  <a:srgbClr val="7030A0"/>
                </a:solidFill>
              </a:rPr>
              <a:t>Job enrichment </a:t>
            </a:r>
          </a:p>
          <a:p>
            <a:r>
              <a:rPr lang="en-GB" sz="1800" b="1" dirty="0" smtClean="0">
                <a:solidFill>
                  <a:srgbClr val="7030A0"/>
                </a:solidFill>
              </a:rPr>
              <a:t>Workers participation</a:t>
            </a:r>
          </a:p>
          <a:p>
            <a:pPr>
              <a:buNone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2286000" y="4429137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https://www.youtube.com/watch?v=SzDOFKkktcw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WHAT IS COMMUNICATION? The root word of Communication is the Latin word  Communicare. which means “ to make common to many, share” Therefore,  Communication. - ppt video online downlo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57172"/>
            <a:ext cx="7500990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are the types of communication? Business Jarg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800"/>
            <a:ext cx="7500990" cy="3733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928926" y="4429138"/>
            <a:ext cx="30180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https://youtu.be/akfatVK5h3Y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618</Words>
  <Application>Microsoft Office PowerPoint</Application>
  <PresentationFormat>On-screen Show (16:9)</PresentationFormat>
  <Paragraphs>266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Custom Design</vt:lpstr>
      <vt:lpstr>Slide 1</vt:lpstr>
      <vt:lpstr>Motivation </vt:lpstr>
      <vt:lpstr>Features of Motivation </vt:lpstr>
      <vt:lpstr>Features of Motivation </vt:lpstr>
      <vt:lpstr>Importance  of Motivation </vt:lpstr>
      <vt:lpstr>Importance  of Motivation </vt:lpstr>
      <vt:lpstr>Motivational Factors</vt:lpstr>
      <vt:lpstr>Slide 8</vt:lpstr>
      <vt:lpstr>Slide 9</vt:lpstr>
      <vt:lpstr>Importance of Communication </vt:lpstr>
      <vt:lpstr>Barriers to Communication  </vt:lpstr>
      <vt:lpstr>Barriers to Communication  </vt:lpstr>
      <vt:lpstr>LEADERSHIP </vt:lpstr>
      <vt:lpstr>Nature and Characteristics of Leadership </vt:lpstr>
      <vt:lpstr>Nature and Characteristics of Leadership </vt:lpstr>
      <vt:lpstr>Functions of Leadership  </vt:lpstr>
      <vt:lpstr>Functions of Leadership  </vt:lpstr>
      <vt:lpstr>Qualities  of Good Leader  </vt:lpstr>
      <vt:lpstr>Qualities  of Good Leader  </vt:lpstr>
      <vt:lpstr>Qualities  of Good Leader  </vt:lpstr>
      <vt:lpstr>Qualities  of Good Leader  </vt:lpstr>
      <vt:lpstr>Leadership Styles   </vt:lpstr>
      <vt:lpstr>Leadership Styles   </vt:lpstr>
      <vt:lpstr>Controlling    </vt:lpstr>
      <vt:lpstr>Slide 25</vt:lpstr>
      <vt:lpstr>Characteristics of Controlling    </vt:lpstr>
      <vt:lpstr>Essentials  of good Controlling System     </vt:lpstr>
      <vt:lpstr>Characteristics of Controlling    </vt:lpstr>
      <vt:lpstr>Essentials  of good Controlling System     </vt:lpstr>
      <vt:lpstr>Slide 30</vt:lpstr>
      <vt:lpstr>Techniques of Controlling      </vt:lpstr>
      <vt:lpstr>Techniques of Controlling      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Windows User</cp:lastModifiedBy>
  <cp:revision>106</cp:revision>
  <dcterms:created xsi:type="dcterms:W3CDTF">2014-04-01T16:27:38Z</dcterms:created>
  <dcterms:modified xsi:type="dcterms:W3CDTF">2020-11-09T00:02:56Z</dcterms:modified>
</cp:coreProperties>
</file>