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93" r:id="rId10"/>
    <p:sldId id="277" r:id="rId11"/>
    <p:sldId id="294" r:id="rId12"/>
    <p:sldId id="275" r:id="rId13"/>
    <p:sldId id="276" r:id="rId14"/>
    <p:sldId id="310" r:id="rId15"/>
    <p:sldId id="311" r:id="rId16"/>
    <p:sldId id="312" r:id="rId17"/>
    <p:sldId id="313" r:id="rId18"/>
    <p:sldId id="314" r:id="rId19"/>
    <p:sldId id="315" r:id="rId20"/>
    <p:sldId id="316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3" Type="http://schemas.openxmlformats.org/officeDocument/2006/relationships/slide" Target="slides/slide2.xml" /><Relationship Id="rId21" Type="http://schemas.openxmlformats.org/officeDocument/2006/relationships/slide" Target="slides/slide20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5" Type="http://schemas.openxmlformats.org/officeDocument/2006/relationships/tableStyles" Target="tableStyles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slide" Target="slides/slide19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24" Type="http://schemas.openxmlformats.org/officeDocument/2006/relationships/theme" Target="theme/theme1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23" Type="http://schemas.openxmlformats.org/officeDocument/2006/relationships/viewProps" Target="viewProps.xml" /><Relationship Id="rId10" Type="http://schemas.openxmlformats.org/officeDocument/2006/relationships/slide" Target="slides/slide9.xml" /><Relationship Id="rId19" Type="http://schemas.openxmlformats.org/officeDocument/2006/relationships/slide" Target="slides/slide18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presProps" Target="presProps.xml" 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C814F51-8625-4BB8-AD76-B76A327C3BF6}" type="doc">
      <dgm:prSet loTypeId="urn:microsoft.com/office/officeart/2005/8/layout/cycle5" loCatId="cycle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IN"/>
        </a:p>
      </dgm:t>
    </dgm:pt>
    <dgm:pt modelId="{921A1B17-A496-441D-8C26-6B0954010386}">
      <dgm:prSet phldrT="[Text]" custT="1"/>
      <dgm:spPr/>
      <dgm:t>
        <a:bodyPr/>
        <a:lstStyle/>
        <a:p>
          <a:r>
            <a:rPr lang="en-US" sz="900" dirty="0">
              <a:solidFill>
                <a:srgbClr val="0070C0"/>
              </a:solidFill>
            </a:rPr>
            <a:t>INVESTORS</a:t>
          </a:r>
          <a:endParaRPr lang="en-IN" sz="900" dirty="0">
            <a:solidFill>
              <a:srgbClr val="0070C0"/>
            </a:solidFill>
          </a:endParaRPr>
        </a:p>
      </dgm:t>
    </dgm:pt>
    <dgm:pt modelId="{1B61EC9C-BFBE-4321-8ACF-5E37D63E1B0A}" type="parTrans" cxnId="{98F3AE66-6529-4F30-8769-6D4DA53982D3}">
      <dgm:prSet/>
      <dgm:spPr/>
      <dgm:t>
        <a:bodyPr/>
        <a:lstStyle/>
        <a:p>
          <a:endParaRPr lang="en-IN" sz="900"/>
        </a:p>
      </dgm:t>
    </dgm:pt>
    <dgm:pt modelId="{8FCF8E76-7DC3-483E-A561-20A6C8C9A85B}" type="sibTrans" cxnId="{98F3AE66-6529-4F30-8769-6D4DA53982D3}">
      <dgm:prSet/>
      <dgm:spPr/>
      <dgm:t>
        <a:bodyPr/>
        <a:lstStyle/>
        <a:p>
          <a:endParaRPr lang="en-IN" sz="900">
            <a:solidFill>
              <a:srgbClr val="0070C0"/>
            </a:solidFill>
          </a:endParaRPr>
        </a:p>
      </dgm:t>
    </dgm:pt>
    <dgm:pt modelId="{8C422855-411B-4E3D-BFD5-983E055D85AE}">
      <dgm:prSet phldrT="[Text]" custT="1"/>
      <dgm:spPr/>
      <dgm:t>
        <a:bodyPr/>
        <a:lstStyle/>
        <a:p>
          <a:r>
            <a:rPr lang="en-US" sz="900" dirty="0">
              <a:solidFill>
                <a:srgbClr val="0070C0"/>
              </a:solidFill>
            </a:rPr>
            <a:t>POOL THEIR MONEY WITH</a:t>
          </a:r>
          <a:endParaRPr lang="en-IN" sz="900" dirty="0">
            <a:solidFill>
              <a:srgbClr val="0070C0"/>
            </a:solidFill>
          </a:endParaRPr>
        </a:p>
      </dgm:t>
    </dgm:pt>
    <dgm:pt modelId="{6CF58E73-EBAB-42FB-BA90-1061263F344D}" type="parTrans" cxnId="{70735170-248F-49F3-9C46-F48D70ECA1E8}">
      <dgm:prSet/>
      <dgm:spPr/>
      <dgm:t>
        <a:bodyPr/>
        <a:lstStyle/>
        <a:p>
          <a:endParaRPr lang="en-IN" sz="900"/>
        </a:p>
      </dgm:t>
    </dgm:pt>
    <dgm:pt modelId="{6E44A110-2418-4B44-A0FF-4B185F6BA0DC}" type="sibTrans" cxnId="{70735170-248F-49F3-9C46-F48D70ECA1E8}">
      <dgm:prSet/>
      <dgm:spPr/>
      <dgm:t>
        <a:bodyPr/>
        <a:lstStyle/>
        <a:p>
          <a:endParaRPr lang="en-IN" sz="900">
            <a:solidFill>
              <a:srgbClr val="0070C0"/>
            </a:solidFill>
          </a:endParaRPr>
        </a:p>
      </dgm:t>
    </dgm:pt>
    <dgm:pt modelId="{90E74187-4884-47C5-878C-53E5DCCE7702}">
      <dgm:prSet phldrT="[Text]" custT="1"/>
      <dgm:spPr/>
      <dgm:t>
        <a:bodyPr/>
        <a:lstStyle/>
        <a:p>
          <a:r>
            <a:rPr lang="en-US" sz="900" dirty="0">
              <a:solidFill>
                <a:srgbClr val="0070C0"/>
              </a:solidFill>
            </a:rPr>
            <a:t>FUND MANAGER</a:t>
          </a:r>
          <a:endParaRPr lang="en-IN" sz="900" dirty="0">
            <a:solidFill>
              <a:srgbClr val="0070C0"/>
            </a:solidFill>
          </a:endParaRPr>
        </a:p>
      </dgm:t>
    </dgm:pt>
    <dgm:pt modelId="{20296BCC-90E0-4907-8609-C1E15A27A526}" type="parTrans" cxnId="{CA6012A2-4123-4C24-B224-04C873DDE66B}">
      <dgm:prSet/>
      <dgm:spPr/>
      <dgm:t>
        <a:bodyPr/>
        <a:lstStyle/>
        <a:p>
          <a:endParaRPr lang="en-IN" sz="900"/>
        </a:p>
      </dgm:t>
    </dgm:pt>
    <dgm:pt modelId="{BAFB6314-012C-4D5F-B2C8-B31B7A604257}" type="sibTrans" cxnId="{CA6012A2-4123-4C24-B224-04C873DDE66B}">
      <dgm:prSet/>
      <dgm:spPr/>
      <dgm:t>
        <a:bodyPr/>
        <a:lstStyle/>
        <a:p>
          <a:endParaRPr lang="en-IN" sz="900">
            <a:solidFill>
              <a:srgbClr val="0070C0"/>
            </a:solidFill>
          </a:endParaRPr>
        </a:p>
      </dgm:t>
    </dgm:pt>
    <dgm:pt modelId="{EBD47356-DD19-4383-BAF6-E950AADD784E}">
      <dgm:prSet phldrT="[Text]" custT="1"/>
      <dgm:spPr/>
      <dgm:t>
        <a:bodyPr/>
        <a:lstStyle/>
        <a:p>
          <a:r>
            <a:rPr lang="en-US" sz="900" dirty="0">
              <a:solidFill>
                <a:srgbClr val="0070C0"/>
              </a:solidFill>
            </a:rPr>
            <a:t>INVEST IN </a:t>
          </a:r>
          <a:endParaRPr lang="en-IN" sz="900" dirty="0">
            <a:solidFill>
              <a:srgbClr val="0070C0"/>
            </a:solidFill>
          </a:endParaRPr>
        </a:p>
      </dgm:t>
    </dgm:pt>
    <dgm:pt modelId="{34C97270-6900-4542-A28B-4B93C053640D}" type="parTrans" cxnId="{4B405E6E-779C-414E-B16A-8A8A84846BB0}">
      <dgm:prSet/>
      <dgm:spPr/>
      <dgm:t>
        <a:bodyPr/>
        <a:lstStyle/>
        <a:p>
          <a:endParaRPr lang="en-IN" sz="900"/>
        </a:p>
      </dgm:t>
    </dgm:pt>
    <dgm:pt modelId="{2F87A416-7F89-42D5-A384-A4979BD5EB1F}" type="sibTrans" cxnId="{4B405E6E-779C-414E-B16A-8A8A84846BB0}">
      <dgm:prSet/>
      <dgm:spPr/>
      <dgm:t>
        <a:bodyPr/>
        <a:lstStyle/>
        <a:p>
          <a:endParaRPr lang="en-IN" sz="900">
            <a:solidFill>
              <a:srgbClr val="0070C0"/>
            </a:solidFill>
          </a:endParaRPr>
        </a:p>
      </dgm:t>
    </dgm:pt>
    <dgm:pt modelId="{7ED58AE3-DB83-4F81-B1BF-AF35AC8F9216}">
      <dgm:prSet phldrT="[Text]" custT="1"/>
      <dgm:spPr/>
      <dgm:t>
        <a:bodyPr/>
        <a:lstStyle/>
        <a:p>
          <a:r>
            <a:rPr lang="en-US" sz="900" dirty="0">
              <a:solidFill>
                <a:srgbClr val="0070C0"/>
              </a:solidFill>
            </a:rPr>
            <a:t>SECURITIES</a:t>
          </a:r>
          <a:endParaRPr lang="en-IN" sz="900" dirty="0">
            <a:solidFill>
              <a:srgbClr val="0070C0"/>
            </a:solidFill>
          </a:endParaRPr>
        </a:p>
      </dgm:t>
    </dgm:pt>
    <dgm:pt modelId="{E4E8C2C4-7A3E-4459-BF05-C5C96476257D}" type="parTrans" cxnId="{FA210039-E757-4603-8A19-713CE06DA3B1}">
      <dgm:prSet/>
      <dgm:spPr/>
      <dgm:t>
        <a:bodyPr/>
        <a:lstStyle/>
        <a:p>
          <a:endParaRPr lang="en-IN" sz="900"/>
        </a:p>
      </dgm:t>
    </dgm:pt>
    <dgm:pt modelId="{49CCEDDA-6028-43C4-AE0A-C101D782BFE2}" type="sibTrans" cxnId="{FA210039-E757-4603-8A19-713CE06DA3B1}">
      <dgm:prSet/>
      <dgm:spPr/>
      <dgm:t>
        <a:bodyPr/>
        <a:lstStyle/>
        <a:p>
          <a:endParaRPr lang="en-IN" sz="900">
            <a:solidFill>
              <a:srgbClr val="0070C0"/>
            </a:solidFill>
          </a:endParaRPr>
        </a:p>
      </dgm:t>
    </dgm:pt>
    <dgm:pt modelId="{10D63A06-7F73-40E8-8B3D-B110EECAE197}">
      <dgm:prSet phldrT="[Text]" custT="1"/>
      <dgm:spPr/>
      <dgm:t>
        <a:bodyPr/>
        <a:lstStyle/>
        <a:p>
          <a:r>
            <a:rPr lang="en-US" sz="900" dirty="0">
              <a:solidFill>
                <a:srgbClr val="0070C0"/>
              </a:solidFill>
            </a:rPr>
            <a:t>GENERATES</a:t>
          </a:r>
          <a:endParaRPr lang="en-IN" sz="900" dirty="0">
            <a:solidFill>
              <a:srgbClr val="0070C0"/>
            </a:solidFill>
          </a:endParaRPr>
        </a:p>
      </dgm:t>
    </dgm:pt>
    <dgm:pt modelId="{5CB2B957-0EAC-48BE-81E8-2EE9CCD1BAD9}" type="parTrans" cxnId="{A620C76C-65D3-4726-BF55-EF31B582FEDE}">
      <dgm:prSet/>
      <dgm:spPr/>
      <dgm:t>
        <a:bodyPr/>
        <a:lstStyle/>
        <a:p>
          <a:endParaRPr lang="en-IN" sz="900"/>
        </a:p>
      </dgm:t>
    </dgm:pt>
    <dgm:pt modelId="{EB94BC0E-E28E-44D6-A1DA-A3C7454A0BDE}" type="sibTrans" cxnId="{A620C76C-65D3-4726-BF55-EF31B582FEDE}">
      <dgm:prSet/>
      <dgm:spPr/>
      <dgm:t>
        <a:bodyPr/>
        <a:lstStyle/>
        <a:p>
          <a:endParaRPr lang="en-IN" sz="900">
            <a:solidFill>
              <a:srgbClr val="0070C0"/>
            </a:solidFill>
          </a:endParaRPr>
        </a:p>
      </dgm:t>
    </dgm:pt>
    <dgm:pt modelId="{4DB3F312-91F4-4DF4-AAEB-C2F51D9FD72C}">
      <dgm:prSet phldrT="[Text]" custT="1"/>
      <dgm:spPr/>
      <dgm:t>
        <a:bodyPr/>
        <a:lstStyle/>
        <a:p>
          <a:r>
            <a:rPr lang="en-US" sz="900" dirty="0">
              <a:solidFill>
                <a:srgbClr val="0070C0"/>
              </a:solidFill>
            </a:rPr>
            <a:t>RETURNS</a:t>
          </a:r>
        </a:p>
      </dgm:t>
    </dgm:pt>
    <dgm:pt modelId="{01F3D66C-8A74-4440-A630-A70BF386978B}" type="parTrans" cxnId="{61DFC68F-9AC2-476F-B2F0-AD427FA1C0E5}">
      <dgm:prSet/>
      <dgm:spPr/>
      <dgm:t>
        <a:bodyPr/>
        <a:lstStyle/>
        <a:p>
          <a:endParaRPr lang="en-IN" sz="900"/>
        </a:p>
      </dgm:t>
    </dgm:pt>
    <dgm:pt modelId="{0B182C66-4750-4F99-85ED-7BDA6A530D6B}" type="sibTrans" cxnId="{61DFC68F-9AC2-476F-B2F0-AD427FA1C0E5}">
      <dgm:prSet/>
      <dgm:spPr/>
      <dgm:t>
        <a:bodyPr/>
        <a:lstStyle/>
        <a:p>
          <a:endParaRPr lang="en-IN" sz="900">
            <a:solidFill>
              <a:srgbClr val="0070C0"/>
            </a:solidFill>
          </a:endParaRPr>
        </a:p>
      </dgm:t>
    </dgm:pt>
    <dgm:pt modelId="{5F08579C-9E9F-4053-A864-D3F76E450F6B}">
      <dgm:prSet phldrT="[Text]" custT="1"/>
      <dgm:spPr/>
      <dgm:t>
        <a:bodyPr/>
        <a:lstStyle/>
        <a:p>
          <a:r>
            <a:rPr lang="en-US" sz="900" dirty="0">
              <a:solidFill>
                <a:srgbClr val="0070C0"/>
              </a:solidFill>
            </a:rPr>
            <a:t>PASSED BACK TO</a:t>
          </a:r>
        </a:p>
      </dgm:t>
    </dgm:pt>
    <dgm:pt modelId="{752246E6-9160-4D97-B262-FCBB968F7190}" type="parTrans" cxnId="{655B9C58-35CA-4001-8D31-C658558E654B}">
      <dgm:prSet/>
      <dgm:spPr/>
      <dgm:t>
        <a:bodyPr/>
        <a:lstStyle/>
        <a:p>
          <a:endParaRPr lang="en-IN" sz="900"/>
        </a:p>
      </dgm:t>
    </dgm:pt>
    <dgm:pt modelId="{147178A0-8D7B-4E05-944A-E3B88D3163FD}" type="sibTrans" cxnId="{655B9C58-35CA-4001-8D31-C658558E654B}">
      <dgm:prSet/>
      <dgm:spPr/>
      <dgm:t>
        <a:bodyPr/>
        <a:lstStyle/>
        <a:p>
          <a:endParaRPr lang="en-IN" sz="900">
            <a:solidFill>
              <a:srgbClr val="0070C0"/>
            </a:solidFill>
          </a:endParaRPr>
        </a:p>
      </dgm:t>
    </dgm:pt>
    <dgm:pt modelId="{AFAC7AD4-F2D6-4FC7-A879-5FA77535C413}" type="pres">
      <dgm:prSet presAssocID="{2C814F51-8625-4BB8-AD76-B76A327C3BF6}" presName="cycle" presStyleCnt="0">
        <dgm:presLayoutVars>
          <dgm:dir/>
          <dgm:resizeHandles val="exact"/>
        </dgm:presLayoutVars>
      </dgm:prSet>
      <dgm:spPr/>
    </dgm:pt>
    <dgm:pt modelId="{8CCD62CF-5BE8-4979-AE39-394949C033CE}" type="pres">
      <dgm:prSet presAssocID="{921A1B17-A496-441D-8C26-6B0954010386}" presName="node" presStyleLbl="node1" presStyleIdx="0" presStyleCnt="8" custRadScaleRad="100096" custRadScaleInc="-5569">
        <dgm:presLayoutVars>
          <dgm:bulletEnabled val="1"/>
        </dgm:presLayoutVars>
      </dgm:prSet>
      <dgm:spPr/>
    </dgm:pt>
    <dgm:pt modelId="{5CA01DBB-5390-41D5-B0E0-240644C001C2}" type="pres">
      <dgm:prSet presAssocID="{921A1B17-A496-441D-8C26-6B0954010386}" presName="spNode" presStyleCnt="0"/>
      <dgm:spPr/>
    </dgm:pt>
    <dgm:pt modelId="{EB4AEEA2-7303-4BD7-8EF3-C9CB9FBF7FB5}" type="pres">
      <dgm:prSet presAssocID="{8FCF8E76-7DC3-483E-A561-20A6C8C9A85B}" presName="sibTrans" presStyleLbl="sibTrans1D1" presStyleIdx="0" presStyleCnt="8"/>
      <dgm:spPr/>
    </dgm:pt>
    <dgm:pt modelId="{21F9BD73-680E-42B6-A139-E853AC9B3399}" type="pres">
      <dgm:prSet presAssocID="{8C422855-411B-4E3D-BFD5-983E055D85AE}" presName="node" presStyleLbl="node1" presStyleIdx="1" presStyleCnt="8">
        <dgm:presLayoutVars>
          <dgm:bulletEnabled val="1"/>
        </dgm:presLayoutVars>
      </dgm:prSet>
      <dgm:spPr/>
    </dgm:pt>
    <dgm:pt modelId="{423A0909-14BB-4B52-BA79-A1B45F7B71FF}" type="pres">
      <dgm:prSet presAssocID="{8C422855-411B-4E3D-BFD5-983E055D85AE}" presName="spNode" presStyleCnt="0"/>
      <dgm:spPr/>
    </dgm:pt>
    <dgm:pt modelId="{6873C0A0-3830-4C00-A4D4-135CE493DC1B}" type="pres">
      <dgm:prSet presAssocID="{6E44A110-2418-4B44-A0FF-4B185F6BA0DC}" presName="sibTrans" presStyleLbl="sibTrans1D1" presStyleIdx="1" presStyleCnt="8"/>
      <dgm:spPr/>
    </dgm:pt>
    <dgm:pt modelId="{F145897B-1EA6-4A6A-A037-F5BCCB59EEF6}" type="pres">
      <dgm:prSet presAssocID="{90E74187-4884-47C5-878C-53E5DCCE7702}" presName="node" presStyleLbl="node1" presStyleIdx="2" presStyleCnt="8">
        <dgm:presLayoutVars>
          <dgm:bulletEnabled val="1"/>
        </dgm:presLayoutVars>
      </dgm:prSet>
      <dgm:spPr/>
    </dgm:pt>
    <dgm:pt modelId="{BE4E8154-985C-4D84-B32C-0F1757D6004A}" type="pres">
      <dgm:prSet presAssocID="{90E74187-4884-47C5-878C-53E5DCCE7702}" presName="spNode" presStyleCnt="0"/>
      <dgm:spPr/>
    </dgm:pt>
    <dgm:pt modelId="{55F11234-1162-47E8-8C62-4D7B68F20D28}" type="pres">
      <dgm:prSet presAssocID="{BAFB6314-012C-4D5F-B2C8-B31B7A604257}" presName="sibTrans" presStyleLbl="sibTrans1D1" presStyleIdx="2" presStyleCnt="8"/>
      <dgm:spPr/>
    </dgm:pt>
    <dgm:pt modelId="{2D0DDE9B-6BF1-4772-846B-E450276D5B6D}" type="pres">
      <dgm:prSet presAssocID="{EBD47356-DD19-4383-BAF6-E950AADD784E}" presName="node" presStyleLbl="node1" presStyleIdx="3" presStyleCnt="8">
        <dgm:presLayoutVars>
          <dgm:bulletEnabled val="1"/>
        </dgm:presLayoutVars>
      </dgm:prSet>
      <dgm:spPr/>
    </dgm:pt>
    <dgm:pt modelId="{8FA8529D-179B-4DE5-8650-3120B026643A}" type="pres">
      <dgm:prSet presAssocID="{EBD47356-DD19-4383-BAF6-E950AADD784E}" presName="spNode" presStyleCnt="0"/>
      <dgm:spPr/>
    </dgm:pt>
    <dgm:pt modelId="{60BFD2A5-6A4E-4B8A-B023-D6048E498435}" type="pres">
      <dgm:prSet presAssocID="{2F87A416-7F89-42D5-A384-A4979BD5EB1F}" presName="sibTrans" presStyleLbl="sibTrans1D1" presStyleIdx="3" presStyleCnt="8"/>
      <dgm:spPr/>
    </dgm:pt>
    <dgm:pt modelId="{F873EE6F-E937-496C-B52D-8D231E9EBF40}" type="pres">
      <dgm:prSet presAssocID="{7ED58AE3-DB83-4F81-B1BF-AF35AC8F9216}" presName="node" presStyleLbl="node1" presStyleIdx="4" presStyleCnt="8">
        <dgm:presLayoutVars>
          <dgm:bulletEnabled val="1"/>
        </dgm:presLayoutVars>
      </dgm:prSet>
      <dgm:spPr/>
    </dgm:pt>
    <dgm:pt modelId="{02B2DA75-3C0E-4CBC-A5A2-448A4F33CE21}" type="pres">
      <dgm:prSet presAssocID="{7ED58AE3-DB83-4F81-B1BF-AF35AC8F9216}" presName="spNode" presStyleCnt="0"/>
      <dgm:spPr/>
    </dgm:pt>
    <dgm:pt modelId="{A99D223B-0B9D-466B-AE8C-BB56A253E2DC}" type="pres">
      <dgm:prSet presAssocID="{49CCEDDA-6028-43C4-AE0A-C101D782BFE2}" presName="sibTrans" presStyleLbl="sibTrans1D1" presStyleIdx="4" presStyleCnt="8"/>
      <dgm:spPr/>
    </dgm:pt>
    <dgm:pt modelId="{051E69FE-3C75-4120-AA26-AEA0D1AC7323}" type="pres">
      <dgm:prSet presAssocID="{10D63A06-7F73-40E8-8B3D-B110EECAE197}" presName="node" presStyleLbl="node1" presStyleIdx="5" presStyleCnt="8">
        <dgm:presLayoutVars>
          <dgm:bulletEnabled val="1"/>
        </dgm:presLayoutVars>
      </dgm:prSet>
      <dgm:spPr/>
    </dgm:pt>
    <dgm:pt modelId="{0D6943E3-F838-43A7-91F0-58C152EEC8E4}" type="pres">
      <dgm:prSet presAssocID="{10D63A06-7F73-40E8-8B3D-B110EECAE197}" presName="spNode" presStyleCnt="0"/>
      <dgm:spPr/>
    </dgm:pt>
    <dgm:pt modelId="{EDDD6A5B-9776-4C2B-ABBB-3FEAD61D796A}" type="pres">
      <dgm:prSet presAssocID="{EB94BC0E-E28E-44D6-A1DA-A3C7454A0BDE}" presName="sibTrans" presStyleLbl="sibTrans1D1" presStyleIdx="5" presStyleCnt="8"/>
      <dgm:spPr/>
    </dgm:pt>
    <dgm:pt modelId="{990C93F6-C224-4DF6-AD28-B6B3B77B6F33}" type="pres">
      <dgm:prSet presAssocID="{4DB3F312-91F4-4DF4-AAEB-C2F51D9FD72C}" presName="node" presStyleLbl="node1" presStyleIdx="6" presStyleCnt="8">
        <dgm:presLayoutVars>
          <dgm:bulletEnabled val="1"/>
        </dgm:presLayoutVars>
      </dgm:prSet>
      <dgm:spPr/>
    </dgm:pt>
    <dgm:pt modelId="{36DD10EF-9ADF-4CAC-853B-05C1157C4001}" type="pres">
      <dgm:prSet presAssocID="{4DB3F312-91F4-4DF4-AAEB-C2F51D9FD72C}" presName="spNode" presStyleCnt="0"/>
      <dgm:spPr/>
    </dgm:pt>
    <dgm:pt modelId="{253B95EB-B432-44BB-B455-1B913AD1C707}" type="pres">
      <dgm:prSet presAssocID="{0B182C66-4750-4F99-85ED-7BDA6A530D6B}" presName="sibTrans" presStyleLbl="sibTrans1D1" presStyleIdx="6" presStyleCnt="8"/>
      <dgm:spPr/>
    </dgm:pt>
    <dgm:pt modelId="{5641595A-9AFB-4B12-A6E3-5B89DFA223FF}" type="pres">
      <dgm:prSet presAssocID="{5F08579C-9E9F-4053-A864-D3F76E450F6B}" presName="node" presStyleLbl="node1" presStyleIdx="7" presStyleCnt="8">
        <dgm:presLayoutVars>
          <dgm:bulletEnabled val="1"/>
        </dgm:presLayoutVars>
      </dgm:prSet>
      <dgm:spPr/>
    </dgm:pt>
    <dgm:pt modelId="{A487E73B-18AC-418E-AEB0-B91976D90347}" type="pres">
      <dgm:prSet presAssocID="{5F08579C-9E9F-4053-A864-D3F76E450F6B}" presName="spNode" presStyleCnt="0"/>
      <dgm:spPr/>
    </dgm:pt>
    <dgm:pt modelId="{4D869781-80AC-4F06-A7D7-59EAF39F97C2}" type="pres">
      <dgm:prSet presAssocID="{147178A0-8D7B-4E05-944A-E3B88D3163FD}" presName="sibTrans" presStyleLbl="sibTrans1D1" presStyleIdx="7" presStyleCnt="8"/>
      <dgm:spPr/>
    </dgm:pt>
  </dgm:ptLst>
  <dgm:cxnLst>
    <dgm:cxn modelId="{F425CB02-BB8D-493D-AE8F-68DED1D96DEB}" type="presOf" srcId="{147178A0-8D7B-4E05-944A-E3B88D3163FD}" destId="{4D869781-80AC-4F06-A7D7-59EAF39F97C2}" srcOrd="0" destOrd="0" presId="urn:microsoft.com/office/officeart/2005/8/layout/cycle5"/>
    <dgm:cxn modelId="{8563AE05-635E-42AA-B184-5ABA38E59DD8}" type="presOf" srcId="{49CCEDDA-6028-43C4-AE0A-C101D782BFE2}" destId="{A99D223B-0B9D-466B-AE8C-BB56A253E2DC}" srcOrd="0" destOrd="0" presId="urn:microsoft.com/office/officeart/2005/8/layout/cycle5"/>
    <dgm:cxn modelId="{5C0D2317-8565-4260-99C9-1B6ECA510038}" type="presOf" srcId="{8FCF8E76-7DC3-483E-A561-20A6C8C9A85B}" destId="{EB4AEEA2-7303-4BD7-8EF3-C9CB9FBF7FB5}" srcOrd="0" destOrd="0" presId="urn:microsoft.com/office/officeart/2005/8/layout/cycle5"/>
    <dgm:cxn modelId="{FA210039-E757-4603-8A19-713CE06DA3B1}" srcId="{2C814F51-8625-4BB8-AD76-B76A327C3BF6}" destId="{7ED58AE3-DB83-4F81-B1BF-AF35AC8F9216}" srcOrd="4" destOrd="0" parTransId="{E4E8C2C4-7A3E-4459-BF05-C5C96476257D}" sibTransId="{49CCEDDA-6028-43C4-AE0A-C101D782BFE2}"/>
    <dgm:cxn modelId="{5613A741-4E9E-4909-9899-4BEEAE9E68E6}" type="presOf" srcId="{BAFB6314-012C-4D5F-B2C8-B31B7A604257}" destId="{55F11234-1162-47E8-8C62-4D7B68F20D28}" srcOrd="0" destOrd="0" presId="urn:microsoft.com/office/officeart/2005/8/layout/cycle5"/>
    <dgm:cxn modelId="{98F3AE66-6529-4F30-8769-6D4DA53982D3}" srcId="{2C814F51-8625-4BB8-AD76-B76A327C3BF6}" destId="{921A1B17-A496-441D-8C26-6B0954010386}" srcOrd="0" destOrd="0" parTransId="{1B61EC9C-BFBE-4321-8ACF-5E37D63E1B0A}" sibTransId="{8FCF8E76-7DC3-483E-A561-20A6C8C9A85B}"/>
    <dgm:cxn modelId="{DE99326A-6341-4D19-94BC-8D3AF5A6E969}" type="presOf" srcId="{7ED58AE3-DB83-4F81-B1BF-AF35AC8F9216}" destId="{F873EE6F-E937-496C-B52D-8D231E9EBF40}" srcOrd="0" destOrd="0" presId="urn:microsoft.com/office/officeart/2005/8/layout/cycle5"/>
    <dgm:cxn modelId="{C060B06B-8D19-4935-91A8-998B77A9127E}" type="presOf" srcId="{921A1B17-A496-441D-8C26-6B0954010386}" destId="{8CCD62CF-5BE8-4979-AE39-394949C033CE}" srcOrd="0" destOrd="0" presId="urn:microsoft.com/office/officeart/2005/8/layout/cycle5"/>
    <dgm:cxn modelId="{A620C76C-65D3-4726-BF55-EF31B582FEDE}" srcId="{2C814F51-8625-4BB8-AD76-B76A327C3BF6}" destId="{10D63A06-7F73-40E8-8B3D-B110EECAE197}" srcOrd="5" destOrd="0" parTransId="{5CB2B957-0EAC-48BE-81E8-2EE9CCD1BAD9}" sibTransId="{EB94BC0E-E28E-44D6-A1DA-A3C7454A0BDE}"/>
    <dgm:cxn modelId="{4B405E6E-779C-414E-B16A-8A8A84846BB0}" srcId="{2C814F51-8625-4BB8-AD76-B76A327C3BF6}" destId="{EBD47356-DD19-4383-BAF6-E950AADD784E}" srcOrd="3" destOrd="0" parTransId="{34C97270-6900-4542-A28B-4B93C053640D}" sibTransId="{2F87A416-7F89-42D5-A384-A4979BD5EB1F}"/>
    <dgm:cxn modelId="{70735170-248F-49F3-9C46-F48D70ECA1E8}" srcId="{2C814F51-8625-4BB8-AD76-B76A327C3BF6}" destId="{8C422855-411B-4E3D-BFD5-983E055D85AE}" srcOrd="1" destOrd="0" parTransId="{6CF58E73-EBAB-42FB-BA90-1061263F344D}" sibTransId="{6E44A110-2418-4B44-A0FF-4B185F6BA0DC}"/>
    <dgm:cxn modelId="{1C4A2975-246A-4BCD-8889-3642BA475AB7}" type="presOf" srcId="{5F08579C-9E9F-4053-A864-D3F76E450F6B}" destId="{5641595A-9AFB-4B12-A6E3-5B89DFA223FF}" srcOrd="0" destOrd="0" presId="urn:microsoft.com/office/officeart/2005/8/layout/cycle5"/>
    <dgm:cxn modelId="{655B9C58-35CA-4001-8D31-C658558E654B}" srcId="{2C814F51-8625-4BB8-AD76-B76A327C3BF6}" destId="{5F08579C-9E9F-4053-A864-D3F76E450F6B}" srcOrd="7" destOrd="0" parTransId="{752246E6-9160-4D97-B262-FCBB968F7190}" sibTransId="{147178A0-8D7B-4E05-944A-E3B88D3163FD}"/>
    <dgm:cxn modelId="{89F60189-A889-41A1-B839-3DD0BC0A374A}" type="presOf" srcId="{90E74187-4884-47C5-878C-53E5DCCE7702}" destId="{F145897B-1EA6-4A6A-A037-F5BCCB59EEF6}" srcOrd="0" destOrd="0" presId="urn:microsoft.com/office/officeart/2005/8/layout/cycle5"/>
    <dgm:cxn modelId="{D3A1058C-19A3-469F-8838-5F8F5C94BE7D}" type="presOf" srcId="{0B182C66-4750-4F99-85ED-7BDA6A530D6B}" destId="{253B95EB-B432-44BB-B455-1B913AD1C707}" srcOrd="0" destOrd="0" presId="urn:microsoft.com/office/officeart/2005/8/layout/cycle5"/>
    <dgm:cxn modelId="{61DFC68F-9AC2-476F-B2F0-AD427FA1C0E5}" srcId="{2C814F51-8625-4BB8-AD76-B76A327C3BF6}" destId="{4DB3F312-91F4-4DF4-AAEB-C2F51D9FD72C}" srcOrd="6" destOrd="0" parTransId="{01F3D66C-8A74-4440-A630-A70BF386978B}" sibTransId="{0B182C66-4750-4F99-85ED-7BDA6A530D6B}"/>
    <dgm:cxn modelId="{89456692-A29C-493D-94C0-705437412BAE}" type="presOf" srcId="{8C422855-411B-4E3D-BFD5-983E055D85AE}" destId="{21F9BD73-680E-42B6-A139-E853AC9B3399}" srcOrd="0" destOrd="0" presId="urn:microsoft.com/office/officeart/2005/8/layout/cycle5"/>
    <dgm:cxn modelId="{CA6012A2-4123-4C24-B224-04C873DDE66B}" srcId="{2C814F51-8625-4BB8-AD76-B76A327C3BF6}" destId="{90E74187-4884-47C5-878C-53E5DCCE7702}" srcOrd="2" destOrd="0" parTransId="{20296BCC-90E0-4907-8609-C1E15A27A526}" sibTransId="{BAFB6314-012C-4D5F-B2C8-B31B7A604257}"/>
    <dgm:cxn modelId="{55FE40B1-40FB-49B8-8B35-E368BD6A8FB2}" type="presOf" srcId="{10D63A06-7F73-40E8-8B3D-B110EECAE197}" destId="{051E69FE-3C75-4120-AA26-AEA0D1AC7323}" srcOrd="0" destOrd="0" presId="urn:microsoft.com/office/officeart/2005/8/layout/cycle5"/>
    <dgm:cxn modelId="{C2515BC8-8F0C-4ECB-B03F-F16FB7C84115}" type="presOf" srcId="{2F87A416-7F89-42D5-A384-A4979BD5EB1F}" destId="{60BFD2A5-6A4E-4B8A-B023-D6048E498435}" srcOrd="0" destOrd="0" presId="urn:microsoft.com/office/officeart/2005/8/layout/cycle5"/>
    <dgm:cxn modelId="{AE9250CB-8ED6-4CEF-933F-CB77C9E9033D}" type="presOf" srcId="{EB94BC0E-E28E-44D6-A1DA-A3C7454A0BDE}" destId="{EDDD6A5B-9776-4C2B-ABBB-3FEAD61D796A}" srcOrd="0" destOrd="0" presId="urn:microsoft.com/office/officeart/2005/8/layout/cycle5"/>
    <dgm:cxn modelId="{B810D1D3-0C00-4053-9265-8865849AF845}" type="presOf" srcId="{EBD47356-DD19-4383-BAF6-E950AADD784E}" destId="{2D0DDE9B-6BF1-4772-846B-E450276D5B6D}" srcOrd="0" destOrd="0" presId="urn:microsoft.com/office/officeart/2005/8/layout/cycle5"/>
    <dgm:cxn modelId="{7CD1F4DE-962E-4A1D-8D0B-F84A52ACB084}" type="presOf" srcId="{2C814F51-8625-4BB8-AD76-B76A327C3BF6}" destId="{AFAC7AD4-F2D6-4FC7-A879-5FA77535C413}" srcOrd="0" destOrd="0" presId="urn:microsoft.com/office/officeart/2005/8/layout/cycle5"/>
    <dgm:cxn modelId="{0CA10CF2-1D2F-4DEC-9FB9-D978DE9A5848}" type="presOf" srcId="{6E44A110-2418-4B44-A0FF-4B185F6BA0DC}" destId="{6873C0A0-3830-4C00-A4D4-135CE493DC1B}" srcOrd="0" destOrd="0" presId="urn:microsoft.com/office/officeart/2005/8/layout/cycle5"/>
    <dgm:cxn modelId="{FA8137FB-EEF8-48FE-97E4-44A747BA939D}" type="presOf" srcId="{4DB3F312-91F4-4DF4-AAEB-C2F51D9FD72C}" destId="{990C93F6-C224-4DF6-AD28-B6B3B77B6F33}" srcOrd="0" destOrd="0" presId="urn:microsoft.com/office/officeart/2005/8/layout/cycle5"/>
    <dgm:cxn modelId="{627C3946-5E6A-4479-B88A-4BD1C6CDCB2B}" type="presParOf" srcId="{AFAC7AD4-F2D6-4FC7-A879-5FA77535C413}" destId="{8CCD62CF-5BE8-4979-AE39-394949C033CE}" srcOrd="0" destOrd="0" presId="urn:microsoft.com/office/officeart/2005/8/layout/cycle5"/>
    <dgm:cxn modelId="{CB5E55D7-4631-40E0-9683-6ED96D743F93}" type="presParOf" srcId="{AFAC7AD4-F2D6-4FC7-A879-5FA77535C413}" destId="{5CA01DBB-5390-41D5-B0E0-240644C001C2}" srcOrd="1" destOrd="0" presId="urn:microsoft.com/office/officeart/2005/8/layout/cycle5"/>
    <dgm:cxn modelId="{4FD3ADAC-2913-4A2E-9DC8-A5F47DFF42DF}" type="presParOf" srcId="{AFAC7AD4-F2D6-4FC7-A879-5FA77535C413}" destId="{EB4AEEA2-7303-4BD7-8EF3-C9CB9FBF7FB5}" srcOrd="2" destOrd="0" presId="urn:microsoft.com/office/officeart/2005/8/layout/cycle5"/>
    <dgm:cxn modelId="{01815B99-74DA-4A25-B5E5-4F8806C205A6}" type="presParOf" srcId="{AFAC7AD4-F2D6-4FC7-A879-5FA77535C413}" destId="{21F9BD73-680E-42B6-A139-E853AC9B3399}" srcOrd="3" destOrd="0" presId="urn:microsoft.com/office/officeart/2005/8/layout/cycle5"/>
    <dgm:cxn modelId="{B29D76C2-2741-4ED0-84D8-6148E92AF18B}" type="presParOf" srcId="{AFAC7AD4-F2D6-4FC7-A879-5FA77535C413}" destId="{423A0909-14BB-4B52-BA79-A1B45F7B71FF}" srcOrd="4" destOrd="0" presId="urn:microsoft.com/office/officeart/2005/8/layout/cycle5"/>
    <dgm:cxn modelId="{B0FDA810-3DBB-45C3-8159-592B27828128}" type="presParOf" srcId="{AFAC7AD4-F2D6-4FC7-A879-5FA77535C413}" destId="{6873C0A0-3830-4C00-A4D4-135CE493DC1B}" srcOrd="5" destOrd="0" presId="urn:microsoft.com/office/officeart/2005/8/layout/cycle5"/>
    <dgm:cxn modelId="{A4E428A8-356C-4D5E-AF00-DDCA66F784A7}" type="presParOf" srcId="{AFAC7AD4-F2D6-4FC7-A879-5FA77535C413}" destId="{F145897B-1EA6-4A6A-A037-F5BCCB59EEF6}" srcOrd="6" destOrd="0" presId="urn:microsoft.com/office/officeart/2005/8/layout/cycle5"/>
    <dgm:cxn modelId="{4F5C488D-F0A7-4546-B0AD-D543FCE4C113}" type="presParOf" srcId="{AFAC7AD4-F2D6-4FC7-A879-5FA77535C413}" destId="{BE4E8154-985C-4D84-B32C-0F1757D6004A}" srcOrd="7" destOrd="0" presId="urn:microsoft.com/office/officeart/2005/8/layout/cycle5"/>
    <dgm:cxn modelId="{CBBDD316-1C42-4E92-A412-60908F5923FE}" type="presParOf" srcId="{AFAC7AD4-F2D6-4FC7-A879-5FA77535C413}" destId="{55F11234-1162-47E8-8C62-4D7B68F20D28}" srcOrd="8" destOrd="0" presId="urn:microsoft.com/office/officeart/2005/8/layout/cycle5"/>
    <dgm:cxn modelId="{90AD3B0E-C43C-42C7-97B8-59E6B176B682}" type="presParOf" srcId="{AFAC7AD4-F2D6-4FC7-A879-5FA77535C413}" destId="{2D0DDE9B-6BF1-4772-846B-E450276D5B6D}" srcOrd="9" destOrd="0" presId="urn:microsoft.com/office/officeart/2005/8/layout/cycle5"/>
    <dgm:cxn modelId="{33865508-A781-447E-A395-BD1726D1D7E0}" type="presParOf" srcId="{AFAC7AD4-F2D6-4FC7-A879-5FA77535C413}" destId="{8FA8529D-179B-4DE5-8650-3120B026643A}" srcOrd="10" destOrd="0" presId="urn:microsoft.com/office/officeart/2005/8/layout/cycle5"/>
    <dgm:cxn modelId="{E187524C-6962-40D4-A3AE-588E530BD7B7}" type="presParOf" srcId="{AFAC7AD4-F2D6-4FC7-A879-5FA77535C413}" destId="{60BFD2A5-6A4E-4B8A-B023-D6048E498435}" srcOrd="11" destOrd="0" presId="urn:microsoft.com/office/officeart/2005/8/layout/cycle5"/>
    <dgm:cxn modelId="{CC644E03-7F87-481B-8313-256F42CE8CC5}" type="presParOf" srcId="{AFAC7AD4-F2D6-4FC7-A879-5FA77535C413}" destId="{F873EE6F-E937-496C-B52D-8D231E9EBF40}" srcOrd="12" destOrd="0" presId="urn:microsoft.com/office/officeart/2005/8/layout/cycle5"/>
    <dgm:cxn modelId="{F647C103-1DEA-4F5A-B96D-F85AC58D264F}" type="presParOf" srcId="{AFAC7AD4-F2D6-4FC7-A879-5FA77535C413}" destId="{02B2DA75-3C0E-4CBC-A5A2-448A4F33CE21}" srcOrd="13" destOrd="0" presId="urn:microsoft.com/office/officeart/2005/8/layout/cycle5"/>
    <dgm:cxn modelId="{D647BA1E-8CBA-4FDA-A865-8968EE3E8990}" type="presParOf" srcId="{AFAC7AD4-F2D6-4FC7-A879-5FA77535C413}" destId="{A99D223B-0B9D-466B-AE8C-BB56A253E2DC}" srcOrd="14" destOrd="0" presId="urn:microsoft.com/office/officeart/2005/8/layout/cycle5"/>
    <dgm:cxn modelId="{39AA5A7B-E9B9-488F-8240-9302CE8FDEEE}" type="presParOf" srcId="{AFAC7AD4-F2D6-4FC7-A879-5FA77535C413}" destId="{051E69FE-3C75-4120-AA26-AEA0D1AC7323}" srcOrd="15" destOrd="0" presId="urn:microsoft.com/office/officeart/2005/8/layout/cycle5"/>
    <dgm:cxn modelId="{988E0ED1-7AFC-4727-AF35-3653C00DF78F}" type="presParOf" srcId="{AFAC7AD4-F2D6-4FC7-A879-5FA77535C413}" destId="{0D6943E3-F838-43A7-91F0-58C152EEC8E4}" srcOrd="16" destOrd="0" presId="urn:microsoft.com/office/officeart/2005/8/layout/cycle5"/>
    <dgm:cxn modelId="{1622EC85-8391-4D9B-B109-48E221671970}" type="presParOf" srcId="{AFAC7AD4-F2D6-4FC7-A879-5FA77535C413}" destId="{EDDD6A5B-9776-4C2B-ABBB-3FEAD61D796A}" srcOrd="17" destOrd="0" presId="urn:microsoft.com/office/officeart/2005/8/layout/cycle5"/>
    <dgm:cxn modelId="{064BC178-65E5-4FA9-907D-2E3EB3BA1EA1}" type="presParOf" srcId="{AFAC7AD4-F2D6-4FC7-A879-5FA77535C413}" destId="{990C93F6-C224-4DF6-AD28-B6B3B77B6F33}" srcOrd="18" destOrd="0" presId="urn:microsoft.com/office/officeart/2005/8/layout/cycle5"/>
    <dgm:cxn modelId="{B3FE08B0-8BA2-446C-9BCE-5B1773206080}" type="presParOf" srcId="{AFAC7AD4-F2D6-4FC7-A879-5FA77535C413}" destId="{36DD10EF-9ADF-4CAC-853B-05C1157C4001}" srcOrd="19" destOrd="0" presId="urn:microsoft.com/office/officeart/2005/8/layout/cycle5"/>
    <dgm:cxn modelId="{87B747D5-4C8A-4555-AB72-53E3F36407A9}" type="presParOf" srcId="{AFAC7AD4-F2D6-4FC7-A879-5FA77535C413}" destId="{253B95EB-B432-44BB-B455-1B913AD1C707}" srcOrd="20" destOrd="0" presId="urn:microsoft.com/office/officeart/2005/8/layout/cycle5"/>
    <dgm:cxn modelId="{23296966-A49A-4474-93DD-C6EB2CB202DE}" type="presParOf" srcId="{AFAC7AD4-F2D6-4FC7-A879-5FA77535C413}" destId="{5641595A-9AFB-4B12-A6E3-5B89DFA223FF}" srcOrd="21" destOrd="0" presId="urn:microsoft.com/office/officeart/2005/8/layout/cycle5"/>
    <dgm:cxn modelId="{002A4D7E-1A1C-4504-B718-99247DE6848A}" type="presParOf" srcId="{AFAC7AD4-F2D6-4FC7-A879-5FA77535C413}" destId="{A487E73B-18AC-418E-AEB0-B91976D90347}" srcOrd="22" destOrd="0" presId="urn:microsoft.com/office/officeart/2005/8/layout/cycle5"/>
    <dgm:cxn modelId="{88FF3976-0352-4CDE-9CBF-22A20C3025EC}" type="presParOf" srcId="{AFAC7AD4-F2D6-4FC7-A879-5FA77535C413}" destId="{4D869781-80AC-4F06-A7D7-59EAF39F97C2}" srcOrd="23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CD62CF-5BE8-4979-AE39-394949C033CE}">
      <dsp:nvSpPr>
        <dsp:cNvPr id="0" name=""/>
        <dsp:cNvSpPr/>
      </dsp:nvSpPr>
      <dsp:spPr>
        <a:xfrm>
          <a:off x="4641183" y="215"/>
          <a:ext cx="728104" cy="473267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>
              <a:solidFill>
                <a:srgbClr val="0070C0"/>
              </a:solidFill>
            </a:rPr>
            <a:t>INVESTORS</a:t>
          </a:r>
          <a:endParaRPr lang="en-IN" sz="900" kern="1200" dirty="0">
            <a:solidFill>
              <a:srgbClr val="0070C0"/>
            </a:solidFill>
          </a:endParaRPr>
        </a:p>
      </dsp:txBody>
      <dsp:txXfrm>
        <a:off x="4664286" y="23318"/>
        <a:ext cx="681898" cy="427061"/>
      </dsp:txXfrm>
    </dsp:sp>
    <dsp:sp modelId="{EB4AEEA2-7303-4BD7-8EF3-C9CB9FBF7FB5}">
      <dsp:nvSpPr>
        <dsp:cNvPr id="0" name=""/>
        <dsp:cNvSpPr/>
      </dsp:nvSpPr>
      <dsp:spPr>
        <a:xfrm>
          <a:off x="3383084" y="235793"/>
          <a:ext cx="3284284" cy="3284284"/>
        </a:xfrm>
        <a:custGeom>
          <a:avLst/>
          <a:gdLst/>
          <a:ahLst/>
          <a:cxnLst/>
          <a:rect l="0" t="0" r="0" b="0"/>
          <a:pathLst>
            <a:path>
              <a:moveTo>
                <a:pt x="2095325" y="63770"/>
              </a:moveTo>
              <a:arcTo wR="1642142" hR="1642142" stAng="17161192" swAng="712454"/>
            </a:path>
          </a:pathLst>
        </a:custGeom>
        <a:noFill/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F9BD73-680E-42B6-A139-E853AC9B3399}">
      <dsp:nvSpPr>
        <dsp:cNvPr id="0" name=""/>
        <dsp:cNvSpPr/>
      </dsp:nvSpPr>
      <dsp:spPr>
        <a:xfrm>
          <a:off x="5826317" y="482589"/>
          <a:ext cx="728104" cy="473267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>
              <a:solidFill>
                <a:srgbClr val="0070C0"/>
              </a:solidFill>
            </a:rPr>
            <a:t>POOL THEIR MONEY WITH</a:t>
          </a:r>
          <a:endParaRPr lang="en-IN" sz="900" kern="1200" dirty="0">
            <a:solidFill>
              <a:srgbClr val="0070C0"/>
            </a:solidFill>
          </a:endParaRPr>
        </a:p>
      </dsp:txBody>
      <dsp:txXfrm>
        <a:off x="5849420" y="505692"/>
        <a:ext cx="681898" cy="427061"/>
      </dsp:txXfrm>
    </dsp:sp>
    <dsp:sp modelId="{6873C0A0-3830-4C00-A4D4-135CE493DC1B}">
      <dsp:nvSpPr>
        <dsp:cNvPr id="0" name=""/>
        <dsp:cNvSpPr/>
      </dsp:nvSpPr>
      <dsp:spPr>
        <a:xfrm>
          <a:off x="3387057" y="238251"/>
          <a:ext cx="3284284" cy="3284284"/>
        </a:xfrm>
        <a:custGeom>
          <a:avLst/>
          <a:gdLst/>
          <a:ahLst/>
          <a:cxnLst/>
          <a:rect l="0" t="0" r="0" b="0"/>
          <a:pathLst>
            <a:path>
              <a:moveTo>
                <a:pt x="3076825" y="843195"/>
              </a:moveTo>
              <a:arcTo wR="1642142" hR="1642142" stAng="19853245" swAng="940562"/>
            </a:path>
          </a:pathLst>
        </a:custGeom>
        <a:noFill/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45897B-1EA6-4A6A-A037-F5BCCB59EEF6}">
      <dsp:nvSpPr>
        <dsp:cNvPr id="0" name=""/>
        <dsp:cNvSpPr/>
      </dsp:nvSpPr>
      <dsp:spPr>
        <a:xfrm>
          <a:off x="6307290" y="1643760"/>
          <a:ext cx="728104" cy="473267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>
              <a:solidFill>
                <a:srgbClr val="0070C0"/>
              </a:solidFill>
            </a:rPr>
            <a:t>FUND MANAGER</a:t>
          </a:r>
          <a:endParaRPr lang="en-IN" sz="900" kern="1200" dirty="0">
            <a:solidFill>
              <a:srgbClr val="0070C0"/>
            </a:solidFill>
          </a:endParaRPr>
        </a:p>
      </dsp:txBody>
      <dsp:txXfrm>
        <a:off x="6330393" y="1666863"/>
        <a:ext cx="681898" cy="427061"/>
      </dsp:txXfrm>
    </dsp:sp>
    <dsp:sp modelId="{55F11234-1162-47E8-8C62-4D7B68F20D28}">
      <dsp:nvSpPr>
        <dsp:cNvPr id="0" name=""/>
        <dsp:cNvSpPr/>
      </dsp:nvSpPr>
      <dsp:spPr>
        <a:xfrm>
          <a:off x="3387057" y="238251"/>
          <a:ext cx="3284284" cy="3284284"/>
        </a:xfrm>
        <a:custGeom>
          <a:avLst/>
          <a:gdLst/>
          <a:ahLst/>
          <a:cxnLst/>
          <a:rect l="0" t="0" r="0" b="0"/>
          <a:pathLst>
            <a:path>
              <a:moveTo>
                <a:pt x="3239335" y="2023724"/>
              </a:moveTo>
              <a:arcTo wR="1642142" hR="1642142" stAng="806194" swAng="940562"/>
            </a:path>
          </a:pathLst>
        </a:custGeom>
        <a:noFill/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D0DDE9B-6BF1-4772-846B-E450276D5B6D}">
      <dsp:nvSpPr>
        <dsp:cNvPr id="0" name=""/>
        <dsp:cNvSpPr/>
      </dsp:nvSpPr>
      <dsp:spPr>
        <a:xfrm>
          <a:off x="5826317" y="2804930"/>
          <a:ext cx="728104" cy="473267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>
              <a:solidFill>
                <a:srgbClr val="0070C0"/>
              </a:solidFill>
            </a:rPr>
            <a:t>INVEST IN </a:t>
          </a:r>
          <a:endParaRPr lang="en-IN" sz="900" kern="1200" dirty="0">
            <a:solidFill>
              <a:srgbClr val="0070C0"/>
            </a:solidFill>
          </a:endParaRPr>
        </a:p>
      </dsp:txBody>
      <dsp:txXfrm>
        <a:off x="5849420" y="2828033"/>
        <a:ext cx="681898" cy="427061"/>
      </dsp:txXfrm>
    </dsp:sp>
    <dsp:sp modelId="{60BFD2A5-6A4E-4B8A-B023-D6048E498435}">
      <dsp:nvSpPr>
        <dsp:cNvPr id="0" name=""/>
        <dsp:cNvSpPr/>
      </dsp:nvSpPr>
      <dsp:spPr>
        <a:xfrm>
          <a:off x="3387057" y="238251"/>
          <a:ext cx="3284284" cy="3284284"/>
        </a:xfrm>
        <a:custGeom>
          <a:avLst/>
          <a:gdLst/>
          <a:ahLst/>
          <a:cxnLst/>
          <a:rect l="0" t="0" r="0" b="0"/>
          <a:pathLst>
            <a:path>
              <a:moveTo>
                <a:pt x="2410653" y="3093356"/>
              </a:moveTo>
              <a:arcTo wR="1642142" hR="1642142" stAng="3725755" swAng="680573"/>
            </a:path>
          </a:pathLst>
        </a:custGeom>
        <a:noFill/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73EE6F-E937-496C-B52D-8D231E9EBF40}">
      <dsp:nvSpPr>
        <dsp:cNvPr id="0" name=""/>
        <dsp:cNvSpPr/>
      </dsp:nvSpPr>
      <dsp:spPr>
        <a:xfrm>
          <a:off x="4665147" y="3285902"/>
          <a:ext cx="728104" cy="473267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>
              <a:solidFill>
                <a:srgbClr val="0070C0"/>
              </a:solidFill>
            </a:rPr>
            <a:t>SECURITIES</a:t>
          </a:r>
          <a:endParaRPr lang="en-IN" sz="900" kern="1200" dirty="0">
            <a:solidFill>
              <a:srgbClr val="0070C0"/>
            </a:solidFill>
          </a:endParaRPr>
        </a:p>
      </dsp:txBody>
      <dsp:txXfrm>
        <a:off x="4688250" y="3309005"/>
        <a:ext cx="681898" cy="427061"/>
      </dsp:txXfrm>
    </dsp:sp>
    <dsp:sp modelId="{A99D223B-0B9D-466B-AE8C-BB56A253E2DC}">
      <dsp:nvSpPr>
        <dsp:cNvPr id="0" name=""/>
        <dsp:cNvSpPr/>
      </dsp:nvSpPr>
      <dsp:spPr>
        <a:xfrm>
          <a:off x="3387057" y="238251"/>
          <a:ext cx="3284284" cy="3284284"/>
        </a:xfrm>
        <a:custGeom>
          <a:avLst/>
          <a:gdLst/>
          <a:ahLst/>
          <a:cxnLst/>
          <a:rect l="0" t="0" r="0" b="0"/>
          <a:pathLst>
            <a:path>
              <a:moveTo>
                <a:pt x="1174067" y="3216162"/>
              </a:moveTo>
              <a:arcTo wR="1642142" hR="1642142" stAng="6393671" swAng="680573"/>
            </a:path>
          </a:pathLst>
        </a:custGeom>
        <a:noFill/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1E69FE-3C75-4120-AA26-AEA0D1AC7323}">
      <dsp:nvSpPr>
        <dsp:cNvPr id="0" name=""/>
        <dsp:cNvSpPr/>
      </dsp:nvSpPr>
      <dsp:spPr>
        <a:xfrm>
          <a:off x="3503977" y="2804930"/>
          <a:ext cx="728104" cy="473267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>
              <a:solidFill>
                <a:srgbClr val="0070C0"/>
              </a:solidFill>
            </a:rPr>
            <a:t>GENERATES</a:t>
          </a:r>
          <a:endParaRPr lang="en-IN" sz="900" kern="1200" dirty="0">
            <a:solidFill>
              <a:srgbClr val="0070C0"/>
            </a:solidFill>
          </a:endParaRPr>
        </a:p>
      </dsp:txBody>
      <dsp:txXfrm>
        <a:off x="3527080" y="2828033"/>
        <a:ext cx="681898" cy="427061"/>
      </dsp:txXfrm>
    </dsp:sp>
    <dsp:sp modelId="{EDDD6A5B-9776-4C2B-ABBB-3FEAD61D796A}">
      <dsp:nvSpPr>
        <dsp:cNvPr id="0" name=""/>
        <dsp:cNvSpPr/>
      </dsp:nvSpPr>
      <dsp:spPr>
        <a:xfrm>
          <a:off x="3387057" y="238251"/>
          <a:ext cx="3284284" cy="3284284"/>
        </a:xfrm>
        <a:custGeom>
          <a:avLst/>
          <a:gdLst/>
          <a:ahLst/>
          <a:cxnLst/>
          <a:rect l="0" t="0" r="0" b="0"/>
          <a:pathLst>
            <a:path>
              <a:moveTo>
                <a:pt x="207459" y="2441089"/>
              </a:moveTo>
              <a:arcTo wR="1642142" hR="1642142" stAng="9053245" swAng="940562"/>
            </a:path>
          </a:pathLst>
        </a:custGeom>
        <a:noFill/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0C93F6-C224-4DF6-AD28-B6B3B77B6F33}">
      <dsp:nvSpPr>
        <dsp:cNvPr id="0" name=""/>
        <dsp:cNvSpPr/>
      </dsp:nvSpPr>
      <dsp:spPr>
        <a:xfrm>
          <a:off x="3023005" y="1643760"/>
          <a:ext cx="728104" cy="473267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>
              <a:solidFill>
                <a:srgbClr val="0070C0"/>
              </a:solidFill>
            </a:rPr>
            <a:t>RETURNS</a:t>
          </a:r>
        </a:p>
      </dsp:txBody>
      <dsp:txXfrm>
        <a:off x="3046108" y="1666863"/>
        <a:ext cx="681898" cy="427061"/>
      </dsp:txXfrm>
    </dsp:sp>
    <dsp:sp modelId="{253B95EB-B432-44BB-B455-1B913AD1C707}">
      <dsp:nvSpPr>
        <dsp:cNvPr id="0" name=""/>
        <dsp:cNvSpPr/>
      </dsp:nvSpPr>
      <dsp:spPr>
        <a:xfrm>
          <a:off x="3387057" y="238251"/>
          <a:ext cx="3284284" cy="3284284"/>
        </a:xfrm>
        <a:custGeom>
          <a:avLst/>
          <a:gdLst/>
          <a:ahLst/>
          <a:cxnLst/>
          <a:rect l="0" t="0" r="0" b="0"/>
          <a:pathLst>
            <a:path>
              <a:moveTo>
                <a:pt x="44949" y="1260560"/>
              </a:moveTo>
              <a:arcTo wR="1642142" hR="1642142" stAng="11606194" swAng="940562"/>
            </a:path>
          </a:pathLst>
        </a:custGeom>
        <a:noFill/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641595A-9AFB-4B12-A6E3-5B89DFA223FF}">
      <dsp:nvSpPr>
        <dsp:cNvPr id="0" name=""/>
        <dsp:cNvSpPr/>
      </dsp:nvSpPr>
      <dsp:spPr>
        <a:xfrm>
          <a:off x="3503977" y="482589"/>
          <a:ext cx="728104" cy="473267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>
              <a:solidFill>
                <a:srgbClr val="0070C0"/>
              </a:solidFill>
            </a:rPr>
            <a:t>PASSED BACK TO</a:t>
          </a:r>
        </a:p>
      </dsp:txBody>
      <dsp:txXfrm>
        <a:off x="3527080" y="505692"/>
        <a:ext cx="681898" cy="427061"/>
      </dsp:txXfrm>
    </dsp:sp>
    <dsp:sp modelId="{4D869781-80AC-4F06-A7D7-59EAF39F97C2}">
      <dsp:nvSpPr>
        <dsp:cNvPr id="0" name=""/>
        <dsp:cNvSpPr/>
      </dsp:nvSpPr>
      <dsp:spPr>
        <a:xfrm>
          <a:off x="3391394" y="235568"/>
          <a:ext cx="3284284" cy="3284284"/>
        </a:xfrm>
        <a:custGeom>
          <a:avLst/>
          <a:gdLst/>
          <a:ahLst/>
          <a:cxnLst/>
          <a:rect l="0" t="0" r="0" b="0"/>
          <a:pathLst>
            <a:path>
              <a:moveTo>
                <a:pt x="864954" y="195556"/>
              </a:moveTo>
              <a:arcTo wR="1642142" hR="1642142" stAng="14505168" swAng="650190"/>
            </a:path>
          </a:pathLst>
        </a:custGeom>
        <a:noFill/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42775" units="1/cm"/>
          <inkml:channelProperty channel="T" name="resolution" value="1" units="1/dev"/>
        </inkml:channelProperties>
      </inkml:inkSource>
      <inkml:timestamp xml:id="ts0" timeString="2020-08-03T08:06:00.673"/>
    </inkml:context>
    <inkml:brush xml:id="br0">
      <inkml:brushProperty name="width" value="0.10583" units="cm"/>
      <inkml:brushProperty name="height" value="0.10583" units="cm"/>
      <inkml:brushProperty name="color" value="#177D36"/>
      <inkml:brushProperty name="fitToCurve" value="1"/>
    </inkml:brush>
  </inkml:definitions>
  <inkml:trace contextRef="#ctx0" brushRef="#br0">0 0 0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42775" units="1/cm"/>
          <inkml:channelProperty channel="T" name="resolution" value="1" units="1/dev"/>
        </inkml:channelProperties>
      </inkml:inkSource>
      <inkml:timestamp xml:id="ts0" timeString="2020-08-03T08:06:06.450"/>
    </inkml:context>
    <inkml:brush xml:id="br0">
      <inkml:brushProperty name="width" value="0.10583" units="cm"/>
      <inkml:brushProperty name="height" value="0.10583" units="cm"/>
      <inkml:brushProperty name="color" value="#177D36"/>
      <inkml:brushProperty name="fitToCurve" value="1"/>
    </inkml:brush>
  </inkml:definitions>
  <inkml:trace contextRef="#ctx0" brushRef="#br0">7223 0 0,'0'53'219,"0"-27"-203,0 27-16,0-26 0,0 26 15,0-27-15,0 1 16,0-1 0,0 1-16,0-1 15,0 0-15,0 1 16,0-1-16,0 1 16,0-1-16,0 1 15,0-1 16,0 1 1,0-1 30,0 1-46,0-1-16,0 27 15,0-27 1,0 1 0,0-1 15,0 1-15,0-1-1,0 1 1,0-1 15,0 27-15,0-26 62,0-1 47,0 0-63,0 1 16,0-1-62,0 1 47,0-1-32,0 1 203,0-1-203,0 1 282,0-1-282,0 27 16,0-26-31,0-1-16,0 0 15,0 1 1,0-1-16,0 1 31,0-1-15,27-26 78,-27-26-32,0-1-46,0 1 15,0-1 0,0 1 0,0 0 16,0-27-31,0 26 31,0 1-32,0-1 1,-106 27 0,0 0-1,80 0-15,-80 0 16,79 0-16,1 0 16,-1 0-1,1 0-15,0 0 0,-1 0 250,1 0-219,-27 0-15,-80 0-16,54 0 16,26 0-16,27 0 15,-1 0-15,1 0 16,-1 0-16,-26 0 16,27 0-16,-1 0 15,1 0 63,0 0 32,-133-26-95,0-1 1,80 27-16,-27 0 0,79 0 16,1 0-1,-1 0-15,1 0 16,0 0-16,-1 0 15,1 0-15,-1 0 32,-26 0-1,-26 0-31,-53 0 16,79 0-16,26 0 15,1 0 1,-1 0-16,1 0 15,-1 0-15,-26 0 16,-26 0-16,0 0 0,-54 0 16,107 0-16,0 0 15,-1 0-15,1 0 16,-1 0-16,1 0 16,-1 0-16,1 0 15,-1 0 16,-26 0-15,-79 0-16,26 0 0,53 0 16,0 0-16,27 0 15,0 0-15,-1 0 16,-26 0 0,27 0-16,-1 0 15,1 0 1,-54 0-1,-78 0-15,78 0 0,27 0 16,27 0-16,-53 0 16,-27 0-16,53 0 15,26 0 1,1 0-16,-27 0 16,26 0-16,1 0 15,0 0-15,-54 0 31,-52 0-31,79 0 16,27 0-16,-1 0 16,-79 0-1,53 27-15,27-27 16,-1 0-16,1 0 16,-27 0-16,-53 0 15,53 0-15,27 0 0,-1 0 16,1 0-16,-80 0 15,53 0-15,27 0 16,-1 0 0,1 0-16,-1 0 15,1 0-15,-1 0 16,1 0 15,-1 0-31,-25 0 0,-28 26 16,1-26-16,52 0 15,1 0-15,-1 0 16,-25 0-16,-1 27 16,26-27-16,-26 0 15,27 0 1,-1 0-16,1 0 16,-1 0-16,1 0 15,-1 0-15,1 0 0,-80 0 16,53 0-1,0 0-15,27 0 16,-1 0-16,-25 0 16,25 0-16,1 0 15,-27 0 1,0 0-16,-27 0 16,54 0-16,-1 0 0,1 0 15,-27 0-15,27 0 16,-1 0-1,1 0-15,-27 0 16,26 0-16,27 26 47,-26-26 78,-1 0-94,1 0-31,0 0 16,-1 0-16,1 0 15,-1 0-15,1 0 16,-1 0-16,27 27 47,0-1 0,0 1 15,0-1-15,0 0 31,0 1-46,0-1-1,0 1-16,0-1 1,0 27 0,0-26-16,0-1 0,0 1 15,27-27-15,-27 26 16,0 0 0,26 1-16,1-1 15,-27 27-15,26-26 16,-26-1-16,27 1 15,-1-1-15,-26 1 16,0-1-16,0 1 16,0-1-1,0 0 1,0 1 15,0-1 47,0 1-31,0-1-31,0 1-1,0-1 1,0 1-16,0 26 31,0-27-31,0 0 16,0 1 46,0-1-30,0 1-17,0-1 1,0 1 0,0 26-1,0-27 1,0 1-16,0-1 15,0 1 1,0-1 0,0 0 15,0 1 16,0 26-16,0-27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42775" units="1/cm"/>
          <inkml:channelProperty channel="T" name="resolution" value="1" units="1/dev"/>
        </inkml:channelProperties>
      </inkml:inkSource>
      <inkml:timestamp xml:id="ts0" timeString="2020-08-03T08:06:12.063"/>
    </inkml:context>
    <inkml:brush xml:id="br0">
      <inkml:brushProperty name="width" value="0.10583" units="cm"/>
      <inkml:brushProperty name="height" value="0.10583" units="cm"/>
      <inkml:brushProperty name="color" value="#177D36"/>
      <inkml:brushProperty name="fitToCurve" value="1"/>
    </inkml:brush>
  </inkml:definitions>
  <inkml:trace contextRef="#ctx0" brushRef="#br0">0 106 0,'0'27'297,"26"-1"-282,-26 1 1,0-1-16,0 1 15,0-1 32,0 1-31,0-1 15,27-26 16,-1 0 47,-26 26-94,0 1 31,27-27-15,-27 26-1,0 1 17,0-1-1,26-26-16,-26 27 1,27-1 31,-27 27 0,53-53 0,-27 0 390,-26 27-390,0-1-16,27-26 438,-1 0-422,27 0-16,-53-26-15,26 26-1,-26-27 17,27 27-17,-27-26-15,0-1 32,0 1 14,0-1-14,0 1 15,26 26-1,1 0-14,-27-27-17,26 27 1,1 0 15,-1-26 0,27 26 1,-26-27 46,-1 27-31,-26-26-32,0 0 1,0-1 0,0 1 15,0-1-16,26 27-15,-26-26 32,0-1 61,0 1-77,0-27 15,27 53 1,-27-27 30,0 1 16,0-1-31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42775" units="1/cm"/>
          <inkml:channelProperty channel="T" name="resolution" value="1" units="1/dev"/>
        </inkml:channelProperties>
      </inkml:inkSource>
      <inkml:timestamp xml:id="ts0" timeString="2020-08-03T08:06:19.946"/>
    </inkml:context>
    <inkml:brush xml:id="br0">
      <inkml:brushProperty name="width" value="0.10583" units="cm"/>
      <inkml:brushProperty name="height" value="0.10583" units="cm"/>
      <inkml:brushProperty name="color" value="#177D36"/>
      <inkml:brushProperty name="fitToCurve" value="1"/>
    </inkml:brush>
  </inkml:definitions>
  <inkml:trace contextRef="#ctx0" brushRef="#br0">0 64 0,'53'0'203,"-26"0"-188,26 0-15,52 0 0,-78 0 16,-1 0 0,27 0 15,80-27-31,-28 27 16,-52 0-16,27 0 15,78-26-15,-52 26 16,-79 0-16,-1 0 0,27 0 15,-26 0-15,-1 0 63,0 0 15,1 0-62,26 0-16,106 0 15,-54 0-15,-78 0 16,-1 0-16,1 0 16,52 0-16,-52 0 15,-1 0-15,1 0 16,25 0 124,81 0-124,-54 0-16,-26 0 16,-27 0-16,80 0 15,-26 0-15,-27 0 16,0 0-16,-1 0 0,-25 0 16,-1 0 77,54 0-77,52 0-16,-79 0 16,0 0-16,26 0 15,54 0-15,-81 0 16,-25 0-16,-1 0 15,1 0-15,26 0 16,-27 0-16,27 0 297,0 0-297,-27 0 16,1 0-16,-1 0 265,27 0-265,0 0 16,-26 0-16,-1 0 15,27 0 95,0 0-95,0 0-15,26 0 0,-26 0 16,0 0-16,-26 0 16,-1 0-1,0 0 251,-26 26-250,0 1-16,0-1 15,0 0-15,0 27 16,27-53-16,-27 27 0,0-1 15,26 1-15,-26-1 16,0 1-16,0-1 16,0 1-1,0 25 17,0-25-17,0-1 16,0 1 1,0-1-17,0 1 48,0-1-32,0 1-15,0 26-16,0-27 31,0 1-15,0-1-1,0 0-15,0 1 16,0-1-16,0 1 15,0-1-15,0 1 16,0-1-16,0 1 16,0-1-16,0 1 15,0-1-15,0 0 16,0 27-16,0-26 31,0-1 16,0 1-31,0-1 15,0 1-31,0-1 16,0 1-1,0 26 1,0-27-1,0 0 126,0 1-125,0-1-1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42775" units="1/cm"/>
          <inkml:channelProperty channel="T" name="resolution" value="1" units="1/dev"/>
        </inkml:channelProperties>
      </inkml:inkSource>
      <inkml:timestamp xml:id="ts0" timeString="2020-08-03T08:06:23.377"/>
    </inkml:context>
    <inkml:brush xml:id="br0">
      <inkml:brushProperty name="width" value="0.10583" units="cm"/>
      <inkml:brushProperty name="height" value="0.10583" units="cm"/>
      <inkml:brushProperty name="color" value="#177D36"/>
      <inkml:brushProperty name="fitToCurve" value="1"/>
    </inkml:brush>
  </inkml:definitions>
  <inkml:trace contextRef="#ctx0" brushRef="#br0">0 211 0,'0'27'218,"0"-1"-218,26 1 16,-26-1-16,0 1 16,27-27-16,-27 26 15,0 1-15,0 26 16,0-27-16,0 1 16,0-1-1,26-26 95,1 0-79,-27 26 0,0 1 16,0-1-47,0 1 16,26-27-1,-26 53 1,0-27 46,27 1-30,-27-1-1,0 1-16,26-27 79,27 0-47,-27 0 0,1 0-16,-1 0 63,1 0-78,-1-27 15,1 1-16,-27-1 1,0-26-16,0 27 16,26 26-16,-26-27 15,53 1 1,-53-1-16,0 1 16,27 0-1,-1-1 1,-26-26-1,26 27 1,-26-1-16,27 27 16,-27-26-16,26-1 15,1 1 1,-27-1-16,0 1 16,0-1-16,0 1 46,53 26-30,-53-26-16,26 26 16,-26-27-1,27 27 17,-27-26-32,0-1 15,0 1 1,0-27-1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EB731-BD7D-4E8C-8058-930AA5414B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3D3F614-2D67-4122-8581-5DF7D6F3398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C0E4BA-2C28-41FB-B988-95EAD53B16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A8B58-BB67-4137-BE23-C11E297A0539}" type="datetimeFigureOut">
              <a:rPr lang="en-IN" smtClean="0"/>
              <a:t>28-10-2020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85EAD1-DE61-46BB-9A6C-D04AE6178E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D9F69A-7155-494F-869D-FFF3742FC1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843C7-6404-4F4F-BB03-81A63E34EFD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163629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55A4E3-9AEA-4B4F-ADCE-0D6E7D8195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554D5E-321B-49D4-8050-0C65F82169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F1A86F-72C9-4423-8F3F-C60EB1D0E4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A8B58-BB67-4137-BE23-C11E297A0539}" type="datetimeFigureOut">
              <a:rPr lang="en-IN" smtClean="0"/>
              <a:t>28-10-2020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78656A-889A-436D-AD51-4681F73019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576072-E3DF-471C-8E27-694E651DBD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843C7-6404-4F4F-BB03-81A63E34EFD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283836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D2B5546-0294-46AA-A874-A902B2283D6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6A06440-C602-4E2C-AD2B-59CBA8BFD6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760206-C552-47B7-9EC0-CD35D0C29A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A8B58-BB67-4137-BE23-C11E297A0539}" type="datetimeFigureOut">
              <a:rPr lang="en-IN" smtClean="0"/>
              <a:t>28-10-2020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653C27-0809-4BA2-9A7E-7E9A604176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A81C80-EBC4-4586-B3CD-4349256EA1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843C7-6404-4F4F-BB03-81A63E34EFD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964806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E51D4B-F593-4E7F-AECB-3FD7138A6E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9700E8-6E3D-4FBE-ADD3-D4A15D6904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9D9636-21BA-4716-866E-C151CB7F95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A8B58-BB67-4137-BE23-C11E297A0539}" type="datetimeFigureOut">
              <a:rPr lang="en-IN" smtClean="0"/>
              <a:t>28-10-2020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954CED-747C-4DB2-ADB7-75BDF05A74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B6767E-58E4-472B-8E2A-1EF636A4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843C7-6404-4F4F-BB03-81A63E34EFD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598432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182635-B747-4949-8997-AED6F2507C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3828FF-35EF-4B09-B583-F7F7B5C3D8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C56A12-B059-4F9C-9451-3578D2FCE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A8B58-BB67-4137-BE23-C11E297A0539}" type="datetimeFigureOut">
              <a:rPr lang="en-IN" smtClean="0"/>
              <a:t>28-10-2020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FE786A-E8D7-40C2-B1AF-055905C89D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C6374A-4276-4886-AAFF-37FD29DA58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843C7-6404-4F4F-BB03-81A63E34EFD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5877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295764-A6AA-439D-832B-10F2CED75A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4AE175-3754-48A7-91E8-F71E8684CE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A7E0BC-70ED-476B-B022-08CF2FD82B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6AAF91-3121-4D7F-90DF-22E2E3C263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A8B58-BB67-4137-BE23-C11E297A0539}" type="datetimeFigureOut">
              <a:rPr lang="en-IN" smtClean="0"/>
              <a:t>28-10-2020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031214-59C9-47EC-AF72-F31A77E2F3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61BEAB-B4EF-4FAB-BF46-521B05C439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843C7-6404-4F4F-BB03-81A63E34EFD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270514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EB9A77-10D8-4242-A6B5-7644E5E5F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47D3F5-DD85-4B72-989B-76A1479D48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A5763FC-5E2D-41B8-B92A-9BA3ADFCAC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E31EEE9-4FDC-46DF-BED5-8AA60F8B165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CF8A1E7-1B00-4757-9665-50ADB4D7EB3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75D5F68-A268-4143-8A6E-F337BE8FBC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A8B58-BB67-4137-BE23-C11E297A0539}" type="datetimeFigureOut">
              <a:rPr lang="en-IN" smtClean="0"/>
              <a:t>28-10-2020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FC925C5-B16B-4702-AB4C-222A36F707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A956B47-36F0-46CB-A80E-F080E9F4D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843C7-6404-4F4F-BB03-81A63E34EFD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02579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66ADC3-3EDA-470E-BEF2-6F47015481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4F25CF2-718E-432F-AE38-9E6D6ED8CB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A8B58-BB67-4137-BE23-C11E297A0539}" type="datetimeFigureOut">
              <a:rPr lang="en-IN" smtClean="0"/>
              <a:t>28-10-2020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E17C3D-AE60-42BE-9A36-FC110BFCF8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3EF902-63CF-443C-AB53-3A898FDD1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843C7-6404-4F4F-BB03-81A63E34EFD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46390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7428004-D703-4A87-95AD-B9A667A217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A8B58-BB67-4137-BE23-C11E297A0539}" type="datetimeFigureOut">
              <a:rPr lang="en-IN" smtClean="0"/>
              <a:t>28-10-2020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0DE75AA-7191-479E-845D-300CEC83E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169153-6C21-46F3-B896-1539CEB7D1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843C7-6404-4F4F-BB03-81A63E34EFD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844062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B0BCA6-A472-4ACE-9192-2034E973A7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0E649A-4ADA-4D10-B9AF-0C4DC1E9F5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5E56E3-09F1-491B-8BAF-89DE4950A7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BD9C17-6075-4C63-8C7C-80768ED8DB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A8B58-BB67-4137-BE23-C11E297A0539}" type="datetimeFigureOut">
              <a:rPr lang="en-IN" smtClean="0"/>
              <a:t>28-10-2020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B56586-FFDD-41C5-9471-3A079C695E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7C3EEC-2117-4DF4-B5CA-ECB338D512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843C7-6404-4F4F-BB03-81A63E34EFD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11032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DD2136-687C-478C-B1BD-7738A63A87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001FA11-6645-40BC-9237-8217DE1450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B846E1D-DEF7-4863-8254-60FBA5C97E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B66271-9673-48B1-BC76-184DCCF94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A8B58-BB67-4137-BE23-C11E297A0539}" type="datetimeFigureOut">
              <a:rPr lang="en-IN" smtClean="0"/>
              <a:t>28-10-2020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99BF42-87B7-4EA3-86DB-DEAE465F5E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005EA9-CDB2-4616-8563-2E2171620E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843C7-6404-4F4F-BB03-81A63E34EFD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70650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DD03B8B-55B4-44F8-8496-9DA6A5CE0F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DE8423-AE1A-42B4-B7C1-14D8335C6C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26E5DF-C625-40BD-BB98-B0D0C624B18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CA8B58-BB67-4137-BE23-C11E297A0539}" type="datetimeFigureOut">
              <a:rPr lang="en-IN" smtClean="0"/>
              <a:t>28-10-2020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A1EF53-F79E-466B-A65D-C186742299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CD13CA-8D3F-48E6-9041-49992FE777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E843C7-6404-4F4F-BB03-81A63E34EFD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30491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customXml" Target="../ink/ink4.xml" /><Relationship Id="rId3" Type="http://schemas.openxmlformats.org/officeDocument/2006/relationships/image" Target="../media/image1.emf" /><Relationship Id="rId7" Type="http://schemas.openxmlformats.org/officeDocument/2006/relationships/image" Target="../media/image3.emf" /><Relationship Id="rId2" Type="http://schemas.openxmlformats.org/officeDocument/2006/relationships/customXml" Target="../ink/ink1.xml" /><Relationship Id="rId1" Type="http://schemas.openxmlformats.org/officeDocument/2006/relationships/slideLayout" Target="../slideLayouts/slideLayout2.xml" /><Relationship Id="rId6" Type="http://schemas.openxmlformats.org/officeDocument/2006/relationships/customXml" Target="../ink/ink3.xml" /><Relationship Id="rId11" Type="http://schemas.openxmlformats.org/officeDocument/2006/relationships/image" Target="../media/image5.emf" /><Relationship Id="rId5" Type="http://schemas.openxmlformats.org/officeDocument/2006/relationships/image" Target="../media/image2.emf" /><Relationship Id="rId10" Type="http://schemas.openxmlformats.org/officeDocument/2006/relationships/customXml" Target="../ink/ink5.xml" /><Relationship Id="rId4" Type="http://schemas.openxmlformats.org/officeDocument/2006/relationships/customXml" Target="../ink/ink2.xml" /><Relationship Id="rId9" Type="http://schemas.openxmlformats.org/officeDocument/2006/relationships/image" Target="../media/image4.emf" 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 /><Relationship Id="rId2" Type="http://schemas.openxmlformats.org/officeDocument/2006/relationships/diagramData" Target="../diagrams/data1.xml" /><Relationship Id="rId1" Type="http://schemas.openxmlformats.org/officeDocument/2006/relationships/slideLayout" Target="../slideLayouts/slideLayout2.xml" /><Relationship Id="rId6" Type="http://schemas.microsoft.com/office/2007/relationships/diagramDrawing" Target="../diagrams/drawing1.xml" /><Relationship Id="rId5" Type="http://schemas.openxmlformats.org/officeDocument/2006/relationships/diagramColors" Target="../diagrams/colors1.xml" /><Relationship Id="rId4" Type="http://schemas.openxmlformats.org/officeDocument/2006/relationships/diagramQuickStyle" Target="../diagrams/quickStyle1.xml" 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46290D-71FA-46BA-AE32-42174A226E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655762"/>
          </a:xfrm>
          <a:solidFill>
            <a:schemeClr val="accent2"/>
          </a:solidFill>
        </p:spPr>
        <p:txBody>
          <a:bodyPr>
            <a:normAutofit/>
          </a:bodyPr>
          <a:lstStyle/>
          <a:p>
            <a:r>
              <a:rPr lang="en-US" sz="8000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CHAPTER 4</a:t>
            </a:r>
            <a:endParaRPr lang="en-IN" sz="8000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5CE7A1-22AA-4879-866C-81AAC95E9D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124199"/>
            <a:ext cx="9144000" cy="2333625"/>
          </a:xfrm>
          <a:solidFill>
            <a:schemeClr val="accent4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en-US" sz="80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MUTUAL FUND AND BOND VALUATION</a:t>
            </a:r>
            <a:endParaRPr lang="en-IN" sz="8000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659964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21E6D4-76A0-45E0-B40C-92A8A9699D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38978"/>
            <a:ext cx="10058400" cy="1450757"/>
          </a:xfrm>
          <a:solidFill>
            <a:schemeClr val="accent2">
              <a:lumMod val="40000"/>
              <a:lumOff val="60000"/>
            </a:schemeClr>
          </a:solidFill>
          <a:ln>
            <a:solidFill>
              <a:srgbClr val="C00000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pPr algn="ctr"/>
            <a:r>
              <a:rPr lang="en-US" sz="4800" b="1" i="1" u="sng" dirty="0"/>
              <a:t>ENTRY LOAD &amp; EXIT LOAD</a:t>
            </a:r>
            <a:endParaRPr lang="en-IN" sz="4800" b="1" i="1" u="sn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9D4EBD-4DA9-4571-BE6B-769D6CD687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2108201"/>
            <a:ext cx="10058400" cy="3863973"/>
          </a:xfrm>
          <a:ln>
            <a:solidFill>
              <a:srgbClr val="00206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3200" dirty="0"/>
              <a:t> </a:t>
            </a:r>
            <a:r>
              <a:rPr lang="en-US" sz="3600" b="1" i="1" u="sng" dirty="0">
                <a:solidFill>
                  <a:srgbClr val="FF0000"/>
                </a:solidFill>
              </a:rPr>
              <a:t>ENTRY LOAD</a:t>
            </a:r>
            <a:r>
              <a:rPr lang="en-US" sz="3200" dirty="0"/>
              <a:t>:  </a:t>
            </a:r>
            <a:r>
              <a:rPr lang="en-US" sz="3200" b="1" i="1" dirty="0">
                <a:solidFill>
                  <a:schemeClr val="accent1">
                    <a:lumMod val="50000"/>
                  </a:schemeClr>
                </a:solidFill>
              </a:rPr>
              <a:t>When an Investor </a:t>
            </a:r>
            <a:r>
              <a:rPr lang="en-US" sz="3200" b="1" i="1" dirty="0">
                <a:solidFill>
                  <a:schemeClr val="accent2"/>
                </a:solidFill>
              </a:rPr>
              <a:t>joins the Mutual Fund as an investor</a:t>
            </a:r>
            <a:r>
              <a:rPr lang="en-US" sz="3200" b="1" i="1" dirty="0">
                <a:solidFill>
                  <a:schemeClr val="accent1">
                    <a:lumMod val="50000"/>
                  </a:schemeClr>
                </a:solidFill>
              </a:rPr>
              <a:t>, They pay a certain Amount of Fee which is known as Entry Load( at the time of Buying).</a:t>
            </a:r>
          </a:p>
          <a:p>
            <a:pPr>
              <a:buFont typeface="Wingdings" panose="05000000000000000000" pitchFamily="2" charset="2"/>
              <a:buChar char="v"/>
            </a:pPr>
            <a:endParaRPr lang="en-US" sz="3200" dirty="0"/>
          </a:p>
          <a:p>
            <a:pPr>
              <a:buFont typeface="Wingdings" panose="05000000000000000000" pitchFamily="2" charset="2"/>
              <a:buChar char="v"/>
            </a:pPr>
            <a:r>
              <a:rPr lang="en-US" sz="3600" b="1" i="1" u="sng" dirty="0">
                <a:solidFill>
                  <a:schemeClr val="accent3">
                    <a:lumMod val="50000"/>
                  </a:schemeClr>
                </a:solidFill>
              </a:rPr>
              <a:t>EXIT LOAD</a:t>
            </a:r>
            <a:r>
              <a:rPr lang="en-US" sz="3200" dirty="0"/>
              <a:t>:  </a:t>
            </a:r>
            <a:r>
              <a:rPr lang="en-US" sz="3200" b="1" i="1" dirty="0">
                <a:solidFill>
                  <a:srgbClr val="00B050"/>
                </a:solidFill>
              </a:rPr>
              <a:t>Exit Load is charged when an </a:t>
            </a:r>
            <a:r>
              <a:rPr lang="en-US" sz="3200" b="1" i="1" dirty="0">
                <a:solidFill>
                  <a:srgbClr val="C00000"/>
                </a:solidFill>
              </a:rPr>
              <a:t>Investor Exit the Mutual Fund</a:t>
            </a:r>
            <a:r>
              <a:rPr lang="en-US" sz="3200" b="1" i="1" dirty="0">
                <a:solidFill>
                  <a:srgbClr val="00B050"/>
                </a:solidFill>
              </a:rPr>
              <a:t> scheme before the Stipulated Period.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3200" dirty="0"/>
              <a:t> </a:t>
            </a:r>
            <a:r>
              <a:rPr lang="en-US" sz="3200" b="1" i="1" u="sng" dirty="0">
                <a:solidFill>
                  <a:srgbClr val="7030A0"/>
                </a:solidFill>
              </a:rPr>
              <a:t>The Rate of Exit Load Varies From scheme to scheme.</a:t>
            </a:r>
          </a:p>
          <a:p>
            <a:pPr>
              <a:buFont typeface="Wingdings" panose="05000000000000000000" pitchFamily="2" charset="2"/>
              <a:buChar char="ü"/>
            </a:pPr>
            <a:endParaRPr lang="en-IN" sz="3200" dirty="0"/>
          </a:p>
        </p:txBody>
      </p:sp>
    </p:spTree>
    <p:extLst>
      <p:ext uri="{BB962C8B-B14F-4D97-AF65-F5344CB8AC3E}">
        <p14:creationId xmlns:p14="http://schemas.microsoft.com/office/powerpoint/2010/main" val="10123372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673D70-A7E5-4995-8BA4-C03E0B039536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60000"/>
              <a:lumOff val="40000"/>
            </a:schemeClr>
          </a:solidFill>
          <a:ln>
            <a:solidFill>
              <a:schemeClr val="accent2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  <a:scene3d>
            <a:camera prst="perspectiveRelaxedModerately"/>
            <a:lightRig rig="threePt" dir="t"/>
          </a:scene3d>
          <a:sp3d>
            <a:bevelT w="139700" prst="cross"/>
          </a:sp3d>
        </p:spPr>
        <p:txBody>
          <a:bodyPr/>
          <a:lstStyle/>
          <a:p>
            <a:pPr algn="ctr"/>
            <a:r>
              <a:rPr lang="en-US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FORMULA TO CALCULATE PUBLIC OFFER PRICE &amp; REDEMPTION PRICE</a:t>
            </a:r>
            <a:endParaRPr lang="en-IN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D3937A-6FEF-48D1-860A-9DDDAA715D61}"/>
              </a:ext>
            </a:extLst>
          </p:cNvPr>
          <p:cNvSpPr>
            <a:spLocks noGrp="1"/>
          </p:cNvSpPr>
          <p:nvPr>
            <p:ph idx="1"/>
          </p:nvPr>
        </p:nvSpPr>
        <p:spPr>
          <a:ln>
            <a:solidFill>
              <a:srgbClr val="00B05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 </a:t>
            </a:r>
            <a:r>
              <a:rPr lang="en-US" b="1" i="1" u="sng" dirty="0">
                <a:solidFill>
                  <a:srgbClr val="FF0000"/>
                </a:solidFill>
              </a:rPr>
              <a:t>Calculation of Public Offer Price &amp; </a:t>
            </a:r>
            <a:r>
              <a:rPr lang="en-US" b="1" i="1" u="sng">
                <a:solidFill>
                  <a:srgbClr val="FF0000"/>
                </a:solidFill>
              </a:rPr>
              <a:t>Redemption Price</a:t>
            </a:r>
            <a:r>
              <a:rPr lang="en-US"/>
              <a:t>:- </a:t>
            </a:r>
            <a:endParaRPr lang="en-US" dirty="0"/>
          </a:p>
          <a:p>
            <a:pPr>
              <a:buFont typeface="Wingdings" panose="05000000000000000000" pitchFamily="2" charset="2"/>
              <a:buChar char="q"/>
            </a:pPr>
            <a:endParaRPr lang="en-IN" dirty="0"/>
          </a:p>
          <a:p>
            <a:pPr marL="0" indent="0">
              <a:buNone/>
            </a:pPr>
            <a:r>
              <a:rPr lang="en-IN" dirty="0"/>
              <a:t>	</a:t>
            </a:r>
            <a:r>
              <a:rPr lang="en-IN" b="1" u="sng" dirty="0">
                <a:solidFill>
                  <a:schemeClr val="accent1"/>
                </a:solidFill>
              </a:rPr>
              <a:t>Public Offer Price</a:t>
            </a:r>
            <a:r>
              <a:rPr lang="en-IN" b="1" dirty="0">
                <a:solidFill>
                  <a:schemeClr val="accent1"/>
                </a:solidFill>
              </a:rPr>
              <a:t> </a:t>
            </a:r>
            <a:r>
              <a:rPr lang="en-IN" dirty="0"/>
              <a:t>= </a:t>
            </a:r>
            <a:r>
              <a:rPr lang="en-IN" u="sng" dirty="0"/>
              <a:t>Net Asset Value (NAV)</a:t>
            </a:r>
          </a:p>
          <a:p>
            <a:pPr marL="0" indent="0">
              <a:buNone/>
            </a:pPr>
            <a:r>
              <a:rPr lang="en-IN" dirty="0"/>
              <a:t>				  1- Front end Load(F)</a:t>
            </a:r>
          </a:p>
          <a:p>
            <a:pPr marL="0" indent="0">
              <a:buNone/>
            </a:pPr>
            <a:endParaRPr lang="en-IN" dirty="0"/>
          </a:p>
          <a:p>
            <a:pPr marL="0" indent="0">
              <a:buNone/>
            </a:pPr>
            <a:r>
              <a:rPr lang="en-IN" dirty="0"/>
              <a:t>	</a:t>
            </a:r>
            <a:r>
              <a:rPr lang="en-IN" b="1" u="sng" dirty="0">
                <a:solidFill>
                  <a:srgbClr val="C00000"/>
                </a:solidFill>
              </a:rPr>
              <a:t>Redemption Price</a:t>
            </a:r>
            <a:r>
              <a:rPr lang="en-IN" dirty="0"/>
              <a:t> = </a:t>
            </a:r>
            <a:r>
              <a:rPr lang="en-IN" u="sng" dirty="0"/>
              <a:t>Net Asset Value (NAV)</a:t>
            </a:r>
          </a:p>
          <a:p>
            <a:pPr marL="0" indent="0">
              <a:buNone/>
            </a:pPr>
            <a:r>
              <a:rPr lang="en-US" dirty="0"/>
              <a:t>				   1- Back end Load (B)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Where, Front end Load can be referred as Entry Load &amp; Back end Load can be referred as Exit Load.</a:t>
            </a:r>
          </a:p>
        </p:txBody>
      </p:sp>
    </p:spTree>
    <p:extLst>
      <p:ext uri="{BB962C8B-B14F-4D97-AF65-F5344CB8AC3E}">
        <p14:creationId xmlns:p14="http://schemas.microsoft.com/office/powerpoint/2010/main" val="22140555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E418EA-4D6A-476C-A6E5-9FA28CD3DF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790574"/>
            <a:ext cx="10058400" cy="1061085"/>
          </a:xfrm>
          <a:solidFill>
            <a:srgbClr val="92D050"/>
          </a:solidFill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>
            <a:normAutofit fontScale="90000"/>
          </a:bodyPr>
          <a:lstStyle/>
          <a:p>
            <a:pPr algn="ctr"/>
            <a:br>
              <a:rPr lang="en-US" dirty="0"/>
            </a:br>
            <a:r>
              <a:rPr lang="en-US" b="1" u="sng" dirty="0"/>
              <a:t>NET ASSET VALUE (NAV)</a:t>
            </a:r>
            <a:endParaRPr lang="en-IN" b="1" u="sn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390E92-3807-4C00-9ECE-54BD38BF88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971675"/>
            <a:ext cx="10058400" cy="3897417"/>
          </a:xfrm>
          <a:ln>
            <a:solidFill>
              <a:schemeClr val="bg2">
                <a:lumMod val="10000"/>
              </a:schemeClr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000" b="1" i="1" u="sng" dirty="0">
                <a:solidFill>
                  <a:srgbClr val="C00000"/>
                </a:solidFill>
              </a:rPr>
              <a:t>MEANING</a:t>
            </a:r>
            <a:r>
              <a:rPr lang="en-US" b="1" i="1" dirty="0">
                <a:solidFill>
                  <a:srgbClr val="C00000"/>
                </a:solidFill>
              </a:rPr>
              <a:t>:  </a:t>
            </a:r>
            <a:r>
              <a:rPr lang="en-US" dirty="0"/>
              <a:t>NAV of the Fund is the </a:t>
            </a:r>
            <a:r>
              <a:rPr lang="en-US" b="1" i="1" u="sng" dirty="0">
                <a:solidFill>
                  <a:srgbClr val="0070C0"/>
                </a:solidFill>
              </a:rPr>
              <a:t>Cumulative market value of the Assets of the Fund net of its Liabilities.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 NAV is a </a:t>
            </a:r>
            <a:r>
              <a:rPr lang="en-US" b="1" i="1" u="sng" dirty="0">
                <a:solidFill>
                  <a:schemeClr val="bg2">
                    <a:lumMod val="50000"/>
                  </a:schemeClr>
                </a:solidFill>
              </a:rPr>
              <a:t>Key Indicator</a:t>
            </a:r>
            <a:r>
              <a:rPr lang="en-US" dirty="0"/>
              <a:t> of the </a:t>
            </a:r>
            <a:r>
              <a:rPr lang="en-US" b="1" i="1" u="sng" dirty="0">
                <a:solidFill>
                  <a:schemeClr val="accent2">
                    <a:lumMod val="50000"/>
                  </a:schemeClr>
                </a:solidFill>
              </a:rPr>
              <a:t>Market Value of each unit of a mutual fund on a given day.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 </a:t>
            </a:r>
            <a:r>
              <a:rPr lang="en-US" b="1" i="1" u="sng" dirty="0">
                <a:solidFill>
                  <a:srgbClr val="FF0000"/>
                </a:solidFill>
              </a:rPr>
              <a:t>NAV is a value per unit of a mutual fund</a:t>
            </a:r>
            <a:r>
              <a:rPr lang="en-US" dirty="0"/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 In Mutual Fund, </a:t>
            </a:r>
            <a:r>
              <a:rPr lang="en-US" b="1" i="1" u="sng" dirty="0">
                <a:solidFill>
                  <a:schemeClr val="accent1">
                    <a:lumMod val="75000"/>
                  </a:schemeClr>
                </a:solidFill>
              </a:rPr>
              <a:t>NAV price is used for Transactions</a:t>
            </a:r>
            <a:r>
              <a:rPr lang="en-US" dirty="0"/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 NAV is calculated on a </a:t>
            </a:r>
            <a:r>
              <a:rPr lang="en-US" b="1" i="1" u="sng" dirty="0">
                <a:solidFill>
                  <a:srgbClr val="7030A0"/>
                </a:solidFill>
              </a:rPr>
              <a:t>daily basis </a:t>
            </a:r>
            <a:r>
              <a:rPr lang="en-US" dirty="0"/>
              <a:t>after the markets close for the day.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 </a:t>
            </a:r>
            <a:r>
              <a:rPr lang="en-US" b="1" dirty="0">
                <a:solidFill>
                  <a:srgbClr val="C00000"/>
                </a:solidFill>
              </a:rPr>
              <a:t>e.g.:- </a:t>
            </a:r>
            <a:r>
              <a:rPr lang="en-US" b="1" i="1" dirty="0">
                <a:solidFill>
                  <a:schemeClr val="accent5">
                    <a:lumMod val="50000"/>
                  </a:schemeClr>
                </a:solidFill>
              </a:rPr>
              <a:t>If the NAV of a Reliance Mutual Fund is quoted as ₹ 10, It means that an Investor can buy a single unit of the Reliance Mutual Fund for ₹ 10.</a:t>
            </a:r>
            <a:endParaRPr lang="en-IN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63671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19622A-2709-4710-8EC9-08D428B733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495300"/>
            <a:ext cx="10058400" cy="1299210"/>
          </a:xfrm>
          <a:solidFill>
            <a:srgbClr val="00B0F0"/>
          </a:solidFill>
          <a:ln>
            <a:solidFill>
              <a:srgbClr val="FF00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en-US" dirty="0"/>
              <a:t>      </a:t>
            </a:r>
            <a:r>
              <a:rPr lang="en-US" b="1" u="sng" dirty="0"/>
              <a:t>FORMULA TO CALCULATE NAV </a:t>
            </a:r>
            <a:endParaRPr lang="en-IN" b="1" u="sn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4E3AA9-5912-4A47-9B43-43B6415C44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4324" y="1981201"/>
            <a:ext cx="11410951" cy="3514724"/>
          </a:xfrm>
          <a:ln>
            <a:solidFill>
              <a:schemeClr val="tx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rmAutofit fontScale="925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 </a:t>
            </a:r>
            <a:r>
              <a:rPr lang="en-US" b="1" i="1" u="sng" dirty="0">
                <a:solidFill>
                  <a:schemeClr val="accent3">
                    <a:lumMod val="75000"/>
                  </a:schemeClr>
                </a:solidFill>
              </a:rPr>
              <a:t>FORMULA:</a:t>
            </a:r>
          </a:p>
          <a:p>
            <a:pPr marL="0" indent="0">
              <a:buNone/>
            </a:pPr>
            <a:r>
              <a:rPr lang="en-US" dirty="0"/>
              <a:t>       </a:t>
            </a:r>
            <a:r>
              <a:rPr lang="en-US" b="1" i="1" u="sng" dirty="0">
                <a:solidFill>
                  <a:srgbClr val="FF0000"/>
                </a:solidFill>
              </a:rPr>
              <a:t>NAV</a:t>
            </a:r>
            <a:r>
              <a:rPr lang="en-US" dirty="0"/>
              <a:t> = </a:t>
            </a:r>
            <a:r>
              <a:rPr lang="en-US" sz="1900" b="1" i="1" u="sng" dirty="0">
                <a:solidFill>
                  <a:srgbClr val="00B050"/>
                </a:solidFill>
              </a:rPr>
              <a:t>Market Value of the Fund’s Investments + Accrued Income + Cash/Bank Balance –</a:t>
            </a:r>
            <a:r>
              <a:rPr lang="en-US" sz="1900" b="1" i="1" u="sng" dirty="0">
                <a:solidFill>
                  <a:srgbClr val="C00000"/>
                </a:solidFill>
              </a:rPr>
              <a:t>Current Liabilities </a:t>
            </a:r>
          </a:p>
          <a:p>
            <a:pPr marL="0" indent="0">
              <a:buNone/>
            </a:pPr>
            <a:r>
              <a:rPr lang="en-US" sz="1900" b="1" i="1" dirty="0">
                <a:solidFill>
                  <a:srgbClr val="00B050"/>
                </a:solidFill>
              </a:rPr>
              <a:t>	                                                      </a:t>
            </a:r>
            <a:r>
              <a:rPr lang="en-US" sz="1900" b="1" i="1" dirty="0">
                <a:solidFill>
                  <a:srgbClr val="002060"/>
                </a:solidFill>
              </a:rPr>
              <a:t>Number of Outstanding Units</a:t>
            </a:r>
          </a:p>
          <a:p>
            <a:pPr marL="0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 </a:t>
            </a:r>
            <a:r>
              <a:rPr lang="en-US" b="1" i="1" u="sng" dirty="0">
                <a:solidFill>
                  <a:srgbClr val="C00000"/>
                </a:solidFill>
              </a:rPr>
              <a:t>FORMULA FOR CALCULATING CLOSING UNITS(Number of Outstanding Units at the closing) IF NOT GIVEN:</a:t>
            </a:r>
          </a:p>
          <a:p>
            <a:pPr marL="0" indent="0">
              <a:buNone/>
            </a:pPr>
            <a:r>
              <a:rPr lang="en-US" dirty="0"/>
              <a:t>           </a:t>
            </a:r>
            <a:r>
              <a:rPr lang="en-US" b="1" i="1" u="sng" dirty="0">
                <a:solidFill>
                  <a:srgbClr val="C00000"/>
                </a:solidFill>
              </a:rPr>
              <a:t>CLOSING UNITS </a:t>
            </a:r>
            <a:r>
              <a:rPr lang="en-US" dirty="0"/>
              <a:t>= </a:t>
            </a:r>
            <a:r>
              <a:rPr lang="en-US" b="1" i="1" dirty="0">
                <a:solidFill>
                  <a:schemeClr val="accent2">
                    <a:lumMod val="50000"/>
                  </a:schemeClr>
                </a:solidFill>
              </a:rPr>
              <a:t>Opening units </a:t>
            </a:r>
            <a:r>
              <a:rPr lang="en-US" dirty="0"/>
              <a:t>+ </a:t>
            </a:r>
            <a:r>
              <a:rPr lang="en-US" b="1" i="1" dirty="0">
                <a:solidFill>
                  <a:srgbClr val="92D050"/>
                </a:solidFill>
              </a:rPr>
              <a:t>Units Subscribed (purchase)</a:t>
            </a:r>
            <a:r>
              <a:rPr lang="en-US" dirty="0"/>
              <a:t> – </a:t>
            </a:r>
            <a:r>
              <a:rPr lang="en-US" b="1" i="1" dirty="0">
                <a:solidFill>
                  <a:srgbClr val="FF0000"/>
                </a:solidFill>
              </a:rPr>
              <a:t>Units Sold/Redeemed</a:t>
            </a:r>
            <a:endParaRPr lang="en-IN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65589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CCE83B-0E3E-42E9-924C-6E81268917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619125"/>
            <a:ext cx="10058400" cy="1118235"/>
          </a:xfrm>
          <a:solidFill>
            <a:schemeClr val="accent6"/>
          </a:solidFill>
          <a:ln>
            <a:solidFill>
              <a:schemeClr val="tx1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normAutofit/>
          </a:bodyPr>
          <a:lstStyle/>
          <a:p>
            <a:pPr algn="ctr"/>
            <a:r>
              <a:rPr lang="en-US" sz="54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BONDS</a:t>
            </a:r>
            <a:endParaRPr lang="en-IN" sz="54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00944C-8AC1-4E7E-9FFA-8FA0E4D16BC9}"/>
              </a:ext>
            </a:extLst>
          </p:cNvPr>
          <p:cNvSpPr>
            <a:spLocks noGrp="1"/>
          </p:cNvSpPr>
          <p:nvPr>
            <p:ph idx="1"/>
          </p:nvPr>
        </p:nvSpPr>
        <p:spPr>
          <a:ln>
            <a:solidFill>
              <a:srgbClr val="00B050"/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3200" dirty="0"/>
              <a:t> </a:t>
            </a:r>
            <a:r>
              <a:rPr lang="en-US" sz="3200" b="0" i="0" u="none" strike="noStrike" dirty="0">
                <a:solidFill>
                  <a:srgbClr val="111111"/>
                </a:solidFill>
                <a:effectLst/>
                <a:latin typeface="SourceSansPro"/>
              </a:rPr>
              <a:t>A Bond is a </a:t>
            </a:r>
            <a:r>
              <a:rPr lang="en-US" sz="3200" b="1" i="1" u="sng" strike="noStrike" dirty="0">
                <a:solidFill>
                  <a:srgbClr val="C00000"/>
                </a:solidFill>
                <a:effectLst/>
                <a:latin typeface="SourceSansPro"/>
              </a:rPr>
              <a:t>Fixed Income Instrument </a:t>
            </a:r>
            <a:r>
              <a:rPr lang="en-US" sz="3200" b="0" i="0" u="none" strike="noStrike" dirty="0">
                <a:solidFill>
                  <a:srgbClr val="111111"/>
                </a:solidFill>
                <a:effectLst/>
                <a:latin typeface="SourceSansPro"/>
              </a:rPr>
              <a:t>that represents a loan made by an investor to a borrower (</a:t>
            </a:r>
            <a:r>
              <a:rPr lang="en-US" sz="3200" b="0" i="1" u="none" strike="noStrike" dirty="0">
                <a:solidFill>
                  <a:schemeClr val="accent2">
                    <a:lumMod val="75000"/>
                  </a:schemeClr>
                </a:solidFill>
                <a:effectLst/>
                <a:latin typeface="SourceSansPro"/>
              </a:rPr>
              <a:t>typically corporate or governmental</a:t>
            </a:r>
            <a:r>
              <a:rPr lang="en-US" sz="3200" b="0" i="0" u="none" strike="noStrike" dirty="0">
                <a:solidFill>
                  <a:srgbClr val="111111"/>
                </a:solidFill>
                <a:effectLst/>
                <a:latin typeface="SourceSansPro"/>
              </a:rPr>
              <a:t>).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200" dirty="0">
                <a:solidFill>
                  <a:srgbClr val="111111"/>
                </a:solidFill>
                <a:latin typeface="SourceSansPro"/>
              </a:rPr>
              <a:t> Bonds are </a:t>
            </a:r>
            <a:r>
              <a:rPr lang="en-US" sz="3200" b="1" i="1" u="sng" dirty="0">
                <a:solidFill>
                  <a:srgbClr val="FFC000"/>
                </a:solidFill>
                <a:latin typeface="SourceSansPro"/>
              </a:rPr>
              <a:t>Long Term Debt Securities </a:t>
            </a:r>
            <a:r>
              <a:rPr lang="en-US" sz="3200" dirty="0">
                <a:solidFill>
                  <a:srgbClr val="111111"/>
                </a:solidFill>
                <a:latin typeface="SourceSansPro"/>
              </a:rPr>
              <a:t>usually issued by Government entities and by Financial corporations.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200" dirty="0">
                <a:solidFill>
                  <a:srgbClr val="111111"/>
                </a:solidFill>
                <a:latin typeface="SourceSansPro"/>
              </a:rPr>
              <a:t> Bond pays </a:t>
            </a:r>
            <a:r>
              <a:rPr lang="en-US" sz="3200" b="1" i="1" u="sng" dirty="0">
                <a:solidFill>
                  <a:srgbClr val="FF0000"/>
                </a:solidFill>
                <a:latin typeface="SourceSansPro"/>
              </a:rPr>
              <a:t>periodic payment </a:t>
            </a:r>
            <a:r>
              <a:rPr lang="en-US" sz="3200" dirty="0">
                <a:solidFill>
                  <a:srgbClr val="111111"/>
                </a:solidFill>
                <a:latin typeface="SourceSansPro"/>
              </a:rPr>
              <a:t>called as Coupons. </a:t>
            </a:r>
            <a:r>
              <a:rPr lang="en-US" sz="3200" b="1" i="1" u="sng" dirty="0">
                <a:solidFill>
                  <a:srgbClr val="00B050"/>
                </a:solidFill>
                <a:latin typeface="SourceSansPro"/>
              </a:rPr>
              <a:t>Coupon is a Annual Payout as a percentage of the Bond’s par value.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200" dirty="0">
                <a:solidFill>
                  <a:srgbClr val="111111"/>
                </a:solidFill>
                <a:latin typeface="SourceSansPro"/>
              </a:rPr>
              <a:t> </a:t>
            </a:r>
            <a:r>
              <a:rPr lang="en-US" sz="3200" b="1" i="1" u="sng" dirty="0">
                <a:solidFill>
                  <a:srgbClr val="0070C0"/>
                </a:solidFill>
                <a:latin typeface="SourceSansPro"/>
              </a:rPr>
              <a:t>Annual Payout as a percentage of the current market price is to be refereed as Current yield</a:t>
            </a:r>
            <a:r>
              <a:rPr lang="en-US" sz="3200" dirty="0">
                <a:solidFill>
                  <a:srgbClr val="111111"/>
                </a:solidFill>
                <a:latin typeface="SourceSansPro"/>
              </a:rPr>
              <a:t>.</a:t>
            </a:r>
            <a:endParaRPr lang="en-IN" sz="3200" dirty="0"/>
          </a:p>
        </p:txBody>
      </p:sp>
    </p:spTree>
    <p:extLst>
      <p:ext uri="{BB962C8B-B14F-4D97-AF65-F5344CB8AC3E}">
        <p14:creationId xmlns:p14="http://schemas.microsoft.com/office/powerpoint/2010/main" val="40182287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DF59DA-C2F8-4512-B91C-47A9B418B1CA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  <a:ln>
            <a:solidFill>
              <a:schemeClr val="accent1"/>
            </a:solidFill>
          </a:ln>
          <a:scene3d>
            <a:camera prst="perspectiveRelaxedModerately"/>
            <a:lightRig rig="threePt" dir="t"/>
          </a:scene3d>
          <a:sp3d>
            <a:bevelT w="152400" h="50800" prst="softRound"/>
          </a:sp3d>
        </p:spPr>
        <p:txBody>
          <a:bodyPr/>
          <a:lstStyle/>
          <a:p>
            <a:pPr algn="ctr"/>
            <a:r>
              <a:rPr lang="en-US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VALUATION OF REDEEMABLE DEBENTURES/BONDS</a:t>
            </a:r>
            <a:endParaRPr lang="en-IN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8D6DA3-C91F-4B5B-BCE3-3B34BB80A2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2890837"/>
          </a:xfrm>
          <a:ln>
            <a:solidFill>
              <a:srgbClr val="FF0000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n-US" dirty="0"/>
          </a:p>
          <a:p>
            <a:pPr marL="0" indent="0">
              <a:buNone/>
            </a:pPr>
            <a:endParaRPr lang="en-IN" dirty="0"/>
          </a:p>
          <a:p>
            <a:pPr marL="0" indent="0">
              <a:buNone/>
            </a:pPr>
            <a:r>
              <a:rPr lang="en-IN" dirty="0"/>
              <a:t> </a:t>
            </a:r>
            <a:r>
              <a:rPr lang="en-IN" b="1" dirty="0">
                <a:solidFill>
                  <a:srgbClr val="C00000"/>
                </a:solidFill>
              </a:rPr>
              <a:t>A) Valuation in case 		  </a:t>
            </a:r>
            <a:r>
              <a:rPr lang="en-IN" b="1" dirty="0">
                <a:solidFill>
                  <a:srgbClr val="00B050"/>
                </a:solidFill>
              </a:rPr>
              <a:t>B) Valuation in case </a:t>
            </a:r>
          </a:p>
          <a:p>
            <a:pPr marL="0" indent="0">
              <a:buNone/>
            </a:pPr>
            <a:r>
              <a:rPr lang="en-IN" b="1" dirty="0">
                <a:solidFill>
                  <a:srgbClr val="C00000"/>
                </a:solidFill>
              </a:rPr>
              <a:t> </a:t>
            </a:r>
            <a:r>
              <a:rPr lang="en-IN" dirty="0">
                <a:solidFill>
                  <a:srgbClr val="C00000"/>
                </a:solidFill>
              </a:rPr>
              <a:t>Interest is Received Annually</a:t>
            </a:r>
            <a:r>
              <a:rPr lang="en-IN" dirty="0"/>
              <a:t>           </a:t>
            </a:r>
            <a:r>
              <a:rPr lang="en-IN" dirty="0">
                <a:solidFill>
                  <a:srgbClr val="00B050"/>
                </a:solidFill>
              </a:rPr>
              <a:t>Interest is Received Semi- Annually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D06E6DD-8B78-4DA6-9DA5-808EF0533085}"/>
              </a:ext>
            </a:extLst>
          </p:cNvPr>
          <p:cNvCxnSpPr>
            <a:cxnSpLocks/>
          </p:cNvCxnSpPr>
          <p:nvPr/>
        </p:nvCxnSpPr>
        <p:spPr>
          <a:xfrm>
            <a:off x="5457705" y="2533890"/>
            <a:ext cx="0" cy="15049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4DA27838-487C-4933-95F9-8090FA880CA1}"/>
                  </a:ext>
                </a:extLst>
              </p14:cNvPr>
              <p14:cNvContentPartPr/>
              <p14:nvPr/>
            </p14:nvContentPartPr>
            <p14:xfrm>
              <a:off x="5476755" y="1571610"/>
              <a:ext cx="360" cy="360"/>
            </p14:xfrm>
          </p:contentPart>
        </mc:Choice>
        <mc:Fallback xmlns=""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4DA27838-487C-4933-95F9-8090FA880CA1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457675" y="1552530"/>
                <a:ext cx="38160" cy="38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15DC985A-B788-4893-8771-2A20621A107E}"/>
                  </a:ext>
                </a:extLst>
              </p14:cNvPr>
              <p14:cNvContentPartPr/>
              <p14:nvPr/>
            </p14:nvContentPartPr>
            <p14:xfrm>
              <a:off x="2876475" y="1571610"/>
              <a:ext cx="2610360" cy="981360"/>
            </p14:xfrm>
          </p:contentPart>
        </mc:Choice>
        <mc:Fallback xmlns=""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15DC985A-B788-4893-8771-2A20621A107E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857395" y="1552530"/>
                <a:ext cx="2648160" cy="1019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6134DBB6-9209-4DE1-9DB4-CAA74BA57B47}"/>
                  </a:ext>
                </a:extLst>
              </p14:cNvPr>
              <p14:cNvContentPartPr/>
              <p14:nvPr/>
            </p14:nvContentPartPr>
            <p14:xfrm>
              <a:off x="2809875" y="2390610"/>
              <a:ext cx="249120" cy="219600"/>
            </p14:xfrm>
          </p:contentPart>
        </mc:Choice>
        <mc:Fallback xmlns=""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6134DBB6-9209-4DE1-9DB4-CAA74BA57B47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790795" y="2371530"/>
                <a:ext cx="286920" cy="257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C4EDF631-E3BC-4C1D-8503-593560346161}"/>
                  </a:ext>
                </a:extLst>
              </p14:cNvPr>
              <p14:cNvContentPartPr/>
              <p14:nvPr/>
            </p14:nvContentPartPr>
            <p14:xfrm>
              <a:off x="5495835" y="2015490"/>
              <a:ext cx="1464120" cy="518400"/>
            </p14:xfrm>
          </p:contentPart>
        </mc:Choice>
        <mc:Fallback xmlns=""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C4EDF631-E3BC-4C1D-8503-593560346161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476755" y="1996423"/>
                <a:ext cx="1501920" cy="55617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4CDE0DF0-BF04-4F52-AE7C-FFD09A78927A}"/>
                  </a:ext>
                </a:extLst>
              </p14:cNvPr>
              <p14:cNvContentPartPr/>
              <p14:nvPr/>
            </p14:nvContentPartPr>
            <p14:xfrm>
              <a:off x="6858075" y="2314650"/>
              <a:ext cx="267480" cy="287640"/>
            </p14:xfrm>
          </p:contentPart>
        </mc:Choice>
        <mc:Fallback xmlns=""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4CDE0DF0-BF04-4F52-AE7C-FFD09A78927A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838995" y="2295570"/>
                <a:ext cx="305280" cy="325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37236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7B90B7-BB5E-47FC-AC1C-72EFD7914042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60000"/>
              <a:lumOff val="40000"/>
            </a:schemeClr>
          </a:solidFill>
          <a:effectLst>
            <a:glow rad="228600">
              <a:schemeClr val="accent4">
                <a:satMod val="175000"/>
                <a:alpha val="40000"/>
              </a:schemeClr>
            </a:glow>
          </a:effectLst>
          <a:scene3d>
            <a:camera prst="perspectiveRelaxedModerately"/>
            <a:lightRig rig="threePt" dir="t"/>
          </a:scene3d>
          <a:sp3d>
            <a:bevelT prst="angle"/>
          </a:sp3d>
        </p:spPr>
        <p:txBody>
          <a:bodyPr>
            <a:normAutofit/>
          </a:bodyPr>
          <a:lstStyle/>
          <a:p>
            <a:pPr algn="ctr"/>
            <a:r>
              <a:rPr lang="en-IN" b="1" i="1" u="sng" dirty="0">
                <a:solidFill>
                  <a:srgbClr val="C00000"/>
                </a:solidFill>
              </a:rPr>
              <a:t>A) Valuation In Case Interest Is Received Annually</a:t>
            </a:r>
            <a:r>
              <a:rPr lang="en-IN" b="1" i="1" u="sng" dirty="0"/>
              <a:t> </a:t>
            </a:r>
            <a:r>
              <a:rPr lang="en-IN" b="1" i="1" u="sng" dirty="0">
                <a:solidFill>
                  <a:srgbClr val="C00000"/>
                </a:solidFill>
              </a:rPr>
              <a:t>Formula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536E9A-6516-4991-B7D0-51C1C289B3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775" y="1825625"/>
            <a:ext cx="11972926" cy="4351338"/>
          </a:xfrm>
          <a:solidFill>
            <a:schemeClr val="accent4">
              <a:lumMod val="40000"/>
              <a:lumOff val="60000"/>
            </a:schemeClr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>
            <a:normAutofit fontScale="85000" lnSpcReduction="20000"/>
          </a:bodyPr>
          <a:lstStyle/>
          <a:p>
            <a:r>
              <a:rPr lang="en-IN" sz="4000" b="1" i="1" u="sng" dirty="0">
                <a:solidFill>
                  <a:schemeClr val="accent1"/>
                </a:solidFill>
              </a:rPr>
              <a:t>Formula</a:t>
            </a:r>
            <a:r>
              <a:rPr lang="en-IN" sz="4000" b="1" i="1" dirty="0">
                <a:solidFill>
                  <a:srgbClr val="C00000"/>
                </a:solidFill>
              </a:rPr>
              <a:t>:- </a:t>
            </a:r>
          </a:p>
          <a:p>
            <a:pPr marL="0" indent="0">
              <a:buNone/>
            </a:pPr>
            <a:r>
              <a:rPr lang="en-IN" sz="4000" b="1" i="1" dirty="0">
                <a:solidFill>
                  <a:srgbClr val="C00000"/>
                </a:solidFill>
              </a:rPr>
              <a:t> Bo or Do =  </a:t>
            </a:r>
            <a:r>
              <a:rPr lang="en-IN" sz="4000" dirty="0">
                <a:solidFill>
                  <a:srgbClr val="C00000"/>
                </a:solidFill>
              </a:rPr>
              <a:t>[ I ( PVIFA</a:t>
            </a:r>
            <a:r>
              <a:rPr lang="en-IN" dirty="0">
                <a:solidFill>
                  <a:srgbClr val="C00000"/>
                </a:solidFill>
              </a:rPr>
              <a:t>kd, </a:t>
            </a:r>
            <a:r>
              <a:rPr lang="en-IN" sz="4000" dirty="0">
                <a:solidFill>
                  <a:srgbClr val="C00000"/>
                </a:solidFill>
              </a:rPr>
              <a:t>n years) ] + [ F (PVIF</a:t>
            </a:r>
            <a:r>
              <a:rPr lang="en-IN" dirty="0">
                <a:solidFill>
                  <a:srgbClr val="C00000"/>
                </a:solidFill>
              </a:rPr>
              <a:t>kd</a:t>
            </a:r>
            <a:r>
              <a:rPr lang="en-IN" sz="4000" dirty="0">
                <a:solidFill>
                  <a:srgbClr val="C00000"/>
                </a:solidFill>
              </a:rPr>
              <a:t>, nth year) ] </a:t>
            </a:r>
          </a:p>
          <a:p>
            <a:pPr marL="0" indent="0">
              <a:buNone/>
            </a:pPr>
            <a:r>
              <a:rPr lang="en-IN" sz="4000" b="1" i="1" dirty="0"/>
              <a:t>Where,</a:t>
            </a:r>
          </a:p>
          <a:p>
            <a:pPr marL="0" indent="0">
              <a:buNone/>
            </a:pPr>
            <a:r>
              <a:rPr lang="en-IN" sz="4000" dirty="0">
                <a:solidFill>
                  <a:srgbClr val="C00000"/>
                </a:solidFill>
              </a:rPr>
              <a:t>	</a:t>
            </a:r>
            <a:r>
              <a:rPr lang="en-IN" dirty="0"/>
              <a:t>Bo or Do = Intrinsic Value or Present Value of the Bond</a:t>
            </a:r>
          </a:p>
          <a:p>
            <a:pPr marL="0" indent="0">
              <a:buNone/>
            </a:pPr>
            <a:r>
              <a:rPr lang="en-IN" dirty="0"/>
              <a:t>	I = Annual amount of Interest Receivable at Coupon Rate on Face Value</a:t>
            </a:r>
          </a:p>
          <a:p>
            <a:pPr marL="0" indent="0">
              <a:buNone/>
            </a:pPr>
            <a:r>
              <a:rPr lang="en-IN" dirty="0"/>
              <a:t>	kd = Cost of Debt/ Required Rate of Returns to be earned from the Bond</a:t>
            </a:r>
          </a:p>
          <a:p>
            <a:pPr marL="0" indent="0">
              <a:buNone/>
            </a:pPr>
            <a:r>
              <a:rPr lang="en-IN" dirty="0"/>
              <a:t>	n = Maturity period of Bond in terms of Years</a:t>
            </a:r>
          </a:p>
          <a:p>
            <a:pPr marL="0" indent="0">
              <a:buNone/>
            </a:pPr>
            <a:r>
              <a:rPr lang="en-IN" dirty="0"/>
              <a:t>	F = Redemption Value to be received at the time of maturity of Bond</a:t>
            </a:r>
          </a:p>
          <a:p>
            <a:pPr marL="0" indent="0">
              <a:buNone/>
            </a:pPr>
            <a:r>
              <a:rPr lang="en-IN" sz="2800" dirty="0"/>
              <a:t>PVIFA</a:t>
            </a:r>
            <a:r>
              <a:rPr lang="en-IN" dirty="0"/>
              <a:t>kd, </a:t>
            </a:r>
            <a:r>
              <a:rPr lang="en-IN" sz="2800" dirty="0"/>
              <a:t>n years = Present Value Interest Factor of Annuity at kd rate for ‘n’ years</a:t>
            </a:r>
          </a:p>
          <a:p>
            <a:pPr marL="0" indent="0">
              <a:buNone/>
            </a:pPr>
            <a:r>
              <a:rPr lang="en-IN" sz="2800" dirty="0"/>
              <a:t>PVIF</a:t>
            </a:r>
            <a:r>
              <a:rPr lang="en-IN" dirty="0"/>
              <a:t>kd</a:t>
            </a:r>
            <a:r>
              <a:rPr lang="en-IN" sz="2800" dirty="0"/>
              <a:t>,nth year = Present Value Interest Factor of Single cash flow at kd rate for ‘nth’ year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5134116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0D1692-7E20-4A9D-A4BC-6C4EFA3EC3CB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60000"/>
              <a:lumOff val="40000"/>
            </a:schemeClr>
          </a:solidFill>
          <a:ln>
            <a:solidFill>
              <a:schemeClr val="accent2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/>
          <a:lstStyle/>
          <a:p>
            <a:pPr algn="ctr"/>
            <a:r>
              <a:rPr lang="en-IN" b="1" i="1" u="sng" dirty="0">
                <a:solidFill>
                  <a:srgbClr val="C00000"/>
                </a:solidFill>
              </a:rPr>
              <a:t>B) Valuation In Case Interest Is Received Semi-Annually</a:t>
            </a:r>
            <a:r>
              <a:rPr lang="en-IN" b="1" i="1" u="sng" dirty="0"/>
              <a:t> </a:t>
            </a:r>
            <a:r>
              <a:rPr lang="en-IN" b="1" i="1" u="sng" dirty="0">
                <a:solidFill>
                  <a:srgbClr val="C00000"/>
                </a:solidFill>
              </a:rPr>
              <a:t>Formula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D6C64C-76D8-4D87-8903-C471AB5E4235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>
            <a:normAutofit fontScale="70000" lnSpcReduction="20000"/>
          </a:bodyPr>
          <a:lstStyle/>
          <a:p>
            <a:r>
              <a:rPr lang="en-IN" sz="4000" b="1" i="1" u="sng" dirty="0">
                <a:solidFill>
                  <a:schemeClr val="accent1"/>
                </a:solidFill>
              </a:rPr>
              <a:t>Formula</a:t>
            </a:r>
            <a:r>
              <a:rPr lang="en-IN" sz="2800" b="1" i="1" dirty="0">
                <a:solidFill>
                  <a:srgbClr val="C00000"/>
                </a:solidFill>
              </a:rPr>
              <a:t>:- </a:t>
            </a:r>
          </a:p>
          <a:p>
            <a:pPr marL="0" indent="0">
              <a:buNone/>
            </a:pPr>
            <a:r>
              <a:rPr lang="en-IN" sz="2800" b="1" i="1" dirty="0">
                <a:solidFill>
                  <a:srgbClr val="C00000"/>
                </a:solidFill>
              </a:rPr>
              <a:t> </a:t>
            </a:r>
            <a:r>
              <a:rPr lang="en-IN" sz="4000" b="1" i="1" dirty="0">
                <a:solidFill>
                  <a:srgbClr val="C00000"/>
                </a:solidFill>
              </a:rPr>
              <a:t>Bo or Do =  </a:t>
            </a:r>
            <a:r>
              <a:rPr lang="en-IN" sz="4000" dirty="0">
                <a:solidFill>
                  <a:srgbClr val="C00000"/>
                </a:solidFill>
              </a:rPr>
              <a:t>[ I/2 ( PVIFAkd/2, 2n years) ] + [ F (PVIFkd/2, 2nth year) ]</a:t>
            </a:r>
            <a:r>
              <a:rPr lang="en-IN" sz="2800" dirty="0">
                <a:solidFill>
                  <a:srgbClr val="C00000"/>
                </a:solidFill>
              </a:rPr>
              <a:t> </a:t>
            </a:r>
          </a:p>
          <a:p>
            <a:pPr marL="0" indent="0">
              <a:buNone/>
            </a:pPr>
            <a:r>
              <a:rPr lang="en-IN" sz="2800" b="1" i="1" dirty="0"/>
              <a:t>Where,	</a:t>
            </a:r>
          </a:p>
          <a:p>
            <a:pPr marL="0" indent="0">
              <a:buNone/>
            </a:pPr>
            <a:r>
              <a:rPr lang="en-IN" dirty="0"/>
              <a:t>Bo or Do = Intrinsic Value or Present Value of the Bond</a:t>
            </a:r>
          </a:p>
          <a:p>
            <a:pPr marL="0" indent="0">
              <a:buNone/>
            </a:pPr>
            <a:r>
              <a:rPr lang="en-IN" dirty="0"/>
              <a:t>	I = Annual amount of Interest Receivable at Coupon Rate on Face Value</a:t>
            </a:r>
          </a:p>
          <a:p>
            <a:pPr marL="0" indent="0">
              <a:buNone/>
            </a:pPr>
            <a:r>
              <a:rPr lang="en-IN" dirty="0"/>
              <a:t>           I/2 = Amount of Interest to be received every six months</a:t>
            </a:r>
          </a:p>
          <a:p>
            <a:pPr marL="0" indent="0">
              <a:buNone/>
            </a:pPr>
            <a:r>
              <a:rPr lang="en-IN" dirty="0"/>
              <a:t>	kd = Cost of Debt/ Required Rate of Returns to be earned from the Bond</a:t>
            </a:r>
          </a:p>
          <a:p>
            <a:pPr marL="0" indent="0">
              <a:buNone/>
            </a:pPr>
            <a:r>
              <a:rPr lang="en-IN" dirty="0"/>
              <a:t>	n = Maturity period of Bond in terms of Years</a:t>
            </a:r>
          </a:p>
          <a:p>
            <a:pPr marL="0" indent="0">
              <a:buNone/>
            </a:pPr>
            <a:r>
              <a:rPr lang="en-IN" dirty="0"/>
              <a:t>	F = Redemption Value to be received at the time of maturity of Bond</a:t>
            </a:r>
          </a:p>
          <a:p>
            <a:pPr marL="0" indent="0">
              <a:buNone/>
            </a:pPr>
            <a:r>
              <a:rPr lang="en-IN" sz="2800" dirty="0"/>
              <a:t>PVIFA</a:t>
            </a:r>
            <a:r>
              <a:rPr lang="en-IN" dirty="0"/>
              <a:t>kd/2, 2</a:t>
            </a:r>
            <a:r>
              <a:rPr lang="en-IN" sz="2800" dirty="0"/>
              <a:t>n years = Present Value Interest Factor of Annuity at kd/2 rate for ‘2n’ years</a:t>
            </a:r>
          </a:p>
          <a:p>
            <a:pPr marL="0" indent="0">
              <a:buNone/>
            </a:pPr>
            <a:r>
              <a:rPr lang="en-IN" sz="2800" dirty="0"/>
              <a:t>PVIF</a:t>
            </a:r>
            <a:r>
              <a:rPr lang="en-IN" dirty="0"/>
              <a:t>kd/2</a:t>
            </a:r>
            <a:r>
              <a:rPr lang="en-IN" sz="2800" dirty="0"/>
              <a:t>, 2nth year = Present Value Interest Factor of Single cash flow at kd/2 rate for ‘2nth’ year</a:t>
            </a:r>
            <a:endParaRPr lang="en-IN" dirty="0"/>
          </a:p>
          <a:p>
            <a:pPr marL="0" indent="0">
              <a:buNone/>
            </a:pPr>
            <a:r>
              <a:rPr lang="en-IN" sz="2800" b="1" i="1" dirty="0"/>
              <a:t>  </a:t>
            </a:r>
          </a:p>
          <a:p>
            <a:pPr marL="0" indent="0"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6352931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41BEF5-0F58-4837-B56A-491B5B736A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400050"/>
            <a:ext cx="10058400" cy="1289685"/>
          </a:xfrm>
          <a:solidFill>
            <a:srgbClr val="92D050"/>
          </a:solidFill>
          <a:ln>
            <a:solidFill>
              <a:schemeClr val="accent2">
                <a:lumMod val="50000"/>
              </a:schemeClr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  <a:scene3d>
            <a:camera prst="perspectiveRelaxedModerately"/>
            <a:lightRig rig="threePt" dir="t"/>
          </a:scene3d>
        </p:spPr>
        <p:txBody>
          <a:bodyPr>
            <a:normAutofit fontScale="90000"/>
          </a:bodyPr>
          <a:lstStyle/>
          <a:p>
            <a:pPr algn="ctr"/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YIELD TO MATURITY ( YTM)</a:t>
            </a:r>
            <a:endParaRPr lang="en-IN" sz="6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01372C-DE8F-4F50-90B1-84BC08DB3CFA}"/>
              </a:ext>
            </a:extLst>
          </p:cNvPr>
          <p:cNvSpPr>
            <a:spLocks noGrp="1"/>
          </p:cNvSpPr>
          <p:nvPr>
            <p:ph idx="1"/>
          </p:nvPr>
        </p:nvSpPr>
        <p:spPr>
          <a:ln>
            <a:solidFill>
              <a:schemeClr val="tx2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3200" dirty="0"/>
              <a:t> </a:t>
            </a:r>
            <a:r>
              <a:rPr lang="en-US" sz="4400" b="1" i="1" u="sng" dirty="0">
                <a:solidFill>
                  <a:srgbClr val="C00000"/>
                </a:solidFill>
              </a:rPr>
              <a:t>MEANING</a:t>
            </a:r>
            <a:r>
              <a:rPr lang="en-US" sz="4400" dirty="0"/>
              <a:t>:- </a:t>
            </a:r>
            <a:r>
              <a:rPr lang="en-US" sz="3600" dirty="0"/>
              <a:t>Yield to Maturity is </a:t>
            </a:r>
            <a:r>
              <a:rPr lang="en-US" sz="3600" b="1" i="1" dirty="0">
                <a:solidFill>
                  <a:schemeClr val="accent1">
                    <a:lumMod val="50000"/>
                  </a:schemeClr>
                </a:solidFill>
              </a:rPr>
              <a:t>The Rate of Return Expected on a Bond which is held till Maturity.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3600" dirty="0"/>
              <a:t> it helps in estimating the </a:t>
            </a:r>
            <a:r>
              <a:rPr lang="en-US" sz="3600" b="1" i="1" dirty="0">
                <a:solidFill>
                  <a:srgbClr val="0070C0"/>
                </a:solidFill>
              </a:rPr>
              <a:t>return generating capacity of Bond from the date of Bond Investment till its Maturity.</a:t>
            </a:r>
            <a:endParaRPr lang="en-IN" sz="3600" b="1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13458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056769-DEA4-4207-864C-B4F144D3C2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523875"/>
            <a:ext cx="10058400" cy="1213485"/>
          </a:xfrm>
          <a:solidFill>
            <a:srgbClr val="FFFF00"/>
          </a:solidFill>
          <a:ln>
            <a:solidFill>
              <a:schemeClr val="tx1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  <a:scene3d>
            <a:camera prst="perspectiveRelaxed"/>
            <a:lightRig rig="threePt" dir="t"/>
          </a:scene3d>
        </p:spPr>
        <p:txBody>
          <a:bodyPr/>
          <a:lstStyle/>
          <a:p>
            <a:pPr algn="ctr"/>
            <a:r>
              <a:rPr lang="en-US" b="1" u="sng" dirty="0"/>
              <a:t>FORMULA TO CALCULATE YTM</a:t>
            </a:r>
            <a:endParaRPr lang="en-IN" b="1" u="sn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BFD15C-7B05-48C5-9BAA-C3ADD6F6D9E0}"/>
              </a:ext>
            </a:extLst>
          </p:cNvPr>
          <p:cNvSpPr>
            <a:spLocks noGrp="1"/>
          </p:cNvSpPr>
          <p:nvPr>
            <p:ph idx="1"/>
          </p:nvPr>
        </p:nvSpPr>
        <p:spPr>
          <a:ln>
            <a:solidFill>
              <a:srgbClr val="FF000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endParaRPr lang="en-US" dirty="0"/>
          </a:p>
          <a:p>
            <a:pPr marL="0" indent="0">
              <a:buNone/>
            </a:pPr>
            <a:r>
              <a:rPr lang="en-IN" sz="2400" dirty="0"/>
              <a:t>                       RV or FV -  PP</a:t>
            </a:r>
          </a:p>
          <a:p>
            <a:r>
              <a:rPr lang="en-IN" sz="2800" dirty="0">
                <a:solidFill>
                  <a:srgbClr val="0070C0"/>
                </a:solidFill>
              </a:rPr>
              <a:t>YTM</a:t>
            </a:r>
            <a:r>
              <a:rPr lang="en-IN" sz="2800" dirty="0"/>
              <a:t> =     </a:t>
            </a:r>
            <a:r>
              <a:rPr lang="en-IN" sz="2000" dirty="0"/>
              <a:t>              n                     +  I</a:t>
            </a:r>
          </a:p>
          <a:p>
            <a:pPr marL="384048" lvl="2" indent="0">
              <a:buNone/>
            </a:pPr>
            <a:r>
              <a:rPr lang="en-IN" sz="2200" dirty="0"/>
              <a:t>                   </a:t>
            </a:r>
            <a:r>
              <a:rPr lang="en-IN" sz="2000" dirty="0"/>
              <a:t>RV or FV +</a:t>
            </a:r>
            <a:r>
              <a:rPr lang="en-IN" sz="2200" dirty="0"/>
              <a:t> PP</a:t>
            </a:r>
          </a:p>
          <a:p>
            <a:pPr marL="384048" lvl="2" indent="0">
              <a:buNone/>
            </a:pPr>
            <a:r>
              <a:rPr lang="en-IN" sz="2200" dirty="0"/>
              <a:t>		      2</a:t>
            </a:r>
          </a:p>
          <a:p>
            <a:pPr marL="384048" lvl="2" indent="0">
              <a:buNone/>
            </a:pPr>
            <a:endParaRPr lang="en-IN" sz="2200" dirty="0"/>
          </a:p>
          <a:p>
            <a:pPr marL="384048" lvl="2" indent="0">
              <a:buNone/>
            </a:pPr>
            <a:r>
              <a:rPr lang="en-IN" sz="2200" b="1" dirty="0">
                <a:solidFill>
                  <a:srgbClr val="FF0000"/>
                </a:solidFill>
              </a:rPr>
              <a:t>Where,</a:t>
            </a:r>
            <a:r>
              <a:rPr lang="en-IN" sz="2200" dirty="0"/>
              <a:t> </a:t>
            </a:r>
            <a:r>
              <a:rPr lang="en-IN" sz="2200" b="1" dirty="0">
                <a:solidFill>
                  <a:schemeClr val="accent2">
                    <a:lumMod val="50000"/>
                  </a:schemeClr>
                </a:solidFill>
              </a:rPr>
              <a:t>RV or </a:t>
            </a:r>
            <a:r>
              <a:rPr lang="en-IN" sz="2200" b="1" i="1" dirty="0">
                <a:solidFill>
                  <a:schemeClr val="accent2">
                    <a:lumMod val="50000"/>
                  </a:schemeClr>
                </a:solidFill>
              </a:rPr>
              <a:t>FV = Redeemable Value or Face Value of the Bond</a:t>
            </a:r>
          </a:p>
          <a:p>
            <a:pPr marL="384048" lvl="2" indent="0">
              <a:buNone/>
            </a:pPr>
            <a:r>
              <a:rPr lang="en-IN" sz="2200" dirty="0"/>
              <a:t>	      </a:t>
            </a:r>
            <a:r>
              <a:rPr lang="en-IN" sz="2200" b="1" i="1" dirty="0">
                <a:solidFill>
                  <a:srgbClr val="00B050"/>
                </a:solidFill>
              </a:rPr>
              <a:t>PP = Purchase Price/ Current Market Price of the Bond</a:t>
            </a:r>
          </a:p>
          <a:p>
            <a:pPr marL="384048" lvl="2" indent="0">
              <a:buNone/>
            </a:pPr>
            <a:r>
              <a:rPr lang="en-IN" sz="2200" dirty="0"/>
              <a:t>    </a:t>
            </a:r>
            <a:r>
              <a:rPr lang="en-IN" sz="2200" dirty="0">
                <a:solidFill>
                  <a:srgbClr val="0070C0"/>
                </a:solidFill>
              </a:rPr>
              <a:t>I (</a:t>
            </a:r>
            <a:r>
              <a:rPr lang="en-IN" sz="2200" b="1" i="1" dirty="0">
                <a:solidFill>
                  <a:srgbClr val="0070C0"/>
                </a:solidFill>
              </a:rPr>
              <a:t>Coupon)   =  Interest Payment Amount (i.e. Face value x Coupon rate of Interest)</a:t>
            </a:r>
          </a:p>
          <a:p>
            <a:pPr marL="384048" lvl="2" indent="0">
              <a:buNone/>
            </a:pPr>
            <a:r>
              <a:rPr lang="en-IN" sz="2200" b="1" i="1" dirty="0">
                <a:solidFill>
                  <a:srgbClr val="0070C0"/>
                </a:solidFill>
              </a:rPr>
              <a:t>		n = number of years remaining to maturity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AB794F5-2969-4927-8AC5-193086058AF3}"/>
              </a:ext>
            </a:extLst>
          </p:cNvPr>
          <p:cNvCxnSpPr/>
          <p:nvPr/>
        </p:nvCxnSpPr>
        <p:spPr>
          <a:xfrm>
            <a:off x="2447925" y="2819400"/>
            <a:ext cx="18859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D052772-D5BE-4AD4-99A7-F0F558662D81}"/>
              </a:ext>
            </a:extLst>
          </p:cNvPr>
          <p:cNvCxnSpPr/>
          <p:nvPr/>
        </p:nvCxnSpPr>
        <p:spPr>
          <a:xfrm>
            <a:off x="2162175" y="3200400"/>
            <a:ext cx="37719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4FEB5C4-5200-452C-B0BB-E032063A3EA0}"/>
              </a:ext>
            </a:extLst>
          </p:cNvPr>
          <p:cNvCxnSpPr>
            <a:cxnSpLocks/>
          </p:cNvCxnSpPr>
          <p:nvPr/>
        </p:nvCxnSpPr>
        <p:spPr>
          <a:xfrm>
            <a:off x="2447925" y="3590925"/>
            <a:ext cx="152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4142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EB59A3-CA12-42FF-8849-B1D1101BAC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48503"/>
            <a:ext cx="10058400" cy="1450757"/>
          </a:xfrm>
        </p:spPr>
        <p:txBody>
          <a:bodyPr/>
          <a:lstStyle/>
          <a:p>
            <a:r>
              <a:rPr lang="en-US" dirty="0">
                <a:solidFill>
                  <a:schemeClr val="accent4"/>
                </a:solidFill>
              </a:rPr>
              <a:t>             </a:t>
            </a:r>
            <a:r>
              <a:rPr lang="en-US" b="1" u="sng" dirty="0">
                <a:solidFill>
                  <a:schemeClr val="accent4"/>
                </a:solidFill>
              </a:rPr>
              <a:t>INTRODUCTION</a:t>
            </a:r>
            <a:endParaRPr lang="en-IN" b="1" u="sng" dirty="0">
              <a:solidFill>
                <a:schemeClr val="accent4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FAF5AB-F9DC-4278-9A3B-5BB946BF6562}"/>
              </a:ext>
            </a:extLst>
          </p:cNvPr>
          <p:cNvSpPr>
            <a:spLocks noGrp="1"/>
          </p:cNvSpPr>
          <p:nvPr>
            <p:ph idx="1"/>
          </p:nvPr>
        </p:nvSpPr>
        <p:spPr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lvl="1"/>
            <a:r>
              <a:rPr lang="en-US" sz="2000" dirty="0">
                <a:solidFill>
                  <a:srgbClr val="0070C0"/>
                </a:solidFill>
              </a:rPr>
              <a:t>India is a traditional country with traditional mindset.</a:t>
            </a:r>
          </a:p>
          <a:p>
            <a:pPr lvl="1"/>
            <a:r>
              <a:rPr lang="en-US" sz="2000" dirty="0">
                <a:solidFill>
                  <a:srgbClr val="0070C0"/>
                </a:solidFill>
              </a:rPr>
              <a:t>Indians generally first invest in Land</a:t>
            </a:r>
          </a:p>
          <a:p>
            <a:pPr lvl="8"/>
            <a:endParaRPr lang="en-IN" sz="2000" dirty="0">
              <a:solidFill>
                <a:srgbClr val="0070C0"/>
              </a:solidFill>
            </a:endParaRPr>
          </a:p>
          <a:p>
            <a:pPr lvl="8"/>
            <a:endParaRPr lang="en-IN" sz="1600" dirty="0">
              <a:solidFill>
                <a:srgbClr val="0070C0"/>
              </a:solidFill>
            </a:endParaRPr>
          </a:p>
          <a:p>
            <a:pPr marL="3657600" lvl="8" indent="0">
              <a:buNone/>
            </a:pPr>
            <a:endParaRPr lang="en-IN" sz="1600" dirty="0">
              <a:solidFill>
                <a:srgbClr val="0070C0"/>
              </a:solidFill>
            </a:endParaRPr>
          </a:p>
          <a:p>
            <a:pPr marL="1471400" lvl="8" indent="0">
              <a:buNone/>
            </a:pPr>
            <a:r>
              <a:rPr lang="en-IN" sz="2000" dirty="0">
                <a:solidFill>
                  <a:schemeClr val="accent4">
                    <a:lumMod val="75000"/>
                  </a:schemeClr>
                </a:solidFill>
              </a:rPr>
              <a:t>                     Then Gold</a:t>
            </a:r>
          </a:p>
          <a:p>
            <a:pPr marL="1471400" lvl="8" indent="0">
              <a:buNone/>
            </a:pPr>
            <a:r>
              <a:rPr lang="en-IN" sz="1600" dirty="0">
                <a:solidFill>
                  <a:srgbClr val="0070C0"/>
                </a:solidFill>
              </a:rPr>
              <a:t>		</a:t>
            </a:r>
          </a:p>
          <a:p>
            <a:pPr lvl="1"/>
            <a:r>
              <a:rPr lang="en-IN" sz="2200" dirty="0">
                <a:solidFill>
                  <a:srgbClr val="C00000"/>
                </a:solidFill>
              </a:rPr>
              <a:t>And Rest is channelled through available investment avenues.</a:t>
            </a:r>
          </a:p>
          <a:p>
            <a:pPr lvl="1"/>
            <a:r>
              <a:rPr lang="en-IN" sz="2200" dirty="0">
                <a:solidFill>
                  <a:srgbClr val="C00000"/>
                </a:solidFill>
              </a:rPr>
              <a:t>Therefore, Mutual Fund plays an extremely crucial role in an economy.</a:t>
            </a:r>
          </a:p>
          <a:p>
            <a:pPr lvl="1"/>
            <a:r>
              <a:rPr lang="en-IN" sz="2200" dirty="0">
                <a:solidFill>
                  <a:srgbClr val="C00000"/>
                </a:solidFill>
              </a:rPr>
              <a:t>They are vehicles for mobilization and channelization of funds towards the securities market which has become the Barometer of economic health.</a:t>
            </a:r>
          </a:p>
          <a:p>
            <a:pPr marL="1471400" lvl="8" indent="0">
              <a:buNone/>
            </a:pPr>
            <a:endParaRPr lang="en-IN" sz="1600" dirty="0">
              <a:solidFill>
                <a:srgbClr val="0070C0"/>
              </a:solidFill>
            </a:endParaRPr>
          </a:p>
        </p:txBody>
      </p:sp>
      <p:sp>
        <p:nvSpPr>
          <p:cNvPr id="4" name="Arrow: Down 3">
            <a:extLst>
              <a:ext uri="{FF2B5EF4-FFF2-40B4-BE49-F238E27FC236}">
                <a16:creationId xmlns:a16="http://schemas.microsoft.com/office/drawing/2014/main" id="{97A3B709-039B-4D1A-B58C-4F702F2DFE11}"/>
              </a:ext>
            </a:extLst>
          </p:cNvPr>
          <p:cNvSpPr/>
          <p:nvPr/>
        </p:nvSpPr>
        <p:spPr>
          <a:xfrm>
            <a:off x="3762375" y="2657475"/>
            <a:ext cx="257175" cy="381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Arrow: Down 5">
            <a:extLst>
              <a:ext uri="{FF2B5EF4-FFF2-40B4-BE49-F238E27FC236}">
                <a16:creationId xmlns:a16="http://schemas.microsoft.com/office/drawing/2014/main" id="{91D6EE49-5CF1-4D82-A7CA-48751954DA19}"/>
              </a:ext>
            </a:extLst>
          </p:cNvPr>
          <p:cNvSpPr/>
          <p:nvPr/>
        </p:nvSpPr>
        <p:spPr>
          <a:xfrm>
            <a:off x="3843337" y="3775075"/>
            <a:ext cx="95250" cy="1905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585733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F2F26A-2C42-46DE-9BD5-78F79AAD241F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pPr algn="ctr"/>
            <a:r>
              <a:rPr lang="en-US" sz="4800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BOND DURATION</a:t>
            </a:r>
            <a:endParaRPr lang="en-IN" sz="4800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24C394-6982-4834-B2C6-8E39E92BC2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870451"/>
          </a:xfrm>
          <a:ln>
            <a:solidFill>
              <a:srgbClr val="FF0000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>
            <a:noAutofit/>
          </a:bodyPr>
          <a:lstStyle/>
          <a:p>
            <a:r>
              <a:rPr lang="en-US" sz="24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BOND DURATION</a:t>
            </a:r>
            <a:r>
              <a:rPr lang="en-US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:-   </a:t>
            </a:r>
            <a:r>
              <a:rPr lang="en-US" sz="2400" b="1" i="1" u="sng" dirty="0">
                <a:solidFill>
                  <a:schemeClr val="accent1"/>
                </a:solidFill>
              </a:rPr>
              <a:t>The Term Bond Duration is A measurement of How Long in years it takes for the price of a bond to be repaid by its Internal Cash Flow.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i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Bond value get recovered through the Internal cash flow which will be paid annually or at any interval which depict there will be no Interest Loss &amp; no Interest Gain.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Since A Zero Coupon Bond does not pay any intermediate cash flow and the entire money is available only on Maturity, Duration of Zero Coupon Bond is equal to Maturity period.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the case of Coupon Bonds, Coupon(Interest) is paid, we get our price much earlier to maturity period. Therefore, Duration of coupon bond will always be less than its maturity period.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Formula used for calculation of basic duration is the Macaulay Duration. It was Created by Frederick Macaulay in 1938.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	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26852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5CE30F-6E81-4C2A-9794-ADA98AC232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>
                <a:solidFill>
                  <a:schemeClr val="accent1">
                    <a:lumMod val="75000"/>
                  </a:schemeClr>
                </a:solidFill>
              </a:rPr>
              <a:t>MUTUAL FUND OPERATION FLOW CHART</a:t>
            </a:r>
            <a:endParaRPr lang="en-IN" b="1" u="sng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B8AB5B04-80FA-4F46-A674-C0D7F5ED1A52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096963" y="2108200"/>
          <a:ext cx="10058400" cy="37607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067021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3BA205-AFC5-4A0D-B83E-D4AF86C9EB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38978"/>
            <a:ext cx="10058400" cy="1450757"/>
          </a:xfrm>
        </p:spPr>
        <p:txBody>
          <a:bodyPr/>
          <a:lstStyle/>
          <a:p>
            <a:r>
              <a:rPr lang="en-US" dirty="0">
                <a:highlight>
                  <a:srgbClr val="008000"/>
                </a:highlight>
              </a:rPr>
              <a:t>    MEANING OF MUTUAL FUND</a:t>
            </a:r>
            <a:endParaRPr lang="en-IN" dirty="0">
              <a:highlight>
                <a:srgbClr val="008000"/>
              </a:highlight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A7A12E-A6A0-47EE-9278-E13690C357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2155826"/>
            <a:ext cx="10058400" cy="3760891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accent1"/>
                </a:solidFill>
              </a:rPr>
              <a:t> It is the Money managing institution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accent1"/>
                </a:solidFill>
              </a:rPr>
              <a:t> That pool the money received from the general public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accent1"/>
                </a:solidFill>
              </a:rPr>
              <a:t> Having Limited financial means but similar financial goals. </a:t>
            </a:r>
            <a:endParaRPr lang="en-IN" sz="36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4389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230463-536D-472B-8646-B3D65D5BA8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highlight>
                  <a:srgbClr val="FFFF00"/>
                </a:highlight>
              </a:rPr>
              <a:t>DEFINITION OF MUTUAL FUND</a:t>
            </a:r>
            <a:endParaRPr lang="en-IN" dirty="0">
              <a:highlight>
                <a:srgbClr val="FFFF00"/>
              </a:highlight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5CCA3B-1B74-4285-9C69-F1EFED13ED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2108201"/>
            <a:ext cx="10058400" cy="3760891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US" sz="2000" dirty="0">
                <a:solidFill>
                  <a:schemeClr val="tx1"/>
                </a:solidFill>
                <a:highlight>
                  <a:srgbClr val="FF00FF"/>
                </a:highlight>
              </a:rPr>
              <a:t>ACCORDING TO ASSOCIATION OF MUTUAL FUND IN INDIA ( AMFI):</a:t>
            </a:r>
            <a:r>
              <a:rPr lang="en-US" sz="2000" dirty="0">
                <a:solidFill>
                  <a:schemeClr val="tx1"/>
                </a:solidFill>
              </a:rPr>
              <a:t> “ A Mutual Fund is </a:t>
            </a:r>
          </a:p>
          <a:p>
            <a:pPr lvl="3"/>
            <a:r>
              <a:rPr lang="en-US" sz="2000" dirty="0">
                <a:solidFill>
                  <a:srgbClr val="00B050"/>
                </a:solidFill>
              </a:rPr>
              <a:t>A Trust that pools the savings of number of Investors</a:t>
            </a:r>
          </a:p>
          <a:p>
            <a:pPr lvl="3"/>
            <a:r>
              <a:rPr lang="en-US" sz="2000" dirty="0">
                <a:solidFill>
                  <a:srgbClr val="00B050"/>
                </a:solidFill>
              </a:rPr>
              <a:t>Who share common financial goals</a:t>
            </a:r>
            <a:r>
              <a:rPr lang="en-US" sz="2000" dirty="0">
                <a:solidFill>
                  <a:schemeClr val="tx1"/>
                </a:solidFill>
              </a:rPr>
              <a:t>.”</a:t>
            </a:r>
          </a:p>
          <a:p>
            <a:pPr marL="566928" lvl="3" indent="0">
              <a:buNone/>
            </a:pPr>
            <a:endParaRPr lang="en-US" sz="2000" dirty="0">
              <a:solidFill>
                <a:schemeClr val="tx1"/>
              </a:solidFill>
            </a:endParaRPr>
          </a:p>
          <a:p>
            <a:pPr marL="566928" lvl="3" indent="0">
              <a:buNone/>
            </a:pPr>
            <a:r>
              <a:rPr lang="en-US" sz="2000" dirty="0">
                <a:solidFill>
                  <a:schemeClr val="tx1"/>
                </a:solidFill>
              </a:rPr>
              <a:t>		THEREFORE, With respect to meaning and Definition we can say that: </a:t>
            </a:r>
          </a:p>
          <a:p>
            <a:pPr lvl="3"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chemeClr val="tx1"/>
                </a:solidFill>
              </a:rPr>
              <a:t>Mutual Fund as an Investment option has become very attractive </a:t>
            </a:r>
          </a:p>
          <a:p>
            <a:pPr lvl="3"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chemeClr val="tx1"/>
                </a:solidFill>
              </a:rPr>
              <a:t>For Retail investors</a:t>
            </a:r>
          </a:p>
          <a:p>
            <a:pPr lvl="3"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chemeClr val="tx1"/>
                </a:solidFill>
              </a:rPr>
              <a:t>Who are interested in the financial market </a:t>
            </a:r>
          </a:p>
          <a:p>
            <a:pPr lvl="3"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chemeClr val="tx1"/>
                </a:solidFill>
              </a:rPr>
              <a:t>But do not have the time, expertise and experience in good stock picking</a:t>
            </a:r>
          </a:p>
          <a:p>
            <a:pPr marL="566928" lvl="3" indent="0">
              <a:buNone/>
            </a:pPr>
            <a:r>
              <a:rPr lang="en-US" sz="2000" dirty="0">
                <a:solidFill>
                  <a:schemeClr val="tx1"/>
                </a:solidFill>
              </a:rPr>
              <a:t>			The problems faced by the small investors in the share market have been offset by the emergence of mutual funds.</a:t>
            </a:r>
            <a:endParaRPr lang="en-IN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9406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954A9B-F2D6-47ED-BD72-C9562BAEAE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676217"/>
            <a:ext cx="10058400" cy="1200291"/>
          </a:xfrm>
        </p:spPr>
        <p:txBody>
          <a:bodyPr>
            <a:normAutofit fontScale="90000"/>
          </a:bodyPr>
          <a:lstStyle/>
          <a:p>
            <a:r>
              <a:rPr lang="en-US" dirty="0">
                <a:highlight>
                  <a:srgbClr val="00FF00"/>
                </a:highlight>
              </a:rPr>
              <a:t>FEATURES/CHARACTERSTICS OF MUTUAL FUND</a:t>
            </a:r>
            <a:endParaRPr lang="en-IN" dirty="0">
              <a:highlight>
                <a:srgbClr val="00FF00"/>
              </a:highlight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E43B42-C706-4495-BBA4-04E6A917A3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Marketable Investments</a:t>
            </a:r>
            <a:r>
              <a:rPr lang="en-US" dirty="0"/>
              <a:t>: Portfolio is updated everyday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Ownership of the mutual fund</a:t>
            </a:r>
            <a:r>
              <a:rPr lang="en-US" dirty="0"/>
              <a:t>: Belongs to the investors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 Professional Management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Investment objectives</a:t>
            </a:r>
            <a:r>
              <a:rPr lang="en-US" dirty="0"/>
              <a:t>: Profit maximization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Choices to the investors</a:t>
            </a:r>
            <a:r>
              <a:rPr lang="en-US" dirty="0"/>
              <a:t>: Open ended funds(do not have limit for units issue &amp; do not have fixed maturity period) OR Close ended funds(fixed no. of units traded on the stock exchange &amp; have fixed maturity period like Initial Public Offer) </a:t>
            </a:r>
          </a:p>
          <a:p>
            <a:pPr>
              <a:buFont typeface="Wingdings" panose="05000000000000000000" pitchFamily="2" charset="2"/>
              <a:buChar char="Ø"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5630896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82125E-F914-40ED-B33B-36EED4D333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1566050"/>
          </a:xfrm>
        </p:spPr>
        <p:txBody>
          <a:bodyPr/>
          <a:lstStyle/>
          <a:p>
            <a:r>
              <a:rPr lang="en-US" dirty="0">
                <a:highlight>
                  <a:srgbClr val="00FFFF"/>
                </a:highlight>
              </a:rPr>
              <a:t>ADVANTAGES OF MUTUAL FUNDS</a:t>
            </a:r>
            <a:endParaRPr lang="en-IN" dirty="0">
              <a:highlight>
                <a:srgbClr val="00FFFF"/>
              </a:highlight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535884-FB3A-4AD4-8D1D-E53E0E046A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6449" y="1908313"/>
            <a:ext cx="10249231" cy="4468634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arenR"/>
            </a:pPr>
            <a:r>
              <a:rPr lang="en-US" dirty="0">
                <a:solidFill>
                  <a:schemeClr val="accent6"/>
                </a:solidFill>
              </a:rPr>
              <a:t>Diversification: </a:t>
            </a:r>
            <a:r>
              <a:rPr lang="en-US" dirty="0"/>
              <a:t>by investing in different stocks </a:t>
            </a:r>
            <a:r>
              <a:rPr lang="en-US"/>
              <a:t>or securities </a:t>
            </a:r>
            <a:endParaRPr lang="en-US" dirty="0">
              <a:solidFill>
                <a:schemeClr val="accent6"/>
              </a:solidFill>
            </a:endParaRPr>
          </a:p>
          <a:p>
            <a:pPr marL="457200" indent="-457200">
              <a:buFont typeface="+mj-lt"/>
              <a:buAutoNum type="arabicParenR"/>
            </a:pPr>
            <a:r>
              <a:rPr lang="en-US" dirty="0">
                <a:solidFill>
                  <a:schemeClr val="accent6"/>
                </a:solidFill>
              </a:rPr>
              <a:t>Record keeping in a convenient manner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>
                <a:solidFill>
                  <a:schemeClr val="accent6"/>
                </a:solidFill>
              </a:rPr>
              <a:t>Flexibility and convenience: </a:t>
            </a:r>
            <a:r>
              <a:rPr lang="en-US" dirty="0">
                <a:solidFill>
                  <a:schemeClr val="tx1"/>
                </a:solidFill>
              </a:rPr>
              <a:t>Like purchase, redemption and switching between funds are relatively simple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>
                <a:solidFill>
                  <a:schemeClr val="accent6"/>
                </a:solidFill>
              </a:rPr>
              <a:t>Affordability: </a:t>
            </a:r>
            <a:r>
              <a:rPr lang="en-US" dirty="0">
                <a:solidFill>
                  <a:schemeClr val="tx1"/>
                </a:solidFill>
              </a:rPr>
              <a:t>like in SIP Rs. 500 per month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>
                <a:solidFill>
                  <a:schemeClr val="accent6"/>
                </a:solidFill>
              </a:rPr>
              <a:t>Investors Protection: </a:t>
            </a:r>
            <a:r>
              <a:rPr lang="en-US" dirty="0">
                <a:solidFill>
                  <a:schemeClr val="tx1"/>
                </a:solidFill>
              </a:rPr>
              <a:t>Regulated by SEBI &amp; AMFI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>
                <a:solidFill>
                  <a:schemeClr val="accent6"/>
                </a:solidFill>
              </a:rPr>
              <a:t>Liquidity: </a:t>
            </a:r>
            <a:r>
              <a:rPr lang="en-US" dirty="0">
                <a:solidFill>
                  <a:schemeClr val="tx1"/>
                </a:solidFill>
              </a:rPr>
              <a:t>Can be easily sold back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>
                <a:solidFill>
                  <a:schemeClr val="accent6"/>
                </a:solidFill>
              </a:rPr>
              <a:t>Tax benefits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>
                <a:solidFill>
                  <a:schemeClr val="accent6"/>
                </a:solidFill>
              </a:rPr>
              <a:t>Professional management</a:t>
            </a:r>
          </a:p>
          <a:p>
            <a:pPr marL="457200" indent="-457200">
              <a:buFont typeface="+mj-lt"/>
              <a:buAutoNum type="arabicParenR"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229579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094C65-95B9-4EB3-B62D-7E5160F205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highlight>
                  <a:srgbClr val="FF00FF"/>
                </a:highlight>
              </a:rPr>
              <a:t>DISADVANTAGES/DRAWBACKS OF MUTUAL FUNDS</a:t>
            </a:r>
            <a:endParaRPr lang="en-IN" dirty="0">
              <a:highlight>
                <a:srgbClr val="FF00FF"/>
              </a:highlight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F199C4-4C59-4686-9B2C-485181D8C6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arenR"/>
            </a:pPr>
            <a:r>
              <a:rPr lang="en-US" dirty="0">
                <a:solidFill>
                  <a:srgbClr val="FF0000"/>
                </a:solidFill>
              </a:rPr>
              <a:t>No Guarantee of returns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>
                <a:solidFill>
                  <a:srgbClr val="FF0000"/>
                </a:solidFill>
              </a:rPr>
              <a:t>Fees and commission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>
                <a:solidFill>
                  <a:srgbClr val="FF0000"/>
                </a:solidFill>
              </a:rPr>
              <a:t>Management risk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>
                <a:solidFill>
                  <a:srgbClr val="FF0000"/>
                </a:solidFill>
              </a:rPr>
              <a:t>Misleading Advertisement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>
                <a:solidFill>
                  <a:srgbClr val="FF0000"/>
                </a:solidFill>
              </a:rPr>
              <a:t>Fluctuating returns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>
                <a:solidFill>
                  <a:srgbClr val="FF0000"/>
                </a:solidFill>
              </a:rPr>
              <a:t>Absence of experienced personnel</a:t>
            </a:r>
            <a:endParaRPr lang="en-IN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54934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89BBAC-C3FD-48E8-A9B2-6971FDE5C4D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perspectiveRelaxedModerately"/>
            <a:lightRig rig="threePt" dir="t"/>
          </a:scene3d>
          <a:sp3d>
            <a:bevelT w="114300" prst="hardEdge"/>
          </a:sp3d>
        </p:spPr>
        <p:txBody>
          <a:bodyPr/>
          <a:lstStyle/>
          <a:p>
            <a:pPr algn="ctr"/>
            <a:r>
              <a:rPr lang="en-US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HISTORY/ORIGIN OF MUTUAL FUND IN INDIA</a:t>
            </a:r>
            <a:endParaRPr lang="en-IN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C5D277-0A3A-41F5-864A-62E4D3B288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943101"/>
            <a:ext cx="10058400" cy="3925992"/>
          </a:xfrm>
          <a:ln>
            <a:solidFill>
              <a:schemeClr val="tx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 </a:t>
            </a:r>
            <a:r>
              <a:rPr lang="en-US" sz="24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PHASE 1 (1964-1987)</a:t>
            </a:r>
            <a:r>
              <a:rPr lang="en-US" sz="2400" dirty="0"/>
              <a:t>:- </a:t>
            </a:r>
            <a:r>
              <a:rPr lang="en-US" sz="2400" b="1" i="1" u="sng" dirty="0">
                <a:solidFill>
                  <a:srgbClr val="00B0F0"/>
                </a:solidFill>
              </a:rPr>
              <a:t>GROWTH OF UTI </a:t>
            </a:r>
            <a:r>
              <a:rPr lang="en-US" sz="2400" dirty="0"/>
              <a:t>( Unit Trust of India enjoyed complete monopoly when it was established in the year 1963 by an Act of Parliament).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/>
              <a:t> </a:t>
            </a:r>
            <a:r>
              <a:rPr lang="en-US" sz="2400" b="1" i="1" u="sng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PHASE 2 (1987-1993)</a:t>
            </a:r>
            <a:r>
              <a:rPr lang="en-US" sz="2400" dirty="0"/>
              <a:t>:- </a:t>
            </a:r>
            <a:r>
              <a:rPr lang="en-US" sz="2400" i="1" u="sng" dirty="0">
                <a:solidFill>
                  <a:schemeClr val="accent1">
                    <a:lumMod val="50000"/>
                  </a:schemeClr>
                </a:solidFill>
              </a:rPr>
              <a:t>ENTRY OF PUBLIC SECTOR FUNDS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/>
              <a:t> </a:t>
            </a:r>
            <a:r>
              <a:rPr lang="en-US" sz="2400" b="1" i="1" u="sng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PHASE 3 (1993-1996)</a:t>
            </a:r>
            <a:r>
              <a:rPr lang="en-US" sz="2400" dirty="0"/>
              <a:t>:- </a:t>
            </a:r>
            <a:r>
              <a:rPr lang="en-US" sz="2400" i="1" u="sng" dirty="0">
                <a:solidFill>
                  <a:schemeClr val="accent1"/>
                </a:solidFill>
              </a:rPr>
              <a:t>EMERGENCE OF PRIVATE FUNDS </a:t>
            </a:r>
            <a:r>
              <a:rPr lang="en-US" sz="2400" dirty="0"/>
              <a:t>(Private Mutual Fund Co.)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/>
              <a:t> </a:t>
            </a:r>
            <a:r>
              <a:rPr lang="en-US" sz="2400" b="1" i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PHASE 4 (1996-1999)</a:t>
            </a:r>
            <a:r>
              <a:rPr lang="en-US" sz="2400" dirty="0"/>
              <a:t>:- </a:t>
            </a:r>
            <a:r>
              <a:rPr lang="en-US" sz="2400" i="1" u="sng" dirty="0">
                <a:solidFill>
                  <a:srgbClr val="FF0000"/>
                </a:solidFill>
              </a:rPr>
              <a:t>GROWTH AND SEBI REGULATION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/>
              <a:t> </a:t>
            </a:r>
            <a:r>
              <a:rPr lang="en-US" sz="2400" b="1" i="1" u="sng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PHASE 5 (1999-2004)</a:t>
            </a:r>
            <a:r>
              <a:rPr lang="en-US" sz="2400" dirty="0"/>
              <a:t>:- </a:t>
            </a:r>
            <a:r>
              <a:rPr lang="en-US" sz="2400" i="1" u="sng" dirty="0">
                <a:solidFill>
                  <a:srgbClr val="002060"/>
                </a:solidFill>
              </a:rPr>
              <a:t>EMERGENCE OF LARGE AND UNIFORM INDUSTRY</a:t>
            </a:r>
            <a:endParaRPr lang="en-IN" sz="2400" i="1" u="sng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45119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468</TotalTime>
  <Words>1585</Words>
  <Application>Microsoft Office PowerPoint</Application>
  <PresentationFormat>Widescreen</PresentationFormat>
  <Paragraphs>149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CHAPTER 4</vt:lpstr>
      <vt:lpstr>             INTRODUCTION</vt:lpstr>
      <vt:lpstr>MUTUAL FUND OPERATION FLOW CHART</vt:lpstr>
      <vt:lpstr>    MEANING OF MUTUAL FUND</vt:lpstr>
      <vt:lpstr>DEFINITION OF MUTUAL FUND</vt:lpstr>
      <vt:lpstr>FEATURES/CHARACTERSTICS OF MUTUAL FUND</vt:lpstr>
      <vt:lpstr>ADVANTAGES OF MUTUAL FUNDS</vt:lpstr>
      <vt:lpstr>DISADVANTAGES/DRAWBACKS OF MUTUAL FUNDS</vt:lpstr>
      <vt:lpstr>HISTORY/ORIGIN OF MUTUAL FUND IN INDIA</vt:lpstr>
      <vt:lpstr>ENTRY LOAD &amp; EXIT LOAD</vt:lpstr>
      <vt:lpstr>FORMULA TO CALCULATE PUBLIC OFFER PRICE &amp; REDEMPTION PRICE</vt:lpstr>
      <vt:lpstr> NET ASSET VALUE (NAV)</vt:lpstr>
      <vt:lpstr>      FORMULA TO CALCULATE NAV </vt:lpstr>
      <vt:lpstr>BONDS</vt:lpstr>
      <vt:lpstr>VALUATION OF REDEEMABLE DEBENTURES/BONDS</vt:lpstr>
      <vt:lpstr>A) Valuation In Case Interest Is Received Annually Formula</vt:lpstr>
      <vt:lpstr>B) Valuation In Case Interest Is Received Semi-Annually Formula</vt:lpstr>
      <vt:lpstr>YIELD TO MATURITY ( YTM)</vt:lpstr>
      <vt:lpstr>FORMULA TO CALCULATE YTM</vt:lpstr>
      <vt:lpstr>BOND DURATION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4</dc:title>
  <dc:creator>Gavaskar Pandey</dc:creator>
  <cp:lastModifiedBy>Gavaskar Pandey</cp:lastModifiedBy>
  <cp:revision>41</cp:revision>
  <dcterms:created xsi:type="dcterms:W3CDTF">2020-08-03T06:47:39Z</dcterms:created>
  <dcterms:modified xsi:type="dcterms:W3CDTF">2020-10-28T16:43:06Z</dcterms:modified>
</cp:coreProperties>
</file>