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reycampus.com/blog/project-management/which-pmo-structure-is-right-for-your-organization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A88FE-AFEE-40F8-B434-26B406EDAA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1012" y="1274152"/>
            <a:ext cx="8689976" cy="2509213"/>
          </a:xfrm>
        </p:spPr>
        <p:txBody>
          <a:bodyPr/>
          <a:lstStyle/>
          <a:p>
            <a:r>
              <a:rPr lang="en-US" dirty="0"/>
              <a:t>Unit 2 Project Selection and Evaluation 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9954AA-91B9-4757-8F56-51805F9CF6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 prof aarti vyas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38549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E7E53-205A-47B2-BF00-51406F01C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2652" y="689538"/>
            <a:ext cx="10364451" cy="1596177"/>
          </a:xfrm>
        </p:spPr>
        <p:txBody>
          <a:bodyPr/>
          <a:lstStyle/>
          <a:p>
            <a:r>
              <a:rPr lang="en-US" dirty="0"/>
              <a:t>Organization structure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C10AB-F831-4644-B562-9CFA04379AD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54565A"/>
                </a:solidFill>
                <a:effectLst/>
                <a:latin typeface="Open Sans"/>
              </a:rPr>
              <a:t>A project operates in with people, process and technology of an organization. Projects have an impact on the culture, policies, procedures and other aspects of an organization. The organizational structure has a major influence on the execution of the project. </a:t>
            </a:r>
            <a:r>
              <a:rPr lang="en-US" b="0" i="0" u="none" strike="noStrike" dirty="0">
                <a:effectLst/>
                <a:latin typeface="Open San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</a:t>
            </a:r>
            <a:r>
              <a:rPr lang="en-US" b="0" i="0" u="none" strike="noStrike" dirty="0">
                <a:solidFill>
                  <a:srgbClr val="2AA2DA"/>
                </a:solidFill>
                <a:effectLst/>
                <a:latin typeface="Open San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b="0" i="0" strike="noStrike" dirty="0">
                <a:latin typeface="Open San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organizational structure</a:t>
            </a:r>
            <a:r>
              <a:rPr lang="en-US" b="0" i="0" dirty="0">
                <a:latin typeface="Open Sans"/>
              </a:rPr>
              <a:t> </a:t>
            </a:r>
            <a:r>
              <a:rPr lang="en-US" b="0" i="0" dirty="0">
                <a:solidFill>
                  <a:srgbClr val="54565A"/>
                </a:solidFill>
                <a:effectLst/>
                <a:latin typeface="Open Sans"/>
              </a:rPr>
              <a:t>decides the resources, communication methods and other aspects of project management.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96096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4A4C5-32CE-4134-BC0F-5B4B6B7A6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 structure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3B859C-7135-48E6-BCCE-69F7BCE8C3B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11111"/>
                </a:solidFill>
                <a:effectLst/>
                <a:latin typeface="SourceSansPro"/>
              </a:rPr>
              <a:t>An organizational structure outlines how certain activities are directed to achieve the goals of an organization.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11111"/>
                </a:solidFill>
                <a:effectLst/>
                <a:latin typeface="SourceSansPro"/>
              </a:rPr>
              <a:t>Successful organizational structures define each employee's job and how it fits within the overall system.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73663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F4A1E-0324-4728-9E6B-D178D3597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Forms of project organization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E464C-8C51-4045-A448-874A190F8D0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Line and staff organizational structure </a:t>
            </a:r>
          </a:p>
          <a:p>
            <a:r>
              <a:rPr lang="en-US" dirty="0"/>
              <a:t>Functional organizational structure</a:t>
            </a:r>
          </a:p>
          <a:p>
            <a:r>
              <a:rPr lang="en-US" dirty="0"/>
              <a:t>Project organizational structure</a:t>
            </a:r>
          </a:p>
          <a:p>
            <a:r>
              <a:rPr lang="en-US" dirty="0"/>
              <a:t>Matrix organizational structure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58441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5BC26-B66B-420C-A849-317B4E37E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 of project manager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B4316-FFC4-4553-A54E-27D77D224B8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Entrepreneur</a:t>
            </a:r>
          </a:p>
          <a:p>
            <a:r>
              <a:rPr lang="en-US" dirty="0"/>
              <a:t>Decision maker</a:t>
            </a:r>
          </a:p>
          <a:p>
            <a:r>
              <a:rPr lang="en-US" dirty="0"/>
              <a:t>Communicator</a:t>
            </a:r>
          </a:p>
          <a:p>
            <a:r>
              <a:rPr lang="en-US" dirty="0"/>
              <a:t>Change agent</a:t>
            </a:r>
          </a:p>
          <a:p>
            <a:r>
              <a:rPr lang="en-US" dirty="0"/>
              <a:t>Motivator</a:t>
            </a:r>
          </a:p>
          <a:p>
            <a:r>
              <a:rPr lang="en-US" dirty="0"/>
              <a:t>Foresighted and fire fighter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86009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E5339-A0E9-4A4C-9526-C67C92037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Responsibility of project manager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58F34-8B41-4193-90A9-DCD6C72EEFA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Planning</a:t>
            </a:r>
          </a:p>
          <a:p>
            <a:r>
              <a:rPr lang="en-US" dirty="0"/>
              <a:t>Organizing</a:t>
            </a:r>
          </a:p>
          <a:p>
            <a:r>
              <a:rPr lang="en-US" dirty="0"/>
              <a:t>Controlling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77547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06C59-9E11-476C-B36E-CFB1D0DD1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Leadership style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EFB3EA-29C4-459E-8426-4DB9110DDAB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Leadership ability</a:t>
            </a:r>
          </a:p>
          <a:p>
            <a:r>
              <a:rPr lang="en-US" dirty="0"/>
              <a:t>Ability to develop people</a:t>
            </a:r>
          </a:p>
          <a:p>
            <a:r>
              <a:rPr lang="en-US" dirty="0"/>
              <a:t>Communication skills</a:t>
            </a:r>
          </a:p>
          <a:p>
            <a:r>
              <a:rPr lang="en-US" dirty="0"/>
              <a:t>Interpersonal skills</a:t>
            </a:r>
          </a:p>
          <a:p>
            <a:r>
              <a:rPr lang="en-US" dirty="0"/>
              <a:t>Ability to handle stress</a:t>
            </a:r>
          </a:p>
          <a:p>
            <a:r>
              <a:rPr lang="en-US" dirty="0"/>
              <a:t>Problem solving skills</a:t>
            </a:r>
          </a:p>
          <a:p>
            <a:r>
              <a:rPr lang="en-US" dirty="0"/>
              <a:t>Time management skills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991508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104BF-CA6B-465B-AE66-A48E98F40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Conflict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2CA49D-035A-44DD-A74C-591B041B3A3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171227" y="2024323"/>
            <a:ext cx="10363826" cy="3424107"/>
          </a:xfrm>
        </p:spPr>
        <p:txBody>
          <a:bodyPr/>
          <a:lstStyle/>
          <a:p>
            <a:r>
              <a:rPr lang="en-US" dirty="0"/>
              <a:t>Meaning </a:t>
            </a:r>
          </a:p>
          <a:p>
            <a:endParaRPr lang="en-IN" dirty="0"/>
          </a:p>
        </p:txBody>
      </p:sp>
      <p:pic>
        <p:nvPicPr>
          <p:cNvPr id="1026" name="Picture 2" descr="Conflict Resolution: Litigation vs. Arbitration vs. Mediation - Phillips  Kaiser - Top Houston Business Lawyers">
            <a:extLst>
              <a:ext uri="{FF2B5EF4-FFF2-40B4-BE49-F238E27FC236}">
                <a16:creationId xmlns:a16="http://schemas.microsoft.com/office/drawing/2014/main" id="{A76A8A8D-1EE9-487E-895D-3F9A339F79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310" y="2399905"/>
            <a:ext cx="2971800" cy="29828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8 Essential Tips to Resolve Conflict in the Workplace">
            <a:extLst>
              <a:ext uri="{FF2B5EF4-FFF2-40B4-BE49-F238E27FC236}">
                <a16:creationId xmlns:a16="http://schemas.microsoft.com/office/drawing/2014/main" id="{D039A8DC-04F3-423A-888D-CC25228605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193" y="2338062"/>
            <a:ext cx="2619375" cy="29828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ntercultural conflict and how to avoid it.">
            <a:extLst>
              <a:ext uri="{FF2B5EF4-FFF2-40B4-BE49-F238E27FC236}">
                <a16:creationId xmlns:a16="http://schemas.microsoft.com/office/drawing/2014/main" id="{934B100C-2361-45A7-B0AB-F5FA23EC79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577" y="2214694"/>
            <a:ext cx="2619375" cy="31064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5530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3EE2B-7720-463F-B82A-B7BE1120D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C24F36-1D78-4D34-8B22-42FD6E81CC3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Conflict is an inevitable in a project environment as change seems to be </a:t>
            </a:r>
          </a:p>
          <a:p>
            <a:r>
              <a:rPr lang="en-US" dirty="0"/>
              <a:t>When a project team members interact during the course of completing their tasks and responsibilities there is always a potential for conflict </a:t>
            </a:r>
          </a:p>
          <a:p>
            <a:r>
              <a:rPr lang="en-US" dirty="0"/>
              <a:t>Sometimes it is not possible for People from different diverse background skills norms to work together make decisions and try to meet project goals and objectives without conflict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623588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0FFE9-BADF-4727-8A78-043FE6B6B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 of conflict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6BD0E-5599-406A-A16E-D2F529033D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400" y="2349337"/>
            <a:ext cx="10363826" cy="3424107"/>
          </a:xfrm>
        </p:spPr>
        <p:txBody>
          <a:bodyPr/>
          <a:lstStyle/>
          <a:p>
            <a:r>
              <a:rPr lang="en-US" dirty="0"/>
              <a:t>Conflict over project priority</a:t>
            </a:r>
          </a:p>
          <a:p>
            <a:r>
              <a:rPr lang="en-US" dirty="0"/>
              <a:t>Conflict over administration procedures</a:t>
            </a:r>
          </a:p>
          <a:p>
            <a:r>
              <a:rPr lang="en-US" dirty="0"/>
              <a:t>Conflict over technical opinions and performance trade off</a:t>
            </a:r>
          </a:p>
          <a:p>
            <a:r>
              <a:rPr lang="en-US" dirty="0"/>
              <a:t>Conflict over human resources</a:t>
            </a:r>
          </a:p>
          <a:p>
            <a:r>
              <a:rPr lang="en-US" dirty="0"/>
              <a:t>Conflict over cost and budget</a:t>
            </a:r>
          </a:p>
          <a:p>
            <a:r>
              <a:rPr lang="en-US" dirty="0"/>
              <a:t>Conflict over schedules</a:t>
            </a:r>
          </a:p>
          <a:p>
            <a:r>
              <a:rPr lang="en-US" dirty="0"/>
              <a:t>Personality conflict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135385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E9350-2790-4F87-8FB6-9B3937CB6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Relationship between project manager and line manager </a:t>
            </a:r>
            <a:endParaRPr lang="en-IN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04E9699-BDC8-420F-9D5A-F2C56FCEB4AC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53910946"/>
              </p:ext>
            </p:extLst>
          </p:nvPr>
        </p:nvGraphicFramePr>
        <p:xfrm>
          <a:off x="763480" y="3073241"/>
          <a:ext cx="10363200" cy="2011680"/>
        </p:xfrm>
        <a:graphic>
          <a:graphicData uri="http://schemas.openxmlformats.org/drawingml/2006/table">
            <a:tbl>
              <a:tblPr/>
              <a:tblGrid>
                <a:gridCol w="5181600">
                  <a:extLst>
                    <a:ext uri="{9D8B030D-6E8A-4147-A177-3AD203B41FA5}">
                      <a16:colId xmlns:a16="http://schemas.microsoft.com/office/drawing/2014/main" val="995764953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4138274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IN" b="1">
                          <a:solidFill>
                            <a:srgbClr val="222222"/>
                          </a:solidFill>
                          <a:effectLst/>
                          <a:latin typeface="Rubik"/>
                        </a:rPr>
                        <a:t>Line Managers</a:t>
                      </a:r>
                    </a:p>
                  </a:txBody>
                  <a:tcPr anchor="b">
                    <a:lnL>
                      <a:noFill/>
                    </a:lnL>
                    <a:lnR w="7620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b="1">
                          <a:solidFill>
                            <a:srgbClr val="222222"/>
                          </a:solidFill>
                          <a:effectLst/>
                          <a:latin typeface="Rubik"/>
                        </a:rPr>
                        <a:t>Project Managers</a:t>
                      </a:r>
                    </a:p>
                  </a:txBody>
                  <a:tcPr anchor="b">
                    <a:lnL w="7620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62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27567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IN">
                          <a:solidFill>
                            <a:srgbClr val="222222"/>
                          </a:solidFill>
                          <a:effectLst/>
                          <a:latin typeface="Rubik"/>
                        </a:rPr>
                        <a:t>Run departments</a:t>
                      </a:r>
                    </a:p>
                  </a:txBody>
                  <a:tcPr>
                    <a:lnL>
                      <a:noFill/>
                    </a:lnL>
                    <a:lnR w="7620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>
                          <a:solidFill>
                            <a:srgbClr val="222222"/>
                          </a:solidFill>
                          <a:effectLst/>
                          <a:latin typeface="Rubik"/>
                        </a:rPr>
                        <a:t>Run projects</a:t>
                      </a:r>
                    </a:p>
                  </a:txBody>
                  <a:tcPr>
                    <a:lnL w="7620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62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05368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solidFill>
                            <a:srgbClr val="222222"/>
                          </a:solidFill>
                          <a:effectLst/>
                          <a:latin typeface="Rubik"/>
                        </a:rPr>
                        <a:t>Direct the work of other employees across departments</a:t>
                      </a:r>
                    </a:p>
                  </a:txBody>
                  <a:tcPr>
                    <a:lnL>
                      <a:noFill/>
                    </a:lnL>
                    <a:lnR w="7620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solidFill>
                            <a:srgbClr val="222222"/>
                          </a:solidFill>
                          <a:effectLst/>
                          <a:latin typeface="Rubik"/>
                        </a:rPr>
                        <a:t>Direct the work of other employees in their own department</a:t>
                      </a:r>
                    </a:p>
                  </a:txBody>
                  <a:tcPr>
                    <a:lnL w="7620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29487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solidFill>
                            <a:srgbClr val="222222"/>
                          </a:solidFill>
                          <a:effectLst/>
                          <a:latin typeface="Rubik"/>
                        </a:rPr>
                        <a:t>Are responsible for administrative management of employees they direct</a:t>
                      </a:r>
                    </a:p>
                  </a:txBody>
                  <a:tcPr>
                    <a:lnL>
                      <a:noFill/>
                    </a:lnL>
                    <a:lnR w="7620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solidFill>
                            <a:srgbClr val="222222"/>
                          </a:solidFill>
                          <a:effectLst/>
                          <a:latin typeface="Rubik"/>
                        </a:rPr>
                        <a:t>Not responsible for administrative management of employees they direct</a:t>
                      </a:r>
                    </a:p>
                  </a:txBody>
                  <a:tcPr>
                    <a:lnL w="7620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08155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0980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D1F5A-E944-42CF-9411-616377452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identification and selection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66CE6-E89C-4748-B881-B70D6144C67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Project Identification and selection is a process to assess each project idea and select the project with the highest priority.</a:t>
            </a:r>
          </a:p>
          <a:p>
            <a:r>
              <a:rPr lang="en-US" dirty="0"/>
              <a:t>The process of identifying a candidate idea for developing into a project is called Project Identification. </a:t>
            </a:r>
          </a:p>
          <a:p>
            <a:r>
              <a:rPr lang="en-US" dirty="0"/>
              <a:t>This is a systematic process. Project Identification process starts with the generation of a product idea. In order to select the most promising project the entrepreneur needs to generate a few ideas about the possible projects.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831106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9FE95-2A73-43FA-9AFA-C0000B967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management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96C969-F3EC-4772-A438-F5ED86F2377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Make plans for building a Team </a:t>
            </a:r>
          </a:p>
          <a:p>
            <a:r>
              <a:rPr lang="en-US" dirty="0"/>
              <a:t>Negotiate from team members</a:t>
            </a:r>
          </a:p>
          <a:p>
            <a:r>
              <a:rPr lang="en-US" dirty="0"/>
              <a:t>Organizing project team</a:t>
            </a:r>
          </a:p>
          <a:p>
            <a:r>
              <a:rPr lang="en-US" dirty="0"/>
              <a:t>Authority and responsibility</a:t>
            </a:r>
          </a:p>
          <a:p>
            <a:r>
              <a:rPr lang="en-US" dirty="0"/>
              <a:t>Holding kick off meeting</a:t>
            </a:r>
          </a:p>
          <a:p>
            <a:r>
              <a:rPr lang="en-US" dirty="0"/>
              <a:t>Get commitment from the team members</a:t>
            </a:r>
          </a:p>
          <a:p>
            <a:r>
              <a:rPr lang="en-US" dirty="0"/>
              <a:t>Establishing communication links among the team members</a:t>
            </a:r>
          </a:p>
          <a:p>
            <a:r>
              <a:rPr lang="en-US" dirty="0"/>
              <a:t>Conducting regular team building </a:t>
            </a:r>
            <a:r>
              <a:rPr lang="en-US" dirty="0" err="1"/>
              <a:t>excrcise</a:t>
            </a:r>
            <a:r>
              <a:rPr lang="en-US" dirty="0"/>
              <a:t>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766581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FFD48-8654-4A0B-AE0C-10EAE9A2B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Diversity management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0A9EA7-FDF8-4B3F-8C7E-3186A6E7A76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IN" sz="1800" dirty="0">
                <a:effectLst/>
                <a:latin typeface="Sylfaen" panose="010A0502050306030303" pitchFamily="18" charset="0"/>
                <a:ea typeface="Times New Roman" panose="02020603050405020304" pitchFamily="18" charset="0"/>
              </a:rPr>
              <a:t>Diversity management refers to organizational actions that aim to promote greater inclusion of employees from different backgrounds into an organization’s</a:t>
            </a:r>
            <a:r>
              <a:rPr lang="en-IN" sz="1800" dirty="0">
                <a:solidFill>
                  <a:srgbClr val="57595D"/>
                </a:solidFill>
                <a:effectLst/>
                <a:latin typeface="Sylfaen" panose="010A0502050306030303" pitchFamily="18" charset="0"/>
                <a:ea typeface="Times New Roman" panose="02020603050405020304" pitchFamily="18" charset="0"/>
              </a:rPr>
              <a:t> </a:t>
            </a:r>
            <a:r>
              <a:rPr lang="en-IN" sz="1800" dirty="0">
                <a:latin typeface="Sylfaen" panose="010A0502050306030303" pitchFamily="18" charset="0"/>
                <a:ea typeface="Times New Roman" panose="02020603050405020304" pitchFamily="18" charset="0"/>
              </a:rPr>
              <a:t>structure through specific policies and programs. Organizations are adopting diversity management strategies  as a response to the growing diversity of the workforce around the world</a:t>
            </a:r>
            <a:r>
              <a:rPr lang="en-IN" sz="1800" u="sng" dirty="0">
                <a:solidFill>
                  <a:srgbClr val="2AA2DA"/>
                </a:solidFill>
                <a:latin typeface="Sylfaen" panose="010A0502050306030303" pitchFamily="18" charset="0"/>
                <a:ea typeface="Times New Roman" panose="02020603050405020304" pitchFamily="18" charset="0"/>
              </a:rPr>
              <a:t>.</a:t>
            </a:r>
            <a:endParaRPr lang="en-IN" dirty="0">
              <a:latin typeface="Sylfaen" panose="010A0502050306030303" pitchFamily="18" charset="0"/>
            </a:endParaRPr>
          </a:p>
        </p:txBody>
      </p:sp>
      <p:pic>
        <p:nvPicPr>
          <p:cNvPr id="2050" name="Picture 2" descr="Diversity Management">
            <a:extLst>
              <a:ext uri="{FF2B5EF4-FFF2-40B4-BE49-F238E27FC236}">
                <a16:creationId xmlns:a16="http://schemas.microsoft.com/office/drawing/2014/main" id="{3B76A09F-DBEA-4CA1-AEBD-10B5FD9CA3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9285" y="3994950"/>
            <a:ext cx="3349934" cy="20581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6234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F8E73-DB71-45DB-BD7B-A8EF4D9B0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 management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FB232-22CF-4701-AAC7-7A800BAD206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IN" sz="1800" dirty="0">
                <a:solidFill>
                  <a:srgbClr val="090909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Change management is defined as the methods and manners in which a company describes and implements change within both its internal and external processes.</a:t>
            </a:r>
          </a:p>
          <a:p>
            <a:r>
              <a:rPr lang="en-US" b="0" i="0" dirty="0">
                <a:solidFill>
                  <a:srgbClr val="4E4242"/>
                </a:solidFill>
                <a:effectLst/>
                <a:latin typeface="myriad-pro"/>
              </a:rPr>
              <a:t>Project managers view change management as the process used to obtain approval for changes to the scope, timeline, or budget of a project.</a:t>
            </a:r>
          </a:p>
          <a:p>
            <a:endParaRPr lang="en-US" b="0" i="0" dirty="0">
              <a:solidFill>
                <a:srgbClr val="4E4242"/>
              </a:solidFill>
              <a:effectLst/>
              <a:latin typeface="myriad-pro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067830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EF6AA-F671-46C3-B6A3-E766EF78C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implement change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9F691F-DD41-48D1-8DDF-FCF5EE0F9A2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25000" lnSpcReduction="20000"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IN" sz="6400" dirty="0">
                <a:solidFill>
                  <a:srgbClr val="09090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Define the change.</a:t>
            </a:r>
            <a:endParaRPr lang="en-IN" sz="6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IN" sz="6400" dirty="0">
                <a:solidFill>
                  <a:srgbClr val="09090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Select the change management </a:t>
            </a:r>
            <a:r>
              <a:rPr lang="en-IN" sz="6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team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IN" sz="6400" dirty="0">
                <a:solidFill>
                  <a:srgbClr val="09090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Identify management sponsorship and secure commitment.</a:t>
            </a:r>
            <a:endParaRPr lang="en-IN" sz="6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IN" sz="6400" dirty="0">
                <a:solidFill>
                  <a:srgbClr val="09090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Develop implementation plan including metrics.</a:t>
            </a:r>
            <a:endParaRPr lang="en-IN" sz="6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IN" sz="6400" dirty="0">
                <a:solidFill>
                  <a:srgbClr val="09090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Implement the change—in stages, if possible.</a:t>
            </a:r>
            <a:endParaRPr lang="en-IN" sz="6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IN" sz="6400" dirty="0">
                <a:solidFill>
                  <a:srgbClr val="09090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Collect and </a:t>
            </a:r>
            <a:r>
              <a:rPr lang="en-IN" sz="6400" dirty="0" err="1">
                <a:solidFill>
                  <a:srgbClr val="09090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analyze</a:t>
            </a:r>
            <a:r>
              <a:rPr lang="en-IN" sz="6400" dirty="0">
                <a:solidFill>
                  <a:srgbClr val="09090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data.</a:t>
            </a:r>
            <a:endParaRPr lang="en-IN" sz="6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IN" sz="6400" dirty="0">
                <a:solidFill>
                  <a:srgbClr val="09090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Quantify gaps and understand resistance.</a:t>
            </a:r>
            <a:endParaRPr lang="en-IN" sz="6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IN" sz="6400" dirty="0">
                <a:solidFill>
                  <a:srgbClr val="09090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Modify the plan as needed and loop back to the implementation step.</a:t>
            </a:r>
            <a:endParaRPr lang="en-IN" sz="6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IN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286303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8E0C-56B2-473B-B0FD-EE484B572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A30FE5-7930-4A51-AA8F-05612BDC313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0632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452C9-B301-48E8-A369-C8C2F9D4B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identification and selection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97D281-C5EC-4666-9A23-C50870F7EA8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Project selection starts from where project identification ends. Project selection is a careful study of each project idea in detail and choosing one of them for further consideration and development. </a:t>
            </a:r>
          </a:p>
          <a:p>
            <a:r>
              <a:rPr lang="en-US" dirty="0"/>
              <a:t>It is not too difficult to find good projects in need of investment or other assistance.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07067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84D5C-7D40-4077-A420-C6F92A431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 of new project ideas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D2326-D0F2-406B-919E-FD2A48E685C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Existing Industries </a:t>
            </a:r>
          </a:p>
          <a:p>
            <a:r>
              <a:rPr lang="en-US" dirty="0"/>
              <a:t>Availability of raw materials</a:t>
            </a:r>
          </a:p>
          <a:p>
            <a:r>
              <a:rPr lang="en-US" dirty="0"/>
              <a:t>Availability of skilled labor</a:t>
            </a:r>
          </a:p>
          <a:p>
            <a:r>
              <a:rPr lang="en-US" dirty="0"/>
              <a:t>Import/export statistics </a:t>
            </a:r>
          </a:p>
          <a:p>
            <a:r>
              <a:rPr lang="en-US" dirty="0"/>
              <a:t>Price trends </a:t>
            </a:r>
          </a:p>
        </p:txBody>
      </p:sp>
    </p:spTree>
    <p:extLst>
      <p:ext uri="{BB962C8B-B14F-4D97-AF65-F5344CB8AC3E}">
        <p14:creationId xmlns:p14="http://schemas.microsoft.com/office/powerpoint/2010/main" val="1955136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EE1AA-A9D5-47D2-AD1C-BE7F88FF5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Investment   requirement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2BCD68-6CF1-48F5-BA57-4281EFBDB03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Some of the investment requirement to identify the suitable projects </a:t>
            </a:r>
          </a:p>
          <a:p>
            <a:r>
              <a:rPr lang="en-US" dirty="0"/>
              <a:t>Plant &amp; Machinery Cost,</a:t>
            </a:r>
          </a:p>
          <a:p>
            <a:r>
              <a:rPr lang="en-US" dirty="0"/>
              <a:t> Total Capital Investment, </a:t>
            </a:r>
          </a:p>
          <a:p>
            <a:r>
              <a:rPr lang="en-US" dirty="0"/>
              <a:t>Cost of the project, </a:t>
            </a:r>
          </a:p>
          <a:p>
            <a:r>
              <a:rPr lang="en-US" dirty="0"/>
              <a:t>Rate of Return% (ROR)</a:t>
            </a:r>
          </a:p>
          <a:p>
            <a:r>
              <a:rPr lang="en-US" dirty="0"/>
              <a:t> Break Even Point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46761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34F8C-234D-4D2F-85CC-558FE5239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Feasibility study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6E56D-E876-43C6-A2A8-0BE567D0967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The main objective of feasibility study is to decide whether the organization should proceed with the project idea </a:t>
            </a:r>
          </a:p>
          <a:p>
            <a:r>
              <a:rPr lang="en-US" b="1" i="0" dirty="0">
                <a:solidFill>
                  <a:srgbClr val="676767"/>
                </a:solidFill>
                <a:effectLst/>
                <a:latin typeface="+mj-lt"/>
              </a:rPr>
              <a:t>It serve as a critical guideline as the project gets underway. Project managers can use the feasibility study to understand the project parameters, business goals and risk factors at play.</a:t>
            </a:r>
            <a:endParaRPr lang="en-US" b="1" dirty="0">
              <a:latin typeface="+mj-lt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43782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7F211-5DDA-451B-818D-AB30336D4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feasibility analysis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13AB7-CB5E-4796-B520-7D320DC231F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Marketing</a:t>
            </a:r>
          </a:p>
          <a:p>
            <a:r>
              <a:rPr lang="en-US" dirty="0"/>
              <a:t>Technical </a:t>
            </a:r>
          </a:p>
          <a:p>
            <a:r>
              <a:rPr lang="en-US" dirty="0"/>
              <a:t>Financial</a:t>
            </a:r>
          </a:p>
          <a:p>
            <a:r>
              <a:rPr lang="en-US" dirty="0"/>
              <a:t>Economical</a:t>
            </a:r>
          </a:p>
          <a:p>
            <a:r>
              <a:rPr lang="en-US" dirty="0"/>
              <a:t>Political</a:t>
            </a:r>
          </a:p>
          <a:p>
            <a:r>
              <a:rPr lang="en-US" dirty="0"/>
              <a:t>Environmental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49811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7F9C8-EE9F-4F49-9988-8D6631E5A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planning process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2D3D41-5DE7-43CE-A3B7-E3049F17BC0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Identification</a:t>
            </a:r>
          </a:p>
          <a:p>
            <a:r>
              <a:rPr lang="en-US" dirty="0"/>
              <a:t>Formulation </a:t>
            </a:r>
          </a:p>
          <a:p>
            <a:r>
              <a:rPr lang="en-US" dirty="0"/>
              <a:t>Appraisal </a:t>
            </a:r>
          </a:p>
          <a:p>
            <a:r>
              <a:rPr lang="en-US" dirty="0"/>
              <a:t>Selection </a:t>
            </a:r>
          </a:p>
          <a:p>
            <a:r>
              <a:rPr lang="en-US" dirty="0"/>
              <a:t>Evaluation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39992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EBD20-06AB-4AAE-B2C7-03E2BD47F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WBS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452BE5-5A2F-4031-B0EB-5B05C7C5623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" name="Picture 2" descr="Free Simple Work Breakdown Structure Diagram for PowerPoint">
            <a:extLst>
              <a:ext uri="{FF2B5EF4-FFF2-40B4-BE49-F238E27FC236}">
                <a16:creationId xmlns:a16="http://schemas.microsoft.com/office/drawing/2014/main" id="{DAC8E44D-3D1C-48BE-800B-D53E6845C1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39"/>
          <a:stretch/>
        </p:blipFill>
        <p:spPr bwMode="auto">
          <a:xfrm>
            <a:off x="913151" y="2367092"/>
            <a:ext cx="10364450" cy="3424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186669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353</TotalTime>
  <Words>790</Words>
  <Application>Microsoft Office PowerPoint</Application>
  <PresentationFormat>Widescreen</PresentationFormat>
  <Paragraphs>115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Arial</vt:lpstr>
      <vt:lpstr>Calibri</vt:lpstr>
      <vt:lpstr>Helvetica</vt:lpstr>
      <vt:lpstr>myriad-pro</vt:lpstr>
      <vt:lpstr>Open Sans</vt:lpstr>
      <vt:lpstr>Rubik</vt:lpstr>
      <vt:lpstr>SourceSansPro</vt:lpstr>
      <vt:lpstr>Sylfaen</vt:lpstr>
      <vt:lpstr>Times New Roman</vt:lpstr>
      <vt:lpstr>Tw Cen MT</vt:lpstr>
      <vt:lpstr>Droplet</vt:lpstr>
      <vt:lpstr>Unit 2 Project Selection and Evaluation </vt:lpstr>
      <vt:lpstr>Project identification and selection </vt:lpstr>
      <vt:lpstr>Project identification and selection</vt:lpstr>
      <vt:lpstr>Sources of new project ideas </vt:lpstr>
      <vt:lpstr>Investment   requirement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  <vt:lpstr>Feasibility study </vt:lpstr>
      <vt:lpstr>Types of feasibility analysis </vt:lpstr>
      <vt:lpstr>Project planning process </vt:lpstr>
      <vt:lpstr>WBS</vt:lpstr>
      <vt:lpstr>Organization structure </vt:lpstr>
      <vt:lpstr>Organization structure </vt:lpstr>
      <vt:lpstr>Forms of project organization</vt:lpstr>
      <vt:lpstr>Role of project manager </vt:lpstr>
      <vt:lpstr>Responsibility of project manager </vt:lpstr>
      <vt:lpstr>Leadership style</vt:lpstr>
      <vt:lpstr>Conflict </vt:lpstr>
      <vt:lpstr>PowerPoint Presentation</vt:lpstr>
      <vt:lpstr>Sources of conflict </vt:lpstr>
      <vt:lpstr>Relationship between project manager and line manager </vt:lpstr>
      <vt:lpstr>Team management </vt:lpstr>
      <vt:lpstr>Diversity management </vt:lpstr>
      <vt:lpstr>Change management </vt:lpstr>
      <vt:lpstr>How to implement change 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 Project Selection and Evaluation </dc:title>
  <dc:creator>aarti vyas</dc:creator>
  <cp:lastModifiedBy>aarti vyas</cp:lastModifiedBy>
  <cp:revision>42</cp:revision>
  <dcterms:created xsi:type="dcterms:W3CDTF">2021-01-17T11:14:20Z</dcterms:created>
  <dcterms:modified xsi:type="dcterms:W3CDTF">2021-02-16T10:10:48Z</dcterms:modified>
</cp:coreProperties>
</file>