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Lst>
  <p:notesMasterIdLst>
    <p:notesMasterId r:id="rId111"/>
  </p:notesMasterIdLst>
  <p:sldIdLst>
    <p:sldId id="291" r:id="rId2"/>
    <p:sldId id="311" r:id="rId3"/>
    <p:sldId id="293" r:id="rId4"/>
    <p:sldId id="295" r:id="rId5"/>
    <p:sldId id="294" r:id="rId6"/>
    <p:sldId id="299" r:id="rId7"/>
    <p:sldId id="300" r:id="rId8"/>
    <p:sldId id="298" r:id="rId9"/>
    <p:sldId id="301" r:id="rId10"/>
    <p:sldId id="297" r:id="rId11"/>
    <p:sldId id="302" r:id="rId12"/>
    <p:sldId id="303" r:id="rId13"/>
    <p:sldId id="304" r:id="rId14"/>
    <p:sldId id="305" r:id="rId15"/>
    <p:sldId id="306" r:id="rId16"/>
    <p:sldId id="307" r:id="rId17"/>
    <p:sldId id="308" r:id="rId18"/>
    <p:sldId id="309" r:id="rId19"/>
    <p:sldId id="310" r:id="rId20"/>
    <p:sldId id="312" r:id="rId21"/>
    <p:sldId id="313" r:id="rId22"/>
    <p:sldId id="314" r:id="rId23"/>
    <p:sldId id="315" r:id="rId24"/>
    <p:sldId id="324" r:id="rId25"/>
    <p:sldId id="256" r:id="rId26"/>
    <p:sldId id="263" r:id="rId27"/>
    <p:sldId id="264" r:id="rId28"/>
    <p:sldId id="316" r:id="rId29"/>
    <p:sldId id="317" r:id="rId30"/>
    <p:sldId id="318" r:id="rId31"/>
    <p:sldId id="319" r:id="rId32"/>
    <p:sldId id="320" r:id="rId33"/>
    <p:sldId id="321" r:id="rId34"/>
    <p:sldId id="322" r:id="rId35"/>
    <p:sldId id="323" r:id="rId36"/>
    <p:sldId id="326" r:id="rId37"/>
    <p:sldId id="325" r:id="rId38"/>
    <p:sldId id="273" r:id="rId39"/>
    <p:sldId id="327" r:id="rId40"/>
    <p:sldId id="342" r:id="rId41"/>
    <p:sldId id="329" r:id="rId42"/>
    <p:sldId id="330" r:id="rId43"/>
    <p:sldId id="339" r:id="rId44"/>
    <p:sldId id="331" r:id="rId45"/>
    <p:sldId id="332" r:id="rId46"/>
    <p:sldId id="340" r:id="rId47"/>
    <p:sldId id="341" r:id="rId48"/>
    <p:sldId id="333" r:id="rId49"/>
    <p:sldId id="334" r:id="rId50"/>
    <p:sldId id="335" r:id="rId51"/>
    <p:sldId id="337" r:id="rId52"/>
    <p:sldId id="338" r:id="rId53"/>
    <p:sldId id="343" r:id="rId54"/>
    <p:sldId id="347" r:id="rId55"/>
    <p:sldId id="344" r:id="rId56"/>
    <p:sldId id="345" r:id="rId57"/>
    <p:sldId id="346" r:id="rId58"/>
    <p:sldId id="358" r:id="rId59"/>
    <p:sldId id="348" r:id="rId60"/>
    <p:sldId id="361" r:id="rId61"/>
    <p:sldId id="349" r:id="rId62"/>
    <p:sldId id="362" r:id="rId63"/>
    <p:sldId id="350" r:id="rId64"/>
    <p:sldId id="363" r:id="rId65"/>
    <p:sldId id="359" r:id="rId66"/>
    <p:sldId id="360" r:id="rId67"/>
    <p:sldId id="351" r:id="rId68"/>
    <p:sldId id="352" r:id="rId69"/>
    <p:sldId id="353" r:id="rId70"/>
    <p:sldId id="354" r:id="rId71"/>
    <p:sldId id="355" r:id="rId72"/>
    <p:sldId id="356" r:id="rId73"/>
    <p:sldId id="357" r:id="rId74"/>
    <p:sldId id="364" r:id="rId75"/>
    <p:sldId id="365" r:id="rId76"/>
    <p:sldId id="366" r:id="rId77"/>
    <p:sldId id="367" r:id="rId78"/>
    <p:sldId id="368" r:id="rId79"/>
    <p:sldId id="369" r:id="rId80"/>
    <p:sldId id="371" r:id="rId81"/>
    <p:sldId id="370" r:id="rId82"/>
    <p:sldId id="375" r:id="rId83"/>
    <p:sldId id="373" r:id="rId84"/>
    <p:sldId id="374" r:id="rId85"/>
    <p:sldId id="376" r:id="rId86"/>
    <p:sldId id="378" r:id="rId87"/>
    <p:sldId id="379" r:id="rId88"/>
    <p:sldId id="380" r:id="rId89"/>
    <p:sldId id="381" r:id="rId90"/>
    <p:sldId id="382" r:id="rId91"/>
    <p:sldId id="383" r:id="rId92"/>
    <p:sldId id="384" r:id="rId93"/>
    <p:sldId id="388" r:id="rId94"/>
    <p:sldId id="385" r:id="rId95"/>
    <p:sldId id="390" r:id="rId96"/>
    <p:sldId id="386" r:id="rId97"/>
    <p:sldId id="389" r:id="rId98"/>
    <p:sldId id="391" r:id="rId99"/>
    <p:sldId id="392" r:id="rId100"/>
    <p:sldId id="393" r:id="rId101"/>
    <p:sldId id="394" r:id="rId102"/>
    <p:sldId id="395" r:id="rId103"/>
    <p:sldId id="396" r:id="rId104"/>
    <p:sldId id="397" r:id="rId105"/>
    <p:sldId id="398" r:id="rId106"/>
    <p:sldId id="399" r:id="rId107"/>
    <p:sldId id="400" r:id="rId108"/>
    <p:sldId id="401" r:id="rId109"/>
    <p:sldId id="402" r:id="rId1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275" y="-10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68DCED-7D8F-46CE-BE90-D406D22C8D15}" type="doc">
      <dgm:prSet loTypeId="urn:microsoft.com/office/officeart/2005/8/layout/cycle6" loCatId="cycle" qsTypeId="urn:microsoft.com/office/officeart/2005/8/quickstyle/simple1" qsCatId="simple" csTypeId="urn:microsoft.com/office/officeart/2005/8/colors/accent2_2" csCatId="accent2" phldr="1"/>
      <dgm:spPr/>
      <dgm:t>
        <a:bodyPr/>
        <a:lstStyle/>
        <a:p>
          <a:endParaRPr lang="en-IN"/>
        </a:p>
      </dgm:t>
    </dgm:pt>
    <dgm:pt modelId="{21743F12-8E29-4F86-8EB1-B5FDCCD5609C}">
      <dgm:prSet phldrT="[Text]"/>
      <dgm:spPr/>
      <dgm:t>
        <a:bodyPr/>
        <a:lstStyle/>
        <a:p>
          <a:r>
            <a:rPr lang="en-IN" dirty="0" smtClean="0"/>
            <a:t>Cultural</a:t>
          </a:r>
          <a:endParaRPr lang="en-IN" dirty="0"/>
        </a:p>
      </dgm:t>
    </dgm:pt>
    <dgm:pt modelId="{0B41F06A-78AA-4326-AA3D-F14B9B6E2CFD}" type="parTrans" cxnId="{B0970EA2-2D31-4FAB-BB24-8EBCC80F0F6A}">
      <dgm:prSet/>
      <dgm:spPr/>
      <dgm:t>
        <a:bodyPr/>
        <a:lstStyle/>
        <a:p>
          <a:endParaRPr lang="en-IN"/>
        </a:p>
      </dgm:t>
    </dgm:pt>
    <dgm:pt modelId="{45A64848-AD66-4C45-8BA1-4F7355E5CC5F}" type="sibTrans" cxnId="{B0970EA2-2D31-4FAB-BB24-8EBCC80F0F6A}">
      <dgm:prSet/>
      <dgm:spPr/>
      <dgm:t>
        <a:bodyPr/>
        <a:lstStyle/>
        <a:p>
          <a:endParaRPr lang="en-IN"/>
        </a:p>
      </dgm:t>
    </dgm:pt>
    <dgm:pt modelId="{A22DD3AE-1484-4EA4-AA33-9E7DB1A4AB69}">
      <dgm:prSet phldrT="[Text]"/>
      <dgm:spPr/>
      <dgm:t>
        <a:bodyPr/>
        <a:lstStyle/>
        <a:p>
          <a:r>
            <a:rPr lang="en-IN" dirty="0" smtClean="0"/>
            <a:t>Social</a:t>
          </a:r>
          <a:endParaRPr lang="en-IN" dirty="0"/>
        </a:p>
      </dgm:t>
    </dgm:pt>
    <dgm:pt modelId="{D50C6CE9-420C-4B4A-87C4-7AD3082C976A}" type="parTrans" cxnId="{5ED69532-B9F3-447C-827C-781EA29BF7A6}">
      <dgm:prSet/>
      <dgm:spPr/>
      <dgm:t>
        <a:bodyPr/>
        <a:lstStyle/>
        <a:p>
          <a:endParaRPr lang="en-IN"/>
        </a:p>
      </dgm:t>
    </dgm:pt>
    <dgm:pt modelId="{B46C8DED-D5B9-437F-9D60-0E40CAAEF34F}" type="sibTrans" cxnId="{5ED69532-B9F3-447C-827C-781EA29BF7A6}">
      <dgm:prSet/>
      <dgm:spPr/>
      <dgm:t>
        <a:bodyPr/>
        <a:lstStyle/>
        <a:p>
          <a:endParaRPr lang="en-IN"/>
        </a:p>
      </dgm:t>
    </dgm:pt>
    <dgm:pt modelId="{30A62074-FECA-4BE6-8FDB-51D46411B2D4}">
      <dgm:prSet phldrT="[Text]"/>
      <dgm:spPr/>
      <dgm:t>
        <a:bodyPr/>
        <a:lstStyle/>
        <a:p>
          <a:r>
            <a:rPr lang="en-IN" dirty="0" smtClean="0"/>
            <a:t>Emotional</a:t>
          </a:r>
          <a:endParaRPr lang="en-IN" dirty="0"/>
        </a:p>
      </dgm:t>
    </dgm:pt>
    <dgm:pt modelId="{D196A641-98F3-436D-8927-EE6247E34503}" type="parTrans" cxnId="{C8914587-4CD2-4AE0-B607-A8D238063E76}">
      <dgm:prSet/>
      <dgm:spPr/>
      <dgm:t>
        <a:bodyPr/>
        <a:lstStyle/>
        <a:p>
          <a:endParaRPr lang="en-IN"/>
        </a:p>
      </dgm:t>
    </dgm:pt>
    <dgm:pt modelId="{9E36A453-A9E7-4998-AF7E-0FF9C33E2AFE}" type="sibTrans" cxnId="{C8914587-4CD2-4AE0-B607-A8D238063E76}">
      <dgm:prSet/>
      <dgm:spPr/>
      <dgm:t>
        <a:bodyPr/>
        <a:lstStyle/>
        <a:p>
          <a:endParaRPr lang="en-IN"/>
        </a:p>
      </dgm:t>
    </dgm:pt>
    <dgm:pt modelId="{393E09CD-97FB-4993-8603-8ECBCCC2D08D}">
      <dgm:prSet phldrT="[Text]"/>
      <dgm:spPr/>
      <dgm:t>
        <a:bodyPr/>
        <a:lstStyle/>
        <a:p>
          <a:r>
            <a:rPr lang="en-IN" dirty="0" smtClean="0"/>
            <a:t>Functional</a:t>
          </a:r>
          <a:endParaRPr lang="en-IN" dirty="0"/>
        </a:p>
      </dgm:t>
    </dgm:pt>
    <dgm:pt modelId="{51094565-DF0D-4E7B-AB77-831BA64C6A50}" type="parTrans" cxnId="{DBE66955-14F2-4C2F-B366-DC9F1A08AC81}">
      <dgm:prSet/>
      <dgm:spPr/>
      <dgm:t>
        <a:bodyPr/>
        <a:lstStyle/>
        <a:p>
          <a:endParaRPr lang="en-IN"/>
        </a:p>
      </dgm:t>
    </dgm:pt>
    <dgm:pt modelId="{D3CC65FB-A0E8-4152-AACC-F9BAAD29B62A}" type="sibTrans" cxnId="{DBE66955-14F2-4C2F-B366-DC9F1A08AC81}">
      <dgm:prSet/>
      <dgm:spPr/>
      <dgm:t>
        <a:bodyPr/>
        <a:lstStyle/>
        <a:p>
          <a:endParaRPr lang="en-IN"/>
        </a:p>
      </dgm:t>
    </dgm:pt>
    <dgm:pt modelId="{E1FAF091-C44C-4EFC-A346-6D2DDF19FDCD}">
      <dgm:prSet phldrT="[Text]"/>
      <dgm:spPr/>
      <dgm:t>
        <a:bodyPr/>
        <a:lstStyle/>
        <a:p>
          <a:r>
            <a:rPr lang="en-IN" dirty="0" smtClean="0"/>
            <a:t>Financial</a:t>
          </a:r>
          <a:endParaRPr lang="en-IN" dirty="0"/>
        </a:p>
      </dgm:t>
    </dgm:pt>
    <dgm:pt modelId="{28D60774-A319-4480-8027-62F7F7012959}" type="parTrans" cxnId="{95212811-E062-4835-B0CC-2E23807263FF}">
      <dgm:prSet/>
      <dgm:spPr/>
      <dgm:t>
        <a:bodyPr/>
        <a:lstStyle/>
        <a:p>
          <a:endParaRPr lang="en-IN"/>
        </a:p>
      </dgm:t>
    </dgm:pt>
    <dgm:pt modelId="{A633DD5B-E317-4DC2-8ADE-A5F2CE7D8DF3}" type="sibTrans" cxnId="{95212811-E062-4835-B0CC-2E23807263FF}">
      <dgm:prSet/>
      <dgm:spPr/>
      <dgm:t>
        <a:bodyPr/>
        <a:lstStyle/>
        <a:p>
          <a:endParaRPr lang="en-IN"/>
        </a:p>
      </dgm:t>
    </dgm:pt>
    <dgm:pt modelId="{C9F7E4CE-4775-411E-9C2C-3008324ACC47}" type="pres">
      <dgm:prSet presAssocID="{9968DCED-7D8F-46CE-BE90-D406D22C8D15}" presName="cycle" presStyleCnt="0">
        <dgm:presLayoutVars>
          <dgm:dir/>
          <dgm:resizeHandles val="exact"/>
        </dgm:presLayoutVars>
      </dgm:prSet>
      <dgm:spPr/>
      <dgm:t>
        <a:bodyPr/>
        <a:lstStyle/>
        <a:p>
          <a:endParaRPr lang="en-IN"/>
        </a:p>
      </dgm:t>
    </dgm:pt>
    <dgm:pt modelId="{D49B0A99-BE0E-4E13-83AB-C33F2F1B6B2D}" type="pres">
      <dgm:prSet presAssocID="{21743F12-8E29-4F86-8EB1-B5FDCCD5609C}" presName="node" presStyleLbl="node1" presStyleIdx="0" presStyleCnt="5">
        <dgm:presLayoutVars>
          <dgm:bulletEnabled val="1"/>
        </dgm:presLayoutVars>
      </dgm:prSet>
      <dgm:spPr/>
      <dgm:t>
        <a:bodyPr/>
        <a:lstStyle/>
        <a:p>
          <a:endParaRPr lang="en-IN"/>
        </a:p>
      </dgm:t>
    </dgm:pt>
    <dgm:pt modelId="{39C5310D-3495-434D-B054-A9E80D99CA19}" type="pres">
      <dgm:prSet presAssocID="{21743F12-8E29-4F86-8EB1-B5FDCCD5609C}" presName="spNode" presStyleCnt="0"/>
      <dgm:spPr/>
    </dgm:pt>
    <dgm:pt modelId="{566F2BEF-9FD9-4085-83C2-088A35859097}" type="pres">
      <dgm:prSet presAssocID="{45A64848-AD66-4C45-8BA1-4F7355E5CC5F}" presName="sibTrans" presStyleLbl="sibTrans1D1" presStyleIdx="0" presStyleCnt="5"/>
      <dgm:spPr/>
      <dgm:t>
        <a:bodyPr/>
        <a:lstStyle/>
        <a:p>
          <a:endParaRPr lang="en-IN"/>
        </a:p>
      </dgm:t>
    </dgm:pt>
    <dgm:pt modelId="{DAE3066A-84ED-4B0D-9B80-7E8713938474}" type="pres">
      <dgm:prSet presAssocID="{A22DD3AE-1484-4EA4-AA33-9E7DB1A4AB69}" presName="node" presStyleLbl="node1" presStyleIdx="1" presStyleCnt="5">
        <dgm:presLayoutVars>
          <dgm:bulletEnabled val="1"/>
        </dgm:presLayoutVars>
      </dgm:prSet>
      <dgm:spPr/>
      <dgm:t>
        <a:bodyPr/>
        <a:lstStyle/>
        <a:p>
          <a:endParaRPr lang="en-IN"/>
        </a:p>
      </dgm:t>
    </dgm:pt>
    <dgm:pt modelId="{AEAC5EF3-A281-472A-A113-C3EDBF6500EE}" type="pres">
      <dgm:prSet presAssocID="{A22DD3AE-1484-4EA4-AA33-9E7DB1A4AB69}" presName="spNode" presStyleCnt="0"/>
      <dgm:spPr/>
    </dgm:pt>
    <dgm:pt modelId="{7F3D44BC-E00C-4FC4-81BF-4EE94163DA46}" type="pres">
      <dgm:prSet presAssocID="{B46C8DED-D5B9-437F-9D60-0E40CAAEF34F}" presName="sibTrans" presStyleLbl="sibTrans1D1" presStyleIdx="1" presStyleCnt="5"/>
      <dgm:spPr/>
      <dgm:t>
        <a:bodyPr/>
        <a:lstStyle/>
        <a:p>
          <a:endParaRPr lang="en-IN"/>
        </a:p>
      </dgm:t>
    </dgm:pt>
    <dgm:pt modelId="{4DFCF7B1-E452-4672-BA6C-D65AC2E6CA96}" type="pres">
      <dgm:prSet presAssocID="{30A62074-FECA-4BE6-8FDB-51D46411B2D4}" presName="node" presStyleLbl="node1" presStyleIdx="2" presStyleCnt="5">
        <dgm:presLayoutVars>
          <dgm:bulletEnabled val="1"/>
        </dgm:presLayoutVars>
      </dgm:prSet>
      <dgm:spPr/>
      <dgm:t>
        <a:bodyPr/>
        <a:lstStyle/>
        <a:p>
          <a:endParaRPr lang="en-IN"/>
        </a:p>
      </dgm:t>
    </dgm:pt>
    <dgm:pt modelId="{09A79209-55D7-4B4B-9144-8B4C5F81F82A}" type="pres">
      <dgm:prSet presAssocID="{30A62074-FECA-4BE6-8FDB-51D46411B2D4}" presName="spNode" presStyleCnt="0"/>
      <dgm:spPr/>
    </dgm:pt>
    <dgm:pt modelId="{BA585E33-88C7-473B-9F65-CE05CC9618F5}" type="pres">
      <dgm:prSet presAssocID="{9E36A453-A9E7-4998-AF7E-0FF9C33E2AFE}" presName="sibTrans" presStyleLbl="sibTrans1D1" presStyleIdx="2" presStyleCnt="5"/>
      <dgm:spPr/>
      <dgm:t>
        <a:bodyPr/>
        <a:lstStyle/>
        <a:p>
          <a:endParaRPr lang="en-IN"/>
        </a:p>
      </dgm:t>
    </dgm:pt>
    <dgm:pt modelId="{39868175-0DFA-4F9C-940B-DCB2FD4BB1BB}" type="pres">
      <dgm:prSet presAssocID="{393E09CD-97FB-4993-8603-8ECBCCC2D08D}" presName="node" presStyleLbl="node1" presStyleIdx="3" presStyleCnt="5">
        <dgm:presLayoutVars>
          <dgm:bulletEnabled val="1"/>
        </dgm:presLayoutVars>
      </dgm:prSet>
      <dgm:spPr/>
      <dgm:t>
        <a:bodyPr/>
        <a:lstStyle/>
        <a:p>
          <a:endParaRPr lang="en-IN"/>
        </a:p>
      </dgm:t>
    </dgm:pt>
    <dgm:pt modelId="{C92C9320-2848-432D-AEA7-6E95381C6482}" type="pres">
      <dgm:prSet presAssocID="{393E09CD-97FB-4993-8603-8ECBCCC2D08D}" presName="spNode" presStyleCnt="0"/>
      <dgm:spPr/>
    </dgm:pt>
    <dgm:pt modelId="{B3881623-2A3F-4F97-BA4B-DEEC24C23A1B}" type="pres">
      <dgm:prSet presAssocID="{D3CC65FB-A0E8-4152-AACC-F9BAAD29B62A}" presName="sibTrans" presStyleLbl="sibTrans1D1" presStyleIdx="3" presStyleCnt="5"/>
      <dgm:spPr/>
      <dgm:t>
        <a:bodyPr/>
        <a:lstStyle/>
        <a:p>
          <a:endParaRPr lang="en-IN"/>
        </a:p>
      </dgm:t>
    </dgm:pt>
    <dgm:pt modelId="{0E347D61-EDB0-460F-8451-A1AD319FDF6B}" type="pres">
      <dgm:prSet presAssocID="{E1FAF091-C44C-4EFC-A346-6D2DDF19FDCD}" presName="node" presStyleLbl="node1" presStyleIdx="4" presStyleCnt="5">
        <dgm:presLayoutVars>
          <dgm:bulletEnabled val="1"/>
        </dgm:presLayoutVars>
      </dgm:prSet>
      <dgm:spPr/>
      <dgm:t>
        <a:bodyPr/>
        <a:lstStyle/>
        <a:p>
          <a:endParaRPr lang="en-IN"/>
        </a:p>
      </dgm:t>
    </dgm:pt>
    <dgm:pt modelId="{3657CB7E-C957-483A-A059-36D6BB6CF006}" type="pres">
      <dgm:prSet presAssocID="{E1FAF091-C44C-4EFC-A346-6D2DDF19FDCD}" presName="spNode" presStyleCnt="0"/>
      <dgm:spPr/>
    </dgm:pt>
    <dgm:pt modelId="{C1CAA280-5E83-4C4C-815A-98003FFA8AFE}" type="pres">
      <dgm:prSet presAssocID="{A633DD5B-E317-4DC2-8ADE-A5F2CE7D8DF3}" presName="sibTrans" presStyleLbl="sibTrans1D1" presStyleIdx="4" presStyleCnt="5"/>
      <dgm:spPr/>
      <dgm:t>
        <a:bodyPr/>
        <a:lstStyle/>
        <a:p>
          <a:endParaRPr lang="en-IN"/>
        </a:p>
      </dgm:t>
    </dgm:pt>
  </dgm:ptLst>
  <dgm:cxnLst>
    <dgm:cxn modelId="{AA2033AD-84C0-4F9A-B785-E884768CDD8C}" type="presOf" srcId="{D3CC65FB-A0E8-4152-AACC-F9BAAD29B62A}" destId="{B3881623-2A3F-4F97-BA4B-DEEC24C23A1B}" srcOrd="0" destOrd="0" presId="urn:microsoft.com/office/officeart/2005/8/layout/cycle6"/>
    <dgm:cxn modelId="{53A3491D-ED74-4F12-9020-9D7CA62AC693}" type="presOf" srcId="{A22DD3AE-1484-4EA4-AA33-9E7DB1A4AB69}" destId="{DAE3066A-84ED-4B0D-9B80-7E8713938474}" srcOrd="0" destOrd="0" presId="urn:microsoft.com/office/officeart/2005/8/layout/cycle6"/>
    <dgm:cxn modelId="{8D988ECC-C143-4A27-ADDA-A2F11D3549A2}" type="presOf" srcId="{393E09CD-97FB-4993-8603-8ECBCCC2D08D}" destId="{39868175-0DFA-4F9C-940B-DCB2FD4BB1BB}" srcOrd="0" destOrd="0" presId="urn:microsoft.com/office/officeart/2005/8/layout/cycle6"/>
    <dgm:cxn modelId="{D0B08570-5314-4B40-9D13-21CE189BE696}" type="presOf" srcId="{9E36A453-A9E7-4998-AF7E-0FF9C33E2AFE}" destId="{BA585E33-88C7-473B-9F65-CE05CC9618F5}" srcOrd="0" destOrd="0" presId="urn:microsoft.com/office/officeart/2005/8/layout/cycle6"/>
    <dgm:cxn modelId="{B3DBA21C-908D-4F02-964C-1A071A3C14CA}" type="presOf" srcId="{9968DCED-7D8F-46CE-BE90-D406D22C8D15}" destId="{C9F7E4CE-4775-411E-9C2C-3008324ACC47}" srcOrd="0" destOrd="0" presId="urn:microsoft.com/office/officeart/2005/8/layout/cycle6"/>
    <dgm:cxn modelId="{C8914587-4CD2-4AE0-B607-A8D238063E76}" srcId="{9968DCED-7D8F-46CE-BE90-D406D22C8D15}" destId="{30A62074-FECA-4BE6-8FDB-51D46411B2D4}" srcOrd="2" destOrd="0" parTransId="{D196A641-98F3-436D-8927-EE6247E34503}" sibTransId="{9E36A453-A9E7-4998-AF7E-0FF9C33E2AFE}"/>
    <dgm:cxn modelId="{2CBA0593-48C4-49F5-AAE5-088724CEF545}" type="presOf" srcId="{E1FAF091-C44C-4EFC-A346-6D2DDF19FDCD}" destId="{0E347D61-EDB0-460F-8451-A1AD319FDF6B}" srcOrd="0" destOrd="0" presId="urn:microsoft.com/office/officeart/2005/8/layout/cycle6"/>
    <dgm:cxn modelId="{B0970EA2-2D31-4FAB-BB24-8EBCC80F0F6A}" srcId="{9968DCED-7D8F-46CE-BE90-D406D22C8D15}" destId="{21743F12-8E29-4F86-8EB1-B5FDCCD5609C}" srcOrd="0" destOrd="0" parTransId="{0B41F06A-78AA-4326-AA3D-F14B9B6E2CFD}" sibTransId="{45A64848-AD66-4C45-8BA1-4F7355E5CC5F}"/>
    <dgm:cxn modelId="{24871315-D85B-4737-A39B-39D18A0C3F56}" type="presOf" srcId="{21743F12-8E29-4F86-8EB1-B5FDCCD5609C}" destId="{D49B0A99-BE0E-4E13-83AB-C33F2F1B6B2D}" srcOrd="0" destOrd="0" presId="urn:microsoft.com/office/officeart/2005/8/layout/cycle6"/>
    <dgm:cxn modelId="{491A0904-3C02-4509-8247-BE71336ECFD3}" type="presOf" srcId="{B46C8DED-D5B9-437F-9D60-0E40CAAEF34F}" destId="{7F3D44BC-E00C-4FC4-81BF-4EE94163DA46}" srcOrd="0" destOrd="0" presId="urn:microsoft.com/office/officeart/2005/8/layout/cycle6"/>
    <dgm:cxn modelId="{5ED69532-B9F3-447C-827C-781EA29BF7A6}" srcId="{9968DCED-7D8F-46CE-BE90-D406D22C8D15}" destId="{A22DD3AE-1484-4EA4-AA33-9E7DB1A4AB69}" srcOrd="1" destOrd="0" parTransId="{D50C6CE9-420C-4B4A-87C4-7AD3082C976A}" sibTransId="{B46C8DED-D5B9-437F-9D60-0E40CAAEF34F}"/>
    <dgm:cxn modelId="{DBE66955-14F2-4C2F-B366-DC9F1A08AC81}" srcId="{9968DCED-7D8F-46CE-BE90-D406D22C8D15}" destId="{393E09CD-97FB-4993-8603-8ECBCCC2D08D}" srcOrd="3" destOrd="0" parTransId="{51094565-DF0D-4E7B-AB77-831BA64C6A50}" sibTransId="{D3CC65FB-A0E8-4152-AACC-F9BAAD29B62A}"/>
    <dgm:cxn modelId="{B08136AC-4276-4D59-AF50-C75BA115826E}" type="presOf" srcId="{30A62074-FECA-4BE6-8FDB-51D46411B2D4}" destId="{4DFCF7B1-E452-4672-BA6C-D65AC2E6CA96}" srcOrd="0" destOrd="0" presId="urn:microsoft.com/office/officeart/2005/8/layout/cycle6"/>
    <dgm:cxn modelId="{E6DA9056-EB8F-45CB-AF84-F21C05038F36}" type="presOf" srcId="{A633DD5B-E317-4DC2-8ADE-A5F2CE7D8DF3}" destId="{C1CAA280-5E83-4C4C-815A-98003FFA8AFE}" srcOrd="0" destOrd="0" presId="urn:microsoft.com/office/officeart/2005/8/layout/cycle6"/>
    <dgm:cxn modelId="{95212811-E062-4835-B0CC-2E23807263FF}" srcId="{9968DCED-7D8F-46CE-BE90-D406D22C8D15}" destId="{E1FAF091-C44C-4EFC-A346-6D2DDF19FDCD}" srcOrd="4" destOrd="0" parTransId="{28D60774-A319-4480-8027-62F7F7012959}" sibTransId="{A633DD5B-E317-4DC2-8ADE-A5F2CE7D8DF3}"/>
    <dgm:cxn modelId="{C067C184-EB35-4E43-AA13-A46115EE0ADA}" type="presOf" srcId="{45A64848-AD66-4C45-8BA1-4F7355E5CC5F}" destId="{566F2BEF-9FD9-4085-83C2-088A35859097}" srcOrd="0" destOrd="0" presId="urn:microsoft.com/office/officeart/2005/8/layout/cycle6"/>
    <dgm:cxn modelId="{341C11B7-3030-4310-9F63-39F95676692B}" type="presParOf" srcId="{C9F7E4CE-4775-411E-9C2C-3008324ACC47}" destId="{D49B0A99-BE0E-4E13-83AB-C33F2F1B6B2D}" srcOrd="0" destOrd="0" presId="urn:microsoft.com/office/officeart/2005/8/layout/cycle6"/>
    <dgm:cxn modelId="{F8875908-4C58-4DD7-9FEE-5995EEFEF286}" type="presParOf" srcId="{C9F7E4CE-4775-411E-9C2C-3008324ACC47}" destId="{39C5310D-3495-434D-B054-A9E80D99CA19}" srcOrd="1" destOrd="0" presId="urn:microsoft.com/office/officeart/2005/8/layout/cycle6"/>
    <dgm:cxn modelId="{8921B960-1C0E-4B3B-B4E1-4DD198B80FFC}" type="presParOf" srcId="{C9F7E4CE-4775-411E-9C2C-3008324ACC47}" destId="{566F2BEF-9FD9-4085-83C2-088A35859097}" srcOrd="2" destOrd="0" presId="urn:microsoft.com/office/officeart/2005/8/layout/cycle6"/>
    <dgm:cxn modelId="{E6BE7549-3E38-4A42-9C32-427503BCE0EC}" type="presParOf" srcId="{C9F7E4CE-4775-411E-9C2C-3008324ACC47}" destId="{DAE3066A-84ED-4B0D-9B80-7E8713938474}" srcOrd="3" destOrd="0" presId="urn:microsoft.com/office/officeart/2005/8/layout/cycle6"/>
    <dgm:cxn modelId="{A6851304-0F77-4A83-B574-E7BA6158428D}" type="presParOf" srcId="{C9F7E4CE-4775-411E-9C2C-3008324ACC47}" destId="{AEAC5EF3-A281-472A-A113-C3EDBF6500EE}" srcOrd="4" destOrd="0" presId="urn:microsoft.com/office/officeart/2005/8/layout/cycle6"/>
    <dgm:cxn modelId="{A7769205-0399-4809-A3D8-C02971CEE190}" type="presParOf" srcId="{C9F7E4CE-4775-411E-9C2C-3008324ACC47}" destId="{7F3D44BC-E00C-4FC4-81BF-4EE94163DA46}" srcOrd="5" destOrd="0" presId="urn:microsoft.com/office/officeart/2005/8/layout/cycle6"/>
    <dgm:cxn modelId="{E3765449-7340-4878-A1B1-5384463149DB}" type="presParOf" srcId="{C9F7E4CE-4775-411E-9C2C-3008324ACC47}" destId="{4DFCF7B1-E452-4672-BA6C-D65AC2E6CA96}" srcOrd="6" destOrd="0" presId="urn:microsoft.com/office/officeart/2005/8/layout/cycle6"/>
    <dgm:cxn modelId="{D522686B-E104-4702-BC77-F4BBD68BB79A}" type="presParOf" srcId="{C9F7E4CE-4775-411E-9C2C-3008324ACC47}" destId="{09A79209-55D7-4B4B-9144-8B4C5F81F82A}" srcOrd="7" destOrd="0" presId="urn:microsoft.com/office/officeart/2005/8/layout/cycle6"/>
    <dgm:cxn modelId="{7301550F-AD30-45CC-BF50-A3E490E0C0C0}" type="presParOf" srcId="{C9F7E4CE-4775-411E-9C2C-3008324ACC47}" destId="{BA585E33-88C7-473B-9F65-CE05CC9618F5}" srcOrd="8" destOrd="0" presId="urn:microsoft.com/office/officeart/2005/8/layout/cycle6"/>
    <dgm:cxn modelId="{6303204B-1118-4049-837C-2284D5914003}" type="presParOf" srcId="{C9F7E4CE-4775-411E-9C2C-3008324ACC47}" destId="{39868175-0DFA-4F9C-940B-DCB2FD4BB1BB}" srcOrd="9" destOrd="0" presId="urn:microsoft.com/office/officeart/2005/8/layout/cycle6"/>
    <dgm:cxn modelId="{760CB7ED-DB64-4B31-9B39-3E363017A5D6}" type="presParOf" srcId="{C9F7E4CE-4775-411E-9C2C-3008324ACC47}" destId="{C92C9320-2848-432D-AEA7-6E95381C6482}" srcOrd="10" destOrd="0" presId="urn:microsoft.com/office/officeart/2005/8/layout/cycle6"/>
    <dgm:cxn modelId="{E764C828-FA17-4EFC-BD4D-97B3788AE878}" type="presParOf" srcId="{C9F7E4CE-4775-411E-9C2C-3008324ACC47}" destId="{B3881623-2A3F-4F97-BA4B-DEEC24C23A1B}" srcOrd="11" destOrd="0" presId="urn:microsoft.com/office/officeart/2005/8/layout/cycle6"/>
    <dgm:cxn modelId="{FA4904FB-B5AA-4FB5-9C9B-89AF95CE8A66}" type="presParOf" srcId="{C9F7E4CE-4775-411E-9C2C-3008324ACC47}" destId="{0E347D61-EDB0-460F-8451-A1AD319FDF6B}" srcOrd="12" destOrd="0" presId="urn:microsoft.com/office/officeart/2005/8/layout/cycle6"/>
    <dgm:cxn modelId="{3020DFB6-7C88-4CD6-975E-A3DA11E6ACB9}" type="presParOf" srcId="{C9F7E4CE-4775-411E-9C2C-3008324ACC47}" destId="{3657CB7E-C957-483A-A059-36D6BB6CF006}" srcOrd="13" destOrd="0" presId="urn:microsoft.com/office/officeart/2005/8/layout/cycle6"/>
    <dgm:cxn modelId="{011D1529-F1F2-4953-B24B-BFD4430868AE}" type="presParOf" srcId="{C9F7E4CE-4775-411E-9C2C-3008324ACC47}" destId="{C1CAA280-5E83-4C4C-815A-98003FFA8AFE}"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E4947D-A57D-4B9F-ABDF-BA2166EEAB6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D8501C42-15C8-4007-A56C-D46733BA5EC6}">
      <dgm:prSet phldrT="[Text]"/>
      <dgm:spPr/>
      <dgm:t>
        <a:bodyPr/>
        <a:lstStyle/>
        <a:p>
          <a:r>
            <a:rPr lang="en-IN" dirty="0" smtClean="0"/>
            <a:t>Social Needs</a:t>
          </a:r>
          <a:endParaRPr lang="en-IN" dirty="0"/>
        </a:p>
      </dgm:t>
    </dgm:pt>
    <dgm:pt modelId="{21FEEC1A-17D0-4C4A-A8B3-FC6297D4E10D}" type="parTrans" cxnId="{8ECD9D35-49E4-480E-88A0-A3A2FFFCEFB2}">
      <dgm:prSet/>
      <dgm:spPr/>
      <dgm:t>
        <a:bodyPr/>
        <a:lstStyle/>
        <a:p>
          <a:endParaRPr lang="en-IN"/>
        </a:p>
      </dgm:t>
    </dgm:pt>
    <dgm:pt modelId="{94420D90-F57D-4DE7-B03B-B25E07471EB5}" type="sibTrans" cxnId="{8ECD9D35-49E4-480E-88A0-A3A2FFFCEFB2}">
      <dgm:prSet/>
      <dgm:spPr/>
      <dgm:t>
        <a:bodyPr/>
        <a:lstStyle/>
        <a:p>
          <a:endParaRPr lang="en-IN"/>
        </a:p>
      </dgm:t>
    </dgm:pt>
    <dgm:pt modelId="{3F65E74E-D12F-4BB9-BE9A-799DC8718738}">
      <dgm:prSet phldrT="[Text]"/>
      <dgm:spPr/>
      <dgm:t>
        <a:bodyPr/>
        <a:lstStyle/>
        <a:p>
          <a:r>
            <a:rPr lang="en-IN" dirty="0" smtClean="0"/>
            <a:t>Economic Needs</a:t>
          </a:r>
          <a:endParaRPr lang="en-IN" dirty="0"/>
        </a:p>
      </dgm:t>
    </dgm:pt>
    <dgm:pt modelId="{4CD77526-CCAC-4254-8589-822FBC6AB822}" type="parTrans" cxnId="{564DED16-F39E-4F87-855C-1F561357E37B}">
      <dgm:prSet/>
      <dgm:spPr/>
      <dgm:t>
        <a:bodyPr/>
        <a:lstStyle/>
        <a:p>
          <a:endParaRPr lang="en-IN"/>
        </a:p>
      </dgm:t>
    </dgm:pt>
    <dgm:pt modelId="{0E16681B-77C9-4FD6-B60F-B0389301637F}" type="sibTrans" cxnId="{564DED16-F39E-4F87-855C-1F561357E37B}">
      <dgm:prSet/>
      <dgm:spPr/>
      <dgm:t>
        <a:bodyPr/>
        <a:lstStyle/>
        <a:p>
          <a:endParaRPr lang="en-IN"/>
        </a:p>
      </dgm:t>
    </dgm:pt>
    <dgm:pt modelId="{579E3D8F-F89B-4C2C-BCBE-E7D44E1CE662}">
      <dgm:prSet phldrT="[Text]"/>
      <dgm:spPr/>
      <dgm:t>
        <a:bodyPr/>
        <a:lstStyle/>
        <a:p>
          <a:r>
            <a:rPr lang="en-IN" dirty="0" smtClean="0"/>
            <a:t>Psychological Needs</a:t>
          </a:r>
          <a:endParaRPr lang="en-IN" dirty="0"/>
        </a:p>
      </dgm:t>
    </dgm:pt>
    <dgm:pt modelId="{A18DEB2E-0EED-4202-BCCB-B89EDCB1E46E}" type="parTrans" cxnId="{36D69EC6-BF4D-4422-B794-9232B0576524}">
      <dgm:prSet/>
      <dgm:spPr/>
      <dgm:t>
        <a:bodyPr/>
        <a:lstStyle/>
        <a:p>
          <a:endParaRPr lang="en-IN"/>
        </a:p>
      </dgm:t>
    </dgm:pt>
    <dgm:pt modelId="{EE7494FD-2DEA-4F9F-903E-604D5121F33D}" type="sibTrans" cxnId="{36D69EC6-BF4D-4422-B794-9232B0576524}">
      <dgm:prSet/>
      <dgm:spPr/>
      <dgm:t>
        <a:bodyPr/>
        <a:lstStyle/>
        <a:p>
          <a:endParaRPr lang="en-IN"/>
        </a:p>
      </dgm:t>
    </dgm:pt>
    <dgm:pt modelId="{3E1B4F43-ED07-416D-8C3F-CDE519250F18}">
      <dgm:prSet phldrT="[Text]"/>
      <dgm:spPr/>
      <dgm:t>
        <a:bodyPr/>
        <a:lstStyle/>
        <a:p>
          <a:r>
            <a:rPr lang="en-IN" dirty="0" smtClean="0"/>
            <a:t>Physical Needs</a:t>
          </a:r>
          <a:endParaRPr lang="en-IN" dirty="0"/>
        </a:p>
      </dgm:t>
    </dgm:pt>
    <dgm:pt modelId="{516609BC-9460-463F-B102-789934846EC5}" type="parTrans" cxnId="{2612644D-DEC0-4032-B43A-01E16B58588C}">
      <dgm:prSet/>
      <dgm:spPr/>
      <dgm:t>
        <a:bodyPr/>
        <a:lstStyle/>
        <a:p>
          <a:endParaRPr lang="en-IN"/>
        </a:p>
      </dgm:t>
    </dgm:pt>
    <dgm:pt modelId="{462B9825-2073-4349-BDDF-9B673D6F2DFA}" type="sibTrans" cxnId="{2612644D-DEC0-4032-B43A-01E16B58588C}">
      <dgm:prSet/>
      <dgm:spPr/>
      <dgm:t>
        <a:bodyPr/>
        <a:lstStyle/>
        <a:p>
          <a:endParaRPr lang="en-IN"/>
        </a:p>
      </dgm:t>
    </dgm:pt>
    <dgm:pt modelId="{585F33AA-9256-441B-8BC6-09F1D4DB522A}">
      <dgm:prSet phldrT="[Text]"/>
      <dgm:spPr/>
      <dgm:t>
        <a:bodyPr/>
        <a:lstStyle/>
        <a:p>
          <a:r>
            <a:rPr lang="en-IN" dirty="0" smtClean="0"/>
            <a:t>Cultural Needs</a:t>
          </a:r>
          <a:endParaRPr lang="en-IN" dirty="0"/>
        </a:p>
      </dgm:t>
    </dgm:pt>
    <dgm:pt modelId="{3AD715B0-97BB-4882-AFD1-1022347ED114}" type="parTrans" cxnId="{511153E9-5803-44C7-968C-B8AD96FF9720}">
      <dgm:prSet/>
      <dgm:spPr/>
      <dgm:t>
        <a:bodyPr/>
        <a:lstStyle/>
        <a:p>
          <a:endParaRPr lang="en-IN"/>
        </a:p>
      </dgm:t>
    </dgm:pt>
    <dgm:pt modelId="{962A991C-F394-4299-AA20-E1336D45778D}" type="sibTrans" cxnId="{511153E9-5803-44C7-968C-B8AD96FF9720}">
      <dgm:prSet/>
      <dgm:spPr/>
      <dgm:t>
        <a:bodyPr/>
        <a:lstStyle/>
        <a:p>
          <a:endParaRPr lang="en-IN"/>
        </a:p>
      </dgm:t>
    </dgm:pt>
    <dgm:pt modelId="{CDB9ABB1-A95B-430C-B7DC-910689622FFA}">
      <dgm:prSet phldrT="[Text]"/>
      <dgm:spPr/>
      <dgm:t>
        <a:bodyPr/>
        <a:lstStyle/>
        <a:p>
          <a:r>
            <a:rPr lang="en-IN" dirty="0" smtClean="0"/>
            <a:t>Emotional Needs</a:t>
          </a:r>
          <a:endParaRPr lang="en-IN" dirty="0"/>
        </a:p>
      </dgm:t>
    </dgm:pt>
    <dgm:pt modelId="{4F433DDA-764C-41A5-AF8B-E5D137B95464}" type="parTrans" cxnId="{4194E986-5682-4EA2-A3AF-83C8DD9F7831}">
      <dgm:prSet/>
      <dgm:spPr/>
      <dgm:t>
        <a:bodyPr/>
        <a:lstStyle/>
        <a:p>
          <a:endParaRPr lang="en-IN"/>
        </a:p>
      </dgm:t>
    </dgm:pt>
    <dgm:pt modelId="{793D397D-8A3A-4E0C-A12F-FFE464D78B3E}" type="sibTrans" cxnId="{4194E986-5682-4EA2-A3AF-83C8DD9F7831}">
      <dgm:prSet/>
      <dgm:spPr/>
      <dgm:t>
        <a:bodyPr/>
        <a:lstStyle/>
        <a:p>
          <a:endParaRPr lang="en-IN"/>
        </a:p>
      </dgm:t>
    </dgm:pt>
    <dgm:pt modelId="{956DBE16-2778-4397-90D3-E982F7CBD2A2}">
      <dgm:prSet phldrT="[Text]"/>
      <dgm:spPr/>
      <dgm:t>
        <a:bodyPr/>
        <a:lstStyle/>
        <a:p>
          <a:r>
            <a:rPr lang="en-IN" dirty="0" smtClean="0"/>
            <a:t>Security Needs</a:t>
          </a:r>
          <a:br>
            <a:rPr lang="en-IN" dirty="0" smtClean="0"/>
          </a:br>
          <a:endParaRPr lang="en-IN" dirty="0"/>
        </a:p>
      </dgm:t>
    </dgm:pt>
    <dgm:pt modelId="{ED79DA71-8657-43F6-9369-6E9DD30EA8E3}" type="parTrans" cxnId="{1BAA964A-D509-4B35-A0A1-D0391C95CA69}">
      <dgm:prSet/>
      <dgm:spPr/>
      <dgm:t>
        <a:bodyPr/>
        <a:lstStyle/>
        <a:p>
          <a:endParaRPr lang="en-IN"/>
        </a:p>
      </dgm:t>
    </dgm:pt>
    <dgm:pt modelId="{5CB6E303-48F7-4C7F-BFE4-62D652DC7AD0}" type="sibTrans" cxnId="{1BAA964A-D509-4B35-A0A1-D0391C95CA69}">
      <dgm:prSet/>
      <dgm:spPr/>
      <dgm:t>
        <a:bodyPr/>
        <a:lstStyle/>
        <a:p>
          <a:endParaRPr lang="en-IN"/>
        </a:p>
      </dgm:t>
    </dgm:pt>
    <dgm:pt modelId="{14F81350-B172-4055-9EE9-17BEC6DACA28}">
      <dgm:prSet phldrT="[Text]"/>
      <dgm:spPr/>
      <dgm:t>
        <a:bodyPr/>
        <a:lstStyle/>
        <a:p>
          <a:r>
            <a:rPr lang="en-IN" dirty="0" smtClean="0"/>
            <a:t>Affiliation Needs</a:t>
          </a:r>
          <a:endParaRPr lang="en-IN" dirty="0"/>
        </a:p>
      </dgm:t>
    </dgm:pt>
    <dgm:pt modelId="{629D9775-B7BD-4BEE-8B59-A5A425884F21}" type="parTrans" cxnId="{335581C5-E7A1-434C-8B14-DA4F28A053B4}">
      <dgm:prSet/>
      <dgm:spPr/>
      <dgm:t>
        <a:bodyPr/>
        <a:lstStyle/>
        <a:p>
          <a:endParaRPr lang="en-IN"/>
        </a:p>
      </dgm:t>
    </dgm:pt>
    <dgm:pt modelId="{C3FC56D4-5E59-4D3D-B8C5-8BEC2A8B69A4}" type="sibTrans" cxnId="{335581C5-E7A1-434C-8B14-DA4F28A053B4}">
      <dgm:prSet/>
      <dgm:spPr/>
      <dgm:t>
        <a:bodyPr/>
        <a:lstStyle/>
        <a:p>
          <a:endParaRPr lang="en-IN"/>
        </a:p>
      </dgm:t>
    </dgm:pt>
    <dgm:pt modelId="{F0914856-60D5-48B0-AB59-4103E91EED37}">
      <dgm:prSet phldrT="[Text]"/>
      <dgm:spPr/>
      <dgm:t>
        <a:bodyPr/>
        <a:lstStyle/>
        <a:p>
          <a:r>
            <a:rPr lang="en-IN" dirty="0" smtClean="0"/>
            <a:t>Occupation of Family</a:t>
          </a:r>
          <a:endParaRPr lang="en-IN" dirty="0"/>
        </a:p>
      </dgm:t>
    </dgm:pt>
    <dgm:pt modelId="{4C6300A9-6756-48C7-A2E1-E3B06AE68648}" type="parTrans" cxnId="{1939D14A-7CE6-4E1D-BF5B-CE7A3311A3BA}">
      <dgm:prSet/>
      <dgm:spPr/>
      <dgm:t>
        <a:bodyPr/>
        <a:lstStyle/>
        <a:p>
          <a:endParaRPr lang="en-IN"/>
        </a:p>
      </dgm:t>
    </dgm:pt>
    <dgm:pt modelId="{469A5DF0-C81A-47AE-9FF1-0980D22A6925}" type="sibTrans" cxnId="{1939D14A-7CE6-4E1D-BF5B-CE7A3311A3BA}">
      <dgm:prSet/>
      <dgm:spPr/>
      <dgm:t>
        <a:bodyPr/>
        <a:lstStyle/>
        <a:p>
          <a:endParaRPr lang="en-IN"/>
        </a:p>
      </dgm:t>
    </dgm:pt>
    <dgm:pt modelId="{6AC6D0CD-3886-4BE1-AAF0-42E107144A7A}">
      <dgm:prSet phldrT="[Text]"/>
      <dgm:spPr/>
      <dgm:t>
        <a:bodyPr/>
        <a:lstStyle/>
        <a:p>
          <a:r>
            <a:rPr lang="en-IN" dirty="0" smtClean="0"/>
            <a:t>Education Standards</a:t>
          </a:r>
          <a:endParaRPr lang="en-IN" dirty="0"/>
        </a:p>
      </dgm:t>
    </dgm:pt>
    <dgm:pt modelId="{BB769AEB-5AC7-42C4-9FE0-25C545B8D58B}" type="parTrans" cxnId="{C570CCCB-3710-4E16-BBC8-A2D0F098039D}">
      <dgm:prSet/>
      <dgm:spPr/>
      <dgm:t>
        <a:bodyPr/>
        <a:lstStyle/>
        <a:p>
          <a:endParaRPr lang="en-IN"/>
        </a:p>
      </dgm:t>
    </dgm:pt>
    <dgm:pt modelId="{1DFFE367-A07F-4906-97D2-E01D14302988}" type="sibTrans" cxnId="{C570CCCB-3710-4E16-BBC8-A2D0F098039D}">
      <dgm:prSet/>
      <dgm:spPr/>
      <dgm:t>
        <a:bodyPr/>
        <a:lstStyle/>
        <a:p>
          <a:endParaRPr lang="en-IN"/>
        </a:p>
      </dgm:t>
    </dgm:pt>
    <dgm:pt modelId="{51653CB9-381E-4529-9D19-A3E09FC8A629}">
      <dgm:prSet phldrT="[Text]"/>
      <dgm:spPr/>
      <dgm:t>
        <a:bodyPr/>
        <a:lstStyle/>
        <a:p>
          <a:r>
            <a:rPr lang="en-IN" dirty="0" smtClean="0"/>
            <a:t>Stage in FLC</a:t>
          </a:r>
          <a:endParaRPr lang="en-IN" dirty="0"/>
        </a:p>
      </dgm:t>
    </dgm:pt>
    <dgm:pt modelId="{A872244C-C26B-440E-8511-34A6067810C5}" type="parTrans" cxnId="{45BB6B6A-A3D5-4363-9CDD-DB6FFCDC274E}">
      <dgm:prSet/>
      <dgm:spPr/>
      <dgm:t>
        <a:bodyPr/>
        <a:lstStyle/>
        <a:p>
          <a:endParaRPr lang="en-IN"/>
        </a:p>
      </dgm:t>
    </dgm:pt>
    <dgm:pt modelId="{DC2A9555-8113-46C6-ADBB-0B233738F3D2}" type="sibTrans" cxnId="{45BB6B6A-A3D5-4363-9CDD-DB6FFCDC274E}">
      <dgm:prSet/>
      <dgm:spPr/>
      <dgm:t>
        <a:bodyPr/>
        <a:lstStyle/>
        <a:p>
          <a:endParaRPr lang="en-IN"/>
        </a:p>
      </dgm:t>
    </dgm:pt>
    <dgm:pt modelId="{F5969D78-929B-478F-9F64-0387BFB70EDA}" type="pres">
      <dgm:prSet presAssocID="{D3E4947D-A57D-4B9F-ABDF-BA2166EEAB64}" presName="diagram" presStyleCnt="0">
        <dgm:presLayoutVars>
          <dgm:dir/>
          <dgm:resizeHandles val="exact"/>
        </dgm:presLayoutVars>
      </dgm:prSet>
      <dgm:spPr/>
      <dgm:t>
        <a:bodyPr/>
        <a:lstStyle/>
        <a:p>
          <a:endParaRPr lang="en-IN"/>
        </a:p>
      </dgm:t>
    </dgm:pt>
    <dgm:pt modelId="{C59EE62E-1644-418E-B485-A679CB886620}" type="pres">
      <dgm:prSet presAssocID="{D8501C42-15C8-4007-A56C-D46733BA5EC6}" presName="node" presStyleLbl="node1" presStyleIdx="0" presStyleCnt="11">
        <dgm:presLayoutVars>
          <dgm:bulletEnabled val="1"/>
        </dgm:presLayoutVars>
      </dgm:prSet>
      <dgm:spPr/>
      <dgm:t>
        <a:bodyPr/>
        <a:lstStyle/>
        <a:p>
          <a:endParaRPr lang="en-IN"/>
        </a:p>
      </dgm:t>
    </dgm:pt>
    <dgm:pt modelId="{63ADDB07-671B-4805-956D-B6202CFA11E6}" type="pres">
      <dgm:prSet presAssocID="{94420D90-F57D-4DE7-B03B-B25E07471EB5}" presName="sibTrans" presStyleCnt="0"/>
      <dgm:spPr/>
    </dgm:pt>
    <dgm:pt modelId="{C789E8DD-EAA4-499E-836E-37AC85849D6B}" type="pres">
      <dgm:prSet presAssocID="{3F65E74E-D12F-4BB9-BE9A-799DC8718738}" presName="node" presStyleLbl="node1" presStyleIdx="1" presStyleCnt="11">
        <dgm:presLayoutVars>
          <dgm:bulletEnabled val="1"/>
        </dgm:presLayoutVars>
      </dgm:prSet>
      <dgm:spPr/>
      <dgm:t>
        <a:bodyPr/>
        <a:lstStyle/>
        <a:p>
          <a:endParaRPr lang="en-IN"/>
        </a:p>
      </dgm:t>
    </dgm:pt>
    <dgm:pt modelId="{32B83F30-0E9B-4250-BE68-79D470D11B39}" type="pres">
      <dgm:prSet presAssocID="{0E16681B-77C9-4FD6-B60F-B0389301637F}" presName="sibTrans" presStyleCnt="0"/>
      <dgm:spPr/>
    </dgm:pt>
    <dgm:pt modelId="{1313B42F-B6C3-466D-85B0-3D7C000CC35A}" type="pres">
      <dgm:prSet presAssocID="{579E3D8F-F89B-4C2C-BCBE-E7D44E1CE662}" presName="node" presStyleLbl="node1" presStyleIdx="2" presStyleCnt="11">
        <dgm:presLayoutVars>
          <dgm:bulletEnabled val="1"/>
        </dgm:presLayoutVars>
      </dgm:prSet>
      <dgm:spPr/>
      <dgm:t>
        <a:bodyPr/>
        <a:lstStyle/>
        <a:p>
          <a:endParaRPr lang="en-IN"/>
        </a:p>
      </dgm:t>
    </dgm:pt>
    <dgm:pt modelId="{CE7E390B-2DB8-401B-AB1F-EB6C640B52CF}" type="pres">
      <dgm:prSet presAssocID="{EE7494FD-2DEA-4F9F-903E-604D5121F33D}" presName="sibTrans" presStyleCnt="0"/>
      <dgm:spPr/>
    </dgm:pt>
    <dgm:pt modelId="{AEF5E056-76E7-411A-898F-BFCD95169FC4}" type="pres">
      <dgm:prSet presAssocID="{3E1B4F43-ED07-416D-8C3F-CDE519250F18}" presName="node" presStyleLbl="node1" presStyleIdx="3" presStyleCnt="11">
        <dgm:presLayoutVars>
          <dgm:bulletEnabled val="1"/>
        </dgm:presLayoutVars>
      </dgm:prSet>
      <dgm:spPr/>
      <dgm:t>
        <a:bodyPr/>
        <a:lstStyle/>
        <a:p>
          <a:endParaRPr lang="en-IN"/>
        </a:p>
      </dgm:t>
    </dgm:pt>
    <dgm:pt modelId="{594867DF-3029-4558-82C1-E4C5EF9F5A72}" type="pres">
      <dgm:prSet presAssocID="{462B9825-2073-4349-BDDF-9B673D6F2DFA}" presName="sibTrans" presStyleCnt="0"/>
      <dgm:spPr/>
    </dgm:pt>
    <dgm:pt modelId="{5E2C9EDE-3919-4EF2-8AB6-DEBE83C8498C}" type="pres">
      <dgm:prSet presAssocID="{585F33AA-9256-441B-8BC6-09F1D4DB522A}" presName="node" presStyleLbl="node1" presStyleIdx="4" presStyleCnt="11">
        <dgm:presLayoutVars>
          <dgm:bulletEnabled val="1"/>
        </dgm:presLayoutVars>
      </dgm:prSet>
      <dgm:spPr/>
      <dgm:t>
        <a:bodyPr/>
        <a:lstStyle/>
        <a:p>
          <a:endParaRPr lang="en-IN"/>
        </a:p>
      </dgm:t>
    </dgm:pt>
    <dgm:pt modelId="{95A6E0E0-D021-4BA2-85C5-F1669D6D7B99}" type="pres">
      <dgm:prSet presAssocID="{962A991C-F394-4299-AA20-E1336D45778D}" presName="sibTrans" presStyleCnt="0"/>
      <dgm:spPr/>
    </dgm:pt>
    <dgm:pt modelId="{C8F1D254-D971-43BE-B5C0-1C0BA966BAAF}" type="pres">
      <dgm:prSet presAssocID="{CDB9ABB1-A95B-430C-B7DC-910689622FFA}" presName="node" presStyleLbl="node1" presStyleIdx="5" presStyleCnt="11">
        <dgm:presLayoutVars>
          <dgm:bulletEnabled val="1"/>
        </dgm:presLayoutVars>
      </dgm:prSet>
      <dgm:spPr/>
      <dgm:t>
        <a:bodyPr/>
        <a:lstStyle/>
        <a:p>
          <a:endParaRPr lang="en-IN"/>
        </a:p>
      </dgm:t>
    </dgm:pt>
    <dgm:pt modelId="{7A41182B-578B-4186-8F4C-AA56FAE99EE3}" type="pres">
      <dgm:prSet presAssocID="{793D397D-8A3A-4E0C-A12F-FFE464D78B3E}" presName="sibTrans" presStyleCnt="0"/>
      <dgm:spPr/>
    </dgm:pt>
    <dgm:pt modelId="{4611A5F9-CB95-4050-99B1-8DDF72ACF75F}" type="pres">
      <dgm:prSet presAssocID="{956DBE16-2778-4397-90D3-E982F7CBD2A2}" presName="node" presStyleLbl="node1" presStyleIdx="6" presStyleCnt="11">
        <dgm:presLayoutVars>
          <dgm:bulletEnabled val="1"/>
        </dgm:presLayoutVars>
      </dgm:prSet>
      <dgm:spPr/>
      <dgm:t>
        <a:bodyPr/>
        <a:lstStyle/>
        <a:p>
          <a:endParaRPr lang="en-IN"/>
        </a:p>
      </dgm:t>
    </dgm:pt>
    <dgm:pt modelId="{8E0DECA2-82E0-479C-B939-BFC4B6330D8D}" type="pres">
      <dgm:prSet presAssocID="{5CB6E303-48F7-4C7F-BFE4-62D652DC7AD0}" presName="sibTrans" presStyleCnt="0"/>
      <dgm:spPr/>
    </dgm:pt>
    <dgm:pt modelId="{454205B3-489E-47C7-9759-9D99A5A6EDB9}" type="pres">
      <dgm:prSet presAssocID="{14F81350-B172-4055-9EE9-17BEC6DACA28}" presName="node" presStyleLbl="node1" presStyleIdx="7" presStyleCnt="11">
        <dgm:presLayoutVars>
          <dgm:bulletEnabled val="1"/>
        </dgm:presLayoutVars>
      </dgm:prSet>
      <dgm:spPr/>
      <dgm:t>
        <a:bodyPr/>
        <a:lstStyle/>
        <a:p>
          <a:endParaRPr lang="en-IN"/>
        </a:p>
      </dgm:t>
    </dgm:pt>
    <dgm:pt modelId="{01F1FBB1-82B7-468C-94A0-987F9CBF2E1F}" type="pres">
      <dgm:prSet presAssocID="{C3FC56D4-5E59-4D3D-B8C5-8BEC2A8B69A4}" presName="sibTrans" presStyleCnt="0"/>
      <dgm:spPr/>
    </dgm:pt>
    <dgm:pt modelId="{955E18B8-4D0A-41BD-B4C5-ED600B0D961C}" type="pres">
      <dgm:prSet presAssocID="{F0914856-60D5-48B0-AB59-4103E91EED37}" presName="node" presStyleLbl="node1" presStyleIdx="8" presStyleCnt="11">
        <dgm:presLayoutVars>
          <dgm:bulletEnabled val="1"/>
        </dgm:presLayoutVars>
      </dgm:prSet>
      <dgm:spPr/>
      <dgm:t>
        <a:bodyPr/>
        <a:lstStyle/>
        <a:p>
          <a:endParaRPr lang="en-IN"/>
        </a:p>
      </dgm:t>
    </dgm:pt>
    <dgm:pt modelId="{F48BFF99-977C-460B-9194-54EEF2E0106E}" type="pres">
      <dgm:prSet presAssocID="{469A5DF0-C81A-47AE-9FF1-0980D22A6925}" presName="sibTrans" presStyleCnt="0"/>
      <dgm:spPr/>
    </dgm:pt>
    <dgm:pt modelId="{839B9CA9-C65A-46FB-96B2-5630A779BAFF}" type="pres">
      <dgm:prSet presAssocID="{6AC6D0CD-3886-4BE1-AAF0-42E107144A7A}" presName="node" presStyleLbl="node1" presStyleIdx="9" presStyleCnt="11">
        <dgm:presLayoutVars>
          <dgm:bulletEnabled val="1"/>
        </dgm:presLayoutVars>
      </dgm:prSet>
      <dgm:spPr/>
      <dgm:t>
        <a:bodyPr/>
        <a:lstStyle/>
        <a:p>
          <a:endParaRPr lang="en-IN"/>
        </a:p>
      </dgm:t>
    </dgm:pt>
    <dgm:pt modelId="{A956CEBB-214B-4021-853E-921588B01F02}" type="pres">
      <dgm:prSet presAssocID="{1DFFE367-A07F-4906-97D2-E01D14302988}" presName="sibTrans" presStyleCnt="0"/>
      <dgm:spPr/>
    </dgm:pt>
    <dgm:pt modelId="{75CCB7AC-4898-4D79-84A6-2C1A1E323F2C}" type="pres">
      <dgm:prSet presAssocID="{51653CB9-381E-4529-9D19-A3E09FC8A629}" presName="node" presStyleLbl="node1" presStyleIdx="10" presStyleCnt="11">
        <dgm:presLayoutVars>
          <dgm:bulletEnabled val="1"/>
        </dgm:presLayoutVars>
      </dgm:prSet>
      <dgm:spPr/>
      <dgm:t>
        <a:bodyPr/>
        <a:lstStyle/>
        <a:p>
          <a:endParaRPr lang="en-IN"/>
        </a:p>
      </dgm:t>
    </dgm:pt>
  </dgm:ptLst>
  <dgm:cxnLst>
    <dgm:cxn modelId="{335581C5-E7A1-434C-8B14-DA4F28A053B4}" srcId="{D3E4947D-A57D-4B9F-ABDF-BA2166EEAB64}" destId="{14F81350-B172-4055-9EE9-17BEC6DACA28}" srcOrd="7" destOrd="0" parTransId="{629D9775-B7BD-4BEE-8B59-A5A425884F21}" sibTransId="{C3FC56D4-5E59-4D3D-B8C5-8BEC2A8B69A4}"/>
    <dgm:cxn modelId="{C570CCCB-3710-4E16-BBC8-A2D0F098039D}" srcId="{D3E4947D-A57D-4B9F-ABDF-BA2166EEAB64}" destId="{6AC6D0CD-3886-4BE1-AAF0-42E107144A7A}" srcOrd="9" destOrd="0" parTransId="{BB769AEB-5AC7-42C4-9FE0-25C545B8D58B}" sibTransId="{1DFFE367-A07F-4906-97D2-E01D14302988}"/>
    <dgm:cxn modelId="{45BB6B6A-A3D5-4363-9CDD-DB6FFCDC274E}" srcId="{D3E4947D-A57D-4B9F-ABDF-BA2166EEAB64}" destId="{51653CB9-381E-4529-9D19-A3E09FC8A629}" srcOrd="10" destOrd="0" parTransId="{A872244C-C26B-440E-8511-34A6067810C5}" sibTransId="{DC2A9555-8113-46C6-ADBB-0B233738F3D2}"/>
    <dgm:cxn modelId="{511153E9-5803-44C7-968C-B8AD96FF9720}" srcId="{D3E4947D-A57D-4B9F-ABDF-BA2166EEAB64}" destId="{585F33AA-9256-441B-8BC6-09F1D4DB522A}" srcOrd="4" destOrd="0" parTransId="{3AD715B0-97BB-4882-AFD1-1022347ED114}" sibTransId="{962A991C-F394-4299-AA20-E1336D45778D}"/>
    <dgm:cxn modelId="{36D69EC6-BF4D-4422-B794-9232B0576524}" srcId="{D3E4947D-A57D-4B9F-ABDF-BA2166EEAB64}" destId="{579E3D8F-F89B-4C2C-BCBE-E7D44E1CE662}" srcOrd="2" destOrd="0" parTransId="{A18DEB2E-0EED-4202-BCCB-B89EDCB1E46E}" sibTransId="{EE7494FD-2DEA-4F9F-903E-604D5121F33D}"/>
    <dgm:cxn modelId="{29A88894-EA5F-46D0-95DB-9A5E8904A448}" type="presOf" srcId="{579E3D8F-F89B-4C2C-BCBE-E7D44E1CE662}" destId="{1313B42F-B6C3-466D-85B0-3D7C000CC35A}" srcOrd="0" destOrd="0" presId="urn:microsoft.com/office/officeart/2005/8/layout/default"/>
    <dgm:cxn modelId="{50D7F33C-E090-4D26-BC6A-F55D027C3AD8}" type="presOf" srcId="{14F81350-B172-4055-9EE9-17BEC6DACA28}" destId="{454205B3-489E-47C7-9759-9D99A5A6EDB9}" srcOrd="0" destOrd="0" presId="urn:microsoft.com/office/officeart/2005/8/layout/default"/>
    <dgm:cxn modelId="{CBB9CB09-DF52-424D-A796-0AEDD7D45226}" type="presOf" srcId="{D8501C42-15C8-4007-A56C-D46733BA5EC6}" destId="{C59EE62E-1644-418E-B485-A679CB886620}" srcOrd="0" destOrd="0" presId="urn:microsoft.com/office/officeart/2005/8/layout/default"/>
    <dgm:cxn modelId="{64D7343A-79CA-4593-87F8-5A34F0872408}" type="presOf" srcId="{CDB9ABB1-A95B-430C-B7DC-910689622FFA}" destId="{C8F1D254-D971-43BE-B5C0-1C0BA966BAAF}" srcOrd="0" destOrd="0" presId="urn:microsoft.com/office/officeart/2005/8/layout/default"/>
    <dgm:cxn modelId="{BE3CA072-42F3-43B6-A03A-23BE2F70C76B}" type="presOf" srcId="{51653CB9-381E-4529-9D19-A3E09FC8A629}" destId="{75CCB7AC-4898-4D79-84A6-2C1A1E323F2C}" srcOrd="0" destOrd="0" presId="urn:microsoft.com/office/officeart/2005/8/layout/default"/>
    <dgm:cxn modelId="{A64DDF1A-11A6-479A-8B38-2B897286F6CD}" type="presOf" srcId="{3F65E74E-D12F-4BB9-BE9A-799DC8718738}" destId="{C789E8DD-EAA4-499E-836E-37AC85849D6B}" srcOrd="0" destOrd="0" presId="urn:microsoft.com/office/officeart/2005/8/layout/default"/>
    <dgm:cxn modelId="{1BAA964A-D509-4B35-A0A1-D0391C95CA69}" srcId="{D3E4947D-A57D-4B9F-ABDF-BA2166EEAB64}" destId="{956DBE16-2778-4397-90D3-E982F7CBD2A2}" srcOrd="6" destOrd="0" parTransId="{ED79DA71-8657-43F6-9369-6E9DD30EA8E3}" sibTransId="{5CB6E303-48F7-4C7F-BFE4-62D652DC7AD0}"/>
    <dgm:cxn modelId="{8ECD9D35-49E4-480E-88A0-A3A2FFFCEFB2}" srcId="{D3E4947D-A57D-4B9F-ABDF-BA2166EEAB64}" destId="{D8501C42-15C8-4007-A56C-D46733BA5EC6}" srcOrd="0" destOrd="0" parTransId="{21FEEC1A-17D0-4C4A-A8B3-FC6297D4E10D}" sibTransId="{94420D90-F57D-4DE7-B03B-B25E07471EB5}"/>
    <dgm:cxn modelId="{1939D14A-7CE6-4E1D-BF5B-CE7A3311A3BA}" srcId="{D3E4947D-A57D-4B9F-ABDF-BA2166EEAB64}" destId="{F0914856-60D5-48B0-AB59-4103E91EED37}" srcOrd="8" destOrd="0" parTransId="{4C6300A9-6756-48C7-A2E1-E3B06AE68648}" sibTransId="{469A5DF0-C81A-47AE-9FF1-0980D22A6925}"/>
    <dgm:cxn modelId="{564DED16-F39E-4F87-855C-1F561357E37B}" srcId="{D3E4947D-A57D-4B9F-ABDF-BA2166EEAB64}" destId="{3F65E74E-D12F-4BB9-BE9A-799DC8718738}" srcOrd="1" destOrd="0" parTransId="{4CD77526-CCAC-4254-8589-822FBC6AB822}" sibTransId="{0E16681B-77C9-4FD6-B60F-B0389301637F}"/>
    <dgm:cxn modelId="{2612644D-DEC0-4032-B43A-01E16B58588C}" srcId="{D3E4947D-A57D-4B9F-ABDF-BA2166EEAB64}" destId="{3E1B4F43-ED07-416D-8C3F-CDE519250F18}" srcOrd="3" destOrd="0" parTransId="{516609BC-9460-463F-B102-789934846EC5}" sibTransId="{462B9825-2073-4349-BDDF-9B673D6F2DFA}"/>
    <dgm:cxn modelId="{71554C94-010B-484B-B52B-D1C1307E0CF8}" type="presOf" srcId="{D3E4947D-A57D-4B9F-ABDF-BA2166EEAB64}" destId="{F5969D78-929B-478F-9F64-0387BFB70EDA}" srcOrd="0" destOrd="0" presId="urn:microsoft.com/office/officeart/2005/8/layout/default"/>
    <dgm:cxn modelId="{4060671B-B2FC-4410-8188-D08D00C7431C}" type="presOf" srcId="{956DBE16-2778-4397-90D3-E982F7CBD2A2}" destId="{4611A5F9-CB95-4050-99B1-8DDF72ACF75F}" srcOrd="0" destOrd="0" presId="urn:microsoft.com/office/officeart/2005/8/layout/default"/>
    <dgm:cxn modelId="{92D30D02-8A81-4781-85C3-069EF94AB088}" type="presOf" srcId="{6AC6D0CD-3886-4BE1-AAF0-42E107144A7A}" destId="{839B9CA9-C65A-46FB-96B2-5630A779BAFF}" srcOrd="0" destOrd="0" presId="urn:microsoft.com/office/officeart/2005/8/layout/default"/>
    <dgm:cxn modelId="{E73B90B1-D514-43C4-BA97-F72F7F00732D}" type="presOf" srcId="{3E1B4F43-ED07-416D-8C3F-CDE519250F18}" destId="{AEF5E056-76E7-411A-898F-BFCD95169FC4}" srcOrd="0" destOrd="0" presId="urn:microsoft.com/office/officeart/2005/8/layout/default"/>
    <dgm:cxn modelId="{4194E986-5682-4EA2-A3AF-83C8DD9F7831}" srcId="{D3E4947D-A57D-4B9F-ABDF-BA2166EEAB64}" destId="{CDB9ABB1-A95B-430C-B7DC-910689622FFA}" srcOrd="5" destOrd="0" parTransId="{4F433DDA-764C-41A5-AF8B-E5D137B95464}" sibTransId="{793D397D-8A3A-4E0C-A12F-FFE464D78B3E}"/>
    <dgm:cxn modelId="{C7F698DF-ED6D-4B0D-B94F-A378494948FF}" type="presOf" srcId="{F0914856-60D5-48B0-AB59-4103E91EED37}" destId="{955E18B8-4D0A-41BD-B4C5-ED600B0D961C}" srcOrd="0" destOrd="0" presId="urn:microsoft.com/office/officeart/2005/8/layout/default"/>
    <dgm:cxn modelId="{2DD5F7D8-1D85-46AF-8E7A-FE17AB0190FB}" type="presOf" srcId="{585F33AA-9256-441B-8BC6-09F1D4DB522A}" destId="{5E2C9EDE-3919-4EF2-8AB6-DEBE83C8498C}" srcOrd="0" destOrd="0" presId="urn:microsoft.com/office/officeart/2005/8/layout/default"/>
    <dgm:cxn modelId="{FE49957D-76E5-467C-9FBF-515DB9E7F5F2}" type="presParOf" srcId="{F5969D78-929B-478F-9F64-0387BFB70EDA}" destId="{C59EE62E-1644-418E-B485-A679CB886620}" srcOrd="0" destOrd="0" presId="urn:microsoft.com/office/officeart/2005/8/layout/default"/>
    <dgm:cxn modelId="{C67B0D09-341A-42CD-A691-4C58676BDF00}" type="presParOf" srcId="{F5969D78-929B-478F-9F64-0387BFB70EDA}" destId="{63ADDB07-671B-4805-956D-B6202CFA11E6}" srcOrd="1" destOrd="0" presId="urn:microsoft.com/office/officeart/2005/8/layout/default"/>
    <dgm:cxn modelId="{CBAB6C0D-184C-45C2-BCC4-EF6E538A5F77}" type="presParOf" srcId="{F5969D78-929B-478F-9F64-0387BFB70EDA}" destId="{C789E8DD-EAA4-499E-836E-37AC85849D6B}" srcOrd="2" destOrd="0" presId="urn:microsoft.com/office/officeart/2005/8/layout/default"/>
    <dgm:cxn modelId="{B7AF2DDD-2460-4ABA-A382-856271C76357}" type="presParOf" srcId="{F5969D78-929B-478F-9F64-0387BFB70EDA}" destId="{32B83F30-0E9B-4250-BE68-79D470D11B39}" srcOrd="3" destOrd="0" presId="urn:microsoft.com/office/officeart/2005/8/layout/default"/>
    <dgm:cxn modelId="{61916C12-A256-4ADF-AA48-96FD7C676F92}" type="presParOf" srcId="{F5969D78-929B-478F-9F64-0387BFB70EDA}" destId="{1313B42F-B6C3-466D-85B0-3D7C000CC35A}" srcOrd="4" destOrd="0" presId="urn:microsoft.com/office/officeart/2005/8/layout/default"/>
    <dgm:cxn modelId="{62DD077B-51C7-401A-94BE-6A4EAA103637}" type="presParOf" srcId="{F5969D78-929B-478F-9F64-0387BFB70EDA}" destId="{CE7E390B-2DB8-401B-AB1F-EB6C640B52CF}" srcOrd="5" destOrd="0" presId="urn:microsoft.com/office/officeart/2005/8/layout/default"/>
    <dgm:cxn modelId="{5B392128-2681-4253-87A2-B9B434502D88}" type="presParOf" srcId="{F5969D78-929B-478F-9F64-0387BFB70EDA}" destId="{AEF5E056-76E7-411A-898F-BFCD95169FC4}" srcOrd="6" destOrd="0" presId="urn:microsoft.com/office/officeart/2005/8/layout/default"/>
    <dgm:cxn modelId="{CA77B37A-511E-48BC-AF41-A30D3AE8AE83}" type="presParOf" srcId="{F5969D78-929B-478F-9F64-0387BFB70EDA}" destId="{594867DF-3029-4558-82C1-E4C5EF9F5A72}" srcOrd="7" destOrd="0" presId="urn:microsoft.com/office/officeart/2005/8/layout/default"/>
    <dgm:cxn modelId="{9C853B1B-C5FF-4A06-AFBD-3A91C286AE1A}" type="presParOf" srcId="{F5969D78-929B-478F-9F64-0387BFB70EDA}" destId="{5E2C9EDE-3919-4EF2-8AB6-DEBE83C8498C}" srcOrd="8" destOrd="0" presId="urn:microsoft.com/office/officeart/2005/8/layout/default"/>
    <dgm:cxn modelId="{6485F656-2304-442F-BDCC-9A64361EAE68}" type="presParOf" srcId="{F5969D78-929B-478F-9F64-0387BFB70EDA}" destId="{95A6E0E0-D021-4BA2-85C5-F1669D6D7B99}" srcOrd="9" destOrd="0" presId="urn:microsoft.com/office/officeart/2005/8/layout/default"/>
    <dgm:cxn modelId="{7333C3BE-F46A-47F8-83FA-FF814027D002}" type="presParOf" srcId="{F5969D78-929B-478F-9F64-0387BFB70EDA}" destId="{C8F1D254-D971-43BE-B5C0-1C0BA966BAAF}" srcOrd="10" destOrd="0" presId="urn:microsoft.com/office/officeart/2005/8/layout/default"/>
    <dgm:cxn modelId="{B202AD4B-D2E6-48D0-BD6F-E96FC21AA0E6}" type="presParOf" srcId="{F5969D78-929B-478F-9F64-0387BFB70EDA}" destId="{7A41182B-578B-4186-8F4C-AA56FAE99EE3}" srcOrd="11" destOrd="0" presId="urn:microsoft.com/office/officeart/2005/8/layout/default"/>
    <dgm:cxn modelId="{F08FE599-CD19-46F9-89F0-E13C8BFC2824}" type="presParOf" srcId="{F5969D78-929B-478F-9F64-0387BFB70EDA}" destId="{4611A5F9-CB95-4050-99B1-8DDF72ACF75F}" srcOrd="12" destOrd="0" presId="urn:microsoft.com/office/officeart/2005/8/layout/default"/>
    <dgm:cxn modelId="{92F69ACD-C03E-4036-860C-C3529CE02CB7}" type="presParOf" srcId="{F5969D78-929B-478F-9F64-0387BFB70EDA}" destId="{8E0DECA2-82E0-479C-B939-BFC4B6330D8D}" srcOrd="13" destOrd="0" presId="urn:microsoft.com/office/officeart/2005/8/layout/default"/>
    <dgm:cxn modelId="{665C0412-96FB-4225-848A-AD94695A5AC0}" type="presParOf" srcId="{F5969D78-929B-478F-9F64-0387BFB70EDA}" destId="{454205B3-489E-47C7-9759-9D99A5A6EDB9}" srcOrd="14" destOrd="0" presId="urn:microsoft.com/office/officeart/2005/8/layout/default"/>
    <dgm:cxn modelId="{5ABCD974-0C0B-4090-87FC-87895B7EC987}" type="presParOf" srcId="{F5969D78-929B-478F-9F64-0387BFB70EDA}" destId="{01F1FBB1-82B7-468C-94A0-987F9CBF2E1F}" srcOrd="15" destOrd="0" presId="urn:microsoft.com/office/officeart/2005/8/layout/default"/>
    <dgm:cxn modelId="{4993FE40-BFC3-4D99-AC5A-C09EBE966744}" type="presParOf" srcId="{F5969D78-929B-478F-9F64-0387BFB70EDA}" destId="{955E18B8-4D0A-41BD-B4C5-ED600B0D961C}" srcOrd="16" destOrd="0" presId="urn:microsoft.com/office/officeart/2005/8/layout/default"/>
    <dgm:cxn modelId="{FBA27C9F-E2DB-4334-93F1-839456EC7D47}" type="presParOf" srcId="{F5969D78-929B-478F-9F64-0387BFB70EDA}" destId="{F48BFF99-977C-460B-9194-54EEF2E0106E}" srcOrd="17" destOrd="0" presId="urn:microsoft.com/office/officeart/2005/8/layout/default"/>
    <dgm:cxn modelId="{5A8F1A99-545A-47DF-BD20-B6B690605615}" type="presParOf" srcId="{F5969D78-929B-478F-9F64-0387BFB70EDA}" destId="{839B9CA9-C65A-46FB-96B2-5630A779BAFF}" srcOrd="18" destOrd="0" presId="urn:microsoft.com/office/officeart/2005/8/layout/default"/>
    <dgm:cxn modelId="{C7FF9C3B-0FD2-403A-A5A4-AB2B1E991E65}" type="presParOf" srcId="{F5969D78-929B-478F-9F64-0387BFB70EDA}" destId="{A956CEBB-214B-4021-853E-921588B01F02}" srcOrd="19" destOrd="0" presId="urn:microsoft.com/office/officeart/2005/8/layout/default"/>
    <dgm:cxn modelId="{2CE5AAA4-1C7E-410B-B7A1-C2AB3DC4E9EE}" type="presParOf" srcId="{F5969D78-929B-478F-9F64-0387BFB70EDA}" destId="{75CCB7AC-4898-4D79-84A6-2C1A1E323F2C}" srcOrd="2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51BC3F-8BC6-4AC6-9207-02DFF2F55EC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074B00A0-9010-46E8-90A6-FE5B591B4B44}">
      <dgm:prSet phldrT="[Text]"/>
      <dgm:spPr/>
      <dgm:t>
        <a:bodyPr/>
        <a:lstStyle/>
        <a:p>
          <a:r>
            <a:rPr lang="en-IN" dirty="0" smtClean="0"/>
            <a:t>Upper Class</a:t>
          </a:r>
          <a:endParaRPr lang="en-IN" dirty="0"/>
        </a:p>
      </dgm:t>
    </dgm:pt>
    <dgm:pt modelId="{E16F9B04-D576-4BC5-9443-B1592F2E137A}" type="parTrans" cxnId="{8563F32F-2255-44D1-95EC-97D094734537}">
      <dgm:prSet/>
      <dgm:spPr/>
      <dgm:t>
        <a:bodyPr/>
        <a:lstStyle/>
        <a:p>
          <a:endParaRPr lang="en-IN"/>
        </a:p>
      </dgm:t>
    </dgm:pt>
    <dgm:pt modelId="{424F3A3F-5A42-4B03-AB5A-1CAA8222ADE3}" type="sibTrans" cxnId="{8563F32F-2255-44D1-95EC-97D094734537}">
      <dgm:prSet/>
      <dgm:spPr/>
      <dgm:t>
        <a:bodyPr/>
        <a:lstStyle/>
        <a:p>
          <a:endParaRPr lang="en-IN"/>
        </a:p>
      </dgm:t>
    </dgm:pt>
    <dgm:pt modelId="{B6489358-9407-4FC3-A74C-45A0CE9F5B8A}">
      <dgm:prSet phldrT="[Text]"/>
      <dgm:spPr/>
      <dgm:t>
        <a:bodyPr/>
        <a:lstStyle/>
        <a:p>
          <a:r>
            <a:rPr lang="en-IN" dirty="0" smtClean="0"/>
            <a:t>Middle Class</a:t>
          </a:r>
          <a:endParaRPr lang="en-IN" dirty="0"/>
        </a:p>
      </dgm:t>
    </dgm:pt>
    <dgm:pt modelId="{24276309-6428-412A-81C3-73C8075CAF73}" type="parTrans" cxnId="{78C950FD-54F5-467E-8434-AC3750143958}">
      <dgm:prSet/>
      <dgm:spPr/>
      <dgm:t>
        <a:bodyPr/>
        <a:lstStyle/>
        <a:p>
          <a:endParaRPr lang="en-IN"/>
        </a:p>
      </dgm:t>
    </dgm:pt>
    <dgm:pt modelId="{8452111E-D815-44B3-854B-6833B7D016D8}" type="sibTrans" cxnId="{78C950FD-54F5-467E-8434-AC3750143958}">
      <dgm:prSet/>
      <dgm:spPr/>
      <dgm:t>
        <a:bodyPr/>
        <a:lstStyle/>
        <a:p>
          <a:endParaRPr lang="en-IN"/>
        </a:p>
      </dgm:t>
    </dgm:pt>
    <dgm:pt modelId="{6D3443E2-11F9-4B4E-B2AF-F76171D015EB}">
      <dgm:prSet phldrT="[Text]"/>
      <dgm:spPr/>
      <dgm:t>
        <a:bodyPr/>
        <a:lstStyle/>
        <a:p>
          <a:r>
            <a:rPr lang="en-IN" dirty="0" smtClean="0"/>
            <a:t>Lower Class</a:t>
          </a:r>
          <a:endParaRPr lang="en-IN" dirty="0"/>
        </a:p>
      </dgm:t>
    </dgm:pt>
    <dgm:pt modelId="{F8F3F37A-814B-468F-AC19-B84830FA9D2A}" type="parTrans" cxnId="{972B3CD2-D062-4E4B-AC56-1A22CEFFE894}">
      <dgm:prSet/>
      <dgm:spPr/>
      <dgm:t>
        <a:bodyPr/>
        <a:lstStyle/>
        <a:p>
          <a:endParaRPr lang="en-IN"/>
        </a:p>
      </dgm:t>
    </dgm:pt>
    <dgm:pt modelId="{9A4A17DF-5153-4D12-8988-9D80C46F18B4}" type="sibTrans" cxnId="{972B3CD2-D062-4E4B-AC56-1A22CEFFE894}">
      <dgm:prSet/>
      <dgm:spPr/>
      <dgm:t>
        <a:bodyPr/>
        <a:lstStyle/>
        <a:p>
          <a:endParaRPr lang="en-IN"/>
        </a:p>
      </dgm:t>
    </dgm:pt>
    <dgm:pt modelId="{D3869ADA-2D37-4765-B27C-CE2410F7E658}" type="pres">
      <dgm:prSet presAssocID="{EF51BC3F-8BC6-4AC6-9207-02DFF2F55EC2}" presName="Name0" presStyleCnt="0">
        <dgm:presLayoutVars>
          <dgm:dir/>
          <dgm:animLvl val="lvl"/>
          <dgm:resizeHandles val="exact"/>
        </dgm:presLayoutVars>
      </dgm:prSet>
      <dgm:spPr/>
      <dgm:t>
        <a:bodyPr/>
        <a:lstStyle/>
        <a:p>
          <a:endParaRPr lang="en-IN"/>
        </a:p>
      </dgm:t>
    </dgm:pt>
    <dgm:pt modelId="{D9FE644E-5A36-4E7A-87B7-6D13199DC0D0}" type="pres">
      <dgm:prSet presAssocID="{074B00A0-9010-46E8-90A6-FE5B591B4B44}" presName="composite" presStyleCnt="0"/>
      <dgm:spPr/>
    </dgm:pt>
    <dgm:pt modelId="{F7B2894D-D102-404C-B882-CA0FC990AD80}" type="pres">
      <dgm:prSet presAssocID="{074B00A0-9010-46E8-90A6-FE5B591B4B44}" presName="parTx" presStyleLbl="alignNode1" presStyleIdx="0" presStyleCnt="3">
        <dgm:presLayoutVars>
          <dgm:chMax val="0"/>
          <dgm:chPref val="0"/>
          <dgm:bulletEnabled val="1"/>
        </dgm:presLayoutVars>
      </dgm:prSet>
      <dgm:spPr/>
      <dgm:t>
        <a:bodyPr/>
        <a:lstStyle/>
        <a:p>
          <a:endParaRPr lang="en-IN"/>
        </a:p>
      </dgm:t>
    </dgm:pt>
    <dgm:pt modelId="{621B4D2E-323A-4E5D-A4B0-A19F7B5D80C8}" type="pres">
      <dgm:prSet presAssocID="{074B00A0-9010-46E8-90A6-FE5B591B4B44}" presName="desTx" presStyleLbl="alignAccFollowNode1" presStyleIdx="0" presStyleCnt="3">
        <dgm:presLayoutVars>
          <dgm:bulletEnabled val="1"/>
        </dgm:presLayoutVars>
      </dgm:prSet>
      <dgm:spPr/>
      <dgm:t>
        <a:bodyPr/>
        <a:lstStyle/>
        <a:p>
          <a:endParaRPr lang="en-IN"/>
        </a:p>
      </dgm:t>
    </dgm:pt>
    <dgm:pt modelId="{02A5299C-2D0C-40F8-AA92-375758FC8B0E}" type="pres">
      <dgm:prSet presAssocID="{424F3A3F-5A42-4B03-AB5A-1CAA8222ADE3}" presName="space" presStyleCnt="0"/>
      <dgm:spPr/>
    </dgm:pt>
    <dgm:pt modelId="{11E7D42A-7CA3-46C4-8C77-29EA374DA2ED}" type="pres">
      <dgm:prSet presAssocID="{B6489358-9407-4FC3-A74C-45A0CE9F5B8A}" presName="composite" presStyleCnt="0"/>
      <dgm:spPr/>
    </dgm:pt>
    <dgm:pt modelId="{17D6CB52-947F-4500-9B5A-AA6F9D2007D1}" type="pres">
      <dgm:prSet presAssocID="{B6489358-9407-4FC3-A74C-45A0CE9F5B8A}" presName="parTx" presStyleLbl="alignNode1" presStyleIdx="1" presStyleCnt="3">
        <dgm:presLayoutVars>
          <dgm:chMax val="0"/>
          <dgm:chPref val="0"/>
          <dgm:bulletEnabled val="1"/>
        </dgm:presLayoutVars>
      </dgm:prSet>
      <dgm:spPr/>
      <dgm:t>
        <a:bodyPr/>
        <a:lstStyle/>
        <a:p>
          <a:endParaRPr lang="en-IN"/>
        </a:p>
      </dgm:t>
    </dgm:pt>
    <dgm:pt modelId="{EC4C24CC-EA69-419F-89CD-079DB856C331}" type="pres">
      <dgm:prSet presAssocID="{B6489358-9407-4FC3-A74C-45A0CE9F5B8A}" presName="desTx" presStyleLbl="alignAccFollowNode1" presStyleIdx="1" presStyleCnt="3">
        <dgm:presLayoutVars>
          <dgm:bulletEnabled val="1"/>
        </dgm:presLayoutVars>
      </dgm:prSet>
      <dgm:spPr/>
      <dgm:t>
        <a:bodyPr/>
        <a:lstStyle/>
        <a:p>
          <a:endParaRPr lang="en-IN"/>
        </a:p>
      </dgm:t>
    </dgm:pt>
    <dgm:pt modelId="{39B5FA0E-B0DE-4002-852D-F0948F89704B}" type="pres">
      <dgm:prSet presAssocID="{8452111E-D815-44B3-854B-6833B7D016D8}" presName="space" presStyleCnt="0"/>
      <dgm:spPr/>
    </dgm:pt>
    <dgm:pt modelId="{8001CDCB-C8BC-442C-A9A2-EB0CED83C6D9}" type="pres">
      <dgm:prSet presAssocID="{6D3443E2-11F9-4B4E-B2AF-F76171D015EB}" presName="composite" presStyleCnt="0"/>
      <dgm:spPr/>
    </dgm:pt>
    <dgm:pt modelId="{5D683837-E241-4F64-8D0C-8CCDA115F741}" type="pres">
      <dgm:prSet presAssocID="{6D3443E2-11F9-4B4E-B2AF-F76171D015EB}" presName="parTx" presStyleLbl="alignNode1" presStyleIdx="2" presStyleCnt="3">
        <dgm:presLayoutVars>
          <dgm:chMax val="0"/>
          <dgm:chPref val="0"/>
          <dgm:bulletEnabled val="1"/>
        </dgm:presLayoutVars>
      </dgm:prSet>
      <dgm:spPr/>
      <dgm:t>
        <a:bodyPr/>
        <a:lstStyle/>
        <a:p>
          <a:endParaRPr lang="en-IN"/>
        </a:p>
      </dgm:t>
    </dgm:pt>
    <dgm:pt modelId="{CCB6C053-AD94-44EF-B6A0-1E6DE7D2E3EC}" type="pres">
      <dgm:prSet presAssocID="{6D3443E2-11F9-4B4E-B2AF-F76171D015EB}" presName="desTx" presStyleLbl="alignAccFollowNode1" presStyleIdx="2" presStyleCnt="3">
        <dgm:presLayoutVars>
          <dgm:bulletEnabled val="1"/>
        </dgm:presLayoutVars>
      </dgm:prSet>
      <dgm:spPr/>
      <dgm:t>
        <a:bodyPr/>
        <a:lstStyle/>
        <a:p>
          <a:endParaRPr lang="en-IN"/>
        </a:p>
      </dgm:t>
    </dgm:pt>
  </dgm:ptLst>
  <dgm:cxnLst>
    <dgm:cxn modelId="{AA2CB915-D1CE-4DFA-AA1B-18087D4DBDFC}" type="presOf" srcId="{EF51BC3F-8BC6-4AC6-9207-02DFF2F55EC2}" destId="{D3869ADA-2D37-4765-B27C-CE2410F7E658}" srcOrd="0" destOrd="0" presId="urn:microsoft.com/office/officeart/2005/8/layout/hList1"/>
    <dgm:cxn modelId="{972B3CD2-D062-4E4B-AC56-1A22CEFFE894}" srcId="{EF51BC3F-8BC6-4AC6-9207-02DFF2F55EC2}" destId="{6D3443E2-11F9-4B4E-B2AF-F76171D015EB}" srcOrd="2" destOrd="0" parTransId="{F8F3F37A-814B-468F-AC19-B84830FA9D2A}" sibTransId="{9A4A17DF-5153-4D12-8988-9D80C46F18B4}"/>
    <dgm:cxn modelId="{21A21219-AA10-482A-8475-1D2B628A3D7B}" type="presOf" srcId="{074B00A0-9010-46E8-90A6-FE5B591B4B44}" destId="{F7B2894D-D102-404C-B882-CA0FC990AD80}" srcOrd="0" destOrd="0" presId="urn:microsoft.com/office/officeart/2005/8/layout/hList1"/>
    <dgm:cxn modelId="{65617C11-2CF1-45F2-9B63-EC6943576767}" type="presOf" srcId="{6D3443E2-11F9-4B4E-B2AF-F76171D015EB}" destId="{5D683837-E241-4F64-8D0C-8CCDA115F741}" srcOrd="0" destOrd="0" presId="urn:microsoft.com/office/officeart/2005/8/layout/hList1"/>
    <dgm:cxn modelId="{4F37A402-64E6-4083-92AF-C8BEBAD90988}" type="presOf" srcId="{B6489358-9407-4FC3-A74C-45A0CE9F5B8A}" destId="{17D6CB52-947F-4500-9B5A-AA6F9D2007D1}" srcOrd="0" destOrd="0" presId="urn:microsoft.com/office/officeart/2005/8/layout/hList1"/>
    <dgm:cxn modelId="{8563F32F-2255-44D1-95EC-97D094734537}" srcId="{EF51BC3F-8BC6-4AC6-9207-02DFF2F55EC2}" destId="{074B00A0-9010-46E8-90A6-FE5B591B4B44}" srcOrd="0" destOrd="0" parTransId="{E16F9B04-D576-4BC5-9443-B1592F2E137A}" sibTransId="{424F3A3F-5A42-4B03-AB5A-1CAA8222ADE3}"/>
    <dgm:cxn modelId="{78C950FD-54F5-467E-8434-AC3750143958}" srcId="{EF51BC3F-8BC6-4AC6-9207-02DFF2F55EC2}" destId="{B6489358-9407-4FC3-A74C-45A0CE9F5B8A}" srcOrd="1" destOrd="0" parTransId="{24276309-6428-412A-81C3-73C8075CAF73}" sibTransId="{8452111E-D815-44B3-854B-6833B7D016D8}"/>
    <dgm:cxn modelId="{229ED904-D164-4E2B-957E-5EE421EE764C}" type="presParOf" srcId="{D3869ADA-2D37-4765-B27C-CE2410F7E658}" destId="{D9FE644E-5A36-4E7A-87B7-6D13199DC0D0}" srcOrd="0" destOrd="0" presId="urn:microsoft.com/office/officeart/2005/8/layout/hList1"/>
    <dgm:cxn modelId="{3D31286F-D8FB-4211-97A7-E114E0F60D62}" type="presParOf" srcId="{D9FE644E-5A36-4E7A-87B7-6D13199DC0D0}" destId="{F7B2894D-D102-404C-B882-CA0FC990AD80}" srcOrd="0" destOrd="0" presId="urn:microsoft.com/office/officeart/2005/8/layout/hList1"/>
    <dgm:cxn modelId="{167E0701-B06F-4B77-8481-F3E453A0481B}" type="presParOf" srcId="{D9FE644E-5A36-4E7A-87B7-6D13199DC0D0}" destId="{621B4D2E-323A-4E5D-A4B0-A19F7B5D80C8}" srcOrd="1" destOrd="0" presId="urn:microsoft.com/office/officeart/2005/8/layout/hList1"/>
    <dgm:cxn modelId="{DEAC0B15-4D16-41BC-9827-20A3CDFF4E70}" type="presParOf" srcId="{D3869ADA-2D37-4765-B27C-CE2410F7E658}" destId="{02A5299C-2D0C-40F8-AA92-375758FC8B0E}" srcOrd="1" destOrd="0" presId="urn:microsoft.com/office/officeart/2005/8/layout/hList1"/>
    <dgm:cxn modelId="{3100E641-566A-4381-8D0B-F49038202216}" type="presParOf" srcId="{D3869ADA-2D37-4765-B27C-CE2410F7E658}" destId="{11E7D42A-7CA3-46C4-8C77-29EA374DA2ED}" srcOrd="2" destOrd="0" presId="urn:microsoft.com/office/officeart/2005/8/layout/hList1"/>
    <dgm:cxn modelId="{14D0C777-7AEE-4CD6-9635-5EA4F023312F}" type="presParOf" srcId="{11E7D42A-7CA3-46C4-8C77-29EA374DA2ED}" destId="{17D6CB52-947F-4500-9B5A-AA6F9D2007D1}" srcOrd="0" destOrd="0" presId="urn:microsoft.com/office/officeart/2005/8/layout/hList1"/>
    <dgm:cxn modelId="{01FB89F4-39F7-44F5-A2C2-04AAC6CCBBD9}" type="presParOf" srcId="{11E7D42A-7CA3-46C4-8C77-29EA374DA2ED}" destId="{EC4C24CC-EA69-419F-89CD-079DB856C331}" srcOrd="1" destOrd="0" presId="urn:microsoft.com/office/officeart/2005/8/layout/hList1"/>
    <dgm:cxn modelId="{7BE87DF4-BB02-42B2-886B-E9AA72C18051}" type="presParOf" srcId="{D3869ADA-2D37-4765-B27C-CE2410F7E658}" destId="{39B5FA0E-B0DE-4002-852D-F0948F89704B}" srcOrd="3" destOrd="0" presId="urn:microsoft.com/office/officeart/2005/8/layout/hList1"/>
    <dgm:cxn modelId="{1481B541-CA23-4756-9212-22713F5FAF64}" type="presParOf" srcId="{D3869ADA-2D37-4765-B27C-CE2410F7E658}" destId="{8001CDCB-C8BC-442C-A9A2-EB0CED83C6D9}" srcOrd="4" destOrd="0" presId="urn:microsoft.com/office/officeart/2005/8/layout/hList1"/>
    <dgm:cxn modelId="{639A48EE-8282-40FE-A998-8739B1118755}" type="presParOf" srcId="{8001CDCB-C8BC-442C-A9A2-EB0CED83C6D9}" destId="{5D683837-E241-4F64-8D0C-8CCDA115F741}" srcOrd="0" destOrd="0" presId="urn:microsoft.com/office/officeart/2005/8/layout/hList1"/>
    <dgm:cxn modelId="{65F7EA16-AA14-4B4B-A302-3B153AAA35E3}" type="presParOf" srcId="{8001CDCB-C8BC-442C-A9A2-EB0CED83C6D9}" destId="{CCB6C053-AD94-44EF-B6A0-1E6DE7D2E3E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9B5557-50F8-4929-961B-D93147FBC47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DAB6B379-EA98-4E24-914D-5AE17AB1BE73}">
      <dgm:prSet phldrT="[Text]"/>
      <dgm:spPr/>
      <dgm:t>
        <a:bodyPr/>
        <a:lstStyle/>
        <a:p>
          <a:r>
            <a:rPr lang="en-IN" dirty="0" smtClean="0"/>
            <a:t>Primary </a:t>
          </a:r>
          <a:endParaRPr lang="en-IN" dirty="0"/>
        </a:p>
      </dgm:t>
    </dgm:pt>
    <dgm:pt modelId="{8858F15D-60B5-47F1-9AE2-591394E0F848}" type="parTrans" cxnId="{EC8D483C-25B1-444F-AAD7-262B3FEFF1EA}">
      <dgm:prSet/>
      <dgm:spPr/>
      <dgm:t>
        <a:bodyPr/>
        <a:lstStyle/>
        <a:p>
          <a:endParaRPr lang="en-IN"/>
        </a:p>
      </dgm:t>
    </dgm:pt>
    <dgm:pt modelId="{1D4B8F21-953F-4CFD-9FAC-5463F8B23206}" type="sibTrans" cxnId="{EC8D483C-25B1-444F-AAD7-262B3FEFF1EA}">
      <dgm:prSet/>
      <dgm:spPr/>
      <dgm:t>
        <a:bodyPr/>
        <a:lstStyle/>
        <a:p>
          <a:endParaRPr lang="en-IN"/>
        </a:p>
      </dgm:t>
    </dgm:pt>
    <dgm:pt modelId="{8A043C87-65F6-4B03-8A01-C7768ECDE1CD}">
      <dgm:prSet phldrT="[Text]"/>
      <dgm:spPr/>
      <dgm:t>
        <a:bodyPr/>
        <a:lstStyle/>
        <a:p>
          <a:r>
            <a:rPr lang="en-IN" dirty="0" smtClean="0"/>
            <a:t>Secondary</a:t>
          </a:r>
          <a:endParaRPr lang="en-IN" dirty="0"/>
        </a:p>
      </dgm:t>
    </dgm:pt>
    <dgm:pt modelId="{C90584D9-05C5-4238-AD52-9A12EB302E08}" type="parTrans" cxnId="{8756082C-00FF-4D26-AD5E-512BEB1881CC}">
      <dgm:prSet/>
      <dgm:spPr/>
      <dgm:t>
        <a:bodyPr/>
        <a:lstStyle/>
        <a:p>
          <a:endParaRPr lang="en-IN"/>
        </a:p>
      </dgm:t>
    </dgm:pt>
    <dgm:pt modelId="{AC1BDEAB-FA40-4EFE-8191-30FC94C5AF72}" type="sibTrans" cxnId="{8756082C-00FF-4D26-AD5E-512BEB1881CC}">
      <dgm:prSet/>
      <dgm:spPr/>
      <dgm:t>
        <a:bodyPr/>
        <a:lstStyle/>
        <a:p>
          <a:endParaRPr lang="en-IN"/>
        </a:p>
      </dgm:t>
    </dgm:pt>
    <dgm:pt modelId="{A9F7DF6E-DFC2-4FA5-A826-B949E82C9DFF}">
      <dgm:prSet phldrT="[Text]"/>
      <dgm:spPr/>
      <dgm:t>
        <a:bodyPr/>
        <a:lstStyle/>
        <a:p>
          <a:r>
            <a:rPr lang="en-IN" dirty="0" smtClean="0"/>
            <a:t>Normative</a:t>
          </a:r>
          <a:endParaRPr lang="en-IN" dirty="0"/>
        </a:p>
      </dgm:t>
    </dgm:pt>
    <dgm:pt modelId="{802ABF68-35FE-4D99-A32F-FFE989937C2E}" type="parTrans" cxnId="{2622BB78-0E06-4B47-9602-AEAC54081830}">
      <dgm:prSet/>
      <dgm:spPr/>
      <dgm:t>
        <a:bodyPr/>
        <a:lstStyle/>
        <a:p>
          <a:endParaRPr lang="en-IN"/>
        </a:p>
      </dgm:t>
    </dgm:pt>
    <dgm:pt modelId="{009273EF-56C9-47CE-B90D-6F397CE0DE75}" type="sibTrans" cxnId="{2622BB78-0E06-4B47-9602-AEAC54081830}">
      <dgm:prSet/>
      <dgm:spPr/>
      <dgm:t>
        <a:bodyPr/>
        <a:lstStyle/>
        <a:p>
          <a:endParaRPr lang="en-IN"/>
        </a:p>
      </dgm:t>
    </dgm:pt>
    <dgm:pt modelId="{B9584869-2CB7-4F82-9946-B9F0202D5E2F}">
      <dgm:prSet phldrT="[Text]"/>
      <dgm:spPr/>
      <dgm:t>
        <a:bodyPr/>
        <a:lstStyle/>
        <a:p>
          <a:r>
            <a:rPr lang="en-IN" dirty="0" smtClean="0"/>
            <a:t>Comparative</a:t>
          </a:r>
          <a:endParaRPr lang="en-IN" dirty="0"/>
        </a:p>
      </dgm:t>
    </dgm:pt>
    <dgm:pt modelId="{5ABC416F-24B0-48D5-8A1E-C64CA1059A52}" type="parTrans" cxnId="{24D18E0F-6A29-44B2-816D-7638F7B80884}">
      <dgm:prSet/>
      <dgm:spPr/>
      <dgm:t>
        <a:bodyPr/>
        <a:lstStyle/>
        <a:p>
          <a:endParaRPr lang="en-IN"/>
        </a:p>
      </dgm:t>
    </dgm:pt>
    <dgm:pt modelId="{E815C775-6538-4CCF-A4F4-B8782FF2AF92}" type="sibTrans" cxnId="{24D18E0F-6A29-44B2-816D-7638F7B80884}">
      <dgm:prSet/>
      <dgm:spPr/>
      <dgm:t>
        <a:bodyPr/>
        <a:lstStyle/>
        <a:p>
          <a:endParaRPr lang="en-IN"/>
        </a:p>
      </dgm:t>
    </dgm:pt>
    <dgm:pt modelId="{5C0F9605-7AE2-408E-9472-89000096D832}">
      <dgm:prSet phldrT="[Text]"/>
      <dgm:spPr/>
      <dgm:t>
        <a:bodyPr/>
        <a:lstStyle/>
        <a:p>
          <a:r>
            <a:rPr lang="en-IN" dirty="0" err="1" smtClean="0"/>
            <a:t>Contactual</a:t>
          </a:r>
          <a:endParaRPr lang="en-IN" dirty="0"/>
        </a:p>
      </dgm:t>
    </dgm:pt>
    <dgm:pt modelId="{0B508DB5-11AB-402C-B4BF-C121F380B844}" type="parTrans" cxnId="{AB9AEC16-9838-4359-9638-186FD3B40B21}">
      <dgm:prSet/>
      <dgm:spPr/>
      <dgm:t>
        <a:bodyPr/>
        <a:lstStyle/>
        <a:p>
          <a:endParaRPr lang="en-IN"/>
        </a:p>
      </dgm:t>
    </dgm:pt>
    <dgm:pt modelId="{645EFBBC-488C-48F2-904E-E42CBFEC2334}" type="sibTrans" cxnId="{AB9AEC16-9838-4359-9638-186FD3B40B21}">
      <dgm:prSet/>
      <dgm:spPr/>
      <dgm:t>
        <a:bodyPr/>
        <a:lstStyle/>
        <a:p>
          <a:endParaRPr lang="en-IN"/>
        </a:p>
      </dgm:t>
    </dgm:pt>
    <dgm:pt modelId="{B4578AE6-BFF6-4AE4-8E6C-ACACBCE8EA98}">
      <dgm:prSet phldrT="[Text]"/>
      <dgm:spPr/>
      <dgm:t>
        <a:bodyPr/>
        <a:lstStyle/>
        <a:p>
          <a:r>
            <a:rPr lang="en-IN" dirty="0" smtClean="0"/>
            <a:t>Aspirational</a:t>
          </a:r>
          <a:endParaRPr lang="en-IN" dirty="0"/>
        </a:p>
      </dgm:t>
    </dgm:pt>
    <dgm:pt modelId="{1CC2D7D8-6B5C-4FE9-BC6F-5741060699B8}" type="parTrans" cxnId="{9487EE64-1C41-4E4E-90EF-299687A1A87C}">
      <dgm:prSet/>
      <dgm:spPr/>
      <dgm:t>
        <a:bodyPr/>
        <a:lstStyle/>
        <a:p>
          <a:endParaRPr lang="en-IN"/>
        </a:p>
      </dgm:t>
    </dgm:pt>
    <dgm:pt modelId="{437968F0-91F2-443C-A4B7-84B37F295E95}" type="sibTrans" cxnId="{9487EE64-1C41-4E4E-90EF-299687A1A87C}">
      <dgm:prSet/>
      <dgm:spPr/>
      <dgm:t>
        <a:bodyPr/>
        <a:lstStyle/>
        <a:p>
          <a:endParaRPr lang="en-IN"/>
        </a:p>
      </dgm:t>
    </dgm:pt>
    <dgm:pt modelId="{CF14D9B1-C7D7-4C97-A628-C4A0F505964E}">
      <dgm:prSet phldrT="[Text]"/>
      <dgm:spPr/>
      <dgm:t>
        <a:bodyPr/>
        <a:lstStyle/>
        <a:p>
          <a:r>
            <a:rPr lang="en-IN" dirty="0" err="1" smtClean="0"/>
            <a:t>Disclaimant</a:t>
          </a:r>
          <a:endParaRPr lang="en-IN" dirty="0"/>
        </a:p>
      </dgm:t>
    </dgm:pt>
    <dgm:pt modelId="{3ACCD377-3342-4BCA-9EED-BF158292BADA}" type="parTrans" cxnId="{C9475EA5-2C56-4DAB-9329-530C2B8FD8C8}">
      <dgm:prSet/>
      <dgm:spPr/>
      <dgm:t>
        <a:bodyPr/>
        <a:lstStyle/>
        <a:p>
          <a:endParaRPr lang="en-IN"/>
        </a:p>
      </dgm:t>
    </dgm:pt>
    <dgm:pt modelId="{80EBD9AF-9DE1-4FA0-9795-673FDED6BC5F}" type="sibTrans" cxnId="{C9475EA5-2C56-4DAB-9329-530C2B8FD8C8}">
      <dgm:prSet/>
      <dgm:spPr/>
      <dgm:t>
        <a:bodyPr/>
        <a:lstStyle/>
        <a:p>
          <a:endParaRPr lang="en-IN"/>
        </a:p>
      </dgm:t>
    </dgm:pt>
    <dgm:pt modelId="{FBBDC31F-8267-40FB-865B-EAC108F4F008}">
      <dgm:prSet phldrT="[Text]"/>
      <dgm:spPr/>
      <dgm:t>
        <a:bodyPr/>
        <a:lstStyle/>
        <a:p>
          <a:r>
            <a:rPr lang="en-IN" dirty="0" smtClean="0"/>
            <a:t>Avoidance</a:t>
          </a:r>
          <a:endParaRPr lang="en-IN" dirty="0"/>
        </a:p>
      </dgm:t>
    </dgm:pt>
    <dgm:pt modelId="{0B62595D-87E0-4382-9690-AC1A66308548}" type="parTrans" cxnId="{E5156D16-E1D1-407C-8991-3C65DFE32562}">
      <dgm:prSet/>
      <dgm:spPr/>
      <dgm:t>
        <a:bodyPr/>
        <a:lstStyle/>
        <a:p>
          <a:endParaRPr lang="en-IN"/>
        </a:p>
      </dgm:t>
    </dgm:pt>
    <dgm:pt modelId="{53DEE5D0-81FA-4E09-B8CE-F050E713F352}" type="sibTrans" cxnId="{E5156D16-E1D1-407C-8991-3C65DFE32562}">
      <dgm:prSet/>
      <dgm:spPr/>
      <dgm:t>
        <a:bodyPr/>
        <a:lstStyle/>
        <a:p>
          <a:endParaRPr lang="en-IN"/>
        </a:p>
      </dgm:t>
    </dgm:pt>
    <dgm:pt modelId="{BC1E0776-BA35-44D1-9770-B18D0C548D73}" type="pres">
      <dgm:prSet presAssocID="{D39B5557-50F8-4929-961B-D93147FBC47B}" presName="diagram" presStyleCnt="0">
        <dgm:presLayoutVars>
          <dgm:dir/>
          <dgm:resizeHandles val="exact"/>
        </dgm:presLayoutVars>
      </dgm:prSet>
      <dgm:spPr/>
      <dgm:t>
        <a:bodyPr/>
        <a:lstStyle/>
        <a:p>
          <a:endParaRPr lang="en-IN"/>
        </a:p>
      </dgm:t>
    </dgm:pt>
    <dgm:pt modelId="{9114F607-803D-4F74-B6B5-CA970D8903FA}" type="pres">
      <dgm:prSet presAssocID="{DAB6B379-EA98-4E24-914D-5AE17AB1BE73}" presName="node" presStyleLbl="node1" presStyleIdx="0" presStyleCnt="8">
        <dgm:presLayoutVars>
          <dgm:bulletEnabled val="1"/>
        </dgm:presLayoutVars>
      </dgm:prSet>
      <dgm:spPr/>
      <dgm:t>
        <a:bodyPr/>
        <a:lstStyle/>
        <a:p>
          <a:endParaRPr lang="en-IN"/>
        </a:p>
      </dgm:t>
    </dgm:pt>
    <dgm:pt modelId="{A65F79A2-5F28-4F45-91E3-2B6F282734A1}" type="pres">
      <dgm:prSet presAssocID="{1D4B8F21-953F-4CFD-9FAC-5463F8B23206}" presName="sibTrans" presStyleCnt="0"/>
      <dgm:spPr/>
    </dgm:pt>
    <dgm:pt modelId="{6C42B738-19BC-4381-8ED4-57DDE653757E}" type="pres">
      <dgm:prSet presAssocID="{8A043C87-65F6-4B03-8A01-C7768ECDE1CD}" presName="node" presStyleLbl="node1" presStyleIdx="1" presStyleCnt="8">
        <dgm:presLayoutVars>
          <dgm:bulletEnabled val="1"/>
        </dgm:presLayoutVars>
      </dgm:prSet>
      <dgm:spPr/>
      <dgm:t>
        <a:bodyPr/>
        <a:lstStyle/>
        <a:p>
          <a:endParaRPr lang="en-IN"/>
        </a:p>
      </dgm:t>
    </dgm:pt>
    <dgm:pt modelId="{34C46B36-410C-4811-B5CB-46CCBEFF5AF2}" type="pres">
      <dgm:prSet presAssocID="{AC1BDEAB-FA40-4EFE-8191-30FC94C5AF72}" presName="sibTrans" presStyleCnt="0"/>
      <dgm:spPr/>
    </dgm:pt>
    <dgm:pt modelId="{B4E46E12-829E-458E-AB31-4B7AD130D959}" type="pres">
      <dgm:prSet presAssocID="{A9F7DF6E-DFC2-4FA5-A826-B949E82C9DFF}" presName="node" presStyleLbl="node1" presStyleIdx="2" presStyleCnt="8">
        <dgm:presLayoutVars>
          <dgm:bulletEnabled val="1"/>
        </dgm:presLayoutVars>
      </dgm:prSet>
      <dgm:spPr/>
      <dgm:t>
        <a:bodyPr/>
        <a:lstStyle/>
        <a:p>
          <a:endParaRPr lang="en-IN"/>
        </a:p>
      </dgm:t>
    </dgm:pt>
    <dgm:pt modelId="{7A2B4800-6A2C-49F1-9AC4-BB0B80884F94}" type="pres">
      <dgm:prSet presAssocID="{009273EF-56C9-47CE-B90D-6F397CE0DE75}" presName="sibTrans" presStyleCnt="0"/>
      <dgm:spPr/>
    </dgm:pt>
    <dgm:pt modelId="{BE707A71-1605-4959-808E-7D0977E21EE3}" type="pres">
      <dgm:prSet presAssocID="{B9584869-2CB7-4F82-9946-B9F0202D5E2F}" presName="node" presStyleLbl="node1" presStyleIdx="3" presStyleCnt="8">
        <dgm:presLayoutVars>
          <dgm:bulletEnabled val="1"/>
        </dgm:presLayoutVars>
      </dgm:prSet>
      <dgm:spPr/>
      <dgm:t>
        <a:bodyPr/>
        <a:lstStyle/>
        <a:p>
          <a:endParaRPr lang="en-IN"/>
        </a:p>
      </dgm:t>
    </dgm:pt>
    <dgm:pt modelId="{5C4C379A-3621-4D16-9D49-FBE69BC78FE6}" type="pres">
      <dgm:prSet presAssocID="{E815C775-6538-4CCF-A4F4-B8782FF2AF92}" presName="sibTrans" presStyleCnt="0"/>
      <dgm:spPr/>
    </dgm:pt>
    <dgm:pt modelId="{2C38BE24-9F3E-4475-B26A-010221140B7E}" type="pres">
      <dgm:prSet presAssocID="{5C0F9605-7AE2-408E-9472-89000096D832}" presName="node" presStyleLbl="node1" presStyleIdx="4" presStyleCnt="8">
        <dgm:presLayoutVars>
          <dgm:bulletEnabled val="1"/>
        </dgm:presLayoutVars>
      </dgm:prSet>
      <dgm:spPr/>
      <dgm:t>
        <a:bodyPr/>
        <a:lstStyle/>
        <a:p>
          <a:endParaRPr lang="en-IN"/>
        </a:p>
      </dgm:t>
    </dgm:pt>
    <dgm:pt modelId="{0D67AA9B-8A15-4262-B881-8CF196527F66}" type="pres">
      <dgm:prSet presAssocID="{645EFBBC-488C-48F2-904E-E42CBFEC2334}" presName="sibTrans" presStyleCnt="0"/>
      <dgm:spPr/>
    </dgm:pt>
    <dgm:pt modelId="{9A25D342-D736-459C-AF81-A945677EFB2B}" type="pres">
      <dgm:prSet presAssocID="{B4578AE6-BFF6-4AE4-8E6C-ACACBCE8EA98}" presName="node" presStyleLbl="node1" presStyleIdx="5" presStyleCnt="8">
        <dgm:presLayoutVars>
          <dgm:bulletEnabled val="1"/>
        </dgm:presLayoutVars>
      </dgm:prSet>
      <dgm:spPr/>
      <dgm:t>
        <a:bodyPr/>
        <a:lstStyle/>
        <a:p>
          <a:endParaRPr lang="en-IN"/>
        </a:p>
      </dgm:t>
    </dgm:pt>
    <dgm:pt modelId="{9E138235-FF78-42A1-B1AD-FECF7FD3CED4}" type="pres">
      <dgm:prSet presAssocID="{437968F0-91F2-443C-A4B7-84B37F295E95}" presName="sibTrans" presStyleCnt="0"/>
      <dgm:spPr/>
    </dgm:pt>
    <dgm:pt modelId="{B05AB962-39F4-45B7-A2D4-78D1CDBC7060}" type="pres">
      <dgm:prSet presAssocID="{CF14D9B1-C7D7-4C97-A628-C4A0F505964E}" presName="node" presStyleLbl="node1" presStyleIdx="6" presStyleCnt="8">
        <dgm:presLayoutVars>
          <dgm:bulletEnabled val="1"/>
        </dgm:presLayoutVars>
      </dgm:prSet>
      <dgm:spPr/>
      <dgm:t>
        <a:bodyPr/>
        <a:lstStyle/>
        <a:p>
          <a:endParaRPr lang="en-IN"/>
        </a:p>
      </dgm:t>
    </dgm:pt>
    <dgm:pt modelId="{E680F894-24CA-4009-BF69-02F273450442}" type="pres">
      <dgm:prSet presAssocID="{80EBD9AF-9DE1-4FA0-9795-673FDED6BC5F}" presName="sibTrans" presStyleCnt="0"/>
      <dgm:spPr/>
    </dgm:pt>
    <dgm:pt modelId="{401691BF-13A4-4FA8-A118-C0506E8EF4D3}" type="pres">
      <dgm:prSet presAssocID="{FBBDC31F-8267-40FB-865B-EAC108F4F008}" presName="node" presStyleLbl="node1" presStyleIdx="7" presStyleCnt="8">
        <dgm:presLayoutVars>
          <dgm:bulletEnabled val="1"/>
        </dgm:presLayoutVars>
      </dgm:prSet>
      <dgm:spPr/>
      <dgm:t>
        <a:bodyPr/>
        <a:lstStyle/>
        <a:p>
          <a:endParaRPr lang="en-IN"/>
        </a:p>
      </dgm:t>
    </dgm:pt>
  </dgm:ptLst>
  <dgm:cxnLst>
    <dgm:cxn modelId="{8756082C-00FF-4D26-AD5E-512BEB1881CC}" srcId="{D39B5557-50F8-4929-961B-D93147FBC47B}" destId="{8A043C87-65F6-4B03-8A01-C7768ECDE1CD}" srcOrd="1" destOrd="0" parTransId="{C90584D9-05C5-4238-AD52-9A12EB302E08}" sibTransId="{AC1BDEAB-FA40-4EFE-8191-30FC94C5AF72}"/>
    <dgm:cxn modelId="{77C28A2C-7C9A-4F5F-931B-4D0F9C003162}" type="presOf" srcId="{CF14D9B1-C7D7-4C97-A628-C4A0F505964E}" destId="{B05AB962-39F4-45B7-A2D4-78D1CDBC7060}" srcOrd="0" destOrd="0" presId="urn:microsoft.com/office/officeart/2005/8/layout/default"/>
    <dgm:cxn modelId="{34B15227-286B-4CF0-9CE1-D5747C7D141A}" type="presOf" srcId="{B4578AE6-BFF6-4AE4-8E6C-ACACBCE8EA98}" destId="{9A25D342-D736-459C-AF81-A945677EFB2B}" srcOrd="0" destOrd="0" presId="urn:microsoft.com/office/officeart/2005/8/layout/default"/>
    <dgm:cxn modelId="{9487EE64-1C41-4E4E-90EF-299687A1A87C}" srcId="{D39B5557-50F8-4929-961B-D93147FBC47B}" destId="{B4578AE6-BFF6-4AE4-8E6C-ACACBCE8EA98}" srcOrd="5" destOrd="0" parTransId="{1CC2D7D8-6B5C-4FE9-BC6F-5741060699B8}" sibTransId="{437968F0-91F2-443C-A4B7-84B37F295E95}"/>
    <dgm:cxn modelId="{A424854E-9F0B-4835-8965-D6CC354EB374}" type="presOf" srcId="{FBBDC31F-8267-40FB-865B-EAC108F4F008}" destId="{401691BF-13A4-4FA8-A118-C0506E8EF4D3}" srcOrd="0" destOrd="0" presId="urn:microsoft.com/office/officeart/2005/8/layout/default"/>
    <dgm:cxn modelId="{E5156D16-E1D1-407C-8991-3C65DFE32562}" srcId="{D39B5557-50F8-4929-961B-D93147FBC47B}" destId="{FBBDC31F-8267-40FB-865B-EAC108F4F008}" srcOrd="7" destOrd="0" parTransId="{0B62595D-87E0-4382-9690-AC1A66308548}" sibTransId="{53DEE5D0-81FA-4E09-B8CE-F050E713F352}"/>
    <dgm:cxn modelId="{B73F6A02-6BE3-4343-8C56-DB5772F13DC4}" type="presOf" srcId="{A9F7DF6E-DFC2-4FA5-A826-B949E82C9DFF}" destId="{B4E46E12-829E-458E-AB31-4B7AD130D959}" srcOrd="0" destOrd="0" presId="urn:microsoft.com/office/officeart/2005/8/layout/default"/>
    <dgm:cxn modelId="{8C4B4500-26E5-4CFC-964A-E17CEF6381C9}" type="presOf" srcId="{8A043C87-65F6-4B03-8A01-C7768ECDE1CD}" destId="{6C42B738-19BC-4381-8ED4-57DDE653757E}" srcOrd="0" destOrd="0" presId="urn:microsoft.com/office/officeart/2005/8/layout/default"/>
    <dgm:cxn modelId="{EC8D483C-25B1-444F-AAD7-262B3FEFF1EA}" srcId="{D39B5557-50F8-4929-961B-D93147FBC47B}" destId="{DAB6B379-EA98-4E24-914D-5AE17AB1BE73}" srcOrd="0" destOrd="0" parTransId="{8858F15D-60B5-47F1-9AE2-591394E0F848}" sibTransId="{1D4B8F21-953F-4CFD-9FAC-5463F8B23206}"/>
    <dgm:cxn modelId="{24D18E0F-6A29-44B2-816D-7638F7B80884}" srcId="{D39B5557-50F8-4929-961B-D93147FBC47B}" destId="{B9584869-2CB7-4F82-9946-B9F0202D5E2F}" srcOrd="3" destOrd="0" parTransId="{5ABC416F-24B0-48D5-8A1E-C64CA1059A52}" sibTransId="{E815C775-6538-4CCF-A4F4-B8782FF2AF92}"/>
    <dgm:cxn modelId="{9EC3284E-E95E-4A4B-AD26-65AC2016C79D}" type="presOf" srcId="{DAB6B379-EA98-4E24-914D-5AE17AB1BE73}" destId="{9114F607-803D-4F74-B6B5-CA970D8903FA}" srcOrd="0" destOrd="0" presId="urn:microsoft.com/office/officeart/2005/8/layout/default"/>
    <dgm:cxn modelId="{B7E7EA4D-1972-445D-B567-52A9DC569B72}" type="presOf" srcId="{5C0F9605-7AE2-408E-9472-89000096D832}" destId="{2C38BE24-9F3E-4475-B26A-010221140B7E}" srcOrd="0" destOrd="0" presId="urn:microsoft.com/office/officeart/2005/8/layout/default"/>
    <dgm:cxn modelId="{AB9AEC16-9838-4359-9638-186FD3B40B21}" srcId="{D39B5557-50F8-4929-961B-D93147FBC47B}" destId="{5C0F9605-7AE2-408E-9472-89000096D832}" srcOrd="4" destOrd="0" parTransId="{0B508DB5-11AB-402C-B4BF-C121F380B844}" sibTransId="{645EFBBC-488C-48F2-904E-E42CBFEC2334}"/>
    <dgm:cxn modelId="{90527740-90F9-4964-ADFB-7F7BBBDDACC9}" type="presOf" srcId="{D39B5557-50F8-4929-961B-D93147FBC47B}" destId="{BC1E0776-BA35-44D1-9770-B18D0C548D73}" srcOrd="0" destOrd="0" presId="urn:microsoft.com/office/officeart/2005/8/layout/default"/>
    <dgm:cxn modelId="{077968CA-2F66-42BE-AFDE-33A0A2FCC8F8}" type="presOf" srcId="{B9584869-2CB7-4F82-9946-B9F0202D5E2F}" destId="{BE707A71-1605-4959-808E-7D0977E21EE3}" srcOrd="0" destOrd="0" presId="urn:microsoft.com/office/officeart/2005/8/layout/default"/>
    <dgm:cxn modelId="{2622BB78-0E06-4B47-9602-AEAC54081830}" srcId="{D39B5557-50F8-4929-961B-D93147FBC47B}" destId="{A9F7DF6E-DFC2-4FA5-A826-B949E82C9DFF}" srcOrd="2" destOrd="0" parTransId="{802ABF68-35FE-4D99-A32F-FFE989937C2E}" sibTransId="{009273EF-56C9-47CE-B90D-6F397CE0DE75}"/>
    <dgm:cxn modelId="{C9475EA5-2C56-4DAB-9329-530C2B8FD8C8}" srcId="{D39B5557-50F8-4929-961B-D93147FBC47B}" destId="{CF14D9B1-C7D7-4C97-A628-C4A0F505964E}" srcOrd="6" destOrd="0" parTransId="{3ACCD377-3342-4BCA-9EED-BF158292BADA}" sibTransId="{80EBD9AF-9DE1-4FA0-9795-673FDED6BC5F}"/>
    <dgm:cxn modelId="{9C046677-4B71-4D62-A36D-69264E60221E}" type="presParOf" srcId="{BC1E0776-BA35-44D1-9770-B18D0C548D73}" destId="{9114F607-803D-4F74-B6B5-CA970D8903FA}" srcOrd="0" destOrd="0" presId="urn:microsoft.com/office/officeart/2005/8/layout/default"/>
    <dgm:cxn modelId="{44793679-F6BE-428B-88CD-CD1300B951B1}" type="presParOf" srcId="{BC1E0776-BA35-44D1-9770-B18D0C548D73}" destId="{A65F79A2-5F28-4F45-91E3-2B6F282734A1}" srcOrd="1" destOrd="0" presId="urn:microsoft.com/office/officeart/2005/8/layout/default"/>
    <dgm:cxn modelId="{F3AEC712-7DFF-4B49-9534-A836FCADCD62}" type="presParOf" srcId="{BC1E0776-BA35-44D1-9770-B18D0C548D73}" destId="{6C42B738-19BC-4381-8ED4-57DDE653757E}" srcOrd="2" destOrd="0" presId="urn:microsoft.com/office/officeart/2005/8/layout/default"/>
    <dgm:cxn modelId="{211220D5-CD8D-4BE4-A40A-739FF63FBA74}" type="presParOf" srcId="{BC1E0776-BA35-44D1-9770-B18D0C548D73}" destId="{34C46B36-410C-4811-B5CB-46CCBEFF5AF2}" srcOrd="3" destOrd="0" presId="urn:microsoft.com/office/officeart/2005/8/layout/default"/>
    <dgm:cxn modelId="{149FBF26-DEF6-47F0-96AD-B3D446CD7FE5}" type="presParOf" srcId="{BC1E0776-BA35-44D1-9770-B18D0C548D73}" destId="{B4E46E12-829E-458E-AB31-4B7AD130D959}" srcOrd="4" destOrd="0" presId="urn:microsoft.com/office/officeart/2005/8/layout/default"/>
    <dgm:cxn modelId="{6006A2E4-C424-4F59-BC17-3BF63CD00394}" type="presParOf" srcId="{BC1E0776-BA35-44D1-9770-B18D0C548D73}" destId="{7A2B4800-6A2C-49F1-9AC4-BB0B80884F94}" srcOrd="5" destOrd="0" presId="urn:microsoft.com/office/officeart/2005/8/layout/default"/>
    <dgm:cxn modelId="{0FDDD7FA-2AB5-4DAC-860D-5CC23DADE1B9}" type="presParOf" srcId="{BC1E0776-BA35-44D1-9770-B18D0C548D73}" destId="{BE707A71-1605-4959-808E-7D0977E21EE3}" srcOrd="6" destOrd="0" presId="urn:microsoft.com/office/officeart/2005/8/layout/default"/>
    <dgm:cxn modelId="{E7DD5B32-5CF2-4E7B-BE5F-BA47F18B5587}" type="presParOf" srcId="{BC1E0776-BA35-44D1-9770-B18D0C548D73}" destId="{5C4C379A-3621-4D16-9D49-FBE69BC78FE6}" srcOrd="7" destOrd="0" presId="urn:microsoft.com/office/officeart/2005/8/layout/default"/>
    <dgm:cxn modelId="{B620D361-B823-4938-B99F-87B48D51351A}" type="presParOf" srcId="{BC1E0776-BA35-44D1-9770-B18D0C548D73}" destId="{2C38BE24-9F3E-4475-B26A-010221140B7E}" srcOrd="8" destOrd="0" presId="urn:microsoft.com/office/officeart/2005/8/layout/default"/>
    <dgm:cxn modelId="{CAF3B7C9-3DA6-4A3A-A136-A88C17A8BD4E}" type="presParOf" srcId="{BC1E0776-BA35-44D1-9770-B18D0C548D73}" destId="{0D67AA9B-8A15-4262-B881-8CF196527F66}" srcOrd="9" destOrd="0" presId="urn:microsoft.com/office/officeart/2005/8/layout/default"/>
    <dgm:cxn modelId="{5254C9E0-5599-4688-85CB-CA6464A63C19}" type="presParOf" srcId="{BC1E0776-BA35-44D1-9770-B18D0C548D73}" destId="{9A25D342-D736-459C-AF81-A945677EFB2B}" srcOrd="10" destOrd="0" presId="urn:microsoft.com/office/officeart/2005/8/layout/default"/>
    <dgm:cxn modelId="{4E3BC2E3-2741-4EB9-885F-B55BE86B4134}" type="presParOf" srcId="{BC1E0776-BA35-44D1-9770-B18D0C548D73}" destId="{9E138235-FF78-42A1-B1AD-FECF7FD3CED4}" srcOrd="11" destOrd="0" presId="urn:microsoft.com/office/officeart/2005/8/layout/default"/>
    <dgm:cxn modelId="{2614B4AC-C7D3-4774-8B89-5D6BED384034}" type="presParOf" srcId="{BC1E0776-BA35-44D1-9770-B18D0C548D73}" destId="{B05AB962-39F4-45B7-A2D4-78D1CDBC7060}" srcOrd="12" destOrd="0" presId="urn:microsoft.com/office/officeart/2005/8/layout/default"/>
    <dgm:cxn modelId="{CDE4B47E-CB72-4FBD-9355-C57945EF0F1B}" type="presParOf" srcId="{BC1E0776-BA35-44D1-9770-B18D0C548D73}" destId="{E680F894-24CA-4009-BF69-02F273450442}" srcOrd="13" destOrd="0" presId="urn:microsoft.com/office/officeart/2005/8/layout/default"/>
    <dgm:cxn modelId="{B0A65F12-D04E-4DE0-B09D-A710731F2711}" type="presParOf" srcId="{BC1E0776-BA35-44D1-9770-B18D0C548D73}" destId="{401691BF-13A4-4FA8-A118-C0506E8EF4D3}"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87B1D2-9822-4182-BF76-3E008C49C835}" type="datetimeFigureOut">
              <a:rPr lang="en-IN" smtClean="0"/>
              <a:t>09-10-2020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8C4135-9BDF-47B0-8209-8272488504CA}" type="slidenum">
              <a:rPr lang="en-IN" smtClean="0"/>
              <a:t>‹#›</a:t>
            </a:fld>
            <a:endParaRPr lang="en-IN"/>
          </a:p>
        </p:txBody>
      </p:sp>
    </p:spTree>
    <p:extLst>
      <p:ext uri="{BB962C8B-B14F-4D97-AF65-F5344CB8AC3E}">
        <p14:creationId xmlns:p14="http://schemas.microsoft.com/office/powerpoint/2010/main" val="602363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1C8C4135-9BDF-47B0-8209-8272488504CA}" type="slidenum">
              <a:rPr lang="en-IN" smtClean="0"/>
              <a:t>1</a:t>
            </a:fld>
            <a:endParaRPr lang="en-IN"/>
          </a:p>
        </p:txBody>
      </p:sp>
    </p:spTree>
    <p:extLst>
      <p:ext uri="{BB962C8B-B14F-4D97-AF65-F5344CB8AC3E}">
        <p14:creationId xmlns:p14="http://schemas.microsoft.com/office/powerpoint/2010/main" val="3179897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35f391192_0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a:xfrm>
            <a:off x="3563888" y="6381328"/>
            <a:ext cx="1189132" cy="297918"/>
          </a:xfrm>
        </p:spPr>
        <p:txBody>
          <a:bodyPr/>
          <a:lstStyle/>
          <a:p>
            <a:endParaRPr lang="en-IN"/>
          </a:p>
        </p:txBody>
      </p:sp>
      <p:sp>
        <p:nvSpPr>
          <p:cNvPr id="8" name="Slide Number Placeholder 7"/>
          <p:cNvSpPr>
            <a:spLocks noGrp="1"/>
          </p:cNvSpPr>
          <p:nvPr>
            <p:ph type="sldNum" sz="quarter" idx="11"/>
          </p:nvPr>
        </p:nvSpPr>
        <p:spPr>
          <a:xfrm>
            <a:off x="8028384" y="6381328"/>
            <a:ext cx="941203" cy="301752"/>
          </a:xfrm>
        </p:spPr>
        <p:txBody>
          <a:bodyPr/>
          <a:lstStyle/>
          <a:p>
            <a:fld id="{048E7812-3674-41F4-BD54-008A6EEE0615}" type="slidenum">
              <a:rPr lang="en-IN" smtClean="0"/>
              <a:t>‹#›</a:t>
            </a:fld>
            <a:endParaRPr lang="en-IN"/>
          </a:p>
        </p:txBody>
      </p:sp>
      <p:sp>
        <p:nvSpPr>
          <p:cNvPr id="9" name="Footer Placeholder 8"/>
          <p:cNvSpPr>
            <a:spLocks noGrp="1"/>
          </p:cNvSpPr>
          <p:nvPr>
            <p:ph type="ftr" sz="quarter" idx="12"/>
          </p:nvPr>
        </p:nvSpPr>
        <p:spPr>
          <a:xfrm>
            <a:off x="179512" y="6453336"/>
            <a:ext cx="2246489" cy="301227"/>
          </a:xfrm>
        </p:spPr>
        <p:txBody>
          <a:bodyPr/>
          <a:lstStyle/>
          <a:p>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1" name="Google Shape;11;p2"/>
          <p:cNvSpPr txBox="1">
            <a:spLocks noGrp="1"/>
          </p:cNvSpPr>
          <p:nvPr>
            <p:ph type="ctrTitle"/>
          </p:nvPr>
        </p:nvSpPr>
        <p:spPr>
          <a:xfrm>
            <a:off x="3208125" y="4382967"/>
            <a:ext cx="5250300" cy="1546400"/>
          </a:xfrm>
          <a:prstGeom prst="rect">
            <a:avLst/>
          </a:prstGeom>
        </p:spPr>
        <p:txBody>
          <a:bodyPr spcFirstLastPara="1" wrap="square" lIns="91425" tIns="91425" rIns="91425" bIns="91425" anchor="b" anchorCtr="0">
            <a:noAutofit/>
          </a:bodyPr>
          <a:lstStyle>
            <a:lvl1pPr lvl="0"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1pPr>
            <a:lvl2pPr lvl="1"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2pPr>
            <a:lvl3pPr lvl="2"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3pPr>
            <a:lvl4pPr lvl="3"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4pPr>
            <a:lvl5pPr lvl="4"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5pPr>
            <a:lvl6pPr lvl="5"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6pPr>
            <a:lvl7pPr lvl="6"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7pPr>
            <a:lvl8pPr lvl="7"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8pPr>
            <a:lvl9pPr lvl="8" algn="r">
              <a:spcBef>
                <a:spcPts val="0"/>
              </a:spcBef>
              <a:spcAft>
                <a:spcPts val="0"/>
              </a:spcAft>
              <a:buClr>
                <a:srgbClr val="FFFFFF"/>
              </a:buClr>
              <a:buSzPts val="5000"/>
              <a:buFont typeface="Lato Light"/>
              <a:buNone/>
              <a:defRPr sz="5000">
                <a:solidFill>
                  <a:srgbClr val="FFFFFF"/>
                </a:solidFill>
                <a:latin typeface="Lato Light"/>
                <a:ea typeface="Lato Light"/>
                <a:cs typeface="Lato Light"/>
                <a:sym typeface="Lato Light"/>
              </a:defRPr>
            </a:lvl9pPr>
          </a:lstStyle>
          <a:p>
            <a:endParaRPr/>
          </a:p>
        </p:txBody>
      </p:sp>
    </p:spTree>
    <p:extLst>
      <p:ext uri="{BB962C8B-B14F-4D97-AF65-F5344CB8AC3E}">
        <p14:creationId xmlns:p14="http://schemas.microsoft.com/office/powerpoint/2010/main" val="2249047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8E7812-3674-41F4-BD54-008A6EEE0615}" type="slidenum">
              <a:rPr lang="en-IN" smtClean="0"/>
              <a:t>‹#›</a:t>
            </a:fld>
            <a:endParaRPr lang="en-IN"/>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48E7812-3674-41F4-BD54-008A6EEE0615}" type="slidenum">
              <a:rPr lang="en-IN" smtClean="0"/>
              <a:t>‹#›</a:t>
            </a:fld>
            <a:endParaRPr lang="en-IN"/>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3491880" y="6237312"/>
            <a:ext cx="1189132" cy="297918"/>
          </a:xfrm>
        </p:spPr>
        <p:txBody>
          <a:bodyPr/>
          <a:lstStyle/>
          <a:p>
            <a:endParaRPr lang="en-IN" dirty="0"/>
          </a:p>
        </p:txBody>
      </p:sp>
      <p:sp>
        <p:nvSpPr>
          <p:cNvPr id="4" name="Footer Placeholder 3"/>
          <p:cNvSpPr>
            <a:spLocks noGrp="1"/>
          </p:cNvSpPr>
          <p:nvPr>
            <p:ph type="ftr" sz="quarter" idx="11"/>
          </p:nvPr>
        </p:nvSpPr>
        <p:spPr>
          <a:xfrm>
            <a:off x="179512" y="6237312"/>
            <a:ext cx="2246489" cy="301227"/>
          </a:xfrm>
        </p:spPr>
        <p:txBody>
          <a:bodyPr/>
          <a:lstStyle/>
          <a:p>
            <a:endParaRPr lang="en-IN"/>
          </a:p>
        </p:txBody>
      </p:sp>
      <p:sp>
        <p:nvSpPr>
          <p:cNvPr id="5" name="Slide Number Placeholder 4"/>
          <p:cNvSpPr>
            <a:spLocks noGrp="1"/>
          </p:cNvSpPr>
          <p:nvPr>
            <p:ph type="sldNum" sz="quarter" idx="12"/>
          </p:nvPr>
        </p:nvSpPr>
        <p:spPr>
          <a:xfrm>
            <a:off x="7956376" y="6237312"/>
            <a:ext cx="941203" cy="301752"/>
          </a:xfrm>
        </p:spPr>
        <p:txBody>
          <a:bodyPr/>
          <a:lstStyle/>
          <a:p>
            <a:fld id="{048E7812-3674-41F4-BD54-008A6EEE0615}"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48E7812-3674-41F4-BD54-008A6EEE0615}"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5000">
              <a:schemeClr val="accent5">
                <a:lumMod val="50000"/>
                <a:alpha val="85000"/>
              </a:schemeClr>
            </a:gs>
            <a:gs pos="100000">
              <a:schemeClr val="bg2">
                <a:tint val="88000"/>
                <a:shade val="100000"/>
                <a:satMod val="400000"/>
                <a:lumMod val="100000"/>
              </a:schemeClr>
            </a:gs>
          </a:gsLst>
          <a:lin ang="5400000" scaled="0"/>
          <a:tileRect/>
        </a:gradFill>
        <a:effectLst/>
      </p:bgPr>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endParaRPr lang="en-IN"/>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048E7812-3674-41F4-BD54-008A6EEE0615}" type="slidenum">
              <a:rPr lang="en-IN" smtClean="0"/>
              <a:t>‹#›</a:t>
            </a:fld>
            <a:endParaRPr lang="en-IN"/>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IN"/>
          </a:p>
        </p:txBody>
      </p:sp>
    </p:spTree>
  </p:cSld>
  <p:clrMap bg1="dk1" tx1="lt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hf sldNum="0"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5Upn2fY7-N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youtube.com/watch?v=PnGaKYUAtQw" TargetMode="External"/><Relationship Id="rId5" Type="http://schemas.openxmlformats.org/officeDocument/2006/relationships/hyperlink" Target="https://www.youtube.com/watch?v=SnHhzLktYJw&amp;t=362s" TargetMode="External"/><Relationship Id="rId4" Type="http://schemas.openxmlformats.org/officeDocument/2006/relationships/hyperlink" Target="https://www.youtube.com/watch?v=8LqqVfPduT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8" Type="http://schemas.openxmlformats.org/officeDocument/2006/relationships/image" Target="../media/image81.png"/><Relationship Id="rId13" Type="http://schemas.openxmlformats.org/officeDocument/2006/relationships/image" Target="../media/image86.png"/><Relationship Id="rId3" Type="http://schemas.openxmlformats.org/officeDocument/2006/relationships/image" Target="../media/image76.png"/><Relationship Id="rId7" Type="http://schemas.openxmlformats.org/officeDocument/2006/relationships/image" Target="../media/image80.png"/><Relationship Id="rId12" Type="http://schemas.openxmlformats.org/officeDocument/2006/relationships/image" Target="../media/image85.png"/><Relationship Id="rId2" Type="http://schemas.openxmlformats.org/officeDocument/2006/relationships/image" Target="../media/image75.jpg"/><Relationship Id="rId1" Type="http://schemas.openxmlformats.org/officeDocument/2006/relationships/slideLayout" Target="../slideLayouts/slideLayout2.xml"/><Relationship Id="rId6" Type="http://schemas.openxmlformats.org/officeDocument/2006/relationships/image" Target="../media/image79.png"/><Relationship Id="rId11" Type="http://schemas.openxmlformats.org/officeDocument/2006/relationships/image" Target="../media/image84.png"/><Relationship Id="rId5" Type="http://schemas.openxmlformats.org/officeDocument/2006/relationships/image" Target="../media/image78.png"/><Relationship Id="rId10" Type="http://schemas.openxmlformats.org/officeDocument/2006/relationships/image" Target="../media/image83.png"/><Relationship Id="rId4" Type="http://schemas.openxmlformats.org/officeDocument/2006/relationships/image" Target="../media/image77.png"/><Relationship Id="rId9" Type="http://schemas.openxmlformats.org/officeDocument/2006/relationships/image" Target="../media/image82.png"/><Relationship Id="rId14" Type="http://schemas.openxmlformats.org/officeDocument/2006/relationships/image" Target="../media/image87.png"/></Relationships>
</file>

<file path=ppt/slides/_rels/slide10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93.png"/><Relationship Id="rId11" Type="http://schemas.openxmlformats.org/officeDocument/2006/relationships/image" Target="../media/image98.png"/><Relationship Id="rId5" Type="http://schemas.openxmlformats.org/officeDocument/2006/relationships/image" Target="../media/image92.png"/><Relationship Id="rId10" Type="http://schemas.openxmlformats.org/officeDocument/2006/relationships/image" Target="../media/image97.png"/><Relationship Id="rId4" Type="http://schemas.openxmlformats.org/officeDocument/2006/relationships/image" Target="../media/image91.png"/><Relationship Id="rId9" Type="http://schemas.openxmlformats.org/officeDocument/2006/relationships/image" Target="../media/image96.png"/></Relationships>
</file>

<file path=ppt/slides/_rels/slide104.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image" Target="../media/image99.jpg"/><Relationship Id="rId1" Type="http://schemas.openxmlformats.org/officeDocument/2006/relationships/slideLayout" Target="../slideLayouts/slideLayout2.xml"/><Relationship Id="rId5" Type="http://schemas.openxmlformats.org/officeDocument/2006/relationships/image" Target="../media/image102.jpg"/><Relationship Id="rId4" Type="http://schemas.openxmlformats.org/officeDocument/2006/relationships/image" Target="../media/image101.jpg"/></Relationships>
</file>

<file path=ppt/slides/_rels/slide105.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png"/><Relationship Id="rId7" Type="http://schemas.openxmlformats.org/officeDocument/2006/relationships/image" Target="../media/image108.png"/><Relationship Id="rId2" Type="http://schemas.openxmlformats.org/officeDocument/2006/relationships/image" Target="../media/image103.png"/><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106.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15.jpg"/><Relationship Id="rId2" Type="http://schemas.openxmlformats.org/officeDocument/2006/relationships/image" Target="../media/image110.png"/><Relationship Id="rId1" Type="http://schemas.openxmlformats.org/officeDocument/2006/relationships/slideLayout" Target="../slideLayouts/slideLayout2.xml"/><Relationship Id="rId6" Type="http://schemas.openxmlformats.org/officeDocument/2006/relationships/image" Target="../media/image114.jpg"/><Relationship Id="rId5" Type="http://schemas.openxmlformats.org/officeDocument/2006/relationships/image" Target="../media/image113.png"/><Relationship Id="rId4" Type="http://schemas.openxmlformats.org/officeDocument/2006/relationships/image" Target="../media/image112.png"/></Relationships>
</file>

<file path=ppt/slides/_rels/slide107.xml.rels><?xml version="1.0" encoding="UTF-8" standalone="yes"?>
<Relationships xmlns="http://schemas.openxmlformats.org/package/2006/relationships"><Relationship Id="rId3" Type="http://schemas.openxmlformats.org/officeDocument/2006/relationships/image" Target="../media/image117.jpg"/><Relationship Id="rId2" Type="http://schemas.openxmlformats.org/officeDocument/2006/relationships/image" Target="../media/image116.jpg"/><Relationship Id="rId1" Type="http://schemas.openxmlformats.org/officeDocument/2006/relationships/slideLayout" Target="../slideLayouts/slideLayout2.xml"/><Relationship Id="rId4" Type="http://schemas.openxmlformats.org/officeDocument/2006/relationships/image" Target="../media/image118.jpg"/></Relationships>
</file>

<file path=ppt/slides/_rels/slide108.xml.rels><?xml version="1.0" encoding="UTF-8" standalone="yes"?>
<Relationships xmlns="http://schemas.openxmlformats.org/package/2006/relationships"><Relationship Id="rId3" Type="http://schemas.openxmlformats.org/officeDocument/2006/relationships/image" Target="../media/image120.jpg"/><Relationship Id="rId2" Type="http://schemas.openxmlformats.org/officeDocument/2006/relationships/image" Target="../media/image119.jp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6.xml"/><Relationship Id="rId4" Type="http://schemas.openxmlformats.org/officeDocument/2006/relationships/image" Target="../media/image5.jp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692696"/>
            <a:ext cx="7772400" cy="1470025"/>
          </a:xfrm>
        </p:spPr>
        <p:txBody>
          <a:bodyPr>
            <a:normAutofit fontScale="90000"/>
          </a:bodyPr>
          <a:lstStyle/>
          <a:p>
            <a:r>
              <a:rPr lang="en-IN" b="1" dirty="0" smtClean="0"/>
              <a:t>Consumer Behaviour – Unit III</a:t>
            </a:r>
            <a:endParaRPr lang="en-IN" b="1" dirty="0"/>
          </a:p>
        </p:txBody>
      </p:sp>
      <p:sp>
        <p:nvSpPr>
          <p:cNvPr id="3" name="Subtitle 2"/>
          <p:cNvSpPr>
            <a:spLocks noGrp="1"/>
          </p:cNvSpPr>
          <p:nvPr>
            <p:ph type="subTitle" idx="1"/>
          </p:nvPr>
        </p:nvSpPr>
        <p:spPr>
          <a:xfrm>
            <a:off x="1371600" y="5157192"/>
            <a:ext cx="6400800" cy="481608"/>
          </a:xfrm>
        </p:spPr>
        <p:txBody>
          <a:bodyPr>
            <a:normAutofit fontScale="77500" lnSpcReduction="20000"/>
          </a:bodyPr>
          <a:lstStyle/>
          <a:p>
            <a:r>
              <a:rPr lang="en-IN" sz="1800" dirty="0" err="1" smtClean="0"/>
              <a:t>Dr.Rupal</a:t>
            </a:r>
            <a:r>
              <a:rPr lang="en-IN" sz="1800" dirty="0" smtClean="0"/>
              <a:t> </a:t>
            </a:r>
            <a:r>
              <a:rPr lang="en-IN" sz="1800" dirty="0" err="1" smtClean="0"/>
              <a:t>Shroff</a:t>
            </a:r>
            <a:endParaRPr lang="en-IN" sz="1800" dirty="0" smtClean="0"/>
          </a:p>
          <a:p>
            <a:r>
              <a:rPr lang="en-IN" sz="1800" dirty="0" smtClean="0"/>
              <a:t>TCSC</a:t>
            </a:r>
            <a:endParaRPr lang="en-IN" sz="1800" dirty="0"/>
          </a:p>
        </p:txBody>
      </p:sp>
      <p:sp>
        <p:nvSpPr>
          <p:cNvPr id="4" name="Rectangle 3"/>
          <p:cNvSpPr/>
          <p:nvPr/>
        </p:nvSpPr>
        <p:spPr>
          <a:xfrm>
            <a:off x="2123728" y="4581128"/>
            <a:ext cx="4572000" cy="646331"/>
          </a:xfrm>
          <a:prstGeom prst="rect">
            <a:avLst/>
          </a:prstGeom>
        </p:spPr>
        <p:txBody>
          <a:bodyPr>
            <a:spAutoFit/>
          </a:bodyPr>
          <a:lstStyle/>
          <a:p>
            <a:r>
              <a:rPr lang="en-IN" dirty="0"/>
              <a:t>https://www.youtube.com/watch?v=2gIWSW8ikNA</a:t>
            </a:r>
          </a:p>
        </p:txBody>
      </p:sp>
      <p:sp>
        <p:nvSpPr>
          <p:cNvPr id="5" name="Rectangle 4"/>
          <p:cNvSpPr/>
          <p:nvPr/>
        </p:nvSpPr>
        <p:spPr>
          <a:xfrm>
            <a:off x="2286000" y="3105835"/>
            <a:ext cx="4572000" cy="646331"/>
          </a:xfrm>
          <a:prstGeom prst="rect">
            <a:avLst/>
          </a:prstGeom>
        </p:spPr>
        <p:txBody>
          <a:bodyPr>
            <a:spAutoFit/>
          </a:bodyPr>
          <a:lstStyle/>
          <a:p>
            <a:r>
              <a:rPr lang="en-IN" dirty="0">
                <a:hlinkClick r:id="rId3"/>
              </a:rPr>
              <a:t>https://</a:t>
            </a:r>
            <a:r>
              <a:rPr lang="en-IN" dirty="0" smtClean="0">
                <a:hlinkClick r:id="rId3"/>
              </a:rPr>
              <a:t>www.youtube.com/watch?v=5Upn2fY7-NY</a:t>
            </a:r>
            <a:r>
              <a:rPr lang="en-IN" dirty="0" smtClean="0"/>
              <a:t> psychology</a:t>
            </a:r>
            <a:endParaRPr lang="en-IN" dirty="0"/>
          </a:p>
        </p:txBody>
      </p:sp>
      <p:sp>
        <p:nvSpPr>
          <p:cNvPr id="6" name="Rectangle 5"/>
          <p:cNvSpPr/>
          <p:nvPr/>
        </p:nvSpPr>
        <p:spPr>
          <a:xfrm>
            <a:off x="2268549" y="3752166"/>
            <a:ext cx="4572000" cy="646331"/>
          </a:xfrm>
          <a:prstGeom prst="rect">
            <a:avLst/>
          </a:prstGeom>
        </p:spPr>
        <p:txBody>
          <a:bodyPr>
            <a:spAutoFit/>
          </a:bodyPr>
          <a:lstStyle/>
          <a:p>
            <a:r>
              <a:rPr lang="en-IN" dirty="0">
                <a:hlinkClick r:id="rId4"/>
              </a:rPr>
              <a:t>https://</a:t>
            </a:r>
            <a:r>
              <a:rPr lang="en-IN" dirty="0" smtClean="0">
                <a:hlinkClick r:id="rId4"/>
              </a:rPr>
              <a:t>www.youtube.com/watch?v=8LqqVfPduTs</a:t>
            </a:r>
            <a:r>
              <a:rPr lang="en-IN" dirty="0" smtClean="0"/>
              <a:t> – psychology 2</a:t>
            </a:r>
            <a:endParaRPr lang="en-IN" dirty="0"/>
          </a:p>
        </p:txBody>
      </p:sp>
      <p:sp>
        <p:nvSpPr>
          <p:cNvPr id="7" name="Rectangle 6"/>
          <p:cNvSpPr/>
          <p:nvPr/>
        </p:nvSpPr>
        <p:spPr>
          <a:xfrm>
            <a:off x="1907704" y="2132856"/>
            <a:ext cx="4572000" cy="646331"/>
          </a:xfrm>
          <a:prstGeom prst="rect">
            <a:avLst/>
          </a:prstGeom>
        </p:spPr>
        <p:txBody>
          <a:bodyPr>
            <a:spAutoFit/>
          </a:bodyPr>
          <a:lstStyle/>
          <a:p>
            <a:r>
              <a:rPr lang="en-IN" dirty="0">
                <a:hlinkClick r:id="rId5"/>
              </a:rPr>
              <a:t>https://</a:t>
            </a:r>
            <a:r>
              <a:rPr lang="en-IN" dirty="0" smtClean="0">
                <a:hlinkClick r:id="rId5"/>
              </a:rPr>
              <a:t>www.youtube.com/watch?v=SnHhzLktYJw&amp;t=362s</a:t>
            </a:r>
            <a:r>
              <a:rPr lang="en-IN" dirty="0" smtClean="0"/>
              <a:t> - learning</a:t>
            </a:r>
            <a:endParaRPr lang="en-IN" dirty="0"/>
          </a:p>
        </p:txBody>
      </p:sp>
      <p:sp>
        <p:nvSpPr>
          <p:cNvPr id="9" name="Rectangle 8"/>
          <p:cNvSpPr/>
          <p:nvPr/>
        </p:nvSpPr>
        <p:spPr>
          <a:xfrm>
            <a:off x="1929165" y="5661248"/>
            <a:ext cx="4572000" cy="646331"/>
          </a:xfrm>
          <a:prstGeom prst="rect">
            <a:avLst/>
          </a:prstGeom>
        </p:spPr>
        <p:txBody>
          <a:bodyPr>
            <a:spAutoFit/>
          </a:bodyPr>
          <a:lstStyle/>
          <a:p>
            <a:r>
              <a:rPr lang="en-IN" dirty="0">
                <a:hlinkClick r:id="rId6"/>
              </a:rPr>
              <a:t>https://</a:t>
            </a:r>
            <a:r>
              <a:rPr lang="en-IN" dirty="0" smtClean="0">
                <a:hlinkClick r:id="rId6"/>
              </a:rPr>
              <a:t>www.youtube.com/watch?v=PnGaKYUAtQw</a:t>
            </a:r>
            <a:r>
              <a:rPr lang="en-IN" dirty="0" smtClean="0"/>
              <a:t> - perception</a:t>
            </a:r>
            <a:endParaRPr lang="en-IN" dirty="0"/>
          </a:p>
        </p:txBody>
      </p:sp>
    </p:spTree>
    <p:extLst>
      <p:ext uri="{BB962C8B-B14F-4D97-AF65-F5344CB8AC3E}">
        <p14:creationId xmlns:p14="http://schemas.microsoft.com/office/powerpoint/2010/main" val="1592510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90725" y="353313"/>
            <a:ext cx="5009515" cy="635000"/>
          </a:xfrm>
          <a:prstGeom prst="rect">
            <a:avLst/>
          </a:prstGeom>
        </p:spPr>
        <p:txBody>
          <a:bodyPr vert="horz" wrap="square" lIns="0" tIns="12065" rIns="0" bIns="0" rtlCol="0">
            <a:spAutoFit/>
          </a:bodyPr>
          <a:lstStyle/>
          <a:p>
            <a:pPr marL="12700">
              <a:lnSpc>
                <a:spcPct val="100000"/>
              </a:lnSpc>
              <a:spcBef>
                <a:spcPts val="95"/>
              </a:spcBef>
            </a:pPr>
            <a:r>
              <a:rPr sz="4000" b="1" spc="85" dirty="0">
                <a:latin typeface="Lucida Sans"/>
                <a:cs typeface="Lucida Sans"/>
              </a:rPr>
              <a:t>Why </a:t>
            </a:r>
            <a:r>
              <a:rPr sz="4000" b="1" spc="-345" dirty="0">
                <a:latin typeface="Lucida Sans"/>
                <a:cs typeface="Lucida Sans"/>
              </a:rPr>
              <a:t>is </a:t>
            </a:r>
            <a:r>
              <a:rPr sz="4000" b="1" spc="-265" dirty="0">
                <a:latin typeface="Lucida Sans"/>
                <a:cs typeface="Lucida Sans"/>
              </a:rPr>
              <a:t>it </a:t>
            </a:r>
            <a:r>
              <a:rPr sz="4000" b="1" spc="-190" dirty="0">
                <a:latin typeface="Lucida Sans"/>
                <a:cs typeface="Lucida Sans"/>
              </a:rPr>
              <a:t>Important</a:t>
            </a:r>
            <a:r>
              <a:rPr sz="4000" b="1" spc="-200" dirty="0">
                <a:latin typeface="Lucida Sans"/>
                <a:cs typeface="Lucida Sans"/>
              </a:rPr>
              <a:t> </a:t>
            </a:r>
            <a:r>
              <a:rPr sz="4000" b="1" spc="-110" dirty="0">
                <a:latin typeface="Lucida Sans"/>
                <a:cs typeface="Lucida Sans"/>
              </a:rPr>
              <a:t>?</a:t>
            </a:r>
            <a:endParaRPr sz="4000">
              <a:latin typeface="Lucida Sans"/>
              <a:cs typeface="Lucida Sans"/>
            </a:endParaRPr>
          </a:p>
        </p:txBody>
      </p:sp>
      <p:sp>
        <p:nvSpPr>
          <p:cNvPr id="3" name="object 3"/>
          <p:cNvSpPr txBox="1"/>
          <p:nvPr/>
        </p:nvSpPr>
        <p:spPr>
          <a:xfrm>
            <a:off x="535940" y="1877695"/>
            <a:ext cx="5704840" cy="3610610"/>
          </a:xfrm>
          <a:prstGeom prst="rect">
            <a:avLst/>
          </a:prstGeom>
        </p:spPr>
        <p:txBody>
          <a:bodyPr vert="horz" wrap="square" lIns="0" tIns="12700" rIns="0" bIns="0" rtlCol="0">
            <a:spAutoFit/>
          </a:bodyPr>
          <a:lstStyle/>
          <a:p>
            <a:pPr marL="469900" indent="-457834">
              <a:lnSpc>
                <a:spcPct val="100000"/>
              </a:lnSpc>
              <a:spcBef>
                <a:spcPts val="100"/>
              </a:spcBef>
              <a:buFont typeface="Wingdings"/>
              <a:buChar char=""/>
              <a:tabLst>
                <a:tab pos="469900" algn="l"/>
                <a:tab pos="470534" algn="l"/>
              </a:tabLst>
            </a:pPr>
            <a:r>
              <a:rPr sz="2400" dirty="0">
                <a:latin typeface="Times New Roman"/>
                <a:cs typeface="Times New Roman"/>
              </a:rPr>
              <a:t>Influential in </a:t>
            </a:r>
            <a:r>
              <a:rPr sz="2400" spc="-5" dirty="0">
                <a:latin typeface="Times New Roman"/>
                <a:cs typeface="Times New Roman"/>
              </a:rPr>
              <a:t>consumption</a:t>
            </a:r>
            <a:r>
              <a:rPr sz="2400" spc="-60" dirty="0">
                <a:latin typeface="Times New Roman"/>
                <a:cs typeface="Times New Roman"/>
              </a:rPr>
              <a:t> </a:t>
            </a:r>
            <a:r>
              <a:rPr sz="2400" dirty="0">
                <a:latin typeface="Times New Roman"/>
                <a:cs typeface="Times New Roman"/>
              </a:rPr>
              <a:t>decisions</a:t>
            </a:r>
            <a:endParaRPr sz="2400">
              <a:latin typeface="Times New Roman"/>
              <a:cs typeface="Times New Roman"/>
            </a:endParaRPr>
          </a:p>
          <a:p>
            <a:pPr>
              <a:lnSpc>
                <a:spcPct val="100000"/>
              </a:lnSpc>
              <a:spcBef>
                <a:spcPts val="5"/>
              </a:spcBef>
              <a:buFont typeface="Wingdings"/>
              <a:buChar char=""/>
            </a:pPr>
            <a:endParaRPr sz="3000">
              <a:latin typeface="Times New Roman"/>
              <a:cs typeface="Times New Roman"/>
            </a:endParaRPr>
          </a:p>
          <a:p>
            <a:pPr marL="469900" indent="-457834">
              <a:lnSpc>
                <a:spcPct val="100000"/>
              </a:lnSpc>
              <a:buFont typeface="Wingdings"/>
              <a:buChar char=""/>
              <a:tabLst>
                <a:tab pos="469900" algn="l"/>
                <a:tab pos="470534" algn="l"/>
              </a:tabLst>
            </a:pPr>
            <a:r>
              <a:rPr sz="2400" dirty="0">
                <a:latin typeface="Times New Roman"/>
                <a:cs typeface="Times New Roman"/>
              </a:rPr>
              <a:t>Influential in purchase</a:t>
            </a:r>
            <a:r>
              <a:rPr sz="2400" spc="-65" dirty="0">
                <a:latin typeface="Times New Roman"/>
                <a:cs typeface="Times New Roman"/>
              </a:rPr>
              <a:t> </a:t>
            </a:r>
            <a:r>
              <a:rPr sz="2400" dirty="0">
                <a:latin typeface="Times New Roman"/>
                <a:cs typeface="Times New Roman"/>
              </a:rPr>
              <a:t>decisions</a:t>
            </a:r>
            <a:endParaRPr sz="2400">
              <a:latin typeface="Times New Roman"/>
              <a:cs typeface="Times New Roman"/>
            </a:endParaRPr>
          </a:p>
          <a:p>
            <a:pPr>
              <a:lnSpc>
                <a:spcPct val="100000"/>
              </a:lnSpc>
              <a:spcBef>
                <a:spcPts val="5"/>
              </a:spcBef>
              <a:buFont typeface="Wingdings"/>
              <a:buChar char=""/>
            </a:pPr>
            <a:endParaRPr sz="3000">
              <a:latin typeface="Times New Roman"/>
              <a:cs typeface="Times New Roman"/>
            </a:endParaRPr>
          </a:p>
          <a:p>
            <a:pPr marL="469900" indent="-457834">
              <a:lnSpc>
                <a:spcPct val="100000"/>
              </a:lnSpc>
              <a:spcBef>
                <a:spcPts val="5"/>
              </a:spcBef>
              <a:buFont typeface="Wingdings"/>
              <a:buChar char=""/>
              <a:tabLst>
                <a:tab pos="469900" algn="l"/>
                <a:tab pos="470534" algn="l"/>
              </a:tabLst>
            </a:pPr>
            <a:r>
              <a:rPr sz="2400" dirty="0">
                <a:latin typeface="Times New Roman"/>
                <a:cs typeface="Times New Roman"/>
              </a:rPr>
              <a:t>Make several joint purchase</a:t>
            </a:r>
            <a:r>
              <a:rPr sz="2400" spc="-95" dirty="0">
                <a:latin typeface="Times New Roman"/>
                <a:cs typeface="Times New Roman"/>
              </a:rPr>
              <a:t> </a:t>
            </a:r>
            <a:r>
              <a:rPr sz="2400" dirty="0">
                <a:latin typeface="Times New Roman"/>
                <a:cs typeface="Times New Roman"/>
              </a:rPr>
              <a:t>decisions</a:t>
            </a:r>
            <a:endParaRPr sz="2400">
              <a:latin typeface="Times New Roman"/>
              <a:cs typeface="Times New Roman"/>
            </a:endParaRPr>
          </a:p>
          <a:p>
            <a:pPr>
              <a:lnSpc>
                <a:spcPct val="100000"/>
              </a:lnSpc>
              <a:spcBef>
                <a:spcPts val="5"/>
              </a:spcBef>
              <a:buFont typeface="Wingdings"/>
              <a:buChar char=""/>
            </a:pPr>
            <a:endParaRPr sz="3000">
              <a:latin typeface="Times New Roman"/>
              <a:cs typeface="Times New Roman"/>
            </a:endParaRPr>
          </a:p>
          <a:p>
            <a:pPr marL="469900" indent="-457834">
              <a:lnSpc>
                <a:spcPct val="100000"/>
              </a:lnSpc>
              <a:buFont typeface="Wingdings"/>
              <a:buChar char=""/>
              <a:tabLst>
                <a:tab pos="469900" algn="l"/>
                <a:tab pos="470534" algn="l"/>
              </a:tabLst>
            </a:pPr>
            <a:r>
              <a:rPr sz="2400" spc="-5" dirty="0">
                <a:latin typeface="Times New Roman"/>
                <a:cs typeface="Times New Roman"/>
              </a:rPr>
              <a:t>Prime </a:t>
            </a:r>
            <a:r>
              <a:rPr sz="2400" spc="-10" dirty="0">
                <a:latin typeface="Times New Roman"/>
                <a:cs typeface="Times New Roman"/>
              </a:rPr>
              <a:t>target </a:t>
            </a:r>
            <a:r>
              <a:rPr sz="2400" spc="-5" dirty="0">
                <a:latin typeface="Times New Roman"/>
                <a:cs typeface="Times New Roman"/>
              </a:rPr>
              <a:t>market for </a:t>
            </a:r>
            <a:r>
              <a:rPr sz="2400" dirty="0">
                <a:latin typeface="Times New Roman"/>
                <a:cs typeface="Times New Roman"/>
              </a:rPr>
              <a:t>goods and</a:t>
            </a:r>
            <a:r>
              <a:rPr sz="2400" spc="-45" dirty="0">
                <a:latin typeface="Times New Roman"/>
                <a:cs typeface="Times New Roman"/>
              </a:rPr>
              <a:t> </a:t>
            </a:r>
            <a:r>
              <a:rPr sz="2400" dirty="0">
                <a:latin typeface="Times New Roman"/>
                <a:cs typeface="Times New Roman"/>
              </a:rPr>
              <a:t>services</a:t>
            </a:r>
            <a:endParaRPr sz="2400">
              <a:latin typeface="Times New Roman"/>
              <a:cs typeface="Times New Roman"/>
            </a:endParaRPr>
          </a:p>
          <a:p>
            <a:pPr>
              <a:lnSpc>
                <a:spcPct val="100000"/>
              </a:lnSpc>
              <a:spcBef>
                <a:spcPts val="10"/>
              </a:spcBef>
              <a:buFont typeface="Wingdings"/>
              <a:buChar char=""/>
            </a:pPr>
            <a:endParaRPr sz="3000">
              <a:latin typeface="Times New Roman"/>
              <a:cs typeface="Times New Roman"/>
            </a:endParaRPr>
          </a:p>
          <a:p>
            <a:pPr marL="469900" indent="-457834">
              <a:lnSpc>
                <a:spcPct val="100000"/>
              </a:lnSpc>
              <a:buFont typeface="Wingdings"/>
              <a:buChar char=""/>
              <a:tabLst>
                <a:tab pos="469900" algn="l"/>
                <a:tab pos="470534" algn="l"/>
              </a:tabLst>
            </a:pPr>
            <a:r>
              <a:rPr sz="2400" dirty="0">
                <a:latin typeface="Times New Roman"/>
                <a:cs typeface="Times New Roman"/>
              </a:rPr>
              <a:t>It helps to devise our </a:t>
            </a:r>
            <a:r>
              <a:rPr sz="2400" spc="-5" dirty="0">
                <a:latin typeface="Times New Roman"/>
                <a:cs typeface="Times New Roman"/>
              </a:rPr>
              <a:t>marketing</a:t>
            </a:r>
            <a:r>
              <a:rPr sz="2400" spc="-105" dirty="0">
                <a:latin typeface="Times New Roman"/>
                <a:cs typeface="Times New Roman"/>
              </a:rPr>
              <a:t> </a:t>
            </a:r>
            <a:r>
              <a:rPr sz="2400" dirty="0">
                <a:latin typeface="Times New Roman"/>
                <a:cs typeface="Times New Roman"/>
              </a:rPr>
              <a:t>strategies</a:t>
            </a:r>
            <a:endParaRPr sz="2400">
              <a:latin typeface="Times New Roman"/>
              <a:cs typeface="Times New Roman"/>
            </a:endParaRPr>
          </a:p>
        </p:txBody>
      </p:sp>
    </p:spTree>
    <p:extLst>
      <p:ext uri="{BB962C8B-B14F-4D97-AF65-F5344CB8AC3E}">
        <p14:creationId xmlns:p14="http://schemas.microsoft.com/office/powerpoint/2010/main" val="165508319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Culture in Consumer Behaviour</a:t>
            </a:r>
            <a:endParaRPr lang="en-IN" dirty="0"/>
          </a:p>
        </p:txBody>
      </p:sp>
    </p:spTree>
    <p:extLst>
      <p:ext uri="{BB962C8B-B14F-4D97-AF65-F5344CB8AC3E}">
        <p14:creationId xmlns:p14="http://schemas.microsoft.com/office/powerpoint/2010/main" val="332544946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6031" y="333756"/>
            <a:ext cx="8637651" cy="6199632"/>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55899" y="333376"/>
            <a:ext cx="3080861" cy="6200775"/>
          </a:xfrm>
          <a:custGeom>
            <a:avLst/>
            <a:gdLst/>
            <a:ahLst/>
            <a:cxnLst/>
            <a:rect l="l" t="t" r="r" b="b"/>
            <a:pathLst>
              <a:path w="4107815" h="6200775">
                <a:moveTo>
                  <a:pt x="4107484" y="0"/>
                </a:moveTo>
                <a:lnTo>
                  <a:pt x="0" y="0"/>
                </a:lnTo>
                <a:lnTo>
                  <a:pt x="0" y="6200775"/>
                </a:lnTo>
                <a:lnTo>
                  <a:pt x="2174925" y="6200775"/>
                </a:lnTo>
                <a:lnTo>
                  <a:pt x="4107484" y="0"/>
                </a:lnTo>
                <a:close/>
              </a:path>
            </a:pathLst>
          </a:custGeom>
          <a:solidFill>
            <a:srgbClr val="FFFFFF">
              <a:alpha val="47058"/>
            </a:srgbClr>
          </a:solidFill>
        </p:spPr>
        <p:txBody>
          <a:bodyPr wrap="square" lIns="0" tIns="0" rIns="0" bIns="0" rtlCol="0"/>
          <a:lstStyle/>
          <a:p>
            <a:endParaRPr/>
          </a:p>
        </p:txBody>
      </p:sp>
      <p:sp>
        <p:nvSpPr>
          <p:cNvPr id="4" name="object 4"/>
          <p:cNvSpPr/>
          <p:nvPr/>
        </p:nvSpPr>
        <p:spPr>
          <a:xfrm>
            <a:off x="1890521" y="323851"/>
            <a:ext cx="3698939" cy="6220371"/>
          </a:xfrm>
          <a:prstGeom prst="rect">
            <a:avLst/>
          </a:prstGeom>
          <a:blipFill>
            <a:blip r:embed="rId3"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382981" y="1000257"/>
            <a:ext cx="7320554" cy="713850"/>
          </a:xfrm>
          <a:prstGeom prst="rect">
            <a:avLst/>
          </a:prstGeom>
        </p:spPr>
        <p:txBody>
          <a:bodyPr vert="horz" wrap="square" lIns="0" tIns="102235" rIns="0" bIns="0" rtlCol="0">
            <a:spAutoFit/>
          </a:bodyPr>
          <a:lstStyle/>
          <a:p>
            <a:pPr marL="12700" marR="5080" indent="312420">
              <a:lnSpc>
                <a:spcPct val="123500"/>
              </a:lnSpc>
              <a:spcBef>
                <a:spcPts val="805"/>
              </a:spcBef>
            </a:pPr>
            <a:r>
              <a:rPr sz="3200" spc="-25" dirty="0">
                <a:solidFill>
                  <a:srgbClr val="000000"/>
                </a:solidFill>
                <a:latin typeface="Arial Black"/>
                <a:cs typeface="Arial Black"/>
              </a:rPr>
              <a:t>CULTURE </a:t>
            </a:r>
            <a:r>
              <a:rPr sz="1800" dirty="0">
                <a:solidFill>
                  <a:srgbClr val="000000"/>
                </a:solidFill>
                <a:latin typeface="Arial Black"/>
                <a:cs typeface="Arial Black"/>
              </a:rPr>
              <a:t>&amp;  CONSUMER</a:t>
            </a:r>
            <a:r>
              <a:rPr sz="1800" spc="-65" dirty="0">
                <a:solidFill>
                  <a:srgbClr val="000000"/>
                </a:solidFill>
                <a:latin typeface="Arial Black"/>
                <a:cs typeface="Arial Black"/>
              </a:rPr>
              <a:t> </a:t>
            </a:r>
            <a:r>
              <a:rPr sz="1800" spc="-15" dirty="0">
                <a:solidFill>
                  <a:srgbClr val="000000"/>
                </a:solidFill>
                <a:latin typeface="Arial Black"/>
                <a:cs typeface="Arial Black"/>
              </a:rPr>
              <a:t>BEHAVIOUR</a:t>
            </a:r>
            <a:endParaRPr sz="1800" dirty="0">
              <a:latin typeface="Arial Black"/>
              <a:cs typeface="Arial Black"/>
            </a:endParaRPr>
          </a:p>
        </p:txBody>
      </p:sp>
      <p:sp>
        <p:nvSpPr>
          <p:cNvPr id="7" name="object 7"/>
          <p:cNvSpPr/>
          <p:nvPr/>
        </p:nvSpPr>
        <p:spPr>
          <a:xfrm>
            <a:off x="6030183" y="5244339"/>
            <a:ext cx="2262568" cy="286003"/>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8053863" y="5391278"/>
            <a:ext cx="40958" cy="45085"/>
          </a:xfrm>
          <a:custGeom>
            <a:avLst/>
            <a:gdLst/>
            <a:ahLst/>
            <a:cxnLst/>
            <a:rect l="l" t="t" r="r" b="b"/>
            <a:pathLst>
              <a:path w="54609" h="45085">
                <a:moveTo>
                  <a:pt x="54483" y="0"/>
                </a:moveTo>
                <a:lnTo>
                  <a:pt x="48146" y="2141"/>
                </a:lnTo>
                <a:lnTo>
                  <a:pt x="41703" y="4175"/>
                </a:lnTo>
                <a:lnTo>
                  <a:pt x="35141" y="6090"/>
                </a:lnTo>
                <a:lnTo>
                  <a:pt x="28448" y="7874"/>
                </a:lnTo>
                <a:lnTo>
                  <a:pt x="16129" y="11176"/>
                </a:lnTo>
                <a:lnTo>
                  <a:pt x="8382" y="14351"/>
                </a:lnTo>
                <a:lnTo>
                  <a:pt x="5080" y="17526"/>
                </a:lnTo>
                <a:lnTo>
                  <a:pt x="1650" y="20828"/>
                </a:lnTo>
                <a:lnTo>
                  <a:pt x="0" y="24511"/>
                </a:lnTo>
                <a:lnTo>
                  <a:pt x="0" y="28702"/>
                </a:lnTo>
                <a:lnTo>
                  <a:pt x="0" y="33401"/>
                </a:lnTo>
                <a:lnTo>
                  <a:pt x="1650" y="37338"/>
                </a:lnTo>
                <a:lnTo>
                  <a:pt x="4953" y="40386"/>
                </a:lnTo>
                <a:lnTo>
                  <a:pt x="8255" y="43434"/>
                </a:lnTo>
                <a:lnTo>
                  <a:pt x="13208" y="44958"/>
                </a:lnTo>
                <a:lnTo>
                  <a:pt x="19685" y="44958"/>
                </a:lnTo>
                <a:lnTo>
                  <a:pt x="26416" y="44958"/>
                </a:lnTo>
                <a:lnTo>
                  <a:pt x="54483" y="17145"/>
                </a:lnTo>
                <a:lnTo>
                  <a:pt x="54483" y="9652"/>
                </a:lnTo>
                <a:lnTo>
                  <a:pt x="54483" y="0"/>
                </a:lnTo>
                <a:close/>
              </a:path>
            </a:pathLst>
          </a:custGeom>
          <a:ln w="9144">
            <a:solidFill>
              <a:srgbClr val="000000"/>
            </a:solidFill>
          </a:ln>
        </p:spPr>
        <p:txBody>
          <a:bodyPr wrap="square" lIns="0" tIns="0" rIns="0" bIns="0" rtlCol="0"/>
          <a:lstStyle/>
          <a:p>
            <a:endParaRPr/>
          </a:p>
        </p:txBody>
      </p:sp>
      <p:sp>
        <p:nvSpPr>
          <p:cNvPr id="9" name="object 9"/>
          <p:cNvSpPr/>
          <p:nvPr/>
        </p:nvSpPr>
        <p:spPr>
          <a:xfrm>
            <a:off x="7612189" y="5340477"/>
            <a:ext cx="44768" cy="33020"/>
          </a:xfrm>
          <a:custGeom>
            <a:avLst/>
            <a:gdLst/>
            <a:ahLst/>
            <a:cxnLst/>
            <a:rect l="l" t="t" r="r" b="b"/>
            <a:pathLst>
              <a:path w="59690" h="33020">
                <a:moveTo>
                  <a:pt x="30099" y="0"/>
                </a:moveTo>
                <a:lnTo>
                  <a:pt x="0" y="32766"/>
                </a:lnTo>
                <a:lnTo>
                  <a:pt x="59690" y="32766"/>
                </a:lnTo>
                <a:lnTo>
                  <a:pt x="38354" y="0"/>
                </a:lnTo>
                <a:lnTo>
                  <a:pt x="30099" y="0"/>
                </a:lnTo>
                <a:close/>
              </a:path>
            </a:pathLst>
          </a:custGeom>
          <a:ln w="9144">
            <a:solidFill>
              <a:srgbClr val="000000"/>
            </a:solidFill>
          </a:ln>
        </p:spPr>
        <p:txBody>
          <a:bodyPr wrap="square" lIns="0" tIns="0" rIns="0" bIns="0" rtlCol="0"/>
          <a:lstStyle/>
          <a:p>
            <a:endParaRPr/>
          </a:p>
        </p:txBody>
      </p:sp>
      <p:sp>
        <p:nvSpPr>
          <p:cNvPr id="10" name="object 10"/>
          <p:cNvSpPr/>
          <p:nvPr/>
        </p:nvSpPr>
        <p:spPr>
          <a:xfrm>
            <a:off x="6839521" y="5340477"/>
            <a:ext cx="44768" cy="33020"/>
          </a:xfrm>
          <a:custGeom>
            <a:avLst/>
            <a:gdLst/>
            <a:ahLst/>
            <a:cxnLst/>
            <a:rect l="l" t="t" r="r" b="b"/>
            <a:pathLst>
              <a:path w="59690" h="33020">
                <a:moveTo>
                  <a:pt x="30099" y="0"/>
                </a:moveTo>
                <a:lnTo>
                  <a:pt x="0" y="32766"/>
                </a:lnTo>
                <a:lnTo>
                  <a:pt x="59690" y="32766"/>
                </a:lnTo>
                <a:lnTo>
                  <a:pt x="38354" y="0"/>
                </a:lnTo>
                <a:lnTo>
                  <a:pt x="30099" y="0"/>
                </a:lnTo>
                <a:close/>
              </a:path>
            </a:pathLst>
          </a:custGeom>
          <a:ln w="9144">
            <a:solidFill>
              <a:srgbClr val="000000"/>
            </a:solidFill>
          </a:ln>
        </p:spPr>
        <p:txBody>
          <a:bodyPr wrap="square" lIns="0" tIns="0" rIns="0" bIns="0" rtlCol="0"/>
          <a:lstStyle/>
          <a:p>
            <a:endParaRPr/>
          </a:p>
        </p:txBody>
      </p:sp>
      <p:sp>
        <p:nvSpPr>
          <p:cNvPr id="11" name="object 11"/>
          <p:cNvSpPr/>
          <p:nvPr/>
        </p:nvSpPr>
        <p:spPr>
          <a:xfrm>
            <a:off x="8149399" y="5303646"/>
            <a:ext cx="146780" cy="231266"/>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7786878" y="5308220"/>
            <a:ext cx="216218" cy="158115"/>
          </a:xfrm>
          <a:custGeom>
            <a:avLst/>
            <a:gdLst/>
            <a:ahLst/>
            <a:cxnLst/>
            <a:rect l="l" t="t" r="r" b="b"/>
            <a:pathLst>
              <a:path w="288290" h="158114">
                <a:moveTo>
                  <a:pt x="0" y="0"/>
                </a:moveTo>
                <a:lnTo>
                  <a:pt x="58547" y="0"/>
                </a:lnTo>
                <a:lnTo>
                  <a:pt x="83947" y="99440"/>
                </a:lnTo>
                <a:lnTo>
                  <a:pt x="115950" y="0"/>
                </a:lnTo>
                <a:lnTo>
                  <a:pt x="170688" y="0"/>
                </a:lnTo>
                <a:lnTo>
                  <a:pt x="204089" y="99694"/>
                </a:lnTo>
                <a:lnTo>
                  <a:pt x="229616" y="0"/>
                </a:lnTo>
                <a:lnTo>
                  <a:pt x="287781" y="0"/>
                </a:lnTo>
                <a:lnTo>
                  <a:pt x="229616" y="157987"/>
                </a:lnTo>
                <a:lnTo>
                  <a:pt x="175641" y="157987"/>
                </a:lnTo>
                <a:lnTo>
                  <a:pt x="143637" y="62991"/>
                </a:lnTo>
                <a:lnTo>
                  <a:pt x="112775" y="157987"/>
                </a:lnTo>
                <a:lnTo>
                  <a:pt x="58547" y="157987"/>
                </a:lnTo>
                <a:lnTo>
                  <a:pt x="0" y="0"/>
                </a:lnTo>
                <a:close/>
              </a:path>
            </a:pathLst>
          </a:custGeom>
          <a:ln w="9144">
            <a:solidFill>
              <a:srgbClr val="000000"/>
            </a:solidFill>
          </a:ln>
        </p:spPr>
        <p:txBody>
          <a:bodyPr wrap="square" lIns="0" tIns="0" rIns="0" bIns="0" rtlCol="0"/>
          <a:lstStyle/>
          <a:p>
            <a:endParaRPr/>
          </a:p>
        </p:txBody>
      </p:sp>
      <p:sp>
        <p:nvSpPr>
          <p:cNvPr id="13" name="object 13"/>
          <p:cNvSpPr/>
          <p:nvPr/>
        </p:nvSpPr>
        <p:spPr>
          <a:xfrm>
            <a:off x="7028021" y="5308220"/>
            <a:ext cx="45720" cy="158115"/>
          </a:xfrm>
          <a:custGeom>
            <a:avLst/>
            <a:gdLst/>
            <a:ahLst/>
            <a:cxnLst/>
            <a:rect l="l" t="t" r="r" b="b"/>
            <a:pathLst>
              <a:path w="60959" h="158114">
                <a:moveTo>
                  <a:pt x="0" y="0"/>
                </a:moveTo>
                <a:lnTo>
                  <a:pt x="60578" y="0"/>
                </a:lnTo>
                <a:lnTo>
                  <a:pt x="60578" y="157987"/>
                </a:lnTo>
                <a:lnTo>
                  <a:pt x="0" y="157987"/>
                </a:lnTo>
                <a:lnTo>
                  <a:pt x="0" y="0"/>
                </a:lnTo>
                <a:close/>
              </a:path>
            </a:pathLst>
          </a:custGeom>
          <a:ln w="9144">
            <a:solidFill>
              <a:srgbClr val="000000"/>
            </a:solidFill>
          </a:ln>
        </p:spPr>
        <p:txBody>
          <a:bodyPr wrap="square" lIns="0" tIns="0" rIns="0" bIns="0" rtlCol="0"/>
          <a:lstStyle/>
          <a:p>
            <a:endParaRPr/>
          </a:p>
        </p:txBody>
      </p:sp>
      <p:sp>
        <p:nvSpPr>
          <p:cNvPr id="14" name="object 14"/>
          <p:cNvSpPr/>
          <p:nvPr/>
        </p:nvSpPr>
        <p:spPr>
          <a:xfrm>
            <a:off x="6541294" y="5308220"/>
            <a:ext cx="125730" cy="161925"/>
          </a:xfrm>
          <a:custGeom>
            <a:avLst/>
            <a:gdLst/>
            <a:ahLst/>
            <a:cxnLst/>
            <a:rect l="l" t="t" r="r" b="b"/>
            <a:pathLst>
              <a:path w="167640" h="161925">
                <a:moveTo>
                  <a:pt x="0" y="0"/>
                </a:moveTo>
                <a:lnTo>
                  <a:pt x="60832" y="0"/>
                </a:lnTo>
                <a:lnTo>
                  <a:pt x="60832" y="86867"/>
                </a:lnTo>
                <a:lnTo>
                  <a:pt x="60832" y="96773"/>
                </a:lnTo>
                <a:lnTo>
                  <a:pt x="62610" y="103885"/>
                </a:lnTo>
                <a:lnTo>
                  <a:pt x="66294" y="108076"/>
                </a:lnTo>
                <a:lnTo>
                  <a:pt x="69976" y="112140"/>
                </a:lnTo>
                <a:lnTo>
                  <a:pt x="75183" y="114299"/>
                </a:lnTo>
                <a:lnTo>
                  <a:pt x="81788" y="114299"/>
                </a:lnTo>
                <a:lnTo>
                  <a:pt x="89026" y="114299"/>
                </a:lnTo>
                <a:lnTo>
                  <a:pt x="106552" y="76072"/>
                </a:lnTo>
                <a:lnTo>
                  <a:pt x="106552" y="0"/>
                </a:lnTo>
                <a:lnTo>
                  <a:pt x="167131" y="0"/>
                </a:lnTo>
                <a:lnTo>
                  <a:pt x="167131" y="157987"/>
                </a:lnTo>
                <a:lnTo>
                  <a:pt x="110490" y="157987"/>
                </a:lnTo>
                <a:lnTo>
                  <a:pt x="110490" y="132460"/>
                </a:lnTo>
                <a:lnTo>
                  <a:pt x="104179" y="139795"/>
                </a:lnTo>
                <a:lnTo>
                  <a:pt x="70675" y="159908"/>
                </a:lnTo>
                <a:lnTo>
                  <a:pt x="53340" y="161543"/>
                </a:lnTo>
                <a:lnTo>
                  <a:pt x="41530" y="160615"/>
                </a:lnTo>
                <a:lnTo>
                  <a:pt x="7983" y="138160"/>
                </a:lnTo>
                <a:lnTo>
                  <a:pt x="0" y="100583"/>
                </a:lnTo>
                <a:lnTo>
                  <a:pt x="0" y="0"/>
                </a:lnTo>
                <a:close/>
              </a:path>
            </a:pathLst>
          </a:custGeom>
          <a:ln w="9144">
            <a:solidFill>
              <a:srgbClr val="000000"/>
            </a:solidFill>
          </a:ln>
        </p:spPr>
        <p:txBody>
          <a:bodyPr wrap="square" lIns="0" tIns="0" rIns="0" bIns="0" rtlCol="0"/>
          <a:lstStyle/>
          <a:p>
            <a:endParaRPr/>
          </a:p>
        </p:txBody>
      </p:sp>
      <p:sp>
        <p:nvSpPr>
          <p:cNvPr id="15" name="object 15"/>
          <p:cNvSpPr/>
          <p:nvPr/>
        </p:nvSpPr>
        <p:spPr>
          <a:xfrm>
            <a:off x="6207538" y="5303647"/>
            <a:ext cx="132206" cy="170687"/>
          </a:xfrm>
          <a:prstGeom prst="rect">
            <a:avLst/>
          </a:prstGeom>
          <a:blipFill>
            <a:blip r:embed="rId6" cstate="print"/>
            <a:stretch>
              <a:fillRect/>
            </a:stretch>
          </a:blipFill>
        </p:spPr>
        <p:txBody>
          <a:bodyPr wrap="square" lIns="0" tIns="0" rIns="0" bIns="0" rtlCol="0"/>
          <a:lstStyle/>
          <a:p>
            <a:endParaRPr/>
          </a:p>
        </p:txBody>
      </p:sp>
      <p:sp>
        <p:nvSpPr>
          <p:cNvPr id="16" name="object 16"/>
          <p:cNvSpPr/>
          <p:nvPr/>
        </p:nvSpPr>
        <p:spPr>
          <a:xfrm>
            <a:off x="8004905" y="5300090"/>
            <a:ext cx="143351" cy="174244"/>
          </a:xfrm>
          <a:prstGeom prst="rect">
            <a:avLst/>
          </a:prstGeom>
          <a:blipFill>
            <a:blip r:embed="rId7" cstate="print"/>
            <a:stretch>
              <a:fillRect/>
            </a:stretch>
          </a:blipFill>
        </p:spPr>
        <p:txBody>
          <a:bodyPr wrap="square" lIns="0" tIns="0" rIns="0" bIns="0" rtlCol="0"/>
          <a:lstStyle/>
          <a:p>
            <a:endParaRPr/>
          </a:p>
        </p:txBody>
      </p:sp>
      <p:sp>
        <p:nvSpPr>
          <p:cNvPr id="17" name="object 17"/>
          <p:cNvSpPr/>
          <p:nvPr/>
        </p:nvSpPr>
        <p:spPr>
          <a:xfrm>
            <a:off x="7565899" y="5304663"/>
            <a:ext cx="137636" cy="165100"/>
          </a:xfrm>
          <a:custGeom>
            <a:avLst/>
            <a:gdLst/>
            <a:ahLst/>
            <a:cxnLst/>
            <a:rect l="l" t="t" r="r" b="b"/>
            <a:pathLst>
              <a:path w="183515" h="165100">
                <a:moveTo>
                  <a:pt x="89280" y="0"/>
                </a:moveTo>
                <a:lnTo>
                  <a:pt x="132161" y="5786"/>
                </a:lnTo>
                <a:lnTo>
                  <a:pt x="167003" y="30843"/>
                </a:lnTo>
                <a:lnTo>
                  <a:pt x="182364" y="75848"/>
                </a:lnTo>
                <a:lnTo>
                  <a:pt x="183006" y="90805"/>
                </a:lnTo>
                <a:lnTo>
                  <a:pt x="183006" y="97536"/>
                </a:lnTo>
                <a:lnTo>
                  <a:pt x="61594" y="97536"/>
                </a:lnTo>
                <a:lnTo>
                  <a:pt x="62610" y="107315"/>
                </a:lnTo>
                <a:lnTo>
                  <a:pt x="65277" y="114553"/>
                </a:lnTo>
                <a:lnTo>
                  <a:pt x="69468" y="119380"/>
                </a:lnTo>
                <a:lnTo>
                  <a:pt x="75310" y="126111"/>
                </a:lnTo>
                <a:lnTo>
                  <a:pt x="82930" y="129540"/>
                </a:lnTo>
                <a:lnTo>
                  <a:pt x="92328" y="129540"/>
                </a:lnTo>
                <a:lnTo>
                  <a:pt x="98297" y="129540"/>
                </a:lnTo>
                <a:lnTo>
                  <a:pt x="119887" y="115189"/>
                </a:lnTo>
                <a:lnTo>
                  <a:pt x="179577" y="120650"/>
                </a:lnTo>
                <a:lnTo>
                  <a:pt x="146557" y="154812"/>
                </a:lnTo>
                <a:lnTo>
                  <a:pt x="108088" y="164457"/>
                </a:lnTo>
                <a:lnTo>
                  <a:pt x="91058" y="165100"/>
                </a:lnTo>
                <a:lnTo>
                  <a:pt x="76178" y="164552"/>
                </a:lnTo>
                <a:lnTo>
                  <a:pt x="33010" y="151217"/>
                </a:lnTo>
                <a:lnTo>
                  <a:pt x="6643" y="118094"/>
                </a:lnTo>
                <a:lnTo>
                  <a:pt x="0" y="82803"/>
                </a:lnTo>
                <a:lnTo>
                  <a:pt x="1478" y="65186"/>
                </a:lnTo>
                <a:lnTo>
                  <a:pt x="23749" y="22859"/>
                </a:lnTo>
                <a:lnTo>
                  <a:pt x="69468" y="1428"/>
                </a:lnTo>
                <a:lnTo>
                  <a:pt x="89280" y="0"/>
                </a:lnTo>
                <a:close/>
              </a:path>
            </a:pathLst>
          </a:custGeom>
          <a:ln w="9144">
            <a:solidFill>
              <a:srgbClr val="000000"/>
            </a:solidFill>
          </a:ln>
        </p:spPr>
        <p:txBody>
          <a:bodyPr wrap="square" lIns="0" tIns="0" rIns="0" bIns="0" rtlCol="0"/>
          <a:lstStyle/>
          <a:p>
            <a:endParaRPr/>
          </a:p>
        </p:txBody>
      </p:sp>
      <p:sp>
        <p:nvSpPr>
          <p:cNvPr id="18" name="object 18"/>
          <p:cNvSpPr/>
          <p:nvPr/>
        </p:nvSpPr>
        <p:spPr>
          <a:xfrm>
            <a:off x="7091458" y="5300090"/>
            <a:ext cx="132874" cy="174244"/>
          </a:xfrm>
          <a:prstGeom prst="rect">
            <a:avLst/>
          </a:prstGeom>
          <a:blipFill>
            <a:blip r:embed="rId8" cstate="print"/>
            <a:stretch>
              <a:fillRect/>
            </a:stretch>
          </a:blipFill>
        </p:spPr>
        <p:txBody>
          <a:bodyPr wrap="square" lIns="0" tIns="0" rIns="0" bIns="0" rtlCol="0"/>
          <a:lstStyle/>
          <a:p>
            <a:endParaRPr/>
          </a:p>
        </p:txBody>
      </p:sp>
      <p:sp>
        <p:nvSpPr>
          <p:cNvPr id="19" name="object 19"/>
          <p:cNvSpPr/>
          <p:nvPr/>
        </p:nvSpPr>
        <p:spPr>
          <a:xfrm>
            <a:off x="6690742" y="5300090"/>
            <a:ext cx="243173" cy="174244"/>
          </a:xfrm>
          <a:prstGeom prst="rect">
            <a:avLst/>
          </a:prstGeom>
          <a:blipFill>
            <a:blip r:embed="rId9" cstate="print"/>
            <a:stretch>
              <a:fillRect/>
            </a:stretch>
          </a:blipFill>
        </p:spPr>
        <p:txBody>
          <a:bodyPr wrap="square" lIns="0" tIns="0" rIns="0" bIns="0" rtlCol="0"/>
          <a:lstStyle/>
          <a:p>
            <a:endParaRPr/>
          </a:p>
        </p:txBody>
      </p:sp>
      <p:sp>
        <p:nvSpPr>
          <p:cNvPr id="20" name="object 20"/>
          <p:cNvSpPr/>
          <p:nvPr/>
        </p:nvSpPr>
        <p:spPr>
          <a:xfrm>
            <a:off x="7419499" y="5248021"/>
            <a:ext cx="125730" cy="218440"/>
          </a:xfrm>
          <a:custGeom>
            <a:avLst/>
            <a:gdLst/>
            <a:ahLst/>
            <a:cxnLst/>
            <a:rect l="l" t="t" r="r" b="b"/>
            <a:pathLst>
              <a:path w="167640" h="218439">
                <a:moveTo>
                  <a:pt x="0" y="0"/>
                </a:moveTo>
                <a:lnTo>
                  <a:pt x="60578" y="0"/>
                </a:lnTo>
                <a:lnTo>
                  <a:pt x="60578" y="80390"/>
                </a:lnTo>
                <a:lnTo>
                  <a:pt x="66768" y="74461"/>
                </a:lnTo>
                <a:lnTo>
                  <a:pt x="106023" y="56977"/>
                </a:lnTo>
                <a:lnTo>
                  <a:pt x="114045" y="56641"/>
                </a:lnTo>
                <a:lnTo>
                  <a:pt x="125761" y="57572"/>
                </a:lnTo>
                <a:lnTo>
                  <a:pt x="159148" y="80152"/>
                </a:lnTo>
                <a:lnTo>
                  <a:pt x="167131" y="117728"/>
                </a:lnTo>
                <a:lnTo>
                  <a:pt x="167131" y="218185"/>
                </a:lnTo>
                <a:lnTo>
                  <a:pt x="106299" y="218185"/>
                </a:lnTo>
                <a:lnTo>
                  <a:pt x="106299" y="131317"/>
                </a:lnTo>
                <a:lnTo>
                  <a:pt x="106299" y="121411"/>
                </a:lnTo>
                <a:lnTo>
                  <a:pt x="104520" y="114426"/>
                </a:lnTo>
                <a:lnTo>
                  <a:pt x="100837" y="110235"/>
                </a:lnTo>
                <a:lnTo>
                  <a:pt x="97154" y="106171"/>
                </a:lnTo>
                <a:lnTo>
                  <a:pt x="91948" y="104139"/>
                </a:lnTo>
                <a:lnTo>
                  <a:pt x="85343" y="104139"/>
                </a:lnTo>
                <a:lnTo>
                  <a:pt x="77977" y="104139"/>
                </a:lnTo>
                <a:lnTo>
                  <a:pt x="60578" y="142366"/>
                </a:lnTo>
                <a:lnTo>
                  <a:pt x="60578" y="218185"/>
                </a:lnTo>
                <a:lnTo>
                  <a:pt x="0" y="218185"/>
                </a:lnTo>
                <a:lnTo>
                  <a:pt x="0" y="0"/>
                </a:lnTo>
                <a:close/>
              </a:path>
            </a:pathLst>
          </a:custGeom>
          <a:ln w="9144">
            <a:solidFill>
              <a:srgbClr val="000000"/>
            </a:solidFill>
          </a:ln>
        </p:spPr>
        <p:txBody>
          <a:bodyPr wrap="square" lIns="0" tIns="0" rIns="0" bIns="0" rtlCol="0"/>
          <a:lstStyle/>
          <a:p>
            <a:endParaRPr/>
          </a:p>
        </p:txBody>
      </p:sp>
      <p:sp>
        <p:nvSpPr>
          <p:cNvPr id="21" name="object 21"/>
          <p:cNvSpPr/>
          <p:nvPr/>
        </p:nvSpPr>
        <p:spPr>
          <a:xfrm>
            <a:off x="7310342" y="5248021"/>
            <a:ext cx="89059" cy="222250"/>
          </a:xfrm>
          <a:custGeom>
            <a:avLst/>
            <a:gdLst/>
            <a:ahLst/>
            <a:cxnLst/>
            <a:rect l="l" t="t" r="r" b="b"/>
            <a:pathLst>
              <a:path w="118745" h="222250">
                <a:moveTo>
                  <a:pt x="83057" y="0"/>
                </a:moveTo>
                <a:lnTo>
                  <a:pt x="83057" y="60197"/>
                </a:lnTo>
                <a:lnTo>
                  <a:pt x="116331" y="60197"/>
                </a:lnTo>
                <a:lnTo>
                  <a:pt x="116331" y="104520"/>
                </a:lnTo>
                <a:lnTo>
                  <a:pt x="83057" y="104520"/>
                </a:lnTo>
                <a:lnTo>
                  <a:pt x="83057" y="160527"/>
                </a:lnTo>
                <a:lnTo>
                  <a:pt x="83057" y="167258"/>
                </a:lnTo>
                <a:lnTo>
                  <a:pt x="83693" y="171703"/>
                </a:lnTo>
                <a:lnTo>
                  <a:pt x="84962" y="173862"/>
                </a:lnTo>
                <a:lnTo>
                  <a:pt x="86995" y="177291"/>
                </a:lnTo>
                <a:lnTo>
                  <a:pt x="90424" y="178942"/>
                </a:lnTo>
                <a:lnTo>
                  <a:pt x="95376" y="178942"/>
                </a:lnTo>
                <a:lnTo>
                  <a:pt x="99822" y="178942"/>
                </a:lnTo>
                <a:lnTo>
                  <a:pt x="106045" y="177672"/>
                </a:lnTo>
                <a:lnTo>
                  <a:pt x="114173" y="175132"/>
                </a:lnTo>
                <a:lnTo>
                  <a:pt x="118618" y="216915"/>
                </a:lnTo>
                <a:lnTo>
                  <a:pt x="107567" y="219063"/>
                </a:lnTo>
                <a:lnTo>
                  <a:pt x="96885" y="220567"/>
                </a:lnTo>
                <a:lnTo>
                  <a:pt x="86560" y="221452"/>
                </a:lnTo>
                <a:lnTo>
                  <a:pt x="76580" y="221741"/>
                </a:lnTo>
                <a:lnTo>
                  <a:pt x="66059" y="221384"/>
                </a:lnTo>
                <a:lnTo>
                  <a:pt x="30860" y="206247"/>
                </a:lnTo>
                <a:lnTo>
                  <a:pt x="22351" y="160146"/>
                </a:lnTo>
                <a:lnTo>
                  <a:pt x="22351" y="104520"/>
                </a:lnTo>
                <a:lnTo>
                  <a:pt x="0" y="104520"/>
                </a:lnTo>
                <a:lnTo>
                  <a:pt x="0" y="60197"/>
                </a:lnTo>
                <a:lnTo>
                  <a:pt x="22351" y="60197"/>
                </a:lnTo>
                <a:lnTo>
                  <a:pt x="22351" y="31114"/>
                </a:lnTo>
                <a:lnTo>
                  <a:pt x="83057" y="0"/>
                </a:lnTo>
                <a:close/>
              </a:path>
            </a:pathLst>
          </a:custGeom>
          <a:ln w="9144">
            <a:solidFill>
              <a:srgbClr val="000000"/>
            </a:solidFill>
          </a:ln>
        </p:spPr>
        <p:txBody>
          <a:bodyPr wrap="square" lIns="0" tIns="0" rIns="0" bIns="0" rtlCol="0"/>
          <a:lstStyle/>
          <a:p>
            <a:endParaRPr/>
          </a:p>
        </p:txBody>
      </p:sp>
      <p:sp>
        <p:nvSpPr>
          <p:cNvPr id="22" name="object 22"/>
          <p:cNvSpPr/>
          <p:nvPr/>
        </p:nvSpPr>
        <p:spPr>
          <a:xfrm>
            <a:off x="7028021" y="5248022"/>
            <a:ext cx="45720" cy="41275"/>
          </a:xfrm>
          <a:custGeom>
            <a:avLst/>
            <a:gdLst/>
            <a:ahLst/>
            <a:cxnLst/>
            <a:rect l="l" t="t" r="r" b="b"/>
            <a:pathLst>
              <a:path w="60959" h="41275">
                <a:moveTo>
                  <a:pt x="0" y="0"/>
                </a:moveTo>
                <a:lnTo>
                  <a:pt x="60578" y="0"/>
                </a:lnTo>
                <a:lnTo>
                  <a:pt x="60578" y="41274"/>
                </a:lnTo>
                <a:lnTo>
                  <a:pt x="0" y="41274"/>
                </a:lnTo>
                <a:lnTo>
                  <a:pt x="0" y="0"/>
                </a:lnTo>
                <a:close/>
              </a:path>
            </a:pathLst>
          </a:custGeom>
          <a:ln w="9144">
            <a:solidFill>
              <a:srgbClr val="000000"/>
            </a:solidFill>
          </a:ln>
        </p:spPr>
        <p:txBody>
          <a:bodyPr wrap="square" lIns="0" tIns="0" rIns="0" bIns="0" rtlCol="0"/>
          <a:lstStyle/>
          <a:p>
            <a:endParaRPr/>
          </a:p>
        </p:txBody>
      </p:sp>
      <p:sp>
        <p:nvSpPr>
          <p:cNvPr id="23" name="object 23"/>
          <p:cNvSpPr/>
          <p:nvPr/>
        </p:nvSpPr>
        <p:spPr>
          <a:xfrm>
            <a:off x="6432519" y="5248021"/>
            <a:ext cx="89059" cy="222250"/>
          </a:xfrm>
          <a:custGeom>
            <a:avLst/>
            <a:gdLst/>
            <a:ahLst/>
            <a:cxnLst/>
            <a:rect l="l" t="t" r="r" b="b"/>
            <a:pathLst>
              <a:path w="118745" h="222250">
                <a:moveTo>
                  <a:pt x="83057" y="0"/>
                </a:moveTo>
                <a:lnTo>
                  <a:pt x="83057" y="60197"/>
                </a:lnTo>
                <a:lnTo>
                  <a:pt x="116331" y="60197"/>
                </a:lnTo>
                <a:lnTo>
                  <a:pt x="116331" y="104520"/>
                </a:lnTo>
                <a:lnTo>
                  <a:pt x="83057" y="104520"/>
                </a:lnTo>
                <a:lnTo>
                  <a:pt x="83057" y="160527"/>
                </a:lnTo>
                <a:lnTo>
                  <a:pt x="83057" y="167258"/>
                </a:lnTo>
                <a:lnTo>
                  <a:pt x="83692" y="171703"/>
                </a:lnTo>
                <a:lnTo>
                  <a:pt x="84962" y="173862"/>
                </a:lnTo>
                <a:lnTo>
                  <a:pt x="86994" y="177291"/>
                </a:lnTo>
                <a:lnTo>
                  <a:pt x="90424" y="178942"/>
                </a:lnTo>
                <a:lnTo>
                  <a:pt x="95376" y="178942"/>
                </a:lnTo>
                <a:lnTo>
                  <a:pt x="99822" y="178942"/>
                </a:lnTo>
                <a:lnTo>
                  <a:pt x="106044" y="177672"/>
                </a:lnTo>
                <a:lnTo>
                  <a:pt x="114173" y="175132"/>
                </a:lnTo>
                <a:lnTo>
                  <a:pt x="118617" y="216915"/>
                </a:lnTo>
                <a:lnTo>
                  <a:pt x="107567" y="219063"/>
                </a:lnTo>
                <a:lnTo>
                  <a:pt x="96885" y="220567"/>
                </a:lnTo>
                <a:lnTo>
                  <a:pt x="86560" y="221452"/>
                </a:lnTo>
                <a:lnTo>
                  <a:pt x="76580" y="221741"/>
                </a:lnTo>
                <a:lnTo>
                  <a:pt x="66059" y="221384"/>
                </a:lnTo>
                <a:lnTo>
                  <a:pt x="30860" y="206247"/>
                </a:lnTo>
                <a:lnTo>
                  <a:pt x="22351" y="160146"/>
                </a:lnTo>
                <a:lnTo>
                  <a:pt x="22351" y="104520"/>
                </a:lnTo>
                <a:lnTo>
                  <a:pt x="0" y="104520"/>
                </a:lnTo>
                <a:lnTo>
                  <a:pt x="0" y="60197"/>
                </a:lnTo>
                <a:lnTo>
                  <a:pt x="22351" y="60197"/>
                </a:lnTo>
                <a:lnTo>
                  <a:pt x="22351" y="31114"/>
                </a:lnTo>
                <a:lnTo>
                  <a:pt x="83057" y="0"/>
                </a:lnTo>
                <a:close/>
              </a:path>
            </a:pathLst>
          </a:custGeom>
          <a:ln w="9144">
            <a:solidFill>
              <a:srgbClr val="000000"/>
            </a:solidFill>
          </a:ln>
        </p:spPr>
        <p:txBody>
          <a:bodyPr wrap="square" lIns="0" tIns="0" rIns="0" bIns="0" rtlCol="0"/>
          <a:lstStyle/>
          <a:p>
            <a:endParaRPr/>
          </a:p>
        </p:txBody>
      </p:sp>
      <p:sp>
        <p:nvSpPr>
          <p:cNvPr id="24" name="object 24"/>
          <p:cNvSpPr/>
          <p:nvPr/>
        </p:nvSpPr>
        <p:spPr>
          <a:xfrm>
            <a:off x="6364985" y="5248021"/>
            <a:ext cx="45720" cy="218440"/>
          </a:xfrm>
          <a:custGeom>
            <a:avLst/>
            <a:gdLst/>
            <a:ahLst/>
            <a:cxnLst/>
            <a:rect l="l" t="t" r="r" b="b"/>
            <a:pathLst>
              <a:path w="60959" h="218439">
                <a:moveTo>
                  <a:pt x="0" y="0"/>
                </a:moveTo>
                <a:lnTo>
                  <a:pt x="60705" y="0"/>
                </a:lnTo>
                <a:lnTo>
                  <a:pt x="60705" y="218185"/>
                </a:lnTo>
                <a:lnTo>
                  <a:pt x="0" y="218185"/>
                </a:lnTo>
                <a:lnTo>
                  <a:pt x="0" y="0"/>
                </a:lnTo>
                <a:close/>
              </a:path>
            </a:pathLst>
          </a:custGeom>
          <a:ln w="9144">
            <a:solidFill>
              <a:srgbClr val="000000"/>
            </a:solidFill>
          </a:ln>
        </p:spPr>
        <p:txBody>
          <a:bodyPr wrap="square" lIns="0" tIns="0" rIns="0" bIns="0" rtlCol="0"/>
          <a:lstStyle/>
          <a:p>
            <a:endParaRPr/>
          </a:p>
        </p:txBody>
      </p:sp>
      <p:sp>
        <p:nvSpPr>
          <p:cNvPr id="25" name="object 25"/>
          <p:cNvSpPr/>
          <p:nvPr/>
        </p:nvSpPr>
        <p:spPr>
          <a:xfrm>
            <a:off x="6026753" y="5239765"/>
            <a:ext cx="166020" cy="234822"/>
          </a:xfrm>
          <a:prstGeom prst="rect">
            <a:avLst/>
          </a:prstGeom>
          <a:blipFill>
            <a:blip r:embed="rId10" cstate="print"/>
            <a:stretch>
              <a:fillRect/>
            </a:stretch>
          </a:blipFill>
        </p:spPr>
        <p:txBody>
          <a:bodyPr wrap="square" lIns="0" tIns="0" rIns="0" bIns="0" rtlCol="0"/>
          <a:lstStyle/>
          <a:p>
            <a:endParaRPr/>
          </a:p>
        </p:txBody>
      </p:sp>
      <p:sp>
        <p:nvSpPr>
          <p:cNvPr id="26" name="object 26"/>
          <p:cNvSpPr/>
          <p:nvPr/>
        </p:nvSpPr>
        <p:spPr>
          <a:xfrm>
            <a:off x="6197918" y="5613831"/>
            <a:ext cx="2087213" cy="279488"/>
          </a:xfrm>
          <a:prstGeom prst="rect">
            <a:avLst/>
          </a:prstGeom>
          <a:blipFill>
            <a:blip r:embed="rId11" cstate="print"/>
            <a:stretch>
              <a:fillRect/>
            </a:stretch>
          </a:blipFill>
        </p:spPr>
        <p:txBody>
          <a:bodyPr wrap="square" lIns="0" tIns="0" rIns="0" bIns="0" rtlCol="0"/>
          <a:lstStyle/>
          <a:p>
            <a:endParaRPr/>
          </a:p>
        </p:txBody>
      </p:sp>
      <p:sp>
        <p:nvSpPr>
          <p:cNvPr id="27" name="object 27"/>
          <p:cNvSpPr/>
          <p:nvPr/>
        </p:nvSpPr>
        <p:spPr>
          <a:xfrm>
            <a:off x="7746587" y="5771883"/>
            <a:ext cx="48577" cy="121920"/>
          </a:xfrm>
          <a:custGeom>
            <a:avLst/>
            <a:gdLst/>
            <a:ahLst/>
            <a:cxnLst/>
            <a:rect l="l" t="t" r="r" b="b"/>
            <a:pathLst>
              <a:path w="64770" h="121920">
                <a:moveTo>
                  <a:pt x="0" y="0"/>
                </a:moveTo>
                <a:lnTo>
                  <a:pt x="64643" y="0"/>
                </a:lnTo>
                <a:lnTo>
                  <a:pt x="64643" y="49860"/>
                </a:lnTo>
                <a:lnTo>
                  <a:pt x="53213" y="93319"/>
                </a:lnTo>
                <a:lnTo>
                  <a:pt x="14097" y="121437"/>
                </a:lnTo>
                <a:lnTo>
                  <a:pt x="0" y="94945"/>
                </a:lnTo>
                <a:lnTo>
                  <a:pt x="7905" y="90937"/>
                </a:lnTo>
                <a:lnTo>
                  <a:pt x="14478" y="86936"/>
                </a:lnTo>
                <a:lnTo>
                  <a:pt x="30861" y="60121"/>
                </a:lnTo>
                <a:lnTo>
                  <a:pt x="0" y="60121"/>
                </a:lnTo>
                <a:lnTo>
                  <a:pt x="0" y="0"/>
                </a:lnTo>
                <a:close/>
              </a:path>
            </a:pathLst>
          </a:custGeom>
          <a:ln w="9143">
            <a:solidFill>
              <a:srgbClr val="000000"/>
            </a:solidFill>
          </a:ln>
        </p:spPr>
        <p:txBody>
          <a:bodyPr wrap="square" lIns="0" tIns="0" rIns="0" bIns="0" rtlCol="0"/>
          <a:lstStyle/>
          <a:p>
            <a:endParaRPr/>
          </a:p>
        </p:txBody>
      </p:sp>
      <p:sp>
        <p:nvSpPr>
          <p:cNvPr id="28" name="object 28"/>
          <p:cNvSpPr/>
          <p:nvPr/>
        </p:nvSpPr>
        <p:spPr>
          <a:xfrm>
            <a:off x="7939563" y="5756999"/>
            <a:ext cx="40958" cy="45085"/>
          </a:xfrm>
          <a:custGeom>
            <a:avLst/>
            <a:gdLst/>
            <a:ahLst/>
            <a:cxnLst/>
            <a:rect l="l" t="t" r="r" b="b"/>
            <a:pathLst>
              <a:path w="54609" h="45085">
                <a:moveTo>
                  <a:pt x="54483" y="0"/>
                </a:moveTo>
                <a:lnTo>
                  <a:pt x="48146" y="2164"/>
                </a:lnTo>
                <a:lnTo>
                  <a:pt x="41703" y="4200"/>
                </a:lnTo>
                <a:lnTo>
                  <a:pt x="35141" y="6107"/>
                </a:lnTo>
                <a:lnTo>
                  <a:pt x="28448" y="7886"/>
                </a:lnTo>
                <a:lnTo>
                  <a:pt x="16129" y="11163"/>
                </a:lnTo>
                <a:lnTo>
                  <a:pt x="8382" y="14389"/>
                </a:lnTo>
                <a:lnTo>
                  <a:pt x="5080" y="17564"/>
                </a:lnTo>
                <a:lnTo>
                  <a:pt x="1650" y="20840"/>
                </a:lnTo>
                <a:lnTo>
                  <a:pt x="0" y="24561"/>
                </a:lnTo>
                <a:lnTo>
                  <a:pt x="0" y="28727"/>
                </a:lnTo>
                <a:lnTo>
                  <a:pt x="0" y="33489"/>
                </a:lnTo>
                <a:lnTo>
                  <a:pt x="1650" y="37376"/>
                </a:lnTo>
                <a:lnTo>
                  <a:pt x="4953" y="40411"/>
                </a:lnTo>
                <a:lnTo>
                  <a:pt x="8255" y="43433"/>
                </a:lnTo>
                <a:lnTo>
                  <a:pt x="13208" y="44945"/>
                </a:lnTo>
                <a:lnTo>
                  <a:pt x="19685" y="44945"/>
                </a:lnTo>
                <a:lnTo>
                  <a:pt x="26416" y="44945"/>
                </a:lnTo>
                <a:lnTo>
                  <a:pt x="32639" y="43306"/>
                </a:lnTo>
                <a:lnTo>
                  <a:pt x="38481" y="40030"/>
                </a:lnTo>
                <a:lnTo>
                  <a:pt x="44323" y="36766"/>
                </a:lnTo>
                <a:lnTo>
                  <a:pt x="48387" y="32765"/>
                </a:lnTo>
                <a:lnTo>
                  <a:pt x="50800" y="28054"/>
                </a:lnTo>
                <a:lnTo>
                  <a:pt x="53213" y="23342"/>
                </a:lnTo>
                <a:lnTo>
                  <a:pt x="54483" y="17221"/>
                </a:lnTo>
                <a:lnTo>
                  <a:pt x="54483" y="9677"/>
                </a:lnTo>
                <a:lnTo>
                  <a:pt x="54483" y="0"/>
                </a:lnTo>
                <a:close/>
              </a:path>
            </a:pathLst>
          </a:custGeom>
          <a:ln w="9144">
            <a:solidFill>
              <a:srgbClr val="000000"/>
            </a:solidFill>
          </a:ln>
        </p:spPr>
        <p:txBody>
          <a:bodyPr wrap="square" lIns="0" tIns="0" rIns="0" bIns="0" rtlCol="0"/>
          <a:lstStyle/>
          <a:p>
            <a:endParaRPr/>
          </a:p>
        </p:txBody>
      </p:sp>
      <p:sp>
        <p:nvSpPr>
          <p:cNvPr id="29" name="object 29"/>
          <p:cNvSpPr/>
          <p:nvPr/>
        </p:nvSpPr>
        <p:spPr>
          <a:xfrm>
            <a:off x="6699504" y="5714886"/>
            <a:ext cx="39529" cy="75565"/>
          </a:xfrm>
          <a:custGeom>
            <a:avLst/>
            <a:gdLst/>
            <a:ahLst/>
            <a:cxnLst/>
            <a:rect l="l" t="t" r="r" b="b"/>
            <a:pathLst>
              <a:path w="52704" h="75564">
                <a:moveTo>
                  <a:pt x="27050" y="0"/>
                </a:moveTo>
                <a:lnTo>
                  <a:pt x="19303" y="0"/>
                </a:lnTo>
                <a:lnTo>
                  <a:pt x="12826" y="3022"/>
                </a:lnTo>
                <a:lnTo>
                  <a:pt x="0" y="38544"/>
                </a:lnTo>
                <a:lnTo>
                  <a:pt x="498" y="47314"/>
                </a:lnTo>
                <a:lnTo>
                  <a:pt x="19811" y="75450"/>
                </a:lnTo>
                <a:lnTo>
                  <a:pt x="27812" y="75450"/>
                </a:lnTo>
                <a:lnTo>
                  <a:pt x="34798" y="75450"/>
                </a:lnTo>
                <a:lnTo>
                  <a:pt x="52704" y="37198"/>
                </a:lnTo>
                <a:lnTo>
                  <a:pt x="52230" y="28240"/>
                </a:lnTo>
                <a:lnTo>
                  <a:pt x="34162" y="0"/>
                </a:lnTo>
                <a:lnTo>
                  <a:pt x="27050" y="0"/>
                </a:lnTo>
                <a:close/>
              </a:path>
            </a:pathLst>
          </a:custGeom>
          <a:ln w="9144">
            <a:solidFill>
              <a:srgbClr val="000000"/>
            </a:solidFill>
          </a:ln>
        </p:spPr>
        <p:txBody>
          <a:bodyPr wrap="square" lIns="0" tIns="0" rIns="0" bIns="0" rtlCol="0"/>
          <a:lstStyle/>
          <a:p>
            <a:endParaRPr/>
          </a:p>
        </p:txBody>
      </p:sp>
      <p:sp>
        <p:nvSpPr>
          <p:cNvPr id="30" name="object 30"/>
          <p:cNvSpPr/>
          <p:nvPr/>
        </p:nvSpPr>
        <p:spPr>
          <a:xfrm>
            <a:off x="6243447" y="5714886"/>
            <a:ext cx="39529" cy="75565"/>
          </a:xfrm>
          <a:custGeom>
            <a:avLst/>
            <a:gdLst/>
            <a:ahLst/>
            <a:cxnLst/>
            <a:rect l="l" t="t" r="r" b="b"/>
            <a:pathLst>
              <a:path w="52704" h="75564">
                <a:moveTo>
                  <a:pt x="27050" y="0"/>
                </a:moveTo>
                <a:lnTo>
                  <a:pt x="19303" y="0"/>
                </a:lnTo>
                <a:lnTo>
                  <a:pt x="12826" y="3022"/>
                </a:lnTo>
                <a:lnTo>
                  <a:pt x="0" y="38544"/>
                </a:lnTo>
                <a:lnTo>
                  <a:pt x="498" y="47314"/>
                </a:lnTo>
                <a:lnTo>
                  <a:pt x="19811" y="75450"/>
                </a:lnTo>
                <a:lnTo>
                  <a:pt x="27812" y="75450"/>
                </a:lnTo>
                <a:lnTo>
                  <a:pt x="34798" y="75450"/>
                </a:lnTo>
                <a:lnTo>
                  <a:pt x="52704" y="37198"/>
                </a:lnTo>
                <a:lnTo>
                  <a:pt x="52230" y="28240"/>
                </a:lnTo>
                <a:lnTo>
                  <a:pt x="34162" y="0"/>
                </a:lnTo>
                <a:lnTo>
                  <a:pt x="27050" y="0"/>
                </a:lnTo>
                <a:close/>
              </a:path>
            </a:pathLst>
          </a:custGeom>
          <a:ln w="9144">
            <a:solidFill>
              <a:srgbClr val="000000"/>
            </a:solidFill>
          </a:ln>
        </p:spPr>
        <p:txBody>
          <a:bodyPr wrap="square" lIns="0" tIns="0" rIns="0" bIns="0" rtlCol="0"/>
          <a:lstStyle/>
          <a:p>
            <a:endParaRPr/>
          </a:p>
        </p:txBody>
      </p:sp>
      <p:sp>
        <p:nvSpPr>
          <p:cNvPr id="31" name="object 31"/>
          <p:cNvSpPr/>
          <p:nvPr/>
        </p:nvSpPr>
        <p:spPr>
          <a:xfrm>
            <a:off x="6541674" y="5712054"/>
            <a:ext cx="45244" cy="83185"/>
          </a:xfrm>
          <a:custGeom>
            <a:avLst/>
            <a:gdLst/>
            <a:ahLst/>
            <a:cxnLst/>
            <a:rect l="l" t="t" r="r" b="b"/>
            <a:pathLst>
              <a:path w="60325" h="83185">
                <a:moveTo>
                  <a:pt x="30480" y="0"/>
                </a:moveTo>
                <a:lnTo>
                  <a:pt x="21717" y="0"/>
                </a:lnTo>
                <a:lnTo>
                  <a:pt x="14350" y="3403"/>
                </a:lnTo>
                <a:lnTo>
                  <a:pt x="0" y="41224"/>
                </a:lnTo>
                <a:lnTo>
                  <a:pt x="525" y="51101"/>
                </a:lnTo>
                <a:lnTo>
                  <a:pt x="21463" y="82600"/>
                </a:lnTo>
                <a:lnTo>
                  <a:pt x="30099" y="82600"/>
                </a:lnTo>
                <a:lnTo>
                  <a:pt x="38735" y="82600"/>
                </a:lnTo>
                <a:lnTo>
                  <a:pt x="59944" y="40627"/>
                </a:lnTo>
                <a:lnTo>
                  <a:pt x="59418" y="31014"/>
                </a:lnTo>
                <a:lnTo>
                  <a:pt x="38862" y="0"/>
                </a:lnTo>
                <a:lnTo>
                  <a:pt x="30480" y="0"/>
                </a:lnTo>
                <a:close/>
              </a:path>
            </a:pathLst>
          </a:custGeom>
          <a:ln w="9144">
            <a:solidFill>
              <a:srgbClr val="000000"/>
            </a:solidFill>
          </a:ln>
        </p:spPr>
        <p:txBody>
          <a:bodyPr wrap="square" lIns="0" tIns="0" rIns="0" bIns="0" rtlCol="0"/>
          <a:lstStyle/>
          <a:p>
            <a:endParaRPr/>
          </a:p>
        </p:txBody>
      </p:sp>
      <p:sp>
        <p:nvSpPr>
          <p:cNvPr id="32" name="object 32"/>
          <p:cNvSpPr/>
          <p:nvPr/>
        </p:nvSpPr>
        <p:spPr>
          <a:xfrm>
            <a:off x="6922960" y="5706249"/>
            <a:ext cx="44768" cy="33020"/>
          </a:xfrm>
          <a:custGeom>
            <a:avLst/>
            <a:gdLst/>
            <a:ahLst/>
            <a:cxnLst/>
            <a:rect l="l" t="t" r="r" b="b"/>
            <a:pathLst>
              <a:path w="59690" h="33020">
                <a:moveTo>
                  <a:pt x="30099" y="0"/>
                </a:moveTo>
                <a:lnTo>
                  <a:pt x="0" y="32740"/>
                </a:lnTo>
                <a:lnTo>
                  <a:pt x="59689" y="32740"/>
                </a:lnTo>
                <a:lnTo>
                  <a:pt x="38353" y="0"/>
                </a:lnTo>
                <a:lnTo>
                  <a:pt x="30099" y="0"/>
                </a:lnTo>
                <a:close/>
              </a:path>
            </a:pathLst>
          </a:custGeom>
          <a:ln w="9144">
            <a:solidFill>
              <a:srgbClr val="000000"/>
            </a:solidFill>
          </a:ln>
        </p:spPr>
        <p:txBody>
          <a:bodyPr wrap="square" lIns="0" tIns="0" rIns="0" bIns="0" rtlCol="0"/>
          <a:lstStyle/>
          <a:p>
            <a:endParaRPr/>
          </a:p>
        </p:txBody>
      </p:sp>
      <p:sp>
        <p:nvSpPr>
          <p:cNvPr id="33" name="object 33"/>
          <p:cNvSpPr/>
          <p:nvPr/>
        </p:nvSpPr>
        <p:spPr>
          <a:xfrm>
            <a:off x="6390322" y="5706249"/>
            <a:ext cx="44768" cy="33020"/>
          </a:xfrm>
          <a:custGeom>
            <a:avLst/>
            <a:gdLst/>
            <a:ahLst/>
            <a:cxnLst/>
            <a:rect l="l" t="t" r="r" b="b"/>
            <a:pathLst>
              <a:path w="59690" h="33020">
                <a:moveTo>
                  <a:pt x="30099" y="0"/>
                </a:moveTo>
                <a:lnTo>
                  <a:pt x="0" y="32740"/>
                </a:lnTo>
                <a:lnTo>
                  <a:pt x="59690" y="32740"/>
                </a:lnTo>
                <a:lnTo>
                  <a:pt x="38353" y="0"/>
                </a:lnTo>
                <a:lnTo>
                  <a:pt x="30099" y="0"/>
                </a:lnTo>
                <a:close/>
              </a:path>
            </a:pathLst>
          </a:custGeom>
          <a:ln w="9144">
            <a:solidFill>
              <a:srgbClr val="000000"/>
            </a:solidFill>
          </a:ln>
        </p:spPr>
        <p:txBody>
          <a:bodyPr wrap="square" lIns="0" tIns="0" rIns="0" bIns="0" rtlCol="0"/>
          <a:lstStyle/>
          <a:p>
            <a:endParaRPr/>
          </a:p>
        </p:txBody>
      </p:sp>
      <p:sp>
        <p:nvSpPr>
          <p:cNvPr id="34" name="object 34"/>
          <p:cNvSpPr/>
          <p:nvPr/>
        </p:nvSpPr>
        <p:spPr>
          <a:xfrm>
            <a:off x="7367492" y="5673954"/>
            <a:ext cx="45720" cy="158115"/>
          </a:xfrm>
          <a:custGeom>
            <a:avLst/>
            <a:gdLst/>
            <a:ahLst/>
            <a:cxnLst/>
            <a:rect l="l" t="t" r="r" b="b"/>
            <a:pathLst>
              <a:path w="60959" h="158114">
                <a:moveTo>
                  <a:pt x="0" y="0"/>
                </a:moveTo>
                <a:lnTo>
                  <a:pt x="60578" y="0"/>
                </a:lnTo>
                <a:lnTo>
                  <a:pt x="60578" y="158051"/>
                </a:lnTo>
                <a:lnTo>
                  <a:pt x="0" y="158051"/>
                </a:lnTo>
                <a:lnTo>
                  <a:pt x="0" y="0"/>
                </a:lnTo>
                <a:close/>
              </a:path>
            </a:pathLst>
          </a:custGeom>
          <a:ln w="9144">
            <a:solidFill>
              <a:srgbClr val="000000"/>
            </a:solidFill>
          </a:ln>
        </p:spPr>
        <p:txBody>
          <a:bodyPr wrap="square" lIns="0" tIns="0" rIns="0" bIns="0" rtlCol="0"/>
          <a:lstStyle/>
          <a:p>
            <a:endParaRPr/>
          </a:p>
        </p:txBody>
      </p:sp>
      <p:sp>
        <p:nvSpPr>
          <p:cNvPr id="35" name="object 35"/>
          <p:cNvSpPr/>
          <p:nvPr/>
        </p:nvSpPr>
        <p:spPr>
          <a:xfrm>
            <a:off x="8046148" y="5670385"/>
            <a:ext cx="137160" cy="165735"/>
          </a:xfrm>
          <a:custGeom>
            <a:avLst/>
            <a:gdLst/>
            <a:ahLst/>
            <a:cxnLst/>
            <a:rect l="l" t="t" r="r" b="b"/>
            <a:pathLst>
              <a:path w="182879" h="165735">
                <a:moveTo>
                  <a:pt x="92075" y="0"/>
                </a:moveTo>
                <a:lnTo>
                  <a:pt x="139795" y="7784"/>
                </a:lnTo>
                <a:lnTo>
                  <a:pt x="174740" y="41800"/>
                </a:lnTo>
                <a:lnTo>
                  <a:pt x="179577" y="54317"/>
                </a:lnTo>
                <a:lnTo>
                  <a:pt x="122681" y="61912"/>
                </a:lnTo>
                <a:lnTo>
                  <a:pt x="120903" y="55156"/>
                </a:lnTo>
                <a:lnTo>
                  <a:pt x="117601" y="50076"/>
                </a:lnTo>
                <a:lnTo>
                  <a:pt x="112902" y="46659"/>
                </a:lnTo>
                <a:lnTo>
                  <a:pt x="108203" y="43230"/>
                </a:lnTo>
                <a:lnTo>
                  <a:pt x="101853" y="41516"/>
                </a:lnTo>
                <a:lnTo>
                  <a:pt x="93852" y="41516"/>
                </a:lnTo>
                <a:lnTo>
                  <a:pt x="86758" y="42189"/>
                </a:lnTo>
                <a:lnTo>
                  <a:pt x="60898" y="74674"/>
                </a:lnTo>
                <a:lnTo>
                  <a:pt x="60325" y="84899"/>
                </a:lnTo>
                <a:lnTo>
                  <a:pt x="60896" y="94048"/>
                </a:lnTo>
                <a:lnTo>
                  <a:pt x="86149" y="123930"/>
                </a:lnTo>
                <a:lnTo>
                  <a:pt x="92963" y="124561"/>
                </a:lnTo>
                <a:lnTo>
                  <a:pt x="100965" y="124561"/>
                </a:lnTo>
                <a:lnTo>
                  <a:pt x="107569" y="122529"/>
                </a:lnTo>
                <a:lnTo>
                  <a:pt x="113029" y="118465"/>
                </a:lnTo>
                <a:lnTo>
                  <a:pt x="118491" y="114401"/>
                </a:lnTo>
                <a:lnTo>
                  <a:pt x="122427" y="108140"/>
                </a:lnTo>
                <a:lnTo>
                  <a:pt x="125222" y="99707"/>
                </a:lnTo>
                <a:lnTo>
                  <a:pt x="182752" y="106260"/>
                </a:lnTo>
                <a:lnTo>
                  <a:pt x="161321" y="143656"/>
                </a:lnTo>
                <a:lnTo>
                  <a:pt x="120189" y="163374"/>
                </a:lnTo>
                <a:lnTo>
                  <a:pt x="96393" y="165201"/>
                </a:lnTo>
                <a:lnTo>
                  <a:pt x="84343" y="164908"/>
                </a:lnTo>
                <a:lnTo>
                  <a:pt x="46462" y="157810"/>
                </a:lnTo>
                <a:lnTo>
                  <a:pt x="14985" y="133950"/>
                </a:lnTo>
                <a:lnTo>
                  <a:pt x="428" y="94360"/>
                </a:lnTo>
                <a:lnTo>
                  <a:pt x="0" y="83261"/>
                </a:lnTo>
                <a:lnTo>
                  <a:pt x="523" y="71580"/>
                </a:lnTo>
                <a:lnTo>
                  <a:pt x="15557" y="31389"/>
                </a:lnTo>
                <a:lnTo>
                  <a:pt x="46735" y="7277"/>
                </a:lnTo>
                <a:lnTo>
                  <a:pt x="78882" y="454"/>
                </a:lnTo>
                <a:lnTo>
                  <a:pt x="92075" y="0"/>
                </a:lnTo>
                <a:close/>
              </a:path>
            </a:pathLst>
          </a:custGeom>
          <a:ln w="9143">
            <a:solidFill>
              <a:srgbClr val="000000"/>
            </a:solidFill>
          </a:ln>
        </p:spPr>
        <p:txBody>
          <a:bodyPr wrap="square" lIns="0" tIns="0" rIns="0" bIns="0" rtlCol="0"/>
          <a:lstStyle/>
          <a:p>
            <a:endParaRPr/>
          </a:p>
        </p:txBody>
      </p:sp>
      <p:sp>
        <p:nvSpPr>
          <p:cNvPr id="36" name="object 36"/>
          <p:cNvSpPr/>
          <p:nvPr/>
        </p:nvSpPr>
        <p:spPr>
          <a:xfrm>
            <a:off x="7894035" y="5670385"/>
            <a:ext cx="136684" cy="165735"/>
          </a:xfrm>
          <a:custGeom>
            <a:avLst/>
            <a:gdLst/>
            <a:ahLst/>
            <a:cxnLst/>
            <a:rect l="l" t="t" r="r" b="b"/>
            <a:pathLst>
              <a:path w="182245" h="165735">
                <a:moveTo>
                  <a:pt x="86487" y="0"/>
                </a:moveTo>
                <a:lnTo>
                  <a:pt x="130175" y="3048"/>
                </a:lnTo>
                <a:lnTo>
                  <a:pt x="167004" y="26568"/>
                </a:lnTo>
                <a:lnTo>
                  <a:pt x="169925" y="34747"/>
                </a:lnTo>
                <a:lnTo>
                  <a:pt x="172974" y="42938"/>
                </a:lnTo>
                <a:lnTo>
                  <a:pt x="174371" y="50749"/>
                </a:lnTo>
                <a:lnTo>
                  <a:pt x="174371" y="58191"/>
                </a:lnTo>
                <a:lnTo>
                  <a:pt x="174371" y="127990"/>
                </a:lnTo>
                <a:lnTo>
                  <a:pt x="174371" y="135432"/>
                </a:lnTo>
                <a:lnTo>
                  <a:pt x="174878" y="141262"/>
                </a:lnTo>
                <a:lnTo>
                  <a:pt x="175768" y="145478"/>
                </a:lnTo>
                <a:lnTo>
                  <a:pt x="176784" y="149694"/>
                </a:lnTo>
                <a:lnTo>
                  <a:pt x="178816" y="155079"/>
                </a:lnTo>
                <a:lnTo>
                  <a:pt x="181991" y="161620"/>
                </a:lnTo>
                <a:lnTo>
                  <a:pt x="125095" y="161620"/>
                </a:lnTo>
                <a:lnTo>
                  <a:pt x="118618" y="142278"/>
                </a:lnTo>
                <a:lnTo>
                  <a:pt x="112639" y="147595"/>
                </a:lnTo>
                <a:lnTo>
                  <a:pt x="77533" y="163563"/>
                </a:lnTo>
                <a:lnTo>
                  <a:pt x="57530" y="165201"/>
                </a:lnTo>
                <a:lnTo>
                  <a:pt x="44269" y="164382"/>
                </a:lnTo>
                <a:lnTo>
                  <a:pt x="8197" y="145168"/>
                </a:lnTo>
                <a:lnTo>
                  <a:pt x="0" y="119799"/>
                </a:lnTo>
                <a:lnTo>
                  <a:pt x="664" y="111197"/>
                </a:lnTo>
                <a:lnTo>
                  <a:pt x="25558" y="80067"/>
                </a:lnTo>
                <a:lnTo>
                  <a:pt x="65079" y="69758"/>
                </a:lnTo>
                <a:lnTo>
                  <a:pt x="77628" y="67103"/>
                </a:lnTo>
                <a:lnTo>
                  <a:pt x="115189" y="56108"/>
                </a:lnTo>
                <a:lnTo>
                  <a:pt x="115189" y="48666"/>
                </a:lnTo>
                <a:lnTo>
                  <a:pt x="113665" y="43459"/>
                </a:lnTo>
                <a:lnTo>
                  <a:pt x="110490" y="40474"/>
                </a:lnTo>
                <a:lnTo>
                  <a:pt x="107442" y="37503"/>
                </a:lnTo>
                <a:lnTo>
                  <a:pt x="102107" y="36017"/>
                </a:lnTo>
                <a:lnTo>
                  <a:pt x="94361" y="36017"/>
                </a:lnTo>
                <a:lnTo>
                  <a:pt x="84454" y="36017"/>
                </a:lnTo>
                <a:lnTo>
                  <a:pt x="62611" y="54762"/>
                </a:lnTo>
                <a:lnTo>
                  <a:pt x="4699" y="48666"/>
                </a:lnTo>
                <a:lnTo>
                  <a:pt x="24256" y="13931"/>
                </a:lnTo>
                <a:lnTo>
                  <a:pt x="32003" y="9664"/>
                </a:lnTo>
                <a:lnTo>
                  <a:pt x="37465" y="6591"/>
                </a:lnTo>
                <a:lnTo>
                  <a:pt x="78152" y="157"/>
                </a:lnTo>
                <a:lnTo>
                  <a:pt x="86487" y="0"/>
                </a:lnTo>
                <a:close/>
              </a:path>
            </a:pathLst>
          </a:custGeom>
          <a:ln w="9143">
            <a:solidFill>
              <a:srgbClr val="000000"/>
            </a:solidFill>
          </a:ln>
        </p:spPr>
        <p:txBody>
          <a:bodyPr wrap="square" lIns="0" tIns="0" rIns="0" bIns="0" rtlCol="0"/>
          <a:lstStyle/>
          <a:p>
            <a:endParaRPr/>
          </a:p>
        </p:txBody>
      </p:sp>
      <p:sp>
        <p:nvSpPr>
          <p:cNvPr id="37" name="object 37"/>
          <p:cNvSpPr/>
          <p:nvPr/>
        </p:nvSpPr>
        <p:spPr>
          <a:xfrm>
            <a:off x="7438930" y="5665813"/>
            <a:ext cx="132206" cy="170764"/>
          </a:xfrm>
          <a:prstGeom prst="rect">
            <a:avLst/>
          </a:prstGeom>
          <a:blipFill>
            <a:blip r:embed="rId12" cstate="print"/>
            <a:stretch>
              <a:fillRect/>
            </a:stretch>
          </a:blipFill>
        </p:spPr>
        <p:txBody>
          <a:bodyPr wrap="square" lIns="0" tIns="0" rIns="0" bIns="0" rtlCol="0"/>
          <a:lstStyle/>
          <a:p>
            <a:endParaRPr/>
          </a:p>
        </p:txBody>
      </p:sp>
      <p:sp>
        <p:nvSpPr>
          <p:cNvPr id="38" name="object 38"/>
          <p:cNvSpPr/>
          <p:nvPr/>
        </p:nvSpPr>
        <p:spPr>
          <a:xfrm>
            <a:off x="6876670" y="5670385"/>
            <a:ext cx="137636" cy="165735"/>
          </a:xfrm>
          <a:custGeom>
            <a:avLst/>
            <a:gdLst/>
            <a:ahLst/>
            <a:cxnLst/>
            <a:rect l="l" t="t" r="r" b="b"/>
            <a:pathLst>
              <a:path w="183515" h="165735">
                <a:moveTo>
                  <a:pt x="89280" y="0"/>
                </a:moveTo>
                <a:lnTo>
                  <a:pt x="132161" y="5770"/>
                </a:lnTo>
                <a:lnTo>
                  <a:pt x="167003" y="30860"/>
                </a:lnTo>
                <a:lnTo>
                  <a:pt x="182364" y="75892"/>
                </a:lnTo>
                <a:lnTo>
                  <a:pt x="183006" y="90779"/>
                </a:lnTo>
                <a:lnTo>
                  <a:pt x="183006" y="97624"/>
                </a:lnTo>
                <a:lnTo>
                  <a:pt x="61594" y="97624"/>
                </a:lnTo>
                <a:lnTo>
                  <a:pt x="62610" y="107353"/>
                </a:lnTo>
                <a:lnTo>
                  <a:pt x="65277" y="114592"/>
                </a:lnTo>
                <a:lnTo>
                  <a:pt x="69468" y="119354"/>
                </a:lnTo>
                <a:lnTo>
                  <a:pt x="75310" y="126199"/>
                </a:lnTo>
                <a:lnTo>
                  <a:pt x="82930" y="129628"/>
                </a:lnTo>
                <a:lnTo>
                  <a:pt x="92328" y="129628"/>
                </a:lnTo>
                <a:lnTo>
                  <a:pt x="98298" y="129628"/>
                </a:lnTo>
                <a:lnTo>
                  <a:pt x="119887" y="115189"/>
                </a:lnTo>
                <a:lnTo>
                  <a:pt x="179577" y="120700"/>
                </a:lnTo>
                <a:lnTo>
                  <a:pt x="146557" y="154851"/>
                </a:lnTo>
                <a:lnTo>
                  <a:pt x="108088" y="164554"/>
                </a:lnTo>
                <a:lnTo>
                  <a:pt x="91058" y="165201"/>
                </a:lnTo>
                <a:lnTo>
                  <a:pt x="76178" y="164646"/>
                </a:lnTo>
                <a:lnTo>
                  <a:pt x="33010" y="151257"/>
                </a:lnTo>
                <a:lnTo>
                  <a:pt x="6643" y="118150"/>
                </a:lnTo>
                <a:lnTo>
                  <a:pt x="0" y="82892"/>
                </a:lnTo>
                <a:lnTo>
                  <a:pt x="1478" y="65250"/>
                </a:lnTo>
                <a:lnTo>
                  <a:pt x="23749" y="22910"/>
                </a:lnTo>
                <a:lnTo>
                  <a:pt x="69468" y="1431"/>
                </a:lnTo>
                <a:lnTo>
                  <a:pt x="89280" y="0"/>
                </a:lnTo>
                <a:close/>
              </a:path>
            </a:pathLst>
          </a:custGeom>
          <a:ln w="9144">
            <a:solidFill>
              <a:srgbClr val="000000"/>
            </a:solidFill>
          </a:ln>
        </p:spPr>
        <p:txBody>
          <a:bodyPr wrap="square" lIns="0" tIns="0" rIns="0" bIns="0" rtlCol="0"/>
          <a:lstStyle/>
          <a:p>
            <a:endParaRPr/>
          </a:p>
        </p:txBody>
      </p:sp>
      <p:sp>
        <p:nvSpPr>
          <p:cNvPr id="39" name="object 39"/>
          <p:cNvSpPr/>
          <p:nvPr/>
        </p:nvSpPr>
        <p:spPr>
          <a:xfrm>
            <a:off x="6653974" y="5670384"/>
            <a:ext cx="130493" cy="222250"/>
          </a:xfrm>
          <a:custGeom>
            <a:avLst/>
            <a:gdLst/>
            <a:ahLst/>
            <a:cxnLst/>
            <a:rect l="l" t="t" r="r" b="b"/>
            <a:pathLst>
              <a:path w="173990" h="222250">
                <a:moveTo>
                  <a:pt x="107568" y="0"/>
                </a:moveTo>
                <a:lnTo>
                  <a:pt x="147020" y="13640"/>
                </a:lnTo>
                <a:lnTo>
                  <a:pt x="169624" y="51381"/>
                </a:lnTo>
                <a:lnTo>
                  <a:pt x="173989" y="84239"/>
                </a:lnTo>
                <a:lnTo>
                  <a:pt x="172801" y="102789"/>
                </a:lnTo>
                <a:lnTo>
                  <a:pt x="155066" y="144437"/>
                </a:lnTo>
                <a:lnTo>
                  <a:pt x="121098" y="163903"/>
                </a:lnTo>
                <a:lnTo>
                  <a:pt x="107314" y="165201"/>
                </a:lnTo>
                <a:lnTo>
                  <a:pt x="100433" y="164903"/>
                </a:lnTo>
                <a:lnTo>
                  <a:pt x="61086" y="146291"/>
                </a:lnTo>
                <a:lnTo>
                  <a:pt x="61086" y="221754"/>
                </a:lnTo>
                <a:lnTo>
                  <a:pt x="0" y="221754"/>
                </a:lnTo>
                <a:lnTo>
                  <a:pt x="0" y="3568"/>
                </a:lnTo>
                <a:lnTo>
                  <a:pt x="56641" y="3568"/>
                </a:lnTo>
                <a:lnTo>
                  <a:pt x="56641" y="26936"/>
                </a:lnTo>
                <a:lnTo>
                  <a:pt x="62426" y="20161"/>
                </a:lnTo>
                <a:lnTo>
                  <a:pt x="99734" y="436"/>
                </a:lnTo>
                <a:lnTo>
                  <a:pt x="107568" y="0"/>
                </a:lnTo>
                <a:close/>
              </a:path>
            </a:pathLst>
          </a:custGeom>
          <a:ln w="9144">
            <a:solidFill>
              <a:srgbClr val="000000"/>
            </a:solidFill>
          </a:ln>
        </p:spPr>
        <p:txBody>
          <a:bodyPr wrap="square" lIns="0" tIns="0" rIns="0" bIns="0" rtlCol="0"/>
          <a:lstStyle/>
          <a:p>
            <a:endParaRPr/>
          </a:p>
        </p:txBody>
      </p:sp>
      <p:sp>
        <p:nvSpPr>
          <p:cNvPr id="40" name="object 40"/>
          <p:cNvSpPr/>
          <p:nvPr/>
        </p:nvSpPr>
        <p:spPr>
          <a:xfrm>
            <a:off x="6496145" y="5670385"/>
            <a:ext cx="136208" cy="165735"/>
          </a:xfrm>
          <a:custGeom>
            <a:avLst/>
            <a:gdLst/>
            <a:ahLst/>
            <a:cxnLst/>
            <a:rect l="l" t="t" r="r" b="b"/>
            <a:pathLst>
              <a:path w="181609" h="165735">
                <a:moveTo>
                  <a:pt x="90297" y="0"/>
                </a:moveTo>
                <a:lnTo>
                  <a:pt x="131984" y="6880"/>
                </a:lnTo>
                <a:lnTo>
                  <a:pt x="170553" y="39261"/>
                </a:lnTo>
                <a:lnTo>
                  <a:pt x="181482" y="82143"/>
                </a:lnTo>
                <a:lnTo>
                  <a:pt x="179980" y="99558"/>
                </a:lnTo>
                <a:lnTo>
                  <a:pt x="157352" y="141909"/>
                </a:lnTo>
                <a:lnTo>
                  <a:pt x="110668" y="163744"/>
                </a:lnTo>
                <a:lnTo>
                  <a:pt x="90424" y="165201"/>
                </a:lnTo>
                <a:lnTo>
                  <a:pt x="72298" y="163991"/>
                </a:lnTo>
                <a:lnTo>
                  <a:pt x="28828" y="145846"/>
                </a:lnTo>
                <a:lnTo>
                  <a:pt x="1807" y="101535"/>
                </a:lnTo>
                <a:lnTo>
                  <a:pt x="0" y="83045"/>
                </a:lnTo>
                <a:lnTo>
                  <a:pt x="1524" y="65754"/>
                </a:lnTo>
                <a:lnTo>
                  <a:pt x="24383" y="23431"/>
                </a:lnTo>
                <a:lnTo>
                  <a:pt x="70604" y="1464"/>
                </a:lnTo>
                <a:lnTo>
                  <a:pt x="90297" y="0"/>
                </a:lnTo>
                <a:close/>
              </a:path>
            </a:pathLst>
          </a:custGeom>
          <a:ln w="9144">
            <a:solidFill>
              <a:srgbClr val="000000"/>
            </a:solidFill>
          </a:ln>
        </p:spPr>
        <p:txBody>
          <a:bodyPr wrap="square" lIns="0" tIns="0" rIns="0" bIns="0" rtlCol="0"/>
          <a:lstStyle/>
          <a:p>
            <a:endParaRPr/>
          </a:p>
        </p:txBody>
      </p:sp>
      <p:sp>
        <p:nvSpPr>
          <p:cNvPr id="41" name="object 41"/>
          <p:cNvSpPr/>
          <p:nvPr/>
        </p:nvSpPr>
        <p:spPr>
          <a:xfrm>
            <a:off x="6344031" y="5670385"/>
            <a:ext cx="137636" cy="165735"/>
          </a:xfrm>
          <a:custGeom>
            <a:avLst/>
            <a:gdLst/>
            <a:ahLst/>
            <a:cxnLst/>
            <a:rect l="l" t="t" r="r" b="b"/>
            <a:pathLst>
              <a:path w="183515" h="165735">
                <a:moveTo>
                  <a:pt x="89281" y="0"/>
                </a:moveTo>
                <a:lnTo>
                  <a:pt x="132161" y="5770"/>
                </a:lnTo>
                <a:lnTo>
                  <a:pt x="167003" y="30860"/>
                </a:lnTo>
                <a:lnTo>
                  <a:pt x="182364" y="75892"/>
                </a:lnTo>
                <a:lnTo>
                  <a:pt x="183007" y="90779"/>
                </a:lnTo>
                <a:lnTo>
                  <a:pt x="183007" y="97624"/>
                </a:lnTo>
                <a:lnTo>
                  <a:pt x="61595" y="97624"/>
                </a:lnTo>
                <a:lnTo>
                  <a:pt x="62611" y="107353"/>
                </a:lnTo>
                <a:lnTo>
                  <a:pt x="65277" y="114592"/>
                </a:lnTo>
                <a:lnTo>
                  <a:pt x="69469" y="119354"/>
                </a:lnTo>
                <a:lnTo>
                  <a:pt x="75311" y="126199"/>
                </a:lnTo>
                <a:lnTo>
                  <a:pt x="82931" y="129628"/>
                </a:lnTo>
                <a:lnTo>
                  <a:pt x="92328" y="129628"/>
                </a:lnTo>
                <a:lnTo>
                  <a:pt x="98298" y="129628"/>
                </a:lnTo>
                <a:lnTo>
                  <a:pt x="119888" y="115189"/>
                </a:lnTo>
                <a:lnTo>
                  <a:pt x="179577" y="120700"/>
                </a:lnTo>
                <a:lnTo>
                  <a:pt x="146558" y="154851"/>
                </a:lnTo>
                <a:lnTo>
                  <a:pt x="108088" y="164554"/>
                </a:lnTo>
                <a:lnTo>
                  <a:pt x="91059" y="165201"/>
                </a:lnTo>
                <a:lnTo>
                  <a:pt x="76178" y="164646"/>
                </a:lnTo>
                <a:lnTo>
                  <a:pt x="33010" y="151257"/>
                </a:lnTo>
                <a:lnTo>
                  <a:pt x="6643" y="118150"/>
                </a:lnTo>
                <a:lnTo>
                  <a:pt x="0" y="82892"/>
                </a:lnTo>
                <a:lnTo>
                  <a:pt x="1478" y="65250"/>
                </a:lnTo>
                <a:lnTo>
                  <a:pt x="23749" y="22910"/>
                </a:lnTo>
                <a:lnTo>
                  <a:pt x="69469" y="1431"/>
                </a:lnTo>
                <a:lnTo>
                  <a:pt x="89281" y="0"/>
                </a:lnTo>
                <a:close/>
              </a:path>
            </a:pathLst>
          </a:custGeom>
          <a:ln w="9144">
            <a:solidFill>
              <a:srgbClr val="000000"/>
            </a:solidFill>
          </a:ln>
        </p:spPr>
        <p:txBody>
          <a:bodyPr wrap="square" lIns="0" tIns="0" rIns="0" bIns="0" rtlCol="0"/>
          <a:lstStyle/>
          <a:p>
            <a:endParaRPr/>
          </a:p>
        </p:txBody>
      </p:sp>
      <p:sp>
        <p:nvSpPr>
          <p:cNvPr id="42" name="object 42"/>
          <p:cNvSpPr/>
          <p:nvPr/>
        </p:nvSpPr>
        <p:spPr>
          <a:xfrm>
            <a:off x="6197917" y="5670384"/>
            <a:ext cx="130493" cy="222250"/>
          </a:xfrm>
          <a:custGeom>
            <a:avLst/>
            <a:gdLst/>
            <a:ahLst/>
            <a:cxnLst/>
            <a:rect l="l" t="t" r="r" b="b"/>
            <a:pathLst>
              <a:path w="173990" h="222250">
                <a:moveTo>
                  <a:pt x="107568" y="0"/>
                </a:moveTo>
                <a:lnTo>
                  <a:pt x="147020" y="13640"/>
                </a:lnTo>
                <a:lnTo>
                  <a:pt x="169624" y="51381"/>
                </a:lnTo>
                <a:lnTo>
                  <a:pt x="173989" y="84239"/>
                </a:lnTo>
                <a:lnTo>
                  <a:pt x="172801" y="102789"/>
                </a:lnTo>
                <a:lnTo>
                  <a:pt x="155066" y="144437"/>
                </a:lnTo>
                <a:lnTo>
                  <a:pt x="121098" y="163903"/>
                </a:lnTo>
                <a:lnTo>
                  <a:pt x="107314" y="165201"/>
                </a:lnTo>
                <a:lnTo>
                  <a:pt x="100433" y="164903"/>
                </a:lnTo>
                <a:lnTo>
                  <a:pt x="61086" y="146291"/>
                </a:lnTo>
                <a:lnTo>
                  <a:pt x="61086" y="221754"/>
                </a:lnTo>
                <a:lnTo>
                  <a:pt x="0" y="221754"/>
                </a:lnTo>
                <a:lnTo>
                  <a:pt x="0" y="3568"/>
                </a:lnTo>
                <a:lnTo>
                  <a:pt x="56641" y="3568"/>
                </a:lnTo>
                <a:lnTo>
                  <a:pt x="56641" y="26936"/>
                </a:lnTo>
                <a:lnTo>
                  <a:pt x="62426" y="20161"/>
                </a:lnTo>
                <a:lnTo>
                  <a:pt x="99734" y="436"/>
                </a:lnTo>
                <a:lnTo>
                  <a:pt x="107568" y="0"/>
                </a:lnTo>
                <a:close/>
              </a:path>
            </a:pathLst>
          </a:custGeom>
          <a:ln w="9144">
            <a:solidFill>
              <a:srgbClr val="000000"/>
            </a:solidFill>
          </a:ln>
        </p:spPr>
        <p:txBody>
          <a:bodyPr wrap="square" lIns="0" tIns="0" rIns="0" bIns="0" rtlCol="0"/>
          <a:lstStyle/>
          <a:p>
            <a:endParaRPr/>
          </a:p>
        </p:txBody>
      </p:sp>
      <p:sp>
        <p:nvSpPr>
          <p:cNvPr id="43" name="object 43"/>
          <p:cNvSpPr/>
          <p:nvPr/>
        </p:nvSpPr>
        <p:spPr>
          <a:xfrm>
            <a:off x="8196167" y="5613831"/>
            <a:ext cx="89059" cy="222250"/>
          </a:xfrm>
          <a:custGeom>
            <a:avLst/>
            <a:gdLst/>
            <a:ahLst/>
            <a:cxnLst/>
            <a:rect l="l" t="t" r="r" b="b"/>
            <a:pathLst>
              <a:path w="118745" h="222250">
                <a:moveTo>
                  <a:pt x="83057" y="0"/>
                </a:moveTo>
                <a:lnTo>
                  <a:pt x="83057" y="60121"/>
                </a:lnTo>
                <a:lnTo>
                  <a:pt x="116331" y="60121"/>
                </a:lnTo>
                <a:lnTo>
                  <a:pt x="116331" y="104470"/>
                </a:lnTo>
                <a:lnTo>
                  <a:pt x="83057" y="104470"/>
                </a:lnTo>
                <a:lnTo>
                  <a:pt x="83057" y="160464"/>
                </a:lnTo>
                <a:lnTo>
                  <a:pt x="83057" y="167195"/>
                </a:lnTo>
                <a:lnTo>
                  <a:pt x="83693" y="171653"/>
                </a:lnTo>
                <a:lnTo>
                  <a:pt x="84962" y="173837"/>
                </a:lnTo>
                <a:lnTo>
                  <a:pt x="86995" y="177203"/>
                </a:lnTo>
                <a:lnTo>
                  <a:pt x="90424" y="178892"/>
                </a:lnTo>
                <a:lnTo>
                  <a:pt x="95376" y="178892"/>
                </a:lnTo>
                <a:lnTo>
                  <a:pt x="99822" y="178892"/>
                </a:lnTo>
                <a:lnTo>
                  <a:pt x="106045" y="177596"/>
                </a:lnTo>
                <a:lnTo>
                  <a:pt x="114173" y="175018"/>
                </a:lnTo>
                <a:lnTo>
                  <a:pt x="118618" y="216839"/>
                </a:lnTo>
                <a:lnTo>
                  <a:pt x="107567" y="218990"/>
                </a:lnTo>
                <a:lnTo>
                  <a:pt x="96885" y="220525"/>
                </a:lnTo>
                <a:lnTo>
                  <a:pt x="86560" y="221447"/>
                </a:lnTo>
                <a:lnTo>
                  <a:pt x="76580" y="221754"/>
                </a:lnTo>
                <a:lnTo>
                  <a:pt x="66059" y="221390"/>
                </a:lnTo>
                <a:lnTo>
                  <a:pt x="30860" y="206209"/>
                </a:lnTo>
                <a:lnTo>
                  <a:pt x="22351" y="160058"/>
                </a:lnTo>
                <a:lnTo>
                  <a:pt x="22351" y="104470"/>
                </a:lnTo>
                <a:lnTo>
                  <a:pt x="0" y="104470"/>
                </a:lnTo>
                <a:lnTo>
                  <a:pt x="0" y="60121"/>
                </a:lnTo>
                <a:lnTo>
                  <a:pt x="22351" y="60121"/>
                </a:lnTo>
                <a:lnTo>
                  <a:pt x="22351" y="31102"/>
                </a:lnTo>
                <a:lnTo>
                  <a:pt x="83057" y="0"/>
                </a:lnTo>
                <a:close/>
              </a:path>
            </a:pathLst>
          </a:custGeom>
          <a:ln w="9144">
            <a:solidFill>
              <a:srgbClr val="000000"/>
            </a:solidFill>
          </a:ln>
        </p:spPr>
        <p:txBody>
          <a:bodyPr wrap="square" lIns="0" tIns="0" rIns="0" bIns="0" rtlCol="0"/>
          <a:lstStyle/>
          <a:p>
            <a:endParaRPr/>
          </a:p>
        </p:txBody>
      </p:sp>
      <p:sp>
        <p:nvSpPr>
          <p:cNvPr id="44" name="object 44"/>
          <p:cNvSpPr/>
          <p:nvPr/>
        </p:nvSpPr>
        <p:spPr>
          <a:xfrm>
            <a:off x="7594377" y="5613831"/>
            <a:ext cx="139065" cy="218440"/>
          </a:xfrm>
          <a:custGeom>
            <a:avLst/>
            <a:gdLst/>
            <a:ahLst/>
            <a:cxnLst/>
            <a:rect l="l" t="t" r="r" b="b"/>
            <a:pathLst>
              <a:path w="185420" h="218439">
                <a:moveTo>
                  <a:pt x="0" y="0"/>
                </a:moveTo>
                <a:lnTo>
                  <a:pt x="61976" y="0"/>
                </a:lnTo>
                <a:lnTo>
                  <a:pt x="61976" y="112610"/>
                </a:lnTo>
                <a:lnTo>
                  <a:pt x="107188" y="60121"/>
                </a:lnTo>
                <a:lnTo>
                  <a:pt x="181737" y="60121"/>
                </a:lnTo>
                <a:lnTo>
                  <a:pt x="125095" y="115493"/>
                </a:lnTo>
                <a:lnTo>
                  <a:pt x="185039" y="218173"/>
                </a:lnTo>
                <a:lnTo>
                  <a:pt x="116840" y="218173"/>
                </a:lnTo>
                <a:lnTo>
                  <a:pt x="84836" y="154813"/>
                </a:lnTo>
                <a:lnTo>
                  <a:pt x="61976" y="177101"/>
                </a:lnTo>
                <a:lnTo>
                  <a:pt x="61976" y="218173"/>
                </a:lnTo>
                <a:lnTo>
                  <a:pt x="0" y="218173"/>
                </a:lnTo>
                <a:lnTo>
                  <a:pt x="0" y="0"/>
                </a:lnTo>
                <a:close/>
              </a:path>
            </a:pathLst>
          </a:custGeom>
          <a:ln w="9144">
            <a:solidFill>
              <a:srgbClr val="000000"/>
            </a:solidFill>
          </a:ln>
        </p:spPr>
        <p:txBody>
          <a:bodyPr wrap="square" lIns="0" tIns="0" rIns="0" bIns="0" rtlCol="0"/>
          <a:lstStyle/>
          <a:p>
            <a:endParaRPr/>
          </a:p>
        </p:txBody>
      </p:sp>
      <p:sp>
        <p:nvSpPr>
          <p:cNvPr id="45" name="object 45"/>
          <p:cNvSpPr/>
          <p:nvPr/>
        </p:nvSpPr>
        <p:spPr>
          <a:xfrm>
            <a:off x="7367492" y="5613832"/>
            <a:ext cx="45720" cy="41275"/>
          </a:xfrm>
          <a:custGeom>
            <a:avLst/>
            <a:gdLst/>
            <a:ahLst/>
            <a:cxnLst/>
            <a:rect l="l" t="t" r="r" b="b"/>
            <a:pathLst>
              <a:path w="60959" h="41275">
                <a:moveTo>
                  <a:pt x="0" y="0"/>
                </a:moveTo>
                <a:lnTo>
                  <a:pt x="60578" y="0"/>
                </a:lnTo>
                <a:lnTo>
                  <a:pt x="60578" y="41224"/>
                </a:lnTo>
                <a:lnTo>
                  <a:pt x="0" y="41224"/>
                </a:lnTo>
                <a:lnTo>
                  <a:pt x="0" y="0"/>
                </a:lnTo>
                <a:close/>
              </a:path>
            </a:pathLst>
          </a:custGeom>
          <a:ln w="9144">
            <a:solidFill>
              <a:srgbClr val="000000"/>
            </a:solidFill>
          </a:ln>
        </p:spPr>
        <p:txBody>
          <a:bodyPr wrap="square" lIns="0" tIns="0" rIns="0" bIns="0" rtlCol="0"/>
          <a:lstStyle/>
          <a:p>
            <a:endParaRPr/>
          </a:p>
        </p:txBody>
      </p:sp>
      <p:sp>
        <p:nvSpPr>
          <p:cNvPr id="46" name="object 46"/>
          <p:cNvSpPr/>
          <p:nvPr/>
        </p:nvSpPr>
        <p:spPr>
          <a:xfrm>
            <a:off x="7101173" y="5609259"/>
            <a:ext cx="241364" cy="230898"/>
          </a:xfrm>
          <a:prstGeom prst="rect">
            <a:avLst/>
          </a:prstGeom>
          <a:blipFill>
            <a:blip r:embed="rId13" cstate="print"/>
            <a:stretch>
              <a:fillRect/>
            </a:stretch>
          </a:blipFill>
        </p:spPr>
        <p:txBody>
          <a:bodyPr wrap="square" lIns="0" tIns="0" rIns="0" bIns="0" rtlCol="0"/>
          <a:lstStyle/>
          <a:p>
            <a:endParaRPr/>
          </a:p>
        </p:txBody>
      </p:sp>
      <p:sp>
        <p:nvSpPr>
          <p:cNvPr id="47" name="object 47"/>
          <p:cNvSpPr/>
          <p:nvPr/>
        </p:nvSpPr>
        <p:spPr>
          <a:xfrm>
            <a:off x="6807326" y="5613831"/>
            <a:ext cx="45720" cy="218440"/>
          </a:xfrm>
          <a:custGeom>
            <a:avLst/>
            <a:gdLst/>
            <a:ahLst/>
            <a:cxnLst/>
            <a:rect l="l" t="t" r="r" b="b"/>
            <a:pathLst>
              <a:path w="60959" h="218439">
                <a:moveTo>
                  <a:pt x="0" y="0"/>
                </a:moveTo>
                <a:lnTo>
                  <a:pt x="60706" y="0"/>
                </a:lnTo>
                <a:lnTo>
                  <a:pt x="60706" y="218173"/>
                </a:lnTo>
                <a:lnTo>
                  <a:pt x="0" y="218173"/>
                </a:lnTo>
                <a:lnTo>
                  <a:pt x="0" y="0"/>
                </a:lnTo>
                <a:close/>
              </a:path>
            </a:pathLst>
          </a:custGeom>
          <a:ln w="9144">
            <a:solidFill>
              <a:srgbClr val="000000"/>
            </a:solidFill>
          </a:ln>
        </p:spPr>
        <p:txBody>
          <a:bodyPr wrap="square" lIns="0" tIns="0" rIns="0" bIns="0" rtlCol="0"/>
          <a:lstStyle/>
          <a:p>
            <a:endParaRPr/>
          </a:p>
        </p:txBody>
      </p:sp>
      <p:sp>
        <p:nvSpPr>
          <p:cNvPr id="48" name="object 48"/>
          <p:cNvSpPr/>
          <p:nvPr/>
        </p:nvSpPr>
        <p:spPr>
          <a:xfrm>
            <a:off x="7103100" y="5979591"/>
            <a:ext cx="1182030" cy="221754"/>
          </a:xfrm>
          <a:prstGeom prst="rect">
            <a:avLst/>
          </a:prstGeom>
          <a:blipFill>
            <a:blip r:embed="rId14" cstate="print"/>
            <a:stretch>
              <a:fillRect/>
            </a:stretch>
          </a:blipFill>
        </p:spPr>
        <p:txBody>
          <a:bodyPr wrap="square" lIns="0" tIns="0" rIns="0" bIns="0" rtlCol="0"/>
          <a:lstStyle/>
          <a:p>
            <a:endParaRPr/>
          </a:p>
        </p:txBody>
      </p:sp>
      <p:sp>
        <p:nvSpPr>
          <p:cNvPr id="49" name="object 49"/>
          <p:cNvSpPr/>
          <p:nvPr/>
        </p:nvSpPr>
        <p:spPr>
          <a:xfrm>
            <a:off x="7939563" y="6122759"/>
            <a:ext cx="40958" cy="45085"/>
          </a:xfrm>
          <a:custGeom>
            <a:avLst/>
            <a:gdLst/>
            <a:ahLst/>
            <a:cxnLst/>
            <a:rect l="l" t="t" r="r" b="b"/>
            <a:pathLst>
              <a:path w="54609" h="45085">
                <a:moveTo>
                  <a:pt x="54483" y="0"/>
                </a:moveTo>
                <a:lnTo>
                  <a:pt x="48146" y="2164"/>
                </a:lnTo>
                <a:lnTo>
                  <a:pt x="41703" y="4200"/>
                </a:lnTo>
                <a:lnTo>
                  <a:pt x="35141" y="6107"/>
                </a:lnTo>
                <a:lnTo>
                  <a:pt x="28448" y="7886"/>
                </a:lnTo>
                <a:lnTo>
                  <a:pt x="16129" y="11163"/>
                </a:lnTo>
                <a:lnTo>
                  <a:pt x="8382" y="14389"/>
                </a:lnTo>
                <a:lnTo>
                  <a:pt x="5080" y="17564"/>
                </a:lnTo>
                <a:lnTo>
                  <a:pt x="1650" y="20840"/>
                </a:lnTo>
                <a:lnTo>
                  <a:pt x="0" y="24561"/>
                </a:lnTo>
                <a:lnTo>
                  <a:pt x="0" y="28727"/>
                </a:lnTo>
                <a:lnTo>
                  <a:pt x="0" y="33489"/>
                </a:lnTo>
                <a:lnTo>
                  <a:pt x="1650" y="37376"/>
                </a:lnTo>
                <a:lnTo>
                  <a:pt x="4953" y="40411"/>
                </a:lnTo>
                <a:lnTo>
                  <a:pt x="8255" y="43434"/>
                </a:lnTo>
                <a:lnTo>
                  <a:pt x="13208" y="44945"/>
                </a:lnTo>
                <a:lnTo>
                  <a:pt x="19685" y="44945"/>
                </a:lnTo>
                <a:lnTo>
                  <a:pt x="26416" y="44945"/>
                </a:lnTo>
                <a:lnTo>
                  <a:pt x="32639" y="43307"/>
                </a:lnTo>
                <a:lnTo>
                  <a:pt x="38481" y="40030"/>
                </a:lnTo>
                <a:lnTo>
                  <a:pt x="44323" y="36766"/>
                </a:lnTo>
                <a:lnTo>
                  <a:pt x="48387" y="32766"/>
                </a:lnTo>
                <a:lnTo>
                  <a:pt x="50800" y="28054"/>
                </a:lnTo>
                <a:lnTo>
                  <a:pt x="53213" y="23342"/>
                </a:lnTo>
                <a:lnTo>
                  <a:pt x="54483" y="17208"/>
                </a:lnTo>
                <a:lnTo>
                  <a:pt x="54483" y="9677"/>
                </a:lnTo>
                <a:lnTo>
                  <a:pt x="54483" y="0"/>
                </a:lnTo>
                <a:close/>
              </a:path>
            </a:pathLst>
          </a:custGeom>
          <a:ln w="9144">
            <a:solidFill>
              <a:srgbClr val="000000"/>
            </a:solidFill>
          </a:ln>
        </p:spPr>
        <p:txBody>
          <a:bodyPr wrap="square" lIns="0" tIns="0" rIns="0" bIns="0" rtlCol="0"/>
          <a:lstStyle/>
          <a:p>
            <a:endParaRPr/>
          </a:p>
        </p:txBody>
      </p:sp>
      <p:sp>
        <p:nvSpPr>
          <p:cNvPr id="50" name="object 50"/>
          <p:cNvSpPr/>
          <p:nvPr/>
        </p:nvSpPr>
        <p:spPr>
          <a:xfrm>
            <a:off x="7148607" y="6122759"/>
            <a:ext cx="40958" cy="45085"/>
          </a:xfrm>
          <a:custGeom>
            <a:avLst/>
            <a:gdLst/>
            <a:ahLst/>
            <a:cxnLst/>
            <a:rect l="l" t="t" r="r" b="b"/>
            <a:pathLst>
              <a:path w="54609" h="45085">
                <a:moveTo>
                  <a:pt x="54482" y="0"/>
                </a:moveTo>
                <a:lnTo>
                  <a:pt x="48146" y="2164"/>
                </a:lnTo>
                <a:lnTo>
                  <a:pt x="41703" y="4200"/>
                </a:lnTo>
                <a:lnTo>
                  <a:pt x="35141" y="6107"/>
                </a:lnTo>
                <a:lnTo>
                  <a:pt x="28448" y="7886"/>
                </a:lnTo>
                <a:lnTo>
                  <a:pt x="16128" y="11163"/>
                </a:lnTo>
                <a:lnTo>
                  <a:pt x="8381" y="14389"/>
                </a:lnTo>
                <a:lnTo>
                  <a:pt x="5079" y="17564"/>
                </a:lnTo>
                <a:lnTo>
                  <a:pt x="1650" y="20840"/>
                </a:lnTo>
                <a:lnTo>
                  <a:pt x="0" y="24561"/>
                </a:lnTo>
                <a:lnTo>
                  <a:pt x="0" y="28727"/>
                </a:lnTo>
                <a:lnTo>
                  <a:pt x="0" y="33489"/>
                </a:lnTo>
                <a:lnTo>
                  <a:pt x="1650" y="37376"/>
                </a:lnTo>
                <a:lnTo>
                  <a:pt x="4952" y="40411"/>
                </a:lnTo>
                <a:lnTo>
                  <a:pt x="8254" y="43434"/>
                </a:lnTo>
                <a:lnTo>
                  <a:pt x="13207" y="44945"/>
                </a:lnTo>
                <a:lnTo>
                  <a:pt x="19684" y="44945"/>
                </a:lnTo>
                <a:lnTo>
                  <a:pt x="26416" y="44945"/>
                </a:lnTo>
                <a:lnTo>
                  <a:pt x="32639" y="43307"/>
                </a:lnTo>
                <a:lnTo>
                  <a:pt x="38480" y="40030"/>
                </a:lnTo>
                <a:lnTo>
                  <a:pt x="44323" y="36766"/>
                </a:lnTo>
                <a:lnTo>
                  <a:pt x="48387" y="32766"/>
                </a:lnTo>
                <a:lnTo>
                  <a:pt x="50800" y="28054"/>
                </a:lnTo>
                <a:lnTo>
                  <a:pt x="53213" y="23342"/>
                </a:lnTo>
                <a:lnTo>
                  <a:pt x="54482" y="17208"/>
                </a:lnTo>
                <a:lnTo>
                  <a:pt x="54482" y="9677"/>
                </a:lnTo>
                <a:lnTo>
                  <a:pt x="54482" y="0"/>
                </a:lnTo>
                <a:close/>
              </a:path>
            </a:pathLst>
          </a:custGeom>
          <a:ln w="9144">
            <a:solidFill>
              <a:srgbClr val="000000"/>
            </a:solidFill>
          </a:ln>
        </p:spPr>
        <p:txBody>
          <a:bodyPr wrap="square" lIns="0" tIns="0" rIns="0" bIns="0" rtlCol="0"/>
          <a:lstStyle/>
          <a:p>
            <a:endParaRPr/>
          </a:p>
        </p:txBody>
      </p:sp>
      <p:sp>
        <p:nvSpPr>
          <p:cNvPr id="51" name="object 51"/>
          <p:cNvSpPr/>
          <p:nvPr/>
        </p:nvSpPr>
        <p:spPr>
          <a:xfrm>
            <a:off x="7452455" y="6081382"/>
            <a:ext cx="39529" cy="76200"/>
          </a:xfrm>
          <a:custGeom>
            <a:avLst/>
            <a:gdLst/>
            <a:ahLst/>
            <a:cxnLst/>
            <a:rect l="l" t="t" r="r" b="b"/>
            <a:pathLst>
              <a:path w="52704" h="76200">
                <a:moveTo>
                  <a:pt x="24765" y="0"/>
                </a:moveTo>
                <a:lnTo>
                  <a:pt x="17779" y="0"/>
                </a:lnTo>
                <a:lnTo>
                  <a:pt x="11811" y="2933"/>
                </a:lnTo>
                <a:lnTo>
                  <a:pt x="0" y="38252"/>
                </a:lnTo>
                <a:lnTo>
                  <a:pt x="454" y="47282"/>
                </a:lnTo>
                <a:lnTo>
                  <a:pt x="18288" y="75603"/>
                </a:lnTo>
                <a:lnTo>
                  <a:pt x="25526" y="75603"/>
                </a:lnTo>
                <a:lnTo>
                  <a:pt x="33274" y="75603"/>
                </a:lnTo>
                <a:lnTo>
                  <a:pt x="52577" y="36906"/>
                </a:lnTo>
                <a:lnTo>
                  <a:pt x="52097" y="28198"/>
                </a:lnTo>
                <a:lnTo>
                  <a:pt x="32893" y="0"/>
                </a:lnTo>
                <a:lnTo>
                  <a:pt x="24765" y="0"/>
                </a:lnTo>
                <a:close/>
              </a:path>
            </a:pathLst>
          </a:custGeom>
          <a:ln w="9144">
            <a:solidFill>
              <a:srgbClr val="000000"/>
            </a:solidFill>
          </a:ln>
        </p:spPr>
        <p:txBody>
          <a:bodyPr wrap="square" lIns="0" tIns="0" rIns="0" bIns="0" rtlCol="0"/>
          <a:lstStyle/>
          <a:p>
            <a:endParaRPr/>
          </a:p>
        </p:txBody>
      </p:sp>
      <p:sp>
        <p:nvSpPr>
          <p:cNvPr id="52" name="object 52"/>
          <p:cNvSpPr/>
          <p:nvPr/>
        </p:nvSpPr>
        <p:spPr>
          <a:xfrm>
            <a:off x="7788211" y="6072009"/>
            <a:ext cx="44768" cy="33020"/>
          </a:xfrm>
          <a:custGeom>
            <a:avLst/>
            <a:gdLst/>
            <a:ahLst/>
            <a:cxnLst/>
            <a:rect l="l" t="t" r="r" b="b"/>
            <a:pathLst>
              <a:path w="59690" h="33020">
                <a:moveTo>
                  <a:pt x="30099" y="0"/>
                </a:moveTo>
                <a:lnTo>
                  <a:pt x="0" y="32740"/>
                </a:lnTo>
                <a:lnTo>
                  <a:pt x="59690" y="32740"/>
                </a:lnTo>
                <a:lnTo>
                  <a:pt x="38353" y="0"/>
                </a:lnTo>
                <a:lnTo>
                  <a:pt x="30099" y="0"/>
                </a:lnTo>
                <a:close/>
              </a:path>
            </a:pathLst>
          </a:custGeom>
          <a:ln w="9144">
            <a:solidFill>
              <a:srgbClr val="000000"/>
            </a:solidFill>
          </a:ln>
        </p:spPr>
        <p:txBody>
          <a:bodyPr wrap="square" lIns="0" tIns="0" rIns="0" bIns="0" rtlCol="0"/>
          <a:lstStyle/>
          <a:p>
            <a:endParaRPr/>
          </a:p>
        </p:txBody>
      </p:sp>
      <p:sp>
        <p:nvSpPr>
          <p:cNvPr id="53" name="object 53"/>
          <p:cNvSpPr/>
          <p:nvPr/>
        </p:nvSpPr>
        <p:spPr>
          <a:xfrm>
            <a:off x="8046148" y="6036145"/>
            <a:ext cx="137160" cy="165735"/>
          </a:xfrm>
          <a:custGeom>
            <a:avLst/>
            <a:gdLst/>
            <a:ahLst/>
            <a:cxnLst/>
            <a:rect l="l" t="t" r="r" b="b"/>
            <a:pathLst>
              <a:path w="182879" h="165735">
                <a:moveTo>
                  <a:pt x="92075" y="0"/>
                </a:moveTo>
                <a:lnTo>
                  <a:pt x="139795" y="7784"/>
                </a:lnTo>
                <a:lnTo>
                  <a:pt x="174740" y="41800"/>
                </a:lnTo>
                <a:lnTo>
                  <a:pt x="179577" y="54317"/>
                </a:lnTo>
                <a:lnTo>
                  <a:pt x="122681" y="61912"/>
                </a:lnTo>
                <a:lnTo>
                  <a:pt x="120903" y="55156"/>
                </a:lnTo>
                <a:lnTo>
                  <a:pt x="117601" y="50076"/>
                </a:lnTo>
                <a:lnTo>
                  <a:pt x="112902" y="46659"/>
                </a:lnTo>
                <a:lnTo>
                  <a:pt x="108203" y="43230"/>
                </a:lnTo>
                <a:lnTo>
                  <a:pt x="101853" y="41516"/>
                </a:lnTo>
                <a:lnTo>
                  <a:pt x="93852" y="41516"/>
                </a:lnTo>
                <a:lnTo>
                  <a:pt x="86758" y="42189"/>
                </a:lnTo>
                <a:lnTo>
                  <a:pt x="60898" y="74674"/>
                </a:lnTo>
                <a:lnTo>
                  <a:pt x="60325" y="84899"/>
                </a:lnTo>
                <a:lnTo>
                  <a:pt x="60896" y="94048"/>
                </a:lnTo>
                <a:lnTo>
                  <a:pt x="86149" y="123930"/>
                </a:lnTo>
                <a:lnTo>
                  <a:pt x="92963" y="124561"/>
                </a:lnTo>
                <a:lnTo>
                  <a:pt x="100965" y="124561"/>
                </a:lnTo>
                <a:lnTo>
                  <a:pt x="107569" y="122529"/>
                </a:lnTo>
                <a:lnTo>
                  <a:pt x="113029" y="118465"/>
                </a:lnTo>
                <a:lnTo>
                  <a:pt x="118491" y="114401"/>
                </a:lnTo>
                <a:lnTo>
                  <a:pt x="122427" y="108140"/>
                </a:lnTo>
                <a:lnTo>
                  <a:pt x="125222" y="99707"/>
                </a:lnTo>
                <a:lnTo>
                  <a:pt x="182752" y="106260"/>
                </a:lnTo>
                <a:lnTo>
                  <a:pt x="161321" y="143656"/>
                </a:lnTo>
                <a:lnTo>
                  <a:pt x="120189" y="163374"/>
                </a:lnTo>
                <a:lnTo>
                  <a:pt x="96393" y="165201"/>
                </a:lnTo>
                <a:lnTo>
                  <a:pt x="84343" y="164908"/>
                </a:lnTo>
                <a:lnTo>
                  <a:pt x="46462" y="157810"/>
                </a:lnTo>
                <a:lnTo>
                  <a:pt x="14985" y="133950"/>
                </a:lnTo>
                <a:lnTo>
                  <a:pt x="428" y="94360"/>
                </a:lnTo>
                <a:lnTo>
                  <a:pt x="0" y="83261"/>
                </a:lnTo>
                <a:lnTo>
                  <a:pt x="523" y="71580"/>
                </a:lnTo>
                <a:lnTo>
                  <a:pt x="15557" y="31384"/>
                </a:lnTo>
                <a:lnTo>
                  <a:pt x="46735" y="7277"/>
                </a:lnTo>
                <a:lnTo>
                  <a:pt x="78882" y="454"/>
                </a:lnTo>
                <a:lnTo>
                  <a:pt x="92075" y="0"/>
                </a:lnTo>
                <a:close/>
              </a:path>
            </a:pathLst>
          </a:custGeom>
          <a:ln w="9144">
            <a:solidFill>
              <a:srgbClr val="000000"/>
            </a:solidFill>
          </a:ln>
        </p:spPr>
        <p:txBody>
          <a:bodyPr wrap="square" lIns="0" tIns="0" rIns="0" bIns="0" rtlCol="0"/>
          <a:lstStyle/>
          <a:p>
            <a:endParaRPr/>
          </a:p>
        </p:txBody>
      </p:sp>
      <p:sp>
        <p:nvSpPr>
          <p:cNvPr id="54" name="object 54"/>
          <p:cNvSpPr/>
          <p:nvPr/>
        </p:nvSpPr>
        <p:spPr>
          <a:xfrm>
            <a:off x="7894035" y="6036145"/>
            <a:ext cx="136684" cy="165735"/>
          </a:xfrm>
          <a:custGeom>
            <a:avLst/>
            <a:gdLst/>
            <a:ahLst/>
            <a:cxnLst/>
            <a:rect l="l" t="t" r="r" b="b"/>
            <a:pathLst>
              <a:path w="182245" h="165735">
                <a:moveTo>
                  <a:pt x="86487" y="0"/>
                </a:moveTo>
                <a:lnTo>
                  <a:pt x="130175" y="3047"/>
                </a:lnTo>
                <a:lnTo>
                  <a:pt x="167004" y="26568"/>
                </a:lnTo>
                <a:lnTo>
                  <a:pt x="169925" y="34747"/>
                </a:lnTo>
                <a:lnTo>
                  <a:pt x="172974" y="42938"/>
                </a:lnTo>
                <a:lnTo>
                  <a:pt x="174371" y="50749"/>
                </a:lnTo>
                <a:lnTo>
                  <a:pt x="174371" y="58191"/>
                </a:lnTo>
                <a:lnTo>
                  <a:pt x="174371" y="127990"/>
                </a:lnTo>
                <a:lnTo>
                  <a:pt x="174371" y="135432"/>
                </a:lnTo>
                <a:lnTo>
                  <a:pt x="174878" y="141262"/>
                </a:lnTo>
                <a:lnTo>
                  <a:pt x="175768" y="145478"/>
                </a:lnTo>
                <a:lnTo>
                  <a:pt x="176784" y="149694"/>
                </a:lnTo>
                <a:lnTo>
                  <a:pt x="178816" y="155079"/>
                </a:lnTo>
                <a:lnTo>
                  <a:pt x="181991" y="161620"/>
                </a:lnTo>
                <a:lnTo>
                  <a:pt x="125095" y="161620"/>
                </a:lnTo>
                <a:lnTo>
                  <a:pt x="118618" y="142278"/>
                </a:lnTo>
                <a:lnTo>
                  <a:pt x="112639" y="147595"/>
                </a:lnTo>
                <a:lnTo>
                  <a:pt x="77533" y="163563"/>
                </a:lnTo>
                <a:lnTo>
                  <a:pt x="57530" y="165201"/>
                </a:lnTo>
                <a:lnTo>
                  <a:pt x="44269" y="164382"/>
                </a:lnTo>
                <a:lnTo>
                  <a:pt x="8197" y="145168"/>
                </a:lnTo>
                <a:lnTo>
                  <a:pt x="0" y="119799"/>
                </a:lnTo>
                <a:lnTo>
                  <a:pt x="664" y="111197"/>
                </a:lnTo>
                <a:lnTo>
                  <a:pt x="25558" y="80067"/>
                </a:lnTo>
                <a:lnTo>
                  <a:pt x="65079" y="69758"/>
                </a:lnTo>
                <a:lnTo>
                  <a:pt x="77628" y="67103"/>
                </a:lnTo>
                <a:lnTo>
                  <a:pt x="115189" y="56108"/>
                </a:lnTo>
                <a:lnTo>
                  <a:pt x="115189" y="48666"/>
                </a:lnTo>
                <a:lnTo>
                  <a:pt x="113665" y="43459"/>
                </a:lnTo>
                <a:lnTo>
                  <a:pt x="110490" y="40474"/>
                </a:lnTo>
                <a:lnTo>
                  <a:pt x="107442" y="37503"/>
                </a:lnTo>
                <a:lnTo>
                  <a:pt x="102107" y="36017"/>
                </a:lnTo>
                <a:lnTo>
                  <a:pt x="94361" y="36017"/>
                </a:lnTo>
                <a:lnTo>
                  <a:pt x="84454" y="36017"/>
                </a:lnTo>
                <a:lnTo>
                  <a:pt x="62611" y="54762"/>
                </a:lnTo>
                <a:lnTo>
                  <a:pt x="4699" y="48666"/>
                </a:lnTo>
                <a:lnTo>
                  <a:pt x="24256" y="13931"/>
                </a:lnTo>
                <a:lnTo>
                  <a:pt x="32003" y="9664"/>
                </a:lnTo>
                <a:lnTo>
                  <a:pt x="37465" y="6591"/>
                </a:lnTo>
                <a:lnTo>
                  <a:pt x="78152" y="157"/>
                </a:lnTo>
                <a:lnTo>
                  <a:pt x="86487" y="0"/>
                </a:lnTo>
                <a:close/>
              </a:path>
            </a:pathLst>
          </a:custGeom>
          <a:ln w="9144">
            <a:solidFill>
              <a:srgbClr val="000000"/>
            </a:solidFill>
          </a:ln>
        </p:spPr>
        <p:txBody>
          <a:bodyPr wrap="square" lIns="0" tIns="0" rIns="0" bIns="0" rtlCol="0"/>
          <a:lstStyle/>
          <a:p>
            <a:endParaRPr/>
          </a:p>
        </p:txBody>
      </p:sp>
      <p:sp>
        <p:nvSpPr>
          <p:cNvPr id="55" name="object 55"/>
          <p:cNvSpPr/>
          <p:nvPr/>
        </p:nvSpPr>
        <p:spPr>
          <a:xfrm>
            <a:off x="7741920" y="6036145"/>
            <a:ext cx="137636" cy="165735"/>
          </a:xfrm>
          <a:custGeom>
            <a:avLst/>
            <a:gdLst/>
            <a:ahLst/>
            <a:cxnLst/>
            <a:rect l="l" t="t" r="r" b="b"/>
            <a:pathLst>
              <a:path w="183515" h="165735">
                <a:moveTo>
                  <a:pt x="89281" y="0"/>
                </a:moveTo>
                <a:lnTo>
                  <a:pt x="132161" y="5770"/>
                </a:lnTo>
                <a:lnTo>
                  <a:pt x="167003" y="30860"/>
                </a:lnTo>
                <a:lnTo>
                  <a:pt x="182364" y="75890"/>
                </a:lnTo>
                <a:lnTo>
                  <a:pt x="183007" y="90779"/>
                </a:lnTo>
                <a:lnTo>
                  <a:pt x="183007" y="97624"/>
                </a:lnTo>
                <a:lnTo>
                  <a:pt x="61595" y="97624"/>
                </a:lnTo>
                <a:lnTo>
                  <a:pt x="62611" y="107353"/>
                </a:lnTo>
                <a:lnTo>
                  <a:pt x="65278" y="114592"/>
                </a:lnTo>
                <a:lnTo>
                  <a:pt x="69469" y="119354"/>
                </a:lnTo>
                <a:lnTo>
                  <a:pt x="75311" y="126199"/>
                </a:lnTo>
                <a:lnTo>
                  <a:pt x="82931" y="129628"/>
                </a:lnTo>
                <a:lnTo>
                  <a:pt x="92329" y="129628"/>
                </a:lnTo>
                <a:lnTo>
                  <a:pt x="98298" y="129628"/>
                </a:lnTo>
                <a:lnTo>
                  <a:pt x="119888" y="115188"/>
                </a:lnTo>
                <a:lnTo>
                  <a:pt x="179578" y="120700"/>
                </a:lnTo>
                <a:lnTo>
                  <a:pt x="146558" y="154851"/>
                </a:lnTo>
                <a:lnTo>
                  <a:pt x="108088" y="164554"/>
                </a:lnTo>
                <a:lnTo>
                  <a:pt x="91059" y="165201"/>
                </a:lnTo>
                <a:lnTo>
                  <a:pt x="76178" y="164646"/>
                </a:lnTo>
                <a:lnTo>
                  <a:pt x="33010" y="151257"/>
                </a:lnTo>
                <a:lnTo>
                  <a:pt x="6643" y="118150"/>
                </a:lnTo>
                <a:lnTo>
                  <a:pt x="0" y="82892"/>
                </a:lnTo>
                <a:lnTo>
                  <a:pt x="1478" y="65250"/>
                </a:lnTo>
                <a:lnTo>
                  <a:pt x="23749" y="22910"/>
                </a:lnTo>
                <a:lnTo>
                  <a:pt x="69469" y="1431"/>
                </a:lnTo>
                <a:lnTo>
                  <a:pt x="89281" y="0"/>
                </a:lnTo>
                <a:close/>
              </a:path>
            </a:pathLst>
          </a:custGeom>
          <a:ln w="9144">
            <a:solidFill>
              <a:srgbClr val="000000"/>
            </a:solidFill>
          </a:ln>
        </p:spPr>
        <p:txBody>
          <a:bodyPr wrap="square" lIns="0" tIns="0" rIns="0" bIns="0" rtlCol="0"/>
          <a:lstStyle/>
          <a:p>
            <a:endParaRPr/>
          </a:p>
        </p:txBody>
      </p:sp>
      <p:sp>
        <p:nvSpPr>
          <p:cNvPr id="56" name="object 56"/>
          <p:cNvSpPr/>
          <p:nvPr/>
        </p:nvSpPr>
        <p:spPr>
          <a:xfrm>
            <a:off x="7642860" y="6036145"/>
            <a:ext cx="93345" cy="161925"/>
          </a:xfrm>
          <a:custGeom>
            <a:avLst/>
            <a:gdLst/>
            <a:ahLst/>
            <a:cxnLst/>
            <a:rect l="l" t="t" r="r" b="b"/>
            <a:pathLst>
              <a:path w="124459" h="161925">
                <a:moveTo>
                  <a:pt x="95123" y="0"/>
                </a:moveTo>
                <a:lnTo>
                  <a:pt x="101957" y="519"/>
                </a:lnTo>
                <a:lnTo>
                  <a:pt x="109124" y="2079"/>
                </a:lnTo>
                <a:lnTo>
                  <a:pt x="116625" y="4682"/>
                </a:lnTo>
                <a:lnTo>
                  <a:pt x="124460" y="8331"/>
                </a:lnTo>
                <a:lnTo>
                  <a:pt x="105664" y="51485"/>
                </a:lnTo>
                <a:lnTo>
                  <a:pt x="98551" y="48513"/>
                </a:lnTo>
                <a:lnTo>
                  <a:pt x="92837" y="47028"/>
                </a:lnTo>
                <a:lnTo>
                  <a:pt x="88773" y="47028"/>
                </a:lnTo>
                <a:lnTo>
                  <a:pt x="80772" y="47028"/>
                </a:lnTo>
                <a:lnTo>
                  <a:pt x="74675" y="50304"/>
                </a:lnTo>
                <a:lnTo>
                  <a:pt x="61426" y="91169"/>
                </a:lnTo>
                <a:lnTo>
                  <a:pt x="60833" y="108635"/>
                </a:lnTo>
                <a:lnTo>
                  <a:pt x="60833" y="161620"/>
                </a:lnTo>
                <a:lnTo>
                  <a:pt x="0" y="161620"/>
                </a:lnTo>
                <a:lnTo>
                  <a:pt x="0" y="3568"/>
                </a:lnTo>
                <a:lnTo>
                  <a:pt x="56769" y="3568"/>
                </a:lnTo>
                <a:lnTo>
                  <a:pt x="56769" y="29463"/>
                </a:lnTo>
                <a:lnTo>
                  <a:pt x="60890" y="21710"/>
                </a:lnTo>
                <a:lnTo>
                  <a:pt x="86614" y="0"/>
                </a:lnTo>
                <a:lnTo>
                  <a:pt x="95123" y="0"/>
                </a:lnTo>
                <a:close/>
              </a:path>
            </a:pathLst>
          </a:custGeom>
          <a:ln w="9144">
            <a:solidFill>
              <a:srgbClr val="000000"/>
            </a:solidFill>
          </a:ln>
        </p:spPr>
        <p:txBody>
          <a:bodyPr wrap="square" lIns="0" tIns="0" rIns="0" bIns="0" rtlCol="0"/>
          <a:lstStyle/>
          <a:p>
            <a:endParaRPr/>
          </a:p>
        </p:txBody>
      </p:sp>
      <p:sp>
        <p:nvSpPr>
          <p:cNvPr id="57" name="object 57"/>
          <p:cNvSpPr/>
          <p:nvPr/>
        </p:nvSpPr>
        <p:spPr>
          <a:xfrm>
            <a:off x="7260622" y="6036145"/>
            <a:ext cx="125730" cy="161925"/>
          </a:xfrm>
          <a:custGeom>
            <a:avLst/>
            <a:gdLst/>
            <a:ahLst/>
            <a:cxnLst/>
            <a:rect l="l" t="t" r="r" b="b"/>
            <a:pathLst>
              <a:path w="167640" h="161925">
                <a:moveTo>
                  <a:pt x="113665" y="0"/>
                </a:moveTo>
                <a:lnTo>
                  <a:pt x="152907" y="14947"/>
                </a:lnTo>
                <a:lnTo>
                  <a:pt x="167131" y="61163"/>
                </a:lnTo>
                <a:lnTo>
                  <a:pt x="167131" y="161620"/>
                </a:lnTo>
                <a:lnTo>
                  <a:pt x="106299" y="161620"/>
                </a:lnTo>
                <a:lnTo>
                  <a:pt x="106299" y="74714"/>
                </a:lnTo>
                <a:lnTo>
                  <a:pt x="106299" y="64782"/>
                </a:lnTo>
                <a:lnTo>
                  <a:pt x="104521" y="57772"/>
                </a:lnTo>
                <a:lnTo>
                  <a:pt x="100838" y="53644"/>
                </a:lnTo>
                <a:lnTo>
                  <a:pt x="97154" y="49529"/>
                </a:lnTo>
                <a:lnTo>
                  <a:pt x="91948" y="47472"/>
                </a:lnTo>
                <a:lnTo>
                  <a:pt x="85344" y="47472"/>
                </a:lnTo>
                <a:lnTo>
                  <a:pt x="77977" y="47472"/>
                </a:lnTo>
                <a:lnTo>
                  <a:pt x="60578" y="85724"/>
                </a:lnTo>
                <a:lnTo>
                  <a:pt x="60578" y="161620"/>
                </a:lnTo>
                <a:lnTo>
                  <a:pt x="0" y="161620"/>
                </a:lnTo>
                <a:lnTo>
                  <a:pt x="0" y="3568"/>
                </a:lnTo>
                <a:lnTo>
                  <a:pt x="56515" y="3568"/>
                </a:lnTo>
                <a:lnTo>
                  <a:pt x="56515" y="29311"/>
                </a:lnTo>
                <a:lnTo>
                  <a:pt x="62825" y="21987"/>
                </a:lnTo>
                <a:lnTo>
                  <a:pt x="96424" y="1689"/>
                </a:lnTo>
                <a:lnTo>
                  <a:pt x="104687" y="421"/>
                </a:lnTo>
                <a:lnTo>
                  <a:pt x="113665" y="0"/>
                </a:lnTo>
                <a:close/>
              </a:path>
            </a:pathLst>
          </a:custGeom>
          <a:ln w="9144">
            <a:solidFill>
              <a:srgbClr val="000000"/>
            </a:solidFill>
          </a:ln>
        </p:spPr>
        <p:txBody>
          <a:bodyPr wrap="square" lIns="0" tIns="0" rIns="0" bIns="0" rtlCol="0"/>
          <a:lstStyle/>
          <a:p>
            <a:endParaRPr/>
          </a:p>
        </p:txBody>
      </p:sp>
      <p:sp>
        <p:nvSpPr>
          <p:cNvPr id="58" name="object 58"/>
          <p:cNvSpPr/>
          <p:nvPr/>
        </p:nvSpPr>
        <p:spPr>
          <a:xfrm>
            <a:off x="7103078" y="6036145"/>
            <a:ext cx="136684" cy="165735"/>
          </a:xfrm>
          <a:custGeom>
            <a:avLst/>
            <a:gdLst/>
            <a:ahLst/>
            <a:cxnLst/>
            <a:rect l="l" t="t" r="r" b="b"/>
            <a:pathLst>
              <a:path w="182245" h="165735">
                <a:moveTo>
                  <a:pt x="86486" y="0"/>
                </a:moveTo>
                <a:lnTo>
                  <a:pt x="130175" y="3047"/>
                </a:lnTo>
                <a:lnTo>
                  <a:pt x="167004" y="26568"/>
                </a:lnTo>
                <a:lnTo>
                  <a:pt x="169925" y="34747"/>
                </a:lnTo>
                <a:lnTo>
                  <a:pt x="172974" y="42938"/>
                </a:lnTo>
                <a:lnTo>
                  <a:pt x="174371" y="50749"/>
                </a:lnTo>
                <a:lnTo>
                  <a:pt x="174371" y="58191"/>
                </a:lnTo>
                <a:lnTo>
                  <a:pt x="174371" y="127990"/>
                </a:lnTo>
                <a:lnTo>
                  <a:pt x="174371" y="135432"/>
                </a:lnTo>
                <a:lnTo>
                  <a:pt x="174878" y="141262"/>
                </a:lnTo>
                <a:lnTo>
                  <a:pt x="175768" y="145478"/>
                </a:lnTo>
                <a:lnTo>
                  <a:pt x="176783" y="149694"/>
                </a:lnTo>
                <a:lnTo>
                  <a:pt x="178815" y="155079"/>
                </a:lnTo>
                <a:lnTo>
                  <a:pt x="181990" y="161620"/>
                </a:lnTo>
                <a:lnTo>
                  <a:pt x="125095" y="161620"/>
                </a:lnTo>
                <a:lnTo>
                  <a:pt x="118618" y="142278"/>
                </a:lnTo>
                <a:lnTo>
                  <a:pt x="112639" y="147595"/>
                </a:lnTo>
                <a:lnTo>
                  <a:pt x="77533" y="163563"/>
                </a:lnTo>
                <a:lnTo>
                  <a:pt x="57530" y="165201"/>
                </a:lnTo>
                <a:lnTo>
                  <a:pt x="44269" y="164382"/>
                </a:lnTo>
                <a:lnTo>
                  <a:pt x="8197" y="145168"/>
                </a:lnTo>
                <a:lnTo>
                  <a:pt x="0" y="119799"/>
                </a:lnTo>
                <a:lnTo>
                  <a:pt x="664" y="111197"/>
                </a:lnTo>
                <a:lnTo>
                  <a:pt x="25558" y="80067"/>
                </a:lnTo>
                <a:lnTo>
                  <a:pt x="65079" y="69758"/>
                </a:lnTo>
                <a:lnTo>
                  <a:pt x="77628" y="67103"/>
                </a:lnTo>
                <a:lnTo>
                  <a:pt x="115188" y="56108"/>
                </a:lnTo>
                <a:lnTo>
                  <a:pt x="115188" y="48666"/>
                </a:lnTo>
                <a:lnTo>
                  <a:pt x="113664" y="43459"/>
                </a:lnTo>
                <a:lnTo>
                  <a:pt x="110617" y="40474"/>
                </a:lnTo>
                <a:lnTo>
                  <a:pt x="107442" y="37503"/>
                </a:lnTo>
                <a:lnTo>
                  <a:pt x="102107" y="36017"/>
                </a:lnTo>
                <a:lnTo>
                  <a:pt x="94360" y="36017"/>
                </a:lnTo>
                <a:lnTo>
                  <a:pt x="84454" y="36017"/>
                </a:lnTo>
                <a:lnTo>
                  <a:pt x="62610" y="54762"/>
                </a:lnTo>
                <a:lnTo>
                  <a:pt x="4699" y="48666"/>
                </a:lnTo>
                <a:lnTo>
                  <a:pt x="24256" y="13931"/>
                </a:lnTo>
                <a:lnTo>
                  <a:pt x="62341" y="1419"/>
                </a:lnTo>
                <a:lnTo>
                  <a:pt x="78152" y="157"/>
                </a:lnTo>
                <a:lnTo>
                  <a:pt x="86486" y="0"/>
                </a:lnTo>
                <a:close/>
              </a:path>
            </a:pathLst>
          </a:custGeom>
          <a:ln w="9144">
            <a:solidFill>
              <a:srgbClr val="000000"/>
            </a:solidFill>
          </a:ln>
        </p:spPr>
        <p:txBody>
          <a:bodyPr wrap="square" lIns="0" tIns="0" rIns="0" bIns="0" rtlCol="0"/>
          <a:lstStyle/>
          <a:p>
            <a:endParaRPr/>
          </a:p>
        </p:txBody>
      </p:sp>
      <p:sp>
        <p:nvSpPr>
          <p:cNvPr id="59" name="object 59"/>
          <p:cNvSpPr/>
          <p:nvPr/>
        </p:nvSpPr>
        <p:spPr>
          <a:xfrm>
            <a:off x="8196167" y="5979591"/>
            <a:ext cx="89059" cy="222250"/>
          </a:xfrm>
          <a:custGeom>
            <a:avLst/>
            <a:gdLst/>
            <a:ahLst/>
            <a:cxnLst/>
            <a:rect l="l" t="t" r="r" b="b"/>
            <a:pathLst>
              <a:path w="118745" h="222250">
                <a:moveTo>
                  <a:pt x="83057" y="0"/>
                </a:moveTo>
                <a:lnTo>
                  <a:pt x="83057" y="60121"/>
                </a:lnTo>
                <a:lnTo>
                  <a:pt x="116331" y="60121"/>
                </a:lnTo>
                <a:lnTo>
                  <a:pt x="116331" y="104470"/>
                </a:lnTo>
                <a:lnTo>
                  <a:pt x="83057" y="104470"/>
                </a:lnTo>
                <a:lnTo>
                  <a:pt x="83057" y="160464"/>
                </a:lnTo>
                <a:lnTo>
                  <a:pt x="83057" y="167195"/>
                </a:lnTo>
                <a:lnTo>
                  <a:pt x="83693" y="171653"/>
                </a:lnTo>
                <a:lnTo>
                  <a:pt x="84962" y="173837"/>
                </a:lnTo>
                <a:lnTo>
                  <a:pt x="86995" y="177203"/>
                </a:lnTo>
                <a:lnTo>
                  <a:pt x="90424" y="178892"/>
                </a:lnTo>
                <a:lnTo>
                  <a:pt x="95376" y="178892"/>
                </a:lnTo>
                <a:lnTo>
                  <a:pt x="99822" y="178892"/>
                </a:lnTo>
                <a:lnTo>
                  <a:pt x="106045" y="177596"/>
                </a:lnTo>
                <a:lnTo>
                  <a:pt x="114173" y="175018"/>
                </a:lnTo>
                <a:lnTo>
                  <a:pt x="118618" y="216839"/>
                </a:lnTo>
                <a:lnTo>
                  <a:pt x="107567" y="218990"/>
                </a:lnTo>
                <a:lnTo>
                  <a:pt x="96885" y="220525"/>
                </a:lnTo>
                <a:lnTo>
                  <a:pt x="86560" y="221447"/>
                </a:lnTo>
                <a:lnTo>
                  <a:pt x="76580" y="221754"/>
                </a:lnTo>
                <a:lnTo>
                  <a:pt x="66059" y="221390"/>
                </a:lnTo>
                <a:lnTo>
                  <a:pt x="30860" y="206209"/>
                </a:lnTo>
                <a:lnTo>
                  <a:pt x="22351" y="160058"/>
                </a:lnTo>
                <a:lnTo>
                  <a:pt x="22351" y="104470"/>
                </a:lnTo>
                <a:lnTo>
                  <a:pt x="0" y="104470"/>
                </a:lnTo>
                <a:lnTo>
                  <a:pt x="0" y="60121"/>
                </a:lnTo>
                <a:lnTo>
                  <a:pt x="22351" y="60121"/>
                </a:lnTo>
                <a:lnTo>
                  <a:pt x="22351" y="31102"/>
                </a:lnTo>
                <a:lnTo>
                  <a:pt x="83057" y="0"/>
                </a:lnTo>
                <a:close/>
              </a:path>
            </a:pathLst>
          </a:custGeom>
          <a:ln w="9144">
            <a:solidFill>
              <a:srgbClr val="000000"/>
            </a:solidFill>
          </a:ln>
        </p:spPr>
        <p:txBody>
          <a:bodyPr wrap="square" lIns="0" tIns="0" rIns="0" bIns="0" rtlCol="0"/>
          <a:lstStyle/>
          <a:p>
            <a:endParaRPr/>
          </a:p>
        </p:txBody>
      </p:sp>
      <p:sp>
        <p:nvSpPr>
          <p:cNvPr id="60" name="object 60"/>
          <p:cNvSpPr/>
          <p:nvPr/>
        </p:nvSpPr>
        <p:spPr>
          <a:xfrm>
            <a:off x="7407021" y="5979591"/>
            <a:ext cx="130493" cy="222250"/>
          </a:xfrm>
          <a:custGeom>
            <a:avLst/>
            <a:gdLst/>
            <a:ahLst/>
            <a:cxnLst/>
            <a:rect l="l" t="t" r="r" b="b"/>
            <a:pathLst>
              <a:path w="173990" h="222250">
                <a:moveTo>
                  <a:pt x="112775" y="0"/>
                </a:moveTo>
                <a:lnTo>
                  <a:pt x="173990" y="0"/>
                </a:lnTo>
                <a:lnTo>
                  <a:pt x="173990" y="218173"/>
                </a:lnTo>
                <a:lnTo>
                  <a:pt x="117221" y="218173"/>
                </a:lnTo>
                <a:lnTo>
                  <a:pt x="117221" y="194805"/>
                </a:lnTo>
                <a:lnTo>
                  <a:pt x="111434" y="201646"/>
                </a:lnTo>
                <a:lnTo>
                  <a:pt x="74179" y="221326"/>
                </a:lnTo>
                <a:lnTo>
                  <a:pt x="66294" y="221754"/>
                </a:lnTo>
                <a:lnTo>
                  <a:pt x="51129" y="220218"/>
                </a:lnTo>
                <a:lnTo>
                  <a:pt x="17018" y="197192"/>
                </a:lnTo>
                <a:lnTo>
                  <a:pt x="1051" y="154412"/>
                </a:lnTo>
                <a:lnTo>
                  <a:pt x="0" y="137515"/>
                </a:lnTo>
                <a:lnTo>
                  <a:pt x="1168" y="119020"/>
                </a:lnTo>
                <a:lnTo>
                  <a:pt x="18796" y="77381"/>
                </a:lnTo>
                <a:lnTo>
                  <a:pt x="52764" y="57855"/>
                </a:lnTo>
                <a:lnTo>
                  <a:pt x="66675" y="56553"/>
                </a:lnTo>
                <a:lnTo>
                  <a:pt x="73558" y="56850"/>
                </a:lnTo>
                <a:lnTo>
                  <a:pt x="112775" y="75603"/>
                </a:lnTo>
                <a:lnTo>
                  <a:pt x="112775" y="0"/>
                </a:lnTo>
                <a:close/>
              </a:path>
            </a:pathLst>
          </a:custGeom>
          <a:ln w="9144">
            <a:solidFill>
              <a:srgbClr val="000000"/>
            </a:solidFill>
          </a:ln>
        </p:spPr>
        <p:txBody>
          <a:bodyPr wrap="square" lIns="0" tIns="0" rIns="0" bIns="0" rtlCol="0"/>
          <a:lstStyle/>
          <a:p>
            <a:endParaRPr/>
          </a:p>
        </p:txBody>
      </p:sp>
    </p:spTree>
    <p:extLst>
      <p:ext uri="{BB962C8B-B14F-4D97-AF65-F5344CB8AC3E}">
        <p14:creationId xmlns:p14="http://schemas.microsoft.com/office/powerpoint/2010/main" val="41749960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9451" y="245363"/>
            <a:ext cx="6035040" cy="6393180"/>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3784566" y="260648"/>
            <a:ext cx="4747874" cy="690574"/>
          </a:xfrm>
          <a:prstGeom prst="rect">
            <a:avLst/>
          </a:prstGeom>
        </p:spPr>
        <p:txBody>
          <a:bodyPr vert="horz" wrap="square" lIns="0" tIns="13335" rIns="0" bIns="0" rtlCol="0">
            <a:spAutoFit/>
          </a:bodyPr>
          <a:lstStyle/>
          <a:p>
            <a:pPr marL="12700">
              <a:lnSpc>
                <a:spcPct val="100000"/>
              </a:lnSpc>
              <a:spcBef>
                <a:spcPts val="105"/>
              </a:spcBef>
            </a:pPr>
            <a:r>
              <a:rPr sz="4400" b="1" spc="-15" dirty="0">
                <a:solidFill>
                  <a:srgbClr val="252525"/>
                </a:solidFill>
                <a:latin typeface="Calibri"/>
                <a:cs typeface="Calibri"/>
              </a:rPr>
              <a:t>What </a:t>
            </a:r>
            <a:r>
              <a:rPr sz="4400" b="1" dirty="0">
                <a:solidFill>
                  <a:srgbClr val="252525"/>
                </a:solidFill>
                <a:latin typeface="Calibri"/>
                <a:cs typeface="Calibri"/>
              </a:rPr>
              <a:t>is</a:t>
            </a:r>
            <a:r>
              <a:rPr sz="4400" b="1" spc="-60" dirty="0">
                <a:solidFill>
                  <a:srgbClr val="252525"/>
                </a:solidFill>
                <a:latin typeface="Calibri"/>
                <a:cs typeface="Calibri"/>
              </a:rPr>
              <a:t> </a:t>
            </a:r>
            <a:r>
              <a:rPr sz="4400" b="1" spc="-10" dirty="0">
                <a:solidFill>
                  <a:srgbClr val="252525"/>
                </a:solidFill>
                <a:latin typeface="Calibri"/>
                <a:cs typeface="Calibri"/>
              </a:rPr>
              <a:t>Culture?</a:t>
            </a:r>
            <a:endParaRPr sz="4400" dirty="0">
              <a:latin typeface="Calibri"/>
              <a:cs typeface="Calibri"/>
            </a:endParaRPr>
          </a:p>
        </p:txBody>
      </p:sp>
      <p:sp>
        <p:nvSpPr>
          <p:cNvPr id="7" name="object 7"/>
          <p:cNvSpPr txBox="1"/>
          <p:nvPr/>
        </p:nvSpPr>
        <p:spPr>
          <a:xfrm>
            <a:off x="4309498" y="1683459"/>
            <a:ext cx="3809985" cy="3516988"/>
          </a:xfrm>
          <a:prstGeom prst="rect">
            <a:avLst/>
          </a:prstGeom>
          <a:solidFill>
            <a:srgbClr val="F9F1B4"/>
          </a:solidFill>
        </p:spPr>
        <p:txBody>
          <a:bodyPr vert="horz" wrap="square" lIns="0" tIns="69215" rIns="0" bIns="0" rtlCol="0">
            <a:spAutoFit/>
          </a:bodyPr>
          <a:lstStyle/>
          <a:p>
            <a:pPr marL="288290" marR="340360" indent="-1270" algn="ctr">
              <a:lnSpc>
                <a:spcPct val="100000"/>
              </a:lnSpc>
              <a:spcBef>
                <a:spcPts val="545"/>
              </a:spcBef>
            </a:pPr>
            <a:r>
              <a:rPr sz="3200" spc="-5" dirty="0">
                <a:solidFill>
                  <a:srgbClr val="404040"/>
                </a:solidFill>
                <a:latin typeface="Microsoft Himalaya"/>
                <a:cs typeface="Microsoft Himalaya"/>
              </a:rPr>
              <a:t>Culture </a:t>
            </a:r>
            <a:r>
              <a:rPr sz="3200" dirty="0">
                <a:solidFill>
                  <a:srgbClr val="404040"/>
                </a:solidFill>
                <a:latin typeface="Microsoft Himalaya"/>
                <a:cs typeface="Microsoft Himalaya"/>
              </a:rPr>
              <a:t>is the </a:t>
            </a:r>
            <a:r>
              <a:rPr sz="3200" spc="-5" dirty="0">
                <a:solidFill>
                  <a:srgbClr val="404040"/>
                </a:solidFill>
                <a:latin typeface="Microsoft Himalaya"/>
                <a:cs typeface="Microsoft Himalaya"/>
              </a:rPr>
              <a:t>complex  whole that </a:t>
            </a:r>
            <a:r>
              <a:rPr sz="3200" spc="-10" dirty="0">
                <a:solidFill>
                  <a:srgbClr val="404040"/>
                </a:solidFill>
                <a:latin typeface="Microsoft Himalaya"/>
                <a:cs typeface="Microsoft Himalaya"/>
              </a:rPr>
              <a:t>includes  </a:t>
            </a:r>
            <a:r>
              <a:rPr sz="3200" b="1" dirty="0">
                <a:solidFill>
                  <a:srgbClr val="404040"/>
                </a:solidFill>
                <a:latin typeface="Microsoft Himalaya"/>
                <a:cs typeface="Microsoft Himalaya"/>
              </a:rPr>
              <a:t>knowledge, </a:t>
            </a:r>
            <a:r>
              <a:rPr sz="3200" b="1" spc="5" dirty="0">
                <a:solidFill>
                  <a:srgbClr val="404040"/>
                </a:solidFill>
                <a:latin typeface="Microsoft Himalaya"/>
                <a:cs typeface="Microsoft Himalaya"/>
              </a:rPr>
              <a:t>belief, art, </a:t>
            </a:r>
            <a:r>
              <a:rPr sz="3200" b="1" spc="-30" dirty="0">
                <a:solidFill>
                  <a:srgbClr val="404040"/>
                </a:solidFill>
                <a:latin typeface="Microsoft Himalaya"/>
                <a:cs typeface="Microsoft Himalaya"/>
              </a:rPr>
              <a:t>law,  </a:t>
            </a:r>
            <a:r>
              <a:rPr sz="3200" b="1" dirty="0">
                <a:solidFill>
                  <a:srgbClr val="404040"/>
                </a:solidFill>
                <a:latin typeface="Microsoft Himalaya"/>
                <a:cs typeface="Microsoft Himalaya"/>
              </a:rPr>
              <a:t>morals, </a:t>
            </a:r>
            <a:r>
              <a:rPr sz="3200" b="1" spc="5" dirty="0">
                <a:solidFill>
                  <a:srgbClr val="404040"/>
                </a:solidFill>
                <a:latin typeface="Microsoft Himalaya"/>
                <a:cs typeface="Microsoft Himalaya"/>
              </a:rPr>
              <a:t>customs </a:t>
            </a:r>
            <a:r>
              <a:rPr sz="3200" b="1" spc="10" dirty="0">
                <a:solidFill>
                  <a:srgbClr val="404040"/>
                </a:solidFill>
                <a:latin typeface="Microsoft Himalaya"/>
                <a:cs typeface="Microsoft Himalaya"/>
              </a:rPr>
              <a:t>and any  </a:t>
            </a:r>
            <a:r>
              <a:rPr sz="3200" b="1" spc="5" dirty="0">
                <a:solidFill>
                  <a:srgbClr val="404040"/>
                </a:solidFill>
                <a:latin typeface="Microsoft Himalaya"/>
                <a:cs typeface="Microsoft Himalaya"/>
              </a:rPr>
              <a:t>other </a:t>
            </a:r>
            <a:r>
              <a:rPr sz="3200" b="1" dirty="0">
                <a:solidFill>
                  <a:srgbClr val="404040"/>
                </a:solidFill>
                <a:latin typeface="Microsoft Himalaya"/>
                <a:cs typeface="Microsoft Himalaya"/>
              </a:rPr>
              <a:t>capabilities </a:t>
            </a:r>
            <a:r>
              <a:rPr sz="3200" b="1" spc="15" dirty="0">
                <a:solidFill>
                  <a:srgbClr val="404040"/>
                </a:solidFill>
                <a:latin typeface="Microsoft Himalaya"/>
                <a:cs typeface="Microsoft Himalaya"/>
              </a:rPr>
              <a:t>and</a:t>
            </a:r>
            <a:r>
              <a:rPr sz="3200" b="1" spc="-210" dirty="0">
                <a:solidFill>
                  <a:srgbClr val="404040"/>
                </a:solidFill>
                <a:latin typeface="Microsoft Himalaya"/>
                <a:cs typeface="Microsoft Himalaya"/>
              </a:rPr>
              <a:t> </a:t>
            </a:r>
            <a:r>
              <a:rPr sz="3200" b="1" spc="5" dirty="0">
                <a:solidFill>
                  <a:srgbClr val="404040"/>
                </a:solidFill>
                <a:latin typeface="Microsoft Himalaya"/>
                <a:cs typeface="Microsoft Himalaya"/>
              </a:rPr>
              <a:t>habits  </a:t>
            </a:r>
            <a:r>
              <a:rPr sz="3200" b="1" dirty="0">
                <a:solidFill>
                  <a:srgbClr val="404040"/>
                </a:solidFill>
                <a:latin typeface="Microsoft Himalaya"/>
                <a:cs typeface="Microsoft Himalaya"/>
              </a:rPr>
              <a:t>acquired </a:t>
            </a:r>
            <a:r>
              <a:rPr sz="3200" b="1" spc="20" dirty="0">
                <a:solidFill>
                  <a:srgbClr val="404040"/>
                </a:solidFill>
                <a:latin typeface="Microsoft Himalaya"/>
                <a:cs typeface="Microsoft Himalaya"/>
              </a:rPr>
              <a:t>by </a:t>
            </a:r>
            <a:r>
              <a:rPr sz="3200" b="1" spc="5" dirty="0">
                <a:solidFill>
                  <a:srgbClr val="404040"/>
                </a:solidFill>
                <a:latin typeface="Microsoft Himalaya"/>
                <a:cs typeface="Microsoft Himalaya"/>
              </a:rPr>
              <a:t>humans </a:t>
            </a:r>
            <a:r>
              <a:rPr sz="3200" b="1" spc="10" dirty="0">
                <a:solidFill>
                  <a:srgbClr val="404040"/>
                </a:solidFill>
                <a:latin typeface="Microsoft Himalaya"/>
                <a:cs typeface="Microsoft Himalaya"/>
              </a:rPr>
              <a:t>as  </a:t>
            </a:r>
            <a:r>
              <a:rPr sz="3200" b="1" spc="5" dirty="0">
                <a:solidFill>
                  <a:srgbClr val="404040"/>
                </a:solidFill>
                <a:latin typeface="Microsoft Himalaya"/>
                <a:cs typeface="Microsoft Himalaya"/>
              </a:rPr>
              <a:t>members </a:t>
            </a:r>
            <a:r>
              <a:rPr sz="3200" b="1" spc="15" dirty="0">
                <a:solidFill>
                  <a:srgbClr val="404040"/>
                </a:solidFill>
                <a:latin typeface="Microsoft Himalaya"/>
                <a:cs typeface="Microsoft Himalaya"/>
              </a:rPr>
              <a:t>of</a:t>
            </a:r>
            <a:r>
              <a:rPr sz="3200" b="1" spc="-114" dirty="0">
                <a:solidFill>
                  <a:srgbClr val="404040"/>
                </a:solidFill>
                <a:latin typeface="Microsoft Himalaya"/>
                <a:cs typeface="Microsoft Himalaya"/>
              </a:rPr>
              <a:t> </a:t>
            </a:r>
            <a:r>
              <a:rPr sz="3200" b="1" dirty="0">
                <a:solidFill>
                  <a:srgbClr val="404040"/>
                </a:solidFill>
                <a:latin typeface="Microsoft Himalaya"/>
                <a:cs typeface="Microsoft Himalaya"/>
              </a:rPr>
              <a:t>society</a:t>
            </a:r>
            <a:r>
              <a:rPr sz="3200" dirty="0">
                <a:solidFill>
                  <a:srgbClr val="404040"/>
                </a:solidFill>
                <a:latin typeface="Microsoft Himalaya"/>
                <a:cs typeface="Microsoft Himalaya"/>
              </a:rPr>
              <a:t>.</a:t>
            </a:r>
            <a:endParaRPr sz="3200" dirty="0">
              <a:latin typeface="Microsoft Himalaya"/>
              <a:cs typeface="Microsoft Himalaya"/>
            </a:endParaRPr>
          </a:p>
        </p:txBody>
      </p:sp>
    </p:spTree>
    <p:extLst>
      <p:ext uri="{BB962C8B-B14F-4D97-AF65-F5344CB8AC3E}">
        <p14:creationId xmlns:p14="http://schemas.microsoft.com/office/powerpoint/2010/main" val="339994057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117614" y="97479"/>
            <a:ext cx="8330129" cy="1243289"/>
          </a:xfrm>
          <a:prstGeom prst="rect">
            <a:avLst/>
          </a:prstGeom>
        </p:spPr>
        <p:txBody>
          <a:bodyPr vert="horz" wrap="square" lIns="0" tIns="12065" rIns="0" bIns="0" rtlCol="0">
            <a:spAutoFit/>
          </a:bodyPr>
          <a:lstStyle/>
          <a:p>
            <a:pPr marL="12700">
              <a:lnSpc>
                <a:spcPct val="100000"/>
              </a:lnSpc>
              <a:spcBef>
                <a:spcPts val="95"/>
              </a:spcBef>
            </a:pPr>
            <a:r>
              <a:rPr spc="-5" dirty="0"/>
              <a:t>Relationship between Culture</a:t>
            </a:r>
            <a:r>
              <a:rPr spc="10" dirty="0"/>
              <a:t> </a:t>
            </a:r>
            <a:r>
              <a:rPr spc="-5" dirty="0" smtClean="0"/>
              <a:t>and</a:t>
            </a:r>
            <a:r>
              <a:rPr lang="en-IN" spc="-5" dirty="0" smtClean="0"/>
              <a:t> Buyer Behaviour</a:t>
            </a:r>
            <a:endParaRPr spc="-5" dirty="0"/>
          </a:p>
        </p:txBody>
      </p:sp>
      <p:sp>
        <p:nvSpPr>
          <p:cNvPr id="6" name="object 6"/>
          <p:cNvSpPr/>
          <p:nvPr/>
        </p:nvSpPr>
        <p:spPr>
          <a:xfrm>
            <a:off x="2449449" y="2267711"/>
            <a:ext cx="85725" cy="144780"/>
          </a:xfrm>
          <a:custGeom>
            <a:avLst/>
            <a:gdLst/>
            <a:ahLst/>
            <a:cxnLst/>
            <a:rect l="l" t="t" r="r" b="b"/>
            <a:pathLst>
              <a:path w="114300" h="144780">
                <a:moveTo>
                  <a:pt x="0" y="0"/>
                </a:moveTo>
                <a:lnTo>
                  <a:pt x="0" y="144779"/>
                </a:lnTo>
                <a:lnTo>
                  <a:pt x="114300" y="72389"/>
                </a:lnTo>
                <a:lnTo>
                  <a:pt x="0" y="0"/>
                </a:lnTo>
                <a:close/>
              </a:path>
            </a:pathLst>
          </a:custGeom>
          <a:solidFill>
            <a:srgbClr val="000000"/>
          </a:solidFill>
        </p:spPr>
        <p:txBody>
          <a:bodyPr wrap="square" lIns="0" tIns="0" rIns="0" bIns="0" rtlCol="0"/>
          <a:lstStyle/>
          <a:p>
            <a:endParaRPr/>
          </a:p>
        </p:txBody>
      </p:sp>
      <p:sp>
        <p:nvSpPr>
          <p:cNvPr id="7" name="object 7"/>
          <p:cNvSpPr/>
          <p:nvPr/>
        </p:nvSpPr>
        <p:spPr>
          <a:xfrm>
            <a:off x="2449449" y="5111496"/>
            <a:ext cx="85725" cy="143510"/>
          </a:xfrm>
          <a:custGeom>
            <a:avLst/>
            <a:gdLst/>
            <a:ahLst/>
            <a:cxnLst/>
            <a:rect l="l" t="t" r="r" b="b"/>
            <a:pathLst>
              <a:path w="114300" h="143510">
                <a:moveTo>
                  <a:pt x="0" y="0"/>
                </a:moveTo>
                <a:lnTo>
                  <a:pt x="0" y="143255"/>
                </a:lnTo>
                <a:lnTo>
                  <a:pt x="114300" y="71627"/>
                </a:lnTo>
                <a:lnTo>
                  <a:pt x="0" y="0"/>
                </a:lnTo>
                <a:close/>
              </a:path>
            </a:pathLst>
          </a:custGeom>
          <a:solidFill>
            <a:srgbClr val="000000"/>
          </a:solidFill>
        </p:spPr>
        <p:txBody>
          <a:bodyPr wrap="square" lIns="0" tIns="0" rIns="0" bIns="0" rtlCol="0"/>
          <a:lstStyle/>
          <a:p>
            <a:endParaRPr/>
          </a:p>
        </p:txBody>
      </p:sp>
      <p:sp>
        <p:nvSpPr>
          <p:cNvPr id="9" name="object 9"/>
          <p:cNvSpPr/>
          <p:nvPr/>
        </p:nvSpPr>
        <p:spPr>
          <a:xfrm>
            <a:off x="2538602" y="4223004"/>
            <a:ext cx="1170432" cy="2014727"/>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1025271" y="2994661"/>
            <a:ext cx="1170431" cy="1536191"/>
          </a:xfrm>
          <a:prstGeom prst="rect">
            <a:avLst/>
          </a:prstGeom>
          <a:blipFill>
            <a:blip r:embed="rId3" cstate="print"/>
            <a:stretch>
              <a:fillRect/>
            </a:stretch>
          </a:blipFill>
        </p:spPr>
        <p:txBody>
          <a:bodyPr wrap="square" lIns="0" tIns="0" rIns="0" bIns="0" rtlCol="0"/>
          <a:lstStyle/>
          <a:p>
            <a:endParaRPr/>
          </a:p>
        </p:txBody>
      </p:sp>
      <p:sp>
        <p:nvSpPr>
          <p:cNvPr id="11" name="object 11"/>
          <p:cNvSpPr/>
          <p:nvPr/>
        </p:nvSpPr>
        <p:spPr>
          <a:xfrm>
            <a:off x="2538602" y="1269492"/>
            <a:ext cx="1170432" cy="2014727"/>
          </a:xfrm>
          <a:prstGeom prst="rect">
            <a:avLst/>
          </a:prstGeom>
          <a:blipFill>
            <a:blip r:embed="rId2" cstate="print"/>
            <a:stretch>
              <a:fillRect/>
            </a:stretch>
          </a:blipFill>
        </p:spPr>
        <p:txBody>
          <a:bodyPr wrap="square" lIns="0" tIns="0" rIns="0" bIns="0" rtlCol="0"/>
          <a:lstStyle/>
          <a:p>
            <a:pPr marL="2782570" marR="5080" indent="635" algn="ctr">
              <a:lnSpc>
                <a:spcPct val="100000"/>
              </a:lnSpc>
              <a:spcBef>
                <a:spcPts val="3700"/>
              </a:spcBef>
            </a:pPr>
            <a:endParaRPr lang="en-IN" dirty="0">
              <a:latin typeface="Calibri"/>
              <a:cs typeface="Calibri"/>
            </a:endParaRPr>
          </a:p>
        </p:txBody>
      </p:sp>
      <p:sp>
        <p:nvSpPr>
          <p:cNvPr id="12" name="object 12"/>
          <p:cNvSpPr/>
          <p:nvPr/>
        </p:nvSpPr>
        <p:spPr>
          <a:xfrm>
            <a:off x="4477131" y="2567939"/>
            <a:ext cx="1876806" cy="2464308"/>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1547621" y="2340865"/>
            <a:ext cx="991553" cy="3175"/>
          </a:xfrm>
          <a:custGeom>
            <a:avLst/>
            <a:gdLst/>
            <a:ahLst/>
            <a:cxnLst/>
            <a:rect l="l" t="t" r="r" b="b"/>
            <a:pathLst>
              <a:path w="1322070" h="3175">
                <a:moveTo>
                  <a:pt x="0" y="0"/>
                </a:moveTo>
                <a:lnTo>
                  <a:pt x="1321943" y="2921"/>
                </a:lnTo>
              </a:path>
            </a:pathLst>
          </a:custGeom>
          <a:ln w="9143">
            <a:solidFill>
              <a:srgbClr val="000000"/>
            </a:solidFill>
          </a:ln>
        </p:spPr>
        <p:txBody>
          <a:bodyPr wrap="square" lIns="0" tIns="0" rIns="0" bIns="0" rtlCol="0"/>
          <a:lstStyle/>
          <a:p>
            <a:endParaRPr/>
          </a:p>
        </p:txBody>
      </p:sp>
      <p:sp>
        <p:nvSpPr>
          <p:cNvPr id="14" name="object 14"/>
          <p:cNvSpPr/>
          <p:nvPr/>
        </p:nvSpPr>
        <p:spPr>
          <a:xfrm>
            <a:off x="1547621" y="2343912"/>
            <a:ext cx="0" cy="652145"/>
          </a:xfrm>
          <a:custGeom>
            <a:avLst/>
            <a:gdLst/>
            <a:ahLst/>
            <a:cxnLst/>
            <a:rect l="l" t="t" r="r" b="b"/>
            <a:pathLst>
              <a:path h="652144">
                <a:moveTo>
                  <a:pt x="0" y="652017"/>
                </a:moveTo>
                <a:lnTo>
                  <a:pt x="0" y="0"/>
                </a:lnTo>
              </a:path>
            </a:pathLst>
          </a:custGeom>
          <a:ln w="9144">
            <a:solidFill>
              <a:srgbClr val="000000"/>
            </a:solidFill>
          </a:ln>
        </p:spPr>
        <p:txBody>
          <a:bodyPr wrap="square" lIns="0" tIns="0" rIns="0" bIns="0" rtlCol="0"/>
          <a:lstStyle/>
          <a:p>
            <a:endParaRPr/>
          </a:p>
        </p:txBody>
      </p:sp>
      <p:sp>
        <p:nvSpPr>
          <p:cNvPr id="15" name="object 15"/>
          <p:cNvSpPr/>
          <p:nvPr/>
        </p:nvSpPr>
        <p:spPr>
          <a:xfrm>
            <a:off x="1547621" y="5183123"/>
            <a:ext cx="991553" cy="0"/>
          </a:xfrm>
          <a:custGeom>
            <a:avLst/>
            <a:gdLst/>
            <a:ahLst/>
            <a:cxnLst/>
            <a:rect l="l" t="t" r="r" b="b"/>
            <a:pathLst>
              <a:path w="1322070">
                <a:moveTo>
                  <a:pt x="0" y="0"/>
                </a:moveTo>
                <a:lnTo>
                  <a:pt x="1321943" y="0"/>
                </a:lnTo>
              </a:path>
            </a:pathLst>
          </a:custGeom>
          <a:ln w="9144">
            <a:solidFill>
              <a:srgbClr val="000000"/>
            </a:solidFill>
          </a:ln>
        </p:spPr>
        <p:txBody>
          <a:bodyPr wrap="square" lIns="0" tIns="0" rIns="0" bIns="0" rtlCol="0"/>
          <a:lstStyle/>
          <a:p>
            <a:endParaRPr/>
          </a:p>
        </p:txBody>
      </p:sp>
      <p:sp>
        <p:nvSpPr>
          <p:cNvPr id="16" name="object 16"/>
          <p:cNvSpPr/>
          <p:nvPr/>
        </p:nvSpPr>
        <p:spPr>
          <a:xfrm>
            <a:off x="1547621" y="4530853"/>
            <a:ext cx="0" cy="652145"/>
          </a:xfrm>
          <a:custGeom>
            <a:avLst/>
            <a:gdLst/>
            <a:ahLst/>
            <a:cxnLst/>
            <a:rect l="l" t="t" r="r" b="b"/>
            <a:pathLst>
              <a:path h="652145">
                <a:moveTo>
                  <a:pt x="0" y="652018"/>
                </a:moveTo>
                <a:lnTo>
                  <a:pt x="0" y="0"/>
                </a:lnTo>
              </a:path>
            </a:pathLst>
          </a:custGeom>
          <a:ln w="9144">
            <a:solidFill>
              <a:srgbClr val="000000"/>
            </a:solidFill>
          </a:ln>
        </p:spPr>
        <p:txBody>
          <a:bodyPr wrap="square" lIns="0" tIns="0" rIns="0" bIns="0" rtlCol="0"/>
          <a:lstStyle/>
          <a:p>
            <a:endParaRPr/>
          </a:p>
        </p:txBody>
      </p:sp>
      <p:sp>
        <p:nvSpPr>
          <p:cNvPr id="17" name="object 17"/>
          <p:cNvSpPr/>
          <p:nvPr/>
        </p:nvSpPr>
        <p:spPr>
          <a:xfrm>
            <a:off x="4154805" y="2343911"/>
            <a:ext cx="0" cy="1276350"/>
          </a:xfrm>
          <a:custGeom>
            <a:avLst/>
            <a:gdLst/>
            <a:ahLst/>
            <a:cxnLst/>
            <a:rect l="l" t="t" r="r" b="b"/>
            <a:pathLst>
              <a:path h="1276350">
                <a:moveTo>
                  <a:pt x="0" y="1275842"/>
                </a:moveTo>
                <a:lnTo>
                  <a:pt x="0" y="0"/>
                </a:lnTo>
              </a:path>
            </a:pathLst>
          </a:custGeom>
          <a:ln w="9144">
            <a:solidFill>
              <a:srgbClr val="000000"/>
            </a:solidFill>
          </a:ln>
        </p:spPr>
        <p:txBody>
          <a:bodyPr wrap="square" lIns="0" tIns="0" rIns="0" bIns="0" rtlCol="0"/>
          <a:lstStyle/>
          <a:p>
            <a:endParaRPr/>
          </a:p>
        </p:txBody>
      </p:sp>
      <p:sp>
        <p:nvSpPr>
          <p:cNvPr id="18" name="object 18"/>
          <p:cNvSpPr/>
          <p:nvPr/>
        </p:nvSpPr>
        <p:spPr>
          <a:xfrm>
            <a:off x="3709034" y="5183123"/>
            <a:ext cx="445770" cy="0"/>
          </a:xfrm>
          <a:custGeom>
            <a:avLst/>
            <a:gdLst/>
            <a:ahLst/>
            <a:cxnLst/>
            <a:rect l="l" t="t" r="r" b="b"/>
            <a:pathLst>
              <a:path w="594360">
                <a:moveTo>
                  <a:pt x="0" y="0"/>
                </a:moveTo>
                <a:lnTo>
                  <a:pt x="594233" y="0"/>
                </a:lnTo>
              </a:path>
            </a:pathLst>
          </a:custGeom>
          <a:ln w="9144">
            <a:solidFill>
              <a:srgbClr val="000000"/>
            </a:solidFill>
          </a:ln>
        </p:spPr>
        <p:txBody>
          <a:bodyPr wrap="square" lIns="0" tIns="0" rIns="0" bIns="0" rtlCol="0"/>
          <a:lstStyle/>
          <a:p>
            <a:endParaRPr/>
          </a:p>
        </p:txBody>
      </p:sp>
      <p:sp>
        <p:nvSpPr>
          <p:cNvPr id="19" name="object 19"/>
          <p:cNvSpPr/>
          <p:nvPr/>
        </p:nvSpPr>
        <p:spPr>
          <a:xfrm>
            <a:off x="3709034" y="2343911"/>
            <a:ext cx="445770" cy="0"/>
          </a:xfrm>
          <a:custGeom>
            <a:avLst/>
            <a:gdLst/>
            <a:ahLst/>
            <a:cxnLst/>
            <a:rect l="l" t="t" r="r" b="b"/>
            <a:pathLst>
              <a:path w="594360">
                <a:moveTo>
                  <a:pt x="0" y="0"/>
                </a:moveTo>
                <a:lnTo>
                  <a:pt x="594233" y="0"/>
                </a:lnTo>
              </a:path>
            </a:pathLst>
          </a:custGeom>
          <a:ln w="9144">
            <a:solidFill>
              <a:srgbClr val="000000"/>
            </a:solidFill>
          </a:ln>
        </p:spPr>
        <p:txBody>
          <a:bodyPr wrap="square" lIns="0" tIns="0" rIns="0" bIns="0" rtlCol="0"/>
          <a:lstStyle/>
          <a:p>
            <a:endParaRPr/>
          </a:p>
        </p:txBody>
      </p:sp>
      <p:sp>
        <p:nvSpPr>
          <p:cNvPr id="20" name="object 20"/>
          <p:cNvSpPr/>
          <p:nvPr/>
        </p:nvSpPr>
        <p:spPr>
          <a:xfrm>
            <a:off x="4154805" y="3907535"/>
            <a:ext cx="0" cy="1276350"/>
          </a:xfrm>
          <a:custGeom>
            <a:avLst/>
            <a:gdLst/>
            <a:ahLst/>
            <a:cxnLst/>
            <a:rect l="l" t="t" r="r" b="b"/>
            <a:pathLst>
              <a:path h="1276350">
                <a:moveTo>
                  <a:pt x="0" y="1275841"/>
                </a:moveTo>
                <a:lnTo>
                  <a:pt x="0" y="0"/>
                </a:lnTo>
              </a:path>
            </a:pathLst>
          </a:custGeom>
          <a:ln w="9144">
            <a:solidFill>
              <a:srgbClr val="000000"/>
            </a:solidFill>
          </a:ln>
        </p:spPr>
        <p:txBody>
          <a:bodyPr wrap="square" lIns="0" tIns="0" rIns="0" bIns="0" rtlCol="0"/>
          <a:lstStyle/>
          <a:p>
            <a:endParaRPr/>
          </a:p>
        </p:txBody>
      </p:sp>
      <p:sp>
        <p:nvSpPr>
          <p:cNvPr id="21" name="object 21"/>
          <p:cNvSpPr/>
          <p:nvPr/>
        </p:nvSpPr>
        <p:spPr>
          <a:xfrm>
            <a:off x="4154806" y="3581400"/>
            <a:ext cx="255746" cy="76200"/>
          </a:xfrm>
          <a:custGeom>
            <a:avLst/>
            <a:gdLst/>
            <a:ahLst/>
            <a:cxnLst/>
            <a:rect l="l" t="t" r="r" b="b"/>
            <a:pathLst>
              <a:path w="340995" h="76200">
                <a:moveTo>
                  <a:pt x="264668" y="0"/>
                </a:moveTo>
                <a:lnTo>
                  <a:pt x="264668" y="76200"/>
                </a:lnTo>
                <a:lnTo>
                  <a:pt x="328168" y="44450"/>
                </a:lnTo>
                <a:lnTo>
                  <a:pt x="277368" y="44450"/>
                </a:lnTo>
                <a:lnTo>
                  <a:pt x="277368" y="31750"/>
                </a:lnTo>
                <a:lnTo>
                  <a:pt x="328168" y="31750"/>
                </a:lnTo>
                <a:lnTo>
                  <a:pt x="264668" y="0"/>
                </a:lnTo>
                <a:close/>
              </a:path>
              <a:path w="340995" h="76200">
                <a:moveTo>
                  <a:pt x="264668" y="31750"/>
                </a:moveTo>
                <a:lnTo>
                  <a:pt x="0" y="31750"/>
                </a:lnTo>
                <a:lnTo>
                  <a:pt x="0" y="44450"/>
                </a:lnTo>
                <a:lnTo>
                  <a:pt x="264668" y="44450"/>
                </a:lnTo>
                <a:lnTo>
                  <a:pt x="264668" y="31750"/>
                </a:lnTo>
                <a:close/>
              </a:path>
              <a:path w="340995" h="76200">
                <a:moveTo>
                  <a:pt x="328168" y="31750"/>
                </a:moveTo>
                <a:lnTo>
                  <a:pt x="277368" y="31750"/>
                </a:lnTo>
                <a:lnTo>
                  <a:pt x="277368" y="44450"/>
                </a:lnTo>
                <a:lnTo>
                  <a:pt x="328168" y="44450"/>
                </a:lnTo>
                <a:lnTo>
                  <a:pt x="340868" y="38100"/>
                </a:lnTo>
                <a:lnTo>
                  <a:pt x="328168" y="31750"/>
                </a:lnTo>
                <a:close/>
              </a:path>
            </a:pathLst>
          </a:custGeom>
          <a:solidFill>
            <a:srgbClr val="000000"/>
          </a:solidFill>
        </p:spPr>
        <p:txBody>
          <a:bodyPr wrap="square" lIns="0" tIns="0" rIns="0" bIns="0" rtlCol="0"/>
          <a:lstStyle/>
          <a:p>
            <a:endParaRPr/>
          </a:p>
        </p:txBody>
      </p:sp>
      <p:sp>
        <p:nvSpPr>
          <p:cNvPr id="22" name="object 22"/>
          <p:cNvSpPr/>
          <p:nvPr/>
        </p:nvSpPr>
        <p:spPr>
          <a:xfrm>
            <a:off x="4154806" y="3869435"/>
            <a:ext cx="255746" cy="76200"/>
          </a:xfrm>
          <a:custGeom>
            <a:avLst/>
            <a:gdLst/>
            <a:ahLst/>
            <a:cxnLst/>
            <a:rect l="l" t="t" r="r" b="b"/>
            <a:pathLst>
              <a:path w="340995" h="76200">
                <a:moveTo>
                  <a:pt x="264668" y="0"/>
                </a:moveTo>
                <a:lnTo>
                  <a:pt x="264668" y="76200"/>
                </a:lnTo>
                <a:lnTo>
                  <a:pt x="328168" y="44450"/>
                </a:lnTo>
                <a:lnTo>
                  <a:pt x="277368" y="44450"/>
                </a:lnTo>
                <a:lnTo>
                  <a:pt x="277368" y="31750"/>
                </a:lnTo>
                <a:lnTo>
                  <a:pt x="328168" y="31750"/>
                </a:lnTo>
                <a:lnTo>
                  <a:pt x="264668" y="0"/>
                </a:lnTo>
                <a:close/>
              </a:path>
              <a:path w="340995" h="76200">
                <a:moveTo>
                  <a:pt x="264668" y="31750"/>
                </a:moveTo>
                <a:lnTo>
                  <a:pt x="0" y="31750"/>
                </a:lnTo>
                <a:lnTo>
                  <a:pt x="0" y="44450"/>
                </a:lnTo>
                <a:lnTo>
                  <a:pt x="264668" y="44450"/>
                </a:lnTo>
                <a:lnTo>
                  <a:pt x="264668" y="31750"/>
                </a:lnTo>
                <a:close/>
              </a:path>
              <a:path w="340995" h="76200">
                <a:moveTo>
                  <a:pt x="328168" y="31750"/>
                </a:moveTo>
                <a:lnTo>
                  <a:pt x="277368" y="31750"/>
                </a:lnTo>
                <a:lnTo>
                  <a:pt x="277368" y="44450"/>
                </a:lnTo>
                <a:lnTo>
                  <a:pt x="328168" y="44450"/>
                </a:lnTo>
                <a:lnTo>
                  <a:pt x="340868" y="38100"/>
                </a:lnTo>
                <a:lnTo>
                  <a:pt x="328168" y="31750"/>
                </a:lnTo>
                <a:close/>
              </a:path>
            </a:pathLst>
          </a:custGeom>
          <a:solidFill>
            <a:srgbClr val="000000"/>
          </a:solidFill>
        </p:spPr>
        <p:txBody>
          <a:bodyPr wrap="square" lIns="0" tIns="0" rIns="0" bIns="0" rtlCol="0"/>
          <a:lstStyle/>
          <a:p>
            <a:endParaRPr/>
          </a:p>
        </p:txBody>
      </p:sp>
      <p:sp>
        <p:nvSpPr>
          <p:cNvPr id="24" name="object 24"/>
          <p:cNvSpPr/>
          <p:nvPr/>
        </p:nvSpPr>
        <p:spPr>
          <a:xfrm>
            <a:off x="1239202" y="3506470"/>
            <a:ext cx="725996" cy="213613"/>
          </a:xfrm>
          <a:prstGeom prst="rect">
            <a:avLst/>
          </a:prstGeom>
          <a:blipFill>
            <a:blip r:embed="rId5" cstate="print"/>
            <a:stretch>
              <a:fillRect/>
            </a:stretch>
          </a:blipFill>
        </p:spPr>
        <p:txBody>
          <a:bodyPr wrap="square" lIns="0" tIns="0" rIns="0" bIns="0" rtlCol="0"/>
          <a:lstStyle/>
          <a:p>
            <a:endParaRPr/>
          </a:p>
        </p:txBody>
      </p:sp>
      <p:sp>
        <p:nvSpPr>
          <p:cNvPr id="25" name="object 25"/>
          <p:cNvSpPr/>
          <p:nvPr/>
        </p:nvSpPr>
        <p:spPr>
          <a:xfrm>
            <a:off x="1295781" y="3872230"/>
            <a:ext cx="613124" cy="213613"/>
          </a:xfrm>
          <a:prstGeom prst="rect">
            <a:avLst/>
          </a:prstGeom>
          <a:blipFill>
            <a:blip r:embed="rId6" cstate="print"/>
            <a:stretch>
              <a:fillRect/>
            </a:stretch>
          </a:blipFill>
        </p:spPr>
        <p:txBody>
          <a:bodyPr wrap="square" lIns="0" tIns="0" rIns="0" bIns="0" rtlCol="0"/>
          <a:lstStyle/>
          <a:p>
            <a:endParaRPr/>
          </a:p>
        </p:txBody>
      </p:sp>
      <p:sp>
        <p:nvSpPr>
          <p:cNvPr id="26" name="object 26"/>
          <p:cNvSpPr/>
          <p:nvPr/>
        </p:nvSpPr>
        <p:spPr>
          <a:xfrm>
            <a:off x="2661952" y="4305427"/>
            <a:ext cx="923830" cy="172212"/>
          </a:xfrm>
          <a:prstGeom prst="rect">
            <a:avLst/>
          </a:prstGeom>
          <a:blipFill>
            <a:blip r:embed="rId7" cstate="print"/>
            <a:stretch>
              <a:fillRect/>
            </a:stretch>
          </a:blipFill>
        </p:spPr>
        <p:txBody>
          <a:bodyPr wrap="square" lIns="0" tIns="0" rIns="0" bIns="0" rtlCol="0"/>
          <a:lstStyle/>
          <a:p>
            <a:endParaRPr/>
          </a:p>
        </p:txBody>
      </p:sp>
      <p:sp>
        <p:nvSpPr>
          <p:cNvPr id="27" name="object 27"/>
          <p:cNvSpPr/>
          <p:nvPr/>
        </p:nvSpPr>
        <p:spPr>
          <a:xfrm>
            <a:off x="4578096" y="3374264"/>
            <a:ext cx="1667828" cy="344931"/>
          </a:xfrm>
          <a:prstGeom prst="rect">
            <a:avLst/>
          </a:prstGeom>
          <a:blipFill>
            <a:blip r:embed="rId8" cstate="print"/>
            <a:stretch>
              <a:fillRect/>
            </a:stretch>
          </a:blipFill>
        </p:spPr>
        <p:txBody>
          <a:bodyPr wrap="square" lIns="0" tIns="0" rIns="0" bIns="0" rtlCol="0"/>
          <a:lstStyle/>
          <a:p>
            <a:endParaRPr/>
          </a:p>
        </p:txBody>
      </p:sp>
      <p:sp>
        <p:nvSpPr>
          <p:cNvPr id="28" name="object 28"/>
          <p:cNvSpPr/>
          <p:nvPr/>
        </p:nvSpPr>
        <p:spPr>
          <a:xfrm>
            <a:off x="4966811" y="3874642"/>
            <a:ext cx="899636" cy="264668"/>
          </a:xfrm>
          <a:prstGeom prst="rect">
            <a:avLst/>
          </a:prstGeom>
          <a:blipFill>
            <a:blip r:embed="rId9" cstate="print"/>
            <a:stretch>
              <a:fillRect/>
            </a:stretch>
          </a:blipFill>
        </p:spPr>
        <p:txBody>
          <a:bodyPr wrap="square" lIns="0" tIns="0" rIns="0" bIns="0" rtlCol="0"/>
          <a:lstStyle/>
          <a:p>
            <a:endParaRPr/>
          </a:p>
        </p:txBody>
      </p:sp>
      <p:sp>
        <p:nvSpPr>
          <p:cNvPr id="30" name="object 30"/>
          <p:cNvSpPr txBox="1"/>
          <p:nvPr/>
        </p:nvSpPr>
        <p:spPr>
          <a:xfrm>
            <a:off x="2609564" y="4722367"/>
            <a:ext cx="988695" cy="1551707"/>
          </a:xfrm>
          <a:prstGeom prst="rect">
            <a:avLst/>
          </a:prstGeom>
        </p:spPr>
        <p:txBody>
          <a:bodyPr vert="horz" wrap="square" lIns="0" tIns="12700" rIns="0" bIns="0" rtlCol="0">
            <a:spAutoFit/>
          </a:bodyPr>
          <a:lstStyle/>
          <a:p>
            <a:pPr marL="12700" marR="5080" algn="ctr">
              <a:lnSpc>
                <a:spcPct val="100000"/>
              </a:lnSpc>
              <a:spcBef>
                <a:spcPts val="100"/>
              </a:spcBef>
            </a:pPr>
            <a:r>
              <a:rPr sz="2000" spc="-5" dirty="0">
                <a:latin typeface="Calibri"/>
                <a:cs typeface="Calibri"/>
              </a:rPr>
              <a:t>Penalties</a:t>
            </a:r>
            <a:r>
              <a:rPr sz="2000" spc="-55" dirty="0">
                <a:latin typeface="Calibri"/>
                <a:cs typeface="Calibri"/>
              </a:rPr>
              <a:t> </a:t>
            </a:r>
            <a:r>
              <a:rPr sz="2000" spc="-20" dirty="0">
                <a:latin typeface="Calibri"/>
                <a:cs typeface="Calibri"/>
              </a:rPr>
              <a:t>for  </a:t>
            </a:r>
            <a:r>
              <a:rPr sz="2000" spc="-5" dirty="0">
                <a:latin typeface="Calibri"/>
                <a:cs typeface="Calibri"/>
              </a:rPr>
              <a:t>violating  cultural  norms</a:t>
            </a:r>
            <a:endParaRPr sz="2000">
              <a:latin typeface="Calibri"/>
              <a:cs typeface="Calibri"/>
            </a:endParaRPr>
          </a:p>
        </p:txBody>
      </p:sp>
      <p:sp>
        <p:nvSpPr>
          <p:cNvPr id="31" name="object 31"/>
          <p:cNvSpPr/>
          <p:nvPr/>
        </p:nvSpPr>
        <p:spPr>
          <a:xfrm>
            <a:off x="0" y="2865121"/>
            <a:ext cx="2199132" cy="3686555"/>
          </a:xfrm>
          <a:prstGeom prst="rect">
            <a:avLst/>
          </a:prstGeom>
          <a:blipFill>
            <a:blip r:embed="rId10" cstate="print"/>
            <a:stretch>
              <a:fillRect/>
            </a:stretch>
          </a:blipFill>
        </p:spPr>
        <p:txBody>
          <a:bodyPr wrap="square" lIns="0" tIns="0" rIns="0" bIns="0" rtlCol="0"/>
          <a:lstStyle/>
          <a:p>
            <a:endParaRPr/>
          </a:p>
        </p:txBody>
      </p:sp>
      <p:sp>
        <p:nvSpPr>
          <p:cNvPr id="32" name="object 32"/>
          <p:cNvSpPr/>
          <p:nvPr/>
        </p:nvSpPr>
        <p:spPr>
          <a:xfrm>
            <a:off x="0" y="2929127"/>
            <a:ext cx="2084832" cy="3470148"/>
          </a:xfrm>
          <a:prstGeom prst="rect">
            <a:avLst/>
          </a:prstGeom>
          <a:blipFill>
            <a:blip r:embed="rId11" cstate="print"/>
            <a:stretch>
              <a:fillRect/>
            </a:stretch>
          </a:blipFill>
        </p:spPr>
        <p:txBody>
          <a:bodyPr wrap="square" lIns="0" tIns="0" rIns="0" bIns="0" rtlCol="0"/>
          <a:lstStyle/>
          <a:p>
            <a:endParaRPr/>
          </a:p>
        </p:txBody>
      </p:sp>
      <p:sp>
        <p:nvSpPr>
          <p:cNvPr id="34" name="TextBox 33"/>
          <p:cNvSpPr txBox="1"/>
          <p:nvPr/>
        </p:nvSpPr>
        <p:spPr>
          <a:xfrm>
            <a:off x="2503084" y="1412776"/>
            <a:ext cx="1492852" cy="1477328"/>
          </a:xfrm>
          <a:prstGeom prst="rect">
            <a:avLst/>
          </a:prstGeom>
          <a:noFill/>
        </p:spPr>
        <p:txBody>
          <a:bodyPr wrap="square" rtlCol="0">
            <a:spAutoFit/>
          </a:bodyPr>
          <a:lstStyle/>
          <a:p>
            <a:r>
              <a:rPr lang="en-IN" dirty="0" smtClean="0"/>
              <a:t>Norms  -  specify ranges of appropriate behaviour</a:t>
            </a:r>
            <a:endParaRPr lang="en-IN" dirty="0"/>
          </a:p>
        </p:txBody>
      </p:sp>
    </p:spTree>
    <p:extLst>
      <p:ext uri="{BB962C8B-B14F-4D97-AF65-F5344CB8AC3E}">
        <p14:creationId xmlns:p14="http://schemas.microsoft.com/office/powerpoint/2010/main" val="114739011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387948" y="1663637"/>
            <a:ext cx="2536868" cy="3906769"/>
          </a:xfrm>
          <a:prstGeom prst="rect">
            <a:avLst/>
          </a:prstGeom>
          <a:blipFill>
            <a:blip r:embed="rId2" cstate="print"/>
            <a:stretch>
              <a:fillRect/>
            </a:stretch>
          </a:blipFill>
        </p:spPr>
        <p:txBody>
          <a:bodyPr wrap="square" lIns="0" tIns="0" rIns="0" bIns="0" rtlCol="0"/>
          <a:lstStyle/>
          <a:p>
            <a:endParaRPr/>
          </a:p>
        </p:txBody>
      </p:sp>
      <p:sp>
        <p:nvSpPr>
          <p:cNvPr id="9" name="object 9"/>
          <p:cNvSpPr/>
          <p:nvPr/>
        </p:nvSpPr>
        <p:spPr>
          <a:xfrm>
            <a:off x="3333696" y="1559630"/>
            <a:ext cx="1636502" cy="4174818"/>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3027807" y="906780"/>
            <a:ext cx="0" cy="5040630"/>
          </a:xfrm>
          <a:custGeom>
            <a:avLst/>
            <a:gdLst/>
            <a:ahLst/>
            <a:cxnLst/>
            <a:rect l="l" t="t" r="r" b="b"/>
            <a:pathLst>
              <a:path h="5040630">
                <a:moveTo>
                  <a:pt x="0" y="0"/>
                </a:moveTo>
                <a:lnTo>
                  <a:pt x="0" y="5040553"/>
                </a:lnTo>
              </a:path>
            </a:pathLst>
          </a:custGeom>
          <a:ln w="6096">
            <a:solidFill>
              <a:srgbClr val="000000"/>
            </a:solidFill>
          </a:ln>
        </p:spPr>
        <p:txBody>
          <a:bodyPr wrap="square" lIns="0" tIns="0" rIns="0" bIns="0" rtlCol="0"/>
          <a:lstStyle/>
          <a:p>
            <a:endParaRPr/>
          </a:p>
        </p:txBody>
      </p:sp>
      <p:sp>
        <p:nvSpPr>
          <p:cNvPr id="11" name="object 11"/>
          <p:cNvSpPr txBox="1">
            <a:spLocks noGrp="1"/>
          </p:cNvSpPr>
          <p:nvPr>
            <p:ph type="title"/>
          </p:nvPr>
        </p:nvSpPr>
        <p:spPr>
          <a:xfrm>
            <a:off x="1907705" y="335975"/>
            <a:ext cx="4018752" cy="689932"/>
          </a:xfrm>
          <a:prstGeom prst="rect">
            <a:avLst/>
          </a:prstGeom>
        </p:spPr>
        <p:txBody>
          <a:bodyPr vert="horz" wrap="square" lIns="0" tIns="12700" rIns="0" bIns="0" rtlCol="0">
            <a:spAutoFit/>
          </a:bodyPr>
          <a:lstStyle/>
          <a:p>
            <a:pPr marL="12700">
              <a:lnSpc>
                <a:spcPct val="100000"/>
              </a:lnSpc>
              <a:spcBef>
                <a:spcPts val="100"/>
              </a:spcBef>
            </a:pPr>
            <a:r>
              <a:rPr sz="4400" b="1" dirty="0">
                <a:solidFill>
                  <a:srgbClr val="000000"/>
                </a:solidFill>
                <a:latin typeface="Calibri"/>
                <a:cs typeface="Calibri"/>
              </a:rPr>
              <a:t>Health</a:t>
            </a:r>
            <a:r>
              <a:rPr sz="4400" b="1" spc="-75" dirty="0">
                <a:solidFill>
                  <a:srgbClr val="000000"/>
                </a:solidFill>
                <a:latin typeface="Calibri"/>
                <a:cs typeface="Calibri"/>
              </a:rPr>
              <a:t> </a:t>
            </a:r>
            <a:r>
              <a:rPr sz="4400" b="1" spc="-15" dirty="0">
                <a:solidFill>
                  <a:srgbClr val="000000"/>
                </a:solidFill>
                <a:latin typeface="Calibri"/>
                <a:cs typeface="Calibri"/>
              </a:rPr>
              <a:t>Drinks</a:t>
            </a:r>
            <a:endParaRPr sz="4400" dirty="0">
              <a:latin typeface="Calibri"/>
              <a:cs typeface="Calibri"/>
            </a:endParaRPr>
          </a:p>
        </p:txBody>
      </p:sp>
      <p:sp>
        <p:nvSpPr>
          <p:cNvPr id="12" name="object 12"/>
          <p:cNvSpPr/>
          <p:nvPr/>
        </p:nvSpPr>
        <p:spPr>
          <a:xfrm>
            <a:off x="7512020" y="2141027"/>
            <a:ext cx="1647062" cy="2951988"/>
          </a:xfrm>
          <a:prstGeom prst="rect">
            <a:avLst/>
          </a:prstGeom>
          <a:blipFill>
            <a:blip r:embed="rId4" cstate="print"/>
            <a:stretch>
              <a:fillRect/>
            </a:stretch>
          </a:blipFill>
        </p:spPr>
        <p:txBody>
          <a:bodyPr wrap="square" lIns="0" tIns="0" rIns="0" bIns="0" rtlCol="0"/>
          <a:lstStyle/>
          <a:p>
            <a:endParaRPr/>
          </a:p>
        </p:txBody>
      </p:sp>
      <p:sp>
        <p:nvSpPr>
          <p:cNvPr id="14" name="object 14"/>
          <p:cNvSpPr/>
          <p:nvPr/>
        </p:nvSpPr>
        <p:spPr>
          <a:xfrm>
            <a:off x="5148064" y="2111683"/>
            <a:ext cx="2160270" cy="2951988"/>
          </a:xfrm>
          <a:prstGeom prst="rect">
            <a:avLst/>
          </a:prstGeom>
          <a:blipFill>
            <a:blip r:embed="rId5" cstate="print"/>
            <a:stretch>
              <a:fillRect/>
            </a:stretch>
          </a:blipFill>
        </p:spPr>
        <p:txBody>
          <a:bodyPr wrap="square" lIns="0" tIns="0" rIns="0" bIns="0" rtlCol="0"/>
          <a:lstStyle/>
          <a:p>
            <a:endParaRPr/>
          </a:p>
        </p:txBody>
      </p:sp>
      <p:sp>
        <p:nvSpPr>
          <p:cNvPr id="15" name="object 15"/>
          <p:cNvSpPr txBox="1"/>
          <p:nvPr/>
        </p:nvSpPr>
        <p:spPr>
          <a:xfrm>
            <a:off x="1206627" y="2291589"/>
            <a:ext cx="1814513" cy="629018"/>
          </a:xfrm>
          <a:prstGeom prst="rect">
            <a:avLst/>
          </a:prstGeom>
        </p:spPr>
        <p:txBody>
          <a:bodyPr vert="horz" wrap="square" lIns="0" tIns="13335" rIns="0" bIns="0" rtlCol="0">
            <a:spAutoFit/>
          </a:bodyPr>
          <a:lstStyle/>
          <a:p>
            <a:pPr marL="12700">
              <a:lnSpc>
                <a:spcPct val="100000"/>
              </a:lnSpc>
              <a:spcBef>
                <a:spcPts val="105"/>
              </a:spcBef>
            </a:pPr>
            <a:r>
              <a:rPr sz="2000" spc="-10" dirty="0">
                <a:latin typeface="Calibri"/>
                <a:cs typeface="Calibri"/>
              </a:rPr>
              <a:t>Psychographic</a:t>
            </a:r>
            <a:r>
              <a:rPr sz="2000" spc="-90" dirty="0">
                <a:latin typeface="Calibri"/>
                <a:cs typeface="Calibri"/>
              </a:rPr>
              <a:t> </a:t>
            </a:r>
            <a:r>
              <a:rPr sz="2000" spc="-15" dirty="0">
                <a:latin typeface="Calibri"/>
                <a:cs typeface="Calibri"/>
              </a:rPr>
              <a:t>example</a:t>
            </a:r>
            <a:endParaRPr sz="2000">
              <a:latin typeface="Calibri"/>
              <a:cs typeface="Calibri"/>
            </a:endParaRPr>
          </a:p>
        </p:txBody>
      </p:sp>
    </p:spTree>
    <p:extLst>
      <p:ext uri="{BB962C8B-B14F-4D97-AF65-F5344CB8AC3E}">
        <p14:creationId xmlns:p14="http://schemas.microsoft.com/office/powerpoint/2010/main" val="13871711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3761613"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51435" y="891538"/>
            <a:ext cx="4005072" cy="596646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197739" y="1086611"/>
            <a:ext cx="3563874" cy="5382768"/>
          </a:xfrm>
          <a:prstGeom prst="rect">
            <a:avLst/>
          </a:prstGeom>
          <a:blipFill>
            <a:blip r:embed="rId4"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2750344" y="239927"/>
            <a:ext cx="4629968" cy="627736"/>
          </a:xfrm>
          <a:prstGeom prst="rect">
            <a:avLst/>
          </a:prstGeom>
        </p:spPr>
        <p:txBody>
          <a:bodyPr vert="horz" wrap="square" lIns="0" tIns="12065" rIns="0" bIns="0" rtlCol="0">
            <a:spAutoFit/>
          </a:bodyPr>
          <a:lstStyle/>
          <a:p>
            <a:pPr marL="12700">
              <a:lnSpc>
                <a:spcPct val="100000"/>
              </a:lnSpc>
              <a:spcBef>
                <a:spcPts val="95"/>
              </a:spcBef>
            </a:pPr>
            <a:r>
              <a:rPr sz="4000" spc="-5" dirty="0">
                <a:solidFill>
                  <a:srgbClr val="000000"/>
                </a:solidFill>
              </a:rPr>
              <a:t>Cricket Vs.</a:t>
            </a:r>
            <a:r>
              <a:rPr sz="4000" spc="-65" dirty="0">
                <a:solidFill>
                  <a:srgbClr val="000000"/>
                </a:solidFill>
              </a:rPr>
              <a:t> </a:t>
            </a:r>
            <a:r>
              <a:rPr sz="4000" spc="-5" dirty="0">
                <a:solidFill>
                  <a:srgbClr val="000000"/>
                </a:solidFill>
              </a:rPr>
              <a:t>Football</a:t>
            </a:r>
            <a:endParaRPr sz="4000" dirty="0"/>
          </a:p>
        </p:txBody>
      </p:sp>
      <p:sp>
        <p:nvSpPr>
          <p:cNvPr id="6" name="object 6"/>
          <p:cNvSpPr/>
          <p:nvPr/>
        </p:nvSpPr>
        <p:spPr>
          <a:xfrm>
            <a:off x="509778" y="2051304"/>
            <a:ext cx="2890531" cy="4128516"/>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2617470" y="3805428"/>
            <a:ext cx="1407319" cy="0"/>
          </a:xfrm>
          <a:custGeom>
            <a:avLst/>
            <a:gdLst/>
            <a:ahLst/>
            <a:cxnLst/>
            <a:rect l="l" t="t" r="r" b="b"/>
            <a:pathLst>
              <a:path w="1876425">
                <a:moveTo>
                  <a:pt x="0" y="0"/>
                </a:moveTo>
                <a:lnTo>
                  <a:pt x="1876170" y="0"/>
                </a:lnTo>
              </a:path>
            </a:pathLst>
          </a:custGeom>
          <a:ln w="15240">
            <a:solidFill>
              <a:srgbClr val="C00000"/>
            </a:solidFill>
          </a:ln>
        </p:spPr>
        <p:txBody>
          <a:bodyPr wrap="square" lIns="0" tIns="0" rIns="0" bIns="0" rtlCol="0"/>
          <a:lstStyle/>
          <a:p>
            <a:endParaRPr/>
          </a:p>
        </p:txBody>
      </p:sp>
      <p:sp>
        <p:nvSpPr>
          <p:cNvPr id="12" name="object 12"/>
          <p:cNvSpPr/>
          <p:nvPr/>
        </p:nvSpPr>
        <p:spPr>
          <a:xfrm>
            <a:off x="3887342" y="1642873"/>
            <a:ext cx="2146935" cy="542925"/>
          </a:xfrm>
          <a:custGeom>
            <a:avLst/>
            <a:gdLst/>
            <a:ahLst/>
            <a:cxnLst/>
            <a:rect l="l" t="t" r="r" b="b"/>
            <a:pathLst>
              <a:path w="2862579" h="542925">
                <a:moveTo>
                  <a:pt x="2862072" y="542543"/>
                </a:moveTo>
                <a:lnTo>
                  <a:pt x="90424" y="542543"/>
                </a:lnTo>
                <a:lnTo>
                  <a:pt x="0" y="452119"/>
                </a:lnTo>
                <a:lnTo>
                  <a:pt x="0" y="0"/>
                </a:lnTo>
                <a:lnTo>
                  <a:pt x="2862072" y="0"/>
                </a:lnTo>
                <a:lnTo>
                  <a:pt x="2862072" y="542543"/>
                </a:lnTo>
                <a:close/>
              </a:path>
            </a:pathLst>
          </a:custGeom>
          <a:ln w="12192">
            <a:solidFill>
              <a:srgbClr val="2E528F"/>
            </a:solidFill>
          </a:ln>
        </p:spPr>
        <p:txBody>
          <a:bodyPr wrap="square" lIns="0" tIns="0" rIns="0" bIns="0" rtlCol="0"/>
          <a:lstStyle/>
          <a:p>
            <a:endParaRPr/>
          </a:p>
        </p:txBody>
      </p:sp>
      <p:sp>
        <p:nvSpPr>
          <p:cNvPr id="14" name="object 14"/>
          <p:cNvSpPr/>
          <p:nvPr/>
        </p:nvSpPr>
        <p:spPr>
          <a:xfrm>
            <a:off x="1169289" y="1911096"/>
            <a:ext cx="1674495" cy="2021839"/>
          </a:xfrm>
          <a:custGeom>
            <a:avLst/>
            <a:gdLst/>
            <a:ahLst/>
            <a:cxnLst/>
            <a:rect l="l" t="t" r="r" b="b"/>
            <a:pathLst>
              <a:path w="2232660" h="2021839">
                <a:moveTo>
                  <a:pt x="0" y="2021712"/>
                </a:moveTo>
                <a:lnTo>
                  <a:pt x="2232279" y="0"/>
                </a:lnTo>
              </a:path>
            </a:pathLst>
          </a:custGeom>
          <a:ln w="15240">
            <a:solidFill>
              <a:srgbClr val="4471C4"/>
            </a:solidFill>
          </a:ln>
        </p:spPr>
        <p:txBody>
          <a:bodyPr wrap="square" lIns="0" tIns="0" rIns="0" bIns="0" rtlCol="0"/>
          <a:lstStyle/>
          <a:p>
            <a:endParaRPr/>
          </a:p>
        </p:txBody>
      </p:sp>
      <p:sp>
        <p:nvSpPr>
          <p:cNvPr id="15" name="object 15"/>
          <p:cNvSpPr/>
          <p:nvPr/>
        </p:nvSpPr>
        <p:spPr>
          <a:xfrm>
            <a:off x="2838068" y="1914144"/>
            <a:ext cx="1049655" cy="0"/>
          </a:xfrm>
          <a:custGeom>
            <a:avLst/>
            <a:gdLst/>
            <a:ahLst/>
            <a:cxnLst/>
            <a:rect l="l" t="t" r="r" b="b"/>
            <a:pathLst>
              <a:path w="1399539">
                <a:moveTo>
                  <a:pt x="0" y="0"/>
                </a:moveTo>
                <a:lnTo>
                  <a:pt x="1399032" y="0"/>
                </a:lnTo>
              </a:path>
            </a:pathLst>
          </a:custGeom>
          <a:ln w="15240">
            <a:solidFill>
              <a:srgbClr val="4471C4"/>
            </a:solidFill>
          </a:ln>
        </p:spPr>
        <p:txBody>
          <a:bodyPr wrap="square" lIns="0" tIns="0" rIns="0" bIns="0" rtlCol="0"/>
          <a:lstStyle/>
          <a:p>
            <a:endParaRPr/>
          </a:p>
        </p:txBody>
      </p:sp>
      <p:sp>
        <p:nvSpPr>
          <p:cNvPr id="16" name="object 16"/>
          <p:cNvSpPr/>
          <p:nvPr/>
        </p:nvSpPr>
        <p:spPr>
          <a:xfrm>
            <a:off x="942975" y="865633"/>
            <a:ext cx="3648456" cy="5992367"/>
          </a:xfrm>
          <a:prstGeom prst="rect">
            <a:avLst/>
          </a:prstGeom>
          <a:blipFill>
            <a:blip r:embed="rId6" cstate="print"/>
            <a:stretch>
              <a:fillRect/>
            </a:stretch>
          </a:blipFill>
        </p:spPr>
        <p:txBody>
          <a:bodyPr wrap="square" lIns="0" tIns="0" rIns="0" bIns="0" rtlCol="0"/>
          <a:lstStyle/>
          <a:p>
            <a:endParaRPr/>
          </a:p>
        </p:txBody>
      </p:sp>
      <p:sp>
        <p:nvSpPr>
          <p:cNvPr id="17" name="object 17"/>
          <p:cNvSpPr/>
          <p:nvPr/>
        </p:nvSpPr>
        <p:spPr>
          <a:xfrm>
            <a:off x="1089279" y="1060702"/>
            <a:ext cx="3207258" cy="5797294"/>
          </a:xfrm>
          <a:prstGeom prst="rect">
            <a:avLst/>
          </a:prstGeom>
          <a:blipFill>
            <a:blip r:embed="rId7" cstate="print"/>
            <a:stretch>
              <a:fillRect/>
            </a:stretch>
          </a:blipFill>
        </p:spPr>
        <p:txBody>
          <a:bodyPr wrap="square" lIns="0" tIns="0" rIns="0" bIns="0" rtlCol="0"/>
          <a:lstStyle/>
          <a:p>
            <a:endParaRPr/>
          </a:p>
        </p:txBody>
      </p:sp>
      <p:sp>
        <p:nvSpPr>
          <p:cNvPr id="19" name="object 19"/>
          <p:cNvSpPr/>
          <p:nvPr/>
        </p:nvSpPr>
        <p:spPr>
          <a:xfrm>
            <a:off x="3434252" y="865633"/>
            <a:ext cx="4866894" cy="5823203"/>
          </a:xfrm>
          <a:prstGeom prst="rect">
            <a:avLst/>
          </a:prstGeom>
          <a:blipFill>
            <a:blip r:embed="rId8"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93251881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919992" y="2349363"/>
            <a:ext cx="2067146" cy="188888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7008876" y="2468879"/>
            <a:ext cx="1740789" cy="1376172"/>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6917436" y="3738371"/>
            <a:ext cx="1957958" cy="1962912"/>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7063739" y="3933444"/>
            <a:ext cx="1516761" cy="1374648"/>
          </a:xfrm>
          <a:prstGeom prst="rect">
            <a:avLst/>
          </a:prstGeom>
          <a:blipFill>
            <a:blip r:embed="rId5" cstate="print"/>
            <a:stretch>
              <a:fillRect/>
            </a:stretch>
          </a:blipFill>
        </p:spPr>
        <p:txBody>
          <a:bodyPr wrap="square" lIns="0" tIns="0" rIns="0" bIns="0" rtlCol="0"/>
          <a:lstStyle/>
          <a:p>
            <a:endParaRPr/>
          </a:p>
        </p:txBody>
      </p:sp>
      <p:sp>
        <p:nvSpPr>
          <p:cNvPr id="16" name="object 16"/>
          <p:cNvSpPr/>
          <p:nvPr/>
        </p:nvSpPr>
        <p:spPr>
          <a:xfrm>
            <a:off x="3887342" y="1642873"/>
            <a:ext cx="2146935" cy="542925"/>
          </a:xfrm>
          <a:custGeom>
            <a:avLst/>
            <a:gdLst/>
            <a:ahLst/>
            <a:cxnLst/>
            <a:rect l="l" t="t" r="r" b="b"/>
            <a:pathLst>
              <a:path w="2862579" h="542925">
                <a:moveTo>
                  <a:pt x="2862072" y="542543"/>
                </a:moveTo>
                <a:lnTo>
                  <a:pt x="90424" y="542543"/>
                </a:lnTo>
                <a:lnTo>
                  <a:pt x="0" y="452119"/>
                </a:lnTo>
                <a:lnTo>
                  <a:pt x="0" y="0"/>
                </a:lnTo>
                <a:lnTo>
                  <a:pt x="2862072" y="0"/>
                </a:lnTo>
                <a:lnTo>
                  <a:pt x="2862072" y="542543"/>
                </a:lnTo>
                <a:close/>
              </a:path>
            </a:pathLst>
          </a:custGeom>
          <a:ln w="12192">
            <a:solidFill>
              <a:srgbClr val="2E528F"/>
            </a:solidFill>
          </a:ln>
        </p:spPr>
        <p:txBody>
          <a:bodyPr wrap="square" lIns="0" tIns="0" rIns="0" bIns="0" rtlCol="0"/>
          <a:lstStyle/>
          <a:p>
            <a:endParaRPr/>
          </a:p>
        </p:txBody>
      </p:sp>
      <p:sp>
        <p:nvSpPr>
          <p:cNvPr id="21" name="object 21"/>
          <p:cNvSpPr/>
          <p:nvPr/>
        </p:nvSpPr>
        <p:spPr>
          <a:xfrm>
            <a:off x="539552" y="2110747"/>
            <a:ext cx="3563874" cy="3558540"/>
          </a:xfrm>
          <a:prstGeom prst="rect">
            <a:avLst/>
          </a:prstGeom>
          <a:blipFill>
            <a:blip r:embed="rId6" cstate="print"/>
            <a:stretch>
              <a:fillRect/>
            </a:stretch>
          </a:blipFill>
        </p:spPr>
        <p:txBody>
          <a:bodyPr wrap="square" lIns="0" tIns="0" rIns="0" bIns="0" rtlCol="0"/>
          <a:lstStyle/>
          <a:p>
            <a:endParaRPr/>
          </a:p>
        </p:txBody>
      </p:sp>
      <p:sp>
        <p:nvSpPr>
          <p:cNvPr id="23" name="object 23"/>
          <p:cNvSpPr/>
          <p:nvPr/>
        </p:nvSpPr>
        <p:spPr>
          <a:xfrm>
            <a:off x="4794885" y="2077211"/>
            <a:ext cx="3954780" cy="3512820"/>
          </a:xfrm>
          <a:prstGeom prst="rect">
            <a:avLst/>
          </a:prstGeom>
          <a:blipFill>
            <a:blip r:embed="rId7"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9104803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6031" y="332993"/>
            <a:ext cx="8637651" cy="620039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2323720" y="2234183"/>
            <a:ext cx="3131819" cy="2817876"/>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3057144" y="5070095"/>
            <a:ext cx="1344929" cy="628377"/>
          </a:xfrm>
          <a:prstGeom prst="rect">
            <a:avLst/>
          </a:prstGeom>
        </p:spPr>
        <p:txBody>
          <a:bodyPr vert="horz" wrap="square" lIns="0" tIns="12700" rIns="0" bIns="0" rtlCol="0">
            <a:spAutoFit/>
          </a:bodyPr>
          <a:lstStyle/>
          <a:p>
            <a:pPr marL="12700">
              <a:lnSpc>
                <a:spcPct val="100000"/>
              </a:lnSpc>
              <a:spcBef>
                <a:spcPts val="100"/>
              </a:spcBef>
            </a:pPr>
            <a:r>
              <a:rPr sz="2000" b="1" spc="-5" dirty="0">
                <a:latin typeface="Calibri"/>
                <a:cs typeface="Calibri"/>
              </a:rPr>
              <a:t>URBAN</a:t>
            </a:r>
            <a:r>
              <a:rPr sz="2000" b="1" spc="-90" dirty="0">
                <a:latin typeface="Calibri"/>
                <a:cs typeface="Calibri"/>
              </a:rPr>
              <a:t> </a:t>
            </a:r>
            <a:r>
              <a:rPr sz="2000" b="1" spc="-10" dirty="0">
                <a:latin typeface="Calibri"/>
                <a:cs typeface="Calibri"/>
              </a:rPr>
              <a:t>MOTHER</a:t>
            </a:r>
            <a:endParaRPr sz="2000">
              <a:latin typeface="Calibri"/>
              <a:cs typeface="Calibri"/>
            </a:endParaRPr>
          </a:p>
        </p:txBody>
      </p:sp>
      <p:sp>
        <p:nvSpPr>
          <p:cNvPr id="5" name="object 5"/>
          <p:cNvSpPr/>
          <p:nvPr/>
        </p:nvSpPr>
        <p:spPr>
          <a:xfrm>
            <a:off x="5865876" y="2709672"/>
            <a:ext cx="1997964" cy="2331720"/>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6369368" y="5057978"/>
            <a:ext cx="1303020" cy="629018"/>
          </a:xfrm>
          <a:prstGeom prst="rect">
            <a:avLst/>
          </a:prstGeom>
        </p:spPr>
        <p:txBody>
          <a:bodyPr vert="horz" wrap="square" lIns="0" tIns="13335" rIns="0" bIns="0" rtlCol="0">
            <a:spAutoFit/>
          </a:bodyPr>
          <a:lstStyle/>
          <a:p>
            <a:pPr marL="12700">
              <a:lnSpc>
                <a:spcPct val="100000"/>
              </a:lnSpc>
              <a:spcBef>
                <a:spcPts val="105"/>
              </a:spcBef>
            </a:pPr>
            <a:r>
              <a:rPr sz="2000" b="1" dirty="0">
                <a:latin typeface="Calibri"/>
                <a:cs typeface="Calibri"/>
              </a:rPr>
              <a:t>RURAL</a:t>
            </a:r>
            <a:r>
              <a:rPr sz="2000" b="1" spc="-90" dirty="0">
                <a:latin typeface="Calibri"/>
                <a:cs typeface="Calibri"/>
              </a:rPr>
              <a:t> </a:t>
            </a:r>
            <a:r>
              <a:rPr sz="2000" b="1" spc="-10" dirty="0">
                <a:latin typeface="Calibri"/>
                <a:cs typeface="Calibri"/>
              </a:rPr>
              <a:t>MOTHER</a:t>
            </a:r>
            <a:endParaRPr sz="2000">
              <a:latin typeface="Calibri"/>
              <a:cs typeface="Calibri"/>
            </a:endParaRPr>
          </a:p>
        </p:txBody>
      </p:sp>
      <p:sp>
        <p:nvSpPr>
          <p:cNvPr id="7" name="object 7"/>
          <p:cNvSpPr txBox="1">
            <a:spLocks noGrp="1"/>
          </p:cNvSpPr>
          <p:nvPr>
            <p:ph type="title"/>
          </p:nvPr>
        </p:nvSpPr>
        <p:spPr>
          <a:xfrm>
            <a:off x="3281363" y="1180562"/>
            <a:ext cx="1334929" cy="751488"/>
          </a:xfrm>
          <a:prstGeom prst="rect">
            <a:avLst/>
          </a:prstGeom>
        </p:spPr>
        <p:txBody>
          <a:bodyPr vert="horz" wrap="square" lIns="0" tIns="12700" rIns="0" bIns="0" rtlCol="0">
            <a:spAutoFit/>
          </a:bodyPr>
          <a:lstStyle/>
          <a:p>
            <a:pPr marL="12700">
              <a:lnSpc>
                <a:spcPct val="100000"/>
              </a:lnSpc>
              <a:spcBef>
                <a:spcPts val="100"/>
              </a:spcBef>
            </a:pPr>
            <a:r>
              <a:rPr sz="2400" b="1" spc="-45" dirty="0">
                <a:solidFill>
                  <a:srgbClr val="000000"/>
                </a:solidFill>
                <a:latin typeface="Calibri"/>
                <a:cs typeface="Calibri"/>
              </a:rPr>
              <a:t>Target</a:t>
            </a:r>
            <a:r>
              <a:rPr sz="2400" b="1" spc="-80" dirty="0">
                <a:solidFill>
                  <a:srgbClr val="000000"/>
                </a:solidFill>
                <a:latin typeface="Calibri"/>
                <a:cs typeface="Calibri"/>
              </a:rPr>
              <a:t> </a:t>
            </a:r>
            <a:r>
              <a:rPr sz="2400" b="1" spc="-15" dirty="0">
                <a:solidFill>
                  <a:srgbClr val="000000"/>
                </a:solidFill>
                <a:latin typeface="Calibri"/>
                <a:cs typeface="Calibri"/>
              </a:rPr>
              <a:t>market</a:t>
            </a:r>
            <a:endParaRPr sz="2400">
              <a:latin typeface="Calibri"/>
              <a:cs typeface="Calibri"/>
            </a:endParaRPr>
          </a:p>
        </p:txBody>
      </p:sp>
    </p:spTree>
    <p:extLst>
      <p:ext uri="{BB962C8B-B14F-4D97-AF65-F5344CB8AC3E}">
        <p14:creationId xmlns:p14="http://schemas.microsoft.com/office/powerpoint/2010/main" val="112565548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411730" y="2292096"/>
            <a:ext cx="1591055" cy="3383279"/>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4565190" y="3154679"/>
            <a:ext cx="2190264" cy="2520696"/>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355973" y="2292095"/>
            <a:ext cx="0" cy="3545204"/>
          </a:xfrm>
          <a:custGeom>
            <a:avLst/>
            <a:gdLst/>
            <a:ahLst/>
            <a:cxnLst/>
            <a:rect l="l" t="t" r="r" b="b"/>
            <a:pathLst>
              <a:path h="3545204">
                <a:moveTo>
                  <a:pt x="0" y="0"/>
                </a:moveTo>
                <a:lnTo>
                  <a:pt x="0" y="3545065"/>
                </a:lnTo>
              </a:path>
            </a:pathLst>
          </a:custGeom>
          <a:ln w="6096">
            <a:solidFill>
              <a:srgbClr val="000000"/>
            </a:solidFill>
          </a:ln>
        </p:spPr>
        <p:txBody>
          <a:bodyPr wrap="square" lIns="0" tIns="0" rIns="0" bIns="0" rtlCol="0"/>
          <a:lstStyle/>
          <a:p>
            <a:endParaRPr/>
          </a:p>
        </p:txBody>
      </p:sp>
      <p:sp>
        <p:nvSpPr>
          <p:cNvPr id="5" name="object 5"/>
          <p:cNvSpPr txBox="1"/>
          <p:nvPr/>
        </p:nvSpPr>
        <p:spPr>
          <a:xfrm>
            <a:off x="376580" y="2709749"/>
            <a:ext cx="1148715" cy="566822"/>
          </a:xfrm>
          <a:prstGeom prst="rect">
            <a:avLst/>
          </a:prstGeom>
        </p:spPr>
        <p:txBody>
          <a:bodyPr vert="horz" wrap="square" lIns="0" tIns="12700" rIns="0" bIns="0" rtlCol="0">
            <a:spAutoFit/>
          </a:bodyPr>
          <a:lstStyle/>
          <a:p>
            <a:pPr marL="12700">
              <a:lnSpc>
                <a:spcPct val="100000"/>
              </a:lnSpc>
              <a:spcBef>
                <a:spcPts val="100"/>
              </a:spcBef>
            </a:pPr>
            <a:r>
              <a:rPr sz="1800" b="0" dirty="0">
                <a:latin typeface="Microsoft YaHei UI Light"/>
                <a:cs typeface="Microsoft YaHei UI Light"/>
              </a:rPr>
              <a:t>Nuclear</a:t>
            </a:r>
            <a:r>
              <a:rPr sz="1800" b="0" spc="-110" dirty="0">
                <a:latin typeface="Microsoft YaHei UI Light"/>
                <a:cs typeface="Microsoft YaHei UI Light"/>
              </a:rPr>
              <a:t> </a:t>
            </a:r>
            <a:r>
              <a:rPr sz="1800" b="0" spc="-15" dirty="0">
                <a:latin typeface="Microsoft YaHei UI Light"/>
                <a:cs typeface="Microsoft YaHei UI Light"/>
              </a:rPr>
              <a:t>Family</a:t>
            </a:r>
            <a:endParaRPr sz="1800">
              <a:latin typeface="Microsoft YaHei UI Light"/>
              <a:cs typeface="Microsoft YaHei UI Light"/>
            </a:endParaRPr>
          </a:p>
        </p:txBody>
      </p:sp>
      <p:sp>
        <p:nvSpPr>
          <p:cNvPr id="6" name="object 6"/>
          <p:cNvSpPr txBox="1"/>
          <p:nvPr/>
        </p:nvSpPr>
        <p:spPr>
          <a:xfrm>
            <a:off x="179985" y="3257550"/>
            <a:ext cx="2150269" cy="1674817"/>
          </a:xfrm>
          <a:prstGeom prst="rect">
            <a:avLst/>
          </a:prstGeom>
        </p:spPr>
        <p:txBody>
          <a:bodyPr vert="horz" wrap="square" lIns="0" tIns="12700" rIns="0" bIns="0" rtlCol="0">
            <a:spAutoFit/>
          </a:bodyPr>
          <a:lstStyle/>
          <a:p>
            <a:pPr marL="299085" indent="-287020">
              <a:lnSpc>
                <a:spcPct val="100000"/>
              </a:lnSpc>
              <a:spcBef>
                <a:spcPts val="100"/>
              </a:spcBef>
              <a:buFont typeface="Arial"/>
              <a:buChar char="•"/>
              <a:tabLst>
                <a:tab pos="299085" algn="l"/>
                <a:tab pos="299720" algn="l"/>
              </a:tabLst>
            </a:pPr>
            <a:r>
              <a:rPr sz="1800" spc="-5" dirty="0">
                <a:latin typeface="Calibri"/>
                <a:cs typeface="Calibri"/>
              </a:rPr>
              <a:t>Husband has </a:t>
            </a:r>
            <a:r>
              <a:rPr sz="1800" spc="-10" dirty="0">
                <a:latin typeface="Calibri"/>
                <a:cs typeface="Calibri"/>
              </a:rPr>
              <a:t>to </a:t>
            </a:r>
            <a:r>
              <a:rPr sz="1800" spc="-5" dirty="0">
                <a:latin typeface="Calibri"/>
                <a:cs typeface="Calibri"/>
              </a:rPr>
              <a:t>go </a:t>
            </a:r>
            <a:r>
              <a:rPr sz="1800" spc="-15" dirty="0">
                <a:latin typeface="Calibri"/>
                <a:cs typeface="Calibri"/>
              </a:rPr>
              <a:t>for</a:t>
            </a:r>
            <a:r>
              <a:rPr sz="1800" spc="-40" dirty="0">
                <a:latin typeface="Calibri"/>
                <a:cs typeface="Calibri"/>
              </a:rPr>
              <a:t> </a:t>
            </a:r>
            <a:r>
              <a:rPr sz="1800" spc="-10" dirty="0">
                <a:latin typeface="Calibri"/>
                <a:cs typeface="Calibri"/>
              </a:rPr>
              <a:t>work</a:t>
            </a:r>
            <a:endParaRPr sz="1800">
              <a:latin typeface="Calibri"/>
              <a:cs typeface="Calibri"/>
            </a:endParaRPr>
          </a:p>
          <a:p>
            <a:pPr marL="299085" marR="480059" indent="-299085">
              <a:lnSpc>
                <a:spcPct val="100000"/>
              </a:lnSpc>
              <a:buFont typeface="Arial"/>
              <a:buChar char="•"/>
              <a:tabLst>
                <a:tab pos="299085" algn="l"/>
                <a:tab pos="299720" algn="l"/>
              </a:tabLst>
            </a:pPr>
            <a:r>
              <a:rPr sz="1800" spc="-5" dirty="0">
                <a:latin typeface="Calibri"/>
                <a:cs typeface="Calibri"/>
              </a:rPr>
              <a:t>Mother is left </a:t>
            </a:r>
            <a:r>
              <a:rPr sz="1800" dirty="0">
                <a:latin typeface="Calibri"/>
                <a:cs typeface="Calibri"/>
              </a:rPr>
              <a:t>alone</a:t>
            </a:r>
            <a:r>
              <a:rPr sz="1800" spc="-50" dirty="0">
                <a:latin typeface="Calibri"/>
                <a:cs typeface="Calibri"/>
              </a:rPr>
              <a:t> </a:t>
            </a:r>
            <a:r>
              <a:rPr sz="1800" spc="-10" dirty="0">
                <a:latin typeface="Calibri"/>
                <a:cs typeface="Calibri"/>
              </a:rPr>
              <a:t>to  </a:t>
            </a:r>
            <a:r>
              <a:rPr sz="1800" spc="-25" dirty="0">
                <a:latin typeface="Calibri"/>
                <a:cs typeface="Calibri"/>
              </a:rPr>
              <a:t>take </a:t>
            </a:r>
            <a:r>
              <a:rPr sz="1800" spc="-15" dirty="0">
                <a:latin typeface="Calibri"/>
                <a:cs typeface="Calibri"/>
              </a:rPr>
              <a:t>care </a:t>
            </a:r>
            <a:r>
              <a:rPr sz="1800" spc="-5" dirty="0">
                <a:latin typeface="Calibri"/>
                <a:cs typeface="Calibri"/>
              </a:rPr>
              <a:t>of </a:t>
            </a:r>
            <a:r>
              <a:rPr sz="1800" dirty="0">
                <a:latin typeface="Calibri"/>
                <a:cs typeface="Calibri"/>
              </a:rPr>
              <a:t>the</a:t>
            </a:r>
            <a:r>
              <a:rPr sz="1800" spc="25" dirty="0">
                <a:latin typeface="Calibri"/>
                <a:cs typeface="Calibri"/>
              </a:rPr>
              <a:t> </a:t>
            </a:r>
            <a:r>
              <a:rPr sz="1800" spc="-5" dirty="0">
                <a:latin typeface="Calibri"/>
                <a:cs typeface="Calibri"/>
              </a:rPr>
              <a:t>baby</a:t>
            </a:r>
            <a:endParaRPr sz="1800">
              <a:latin typeface="Calibri"/>
              <a:cs typeface="Calibri"/>
            </a:endParaRPr>
          </a:p>
        </p:txBody>
      </p:sp>
      <p:sp>
        <p:nvSpPr>
          <p:cNvPr id="7" name="object 7"/>
          <p:cNvSpPr txBox="1"/>
          <p:nvPr/>
        </p:nvSpPr>
        <p:spPr>
          <a:xfrm>
            <a:off x="7062216" y="2715845"/>
            <a:ext cx="907733" cy="566822"/>
          </a:xfrm>
          <a:prstGeom prst="rect">
            <a:avLst/>
          </a:prstGeom>
        </p:spPr>
        <p:txBody>
          <a:bodyPr vert="horz" wrap="square" lIns="0" tIns="12700" rIns="0" bIns="0" rtlCol="0">
            <a:spAutoFit/>
          </a:bodyPr>
          <a:lstStyle/>
          <a:p>
            <a:pPr marL="12700">
              <a:lnSpc>
                <a:spcPct val="100000"/>
              </a:lnSpc>
              <a:spcBef>
                <a:spcPts val="100"/>
              </a:spcBef>
            </a:pPr>
            <a:r>
              <a:rPr sz="1800" b="0" dirty="0">
                <a:latin typeface="Microsoft YaHei UI Light"/>
                <a:cs typeface="Microsoft YaHei UI Light"/>
              </a:rPr>
              <a:t>Joint</a:t>
            </a:r>
            <a:r>
              <a:rPr sz="1800" b="0" spc="-100" dirty="0">
                <a:latin typeface="Microsoft YaHei UI Light"/>
                <a:cs typeface="Microsoft YaHei UI Light"/>
              </a:rPr>
              <a:t> </a:t>
            </a:r>
            <a:r>
              <a:rPr sz="1800" b="0" spc="-15" dirty="0">
                <a:latin typeface="Microsoft YaHei UI Light"/>
                <a:cs typeface="Microsoft YaHei UI Light"/>
              </a:rPr>
              <a:t>Family</a:t>
            </a:r>
            <a:endParaRPr sz="1800">
              <a:latin typeface="Microsoft YaHei UI Light"/>
              <a:cs typeface="Microsoft YaHei UI Light"/>
            </a:endParaRPr>
          </a:p>
        </p:txBody>
      </p:sp>
      <p:sp>
        <p:nvSpPr>
          <p:cNvPr id="8" name="object 8"/>
          <p:cNvSpPr txBox="1"/>
          <p:nvPr/>
        </p:nvSpPr>
        <p:spPr>
          <a:xfrm>
            <a:off x="7062216" y="3257550"/>
            <a:ext cx="1532573" cy="1120820"/>
          </a:xfrm>
          <a:prstGeom prst="rect">
            <a:avLst/>
          </a:prstGeom>
        </p:spPr>
        <p:txBody>
          <a:bodyPr vert="horz" wrap="square" lIns="0" tIns="12700" rIns="0" bIns="0" rtlCol="0">
            <a:spAutoFit/>
          </a:bodyPr>
          <a:lstStyle/>
          <a:p>
            <a:pPr marL="12700" marR="5080">
              <a:lnSpc>
                <a:spcPct val="100000"/>
              </a:lnSpc>
              <a:spcBef>
                <a:spcPts val="100"/>
              </a:spcBef>
            </a:pPr>
            <a:r>
              <a:rPr sz="1800" spc="-5" dirty="0">
                <a:latin typeface="Calibri"/>
                <a:cs typeface="Calibri"/>
              </a:rPr>
              <a:t>Lot of other people in  </a:t>
            </a:r>
            <a:r>
              <a:rPr sz="1800" dirty="0">
                <a:latin typeface="Calibri"/>
                <a:cs typeface="Calibri"/>
              </a:rPr>
              <a:t>the </a:t>
            </a:r>
            <a:r>
              <a:rPr sz="1800" spc="-10" dirty="0">
                <a:latin typeface="Calibri"/>
                <a:cs typeface="Calibri"/>
              </a:rPr>
              <a:t>family to </a:t>
            </a:r>
            <a:r>
              <a:rPr sz="1800" spc="-25" dirty="0">
                <a:latin typeface="Calibri"/>
                <a:cs typeface="Calibri"/>
              </a:rPr>
              <a:t>take  </a:t>
            </a:r>
            <a:r>
              <a:rPr sz="1800" spc="-15" dirty="0">
                <a:latin typeface="Calibri"/>
                <a:cs typeface="Calibri"/>
              </a:rPr>
              <a:t>care </a:t>
            </a:r>
            <a:r>
              <a:rPr sz="1800" spc="-5" dirty="0">
                <a:latin typeface="Calibri"/>
                <a:cs typeface="Calibri"/>
              </a:rPr>
              <a:t>of </a:t>
            </a:r>
            <a:r>
              <a:rPr sz="1800" dirty="0">
                <a:latin typeface="Calibri"/>
                <a:cs typeface="Calibri"/>
              </a:rPr>
              <a:t>the</a:t>
            </a:r>
            <a:r>
              <a:rPr sz="1800" spc="25" dirty="0">
                <a:latin typeface="Calibri"/>
                <a:cs typeface="Calibri"/>
              </a:rPr>
              <a:t> </a:t>
            </a:r>
            <a:r>
              <a:rPr sz="1800" spc="-5" dirty="0">
                <a:latin typeface="Calibri"/>
                <a:cs typeface="Calibri"/>
              </a:rPr>
              <a:t>baby</a:t>
            </a:r>
            <a:endParaRPr sz="1800">
              <a:latin typeface="Calibri"/>
              <a:cs typeface="Calibri"/>
            </a:endParaRPr>
          </a:p>
        </p:txBody>
      </p:sp>
    </p:spTree>
    <p:extLst>
      <p:ext uri="{BB962C8B-B14F-4D97-AF65-F5344CB8AC3E}">
        <p14:creationId xmlns:p14="http://schemas.microsoft.com/office/powerpoint/2010/main" val="22539493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7315200" cy="1154097"/>
          </a:xfrm>
        </p:spPr>
        <p:txBody>
          <a:bodyPr/>
          <a:lstStyle/>
          <a:p>
            <a:r>
              <a:rPr lang="en-IN" dirty="0" smtClean="0"/>
              <a:t>Culture in Consumer Behaviour</a:t>
            </a:r>
            <a:endParaRPr lang="en-IN" dirty="0"/>
          </a:p>
        </p:txBody>
      </p:sp>
      <p:sp>
        <p:nvSpPr>
          <p:cNvPr id="3" name="Content Placeholder 2"/>
          <p:cNvSpPr>
            <a:spLocks noGrp="1"/>
          </p:cNvSpPr>
          <p:nvPr>
            <p:ph idx="1"/>
          </p:nvPr>
        </p:nvSpPr>
        <p:spPr>
          <a:xfrm>
            <a:off x="251520" y="1484784"/>
            <a:ext cx="8568952" cy="5184575"/>
          </a:xfrm>
        </p:spPr>
        <p:txBody>
          <a:bodyPr/>
          <a:lstStyle/>
          <a:p>
            <a:r>
              <a:rPr lang="en-IN" dirty="0" smtClean="0"/>
              <a:t>Complex system of laws, values, beliefs, morals, customs associated with our behaviour</a:t>
            </a:r>
          </a:p>
          <a:p>
            <a:endParaRPr lang="en-IN" dirty="0"/>
          </a:p>
          <a:p>
            <a:pPr marL="45720" indent="0">
              <a:buNone/>
            </a:pPr>
            <a:r>
              <a:rPr lang="en-IN" dirty="0" smtClean="0"/>
              <a:t>Features:</a:t>
            </a:r>
          </a:p>
          <a:p>
            <a:pPr marL="502920" indent="-457200">
              <a:buAutoNum type="arabicPeriod"/>
            </a:pPr>
            <a:r>
              <a:rPr lang="en-IN" dirty="0" smtClean="0"/>
              <a:t>Culture is learned</a:t>
            </a:r>
          </a:p>
          <a:p>
            <a:pPr marL="502920" indent="-457200">
              <a:buAutoNum type="arabicPeriod"/>
            </a:pPr>
            <a:r>
              <a:rPr lang="en-IN" dirty="0" smtClean="0"/>
              <a:t>Dynamic</a:t>
            </a:r>
          </a:p>
          <a:p>
            <a:pPr marL="502920" indent="-457200">
              <a:buAutoNum type="arabicPeriod"/>
            </a:pPr>
            <a:r>
              <a:rPr lang="en-IN" dirty="0" smtClean="0"/>
              <a:t>Shared from one generation to another</a:t>
            </a:r>
          </a:p>
          <a:p>
            <a:pPr marL="502920" indent="-457200">
              <a:buAutoNum type="arabicPeriod"/>
            </a:pPr>
            <a:r>
              <a:rPr lang="en-IN" dirty="0" smtClean="0"/>
              <a:t>Helps Markets to adapt to varied customs to sell</a:t>
            </a:r>
          </a:p>
          <a:p>
            <a:pPr marL="502920" indent="-457200">
              <a:buAutoNum type="arabicPeriod"/>
            </a:pPr>
            <a:r>
              <a:rPr lang="en-IN" dirty="0" smtClean="0"/>
              <a:t>Satisfies Needs</a:t>
            </a:r>
          </a:p>
          <a:p>
            <a:pPr marL="502920" indent="-457200">
              <a:buAutoNum type="arabicPeriod"/>
            </a:pPr>
            <a:r>
              <a:rPr lang="en-IN" dirty="0" smtClean="0"/>
              <a:t>Symbolic – conveys meaning without using words</a:t>
            </a:r>
          </a:p>
          <a:p>
            <a:pPr marL="502920" indent="-457200">
              <a:buAutoNum type="arabicPeriod"/>
            </a:pPr>
            <a:r>
              <a:rPr lang="en-IN" dirty="0" smtClean="0"/>
              <a:t>Differential – not universal</a:t>
            </a:r>
          </a:p>
          <a:p>
            <a:pPr marL="502920" indent="-457200">
              <a:buAutoNum type="arabicPeriod"/>
            </a:pPr>
            <a:endParaRPr lang="en-IN" dirty="0" smtClean="0"/>
          </a:p>
          <a:p>
            <a:endParaRPr lang="en-IN" dirty="0"/>
          </a:p>
        </p:txBody>
      </p:sp>
    </p:spTree>
    <p:extLst>
      <p:ext uri="{BB962C8B-B14F-4D97-AF65-F5344CB8AC3E}">
        <p14:creationId xmlns:p14="http://schemas.microsoft.com/office/powerpoint/2010/main" val="3164105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5" name="object 5"/>
          <p:cNvSpPr txBox="1">
            <a:spLocks noGrp="1"/>
          </p:cNvSpPr>
          <p:nvPr>
            <p:ph type="title"/>
          </p:nvPr>
        </p:nvSpPr>
        <p:spPr>
          <a:xfrm>
            <a:off x="535940" y="0"/>
            <a:ext cx="5805805"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999900"/>
                </a:solidFill>
                <a:latin typeface="Garamond"/>
                <a:cs typeface="Garamond"/>
              </a:rPr>
              <a:t>Types </a:t>
            </a:r>
            <a:r>
              <a:rPr sz="4400" b="0" spc="-5" dirty="0">
                <a:solidFill>
                  <a:srgbClr val="999900"/>
                </a:solidFill>
                <a:latin typeface="Garamond"/>
                <a:cs typeface="Garamond"/>
              </a:rPr>
              <a:t>of </a:t>
            </a:r>
            <a:r>
              <a:rPr sz="4400" b="0" dirty="0">
                <a:solidFill>
                  <a:srgbClr val="999900"/>
                </a:solidFill>
                <a:latin typeface="Garamond"/>
                <a:cs typeface="Garamond"/>
              </a:rPr>
              <a:t>Family</a:t>
            </a:r>
            <a:r>
              <a:rPr sz="4400" b="0" spc="-70" dirty="0">
                <a:solidFill>
                  <a:srgbClr val="999900"/>
                </a:solidFill>
                <a:latin typeface="Garamond"/>
                <a:cs typeface="Garamond"/>
              </a:rPr>
              <a:t> </a:t>
            </a:r>
            <a:r>
              <a:rPr sz="4400" b="0" dirty="0">
                <a:solidFill>
                  <a:srgbClr val="999900"/>
                </a:solidFill>
                <a:latin typeface="Garamond"/>
                <a:cs typeface="Garamond"/>
              </a:rPr>
              <a:t>Decisions</a:t>
            </a:r>
            <a:endParaRPr sz="4400">
              <a:latin typeface="Garamond"/>
              <a:cs typeface="Garamond"/>
            </a:endParaRPr>
          </a:p>
        </p:txBody>
      </p:sp>
      <p:sp>
        <p:nvSpPr>
          <p:cNvPr id="6" name="object 6"/>
          <p:cNvSpPr/>
          <p:nvPr/>
        </p:nvSpPr>
        <p:spPr>
          <a:xfrm>
            <a:off x="228600" y="6338887"/>
            <a:ext cx="8915400" cy="367030"/>
          </a:xfrm>
          <a:custGeom>
            <a:avLst/>
            <a:gdLst/>
            <a:ahLst/>
            <a:cxnLst/>
            <a:rect l="l" t="t" r="r" b="b"/>
            <a:pathLst>
              <a:path w="8915400" h="367029">
                <a:moveTo>
                  <a:pt x="0" y="366712"/>
                </a:moveTo>
                <a:lnTo>
                  <a:pt x="8915400" y="366712"/>
                </a:lnTo>
                <a:lnTo>
                  <a:pt x="8915400" y="0"/>
                </a:lnTo>
                <a:lnTo>
                  <a:pt x="0" y="0"/>
                </a:lnTo>
                <a:lnTo>
                  <a:pt x="0" y="366712"/>
                </a:lnTo>
                <a:close/>
              </a:path>
            </a:pathLst>
          </a:custGeom>
          <a:solidFill>
            <a:srgbClr val="99CC00"/>
          </a:solidFill>
        </p:spPr>
        <p:txBody>
          <a:bodyPr wrap="square" lIns="0" tIns="0" rIns="0" bIns="0" rtlCol="0"/>
          <a:lstStyle/>
          <a:p>
            <a:endParaRPr/>
          </a:p>
        </p:txBody>
      </p:sp>
      <p:sp>
        <p:nvSpPr>
          <p:cNvPr id="7" name="object 7"/>
          <p:cNvSpPr txBox="1"/>
          <p:nvPr/>
        </p:nvSpPr>
        <p:spPr>
          <a:xfrm>
            <a:off x="535940" y="806326"/>
            <a:ext cx="8211184" cy="5865495"/>
          </a:xfrm>
          <a:prstGeom prst="rect">
            <a:avLst/>
          </a:prstGeom>
        </p:spPr>
        <p:txBody>
          <a:bodyPr vert="horz" wrap="square" lIns="0" tIns="74930" rIns="0" bIns="0" rtlCol="0">
            <a:spAutoFit/>
          </a:bodyPr>
          <a:lstStyle/>
          <a:p>
            <a:pPr marL="355600" indent="-342900">
              <a:lnSpc>
                <a:spcPct val="100000"/>
              </a:lnSpc>
              <a:spcBef>
                <a:spcPts val="590"/>
              </a:spcBef>
              <a:buClr>
                <a:srgbClr val="666600"/>
              </a:buClr>
              <a:buSzPct val="75000"/>
              <a:buFont typeface="Wingdings"/>
              <a:buChar char=""/>
              <a:tabLst>
                <a:tab pos="354965" algn="l"/>
                <a:tab pos="355600" algn="l"/>
              </a:tabLst>
            </a:pPr>
            <a:r>
              <a:rPr sz="2000" spc="-5" dirty="0">
                <a:latin typeface="Verdana"/>
                <a:cs typeface="Verdana"/>
              </a:rPr>
              <a:t>Husband Dominated</a:t>
            </a:r>
            <a:r>
              <a:rPr sz="2000" spc="-50" dirty="0">
                <a:latin typeface="Verdana"/>
                <a:cs typeface="Verdana"/>
              </a:rPr>
              <a:t> </a:t>
            </a:r>
            <a:r>
              <a:rPr sz="2000" spc="-5" dirty="0">
                <a:latin typeface="Verdana"/>
                <a:cs typeface="Verdana"/>
              </a:rPr>
              <a:t>Decisions</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spc="-5" dirty="0">
                <a:latin typeface="Verdana"/>
                <a:cs typeface="Verdana"/>
              </a:rPr>
              <a:t>Husband takes the purchase decisions</a:t>
            </a:r>
            <a:endParaRPr sz="18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Traditionally </a:t>
            </a:r>
            <a:r>
              <a:rPr sz="1800" dirty="0">
                <a:latin typeface="Verdana"/>
                <a:cs typeface="Verdana"/>
              </a:rPr>
              <a:t>in </a:t>
            </a:r>
            <a:r>
              <a:rPr sz="1800" spc="-5" dirty="0">
                <a:latin typeface="Verdana"/>
                <a:cs typeface="Verdana"/>
              </a:rPr>
              <a:t>products </a:t>
            </a:r>
            <a:r>
              <a:rPr sz="1800" dirty="0">
                <a:latin typeface="Verdana"/>
                <a:cs typeface="Verdana"/>
              </a:rPr>
              <a:t>like </a:t>
            </a:r>
            <a:r>
              <a:rPr sz="1800" spc="-5" dirty="0">
                <a:latin typeface="Verdana"/>
                <a:cs typeface="Verdana"/>
              </a:rPr>
              <a:t>Automobiles, </a:t>
            </a:r>
            <a:r>
              <a:rPr sz="1800" dirty="0">
                <a:latin typeface="Verdana"/>
                <a:cs typeface="Verdana"/>
              </a:rPr>
              <a:t>Alcohol,</a:t>
            </a:r>
            <a:r>
              <a:rPr sz="1800" spc="-15" dirty="0">
                <a:latin typeface="Verdana"/>
                <a:cs typeface="Verdana"/>
              </a:rPr>
              <a:t> </a:t>
            </a:r>
            <a:r>
              <a:rPr sz="1800" spc="-5" dirty="0">
                <a:latin typeface="Verdana"/>
                <a:cs typeface="Verdana"/>
              </a:rPr>
              <a:t>Insurance</a:t>
            </a:r>
            <a:endParaRPr sz="1800">
              <a:latin typeface="Verdana"/>
              <a:cs typeface="Verdana"/>
            </a:endParaRPr>
          </a:p>
          <a:p>
            <a:pPr marL="355600" indent="-342900">
              <a:lnSpc>
                <a:spcPct val="100000"/>
              </a:lnSpc>
              <a:spcBef>
                <a:spcPts val="470"/>
              </a:spcBef>
              <a:buClr>
                <a:srgbClr val="666600"/>
              </a:buClr>
              <a:buSzPct val="75000"/>
              <a:buFont typeface="Wingdings"/>
              <a:buChar char=""/>
              <a:tabLst>
                <a:tab pos="354965" algn="l"/>
                <a:tab pos="355600" algn="l"/>
                <a:tab pos="2571115" algn="l"/>
              </a:tabLst>
            </a:pPr>
            <a:r>
              <a:rPr sz="2000" spc="-5" dirty="0">
                <a:latin typeface="Verdana"/>
                <a:cs typeface="Verdana"/>
              </a:rPr>
              <a:t>Wife Dominated	Decisions</a:t>
            </a:r>
            <a:endParaRPr sz="2000">
              <a:latin typeface="Verdana"/>
              <a:cs typeface="Verdana"/>
            </a:endParaRPr>
          </a:p>
          <a:p>
            <a:pPr marL="756285" lvl="1" indent="-287020">
              <a:lnSpc>
                <a:spcPct val="100000"/>
              </a:lnSpc>
              <a:spcBef>
                <a:spcPts val="445"/>
              </a:spcBef>
              <a:buClr>
                <a:srgbClr val="999900"/>
              </a:buClr>
              <a:buSzPct val="75000"/>
              <a:buFont typeface="Wingdings"/>
              <a:buChar char=""/>
              <a:tabLst>
                <a:tab pos="756285" algn="l"/>
                <a:tab pos="756920" algn="l"/>
              </a:tabLst>
            </a:pPr>
            <a:r>
              <a:rPr sz="1800" dirty="0">
                <a:latin typeface="Verdana"/>
                <a:cs typeface="Verdana"/>
              </a:rPr>
              <a:t>Wife </a:t>
            </a:r>
            <a:r>
              <a:rPr sz="1800" spc="-5" dirty="0">
                <a:latin typeface="Verdana"/>
                <a:cs typeface="Verdana"/>
              </a:rPr>
              <a:t>takes the purchase </a:t>
            </a:r>
            <a:r>
              <a:rPr sz="1800" dirty="0">
                <a:latin typeface="Verdana"/>
                <a:cs typeface="Verdana"/>
              </a:rPr>
              <a:t>decisions</a:t>
            </a:r>
            <a:endParaRPr sz="1800">
              <a:latin typeface="Verdana"/>
              <a:cs typeface="Verdana"/>
            </a:endParaRPr>
          </a:p>
          <a:p>
            <a:pPr marL="756285" marR="5080" lvl="1" indent="-287020">
              <a:lnSpc>
                <a:spcPct val="100000"/>
              </a:lnSpc>
              <a:spcBef>
                <a:spcPts val="430"/>
              </a:spcBef>
              <a:buClr>
                <a:srgbClr val="999900"/>
              </a:buClr>
              <a:buSzPct val="75000"/>
              <a:buFont typeface="Wingdings"/>
              <a:buChar char=""/>
              <a:tabLst>
                <a:tab pos="756285" algn="l"/>
                <a:tab pos="756920" algn="l"/>
              </a:tabLst>
            </a:pPr>
            <a:r>
              <a:rPr sz="1800" spc="-5" dirty="0">
                <a:latin typeface="Verdana"/>
                <a:cs typeface="Verdana"/>
              </a:rPr>
              <a:t>Traditionally </a:t>
            </a:r>
            <a:r>
              <a:rPr sz="1800" dirty="0">
                <a:latin typeface="Verdana"/>
                <a:cs typeface="Verdana"/>
              </a:rPr>
              <a:t>in </a:t>
            </a:r>
            <a:r>
              <a:rPr sz="1800" spc="-5" dirty="0">
                <a:latin typeface="Verdana"/>
                <a:cs typeface="Verdana"/>
              </a:rPr>
              <a:t>products </a:t>
            </a:r>
            <a:r>
              <a:rPr sz="1800" dirty="0">
                <a:latin typeface="Verdana"/>
                <a:cs typeface="Verdana"/>
              </a:rPr>
              <a:t>like </a:t>
            </a:r>
            <a:r>
              <a:rPr sz="1800" spc="-5" dirty="0">
                <a:latin typeface="Verdana"/>
                <a:cs typeface="Verdana"/>
              </a:rPr>
              <a:t>household </a:t>
            </a:r>
            <a:r>
              <a:rPr sz="1800" dirty="0">
                <a:latin typeface="Verdana"/>
                <a:cs typeface="Verdana"/>
              </a:rPr>
              <a:t>maintenance </a:t>
            </a:r>
            <a:r>
              <a:rPr sz="1800" spc="-5" dirty="0">
                <a:latin typeface="Verdana"/>
                <a:cs typeface="Verdana"/>
              </a:rPr>
              <a:t>items, </a:t>
            </a:r>
            <a:r>
              <a:rPr sz="1800" dirty="0">
                <a:latin typeface="Verdana"/>
                <a:cs typeface="Verdana"/>
              </a:rPr>
              <a:t>food  and </a:t>
            </a:r>
            <a:r>
              <a:rPr sz="1800" spc="-5" dirty="0">
                <a:latin typeface="Verdana"/>
                <a:cs typeface="Verdana"/>
              </a:rPr>
              <a:t>kitchen</a:t>
            </a:r>
            <a:r>
              <a:rPr sz="1800" spc="-20" dirty="0">
                <a:latin typeface="Verdana"/>
                <a:cs typeface="Verdana"/>
              </a:rPr>
              <a:t> </a:t>
            </a:r>
            <a:r>
              <a:rPr sz="1800" spc="-5" dirty="0">
                <a:latin typeface="Verdana"/>
                <a:cs typeface="Verdana"/>
              </a:rPr>
              <a:t>appliances</a:t>
            </a:r>
            <a:endParaRPr sz="1800">
              <a:latin typeface="Verdana"/>
              <a:cs typeface="Verdana"/>
            </a:endParaRPr>
          </a:p>
          <a:p>
            <a:pPr marL="355600" indent="-342900">
              <a:lnSpc>
                <a:spcPct val="100000"/>
              </a:lnSpc>
              <a:spcBef>
                <a:spcPts val="470"/>
              </a:spcBef>
              <a:buClr>
                <a:srgbClr val="666600"/>
              </a:buClr>
              <a:buSzPct val="75000"/>
              <a:buFont typeface="Wingdings"/>
              <a:buChar char=""/>
              <a:tabLst>
                <a:tab pos="354965" algn="l"/>
                <a:tab pos="355600" algn="l"/>
              </a:tabLst>
            </a:pPr>
            <a:r>
              <a:rPr sz="2000" spc="-5" dirty="0">
                <a:latin typeface="Verdana"/>
                <a:cs typeface="Verdana"/>
              </a:rPr>
              <a:t>Joint Decision</a:t>
            </a:r>
            <a:r>
              <a:rPr sz="2000" spc="-35" dirty="0">
                <a:latin typeface="Verdana"/>
                <a:cs typeface="Verdana"/>
              </a:rPr>
              <a:t> </a:t>
            </a:r>
            <a:r>
              <a:rPr sz="2000" dirty="0">
                <a:latin typeface="Verdana"/>
                <a:cs typeface="Verdana"/>
              </a:rPr>
              <a:t>Making</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dirty="0">
                <a:latin typeface="Verdana"/>
                <a:cs typeface="Verdana"/>
              </a:rPr>
              <a:t>Both </a:t>
            </a:r>
            <a:r>
              <a:rPr sz="1800" spc="-5" dirty="0">
                <a:latin typeface="Verdana"/>
                <a:cs typeface="Verdana"/>
              </a:rPr>
              <a:t>husband </a:t>
            </a:r>
            <a:r>
              <a:rPr sz="1800" dirty="0">
                <a:latin typeface="Verdana"/>
                <a:cs typeface="Verdana"/>
              </a:rPr>
              <a:t>and wife make </a:t>
            </a:r>
            <a:r>
              <a:rPr sz="1800" spc="-5" dirty="0">
                <a:latin typeface="Verdana"/>
                <a:cs typeface="Verdana"/>
              </a:rPr>
              <a:t>the</a:t>
            </a:r>
            <a:r>
              <a:rPr sz="1800" spc="-15" dirty="0">
                <a:latin typeface="Verdana"/>
                <a:cs typeface="Verdana"/>
              </a:rPr>
              <a:t> </a:t>
            </a:r>
            <a:r>
              <a:rPr sz="1800" spc="-5" dirty="0">
                <a:latin typeface="Verdana"/>
                <a:cs typeface="Verdana"/>
              </a:rPr>
              <a:t>decision</a:t>
            </a:r>
            <a:endParaRPr sz="18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Traditionally </a:t>
            </a:r>
            <a:r>
              <a:rPr sz="1800" dirty="0">
                <a:latin typeface="Verdana"/>
                <a:cs typeface="Verdana"/>
              </a:rPr>
              <a:t>in School </a:t>
            </a:r>
            <a:r>
              <a:rPr sz="1800" spc="-5" dirty="0">
                <a:latin typeface="Verdana"/>
                <a:cs typeface="Verdana"/>
              </a:rPr>
              <a:t>choice, </a:t>
            </a:r>
            <a:r>
              <a:rPr sz="1800" dirty="0">
                <a:latin typeface="Verdana"/>
                <a:cs typeface="Verdana"/>
              </a:rPr>
              <a:t>living room </a:t>
            </a:r>
            <a:r>
              <a:rPr sz="1800" spc="-5" dirty="0">
                <a:latin typeface="Verdana"/>
                <a:cs typeface="Verdana"/>
              </a:rPr>
              <a:t>furniture,</a:t>
            </a:r>
            <a:r>
              <a:rPr sz="1800" spc="-35" dirty="0">
                <a:latin typeface="Verdana"/>
                <a:cs typeface="Verdana"/>
              </a:rPr>
              <a:t> </a:t>
            </a:r>
            <a:r>
              <a:rPr sz="1800" dirty="0">
                <a:latin typeface="Verdana"/>
                <a:cs typeface="Verdana"/>
              </a:rPr>
              <a:t>vacations</a:t>
            </a:r>
            <a:endParaRPr sz="1800">
              <a:latin typeface="Verdana"/>
              <a:cs typeface="Verdana"/>
            </a:endParaRPr>
          </a:p>
          <a:p>
            <a:pPr marL="355600" indent="-342900">
              <a:lnSpc>
                <a:spcPct val="100000"/>
              </a:lnSpc>
              <a:spcBef>
                <a:spcPts val="475"/>
              </a:spcBef>
              <a:buClr>
                <a:srgbClr val="666600"/>
              </a:buClr>
              <a:buSzPct val="75000"/>
              <a:buFont typeface="Wingdings"/>
              <a:buChar char=""/>
              <a:tabLst>
                <a:tab pos="354965" algn="l"/>
                <a:tab pos="355600" algn="l"/>
              </a:tabLst>
            </a:pPr>
            <a:r>
              <a:rPr sz="2000" spc="-5" dirty="0">
                <a:latin typeface="Verdana"/>
                <a:cs typeface="Verdana"/>
              </a:rPr>
              <a:t>Child Dominated Decision</a:t>
            </a:r>
            <a:r>
              <a:rPr sz="2000" spc="-40" dirty="0">
                <a:latin typeface="Verdana"/>
                <a:cs typeface="Verdana"/>
              </a:rPr>
              <a:t> </a:t>
            </a:r>
            <a:r>
              <a:rPr sz="2000" dirty="0">
                <a:latin typeface="Verdana"/>
                <a:cs typeface="Verdana"/>
              </a:rPr>
              <a:t>Making</a:t>
            </a:r>
            <a:endParaRPr sz="2000">
              <a:latin typeface="Verdana"/>
              <a:cs typeface="Verdana"/>
            </a:endParaRPr>
          </a:p>
          <a:p>
            <a:pPr marL="756285" lvl="1" indent="-287020">
              <a:lnSpc>
                <a:spcPct val="100000"/>
              </a:lnSpc>
              <a:spcBef>
                <a:spcPts val="439"/>
              </a:spcBef>
              <a:buClr>
                <a:srgbClr val="999900"/>
              </a:buClr>
              <a:buSzPct val="75000"/>
              <a:buFont typeface="Wingdings"/>
              <a:buChar char=""/>
              <a:tabLst>
                <a:tab pos="756285" algn="l"/>
                <a:tab pos="756920" algn="l"/>
              </a:tabLst>
            </a:pPr>
            <a:r>
              <a:rPr sz="1800" dirty="0">
                <a:latin typeface="Verdana"/>
                <a:cs typeface="Verdana"/>
              </a:rPr>
              <a:t>Child makes </a:t>
            </a:r>
            <a:r>
              <a:rPr sz="1800" spc="-5" dirty="0">
                <a:latin typeface="Verdana"/>
                <a:cs typeface="Verdana"/>
              </a:rPr>
              <a:t>the </a:t>
            </a:r>
            <a:r>
              <a:rPr sz="1800" dirty="0">
                <a:latin typeface="Verdana"/>
                <a:cs typeface="Verdana"/>
              </a:rPr>
              <a:t>“final </a:t>
            </a:r>
            <a:r>
              <a:rPr sz="1800" spc="-5" dirty="0">
                <a:latin typeface="Verdana"/>
                <a:cs typeface="Verdana"/>
              </a:rPr>
              <a:t>product”</a:t>
            </a:r>
            <a:r>
              <a:rPr sz="1800" spc="-20" dirty="0">
                <a:latin typeface="Verdana"/>
                <a:cs typeface="Verdana"/>
              </a:rPr>
              <a:t> </a:t>
            </a:r>
            <a:r>
              <a:rPr sz="1800" spc="-5" dirty="0">
                <a:latin typeface="Verdana"/>
                <a:cs typeface="Verdana"/>
              </a:rPr>
              <a:t>decision</a:t>
            </a:r>
            <a:endParaRPr sz="1800">
              <a:latin typeface="Verdana"/>
              <a:cs typeface="Verdana"/>
            </a:endParaRPr>
          </a:p>
          <a:p>
            <a:pPr marL="756285" lvl="1" indent="-287020">
              <a:lnSpc>
                <a:spcPct val="100000"/>
              </a:lnSpc>
              <a:spcBef>
                <a:spcPts val="430"/>
              </a:spcBef>
              <a:buClr>
                <a:srgbClr val="999900"/>
              </a:buClr>
              <a:buSzPct val="75000"/>
              <a:buFont typeface="Wingdings"/>
              <a:buChar char=""/>
              <a:tabLst>
                <a:tab pos="756285" algn="l"/>
                <a:tab pos="756920" algn="l"/>
              </a:tabLst>
            </a:pPr>
            <a:r>
              <a:rPr sz="1800" spc="-5" dirty="0">
                <a:latin typeface="Verdana"/>
                <a:cs typeface="Verdana"/>
              </a:rPr>
              <a:t>Traditionally </a:t>
            </a:r>
            <a:r>
              <a:rPr sz="1800" dirty="0">
                <a:latin typeface="Verdana"/>
                <a:cs typeface="Verdana"/>
              </a:rPr>
              <a:t>on children </a:t>
            </a:r>
            <a:r>
              <a:rPr sz="1800" spc="-5" dirty="0">
                <a:latin typeface="Verdana"/>
                <a:cs typeface="Verdana"/>
              </a:rPr>
              <a:t>related</a:t>
            </a:r>
            <a:r>
              <a:rPr sz="1800" spc="-20" dirty="0">
                <a:latin typeface="Verdana"/>
                <a:cs typeface="Verdana"/>
              </a:rPr>
              <a:t> </a:t>
            </a:r>
            <a:r>
              <a:rPr sz="1800" spc="-5" dirty="0">
                <a:latin typeface="Verdana"/>
                <a:cs typeface="Verdana"/>
              </a:rPr>
              <a:t>items</a:t>
            </a:r>
            <a:endParaRPr sz="1800">
              <a:latin typeface="Verdana"/>
              <a:cs typeface="Verdana"/>
            </a:endParaRPr>
          </a:p>
          <a:p>
            <a:pPr marL="355600" indent="-342900">
              <a:lnSpc>
                <a:spcPct val="100000"/>
              </a:lnSpc>
              <a:spcBef>
                <a:spcPts val="475"/>
              </a:spcBef>
              <a:buClr>
                <a:srgbClr val="666600"/>
              </a:buClr>
              <a:buSzPct val="75000"/>
              <a:buFont typeface="Wingdings"/>
              <a:buChar char=""/>
              <a:tabLst>
                <a:tab pos="354965" algn="l"/>
                <a:tab pos="355600" algn="l"/>
              </a:tabLst>
            </a:pPr>
            <a:r>
              <a:rPr sz="2000" spc="-5" dirty="0">
                <a:latin typeface="Verdana"/>
                <a:cs typeface="Verdana"/>
              </a:rPr>
              <a:t>Unilateral Decision</a:t>
            </a:r>
            <a:r>
              <a:rPr sz="2000" spc="-30" dirty="0">
                <a:latin typeface="Verdana"/>
                <a:cs typeface="Verdana"/>
              </a:rPr>
              <a:t> </a:t>
            </a:r>
            <a:r>
              <a:rPr sz="2000" dirty="0">
                <a:latin typeface="Verdana"/>
                <a:cs typeface="Verdana"/>
              </a:rPr>
              <a:t>Making</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spc="-5" dirty="0">
                <a:latin typeface="Verdana"/>
                <a:cs typeface="Verdana"/>
              </a:rPr>
              <a:t>Taken by </a:t>
            </a:r>
            <a:r>
              <a:rPr sz="1800" dirty="0">
                <a:latin typeface="Verdana"/>
                <a:cs typeface="Verdana"/>
              </a:rPr>
              <a:t>any </a:t>
            </a:r>
            <a:r>
              <a:rPr sz="1800" spc="-5" dirty="0">
                <a:latin typeface="Verdana"/>
                <a:cs typeface="Verdana"/>
              </a:rPr>
              <a:t>member </a:t>
            </a:r>
            <a:r>
              <a:rPr sz="1800" dirty="0">
                <a:latin typeface="Verdana"/>
                <a:cs typeface="Verdana"/>
              </a:rPr>
              <a:t>of </a:t>
            </a:r>
            <a:r>
              <a:rPr sz="1800" spc="-5" dirty="0">
                <a:latin typeface="Verdana"/>
                <a:cs typeface="Verdana"/>
              </a:rPr>
              <a:t>the</a:t>
            </a:r>
            <a:r>
              <a:rPr sz="1800" spc="15" dirty="0">
                <a:latin typeface="Verdana"/>
                <a:cs typeface="Verdana"/>
              </a:rPr>
              <a:t> </a:t>
            </a:r>
            <a:r>
              <a:rPr sz="1800" dirty="0">
                <a:latin typeface="Verdana"/>
                <a:cs typeface="Verdana"/>
              </a:rPr>
              <a:t>family</a:t>
            </a:r>
            <a:endParaRPr sz="1800">
              <a:latin typeface="Verdana"/>
              <a:cs typeface="Verdana"/>
            </a:endParaRPr>
          </a:p>
          <a:p>
            <a:pPr marL="756285" lvl="1" indent="-287020">
              <a:lnSpc>
                <a:spcPct val="100000"/>
              </a:lnSpc>
              <a:spcBef>
                <a:spcPts val="430"/>
              </a:spcBef>
              <a:buClr>
                <a:srgbClr val="999900"/>
              </a:buClr>
              <a:buSzPct val="75000"/>
              <a:buFont typeface="Wingdings"/>
              <a:buChar char=""/>
              <a:tabLst>
                <a:tab pos="756285" algn="l"/>
                <a:tab pos="756920" algn="l"/>
              </a:tabLst>
            </a:pPr>
            <a:r>
              <a:rPr sz="1800" spc="-5" dirty="0">
                <a:latin typeface="Verdana"/>
                <a:cs typeface="Verdana"/>
              </a:rPr>
              <a:t>Traditionally </a:t>
            </a:r>
            <a:r>
              <a:rPr sz="1800" dirty="0">
                <a:latin typeface="Verdana"/>
                <a:cs typeface="Verdana"/>
              </a:rPr>
              <a:t>on </a:t>
            </a:r>
            <a:r>
              <a:rPr sz="1800" spc="-5" dirty="0">
                <a:latin typeface="Verdana"/>
                <a:cs typeface="Verdana"/>
              </a:rPr>
              <a:t>Personal </a:t>
            </a:r>
            <a:r>
              <a:rPr sz="1800" dirty="0">
                <a:latin typeface="Verdana"/>
                <a:cs typeface="Verdana"/>
              </a:rPr>
              <a:t>Care </a:t>
            </a:r>
            <a:r>
              <a:rPr sz="1800" spc="-5" dirty="0">
                <a:latin typeface="Verdana"/>
                <a:cs typeface="Verdana"/>
              </a:rPr>
              <a:t>items, </a:t>
            </a:r>
            <a:r>
              <a:rPr sz="1800" dirty="0">
                <a:latin typeface="Verdana"/>
                <a:cs typeface="Verdana"/>
              </a:rPr>
              <a:t>low </a:t>
            </a:r>
            <a:r>
              <a:rPr sz="1800" spc="-5" dirty="0">
                <a:latin typeface="Verdana"/>
                <a:cs typeface="Verdana"/>
              </a:rPr>
              <a:t>priced</a:t>
            </a:r>
            <a:r>
              <a:rPr sz="1800" spc="-10" dirty="0">
                <a:latin typeface="Verdana"/>
                <a:cs typeface="Verdana"/>
              </a:rPr>
              <a:t> </a:t>
            </a:r>
            <a:r>
              <a:rPr sz="1800" spc="-5" dirty="0">
                <a:latin typeface="Verdana"/>
                <a:cs typeface="Verdana"/>
              </a:rPr>
              <a:t>goods</a:t>
            </a:r>
            <a:endParaRPr sz="1800">
              <a:latin typeface="Verdana"/>
              <a:cs typeface="Verdana"/>
            </a:endParaRPr>
          </a:p>
          <a:p>
            <a:pPr marL="88900" algn="ctr">
              <a:lnSpc>
                <a:spcPct val="100000"/>
              </a:lnSpc>
              <a:spcBef>
                <a:spcPts val="1315"/>
              </a:spcBef>
            </a:pPr>
            <a:r>
              <a:rPr sz="1800" spc="-5" dirty="0">
                <a:latin typeface="Verdana"/>
                <a:cs typeface="Verdana"/>
              </a:rPr>
              <a:t>These </a:t>
            </a:r>
            <a:r>
              <a:rPr sz="1800" spc="-25" dirty="0">
                <a:latin typeface="Verdana"/>
                <a:cs typeface="Verdana"/>
              </a:rPr>
              <a:t>Traditional </a:t>
            </a:r>
            <a:r>
              <a:rPr sz="1800" spc="-10" dirty="0">
                <a:latin typeface="Verdana"/>
                <a:cs typeface="Verdana"/>
              </a:rPr>
              <a:t>Roles </a:t>
            </a:r>
            <a:r>
              <a:rPr sz="1800" dirty="0">
                <a:latin typeface="Verdana"/>
                <a:cs typeface="Verdana"/>
              </a:rPr>
              <a:t>are</a:t>
            </a:r>
            <a:r>
              <a:rPr sz="1800" spc="35" dirty="0">
                <a:latin typeface="Verdana"/>
                <a:cs typeface="Verdana"/>
              </a:rPr>
              <a:t> </a:t>
            </a:r>
            <a:r>
              <a:rPr sz="1800" spc="-5" dirty="0">
                <a:latin typeface="Verdana"/>
                <a:cs typeface="Verdana"/>
              </a:rPr>
              <a:t>Changing</a:t>
            </a:r>
            <a:endParaRPr sz="1800">
              <a:latin typeface="Verdana"/>
              <a:cs typeface="Verdana"/>
            </a:endParaRPr>
          </a:p>
        </p:txBody>
      </p:sp>
    </p:spTree>
    <p:extLst>
      <p:ext uri="{BB962C8B-B14F-4D97-AF65-F5344CB8AC3E}">
        <p14:creationId xmlns:p14="http://schemas.microsoft.com/office/powerpoint/2010/main" val="801894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32697" y="545143"/>
            <a:ext cx="6038850" cy="1366400"/>
          </a:xfrm>
          <a:prstGeom prst="rect">
            <a:avLst/>
          </a:prstGeom>
        </p:spPr>
        <p:txBody>
          <a:bodyPr vert="horz" wrap="square" lIns="0" tIns="12065" rIns="0" bIns="0" rtlCol="0">
            <a:spAutoFit/>
          </a:bodyPr>
          <a:lstStyle/>
          <a:p>
            <a:pPr marL="12700">
              <a:lnSpc>
                <a:spcPct val="100000"/>
              </a:lnSpc>
              <a:spcBef>
                <a:spcPts val="95"/>
              </a:spcBef>
            </a:pPr>
            <a:r>
              <a:rPr spc="-5" dirty="0"/>
              <a:t>HUSBAND </a:t>
            </a:r>
            <a:r>
              <a:rPr spc="-10" dirty="0"/>
              <a:t>DOMINATED</a:t>
            </a:r>
            <a:r>
              <a:rPr spc="-5" dirty="0"/>
              <a:t> </a:t>
            </a:r>
            <a:r>
              <a:rPr spc="-10" dirty="0"/>
              <a:t>DECISIONS</a:t>
            </a:r>
          </a:p>
        </p:txBody>
      </p:sp>
      <p:sp>
        <p:nvSpPr>
          <p:cNvPr id="3" name="object 3"/>
          <p:cNvSpPr/>
          <p:nvPr/>
        </p:nvSpPr>
        <p:spPr>
          <a:xfrm>
            <a:off x="284606" y="2171700"/>
            <a:ext cx="2659761" cy="3500628"/>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5640705" y="2175534"/>
            <a:ext cx="2917439" cy="3347156"/>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020949" y="2171699"/>
            <a:ext cx="2734056" cy="3500628"/>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179564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98233" y="270823"/>
            <a:ext cx="5171123" cy="1366400"/>
          </a:xfrm>
          <a:prstGeom prst="rect">
            <a:avLst/>
          </a:prstGeom>
        </p:spPr>
        <p:txBody>
          <a:bodyPr vert="horz" wrap="square" lIns="0" tIns="12065" rIns="0" bIns="0" rtlCol="0">
            <a:spAutoFit/>
          </a:bodyPr>
          <a:lstStyle/>
          <a:p>
            <a:pPr marL="12700">
              <a:lnSpc>
                <a:spcPct val="100000"/>
              </a:lnSpc>
              <a:spcBef>
                <a:spcPts val="95"/>
              </a:spcBef>
            </a:pPr>
            <a:r>
              <a:rPr spc="-10" dirty="0"/>
              <a:t>WIFE-DOMINATED</a:t>
            </a:r>
            <a:r>
              <a:rPr dirty="0"/>
              <a:t> </a:t>
            </a:r>
            <a:r>
              <a:rPr spc="-10" dirty="0"/>
              <a:t>DECISIONS</a:t>
            </a:r>
          </a:p>
        </p:txBody>
      </p:sp>
      <p:sp>
        <p:nvSpPr>
          <p:cNvPr id="3" name="object 3"/>
          <p:cNvSpPr/>
          <p:nvPr/>
        </p:nvSpPr>
        <p:spPr>
          <a:xfrm>
            <a:off x="470952" y="2183136"/>
            <a:ext cx="2387645" cy="3889857"/>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2851784" y="2199131"/>
            <a:ext cx="2571750" cy="4136136"/>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492114" y="2199132"/>
            <a:ext cx="3571875" cy="3750564"/>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49227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64410" y="270823"/>
            <a:ext cx="3004661" cy="1366400"/>
          </a:xfrm>
          <a:prstGeom prst="rect">
            <a:avLst/>
          </a:prstGeom>
        </p:spPr>
        <p:txBody>
          <a:bodyPr vert="horz" wrap="square" lIns="0" tIns="12065" rIns="0" bIns="0" rtlCol="0">
            <a:spAutoFit/>
          </a:bodyPr>
          <a:lstStyle/>
          <a:p>
            <a:pPr marL="12700">
              <a:lnSpc>
                <a:spcPct val="100000"/>
              </a:lnSpc>
              <a:spcBef>
                <a:spcPts val="95"/>
              </a:spcBef>
            </a:pPr>
            <a:r>
              <a:rPr spc="-5" dirty="0"/>
              <a:t>JOINT</a:t>
            </a:r>
            <a:r>
              <a:rPr spc="-60" dirty="0"/>
              <a:t> </a:t>
            </a:r>
            <a:r>
              <a:rPr spc="-10" dirty="0"/>
              <a:t>DECISIONS</a:t>
            </a:r>
          </a:p>
        </p:txBody>
      </p:sp>
      <p:sp>
        <p:nvSpPr>
          <p:cNvPr id="3" name="object 3"/>
          <p:cNvSpPr/>
          <p:nvPr/>
        </p:nvSpPr>
        <p:spPr>
          <a:xfrm>
            <a:off x="112881" y="2439104"/>
            <a:ext cx="3294679" cy="2442901"/>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3564732" y="2482215"/>
            <a:ext cx="2407444" cy="230505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6312790" y="2159507"/>
            <a:ext cx="2272283" cy="2999232"/>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76047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28637" y="270823"/>
            <a:ext cx="4241959" cy="1366400"/>
          </a:xfrm>
          <a:prstGeom prst="rect">
            <a:avLst/>
          </a:prstGeom>
        </p:spPr>
        <p:txBody>
          <a:bodyPr vert="horz" wrap="square" lIns="0" tIns="12065" rIns="0" bIns="0" rtlCol="0">
            <a:spAutoFit/>
          </a:bodyPr>
          <a:lstStyle/>
          <a:p>
            <a:pPr marL="12700">
              <a:lnSpc>
                <a:spcPct val="100000"/>
              </a:lnSpc>
              <a:spcBef>
                <a:spcPts val="95"/>
              </a:spcBef>
            </a:pPr>
            <a:r>
              <a:rPr spc="-10" dirty="0"/>
              <a:t>AUTONOMIC</a:t>
            </a:r>
            <a:r>
              <a:rPr spc="-25" dirty="0"/>
              <a:t> </a:t>
            </a:r>
            <a:r>
              <a:rPr spc="-10" dirty="0"/>
              <a:t>DECISIONS</a:t>
            </a:r>
          </a:p>
        </p:txBody>
      </p:sp>
      <p:sp>
        <p:nvSpPr>
          <p:cNvPr id="3" name="object 3"/>
          <p:cNvSpPr/>
          <p:nvPr/>
        </p:nvSpPr>
        <p:spPr>
          <a:xfrm>
            <a:off x="6287063" y="2299407"/>
            <a:ext cx="2522097" cy="3363776"/>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65734" y="2351827"/>
            <a:ext cx="2663190" cy="3597869"/>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223260" y="2221993"/>
            <a:ext cx="2451734" cy="3419855"/>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073159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9512" y="-77906"/>
            <a:ext cx="8712967" cy="1366400"/>
          </a:xfrm>
          <a:prstGeom prst="rect">
            <a:avLst/>
          </a:prstGeom>
        </p:spPr>
        <p:txBody>
          <a:bodyPr vert="horz" wrap="square" lIns="0" tIns="12065" rIns="0" bIns="0" rtlCol="0">
            <a:spAutoFit/>
          </a:bodyPr>
          <a:lstStyle/>
          <a:p>
            <a:pPr marL="12700">
              <a:lnSpc>
                <a:spcPct val="100000"/>
              </a:lnSpc>
              <a:spcBef>
                <a:spcPts val="95"/>
              </a:spcBef>
              <a:tabLst>
                <a:tab pos="6484620" algn="l"/>
              </a:tabLst>
            </a:pPr>
            <a:r>
              <a:rPr lang="en-IN" spc="-10" dirty="0" smtClean="0"/>
              <a:t>Children’s</a:t>
            </a:r>
            <a:r>
              <a:rPr lang="en-IN" spc="25" dirty="0" smtClean="0"/>
              <a:t> I</a:t>
            </a:r>
            <a:r>
              <a:rPr lang="en-IN" spc="-5" dirty="0" smtClean="0"/>
              <a:t>nfluence</a:t>
            </a:r>
            <a:r>
              <a:rPr lang="en-IN" spc="35" dirty="0" smtClean="0"/>
              <a:t> on </a:t>
            </a:r>
            <a:r>
              <a:rPr spc="-5" dirty="0" smtClean="0"/>
              <a:t>F</a:t>
            </a:r>
            <a:r>
              <a:rPr lang="en-IN" spc="-5" dirty="0" err="1" smtClean="0"/>
              <a:t>amily</a:t>
            </a:r>
            <a:r>
              <a:rPr lang="en-IN" spc="-5" dirty="0" smtClean="0"/>
              <a:t> Decision Making</a:t>
            </a:r>
            <a:endParaRPr spc="-5" dirty="0"/>
          </a:p>
        </p:txBody>
      </p:sp>
      <p:sp>
        <p:nvSpPr>
          <p:cNvPr id="4" name="object 4"/>
          <p:cNvSpPr txBox="1"/>
          <p:nvPr/>
        </p:nvSpPr>
        <p:spPr>
          <a:xfrm>
            <a:off x="573405" y="2018817"/>
            <a:ext cx="7777639" cy="3150863"/>
          </a:xfrm>
          <a:prstGeom prst="rect">
            <a:avLst/>
          </a:prstGeom>
        </p:spPr>
        <p:txBody>
          <a:bodyPr vert="horz" wrap="square" lIns="0" tIns="105410" rIns="0" bIns="0" rtlCol="0">
            <a:spAutoFit/>
          </a:bodyPr>
          <a:lstStyle/>
          <a:p>
            <a:pPr marL="241300" indent="-228600">
              <a:lnSpc>
                <a:spcPct val="100000"/>
              </a:lnSpc>
              <a:spcBef>
                <a:spcPts val="830"/>
              </a:spcBef>
              <a:buFont typeface="Arial"/>
              <a:buChar char="•"/>
              <a:tabLst>
                <a:tab pos="240665" algn="l"/>
                <a:tab pos="241300" algn="l"/>
              </a:tabLst>
            </a:pPr>
            <a:r>
              <a:rPr sz="2200" b="1" spc="-5" dirty="0">
                <a:latin typeface="Myanmar Text"/>
                <a:cs typeface="Myanmar Text"/>
              </a:rPr>
              <a:t>Pressure: </a:t>
            </a:r>
            <a:r>
              <a:rPr sz="2200" spc="-5" dirty="0">
                <a:latin typeface="Myanmar Text"/>
                <a:cs typeface="Myanmar Text"/>
              </a:rPr>
              <a:t>the child demands,</a:t>
            </a:r>
            <a:r>
              <a:rPr sz="2200" spc="40" dirty="0">
                <a:latin typeface="Myanmar Text"/>
                <a:cs typeface="Myanmar Text"/>
              </a:rPr>
              <a:t> </a:t>
            </a:r>
            <a:r>
              <a:rPr sz="2200" spc="-5" dirty="0">
                <a:latin typeface="Myanmar Text"/>
                <a:cs typeface="Myanmar Text"/>
              </a:rPr>
              <a:t>threatens</a:t>
            </a:r>
            <a:endParaRPr sz="2200">
              <a:latin typeface="Myanmar Text"/>
              <a:cs typeface="Myanmar Text"/>
            </a:endParaRPr>
          </a:p>
          <a:p>
            <a:pPr marL="241300" indent="-228600">
              <a:lnSpc>
                <a:spcPct val="100000"/>
              </a:lnSpc>
              <a:spcBef>
                <a:spcPts val="735"/>
              </a:spcBef>
              <a:buFont typeface="Arial"/>
              <a:buChar char="•"/>
              <a:tabLst>
                <a:tab pos="240665" algn="l"/>
                <a:tab pos="241300" algn="l"/>
              </a:tabLst>
            </a:pPr>
            <a:r>
              <a:rPr sz="2200" b="1" spc="-10" dirty="0">
                <a:latin typeface="Myanmar Text"/>
                <a:cs typeface="Myanmar Text"/>
              </a:rPr>
              <a:t>Exchange: </a:t>
            </a:r>
            <a:r>
              <a:rPr sz="2200" spc="-5" dirty="0">
                <a:latin typeface="Myanmar Text"/>
                <a:cs typeface="Myanmar Text"/>
              </a:rPr>
              <a:t>the child promises something in</a:t>
            </a:r>
            <a:r>
              <a:rPr sz="2200" spc="114" dirty="0">
                <a:latin typeface="Myanmar Text"/>
                <a:cs typeface="Myanmar Text"/>
              </a:rPr>
              <a:t> </a:t>
            </a:r>
            <a:r>
              <a:rPr sz="2200" spc="-5" dirty="0">
                <a:latin typeface="Myanmar Text"/>
                <a:cs typeface="Myanmar Text"/>
              </a:rPr>
              <a:t>exchange</a:t>
            </a:r>
            <a:endParaRPr sz="2200">
              <a:latin typeface="Myanmar Text"/>
              <a:cs typeface="Myanmar Text"/>
            </a:endParaRPr>
          </a:p>
          <a:p>
            <a:pPr marL="241300" indent="-228600">
              <a:lnSpc>
                <a:spcPct val="100000"/>
              </a:lnSpc>
              <a:spcBef>
                <a:spcPts val="740"/>
              </a:spcBef>
              <a:buFont typeface="Arial"/>
              <a:buChar char="•"/>
              <a:tabLst>
                <a:tab pos="240665" algn="l"/>
                <a:tab pos="241300" algn="l"/>
              </a:tabLst>
            </a:pPr>
            <a:r>
              <a:rPr sz="2200" b="1" spc="-10" dirty="0">
                <a:latin typeface="Myanmar Text"/>
                <a:cs typeface="Myanmar Text"/>
              </a:rPr>
              <a:t>Rational: </a:t>
            </a:r>
            <a:r>
              <a:rPr sz="2200" spc="-5" dirty="0">
                <a:latin typeface="Myanmar Text"/>
                <a:cs typeface="Myanmar Text"/>
              </a:rPr>
              <a:t>the child uses logical arguments and factual</a:t>
            </a:r>
            <a:r>
              <a:rPr sz="2200" spc="204" dirty="0">
                <a:latin typeface="Myanmar Text"/>
                <a:cs typeface="Myanmar Text"/>
              </a:rPr>
              <a:t> </a:t>
            </a:r>
            <a:r>
              <a:rPr sz="2200" spc="-5" dirty="0">
                <a:latin typeface="Myanmar Text"/>
                <a:cs typeface="Myanmar Text"/>
              </a:rPr>
              <a:t>evidences</a:t>
            </a:r>
            <a:endParaRPr sz="2200">
              <a:latin typeface="Myanmar Text"/>
              <a:cs typeface="Myanmar Text"/>
            </a:endParaRPr>
          </a:p>
          <a:p>
            <a:pPr marL="241300" indent="-228600">
              <a:lnSpc>
                <a:spcPct val="100000"/>
              </a:lnSpc>
              <a:spcBef>
                <a:spcPts val="735"/>
              </a:spcBef>
              <a:buFont typeface="Arial"/>
              <a:buChar char="•"/>
              <a:tabLst>
                <a:tab pos="240665" algn="l"/>
                <a:tab pos="241300" algn="l"/>
              </a:tabLst>
            </a:pPr>
            <a:r>
              <a:rPr sz="2200" b="1" spc="-5" dirty="0">
                <a:latin typeface="Myanmar Text"/>
                <a:cs typeface="Myanmar Text"/>
              </a:rPr>
              <a:t>Consultation: </a:t>
            </a:r>
            <a:r>
              <a:rPr sz="2200" spc="-5" dirty="0">
                <a:latin typeface="Myanmar Text"/>
                <a:cs typeface="Myanmar Text"/>
              </a:rPr>
              <a:t>the child seeks </a:t>
            </a:r>
            <a:r>
              <a:rPr sz="2200" dirty="0">
                <a:latin typeface="Myanmar Text"/>
                <a:cs typeface="Myanmar Text"/>
              </a:rPr>
              <a:t>parents </a:t>
            </a:r>
            <a:r>
              <a:rPr sz="2200" spc="-5" dirty="0">
                <a:latin typeface="Myanmar Text"/>
                <a:cs typeface="Myanmar Text"/>
              </a:rPr>
              <a:t>involvement in the</a:t>
            </a:r>
            <a:r>
              <a:rPr sz="2200" spc="55" dirty="0">
                <a:latin typeface="Myanmar Text"/>
                <a:cs typeface="Myanmar Text"/>
              </a:rPr>
              <a:t> </a:t>
            </a:r>
            <a:r>
              <a:rPr sz="2200" spc="-5" dirty="0">
                <a:latin typeface="Myanmar Text"/>
                <a:cs typeface="Myanmar Text"/>
              </a:rPr>
              <a:t>decisions</a:t>
            </a:r>
            <a:endParaRPr sz="2200">
              <a:latin typeface="Myanmar Text"/>
              <a:cs typeface="Myanmar Text"/>
            </a:endParaRPr>
          </a:p>
          <a:p>
            <a:pPr marL="241300" marR="5080" indent="-228600">
              <a:lnSpc>
                <a:spcPts val="2360"/>
              </a:lnSpc>
              <a:spcBef>
                <a:spcPts val="1045"/>
              </a:spcBef>
              <a:buFont typeface="Arial"/>
              <a:buChar char="•"/>
              <a:tabLst>
                <a:tab pos="240665" algn="l"/>
                <a:tab pos="241300" algn="l"/>
              </a:tabLst>
            </a:pPr>
            <a:r>
              <a:rPr sz="2200" b="1" spc="-5" dirty="0">
                <a:latin typeface="Myanmar Text"/>
                <a:cs typeface="Myanmar Text"/>
              </a:rPr>
              <a:t>Integration: </a:t>
            </a:r>
            <a:r>
              <a:rPr sz="2200" spc="-5" dirty="0">
                <a:latin typeface="Myanmar Text"/>
                <a:cs typeface="Myanmar Text"/>
              </a:rPr>
              <a:t>the child tries to get the parents in a good </a:t>
            </a:r>
            <a:r>
              <a:rPr sz="2200" spc="-10" dirty="0">
                <a:latin typeface="Myanmar Text"/>
                <a:cs typeface="Myanmar Text"/>
              </a:rPr>
              <a:t>mood </a:t>
            </a:r>
            <a:r>
              <a:rPr sz="2200" spc="-5" dirty="0">
                <a:latin typeface="Myanmar Text"/>
                <a:cs typeface="Myanmar Text"/>
              </a:rPr>
              <a:t>first and then </a:t>
            </a:r>
            <a:r>
              <a:rPr sz="2200" spc="-10" dirty="0">
                <a:latin typeface="Myanmar Text"/>
                <a:cs typeface="Myanmar Text"/>
              </a:rPr>
              <a:t>make  </a:t>
            </a:r>
            <a:r>
              <a:rPr sz="2200" spc="-5" dirty="0">
                <a:latin typeface="Myanmar Text"/>
                <a:cs typeface="Myanmar Text"/>
              </a:rPr>
              <a:t>the</a:t>
            </a:r>
            <a:r>
              <a:rPr sz="2200" spc="-10" dirty="0">
                <a:latin typeface="Myanmar Text"/>
                <a:cs typeface="Myanmar Text"/>
              </a:rPr>
              <a:t> </a:t>
            </a:r>
            <a:r>
              <a:rPr sz="2200" dirty="0">
                <a:latin typeface="Myanmar Text"/>
                <a:cs typeface="Myanmar Text"/>
              </a:rPr>
              <a:t>request</a:t>
            </a:r>
            <a:endParaRPr sz="2200">
              <a:latin typeface="Myanmar Text"/>
              <a:cs typeface="Myanmar Text"/>
            </a:endParaRPr>
          </a:p>
        </p:txBody>
      </p:sp>
    </p:spTree>
    <p:extLst>
      <p:ext uri="{BB962C8B-B14F-4D97-AF65-F5344CB8AC3E}">
        <p14:creationId xmlns:p14="http://schemas.microsoft.com/office/powerpoint/2010/main" val="160382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3405" y="620688"/>
            <a:ext cx="8136904" cy="689291"/>
          </a:xfrm>
          <a:prstGeom prst="rect">
            <a:avLst/>
          </a:prstGeom>
        </p:spPr>
        <p:txBody>
          <a:bodyPr vert="horz" wrap="square" lIns="0" tIns="12065" rIns="0" bIns="0" rtlCol="0">
            <a:spAutoFit/>
          </a:bodyPr>
          <a:lstStyle/>
          <a:p>
            <a:pPr marL="12700">
              <a:lnSpc>
                <a:spcPct val="100000"/>
              </a:lnSpc>
              <a:spcBef>
                <a:spcPts val="95"/>
              </a:spcBef>
            </a:pPr>
            <a:r>
              <a:rPr spc="-10" dirty="0"/>
              <a:t>CHILDREN'S ARE THREE</a:t>
            </a:r>
            <a:r>
              <a:rPr spc="30" dirty="0"/>
              <a:t> </a:t>
            </a:r>
            <a:r>
              <a:rPr spc="-5" dirty="0"/>
              <a:t>MARKETS</a:t>
            </a:r>
          </a:p>
        </p:txBody>
      </p:sp>
      <p:sp>
        <p:nvSpPr>
          <p:cNvPr id="3" name="object 3"/>
          <p:cNvSpPr txBox="1"/>
          <p:nvPr/>
        </p:nvSpPr>
        <p:spPr>
          <a:xfrm>
            <a:off x="573405" y="2023390"/>
            <a:ext cx="7620000" cy="3750945"/>
          </a:xfrm>
          <a:prstGeom prst="rect">
            <a:avLst/>
          </a:prstGeom>
        </p:spPr>
        <p:txBody>
          <a:bodyPr vert="horz" wrap="square" lIns="0" tIns="102235" rIns="0" bIns="0" rtlCol="0">
            <a:spAutoFit/>
          </a:bodyPr>
          <a:lstStyle/>
          <a:p>
            <a:pPr marL="241300" indent="-228600">
              <a:lnSpc>
                <a:spcPct val="100000"/>
              </a:lnSpc>
              <a:spcBef>
                <a:spcPts val="805"/>
              </a:spcBef>
              <a:buFont typeface="Arial"/>
              <a:buChar char="•"/>
              <a:tabLst>
                <a:tab pos="240665" algn="l"/>
                <a:tab pos="241300" algn="l"/>
              </a:tabLst>
            </a:pPr>
            <a:r>
              <a:rPr sz="2200" b="1" spc="-5" dirty="0">
                <a:latin typeface="Myanmar Text"/>
                <a:cs typeface="Myanmar Text"/>
              </a:rPr>
              <a:t>Children's as</a:t>
            </a:r>
            <a:r>
              <a:rPr sz="2200" b="1" spc="25" dirty="0">
                <a:latin typeface="Myanmar Text"/>
                <a:cs typeface="Myanmar Text"/>
              </a:rPr>
              <a:t> </a:t>
            </a:r>
            <a:r>
              <a:rPr sz="2200" b="1" spc="-5" dirty="0">
                <a:latin typeface="Myanmar Text"/>
                <a:cs typeface="Myanmar Text"/>
              </a:rPr>
              <a:t>influencer</a:t>
            </a:r>
            <a:endParaRPr sz="2200">
              <a:latin typeface="Myanmar Text"/>
              <a:cs typeface="Myanmar Text"/>
            </a:endParaRPr>
          </a:p>
          <a:p>
            <a:pPr marL="241300" indent="-228600">
              <a:lnSpc>
                <a:spcPct val="100000"/>
              </a:lnSpc>
              <a:spcBef>
                <a:spcPts val="710"/>
              </a:spcBef>
              <a:buSzPct val="95454"/>
              <a:buFont typeface="Wingdings"/>
              <a:buChar char=""/>
              <a:tabLst>
                <a:tab pos="241300" algn="l"/>
              </a:tabLst>
            </a:pPr>
            <a:r>
              <a:rPr sz="2200" spc="-5" dirty="0">
                <a:latin typeface="Myanmar Text"/>
                <a:cs typeface="Myanmar Text"/>
              </a:rPr>
              <a:t>Items for themselves (Toy, electronics,</a:t>
            </a:r>
            <a:r>
              <a:rPr sz="2200" spc="35" dirty="0">
                <a:latin typeface="Myanmar Text"/>
                <a:cs typeface="Myanmar Text"/>
              </a:rPr>
              <a:t> </a:t>
            </a:r>
            <a:r>
              <a:rPr sz="2200" spc="-5" dirty="0">
                <a:latin typeface="Myanmar Text"/>
                <a:cs typeface="Myanmar Text"/>
              </a:rPr>
              <a:t>clothing)</a:t>
            </a:r>
            <a:endParaRPr sz="2200">
              <a:latin typeface="Myanmar Text"/>
              <a:cs typeface="Myanmar Text"/>
            </a:endParaRPr>
          </a:p>
          <a:p>
            <a:pPr marL="241300" indent="-228600">
              <a:lnSpc>
                <a:spcPct val="100000"/>
              </a:lnSpc>
              <a:spcBef>
                <a:spcPts val="745"/>
              </a:spcBef>
              <a:buSzPct val="95454"/>
              <a:buFont typeface="Wingdings"/>
              <a:buChar char=""/>
              <a:tabLst>
                <a:tab pos="241300" algn="l"/>
              </a:tabLst>
            </a:pPr>
            <a:r>
              <a:rPr sz="2200" spc="-5" dirty="0">
                <a:latin typeface="Myanmar Text"/>
                <a:cs typeface="Myanmar Text"/>
              </a:rPr>
              <a:t>Items for homes (food and beverage</a:t>
            </a:r>
            <a:r>
              <a:rPr sz="2200" spc="55" dirty="0">
                <a:latin typeface="Myanmar Text"/>
                <a:cs typeface="Myanmar Text"/>
              </a:rPr>
              <a:t> </a:t>
            </a:r>
            <a:r>
              <a:rPr sz="2200" spc="-5" dirty="0">
                <a:latin typeface="Myanmar Text"/>
                <a:cs typeface="Myanmar Text"/>
              </a:rPr>
              <a:t>preferences)</a:t>
            </a:r>
            <a:endParaRPr sz="2200">
              <a:latin typeface="Myanmar Text"/>
              <a:cs typeface="Myanmar Text"/>
            </a:endParaRPr>
          </a:p>
          <a:p>
            <a:pPr marL="241300" indent="-228600">
              <a:lnSpc>
                <a:spcPct val="100000"/>
              </a:lnSpc>
              <a:spcBef>
                <a:spcPts val="730"/>
              </a:spcBef>
              <a:buSzPct val="95454"/>
              <a:buFont typeface="Wingdings"/>
              <a:buChar char=""/>
              <a:tabLst>
                <a:tab pos="241300" algn="l"/>
              </a:tabLst>
            </a:pPr>
            <a:r>
              <a:rPr sz="2200" spc="-5" dirty="0">
                <a:latin typeface="Myanmar Text"/>
                <a:cs typeface="Myanmar Text"/>
              </a:rPr>
              <a:t>Service for the entire family (vacations,</a:t>
            </a:r>
            <a:r>
              <a:rPr sz="2200" spc="80" dirty="0">
                <a:latin typeface="Myanmar Text"/>
                <a:cs typeface="Myanmar Text"/>
              </a:rPr>
              <a:t> </a:t>
            </a:r>
            <a:r>
              <a:rPr sz="2200" dirty="0">
                <a:latin typeface="Myanmar Text"/>
                <a:cs typeface="Myanmar Text"/>
              </a:rPr>
              <a:t>restaurants)</a:t>
            </a:r>
            <a:endParaRPr sz="2200">
              <a:latin typeface="Myanmar Text"/>
              <a:cs typeface="Myanmar Text"/>
            </a:endParaRPr>
          </a:p>
          <a:p>
            <a:pPr marL="241300" indent="-228600">
              <a:lnSpc>
                <a:spcPct val="100000"/>
              </a:lnSpc>
              <a:spcBef>
                <a:spcPts val="770"/>
              </a:spcBef>
              <a:buFont typeface="Arial"/>
              <a:buChar char="•"/>
              <a:tabLst>
                <a:tab pos="240665" algn="l"/>
                <a:tab pos="241300" algn="l"/>
              </a:tabLst>
            </a:pPr>
            <a:r>
              <a:rPr sz="2200" b="1" spc="-5" dirty="0">
                <a:latin typeface="Myanmar Text"/>
                <a:cs typeface="Myanmar Text"/>
              </a:rPr>
              <a:t>Children's as a </a:t>
            </a:r>
            <a:r>
              <a:rPr sz="2200" b="1" spc="-10" dirty="0">
                <a:latin typeface="Myanmar Text"/>
                <a:cs typeface="Myanmar Text"/>
              </a:rPr>
              <a:t>primary</a:t>
            </a:r>
            <a:r>
              <a:rPr sz="2200" b="1" spc="70" dirty="0">
                <a:latin typeface="Myanmar Text"/>
                <a:cs typeface="Myanmar Text"/>
              </a:rPr>
              <a:t> </a:t>
            </a:r>
            <a:r>
              <a:rPr sz="2200" b="1" spc="-10" dirty="0">
                <a:latin typeface="Myanmar Text"/>
                <a:cs typeface="Myanmar Text"/>
              </a:rPr>
              <a:t>market</a:t>
            </a:r>
            <a:endParaRPr sz="2200">
              <a:latin typeface="Myanmar Text"/>
              <a:cs typeface="Myanmar Text"/>
            </a:endParaRPr>
          </a:p>
          <a:p>
            <a:pPr marL="241300" indent="-228600">
              <a:lnSpc>
                <a:spcPct val="100000"/>
              </a:lnSpc>
              <a:spcBef>
                <a:spcPts val="710"/>
              </a:spcBef>
              <a:buSzPct val="95454"/>
              <a:buFont typeface="Wingdings"/>
              <a:buChar char=""/>
              <a:tabLst>
                <a:tab pos="241300" algn="l"/>
              </a:tabLst>
            </a:pPr>
            <a:r>
              <a:rPr sz="2200" spc="-5" dirty="0">
                <a:latin typeface="Myanmar Text"/>
                <a:cs typeface="Myanmar Text"/>
              </a:rPr>
              <a:t>Clothes, movie, video games, snacks,</a:t>
            </a:r>
            <a:r>
              <a:rPr sz="2200" spc="55" dirty="0">
                <a:latin typeface="Myanmar Text"/>
                <a:cs typeface="Myanmar Text"/>
              </a:rPr>
              <a:t> </a:t>
            </a:r>
            <a:r>
              <a:rPr sz="2200" spc="-5" dirty="0">
                <a:latin typeface="Myanmar Text"/>
                <a:cs typeface="Myanmar Text"/>
              </a:rPr>
              <a:t>sweets</a:t>
            </a:r>
            <a:endParaRPr sz="2200">
              <a:latin typeface="Myanmar Text"/>
              <a:cs typeface="Myanmar Text"/>
            </a:endParaRPr>
          </a:p>
          <a:p>
            <a:pPr marL="241300" indent="-228600">
              <a:lnSpc>
                <a:spcPct val="100000"/>
              </a:lnSpc>
              <a:spcBef>
                <a:spcPts val="755"/>
              </a:spcBef>
              <a:buFont typeface="Arial"/>
              <a:buChar char="•"/>
              <a:tabLst>
                <a:tab pos="240665" algn="l"/>
                <a:tab pos="241300" algn="l"/>
              </a:tabLst>
            </a:pPr>
            <a:r>
              <a:rPr sz="2200" b="1" spc="-10" dirty="0">
                <a:latin typeface="Myanmar Text"/>
                <a:cs typeface="Myanmar Text"/>
              </a:rPr>
              <a:t>Children </a:t>
            </a:r>
            <a:r>
              <a:rPr sz="2200" b="1" spc="-5" dirty="0">
                <a:latin typeface="Myanmar Text"/>
                <a:cs typeface="Myanmar Text"/>
              </a:rPr>
              <a:t>as future</a:t>
            </a:r>
            <a:r>
              <a:rPr sz="2200" b="1" spc="30" dirty="0">
                <a:latin typeface="Myanmar Text"/>
                <a:cs typeface="Myanmar Text"/>
              </a:rPr>
              <a:t> </a:t>
            </a:r>
            <a:r>
              <a:rPr sz="2200" b="1" spc="-5" dirty="0">
                <a:latin typeface="Myanmar Text"/>
                <a:cs typeface="Myanmar Text"/>
              </a:rPr>
              <a:t>consumers</a:t>
            </a:r>
            <a:endParaRPr sz="2200">
              <a:latin typeface="Myanmar Text"/>
              <a:cs typeface="Myanmar Text"/>
            </a:endParaRPr>
          </a:p>
          <a:p>
            <a:pPr marL="241300" marR="5080" indent="-228600">
              <a:lnSpc>
                <a:spcPts val="2380"/>
              </a:lnSpc>
              <a:spcBef>
                <a:spcPts val="1005"/>
              </a:spcBef>
              <a:buSzPct val="95454"/>
              <a:buFont typeface="Wingdings"/>
              <a:buChar char=""/>
              <a:tabLst>
                <a:tab pos="241300" algn="l"/>
              </a:tabLst>
            </a:pPr>
            <a:r>
              <a:rPr sz="2200" spc="-5" dirty="0">
                <a:latin typeface="Myanmar Text"/>
                <a:cs typeface="Myanmar Text"/>
              </a:rPr>
              <a:t>Future consumers are full aware of </a:t>
            </a:r>
            <a:r>
              <a:rPr sz="2200" dirty="0">
                <a:latin typeface="Myanmar Text"/>
                <a:cs typeface="Myanmar Text"/>
              </a:rPr>
              <a:t>brands </a:t>
            </a:r>
            <a:r>
              <a:rPr sz="2200" spc="-5" dirty="0">
                <a:latin typeface="Myanmar Text"/>
                <a:cs typeface="Myanmar Text"/>
              </a:rPr>
              <a:t>and markets should focus on building  relationship with</a:t>
            </a:r>
            <a:r>
              <a:rPr sz="2200" spc="50" dirty="0">
                <a:latin typeface="Myanmar Text"/>
                <a:cs typeface="Myanmar Text"/>
              </a:rPr>
              <a:t> </a:t>
            </a:r>
            <a:r>
              <a:rPr sz="2200" spc="-5" dirty="0">
                <a:latin typeface="Myanmar Text"/>
                <a:cs typeface="Myanmar Text"/>
              </a:rPr>
              <a:t>them</a:t>
            </a:r>
            <a:endParaRPr sz="2200">
              <a:latin typeface="Myanmar Text"/>
              <a:cs typeface="Myanmar Text"/>
            </a:endParaRPr>
          </a:p>
        </p:txBody>
      </p:sp>
    </p:spTree>
    <p:extLst>
      <p:ext uri="{BB962C8B-B14F-4D97-AF65-F5344CB8AC3E}">
        <p14:creationId xmlns:p14="http://schemas.microsoft.com/office/powerpoint/2010/main" val="7922435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3857625"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771" y="81818"/>
            <a:ext cx="5138936" cy="3023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3645024"/>
            <a:ext cx="4212468"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07894" y="3645024"/>
            <a:ext cx="4816137" cy="281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001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1143000"/>
            <a:ext cx="8001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194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2" name="Content Placeholder 2"/>
          <p:cNvSpPr txBox="1">
            <a:spLocks/>
          </p:cNvSpPr>
          <p:nvPr/>
        </p:nvSpPr>
        <p:spPr>
          <a:xfrm>
            <a:off x="699248" y="1412777"/>
            <a:ext cx="8049216" cy="5184575"/>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50000"/>
              </a:lnSpc>
            </a:pPr>
            <a:r>
              <a:rPr lang="en-IN" b="1" dirty="0" smtClean="0"/>
              <a:t>Environmental Determinants of Consumer Behaviour  </a:t>
            </a:r>
            <a:r>
              <a:rPr lang="en-IN" dirty="0" smtClean="0"/>
              <a:t> </a:t>
            </a:r>
          </a:p>
          <a:p>
            <a:pPr>
              <a:lnSpc>
                <a:spcPct val="150000"/>
              </a:lnSpc>
            </a:pPr>
            <a:r>
              <a:rPr lang="en-IN" dirty="0" smtClean="0"/>
              <a:t>Family Influences on Buyer Behaviour, </a:t>
            </a:r>
          </a:p>
          <a:p>
            <a:pPr>
              <a:lnSpc>
                <a:spcPct val="150000"/>
              </a:lnSpc>
            </a:pPr>
            <a:r>
              <a:rPr lang="en-IN" dirty="0" smtClean="0"/>
              <a:t>Roles of Different Members, </a:t>
            </a:r>
          </a:p>
          <a:p>
            <a:pPr>
              <a:lnSpc>
                <a:spcPct val="150000"/>
              </a:lnSpc>
            </a:pPr>
            <a:r>
              <a:rPr lang="en-IN" dirty="0" smtClean="0"/>
              <a:t>Factors Affecting the Need of the Family - Family Life Cycle Stages</a:t>
            </a:r>
          </a:p>
          <a:p>
            <a:pPr>
              <a:lnSpc>
                <a:spcPct val="150000"/>
              </a:lnSpc>
            </a:pPr>
            <a:r>
              <a:rPr lang="en-IN" dirty="0" smtClean="0"/>
              <a:t>Social Class and Influences</a:t>
            </a:r>
          </a:p>
          <a:p>
            <a:pPr>
              <a:lnSpc>
                <a:spcPct val="150000"/>
              </a:lnSpc>
            </a:pPr>
            <a:r>
              <a:rPr lang="en-IN" dirty="0" smtClean="0"/>
              <a:t>Group Dynamics &amp; Consumer Reference Groups, </a:t>
            </a:r>
          </a:p>
          <a:p>
            <a:pPr>
              <a:lnSpc>
                <a:spcPct val="150000"/>
              </a:lnSpc>
            </a:pPr>
            <a:r>
              <a:rPr lang="en-IN" dirty="0" smtClean="0"/>
              <a:t>Social Class &amp; Consumer Behaviour - Reference Groups, Opinion Leaders and Social Influences In-group versus Out-group Influences, Role of Opinion Leaders in Diffusion of Innovation and in Purchase Process.</a:t>
            </a:r>
          </a:p>
          <a:p>
            <a:pPr>
              <a:lnSpc>
                <a:spcPct val="150000"/>
              </a:lnSpc>
            </a:pPr>
            <a:r>
              <a:rPr lang="en-IN" dirty="0" smtClean="0"/>
              <a:t>Cultural Influences on Consumer Behaviour Understanding Cultural and Sub-cultural Influences on Individual, Norms and Their Role, Customs, Traditions and Value System</a:t>
            </a:r>
            <a:r>
              <a:rPr lang="en-IN" b="1" dirty="0" smtClean="0"/>
              <a:t/>
            </a:r>
            <a:br>
              <a:rPr lang="en-IN" b="1" dirty="0" smtClean="0"/>
            </a:br>
            <a:endParaRPr lang="en-IN" dirty="0" smtClean="0"/>
          </a:p>
          <a:p>
            <a:pPr>
              <a:lnSpc>
                <a:spcPct val="150000"/>
              </a:lnSpc>
            </a:pPr>
            <a:endParaRPr lang="en-IN" dirty="0"/>
          </a:p>
        </p:txBody>
      </p:sp>
      <p:sp>
        <p:nvSpPr>
          <p:cNvPr id="3" name="Title 1"/>
          <p:cNvSpPr txBox="1">
            <a:spLocks/>
          </p:cNvSpPr>
          <p:nvPr/>
        </p:nvSpPr>
        <p:spPr>
          <a:xfrm>
            <a:off x="899592" y="257517"/>
            <a:ext cx="5511300" cy="1143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1pPr>
            <a:lvl2pPr marR="0" lvl="1"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2pPr>
            <a:lvl3pPr marR="0" lvl="2"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3pPr>
            <a:lvl4pPr marR="0" lvl="3"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4pPr>
            <a:lvl5pPr marR="0" lvl="4"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5pPr>
            <a:lvl6pPr marR="0" lvl="5"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6pPr>
            <a:lvl7pPr marR="0" lvl="6"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7pPr>
            <a:lvl8pPr marR="0" lvl="7"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8pPr>
            <a:lvl9pPr marR="0" lvl="8" algn="r" rtl="0">
              <a:lnSpc>
                <a:spcPct val="100000"/>
              </a:lnSpc>
              <a:spcBef>
                <a:spcPts val="0"/>
              </a:spcBef>
              <a:spcAft>
                <a:spcPts val="0"/>
              </a:spcAft>
              <a:buClr>
                <a:srgbClr val="FFFFFF"/>
              </a:buClr>
              <a:buSzPts val="5000"/>
              <a:buFont typeface="Lato Light"/>
              <a:buNone/>
              <a:defRPr sz="5000" b="0" i="0" u="none" strike="noStrike" cap="none">
                <a:solidFill>
                  <a:srgbClr val="FFFFFF"/>
                </a:solidFill>
                <a:latin typeface="Lato Light"/>
                <a:ea typeface="Lato Light"/>
                <a:cs typeface="Lato Light"/>
                <a:sym typeface="Lato Light"/>
              </a:defRPr>
            </a:lvl9pPr>
          </a:lstStyle>
          <a:p>
            <a:r>
              <a:rPr lang="en-IN" smtClean="0">
                <a:solidFill>
                  <a:schemeClr val="tx1"/>
                </a:solidFill>
              </a:rPr>
              <a:t>Syllabus – Unit III</a:t>
            </a:r>
            <a:endParaRPr lang="en-IN" dirty="0">
              <a:solidFill>
                <a:schemeClr val="tx1"/>
              </a:solidFill>
            </a:endParaRPr>
          </a:p>
        </p:txBody>
      </p:sp>
    </p:spTree>
    <p:extLst>
      <p:ext uri="{BB962C8B-B14F-4D97-AF65-F5344CB8AC3E}">
        <p14:creationId xmlns:p14="http://schemas.microsoft.com/office/powerpoint/2010/main" val="3151056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Family Influences on Buyer Behaviour</a:t>
            </a:r>
            <a:endParaRPr lang="en-IN" dirty="0"/>
          </a:p>
        </p:txBody>
      </p:sp>
      <p:graphicFrame>
        <p:nvGraphicFramePr>
          <p:cNvPr id="3" name="Diagram 2"/>
          <p:cNvGraphicFramePr/>
          <p:nvPr>
            <p:extLst>
              <p:ext uri="{D42A27DB-BD31-4B8C-83A1-F6EECF244321}">
                <p14:modId xmlns:p14="http://schemas.microsoft.com/office/powerpoint/2010/main" val="532733885"/>
              </p:ext>
            </p:extLst>
          </p:nvPr>
        </p:nvGraphicFramePr>
        <p:xfrm>
          <a:off x="251520" y="1397000"/>
          <a:ext cx="8568952" cy="520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1406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2286000"/>
            <a:ext cx="228600" cy="2286000"/>
          </a:xfrm>
          <a:custGeom>
            <a:avLst/>
            <a:gdLst/>
            <a:ahLst/>
            <a:cxnLst/>
            <a:rect l="l" t="t" r="r" b="b"/>
            <a:pathLst>
              <a:path w="228600" h="2286000">
                <a:moveTo>
                  <a:pt x="0" y="2286000"/>
                </a:moveTo>
                <a:lnTo>
                  <a:pt x="228600" y="2286000"/>
                </a:lnTo>
                <a:lnTo>
                  <a:pt x="228600" y="0"/>
                </a:lnTo>
                <a:lnTo>
                  <a:pt x="0" y="0"/>
                </a:lnTo>
                <a:lnTo>
                  <a:pt x="0" y="2286000"/>
                </a:lnTo>
                <a:close/>
              </a:path>
            </a:pathLst>
          </a:custGeom>
          <a:solidFill>
            <a:srgbClr val="CCCC66"/>
          </a:solidFill>
        </p:spPr>
        <p:txBody>
          <a:bodyPr wrap="square" lIns="0" tIns="0" rIns="0" bIns="0" rtlCol="0"/>
          <a:lstStyle/>
          <a:p>
            <a:endParaRPr/>
          </a:p>
        </p:txBody>
      </p:sp>
      <p:sp>
        <p:nvSpPr>
          <p:cNvPr id="3" name="object 3"/>
          <p:cNvSpPr/>
          <p:nvPr/>
        </p:nvSpPr>
        <p:spPr>
          <a:xfrm>
            <a:off x="0" y="4572000"/>
            <a:ext cx="228600" cy="2286000"/>
          </a:xfrm>
          <a:custGeom>
            <a:avLst/>
            <a:gdLst/>
            <a:ahLst/>
            <a:cxnLst/>
            <a:rect l="l" t="t" r="r" b="b"/>
            <a:pathLst>
              <a:path w="228600" h="2286000">
                <a:moveTo>
                  <a:pt x="0" y="2286000"/>
                </a:moveTo>
                <a:lnTo>
                  <a:pt x="228600" y="2286000"/>
                </a:lnTo>
                <a:lnTo>
                  <a:pt x="228600" y="0"/>
                </a:lnTo>
                <a:lnTo>
                  <a:pt x="0" y="0"/>
                </a:lnTo>
                <a:lnTo>
                  <a:pt x="0" y="2286000"/>
                </a:lnTo>
                <a:close/>
              </a:path>
            </a:pathLst>
          </a:custGeom>
          <a:solidFill>
            <a:srgbClr val="999900"/>
          </a:solidFill>
        </p:spPr>
        <p:txBody>
          <a:bodyPr wrap="square" lIns="0" tIns="0" rIns="0" bIns="0" rtlCol="0"/>
          <a:lstStyle/>
          <a:p>
            <a:endParaRPr/>
          </a:p>
        </p:txBody>
      </p:sp>
      <p:sp>
        <p:nvSpPr>
          <p:cNvPr id="4" name="object 4"/>
          <p:cNvSpPr txBox="1">
            <a:spLocks noGrp="1"/>
          </p:cNvSpPr>
          <p:nvPr>
            <p:ph type="title"/>
          </p:nvPr>
        </p:nvSpPr>
        <p:spPr>
          <a:xfrm>
            <a:off x="0" y="406525"/>
            <a:ext cx="9144000" cy="443070"/>
          </a:xfrm>
          <a:prstGeom prst="rect">
            <a:avLst/>
          </a:prstGeom>
        </p:spPr>
        <p:txBody>
          <a:bodyPr vert="horz" wrap="square" lIns="0" tIns="12065" rIns="0" bIns="0" rtlCol="0">
            <a:spAutoFit/>
          </a:bodyPr>
          <a:lstStyle/>
          <a:p>
            <a:pPr marL="12700" marR="5080">
              <a:lnSpc>
                <a:spcPct val="100000"/>
              </a:lnSpc>
              <a:spcBef>
                <a:spcPts val="95"/>
              </a:spcBef>
              <a:tabLst>
                <a:tab pos="1902460" algn="l"/>
                <a:tab pos="8455025" algn="l"/>
                <a:tab pos="8855075" algn="l"/>
              </a:tabLst>
            </a:pPr>
            <a:r>
              <a:rPr sz="2800" spc="-5" dirty="0" smtClean="0">
                <a:solidFill>
                  <a:srgbClr val="000000"/>
                </a:solidFill>
                <a:latin typeface="Arial"/>
                <a:cs typeface="Arial"/>
              </a:rPr>
              <a:t>Eight </a:t>
            </a:r>
            <a:r>
              <a:rPr sz="2800" spc="-5" dirty="0">
                <a:solidFill>
                  <a:srgbClr val="000000"/>
                </a:solidFill>
                <a:latin typeface="Arial"/>
                <a:cs typeface="Arial"/>
              </a:rPr>
              <a:t>Roles in the</a:t>
            </a:r>
            <a:r>
              <a:rPr sz="2800" spc="25" dirty="0">
                <a:solidFill>
                  <a:srgbClr val="000000"/>
                </a:solidFill>
                <a:latin typeface="Arial"/>
                <a:cs typeface="Arial"/>
              </a:rPr>
              <a:t> </a:t>
            </a:r>
            <a:r>
              <a:rPr sz="2800" spc="-5" dirty="0">
                <a:solidFill>
                  <a:srgbClr val="000000"/>
                </a:solidFill>
                <a:latin typeface="Arial"/>
                <a:cs typeface="Arial"/>
              </a:rPr>
              <a:t>Family</a:t>
            </a:r>
            <a:r>
              <a:rPr sz="2800" spc="5" dirty="0">
                <a:solidFill>
                  <a:srgbClr val="000000"/>
                </a:solidFill>
                <a:latin typeface="Arial"/>
                <a:cs typeface="Arial"/>
              </a:rPr>
              <a:t> </a:t>
            </a:r>
            <a:r>
              <a:rPr sz="2800" dirty="0">
                <a:solidFill>
                  <a:srgbClr val="000000"/>
                </a:solidFill>
                <a:latin typeface="Arial"/>
                <a:cs typeface="Arial"/>
              </a:rPr>
              <a:t>Decision- </a:t>
            </a:r>
            <a:r>
              <a:rPr sz="2800" spc="-5" dirty="0" smtClean="0">
                <a:solidFill>
                  <a:srgbClr val="000000"/>
                </a:solidFill>
                <a:latin typeface="Arial"/>
                <a:cs typeface="Arial"/>
              </a:rPr>
              <a:t>Making</a:t>
            </a:r>
            <a:r>
              <a:rPr sz="2800" dirty="0" smtClean="0">
                <a:solidFill>
                  <a:srgbClr val="000000"/>
                </a:solidFill>
                <a:latin typeface="Arial"/>
                <a:cs typeface="Arial"/>
              </a:rPr>
              <a:t> </a:t>
            </a:r>
            <a:r>
              <a:rPr sz="2800" spc="-5" dirty="0">
                <a:solidFill>
                  <a:srgbClr val="000000"/>
                </a:solidFill>
                <a:latin typeface="Arial"/>
                <a:cs typeface="Arial"/>
              </a:rPr>
              <a:t>Process</a:t>
            </a:r>
            <a:endParaRPr sz="2800" dirty="0">
              <a:latin typeface="Arial"/>
              <a:cs typeface="Arial"/>
            </a:endParaRPr>
          </a:p>
        </p:txBody>
      </p:sp>
      <p:sp>
        <p:nvSpPr>
          <p:cNvPr id="5" name="object 5"/>
          <p:cNvSpPr/>
          <p:nvPr/>
        </p:nvSpPr>
        <p:spPr>
          <a:xfrm>
            <a:off x="260604" y="1306067"/>
            <a:ext cx="934212" cy="359663"/>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2215895" y="1306067"/>
            <a:ext cx="2013204" cy="359663"/>
          </a:xfrm>
          <a:prstGeom prst="rect">
            <a:avLst/>
          </a:prstGeom>
          <a:blipFill>
            <a:blip r:embed="rId3" cstate="print"/>
            <a:stretch>
              <a:fillRect/>
            </a:stretch>
          </a:blipFill>
        </p:spPr>
        <p:txBody>
          <a:bodyPr wrap="square" lIns="0" tIns="0" rIns="0" bIns="0" rtlCol="0"/>
          <a:lstStyle/>
          <a:p>
            <a:endParaRPr/>
          </a:p>
        </p:txBody>
      </p:sp>
      <p:graphicFrame>
        <p:nvGraphicFramePr>
          <p:cNvPr id="7" name="object 7"/>
          <p:cNvGraphicFramePr>
            <a:graphicFrameLocks noGrp="1"/>
          </p:cNvGraphicFramePr>
          <p:nvPr/>
        </p:nvGraphicFramePr>
        <p:xfrm>
          <a:off x="298450" y="1324013"/>
          <a:ext cx="8535034" cy="5527631"/>
        </p:xfrm>
        <a:graphic>
          <a:graphicData uri="http://schemas.openxmlformats.org/drawingml/2006/table">
            <a:tbl>
              <a:tblPr firstRow="1" bandRow="1">
                <a:tableStyleId>{2D5ABB26-0587-4C30-8999-92F81FD0307C}</a:tableStyleId>
              </a:tblPr>
              <a:tblGrid>
                <a:gridCol w="1955800"/>
                <a:gridCol w="6579234"/>
              </a:tblGrid>
              <a:tr h="309308">
                <a:tc>
                  <a:txBody>
                    <a:bodyPr/>
                    <a:lstStyle/>
                    <a:p>
                      <a:pPr marL="90805">
                        <a:lnSpc>
                          <a:spcPts val="1980"/>
                        </a:lnSpc>
                        <a:spcBef>
                          <a:spcPts val="355"/>
                        </a:spcBef>
                      </a:pPr>
                      <a:r>
                        <a:rPr sz="1700" b="1" spc="-5" dirty="0">
                          <a:latin typeface="Verdana"/>
                          <a:cs typeface="Verdana"/>
                        </a:rPr>
                        <a:t>ROLE</a:t>
                      </a:r>
                      <a:endParaRPr sz="1700" dirty="0">
                        <a:latin typeface="Verdana"/>
                        <a:cs typeface="Verdana"/>
                      </a:endParaRPr>
                    </a:p>
                  </a:txBody>
                  <a:tcPr marL="0" marR="0" marT="45085" marB="0">
                    <a:lnL w="12700">
                      <a:solidFill>
                        <a:srgbClr val="000000"/>
                      </a:solidFill>
                      <a:prstDash val="solid"/>
                    </a:lnL>
                    <a:lnR w="12700">
                      <a:solidFill>
                        <a:srgbClr val="000000"/>
                      </a:solidFill>
                      <a:prstDash val="solid"/>
                    </a:lnR>
                    <a:lnT w="12700">
                      <a:solidFill>
                        <a:srgbClr val="000000"/>
                      </a:solidFill>
                      <a:prstDash val="solid"/>
                    </a:lnT>
                    <a:lnB w="19050">
                      <a:solidFill>
                        <a:srgbClr val="000000"/>
                      </a:solidFill>
                      <a:prstDash val="solid"/>
                    </a:lnB>
                  </a:tcPr>
                </a:tc>
                <a:tc>
                  <a:txBody>
                    <a:bodyPr/>
                    <a:lstStyle/>
                    <a:p>
                      <a:pPr marL="91440">
                        <a:lnSpc>
                          <a:spcPts val="1980"/>
                        </a:lnSpc>
                        <a:spcBef>
                          <a:spcPts val="355"/>
                        </a:spcBef>
                      </a:pPr>
                      <a:r>
                        <a:rPr sz="1700" b="1" spc="-5" dirty="0">
                          <a:latin typeface="Verdana"/>
                          <a:cs typeface="Verdana"/>
                        </a:rPr>
                        <a:t>DESCRIPTION</a:t>
                      </a:r>
                      <a:endParaRPr sz="1700">
                        <a:latin typeface="Verdana"/>
                        <a:cs typeface="Verdana"/>
                      </a:endParaRPr>
                    </a:p>
                  </a:txBody>
                  <a:tcPr marL="0" marR="0" marT="45085" marB="0">
                    <a:lnL w="12700">
                      <a:solidFill>
                        <a:srgbClr val="000000"/>
                      </a:solidFill>
                      <a:prstDash val="solid"/>
                    </a:lnL>
                    <a:lnR w="12700">
                      <a:solidFill>
                        <a:srgbClr val="000000"/>
                      </a:solidFill>
                      <a:prstDash val="solid"/>
                    </a:lnR>
                    <a:lnT w="12700">
                      <a:solidFill>
                        <a:srgbClr val="000000"/>
                      </a:solidFill>
                      <a:prstDash val="solid"/>
                    </a:lnT>
                    <a:lnB w="19050">
                      <a:solidFill>
                        <a:srgbClr val="000000"/>
                      </a:solidFill>
                      <a:prstDash val="solid"/>
                    </a:lnB>
                  </a:tcPr>
                </a:tc>
              </a:tr>
              <a:tr h="618680">
                <a:tc>
                  <a:txBody>
                    <a:bodyPr/>
                    <a:lstStyle/>
                    <a:p>
                      <a:pPr marL="90805">
                        <a:lnSpc>
                          <a:spcPct val="100000"/>
                        </a:lnSpc>
                        <a:spcBef>
                          <a:spcPts val="355"/>
                        </a:spcBef>
                      </a:pPr>
                      <a:r>
                        <a:rPr sz="1700" b="1" spc="-5" dirty="0">
                          <a:latin typeface="Verdana"/>
                          <a:cs typeface="Verdana"/>
                        </a:rPr>
                        <a:t>Influencers</a:t>
                      </a:r>
                      <a:endParaRPr sz="1700">
                        <a:latin typeface="Verdana"/>
                        <a:cs typeface="Verdana"/>
                      </a:endParaRPr>
                    </a:p>
                  </a:txBody>
                  <a:tcPr marL="0" marR="0" marT="45085"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824865">
                        <a:lnSpc>
                          <a:spcPct val="100000"/>
                        </a:lnSpc>
                        <a:spcBef>
                          <a:spcPts val="355"/>
                        </a:spcBef>
                      </a:pPr>
                      <a:r>
                        <a:rPr sz="1700" spc="-15" dirty="0">
                          <a:latin typeface="Verdana"/>
                          <a:cs typeface="Verdana"/>
                        </a:rPr>
                        <a:t>Family </a:t>
                      </a:r>
                      <a:r>
                        <a:rPr sz="1700" dirty="0">
                          <a:latin typeface="Verdana"/>
                          <a:cs typeface="Verdana"/>
                        </a:rPr>
                        <a:t>member(s) </a:t>
                      </a:r>
                      <a:r>
                        <a:rPr sz="1700" spc="-5" dirty="0">
                          <a:latin typeface="Verdana"/>
                          <a:cs typeface="Verdana"/>
                        </a:rPr>
                        <a:t>who provide information to </a:t>
                      </a:r>
                      <a:r>
                        <a:rPr sz="1700" dirty="0">
                          <a:latin typeface="Verdana"/>
                          <a:cs typeface="Verdana"/>
                        </a:rPr>
                        <a:t>other  members about a product or</a:t>
                      </a:r>
                      <a:r>
                        <a:rPr sz="1700" spc="-25" dirty="0">
                          <a:latin typeface="Verdana"/>
                          <a:cs typeface="Verdana"/>
                        </a:rPr>
                        <a:t> </a:t>
                      </a:r>
                      <a:r>
                        <a:rPr sz="1700" dirty="0">
                          <a:latin typeface="Verdana"/>
                          <a:cs typeface="Verdana"/>
                        </a:rPr>
                        <a:t>service</a:t>
                      </a:r>
                      <a:endParaRPr sz="1700">
                        <a:latin typeface="Verdana"/>
                        <a:cs typeface="Verdana"/>
                      </a:endParaRPr>
                    </a:p>
                  </a:txBody>
                  <a:tcPr marL="0" marR="0" marT="45085"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r>
              <a:tr h="618680">
                <a:tc>
                  <a:txBody>
                    <a:bodyPr/>
                    <a:lstStyle/>
                    <a:p>
                      <a:pPr marL="90805">
                        <a:lnSpc>
                          <a:spcPct val="100000"/>
                        </a:lnSpc>
                        <a:spcBef>
                          <a:spcPts val="355"/>
                        </a:spcBef>
                      </a:pPr>
                      <a:r>
                        <a:rPr sz="1700" b="1" spc="-5" dirty="0">
                          <a:latin typeface="Verdana"/>
                          <a:cs typeface="Verdana"/>
                        </a:rPr>
                        <a:t>Gatekeepers</a:t>
                      </a:r>
                      <a:endParaRPr sz="1700">
                        <a:latin typeface="Verdana"/>
                        <a:cs typeface="Verdana"/>
                      </a:endParaRPr>
                    </a:p>
                  </a:txBody>
                  <a:tcPr marL="0" marR="0" marT="45085"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593725">
                        <a:lnSpc>
                          <a:spcPct val="100000"/>
                        </a:lnSpc>
                        <a:spcBef>
                          <a:spcPts val="355"/>
                        </a:spcBef>
                      </a:pPr>
                      <a:r>
                        <a:rPr sz="1700" spc="-15" dirty="0">
                          <a:latin typeface="Verdana"/>
                          <a:cs typeface="Verdana"/>
                        </a:rPr>
                        <a:t>Family </a:t>
                      </a:r>
                      <a:r>
                        <a:rPr sz="1700" dirty="0">
                          <a:latin typeface="Verdana"/>
                          <a:cs typeface="Verdana"/>
                        </a:rPr>
                        <a:t>member(s) </a:t>
                      </a:r>
                      <a:r>
                        <a:rPr sz="1700" spc="-5" dirty="0">
                          <a:latin typeface="Verdana"/>
                          <a:cs typeface="Verdana"/>
                        </a:rPr>
                        <a:t>who </a:t>
                      </a:r>
                      <a:r>
                        <a:rPr sz="1700" dirty="0">
                          <a:latin typeface="Verdana"/>
                          <a:cs typeface="Verdana"/>
                        </a:rPr>
                        <a:t>control the flow of </a:t>
                      </a:r>
                      <a:r>
                        <a:rPr sz="1700" spc="-5" dirty="0">
                          <a:latin typeface="Verdana"/>
                          <a:cs typeface="Verdana"/>
                        </a:rPr>
                        <a:t>information  </a:t>
                      </a:r>
                      <a:r>
                        <a:rPr sz="1700" dirty="0">
                          <a:latin typeface="Verdana"/>
                          <a:cs typeface="Verdana"/>
                        </a:rPr>
                        <a:t>about a product or service </a:t>
                      </a:r>
                      <a:r>
                        <a:rPr sz="1700" spc="-5" dirty="0">
                          <a:latin typeface="Verdana"/>
                          <a:cs typeface="Verdana"/>
                        </a:rPr>
                        <a:t>into the</a:t>
                      </a:r>
                      <a:r>
                        <a:rPr sz="1700" spc="-30" dirty="0">
                          <a:latin typeface="Verdana"/>
                          <a:cs typeface="Verdana"/>
                        </a:rPr>
                        <a:t> </a:t>
                      </a:r>
                      <a:r>
                        <a:rPr sz="1700" spc="-5" dirty="0">
                          <a:latin typeface="Verdana"/>
                          <a:cs typeface="Verdana"/>
                        </a:rPr>
                        <a:t>family</a:t>
                      </a:r>
                      <a:endParaRPr sz="1700">
                        <a:latin typeface="Verdana"/>
                        <a:cs typeface="Verdana"/>
                      </a:endParaRPr>
                    </a:p>
                  </a:txBody>
                  <a:tcPr marL="0" marR="0" marT="45085"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r>
              <a:tr h="887602">
                <a:tc>
                  <a:txBody>
                    <a:bodyPr/>
                    <a:lstStyle/>
                    <a:p>
                      <a:pPr marL="90805">
                        <a:lnSpc>
                          <a:spcPct val="100000"/>
                        </a:lnSpc>
                        <a:spcBef>
                          <a:spcPts val="355"/>
                        </a:spcBef>
                      </a:pPr>
                      <a:r>
                        <a:rPr sz="1700" b="1" spc="-5" dirty="0">
                          <a:latin typeface="Verdana"/>
                          <a:cs typeface="Verdana"/>
                        </a:rPr>
                        <a:t>Deciders</a:t>
                      </a:r>
                      <a:endParaRPr sz="1700">
                        <a:latin typeface="Verdana"/>
                        <a:cs typeface="Verdana"/>
                      </a:endParaRPr>
                    </a:p>
                  </a:txBody>
                  <a:tcPr marL="0" marR="0" marT="45085"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292735">
                        <a:lnSpc>
                          <a:spcPct val="100000"/>
                        </a:lnSpc>
                        <a:spcBef>
                          <a:spcPts val="355"/>
                        </a:spcBef>
                      </a:pPr>
                      <a:r>
                        <a:rPr sz="1700" spc="-15" dirty="0">
                          <a:latin typeface="Verdana"/>
                          <a:cs typeface="Verdana"/>
                        </a:rPr>
                        <a:t>Family </a:t>
                      </a:r>
                      <a:r>
                        <a:rPr sz="1700" dirty="0">
                          <a:latin typeface="Verdana"/>
                          <a:cs typeface="Verdana"/>
                        </a:rPr>
                        <a:t>member(s) </a:t>
                      </a:r>
                      <a:r>
                        <a:rPr sz="1700" spc="-5" dirty="0">
                          <a:latin typeface="Verdana"/>
                          <a:cs typeface="Verdana"/>
                        </a:rPr>
                        <a:t>with the </a:t>
                      </a:r>
                      <a:r>
                        <a:rPr sz="1700" dirty="0">
                          <a:latin typeface="Verdana"/>
                          <a:cs typeface="Verdana"/>
                        </a:rPr>
                        <a:t>power </a:t>
                      </a:r>
                      <a:r>
                        <a:rPr sz="1700" spc="-5" dirty="0">
                          <a:latin typeface="Verdana"/>
                          <a:cs typeface="Verdana"/>
                        </a:rPr>
                        <a:t>to </a:t>
                      </a:r>
                      <a:r>
                        <a:rPr sz="1700" dirty="0">
                          <a:latin typeface="Verdana"/>
                          <a:cs typeface="Verdana"/>
                        </a:rPr>
                        <a:t>determine  unilaterally or </a:t>
                      </a:r>
                      <a:r>
                        <a:rPr sz="1700" spc="-5" dirty="0">
                          <a:latin typeface="Verdana"/>
                          <a:cs typeface="Verdana"/>
                        </a:rPr>
                        <a:t>jointly whether to </a:t>
                      </a:r>
                      <a:r>
                        <a:rPr sz="1700" dirty="0">
                          <a:latin typeface="Verdana"/>
                          <a:cs typeface="Verdana"/>
                        </a:rPr>
                        <a:t>shop </a:t>
                      </a:r>
                      <a:r>
                        <a:rPr sz="1700" spc="-60" dirty="0">
                          <a:latin typeface="Verdana"/>
                          <a:cs typeface="Verdana"/>
                        </a:rPr>
                        <a:t>for, </a:t>
                      </a:r>
                      <a:r>
                        <a:rPr sz="1700" dirty="0">
                          <a:latin typeface="Verdana"/>
                          <a:cs typeface="Verdana"/>
                        </a:rPr>
                        <a:t>purchase, use,  consume, or </a:t>
                      </a:r>
                      <a:r>
                        <a:rPr sz="1700" spc="-5" dirty="0">
                          <a:latin typeface="Verdana"/>
                          <a:cs typeface="Verdana"/>
                        </a:rPr>
                        <a:t>dispose </a:t>
                      </a:r>
                      <a:r>
                        <a:rPr sz="1700" dirty="0">
                          <a:latin typeface="Verdana"/>
                          <a:cs typeface="Verdana"/>
                        </a:rPr>
                        <a:t>of a specific product or</a:t>
                      </a:r>
                      <a:r>
                        <a:rPr sz="1700" spc="-40" dirty="0">
                          <a:latin typeface="Verdana"/>
                          <a:cs typeface="Verdana"/>
                        </a:rPr>
                        <a:t> </a:t>
                      </a:r>
                      <a:r>
                        <a:rPr sz="1700" dirty="0">
                          <a:latin typeface="Verdana"/>
                          <a:cs typeface="Verdana"/>
                        </a:rPr>
                        <a:t>service</a:t>
                      </a:r>
                    </a:p>
                  </a:txBody>
                  <a:tcPr marL="0" marR="0" marT="45085"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r>
              <a:tr h="618680">
                <a:tc>
                  <a:txBody>
                    <a:bodyPr/>
                    <a:lstStyle/>
                    <a:p>
                      <a:pPr marL="90805">
                        <a:lnSpc>
                          <a:spcPct val="100000"/>
                        </a:lnSpc>
                        <a:spcBef>
                          <a:spcPts val="359"/>
                        </a:spcBef>
                      </a:pPr>
                      <a:r>
                        <a:rPr sz="1700" b="1" spc="-5" dirty="0">
                          <a:latin typeface="Verdana"/>
                          <a:cs typeface="Verdana"/>
                        </a:rPr>
                        <a:t>Buyers</a:t>
                      </a:r>
                      <a:endParaRPr sz="1700">
                        <a:latin typeface="Verdana"/>
                        <a:cs typeface="Verdana"/>
                      </a:endParaRPr>
                    </a:p>
                  </a:txBody>
                  <a:tcPr marL="0" marR="0" marT="45719"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597535">
                        <a:lnSpc>
                          <a:spcPct val="100000"/>
                        </a:lnSpc>
                        <a:spcBef>
                          <a:spcPts val="359"/>
                        </a:spcBef>
                      </a:pPr>
                      <a:r>
                        <a:rPr sz="1700" spc="-15" dirty="0">
                          <a:latin typeface="Verdana"/>
                          <a:cs typeface="Verdana"/>
                        </a:rPr>
                        <a:t>Family </a:t>
                      </a:r>
                      <a:r>
                        <a:rPr sz="1700" dirty="0">
                          <a:latin typeface="Verdana"/>
                          <a:cs typeface="Verdana"/>
                        </a:rPr>
                        <a:t>member(s) </a:t>
                      </a:r>
                      <a:r>
                        <a:rPr sz="1700" spc="-5" dirty="0">
                          <a:latin typeface="Verdana"/>
                          <a:cs typeface="Verdana"/>
                        </a:rPr>
                        <a:t>who make the </a:t>
                      </a:r>
                      <a:r>
                        <a:rPr sz="1700" dirty="0">
                          <a:latin typeface="Verdana"/>
                          <a:cs typeface="Verdana"/>
                        </a:rPr>
                        <a:t>actual </a:t>
                      </a:r>
                      <a:r>
                        <a:rPr sz="1700" spc="-5" dirty="0">
                          <a:latin typeface="Verdana"/>
                          <a:cs typeface="Verdana"/>
                        </a:rPr>
                        <a:t>purchase </a:t>
                      </a:r>
                      <a:r>
                        <a:rPr sz="1700" dirty="0">
                          <a:latin typeface="Verdana"/>
                          <a:cs typeface="Verdana"/>
                        </a:rPr>
                        <a:t>of a  particular product or</a:t>
                      </a:r>
                      <a:r>
                        <a:rPr sz="1700" spc="-15" dirty="0">
                          <a:latin typeface="Verdana"/>
                          <a:cs typeface="Verdana"/>
                        </a:rPr>
                        <a:t> </a:t>
                      </a:r>
                      <a:r>
                        <a:rPr sz="1700" dirty="0">
                          <a:latin typeface="Verdana"/>
                          <a:cs typeface="Verdana"/>
                        </a:rPr>
                        <a:t>service</a:t>
                      </a:r>
                      <a:endParaRPr sz="1700">
                        <a:latin typeface="Verdana"/>
                        <a:cs typeface="Verdana"/>
                      </a:endParaRPr>
                    </a:p>
                  </a:txBody>
                  <a:tcPr marL="0" marR="0" marT="45719"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r>
              <a:tr h="618693">
                <a:tc>
                  <a:txBody>
                    <a:bodyPr/>
                    <a:lstStyle/>
                    <a:p>
                      <a:pPr marL="90805">
                        <a:lnSpc>
                          <a:spcPct val="100000"/>
                        </a:lnSpc>
                        <a:spcBef>
                          <a:spcPts val="359"/>
                        </a:spcBef>
                      </a:pPr>
                      <a:r>
                        <a:rPr sz="1700" b="1" dirty="0">
                          <a:latin typeface="Verdana"/>
                          <a:cs typeface="Verdana"/>
                        </a:rPr>
                        <a:t>Preparers</a:t>
                      </a:r>
                      <a:endParaRPr sz="1700">
                        <a:latin typeface="Verdana"/>
                        <a:cs typeface="Verdana"/>
                      </a:endParaRPr>
                    </a:p>
                  </a:txBody>
                  <a:tcPr marL="0" marR="0" marT="45719"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220345">
                        <a:lnSpc>
                          <a:spcPct val="100000"/>
                        </a:lnSpc>
                        <a:spcBef>
                          <a:spcPts val="359"/>
                        </a:spcBef>
                      </a:pPr>
                      <a:r>
                        <a:rPr sz="1700" spc="-15" dirty="0">
                          <a:latin typeface="Verdana"/>
                          <a:cs typeface="Verdana"/>
                        </a:rPr>
                        <a:t>Family </a:t>
                      </a:r>
                      <a:r>
                        <a:rPr sz="1700" dirty="0">
                          <a:latin typeface="Verdana"/>
                          <a:cs typeface="Verdana"/>
                        </a:rPr>
                        <a:t>member(s) </a:t>
                      </a:r>
                      <a:r>
                        <a:rPr sz="1700" spc="-5" dirty="0">
                          <a:latin typeface="Verdana"/>
                          <a:cs typeface="Verdana"/>
                        </a:rPr>
                        <a:t>who transform the </a:t>
                      </a:r>
                      <a:r>
                        <a:rPr sz="1700" dirty="0">
                          <a:latin typeface="Verdana"/>
                          <a:cs typeface="Verdana"/>
                        </a:rPr>
                        <a:t>product </a:t>
                      </a:r>
                      <a:r>
                        <a:rPr sz="1700" spc="-5" dirty="0">
                          <a:latin typeface="Verdana"/>
                          <a:cs typeface="Verdana"/>
                        </a:rPr>
                        <a:t>into </a:t>
                      </a:r>
                      <a:r>
                        <a:rPr sz="1700" dirty="0">
                          <a:latin typeface="Verdana"/>
                          <a:cs typeface="Verdana"/>
                        </a:rPr>
                        <a:t>a form  suitable for consumption </a:t>
                      </a:r>
                      <a:r>
                        <a:rPr sz="1700" spc="-5" dirty="0">
                          <a:latin typeface="Verdana"/>
                          <a:cs typeface="Verdana"/>
                        </a:rPr>
                        <a:t>by </a:t>
                      </a:r>
                      <a:r>
                        <a:rPr sz="1700" dirty="0">
                          <a:latin typeface="Verdana"/>
                          <a:cs typeface="Verdana"/>
                        </a:rPr>
                        <a:t>other </a:t>
                      </a:r>
                      <a:r>
                        <a:rPr sz="1700" spc="-5" dirty="0">
                          <a:latin typeface="Verdana"/>
                          <a:cs typeface="Verdana"/>
                        </a:rPr>
                        <a:t>family</a:t>
                      </a:r>
                      <a:r>
                        <a:rPr sz="1700" spc="-60" dirty="0">
                          <a:latin typeface="Verdana"/>
                          <a:cs typeface="Verdana"/>
                        </a:rPr>
                        <a:t> </a:t>
                      </a:r>
                      <a:r>
                        <a:rPr sz="1700" dirty="0">
                          <a:latin typeface="Verdana"/>
                          <a:cs typeface="Verdana"/>
                        </a:rPr>
                        <a:t>members</a:t>
                      </a:r>
                      <a:endParaRPr sz="1700">
                        <a:latin typeface="Verdana"/>
                        <a:cs typeface="Verdana"/>
                      </a:endParaRPr>
                    </a:p>
                  </a:txBody>
                  <a:tcPr marL="0" marR="0" marT="45719" marB="0">
                    <a:lnL w="12700">
                      <a:solidFill>
                        <a:srgbClr val="000000"/>
                      </a:solidFill>
                      <a:prstDash val="solid"/>
                    </a:lnL>
                    <a:lnR w="12700">
                      <a:solidFill>
                        <a:srgbClr val="000000"/>
                      </a:solidFill>
                      <a:prstDash val="solid"/>
                    </a:lnR>
                    <a:lnT w="19050">
                      <a:solidFill>
                        <a:srgbClr val="000000"/>
                      </a:solidFill>
                      <a:prstDash val="solid"/>
                    </a:lnT>
                    <a:lnB w="19050">
                      <a:solidFill>
                        <a:srgbClr val="000000"/>
                      </a:solidFill>
                      <a:prstDash val="solid"/>
                    </a:lnB>
                  </a:tcPr>
                </a:tc>
              </a:tr>
              <a:tr h="591756">
                <a:tc>
                  <a:txBody>
                    <a:bodyPr/>
                    <a:lstStyle/>
                    <a:p>
                      <a:pPr marL="90805">
                        <a:lnSpc>
                          <a:spcPct val="100000"/>
                        </a:lnSpc>
                        <a:spcBef>
                          <a:spcPts val="360"/>
                        </a:spcBef>
                      </a:pPr>
                      <a:r>
                        <a:rPr sz="1700" b="1" spc="-5" dirty="0">
                          <a:latin typeface="Verdana"/>
                          <a:cs typeface="Verdana"/>
                        </a:rPr>
                        <a:t>Users</a:t>
                      </a:r>
                      <a:endParaRPr sz="1700">
                        <a:latin typeface="Verdana"/>
                        <a:cs typeface="Verdana"/>
                      </a:endParaRPr>
                    </a:p>
                  </a:txBody>
                  <a:tcPr marL="0" marR="0" marB="0">
                    <a:lnL w="12700">
                      <a:solidFill>
                        <a:srgbClr val="000000"/>
                      </a:solidFill>
                      <a:prstDash val="solid"/>
                    </a:lnL>
                    <a:lnR w="12700">
                      <a:solidFill>
                        <a:srgbClr val="000000"/>
                      </a:solidFill>
                      <a:prstDash val="solid"/>
                    </a:lnR>
                    <a:lnT w="19050">
                      <a:solidFill>
                        <a:srgbClr val="000000"/>
                      </a:solidFill>
                      <a:prstDash val="solid"/>
                    </a:lnT>
                    <a:lnB w="12700">
                      <a:solidFill>
                        <a:srgbClr val="000000"/>
                      </a:solidFill>
                      <a:prstDash val="solid"/>
                    </a:lnB>
                  </a:tcPr>
                </a:tc>
                <a:tc>
                  <a:txBody>
                    <a:bodyPr/>
                    <a:lstStyle/>
                    <a:p>
                      <a:pPr marL="91440" marR="859155">
                        <a:lnSpc>
                          <a:spcPct val="100000"/>
                        </a:lnSpc>
                        <a:spcBef>
                          <a:spcPts val="360"/>
                        </a:spcBef>
                      </a:pPr>
                      <a:r>
                        <a:rPr sz="1700" spc="-15" dirty="0">
                          <a:latin typeface="Verdana"/>
                          <a:cs typeface="Verdana"/>
                        </a:rPr>
                        <a:t>Family </a:t>
                      </a:r>
                      <a:r>
                        <a:rPr sz="1700" dirty="0">
                          <a:latin typeface="Verdana"/>
                          <a:cs typeface="Verdana"/>
                        </a:rPr>
                        <a:t>member(s) </a:t>
                      </a:r>
                      <a:r>
                        <a:rPr sz="1700" spc="-5" dirty="0">
                          <a:latin typeface="Verdana"/>
                          <a:cs typeface="Verdana"/>
                        </a:rPr>
                        <a:t>who </a:t>
                      </a:r>
                      <a:r>
                        <a:rPr sz="1700" dirty="0">
                          <a:latin typeface="Verdana"/>
                          <a:cs typeface="Verdana"/>
                        </a:rPr>
                        <a:t>use or consume a</a:t>
                      </a:r>
                      <a:r>
                        <a:rPr sz="1700" spc="-95" dirty="0">
                          <a:latin typeface="Verdana"/>
                          <a:cs typeface="Verdana"/>
                        </a:rPr>
                        <a:t> </a:t>
                      </a:r>
                      <a:r>
                        <a:rPr sz="1700" dirty="0">
                          <a:latin typeface="Verdana"/>
                          <a:cs typeface="Verdana"/>
                        </a:rPr>
                        <a:t>particular  product or</a:t>
                      </a:r>
                      <a:r>
                        <a:rPr sz="1700" spc="-5" dirty="0">
                          <a:latin typeface="Verdana"/>
                          <a:cs typeface="Verdana"/>
                        </a:rPr>
                        <a:t> </a:t>
                      </a:r>
                      <a:r>
                        <a:rPr sz="1700" dirty="0">
                          <a:latin typeface="Verdana"/>
                          <a:cs typeface="Verdana"/>
                        </a:rPr>
                        <a:t>service</a:t>
                      </a:r>
                      <a:endParaRPr sz="1700">
                        <a:latin typeface="Verdana"/>
                        <a:cs typeface="Verdana"/>
                      </a:endParaRPr>
                    </a:p>
                  </a:txBody>
                  <a:tcPr marL="0" marR="0" marB="0">
                    <a:lnL w="12700">
                      <a:solidFill>
                        <a:srgbClr val="000000"/>
                      </a:solidFill>
                      <a:prstDash val="solid"/>
                    </a:lnL>
                    <a:lnR w="12700">
                      <a:solidFill>
                        <a:srgbClr val="000000"/>
                      </a:solidFill>
                      <a:prstDash val="solid"/>
                    </a:lnR>
                    <a:lnT w="19050">
                      <a:solidFill>
                        <a:srgbClr val="000000"/>
                      </a:solidFill>
                      <a:prstDash val="solid"/>
                    </a:lnT>
                    <a:lnB w="12700">
                      <a:solidFill>
                        <a:srgbClr val="000000"/>
                      </a:solidFill>
                      <a:prstDash val="solid"/>
                    </a:lnB>
                  </a:tcPr>
                </a:tc>
              </a:tr>
              <a:tr h="632117">
                <a:tc>
                  <a:txBody>
                    <a:bodyPr/>
                    <a:lstStyle/>
                    <a:p>
                      <a:pPr marL="90805">
                        <a:lnSpc>
                          <a:spcPct val="100000"/>
                        </a:lnSpc>
                        <a:spcBef>
                          <a:spcPts val="360"/>
                        </a:spcBef>
                      </a:pPr>
                      <a:r>
                        <a:rPr sz="1700" b="1" spc="-5" dirty="0">
                          <a:latin typeface="Verdana"/>
                          <a:cs typeface="Verdana"/>
                        </a:rPr>
                        <a:t>Maintainers</a:t>
                      </a:r>
                      <a:endParaRPr sz="1700">
                        <a:latin typeface="Verdana"/>
                        <a:cs typeface="Verdana"/>
                      </a:endParaRPr>
                    </a:p>
                  </a:txBody>
                  <a:tcPr marL="0" marR="0" marB="0">
                    <a:lnL w="12700">
                      <a:solidFill>
                        <a:srgbClr val="000000"/>
                      </a:solidFill>
                      <a:prstDash val="solid"/>
                    </a:lnL>
                    <a:lnR w="12700">
                      <a:solidFill>
                        <a:srgbClr val="000000"/>
                      </a:solidFill>
                      <a:prstDash val="solid"/>
                    </a:lnR>
                    <a:lnT w="12700">
                      <a:solidFill>
                        <a:srgbClr val="000000"/>
                      </a:solidFill>
                      <a:prstDash val="solid"/>
                    </a:lnT>
                    <a:lnB w="19050">
                      <a:solidFill>
                        <a:srgbClr val="000000"/>
                      </a:solidFill>
                      <a:prstDash val="solid"/>
                    </a:lnB>
                  </a:tcPr>
                </a:tc>
                <a:tc>
                  <a:txBody>
                    <a:bodyPr/>
                    <a:lstStyle/>
                    <a:p>
                      <a:pPr marL="91440" marR="473075">
                        <a:lnSpc>
                          <a:spcPct val="100000"/>
                        </a:lnSpc>
                        <a:spcBef>
                          <a:spcPts val="360"/>
                        </a:spcBef>
                      </a:pPr>
                      <a:r>
                        <a:rPr sz="1700" spc="-15" dirty="0">
                          <a:latin typeface="Verdana"/>
                          <a:cs typeface="Verdana"/>
                        </a:rPr>
                        <a:t>Family </a:t>
                      </a:r>
                      <a:r>
                        <a:rPr sz="1700" dirty="0">
                          <a:latin typeface="Verdana"/>
                          <a:cs typeface="Verdana"/>
                        </a:rPr>
                        <a:t>member(s) </a:t>
                      </a:r>
                      <a:r>
                        <a:rPr sz="1700" spc="-5" dirty="0">
                          <a:latin typeface="Verdana"/>
                          <a:cs typeface="Verdana"/>
                        </a:rPr>
                        <a:t>who </a:t>
                      </a:r>
                      <a:r>
                        <a:rPr sz="1700" dirty="0">
                          <a:latin typeface="Verdana"/>
                          <a:cs typeface="Verdana"/>
                        </a:rPr>
                        <a:t>service or repair </a:t>
                      </a:r>
                      <a:r>
                        <a:rPr sz="1700" spc="-5" dirty="0">
                          <a:latin typeface="Verdana"/>
                          <a:cs typeface="Verdana"/>
                        </a:rPr>
                        <a:t>the </a:t>
                      </a:r>
                      <a:r>
                        <a:rPr sz="1700" dirty="0">
                          <a:latin typeface="Verdana"/>
                          <a:cs typeface="Verdana"/>
                        </a:rPr>
                        <a:t>product</a:t>
                      </a:r>
                      <a:r>
                        <a:rPr sz="1700" spc="-95" dirty="0">
                          <a:latin typeface="Verdana"/>
                          <a:cs typeface="Verdana"/>
                        </a:rPr>
                        <a:t> </a:t>
                      </a:r>
                      <a:r>
                        <a:rPr sz="1700" dirty="0">
                          <a:latin typeface="Verdana"/>
                          <a:cs typeface="Verdana"/>
                        </a:rPr>
                        <a:t>so  </a:t>
                      </a:r>
                      <a:r>
                        <a:rPr sz="1700" spc="-5" dirty="0">
                          <a:latin typeface="Verdana"/>
                          <a:cs typeface="Verdana"/>
                        </a:rPr>
                        <a:t>that it will provide </a:t>
                      </a:r>
                      <a:r>
                        <a:rPr sz="1700" dirty="0">
                          <a:latin typeface="Verdana"/>
                          <a:cs typeface="Verdana"/>
                        </a:rPr>
                        <a:t>continued</a:t>
                      </a:r>
                      <a:r>
                        <a:rPr sz="1700" spc="-30" dirty="0">
                          <a:latin typeface="Verdana"/>
                          <a:cs typeface="Verdana"/>
                        </a:rPr>
                        <a:t> </a:t>
                      </a:r>
                      <a:r>
                        <a:rPr sz="1700" dirty="0">
                          <a:latin typeface="Verdana"/>
                          <a:cs typeface="Verdana"/>
                        </a:rPr>
                        <a:t>satisfaction.</a:t>
                      </a:r>
                      <a:endParaRPr sz="1700">
                        <a:latin typeface="Verdana"/>
                        <a:cs typeface="Verdana"/>
                      </a:endParaRPr>
                    </a:p>
                  </a:txBody>
                  <a:tcPr marL="0" marR="0" marB="0">
                    <a:lnL w="12700">
                      <a:solidFill>
                        <a:srgbClr val="000000"/>
                      </a:solidFill>
                      <a:prstDash val="solid"/>
                    </a:lnL>
                    <a:lnR w="12700">
                      <a:solidFill>
                        <a:srgbClr val="000000"/>
                      </a:solidFill>
                      <a:prstDash val="solid"/>
                    </a:lnR>
                    <a:lnT w="12700">
                      <a:solidFill>
                        <a:srgbClr val="000000"/>
                      </a:solidFill>
                      <a:prstDash val="solid"/>
                    </a:lnT>
                    <a:lnB w="19050">
                      <a:solidFill>
                        <a:srgbClr val="000000"/>
                      </a:solidFill>
                      <a:prstDash val="solid"/>
                    </a:lnB>
                  </a:tcPr>
                </a:tc>
              </a:tr>
              <a:tr h="632115">
                <a:tc>
                  <a:txBody>
                    <a:bodyPr/>
                    <a:lstStyle/>
                    <a:p>
                      <a:pPr marL="90805">
                        <a:lnSpc>
                          <a:spcPct val="100000"/>
                        </a:lnSpc>
                        <a:spcBef>
                          <a:spcPts val="360"/>
                        </a:spcBef>
                      </a:pPr>
                      <a:r>
                        <a:rPr sz="1700" b="1" spc="-5" dirty="0">
                          <a:latin typeface="Verdana"/>
                          <a:cs typeface="Verdana"/>
                        </a:rPr>
                        <a:t>Disposers</a:t>
                      </a:r>
                      <a:endParaRPr sz="1700">
                        <a:latin typeface="Verdana"/>
                        <a:cs typeface="Verdana"/>
                      </a:endParaRPr>
                    </a:p>
                  </a:txBody>
                  <a:tcPr marL="0" marR="0" marB="0">
                    <a:lnL w="12700">
                      <a:solidFill>
                        <a:srgbClr val="000000"/>
                      </a:solidFill>
                      <a:prstDash val="solid"/>
                    </a:lnL>
                    <a:lnR w="12700">
                      <a:solidFill>
                        <a:srgbClr val="000000"/>
                      </a:solidFill>
                      <a:prstDash val="solid"/>
                    </a:lnR>
                    <a:lnT w="19050">
                      <a:solidFill>
                        <a:srgbClr val="000000"/>
                      </a:solidFill>
                      <a:prstDash val="solid"/>
                    </a:lnT>
                  </a:tcPr>
                </a:tc>
                <a:tc>
                  <a:txBody>
                    <a:bodyPr/>
                    <a:lstStyle/>
                    <a:p>
                      <a:pPr marL="91440" marR="116839">
                        <a:lnSpc>
                          <a:spcPct val="100000"/>
                        </a:lnSpc>
                        <a:spcBef>
                          <a:spcPts val="360"/>
                        </a:spcBef>
                      </a:pPr>
                      <a:r>
                        <a:rPr sz="1700" spc="-15" dirty="0">
                          <a:latin typeface="Verdana"/>
                          <a:cs typeface="Verdana"/>
                        </a:rPr>
                        <a:t>Family </a:t>
                      </a:r>
                      <a:r>
                        <a:rPr sz="1700" dirty="0">
                          <a:latin typeface="Verdana"/>
                          <a:cs typeface="Verdana"/>
                        </a:rPr>
                        <a:t>member(s) </a:t>
                      </a:r>
                      <a:r>
                        <a:rPr sz="1700" spc="-5" dirty="0">
                          <a:latin typeface="Verdana"/>
                          <a:cs typeface="Verdana"/>
                        </a:rPr>
                        <a:t>who initiate </a:t>
                      </a:r>
                      <a:r>
                        <a:rPr sz="1700" dirty="0">
                          <a:latin typeface="Verdana"/>
                          <a:cs typeface="Verdana"/>
                        </a:rPr>
                        <a:t>or carry out </a:t>
                      </a:r>
                      <a:r>
                        <a:rPr sz="1700" spc="-5" dirty="0">
                          <a:latin typeface="Verdana"/>
                          <a:cs typeface="Verdana"/>
                        </a:rPr>
                        <a:t>the disposal </a:t>
                      </a:r>
                      <a:r>
                        <a:rPr sz="1700" dirty="0">
                          <a:latin typeface="Verdana"/>
                          <a:cs typeface="Verdana"/>
                        </a:rPr>
                        <a:t>or  </a:t>
                      </a:r>
                      <a:r>
                        <a:rPr sz="1700" spc="-5" dirty="0">
                          <a:latin typeface="Verdana"/>
                          <a:cs typeface="Verdana"/>
                        </a:rPr>
                        <a:t>discontinuation </a:t>
                      </a:r>
                      <a:r>
                        <a:rPr sz="1700" dirty="0">
                          <a:latin typeface="Verdana"/>
                          <a:cs typeface="Verdana"/>
                        </a:rPr>
                        <a:t>of a particular product or</a:t>
                      </a:r>
                      <a:r>
                        <a:rPr sz="1700" spc="-15" dirty="0">
                          <a:latin typeface="Verdana"/>
                          <a:cs typeface="Verdana"/>
                        </a:rPr>
                        <a:t> </a:t>
                      </a:r>
                      <a:r>
                        <a:rPr sz="1700" dirty="0">
                          <a:latin typeface="Verdana"/>
                          <a:cs typeface="Verdana"/>
                        </a:rPr>
                        <a:t>service</a:t>
                      </a:r>
                      <a:endParaRPr sz="1700">
                        <a:latin typeface="Verdana"/>
                        <a:cs typeface="Verdana"/>
                      </a:endParaRPr>
                    </a:p>
                  </a:txBody>
                  <a:tcPr marL="0" marR="0" marB="0">
                    <a:lnL w="12700">
                      <a:solidFill>
                        <a:srgbClr val="000000"/>
                      </a:solidFill>
                      <a:prstDash val="solid"/>
                    </a:lnL>
                    <a:lnR w="12700">
                      <a:solidFill>
                        <a:srgbClr val="000000"/>
                      </a:solidFill>
                      <a:prstDash val="solid"/>
                    </a:lnR>
                    <a:lnT w="19050">
                      <a:solidFill>
                        <a:srgbClr val="000000"/>
                      </a:solidFill>
                      <a:prstDash val="solid"/>
                    </a:lnT>
                  </a:tcPr>
                </a:tc>
              </a:tr>
            </a:tbl>
          </a:graphicData>
        </a:graphic>
      </p:graphicFrame>
    </p:spTree>
    <p:extLst>
      <p:ext uri="{BB962C8B-B14F-4D97-AF65-F5344CB8AC3E}">
        <p14:creationId xmlns:p14="http://schemas.microsoft.com/office/powerpoint/2010/main" val="415299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3" name="object 3"/>
          <p:cNvSpPr/>
          <p:nvPr/>
        </p:nvSpPr>
        <p:spPr>
          <a:xfrm>
            <a:off x="0" y="2286000"/>
            <a:ext cx="228600" cy="2286000"/>
          </a:xfrm>
          <a:custGeom>
            <a:avLst/>
            <a:gdLst/>
            <a:ahLst/>
            <a:cxnLst/>
            <a:rect l="l" t="t" r="r" b="b"/>
            <a:pathLst>
              <a:path w="228600" h="2286000">
                <a:moveTo>
                  <a:pt x="0" y="2286000"/>
                </a:moveTo>
                <a:lnTo>
                  <a:pt x="228600" y="2286000"/>
                </a:lnTo>
                <a:lnTo>
                  <a:pt x="228600" y="0"/>
                </a:lnTo>
                <a:lnTo>
                  <a:pt x="0" y="0"/>
                </a:lnTo>
                <a:lnTo>
                  <a:pt x="0" y="2286000"/>
                </a:lnTo>
                <a:close/>
              </a:path>
            </a:pathLst>
          </a:custGeom>
          <a:solidFill>
            <a:srgbClr val="CCCC66"/>
          </a:solidFill>
        </p:spPr>
        <p:txBody>
          <a:bodyPr wrap="square" lIns="0" tIns="0" rIns="0" bIns="0" rtlCol="0"/>
          <a:lstStyle/>
          <a:p>
            <a:endParaRPr/>
          </a:p>
        </p:txBody>
      </p:sp>
      <p:sp>
        <p:nvSpPr>
          <p:cNvPr id="4" name="object 4"/>
          <p:cNvSpPr/>
          <p:nvPr/>
        </p:nvSpPr>
        <p:spPr>
          <a:xfrm>
            <a:off x="0" y="4572000"/>
            <a:ext cx="228600" cy="2286000"/>
          </a:xfrm>
          <a:custGeom>
            <a:avLst/>
            <a:gdLst/>
            <a:ahLst/>
            <a:cxnLst/>
            <a:rect l="l" t="t" r="r" b="b"/>
            <a:pathLst>
              <a:path w="228600" h="2286000">
                <a:moveTo>
                  <a:pt x="0" y="2286000"/>
                </a:moveTo>
                <a:lnTo>
                  <a:pt x="228600" y="2286000"/>
                </a:lnTo>
                <a:lnTo>
                  <a:pt x="228600" y="0"/>
                </a:lnTo>
                <a:lnTo>
                  <a:pt x="0" y="0"/>
                </a:lnTo>
                <a:lnTo>
                  <a:pt x="0" y="2286000"/>
                </a:lnTo>
                <a:close/>
              </a:path>
            </a:pathLst>
          </a:custGeom>
          <a:solidFill>
            <a:srgbClr val="999900"/>
          </a:solidFill>
        </p:spPr>
        <p:txBody>
          <a:bodyPr wrap="square" lIns="0" tIns="0" rIns="0" bIns="0" rtlCol="0"/>
          <a:lstStyle/>
          <a:p>
            <a:endParaRPr/>
          </a:p>
        </p:txBody>
      </p:sp>
      <p:sp>
        <p:nvSpPr>
          <p:cNvPr id="5" name="object 5"/>
          <p:cNvSpPr txBox="1">
            <a:spLocks noGrp="1"/>
          </p:cNvSpPr>
          <p:nvPr>
            <p:ph type="title"/>
          </p:nvPr>
        </p:nvSpPr>
        <p:spPr>
          <a:xfrm>
            <a:off x="535940" y="0"/>
            <a:ext cx="8049259" cy="696595"/>
          </a:xfrm>
          <a:prstGeom prst="rect">
            <a:avLst/>
          </a:prstGeom>
        </p:spPr>
        <p:txBody>
          <a:bodyPr vert="horz" wrap="square" lIns="0" tIns="12700" rIns="0" bIns="0" rtlCol="0">
            <a:spAutoFit/>
          </a:bodyPr>
          <a:lstStyle/>
          <a:p>
            <a:pPr marL="12700">
              <a:lnSpc>
                <a:spcPct val="100000"/>
              </a:lnSpc>
              <a:spcBef>
                <a:spcPts val="100"/>
              </a:spcBef>
            </a:pPr>
            <a:r>
              <a:rPr sz="4400" b="0" spc="-5" dirty="0">
                <a:solidFill>
                  <a:srgbClr val="999900"/>
                </a:solidFill>
                <a:latin typeface="Garamond"/>
                <a:cs typeface="Garamond"/>
              </a:rPr>
              <a:t>Household </a:t>
            </a:r>
            <a:r>
              <a:rPr sz="4400" b="0" dirty="0">
                <a:solidFill>
                  <a:srgbClr val="999900"/>
                </a:solidFill>
                <a:latin typeface="Garamond"/>
                <a:cs typeface="Garamond"/>
              </a:rPr>
              <a:t>Decision </a:t>
            </a:r>
            <a:r>
              <a:rPr sz="4400" b="0" spc="-5" dirty="0">
                <a:solidFill>
                  <a:srgbClr val="999900"/>
                </a:solidFill>
                <a:latin typeface="Garamond"/>
                <a:cs typeface="Garamond"/>
              </a:rPr>
              <a:t>Making</a:t>
            </a:r>
            <a:r>
              <a:rPr sz="4400" b="0" spc="-50" dirty="0">
                <a:solidFill>
                  <a:srgbClr val="999900"/>
                </a:solidFill>
                <a:latin typeface="Garamond"/>
                <a:cs typeface="Garamond"/>
              </a:rPr>
              <a:t> </a:t>
            </a:r>
            <a:r>
              <a:rPr sz="4400" b="0" dirty="0">
                <a:solidFill>
                  <a:srgbClr val="999900"/>
                </a:solidFill>
                <a:latin typeface="Garamond"/>
                <a:cs typeface="Garamond"/>
              </a:rPr>
              <a:t>Process</a:t>
            </a:r>
            <a:endParaRPr sz="4400">
              <a:latin typeface="Garamond"/>
              <a:cs typeface="Garamond"/>
            </a:endParaRPr>
          </a:p>
        </p:txBody>
      </p:sp>
      <p:sp>
        <p:nvSpPr>
          <p:cNvPr id="6" name="object 6"/>
          <p:cNvSpPr txBox="1"/>
          <p:nvPr/>
        </p:nvSpPr>
        <p:spPr>
          <a:xfrm>
            <a:off x="457200" y="2139950"/>
            <a:ext cx="1905000" cy="739775"/>
          </a:xfrm>
          <a:prstGeom prst="rect">
            <a:avLst/>
          </a:prstGeom>
          <a:solidFill>
            <a:srgbClr val="FFCC00"/>
          </a:solidFill>
          <a:ln w="12700">
            <a:solidFill>
              <a:srgbClr val="000000"/>
            </a:solidFill>
          </a:ln>
        </p:spPr>
        <p:txBody>
          <a:bodyPr vert="horz" wrap="square" lIns="0" tIns="45085" rIns="0" bIns="0" rtlCol="0">
            <a:spAutoFit/>
          </a:bodyPr>
          <a:lstStyle/>
          <a:p>
            <a:pPr marL="172720" marR="165735" algn="ctr">
              <a:lnSpc>
                <a:spcPct val="100000"/>
              </a:lnSpc>
              <a:spcBef>
                <a:spcPts val="355"/>
              </a:spcBef>
            </a:pPr>
            <a:r>
              <a:rPr sz="1400" b="1" dirty="0">
                <a:latin typeface="Verdana"/>
                <a:cs typeface="Verdana"/>
              </a:rPr>
              <a:t>C</a:t>
            </a:r>
            <a:r>
              <a:rPr sz="1400" b="1" spc="-5" dirty="0">
                <a:latin typeface="Verdana"/>
                <a:cs typeface="Verdana"/>
              </a:rPr>
              <a:t>o</a:t>
            </a:r>
            <a:r>
              <a:rPr sz="1400" b="1" dirty="0">
                <a:latin typeface="Verdana"/>
                <a:cs typeface="Verdana"/>
              </a:rPr>
              <a:t>mm</a:t>
            </a:r>
            <a:r>
              <a:rPr sz="1400" b="1" spc="-5" dirty="0">
                <a:latin typeface="Verdana"/>
                <a:cs typeface="Verdana"/>
              </a:rPr>
              <a:t>u</a:t>
            </a:r>
            <a:r>
              <a:rPr sz="1400" b="1" spc="-10" dirty="0">
                <a:latin typeface="Verdana"/>
                <a:cs typeface="Verdana"/>
              </a:rPr>
              <a:t>n</a:t>
            </a:r>
            <a:r>
              <a:rPr sz="1400" b="1" dirty="0">
                <a:latin typeface="Verdana"/>
                <a:cs typeface="Verdana"/>
              </a:rPr>
              <a:t>icati</a:t>
            </a:r>
            <a:r>
              <a:rPr sz="1400" b="1" spc="-10" dirty="0">
                <a:latin typeface="Verdana"/>
                <a:cs typeface="Verdana"/>
              </a:rPr>
              <a:t>o</a:t>
            </a:r>
            <a:r>
              <a:rPr sz="1400" b="1" dirty="0">
                <a:latin typeface="Verdana"/>
                <a:cs typeface="Verdana"/>
              </a:rPr>
              <a:t>n  targeted at  </a:t>
            </a:r>
            <a:r>
              <a:rPr sz="1400" b="1" spc="-5" dirty="0">
                <a:latin typeface="Verdana"/>
                <a:cs typeface="Verdana"/>
              </a:rPr>
              <a:t>Children</a:t>
            </a:r>
            <a:endParaRPr sz="1400">
              <a:latin typeface="Verdana"/>
              <a:cs typeface="Verdana"/>
            </a:endParaRPr>
          </a:p>
        </p:txBody>
      </p:sp>
      <p:sp>
        <p:nvSpPr>
          <p:cNvPr id="7" name="object 7"/>
          <p:cNvSpPr txBox="1"/>
          <p:nvPr/>
        </p:nvSpPr>
        <p:spPr>
          <a:xfrm>
            <a:off x="457200" y="4044950"/>
            <a:ext cx="1905000" cy="739775"/>
          </a:xfrm>
          <a:prstGeom prst="rect">
            <a:avLst/>
          </a:prstGeom>
          <a:solidFill>
            <a:srgbClr val="FFCC00"/>
          </a:solidFill>
          <a:ln w="12700">
            <a:solidFill>
              <a:srgbClr val="000000"/>
            </a:solidFill>
          </a:ln>
        </p:spPr>
        <p:txBody>
          <a:bodyPr vert="horz" wrap="square" lIns="0" tIns="45720" rIns="0" bIns="0" rtlCol="0">
            <a:spAutoFit/>
          </a:bodyPr>
          <a:lstStyle/>
          <a:p>
            <a:pPr marL="172720" marR="164465" algn="ctr">
              <a:lnSpc>
                <a:spcPct val="100000"/>
              </a:lnSpc>
              <a:spcBef>
                <a:spcPts val="360"/>
              </a:spcBef>
            </a:pPr>
            <a:r>
              <a:rPr sz="1400" b="1" spc="5" dirty="0">
                <a:latin typeface="Verdana"/>
                <a:cs typeface="Verdana"/>
              </a:rPr>
              <a:t>Commu</a:t>
            </a:r>
            <a:r>
              <a:rPr sz="1400" b="1" spc="-10" dirty="0">
                <a:latin typeface="Verdana"/>
                <a:cs typeface="Verdana"/>
              </a:rPr>
              <a:t>n</a:t>
            </a:r>
            <a:r>
              <a:rPr sz="1400" b="1" dirty="0">
                <a:latin typeface="Verdana"/>
                <a:cs typeface="Verdana"/>
              </a:rPr>
              <a:t>ica</a:t>
            </a:r>
            <a:r>
              <a:rPr sz="1400" b="1" spc="-10" dirty="0">
                <a:latin typeface="Verdana"/>
                <a:cs typeface="Verdana"/>
              </a:rPr>
              <a:t>t</a:t>
            </a:r>
            <a:r>
              <a:rPr sz="1400" b="1" dirty="0">
                <a:latin typeface="Verdana"/>
                <a:cs typeface="Verdana"/>
              </a:rPr>
              <a:t>i</a:t>
            </a:r>
            <a:r>
              <a:rPr sz="1400" b="1" spc="-10" dirty="0">
                <a:latin typeface="Verdana"/>
                <a:cs typeface="Verdana"/>
              </a:rPr>
              <a:t>o</a:t>
            </a:r>
            <a:r>
              <a:rPr sz="1400" b="1" dirty="0">
                <a:latin typeface="Verdana"/>
                <a:cs typeface="Verdana"/>
              </a:rPr>
              <a:t>n  targeted at  Parents</a:t>
            </a:r>
            <a:endParaRPr sz="1400">
              <a:latin typeface="Verdana"/>
              <a:cs typeface="Verdana"/>
            </a:endParaRPr>
          </a:p>
        </p:txBody>
      </p:sp>
      <p:sp>
        <p:nvSpPr>
          <p:cNvPr id="8" name="object 8"/>
          <p:cNvSpPr/>
          <p:nvPr/>
        </p:nvSpPr>
        <p:spPr>
          <a:xfrm>
            <a:off x="2667000" y="838200"/>
            <a:ext cx="1447800" cy="1066800"/>
          </a:xfrm>
          <a:custGeom>
            <a:avLst/>
            <a:gdLst/>
            <a:ahLst/>
            <a:cxnLst/>
            <a:rect l="l" t="t" r="r" b="b"/>
            <a:pathLst>
              <a:path w="1447800" h="1066800">
                <a:moveTo>
                  <a:pt x="723900" y="0"/>
                </a:moveTo>
                <a:lnTo>
                  <a:pt x="669874" y="1462"/>
                </a:lnTo>
                <a:lnTo>
                  <a:pt x="616928" y="5782"/>
                </a:lnTo>
                <a:lnTo>
                  <a:pt x="565199" y="12855"/>
                </a:lnTo>
                <a:lnTo>
                  <a:pt x="514829" y="22579"/>
                </a:lnTo>
                <a:lnTo>
                  <a:pt x="465957" y="34851"/>
                </a:lnTo>
                <a:lnTo>
                  <a:pt x="418723" y="49567"/>
                </a:lnTo>
                <a:lnTo>
                  <a:pt x="373267" y="66624"/>
                </a:lnTo>
                <a:lnTo>
                  <a:pt x="329730" y="85921"/>
                </a:lnTo>
                <a:lnTo>
                  <a:pt x="288250" y="107352"/>
                </a:lnTo>
                <a:lnTo>
                  <a:pt x="248969" y="130816"/>
                </a:lnTo>
                <a:lnTo>
                  <a:pt x="212026" y="156210"/>
                </a:lnTo>
                <a:lnTo>
                  <a:pt x="177561" y="183429"/>
                </a:lnTo>
                <a:lnTo>
                  <a:pt x="145714" y="212372"/>
                </a:lnTo>
                <a:lnTo>
                  <a:pt x="116625" y="242935"/>
                </a:lnTo>
                <a:lnTo>
                  <a:pt x="90434" y="275015"/>
                </a:lnTo>
                <a:lnTo>
                  <a:pt x="67281" y="308509"/>
                </a:lnTo>
                <a:lnTo>
                  <a:pt x="47306" y="343315"/>
                </a:lnTo>
                <a:lnTo>
                  <a:pt x="30649" y="379328"/>
                </a:lnTo>
                <a:lnTo>
                  <a:pt x="17450" y="416446"/>
                </a:lnTo>
                <a:lnTo>
                  <a:pt x="7849" y="454566"/>
                </a:lnTo>
                <a:lnTo>
                  <a:pt x="1985" y="493585"/>
                </a:lnTo>
                <a:lnTo>
                  <a:pt x="0" y="533400"/>
                </a:lnTo>
                <a:lnTo>
                  <a:pt x="1985" y="573214"/>
                </a:lnTo>
                <a:lnTo>
                  <a:pt x="7849" y="612233"/>
                </a:lnTo>
                <a:lnTo>
                  <a:pt x="17450" y="650353"/>
                </a:lnTo>
                <a:lnTo>
                  <a:pt x="30649" y="687471"/>
                </a:lnTo>
                <a:lnTo>
                  <a:pt x="47306" y="723484"/>
                </a:lnTo>
                <a:lnTo>
                  <a:pt x="67281" y="758290"/>
                </a:lnTo>
                <a:lnTo>
                  <a:pt x="90434" y="791784"/>
                </a:lnTo>
                <a:lnTo>
                  <a:pt x="116625" y="823864"/>
                </a:lnTo>
                <a:lnTo>
                  <a:pt x="145714" y="854427"/>
                </a:lnTo>
                <a:lnTo>
                  <a:pt x="177561" y="883370"/>
                </a:lnTo>
                <a:lnTo>
                  <a:pt x="212026" y="910589"/>
                </a:lnTo>
                <a:lnTo>
                  <a:pt x="248969" y="935983"/>
                </a:lnTo>
                <a:lnTo>
                  <a:pt x="288250" y="959447"/>
                </a:lnTo>
                <a:lnTo>
                  <a:pt x="329730" y="980878"/>
                </a:lnTo>
                <a:lnTo>
                  <a:pt x="373267" y="1000175"/>
                </a:lnTo>
                <a:lnTo>
                  <a:pt x="418723" y="1017232"/>
                </a:lnTo>
                <a:lnTo>
                  <a:pt x="465957" y="1031948"/>
                </a:lnTo>
                <a:lnTo>
                  <a:pt x="514829" y="1044220"/>
                </a:lnTo>
                <a:lnTo>
                  <a:pt x="565199" y="1053944"/>
                </a:lnTo>
                <a:lnTo>
                  <a:pt x="616928" y="1061017"/>
                </a:lnTo>
                <a:lnTo>
                  <a:pt x="669874" y="1065337"/>
                </a:lnTo>
                <a:lnTo>
                  <a:pt x="723900" y="1066800"/>
                </a:lnTo>
                <a:lnTo>
                  <a:pt x="777925" y="1065337"/>
                </a:lnTo>
                <a:lnTo>
                  <a:pt x="830871" y="1061017"/>
                </a:lnTo>
                <a:lnTo>
                  <a:pt x="882600" y="1053944"/>
                </a:lnTo>
                <a:lnTo>
                  <a:pt x="932970" y="1044220"/>
                </a:lnTo>
                <a:lnTo>
                  <a:pt x="981842" y="1031948"/>
                </a:lnTo>
                <a:lnTo>
                  <a:pt x="1029076" y="1017232"/>
                </a:lnTo>
                <a:lnTo>
                  <a:pt x="1074532" y="1000175"/>
                </a:lnTo>
                <a:lnTo>
                  <a:pt x="1118069" y="980878"/>
                </a:lnTo>
                <a:lnTo>
                  <a:pt x="1159549" y="959447"/>
                </a:lnTo>
                <a:lnTo>
                  <a:pt x="1198830" y="935983"/>
                </a:lnTo>
                <a:lnTo>
                  <a:pt x="1235773" y="910589"/>
                </a:lnTo>
                <a:lnTo>
                  <a:pt x="1270238" y="883370"/>
                </a:lnTo>
                <a:lnTo>
                  <a:pt x="1302085" y="854427"/>
                </a:lnTo>
                <a:lnTo>
                  <a:pt x="1331174" y="823864"/>
                </a:lnTo>
                <a:lnTo>
                  <a:pt x="1357365" y="791784"/>
                </a:lnTo>
                <a:lnTo>
                  <a:pt x="1380518" y="758290"/>
                </a:lnTo>
                <a:lnTo>
                  <a:pt x="1400493" y="723484"/>
                </a:lnTo>
                <a:lnTo>
                  <a:pt x="1417150" y="687471"/>
                </a:lnTo>
                <a:lnTo>
                  <a:pt x="1430349" y="650353"/>
                </a:lnTo>
                <a:lnTo>
                  <a:pt x="1439950" y="612233"/>
                </a:lnTo>
                <a:lnTo>
                  <a:pt x="1445814" y="573214"/>
                </a:lnTo>
                <a:lnTo>
                  <a:pt x="1447800" y="533400"/>
                </a:lnTo>
                <a:lnTo>
                  <a:pt x="1445814" y="493585"/>
                </a:lnTo>
                <a:lnTo>
                  <a:pt x="1439950" y="454566"/>
                </a:lnTo>
                <a:lnTo>
                  <a:pt x="1430349" y="416446"/>
                </a:lnTo>
                <a:lnTo>
                  <a:pt x="1417150" y="379328"/>
                </a:lnTo>
                <a:lnTo>
                  <a:pt x="1400493" y="343315"/>
                </a:lnTo>
                <a:lnTo>
                  <a:pt x="1380518" y="308509"/>
                </a:lnTo>
                <a:lnTo>
                  <a:pt x="1357365" y="275015"/>
                </a:lnTo>
                <a:lnTo>
                  <a:pt x="1331174" y="242935"/>
                </a:lnTo>
                <a:lnTo>
                  <a:pt x="1302085" y="212372"/>
                </a:lnTo>
                <a:lnTo>
                  <a:pt x="1270238" y="183429"/>
                </a:lnTo>
                <a:lnTo>
                  <a:pt x="1235773" y="156210"/>
                </a:lnTo>
                <a:lnTo>
                  <a:pt x="1198830" y="130816"/>
                </a:lnTo>
                <a:lnTo>
                  <a:pt x="1159549" y="107352"/>
                </a:lnTo>
                <a:lnTo>
                  <a:pt x="1118069" y="85921"/>
                </a:lnTo>
                <a:lnTo>
                  <a:pt x="1074532" y="66624"/>
                </a:lnTo>
                <a:lnTo>
                  <a:pt x="1029076" y="49567"/>
                </a:lnTo>
                <a:lnTo>
                  <a:pt x="981842" y="34851"/>
                </a:lnTo>
                <a:lnTo>
                  <a:pt x="932970" y="22579"/>
                </a:lnTo>
                <a:lnTo>
                  <a:pt x="882600" y="12855"/>
                </a:lnTo>
                <a:lnTo>
                  <a:pt x="830871" y="5782"/>
                </a:lnTo>
                <a:lnTo>
                  <a:pt x="777925" y="1462"/>
                </a:lnTo>
                <a:lnTo>
                  <a:pt x="723900" y="0"/>
                </a:lnTo>
                <a:close/>
              </a:path>
            </a:pathLst>
          </a:custGeom>
          <a:solidFill>
            <a:srgbClr val="FFCC00"/>
          </a:solidFill>
        </p:spPr>
        <p:txBody>
          <a:bodyPr wrap="square" lIns="0" tIns="0" rIns="0" bIns="0" rtlCol="0"/>
          <a:lstStyle/>
          <a:p>
            <a:endParaRPr/>
          </a:p>
        </p:txBody>
      </p:sp>
      <p:sp>
        <p:nvSpPr>
          <p:cNvPr id="9" name="object 9"/>
          <p:cNvSpPr/>
          <p:nvPr/>
        </p:nvSpPr>
        <p:spPr>
          <a:xfrm>
            <a:off x="2667000" y="838200"/>
            <a:ext cx="1447800" cy="1066800"/>
          </a:xfrm>
          <a:custGeom>
            <a:avLst/>
            <a:gdLst/>
            <a:ahLst/>
            <a:cxnLst/>
            <a:rect l="l" t="t" r="r" b="b"/>
            <a:pathLst>
              <a:path w="1447800" h="1066800">
                <a:moveTo>
                  <a:pt x="0" y="533400"/>
                </a:moveTo>
                <a:lnTo>
                  <a:pt x="1985" y="493585"/>
                </a:lnTo>
                <a:lnTo>
                  <a:pt x="7849" y="454566"/>
                </a:lnTo>
                <a:lnTo>
                  <a:pt x="17450" y="416446"/>
                </a:lnTo>
                <a:lnTo>
                  <a:pt x="30649" y="379328"/>
                </a:lnTo>
                <a:lnTo>
                  <a:pt x="47306" y="343315"/>
                </a:lnTo>
                <a:lnTo>
                  <a:pt x="67281" y="308509"/>
                </a:lnTo>
                <a:lnTo>
                  <a:pt x="90434" y="275015"/>
                </a:lnTo>
                <a:lnTo>
                  <a:pt x="116625" y="242935"/>
                </a:lnTo>
                <a:lnTo>
                  <a:pt x="145714" y="212372"/>
                </a:lnTo>
                <a:lnTo>
                  <a:pt x="177561" y="183429"/>
                </a:lnTo>
                <a:lnTo>
                  <a:pt x="212026" y="156210"/>
                </a:lnTo>
                <a:lnTo>
                  <a:pt x="248969" y="130816"/>
                </a:lnTo>
                <a:lnTo>
                  <a:pt x="288250" y="107352"/>
                </a:lnTo>
                <a:lnTo>
                  <a:pt x="329730" y="85921"/>
                </a:lnTo>
                <a:lnTo>
                  <a:pt x="373267" y="66624"/>
                </a:lnTo>
                <a:lnTo>
                  <a:pt x="418723" y="49567"/>
                </a:lnTo>
                <a:lnTo>
                  <a:pt x="465957" y="34851"/>
                </a:lnTo>
                <a:lnTo>
                  <a:pt x="514829" y="22579"/>
                </a:lnTo>
                <a:lnTo>
                  <a:pt x="565199" y="12855"/>
                </a:lnTo>
                <a:lnTo>
                  <a:pt x="616928" y="5782"/>
                </a:lnTo>
                <a:lnTo>
                  <a:pt x="669874" y="1462"/>
                </a:lnTo>
                <a:lnTo>
                  <a:pt x="723900" y="0"/>
                </a:lnTo>
                <a:lnTo>
                  <a:pt x="777925" y="1462"/>
                </a:lnTo>
                <a:lnTo>
                  <a:pt x="830871" y="5782"/>
                </a:lnTo>
                <a:lnTo>
                  <a:pt x="882600" y="12855"/>
                </a:lnTo>
                <a:lnTo>
                  <a:pt x="932970" y="22579"/>
                </a:lnTo>
                <a:lnTo>
                  <a:pt x="981842" y="34851"/>
                </a:lnTo>
                <a:lnTo>
                  <a:pt x="1029076" y="49567"/>
                </a:lnTo>
                <a:lnTo>
                  <a:pt x="1074532" y="66624"/>
                </a:lnTo>
                <a:lnTo>
                  <a:pt x="1118069" y="85921"/>
                </a:lnTo>
                <a:lnTo>
                  <a:pt x="1159549" y="107352"/>
                </a:lnTo>
                <a:lnTo>
                  <a:pt x="1198830" y="130816"/>
                </a:lnTo>
                <a:lnTo>
                  <a:pt x="1235773" y="156210"/>
                </a:lnTo>
                <a:lnTo>
                  <a:pt x="1270238" y="183429"/>
                </a:lnTo>
                <a:lnTo>
                  <a:pt x="1302085" y="212372"/>
                </a:lnTo>
                <a:lnTo>
                  <a:pt x="1331174" y="242935"/>
                </a:lnTo>
                <a:lnTo>
                  <a:pt x="1357365" y="275015"/>
                </a:lnTo>
                <a:lnTo>
                  <a:pt x="1380518" y="308509"/>
                </a:lnTo>
                <a:lnTo>
                  <a:pt x="1400493" y="343315"/>
                </a:lnTo>
                <a:lnTo>
                  <a:pt x="1417150" y="379328"/>
                </a:lnTo>
                <a:lnTo>
                  <a:pt x="1430349" y="416446"/>
                </a:lnTo>
                <a:lnTo>
                  <a:pt x="1439950" y="454566"/>
                </a:lnTo>
                <a:lnTo>
                  <a:pt x="1445814" y="493585"/>
                </a:lnTo>
                <a:lnTo>
                  <a:pt x="1447800" y="533400"/>
                </a:lnTo>
                <a:lnTo>
                  <a:pt x="1445814" y="573214"/>
                </a:lnTo>
                <a:lnTo>
                  <a:pt x="1439950" y="612233"/>
                </a:lnTo>
                <a:lnTo>
                  <a:pt x="1430349" y="650353"/>
                </a:lnTo>
                <a:lnTo>
                  <a:pt x="1417150" y="687471"/>
                </a:lnTo>
                <a:lnTo>
                  <a:pt x="1400493" y="723484"/>
                </a:lnTo>
                <a:lnTo>
                  <a:pt x="1380518" y="758290"/>
                </a:lnTo>
                <a:lnTo>
                  <a:pt x="1357365" y="791784"/>
                </a:lnTo>
                <a:lnTo>
                  <a:pt x="1331174" y="823864"/>
                </a:lnTo>
                <a:lnTo>
                  <a:pt x="1302085" y="854427"/>
                </a:lnTo>
                <a:lnTo>
                  <a:pt x="1270238" y="883370"/>
                </a:lnTo>
                <a:lnTo>
                  <a:pt x="1235773" y="910589"/>
                </a:lnTo>
                <a:lnTo>
                  <a:pt x="1198830" y="935983"/>
                </a:lnTo>
                <a:lnTo>
                  <a:pt x="1159549" y="959447"/>
                </a:lnTo>
                <a:lnTo>
                  <a:pt x="1118069" y="980878"/>
                </a:lnTo>
                <a:lnTo>
                  <a:pt x="1074532" y="1000175"/>
                </a:lnTo>
                <a:lnTo>
                  <a:pt x="1029076" y="1017232"/>
                </a:lnTo>
                <a:lnTo>
                  <a:pt x="981842" y="1031948"/>
                </a:lnTo>
                <a:lnTo>
                  <a:pt x="932970" y="1044220"/>
                </a:lnTo>
                <a:lnTo>
                  <a:pt x="882600" y="1053944"/>
                </a:lnTo>
                <a:lnTo>
                  <a:pt x="830871" y="1061017"/>
                </a:lnTo>
                <a:lnTo>
                  <a:pt x="777925" y="1065337"/>
                </a:lnTo>
                <a:lnTo>
                  <a:pt x="723900" y="1066800"/>
                </a:lnTo>
                <a:lnTo>
                  <a:pt x="669874" y="1065337"/>
                </a:lnTo>
                <a:lnTo>
                  <a:pt x="616928" y="1061017"/>
                </a:lnTo>
                <a:lnTo>
                  <a:pt x="565199" y="1053944"/>
                </a:lnTo>
                <a:lnTo>
                  <a:pt x="514829" y="1044220"/>
                </a:lnTo>
                <a:lnTo>
                  <a:pt x="465957" y="1031948"/>
                </a:lnTo>
                <a:lnTo>
                  <a:pt x="418723" y="1017232"/>
                </a:lnTo>
                <a:lnTo>
                  <a:pt x="373267" y="1000175"/>
                </a:lnTo>
                <a:lnTo>
                  <a:pt x="329730" y="980878"/>
                </a:lnTo>
                <a:lnTo>
                  <a:pt x="288250" y="959447"/>
                </a:lnTo>
                <a:lnTo>
                  <a:pt x="248969" y="935983"/>
                </a:lnTo>
                <a:lnTo>
                  <a:pt x="212026" y="910589"/>
                </a:lnTo>
                <a:lnTo>
                  <a:pt x="177561" y="883370"/>
                </a:lnTo>
                <a:lnTo>
                  <a:pt x="145714" y="854427"/>
                </a:lnTo>
                <a:lnTo>
                  <a:pt x="116625" y="823864"/>
                </a:lnTo>
                <a:lnTo>
                  <a:pt x="90434" y="791784"/>
                </a:lnTo>
                <a:lnTo>
                  <a:pt x="67281" y="758290"/>
                </a:lnTo>
                <a:lnTo>
                  <a:pt x="47306" y="723484"/>
                </a:lnTo>
                <a:lnTo>
                  <a:pt x="30649" y="687471"/>
                </a:lnTo>
                <a:lnTo>
                  <a:pt x="17450" y="650353"/>
                </a:lnTo>
                <a:lnTo>
                  <a:pt x="7849" y="612233"/>
                </a:lnTo>
                <a:lnTo>
                  <a:pt x="1985" y="573214"/>
                </a:lnTo>
                <a:lnTo>
                  <a:pt x="0" y="533400"/>
                </a:lnTo>
                <a:close/>
              </a:path>
            </a:pathLst>
          </a:custGeom>
          <a:ln w="12700">
            <a:solidFill>
              <a:srgbClr val="000000"/>
            </a:solidFill>
          </a:ln>
        </p:spPr>
        <p:txBody>
          <a:bodyPr wrap="square" lIns="0" tIns="0" rIns="0" bIns="0" rtlCol="0"/>
          <a:lstStyle/>
          <a:p>
            <a:endParaRPr/>
          </a:p>
        </p:txBody>
      </p:sp>
      <p:sp>
        <p:nvSpPr>
          <p:cNvPr id="10" name="object 10"/>
          <p:cNvSpPr txBox="1"/>
          <p:nvPr/>
        </p:nvSpPr>
        <p:spPr>
          <a:xfrm>
            <a:off x="2856357" y="1144270"/>
            <a:ext cx="2470785" cy="452755"/>
          </a:xfrm>
          <a:prstGeom prst="rect">
            <a:avLst/>
          </a:prstGeom>
        </p:spPr>
        <p:txBody>
          <a:bodyPr vert="horz" wrap="square" lIns="0" tIns="13335" rIns="0" bIns="0" rtlCol="0">
            <a:spAutoFit/>
          </a:bodyPr>
          <a:lstStyle/>
          <a:p>
            <a:pPr marL="18415" marR="5080" indent="-6350">
              <a:lnSpc>
                <a:spcPct val="100000"/>
              </a:lnSpc>
              <a:spcBef>
                <a:spcPts val="105"/>
              </a:spcBef>
              <a:tabLst>
                <a:tab pos="1257935" algn="l"/>
                <a:tab pos="2457450" algn="l"/>
              </a:tabLst>
            </a:pPr>
            <a:r>
              <a:rPr sz="1400" b="1" dirty="0">
                <a:latin typeface="Verdana"/>
                <a:cs typeface="Verdana"/>
              </a:rPr>
              <a:t>Influencer 	</a:t>
            </a:r>
            <a:r>
              <a:rPr sz="1400" b="1" u="sng" dirty="0">
                <a:uFill>
                  <a:solidFill>
                    <a:srgbClr val="000000"/>
                  </a:solidFill>
                </a:uFill>
                <a:latin typeface="Verdana"/>
                <a:cs typeface="Verdana"/>
              </a:rPr>
              <a:t>	</a:t>
            </a:r>
            <a:r>
              <a:rPr sz="1400" b="1" dirty="0">
                <a:latin typeface="Verdana"/>
                <a:cs typeface="Verdana"/>
              </a:rPr>
              <a:t> (Children)</a:t>
            </a:r>
            <a:endParaRPr sz="1400">
              <a:latin typeface="Verdana"/>
              <a:cs typeface="Verdana"/>
            </a:endParaRPr>
          </a:p>
        </p:txBody>
      </p:sp>
      <p:sp>
        <p:nvSpPr>
          <p:cNvPr id="11" name="object 11"/>
          <p:cNvSpPr/>
          <p:nvPr/>
        </p:nvSpPr>
        <p:spPr>
          <a:xfrm>
            <a:off x="2667000" y="2819400"/>
            <a:ext cx="1524000" cy="1066800"/>
          </a:xfrm>
          <a:custGeom>
            <a:avLst/>
            <a:gdLst/>
            <a:ahLst/>
            <a:cxnLst/>
            <a:rect l="l" t="t" r="r" b="b"/>
            <a:pathLst>
              <a:path w="1524000" h="1066800">
                <a:moveTo>
                  <a:pt x="762000" y="0"/>
                </a:moveTo>
                <a:lnTo>
                  <a:pt x="705126" y="1462"/>
                </a:lnTo>
                <a:lnTo>
                  <a:pt x="649388" y="5782"/>
                </a:lnTo>
                <a:lnTo>
                  <a:pt x="594934" y="12855"/>
                </a:lnTo>
                <a:lnTo>
                  <a:pt x="541910" y="22579"/>
                </a:lnTo>
                <a:lnTo>
                  <a:pt x="490464" y="34851"/>
                </a:lnTo>
                <a:lnTo>
                  <a:pt x="440744" y="49567"/>
                </a:lnTo>
                <a:lnTo>
                  <a:pt x="392895" y="66624"/>
                </a:lnTo>
                <a:lnTo>
                  <a:pt x="347066" y="85921"/>
                </a:lnTo>
                <a:lnTo>
                  <a:pt x="303404" y="107352"/>
                </a:lnTo>
                <a:lnTo>
                  <a:pt x="262057" y="130816"/>
                </a:lnTo>
                <a:lnTo>
                  <a:pt x="223170" y="156210"/>
                </a:lnTo>
                <a:lnTo>
                  <a:pt x="186893" y="183429"/>
                </a:lnTo>
                <a:lnTo>
                  <a:pt x="153371" y="212372"/>
                </a:lnTo>
                <a:lnTo>
                  <a:pt x="122753" y="242935"/>
                </a:lnTo>
                <a:lnTo>
                  <a:pt x="95185" y="275015"/>
                </a:lnTo>
                <a:lnTo>
                  <a:pt x="70816" y="308509"/>
                </a:lnTo>
                <a:lnTo>
                  <a:pt x="49791" y="343315"/>
                </a:lnTo>
                <a:lnTo>
                  <a:pt x="32259" y="379328"/>
                </a:lnTo>
                <a:lnTo>
                  <a:pt x="18366" y="416446"/>
                </a:lnTo>
                <a:lnTo>
                  <a:pt x="8261" y="454566"/>
                </a:lnTo>
                <a:lnTo>
                  <a:pt x="2089" y="493585"/>
                </a:lnTo>
                <a:lnTo>
                  <a:pt x="0" y="533400"/>
                </a:lnTo>
                <a:lnTo>
                  <a:pt x="2089" y="573214"/>
                </a:lnTo>
                <a:lnTo>
                  <a:pt x="8261" y="612233"/>
                </a:lnTo>
                <a:lnTo>
                  <a:pt x="18366" y="650353"/>
                </a:lnTo>
                <a:lnTo>
                  <a:pt x="32259" y="687471"/>
                </a:lnTo>
                <a:lnTo>
                  <a:pt x="49791" y="723484"/>
                </a:lnTo>
                <a:lnTo>
                  <a:pt x="70816" y="758290"/>
                </a:lnTo>
                <a:lnTo>
                  <a:pt x="95185" y="791784"/>
                </a:lnTo>
                <a:lnTo>
                  <a:pt x="122753" y="823864"/>
                </a:lnTo>
                <a:lnTo>
                  <a:pt x="153371" y="854427"/>
                </a:lnTo>
                <a:lnTo>
                  <a:pt x="186893" y="883370"/>
                </a:lnTo>
                <a:lnTo>
                  <a:pt x="223170" y="910589"/>
                </a:lnTo>
                <a:lnTo>
                  <a:pt x="262057" y="935983"/>
                </a:lnTo>
                <a:lnTo>
                  <a:pt x="303404" y="959447"/>
                </a:lnTo>
                <a:lnTo>
                  <a:pt x="347066" y="980878"/>
                </a:lnTo>
                <a:lnTo>
                  <a:pt x="392895" y="1000175"/>
                </a:lnTo>
                <a:lnTo>
                  <a:pt x="440744" y="1017232"/>
                </a:lnTo>
                <a:lnTo>
                  <a:pt x="490464" y="1031948"/>
                </a:lnTo>
                <a:lnTo>
                  <a:pt x="541910" y="1044220"/>
                </a:lnTo>
                <a:lnTo>
                  <a:pt x="594934" y="1053944"/>
                </a:lnTo>
                <a:lnTo>
                  <a:pt x="649388" y="1061017"/>
                </a:lnTo>
                <a:lnTo>
                  <a:pt x="705126" y="1065337"/>
                </a:lnTo>
                <a:lnTo>
                  <a:pt x="762000" y="1066800"/>
                </a:lnTo>
                <a:lnTo>
                  <a:pt x="818873" y="1065337"/>
                </a:lnTo>
                <a:lnTo>
                  <a:pt x="874611" y="1061017"/>
                </a:lnTo>
                <a:lnTo>
                  <a:pt x="929065" y="1053944"/>
                </a:lnTo>
                <a:lnTo>
                  <a:pt x="982089" y="1044220"/>
                </a:lnTo>
                <a:lnTo>
                  <a:pt x="1033535" y="1031948"/>
                </a:lnTo>
                <a:lnTo>
                  <a:pt x="1083255" y="1017232"/>
                </a:lnTo>
                <a:lnTo>
                  <a:pt x="1131104" y="1000175"/>
                </a:lnTo>
                <a:lnTo>
                  <a:pt x="1176933" y="980878"/>
                </a:lnTo>
                <a:lnTo>
                  <a:pt x="1220595" y="959447"/>
                </a:lnTo>
                <a:lnTo>
                  <a:pt x="1261942" y="935983"/>
                </a:lnTo>
                <a:lnTo>
                  <a:pt x="1300829" y="910589"/>
                </a:lnTo>
                <a:lnTo>
                  <a:pt x="1337106" y="883370"/>
                </a:lnTo>
                <a:lnTo>
                  <a:pt x="1370628" y="854427"/>
                </a:lnTo>
                <a:lnTo>
                  <a:pt x="1401246" y="823864"/>
                </a:lnTo>
                <a:lnTo>
                  <a:pt x="1428814" y="791784"/>
                </a:lnTo>
                <a:lnTo>
                  <a:pt x="1453183" y="758290"/>
                </a:lnTo>
                <a:lnTo>
                  <a:pt x="1474208" y="723484"/>
                </a:lnTo>
                <a:lnTo>
                  <a:pt x="1491740" y="687471"/>
                </a:lnTo>
                <a:lnTo>
                  <a:pt x="1505633" y="650353"/>
                </a:lnTo>
                <a:lnTo>
                  <a:pt x="1515738" y="612233"/>
                </a:lnTo>
                <a:lnTo>
                  <a:pt x="1521910" y="573214"/>
                </a:lnTo>
                <a:lnTo>
                  <a:pt x="1524000" y="533400"/>
                </a:lnTo>
                <a:lnTo>
                  <a:pt x="1521910" y="493585"/>
                </a:lnTo>
                <a:lnTo>
                  <a:pt x="1515738" y="454566"/>
                </a:lnTo>
                <a:lnTo>
                  <a:pt x="1505633" y="416446"/>
                </a:lnTo>
                <a:lnTo>
                  <a:pt x="1491740" y="379328"/>
                </a:lnTo>
                <a:lnTo>
                  <a:pt x="1474208" y="343315"/>
                </a:lnTo>
                <a:lnTo>
                  <a:pt x="1453183" y="308509"/>
                </a:lnTo>
                <a:lnTo>
                  <a:pt x="1428814" y="275015"/>
                </a:lnTo>
                <a:lnTo>
                  <a:pt x="1401246" y="242935"/>
                </a:lnTo>
                <a:lnTo>
                  <a:pt x="1370628" y="212372"/>
                </a:lnTo>
                <a:lnTo>
                  <a:pt x="1337106" y="183429"/>
                </a:lnTo>
                <a:lnTo>
                  <a:pt x="1300829" y="156210"/>
                </a:lnTo>
                <a:lnTo>
                  <a:pt x="1261942" y="130816"/>
                </a:lnTo>
                <a:lnTo>
                  <a:pt x="1220595" y="107352"/>
                </a:lnTo>
                <a:lnTo>
                  <a:pt x="1176933" y="85921"/>
                </a:lnTo>
                <a:lnTo>
                  <a:pt x="1131104" y="66624"/>
                </a:lnTo>
                <a:lnTo>
                  <a:pt x="1083255" y="49567"/>
                </a:lnTo>
                <a:lnTo>
                  <a:pt x="1033535" y="34851"/>
                </a:lnTo>
                <a:lnTo>
                  <a:pt x="982089" y="22579"/>
                </a:lnTo>
                <a:lnTo>
                  <a:pt x="929065" y="12855"/>
                </a:lnTo>
                <a:lnTo>
                  <a:pt x="874611" y="5782"/>
                </a:lnTo>
                <a:lnTo>
                  <a:pt x="818873" y="1462"/>
                </a:lnTo>
                <a:lnTo>
                  <a:pt x="762000" y="0"/>
                </a:lnTo>
                <a:close/>
              </a:path>
            </a:pathLst>
          </a:custGeom>
          <a:solidFill>
            <a:srgbClr val="FFCC00"/>
          </a:solidFill>
        </p:spPr>
        <p:txBody>
          <a:bodyPr wrap="square" lIns="0" tIns="0" rIns="0" bIns="0" rtlCol="0"/>
          <a:lstStyle/>
          <a:p>
            <a:endParaRPr/>
          </a:p>
        </p:txBody>
      </p:sp>
      <p:sp>
        <p:nvSpPr>
          <p:cNvPr id="12" name="object 12"/>
          <p:cNvSpPr/>
          <p:nvPr/>
        </p:nvSpPr>
        <p:spPr>
          <a:xfrm>
            <a:off x="2667000" y="2819400"/>
            <a:ext cx="1524000" cy="1066800"/>
          </a:xfrm>
          <a:custGeom>
            <a:avLst/>
            <a:gdLst/>
            <a:ahLst/>
            <a:cxnLst/>
            <a:rect l="l" t="t" r="r" b="b"/>
            <a:pathLst>
              <a:path w="1524000" h="1066800">
                <a:moveTo>
                  <a:pt x="0" y="533400"/>
                </a:moveTo>
                <a:lnTo>
                  <a:pt x="2089" y="493585"/>
                </a:lnTo>
                <a:lnTo>
                  <a:pt x="8261" y="454566"/>
                </a:lnTo>
                <a:lnTo>
                  <a:pt x="18366" y="416446"/>
                </a:lnTo>
                <a:lnTo>
                  <a:pt x="32259" y="379328"/>
                </a:lnTo>
                <a:lnTo>
                  <a:pt x="49791" y="343315"/>
                </a:lnTo>
                <a:lnTo>
                  <a:pt x="70816" y="308509"/>
                </a:lnTo>
                <a:lnTo>
                  <a:pt x="95185" y="275015"/>
                </a:lnTo>
                <a:lnTo>
                  <a:pt x="122753" y="242935"/>
                </a:lnTo>
                <a:lnTo>
                  <a:pt x="153371" y="212372"/>
                </a:lnTo>
                <a:lnTo>
                  <a:pt x="186893" y="183429"/>
                </a:lnTo>
                <a:lnTo>
                  <a:pt x="223170" y="156210"/>
                </a:lnTo>
                <a:lnTo>
                  <a:pt x="262057" y="130816"/>
                </a:lnTo>
                <a:lnTo>
                  <a:pt x="303404" y="107352"/>
                </a:lnTo>
                <a:lnTo>
                  <a:pt x="347066" y="85921"/>
                </a:lnTo>
                <a:lnTo>
                  <a:pt x="392895" y="66624"/>
                </a:lnTo>
                <a:lnTo>
                  <a:pt x="440744" y="49567"/>
                </a:lnTo>
                <a:lnTo>
                  <a:pt x="490464" y="34851"/>
                </a:lnTo>
                <a:lnTo>
                  <a:pt x="541910" y="22579"/>
                </a:lnTo>
                <a:lnTo>
                  <a:pt x="594934" y="12855"/>
                </a:lnTo>
                <a:lnTo>
                  <a:pt x="649388" y="5782"/>
                </a:lnTo>
                <a:lnTo>
                  <a:pt x="705126" y="1462"/>
                </a:lnTo>
                <a:lnTo>
                  <a:pt x="762000" y="0"/>
                </a:lnTo>
                <a:lnTo>
                  <a:pt x="818873" y="1462"/>
                </a:lnTo>
                <a:lnTo>
                  <a:pt x="874611" y="5782"/>
                </a:lnTo>
                <a:lnTo>
                  <a:pt x="929065" y="12855"/>
                </a:lnTo>
                <a:lnTo>
                  <a:pt x="982089" y="22579"/>
                </a:lnTo>
                <a:lnTo>
                  <a:pt x="1033535" y="34851"/>
                </a:lnTo>
                <a:lnTo>
                  <a:pt x="1083255" y="49567"/>
                </a:lnTo>
                <a:lnTo>
                  <a:pt x="1131104" y="66624"/>
                </a:lnTo>
                <a:lnTo>
                  <a:pt x="1176933" y="85921"/>
                </a:lnTo>
                <a:lnTo>
                  <a:pt x="1220595" y="107352"/>
                </a:lnTo>
                <a:lnTo>
                  <a:pt x="1261942" y="130816"/>
                </a:lnTo>
                <a:lnTo>
                  <a:pt x="1300829" y="156210"/>
                </a:lnTo>
                <a:lnTo>
                  <a:pt x="1337106" y="183429"/>
                </a:lnTo>
                <a:lnTo>
                  <a:pt x="1370628" y="212372"/>
                </a:lnTo>
                <a:lnTo>
                  <a:pt x="1401246" y="242935"/>
                </a:lnTo>
                <a:lnTo>
                  <a:pt x="1428814" y="275015"/>
                </a:lnTo>
                <a:lnTo>
                  <a:pt x="1453183" y="308509"/>
                </a:lnTo>
                <a:lnTo>
                  <a:pt x="1474208" y="343315"/>
                </a:lnTo>
                <a:lnTo>
                  <a:pt x="1491740" y="379328"/>
                </a:lnTo>
                <a:lnTo>
                  <a:pt x="1505633" y="416446"/>
                </a:lnTo>
                <a:lnTo>
                  <a:pt x="1515738" y="454566"/>
                </a:lnTo>
                <a:lnTo>
                  <a:pt x="1521910" y="493585"/>
                </a:lnTo>
                <a:lnTo>
                  <a:pt x="1524000" y="533400"/>
                </a:lnTo>
                <a:lnTo>
                  <a:pt x="1521910" y="573214"/>
                </a:lnTo>
                <a:lnTo>
                  <a:pt x="1515738" y="612233"/>
                </a:lnTo>
                <a:lnTo>
                  <a:pt x="1505633" y="650353"/>
                </a:lnTo>
                <a:lnTo>
                  <a:pt x="1491740" y="687471"/>
                </a:lnTo>
                <a:lnTo>
                  <a:pt x="1474208" y="723484"/>
                </a:lnTo>
                <a:lnTo>
                  <a:pt x="1453183" y="758290"/>
                </a:lnTo>
                <a:lnTo>
                  <a:pt x="1428814" y="791784"/>
                </a:lnTo>
                <a:lnTo>
                  <a:pt x="1401246" y="823864"/>
                </a:lnTo>
                <a:lnTo>
                  <a:pt x="1370628" y="854427"/>
                </a:lnTo>
                <a:lnTo>
                  <a:pt x="1337106" y="883370"/>
                </a:lnTo>
                <a:lnTo>
                  <a:pt x="1300829" y="910589"/>
                </a:lnTo>
                <a:lnTo>
                  <a:pt x="1261942" y="935983"/>
                </a:lnTo>
                <a:lnTo>
                  <a:pt x="1220595" y="959447"/>
                </a:lnTo>
                <a:lnTo>
                  <a:pt x="1176933" y="980878"/>
                </a:lnTo>
                <a:lnTo>
                  <a:pt x="1131104" y="1000175"/>
                </a:lnTo>
                <a:lnTo>
                  <a:pt x="1083255" y="1017232"/>
                </a:lnTo>
                <a:lnTo>
                  <a:pt x="1033535" y="1031948"/>
                </a:lnTo>
                <a:lnTo>
                  <a:pt x="982089" y="1044220"/>
                </a:lnTo>
                <a:lnTo>
                  <a:pt x="929065" y="1053944"/>
                </a:lnTo>
                <a:lnTo>
                  <a:pt x="874611" y="1061017"/>
                </a:lnTo>
                <a:lnTo>
                  <a:pt x="818873" y="1065337"/>
                </a:lnTo>
                <a:lnTo>
                  <a:pt x="762000" y="1066800"/>
                </a:lnTo>
                <a:lnTo>
                  <a:pt x="705126" y="1065337"/>
                </a:lnTo>
                <a:lnTo>
                  <a:pt x="649388" y="1061017"/>
                </a:lnTo>
                <a:lnTo>
                  <a:pt x="594934" y="1053944"/>
                </a:lnTo>
                <a:lnTo>
                  <a:pt x="541910" y="1044220"/>
                </a:lnTo>
                <a:lnTo>
                  <a:pt x="490464" y="1031948"/>
                </a:lnTo>
                <a:lnTo>
                  <a:pt x="440744" y="1017232"/>
                </a:lnTo>
                <a:lnTo>
                  <a:pt x="392895" y="1000175"/>
                </a:lnTo>
                <a:lnTo>
                  <a:pt x="347066" y="980878"/>
                </a:lnTo>
                <a:lnTo>
                  <a:pt x="303404" y="959447"/>
                </a:lnTo>
                <a:lnTo>
                  <a:pt x="262057" y="935983"/>
                </a:lnTo>
                <a:lnTo>
                  <a:pt x="223170" y="910589"/>
                </a:lnTo>
                <a:lnTo>
                  <a:pt x="186893" y="883370"/>
                </a:lnTo>
                <a:lnTo>
                  <a:pt x="153371" y="854427"/>
                </a:lnTo>
                <a:lnTo>
                  <a:pt x="122753" y="823864"/>
                </a:lnTo>
                <a:lnTo>
                  <a:pt x="95185" y="791784"/>
                </a:lnTo>
                <a:lnTo>
                  <a:pt x="70816" y="758290"/>
                </a:lnTo>
                <a:lnTo>
                  <a:pt x="49791" y="723484"/>
                </a:lnTo>
                <a:lnTo>
                  <a:pt x="32259" y="687471"/>
                </a:lnTo>
                <a:lnTo>
                  <a:pt x="18366" y="650353"/>
                </a:lnTo>
                <a:lnTo>
                  <a:pt x="8261" y="612233"/>
                </a:lnTo>
                <a:lnTo>
                  <a:pt x="2089" y="573214"/>
                </a:lnTo>
                <a:lnTo>
                  <a:pt x="0" y="533400"/>
                </a:lnTo>
                <a:close/>
              </a:path>
            </a:pathLst>
          </a:custGeom>
          <a:ln w="12700">
            <a:solidFill>
              <a:srgbClr val="000000"/>
            </a:solidFill>
          </a:ln>
        </p:spPr>
        <p:txBody>
          <a:bodyPr wrap="square" lIns="0" tIns="0" rIns="0" bIns="0" rtlCol="0"/>
          <a:lstStyle/>
          <a:p>
            <a:endParaRPr/>
          </a:p>
        </p:txBody>
      </p:sp>
      <p:sp>
        <p:nvSpPr>
          <p:cNvPr id="13" name="object 13"/>
          <p:cNvSpPr txBox="1"/>
          <p:nvPr/>
        </p:nvSpPr>
        <p:spPr>
          <a:xfrm>
            <a:off x="2924048" y="3019170"/>
            <a:ext cx="985519" cy="666115"/>
          </a:xfrm>
          <a:prstGeom prst="rect">
            <a:avLst/>
          </a:prstGeom>
        </p:spPr>
        <p:txBody>
          <a:bodyPr vert="horz" wrap="square" lIns="0" tIns="13335" rIns="0" bIns="0" rtlCol="0">
            <a:spAutoFit/>
          </a:bodyPr>
          <a:lstStyle/>
          <a:p>
            <a:pPr marL="12700" marR="5080" indent="74295" algn="just">
              <a:lnSpc>
                <a:spcPct val="100000"/>
              </a:lnSpc>
              <a:spcBef>
                <a:spcPts val="105"/>
              </a:spcBef>
            </a:pPr>
            <a:r>
              <a:rPr sz="1400" b="1" spc="-5" dirty="0">
                <a:latin typeface="Verdana"/>
                <a:cs typeface="Verdana"/>
              </a:rPr>
              <a:t>Initiator  </a:t>
            </a:r>
            <a:r>
              <a:rPr sz="1400" b="1" dirty="0">
                <a:latin typeface="Verdana"/>
                <a:cs typeface="Verdana"/>
              </a:rPr>
              <a:t>(Parents,  Children)</a:t>
            </a:r>
            <a:endParaRPr sz="1400">
              <a:latin typeface="Verdana"/>
              <a:cs typeface="Verdana"/>
            </a:endParaRPr>
          </a:p>
        </p:txBody>
      </p:sp>
      <p:sp>
        <p:nvSpPr>
          <p:cNvPr id="14" name="object 14"/>
          <p:cNvSpPr/>
          <p:nvPr/>
        </p:nvSpPr>
        <p:spPr>
          <a:xfrm>
            <a:off x="2667000" y="5029200"/>
            <a:ext cx="1371600" cy="1066800"/>
          </a:xfrm>
          <a:custGeom>
            <a:avLst/>
            <a:gdLst/>
            <a:ahLst/>
            <a:cxnLst/>
            <a:rect l="l" t="t" r="r" b="b"/>
            <a:pathLst>
              <a:path w="1371600" h="1066800">
                <a:moveTo>
                  <a:pt x="685800" y="0"/>
                </a:moveTo>
                <a:lnTo>
                  <a:pt x="632210" y="1604"/>
                </a:lnTo>
                <a:lnTo>
                  <a:pt x="579748" y="6338"/>
                </a:lnTo>
                <a:lnTo>
                  <a:pt x="528565" y="14084"/>
                </a:lnTo>
                <a:lnTo>
                  <a:pt x="478815" y="24723"/>
                </a:lnTo>
                <a:lnTo>
                  <a:pt x="430649" y="38137"/>
                </a:lnTo>
                <a:lnTo>
                  <a:pt x="384221" y="54206"/>
                </a:lnTo>
                <a:lnTo>
                  <a:pt x="339682" y="72813"/>
                </a:lnTo>
                <a:lnTo>
                  <a:pt x="297186" y="93839"/>
                </a:lnTo>
                <a:lnTo>
                  <a:pt x="256885" y="117165"/>
                </a:lnTo>
                <a:lnTo>
                  <a:pt x="218931" y="142674"/>
                </a:lnTo>
                <a:lnTo>
                  <a:pt x="183477" y="170246"/>
                </a:lnTo>
                <a:lnTo>
                  <a:pt x="150676" y="199763"/>
                </a:lnTo>
                <a:lnTo>
                  <a:pt x="120679" y="231107"/>
                </a:lnTo>
                <a:lnTo>
                  <a:pt x="93641" y="264160"/>
                </a:lnTo>
                <a:lnTo>
                  <a:pt x="69713" y="298801"/>
                </a:lnTo>
                <a:lnTo>
                  <a:pt x="49047" y="334914"/>
                </a:lnTo>
                <a:lnTo>
                  <a:pt x="31797" y="372380"/>
                </a:lnTo>
                <a:lnTo>
                  <a:pt x="18114" y="411080"/>
                </a:lnTo>
                <a:lnTo>
                  <a:pt x="8152" y="450895"/>
                </a:lnTo>
                <a:lnTo>
                  <a:pt x="2063" y="491708"/>
                </a:lnTo>
                <a:lnTo>
                  <a:pt x="0" y="533400"/>
                </a:lnTo>
                <a:lnTo>
                  <a:pt x="2063" y="575084"/>
                </a:lnTo>
                <a:lnTo>
                  <a:pt x="8152" y="615892"/>
                </a:lnTo>
                <a:lnTo>
                  <a:pt x="18114" y="655703"/>
                </a:lnTo>
                <a:lnTo>
                  <a:pt x="31797" y="694400"/>
                </a:lnTo>
                <a:lnTo>
                  <a:pt x="49047" y="731864"/>
                </a:lnTo>
                <a:lnTo>
                  <a:pt x="69713" y="767976"/>
                </a:lnTo>
                <a:lnTo>
                  <a:pt x="93641" y="802617"/>
                </a:lnTo>
                <a:lnTo>
                  <a:pt x="120679" y="835669"/>
                </a:lnTo>
                <a:lnTo>
                  <a:pt x="150676" y="867014"/>
                </a:lnTo>
                <a:lnTo>
                  <a:pt x="183477" y="896533"/>
                </a:lnTo>
                <a:lnTo>
                  <a:pt x="218931" y="924107"/>
                </a:lnTo>
                <a:lnTo>
                  <a:pt x="256885" y="949618"/>
                </a:lnTo>
                <a:lnTo>
                  <a:pt x="297186" y="972947"/>
                </a:lnTo>
                <a:lnTo>
                  <a:pt x="339682" y="993975"/>
                </a:lnTo>
                <a:lnTo>
                  <a:pt x="384221" y="1012584"/>
                </a:lnTo>
                <a:lnTo>
                  <a:pt x="430649" y="1028656"/>
                </a:lnTo>
                <a:lnTo>
                  <a:pt x="478815" y="1042071"/>
                </a:lnTo>
                <a:lnTo>
                  <a:pt x="528565" y="1052712"/>
                </a:lnTo>
                <a:lnTo>
                  <a:pt x="579748" y="1060459"/>
                </a:lnTo>
                <a:lnTo>
                  <a:pt x="632210" y="1065195"/>
                </a:lnTo>
                <a:lnTo>
                  <a:pt x="685800" y="1066800"/>
                </a:lnTo>
                <a:lnTo>
                  <a:pt x="739389" y="1065195"/>
                </a:lnTo>
                <a:lnTo>
                  <a:pt x="791851" y="1060459"/>
                </a:lnTo>
                <a:lnTo>
                  <a:pt x="843034" y="1052712"/>
                </a:lnTo>
                <a:lnTo>
                  <a:pt x="892784" y="1042071"/>
                </a:lnTo>
                <a:lnTo>
                  <a:pt x="940950" y="1028656"/>
                </a:lnTo>
                <a:lnTo>
                  <a:pt x="987378" y="1012584"/>
                </a:lnTo>
                <a:lnTo>
                  <a:pt x="1031917" y="993975"/>
                </a:lnTo>
                <a:lnTo>
                  <a:pt x="1074413" y="972947"/>
                </a:lnTo>
                <a:lnTo>
                  <a:pt x="1114714" y="949618"/>
                </a:lnTo>
                <a:lnTo>
                  <a:pt x="1152668" y="924107"/>
                </a:lnTo>
                <a:lnTo>
                  <a:pt x="1188122" y="896533"/>
                </a:lnTo>
                <a:lnTo>
                  <a:pt x="1220923" y="867014"/>
                </a:lnTo>
                <a:lnTo>
                  <a:pt x="1250920" y="835669"/>
                </a:lnTo>
                <a:lnTo>
                  <a:pt x="1277958" y="802617"/>
                </a:lnTo>
                <a:lnTo>
                  <a:pt x="1301886" y="767976"/>
                </a:lnTo>
                <a:lnTo>
                  <a:pt x="1322552" y="731864"/>
                </a:lnTo>
                <a:lnTo>
                  <a:pt x="1339802" y="694400"/>
                </a:lnTo>
                <a:lnTo>
                  <a:pt x="1353485" y="655703"/>
                </a:lnTo>
                <a:lnTo>
                  <a:pt x="1363447" y="615892"/>
                </a:lnTo>
                <a:lnTo>
                  <a:pt x="1369536" y="575084"/>
                </a:lnTo>
                <a:lnTo>
                  <a:pt x="1371600" y="533400"/>
                </a:lnTo>
                <a:lnTo>
                  <a:pt x="1369536" y="491708"/>
                </a:lnTo>
                <a:lnTo>
                  <a:pt x="1363447" y="450895"/>
                </a:lnTo>
                <a:lnTo>
                  <a:pt x="1353485" y="411080"/>
                </a:lnTo>
                <a:lnTo>
                  <a:pt x="1339802" y="372380"/>
                </a:lnTo>
                <a:lnTo>
                  <a:pt x="1322552" y="334914"/>
                </a:lnTo>
                <a:lnTo>
                  <a:pt x="1301886" y="298801"/>
                </a:lnTo>
                <a:lnTo>
                  <a:pt x="1277958" y="264160"/>
                </a:lnTo>
                <a:lnTo>
                  <a:pt x="1250920" y="231107"/>
                </a:lnTo>
                <a:lnTo>
                  <a:pt x="1220923" y="199763"/>
                </a:lnTo>
                <a:lnTo>
                  <a:pt x="1188122" y="170246"/>
                </a:lnTo>
                <a:lnTo>
                  <a:pt x="1152668" y="142674"/>
                </a:lnTo>
                <a:lnTo>
                  <a:pt x="1114714" y="117165"/>
                </a:lnTo>
                <a:lnTo>
                  <a:pt x="1074413" y="93839"/>
                </a:lnTo>
                <a:lnTo>
                  <a:pt x="1031917" y="72813"/>
                </a:lnTo>
                <a:lnTo>
                  <a:pt x="987378" y="54206"/>
                </a:lnTo>
                <a:lnTo>
                  <a:pt x="940950" y="38137"/>
                </a:lnTo>
                <a:lnTo>
                  <a:pt x="892784" y="24723"/>
                </a:lnTo>
                <a:lnTo>
                  <a:pt x="843034" y="14084"/>
                </a:lnTo>
                <a:lnTo>
                  <a:pt x="791851" y="6338"/>
                </a:lnTo>
                <a:lnTo>
                  <a:pt x="739389" y="1604"/>
                </a:lnTo>
                <a:lnTo>
                  <a:pt x="685800" y="0"/>
                </a:lnTo>
                <a:close/>
              </a:path>
            </a:pathLst>
          </a:custGeom>
          <a:solidFill>
            <a:srgbClr val="FFCC00"/>
          </a:solidFill>
        </p:spPr>
        <p:txBody>
          <a:bodyPr wrap="square" lIns="0" tIns="0" rIns="0" bIns="0" rtlCol="0"/>
          <a:lstStyle/>
          <a:p>
            <a:endParaRPr/>
          </a:p>
        </p:txBody>
      </p:sp>
      <p:sp>
        <p:nvSpPr>
          <p:cNvPr id="15" name="object 15"/>
          <p:cNvSpPr/>
          <p:nvPr/>
        </p:nvSpPr>
        <p:spPr>
          <a:xfrm>
            <a:off x="2667000" y="5029200"/>
            <a:ext cx="1371600" cy="1066800"/>
          </a:xfrm>
          <a:custGeom>
            <a:avLst/>
            <a:gdLst/>
            <a:ahLst/>
            <a:cxnLst/>
            <a:rect l="l" t="t" r="r" b="b"/>
            <a:pathLst>
              <a:path w="1371600" h="1066800">
                <a:moveTo>
                  <a:pt x="0" y="533400"/>
                </a:moveTo>
                <a:lnTo>
                  <a:pt x="2063" y="491708"/>
                </a:lnTo>
                <a:lnTo>
                  <a:pt x="8152" y="450895"/>
                </a:lnTo>
                <a:lnTo>
                  <a:pt x="18114" y="411080"/>
                </a:lnTo>
                <a:lnTo>
                  <a:pt x="31797" y="372380"/>
                </a:lnTo>
                <a:lnTo>
                  <a:pt x="49047" y="334914"/>
                </a:lnTo>
                <a:lnTo>
                  <a:pt x="69713" y="298801"/>
                </a:lnTo>
                <a:lnTo>
                  <a:pt x="93641" y="264159"/>
                </a:lnTo>
                <a:lnTo>
                  <a:pt x="120679" y="231107"/>
                </a:lnTo>
                <a:lnTo>
                  <a:pt x="150676" y="199763"/>
                </a:lnTo>
                <a:lnTo>
                  <a:pt x="183477" y="170246"/>
                </a:lnTo>
                <a:lnTo>
                  <a:pt x="218931" y="142674"/>
                </a:lnTo>
                <a:lnTo>
                  <a:pt x="256885" y="117165"/>
                </a:lnTo>
                <a:lnTo>
                  <a:pt x="297186" y="93839"/>
                </a:lnTo>
                <a:lnTo>
                  <a:pt x="339682" y="72813"/>
                </a:lnTo>
                <a:lnTo>
                  <a:pt x="384221" y="54206"/>
                </a:lnTo>
                <a:lnTo>
                  <a:pt x="430649" y="38137"/>
                </a:lnTo>
                <a:lnTo>
                  <a:pt x="478815" y="24723"/>
                </a:lnTo>
                <a:lnTo>
                  <a:pt x="528565" y="14084"/>
                </a:lnTo>
                <a:lnTo>
                  <a:pt x="579748" y="6338"/>
                </a:lnTo>
                <a:lnTo>
                  <a:pt x="632210" y="1604"/>
                </a:lnTo>
                <a:lnTo>
                  <a:pt x="685800" y="0"/>
                </a:lnTo>
                <a:lnTo>
                  <a:pt x="739389" y="1604"/>
                </a:lnTo>
                <a:lnTo>
                  <a:pt x="791851" y="6338"/>
                </a:lnTo>
                <a:lnTo>
                  <a:pt x="843034" y="14084"/>
                </a:lnTo>
                <a:lnTo>
                  <a:pt x="892784" y="24723"/>
                </a:lnTo>
                <a:lnTo>
                  <a:pt x="940950" y="38137"/>
                </a:lnTo>
                <a:lnTo>
                  <a:pt x="987378" y="54206"/>
                </a:lnTo>
                <a:lnTo>
                  <a:pt x="1031917" y="72813"/>
                </a:lnTo>
                <a:lnTo>
                  <a:pt x="1074413" y="93839"/>
                </a:lnTo>
                <a:lnTo>
                  <a:pt x="1114714" y="117165"/>
                </a:lnTo>
                <a:lnTo>
                  <a:pt x="1152668" y="142674"/>
                </a:lnTo>
                <a:lnTo>
                  <a:pt x="1188122" y="170246"/>
                </a:lnTo>
                <a:lnTo>
                  <a:pt x="1220923" y="199763"/>
                </a:lnTo>
                <a:lnTo>
                  <a:pt x="1250920" y="231107"/>
                </a:lnTo>
                <a:lnTo>
                  <a:pt x="1277958" y="264160"/>
                </a:lnTo>
                <a:lnTo>
                  <a:pt x="1301886" y="298801"/>
                </a:lnTo>
                <a:lnTo>
                  <a:pt x="1322552" y="334914"/>
                </a:lnTo>
                <a:lnTo>
                  <a:pt x="1339802" y="372380"/>
                </a:lnTo>
                <a:lnTo>
                  <a:pt x="1353485" y="411080"/>
                </a:lnTo>
                <a:lnTo>
                  <a:pt x="1363447" y="450895"/>
                </a:lnTo>
                <a:lnTo>
                  <a:pt x="1369536" y="491708"/>
                </a:lnTo>
                <a:lnTo>
                  <a:pt x="1371600" y="533400"/>
                </a:lnTo>
                <a:lnTo>
                  <a:pt x="1369536" y="575084"/>
                </a:lnTo>
                <a:lnTo>
                  <a:pt x="1363447" y="615892"/>
                </a:lnTo>
                <a:lnTo>
                  <a:pt x="1353485" y="655703"/>
                </a:lnTo>
                <a:lnTo>
                  <a:pt x="1339802" y="694400"/>
                </a:lnTo>
                <a:lnTo>
                  <a:pt x="1322552" y="731864"/>
                </a:lnTo>
                <a:lnTo>
                  <a:pt x="1301886" y="767976"/>
                </a:lnTo>
                <a:lnTo>
                  <a:pt x="1277958" y="802617"/>
                </a:lnTo>
                <a:lnTo>
                  <a:pt x="1250920" y="835669"/>
                </a:lnTo>
                <a:lnTo>
                  <a:pt x="1220923" y="867014"/>
                </a:lnTo>
                <a:lnTo>
                  <a:pt x="1188122" y="896533"/>
                </a:lnTo>
                <a:lnTo>
                  <a:pt x="1152668" y="924107"/>
                </a:lnTo>
                <a:lnTo>
                  <a:pt x="1114714" y="949618"/>
                </a:lnTo>
                <a:lnTo>
                  <a:pt x="1074413" y="972947"/>
                </a:lnTo>
                <a:lnTo>
                  <a:pt x="1031917" y="993975"/>
                </a:lnTo>
                <a:lnTo>
                  <a:pt x="987378" y="1012584"/>
                </a:lnTo>
                <a:lnTo>
                  <a:pt x="940950" y="1028656"/>
                </a:lnTo>
                <a:lnTo>
                  <a:pt x="892784" y="1042071"/>
                </a:lnTo>
                <a:lnTo>
                  <a:pt x="843034" y="1052712"/>
                </a:lnTo>
                <a:lnTo>
                  <a:pt x="791851" y="1060459"/>
                </a:lnTo>
                <a:lnTo>
                  <a:pt x="739389" y="1065195"/>
                </a:lnTo>
                <a:lnTo>
                  <a:pt x="685800" y="1066800"/>
                </a:lnTo>
                <a:lnTo>
                  <a:pt x="632210" y="1065195"/>
                </a:lnTo>
                <a:lnTo>
                  <a:pt x="579748" y="1060459"/>
                </a:lnTo>
                <a:lnTo>
                  <a:pt x="528565" y="1052712"/>
                </a:lnTo>
                <a:lnTo>
                  <a:pt x="478815" y="1042071"/>
                </a:lnTo>
                <a:lnTo>
                  <a:pt x="430649" y="1028656"/>
                </a:lnTo>
                <a:lnTo>
                  <a:pt x="384221" y="1012584"/>
                </a:lnTo>
                <a:lnTo>
                  <a:pt x="339682" y="993975"/>
                </a:lnTo>
                <a:lnTo>
                  <a:pt x="297186" y="972947"/>
                </a:lnTo>
                <a:lnTo>
                  <a:pt x="256885" y="949618"/>
                </a:lnTo>
                <a:lnTo>
                  <a:pt x="218931" y="924107"/>
                </a:lnTo>
                <a:lnTo>
                  <a:pt x="183477" y="896533"/>
                </a:lnTo>
                <a:lnTo>
                  <a:pt x="150676" y="867014"/>
                </a:lnTo>
                <a:lnTo>
                  <a:pt x="120679" y="835669"/>
                </a:lnTo>
                <a:lnTo>
                  <a:pt x="93641" y="802617"/>
                </a:lnTo>
                <a:lnTo>
                  <a:pt x="69713" y="767976"/>
                </a:lnTo>
                <a:lnTo>
                  <a:pt x="49047" y="731864"/>
                </a:lnTo>
                <a:lnTo>
                  <a:pt x="31797" y="694400"/>
                </a:lnTo>
                <a:lnTo>
                  <a:pt x="18114" y="655703"/>
                </a:lnTo>
                <a:lnTo>
                  <a:pt x="8152" y="615892"/>
                </a:lnTo>
                <a:lnTo>
                  <a:pt x="2063" y="575084"/>
                </a:lnTo>
                <a:lnTo>
                  <a:pt x="0" y="533400"/>
                </a:lnTo>
                <a:close/>
              </a:path>
            </a:pathLst>
          </a:custGeom>
          <a:ln w="12700">
            <a:solidFill>
              <a:srgbClr val="000000"/>
            </a:solidFill>
          </a:ln>
        </p:spPr>
        <p:txBody>
          <a:bodyPr wrap="square" lIns="0" tIns="0" rIns="0" bIns="0" rtlCol="0"/>
          <a:lstStyle/>
          <a:p>
            <a:endParaRPr/>
          </a:p>
        </p:txBody>
      </p:sp>
      <p:sp>
        <p:nvSpPr>
          <p:cNvPr id="16" name="object 16"/>
          <p:cNvSpPr txBox="1"/>
          <p:nvPr/>
        </p:nvSpPr>
        <p:spPr>
          <a:xfrm>
            <a:off x="2737230" y="5335981"/>
            <a:ext cx="2513965" cy="453390"/>
          </a:xfrm>
          <a:prstGeom prst="rect">
            <a:avLst/>
          </a:prstGeom>
        </p:spPr>
        <p:txBody>
          <a:bodyPr vert="horz" wrap="square" lIns="0" tIns="13335" rIns="0" bIns="0" rtlCol="0">
            <a:spAutoFit/>
          </a:bodyPr>
          <a:lstStyle/>
          <a:p>
            <a:pPr marL="12700">
              <a:lnSpc>
                <a:spcPct val="100000"/>
              </a:lnSpc>
              <a:spcBef>
                <a:spcPts val="105"/>
              </a:spcBef>
              <a:tabLst>
                <a:tab pos="2500630" algn="l"/>
              </a:tabLst>
            </a:pPr>
            <a:r>
              <a:rPr sz="1400" b="1" spc="-5" dirty="0">
                <a:latin typeface="Verdana"/>
                <a:cs typeface="Verdana"/>
              </a:rPr>
              <a:t>Information</a:t>
            </a:r>
            <a:r>
              <a:rPr sz="1400" b="1" spc="155" dirty="0">
                <a:latin typeface="Verdana"/>
                <a:cs typeface="Verdana"/>
              </a:rPr>
              <a:t> </a:t>
            </a:r>
            <a:r>
              <a:rPr sz="1400" b="1" u="sng" dirty="0">
                <a:uFill>
                  <a:solidFill>
                    <a:srgbClr val="000000"/>
                  </a:solidFill>
                </a:uFill>
                <a:latin typeface="Verdana"/>
                <a:cs typeface="Verdana"/>
              </a:rPr>
              <a:t> 	</a:t>
            </a:r>
            <a:endParaRPr sz="1400">
              <a:latin typeface="Verdana"/>
              <a:cs typeface="Verdana"/>
            </a:endParaRPr>
          </a:p>
          <a:p>
            <a:pPr marL="120650">
              <a:lnSpc>
                <a:spcPct val="100000"/>
              </a:lnSpc>
            </a:pPr>
            <a:r>
              <a:rPr sz="1400" b="1" spc="-5" dirty="0">
                <a:latin typeface="Verdana"/>
                <a:cs typeface="Verdana"/>
              </a:rPr>
              <a:t>Gathering</a:t>
            </a:r>
            <a:endParaRPr sz="1400">
              <a:latin typeface="Verdana"/>
              <a:cs typeface="Verdana"/>
            </a:endParaRPr>
          </a:p>
        </p:txBody>
      </p:sp>
      <p:sp>
        <p:nvSpPr>
          <p:cNvPr id="17" name="object 17"/>
          <p:cNvSpPr txBox="1"/>
          <p:nvPr/>
        </p:nvSpPr>
        <p:spPr>
          <a:xfrm>
            <a:off x="4572000" y="2971800"/>
            <a:ext cx="1371600" cy="952500"/>
          </a:xfrm>
          <a:prstGeom prst="rect">
            <a:avLst/>
          </a:prstGeom>
          <a:solidFill>
            <a:srgbClr val="FFCC00"/>
          </a:solidFill>
          <a:ln w="12700">
            <a:solidFill>
              <a:srgbClr val="000000"/>
            </a:solidFill>
          </a:ln>
        </p:spPr>
        <p:txBody>
          <a:bodyPr vert="horz" wrap="square" lIns="0" tIns="45085" rIns="0" bIns="0" rtlCol="0">
            <a:spAutoFit/>
          </a:bodyPr>
          <a:lstStyle/>
          <a:p>
            <a:pPr marL="219075" marR="210185" indent="-1270" algn="ctr">
              <a:lnSpc>
                <a:spcPct val="100000"/>
              </a:lnSpc>
              <a:spcBef>
                <a:spcPts val="355"/>
              </a:spcBef>
            </a:pPr>
            <a:r>
              <a:rPr sz="1400" b="1" spc="-5" dirty="0">
                <a:latin typeface="Verdana"/>
                <a:cs typeface="Verdana"/>
              </a:rPr>
              <a:t>Decision  Maker  </a:t>
            </a:r>
            <a:r>
              <a:rPr sz="1400" b="1" dirty="0">
                <a:latin typeface="Verdana"/>
                <a:cs typeface="Verdana"/>
              </a:rPr>
              <a:t>(Paren</a:t>
            </a:r>
            <a:r>
              <a:rPr sz="1400" b="1" spc="-10" dirty="0">
                <a:latin typeface="Verdana"/>
                <a:cs typeface="Verdana"/>
              </a:rPr>
              <a:t>t</a:t>
            </a:r>
            <a:r>
              <a:rPr sz="1400" b="1" spc="-5" dirty="0">
                <a:latin typeface="Verdana"/>
                <a:cs typeface="Verdana"/>
              </a:rPr>
              <a:t>s</a:t>
            </a:r>
            <a:r>
              <a:rPr sz="1400" b="1" dirty="0">
                <a:latin typeface="Verdana"/>
                <a:cs typeface="Verdana"/>
              </a:rPr>
              <a:t>,  Children)</a:t>
            </a:r>
            <a:endParaRPr sz="1400">
              <a:latin typeface="Verdana"/>
              <a:cs typeface="Verdana"/>
            </a:endParaRPr>
          </a:p>
        </p:txBody>
      </p:sp>
      <p:sp>
        <p:nvSpPr>
          <p:cNvPr id="18" name="object 18"/>
          <p:cNvSpPr txBox="1"/>
          <p:nvPr/>
        </p:nvSpPr>
        <p:spPr>
          <a:xfrm>
            <a:off x="6934200" y="3124200"/>
            <a:ext cx="1371600" cy="527050"/>
          </a:xfrm>
          <a:prstGeom prst="rect">
            <a:avLst/>
          </a:prstGeom>
          <a:solidFill>
            <a:srgbClr val="FFCC00"/>
          </a:solidFill>
          <a:ln w="12700">
            <a:solidFill>
              <a:srgbClr val="000000"/>
            </a:solidFill>
          </a:ln>
        </p:spPr>
        <p:txBody>
          <a:bodyPr vert="horz" wrap="square" lIns="0" tIns="45085" rIns="0" bIns="0" rtlCol="0">
            <a:spAutoFit/>
          </a:bodyPr>
          <a:lstStyle/>
          <a:p>
            <a:pPr marL="204470" marR="173355" indent="-22860">
              <a:lnSpc>
                <a:spcPct val="100000"/>
              </a:lnSpc>
              <a:spcBef>
                <a:spcPts val="355"/>
              </a:spcBef>
            </a:pPr>
            <a:r>
              <a:rPr sz="1400" b="1" dirty="0">
                <a:latin typeface="Verdana"/>
                <a:cs typeface="Verdana"/>
              </a:rPr>
              <a:t>Purch</a:t>
            </a:r>
            <a:r>
              <a:rPr sz="1400" b="1" spc="-10" dirty="0">
                <a:latin typeface="Verdana"/>
                <a:cs typeface="Verdana"/>
              </a:rPr>
              <a:t>a</a:t>
            </a:r>
            <a:r>
              <a:rPr sz="1400" b="1" spc="-5" dirty="0">
                <a:latin typeface="Verdana"/>
                <a:cs typeface="Verdana"/>
              </a:rPr>
              <a:t>ser  </a:t>
            </a:r>
            <a:r>
              <a:rPr sz="1400" b="1" dirty="0">
                <a:latin typeface="Verdana"/>
                <a:cs typeface="Verdana"/>
              </a:rPr>
              <a:t>(Parents)</a:t>
            </a:r>
            <a:endParaRPr sz="1400">
              <a:latin typeface="Verdana"/>
              <a:cs typeface="Verdana"/>
            </a:endParaRPr>
          </a:p>
        </p:txBody>
      </p:sp>
      <p:sp>
        <p:nvSpPr>
          <p:cNvPr id="19" name="object 19"/>
          <p:cNvSpPr txBox="1"/>
          <p:nvPr/>
        </p:nvSpPr>
        <p:spPr>
          <a:xfrm>
            <a:off x="7010400" y="4800600"/>
            <a:ext cx="1219200" cy="739775"/>
          </a:xfrm>
          <a:prstGeom prst="rect">
            <a:avLst/>
          </a:prstGeom>
          <a:solidFill>
            <a:srgbClr val="FFCC00"/>
          </a:solidFill>
          <a:ln w="12700">
            <a:solidFill>
              <a:srgbClr val="000000"/>
            </a:solidFill>
          </a:ln>
        </p:spPr>
        <p:txBody>
          <a:bodyPr vert="horz" wrap="square" lIns="0" tIns="45085" rIns="0" bIns="0" rtlCol="0">
            <a:spAutoFit/>
          </a:bodyPr>
          <a:lstStyle/>
          <a:p>
            <a:pPr marL="142875" marR="133350" indent="237490">
              <a:lnSpc>
                <a:spcPct val="100000"/>
              </a:lnSpc>
              <a:spcBef>
                <a:spcPts val="355"/>
              </a:spcBef>
            </a:pPr>
            <a:r>
              <a:rPr sz="1400" b="1" spc="-5" dirty="0">
                <a:latin typeface="Verdana"/>
                <a:cs typeface="Verdana"/>
              </a:rPr>
              <a:t>User  </a:t>
            </a:r>
            <a:r>
              <a:rPr sz="1400" b="1" dirty="0">
                <a:latin typeface="Verdana"/>
                <a:cs typeface="Verdana"/>
              </a:rPr>
              <a:t>(Paren</a:t>
            </a:r>
            <a:r>
              <a:rPr sz="1400" b="1" spc="-10" dirty="0">
                <a:latin typeface="Verdana"/>
                <a:cs typeface="Verdana"/>
              </a:rPr>
              <a:t>t</a:t>
            </a:r>
            <a:r>
              <a:rPr sz="1400" b="1" spc="-5" dirty="0">
                <a:latin typeface="Verdana"/>
                <a:cs typeface="Verdana"/>
              </a:rPr>
              <a:t>s</a:t>
            </a:r>
            <a:r>
              <a:rPr sz="1400" b="1" dirty="0">
                <a:latin typeface="Verdana"/>
                <a:cs typeface="Verdana"/>
              </a:rPr>
              <a:t>,  Children)</a:t>
            </a:r>
            <a:endParaRPr sz="1400">
              <a:latin typeface="Verdana"/>
              <a:cs typeface="Verdana"/>
            </a:endParaRPr>
          </a:p>
        </p:txBody>
      </p:sp>
      <p:sp>
        <p:nvSpPr>
          <p:cNvPr id="20" name="object 20"/>
          <p:cNvSpPr/>
          <p:nvPr/>
        </p:nvSpPr>
        <p:spPr>
          <a:xfrm>
            <a:off x="1219200" y="1371600"/>
            <a:ext cx="0" cy="762000"/>
          </a:xfrm>
          <a:custGeom>
            <a:avLst/>
            <a:gdLst/>
            <a:ahLst/>
            <a:cxnLst/>
            <a:rect l="l" t="t" r="r" b="b"/>
            <a:pathLst>
              <a:path h="762000">
                <a:moveTo>
                  <a:pt x="0" y="762000"/>
                </a:moveTo>
                <a:lnTo>
                  <a:pt x="0" y="0"/>
                </a:lnTo>
              </a:path>
            </a:pathLst>
          </a:custGeom>
          <a:ln w="12700">
            <a:solidFill>
              <a:srgbClr val="000000"/>
            </a:solidFill>
          </a:ln>
        </p:spPr>
        <p:txBody>
          <a:bodyPr wrap="square" lIns="0" tIns="0" rIns="0" bIns="0" rtlCol="0"/>
          <a:lstStyle/>
          <a:p>
            <a:endParaRPr/>
          </a:p>
        </p:txBody>
      </p:sp>
      <p:sp>
        <p:nvSpPr>
          <p:cNvPr id="21" name="object 21"/>
          <p:cNvSpPr/>
          <p:nvPr/>
        </p:nvSpPr>
        <p:spPr>
          <a:xfrm>
            <a:off x="1219200" y="4800600"/>
            <a:ext cx="0" cy="762000"/>
          </a:xfrm>
          <a:custGeom>
            <a:avLst/>
            <a:gdLst/>
            <a:ahLst/>
            <a:cxnLst/>
            <a:rect l="l" t="t" r="r" b="b"/>
            <a:pathLst>
              <a:path h="762000">
                <a:moveTo>
                  <a:pt x="0" y="762000"/>
                </a:moveTo>
                <a:lnTo>
                  <a:pt x="0" y="0"/>
                </a:lnTo>
              </a:path>
            </a:pathLst>
          </a:custGeom>
          <a:ln w="12700">
            <a:solidFill>
              <a:srgbClr val="000000"/>
            </a:solidFill>
          </a:ln>
        </p:spPr>
        <p:txBody>
          <a:bodyPr wrap="square" lIns="0" tIns="0" rIns="0" bIns="0" rtlCol="0"/>
          <a:lstStyle/>
          <a:p>
            <a:endParaRPr/>
          </a:p>
        </p:txBody>
      </p:sp>
      <p:sp>
        <p:nvSpPr>
          <p:cNvPr id="22" name="object 22"/>
          <p:cNvSpPr/>
          <p:nvPr/>
        </p:nvSpPr>
        <p:spPr>
          <a:xfrm>
            <a:off x="1219200" y="5524500"/>
            <a:ext cx="1447800" cy="76200"/>
          </a:xfrm>
          <a:custGeom>
            <a:avLst/>
            <a:gdLst/>
            <a:ahLst/>
            <a:cxnLst/>
            <a:rect l="l" t="t" r="r" b="b"/>
            <a:pathLst>
              <a:path w="1447800" h="76200">
                <a:moveTo>
                  <a:pt x="1371600" y="0"/>
                </a:moveTo>
                <a:lnTo>
                  <a:pt x="1371600" y="76200"/>
                </a:lnTo>
                <a:lnTo>
                  <a:pt x="1435100" y="44450"/>
                </a:lnTo>
                <a:lnTo>
                  <a:pt x="1384300" y="44450"/>
                </a:lnTo>
                <a:lnTo>
                  <a:pt x="1384300" y="31750"/>
                </a:lnTo>
                <a:lnTo>
                  <a:pt x="1435100" y="31750"/>
                </a:lnTo>
                <a:lnTo>
                  <a:pt x="1371600" y="0"/>
                </a:lnTo>
                <a:close/>
              </a:path>
              <a:path w="1447800" h="76200">
                <a:moveTo>
                  <a:pt x="1371600" y="31750"/>
                </a:moveTo>
                <a:lnTo>
                  <a:pt x="0" y="31750"/>
                </a:lnTo>
                <a:lnTo>
                  <a:pt x="0" y="44450"/>
                </a:lnTo>
                <a:lnTo>
                  <a:pt x="1371600" y="44450"/>
                </a:lnTo>
                <a:lnTo>
                  <a:pt x="1371600" y="31750"/>
                </a:lnTo>
                <a:close/>
              </a:path>
              <a:path w="1447800" h="76200">
                <a:moveTo>
                  <a:pt x="1435100" y="31750"/>
                </a:moveTo>
                <a:lnTo>
                  <a:pt x="1384300" y="31750"/>
                </a:lnTo>
                <a:lnTo>
                  <a:pt x="1384300" y="44450"/>
                </a:lnTo>
                <a:lnTo>
                  <a:pt x="1435100" y="44450"/>
                </a:lnTo>
                <a:lnTo>
                  <a:pt x="1447800" y="38100"/>
                </a:lnTo>
                <a:lnTo>
                  <a:pt x="1435100" y="31750"/>
                </a:lnTo>
                <a:close/>
              </a:path>
            </a:pathLst>
          </a:custGeom>
          <a:solidFill>
            <a:srgbClr val="000000"/>
          </a:solidFill>
        </p:spPr>
        <p:txBody>
          <a:bodyPr wrap="square" lIns="0" tIns="0" rIns="0" bIns="0" rtlCol="0"/>
          <a:lstStyle/>
          <a:p>
            <a:endParaRPr/>
          </a:p>
        </p:txBody>
      </p:sp>
      <p:sp>
        <p:nvSpPr>
          <p:cNvPr id="23" name="object 23"/>
          <p:cNvSpPr/>
          <p:nvPr/>
        </p:nvSpPr>
        <p:spPr>
          <a:xfrm>
            <a:off x="1219200" y="1333500"/>
            <a:ext cx="1447800" cy="76200"/>
          </a:xfrm>
          <a:custGeom>
            <a:avLst/>
            <a:gdLst/>
            <a:ahLst/>
            <a:cxnLst/>
            <a:rect l="l" t="t" r="r" b="b"/>
            <a:pathLst>
              <a:path w="1447800" h="76200">
                <a:moveTo>
                  <a:pt x="1371600" y="0"/>
                </a:moveTo>
                <a:lnTo>
                  <a:pt x="1371600" y="76200"/>
                </a:lnTo>
                <a:lnTo>
                  <a:pt x="1435100" y="44450"/>
                </a:lnTo>
                <a:lnTo>
                  <a:pt x="1384300" y="44450"/>
                </a:lnTo>
                <a:lnTo>
                  <a:pt x="1384300" y="31750"/>
                </a:lnTo>
                <a:lnTo>
                  <a:pt x="1435100" y="31750"/>
                </a:lnTo>
                <a:lnTo>
                  <a:pt x="1371600" y="0"/>
                </a:lnTo>
                <a:close/>
              </a:path>
              <a:path w="1447800" h="76200">
                <a:moveTo>
                  <a:pt x="1371600" y="31750"/>
                </a:moveTo>
                <a:lnTo>
                  <a:pt x="0" y="31750"/>
                </a:lnTo>
                <a:lnTo>
                  <a:pt x="0" y="44450"/>
                </a:lnTo>
                <a:lnTo>
                  <a:pt x="1371600" y="44450"/>
                </a:lnTo>
                <a:lnTo>
                  <a:pt x="1371600" y="31750"/>
                </a:lnTo>
                <a:close/>
              </a:path>
              <a:path w="1447800" h="76200">
                <a:moveTo>
                  <a:pt x="1435100" y="31750"/>
                </a:moveTo>
                <a:lnTo>
                  <a:pt x="1384300" y="31750"/>
                </a:lnTo>
                <a:lnTo>
                  <a:pt x="1384300" y="44450"/>
                </a:lnTo>
                <a:lnTo>
                  <a:pt x="1435100" y="44450"/>
                </a:lnTo>
                <a:lnTo>
                  <a:pt x="1447800" y="38100"/>
                </a:lnTo>
                <a:lnTo>
                  <a:pt x="1435100" y="31750"/>
                </a:lnTo>
                <a:close/>
              </a:path>
            </a:pathLst>
          </a:custGeom>
          <a:solidFill>
            <a:srgbClr val="000000"/>
          </a:solidFill>
        </p:spPr>
        <p:txBody>
          <a:bodyPr wrap="square" lIns="0" tIns="0" rIns="0" bIns="0" rtlCol="0"/>
          <a:lstStyle/>
          <a:p>
            <a:endParaRPr/>
          </a:p>
        </p:txBody>
      </p:sp>
      <p:sp>
        <p:nvSpPr>
          <p:cNvPr id="24" name="object 24"/>
          <p:cNvSpPr/>
          <p:nvPr/>
        </p:nvSpPr>
        <p:spPr>
          <a:xfrm>
            <a:off x="5143500" y="4038600"/>
            <a:ext cx="76200" cy="1524000"/>
          </a:xfrm>
          <a:custGeom>
            <a:avLst/>
            <a:gdLst/>
            <a:ahLst/>
            <a:cxnLst/>
            <a:rect l="l" t="t" r="r" b="b"/>
            <a:pathLst>
              <a:path w="76200" h="1524000">
                <a:moveTo>
                  <a:pt x="44450" y="63500"/>
                </a:moveTo>
                <a:lnTo>
                  <a:pt x="31750" y="63500"/>
                </a:lnTo>
                <a:lnTo>
                  <a:pt x="31750" y="1524000"/>
                </a:lnTo>
                <a:lnTo>
                  <a:pt x="44450" y="1524000"/>
                </a:lnTo>
                <a:lnTo>
                  <a:pt x="44450" y="63500"/>
                </a:lnTo>
                <a:close/>
              </a:path>
              <a:path w="76200" h="1524000">
                <a:moveTo>
                  <a:pt x="38100" y="0"/>
                </a:moveTo>
                <a:lnTo>
                  <a:pt x="0" y="76200"/>
                </a:lnTo>
                <a:lnTo>
                  <a:pt x="31750" y="76200"/>
                </a:lnTo>
                <a:lnTo>
                  <a:pt x="31750" y="63500"/>
                </a:lnTo>
                <a:lnTo>
                  <a:pt x="69850" y="63500"/>
                </a:lnTo>
                <a:lnTo>
                  <a:pt x="38100" y="0"/>
                </a:lnTo>
                <a:close/>
              </a:path>
              <a:path w="76200" h="1524000">
                <a:moveTo>
                  <a:pt x="69850" y="63500"/>
                </a:moveTo>
                <a:lnTo>
                  <a:pt x="44450" y="63500"/>
                </a:lnTo>
                <a:lnTo>
                  <a:pt x="44450" y="76200"/>
                </a:lnTo>
                <a:lnTo>
                  <a:pt x="76200" y="76200"/>
                </a:lnTo>
                <a:lnTo>
                  <a:pt x="69850" y="63500"/>
                </a:lnTo>
                <a:close/>
              </a:path>
            </a:pathLst>
          </a:custGeom>
          <a:solidFill>
            <a:srgbClr val="000000"/>
          </a:solidFill>
        </p:spPr>
        <p:txBody>
          <a:bodyPr wrap="square" lIns="0" tIns="0" rIns="0" bIns="0" rtlCol="0"/>
          <a:lstStyle/>
          <a:p>
            <a:endParaRPr/>
          </a:p>
        </p:txBody>
      </p:sp>
      <p:sp>
        <p:nvSpPr>
          <p:cNvPr id="25" name="object 25"/>
          <p:cNvSpPr/>
          <p:nvPr/>
        </p:nvSpPr>
        <p:spPr>
          <a:xfrm>
            <a:off x="5219700" y="1371600"/>
            <a:ext cx="76200" cy="1524000"/>
          </a:xfrm>
          <a:custGeom>
            <a:avLst/>
            <a:gdLst/>
            <a:ahLst/>
            <a:cxnLst/>
            <a:rect l="l" t="t" r="r" b="b"/>
            <a:pathLst>
              <a:path w="76200" h="1524000">
                <a:moveTo>
                  <a:pt x="31750" y="1447800"/>
                </a:moveTo>
                <a:lnTo>
                  <a:pt x="0" y="1447800"/>
                </a:lnTo>
                <a:lnTo>
                  <a:pt x="38100" y="1524000"/>
                </a:lnTo>
                <a:lnTo>
                  <a:pt x="69850" y="1460500"/>
                </a:lnTo>
                <a:lnTo>
                  <a:pt x="31750" y="1460500"/>
                </a:lnTo>
                <a:lnTo>
                  <a:pt x="31750" y="1447800"/>
                </a:lnTo>
                <a:close/>
              </a:path>
              <a:path w="76200" h="1524000">
                <a:moveTo>
                  <a:pt x="44450" y="0"/>
                </a:moveTo>
                <a:lnTo>
                  <a:pt x="31750" y="0"/>
                </a:lnTo>
                <a:lnTo>
                  <a:pt x="31750" y="1460500"/>
                </a:lnTo>
                <a:lnTo>
                  <a:pt x="44450" y="1460500"/>
                </a:lnTo>
                <a:lnTo>
                  <a:pt x="44450" y="0"/>
                </a:lnTo>
                <a:close/>
              </a:path>
              <a:path w="76200" h="1524000">
                <a:moveTo>
                  <a:pt x="76200" y="1447800"/>
                </a:moveTo>
                <a:lnTo>
                  <a:pt x="44450" y="1447800"/>
                </a:lnTo>
                <a:lnTo>
                  <a:pt x="44450" y="1460500"/>
                </a:lnTo>
                <a:lnTo>
                  <a:pt x="69850" y="1460500"/>
                </a:lnTo>
                <a:lnTo>
                  <a:pt x="76200" y="1447800"/>
                </a:lnTo>
                <a:close/>
              </a:path>
            </a:pathLst>
          </a:custGeom>
          <a:solidFill>
            <a:srgbClr val="000000"/>
          </a:solidFill>
        </p:spPr>
        <p:txBody>
          <a:bodyPr wrap="square" lIns="0" tIns="0" rIns="0" bIns="0" rtlCol="0"/>
          <a:lstStyle/>
          <a:p>
            <a:endParaRPr/>
          </a:p>
        </p:txBody>
      </p:sp>
      <p:sp>
        <p:nvSpPr>
          <p:cNvPr id="26" name="object 26"/>
          <p:cNvSpPr/>
          <p:nvPr/>
        </p:nvSpPr>
        <p:spPr>
          <a:xfrm>
            <a:off x="2358135" y="2662173"/>
            <a:ext cx="461645" cy="386080"/>
          </a:xfrm>
          <a:custGeom>
            <a:avLst/>
            <a:gdLst/>
            <a:ahLst/>
            <a:cxnLst/>
            <a:rect l="l" t="t" r="r" b="b"/>
            <a:pathLst>
              <a:path w="461644" h="386080">
                <a:moveTo>
                  <a:pt x="398658" y="341867"/>
                </a:moveTo>
                <a:lnTo>
                  <a:pt x="378332" y="366267"/>
                </a:lnTo>
                <a:lnTo>
                  <a:pt x="461263" y="385825"/>
                </a:lnTo>
                <a:lnTo>
                  <a:pt x="445599" y="350012"/>
                </a:lnTo>
                <a:lnTo>
                  <a:pt x="408431" y="350012"/>
                </a:lnTo>
                <a:lnTo>
                  <a:pt x="398658" y="341867"/>
                </a:lnTo>
                <a:close/>
              </a:path>
              <a:path w="461644" h="386080">
                <a:moveTo>
                  <a:pt x="406795" y="332098"/>
                </a:moveTo>
                <a:lnTo>
                  <a:pt x="398658" y="341867"/>
                </a:lnTo>
                <a:lnTo>
                  <a:pt x="408431" y="350012"/>
                </a:lnTo>
                <a:lnTo>
                  <a:pt x="416559" y="340233"/>
                </a:lnTo>
                <a:lnTo>
                  <a:pt x="406795" y="332098"/>
                </a:lnTo>
                <a:close/>
              </a:path>
              <a:path w="461644" h="386080">
                <a:moveTo>
                  <a:pt x="427100" y="307721"/>
                </a:moveTo>
                <a:lnTo>
                  <a:pt x="406795" y="332098"/>
                </a:lnTo>
                <a:lnTo>
                  <a:pt x="416559" y="340233"/>
                </a:lnTo>
                <a:lnTo>
                  <a:pt x="408431" y="350012"/>
                </a:lnTo>
                <a:lnTo>
                  <a:pt x="445599" y="350012"/>
                </a:lnTo>
                <a:lnTo>
                  <a:pt x="427100" y="307721"/>
                </a:lnTo>
                <a:close/>
              </a:path>
              <a:path w="461644" h="386080">
                <a:moveTo>
                  <a:pt x="8127" y="0"/>
                </a:moveTo>
                <a:lnTo>
                  <a:pt x="0" y="9651"/>
                </a:lnTo>
                <a:lnTo>
                  <a:pt x="398658" y="341867"/>
                </a:lnTo>
                <a:lnTo>
                  <a:pt x="406795" y="332098"/>
                </a:lnTo>
                <a:lnTo>
                  <a:pt x="8127" y="0"/>
                </a:lnTo>
                <a:close/>
              </a:path>
            </a:pathLst>
          </a:custGeom>
          <a:solidFill>
            <a:srgbClr val="000000"/>
          </a:solidFill>
        </p:spPr>
        <p:txBody>
          <a:bodyPr wrap="square" lIns="0" tIns="0" rIns="0" bIns="0" rtlCol="0"/>
          <a:lstStyle/>
          <a:p>
            <a:endParaRPr/>
          </a:p>
        </p:txBody>
      </p:sp>
      <p:sp>
        <p:nvSpPr>
          <p:cNvPr id="27" name="object 27"/>
          <p:cNvSpPr/>
          <p:nvPr/>
        </p:nvSpPr>
        <p:spPr>
          <a:xfrm>
            <a:off x="2357754" y="3733800"/>
            <a:ext cx="461645" cy="461645"/>
          </a:xfrm>
          <a:custGeom>
            <a:avLst/>
            <a:gdLst/>
            <a:ahLst/>
            <a:cxnLst/>
            <a:rect l="l" t="t" r="r" b="b"/>
            <a:pathLst>
              <a:path w="461644" h="461645">
                <a:moveTo>
                  <a:pt x="403289" y="49340"/>
                </a:moveTo>
                <a:lnTo>
                  <a:pt x="0" y="452755"/>
                </a:lnTo>
                <a:lnTo>
                  <a:pt x="8889" y="461644"/>
                </a:lnTo>
                <a:lnTo>
                  <a:pt x="412304" y="58355"/>
                </a:lnTo>
                <a:lnTo>
                  <a:pt x="403289" y="49340"/>
                </a:lnTo>
                <a:close/>
              </a:path>
              <a:path w="461644" h="461645">
                <a:moveTo>
                  <a:pt x="448182" y="40386"/>
                </a:moveTo>
                <a:lnTo>
                  <a:pt x="412242" y="40386"/>
                </a:lnTo>
                <a:lnTo>
                  <a:pt x="421258" y="49402"/>
                </a:lnTo>
                <a:lnTo>
                  <a:pt x="412304" y="58355"/>
                </a:lnTo>
                <a:lnTo>
                  <a:pt x="434720" y="80772"/>
                </a:lnTo>
                <a:lnTo>
                  <a:pt x="448182" y="40386"/>
                </a:lnTo>
                <a:close/>
              </a:path>
              <a:path w="461644" h="461645">
                <a:moveTo>
                  <a:pt x="412242" y="40386"/>
                </a:moveTo>
                <a:lnTo>
                  <a:pt x="403289" y="49340"/>
                </a:lnTo>
                <a:lnTo>
                  <a:pt x="412304" y="58355"/>
                </a:lnTo>
                <a:lnTo>
                  <a:pt x="421258" y="49402"/>
                </a:lnTo>
                <a:lnTo>
                  <a:pt x="412242" y="40386"/>
                </a:lnTo>
                <a:close/>
              </a:path>
              <a:path w="461644" h="461645">
                <a:moveTo>
                  <a:pt x="461644" y="0"/>
                </a:moveTo>
                <a:lnTo>
                  <a:pt x="380872" y="26924"/>
                </a:lnTo>
                <a:lnTo>
                  <a:pt x="403289" y="49340"/>
                </a:lnTo>
                <a:lnTo>
                  <a:pt x="412242" y="40386"/>
                </a:lnTo>
                <a:lnTo>
                  <a:pt x="448182" y="40386"/>
                </a:lnTo>
                <a:lnTo>
                  <a:pt x="461644" y="0"/>
                </a:lnTo>
                <a:close/>
              </a:path>
            </a:pathLst>
          </a:custGeom>
          <a:solidFill>
            <a:srgbClr val="000000"/>
          </a:solidFill>
        </p:spPr>
        <p:txBody>
          <a:bodyPr wrap="square" lIns="0" tIns="0" rIns="0" bIns="0" rtlCol="0"/>
          <a:lstStyle/>
          <a:p>
            <a:endParaRPr/>
          </a:p>
        </p:txBody>
      </p:sp>
      <p:sp>
        <p:nvSpPr>
          <p:cNvPr id="28" name="object 28"/>
          <p:cNvSpPr/>
          <p:nvPr/>
        </p:nvSpPr>
        <p:spPr>
          <a:xfrm>
            <a:off x="4191000" y="3314700"/>
            <a:ext cx="381000" cy="76200"/>
          </a:xfrm>
          <a:custGeom>
            <a:avLst/>
            <a:gdLst/>
            <a:ahLst/>
            <a:cxnLst/>
            <a:rect l="l" t="t" r="r" b="b"/>
            <a:pathLst>
              <a:path w="381000" h="76200">
                <a:moveTo>
                  <a:pt x="304800" y="0"/>
                </a:moveTo>
                <a:lnTo>
                  <a:pt x="304800" y="76200"/>
                </a:lnTo>
                <a:lnTo>
                  <a:pt x="368300" y="44450"/>
                </a:lnTo>
                <a:lnTo>
                  <a:pt x="317500" y="44450"/>
                </a:lnTo>
                <a:lnTo>
                  <a:pt x="317500" y="31750"/>
                </a:lnTo>
                <a:lnTo>
                  <a:pt x="368300" y="31750"/>
                </a:lnTo>
                <a:lnTo>
                  <a:pt x="304800" y="0"/>
                </a:lnTo>
                <a:close/>
              </a:path>
              <a:path w="381000" h="76200">
                <a:moveTo>
                  <a:pt x="304800" y="31750"/>
                </a:moveTo>
                <a:lnTo>
                  <a:pt x="0" y="31750"/>
                </a:lnTo>
                <a:lnTo>
                  <a:pt x="0" y="44450"/>
                </a:lnTo>
                <a:lnTo>
                  <a:pt x="304800" y="44450"/>
                </a:lnTo>
                <a:lnTo>
                  <a:pt x="304800" y="31750"/>
                </a:lnTo>
                <a:close/>
              </a:path>
              <a:path w="381000" h="76200">
                <a:moveTo>
                  <a:pt x="368300" y="31750"/>
                </a:moveTo>
                <a:lnTo>
                  <a:pt x="317500" y="31750"/>
                </a:lnTo>
                <a:lnTo>
                  <a:pt x="317500" y="44450"/>
                </a:lnTo>
                <a:lnTo>
                  <a:pt x="368300" y="44450"/>
                </a:lnTo>
                <a:lnTo>
                  <a:pt x="381000" y="38100"/>
                </a:lnTo>
                <a:lnTo>
                  <a:pt x="368300" y="31750"/>
                </a:lnTo>
                <a:close/>
              </a:path>
            </a:pathLst>
          </a:custGeom>
          <a:solidFill>
            <a:srgbClr val="000000"/>
          </a:solidFill>
        </p:spPr>
        <p:txBody>
          <a:bodyPr wrap="square" lIns="0" tIns="0" rIns="0" bIns="0" rtlCol="0"/>
          <a:lstStyle/>
          <a:p>
            <a:endParaRPr/>
          </a:p>
        </p:txBody>
      </p:sp>
      <p:sp>
        <p:nvSpPr>
          <p:cNvPr id="29" name="object 29"/>
          <p:cNvSpPr/>
          <p:nvPr/>
        </p:nvSpPr>
        <p:spPr>
          <a:xfrm>
            <a:off x="5943600" y="3390900"/>
            <a:ext cx="990600" cy="76200"/>
          </a:xfrm>
          <a:custGeom>
            <a:avLst/>
            <a:gdLst/>
            <a:ahLst/>
            <a:cxnLst/>
            <a:rect l="l" t="t" r="r" b="b"/>
            <a:pathLst>
              <a:path w="990600" h="76200">
                <a:moveTo>
                  <a:pt x="914400" y="0"/>
                </a:moveTo>
                <a:lnTo>
                  <a:pt x="914400" y="76200"/>
                </a:lnTo>
                <a:lnTo>
                  <a:pt x="977900" y="44450"/>
                </a:lnTo>
                <a:lnTo>
                  <a:pt x="927100" y="44450"/>
                </a:lnTo>
                <a:lnTo>
                  <a:pt x="927100" y="31750"/>
                </a:lnTo>
                <a:lnTo>
                  <a:pt x="977900" y="31750"/>
                </a:lnTo>
                <a:lnTo>
                  <a:pt x="914400" y="0"/>
                </a:lnTo>
                <a:close/>
              </a:path>
              <a:path w="990600" h="76200">
                <a:moveTo>
                  <a:pt x="914400" y="31750"/>
                </a:moveTo>
                <a:lnTo>
                  <a:pt x="0" y="31750"/>
                </a:lnTo>
                <a:lnTo>
                  <a:pt x="0" y="44450"/>
                </a:lnTo>
                <a:lnTo>
                  <a:pt x="914400" y="44450"/>
                </a:lnTo>
                <a:lnTo>
                  <a:pt x="914400" y="31750"/>
                </a:lnTo>
                <a:close/>
              </a:path>
              <a:path w="990600" h="76200">
                <a:moveTo>
                  <a:pt x="977900" y="31750"/>
                </a:moveTo>
                <a:lnTo>
                  <a:pt x="927100" y="31750"/>
                </a:lnTo>
                <a:lnTo>
                  <a:pt x="927100" y="44450"/>
                </a:lnTo>
                <a:lnTo>
                  <a:pt x="977900" y="44450"/>
                </a:lnTo>
                <a:lnTo>
                  <a:pt x="990600" y="38100"/>
                </a:lnTo>
                <a:lnTo>
                  <a:pt x="977900" y="31750"/>
                </a:lnTo>
                <a:close/>
              </a:path>
            </a:pathLst>
          </a:custGeom>
          <a:solidFill>
            <a:srgbClr val="000000"/>
          </a:solidFill>
        </p:spPr>
        <p:txBody>
          <a:bodyPr wrap="square" lIns="0" tIns="0" rIns="0" bIns="0" rtlCol="0"/>
          <a:lstStyle/>
          <a:p>
            <a:endParaRPr/>
          </a:p>
        </p:txBody>
      </p:sp>
      <p:sp>
        <p:nvSpPr>
          <p:cNvPr id="30" name="object 30"/>
          <p:cNvSpPr/>
          <p:nvPr/>
        </p:nvSpPr>
        <p:spPr>
          <a:xfrm>
            <a:off x="7658100" y="3657600"/>
            <a:ext cx="76200" cy="1143000"/>
          </a:xfrm>
          <a:custGeom>
            <a:avLst/>
            <a:gdLst/>
            <a:ahLst/>
            <a:cxnLst/>
            <a:rect l="l" t="t" r="r" b="b"/>
            <a:pathLst>
              <a:path w="76200" h="1143000">
                <a:moveTo>
                  <a:pt x="31750" y="1066800"/>
                </a:moveTo>
                <a:lnTo>
                  <a:pt x="0" y="1066800"/>
                </a:lnTo>
                <a:lnTo>
                  <a:pt x="38100" y="1143000"/>
                </a:lnTo>
                <a:lnTo>
                  <a:pt x="69850" y="1079500"/>
                </a:lnTo>
                <a:lnTo>
                  <a:pt x="31750" y="1079500"/>
                </a:lnTo>
                <a:lnTo>
                  <a:pt x="31750" y="1066800"/>
                </a:lnTo>
                <a:close/>
              </a:path>
              <a:path w="76200" h="1143000">
                <a:moveTo>
                  <a:pt x="44450" y="0"/>
                </a:moveTo>
                <a:lnTo>
                  <a:pt x="31750" y="0"/>
                </a:lnTo>
                <a:lnTo>
                  <a:pt x="31750" y="1079500"/>
                </a:lnTo>
                <a:lnTo>
                  <a:pt x="44450" y="1079500"/>
                </a:lnTo>
                <a:lnTo>
                  <a:pt x="44450" y="0"/>
                </a:lnTo>
                <a:close/>
              </a:path>
              <a:path w="76200" h="1143000">
                <a:moveTo>
                  <a:pt x="76200" y="1066800"/>
                </a:moveTo>
                <a:lnTo>
                  <a:pt x="44450" y="1066800"/>
                </a:lnTo>
                <a:lnTo>
                  <a:pt x="44450" y="1079500"/>
                </a:lnTo>
                <a:lnTo>
                  <a:pt x="69850" y="1079500"/>
                </a:lnTo>
                <a:lnTo>
                  <a:pt x="76200" y="1066800"/>
                </a:lnTo>
                <a:close/>
              </a:path>
            </a:pathLst>
          </a:custGeom>
          <a:solidFill>
            <a:srgbClr val="000000"/>
          </a:solidFill>
        </p:spPr>
        <p:txBody>
          <a:bodyPr wrap="square" lIns="0" tIns="0" rIns="0" bIns="0" rtlCol="0"/>
          <a:lstStyle/>
          <a:p>
            <a:endParaRPr/>
          </a:p>
        </p:txBody>
      </p:sp>
    </p:spTree>
    <p:extLst>
      <p:ext uri="{BB962C8B-B14F-4D97-AF65-F5344CB8AC3E}">
        <p14:creationId xmlns:p14="http://schemas.microsoft.com/office/powerpoint/2010/main" val="381320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3" name="object 3"/>
          <p:cNvSpPr/>
          <p:nvPr/>
        </p:nvSpPr>
        <p:spPr>
          <a:xfrm>
            <a:off x="0" y="2286000"/>
            <a:ext cx="228600" cy="2286000"/>
          </a:xfrm>
          <a:custGeom>
            <a:avLst/>
            <a:gdLst/>
            <a:ahLst/>
            <a:cxnLst/>
            <a:rect l="l" t="t" r="r" b="b"/>
            <a:pathLst>
              <a:path w="228600" h="2286000">
                <a:moveTo>
                  <a:pt x="0" y="2286000"/>
                </a:moveTo>
                <a:lnTo>
                  <a:pt x="228600" y="2286000"/>
                </a:lnTo>
                <a:lnTo>
                  <a:pt x="228600" y="0"/>
                </a:lnTo>
                <a:lnTo>
                  <a:pt x="0" y="0"/>
                </a:lnTo>
                <a:lnTo>
                  <a:pt x="0" y="2286000"/>
                </a:lnTo>
                <a:close/>
              </a:path>
            </a:pathLst>
          </a:custGeom>
          <a:solidFill>
            <a:srgbClr val="CCCC66"/>
          </a:solidFill>
        </p:spPr>
        <p:txBody>
          <a:bodyPr wrap="square" lIns="0" tIns="0" rIns="0" bIns="0" rtlCol="0"/>
          <a:lstStyle/>
          <a:p>
            <a:endParaRPr/>
          </a:p>
        </p:txBody>
      </p:sp>
      <p:sp>
        <p:nvSpPr>
          <p:cNvPr id="4" name="object 4"/>
          <p:cNvSpPr/>
          <p:nvPr/>
        </p:nvSpPr>
        <p:spPr>
          <a:xfrm>
            <a:off x="0" y="4572000"/>
            <a:ext cx="228600" cy="2286000"/>
          </a:xfrm>
          <a:custGeom>
            <a:avLst/>
            <a:gdLst/>
            <a:ahLst/>
            <a:cxnLst/>
            <a:rect l="l" t="t" r="r" b="b"/>
            <a:pathLst>
              <a:path w="228600" h="2286000">
                <a:moveTo>
                  <a:pt x="0" y="2286000"/>
                </a:moveTo>
                <a:lnTo>
                  <a:pt x="228600" y="2286000"/>
                </a:lnTo>
                <a:lnTo>
                  <a:pt x="228600" y="0"/>
                </a:lnTo>
                <a:lnTo>
                  <a:pt x="0" y="0"/>
                </a:lnTo>
                <a:lnTo>
                  <a:pt x="0" y="2286000"/>
                </a:lnTo>
                <a:close/>
              </a:path>
            </a:pathLst>
          </a:custGeom>
          <a:solidFill>
            <a:srgbClr val="999900"/>
          </a:solidFill>
        </p:spPr>
        <p:txBody>
          <a:bodyPr wrap="square" lIns="0" tIns="0" rIns="0" bIns="0" rtlCol="0"/>
          <a:lstStyle/>
          <a:p>
            <a:endParaRPr/>
          </a:p>
        </p:txBody>
      </p:sp>
      <p:sp>
        <p:nvSpPr>
          <p:cNvPr id="5" name="object 5"/>
          <p:cNvSpPr txBox="1">
            <a:spLocks noGrp="1"/>
          </p:cNvSpPr>
          <p:nvPr>
            <p:ph type="title"/>
          </p:nvPr>
        </p:nvSpPr>
        <p:spPr>
          <a:xfrm>
            <a:off x="535940" y="0"/>
            <a:ext cx="4260215" cy="696595"/>
          </a:xfrm>
          <a:prstGeom prst="rect">
            <a:avLst/>
          </a:prstGeom>
        </p:spPr>
        <p:txBody>
          <a:bodyPr vert="horz" wrap="square" lIns="0" tIns="12700" rIns="0" bIns="0" rtlCol="0">
            <a:spAutoFit/>
          </a:bodyPr>
          <a:lstStyle/>
          <a:p>
            <a:pPr marL="12700">
              <a:lnSpc>
                <a:spcPct val="100000"/>
              </a:lnSpc>
              <a:spcBef>
                <a:spcPts val="100"/>
              </a:spcBef>
            </a:pPr>
            <a:r>
              <a:rPr sz="4400" b="0" spc="-5" dirty="0">
                <a:solidFill>
                  <a:srgbClr val="999900"/>
                </a:solidFill>
                <a:latin typeface="Garamond"/>
                <a:cs typeface="Garamond"/>
              </a:rPr>
              <a:t>Conflict</a:t>
            </a:r>
            <a:r>
              <a:rPr sz="4400" b="0" spc="-55" dirty="0">
                <a:solidFill>
                  <a:srgbClr val="999900"/>
                </a:solidFill>
                <a:latin typeface="Garamond"/>
                <a:cs typeface="Garamond"/>
              </a:rPr>
              <a:t> </a:t>
            </a:r>
            <a:r>
              <a:rPr sz="4400" b="0" dirty="0">
                <a:solidFill>
                  <a:srgbClr val="999900"/>
                </a:solidFill>
                <a:latin typeface="Garamond"/>
                <a:cs typeface="Garamond"/>
              </a:rPr>
              <a:t>Resolution</a:t>
            </a:r>
            <a:endParaRPr sz="4400">
              <a:latin typeface="Garamond"/>
              <a:cs typeface="Garamond"/>
            </a:endParaRPr>
          </a:p>
        </p:txBody>
      </p:sp>
      <p:sp>
        <p:nvSpPr>
          <p:cNvPr id="6" name="object 6"/>
          <p:cNvSpPr txBox="1"/>
          <p:nvPr/>
        </p:nvSpPr>
        <p:spPr>
          <a:xfrm>
            <a:off x="535940" y="808075"/>
            <a:ext cx="7969884" cy="4488815"/>
          </a:xfrm>
          <a:prstGeom prst="rect">
            <a:avLst/>
          </a:prstGeom>
        </p:spPr>
        <p:txBody>
          <a:bodyPr vert="horz" wrap="square" lIns="0" tIns="73660" rIns="0" bIns="0" rtlCol="0">
            <a:spAutoFit/>
          </a:bodyPr>
          <a:lstStyle/>
          <a:p>
            <a:pPr marL="355600" indent="-342900">
              <a:lnSpc>
                <a:spcPct val="100000"/>
              </a:lnSpc>
              <a:spcBef>
                <a:spcPts val="580"/>
              </a:spcBef>
              <a:buClr>
                <a:srgbClr val="666600"/>
              </a:buClr>
              <a:buSzPct val="75000"/>
              <a:buFont typeface="Wingdings"/>
              <a:buChar char=""/>
              <a:tabLst>
                <a:tab pos="354965" algn="l"/>
                <a:tab pos="355600" algn="l"/>
              </a:tabLst>
            </a:pPr>
            <a:r>
              <a:rPr sz="2000" spc="-5" dirty="0">
                <a:latin typeface="Verdana"/>
                <a:cs typeface="Verdana"/>
              </a:rPr>
              <a:t>Family Decisions are bound to </a:t>
            </a:r>
            <a:r>
              <a:rPr sz="2000" dirty="0">
                <a:latin typeface="Verdana"/>
                <a:cs typeface="Verdana"/>
              </a:rPr>
              <a:t>create</a:t>
            </a:r>
            <a:r>
              <a:rPr sz="2000" spc="-70" dirty="0">
                <a:latin typeface="Verdana"/>
                <a:cs typeface="Verdana"/>
              </a:rPr>
              <a:t> </a:t>
            </a:r>
            <a:r>
              <a:rPr sz="2000" spc="-5" dirty="0">
                <a:latin typeface="Verdana"/>
                <a:cs typeface="Verdana"/>
              </a:rPr>
              <a:t>conflict</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Conflicts are resolved</a:t>
            </a:r>
            <a:r>
              <a:rPr sz="2000" spc="-55" dirty="0">
                <a:latin typeface="Verdana"/>
                <a:cs typeface="Verdana"/>
              </a:rPr>
              <a:t> </a:t>
            </a:r>
            <a:r>
              <a:rPr sz="2000" spc="-5" dirty="0">
                <a:latin typeface="Verdana"/>
                <a:cs typeface="Verdana"/>
              </a:rPr>
              <a:t>by:</a:t>
            </a:r>
            <a:endParaRPr sz="2000">
              <a:latin typeface="Verdana"/>
              <a:cs typeface="Verdana"/>
            </a:endParaRPr>
          </a:p>
          <a:p>
            <a:pPr marL="756285" lvl="1" indent="-287020">
              <a:lnSpc>
                <a:spcPct val="100000"/>
              </a:lnSpc>
              <a:spcBef>
                <a:spcPts val="439"/>
              </a:spcBef>
              <a:buClr>
                <a:srgbClr val="999900"/>
              </a:buClr>
              <a:buSzPct val="75000"/>
              <a:buFont typeface="Wingdings"/>
              <a:buChar char=""/>
              <a:tabLst>
                <a:tab pos="756285" algn="l"/>
                <a:tab pos="756920" algn="l"/>
              </a:tabLst>
            </a:pPr>
            <a:r>
              <a:rPr sz="1800" dirty="0">
                <a:latin typeface="Verdana"/>
                <a:cs typeface="Verdana"/>
              </a:rPr>
              <a:t>Bargaining:</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Reaching </a:t>
            </a:r>
            <a:r>
              <a:rPr sz="1600" spc="-5" dirty="0">
                <a:latin typeface="Verdana"/>
                <a:cs typeface="Verdana"/>
              </a:rPr>
              <a:t>a compromise on </a:t>
            </a:r>
            <a:r>
              <a:rPr sz="1600" spc="-10" dirty="0">
                <a:latin typeface="Verdana"/>
                <a:cs typeface="Verdana"/>
              </a:rPr>
              <a:t>which </a:t>
            </a:r>
            <a:r>
              <a:rPr sz="1600" spc="-5" dirty="0">
                <a:latin typeface="Verdana"/>
                <a:cs typeface="Verdana"/>
              </a:rPr>
              <a:t>product to</a:t>
            </a:r>
            <a:r>
              <a:rPr sz="1600" spc="135" dirty="0">
                <a:latin typeface="Verdana"/>
                <a:cs typeface="Verdana"/>
              </a:rPr>
              <a:t> </a:t>
            </a:r>
            <a:r>
              <a:rPr sz="1600" spc="-10" dirty="0">
                <a:latin typeface="Verdana"/>
                <a:cs typeface="Verdana"/>
              </a:rPr>
              <a:t>buy</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Impression Management:</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Misrepresentation of facts </a:t>
            </a:r>
            <a:r>
              <a:rPr sz="1600" spc="-10" dirty="0">
                <a:latin typeface="Verdana"/>
                <a:cs typeface="Verdana"/>
              </a:rPr>
              <a:t>in </a:t>
            </a:r>
            <a:r>
              <a:rPr sz="1600" spc="-5" dirty="0">
                <a:latin typeface="Verdana"/>
                <a:cs typeface="Verdana"/>
              </a:rPr>
              <a:t>order to create favorable</a:t>
            </a:r>
            <a:r>
              <a:rPr sz="1600" spc="170" dirty="0">
                <a:latin typeface="Verdana"/>
                <a:cs typeface="Verdana"/>
              </a:rPr>
              <a:t> </a:t>
            </a:r>
            <a:r>
              <a:rPr sz="1600" spc="-10" dirty="0">
                <a:latin typeface="Verdana"/>
                <a:cs typeface="Verdana"/>
              </a:rPr>
              <a:t>impressions</a:t>
            </a:r>
            <a:endParaRPr sz="1600">
              <a:latin typeface="Verdana"/>
              <a:cs typeface="Verdana"/>
            </a:endParaRPr>
          </a:p>
          <a:p>
            <a:pPr marL="756285" lvl="1" indent="-287020">
              <a:lnSpc>
                <a:spcPct val="100000"/>
              </a:lnSpc>
              <a:spcBef>
                <a:spcPts val="439"/>
              </a:spcBef>
              <a:buClr>
                <a:srgbClr val="999900"/>
              </a:buClr>
              <a:buSzPct val="75000"/>
              <a:buFont typeface="Wingdings"/>
              <a:buChar char=""/>
              <a:tabLst>
                <a:tab pos="756285" algn="l"/>
                <a:tab pos="756920" algn="l"/>
              </a:tabLst>
            </a:pPr>
            <a:r>
              <a:rPr sz="1800" dirty="0">
                <a:latin typeface="Verdana"/>
                <a:cs typeface="Verdana"/>
              </a:rPr>
              <a:t>Use of</a:t>
            </a:r>
            <a:r>
              <a:rPr sz="1800" spc="-20" dirty="0">
                <a:latin typeface="Verdana"/>
                <a:cs typeface="Verdana"/>
              </a:rPr>
              <a:t> </a:t>
            </a:r>
            <a:r>
              <a:rPr sz="1800" spc="-5" dirty="0">
                <a:latin typeface="Verdana"/>
                <a:cs typeface="Verdana"/>
              </a:rPr>
              <a:t>Authority: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Claiming superior </a:t>
            </a:r>
            <a:r>
              <a:rPr sz="1600" spc="-5" dirty="0">
                <a:latin typeface="Verdana"/>
                <a:cs typeface="Verdana"/>
              </a:rPr>
              <a:t>authority to resolve the</a:t>
            </a:r>
            <a:r>
              <a:rPr sz="1600" spc="135" dirty="0">
                <a:latin typeface="Verdana"/>
                <a:cs typeface="Verdana"/>
              </a:rPr>
              <a:t> </a:t>
            </a:r>
            <a:r>
              <a:rPr sz="1600" spc="-5" dirty="0">
                <a:latin typeface="Verdana"/>
                <a:cs typeface="Verdana"/>
              </a:rPr>
              <a:t>conflict</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Reasoning:</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Using </a:t>
            </a:r>
            <a:r>
              <a:rPr sz="1600" spc="-5" dirty="0">
                <a:latin typeface="Verdana"/>
                <a:cs typeface="Verdana"/>
              </a:rPr>
              <a:t>logical arguments </a:t>
            </a:r>
            <a:r>
              <a:rPr sz="1600" spc="-10" dirty="0">
                <a:latin typeface="Verdana"/>
                <a:cs typeface="Verdana"/>
              </a:rPr>
              <a:t>to </a:t>
            </a:r>
            <a:r>
              <a:rPr sz="1600" spc="-5" dirty="0">
                <a:latin typeface="Verdana"/>
                <a:cs typeface="Verdana"/>
              </a:rPr>
              <a:t>resolve the</a:t>
            </a:r>
            <a:r>
              <a:rPr sz="1600" spc="120" dirty="0">
                <a:latin typeface="Verdana"/>
                <a:cs typeface="Verdana"/>
              </a:rPr>
              <a:t> </a:t>
            </a:r>
            <a:r>
              <a:rPr sz="1600" spc="-5" dirty="0">
                <a:latin typeface="Verdana"/>
                <a:cs typeface="Verdana"/>
              </a:rPr>
              <a:t>conflict</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dirty="0">
                <a:latin typeface="Verdana"/>
                <a:cs typeface="Verdana"/>
              </a:rPr>
              <a:t>Playing on</a:t>
            </a:r>
            <a:r>
              <a:rPr sz="1800" spc="-30" dirty="0">
                <a:latin typeface="Verdana"/>
                <a:cs typeface="Verdana"/>
              </a:rPr>
              <a:t> </a:t>
            </a:r>
            <a:r>
              <a:rPr sz="1800" spc="-5" dirty="0">
                <a:latin typeface="Verdana"/>
                <a:cs typeface="Verdana"/>
              </a:rPr>
              <a:t>Emotions:</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Using </a:t>
            </a:r>
            <a:r>
              <a:rPr sz="1600" spc="-5" dirty="0">
                <a:latin typeface="Verdana"/>
                <a:cs typeface="Verdana"/>
              </a:rPr>
              <a:t>emotions to resolve the</a:t>
            </a:r>
            <a:r>
              <a:rPr sz="1600" spc="90" dirty="0">
                <a:latin typeface="Verdana"/>
                <a:cs typeface="Verdana"/>
              </a:rPr>
              <a:t> </a:t>
            </a:r>
            <a:r>
              <a:rPr sz="1600" spc="-5" dirty="0">
                <a:latin typeface="Verdana"/>
                <a:cs typeface="Verdana"/>
              </a:rPr>
              <a:t>conflict</a:t>
            </a:r>
            <a:endParaRPr sz="1600">
              <a:latin typeface="Verdana"/>
              <a:cs typeface="Verdana"/>
            </a:endParaRPr>
          </a:p>
          <a:p>
            <a:pPr marL="756285" lvl="1" indent="-287020">
              <a:lnSpc>
                <a:spcPct val="100000"/>
              </a:lnSpc>
              <a:spcBef>
                <a:spcPts val="439"/>
              </a:spcBef>
              <a:buClr>
                <a:srgbClr val="999900"/>
              </a:buClr>
              <a:buSzPct val="75000"/>
              <a:buFont typeface="Wingdings"/>
              <a:buChar char=""/>
              <a:tabLst>
                <a:tab pos="756285" algn="l"/>
                <a:tab pos="756920" algn="l"/>
              </a:tabLst>
            </a:pPr>
            <a:r>
              <a:rPr sz="1800" dirty="0">
                <a:latin typeface="Verdana"/>
                <a:cs typeface="Verdana"/>
              </a:rPr>
              <a:t>Additional</a:t>
            </a:r>
            <a:r>
              <a:rPr sz="1800" spc="-20" dirty="0">
                <a:latin typeface="Verdana"/>
                <a:cs typeface="Verdana"/>
              </a:rPr>
              <a:t> </a:t>
            </a:r>
            <a:r>
              <a:rPr sz="1800" dirty="0">
                <a:latin typeface="Verdana"/>
                <a:cs typeface="Verdana"/>
              </a:rPr>
              <a:t>Information:</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Getting </a:t>
            </a:r>
            <a:r>
              <a:rPr sz="1600" spc="-5" dirty="0">
                <a:latin typeface="Verdana"/>
                <a:cs typeface="Verdana"/>
              </a:rPr>
              <a:t>additional Data or </a:t>
            </a:r>
            <a:r>
              <a:rPr sz="1600" spc="-10" dirty="0">
                <a:latin typeface="Verdana"/>
                <a:cs typeface="Verdana"/>
              </a:rPr>
              <a:t>Third Party</a:t>
            </a:r>
            <a:r>
              <a:rPr sz="1600" spc="105" dirty="0">
                <a:latin typeface="Verdana"/>
                <a:cs typeface="Verdana"/>
              </a:rPr>
              <a:t> </a:t>
            </a:r>
            <a:r>
              <a:rPr sz="1600" spc="-5" dirty="0">
                <a:latin typeface="Verdana"/>
                <a:cs typeface="Verdana"/>
              </a:rPr>
              <a:t>Information</a:t>
            </a:r>
            <a:endParaRPr sz="1600">
              <a:latin typeface="Verdana"/>
              <a:cs typeface="Verdana"/>
            </a:endParaRPr>
          </a:p>
        </p:txBody>
      </p:sp>
    </p:spTree>
    <p:extLst>
      <p:ext uri="{BB962C8B-B14F-4D97-AF65-F5344CB8AC3E}">
        <p14:creationId xmlns:p14="http://schemas.microsoft.com/office/powerpoint/2010/main" val="35406314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Family Life Cycle Stages</a:t>
            </a:r>
            <a:endParaRPr lang="en-IN" dirty="0"/>
          </a:p>
        </p:txBody>
      </p:sp>
      <p:sp>
        <p:nvSpPr>
          <p:cNvPr id="6" name="Rectangle 5"/>
          <p:cNvSpPr/>
          <p:nvPr/>
        </p:nvSpPr>
        <p:spPr>
          <a:xfrm>
            <a:off x="1043608" y="4437112"/>
            <a:ext cx="4572000" cy="646331"/>
          </a:xfrm>
          <a:prstGeom prst="rect">
            <a:avLst/>
          </a:prstGeom>
        </p:spPr>
        <p:txBody>
          <a:bodyPr>
            <a:spAutoFit/>
          </a:bodyPr>
          <a:lstStyle/>
          <a:p>
            <a:r>
              <a:rPr lang="en-IN" dirty="0"/>
              <a:t>https://www.youtube.com/watch?v=Mk8AMV0gpk0</a:t>
            </a:r>
          </a:p>
        </p:txBody>
      </p:sp>
    </p:spTree>
    <p:extLst>
      <p:ext uri="{BB962C8B-B14F-4D97-AF65-F5344CB8AC3E}">
        <p14:creationId xmlns:p14="http://schemas.microsoft.com/office/powerpoint/2010/main" val="4985828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a:p>
        </p:txBody>
      </p:sp>
      <p:sp>
        <p:nvSpPr>
          <p:cNvPr id="3" name="Subtitle 2"/>
          <p:cNvSpPr>
            <a:spLocks noGrp="1"/>
          </p:cNvSpPr>
          <p:nvPr>
            <p:ph type="subTitle" idx="1"/>
          </p:nvPr>
        </p:nvSpPr>
        <p:spPr/>
        <p:txBody>
          <a:bodyPr/>
          <a:lstStyle/>
          <a:p>
            <a:endParaRPr lang="en-IN"/>
          </a:p>
        </p:txBody>
      </p:sp>
      <p:pic>
        <p:nvPicPr>
          <p:cNvPr id="1026" name="Picture 2" descr="Family Influence on Consumer Behaviour - BBA|mant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5876"/>
            <a:ext cx="8296275" cy="666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965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5" name="object 5"/>
          <p:cNvSpPr txBox="1">
            <a:spLocks noGrp="1"/>
          </p:cNvSpPr>
          <p:nvPr>
            <p:ph type="title"/>
          </p:nvPr>
        </p:nvSpPr>
        <p:spPr>
          <a:xfrm>
            <a:off x="535940" y="0"/>
            <a:ext cx="5085715"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999900"/>
                </a:solidFill>
                <a:latin typeface="Garamond"/>
                <a:cs typeface="Garamond"/>
              </a:rPr>
              <a:t>Family Life </a:t>
            </a:r>
            <a:r>
              <a:rPr sz="4400" b="0" spc="-5" dirty="0">
                <a:solidFill>
                  <a:srgbClr val="999900"/>
                </a:solidFill>
                <a:latin typeface="Garamond"/>
                <a:cs typeface="Garamond"/>
              </a:rPr>
              <a:t>Cycle</a:t>
            </a:r>
            <a:r>
              <a:rPr sz="4400" b="0" spc="-65" dirty="0">
                <a:solidFill>
                  <a:srgbClr val="999900"/>
                </a:solidFill>
                <a:latin typeface="Garamond"/>
                <a:cs typeface="Garamond"/>
              </a:rPr>
              <a:t> </a:t>
            </a:r>
            <a:r>
              <a:rPr sz="4400" b="0" dirty="0">
                <a:solidFill>
                  <a:srgbClr val="999900"/>
                </a:solidFill>
                <a:latin typeface="Garamond"/>
                <a:cs typeface="Garamond"/>
              </a:rPr>
              <a:t>(1/2)</a:t>
            </a:r>
            <a:endParaRPr sz="4400">
              <a:latin typeface="Garamond"/>
              <a:cs typeface="Garamond"/>
            </a:endParaRPr>
          </a:p>
        </p:txBody>
      </p:sp>
      <p:sp>
        <p:nvSpPr>
          <p:cNvPr id="6" name="object 6"/>
          <p:cNvSpPr txBox="1"/>
          <p:nvPr/>
        </p:nvSpPr>
        <p:spPr>
          <a:xfrm>
            <a:off x="535940" y="806043"/>
            <a:ext cx="6632575" cy="5807710"/>
          </a:xfrm>
          <a:prstGeom prst="rect">
            <a:avLst/>
          </a:prstGeom>
        </p:spPr>
        <p:txBody>
          <a:bodyPr vert="horz" wrap="square" lIns="0" tIns="75565" rIns="0" bIns="0" rtlCol="0">
            <a:spAutoFit/>
          </a:bodyPr>
          <a:lstStyle/>
          <a:p>
            <a:pPr marL="355600" indent="-342900">
              <a:lnSpc>
                <a:spcPct val="100000"/>
              </a:lnSpc>
              <a:spcBef>
                <a:spcPts val="595"/>
              </a:spcBef>
              <a:buClr>
                <a:srgbClr val="666600"/>
              </a:buClr>
              <a:buSzPct val="75000"/>
              <a:buFont typeface="Wingdings"/>
              <a:buChar char=""/>
              <a:tabLst>
                <a:tab pos="354965" algn="l"/>
                <a:tab pos="355600" algn="l"/>
              </a:tabLst>
            </a:pPr>
            <a:r>
              <a:rPr sz="2000" dirty="0">
                <a:latin typeface="Verdana"/>
                <a:cs typeface="Verdana"/>
              </a:rPr>
              <a:t>Stage 1</a:t>
            </a:r>
            <a:r>
              <a:rPr sz="2000" spc="-50" dirty="0">
                <a:latin typeface="Verdana"/>
                <a:cs typeface="Verdana"/>
              </a:rPr>
              <a:t> </a:t>
            </a:r>
            <a:r>
              <a:rPr sz="2000" spc="-5" dirty="0">
                <a:latin typeface="Verdana"/>
                <a:cs typeface="Verdana"/>
              </a:rPr>
              <a:t>:Bachelorhood</a:t>
            </a:r>
            <a:endParaRPr sz="20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Few </a:t>
            </a:r>
            <a:r>
              <a:rPr sz="1600" spc="-5" dirty="0">
                <a:latin typeface="Verdana"/>
                <a:cs typeface="Verdana"/>
              </a:rPr>
              <a:t>Financial</a:t>
            </a:r>
            <a:r>
              <a:rPr sz="1600" spc="45" dirty="0">
                <a:latin typeface="Verdana"/>
                <a:cs typeface="Verdana"/>
              </a:rPr>
              <a:t> </a:t>
            </a:r>
            <a:r>
              <a:rPr sz="1600" spc="-5" dirty="0">
                <a:latin typeface="Verdana"/>
                <a:cs typeface="Verdana"/>
              </a:rPr>
              <a:t>Burdens</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Fashion </a:t>
            </a:r>
            <a:r>
              <a:rPr sz="1600" spc="-5" dirty="0">
                <a:latin typeface="Verdana"/>
                <a:cs typeface="Verdana"/>
              </a:rPr>
              <a:t>and </a:t>
            </a:r>
            <a:r>
              <a:rPr sz="1600" spc="-10" dirty="0">
                <a:latin typeface="Verdana"/>
                <a:cs typeface="Verdana"/>
              </a:rPr>
              <a:t>Recreation</a:t>
            </a:r>
            <a:r>
              <a:rPr sz="1600" spc="95" dirty="0">
                <a:latin typeface="Verdana"/>
                <a:cs typeface="Verdana"/>
              </a:rPr>
              <a:t> </a:t>
            </a:r>
            <a:r>
              <a:rPr sz="1600" spc="-10" dirty="0">
                <a:latin typeface="Verdana"/>
                <a:cs typeface="Verdana"/>
              </a:rPr>
              <a:t>Oriented</a:t>
            </a:r>
            <a:endParaRPr sz="1600">
              <a:latin typeface="Verdana"/>
              <a:cs typeface="Verdana"/>
            </a:endParaRPr>
          </a:p>
          <a:p>
            <a:pPr marL="355600" indent="-342900">
              <a:lnSpc>
                <a:spcPct val="100000"/>
              </a:lnSpc>
              <a:spcBef>
                <a:spcPts val="475"/>
              </a:spcBef>
              <a:buClr>
                <a:srgbClr val="666600"/>
              </a:buClr>
              <a:buSzPct val="75000"/>
              <a:buFont typeface="Wingdings"/>
              <a:buChar char=""/>
              <a:tabLst>
                <a:tab pos="354965" algn="l"/>
                <a:tab pos="355600" algn="l"/>
              </a:tabLst>
            </a:pPr>
            <a:r>
              <a:rPr sz="2000" dirty="0">
                <a:latin typeface="Verdana"/>
                <a:cs typeface="Verdana"/>
              </a:rPr>
              <a:t>Stage 2: </a:t>
            </a:r>
            <a:r>
              <a:rPr sz="2000" spc="-5" dirty="0">
                <a:latin typeface="Verdana"/>
                <a:cs typeface="Verdana"/>
              </a:rPr>
              <a:t>Newly Married</a:t>
            </a:r>
            <a:r>
              <a:rPr sz="2000" spc="-55" dirty="0">
                <a:latin typeface="Verdana"/>
                <a:cs typeface="Verdana"/>
              </a:rPr>
              <a:t> </a:t>
            </a:r>
            <a:r>
              <a:rPr sz="2000" spc="-5" dirty="0">
                <a:latin typeface="Verdana"/>
                <a:cs typeface="Verdana"/>
              </a:rPr>
              <a:t>Couple</a:t>
            </a:r>
            <a:endParaRPr sz="2000">
              <a:latin typeface="Verdana"/>
              <a:cs typeface="Verdana"/>
            </a:endParaRPr>
          </a:p>
          <a:p>
            <a:pPr marL="1155700" lvl="1" indent="-229235">
              <a:lnSpc>
                <a:spcPct val="100000"/>
              </a:lnSpc>
              <a:spcBef>
                <a:spcPts val="395"/>
              </a:spcBef>
              <a:buClr>
                <a:srgbClr val="99CC00"/>
              </a:buClr>
              <a:buSzPct val="65625"/>
              <a:buFont typeface="Wingdings"/>
              <a:buChar char=""/>
              <a:tabLst>
                <a:tab pos="1156335" algn="l"/>
              </a:tabLst>
            </a:pPr>
            <a:r>
              <a:rPr sz="1600" spc="-10" dirty="0">
                <a:latin typeface="Verdana"/>
                <a:cs typeface="Verdana"/>
              </a:rPr>
              <a:t>Financially better</a:t>
            </a:r>
            <a:r>
              <a:rPr sz="1600" spc="60" dirty="0">
                <a:latin typeface="Verdana"/>
                <a:cs typeface="Verdana"/>
              </a:rPr>
              <a:t> </a:t>
            </a:r>
            <a:r>
              <a:rPr sz="1600" spc="-5" dirty="0">
                <a:latin typeface="Verdana"/>
                <a:cs typeface="Verdana"/>
              </a:rPr>
              <a:t>off</a:t>
            </a:r>
            <a:endParaRPr sz="1600">
              <a:latin typeface="Verdana"/>
              <a:cs typeface="Verdana"/>
            </a:endParaRPr>
          </a:p>
          <a:p>
            <a:pPr marL="1155700" lvl="1"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Highest purchase </a:t>
            </a:r>
            <a:r>
              <a:rPr sz="1600" spc="-5" dirty="0">
                <a:latin typeface="Verdana"/>
                <a:cs typeface="Verdana"/>
              </a:rPr>
              <a:t>rate of consumables and</a:t>
            </a:r>
            <a:r>
              <a:rPr sz="1600" spc="120" dirty="0">
                <a:latin typeface="Verdana"/>
                <a:cs typeface="Verdana"/>
              </a:rPr>
              <a:t> </a:t>
            </a:r>
            <a:r>
              <a:rPr sz="1600" spc="-10" dirty="0">
                <a:latin typeface="Verdana"/>
                <a:cs typeface="Verdana"/>
              </a:rPr>
              <a:t>durables</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Romantically</a:t>
            </a:r>
            <a:r>
              <a:rPr sz="1600" spc="45" dirty="0">
                <a:latin typeface="Verdana"/>
                <a:cs typeface="Verdana"/>
              </a:rPr>
              <a:t> </a:t>
            </a:r>
            <a:r>
              <a:rPr sz="1600" spc="-10" dirty="0">
                <a:latin typeface="Verdana"/>
                <a:cs typeface="Verdana"/>
              </a:rPr>
              <a:t>inclined</a:t>
            </a:r>
            <a:endParaRPr sz="1600">
              <a:latin typeface="Verdana"/>
              <a:cs typeface="Verdana"/>
            </a:endParaRPr>
          </a:p>
          <a:p>
            <a:pPr marL="355600" indent="-342900">
              <a:lnSpc>
                <a:spcPct val="100000"/>
              </a:lnSpc>
              <a:spcBef>
                <a:spcPts val="475"/>
              </a:spcBef>
              <a:buClr>
                <a:srgbClr val="666600"/>
              </a:buClr>
              <a:buSzPct val="75000"/>
              <a:buFont typeface="Wingdings"/>
              <a:buChar char=""/>
              <a:tabLst>
                <a:tab pos="354965" algn="l"/>
                <a:tab pos="355600" algn="l"/>
              </a:tabLst>
            </a:pPr>
            <a:r>
              <a:rPr sz="2000" dirty="0">
                <a:latin typeface="Verdana"/>
                <a:cs typeface="Verdana"/>
              </a:rPr>
              <a:t>Stage 3 :</a:t>
            </a:r>
            <a:r>
              <a:rPr sz="2000" spc="-55" dirty="0">
                <a:latin typeface="Verdana"/>
                <a:cs typeface="Verdana"/>
              </a:rPr>
              <a:t> </a:t>
            </a:r>
            <a:r>
              <a:rPr sz="2000" dirty="0">
                <a:latin typeface="Verdana"/>
                <a:cs typeface="Verdana"/>
              </a:rPr>
              <a:t>Parenthood</a:t>
            </a:r>
            <a:endParaRPr sz="2000">
              <a:latin typeface="Verdana"/>
              <a:cs typeface="Verdana"/>
            </a:endParaRPr>
          </a:p>
          <a:p>
            <a:pPr marL="756285" indent="-287020">
              <a:lnSpc>
                <a:spcPct val="100000"/>
              </a:lnSpc>
              <a:spcBef>
                <a:spcPts val="390"/>
              </a:spcBef>
              <a:buClr>
                <a:srgbClr val="999900"/>
              </a:buClr>
              <a:buSzPct val="75000"/>
              <a:buFont typeface="Wingdings"/>
              <a:buChar char=""/>
              <a:tabLst>
                <a:tab pos="756285" algn="l"/>
                <a:tab pos="756920" algn="l"/>
              </a:tabLst>
            </a:pPr>
            <a:r>
              <a:rPr sz="1600" spc="-10" dirty="0">
                <a:latin typeface="Verdana"/>
                <a:cs typeface="Verdana"/>
              </a:rPr>
              <a:t>Elementary </a:t>
            </a:r>
            <a:r>
              <a:rPr sz="1600" spc="-5" dirty="0">
                <a:latin typeface="Verdana"/>
                <a:cs typeface="Verdana"/>
              </a:rPr>
              <a:t>school</a:t>
            </a:r>
            <a:r>
              <a:rPr sz="1600" spc="65" dirty="0">
                <a:latin typeface="Verdana"/>
                <a:cs typeface="Verdana"/>
              </a:rPr>
              <a:t> </a:t>
            </a:r>
            <a:r>
              <a:rPr sz="1600" spc="-5" dirty="0">
                <a:latin typeface="Verdana"/>
                <a:cs typeface="Verdana"/>
              </a:rPr>
              <a:t>stage</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Youngest child </a:t>
            </a:r>
            <a:r>
              <a:rPr sz="1600" spc="-5" dirty="0">
                <a:latin typeface="Verdana"/>
                <a:cs typeface="Verdana"/>
              </a:rPr>
              <a:t>&lt; 6 years of</a:t>
            </a:r>
            <a:r>
              <a:rPr sz="1600" spc="65" dirty="0">
                <a:latin typeface="Verdana"/>
                <a:cs typeface="Verdana"/>
              </a:rPr>
              <a:t> </a:t>
            </a:r>
            <a:r>
              <a:rPr sz="1600" spc="-5" dirty="0">
                <a:latin typeface="Verdana"/>
                <a:cs typeface="Verdana"/>
              </a:rPr>
              <a:t>age</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5" dirty="0">
                <a:latin typeface="Verdana"/>
                <a:cs typeface="Verdana"/>
              </a:rPr>
              <a:t>Low </a:t>
            </a:r>
            <a:r>
              <a:rPr sz="1600" spc="-10" dirty="0">
                <a:latin typeface="Verdana"/>
                <a:cs typeface="Verdana"/>
              </a:rPr>
              <a:t>Liquid</a:t>
            </a:r>
            <a:r>
              <a:rPr sz="1600" spc="15" dirty="0">
                <a:latin typeface="Verdana"/>
                <a:cs typeface="Verdana"/>
              </a:rPr>
              <a:t> </a:t>
            </a:r>
            <a:r>
              <a:rPr sz="1600" spc="-10" dirty="0">
                <a:latin typeface="Verdana"/>
                <a:cs typeface="Verdana"/>
              </a:rPr>
              <a:t>Assets</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High purchase </a:t>
            </a:r>
            <a:r>
              <a:rPr sz="1600" spc="-5" dirty="0">
                <a:latin typeface="Verdana"/>
                <a:cs typeface="Verdana"/>
              </a:rPr>
              <a:t>of baby food &amp; </a:t>
            </a:r>
            <a:r>
              <a:rPr sz="1600" spc="-10" dirty="0">
                <a:latin typeface="Verdana"/>
                <a:cs typeface="Verdana"/>
              </a:rPr>
              <a:t>baby </a:t>
            </a:r>
            <a:r>
              <a:rPr sz="1600" spc="-5" dirty="0">
                <a:latin typeface="Verdana"/>
                <a:cs typeface="Verdana"/>
              </a:rPr>
              <a:t>oriented</a:t>
            </a:r>
            <a:r>
              <a:rPr sz="1600" spc="150" dirty="0">
                <a:latin typeface="Verdana"/>
                <a:cs typeface="Verdana"/>
              </a:rPr>
              <a:t> </a:t>
            </a:r>
            <a:r>
              <a:rPr sz="1600" spc="-10" dirty="0">
                <a:latin typeface="Verdana"/>
                <a:cs typeface="Verdana"/>
              </a:rPr>
              <a:t>products</a:t>
            </a:r>
            <a:endParaRPr sz="1600">
              <a:latin typeface="Verdana"/>
              <a:cs typeface="Verdana"/>
            </a:endParaRPr>
          </a:p>
          <a:p>
            <a:pPr marL="756285" indent="-287020">
              <a:lnSpc>
                <a:spcPct val="100000"/>
              </a:lnSpc>
              <a:spcBef>
                <a:spcPts val="384"/>
              </a:spcBef>
              <a:buClr>
                <a:srgbClr val="999900"/>
              </a:buClr>
              <a:buSzPct val="75000"/>
              <a:buFont typeface="Wingdings"/>
              <a:buChar char=""/>
              <a:tabLst>
                <a:tab pos="756285" algn="l"/>
                <a:tab pos="756920" algn="l"/>
              </a:tabLst>
            </a:pPr>
            <a:r>
              <a:rPr sz="1600" spc="-10" dirty="0">
                <a:latin typeface="Verdana"/>
                <a:cs typeface="Verdana"/>
              </a:rPr>
              <a:t>High school</a:t>
            </a:r>
            <a:r>
              <a:rPr sz="1600" spc="30" dirty="0">
                <a:latin typeface="Verdana"/>
                <a:cs typeface="Verdana"/>
              </a:rPr>
              <a:t> </a:t>
            </a:r>
            <a:r>
              <a:rPr sz="1600" spc="-5" dirty="0">
                <a:latin typeface="Verdana"/>
                <a:cs typeface="Verdana"/>
              </a:rPr>
              <a:t>stage</a:t>
            </a:r>
            <a:endParaRPr sz="1600">
              <a:latin typeface="Verdana"/>
              <a:cs typeface="Verdana"/>
            </a:endParaRPr>
          </a:p>
          <a:p>
            <a:pPr marL="1155700" lvl="1"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Youngest </a:t>
            </a:r>
            <a:r>
              <a:rPr sz="1600" spc="-10" dirty="0">
                <a:latin typeface="Verdana"/>
                <a:cs typeface="Verdana"/>
              </a:rPr>
              <a:t>child &gt;= </a:t>
            </a:r>
            <a:r>
              <a:rPr sz="1600" spc="-5" dirty="0">
                <a:latin typeface="Verdana"/>
                <a:cs typeface="Verdana"/>
              </a:rPr>
              <a:t>6 years of</a:t>
            </a:r>
            <a:r>
              <a:rPr sz="1600" spc="65" dirty="0">
                <a:latin typeface="Verdana"/>
                <a:cs typeface="Verdana"/>
              </a:rPr>
              <a:t> </a:t>
            </a:r>
            <a:r>
              <a:rPr sz="1600" spc="-5" dirty="0">
                <a:latin typeface="Verdana"/>
                <a:cs typeface="Verdana"/>
              </a:rPr>
              <a:t>age</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Financially better</a:t>
            </a:r>
            <a:r>
              <a:rPr sz="1600" spc="65" dirty="0">
                <a:latin typeface="Verdana"/>
                <a:cs typeface="Verdana"/>
              </a:rPr>
              <a:t> </a:t>
            </a:r>
            <a:r>
              <a:rPr sz="1600" spc="-5" dirty="0">
                <a:latin typeface="Verdana"/>
                <a:cs typeface="Verdana"/>
              </a:rPr>
              <a:t>off</a:t>
            </a:r>
            <a:endParaRPr sz="1600">
              <a:latin typeface="Verdana"/>
              <a:cs typeface="Verdana"/>
            </a:endParaRPr>
          </a:p>
          <a:p>
            <a:pPr marL="756285" indent="-287020">
              <a:lnSpc>
                <a:spcPct val="100000"/>
              </a:lnSpc>
              <a:spcBef>
                <a:spcPts val="385"/>
              </a:spcBef>
              <a:buClr>
                <a:srgbClr val="999900"/>
              </a:buClr>
              <a:buSzPct val="75000"/>
              <a:buFont typeface="Wingdings"/>
              <a:buChar char=""/>
              <a:tabLst>
                <a:tab pos="756285" algn="l"/>
                <a:tab pos="756920" algn="l"/>
              </a:tabLst>
            </a:pPr>
            <a:r>
              <a:rPr sz="1600" spc="-10" dirty="0">
                <a:latin typeface="Verdana"/>
                <a:cs typeface="Verdana"/>
              </a:rPr>
              <a:t>College</a:t>
            </a:r>
            <a:r>
              <a:rPr sz="1600" spc="-5" dirty="0">
                <a:latin typeface="Verdana"/>
                <a:cs typeface="Verdana"/>
              </a:rPr>
              <a:t> Phase</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5" dirty="0">
                <a:latin typeface="Verdana"/>
                <a:cs typeface="Verdana"/>
              </a:rPr>
              <a:t>All </a:t>
            </a:r>
            <a:r>
              <a:rPr sz="1600" spc="-10" dirty="0">
                <a:latin typeface="Verdana"/>
                <a:cs typeface="Verdana"/>
              </a:rPr>
              <a:t>children still </a:t>
            </a:r>
            <a:r>
              <a:rPr sz="1600" spc="-5" dirty="0">
                <a:latin typeface="Verdana"/>
                <a:cs typeface="Verdana"/>
              </a:rPr>
              <a:t>financially</a:t>
            </a:r>
            <a:r>
              <a:rPr sz="1600" spc="105" dirty="0">
                <a:latin typeface="Verdana"/>
                <a:cs typeface="Verdana"/>
              </a:rPr>
              <a:t> </a:t>
            </a:r>
            <a:r>
              <a:rPr sz="1600" spc="-10" dirty="0">
                <a:latin typeface="Verdana"/>
                <a:cs typeface="Verdana"/>
              </a:rPr>
              <a:t>dependent</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High family influence </a:t>
            </a:r>
            <a:r>
              <a:rPr sz="1600" spc="-5" dirty="0">
                <a:latin typeface="Verdana"/>
                <a:cs typeface="Verdana"/>
              </a:rPr>
              <a:t>on</a:t>
            </a:r>
            <a:r>
              <a:rPr sz="1600" spc="90" dirty="0">
                <a:latin typeface="Verdana"/>
                <a:cs typeface="Verdana"/>
              </a:rPr>
              <a:t> </a:t>
            </a:r>
            <a:r>
              <a:rPr sz="1600" spc="-10" dirty="0">
                <a:latin typeface="Verdana"/>
                <a:cs typeface="Verdana"/>
              </a:rPr>
              <a:t>purchases</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5" dirty="0">
                <a:latin typeface="Verdana"/>
                <a:cs typeface="Verdana"/>
              </a:rPr>
              <a:t>Major expense on </a:t>
            </a:r>
            <a:r>
              <a:rPr sz="1600" spc="-10" dirty="0">
                <a:latin typeface="Verdana"/>
                <a:cs typeface="Verdana"/>
              </a:rPr>
              <a:t>higher</a:t>
            </a:r>
            <a:r>
              <a:rPr sz="1600" spc="45" dirty="0">
                <a:latin typeface="Verdana"/>
                <a:cs typeface="Verdana"/>
              </a:rPr>
              <a:t> </a:t>
            </a:r>
            <a:r>
              <a:rPr sz="1600" spc="-5" dirty="0">
                <a:latin typeface="Verdana"/>
                <a:cs typeface="Verdana"/>
              </a:rPr>
              <a:t>education</a:t>
            </a:r>
            <a:endParaRPr sz="1600">
              <a:latin typeface="Verdana"/>
              <a:cs typeface="Verdana"/>
            </a:endParaRPr>
          </a:p>
        </p:txBody>
      </p:sp>
    </p:spTree>
    <p:extLst>
      <p:ext uri="{BB962C8B-B14F-4D97-AF65-F5344CB8AC3E}">
        <p14:creationId xmlns:p14="http://schemas.microsoft.com/office/powerpoint/2010/main" val="3291846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5" name="object 5"/>
          <p:cNvSpPr txBox="1">
            <a:spLocks noGrp="1"/>
          </p:cNvSpPr>
          <p:nvPr>
            <p:ph type="title"/>
          </p:nvPr>
        </p:nvSpPr>
        <p:spPr>
          <a:xfrm>
            <a:off x="535940" y="0"/>
            <a:ext cx="5085715"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999900"/>
                </a:solidFill>
                <a:latin typeface="Garamond"/>
                <a:cs typeface="Garamond"/>
              </a:rPr>
              <a:t>Family Life </a:t>
            </a:r>
            <a:r>
              <a:rPr sz="4400" b="0" spc="-5" dirty="0">
                <a:solidFill>
                  <a:srgbClr val="999900"/>
                </a:solidFill>
                <a:latin typeface="Garamond"/>
                <a:cs typeface="Garamond"/>
              </a:rPr>
              <a:t>Cycle</a:t>
            </a:r>
            <a:r>
              <a:rPr sz="4400" b="0" spc="-65" dirty="0">
                <a:solidFill>
                  <a:srgbClr val="999900"/>
                </a:solidFill>
                <a:latin typeface="Garamond"/>
                <a:cs typeface="Garamond"/>
              </a:rPr>
              <a:t> </a:t>
            </a:r>
            <a:r>
              <a:rPr sz="4400" b="0" dirty="0">
                <a:solidFill>
                  <a:srgbClr val="999900"/>
                </a:solidFill>
                <a:latin typeface="Garamond"/>
                <a:cs typeface="Garamond"/>
              </a:rPr>
              <a:t>(2/2)</a:t>
            </a:r>
            <a:endParaRPr sz="4400">
              <a:latin typeface="Garamond"/>
              <a:cs typeface="Garamond"/>
            </a:endParaRPr>
          </a:p>
        </p:txBody>
      </p:sp>
      <p:sp>
        <p:nvSpPr>
          <p:cNvPr id="6" name="object 6"/>
          <p:cNvSpPr txBox="1"/>
          <p:nvPr/>
        </p:nvSpPr>
        <p:spPr>
          <a:xfrm>
            <a:off x="535940" y="806043"/>
            <a:ext cx="6501765" cy="4344670"/>
          </a:xfrm>
          <a:prstGeom prst="rect">
            <a:avLst/>
          </a:prstGeom>
        </p:spPr>
        <p:txBody>
          <a:bodyPr vert="horz" wrap="square" lIns="0" tIns="75565" rIns="0" bIns="0" rtlCol="0">
            <a:spAutoFit/>
          </a:bodyPr>
          <a:lstStyle/>
          <a:p>
            <a:pPr marL="355600" indent="-342900">
              <a:lnSpc>
                <a:spcPct val="100000"/>
              </a:lnSpc>
              <a:spcBef>
                <a:spcPts val="595"/>
              </a:spcBef>
              <a:buClr>
                <a:srgbClr val="666600"/>
              </a:buClr>
              <a:buSzPct val="75000"/>
              <a:buFont typeface="Wingdings"/>
              <a:buChar char=""/>
              <a:tabLst>
                <a:tab pos="354965" algn="l"/>
                <a:tab pos="355600" algn="l"/>
              </a:tabLst>
            </a:pPr>
            <a:r>
              <a:rPr sz="2000" dirty="0">
                <a:latin typeface="Verdana"/>
                <a:cs typeface="Verdana"/>
              </a:rPr>
              <a:t>Stage 4: </a:t>
            </a:r>
            <a:r>
              <a:rPr sz="2000" spc="-5" dirty="0">
                <a:latin typeface="Verdana"/>
                <a:cs typeface="Verdana"/>
              </a:rPr>
              <a:t>Post Parent</a:t>
            </a:r>
            <a:r>
              <a:rPr sz="2000" spc="-95" dirty="0">
                <a:latin typeface="Verdana"/>
                <a:cs typeface="Verdana"/>
              </a:rPr>
              <a:t> </a:t>
            </a:r>
            <a:r>
              <a:rPr sz="2000" spc="-5" dirty="0">
                <a:latin typeface="Verdana"/>
                <a:cs typeface="Verdana"/>
              </a:rPr>
              <a:t>Hood</a:t>
            </a:r>
            <a:endParaRPr sz="20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Head </a:t>
            </a:r>
            <a:r>
              <a:rPr sz="1600" spc="-5" dirty="0">
                <a:latin typeface="Verdana"/>
                <a:cs typeface="Verdana"/>
              </a:rPr>
              <a:t>of </a:t>
            </a:r>
            <a:r>
              <a:rPr sz="1600" spc="-10" dirty="0">
                <a:latin typeface="Verdana"/>
                <a:cs typeface="Verdana"/>
              </a:rPr>
              <a:t>the family in </a:t>
            </a:r>
            <a:r>
              <a:rPr sz="1600" spc="-5" dirty="0">
                <a:latin typeface="Verdana"/>
                <a:cs typeface="Verdana"/>
              </a:rPr>
              <a:t>labour</a:t>
            </a:r>
            <a:r>
              <a:rPr sz="1600" spc="100" dirty="0">
                <a:latin typeface="Verdana"/>
                <a:cs typeface="Verdana"/>
              </a:rPr>
              <a:t> </a:t>
            </a:r>
            <a:r>
              <a:rPr sz="1600" spc="-5" dirty="0">
                <a:latin typeface="Verdana"/>
                <a:cs typeface="Verdana"/>
              </a:rPr>
              <a:t>force</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No Dependent</a:t>
            </a:r>
            <a:r>
              <a:rPr sz="1600" spc="30" dirty="0">
                <a:latin typeface="Verdana"/>
                <a:cs typeface="Verdana"/>
              </a:rPr>
              <a:t> </a:t>
            </a:r>
            <a:r>
              <a:rPr sz="1600" spc="-10" dirty="0">
                <a:latin typeface="Verdana"/>
                <a:cs typeface="Verdana"/>
              </a:rPr>
              <a:t>Children</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Expenditure in self</a:t>
            </a:r>
            <a:r>
              <a:rPr sz="1600" spc="60" dirty="0">
                <a:latin typeface="Verdana"/>
                <a:cs typeface="Verdana"/>
              </a:rPr>
              <a:t> </a:t>
            </a:r>
            <a:r>
              <a:rPr sz="1600" spc="-10" dirty="0">
                <a:latin typeface="Verdana"/>
                <a:cs typeface="Verdana"/>
              </a:rPr>
              <a:t>development</a:t>
            </a:r>
            <a:endParaRPr sz="1600">
              <a:latin typeface="Verdana"/>
              <a:cs typeface="Verdana"/>
            </a:endParaRPr>
          </a:p>
          <a:p>
            <a:pPr marL="342265" marR="3347085" indent="-342265" algn="r">
              <a:lnSpc>
                <a:spcPct val="100000"/>
              </a:lnSpc>
              <a:spcBef>
                <a:spcPts val="480"/>
              </a:spcBef>
              <a:buClr>
                <a:srgbClr val="666600"/>
              </a:buClr>
              <a:buSzPct val="75000"/>
              <a:buFont typeface="Wingdings"/>
              <a:buChar char=""/>
              <a:tabLst>
                <a:tab pos="342265" algn="l"/>
                <a:tab pos="355600" algn="l"/>
              </a:tabLst>
            </a:pPr>
            <a:r>
              <a:rPr sz="2000" dirty="0">
                <a:latin typeface="Verdana"/>
                <a:cs typeface="Verdana"/>
              </a:rPr>
              <a:t>Stage 5 </a:t>
            </a:r>
            <a:r>
              <a:rPr sz="2000" spc="-5" dirty="0">
                <a:latin typeface="Verdana"/>
                <a:cs typeface="Verdana"/>
              </a:rPr>
              <a:t>:Dissolution</a:t>
            </a:r>
            <a:r>
              <a:rPr sz="2000" spc="-125" dirty="0">
                <a:latin typeface="Verdana"/>
                <a:cs typeface="Verdana"/>
              </a:rPr>
              <a:t> </a:t>
            </a:r>
            <a:r>
              <a:rPr sz="2000" dirty="0">
                <a:latin typeface="Verdana"/>
                <a:cs typeface="Verdana"/>
              </a:rPr>
              <a:t>:</a:t>
            </a:r>
            <a:endParaRPr sz="2000">
              <a:latin typeface="Verdana"/>
              <a:cs typeface="Verdana"/>
            </a:endParaRPr>
          </a:p>
          <a:p>
            <a:pPr marL="286385" marR="3311525" indent="-286385" algn="r">
              <a:lnSpc>
                <a:spcPct val="100000"/>
              </a:lnSpc>
              <a:spcBef>
                <a:spcPts val="440"/>
              </a:spcBef>
              <a:buClr>
                <a:srgbClr val="999900"/>
              </a:buClr>
              <a:buSzPct val="75000"/>
              <a:buFont typeface="Wingdings"/>
              <a:buChar char=""/>
              <a:tabLst>
                <a:tab pos="286385" algn="l"/>
                <a:tab pos="287020" algn="l"/>
              </a:tabLst>
            </a:pPr>
            <a:r>
              <a:rPr sz="1800" dirty="0">
                <a:latin typeface="Verdana"/>
                <a:cs typeface="Verdana"/>
              </a:rPr>
              <a:t>Solitary Survivor –</a:t>
            </a:r>
            <a:r>
              <a:rPr sz="1800" spc="-155" dirty="0">
                <a:latin typeface="Verdana"/>
                <a:cs typeface="Verdana"/>
              </a:rPr>
              <a:t> </a:t>
            </a:r>
            <a:r>
              <a:rPr sz="1800" spc="-5" dirty="0">
                <a:latin typeface="Verdana"/>
                <a:cs typeface="Verdana"/>
              </a:rPr>
              <a:t>II</a:t>
            </a:r>
            <a:endParaRPr sz="1800">
              <a:latin typeface="Verdana"/>
              <a:cs typeface="Verdana"/>
            </a:endParaRPr>
          </a:p>
          <a:p>
            <a:pPr marL="1155700" lvl="1"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Single Surviving head </a:t>
            </a:r>
            <a:r>
              <a:rPr sz="1600" dirty="0">
                <a:latin typeface="Verdana"/>
                <a:cs typeface="Verdana"/>
              </a:rPr>
              <a:t>of </a:t>
            </a:r>
            <a:r>
              <a:rPr sz="1600" spc="-5" dirty="0">
                <a:latin typeface="Verdana"/>
                <a:cs typeface="Verdana"/>
              </a:rPr>
              <a:t>family </a:t>
            </a:r>
            <a:r>
              <a:rPr sz="1600" spc="-10" dirty="0">
                <a:latin typeface="Verdana"/>
                <a:cs typeface="Verdana"/>
              </a:rPr>
              <a:t>in </a:t>
            </a:r>
            <a:r>
              <a:rPr sz="1600" spc="-5" dirty="0">
                <a:latin typeface="Verdana"/>
                <a:cs typeface="Verdana"/>
              </a:rPr>
              <a:t>labor</a:t>
            </a:r>
            <a:r>
              <a:rPr sz="1600" spc="120" dirty="0">
                <a:latin typeface="Verdana"/>
                <a:cs typeface="Verdana"/>
              </a:rPr>
              <a:t> </a:t>
            </a:r>
            <a:r>
              <a:rPr sz="1600" spc="-5" dirty="0">
                <a:latin typeface="Verdana"/>
                <a:cs typeface="Verdana"/>
              </a:rPr>
              <a:t>force</a:t>
            </a:r>
            <a:endParaRPr sz="1600">
              <a:latin typeface="Verdana"/>
              <a:cs typeface="Verdana"/>
            </a:endParaRPr>
          </a:p>
          <a:p>
            <a:pPr marL="1155700" lvl="1" indent="-229235">
              <a:lnSpc>
                <a:spcPct val="100000"/>
              </a:lnSpc>
              <a:spcBef>
                <a:spcPts val="384"/>
              </a:spcBef>
              <a:buClr>
                <a:srgbClr val="99CC00"/>
              </a:buClr>
              <a:buSzPct val="65625"/>
              <a:buFont typeface="Wingdings"/>
              <a:buChar char=""/>
              <a:tabLst>
                <a:tab pos="1156335" algn="l"/>
              </a:tabLst>
            </a:pPr>
            <a:r>
              <a:rPr sz="1600" spc="-5" dirty="0">
                <a:latin typeface="Verdana"/>
                <a:cs typeface="Verdana"/>
              </a:rPr>
              <a:t>Supported by </a:t>
            </a:r>
            <a:r>
              <a:rPr sz="1600" spc="-10" dirty="0">
                <a:latin typeface="Verdana"/>
                <a:cs typeface="Verdana"/>
              </a:rPr>
              <a:t>family </a:t>
            </a:r>
            <a:r>
              <a:rPr sz="1600" spc="-5" dirty="0">
                <a:latin typeface="Verdana"/>
                <a:cs typeface="Verdana"/>
              </a:rPr>
              <a:t>and</a:t>
            </a:r>
            <a:r>
              <a:rPr sz="1600" spc="65" dirty="0">
                <a:latin typeface="Verdana"/>
                <a:cs typeface="Verdana"/>
              </a:rPr>
              <a:t> </a:t>
            </a:r>
            <a:r>
              <a:rPr sz="1600" spc="-5" dirty="0">
                <a:latin typeface="Verdana"/>
                <a:cs typeface="Verdana"/>
              </a:rPr>
              <a:t>friends</a:t>
            </a:r>
            <a:endParaRPr sz="1600">
              <a:latin typeface="Verdana"/>
              <a:cs typeface="Verdana"/>
            </a:endParaRPr>
          </a:p>
          <a:p>
            <a:pPr marL="1155700" lvl="1"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Have </a:t>
            </a:r>
            <a:r>
              <a:rPr sz="1600" spc="-10" dirty="0">
                <a:latin typeface="Verdana"/>
                <a:cs typeface="Verdana"/>
              </a:rPr>
              <a:t>high </a:t>
            </a:r>
            <a:r>
              <a:rPr sz="1600" spc="-5" dirty="0">
                <a:latin typeface="Verdana"/>
                <a:cs typeface="Verdana"/>
              </a:rPr>
              <a:t>expendable</a:t>
            </a:r>
            <a:r>
              <a:rPr sz="1600" spc="35" dirty="0">
                <a:latin typeface="Verdana"/>
                <a:cs typeface="Verdana"/>
              </a:rPr>
              <a:t> </a:t>
            </a:r>
            <a:r>
              <a:rPr sz="1600" spc="-10" dirty="0">
                <a:latin typeface="Verdana"/>
                <a:cs typeface="Verdana"/>
              </a:rPr>
              <a:t>income</a:t>
            </a:r>
            <a:endParaRPr sz="1600">
              <a:latin typeface="Verdana"/>
              <a:cs typeface="Verdana"/>
            </a:endParaRPr>
          </a:p>
          <a:p>
            <a:pPr marL="1155700" lvl="1" indent="-229235">
              <a:lnSpc>
                <a:spcPct val="100000"/>
              </a:lnSpc>
              <a:spcBef>
                <a:spcPts val="385"/>
              </a:spcBef>
              <a:buClr>
                <a:srgbClr val="99CC00"/>
              </a:buClr>
              <a:buSzPct val="65625"/>
              <a:buFont typeface="Wingdings"/>
              <a:buChar char=""/>
              <a:tabLst>
                <a:tab pos="1156335" algn="l"/>
              </a:tabLst>
            </a:pPr>
            <a:r>
              <a:rPr sz="1600" spc="-5" dirty="0">
                <a:latin typeface="Verdana"/>
                <a:cs typeface="Verdana"/>
              </a:rPr>
              <a:t>Spent on </a:t>
            </a:r>
            <a:r>
              <a:rPr sz="1600" spc="-10" dirty="0">
                <a:latin typeface="Verdana"/>
                <a:cs typeface="Verdana"/>
              </a:rPr>
              <a:t>loneliness </a:t>
            </a:r>
            <a:r>
              <a:rPr sz="1600" spc="-5" dirty="0">
                <a:latin typeface="Verdana"/>
                <a:cs typeface="Verdana"/>
              </a:rPr>
              <a:t>reducing </a:t>
            </a:r>
            <a:r>
              <a:rPr sz="1600" spc="-10" dirty="0">
                <a:latin typeface="Verdana"/>
                <a:cs typeface="Verdana"/>
              </a:rPr>
              <a:t>products </a:t>
            </a:r>
            <a:r>
              <a:rPr sz="1600" spc="-5" dirty="0">
                <a:latin typeface="Verdana"/>
                <a:cs typeface="Verdana"/>
              </a:rPr>
              <a:t>and</a:t>
            </a:r>
            <a:r>
              <a:rPr sz="1600" spc="180" dirty="0">
                <a:latin typeface="Verdana"/>
                <a:cs typeface="Verdana"/>
              </a:rPr>
              <a:t> </a:t>
            </a:r>
            <a:r>
              <a:rPr sz="1600" spc="-10" dirty="0">
                <a:latin typeface="Verdana"/>
                <a:cs typeface="Verdana"/>
              </a:rPr>
              <a:t>services</a:t>
            </a:r>
            <a:endParaRPr sz="1600">
              <a:latin typeface="Verdana"/>
              <a:cs typeface="Verdana"/>
            </a:endParaRPr>
          </a:p>
          <a:p>
            <a:pPr marL="286385" marR="3208020" indent="-286385" algn="r">
              <a:lnSpc>
                <a:spcPct val="100000"/>
              </a:lnSpc>
              <a:spcBef>
                <a:spcPts val="440"/>
              </a:spcBef>
              <a:buClr>
                <a:srgbClr val="999900"/>
              </a:buClr>
              <a:buSzPct val="75000"/>
              <a:buFont typeface="Wingdings"/>
              <a:buChar char=""/>
              <a:tabLst>
                <a:tab pos="286385" algn="l"/>
                <a:tab pos="287020" algn="l"/>
              </a:tabLst>
            </a:pPr>
            <a:r>
              <a:rPr sz="1800" dirty="0">
                <a:latin typeface="Verdana"/>
                <a:cs typeface="Verdana"/>
              </a:rPr>
              <a:t>Solitary Survivor –</a:t>
            </a:r>
            <a:r>
              <a:rPr sz="1800" spc="-155" dirty="0">
                <a:latin typeface="Verdana"/>
                <a:cs typeface="Verdana"/>
              </a:rPr>
              <a:t> </a:t>
            </a:r>
            <a:r>
              <a:rPr sz="1800" spc="-5" dirty="0">
                <a:latin typeface="Verdana"/>
                <a:cs typeface="Verdana"/>
              </a:rPr>
              <a:t>II:</a:t>
            </a:r>
            <a:endParaRPr sz="1800">
              <a:latin typeface="Verdana"/>
              <a:cs typeface="Verdana"/>
            </a:endParaRPr>
          </a:p>
          <a:p>
            <a:pPr marL="228600" marR="3190875" lvl="1" indent="-228600" algn="r">
              <a:lnSpc>
                <a:spcPct val="100000"/>
              </a:lnSpc>
              <a:spcBef>
                <a:spcPts val="380"/>
              </a:spcBef>
              <a:buClr>
                <a:srgbClr val="99CC00"/>
              </a:buClr>
              <a:buSzPct val="65625"/>
              <a:buFont typeface="Wingdings"/>
              <a:buChar char=""/>
              <a:tabLst>
                <a:tab pos="228600" algn="l"/>
              </a:tabLst>
            </a:pPr>
            <a:r>
              <a:rPr sz="1600" spc="-5" dirty="0">
                <a:latin typeface="Verdana"/>
                <a:cs typeface="Verdana"/>
              </a:rPr>
              <a:t>Single Surviving</a:t>
            </a:r>
            <a:r>
              <a:rPr sz="1600" spc="-15" dirty="0">
                <a:latin typeface="Verdana"/>
                <a:cs typeface="Verdana"/>
              </a:rPr>
              <a:t> </a:t>
            </a:r>
            <a:r>
              <a:rPr sz="1600" spc="-10" dirty="0">
                <a:latin typeface="Verdana"/>
                <a:cs typeface="Verdana"/>
              </a:rPr>
              <a:t>wife</a:t>
            </a:r>
            <a:endParaRPr sz="1600">
              <a:latin typeface="Verdana"/>
              <a:cs typeface="Verdana"/>
            </a:endParaRPr>
          </a:p>
          <a:p>
            <a:pPr marL="1155700" lvl="1" indent="-229235">
              <a:lnSpc>
                <a:spcPct val="100000"/>
              </a:lnSpc>
              <a:spcBef>
                <a:spcPts val="384"/>
              </a:spcBef>
              <a:buClr>
                <a:srgbClr val="99CC00"/>
              </a:buClr>
              <a:buSzPct val="65625"/>
              <a:buFont typeface="Wingdings"/>
              <a:buChar char=""/>
              <a:tabLst>
                <a:tab pos="1156335" algn="l"/>
              </a:tabLst>
            </a:pPr>
            <a:r>
              <a:rPr sz="1600" spc="-5" dirty="0">
                <a:latin typeface="Verdana"/>
                <a:cs typeface="Verdana"/>
              </a:rPr>
              <a:t>Low </a:t>
            </a:r>
            <a:r>
              <a:rPr sz="1600" spc="-10" dirty="0">
                <a:latin typeface="Verdana"/>
                <a:cs typeface="Verdana"/>
              </a:rPr>
              <a:t>levels </a:t>
            </a:r>
            <a:r>
              <a:rPr sz="1600" spc="-5" dirty="0">
                <a:latin typeface="Verdana"/>
                <a:cs typeface="Verdana"/>
              </a:rPr>
              <a:t>of </a:t>
            </a:r>
            <a:r>
              <a:rPr sz="1600" spc="-10" dirty="0">
                <a:latin typeface="Verdana"/>
                <a:cs typeface="Verdana"/>
              </a:rPr>
              <a:t>income </a:t>
            </a:r>
            <a:r>
              <a:rPr sz="1600" spc="-5" dirty="0">
                <a:latin typeface="Verdana"/>
                <a:cs typeface="Verdana"/>
              </a:rPr>
              <a:t>and</a:t>
            </a:r>
            <a:r>
              <a:rPr sz="1600" spc="75" dirty="0">
                <a:latin typeface="Verdana"/>
                <a:cs typeface="Verdana"/>
              </a:rPr>
              <a:t> </a:t>
            </a:r>
            <a:r>
              <a:rPr sz="1600" spc="-5" dirty="0">
                <a:latin typeface="Verdana"/>
                <a:cs typeface="Verdana"/>
              </a:rPr>
              <a:t>savings</a:t>
            </a:r>
            <a:endParaRPr sz="1600">
              <a:latin typeface="Verdana"/>
              <a:cs typeface="Verdana"/>
            </a:endParaRPr>
          </a:p>
          <a:p>
            <a:pPr marL="1155700" lvl="1"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Expenditure </a:t>
            </a:r>
            <a:r>
              <a:rPr sz="1600" spc="-5" dirty="0">
                <a:latin typeface="Verdana"/>
                <a:cs typeface="Verdana"/>
              </a:rPr>
              <a:t>on medical </a:t>
            </a:r>
            <a:r>
              <a:rPr sz="1600" spc="-10" dirty="0">
                <a:latin typeface="Verdana"/>
                <a:cs typeface="Verdana"/>
              </a:rPr>
              <a:t>products, security,</a:t>
            </a:r>
            <a:r>
              <a:rPr sz="1600" spc="195" dirty="0">
                <a:latin typeface="Verdana"/>
                <a:cs typeface="Verdana"/>
              </a:rPr>
              <a:t> </a:t>
            </a:r>
            <a:r>
              <a:rPr sz="1600" spc="-5" dirty="0">
                <a:latin typeface="Verdana"/>
                <a:cs typeface="Verdana"/>
              </a:rPr>
              <a:t>affection</a:t>
            </a:r>
            <a:endParaRPr sz="1600">
              <a:latin typeface="Verdana"/>
              <a:cs typeface="Verdana"/>
            </a:endParaRPr>
          </a:p>
        </p:txBody>
      </p:sp>
    </p:spTree>
    <p:extLst>
      <p:ext uri="{BB962C8B-B14F-4D97-AF65-F5344CB8AC3E}">
        <p14:creationId xmlns:p14="http://schemas.microsoft.com/office/powerpoint/2010/main" val="2618242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Factors affecting the Need of the Family</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98209837"/>
              </p:ext>
            </p:extLst>
          </p:nvPr>
        </p:nvGraphicFramePr>
        <p:xfrm>
          <a:off x="914400" y="2770188"/>
          <a:ext cx="7315200" cy="3538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7546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lstStyle/>
          <a:p>
            <a:pPr marL="0" indent="0">
              <a:buNone/>
            </a:pPr>
            <a:r>
              <a:rPr lang="en-IN" dirty="0"/>
              <a:t>Social </a:t>
            </a:r>
            <a:r>
              <a:rPr lang="en-IN" dirty="0" smtClean="0"/>
              <a:t>Needs - Many social gatherings, friends, community groups, romantic attachments, social status is high ------- </a:t>
            </a:r>
            <a:r>
              <a:rPr lang="en-IN" sz="3600" b="1" dirty="0" smtClean="0"/>
              <a:t>Needs are more</a:t>
            </a:r>
            <a:endParaRPr lang="en-IN"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883" b="19870"/>
          <a:stretch/>
        </p:blipFill>
        <p:spPr bwMode="auto">
          <a:xfrm>
            <a:off x="29277" y="3861047"/>
            <a:ext cx="4476470" cy="2920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78" y="4898791"/>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988840"/>
            <a:ext cx="4211960" cy="2611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7211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Family Influences on Buyer Behaviour</a:t>
            </a:r>
            <a:endParaRPr lang="en-IN" dirty="0"/>
          </a:p>
        </p:txBody>
      </p:sp>
    </p:spTree>
    <p:extLst>
      <p:ext uri="{BB962C8B-B14F-4D97-AF65-F5344CB8AC3E}">
        <p14:creationId xmlns:p14="http://schemas.microsoft.com/office/powerpoint/2010/main" val="38622313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6632"/>
            <a:ext cx="8435280" cy="6624736"/>
          </a:xfrm>
        </p:spPr>
        <p:txBody>
          <a:bodyPr/>
          <a:lstStyle/>
          <a:p>
            <a:pPr lvl="0"/>
            <a:r>
              <a:rPr lang="en-IN" dirty="0"/>
              <a:t>Economic </a:t>
            </a:r>
            <a:r>
              <a:rPr lang="en-IN" dirty="0" smtClean="0"/>
              <a:t>Needs -	Include housing, food, transportation, healthcare etc.</a:t>
            </a:r>
          </a:p>
          <a:p>
            <a:pPr marL="0" lvl="0" indent="0">
              <a:buNone/>
            </a:pPr>
            <a:r>
              <a:rPr lang="en-IN" dirty="0" smtClean="0"/>
              <a:t>	</a:t>
            </a:r>
          </a:p>
          <a:p>
            <a:pPr marL="0" lvl="0" indent="0">
              <a:buNone/>
            </a:pPr>
            <a:r>
              <a:rPr lang="en-IN" dirty="0" smtClean="0"/>
              <a:t>Income 	 	Lifestyle 		Need</a:t>
            </a:r>
            <a:endParaRPr lang="en-IN" dirty="0"/>
          </a:p>
          <a:p>
            <a:endParaRPr lang="en-IN" dirty="0" smtClean="0"/>
          </a:p>
          <a:p>
            <a:pPr marL="0" indent="0">
              <a:buNone/>
            </a:pPr>
            <a:r>
              <a:rPr lang="en-IN" dirty="0" smtClean="0"/>
              <a:t>Double Income – prefer EMI</a:t>
            </a:r>
          </a:p>
          <a:p>
            <a:pPr marL="0" indent="0">
              <a:buNone/>
            </a:pPr>
            <a:endParaRPr lang="en-IN" dirty="0"/>
          </a:p>
          <a:p>
            <a:pPr marL="0" indent="0">
              <a:buNone/>
            </a:pPr>
            <a:endParaRPr lang="en-IN" dirty="0"/>
          </a:p>
        </p:txBody>
      </p:sp>
      <p:sp>
        <p:nvSpPr>
          <p:cNvPr id="4" name="Up Arrow 3"/>
          <p:cNvSpPr/>
          <p:nvPr/>
        </p:nvSpPr>
        <p:spPr>
          <a:xfrm>
            <a:off x="1259632" y="1104865"/>
            <a:ext cx="360040"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Up Arrow 4"/>
          <p:cNvSpPr/>
          <p:nvPr/>
        </p:nvSpPr>
        <p:spPr>
          <a:xfrm>
            <a:off x="3563888" y="1104865"/>
            <a:ext cx="360040"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Up Arrow 5"/>
          <p:cNvSpPr/>
          <p:nvPr/>
        </p:nvSpPr>
        <p:spPr>
          <a:xfrm>
            <a:off x="5868144" y="980728"/>
            <a:ext cx="360040"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56992"/>
            <a:ext cx="7128792"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0621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lstStyle/>
          <a:p>
            <a:r>
              <a:rPr lang="en-IN" dirty="0" smtClean="0"/>
              <a:t>Psychological Needs – includes state of mind, attitudes, values &amp; personality ---- how an individual perceives information</a:t>
            </a:r>
          </a:p>
          <a:p>
            <a:pPr marL="0" indent="0">
              <a:buNone/>
            </a:pPr>
            <a:endParaRPr lang="en-IN" dirty="0" smtClean="0"/>
          </a:p>
          <a:p>
            <a:pPr marL="0" indent="0">
              <a:buNone/>
            </a:pPr>
            <a:r>
              <a:rPr lang="en-IN" dirty="0" err="1" smtClean="0"/>
              <a:t>Eg</a:t>
            </a:r>
            <a:r>
              <a:rPr lang="en-IN" dirty="0" smtClean="0"/>
              <a:t>. Esteem, prestige, power, affection, learning</a:t>
            </a:r>
          </a:p>
          <a:p>
            <a:pPr marL="0" indent="0">
              <a:buNone/>
            </a:pPr>
            <a:r>
              <a:rPr lang="en-IN" dirty="0" smtClean="0"/>
              <a:t>Vacations – Exotic vacations or </a:t>
            </a:r>
            <a:r>
              <a:rPr lang="en-IN" dirty="0" err="1" smtClean="0"/>
              <a:t>piligrimage</a:t>
            </a:r>
            <a:endParaRPr lang="en-IN" dirty="0" smtClean="0"/>
          </a:p>
          <a:p>
            <a:pPr marL="0" indent="0">
              <a:buNone/>
            </a:pPr>
            <a:r>
              <a:rPr lang="en-IN" dirty="0" smtClean="0"/>
              <a:t>Ares of shopping – Mall or Roadside</a:t>
            </a:r>
            <a:endParaRPr lang="en-IN"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 y="4131077"/>
            <a:ext cx="2988196" cy="2241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4122626"/>
            <a:ext cx="3516192" cy="2346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604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332656"/>
            <a:ext cx="8856984" cy="6267400"/>
          </a:xfrm>
        </p:spPr>
        <p:txBody>
          <a:bodyPr/>
          <a:lstStyle/>
          <a:p>
            <a:r>
              <a:rPr lang="en-IN" dirty="0" smtClean="0"/>
              <a:t>Physical Needs – food, clothing, healthcare, physical comforts needed..</a:t>
            </a:r>
          </a:p>
          <a:p>
            <a:endParaRPr lang="en-IN" dirty="0"/>
          </a:p>
          <a:p>
            <a:r>
              <a:rPr lang="en-IN" dirty="0" smtClean="0"/>
              <a:t>Cultural Needs – pujas, religious gatherings, norms &amp; values</a:t>
            </a:r>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933056"/>
            <a:ext cx="371475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356992"/>
            <a:ext cx="3708760" cy="3079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6867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404664"/>
            <a:ext cx="7315200" cy="3539527"/>
          </a:xfrm>
        </p:spPr>
        <p:txBody>
          <a:bodyPr/>
          <a:lstStyle/>
          <a:p>
            <a:r>
              <a:rPr lang="en-IN" dirty="0" smtClean="0"/>
              <a:t>Emotional Needs – appreciation, feeling of being wanted &amp; loved</a:t>
            </a:r>
          </a:p>
          <a:p>
            <a:pPr marL="0" indent="0">
              <a:buNone/>
            </a:pPr>
            <a:r>
              <a:rPr lang="en-IN" dirty="0" err="1" smtClean="0"/>
              <a:t>Eg</a:t>
            </a:r>
            <a:r>
              <a:rPr lang="en-IN" dirty="0" smtClean="0"/>
              <a:t>. Birthday parties, gifts for children, Gifts</a:t>
            </a:r>
            <a:endParaRPr lang="en-IN"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3429000"/>
            <a:ext cx="4391769" cy="322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9950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r>
              <a:rPr lang="en-IN" dirty="0" smtClean="0"/>
              <a:t>Security Needs – CCTV Mobile, Insurance</a:t>
            </a:r>
          </a:p>
          <a:p>
            <a:pPr marL="45720" indent="0">
              <a:buNone/>
            </a:pPr>
            <a:endParaRPr lang="en-IN" dirty="0" smtClean="0"/>
          </a:p>
          <a:p>
            <a:r>
              <a:rPr lang="en-IN" dirty="0" smtClean="0"/>
              <a:t>Affiliation Needs – for a warm &amp; caring relationship, Cricket Club Memberships, Reading Club</a:t>
            </a:r>
            <a:endParaRPr lang="en-IN"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636912"/>
            <a:ext cx="4762500"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39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19256" cy="6048672"/>
          </a:xfrm>
        </p:spPr>
        <p:txBody>
          <a:bodyPr/>
          <a:lstStyle/>
          <a:p>
            <a:r>
              <a:rPr lang="en-IN" dirty="0" smtClean="0"/>
              <a:t>Occupation of Family Members</a:t>
            </a:r>
          </a:p>
          <a:p>
            <a:endParaRPr lang="en-IN" dirty="0"/>
          </a:p>
          <a:p>
            <a:r>
              <a:rPr lang="en-IN" dirty="0" smtClean="0"/>
              <a:t>Education Standards – If the lady of house is educated 		needs are more</a:t>
            </a:r>
          </a:p>
          <a:p>
            <a:endParaRPr lang="en-IN" dirty="0"/>
          </a:p>
          <a:p>
            <a:r>
              <a:rPr lang="en-IN" dirty="0" smtClean="0"/>
              <a:t>Stage in FLC</a:t>
            </a:r>
            <a:endParaRPr lang="en-IN" dirty="0"/>
          </a:p>
        </p:txBody>
      </p:sp>
      <p:sp>
        <p:nvSpPr>
          <p:cNvPr id="4" name="Up Arrow 3"/>
          <p:cNvSpPr/>
          <p:nvPr/>
        </p:nvSpPr>
        <p:spPr>
          <a:xfrm>
            <a:off x="3707904" y="1359260"/>
            <a:ext cx="504056"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229077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5307024"/>
              </p:ext>
            </p:extLst>
          </p:nvPr>
        </p:nvGraphicFramePr>
        <p:xfrm>
          <a:off x="323528" y="1772816"/>
          <a:ext cx="8568951" cy="4464496"/>
        </p:xfrm>
        <a:graphic>
          <a:graphicData uri="http://schemas.openxmlformats.org/drawingml/2006/table">
            <a:tbl>
              <a:tblPr firstRow="1" firstCol="1" lastRow="1" lastCol="1" bandRow="1" bandCol="1">
                <a:tableStyleId>{5940675A-B579-460E-94D1-54222C63F5DA}</a:tableStyleId>
              </a:tblPr>
              <a:tblGrid>
                <a:gridCol w="2111915"/>
                <a:gridCol w="2135697"/>
                <a:gridCol w="2186831"/>
                <a:gridCol w="2134508"/>
              </a:tblGrid>
              <a:tr h="439145">
                <a:tc>
                  <a:txBody>
                    <a:bodyPr/>
                    <a:lstStyle/>
                    <a:p>
                      <a:pPr marL="274955">
                        <a:spcBef>
                          <a:spcPts val="225"/>
                        </a:spcBef>
                        <a:spcAft>
                          <a:spcPts val="0"/>
                        </a:spcAft>
                      </a:pPr>
                      <a:r>
                        <a:rPr lang="en-US" sz="1800">
                          <a:effectLst/>
                          <a:latin typeface="Times New Roman" pitchFamily="18" charset="0"/>
                          <a:cs typeface="Times New Roman" pitchFamily="18" charset="0"/>
                        </a:rPr>
                        <a:t>Sequence I</a:t>
                      </a:r>
                      <a:endParaRPr lang="en-IN" sz="1800">
                        <a:effectLst/>
                        <a:latin typeface="Times New Roman" pitchFamily="18" charset="0"/>
                        <a:ea typeface="Georgia"/>
                        <a:cs typeface="Times New Roman" pitchFamily="18" charset="0"/>
                      </a:endParaRPr>
                    </a:p>
                  </a:txBody>
                  <a:tcPr marL="0" marR="0" marT="0" marB="0"/>
                </a:tc>
                <a:tc>
                  <a:txBody>
                    <a:bodyPr/>
                    <a:lstStyle/>
                    <a:p>
                      <a:pPr marL="259715">
                        <a:spcBef>
                          <a:spcPts val="225"/>
                        </a:spcBef>
                        <a:spcAft>
                          <a:spcPts val="0"/>
                        </a:spcAft>
                      </a:pPr>
                      <a:r>
                        <a:rPr lang="en-US" sz="1800">
                          <a:effectLst/>
                          <a:latin typeface="Times New Roman" pitchFamily="18" charset="0"/>
                          <a:cs typeface="Times New Roman" pitchFamily="18" charset="0"/>
                        </a:rPr>
                        <a:t>Sequence II</a:t>
                      </a:r>
                      <a:endParaRPr lang="en-IN" sz="1800">
                        <a:effectLst/>
                        <a:latin typeface="Times New Roman" pitchFamily="18" charset="0"/>
                        <a:ea typeface="Georgia"/>
                        <a:cs typeface="Times New Roman" pitchFamily="18" charset="0"/>
                      </a:endParaRPr>
                    </a:p>
                  </a:txBody>
                  <a:tcPr marL="0" marR="0" marT="0" marB="0"/>
                </a:tc>
                <a:tc>
                  <a:txBody>
                    <a:bodyPr/>
                    <a:lstStyle/>
                    <a:p>
                      <a:pPr marL="252095">
                        <a:spcBef>
                          <a:spcPts val="225"/>
                        </a:spcBef>
                        <a:spcAft>
                          <a:spcPts val="0"/>
                        </a:spcAft>
                      </a:pPr>
                      <a:r>
                        <a:rPr lang="en-US" sz="1800">
                          <a:effectLst/>
                          <a:latin typeface="Times New Roman" pitchFamily="18" charset="0"/>
                          <a:cs typeface="Times New Roman" pitchFamily="18" charset="0"/>
                        </a:rPr>
                        <a:t>Sequence III</a:t>
                      </a:r>
                      <a:endParaRPr lang="en-IN" sz="1800">
                        <a:effectLst/>
                        <a:latin typeface="Times New Roman" pitchFamily="18" charset="0"/>
                        <a:ea typeface="Georgia"/>
                        <a:cs typeface="Times New Roman" pitchFamily="18" charset="0"/>
                      </a:endParaRPr>
                    </a:p>
                  </a:txBody>
                  <a:tcPr marL="0" marR="0" marT="0" marB="0"/>
                </a:tc>
                <a:tc>
                  <a:txBody>
                    <a:bodyPr/>
                    <a:lstStyle/>
                    <a:p>
                      <a:pPr marL="238760">
                        <a:spcBef>
                          <a:spcPts val="225"/>
                        </a:spcBef>
                        <a:spcAft>
                          <a:spcPts val="0"/>
                        </a:spcAft>
                      </a:pPr>
                      <a:r>
                        <a:rPr lang="en-US" sz="1800">
                          <a:effectLst/>
                          <a:latin typeface="Times New Roman" pitchFamily="18" charset="0"/>
                          <a:cs typeface="Times New Roman" pitchFamily="18" charset="0"/>
                        </a:rPr>
                        <a:t>Sequence IV</a:t>
                      </a:r>
                      <a:endParaRPr lang="en-IN" sz="1800">
                        <a:effectLst/>
                        <a:latin typeface="Times New Roman" pitchFamily="18" charset="0"/>
                        <a:ea typeface="Georgia"/>
                        <a:cs typeface="Times New Roman" pitchFamily="18" charset="0"/>
                      </a:endParaRPr>
                    </a:p>
                  </a:txBody>
                  <a:tcPr marL="0" marR="0" marT="0" marB="0"/>
                </a:tc>
              </a:tr>
              <a:tr h="4025351">
                <a:tc>
                  <a:txBody>
                    <a:bodyPr/>
                    <a:lstStyle/>
                    <a:p>
                      <a:pPr marL="210820">
                        <a:lnSpc>
                          <a:spcPct val="110000"/>
                        </a:lnSpc>
                        <a:spcBef>
                          <a:spcPts val="285"/>
                        </a:spcBef>
                        <a:spcAft>
                          <a:spcPts val="0"/>
                        </a:spcAft>
                      </a:pPr>
                      <a:r>
                        <a:rPr lang="en-US" sz="1800">
                          <a:effectLst/>
                          <a:latin typeface="Times New Roman" pitchFamily="18" charset="0"/>
                          <a:cs typeface="Times New Roman" pitchFamily="18" charset="0"/>
                        </a:rPr>
                        <a:t>Young married couples with children</a:t>
                      </a:r>
                      <a:endParaRPr lang="en-IN" sz="1800">
                        <a:effectLst/>
                        <a:latin typeface="Times New Roman" pitchFamily="18" charset="0"/>
                        <a:cs typeface="Times New Roman" pitchFamily="18" charset="0"/>
                      </a:endParaRPr>
                    </a:p>
                    <a:p>
                      <a:pPr marL="210820">
                        <a:lnSpc>
                          <a:spcPct val="108000"/>
                        </a:lnSpc>
                        <a:spcBef>
                          <a:spcPts val="230"/>
                        </a:spcBef>
                        <a:spcAft>
                          <a:spcPts val="0"/>
                        </a:spcAft>
                      </a:pPr>
                      <a:r>
                        <a:rPr lang="en-US" sz="1800">
                          <a:effectLst/>
                          <a:latin typeface="Times New Roman" pitchFamily="18" charset="0"/>
                          <a:cs typeface="Times New Roman" pitchFamily="18" charset="0"/>
                        </a:rPr>
                        <a:t>Young divorced parent</a:t>
                      </a:r>
                      <a:endParaRPr lang="en-IN" sz="1800">
                        <a:effectLst/>
                        <a:latin typeface="Times New Roman" pitchFamily="18" charset="0"/>
                        <a:cs typeface="Times New Roman" pitchFamily="18" charset="0"/>
                      </a:endParaRPr>
                    </a:p>
                    <a:p>
                      <a:pPr marL="210820" marR="220345">
                        <a:lnSpc>
                          <a:spcPct val="108000"/>
                        </a:lnSpc>
                        <a:spcBef>
                          <a:spcPts val="250"/>
                        </a:spcBef>
                        <a:spcAft>
                          <a:spcPts val="0"/>
                        </a:spcAft>
                      </a:pPr>
                      <a:r>
                        <a:rPr lang="en-US" sz="1800">
                          <a:effectLst/>
                          <a:latin typeface="Times New Roman" pitchFamily="18" charset="0"/>
                          <a:cs typeface="Times New Roman" pitchFamily="18" charset="0"/>
                        </a:rPr>
                        <a:t>Single parent with older children</a:t>
                      </a:r>
                      <a:endParaRPr lang="en-IN" sz="1800">
                        <a:effectLst/>
                        <a:latin typeface="Times New Roman" pitchFamily="18" charset="0"/>
                        <a:cs typeface="Times New Roman" pitchFamily="18" charset="0"/>
                      </a:endParaRPr>
                    </a:p>
                    <a:p>
                      <a:pPr marL="210820" marR="351790">
                        <a:lnSpc>
                          <a:spcPct val="108000"/>
                        </a:lnSpc>
                        <a:spcBef>
                          <a:spcPts val="255"/>
                        </a:spcBef>
                        <a:spcAft>
                          <a:spcPts val="0"/>
                        </a:spcAft>
                      </a:pPr>
                      <a:r>
                        <a:rPr lang="en-US" sz="1800">
                          <a:effectLst/>
                          <a:latin typeface="Times New Roman" pitchFamily="18" charset="0"/>
                          <a:cs typeface="Times New Roman" pitchFamily="18" charset="0"/>
                        </a:rPr>
                        <a:t>Older, unmarried</a:t>
                      </a:r>
                      <a:endParaRPr lang="en-IN" sz="1800">
                        <a:effectLst/>
                        <a:latin typeface="Times New Roman" pitchFamily="18" charset="0"/>
                        <a:ea typeface="Georgia"/>
                        <a:cs typeface="Times New Roman" pitchFamily="18" charset="0"/>
                      </a:endParaRPr>
                    </a:p>
                  </a:txBody>
                  <a:tcPr marL="0" marR="0" marT="0" marB="0"/>
                </a:tc>
                <a:tc>
                  <a:txBody>
                    <a:bodyPr/>
                    <a:lstStyle/>
                    <a:p>
                      <a:pPr marL="210820">
                        <a:lnSpc>
                          <a:spcPct val="110000"/>
                        </a:lnSpc>
                        <a:spcBef>
                          <a:spcPts val="285"/>
                        </a:spcBef>
                        <a:spcAft>
                          <a:spcPts val="0"/>
                        </a:spcAft>
                      </a:pPr>
                      <a:r>
                        <a:rPr lang="en-US" sz="1800">
                          <a:effectLst/>
                          <a:latin typeface="Times New Roman" pitchFamily="18" charset="0"/>
                          <a:cs typeface="Times New Roman" pitchFamily="18" charset="0"/>
                        </a:rPr>
                        <a:t>Young divorced couple without children</a:t>
                      </a:r>
                      <a:endParaRPr lang="en-IN" sz="1800">
                        <a:effectLst/>
                        <a:latin typeface="Times New Roman" pitchFamily="18" charset="0"/>
                        <a:cs typeface="Times New Roman" pitchFamily="18" charset="0"/>
                      </a:endParaRPr>
                    </a:p>
                    <a:p>
                      <a:pPr marL="210820">
                        <a:lnSpc>
                          <a:spcPct val="108000"/>
                        </a:lnSpc>
                        <a:spcBef>
                          <a:spcPts val="230"/>
                        </a:spcBef>
                        <a:spcAft>
                          <a:spcPts val="0"/>
                        </a:spcAft>
                      </a:pPr>
                      <a:r>
                        <a:rPr lang="en-US" sz="1800">
                          <a:effectLst/>
                          <a:latin typeface="Times New Roman" pitchFamily="18" charset="0"/>
                          <a:cs typeface="Times New Roman" pitchFamily="18" charset="0"/>
                        </a:rPr>
                        <a:t>Middle-aged married couple without children</a:t>
                      </a:r>
                      <a:endParaRPr lang="en-IN" sz="1800">
                        <a:effectLst/>
                        <a:latin typeface="Times New Roman" pitchFamily="18" charset="0"/>
                        <a:cs typeface="Times New Roman" pitchFamily="18" charset="0"/>
                      </a:endParaRPr>
                    </a:p>
                    <a:p>
                      <a:pPr marL="210820">
                        <a:lnSpc>
                          <a:spcPct val="110000"/>
                        </a:lnSpc>
                        <a:spcBef>
                          <a:spcPts val="255"/>
                        </a:spcBef>
                        <a:spcAft>
                          <a:spcPts val="0"/>
                        </a:spcAft>
                      </a:pPr>
                      <a:r>
                        <a:rPr lang="en-US" sz="1800">
                          <a:effectLst/>
                          <a:latin typeface="Times New Roman" pitchFamily="18" charset="0"/>
                          <a:cs typeface="Times New Roman" pitchFamily="18" charset="0"/>
                        </a:rPr>
                        <a:t>Older married couple without children.</a:t>
                      </a:r>
                      <a:endParaRPr lang="en-IN" sz="1800">
                        <a:effectLst/>
                        <a:latin typeface="Times New Roman" pitchFamily="18" charset="0"/>
                        <a:ea typeface="Georgia"/>
                        <a:cs typeface="Times New Roman" pitchFamily="18" charset="0"/>
                      </a:endParaRPr>
                    </a:p>
                  </a:txBody>
                  <a:tcPr marL="0" marR="0" marT="0" marB="0"/>
                </a:tc>
                <a:tc>
                  <a:txBody>
                    <a:bodyPr/>
                    <a:lstStyle/>
                    <a:p>
                      <a:pPr marL="212090">
                        <a:lnSpc>
                          <a:spcPct val="110000"/>
                        </a:lnSpc>
                        <a:spcBef>
                          <a:spcPts val="285"/>
                        </a:spcBef>
                        <a:spcAft>
                          <a:spcPts val="0"/>
                        </a:spcAft>
                      </a:pPr>
                      <a:r>
                        <a:rPr lang="en-US" sz="1800">
                          <a:effectLst/>
                          <a:latin typeface="Times New Roman" pitchFamily="18" charset="0"/>
                          <a:cs typeface="Times New Roman" pitchFamily="18" charset="0"/>
                        </a:rPr>
                        <a:t>Young married couple with children</a:t>
                      </a:r>
                      <a:endParaRPr lang="en-IN" sz="1800">
                        <a:effectLst/>
                        <a:latin typeface="Times New Roman" pitchFamily="18" charset="0"/>
                        <a:cs typeface="Times New Roman" pitchFamily="18" charset="0"/>
                      </a:endParaRPr>
                    </a:p>
                    <a:p>
                      <a:pPr marL="212090">
                        <a:lnSpc>
                          <a:spcPct val="108000"/>
                        </a:lnSpc>
                        <a:spcBef>
                          <a:spcPts val="230"/>
                        </a:spcBef>
                        <a:spcAft>
                          <a:spcPts val="0"/>
                        </a:spcAft>
                      </a:pPr>
                      <a:r>
                        <a:rPr lang="en-US" sz="1800">
                          <a:effectLst/>
                          <a:latin typeface="Times New Roman" pitchFamily="18" charset="0"/>
                          <a:cs typeface="Times New Roman" pitchFamily="18" charset="0"/>
                        </a:rPr>
                        <a:t>Middle-aged divorced parent</a:t>
                      </a:r>
                      <a:endParaRPr lang="en-IN" sz="1800">
                        <a:effectLst/>
                        <a:latin typeface="Times New Roman" pitchFamily="18" charset="0"/>
                        <a:cs typeface="Times New Roman" pitchFamily="18" charset="0"/>
                      </a:endParaRPr>
                    </a:p>
                    <a:p>
                      <a:pPr marL="212090">
                        <a:lnSpc>
                          <a:spcPct val="108000"/>
                        </a:lnSpc>
                        <a:spcBef>
                          <a:spcPts val="250"/>
                        </a:spcBef>
                        <a:spcAft>
                          <a:spcPts val="0"/>
                        </a:spcAft>
                      </a:pPr>
                      <a:r>
                        <a:rPr lang="en-US" sz="1800">
                          <a:effectLst/>
                          <a:latin typeface="Times New Roman" pitchFamily="18" charset="0"/>
                          <a:cs typeface="Times New Roman" pitchFamily="18" charset="0"/>
                        </a:rPr>
                        <a:t>Middle-aged married parent with children and stepchildren.</a:t>
                      </a:r>
                      <a:endParaRPr lang="en-IN" sz="1800">
                        <a:effectLst/>
                        <a:latin typeface="Times New Roman" pitchFamily="18" charset="0"/>
                        <a:ea typeface="Georgia"/>
                        <a:cs typeface="Times New Roman" pitchFamily="18" charset="0"/>
                      </a:endParaRPr>
                    </a:p>
                  </a:txBody>
                  <a:tcPr marL="0" marR="0" marT="0" marB="0"/>
                </a:tc>
                <a:tc>
                  <a:txBody>
                    <a:bodyPr/>
                    <a:lstStyle/>
                    <a:p>
                      <a:pPr marL="212725" marR="65405">
                        <a:lnSpc>
                          <a:spcPct val="108000"/>
                        </a:lnSpc>
                        <a:spcBef>
                          <a:spcPts val="285"/>
                        </a:spcBef>
                        <a:spcAft>
                          <a:spcPts val="0"/>
                        </a:spcAft>
                      </a:pPr>
                      <a:r>
                        <a:rPr lang="en-US" sz="1800" dirty="0">
                          <a:effectLst/>
                          <a:latin typeface="Times New Roman" pitchFamily="18" charset="0"/>
                          <a:cs typeface="Times New Roman" pitchFamily="18" charset="0"/>
                        </a:rPr>
                        <a:t>Young unmarried couple without children</a:t>
                      </a:r>
                      <a:endParaRPr lang="en-IN" sz="1800" dirty="0">
                        <a:effectLst/>
                        <a:latin typeface="Times New Roman" pitchFamily="18" charset="0"/>
                        <a:cs typeface="Times New Roman" pitchFamily="18" charset="0"/>
                      </a:endParaRPr>
                    </a:p>
                    <a:p>
                      <a:pPr marL="212725">
                        <a:lnSpc>
                          <a:spcPct val="110000"/>
                        </a:lnSpc>
                        <a:spcBef>
                          <a:spcPts val="260"/>
                        </a:spcBef>
                        <a:spcAft>
                          <a:spcPts val="0"/>
                        </a:spcAft>
                      </a:pPr>
                      <a:r>
                        <a:rPr lang="en-US" sz="1800" dirty="0">
                          <a:effectLst/>
                          <a:latin typeface="Times New Roman" pitchFamily="18" charset="0"/>
                          <a:cs typeface="Times New Roman" pitchFamily="18" charset="0"/>
                        </a:rPr>
                        <a:t>Middle-aged married couple without children</a:t>
                      </a:r>
                      <a:endParaRPr lang="en-IN" sz="1800" dirty="0">
                        <a:effectLst/>
                        <a:latin typeface="Times New Roman" pitchFamily="18" charset="0"/>
                        <a:cs typeface="Times New Roman" pitchFamily="18" charset="0"/>
                      </a:endParaRPr>
                    </a:p>
                    <a:p>
                      <a:pPr marL="212725">
                        <a:lnSpc>
                          <a:spcPct val="110000"/>
                        </a:lnSpc>
                        <a:spcBef>
                          <a:spcPts val="225"/>
                        </a:spcBef>
                        <a:spcAft>
                          <a:spcPts val="0"/>
                        </a:spcAft>
                      </a:pPr>
                      <a:r>
                        <a:rPr lang="en-US" sz="1800" dirty="0">
                          <a:effectLst/>
                          <a:latin typeface="Times New Roman" pitchFamily="18" charset="0"/>
                          <a:cs typeface="Times New Roman" pitchFamily="18" charset="0"/>
                        </a:rPr>
                        <a:t>Older married couple </a:t>
                      </a:r>
                      <a:r>
                        <a:rPr lang="en-US" sz="1800" spc="-15" dirty="0">
                          <a:effectLst/>
                          <a:latin typeface="Times New Roman" pitchFamily="18" charset="0"/>
                          <a:cs typeface="Times New Roman" pitchFamily="18" charset="0"/>
                        </a:rPr>
                        <a:t>without </a:t>
                      </a:r>
                      <a:r>
                        <a:rPr lang="en-US" sz="1800" dirty="0">
                          <a:effectLst/>
                          <a:latin typeface="Times New Roman" pitchFamily="18" charset="0"/>
                          <a:cs typeface="Times New Roman" pitchFamily="18" charset="0"/>
                        </a:rPr>
                        <a:t>children</a:t>
                      </a:r>
                      <a:endParaRPr lang="en-IN" sz="1800" dirty="0">
                        <a:effectLst/>
                        <a:latin typeface="Times New Roman" pitchFamily="18" charset="0"/>
                        <a:cs typeface="Times New Roman" pitchFamily="18" charset="0"/>
                      </a:endParaRPr>
                    </a:p>
                    <a:p>
                      <a:pPr marL="212725">
                        <a:spcBef>
                          <a:spcPts val="235"/>
                        </a:spcBef>
                        <a:spcAft>
                          <a:spcPts val="0"/>
                        </a:spcAft>
                      </a:pPr>
                      <a:r>
                        <a:rPr lang="en-US" sz="1800" dirty="0">
                          <a:effectLst/>
                          <a:latin typeface="Times New Roman" pitchFamily="18" charset="0"/>
                          <a:cs typeface="Times New Roman" pitchFamily="18" charset="0"/>
                        </a:rPr>
                        <a:t>Widow.</a:t>
                      </a:r>
                      <a:endParaRPr lang="en-IN" sz="1800" dirty="0">
                        <a:effectLst/>
                        <a:latin typeface="Times New Roman" pitchFamily="18" charset="0"/>
                        <a:ea typeface="Georgia"/>
                        <a:cs typeface="Times New Roman" pitchFamily="18" charset="0"/>
                      </a:endParaRPr>
                    </a:p>
                  </a:txBody>
                  <a:tcPr marL="0" marR="0" marT="0" marB="0"/>
                </a:tc>
              </a:tr>
            </a:tbl>
          </a:graphicData>
        </a:graphic>
      </p:graphicFrame>
      <p:sp>
        <p:nvSpPr>
          <p:cNvPr id="3" name="TextBox 2"/>
          <p:cNvSpPr txBox="1"/>
          <p:nvPr/>
        </p:nvSpPr>
        <p:spPr>
          <a:xfrm>
            <a:off x="467544" y="332656"/>
            <a:ext cx="6624736" cy="523220"/>
          </a:xfrm>
          <a:prstGeom prst="rect">
            <a:avLst/>
          </a:prstGeom>
          <a:noFill/>
        </p:spPr>
        <p:txBody>
          <a:bodyPr wrap="square" rtlCol="0">
            <a:spAutoFit/>
          </a:bodyPr>
          <a:lstStyle/>
          <a:p>
            <a:r>
              <a:rPr lang="en-IN" sz="2800" dirty="0" smtClean="0"/>
              <a:t>Non Traditional Family Life Cycle</a:t>
            </a:r>
            <a:endParaRPr lang="en-IN" sz="2800" dirty="0"/>
          </a:p>
        </p:txBody>
      </p:sp>
    </p:spTree>
    <p:extLst>
      <p:ext uri="{BB962C8B-B14F-4D97-AF65-F5344CB8AC3E}">
        <p14:creationId xmlns:p14="http://schemas.microsoft.com/office/powerpoint/2010/main" val="12750389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7315200" cy="1154097"/>
          </a:xfrm>
        </p:spPr>
        <p:txBody>
          <a:bodyPr/>
          <a:lstStyle/>
          <a:p>
            <a:r>
              <a:rPr lang="en-IN" dirty="0" smtClean="0"/>
              <a:t>Questions to think……</a:t>
            </a:r>
            <a:endParaRPr lang="en-IN" dirty="0"/>
          </a:p>
        </p:txBody>
      </p:sp>
      <p:sp>
        <p:nvSpPr>
          <p:cNvPr id="3" name="Content Placeholder 2"/>
          <p:cNvSpPr>
            <a:spLocks noGrp="1"/>
          </p:cNvSpPr>
          <p:nvPr>
            <p:ph idx="1"/>
          </p:nvPr>
        </p:nvSpPr>
        <p:spPr/>
        <p:txBody>
          <a:bodyPr/>
          <a:lstStyle/>
          <a:p>
            <a:pPr lvl="0"/>
            <a:r>
              <a:rPr lang="en-US" dirty="0"/>
              <a:t>If you are the marketing manager of an instant noodles making company, which stages of family life cycle will you target and how?</a:t>
            </a:r>
            <a:endParaRPr lang="en-IN" dirty="0"/>
          </a:p>
          <a:p>
            <a:r>
              <a:rPr lang="en-US" dirty="0"/>
              <a:t>Do you think emotions play a role in family purchases? Justify your answer with the help of </a:t>
            </a:r>
            <a:r>
              <a:rPr lang="en-US" dirty="0" smtClean="0"/>
              <a:t>suitable examples</a:t>
            </a:r>
          </a:p>
          <a:p>
            <a:pPr marL="228600" lvl="1"/>
            <a:r>
              <a:rPr lang="en-US" dirty="0"/>
              <a:t>"Husband and wife are more likely to take joint decision during early stages of family life cycle". Explain the rationale behind this.</a:t>
            </a:r>
            <a:endParaRPr lang="en-IN" sz="2800" dirty="0"/>
          </a:p>
          <a:p>
            <a:endParaRPr lang="en-IN" dirty="0"/>
          </a:p>
        </p:txBody>
      </p:sp>
    </p:spTree>
    <p:extLst>
      <p:ext uri="{BB962C8B-B14F-4D97-AF65-F5344CB8AC3E}">
        <p14:creationId xmlns:p14="http://schemas.microsoft.com/office/powerpoint/2010/main" val="11977576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457200" y="533400"/>
          <a:ext cx="8686800" cy="5638800"/>
        </p:xfrm>
        <a:graphic>
          <a:graphicData uri="http://schemas.openxmlformats.org/drawingml/2006/table">
            <a:tbl>
              <a:tblPr firstRow="1" bandRow="1">
                <a:tableStyleId>{2D5ABB26-0587-4C30-8999-92F81FD0307C}</a:tableStyleId>
              </a:tblPr>
              <a:tblGrid>
                <a:gridCol w="146050"/>
                <a:gridCol w="3060700"/>
                <a:gridCol w="4870450"/>
                <a:gridCol w="609600"/>
              </a:tblGrid>
              <a:tr h="228600">
                <a:tc>
                  <a:txBody>
                    <a:bodyPr/>
                    <a:lstStyle/>
                    <a:p>
                      <a:pPr>
                        <a:lnSpc>
                          <a:spcPct val="100000"/>
                        </a:lnSpc>
                      </a:pPr>
                      <a:endParaRPr sz="1300">
                        <a:latin typeface="Times New Roman"/>
                        <a:cs typeface="Times New Roman"/>
                      </a:endParaRPr>
                    </a:p>
                  </a:txBody>
                  <a:tcPr marL="0" marR="0" marT="0" marB="0">
                    <a:lnB w="19050">
                      <a:solidFill>
                        <a:srgbClr val="999900"/>
                      </a:solidFill>
                      <a:prstDash val="solid"/>
                    </a:lnB>
                  </a:tcPr>
                </a:tc>
                <a:tc rowSpan="2">
                  <a:txBody>
                    <a:bodyPr/>
                    <a:lstStyle/>
                    <a:p>
                      <a:pPr>
                        <a:lnSpc>
                          <a:spcPct val="100000"/>
                        </a:lnSpc>
                      </a:pPr>
                      <a:endParaRPr sz="3500">
                        <a:latin typeface="Times New Roman"/>
                        <a:cs typeface="Times New Roman"/>
                      </a:endParaRPr>
                    </a:p>
                    <a:p>
                      <a:pPr>
                        <a:lnSpc>
                          <a:spcPct val="100000"/>
                        </a:lnSpc>
                      </a:pPr>
                      <a:endParaRPr sz="3500">
                        <a:latin typeface="Times New Roman"/>
                        <a:cs typeface="Times New Roman"/>
                      </a:endParaRPr>
                    </a:p>
                    <a:p>
                      <a:pPr>
                        <a:lnSpc>
                          <a:spcPct val="100000"/>
                        </a:lnSpc>
                      </a:pPr>
                      <a:endParaRPr sz="3500">
                        <a:latin typeface="Times New Roman"/>
                        <a:cs typeface="Times New Roman"/>
                      </a:endParaRPr>
                    </a:p>
                    <a:p>
                      <a:pPr>
                        <a:lnSpc>
                          <a:spcPct val="100000"/>
                        </a:lnSpc>
                      </a:pPr>
                      <a:endParaRPr sz="3500">
                        <a:latin typeface="Times New Roman"/>
                        <a:cs typeface="Times New Roman"/>
                      </a:endParaRPr>
                    </a:p>
                    <a:p>
                      <a:pPr>
                        <a:lnSpc>
                          <a:spcPct val="100000"/>
                        </a:lnSpc>
                      </a:pPr>
                      <a:endParaRPr sz="3550">
                        <a:latin typeface="Times New Roman"/>
                        <a:cs typeface="Times New Roman"/>
                      </a:endParaRPr>
                    </a:p>
                    <a:p>
                      <a:pPr marL="497205">
                        <a:lnSpc>
                          <a:spcPct val="100000"/>
                        </a:lnSpc>
                      </a:pPr>
                      <a:r>
                        <a:rPr sz="3200" b="1" dirty="0">
                          <a:solidFill>
                            <a:srgbClr val="FFFFFF"/>
                          </a:solidFill>
                          <a:latin typeface="Times New Roman"/>
                          <a:cs typeface="Times New Roman"/>
                        </a:rPr>
                        <a:t>Social</a:t>
                      </a:r>
                      <a:r>
                        <a:rPr sz="3200" b="1" spc="-40" dirty="0">
                          <a:solidFill>
                            <a:srgbClr val="FFFFFF"/>
                          </a:solidFill>
                          <a:latin typeface="Times New Roman"/>
                          <a:cs typeface="Times New Roman"/>
                        </a:rPr>
                        <a:t> </a:t>
                      </a:r>
                      <a:r>
                        <a:rPr sz="3200" b="1" dirty="0">
                          <a:solidFill>
                            <a:srgbClr val="FFFFFF"/>
                          </a:solidFill>
                          <a:latin typeface="Times New Roman"/>
                          <a:cs typeface="Times New Roman"/>
                        </a:rPr>
                        <a:t>Class</a:t>
                      </a:r>
                      <a:endParaRPr sz="3200">
                        <a:latin typeface="Times New Roman"/>
                        <a:cs typeface="Times New Roman"/>
                      </a:endParaRPr>
                    </a:p>
                  </a:txBody>
                  <a:tcPr marL="0" marR="0" marT="0" marB="0">
                    <a:solidFill>
                      <a:srgbClr val="CCCC66"/>
                    </a:solidFill>
                  </a:tcPr>
                </a:tc>
                <a:tc>
                  <a:txBody>
                    <a:bodyPr/>
                    <a:lstStyle/>
                    <a:p>
                      <a:pPr>
                        <a:lnSpc>
                          <a:spcPct val="100000"/>
                        </a:lnSpc>
                      </a:pPr>
                      <a:endParaRPr sz="1300">
                        <a:latin typeface="Times New Roman"/>
                        <a:cs typeface="Times New Roman"/>
                      </a:endParaRPr>
                    </a:p>
                  </a:txBody>
                  <a:tcPr marL="0" marR="0" marT="0" marB="0">
                    <a:lnB w="19050">
                      <a:solidFill>
                        <a:srgbClr val="999900"/>
                      </a:solidFill>
                      <a:prstDash val="solid"/>
                    </a:lnB>
                  </a:tcPr>
                </a:tc>
                <a:tc>
                  <a:txBody>
                    <a:bodyPr/>
                    <a:lstStyle/>
                    <a:p>
                      <a:pPr>
                        <a:lnSpc>
                          <a:spcPct val="100000"/>
                        </a:lnSpc>
                      </a:pPr>
                      <a:endParaRPr sz="1300">
                        <a:latin typeface="Times New Roman"/>
                        <a:cs typeface="Times New Roman"/>
                      </a:endParaRPr>
                    </a:p>
                  </a:txBody>
                  <a:tcPr marL="0" marR="0" marT="0" marB="0">
                    <a:lnB w="19050">
                      <a:solidFill>
                        <a:srgbClr val="999900"/>
                      </a:solidFill>
                      <a:prstDash val="solid"/>
                    </a:lnB>
                  </a:tcPr>
                </a:tc>
              </a:tr>
              <a:tr h="5410200">
                <a:tc>
                  <a:txBody>
                    <a:bodyPr/>
                    <a:lstStyle/>
                    <a:p>
                      <a:pPr>
                        <a:lnSpc>
                          <a:spcPct val="100000"/>
                        </a:lnSpc>
                      </a:pPr>
                      <a:endParaRPr sz="2800">
                        <a:latin typeface="Times New Roman"/>
                        <a:cs typeface="Times New Roman"/>
                      </a:endParaRPr>
                    </a:p>
                  </a:txBody>
                  <a:tcPr marL="0" marR="0" marT="0" marB="0">
                    <a:lnT w="19050">
                      <a:solidFill>
                        <a:srgbClr val="999900"/>
                      </a:solidFill>
                      <a:prstDash val="solid"/>
                    </a:lnT>
                  </a:tcPr>
                </a:tc>
                <a:tc vMerge="1">
                  <a:txBody>
                    <a:bodyPr/>
                    <a:lstStyle/>
                    <a:p>
                      <a:endParaRPr/>
                    </a:p>
                  </a:txBody>
                  <a:tcPr marL="0" marR="0" marT="0" marB="0">
                    <a:solidFill>
                      <a:srgbClr val="CCCC66"/>
                    </a:solidFill>
                  </a:tcPr>
                </a:tc>
                <a:tc>
                  <a:txBody>
                    <a:bodyPr/>
                    <a:lstStyle/>
                    <a:p>
                      <a:pPr marL="596900" marR="596900" indent="1270" algn="ctr">
                        <a:lnSpc>
                          <a:spcPct val="100000"/>
                        </a:lnSpc>
                        <a:spcBef>
                          <a:spcPts val="3015"/>
                        </a:spcBef>
                      </a:pPr>
                      <a:r>
                        <a:rPr sz="3200" dirty="0">
                          <a:latin typeface="Times New Roman"/>
                          <a:cs typeface="Times New Roman"/>
                        </a:rPr>
                        <a:t>The division of  members of a society  into a hierarchy of  distinct status classes,  so that members of  each class have either  higher or lower status  than members of</a:t>
                      </a:r>
                      <a:r>
                        <a:rPr sz="3200" spc="-114" dirty="0">
                          <a:latin typeface="Times New Roman"/>
                          <a:cs typeface="Times New Roman"/>
                        </a:rPr>
                        <a:t> </a:t>
                      </a:r>
                      <a:r>
                        <a:rPr sz="3200" dirty="0">
                          <a:latin typeface="Times New Roman"/>
                          <a:cs typeface="Times New Roman"/>
                        </a:rPr>
                        <a:t>other  classes.</a:t>
                      </a:r>
                      <a:endParaRPr sz="3200">
                        <a:latin typeface="Times New Roman"/>
                        <a:cs typeface="Times New Roman"/>
                      </a:endParaRPr>
                    </a:p>
                  </a:txBody>
                  <a:tcPr marL="0" marR="0" marT="382905" marB="0">
                    <a:lnT w="19050">
                      <a:solidFill>
                        <a:srgbClr val="999900"/>
                      </a:solidFill>
                      <a:prstDash val="solid"/>
                    </a:lnT>
                  </a:tcPr>
                </a:tc>
                <a:tc>
                  <a:txBody>
                    <a:bodyPr/>
                    <a:lstStyle/>
                    <a:p>
                      <a:pPr>
                        <a:lnSpc>
                          <a:spcPct val="100000"/>
                        </a:lnSpc>
                      </a:pPr>
                      <a:endParaRPr sz="2800">
                        <a:latin typeface="Times New Roman"/>
                        <a:cs typeface="Times New Roman"/>
                      </a:endParaRPr>
                    </a:p>
                  </a:txBody>
                  <a:tcPr marL="0" marR="0" marT="0" marB="0">
                    <a:lnT w="19050">
                      <a:solidFill>
                        <a:srgbClr val="999900"/>
                      </a:solidFill>
                      <a:prstDash val="solid"/>
                    </a:lnT>
                  </a:tcPr>
                </a:tc>
              </a:tr>
            </a:tbl>
          </a:graphicData>
        </a:graphic>
      </p:graphicFrame>
    </p:spTree>
    <p:extLst>
      <p:ext uri="{BB962C8B-B14F-4D97-AF65-F5344CB8AC3E}">
        <p14:creationId xmlns:p14="http://schemas.microsoft.com/office/powerpoint/2010/main" val="2169582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39" y="0"/>
            <a:ext cx="7315200" cy="1154097"/>
          </a:xfrm>
        </p:spPr>
        <p:txBody>
          <a:bodyPr/>
          <a:lstStyle/>
          <a:p>
            <a:r>
              <a:rPr lang="en-IN" dirty="0" smtClean="0"/>
              <a:t>Social Class</a:t>
            </a:r>
            <a:endParaRPr lang="en-IN" dirty="0"/>
          </a:p>
        </p:txBody>
      </p:sp>
      <p:sp>
        <p:nvSpPr>
          <p:cNvPr id="3" name="Content Placeholder 2"/>
          <p:cNvSpPr>
            <a:spLocks noGrp="1"/>
          </p:cNvSpPr>
          <p:nvPr>
            <p:ph idx="1"/>
          </p:nvPr>
        </p:nvSpPr>
        <p:spPr>
          <a:xfrm>
            <a:off x="179512" y="1484784"/>
            <a:ext cx="8964488" cy="5373215"/>
          </a:xfrm>
        </p:spPr>
        <p:txBody>
          <a:bodyPr>
            <a:normAutofit/>
          </a:bodyPr>
          <a:lstStyle/>
          <a:p>
            <a:pPr marL="45720" indent="0">
              <a:lnSpc>
                <a:spcPct val="150000"/>
              </a:lnSpc>
              <a:buNone/>
            </a:pPr>
            <a:r>
              <a:rPr lang="en-IN" sz="2400" dirty="0">
                <a:latin typeface="Times New Roman" pitchFamily="18" charset="0"/>
                <a:cs typeface="Times New Roman" pitchFamily="18" charset="0"/>
              </a:rPr>
              <a:t>People in a society are placed in different strata based on their status; each of these strata may be referred to as social class. </a:t>
            </a:r>
            <a:endParaRPr lang="en-IN" sz="2400" dirty="0" smtClean="0">
              <a:latin typeface="Times New Roman" pitchFamily="18" charset="0"/>
              <a:cs typeface="Times New Roman" pitchFamily="18" charset="0"/>
            </a:endParaRPr>
          </a:p>
          <a:p>
            <a:pPr marL="45720" indent="0">
              <a:lnSpc>
                <a:spcPct val="150000"/>
              </a:lnSpc>
              <a:buNone/>
            </a:pPr>
            <a:endParaRPr lang="en-IN" sz="2400" dirty="0">
              <a:latin typeface="Times New Roman" pitchFamily="18" charset="0"/>
              <a:cs typeface="Times New Roman" pitchFamily="18" charset="0"/>
            </a:endParaRPr>
          </a:p>
          <a:p>
            <a:pPr marL="45720" indent="0">
              <a:lnSpc>
                <a:spcPct val="150000"/>
              </a:lnSpc>
              <a:buNone/>
            </a:pPr>
            <a:r>
              <a:rPr lang="en-IN" sz="2400" dirty="0" err="1" smtClean="0">
                <a:latin typeface="Times New Roman" pitchFamily="18" charset="0"/>
                <a:cs typeface="Times New Roman" pitchFamily="18" charset="0"/>
              </a:rPr>
              <a:t>Schiffman</a:t>
            </a:r>
            <a:r>
              <a:rPr lang="en-IN" sz="2400" dirty="0" smtClean="0">
                <a:latin typeface="Times New Roman" pitchFamily="18" charset="0"/>
                <a:cs typeface="Times New Roman" pitchFamily="18" charset="0"/>
              </a:rPr>
              <a:t> </a:t>
            </a:r>
            <a:r>
              <a:rPr lang="en-IN" sz="2400" dirty="0">
                <a:latin typeface="Times New Roman" pitchFamily="18" charset="0"/>
                <a:cs typeface="Times New Roman" pitchFamily="18" charset="0"/>
              </a:rPr>
              <a:t>defines social class as “the division of /members of a society into a hierarchy of distinct status classes, so that members of each class have relatively the same status and members of all other classes have either more or less status”.</a:t>
            </a:r>
          </a:p>
        </p:txBody>
      </p:sp>
    </p:spTree>
    <p:extLst>
      <p:ext uri="{BB962C8B-B14F-4D97-AF65-F5344CB8AC3E}">
        <p14:creationId xmlns:p14="http://schemas.microsoft.com/office/powerpoint/2010/main" val="2847565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Family</a:t>
            </a:r>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413" y="1629931"/>
            <a:ext cx="7938035" cy="4646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0166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6072"/>
          <a:stretch/>
        </p:blipFill>
        <p:spPr bwMode="auto">
          <a:xfrm>
            <a:off x="1" y="750388"/>
            <a:ext cx="9144000" cy="610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86786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47" y="116632"/>
            <a:ext cx="8964488" cy="677483"/>
          </a:xfrm>
        </p:spPr>
        <p:txBody>
          <a:bodyPr>
            <a:normAutofit fontScale="90000"/>
          </a:bodyPr>
          <a:lstStyle/>
          <a:p>
            <a:r>
              <a:rPr lang="en-IN" dirty="0" smtClean="0"/>
              <a:t>Features/Characteristics of Social Class</a:t>
            </a:r>
            <a:endParaRPr lang="en-IN" dirty="0"/>
          </a:p>
        </p:txBody>
      </p:sp>
      <p:sp>
        <p:nvSpPr>
          <p:cNvPr id="3" name="Rectangle 2"/>
          <p:cNvSpPr/>
          <p:nvPr/>
        </p:nvSpPr>
        <p:spPr>
          <a:xfrm>
            <a:off x="179512" y="1268760"/>
            <a:ext cx="8784976" cy="8494633"/>
          </a:xfrm>
          <a:prstGeom prst="rect">
            <a:avLst/>
          </a:prstGeom>
        </p:spPr>
        <p:txBody>
          <a:bodyPr wrap="square">
            <a:spAutoFit/>
          </a:bodyPr>
          <a:lstStyle/>
          <a:p>
            <a:pPr marL="342900" indent="-342900">
              <a:lnSpc>
                <a:spcPct val="150000"/>
              </a:lnSpc>
              <a:buFont typeface="Arial" pitchFamily="34" charset="0"/>
              <a:buChar char="•"/>
            </a:pPr>
            <a:r>
              <a:rPr lang="en-IN" sz="2600" dirty="0" smtClean="0">
                <a:latin typeface="Times New Roman" pitchFamily="18" charset="0"/>
                <a:cs typeface="Times New Roman" pitchFamily="18" charset="0"/>
              </a:rPr>
              <a:t>Hierarchical</a:t>
            </a:r>
            <a:endParaRPr lang="en-IN" sz="2600" dirty="0">
              <a:latin typeface="Times New Roman" pitchFamily="18" charset="0"/>
              <a:cs typeface="Times New Roman" pitchFamily="18" charset="0"/>
            </a:endParaRPr>
          </a:p>
          <a:p>
            <a:pPr marL="342900" lvl="0" indent="-342900">
              <a:lnSpc>
                <a:spcPct val="150000"/>
              </a:lnSpc>
              <a:buFont typeface="Arial" pitchFamily="34" charset="0"/>
              <a:buChar char="•"/>
            </a:pPr>
            <a:r>
              <a:rPr lang="en-IN" sz="2600" dirty="0" smtClean="0">
                <a:latin typeface="Times New Roman" pitchFamily="18" charset="0"/>
                <a:cs typeface="Times New Roman" pitchFamily="18" charset="0"/>
              </a:rPr>
              <a:t>Generates </a:t>
            </a:r>
            <a:r>
              <a:rPr lang="en-IN" sz="2600" dirty="0">
                <a:latin typeface="Times New Roman" pitchFamily="18" charset="0"/>
                <a:cs typeface="Times New Roman" pitchFamily="18" charset="0"/>
              </a:rPr>
              <a:t>a feeling of equality within </a:t>
            </a:r>
            <a:r>
              <a:rPr lang="en-IN" sz="2600" dirty="0" smtClean="0">
                <a:latin typeface="Times New Roman" pitchFamily="18" charset="0"/>
                <a:cs typeface="Times New Roman" pitchFamily="18" charset="0"/>
              </a:rPr>
              <a:t>class</a:t>
            </a:r>
          </a:p>
          <a:p>
            <a:pPr marL="342900" indent="-342900">
              <a:lnSpc>
                <a:spcPct val="150000"/>
              </a:lnSpc>
              <a:buFont typeface="Arial" pitchFamily="34" charset="0"/>
              <a:buChar char="•"/>
            </a:pPr>
            <a:r>
              <a:rPr lang="en-IN" sz="2600" dirty="0">
                <a:latin typeface="Times New Roman" pitchFamily="18" charset="0"/>
                <a:cs typeface="Times New Roman" pitchFamily="18" charset="0"/>
              </a:rPr>
              <a:t>Summation of traits in a </a:t>
            </a:r>
            <a:r>
              <a:rPr lang="en-IN" sz="2600" dirty="0" smtClean="0">
                <a:latin typeface="Times New Roman" pitchFamily="18" charset="0"/>
                <a:cs typeface="Times New Roman" pitchFamily="18" charset="0"/>
              </a:rPr>
              <a:t>sub-culture </a:t>
            </a:r>
          </a:p>
          <a:p>
            <a:pPr marL="342900" lvl="0" indent="-342900">
              <a:lnSpc>
                <a:spcPct val="150000"/>
              </a:lnSpc>
              <a:buFont typeface="Arial" pitchFamily="34" charset="0"/>
              <a:buChar char="•"/>
            </a:pPr>
            <a:r>
              <a:rPr lang="en-IN" sz="2600" dirty="0">
                <a:latin typeface="Times New Roman" pitchFamily="18" charset="0"/>
                <a:cs typeface="Times New Roman" pitchFamily="18" charset="0"/>
              </a:rPr>
              <a:t>Homogeneous within a </a:t>
            </a:r>
            <a:r>
              <a:rPr lang="en-IN" sz="2600" dirty="0" smtClean="0">
                <a:latin typeface="Times New Roman" pitchFamily="18" charset="0"/>
                <a:cs typeface="Times New Roman" pitchFamily="18" charset="0"/>
              </a:rPr>
              <a:t>class</a:t>
            </a:r>
            <a:endParaRPr lang="en-IN" sz="2600" dirty="0">
              <a:latin typeface="Times New Roman" pitchFamily="18" charset="0"/>
              <a:cs typeface="Times New Roman" pitchFamily="18" charset="0"/>
            </a:endParaRPr>
          </a:p>
          <a:p>
            <a:pPr marL="342900" lvl="0" indent="-342900">
              <a:lnSpc>
                <a:spcPct val="150000"/>
              </a:lnSpc>
              <a:buFont typeface="Arial" pitchFamily="34" charset="0"/>
              <a:buChar char="•"/>
            </a:pPr>
            <a:r>
              <a:rPr lang="en-IN" sz="2600" dirty="0" smtClean="0">
                <a:latin typeface="Times New Roman" pitchFamily="18" charset="0"/>
                <a:cs typeface="Times New Roman" pitchFamily="18" charset="0"/>
              </a:rPr>
              <a:t>Mobile </a:t>
            </a:r>
            <a:r>
              <a:rPr lang="en-IN" sz="2600" dirty="0">
                <a:latin typeface="Times New Roman" pitchFamily="18" charset="0"/>
                <a:cs typeface="Times New Roman" pitchFamily="18" charset="0"/>
              </a:rPr>
              <a:t>and </a:t>
            </a:r>
            <a:r>
              <a:rPr lang="en-IN" sz="2600" dirty="0" smtClean="0">
                <a:latin typeface="Times New Roman" pitchFamily="18" charset="0"/>
                <a:cs typeface="Times New Roman" pitchFamily="18" charset="0"/>
              </a:rPr>
              <a:t>dynamic</a:t>
            </a:r>
          </a:p>
          <a:p>
            <a:pPr marL="342900" lvl="0" indent="-342900">
              <a:lnSpc>
                <a:spcPct val="150000"/>
              </a:lnSpc>
              <a:buFont typeface="Arial" pitchFamily="34" charset="0"/>
              <a:buChar char="•"/>
            </a:pPr>
            <a:r>
              <a:rPr lang="en-IN" sz="2600" dirty="0" smtClean="0">
                <a:latin typeface="Times New Roman" pitchFamily="18" charset="0"/>
                <a:cs typeface="Times New Roman" pitchFamily="18" charset="0"/>
              </a:rPr>
              <a:t>Associated </a:t>
            </a:r>
            <a:r>
              <a:rPr lang="en-IN" sz="2600" dirty="0">
                <a:latin typeface="Times New Roman" pitchFamily="18" charset="0"/>
                <a:cs typeface="Times New Roman" pitchFamily="18" charset="0"/>
              </a:rPr>
              <a:t>with prestige &amp; exhibits </a:t>
            </a:r>
            <a:r>
              <a:rPr lang="en-IN" sz="2600" dirty="0" smtClean="0">
                <a:latin typeface="Times New Roman" pitchFamily="18" charset="0"/>
                <a:cs typeface="Times New Roman" pitchFamily="18" charset="0"/>
              </a:rPr>
              <a:t>status</a:t>
            </a:r>
          </a:p>
          <a:p>
            <a:pPr marL="342900" lvl="0" indent="-342900">
              <a:lnSpc>
                <a:spcPct val="150000"/>
              </a:lnSpc>
              <a:buFont typeface="Arial" pitchFamily="34" charset="0"/>
              <a:buChar char="•"/>
            </a:pPr>
            <a:r>
              <a:rPr lang="en-IN" sz="2600" dirty="0" smtClean="0">
                <a:latin typeface="Times New Roman" pitchFamily="18" charset="0"/>
                <a:cs typeface="Times New Roman" pitchFamily="18" charset="0"/>
              </a:rPr>
              <a:t>Measured </a:t>
            </a:r>
            <a:r>
              <a:rPr lang="en-IN" sz="2600" dirty="0">
                <a:latin typeface="Times New Roman" pitchFamily="18" charset="0"/>
                <a:cs typeface="Times New Roman" pitchFamily="18" charset="0"/>
              </a:rPr>
              <a:t>by a weighted function of ones occupation + wealth + Income + education + status +</a:t>
            </a:r>
            <a:r>
              <a:rPr lang="en-IN" sz="2600" dirty="0" smtClean="0">
                <a:latin typeface="Times New Roman" pitchFamily="18" charset="0"/>
                <a:cs typeface="Times New Roman" pitchFamily="18" charset="0"/>
              </a:rPr>
              <a:t>prestige</a:t>
            </a:r>
          </a:p>
          <a:p>
            <a:pPr marL="342900" lvl="0" indent="-342900">
              <a:lnSpc>
                <a:spcPct val="150000"/>
              </a:lnSpc>
              <a:buFont typeface="Arial" pitchFamily="34" charset="0"/>
              <a:buChar char="•"/>
            </a:pPr>
            <a:r>
              <a:rPr lang="en-IN" sz="2600" dirty="0" smtClean="0">
                <a:latin typeface="Times New Roman" pitchFamily="18" charset="0"/>
                <a:cs typeface="Times New Roman" pitchFamily="18" charset="0"/>
              </a:rPr>
              <a:t>It is continuous</a:t>
            </a:r>
            <a:endParaRPr lang="en-IN" sz="2600" dirty="0">
              <a:latin typeface="Times New Roman" pitchFamily="18" charset="0"/>
              <a:cs typeface="Times New Roman" pitchFamily="18" charset="0"/>
            </a:endParaRPr>
          </a:p>
          <a:p>
            <a:pPr marL="342900" lvl="0" indent="-342900">
              <a:lnSpc>
                <a:spcPct val="150000"/>
              </a:lnSpc>
              <a:buFont typeface="Arial" pitchFamily="34" charset="0"/>
              <a:buChar char="•"/>
            </a:pPr>
            <a:endParaRPr lang="en-IN" sz="2600" dirty="0">
              <a:latin typeface="Times New Roman" pitchFamily="18" charset="0"/>
              <a:cs typeface="Times New Roman" pitchFamily="18" charset="0"/>
            </a:endParaRPr>
          </a:p>
          <a:p>
            <a:pPr marL="342900" lvl="0" indent="-342900">
              <a:lnSpc>
                <a:spcPct val="150000"/>
              </a:lnSpc>
              <a:buFont typeface="Arial" pitchFamily="34" charset="0"/>
              <a:buChar char="•"/>
            </a:pPr>
            <a:endParaRPr lang="en-IN" sz="2600" dirty="0">
              <a:latin typeface="Times New Roman" pitchFamily="18" charset="0"/>
              <a:cs typeface="Times New Roman" pitchFamily="18" charset="0"/>
            </a:endParaRPr>
          </a:p>
          <a:p>
            <a:pPr marL="342900" indent="-342900">
              <a:lnSpc>
                <a:spcPct val="150000"/>
              </a:lnSpc>
              <a:buFont typeface="Arial" pitchFamily="34" charset="0"/>
              <a:buChar char="•"/>
            </a:pPr>
            <a:endParaRPr lang="en-IN" sz="2600" dirty="0">
              <a:latin typeface="Times New Roman" pitchFamily="18" charset="0"/>
              <a:cs typeface="Times New Roman" pitchFamily="18" charset="0"/>
            </a:endParaRPr>
          </a:p>
          <a:p>
            <a:pPr marL="342900" lvl="0" indent="-342900">
              <a:lnSpc>
                <a:spcPct val="150000"/>
              </a:lnSpc>
              <a:buFont typeface="Arial" pitchFamily="34" charset="0"/>
              <a:buChar char="•"/>
            </a:pPr>
            <a:endParaRPr lang="en-IN" sz="2600" dirty="0" smtClean="0">
              <a:latin typeface="Times New Roman" pitchFamily="18" charset="0"/>
              <a:cs typeface="Times New Roman" pitchFamily="18" charset="0"/>
            </a:endParaRPr>
          </a:p>
          <a:p>
            <a:pPr marL="342900" lvl="0" indent="-342900">
              <a:lnSpc>
                <a:spcPct val="150000"/>
              </a:lnSpc>
              <a:buFont typeface="Arial" pitchFamily="34" charset="0"/>
              <a:buChar char="•"/>
            </a:pPr>
            <a:endParaRPr lang="en-IN" sz="2600" dirty="0">
              <a:latin typeface="Times New Roman" pitchFamily="18" charset="0"/>
              <a:cs typeface="Times New Roman" pitchFamily="18" charset="0"/>
            </a:endParaRPr>
          </a:p>
        </p:txBody>
      </p:sp>
    </p:spTree>
    <p:extLst>
      <p:ext uri="{BB962C8B-B14F-4D97-AF65-F5344CB8AC3E}">
        <p14:creationId xmlns:p14="http://schemas.microsoft.com/office/powerpoint/2010/main" val="8406965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69" y="116633"/>
            <a:ext cx="7315200" cy="720080"/>
          </a:xfrm>
        </p:spPr>
        <p:txBody>
          <a:bodyPr/>
          <a:lstStyle/>
          <a:p>
            <a:r>
              <a:rPr lang="en-IN" dirty="0" smtClean="0"/>
              <a:t>Types of Social Class</a:t>
            </a:r>
            <a:endParaRPr lang="en-IN" dirty="0"/>
          </a:p>
        </p:txBody>
      </p:sp>
      <p:graphicFrame>
        <p:nvGraphicFramePr>
          <p:cNvPr id="3" name="Diagram 2"/>
          <p:cNvGraphicFramePr/>
          <p:nvPr>
            <p:extLst>
              <p:ext uri="{D42A27DB-BD31-4B8C-83A1-F6EECF244321}">
                <p14:modId xmlns:p14="http://schemas.microsoft.com/office/powerpoint/2010/main" val="4216792757"/>
              </p:ext>
            </p:extLst>
          </p:nvPr>
        </p:nvGraphicFramePr>
        <p:xfrm>
          <a:off x="0" y="1124744"/>
          <a:ext cx="925252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623054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36" y="116632"/>
            <a:ext cx="8972638" cy="6635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0777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556792"/>
            <a:ext cx="8928992" cy="5112568"/>
          </a:xfrm>
        </p:spPr>
        <p:txBody>
          <a:bodyPr>
            <a:normAutofit/>
          </a:bodyPr>
          <a:lstStyle/>
          <a:p>
            <a:pPr lvl="0">
              <a:lnSpc>
                <a:spcPct val="150000"/>
              </a:lnSpc>
            </a:pPr>
            <a:r>
              <a:rPr lang="en-IN" sz="2600" dirty="0">
                <a:latin typeface="Times New Roman" pitchFamily="18" charset="0"/>
                <a:cs typeface="Times New Roman" pitchFamily="18" charset="0"/>
              </a:rPr>
              <a:t>Wealthy</a:t>
            </a:r>
          </a:p>
          <a:p>
            <a:pPr lvl="0">
              <a:lnSpc>
                <a:spcPct val="150000"/>
              </a:lnSpc>
            </a:pPr>
            <a:r>
              <a:rPr lang="en-IN" sz="2600" dirty="0">
                <a:latin typeface="Times New Roman" pitchFamily="18" charset="0"/>
                <a:cs typeface="Times New Roman" pitchFamily="18" charset="0"/>
              </a:rPr>
              <a:t>Sponsor charity events</a:t>
            </a:r>
          </a:p>
          <a:p>
            <a:pPr lvl="0">
              <a:lnSpc>
                <a:spcPct val="150000"/>
              </a:lnSpc>
            </a:pPr>
            <a:r>
              <a:rPr lang="en-IN" sz="2600" dirty="0">
                <a:latin typeface="Times New Roman" pitchFamily="18" charset="0"/>
                <a:cs typeface="Times New Roman" pitchFamily="18" charset="0"/>
              </a:rPr>
              <a:t>Quality &amp; Brand </a:t>
            </a:r>
            <a:r>
              <a:rPr lang="en-IN" sz="2600" dirty="0" err="1">
                <a:latin typeface="Times New Roman" pitchFamily="18" charset="0"/>
                <a:cs typeface="Times New Roman" pitchFamily="18" charset="0"/>
              </a:rPr>
              <a:t>concious</a:t>
            </a:r>
            <a:endParaRPr lang="en-IN" sz="2600" dirty="0">
              <a:latin typeface="Times New Roman" pitchFamily="18" charset="0"/>
              <a:cs typeface="Times New Roman" pitchFamily="18" charset="0"/>
            </a:endParaRPr>
          </a:p>
          <a:p>
            <a:pPr lvl="0">
              <a:lnSpc>
                <a:spcPct val="150000"/>
              </a:lnSpc>
            </a:pPr>
            <a:r>
              <a:rPr lang="en-IN" sz="2600" dirty="0">
                <a:latin typeface="Times New Roman" pitchFamily="18" charset="0"/>
                <a:cs typeface="Times New Roman" pitchFamily="18" charset="0"/>
              </a:rPr>
              <a:t>Luxurious lifestyle</a:t>
            </a:r>
          </a:p>
          <a:p>
            <a:pPr lvl="0">
              <a:lnSpc>
                <a:spcPct val="150000"/>
              </a:lnSpc>
            </a:pPr>
            <a:r>
              <a:rPr lang="en-IN" sz="2600" dirty="0">
                <a:latin typeface="Times New Roman" pitchFamily="18" charset="0"/>
                <a:cs typeface="Times New Roman" pitchFamily="18" charset="0"/>
              </a:rPr>
              <a:t>New products fancy </a:t>
            </a:r>
            <a:r>
              <a:rPr lang="en-IN" sz="2600" dirty="0" smtClean="0">
                <a:latin typeface="Times New Roman" pitchFamily="18" charset="0"/>
                <a:cs typeface="Times New Roman" pitchFamily="18" charset="0"/>
              </a:rPr>
              <a:t>them</a:t>
            </a:r>
          </a:p>
          <a:p>
            <a:pPr lvl="0">
              <a:lnSpc>
                <a:spcPct val="150000"/>
              </a:lnSpc>
            </a:pPr>
            <a:r>
              <a:rPr lang="en-IN" sz="2600" dirty="0" smtClean="0">
                <a:latin typeface="Times New Roman" pitchFamily="18" charset="0"/>
                <a:cs typeface="Times New Roman" pitchFamily="18" charset="0"/>
              </a:rPr>
              <a:t>Sensitive to fluctuations in valuation of their assets</a:t>
            </a:r>
          </a:p>
          <a:p>
            <a:pPr lvl="0">
              <a:lnSpc>
                <a:spcPct val="150000"/>
              </a:lnSpc>
            </a:pPr>
            <a:r>
              <a:rPr lang="en-IN" sz="2600" dirty="0" smtClean="0">
                <a:latin typeface="Times New Roman" pitchFamily="18" charset="0"/>
                <a:cs typeface="Times New Roman" pitchFamily="18" charset="0"/>
              </a:rPr>
              <a:t>Prefer foreign brands</a:t>
            </a:r>
            <a:endParaRPr lang="en-IN" sz="2600" dirty="0">
              <a:latin typeface="Times New Roman" pitchFamily="18" charset="0"/>
              <a:cs typeface="Times New Roman" pitchFamily="18" charset="0"/>
            </a:endParaRPr>
          </a:p>
          <a:p>
            <a:pPr>
              <a:lnSpc>
                <a:spcPct val="150000"/>
              </a:lnSpc>
            </a:pPr>
            <a:endParaRPr lang="en-IN" sz="2600" dirty="0">
              <a:latin typeface="Times New Roman" pitchFamily="18" charset="0"/>
              <a:cs typeface="Times New Roman" pitchFamily="18" charset="0"/>
            </a:endParaRPr>
          </a:p>
        </p:txBody>
      </p:sp>
      <p:sp>
        <p:nvSpPr>
          <p:cNvPr id="4" name="Title 1"/>
          <p:cNvSpPr>
            <a:spLocks noGrp="1"/>
          </p:cNvSpPr>
          <p:nvPr>
            <p:ph type="title"/>
          </p:nvPr>
        </p:nvSpPr>
        <p:spPr>
          <a:xfrm>
            <a:off x="14468" y="116632"/>
            <a:ext cx="7797891" cy="1080119"/>
          </a:xfrm>
        </p:spPr>
        <p:txBody>
          <a:bodyPr>
            <a:normAutofit fontScale="90000"/>
          </a:bodyPr>
          <a:lstStyle/>
          <a:p>
            <a:r>
              <a:rPr lang="en-IN" dirty="0" smtClean="0"/>
              <a:t>Types of Social Class – Upper Class</a:t>
            </a:r>
            <a:endParaRPr lang="en-IN" dirty="0"/>
          </a:p>
        </p:txBody>
      </p:sp>
    </p:spTree>
    <p:extLst>
      <p:ext uri="{BB962C8B-B14F-4D97-AF65-F5344CB8AC3E}">
        <p14:creationId xmlns:p14="http://schemas.microsoft.com/office/powerpoint/2010/main" val="28928076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556792"/>
            <a:ext cx="8928992" cy="5112568"/>
          </a:xfrm>
        </p:spPr>
        <p:txBody>
          <a:bodyPr>
            <a:normAutofit lnSpcReduction="10000"/>
          </a:bodyPr>
          <a:lstStyle/>
          <a:p>
            <a:pPr lvl="0">
              <a:lnSpc>
                <a:spcPct val="150000"/>
              </a:lnSpc>
            </a:pPr>
            <a:r>
              <a:rPr lang="en-IN" sz="2600" dirty="0" smtClean="0">
                <a:latin typeface="Times New Roman" pitchFamily="18" charset="0"/>
                <a:cs typeface="Times New Roman" pitchFamily="18" charset="0"/>
              </a:rPr>
              <a:t>Large no of population</a:t>
            </a:r>
          </a:p>
          <a:p>
            <a:pPr lvl="0">
              <a:lnSpc>
                <a:spcPct val="150000"/>
              </a:lnSpc>
            </a:pPr>
            <a:r>
              <a:rPr lang="en-IN" sz="2600" dirty="0" smtClean="0">
                <a:latin typeface="Times New Roman" pitchFamily="18" charset="0"/>
                <a:cs typeface="Times New Roman" pitchFamily="18" charset="0"/>
              </a:rPr>
              <a:t>Employees, high earners</a:t>
            </a:r>
          </a:p>
          <a:p>
            <a:pPr lvl="0">
              <a:lnSpc>
                <a:spcPct val="150000"/>
              </a:lnSpc>
            </a:pPr>
            <a:r>
              <a:rPr lang="en-IN" sz="2600" dirty="0">
                <a:latin typeface="Times New Roman" pitchFamily="18" charset="0"/>
                <a:cs typeface="Times New Roman" pitchFamily="18" charset="0"/>
              </a:rPr>
              <a:t> </a:t>
            </a:r>
            <a:r>
              <a:rPr lang="en-IN" sz="2600" dirty="0" smtClean="0">
                <a:latin typeface="Times New Roman" pitchFamily="18" charset="0"/>
                <a:cs typeface="Times New Roman" pitchFamily="18" charset="0"/>
              </a:rPr>
              <a:t>	purchasing power</a:t>
            </a:r>
          </a:p>
          <a:p>
            <a:pPr lvl="0">
              <a:lnSpc>
                <a:spcPct val="150000"/>
              </a:lnSpc>
            </a:pPr>
            <a:r>
              <a:rPr lang="en-IN" sz="2600" dirty="0" smtClean="0">
                <a:latin typeface="Times New Roman" pitchFamily="18" charset="0"/>
                <a:cs typeface="Times New Roman" pitchFamily="18" charset="0"/>
              </a:rPr>
              <a:t>Marketers love them, best target audience</a:t>
            </a:r>
          </a:p>
          <a:p>
            <a:pPr lvl="0">
              <a:lnSpc>
                <a:spcPct val="150000"/>
              </a:lnSpc>
            </a:pPr>
            <a:r>
              <a:rPr lang="en-IN" sz="2600" dirty="0" smtClean="0">
                <a:latin typeface="Times New Roman" pitchFamily="18" charset="0"/>
                <a:cs typeface="Times New Roman" pitchFamily="18" charset="0"/>
              </a:rPr>
              <a:t>Imitate upper class – fast growing segment</a:t>
            </a:r>
          </a:p>
          <a:p>
            <a:pPr lvl="0">
              <a:lnSpc>
                <a:spcPct val="150000"/>
              </a:lnSpc>
            </a:pPr>
            <a:r>
              <a:rPr lang="en-IN" sz="2600" dirty="0" smtClean="0">
                <a:latin typeface="Times New Roman" pitchFamily="18" charset="0"/>
                <a:cs typeface="Times New Roman" pitchFamily="18" charset="0"/>
              </a:rPr>
              <a:t>All products are mostly </a:t>
            </a:r>
            <a:r>
              <a:rPr lang="en-IN" sz="2600" dirty="0" err="1" smtClean="0">
                <a:latin typeface="Times New Roman" pitchFamily="18" charset="0"/>
                <a:cs typeface="Times New Roman" pitchFamily="18" charset="0"/>
              </a:rPr>
              <a:t>targetted</a:t>
            </a:r>
            <a:r>
              <a:rPr lang="en-IN" sz="2600" dirty="0" smtClean="0">
                <a:latin typeface="Times New Roman" pitchFamily="18" charset="0"/>
                <a:cs typeface="Times New Roman" pitchFamily="18" charset="0"/>
              </a:rPr>
              <a:t> here</a:t>
            </a:r>
          </a:p>
          <a:p>
            <a:pPr lvl="0">
              <a:lnSpc>
                <a:spcPct val="150000"/>
              </a:lnSpc>
            </a:pPr>
            <a:r>
              <a:rPr lang="en-IN" sz="2600" dirty="0" smtClean="0">
                <a:latin typeface="Times New Roman" pitchFamily="18" charset="0"/>
                <a:cs typeface="Times New Roman" pitchFamily="18" charset="0"/>
              </a:rPr>
              <a:t>Leading role in India consumption market</a:t>
            </a:r>
          </a:p>
          <a:p>
            <a:pPr lvl="0">
              <a:lnSpc>
                <a:spcPct val="150000"/>
              </a:lnSpc>
            </a:pPr>
            <a:r>
              <a:rPr lang="en-IN" sz="2600" dirty="0" smtClean="0">
                <a:latin typeface="Times New Roman" pitchFamily="18" charset="0"/>
                <a:cs typeface="Times New Roman" pitchFamily="18" charset="0"/>
              </a:rPr>
              <a:t>Love Debit / Credit card usage</a:t>
            </a:r>
            <a:endParaRPr lang="en-IN" sz="2600" dirty="0">
              <a:latin typeface="Times New Roman" pitchFamily="18" charset="0"/>
              <a:cs typeface="Times New Roman" pitchFamily="18" charset="0"/>
            </a:endParaRPr>
          </a:p>
          <a:p>
            <a:pPr>
              <a:lnSpc>
                <a:spcPct val="150000"/>
              </a:lnSpc>
            </a:pPr>
            <a:endParaRPr lang="en-IN" sz="2600" dirty="0">
              <a:latin typeface="Times New Roman" pitchFamily="18" charset="0"/>
              <a:cs typeface="Times New Roman" pitchFamily="18" charset="0"/>
            </a:endParaRPr>
          </a:p>
        </p:txBody>
      </p:sp>
      <p:sp>
        <p:nvSpPr>
          <p:cNvPr id="4" name="Title 1"/>
          <p:cNvSpPr>
            <a:spLocks noGrp="1"/>
          </p:cNvSpPr>
          <p:nvPr>
            <p:ph type="title"/>
          </p:nvPr>
        </p:nvSpPr>
        <p:spPr>
          <a:xfrm>
            <a:off x="14468" y="116632"/>
            <a:ext cx="7797891" cy="1080119"/>
          </a:xfrm>
        </p:spPr>
        <p:txBody>
          <a:bodyPr>
            <a:normAutofit fontScale="90000"/>
          </a:bodyPr>
          <a:lstStyle/>
          <a:p>
            <a:r>
              <a:rPr lang="en-IN" dirty="0" smtClean="0"/>
              <a:t>Types of Social Class – Middle Class</a:t>
            </a:r>
            <a:endParaRPr lang="en-IN" dirty="0"/>
          </a:p>
        </p:txBody>
      </p:sp>
      <p:sp>
        <p:nvSpPr>
          <p:cNvPr id="2" name="Up Arrow 1"/>
          <p:cNvSpPr/>
          <p:nvPr/>
        </p:nvSpPr>
        <p:spPr>
          <a:xfrm>
            <a:off x="755576" y="2924944"/>
            <a:ext cx="288032" cy="5040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6746767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075114"/>
            <a:ext cx="7550646" cy="377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9512" y="332656"/>
            <a:ext cx="6624736" cy="1077218"/>
          </a:xfrm>
          <a:prstGeom prst="rect">
            <a:avLst/>
          </a:prstGeom>
          <a:noFill/>
        </p:spPr>
        <p:txBody>
          <a:bodyPr wrap="square" rtlCol="0">
            <a:spAutoFit/>
          </a:bodyPr>
          <a:lstStyle/>
          <a:p>
            <a:r>
              <a:rPr lang="en-IN" sz="3200" b="1" dirty="0" smtClean="0">
                <a:solidFill>
                  <a:schemeClr val="tx2"/>
                </a:solidFill>
                <a:latin typeface="Times New Roman" pitchFamily="18" charset="0"/>
                <a:cs typeface="Times New Roman" pitchFamily="18" charset="0"/>
              </a:rPr>
              <a:t>Middle Class buying imitates of foreign brands</a:t>
            </a:r>
            <a:endParaRPr lang="en-IN" sz="32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34002233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340768"/>
            <a:ext cx="5772150" cy="527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7504" y="188640"/>
            <a:ext cx="8064896" cy="646331"/>
          </a:xfrm>
          <a:prstGeom prst="rect">
            <a:avLst/>
          </a:prstGeom>
          <a:noFill/>
        </p:spPr>
        <p:txBody>
          <a:bodyPr wrap="square" rtlCol="0">
            <a:spAutoFit/>
          </a:bodyPr>
          <a:lstStyle/>
          <a:p>
            <a:r>
              <a:rPr lang="en-IN" sz="3600" b="1" dirty="0" smtClean="0">
                <a:solidFill>
                  <a:schemeClr val="tx2"/>
                </a:solidFill>
                <a:latin typeface="Times New Roman" pitchFamily="18" charset="0"/>
                <a:cs typeface="Times New Roman" pitchFamily="18" charset="0"/>
              </a:rPr>
              <a:t>Why Marketers love the Middle Class</a:t>
            </a:r>
            <a:endParaRPr lang="en-IN" sz="3600" b="1"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15798511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556792"/>
            <a:ext cx="8928992" cy="5112568"/>
          </a:xfrm>
        </p:spPr>
        <p:txBody>
          <a:bodyPr>
            <a:normAutofit/>
          </a:bodyPr>
          <a:lstStyle/>
          <a:p>
            <a:pPr>
              <a:lnSpc>
                <a:spcPct val="150000"/>
              </a:lnSpc>
            </a:pPr>
            <a:r>
              <a:rPr lang="en-IN" sz="2600" dirty="0" smtClean="0">
                <a:latin typeface="Times New Roman" pitchFamily="18" charset="0"/>
                <a:cs typeface="Times New Roman" pitchFamily="18" charset="0"/>
              </a:rPr>
              <a:t>White Collar workers</a:t>
            </a:r>
          </a:p>
          <a:p>
            <a:pPr>
              <a:lnSpc>
                <a:spcPct val="150000"/>
              </a:lnSpc>
            </a:pPr>
            <a:r>
              <a:rPr lang="en-IN" sz="2600" dirty="0" smtClean="0">
                <a:latin typeface="Times New Roman" pitchFamily="18" charset="0"/>
                <a:cs typeface="Times New Roman" pitchFamily="18" charset="0"/>
              </a:rPr>
              <a:t>Unskilled, small businesses</a:t>
            </a:r>
          </a:p>
          <a:p>
            <a:pPr>
              <a:lnSpc>
                <a:spcPct val="150000"/>
              </a:lnSpc>
            </a:pPr>
            <a:r>
              <a:rPr lang="en-IN" sz="2600" dirty="0" smtClean="0">
                <a:latin typeface="Times New Roman" pitchFamily="18" charset="0"/>
                <a:cs typeface="Times New Roman" pitchFamily="18" charset="0"/>
              </a:rPr>
              <a:t>Heavy Demand for basic necessities</a:t>
            </a:r>
          </a:p>
          <a:p>
            <a:pPr>
              <a:lnSpc>
                <a:spcPct val="150000"/>
              </a:lnSpc>
            </a:pPr>
            <a:r>
              <a:rPr lang="en-IN" sz="2600" dirty="0" smtClean="0">
                <a:latin typeface="Times New Roman" pitchFamily="18" charset="0"/>
                <a:cs typeface="Times New Roman" pitchFamily="18" charset="0"/>
              </a:rPr>
              <a:t>Look for cheap substitutes</a:t>
            </a:r>
          </a:p>
          <a:p>
            <a:pPr>
              <a:lnSpc>
                <a:spcPct val="150000"/>
              </a:lnSpc>
            </a:pPr>
            <a:r>
              <a:rPr lang="en-IN" sz="2600" dirty="0" smtClean="0">
                <a:latin typeface="Times New Roman" pitchFamily="18" charset="0"/>
                <a:cs typeface="Times New Roman" pitchFamily="18" charset="0"/>
              </a:rPr>
              <a:t>Conservative, bargains, prefer sub-standard products</a:t>
            </a:r>
          </a:p>
          <a:p>
            <a:pPr>
              <a:lnSpc>
                <a:spcPct val="150000"/>
              </a:lnSpc>
            </a:pPr>
            <a:r>
              <a:rPr lang="en-IN" sz="2600" dirty="0" smtClean="0">
                <a:latin typeface="Times New Roman" pitchFamily="18" charset="0"/>
                <a:cs typeface="Times New Roman" pitchFamily="18" charset="0"/>
              </a:rPr>
              <a:t>Quantity conscious</a:t>
            </a:r>
            <a:endParaRPr lang="en-IN" sz="2600" dirty="0">
              <a:latin typeface="Times New Roman" pitchFamily="18" charset="0"/>
              <a:cs typeface="Times New Roman" pitchFamily="18" charset="0"/>
            </a:endParaRPr>
          </a:p>
        </p:txBody>
      </p:sp>
      <p:sp>
        <p:nvSpPr>
          <p:cNvPr id="4" name="Title 1"/>
          <p:cNvSpPr>
            <a:spLocks noGrp="1"/>
          </p:cNvSpPr>
          <p:nvPr>
            <p:ph type="title"/>
          </p:nvPr>
        </p:nvSpPr>
        <p:spPr>
          <a:xfrm>
            <a:off x="14468" y="116632"/>
            <a:ext cx="7797891" cy="1080119"/>
          </a:xfrm>
        </p:spPr>
        <p:txBody>
          <a:bodyPr>
            <a:normAutofit fontScale="90000"/>
          </a:bodyPr>
          <a:lstStyle/>
          <a:p>
            <a:r>
              <a:rPr lang="en-IN" dirty="0" smtClean="0"/>
              <a:t>Types of Social Class – Lower Class</a:t>
            </a:r>
            <a:endParaRPr lang="en-IN" dirty="0"/>
          </a:p>
        </p:txBody>
      </p:sp>
      <p:sp>
        <p:nvSpPr>
          <p:cNvPr id="6" name="Content Placeholder 2"/>
          <p:cNvSpPr txBox="1">
            <a:spLocks/>
          </p:cNvSpPr>
          <p:nvPr/>
        </p:nvSpPr>
        <p:spPr>
          <a:xfrm>
            <a:off x="259904" y="1709192"/>
            <a:ext cx="8928992" cy="5112568"/>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lnSpc>
                <a:spcPct val="150000"/>
              </a:lnSpc>
              <a:buNone/>
            </a:pPr>
            <a:endParaRPr lang="en-IN" sz="2600" dirty="0">
              <a:latin typeface="Times New Roman" pitchFamily="18" charset="0"/>
              <a:cs typeface="Times New Roman" pitchFamily="18" charset="0"/>
            </a:endParaRPr>
          </a:p>
        </p:txBody>
      </p:sp>
    </p:spTree>
    <p:extLst>
      <p:ext uri="{BB962C8B-B14F-4D97-AF65-F5344CB8AC3E}">
        <p14:creationId xmlns:p14="http://schemas.microsoft.com/office/powerpoint/2010/main" val="11189685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792"/>
            <a:ext cx="7315200" cy="1154097"/>
          </a:xfrm>
        </p:spPr>
        <p:txBody>
          <a:bodyPr/>
          <a:lstStyle/>
          <a:p>
            <a:r>
              <a:rPr lang="en-IN" dirty="0" smtClean="0"/>
              <a:t>Influences of Social Class</a:t>
            </a:r>
            <a:endParaRPr lang="en-IN" dirty="0"/>
          </a:p>
        </p:txBody>
      </p:sp>
      <p:sp>
        <p:nvSpPr>
          <p:cNvPr id="3" name="Content Placeholder 2"/>
          <p:cNvSpPr>
            <a:spLocks noGrp="1"/>
          </p:cNvSpPr>
          <p:nvPr>
            <p:ph idx="1"/>
          </p:nvPr>
        </p:nvSpPr>
        <p:spPr>
          <a:xfrm>
            <a:off x="107504" y="1412775"/>
            <a:ext cx="8928992" cy="5328593"/>
          </a:xfrm>
        </p:spPr>
        <p:txBody>
          <a:bodyPr/>
          <a:lstStyle/>
          <a:p>
            <a:r>
              <a:rPr lang="en-IN" dirty="0" smtClean="0"/>
              <a:t>Products purchased</a:t>
            </a:r>
          </a:p>
          <a:p>
            <a:pPr marL="45720" indent="0">
              <a:buNone/>
            </a:pPr>
            <a:r>
              <a:rPr lang="en-IN" dirty="0" smtClean="0"/>
              <a:t>	  Lifestyle	    Class	  Self-image	      Personality</a:t>
            </a:r>
          </a:p>
          <a:p>
            <a:pPr marL="45720" indent="0">
              <a:buNone/>
            </a:pPr>
            <a:r>
              <a:rPr lang="en-IN" dirty="0" smtClean="0"/>
              <a:t>Marketers use different Advertising &amp; promotion strategies for different classes	  	 	</a:t>
            </a:r>
            <a:endParaRPr lang="en-IN" dirty="0"/>
          </a:p>
          <a:p>
            <a:pPr marL="45720" indent="0">
              <a:buNone/>
            </a:pPr>
            <a:r>
              <a:rPr lang="en-IN" dirty="0" smtClean="0"/>
              <a:t>		 </a:t>
            </a:r>
          </a:p>
          <a:p>
            <a:pPr marL="45720" indent="0">
              <a:buNone/>
            </a:pPr>
            <a:endParaRPr lang="en-IN" dirty="0"/>
          </a:p>
        </p:txBody>
      </p:sp>
      <p:sp>
        <p:nvSpPr>
          <p:cNvPr id="4" name="Right Arrow 3"/>
          <p:cNvSpPr/>
          <p:nvPr/>
        </p:nvSpPr>
        <p:spPr>
          <a:xfrm>
            <a:off x="395536" y="1808820"/>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ight Arrow 4"/>
          <p:cNvSpPr/>
          <p:nvPr/>
        </p:nvSpPr>
        <p:spPr>
          <a:xfrm>
            <a:off x="2339752" y="1808820"/>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ight Arrow 5"/>
          <p:cNvSpPr/>
          <p:nvPr/>
        </p:nvSpPr>
        <p:spPr>
          <a:xfrm>
            <a:off x="3995936" y="1781200"/>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ight Arrow 6"/>
          <p:cNvSpPr/>
          <p:nvPr/>
        </p:nvSpPr>
        <p:spPr>
          <a:xfrm>
            <a:off x="6156176" y="1808820"/>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708921"/>
            <a:ext cx="4020318" cy="402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3040" y="2752552"/>
            <a:ext cx="3022109" cy="3933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4703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260649"/>
            <a:ext cx="7772400" cy="864096"/>
          </a:xfrm>
        </p:spPr>
        <p:txBody>
          <a:bodyPr/>
          <a:lstStyle/>
          <a:p>
            <a:r>
              <a:rPr lang="en-IN" dirty="0" smtClean="0"/>
              <a:t>Family </a:t>
            </a:r>
            <a:endParaRPr lang="en-IN" dirty="0"/>
          </a:p>
        </p:txBody>
      </p:sp>
      <p:sp>
        <p:nvSpPr>
          <p:cNvPr id="3" name="Subtitle 2"/>
          <p:cNvSpPr>
            <a:spLocks noGrp="1"/>
          </p:cNvSpPr>
          <p:nvPr>
            <p:ph type="subTitle" idx="1"/>
          </p:nvPr>
        </p:nvSpPr>
        <p:spPr>
          <a:xfrm>
            <a:off x="251520" y="1484784"/>
            <a:ext cx="8640960" cy="4896544"/>
          </a:xfrm>
        </p:spPr>
        <p:txBody>
          <a:bodyPr/>
          <a:lstStyle/>
          <a:p>
            <a:r>
              <a:rPr lang="en-IN" dirty="0" smtClean="0"/>
              <a:t>A group of 2 or more persons related by blood, marriage, adoption, relationship and residing together as a household.</a:t>
            </a:r>
          </a:p>
          <a:p>
            <a:r>
              <a:rPr lang="en-IN" dirty="0">
                <a:latin typeface="Myanmar Text"/>
                <a:cs typeface="Myanmar Text"/>
              </a:rPr>
              <a:t>Marketers recognize that </a:t>
            </a:r>
            <a:r>
              <a:rPr lang="en-IN" spc="-5" dirty="0">
                <a:latin typeface="Myanmar Text"/>
                <a:cs typeface="Myanmar Text"/>
              </a:rPr>
              <a:t>families </a:t>
            </a:r>
            <a:r>
              <a:rPr lang="en-IN" dirty="0">
                <a:latin typeface="Myanmar Text"/>
                <a:cs typeface="Myanmar Text"/>
              </a:rPr>
              <a:t>operate as units </a:t>
            </a:r>
            <a:r>
              <a:rPr lang="en-IN" spc="-5" dirty="0">
                <a:latin typeface="Myanmar Text"/>
                <a:cs typeface="Myanmar Text"/>
              </a:rPr>
              <a:t>in </a:t>
            </a:r>
            <a:r>
              <a:rPr lang="en-IN" dirty="0">
                <a:latin typeface="Myanmar Text"/>
                <a:cs typeface="Myanmar Text"/>
              </a:rPr>
              <a:t>terms of </a:t>
            </a:r>
            <a:r>
              <a:rPr lang="en-IN" spc="-5" dirty="0">
                <a:latin typeface="Myanmar Text"/>
                <a:cs typeface="Myanmar Text"/>
              </a:rPr>
              <a:t>consumption  </a:t>
            </a:r>
            <a:r>
              <a:rPr lang="en-IN" dirty="0" smtClean="0">
                <a:latin typeface="Myanmar Text"/>
                <a:cs typeface="Myanmar Text"/>
              </a:rPr>
              <a:t>behaviour, specially with FMCG markets</a:t>
            </a:r>
            <a:endParaRPr lang="en-IN" dirty="0" smtClean="0"/>
          </a:p>
          <a:p>
            <a:endParaRPr lang="en-IN" dirty="0"/>
          </a:p>
        </p:txBody>
      </p:sp>
    </p:spTree>
    <p:extLst>
      <p:ext uri="{BB962C8B-B14F-4D97-AF65-F5344CB8AC3E}">
        <p14:creationId xmlns:p14="http://schemas.microsoft.com/office/powerpoint/2010/main" val="36574157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1"/>
            <a:ext cx="8928992" cy="3024337"/>
          </a:xfrm>
        </p:spPr>
        <p:txBody>
          <a:bodyPr/>
          <a:lstStyle/>
          <a:p>
            <a:r>
              <a:rPr lang="en-IN" sz="2800" dirty="0" smtClean="0"/>
              <a:t>Social Class influences hobbies &amp; Interests</a:t>
            </a:r>
          </a:p>
          <a:p>
            <a:pPr marL="45720" indent="0">
              <a:buNone/>
            </a:pPr>
            <a:endParaRPr lang="en-IN" dirty="0"/>
          </a:p>
          <a:p>
            <a:pPr marL="45720" indent="0">
              <a:buNone/>
            </a:pPr>
            <a:r>
              <a:rPr lang="en-IN" dirty="0" smtClean="0"/>
              <a:t>Upper Class 		Clubs, Cards, Golf, Chess</a:t>
            </a:r>
          </a:p>
          <a:p>
            <a:pPr marL="45720" indent="0">
              <a:buNone/>
            </a:pPr>
            <a:endParaRPr lang="en-IN" dirty="0"/>
          </a:p>
          <a:p>
            <a:pPr marL="45720" indent="0">
              <a:buNone/>
            </a:pPr>
            <a:r>
              <a:rPr lang="en-IN" dirty="0" smtClean="0"/>
              <a:t>Middle Class 		Malls, theatres</a:t>
            </a:r>
          </a:p>
          <a:p>
            <a:pPr marL="45720" indent="0">
              <a:buNone/>
            </a:pPr>
            <a:endParaRPr lang="en-IN" dirty="0"/>
          </a:p>
          <a:p>
            <a:pPr marL="45720" indent="0">
              <a:buNone/>
            </a:pPr>
            <a:r>
              <a:rPr lang="en-IN" dirty="0" smtClean="0"/>
              <a:t>Lower Class 		Television</a:t>
            </a:r>
          </a:p>
          <a:p>
            <a:pPr marL="45720" indent="0">
              <a:buNone/>
            </a:pPr>
            <a:endParaRPr lang="en-IN" dirty="0"/>
          </a:p>
        </p:txBody>
      </p:sp>
      <p:sp>
        <p:nvSpPr>
          <p:cNvPr id="4" name="Right Arrow 3"/>
          <p:cNvSpPr/>
          <p:nvPr/>
        </p:nvSpPr>
        <p:spPr>
          <a:xfrm>
            <a:off x="1835696" y="1043675"/>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ight Arrow 4"/>
          <p:cNvSpPr/>
          <p:nvPr/>
        </p:nvSpPr>
        <p:spPr>
          <a:xfrm>
            <a:off x="1835696" y="1763755"/>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ight Arrow 5"/>
          <p:cNvSpPr/>
          <p:nvPr/>
        </p:nvSpPr>
        <p:spPr>
          <a:xfrm>
            <a:off x="1835696" y="2483835"/>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Content Placeholder 2"/>
          <p:cNvSpPr txBox="1">
            <a:spLocks/>
          </p:cNvSpPr>
          <p:nvPr/>
        </p:nvSpPr>
        <p:spPr>
          <a:xfrm>
            <a:off x="107504" y="3429000"/>
            <a:ext cx="8928992" cy="302433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r>
              <a:rPr lang="en-IN" sz="2800" dirty="0" smtClean="0"/>
              <a:t>Spending and Credit pattern</a:t>
            </a:r>
          </a:p>
          <a:p>
            <a:pPr marL="45720" indent="0">
              <a:buFont typeface="Wingdings" charset="2"/>
              <a:buNone/>
            </a:pPr>
            <a:endParaRPr lang="en-IN" dirty="0" smtClean="0"/>
          </a:p>
          <a:p>
            <a:pPr marL="45720" indent="0">
              <a:buFont typeface="Wingdings" charset="2"/>
              <a:buNone/>
            </a:pPr>
            <a:r>
              <a:rPr lang="en-IN" dirty="0" smtClean="0"/>
              <a:t>Upper Class 		invest in Insurance, Shares, Real Estate</a:t>
            </a:r>
          </a:p>
          <a:p>
            <a:pPr marL="45720" indent="0">
              <a:buFont typeface="Wingdings" charset="2"/>
              <a:buNone/>
            </a:pPr>
            <a:endParaRPr lang="en-IN" dirty="0" smtClean="0"/>
          </a:p>
          <a:p>
            <a:pPr marL="45720" indent="0">
              <a:buFont typeface="Wingdings" charset="2"/>
              <a:buNone/>
            </a:pPr>
            <a:r>
              <a:rPr lang="en-IN" dirty="0" smtClean="0"/>
              <a:t>Middle Class 		prefer EMI</a:t>
            </a:r>
          </a:p>
          <a:p>
            <a:pPr marL="45720" indent="0">
              <a:buFont typeface="Wingdings" charset="2"/>
              <a:buNone/>
            </a:pPr>
            <a:endParaRPr lang="en-IN" dirty="0" smtClean="0"/>
          </a:p>
          <a:p>
            <a:pPr marL="45720" indent="0">
              <a:buFont typeface="Wingdings" charset="2"/>
              <a:buNone/>
            </a:pPr>
            <a:r>
              <a:rPr lang="en-IN" dirty="0" smtClean="0"/>
              <a:t>Lower Class 		lookout for second hand stuff</a:t>
            </a:r>
            <a:endParaRPr lang="en-IN" dirty="0"/>
          </a:p>
        </p:txBody>
      </p:sp>
      <p:sp>
        <p:nvSpPr>
          <p:cNvPr id="8" name="Right Arrow 7"/>
          <p:cNvSpPr/>
          <p:nvPr/>
        </p:nvSpPr>
        <p:spPr>
          <a:xfrm>
            <a:off x="1988096" y="4365104"/>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ight Arrow 8"/>
          <p:cNvSpPr/>
          <p:nvPr/>
        </p:nvSpPr>
        <p:spPr>
          <a:xfrm>
            <a:off x="1988096" y="5085184"/>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ight Arrow 9"/>
          <p:cNvSpPr/>
          <p:nvPr/>
        </p:nvSpPr>
        <p:spPr>
          <a:xfrm>
            <a:off x="1966459" y="5824806"/>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2502217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1"/>
            <a:ext cx="8928992" cy="3024337"/>
          </a:xfrm>
        </p:spPr>
        <p:txBody>
          <a:bodyPr/>
          <a:lstStyle/>
          <a:p>
            <a:r>
              <a:rPr lang="en-IN" sz="2800" dirty="0" smtClean="0"/>
              <a:t>Social Class influences Savings</a:t>
            </a:r>
          </a:p>
          <a:p>
            <a:pPr marL="45720" indent="0">
              <a:buNone/>
            </a:pPr>
            <a:endParaRPr lang="en-IN" dirty="0"/>
          </a:p>
          <a:p>
            <a:pPr marL="45720" indent="0">
              <a:buNone/>
            </a:pPr>
            <a:r>
              <a:rPr lang="en-IN" dirty="0" smtClean="0"/>
              <a:t>Upper Class 		Property, Stock, Business</a:t>
            </a:r>
          </a:p>
          <a:p>
            <a:pPr marL="45720" indent="0">
              <a:buNone/>
            </a:pPr>
            <a:endParaRPr lang="en-IN" dirty="0"/>
          </a:p>
          <a:p>
            <a:pPr marL="45720" indent="0">
              <a:buNone/>
            </a:pPr>
            <a:r>
              <a:rPr lang="en-IN" dirty="0" smtClean="0"/>
              <a:t>Middle Class 		Fixed Deposits</a:t>
            </a:r>
          </a:p>
          <a:p>
            <a:pPr marL="45720" indent="0">
              <a:buNone/>
            </a:pPr>
            <a:endParaRPr lang="en-IN" dirty="0"/>
          </a:p>
          <a:p>
            <a:pPr marL="45720" indent="0">
              <a:buNone/>
            </a:pPr>
            <a:r>
              <a:rPr lang="en-IN" dirty="0" smtClean="0"/>
              <a:t>Lower Class 		Little Cash, Recurring deposits, post-office</a:t>
            </a:r>
          </a:p>
          <a:p>
            <a:pPr marL="45720" indent="0">
              <a:buNone/>
            </a:pPr>
            <a:endParaRPr lang="en-IN" dirty="0"/>
          </a:p>
        </p:txBody>
      </p:sp>
      <p:sp>
        <p:nvSpPr>
          <p:cNvPr id="4" name="Right Arrow 3"/>
          <p:cNvSpPr/>
          <p:nvPr/>
        </p:nvSpPr>
        <p:spPr>
          <a:xfrm>
            <a:off x="1835696" y="1043675"/>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ight Arrow 4"/>
          <p:cNvSpPr/>
          <p:nvPr/>
        </p:nvSpPr>
        <p:spPr>
          <a:xfrm>
            <a:off x="1835696" y="1763755"/>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ight Arrow 5"/>
          <p:cNvSpPr/>
          <p:nvPr/>
        </p:nvSpPr>
        <p:spPr>
          <a:xfrm>
            <a:off x="1835696" y="2483835"/>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Content Placeholder 2"/>
          <p:cNvSpPr txBox="1">
            <a:spLocks/>
          </p:cNvSpPr>
          <p:nvPr/>
        </p:nvSpPr>
        <p:spPr>
          <a:xfrm>
            <a:off x="107504" y="3429000"/>
            <a:ext cx="8928992" cy="302433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r>
              <a:rPr lang="en-IN" sz="2800" dirty="0" smtClean="0"/>
              <a:t>Spending and Food</a:t>
            </a:r>
          </a:p>
          <a:p>
            <a:pPr marL="45720" indent="0">
              <a:buFont typeface="Wingdings" charset="2"/>
              <a:buNone/>
            </a:pPr>
            <a:endParaRPr lang="en-IN" dirty="0" smtClean="0"/>
          </a:p>
          <a:p>
            <a:pPr marL="45720" indent="0">
              <a:buFont typeface="Wingdings" charset="2"/>
              <a:buNone/>
            </a:pPr>
            <a:r>
              <a:rPr lang="en-IN" dirty="0" smtClean="0"/>
              <a:t>Upper Class 		Foreign foods, Cooks at home, restaurants</a:t>
            </a:r>
          </a:p>
          <a:p>
            <a:pPr marL="45720" indent="0">
              <a:buFont typeface="Wingdings" charset="2"/>
              <a:buNone/>
            </a:pPr>
            <a:endParaRPr lang="en-IN" dirty="0" smtClean="0"/>
          </a:p>
          <a:p>
            <a:pPr marL="45720" indent="0">
              <a:buFont typeface="Wingdings" charset="2"/>
              <a:buNone/>
            </a:pPr>
            <a:r>
              <a:rPr lang="en-IN" dirty="0" smtClean="0"/>
              <a:t>Middle Class 		Imitate the Upper Class</a:t>
            </a:r>
          </a:p>
          <a:p>
            <a:pPr marL="45720" indent="0">
              <a:buFont typeface="Wingdings" charset="2"/>
              <a:buNone/>
            </a:pPr>
            <a:endParaRPr lang="en-IN" dirty="0" smtClean="0"/>
          </a:p>
          <a:p>
            <a:pPr marL="45720" indent="0">
              <a:buFont typeface="Wingdings" charset="2"/>
              <a:buNone/>
            </a:pPr>
            <a:r>
              <a:rPr lang="en-IN" dirty="0" smtClean="0"/>
              <a:t>Lower Class 		Basic staple food</a:t>
            </a:r>
            <a:endParaRPr lang="en-IN" dirty="0"/>
          </a:p>
        </p:txBody>
      </p:sp>
      <p:sp>
        <p:nvSpPr>
          <p:cNvPr id="8" name="Right Arrow 7"/>
          <p:cNvSpPr/>
          <p:nvPr/>
        </p:nvSpPr>
        <p:spPr>
          <a:xfrm>
            <a:off x="1988096" y="4365104"/>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ight Arrow 8"/>
          <p:cNvSpPr/>
          <p:nvPr/>
        </p:nvSpPr>
        <p:spPr>
          <a:xfrm>
            <a:off x="1988096" y="5085184"/>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ight Arrow 9"/>
          <p:cNvSpPr/>
          <p:nvPr/>
        </p:nvSpPr>
        <p:spPr>
          <a:xfrm>
            <a:off x="1966459" y="5824806"/>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8790736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08920"/>
            <a:ext cx="7315200" cy="1154097"/>
          </a:xfrm>
        </p:spPr>
        <p:txBody>
          <a:bodyPr/>
          <a:lstStyle/>
          <a:p>
            <a:pPr algn="ctr"/>
            <a:r>
              <a:rPr lang="en-IN" dirty="0" smtClean="0"/>
              <a:t>Group Dynamics</a:t>
            </a:r>
            <a:endParaRPr lang="en-IN" dirty="0"/>
          </a:p>
        </p:txBody>
      </p:sp>
      <p:sp>
        <p:nvSpPr>
          <p:cNvPr id="3" name="Rectangle 2"/>
          <p:cNvSpPr/>
          <p:nvPr/>
        </p:nvSpPr>
        <p:spPr>
          <a:xfrm>
            <a:off x="1907704" y="4437112"/>
            <a:ext cx="4572000" cy="646331"/>
          </a:xfrm>
          <a:prstGeom prst="rect">
            <a:avLst/>
          </a:prstGeom>
        </p:spPr>
        <p:txBody>
          <a:bodyPr>
            <a:spAutoFit/>
          </a:bodyPr>
          <a:lstStyle/>
          <a:p>
            <a:r>
              <a:rPr lang="en-IN" dirty="0"/>
              <a:t>https://www.youtube.com/watch?v=OdnR9knF_3A</a:t>
            </a:r>
          </a:p>
        </p:txBody>
      </p:sp>
      <p:sp>
        <p:nvSpPr>
          <p:cNvPr id="4" name="Rectangle 3"/>
          <p:cNvSpPr/>
          <p:nvPr/>
        </p:nvSpPr>
        <p:spPr>
          <a:xfrm>
            <a:off x="2051720" y="5589240"/>
            <a:ext cx="4572000" cy="646331"/>
          </a:xfrm>
          <a:prstGeom prst="rect">
            <a:avLst/>
          </a:prstGeom>
        </p:spPr>
        <p:txBody>
          <a:bodyPr>
            <a:spAutoFit/>
          </a:bodyPr>
          <a:lstStyle/>
          <a:p>
            <a:r>
              <a:rPr lang="en-IN" dirty="0"/>
              <a:t>https://www.youtube.com/watch?v=uL6x99-VSBA</a:t>
            </a:r>
          </a:p>
        </p:txBody>
      </p:sp>
    </p:spTree>
    <p:extLst>
      <p:ext uri="{BB962C8B-B14F-4D97-AF65-F5344CB8AC3E}">
        <p14:creationId xmlns:p14="http://schemas.microsoft.com/office/powerpoint/2010/main" val="33694408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88640"/>
            <a:ext cx="7315200" cy="1154097"/>
          </a:xfrm>
        </p:spPr>
        <p:txBody>
          <a:bodyPr/>
          <a:lstStyle/>
          <a:p>
            <a:r>
              <a:rPr lang="en-IN" dirty="0" smtClean="0"/>
              <a:t>Group Dynamics</a:t>
            </a:r>
            <a:endParaRPr lang="en-IN" dirty="0"/>
          </a:p>
        </p:txBody>
      </p:sp>
      <p:sp>
        <p:nvSpPr>
          <p:cNvPr id="3" name="Content Placeholder 2"/>
          <p:cNvSpPr>
            <a:spLocks noGrp="1"/>
          </p:cNvSpPr>
          <p:nvPr>
            <p:ph idx="1"/>
          </p:nvPr>
        </p:nvSpPr>
        <p:spPr>
          <a:xfrm>
            <a:off x="179512" y="1412776"/>
            <a:ext cx="8856984" cy="5112567"/>
          </a:xfrm>
        </p:spPr>
        <p:txBody>
          <a:bodyPr>
            <a:normAutofit/>
          </a:bodyPr>
          <a:lstStyle/>
          <a:p>
            <a:pPr marL="1416050" indent="0">
              <a:lnSpc>
                <a:spcPct val="100000"/>
              </a:lnSpc>
              <a:spcBef>
                <a:spcPts val="1440"/>
              </a:spcBef>
              <a:buNone/>
            </a:pPr>
            <a:r>
              <a:rPr lang="en-IN" sz="2400" spc="5" dirty="0" smtClean="0">
                <a:latin typeface="Times New Roman"/>
                <a:cs typeface="Times New Roman"/>
              </a:rPr>
              <a:t>Group </a:t>
            </a:r>
            <a:r>
              <a:rPr lang="en-IN" sz="2400" spc="-5" dirty="0">
                <a:latin typeface="Times New Roman"/>
                <a:cs typeface="Times New Roman"/>
              </a:rPr>
              <a:t>dynamics </a:t>
            </a:r>
            <a:r>
              <a:rPr lang="en-IN" sz="2400" dirty="0">
                <a:latin typeface="Times New Roman"/>
                <a:cs typeface="Times New Roman"/>
              </a:rPr>
              <a:t>contains two </a:t>
            </a:r>
            <a:r>
              <a:rPr lang="en-IN" sz="2400" spc="-5" dirty="0">
                <a:latin typeface="Times New Roman"/>
                <a:cs typeface="Times New Roman"/>
              </a:rPr>
              <a:t>terms: </a:t>
            </a:r>
            <a:r>
              <a:rPr lang="en-IN" sz="2400" dirty="0">
                <a:solidFill>
                  <a:srgbClr val="FF0000"/>
                </a:solidFill>
                <a:latin typeface="Times New Roman"/>
                <a:cs typeface="Times New Roman"/>
              </a:rPr>
              <a:t>group and</a:t>
            </a:r>
            <a:r>
              <a:rPr lang="en-IN" sz="2400" spc="-125" dirty="0">
                <a:solidFill>
                  <a:srgbClr val="FF0000"/>
                </a:solidFill>
                <a:latin typeface="Times New Roman"/>
                <a:cs typeface="Times New Roman"/>
              </a:rPr>
              <a:t> </a:t>
            </a:r>
            <a:r>
              <a:rPr lang="en-IN" sz="2400" spc="-5" dirty="0">
                <a:solidFill>
                  <a:srgbClr val="FF0000"/>
                </a:solidFill>
                <a:latin typeface="Times New Roman"/>
                <a:cs typeface="Times New Roman"/>
              </a:rPr>
              <a:t>dynamics.</a:t>
            </a:r>
            <a:endParaRPr lang="en-IN" sz="2400" dirty="0">
              <a:latin typeface="Times New Roman"/>
              <a:cs typeface="Times New Roman"/>
            </a:endParaRPr>
          </a:p>
          <a:p>
            <a:pPr marL="12700" marR="195580">
              <a:lnSpc>
                <a:spcPct val="160000"/>
              </a:lnSpc>
            </a:pPr>
            <a:r>
              <a:rPr lang="en-IN" sz="2400" spc="5" dirty="0">
                <a:latin typeface="Times New Roman"/>
                <a:cs typeface="Times New Roman"/>
              </a:rPr>
              <a:t>Group </a:t>
            </a:r>
            <a:r>
              <a:rPr lang="en-IN" sz="2400" dirty="0">
                <a:latin typeface="Times New Roman"/>
                <a:cs typeface="Times New Roman"/>
              </a:rPr>
              <a:t>is basically a </a:t>
            </a:r>
            <a:r>
              <a:rPr lang="en-IN" sz="2400" spc="-5" dirty="0" err="1">
                <a:latin typeface="Times New Roman"/>
                <a:cs typeface="Times New Roman"/>
              </a:rPr>
              <a:t>collectivity</a:t>
            </a:r>
            <a:r>
              <a:rPr lang="en-IN" sz="2400" spc="-5" dirty="0">
                <a:latin typeface="Times New Roman"/>
                <a:cs typeface="Times New Roman"/>
              </a:rPr>
              <a:t> </a:t>
            </a:r>
            <a:r>
              <a:rPr lang="en-IN" sz="2400" dirty="0">
                <a:latin typeface="Times New Roman"/>
                <a:cs typeface="Times New Roman"/>
              </a:rPr>
              <a:t>of two or </a:t>
            </a:r>
            <a:r>
              <a:rPr lang="en-IN" sz="2400" spc="-5" dirty="0">
                <a:latin typeface="Times New Roman"/>
                <a:cs typeface="Times New Roman"/>
              </a:rPr>
              <a:t>more </a:t>
            </a:r>
            <a:r>
              <a:rPr lang="en-IN" sz="2400" dirty="0">
                <a:latin typeface="Times New Roman"/>
                <a:cs typeface="Times New Roman"/>
              </a:rPr>
              <a:t>persons. </a:t>
            </a:r>
            <a:endParaRPr lang="en-IN" sz="2400" dirty="0" smtClean="0">
              <a:latin typeface="Times New Roman"/>
              <a:cs typeface="Times New Roman"/>
            </a:endParaRPr>
          </a:p>
          <a:p>
            <a:pPr marL="12700" marR="195580">
              <a:lnSpc>
                <a:spcPct val="160000"/>
              </a:lnSpc>
            </a:pPr>
            <a:r>
              <a:rPr lang="en-IN" sz="2400" spc="-5" dirty="0" smtClean="0">
                <a:latin typeface="Times New Roman"/>
                <a:cs typeface="Times New Roman"/>
              </a:rPr>
              <a:t>Dynamics </a:t>
            </a:r>
            <a:r>
              <a:rPr lang="en-IN" sz="2400" spc="-5" dirty="0">
                <a:latin typeface="Times New Roman"/>
                <a:cs typeface="Times New Roman"/>
              </a:rPr>
              <a:t>comes</a:t>
            </a:r>
            <a:r>
              <a:rPr lang="en-IN" sz="2400" spc="-155" dirty="0">
                <a:latin typeface="Times New Roman"/>
                <a:cs typeface="Times New Roman"/>
              </a:rPr>
              <a:t> </a:t>
            </a:r>
            <a:r>
              <a:rPr lang="en-IN" sz="2400" dirty="0">
                <a:latin typeface="Times New Roman"/>
                <a:cs typeface="Times New Roman"/>
              </a:rPr>
              <a:t>from  Greek word </a:t>
            </a:r>
            <a:r>
              <a:rPr lang="en-IN" sz="2400" spc="-5" dirty="0">
                <a:latin typeface="Times New Roman"/>
                <a:cs typeface="Times New Roman"/>
              </a:rPr>
              <a:t>meaning</a:t>
            </a:r>
            <a:r>
              <a:rPr lang="en-IN" sz="2400" spc="-55" dirty="0">
                <a:latin typeface="Times New Roman"/>
                <a:cs typeface="Times New Roman"/>
              </a:rPr>
              <a:t> </a:t>
            </a:r>
            <a:r>
              <a:rPr lang="en-IN" sz="2400" dirty="0">
                <a:solidFill>
                  <a:srgbClr val="FF0000"/>
                </a:solidFill>
                <a:latin typeface="Times New Roman"/>
                <a:cs typeface="Times New Roman"/>
              </a:rPr>
              <a:t>FORCE</a:t>
            </a:r>
            <a:r>
              <a:rPr lang="en-IN" sz="2400" dirty="0" smtClean="0">
                <a:solidFill>
                  <a:srgbClr val="FF0000"/>
                </a:solidFill>
                <a:latin typeface="Times New Roman"/>
                <a:cs typeface="Times New Roman"/>
              </a:rPr>
              <a:t>.</a:t>
            </a:r>
          </a:p>
          <a:p>
            <a:pPr marL="332740" marR="5080" indent="0">
              <a:lnSpc>
                <a:spcPct val="160000"/>
              </a:lnSpc>
              <a:spcBef>
                <a:spcPts val="5"/>
              </a:spcBef>
              <a:buNone/>
            </a:pPr>
            <a:endParaRPr lang="en-IN" sz="2400" dirty="0" smtClean="0">
              <a:latin typeface="Times New Roman"/>
              <a:cs typeface="Times New Roman"/>
            </a:endParaRPr>
          </a:p>
          <a:p>
            <a:pPr marL="332740" marR="5080" indent="0">
              <a:lnSpc>
                <a:spcPct val="160000"/>
              </a:lnSpc>
              <a:spcBef>
                <a:spcPts val="5"/>
              </a:spcBef>
              <a:buNone/>
            </a:pPr>
            <a:r>
              <a:rPr lang="en-IN" sz="2400" dirty="0" smtClean="0">
                <a:latin typeface="Times New Roman"/>
                <a:cs typeface="Times New Roman"/>
              </a:rPr>
              <a:t>Thus</a:t>
            </a:r>
            <a:r>
              <a:rPr lang="en-IN" sz="2400" dirty="0">
                <a:latin typeface="Times New Roman"/>
                <a:cs typeface="Times New Roman"/>
              </a:rPr>
              <a:t>, “Group </a:t>
            </a:r>
            <a:r>
              <a:rPr lang="en-IN" sz="2400" spc="-5" dirty="0">
                <a:latin typeface="Times New Roman"/>
                <a:cs typeface="Times New Roman"/>
              </a:rPr>
              <a:t>dynamics </a:t>
            </a:r>
            <a:r>
              <a:rPr lang="en-IN" sz="2400" dirty="0">
                <a:latin typeface="Times New Roman"/>
                <a:cs typeface="Times New Roman"/>
              </a:rPr>
              <a:t>is concerned </a:t>
            </a:r>
            <a:r>
              <a:rPr lang="en-IN" sz="2400" spc="-5" dirty="0">
                <a:latin typeface="Times New Roman"/>
                <a:cs typeface="Times New Roman"/>
              </a:rPr>
              <a:t>with </a:t>
            </a:r>
            <a:r>
              <a:rPr lang="en-IN" sz="2400" dirty="0">
                <a:latin typeface="Times New Roman"/>
                <a:cs typeface="Times New Roman"/>
              </a:rPr>
              <a:t>the interactions of</a:t>
            </a:r>
            <a:r>
              <a:rPr lang="en-IN" sz="2400" spc="-175" dirty="0">
                <a:latin typeface="Times New Roman"/>
                <a:cs typeface="Times New Roman"/>
              </a:rPr>
              <a:t> </a:t>
            </a:r>
            <a:r>
              <a:rPr lang="en-IN" sz="2400" dirty="0">
                <a:latin typeface="Times New Roman"/>
                <a:cs typeface="Times New Roman"/>
              </a:rPr>
              <a:t>forces  </a:t>
            </a:r>
            <a:r>
              <a:rPr lang="en-IN" sz="2400" spc="-5" dirty="0">
                <a:latin typeface="Times New Roman"/>
                <a:cs typeface="Times New Roman"/>
              </a:rPr>
              <a:t>among </a:t>
            </a:r>
            <a:r>
              <a:rPr lang="en-IN" sz="2400" dirty="0">
                <a:latin typeface="Times New Roman"/>
                <a:cs typeface="Times New Roman"/>
              </a:rPr>
              <a:t>group </a:t>
            </a:r>
            <a:r>
              <a:rPr lang="en-IN" sz="2400" spc="-5" dirty="0">
                <a:latin typeface="Times New Roman"/>
                <a:cs typeface="Times New Roman"/>
              </a:rPr>
              <a:t>members </a:t>
            </a:r>
            <a:r>
              <a:rPr lang="en-IN" sz="2400" dirty="0">
                <a:latin typeface="Times New Roman"/>
                <a:cs typeface="Times New Roman"/>
              </a:rPr>
              <a:t>in a </a:t>
            </a:r>
            <a:r>
              <a:rPr lang="en-IN" sz="2400" spc="-5" dirty="0">
                <a:latin typeface="Times New Roman"/>
                <a:cs typeface="Times New Roman"/>
              </a:rPr>
              <a:t>social</a:t>
            </a:r>
            <a:r>
              <a:rPr lang="en-IN" sz="2400" spc="-85" dirty="0">
                <a:latin typeface="Times New Roman"/>
                <a:cs typeface="Times New Roman"/>
              </a:rPr>
              <a:t> </a:t>
            </a:r>
            <a:r>
              <a:rPr lang="en-IN" sz="2400" spc="-5" dirty="0">
                <a:latin typeface="Times New Roman"/>
                <a:cs typeface="Times New Roman"/>
              </a:rPr>
              <a:t>situation.”</a:t>
            </a:r>
            <a:endParaRPr lang="en-IN" sz="2400" dirty="0">
              <a:latin typeface="Times New Roman"/>
              <a:cs typeface="Times New Roman"/>
            </a:endParaRPr>
          </a:p>
          <a:p>
            <a:endParaRPr lang="en-IN" sz="2400" dirty="0"/>
          </a:p>
        </p:txBody>
      </p:sp>
    </p:spTree>
    <p:extLst>
      <p:ext uri="{BB962C8B-B14F-4D97-AF65-F5344CB8AC3E}">
        <p14:creationId xmlns:p14="http://schemas.microsoft.com/office/powerpoint/2010/main" val="27162665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88640"/>
            <a:ext cx="8784976" cy="6480720"/>
          </a:xfrm>
        </p:spPr>
        <p:txBody>
          <a:bodyPr>
            <a:noAutofit/>
          </a:bodyPr>
          <a:lstStyle/>
          <a:p>
            <a:r>
              <a:rPr lang="en-IN" sz="3600" dirty="0">
                <a:solidFill>
                  <a:schemeClr val="bg1"/>
                </a:solidFill>
                <a:latin typeface="Times New Roman" pitchFamily="18" charset="0"/>
                <a:cs typeface="Times New Roman" pitchFamily="18" charset="0"/>
              </a:rPr>
              <a:t>Group dynamics means how individuals form groups, and how one persons purchasing influences the other individual’s </a:t>
            </a:r>
            <a:r>
              <a:rPr lang="en-IN" sz="3600" dirty="0" smtClean="0">
                <a:solidFill>
                  <a:schemeClr val="bg1"/>
                </a:solidFill>
                <a:latin typeface="Times New Roman" pitchFamily="18" charset="0"/>
                <a:cs typeface="Times New Roman" pitchFamily="18" charset="0"/>
              </a:rPr>
              <a:t>actions.</a:t>
            </a:r>
            <a:br>
              <a:rPr lang="en-IN" sz="3600" dirty="0" smtClean="0">
                <a:solidFill>
                  <a:schemeClr val="bg1"/>
                </a:solidFill>
                <a:latin typeface="Times New Roman" pitchFamily="18" charset="0"/>
                <a:cs typeface="Times New Roman" pitchFamily="18" charset="0"/>
              </a:rPr>
            </a:br>
            <a:r>
              <a:rPr lang="en-IN" sz="3600" dirty="0">
                <a:solidFill>
                  <a:schemeClr val="bg1"/>
                </a:solidFill>
                <a:latin typeface="Times New Roman" pitchFamily="18" charset="0"/>
                <a:cs typeface="Times New Roman" pitchFamily="18" charset="0"/>
              </a:rPr>
              <a:t/>
            </a:r>
            <a:br>
              <a:rPr lang="en-IN" sz="3600" dirty="0">
                <a:solidFill>
                  <a:schemeClr val="bg1"/>
                </a:solidFill>
                <a:latin typeface="Times New Roman" pitchFamily="18" charset="0"/>
                <a:cs typeface="Times New Roman" pitchFamily="18" charset="0"/>
              </a:rPr>
            </a:br>
            <a:r>
              <a:rPr lang="en-IN" sz="3600" dirty="0" smtClean="0">
                <a:solidFill>
                  <a:schemeClr val="bg1"/>
                </a:solidFill>
                <a:latin typeface="Times New Roman" pitchFamily="18" charset="0"/>
                <a:cs typeface="Times New Roman" pitchFamily="18" charset="0"/>
              </a:rPr>
              <a:t>Now-a-days </a:t>
            </a:r>
            <a:r>
              <a:rPr lang="en-IN" sz="3600" dirty="0">
                <a:solidFill>
                  <a:schemeClr val="bg1"/>
                </a:solidFill>
                <a:latin typeface="Times New Roman" pitchFamily="18" charset="0"/>
                <a:cs typeface="Times New Roman" pitchFamily="18" charset="0"/>
              </a:rPr>
              <a:t>marketers use the concept of group dynamics or personal influence often as this exceeds the power of company’s promotional efforts. </a:t>
            </a:r>
            <a:r>
              <a:rPr lang="en-IN" sz="3600" dirty="0" smtClean="0">
                <a:solidFill>
                  <a:schemeClr val="bg1"/>
                </a:solidFill>
                <a:latin typeface="Times New Roman" pitchFamily="18" charset="0"/>
                <a:cs typeface="Times New Roman" pitchFamily="18" charset="0"/>
              </a:rPr>
              <a:t/>
            </a:r>
            <a:br>
              <a:rPr lang="en-IN" sz="3600" dirty="0" smtClean="0">
                <a:solidFill>
                  <a:schemeClr val="bg1"/>
                </a:solidFill>
                <a:latin typeface="Times New Roman" pitchFamily="18" charset="0"/>
                <a:cs typeface="Times New Roman" pitchFamily="18" charset="0"/>
              </a:rPr>
            </a:br>
            <a:r>
              <a:rPr lang="en-IN" sz="3600" dirty="0" smtClean="0">
                <a:solidFill>
                  <a:schemeClr val="bg1"/>
                </a:solidFill>
                <a:latin typeface="Times New Roman" pitchFamily="18" charset="0"/>
                <a:cs typeface="Times New Roman" pitchFamily="18" charset="0"/>
              </a:rPr>
              <a:t/>
            </a:r>
            <a:br>
              <a:rPr lang="en-IN" sz="3600" dirty="0" smtClean="0">
                <a:solidFill>
                  <a:schemeClr val="bg1"/>
                </a:solidFill>
                <a:latin typeface="Times New Roman" pitchFamily="18" charset="0"/>
                <a:cs typeface="Times New Roman" pitchFamily="18" charset="0"/>
              </a:rPr>
            </a:br>
            <a:r>
              <a:rPr lang="en-IN" sz="3600" dirty="0" smtClean="0">
                <a:solidFill>
                  <a:schemeClr val="bg1"/>
                </a:solidFill>
                <a:latin typeface="Times New Roman" pitchFamily="18" charset="0"/>
                <a:cs typeface="Times New Roman" pitchFamily="18" charset="0"/>
              </a:rPr>
              <a:t>“</a:t>
            </a:r>
            <a:r>
              <a:rPr lang="en-IN" sz="3600" dirty="0">
                <a:solidFill>
                  <a:schemeClr val="bg1"/>
                </a:solidFill>
                <a:latin typeface="Times New Roman" pitchFamily="18" charset="0"/>
                <a:cs typeface="Times New Roman" pitchFamily="18" charset="0"/>
              </a:rPr>
              <a:t>A group may be defined as two or more people who interact to accomplish either individual or mutual goals”</a:t>
            </a:r>
          </a:p>
        </p:txBody>
      </p:sp>
    </p:spTree>
    <p:extLst>
      <p:ext uri="{BB962C8B-B14F-4D97-AF65-F5344CB8AC3E}">
        <p14:creationId xmlns:p14="http://schemas.microsoft.com/office/powerpoint/2010/main" val="38672943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435861"/>
            <a:ext cx="9144000" cy="45720"/>
          </a:xfrm>
          <a:custGeom>
            <a:avLst/>
            <a:gdLst/>
            <a:ahLst/>
            <a:cxnLst/>
            <a:rect l="l" t="t" r="r" b="b"/>
            <a:pathLst>
              <a:path w="9144000" h="45719">
                <a:moveTo>
                  <a:pt x="0" y="45720"/>
                </a:moveTo>
                <a:lnTo>
                  <a:pt x="9144000" y="45720"/>
                </a:lnTo>
                <a:lnTo>
                  <a:pt x="9144000" y="0"/>
                </a:lnTo>
                <a:lnTo>
                  <a:pt x="0" y="0"/>
                </a:lnTo>
                <a:lnTo>
                  <a:pt x="0" y="45720"/>
                </a:lnTo>
                <a:close/>
              </a:path>
            </a:pathLst>
          </a:custGeom>
          <a:solidFill>
            <a:srgbClr val="FFFFFF"/>
          </a:solidFill>
        </p:spPr>
        <p:txBody>
          <a:bodyPr wrap="square" lIns="0" tIns="0" rIns="0" bIns="0" rtlCol="0"/>
          <a:lstStyle/>
          <a:p>
            <a:endParaRPr/>
          </a:p>
        </p:txBody>
      </p:sp>
      <p:sp>
        <p:nvSpPr>
          <p:cNvPr id="3" name="object 3"/>
          <p:cNvSpPr/>
          <p:nvPr/>
        </p:nvSpPr>
        <p:spPr>
          <a:xfrm>
            <a:off x="0" y="0"/>
            <a:ext cx="9144000" cy="1433830"/>
          </a:xfrm>
          <a:custGeom>
            <a:avLst/>
            <a:gdLst/>
            <a:ahLst/>
            <a:cxnLst/>
            <a:rect l="l" t="t" r="r" b="b"/>
            <a:pathLst>
              <a:path w="9144000" h="1433830">
                <a:moveTo>
                  <a:pt x="0" y="1433702"/>
                </a:moveTo>
                <a:lnTo>
                  <a:pt x="9144000" y="1433702"/>
                </a:lnTo>
                <a:lnTo>
                  <a:pt x="9144000" y="0"/>
                </a:lnTo>
                <a:lnTo>
                  <a:pt x="0" y="0"/>
                </a:lnTo>
                <a:lnTo>
                  <a:pt x="0" y="1433702"/>
                </a:lnTo>
                <a:close/>
              </a:path>
            </a:pathLst>
          </a:custGeom>
          <a:noFill/>
        </p:spPr>
        <p:txBody>
          <a:bodyPr wrap="square" lIns="0" tIns="0" rIns="0" bIns="0" rtlCol="0"/>
          <a:lstStyle/>
          <a:p>
            <a:endParaRPr/>
          </a:p>
        </p:txBody>
      </p:sp>
      <p:sp>
        <p:nvSpPr>
          <p:cNvPr id="4" name="object 4"/>
          <p:cNvSpPr/>
          <p:nvPr/>
        </p:nvSpPr>
        <p:spPr>
          <a:xfrm>
            <a:off x="2105025" y="238125"/>
            <a:ext cx="4972050" cy="90487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85572" y="1400555"/>
            <a:ext cx="8372856" cy="5096256"/>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57200" y="1447800"/>
            <a:ext cx="8229600" cy="4953000"/>
          </a:xfrm>
          <a:custGeom>
            <a:avLst/>
            <a:gdLst/>
            <a:ahLst/>
            <a:cxnLst/>
            <a:rect l="l" t="t" r="r" b="b"/>
            <a:pathLst>
              <a:path w="8229600" h="4953000">
                <a:moveTo>
                  <a:pt x="0" y="4953000"/>
                </a:moveTo>
                <a:lnTo>
                  <a:pt x="8229600" y="4953000"/>
                </a:lnTo>
                <a:lnTo>
                  <a:pt x="8229600" y="0"/>
                </a:lnTo>
                <a:lnTo>
                  <a:pt x="0" y="0"/>
                </a:lnTo>
                <a:lnTo>
                  <a:pt x="0" y="4953000"/>
                </a:lnTo>
                <a:close/>
              </a:path>
            </a:pathLst>
          </a:custGeom>
          <a:noFill/>
        </p:spPr>
        <p:txBody>
          <a:bodyPr wrap="square" lIns="0" tIns="0" rIns="0" bIns="0" rtlCol="0"/>
          <a:lstStyle/>
          <a:p>
            <a:endParaRPr/>
          </a:p>
        </p:txBody>
      </p:sp>
      <p:sp>
        <p:nvSpPr>
          <p:cNvPr id="7" name="object 7"/>
          <p:cNvSpPr/>
          <p:nvPr/>
        </p:nvSpPr>
        <p:spPr>
          <a:xfrm>
            <a:off x="432955" y="1423542"/>
            <a:ext cx="8278495" cy="5001895"/>
          </a:xfrm>
          <a:custGeom>
            <a:avLst/>
            <a:gdLst/>
            <a:ahLst/>
            <a:cxnLst/>
            <a:rect l="l" t="t" r="r" b="b"/>
            <a:pathLst>
              <a:path w="8278495" h="5001895">
                <a:moveTo>
                  <a:pt x="8253844" y="0"/>
                </a:moveTo>
                <a:lnTo>
                  <a:pt x="24244" y="0"/>
                </a:lnTo>
                <a:lnTo>
                  <a:pt x="14803" y="1914"/>
                </a:lnTo>
                <a:lnTo>
                  <a:pt x="7097" y="7127"/>
                </a:lnTo>
                <a:lnTo>
                  <a:pt x="1904" y="14841"/>
                </a:lnTo>
                <a:lnTo>
                  <a:pt x="0" y="24257"/>
                </a:lnTo>
                <a:lnTo>
                  <a:pt x="0" y="4977257"/>
                </a:lnTo>
                <a:lnTo>
                  <a:pt x="1904" y="4986692"/>
                </a:lnTo>
                <a:lnTo>
                  <a:pt x="7097" y="4994398"/>
                </a:lnTo>
                <a:lnTo>
                  <a:pt x="14803" y="4999595"/>
                </a:lnTo>
                <a:lnTo>
                  <a:pt x="24244" y="5001501"/>
                </a:lnTo>
                <a:lnTo>
                  <a:pt x="8253844" y="5001501"/>
                </a:lnTo>
                <a:lnTo>
                  <a:pt x="8263260" y="4999595"/>
                </a:lnTo>
                <a:lnTo>
                  <a:pt x="8270973" y="4994398"/>
                </a:lnTo>
                <a:lnTo>
                  <a:pt x="8276186" y="4986692"/>
                </a:lnTo>
                <a:lnTo>
                  <a:pt x="8278101" y="4977257"/>
                </a:lnTo>
                <a:lnTo>
                  <a:pt x="8278101" y="4972405"/>
                </a:lnTo>
                <a:lnTo>
                  <a:pt x="29095" y="4972405"/>
                </a:lnTo>
                <a:lnTo>
                  <a:pt x="29095" y="29083"/>
                </a:lnTo>
                <a:lnTo>
                  <a:pt x="8278101" y="29083"/>
                </a:lnTo>
                <a:lnTo>
                  <a:pt x="8278101" y="24257"/>
                </a:lnTo>
                <a:lnTo>
                  <a:pt x="8276186" y="14841"/>
                </a:lnTo>
                <a:lnTo>
                  <a:pt x="8270973" y="7127"/>
                </a:lnTo>
                <a:lnTo>
                  <a:pt x="8263260" y="1914"/>
                </a:lnTo>
                <a:lnTo>
                  <a:pt x="8253844" y="0"/>
                </a:lnTo>
                <a:close/>
              </a:path>
              <a:path w="8278495" h="5001895">
                <a:moveTo>
                  <a:pt x="8278101" y="29083"/>
                </a:moveTo>
                <a:lnTo>
                  <a:pt x="8249018" y="29083"/>
                </a:lnTo>
                <a:lnTo>
                  <a:pt x="8249018" y="4972405"/>
                </a:lnTo>
                <a:lnTo>
                  <a:pt x="8278101" y="4972405"/>
                </a:lnTo>
                <a:lnTo>
                  <a:pt x="8278101" y="29083"/>
                </a:lnTo>
                <a:close/>
              </a:path>
              <a:path w="8278495" h="5001895">
                <a:moveTo>
                  <a:pt x="8239239" y="38862"/>
                </a:moveTo>
                <a:lnTo>
                  <a:pt x="38798" y="38862"/>
                </a:lnTo>
                <a:lnTo>
                  <a:pt x="38798" y="4962702"/>
                </a:lnTo>
                <a:lnTo>
                  <a:pt x="8239239" y="4962702"/>
                </a:lnTo>
                <a:lnTo>
                  <a:pt x="8239239" y="4953000"/>
                </a:lnTo>
                <a:lnTo>
                  <a:pt x="48488" y="4953000"/>
                </a:lnTo>
                <a:lnTo>
                  <a:pt x="48488" y="48514"/>
                </a:lnTo>
                <a:lnTo>
                  <a:pt x="8239239" y="48514"/>
                </a:lnTo>
                <a:lnTo>
                  <a:pt x="8239239" y="38862"/>
                </a:lnTo>
                <a:close/>
              </a:path>
              <a:path w="8278495" h="5001895">
                <a:moveTo>
                  <a:pt x="8239239" y="48514"/>
                </a:moveTo>
                <a:lnTo>
                  <a:pt x="8229587" y="48514"/>
                </a:lnTo>
                <a:lnTo>
                  <a:pt x="8229587" y="4953000"/>
                </a:lnTo>
                <a:lnTo>
                  <a:pt x="8239239" y="4953000"/>
                </a:lnTo>
                <a:lnTo>
                  <a:pt x="8239239" y="48514"/>
                </a:lnTo>
                <a:close/>
              </a:path>
            </a:pathLst>
          </a:custGeom>
          <a:solidFill>
            <a:srgbClr val="FFFFFF"/>
          </a:solidFill>
        </p:spPr>
        <p:txBody>
          <a:bodyPr wrap="square" lIns="0" tIns="0" rIns="0" bIns="0" rtlCol="0"/>
          <a:lstStyle/>
          <a:p>
            <a:endParaRPr/>
          </a:p>
        </p:txBody>
      </p:sp>
      <p:sp>
        <p:nvSpPr>
          <p:cNvPr id="8" name="object 8"/>
          <p:cNvSpPr txBox="1">
            <a:spLocks noGrp="1"/>
          </p:cNvSpPr>
          <p:nvPr>
            <p:ph type="title"/>
          </p:nvPr>
        </p:nvSpPr>
        <p:spPr>
          <a:xfrm>
            <a:off x="1066800" y="1970117"/>
            <a:ext cx="2590800" cy="620683"/>
          </a:xfrm>
          <a:prstGeom prst="rect">
            <a:avLst/>
          </a:prstGeom>
          <a:solidFill>
            <a:srgbClr val="EFAC00"/>
          </a:solidFill>
          <a:ln w="12700">
            <a:solidFill>
              <a:srgbClr val="000000"/>
            </a:solidFill>
          </a:ln>
        </p:spPr>
        <p:txBody>
          <a:bodyPr vert="horz" wrap="square" lIns="0" tIns="5080" rIns="0" bIns="0" rtlCol="0">
            <a:spAutoFit/>
          </a:bodyPr>
          <a:lstStyle/>
          <a:p>
            <a:pPr>
              <a:lnSpc>
                <a:spcPct val="100000"/>
              </a:lnSpc>
              <a:spcBef>
                <a:spcPts val="40"/>
              </a:spcBef>
            </a:pPr>
            <a:endParaRPr sz="2000" dirty="0">
              <a:solidFill>
                <a:schemeClr val="bg1"/>
              </a:solidFill>
              <a:latin typeface="Times New Roman" pitchFamily="18" charset="0"/>
              <a:cs typeface="Times New Roman" pitchFamily="18" charset="0"/>
            </a:endParaRPr>
          </a:p>
          <a:p>
            <a:pPr marL="354330">
              <a:lnSpc>
                <a:spcPct val="100000"/>
              </a:lnSpc>
              <a:spcBef>
                <a:spcPts val="5"/>
              </a:spcBef>
            </a:pPr>
            <a:r>
              <a:rPr sz="2000" b="0" spc="-45" dirty="0">
                <a:solidFill>
                  <a:schemeClr val="bg1"/>
                </a:solidFill>
                <a:latin typeface="Times New Roman" pitchFamily="18" charset="0"/>
                <a:cs typeface="Times New Roman" pitchFamily="18" charset="0"/>
              </a:rPr>
              <a:t>Two </a:t>
            </a:r>
            <a:r>
              <a:rPr sz="2000" b="0" spc="-5" dirty="0">
                <a:solidFill>
                  <a:schemeClr val="bg1"/>
                </a:solidFill>
                <a:latin typeface="Times New Roman" pitchFamily="18" charset="0"/>
                <a:cs typeface="Times New Roman" pitchFamily="18" charset="0"/>
              </a:rPr>
              <a:t>or more</a:t>
            </a:r>
            <a:r>
              <a:rPr sz="2000" b="0" spc="35" dirty="0">
                <a:solidFill>
                  <a:schemeClr val="bg1"/>
                </a:solidFill>
                <a:latin typeface="Times New Roman" pitchFamily="18" charset="0"/>
                <a:cs typeface="Times New Roman" pitchFamily="18" charset="0"/>
              </a:rPr>
              <a:t> </a:t>
            </a:r>
            <a:r>
              <a:rPr sz="2000" b="0" dirty="0">
                <a:solidFill>
                  <a:schemeClr val="bg1"/>
                </a:solidFill>
                <a:latin typeface="Times New Roman" pitchFamily="18" charset="0"/>
                <a:cs typeface="Times New Roman" pitchFamily="18" charset="0"/>
              </a:rPr>
              <a:t>people</a:t>
            </a:r>
            <a:endParaRPr sz="2000" dirty="0">
              <a:solidFill>
                <a:schemeClr val="bg1"/>
              </a:solidFill>
              <a:latin typeface="Times New Roman" pitchFamily="18" charset="0"/>
              <a:cs typeface="Times New Roman" pitchFamily="18" charset="0"/>
            </a:endParaRPr>
          </a:p>
        </p:txBody>
      </p:sp>
      <p:sp>
        <p:nvSpPr>
          <p:cNvPr id="9" name="object 9"/>
          <p:cNvSpPr txBox="1"/>
          <p:nvPr/>
        </p:nvSpPr>
        <p:spPr>
          <a:xfrm>
            <a:off x="1066800" y="2819400"/>
            <a:ext cx="2590800" cy="621324"/>
          </a:xfrm>
          <a:prstGeom prst="rect">
            <a:avLst/>
          </a:prstGeom>
          <a:solidFill>
            <a:srgbClr val="EFAC00"/>
          </a:solidFill>
          <a:ln w="12700">
            <a:solidFill>
              <a:srgbClr val="000000"/>
            </a:solidFill>
          </a:ln>
        </p:spPr>
        <p:txBody>
          <a:bodyPr vert="horz" wrap="square" lIns="0" tIns="5715" rIns="0" bIns="0" rtlCol="0">
            <a:spAutoFit/>
          </a:bodyPr>
          <a:lstStyle/>
          <a:p>
            <a:pPr>
              <a:lnSpc>
                <a:spcPct val="100000"/>
              </a:lnSpc>
              <a:spcBef>
                <a:spcPts val="45"/>
              </a:spcBef>
            </a:pPr>
            <a:endParaRPr sz="2000">
              <a:solidFill>
                <a:schemeClr val="bg1"/>
              </a:solidFill>
              <a:latin typeface="Times New Roman" pitchFamily="18" charset="0"/>
              <a:cs typeface="Times New Roman" pitchFamily="18" charset="0"/>
            </a:endParaRPr>
          </a:p>
          <a:p>
            <a:pPr marL="684530">
              <a:lnSpc>
                <a:spcPct val="100000"/>
              </a:lnSpc>
            </a:pPr>
            <a:r>
              <a:rPr sz="2000" dirty="0">
                <a:solidFill>
                  <a:schemeClr val="bg1"/>
                </a:solidFill>
                <a:latin typeface="Times New Roman" pitchFamily="18" charset="0"/>
                <a:cs typeface="Times New Roman" pitchFamily="18" charset="0"/>
              </a:rPr>
              <a:t>Shared</a:t>
            </a:r>
            <a:r>
              <a:rPr sz="2000" spc="-20" dirty="0">
                <a:solidFill>
                  <a:schemeClr val="bg1"/>
                </a:solidFill>
                <a:latin typeface="Times New Roman" pitchFamily="18" charset="0"/>
                <a:cs typeface="Times New Roman" pitchFamily="18" charset="0"/>
              </a:rPr>
              <a:t> </a:t>
            </a:r>
            <a:r>
              <a:rPr sz="2000" dirty="0">
                <a:solidFill>
                  <a:schemeClr val="bg1"/>
                </a:solidFill>
                <a:latin typeface="Times New Roman" pitchFamily="18" charset="0"/>
                <a:cs typeface="Times New Roman" pitchFamily="18" charset="0"/>
              </a:rPr>
              <a:t>goals</a:t>
            </a:r>
            <a:endParaRPr sz="2000">
              <a:solidFill>
                <a:schemeClr val="bg1"/>
              </a:solidFill>
              <a:latin typeface="Times New Roman" pitchFamily="18" charset="0"/>
              <a:cs typeface="Times New Roman" pitchFamily="18" charset="0"/>
            </a:endParaRPr>
          </a:p>
        </p:txBody>
      </p:sp>
      <p:sp>
        <p:nvSpPr>
          <p:cNvPr id="10" name="object 10"/>
          <p:cNvSpPr txBox="1"/>
          <p:nvPr/>
        </p:nvSpPr>
        <p:spPr>
          <a:xfrm>
            <a:off x="1066800" y="3861048"/>
            <a:ext cx="2590800" cy="1233030"/>
          </a:xfrm>
          <a:prstGeom prst="rect">
            <a:avLst/>
          </a:prstGeom>
          <a:solidFill>
            <a:srgbClr val="EFAC00"/>
          </a:solidFill>
          <a:ln w="12700">
            <a:solidFill>
              <a:srgbClr val="000000"/>
            </a:solidFill>
          </a:ln>
        </p:spPr>
        <p:txBody>
          <a:bodyPr vert="horz" wrap="square" lIns="0" tIns="1905" rIns="0" bIns="0" rtlCol="0">
            <a:spAutoFit/>
          </a:bodyPr>
          <a:lstStyle/>
          <a:p>
            <a:pPr>
              <a:lnSpc>
                <a:spcPct val="100000"/>
              </a:lnSpc>
              <a:spcBef>
                <a:spcPts val="15"/>
              </a:spcBef>
            </a:pPr>
            <a:endParaRPr sz="2000" dirty="0">
              <a:solidFill>
                <a:schemeClr val="bg1"/>
              </a:solidFill>
              <a:latin typeface="Times New Roman" pitchFamily="18" charset="0"/>
              <a:cs typeface="Times New Roman" pitchFamily="18" charset="0"/>
            </a:endParaRPr>
          </a:p>
          <a:p>
            <a:pPr marL="706120" marR="222885" indent="-477520">
              <a:lnSpc>
                <a:spcPct val="100000"/>
              </a:lnSpc>
            </a:pPr>
            <a:r>
              <a:rPr sz="2000" spc="-15" dirty="0">
                <a:solidFill>
                  <a:schemeClr val="bg1"/>
                </a:solidFill>
                <a:latin typeface="Times New Roman" pitchFamily="18" charset="0"/>
                <a:cs typeface="Times New Roman" pitchFamily="18" charset="0"/>
              </a:rPr>
              <a:t>People </a:t>
            </a:r>
            <a:r>
              <a:rPr sz="2000" dirty="0" smtClean="0">
                <a:solidFill>
                  <a:schemeClr val="bg1"/>
                </a:solidFill>
                <a:latin typeface="Times New Roman" pitchFamily="18" charset="0"/>
                <a:cs typeface="Times New Roman" pitchFamily="18" charset="0"/>
              </a:rPr>
              <a:t>see</a:t>
            </a:r>
            <a:r>
              <a:rPr lang="en-IN" sz="2000" spc="-55" dirty="0">
                <a:solidFill>
                  <a:schemeClr val="bg1"/>
                </a:solidFill>
                <a:latin typeface="Times New Roman" pitchFamily="18" charset="0"/>
                <a:cs typeface="Times New Roman" pitchFamily="18" charset="0"/>
              </a:rPr>
              <a:t> </a:t>
            </a:r>
            <a:r>
              <a:rPr lang="en-IN" sz="2000" spc="-55" dirty="0" smtClean="0">
                <a:solidFill>
                  <a:schemeClr val="bg1"/>
                </a:solidFill>
                <a:latin typeface="Times New Roman" pitchFamily="18" charset="0"/>
                <a:cs typeface="Times New Roman" pitchFamily="18" charset="0"/>
              </a:rPr>
              <a:t>t</a:t>
            </a:r>
            <a:r>
              <a:rPr sz="2000" spc="-5" dirty="0" err="1" smtClean="0">
                <a:solidFill>
                  <a:schemeClr val="bg1"/>
                </a:solidFill>
                <a:latin typeface="Times New Roman" pitchFamily="18" charset="0"/>
                <a:cs typeface="Times New Roman" pitchFamily="18" charset="0"/>
              </a:rPr>
              <a:t>hemselves</a:t>
            </a:r>
            <a:r>
              <a:rPr sz="2000" spc="-5" dirty="0" smtClean="0">
                <a:solidFill>
                  <a:schemeClr val="bg1"/>
                </a:solidFill>
                <a:latin typeface="Times New Roman" pitchFamily="18" charset="0"/>
                <a:cs typeface="Times New Roman" pitchFamily="18" charset="0"/>
              </a:rPr>
              <a:t>  </a:t>
            </a:r>
            <a:r>
              <a:rPr sz="2000" spc="-5" dirty="0">
                <a:solidFill>
                  <a:schemeClr val="bg1"/>
                </a:solidFill>
                <a:latin typeface="Times New Roman" pitchFamily="18" charset="0"/>
                <a:cs typeface="Times New Roman" pitchFamily="18" charset="0"/>
              </a:rPr>
              <a:t>As</a:t>
            </a:r>
            <a:r>
              <a:rPr sz="2000" spc="-35" dirty="0">
                <a:solidFill>
                  <a:schemeClr val="bg1"/>
                </a:solidFill>
                <a:latin typeface="Times New Roman" pitchFamily="18" charset="0"/>
                <a:cs typeface="Times New Roman" pitchFamily="18" charset="0"/>
              </a:rPr>
              <a:t> </a:t>
            </a:r>
            <a:r>
              <a:rPr sz="2000" spc="-5" dirty="0">
                <a:solidFill>
                  <a:schemeClr val="bg1"/>
                </a:solidFill>
                <a:latin typeface="Times New Roman" pitchFamily="18" charset="0"/>
                <a:cs typeface="Times New Roman" pitchFamily="18" charset="0"/>
              </a:rPr>
              <a:t>members</a:t>
            </a:r>
            <a:endParaRPr sz="2000" dirty="0">
              <a:solidFill>
                <a:schemeClr val="bg1"/>
              </a:solidFill>
              <a:latin typeface="Times New Roman" pitchFamily="18" charset="0"/>
              <a:cs typeface="Times New Roman" pitchFamily="18" charset="0"/>
            </a:endParaRPr>
          </a:p>
        </p:txBody>
      </p:sp>
      <p:sp>
        <p:nvSpPr>
          <p:cNvPr id="11" name="object 11"/>
          <p:cNvSpPr txBox="1"/>
          <p:nvPr/>
        </p:nvSpPr>
        <p:spPr>
          <a:xfrm>
            <a:off x="1066800" y="5301208"/>
            <a:ext cx="2590800" cy="747641"/>
          </a:xfrm>
          <a:prstGeom prst="rect">
            <a:avLst/>
          </a:prstGeom>
          <a:solidFill>
            <a:srgbClr val="EFAC00"/>
          </a:solidFill>
          <a:ln w="12700">
            <a:solidFill>
              <a:srgbClr val="000000"/>
            </a:solidFill>
          </a:ln>
        </p:spPr>
        <p:txBody>
          <a:bodyPr vert="horz" wrap="square" lIns="0" tIns="130810" rIns="0" bIns="0" rtlCol="0">
            <a:spAutoFit/>
          </a:bodyPr>
          <a:lstStyle/>
          <a:p>
            <a:pPr marL="384810">
              <a:lnSpc>
                <a:spcPct val="100000"/>
              </a:lnSpc>
              <a:spcBef>
                <a:spcPts val="1030"/>
              </a:spcBef>
            </a:pPr>
            <a:r>
              <a:rPr sz="2000" spc="-5" dirty="0">
                <a:solidFill>
                  <a:schemeClr val="bg1"/>
                </a:solidFill>
                <a:latin typeface="Times New Roman" pitchFamily="18" charset="0"/>
                <a:cs typeface="Times New Roman" pitchFamily="18" charset="0"/>
              </a:rPr>
              <a:t>There </a:t>
            </a:r>
            <a:r>
              <a:rPr sz="2000" dirty="0">
                <a:solidFill>
                  <a:schemeClr val="bg1"/>
                </a:solidFill>
                <a:latin typeface="Times New Roman" pitchFamily="18" charset="0"/>
                <a:cs typeface="Times New Roman" pitchFamily="18" charset="0"/>
              </a:rPr>
              <a:t>is</a:t>
            </a:r>
            <a:r>
              <a:rPr sz="2000" spc="-20" dirty="0">
                <a:solidFill>
                  <a:schemeClr val="bg1"/>
                </a:solidFill>
                <a:latin typeface="Times New Roman" pitchFamily="18" charset="0"/>
                <a:cs typeface="Times New Roman" pitchFamily="18" charset="0"/>
              </a:rPr>
              <a:t> </a:t>
            </a:r>
            <a:r>
              <a:rPr sz="2000" spc="-5" dirty="0">
                <a:solidFill>
                  <a:schemeClr val="bg1"/>
                </a:solidFill>
                <a:latin typeface="Times New Roman" pitchFamily="18" charset="0"/>
                <a:cs typeface="Times New Roman" pitchFamily="18" charset="0"/>
              </a:rPr>
              <a:t>interaction</a:t>
            </a:r>
            <a:endParaRPr sz="2000">
              <a:solidFill>
                <a:schemeClr val="bg1"/>
              </a:solidFill>
              <a:latin typeface="Times New Roman" pitchFamily="18" charset="0"/>
              <a:cs typeface="Times New Roman" pitchFamily="18" charset="0"/>
            </a:endParaRPr>
          </a:p>
          <a:p>
            <a:pPr marL="476250">
              <a:lnSpc>
                <a:spcPct val="100000"/>
              </a:lnSpc>
            </a:pPr>
            <a:r>
              <a:rPr sz="2000" spc="-5" dirty="0">
                <a:solidFill>
                  <a:schemeClr val="bg1"/>
                </a:solidFill>
                <a:latin typeface="Times New Roman" pitchFamily="18" charset="0"/>
                <a:cs typeface="Times New Roman" pitchFamily="18" charset="0"/>
              </a:rPr>
              <a:t>Among</a:t>
            </a:r>
            <a:r>
              <a:rPr sz="2000" spc="-35" dirty="0">
                <a:solidFill>
                  <a:schemeClr val="bg1"/>
                </a:solidFill>
                <a:latin typeface="Times New Roman" pitchFamily="18" charset="0"/>
                <a:cs typeface="Times New Roman" pitchFamily="18" charset="0"/>
              </a:rPr>
              <a:t> </a:t>
            </a:r>
            <a:r>
              <a:rPr sz="2000" spc="-5" dirty="0">
                <a:solidFill>
                  <a:schemeClr val="bg1"/>
                </a:solidFill>
                <a:latin typeface="Times New Roman" pitchFamily="18" charset="0"/>
                <a:cs typeface="Times New Roman" pitchFamily="18" charset="0"/>
              </a:rPr>
              <a:t>members</a:t>
            </a:r>
            <a:endParaRPr sz="2000">
              <a:solidFill>
                <a:schemeClr val="bg1"/>
              </a:solidFill>
              <a:latin typeface="Times New Roman" pitchFamily="18" charset="0"/>
              <a:cs typeface="Times New Roman" pitchFamily="18" charset="0"/>
            </a:endParaRPr>
          </a:p>
        </p:txBody>
      </p:sp>
      <p:sp>
        <p:nvSpPr>
          <p:cNvPr id="12" name="object 12"/>
          <p:cNvSpPr txBox="1"/>
          <p:nvPr/>
        </p:nvSpPr>
        <p:spPr>
          <a:xfrm>
            <a:off x="6400800" y="3124200"/>
            <a:ext cx="1981200" cy="807913"/>
          </a:xfrm>
          <a:prstGeom prst="rect">
            <a:avLst/>
          </a:prstGeom>
          <a:solidFill>
            <a:srgbClr val="EFAC00"/>
          </a:solidFill>
          <a:ln w="12700">
            <a:solidFill>
              <a:srgbClr val="000000"/>
            </a:solidFill>
          </a:ln>
        </p:spPr>
        <p:txBody>
          <a:bodyPr vert="horz" wrap="square" lIns="0" tIns="0" rIns="0" bIns="0" rtlCol="0">
            <a:spAutoFit/>
          </a:bodyPr>
          <a:lstStyle/>
          <a:p>
            <a:pPr>
              <a:lnSpc>
                <a:spcPct val="100000"/>
              </a:lnSpc>
            </a:pPr>
            <a:endParaRPr sz="2000">
              <a:solidFill>
                <a:schemeClr val="bg1"/>
              </a:solidFill>
              <a:latin typeface="Times New Roman" pitchFamily="18" charset="0"/>
              <a:cs typeface="Times New Roman" pitchFamily="18" charset="0"/>
            </a:endParaRPr>
          </a:p>
          <a:p>
            <a:pPr algn="ctr">
              <a:lnSpc>
                <a:spcPct val="100000"/>
              </a:lnSpc>
              <a:spcBef>
                <a:spcPts val="1535"/>
              </a:spcBef>
            </a:pPr>
            <a:r>
              <a:rPr sz="2000" spc="-5" dirty="0">
                <a:solidFill>
                  <a:schemeClr val="bg1"/>
                </a:solidFill>
                <a:latin typeface="Times New Roman" pitchFamily="18" charset="0"/>
                <a:cs typeface="Times New Roman" pitchFamily="18" charset="0"/>
              </a:rPr>
              <a:t>Group</a:t>
            </a:r>
            <a:endParaRPr sz="2000">
              <a:solidFill>
                <a:schemeClr val="bg1"/>
              </a:solidFill>
              <a:latin typeface="Times New Roman" pitchFamily="18" charset="0"/>
              <a:cs typeface="Times New Roman" pitchFamily="18" charset="0"/>
            </a:endParaRPr>
          </a:p>
        </p:txBody>
      </p:sp>
      <p:sp>
        <p:nvSpPr>
          <p:cNvPr id="13" name="object 13"/>
          <p:cNvSpPr/>
          <p:nvPr/>
        </p:nvSpPr>
        <p:spPr>
          <a:xfrm>
            <a:off x="3727450" y="5436234"/>
            <a:ext cx="3816350" cy="103505"/>
          </a:xfrm>
          <a:custGeom>
            <a:avLst/>
            <a:gdLst/>
            <a:ahLst/>
            <a:cxnLst/>
            <a:rect l="l" t="t" r="r" b="b"/>
            <a:pathLst>
              <a:path w="3816350" h="103504">
                <a:moveTo>
                  <a:pt x="3780373" y="58028"/>
                </a:moveTo>
                <a:lnTo>
                  <a:pt x="3721354" y="92455"/>
                </a:lnTo>
                <a:lnTo>
                  <a:pt x="3720338" y="96265"/>
                </a:lnTo>
                <a:lnTo>
                  <a:pt x="3723894" y="102361"/>
                </a:lnTo>
                <a:lnTo>
                  <a:pt x="3727704" y="103377"/>
                </a:lnTo>
                <a:lnTo>
                  <a:pt x="3805461" y="58038"/>
                </a:lnTo>
                <a:lnTo>
                  <a:pt x="3780373" y="58028"/>
                </a:lnTo>
                <a:close/>
              </a:path>
              <a:path w="3816350" h="103504">
                <a:moveTo>
                  <a:pt x="3810254" y="55243"/>
                </a:moveTo>
                <a:lnTo>
                  <a:pt x="3805461" y="58038"/>
                </a:lnTo>
                <a:lnTo>
                  <a:pt x="3807344" y="58028"/>
                </a:lnTo>
                <a:lnTo>
                  <a:pt x="3810254" y="55244"/>
                </a:lnTo>
                <a:close/>
              </a:path>
              <a:path w="3816350" h="103504">
                <a:moveTo>
                  <a:pt x="3791144" y="51744"/>
                </a:moveTo>
                <a:lnTo>
                  <a:pt x="3780373" y="58028"/>
                </a:lnTo>
                <a:lnTo>
                  <a:pt x="3805478" y="58028"/>
                </a:lnTo>
                <a:lnTo>
                  <a:pt x="3806766" y="57276"/>
                </a:lnTo>
                <a:lnTo>
                  <a:pt x="3800602" y="57276"/>
                </a:lnTo>
                <a:lnTo>
                  <a:pt x="3791144" y="51744"/>
                </a:lnTo>
                <a:close/>
              </a:path>
              <a:path w="3816350" h="103504">
                <a:moveTo>
                  <a:pt x="6350" y="43814"/>
                </a:moveTo>
                <a:lnTo>
                  <a:pt x="2794" y="43814"/>
                </a:lnTo>
                <a:lnTo>
                  <a:pt x="0" y="46608"/>
                </a:lnTo>
                <a:lnTo>
                  <a:pt x="0" y="53720"/>
                </a:lnTo>
                <a:lnTo>
                  <a:pt x="2794" y="56514"/>
                </a:lnTo>
                <a:lnTo>
                  <a:pt x="3780373" y="58028"/>
                </a:lnTo>
                <a:lnTo>
                  <a:pt x="3791144" y="51744"/>
                </a:lnTo>
                <a:lnTo>
                  <a:pt x="3780176" y="45329"/>
                </a:lnTo>
                <a:lnTo>
                  <a:pt x="6350" y="43814"/>
                </a:lnTo>
                <a:close/>
              </a:path>
              <a:path w="3816350" h="103504">
                <a:moveTo>
                  <a:pt x="3800602" y="46227"/>
                </a:moveTo>
                <a:lnTo>
                  <a:pt x="3791144" y="51744"/>
                </a:lnTo>
                <a:lnTo>
                  <a:pt x="3800602" y="57276"/>
                </a:lnTo>
                <a:lnTo>
                  <a:pt x="3800602" y="46227"/>
                </a:lnTo>
                <a:close/>
              </a:path>
              <a:path w="3816350" h="103504">
                <a:moveTo>
                  <a:pt x="3806984" y="46227"/>
                </a:moveTo>
                <a:lnTo>
                  <a:pt x="3800602" y="46227"/>
                </a:lnTo>
                <a:lnTo>
                  <a:pt x="3800602" y="57276"/>
                </a:lnTo>
                <a:lnTo>
                  <a:pt x="3806766" y="57276"/>
                </a:lnTo>
                <a:lnTo>
                  <a:pt x="3810251" y="55244"/>
                </a:lnTo>
                <a:lnTo>
                  <a:pt x="3810254" y="48259"/>
                </a:lnTo>
                <a:lnTo>
                  <a:pt x="3809952" y="47958"/>
                </a:lnTo>
                <a:lnTo>
                  <a:pt x="3806984" y="46227"/>
                </a:lnTo>
                <a:close/>
              </a:path>
              <a:path w="3816350" h="103504">
                <a:moveTo>
                  <a:pt x="3809952" y="47958"/>
                </a:moveTo>
                <a:lnTo>
                  <a:pt x="3810254" y="48259"/>
                </a:lnTo>
                <a:lnTo>
                  <a:pt x="3810254" y="55243"/>
                </a:lnTo>
                <a:lnTo>
                  <a:pt x="3816350" y="51688"/>
                </a:lnTo>
                <a:lnTo>
                  <a:pt x="3809952" y="47958"/>
                </a:lnTo>
                <a:close/>
              </a:path>
              <a:path w="3816350" h="103504">
                <a:moveTo>
                  <a:pt x="3727704" y="0"/>
                </a:moveTo>
                <a:lnTo>
                  <a:pt x="3723894" y="1015"/>
                </a:lnTo>
                <a:lnTo>
                  <a:pt x="3720338" y="7111"/>
                </a:lnTo>
                <a:lnTo>
                  <a:pt x="3721354" y="10921"/>
                </a:lnTo>
                <a:lnTo>
                  <a:pt x="3780176" y="45329"/>
                </a:lnTo>
                <a:lnTo>
                  <a:pt x="3803904" y="45338"/>
                </a:lnTo>
                <a:lnTo>
                  <a:pt x="3780192" y="45338"/>
                </a:lnTo>
                <a:lnTo>
                  <a:pt x="3791144" y="51744"/>
                </a:lnTo>
                <a:lnTo>
                  <a:pt x="3800602" y="46227"/>
                </a:lnTo>
                <a:lnTo>
                  <a:pt x="3806984" y="46227"/>
                </a:lnTo>
                <a:lnTo>
                  <a:pt x="3805459" y="45338"/>
                </a:lnTo>
                <a:lnTo>
                  <a:pt x="3803904" y="45338"/>
                </a:lnTo>
                <a:lnTo>
                  <a:pt x="3805443" y="45329"/>
                </a:lnTo>
                <a:lnTo>
                  <a:pt x="3727704" y="0"/>
                </a:lnTo>
                <a:close/>
              </a:path>
              <a:path w="3816350" h="103504">
                <a:moveTo>
                  <a:pt x="3807332" y="45338"/>
                </a:moveTo>
                <a:lnTo>
                  <a:pt x="3805459" y="45338"/>
                </a:lnTo>
                <a:lnTo>
                  <a:pt x="3809952" y="47958"/>
                </a:lnTo>
                <a:lnTo>
                  <a:pt x="3807332" y="45338"/>
                </a:lnTo>
                <a:close/>
              </a:path>
            </a:pathLst>
          </a:custGeom>
          <a:solidFill>
            <a:srgbClr val="EFAC00"/>
          </a:solidFill>
        </p:spPr>
        <p:txBody>
          <a:bodyPr wrap="square" lIns="0" tIns="0" rIns="0" bIns="0" rtlCol="0"/>
          <a:lstStyle/>
          <a:p>
            <a:endParaRPr/>
          </a:p>
        </p:txBody>
      </p:sp>
      <p:sp>
        <p:nvSpPr>
          <p:cNvPr id="14" name="object 14"/>
          <p:cNvSpPr/>
          <p:nvPr/>
        </p:nvSpPr>
        <p:spPr>
          <a:xfrm>
            <a:off x="7492745" y="4344161"/>
            <a:ext cx="103505" cy="1149350"/>
          </a:xfrm>
          <a:custGeom>
            <a:avLst/>
            <a:gdLst/>
            <a:ahLst/>
            <a:cxnLst/>
            <a:rect l="l" t="t" r="r" b="b"/>
            <a:pathLst>
              <a:path w="103504" h="1149350">
                <a:moveTo>
                  <a:pt x="51796" y="25117"/>
                </a:moveTo>
                <a:lnTo>
                  <a:pt x="45434" y="35993"/>
                </a:lnTo>
                <a:lnTo>
                  <a:pt x="43942" y="1143000"/>
                </a:lnTo>
                <a:lnTo>
                  <a:pt x="43942" y="1146556"/>
                </a:lnTo>
                <a:lnTo>
                  <a:pt x="46735" y="1149350"/>
                </a:lnTo>
                <a:lnTo>
                  <a:pt x="53721" y="1149350"/>
                </a:lnTo>
                <a:lnTo>
                  <a:pt x="56642" y="1146556"/>
                </a:lnTo>
                <a:lnTo>
                  <a:pt x="58049" y="96138"/>
                </a:lnTo>
                <a:lnTo>
                  <a:pt x="58113" y="35993"/>
                </a:lnTo>
                <a:lnTo>
                  <a:pt x="51796" y="25117"/>
                </a:lnTo>
                <a:close/>
              </a:path>
              <a:path w="103504" h="1149350">
                <a:moveTo>
                  <a:pt x="58163" y="10930"/>
                </a:moveTo>
                <a:lnTo>
                  <a:pt x="58129" y="36021"/>
                </a:lnTo>
                <a:lnTo>
                  <a:pt x="92455" y="95123"/>
                </a:lnTo>
                <a:lnTo>
                  <a:pt x="96393" y="96138"/>
                </a:lnTo>
                <a:lnTo>
                  <a:pt x="99313" y="94361"/>
                </a:lnTo>
                <a:lnTo>
                  <a:pt x="102361" y="92582"/>
                </a:lnTo>
                <a:lnTo>
                  <a:pt x="103377" y="88645"/>
                </a:lnTo>
                <a:lnTo>
                  <a:pt x="101600" y="85725"/>
                </a:lnTo>
                <a:lnTo>
                  <a:pt x="58163" y="10930"/>
                </a:lnTo>
                <a:close/>
              </a:path>
              <a:path w="103504" h="1149350">
                <a:moveTo>
                  <a:pt x="45465" y="10846"/>
                </a:moveTo>
                <a:lnTo>
                  <a:pt x="0" y="88518"/>
                </a:lnTo>
                <a:lnTo>
                  <a:pt x="1015" y="92456"/>
                </a:lnTo>
                <a:lnTo>
                  <a:pt x="7111" y="96012"/>
                </a:lnTo>
                <a:lnTo>
                  <a:pt x="10922" y="94995"/>
                </a:lnTo>
                <a:lnTo>
                  <a:pt x="45418" y="36021"/>
                </a:lnTo>
                <a:lnTo>
                  <a:pt x="45465" y="10846"/>
                </a:lnTo>
                <a:close/>
              </a:path>
              <a:path w="103504" h="1149350">
                <a:moveTo>
                  <a:pt x="58157" y="15748"/>
                </a:moveTo>
                <a:lnTo>
                  <a:pt x="57276" y="15748"/>
                </a:lnTo>
                <a:lnTo>
                  <a:pt x="51796" y="25117"/>
                </a:lnTo>
                <a:lnTo>
                  <a:pt x="58129" y="36021"/>
                </a:lnTo>
                <a:lnTo>
                  <a:pt x="58157" y="15748"/>
                </a:lnTo>
                <a:close/>
              </a:path>
              <a:path w="103504" h="1149350">
                <a:moveTo>
                  <a:pt x="55372" y="6223"/>
                </a:moveTo>
                <a:lnTo>
                  <a:pt x="48386" y="6223"/>
                </a:lnTo>
                <a:lnTo>
                  <a:pt x="47870" y="6739"/>
                </a:lnTo>
                <a:lnTo>
                  <a:pt x="45465" y="10846"/>
                </a:lnTo>
                <a:lnTo>
                  <a:pt x="45434" y="35993"/>
                </a:lnTo>
                <a:lnTo>
                  <a:pt x="51796" y="25117"/>
                </a:lnTo>
                <a:lnTo>
                  <a:pt x="46354" y="15748"/>
                </a:lnTo>
                <a:lnTo>
                  <a:pt x="58157" y="15748"/>
                </a:lnTo>
                <a:lnTo>
                  <a:pt x="58115" y="10846"/>
                </a:lnTo>
                <a:lnTo>
                  <a:pt x="55519" y="6377"/>
                </a:lnTo>
                <a:lnTo>
                  <a:pt x="55372" y="6223"/>
                </a:lnTo>
                <a:close/>
              </a:path>
              <a:path w="103504" h="1149350">
                <a:moveTo>
                  <a:pt x="57276" y="15748"/>
                </a:moveTo>
                <a:lnTo>
                  <a:pt x="46354" y="15748"/>
                </a:lnTo>
                <a:lnTo>
                  <a:pt x="51796" y="25117"/>
                </a:lnTo>
                <a:lnTo>
                  <a:pt x="57276" y="15748"/>
                </a:lnTo>
                <a:close/>
              </a:path>
              <a:path w="103504" h="1149350">
                <a:moveTo>
                  <a:pt x="55519" y="6377"/>
                </a:moveTo>
                <a:lnTo>
                  <a:pt x="58163" y="10930"/>
                </a:lnTo>
                <a:lnTo>
                  <a:pt x="58165" y="9143"/>
                </a:lnTo>
                <a:lnTo>
                  <a:pt x="55519" y="6377"/>
                </a:lnTo>
                <a:close/>
              </a:path>
              <a:path w="103504" h="1149350">
                <a:moveTo>
                  <a:pt x="47870" y="6739"/>
                </a:moveTo>
                <a:lnTo>
                  <a:pt x="45465" y="9143"/>
                </a:lnTo>
                <a:lnTo>
                  <a:pt x="45465" y="10846"/>
                </a:lnTo>
                <a:lnTo>
                  <a:pt x="47870" y="6739"/>
                </a:lnTo>
                <a:close/>
              </a:path>
              <a:path w="103504" h="1149350">
                <a:moveTo>
                  <a:pt x="51815" y="0"/>
                </a:moveTo>
                <a:lnTo>
                  <a:pt x="47870" y="6739"/>
                </a:lnTo>
                <a:lnTo>
                  <a:pt x="48386" y="6223"/>
                </a:lnTo>
                <a:lnTo>
                  <a:pt x="55429" y="6223"/>
                </a:lnTo>
                <a:lnTo>
                  <a:pt x="51815" y="0"/>
                </a:lnTo>
                <a:close/>
              </a:path>
              <a:path w="103504" h="1149350">
                <a:moveTo>
                  <a:pt x="55429" y="6223"/>
                </a:moveTo>
                <a:lnTo>
                  <a:pt x="55519" y="6377"/>
                </a:lnTo>
                <a:lnTo>
                  <a:pt x="55429" y="6223"/>
                </a:lnTo>
                <a:close/>
              </a:path>
            </a:pathLst>
          </a:custGeom>
          <a:solidFill>
            <a:srgbClr val="EFAC00"/>
          </a:solidFill>
        </p:spPr>
        <p:txBody>
          <a:bodyPr wrap="square" lIns="0" tIns="0" rIns="0" bIns="0" rtlCol="0"/>
          <a:lstStyle/>
          <a:p>
            <a:endParaRPr/>
          </a:p>
        </p:txBody>
      </p:sp>
      <p:sp>
        <p:nvSpPr>
          <p:cNvPr id="15" name="object 15"/>
          <p:cNvSpPr/>
          <p:nvPr/>
        </p:nvSpPr>
        <p:spPr>
          <a:xfrm>
            <a:off x="3727450" y="4140834"/>
            <a:ext cx="2673350" cy="103505"/>
          </a:xfrm>
          <a:custGeom>
            <a:avLst/>
            <a:gdLst/>
            <a:ahLst/>
            <a:cxnLst/>
            <a:rect l="l" t="t" r="r" b="b"/>
            <a:pathLst>
              <a:path w="2673350" h="103504">
                <a:moveTo>
                  <a:pt x="2637381" y="58023"/>
                </a:moveTo>
                <a:lnTo>
                  <a:pt x="2578354" y="92456"/>
                </a:lnTo>
                <a:lnTo>
                  <a:pt x="2577338" y="96265"/>
                </a:lnTo>
                <a:lnTo>
                  <a:pt x="2579116" y="99313"/>
                </a:lnTo>
                <a:lnTo>
                  <a:pt x="2580766" y="102362"/>
                </a:lnTo>
                <a:lnTo>
                  <a:pt x="2584704" y="103377"/>
                </a:lnTo>
                <a:lnTo>
                  <a:pt x="2662461" y="58037"/>
                </a:lnTo>
                <a:lnTo>
                  <a:pt x="2637381" y="58023"/>
                </a:lnTo>
                <a:close/>
              </a:path>
              <a:path w="2673350" h="103504">
                <a:moveTo>
                  <a:pt x="2666952" y="55419"/>
                </a:moveTo>
                <a:lnTo>
                  <a:pt x="2662461" y="58037"/>
                </a:lnTo>
                <a:lnTo>
                  <a:pt x="2664333" y="58038"/>
                </a:lnTo>
                <a:lnTo>
                  <a:pt x="2666952" y="55419"/>
                </a:lnTo>
                <a:close/>
              </a:path>
              <a:path w="2673350" h="103504">
                <a:moveTo>
                  <a:pt x="2648144" y="51744"/>
                </a:moveTo>
                <a:lnTo>
                  <a:pt x="2637381" y="58023"/>
                </a:lnTo>
                <a:lnTo>
                  <a:pt x="2662461" y="58037"/>
                </a:lnTo>
                <a:lnTo>
                  <a:pt x="2663766" y="57276"/>
                </a:lnTo>
                <a:lnTo>
                  <a:pt x="2657602" y="57276"/>
                </a:lnTo>
                <a:lnTo>
                  <a:pt x="2648144" y="51744"/>
                </a:lnTo>
                <a:close/>
              </a:path>
              <a:path w="2673350" h="103504">
                <a:moveTo>
                  <a:pt x="6350" y="43814"/>
                </a:moveTo>
                <a:lnTo>
                  <a:pt x="2794" y="43814"/>
                </a:lnTo>
                <a:lnTo>
                  <a:pt x="0" y="46608"/>
                </a:lnTo>
                <a:lnTo>
                  <a:pt x="0" y="53720"/>
                </a:lnTo>
                <a:lnTo>
                  <a:pt x="2794" y="56514"/>
                </a:lnTo>
                <a:lnTo>
                  <a:pt x="2637381" y="58023"/>
                </a:lnTo>
                <a:lnTo>
                  <a:pt x="2648144" y="51744"/>
                </a:lnTo>
                <a:lnTo>
                  <a:pt x="2637169" y="45325"/>
                </a:lnTo>
                <a:lnTo>
                  <a:pt x="6350" y="43814"/>
                </a:lnTo>
                <a:close/>
              </a:path>
              <a:path w="2673350" h="103504">
                <a:moveTo>
                  <a:pt x="2657602" y="46227"/>
                </a:moveTo>
                <a:lnTo>
                  <a:pt x="2648144" y="51744"/>
                </a:lnTo>
                <a:lnTo>
                  <a:pt x="2657602" y="57276"/>
                </a:lnTo>
                <a:lnTo>
                  <a:pt x="2657602" y="46227"/>
                </a:lnTo>
                <a:close/>
              </a:path>
              <a:path w="2673350" h="103504">
                <a:moveTo>
                  <a:pt x="2663984" y="46227"/>
                </a:moveTo>
                <a:lnTo>
                  <a:pt x="2657602" y="46227"/>
                </a:lnTo>
                <a:lnTo>
                  <a:pt x="2657602" y="57276"/>
                </a:lnTo>
                <a:lnTo>
                  <a:pt x="2663766" y="57276"/>
                </a:lnTo>
                <a:lnTo>
                  <a:pt x="2666952" y="55419"/>
                </a:lnTo>
                <a:lnTo>
                  <a:pt x="2667127" y="55244"/>
                </a:lnTo>
                <a:lnTo>
                  <a:pt x="2667254" y="48259"/>
                </a:lnTo>
                <a:lnTo>
                  <a:pt x="2666952" y="47958"/>
                </a:lnTo>
                <a:lnTo>
                  <a:pt x="2663984" y="46227"/>
                </a:lnTo>
                <a:close/>
              </a:path>
              <a:path w="2673350" h="103504">
                <a:moveTo>
                  <a:pt x="2666952" y="47958"/>
                </a:moveTo>
                <a:lnTo>
                  <a:pt x="2667254" y="48259"/>
                </a:lnTo>
                <a:lnTo>
                  <a:pt x="2667127" y="55244"/>
                </a:lnTo>
                <a:lnTo>
                  <a:pt x="2666952" y="55419"/>
                </a:lnTo>
                <a:lnTo>
                  <a:pt x="2673350" y="51688"/>
                </a:lnTo>
                <a:lnTo>
                  <a:pt x="2666952" y="47958"/>
                </a:lnTo>
                <a:close/>
              </a:path>
              <a:path w="2673350" h="103504">
                <a:moveTo>
                  <a:pt x="2584830" y="0"/>
                </a:moveTo>
                <a:lnTo>
                  <a:pt x="2580894" y="1015"/>
                </a:lnTo>
                <a:lnTo>
                  <a:pt x="2577338" y="7112"/>
                </a:lnTo>
                <a:lnTo>
                  <a:pt x="2578354" y="10921"/>
                </a:lnTo>
                <a:lnTo>
                  <a:pt x="2637169" y="45325"/>
                </a:lnTo>
                <a:lnTo>
                  <a:pt x="2660904" y="45338"/>
                </a:lnTo>
                <a:lnTo>
                  <a:pt x="2637192" y="45338"/>
                </a:lnTo>
                <a:lnTo>
                  <a:pt x="2648144" y="51744"/>
                </a:lnTo>
                <a:lnTo>
                  <a:pt x="2657602" y="46227"/>
                </a:lnTo>
                <a:lnTo>
                  <a:pt x="2663984" y="46227"/>
                </a:lnTo>
                <a:lnTo>
                  <a:pt x="2662459" y="45338"/>
                </a:lnTo>
                <a:lnTo>
                  <a:pt x="2660904" y="45338"/>
                </a:lnTo>
                <a:lnTo>
                  <a:pt x="2662436" y="45325"/>
                </a:lnTo>
                <a:lnTo>
                  <a:pt x="2587752" y="1777"/>
                </a:lnTo>
                <a:lnTo>
                  <a:pt x="2584830" y="0"/>
                </a:lnTo>
                <a:close/>
              </a:path>
              <a:path w="2673350" h="103504">
                <a:moveTo>
                  <a:pt x="2664333" y="45338"/>
                </a:moveTo>
                <a:lnTo>
                  <a:pt x="2662459" y="45338"/>
                </a:lnTo>
                <a:lnTo>
                  <a:pt x="2666952" y="47958"/>
                </a:lnTo>
                <a:lnTo>
                  <a:pt x="2664333" y="45338"/>
                </a:lnTo>
                <a:close/>
              </a:path>
            </a:pathLst>
          </a:custGeom>
          <a:solidFill>
            <a:srgbClr val="EFAC00"/>
          </a:solidFill>
        </p:spPr>
        <p:txBody>
          <a:bodyPr wrap="square" lIns="0" tIns="0" rIns="0" bIns="0" rtlCol="0"/>
          <a:lstStyle/>
          <a:p>
            <a:endParaRPr/>
          </a:p>
        </p:txBody>
      </p:sp>
      <p:sp>
        <p:nvSpPr>
          <p:cNvPr id="16" name="object 16"/>
          <p:cNvSpPr/>
          <p:nvPr/>
        </p:nvSpPr>
        <p:spPr>
          <a:xfrm>
            <a:off x="3651250" y="3226435"/>
            <a:ext cx="2749550" cy="103505"/>
          </a:xfrm>
          <a:custGeom>
            <a:avLst/>
            <a:gdLst/>
            <a:ahLst/>
            <a:cxnLst/>
            <a:rect l="l" t="t" r="r" b="b"/>
            <a:pathLst>
              <a:path w="2749550" h="103504">
                <a:moveTo>
                  <a:pt x="2713580" y="58023"/>
                </a:moveTo>
                <a:lnTo>
                  <a:pt x="2654554" y="92455"/>
                </a:lnTo>
                <a:lnTo>
                  <a:pt x="2653538" y="96265"/>
                </a:lnTo>
                <a:lnTo>
                  <a:pt x="2655316" y="99313"/>
                </a:lnTo>
                <a:lnTo>
                  <a:pt x="2656966" y="102362"/>
                </a:lnTo>
                <a:lnTo>
                  <a:pt x="2660904" y="103377"/>
                </a:lnTo>
                <a:lnTo>
                  <a:pt x="2738661" y="58037"/>
                </a:lnTo>
                <a:lnTo>
                  <a:pt x="2713580" y="58023"/>
                </a:lnTo>
                <a:close/>
              </a:path>
              <a:path w="2749550" h="103504">
                <a:moveTo>
                  <a:pt x="2743152" y="55419"/>
                </a:moveTo>
                <a:lnTo>
                  <a:pt x="2738661" y="58037"/>
                </a:lnTo>
                <a:lnTo>
                  <a:pt x="2740533" y="58038"/>
                </a:lnTo>
                <a:lnTo>
                  <a:pt x="2743152" y="55419"/>
                </a:lnTo>
                <a:close/>
              </a:path>
              <a:path w="2749550" h="103504">
                <a:moveTo>
                  <a:pt x="2724344" y="51744"/>
                </a:moveTo>
                <a:lnTo>
                  <a:pt x="2713580" y="58023"/>
                </a:lnTo>
                <a:lnTo>
                  <a:pt x="2738661" y="58037"/>
                </a:lnTo>
                <a:lnTo>
                  <a:pt x="2739966" y="57276"/>
                </a:lnTo>
                <a:lnTo>
                  <a:pt x="2733802" y="57276"/>
                </a:lnTo>
                <a:lnTo>
                  <a:pt x="2724344" y="51744"/>
                </a:lnTo>
                <a:close/>
              </a:path>
              <a:path w="2749550" h="103504">
                <a:moveTo>
                  <a:pt x="6350" y="43814"/>
                </a:moveTo>
                <a:lnTo>
                  <a:pt x="2794" y="43814"/>
                </a:lnTo>
                <a:lnTo>
                  <a:pt x="0" y="46609"/>
                </a:lnTo>
                <a:lnTo>
                  <a:pt x="0" y="53720"/>
                </a:lnTo>
                <a:lnTo>
                  <a:pt x="2794" y="56514"/>
                </a:lnTo>
                <a:lnTo>
                  <a:pt x="2713580" y="58023"/>
                </a:lnTo>
                <a:lnTo>
                  <a:pt x="2724344" y="51744"/>
                </a:lnTo>
                <a:lnTo>
                  <a:pt x="2713370" y="45325"/>
                </a:lnTo>
                <a:lnTo>
                  <a:pt x="6350" y="43814"/>
                </a:lnTo>
                <a:close/>
              </a:path>
              <a:path w="2749550" h="103504">
                <a:moveTo>
                  <a:pt x="2733802" y="46227"/>
                </a:moveTo>
                <a:lnTo>
                  <a:pt x="2724344" y="51744"/>
                </a:lnTo>
                <a:lnTo>
                  <a:pt x="2733802" y="57276"/>
                </a:lnTo>
                <a:lnTo>
                  <a:pt x="2733802" y="46227"/>
                </a:lnTo>
                <a:close/>
              </a:path>
              <a:path w="2749550" h="103504">
                <a:moveTo>
                  <a:pt x="2740184" y="46227"/>
                </a:moveTo>
                <a:lnTo>
                  <a:pt x="2733802" y="46227"/>
                </a:lnTo>
                <a:lnTo>
                  <a:pt x="2733802" y="57276"/>
                </a:lnTo>
                <a:lnTo>
                  <a:pt x="2739966" y="57276"/>
                </a:lnTo>
                <a:lnTo>
                  <a:pt x="2743152" y="55419"/>
                </a:lnTo>
                <a:lnTo>
                  <a:pt x="2743327" y="55244"/>
                </a:lnTo>
                <a:lnTo>
                  <a:pt x="2743327" y="48260"/>
                </a:lnTo>
                <a:lnTo>
                  <a:pt x="2742895" y="47808"/>
                </a:lnTo>
                <a:lnTo>
                  <a:pt x="2740184" y="46227"/>
                </a:lnTo>
                <a:close/>
              </a:path>
              <a:path w="2749550" h="103504">
                <a:moveTo>
                  <a:pt x="2742895" y="47808"/>
                </a:moveTo>
                <a:lnTo>
                  <a:pt x="2743327" y="48260"/>
                </a:lnTo>
                <a:lnTo>
                  <a:pt x="2743327" y="55244"/>
                </a:lnTo>
                <a:lnTo>
                  <a:pt x="2743152" y="55419"/>
                </a:lnTo>
                <a:lnTo>
                  <a:pt x="2749550" y="51688"/>
                </a:lnTo>
                <a:lnTo>
                  <a:pt x="2742895" y="47808"/>
                </a:lnTo>
                <a:close/>
              </a:path>
              <a:path w="2749550" h="103504">
                <a:moveTo>
                  <a:pt x="2661030" y="0"/>
                </a:moveTo>
                <a:lnTo>
                  <a:pt x="2657094" y="1015"/>
                </a:lnTo>
                <a:lnTo>
                  <a:pt x="2653538" y="7112"/>
                </a:lnTo>
                <a:lnTo>
                  <a:pt x="2654554" y="10922"/>
                </a:lnTo>
                <a:lnTo>
                  <a:pt x="2713370" y="45325"/>
                </a:lnTo>
                <a:lnTo>
                  <a:pt x="2736977" y="45338"/>
                </a:lnTo>
                <a:lnTo>
                  <a:pt x="2713392" y="45338"/>
                </a:lnTo>
                <a:lnTo>
                  <a:pt x="2724344" y="51744"/>
                </a:lnTo>
                <a:lnTo>
                  <a:pt x="2733802" y="46227"/>
                </a:lnTo>
                <a:lnTo>
                  <a:pt x="2740184" y="46227"/>
                </a:lnTo>
                <a:lnTo>
                  <a:pt x="2738659" y="45338"/>
                </a:lnTo>
                <a:lnTo>
                  <a:pt x="2736977" y="45338"/>
                </a:lnTo>
                <a:lnTo>
                  <a:pt x="2738637" y="45325"/>
                </a:lnTo>
                <a:lnTo>
                  <a:pt x="2663952" y="1777"/>
                </a:lnTo>
                <a:lnTo>
                  <a:pt x="2661030" y="0"/>
                </a:lnTo>
                <a:close/>
              </a:path>
              <a:path w="2749550" h="103504">
                <a:moveTo>
                  <a:pt x="2740533" y="45338"/>
                </a:moveTo>
                <a:lnTo>
                  <a:pt x="2738659" y="45338"/>
                </a:lnTo>
                <a:lnTo>
                  <a:pt x="2742895" y="47808"/>
                </a:lnTo>
                <a:lnTo>
                  <a:pt x="2740533" y="45338"/>
                </a:lnTo>
                <a:close/>
              </a:path>
            </a:pathLst>
          </a:custGeom>
          <a:solidFill>
            <a:srgbClr val="EFAC00"/>
          </a:solidFill>
        </p:spPr>
        <p:txBody>
          <a:bodyPr wrap="square" lIns="0" tIns="0" rIns="0" bIns="0" rtlCol="0"/>
          <a:lstStyle/>
          <a:p>
            <a:endParaRPr/>
          </a:p>
        </p:txBody>
      </p:sp>
      <p:sp>
        <p:nvSpPr>
          <p:cNvPr id="17" name="object 17"/>
          <p:cNvSpPr/>
          <p:nvPr/>
        </p:nvSpPr>
        <p:spPr>
          <a:xfrm>
            <a:off x="3651250" y="2083435"/>
            <a:ext cx="3816350" cy="103505"/>
          </a:xfrm>
          <a:custGeom>
            <a:avLst/>
            <a:gdLst/>
            <a:ahLst/>
            <a:cxnLst/>
            <a:rect l="l" t="t" r="r" b="b"/>
            <a:pathLst>
              <a:path w="3816350" h="103505">
                <a:moveTo>
                  <a:pt x="3780373" y="58028"/>
                </a:moveTo>
                <a:lnTo>
                  <a:pt x="3721354" y="92455"/>
                </a:lnTo>
                <a:lnTo>
                  <a:pt x="3720338" y="96392"/>
                </a:lnTo>
                <a:lnTo>
                  <a:pt x="3722116" y="99313"/>
                </a:lnTo>
                <a:lnTo>
                  <a:pt x="3723894" y="102362"/>
                </a:lnTo>
                <a:lnTo>
                  <a:pt x="3727704" y="103377"/>
                </a:lnTo>
                <a:lnTo>
                  <a:pt x="3805461" y="58038"/>
                </a:lnTo>
                <a:lnTo>
                  <a:pt x="3780373" y="58028"/>
                </a:lnTo>
                <a:close/>
              </a:path>
              <a:path w="3816350" h="103505">
                <a:moveTo>
                  <a:pt x="3810254" y="55243"/>
                </a:moveTo>
                <a:lnTo>
                  <a:pt x="3805461" y="58038"/>
                </a:lnTo>
                <a:lnTo>
                  <a:pt x="3807344" y="58028"/>
                </a:lnTo>
                <a:lnTo>
                  <a:pt x="3810254" y="55244"/>
                </a:lnTo>
                <a:close/>
              </a:path>
              <a:path w="3816350" h="103505">
                <a:moveTo>
                  <a:pt x="3791144" y="51744"/>
                </a:moveTo>
                <a:lnTo>
                  <a:pt x="3780373" y="58028"/>
                </a:lnTo>
                <a:lnTo>
                  <a:pt x="3805478" y="58028"/>
                </a:lnTo>
                <a:lnTo>
                  <a:pt x="3806766" y="57276"/>
                </a:lnTo>
                <a:lnTo>
                  <a:pt x="3800602" y="57276"/>
                </a:lnTo>
                <a:lnTo>
                  <a:pt x="3791144" y="51744"/>
                </a:lnTo>
                <a:close/>
              </a:path>
              <a:path w="3816350" h="103505">
                <a:moveTo>
                  <a:pt x="6350" y="43814"/>
                </a:moveTo>
                <a:lnTo>
                  <a:pt x="2794" y="43814"/>
                </a:lnTo>
                <a:lnTo>
                  <a:pt x="0" y="46609"/>
                </a:lnTo>
                <a:lnTo>
                  <a:pt x="0" y="53720"/>
                </a:lnTo>
                <a:lnTo>
                  <a:pt x="2794" y="56514"/>
                </a:lnTo>
                <a:lnTo>
                  <a:pt x="3780373" y="58028"/>
                </a:lnTo>
                <a:lnTo>
                  <a:pt x="3791144" y="51744"/>
                </a:lnTo>
                <a:lnTo>
                  <a:pt x="3780176" y="45329"/>
                </a:lnTo>
                <a:lnTo>
                  <a:pt x="6350" y="43814"/>
                </a:lnTo>
                <a:close/>
              </a:path>
              <a:path w="3816350" h="103505">
                <a:moveTo>
                  <a:pt x="3800602" y="46227"/>
                </a:moveTo>
                <a:lnTo>
                  <a:pt x="3791144" y="51744"/>
                </a:lnTo>
                <a:lnTo>
                  <a:pt x="3800602" y="57276"/>
                </a:lnTo>
                <a:lnTo>
                  <a:pt x="3800602" y="46227"/>
                </a:lnTo>
                <a:close/>
              </a:path>
              <a:path w="3816350" h="103505">
                <a:moveTo>
                  <a:pt x="3806984" y="46227"/>
                </a:moveTo>
                <a:lnTo>
                  <a:pt x="3800602" y="46227"/>
                </a:lnTo>
                <a:lnTo>
                  <a:pt x="3800602" y="57276"/>
                </a:lnTo>
                <a:lnTo>
                  <a:pt x="3806766" y="57276"/>
                </a:lnTo>
                <a:lnTo>
                  <a:pt x="3810251" y="55244"/>
                </a:lnTo>
                <a:lnTo>
                  <a:pt x="3810254" y="48260"/>
                </a:lnTo>
                <a:lnTo>
                  <a:pt x="3809952" y="47958"/>
                </a:lnTo>
                <a:lnTo>
                  <a:pt x="3806984" y="46227"/>
                </a:lnTo>
                <a:close/>
              </a:path>
              <a:path w="3816350" h="103505">
                <a:moveTo>
                  <a:pt x="3809952" y="47958"/>
                </a:moveTo>
                <a:lnTo>
                  <a:pt x="3810254" y="48260"/>
                </a:lnTo>
                <a:lnTo>
                  <a:pt x="3810254" y="55243"/>
                </a:lnTo>
                <a:lnTo>
                  <a:pt x="3816350" y="51688"/>
                </a:lnTo>
                <a:lnTo>
                  <a:pt x="3809952" y="47958"/>
                </a:lnTo>
                <a:close/>
              </a:path>
              <a:path w="3816350" h="103505">
                <a:moveTo>
                  <a:pt x="3727704" y="0"/>
                </a:moveTo>
                <a:lnTo>
                  <a:pt x="3723894" y="1015"/>
                </a:lnTo>
                <a:lnTo>
                  <a:pt x="3720338" y="7112"/>
                </a:lnTo>
                <a:lnTo>
                  <a:pt x="3721354" y="10922"/>
                </a:lnTo>
                <a:lnTo>
                  <a:pt x="3780176" y="45329"/>
                </a:lnTo>
                <a:lnTo>
                  <a:pt x="3803904" y="45338"/>
                </a:lnTo>
                <a:lnTo>
                  <a:pt x="3780192" y="45338"/>
                </a:lnTo>
                <a:lnTo>
                  <a:pt x="3791144" y="51744"/>
                </a:lnTo>
                <a:lnTo>
                  <a:pt x="3800602" y="46227"/>
                </a:lnTo>
                <a:lnTo>
                  <a:pt x="3806984" y="46227"/>
                </a:lnTo>
                <a:lnTo>
                  <a:pt x="3805459" y="45338"/>
                </a:lnTo>
                <a:lnTo>
                  <a:pt x="3803904" y="45338"/>
                </a:lnTo>
                <a:lnTo>
                  <a:pt x="3805443" y="45329"/>
                </a:lnTo>
                <a:lnTo>
                  <a:pt x="3727704" y="0"/>
                </a:lnTo>
                <a:close/>
              </a:path>
              <a:path w="3816350" h="103505">
                <a:moveTo>
                  <a:pt x="3807332" y="45338"/>
                </a:moveTo>
                <a:lnTo>
                  <a:pt x="3805459" y="45338"/>
                </a:lnTo>
                <a:lnTo>
                  <a:pt x="3809952" y="47958"/>
                </a:lnTo>
                <a:lnTo>
                  <a:pt x="3807332" y="45338"/>
                </a:lnTo>
                <a:close/>
              </a:path>
            </a:pathLst>
          </a:custGeom>
          <a:solidFill>
            <a:srgbClr val="EFAC00"/>
          </a:solidFill>
        </p:spPr>
        <p:txBody>
          <a:bodyPr wrap="square" lIns="0" tIns="0" rIns="0" bIns="0" rtlCol="0"/>
          <a:lstStyle/>
          <a:p>
            <a:endParaRPr/>
          </a:p>
        </p:txBody>
      </p:sp>
      <p:sp>
        <p:nvSpPr>
          <p:cNvPr id="18" name="object 18"/>
          <p:cNvSpPr/>
          <p:nvPr/>
        </p:nvSpPr>
        <p:spPr>
          <a:xfrm>
            <a:off x="7415276" y="2128011"/>
            <a:ext cx="103505" cy="920750"/>
          </a:xfrm>
          <a:custGeom>
            <a:avLst/>
            <a:gdLst/>
            <a:ahLst/>
            <a:cxnLst/>
            <a:rect l="l" t="t" r="r" b="b"/>
            <a:pathLst>
              <a:path w="103504" h="920750">
                <a:moveTo>
                  <a:pt x="55477" y="914061"/>
                </a:moveTo>
                <a:lnTo>
                  <a:pt x="54991" y="914526"/>
                </a:lnTo>
                <a:lnTo>
                  <a:pt x="47942" y="914526"/>
                </a:lnTo>
                <a:lnTo>
                  <a:pt x="51562" y="920750"/>
                </a:lnTo>
                <a:lnTo>
                  <a:pt x="55477" y="914061"/>
                </a:lnTo>
                <a:close/>
              </a:path>
              <a:path w="103504" h="920750">
                <a:moveTo>
                  <a:pt x="47853" y="914374"/>
                </a:moveTo>
                <a:lnTo>
                  <a:pt x="47942" y="914526"/>
                </a:lnTo>
                <a:lnTo>
                  <a:pt x="47853" y="914374"/>
                </a:lnTo>
                <a:close/>
              </a:path>
              <a:path w="103504" h="920750">
                <a:moveTo>
                  <a:pt x="45257" y="884776"/>
                </a:moveTo>
                <a:lnTo>
                  <a:pt x="45252" y="909903"/>
                </a:lnTo>
                <a:lnTo>
                  <a:pt x="47853" y="914374"/>
                </a:lnTo>
                <a:lnTo>
                  <a:pt x="48005" y="914526"/>
                </a:lnTo>
                <a:lnTo>
                  <a:pt x="54991" y="914526"/>
                </a:lnTo>
                <a:lnTo>
                  <a:pt x="55477" y="914061"/>
                </a:lnTo>
                <a:lnTo>
                  <a:pt x="57912" y="909903"/>
                </a:lnTo>
                <a:lnTo>
                  <a:pt x="57917" y="905001"/>
                </a:lnTo>
                <a:lnTo>
                  <a:pt x="46100" y="905001"/>
                </a:lnTo>
                <a:lnTo>
                  <a:pt x="51581" y="895647"/>
                </a:lnTo>
                <a:lnTo>
                  <a:pt x="45257" y="884776"/>
                </a:lnTo>
                <a:close/>
              </a:path>
              <a:path w="103504" h="920750">
                <a:moveTo>
                  <a:pt x="45215" y="909838"/>
                </a:moveTo>
                <a:lnTo>
                  <a:pt x="45212" y="911733"/>
                </a:lnTo>
                <a:lnTo>
                  <a:pt x="47853" y="914374"/>
                </a:lnTo>
                <a:lnTo>
                  <a:pt x="45215" y="909838"/>
                </a:lnTo>
                <a:close/>
              </a:path>
              <a:path w="103504" h="920750">
                <a:moveTo>
                  <a:pt x="57912" y="909903"/>
                </a:moveTo>
                <a:lnTo>
                  <a:pt x="55477" y="914061"/>
                </a:lnTo>
                <a:lnTo>
                  <a:pt x="57912" y="911733"/>
                </a:lnTo>
                <a:lnTo>
                  <a:pt x="57912" y="909903"/>
                </a:lnTo>
                <a:close/>
              </a:path>
              <a:path w="103504" h="920750">
                <a:moveTo>
                  <a:pt x="96266" y="824864"/>
                </a:moveTo>
                <a:lnTo>
                  <a:pt x="92455" y="825880"/>
                </a:lnTo>
                <a:lnTo>
                  <a:pt x="57951" y="884774"/>
                </a:lnTo>
                <a:lnTo>
                  <a:pt x="57912" y="909903"/>
                </a:lnTo>
                <a:lnTo>
                  <a:pt x="103377" y="832230"/>
                </a:lnTo>
                <a:lnTo>
                  <a:pt x="102362" y="828421"/>
                </a:lnTo>
                <a:lnTo>
                  <a:pt x="96266" y="824864"/>
                </a:lnTo>
                <a:close/>
              </a:path>
              <a:path w="103504" h="920750">
                <a:moveTo>
                  <a:pt x="7112" y="824738"/>
                </a:moveTo>
                <a:lnTo>
                  <a:pt x="4064" y="826388"/>
                </a:lnTo>
                <a:lnTo>
                  <a:pt x="1016" y="828166"/>
                </a:lnTo>
                <a:lnTo>
                  <a:pt x="0" y="832103"/>
                </a:lnTo>
                <a:lnTo>
                  <a:pt x="45215" y="909838"/>
                </a:lnTo>
                <a:lnTo>
                  <a:pt x="45256" y="884774"/>
                </a:lnTo>
                <a:lnTo>
                  <a:pt x="10922" y="825753"/>
                </a:lnTo>
                <a:lnTo>
                  <a:pt x="7112" y="824738"/>
                </a:lnTo>
                <a:close/>
              </a:path>
              <a:path w="103504" h="920750">
                <a:moveTo>
                  <a:pt x="51581" y="895647"/>
                </a:moveTo>
                <a:lnTo>
                  <a:pt x="46100" y="905001"/>
                </a:lnTo>
                <a:lnTo>
                  <a:pt x="57023" y="905001"/>
                </a:lnTo>
                <a:lnTo>
                  <a:pt x="51581" y="895647"/>
                </a:lnTo>
                <a:close/>
              </a:path>
              <a:path w="103504" h="920750">
                <a:moveTo>
                  <a:pt x="57951" y="884774"/>
                </a:moveTo>
                <a:lnTo>
                  <a:pt x="51581" y="895647"/>
                </a:lnTo>
                <a:lnTo>
                  <a:pt x="57023" y="905001"/>
                </a:lnTo>
                <a:lnTo>
                  <a:pt x="57917" y="905001"/>
                </a:lnTo>
                <a:lnTo>
                  <a:pt x="57951" y="884774"/>
                </a:lnTo>
                <a:close/>
              </a:path>
              <a:path w="103504" h="920750">
                <a:moveTo>
                  <a:pt x="56642" y="0"/>
                </a:moveTo>
                <a:lnTo>
                  <a:pt x="49656" y="0"/>
                </a:lnTo>
                <a:lnTo>
                  <a:pt x="46735" y="2921"/>
                </a:lnTo>
                <a:lnTo>
                  <a:pt x="45257" y="884776"/>
                </a:lnTo>
                <a:lnTo>
                  <a:pt x="51581" y="895647"/>
                </a:lnTo>
                <a:lnTo>
                  <a:pt x="57950" y="884776"/>
                </a:lnTo>
                <a:lnTo>
                  <a:pt x="59435" y="6350"/>
                </a:lnTo>
                <a:lnTo>
                  <a:pt x="59435" y="2921"/>
                </a:lnTo>
                <a:lnTo>
                  <a:pt x="56642" y="0"/>
                </a:lnTo>
                <a:close/>
              </a:path>
            </a:pathLst>
          </a:custGeom>
          <a:solidFill>
            <a:srgbClr val="EFAC00"/>
          </a:solidFill>
        </p:spPr>
        <p:txBody>
          <a:bodyPr wrap="square" lIns="0" tIns="0" rIns="0" bIns="0" rtlCol="0"/>
          <a:lstStyle/>
          <a:p>
            <a:endParaRPr/>
          </a:p>
        </p:txBody>
      </p:sp>
    </p:spTree>
    <p:extLst>
      <p:ext uri="{BB962C8B-B14F-4D97-AF65-F5344CB8AC3E}">
        <p14:creationId xmlns:p14="http://schemas.microsoft.com/office/powerpoint/2010/main" val="14501278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435861"/>
            <a:ext cx="9144000" cy="45720"/>
          </a:xfrm>
          <a:custGeom>
            <a:avLst/>
            <a:gdLst/>
            <a:ahLst/>
            <a:cxnLst/>
            <a:rect l="l" t="t" r="r" b="b"/>
            <a:pathLst>
              <a:path w="9144000" h="45719">
                <a:moveTo>
                  <a:pt x="0" y="45720"/>
                </a:moveTo>
                <a:lnTo>
                  <a:pt x="9144000" y="45720"/>
                </a:lnTo>
                <a:lnTo>
                  <a:pt x="9144000" y="0"/>
                </a:lnTo>
                <a:lnTo>
                  <a:pt x="0" y="0"/>
                </a:lnTo>
                <a:lnTo>
                  <a:pt x="0" y="45720"/>
                </a:lnTo>
                <a:close/>
              </a:path>
            </a:pathLst>
          </a:custGeom>
          <a:solidFill>
            <a:srgbClr val="FFFFFF"/>
          </a:solidFill>
        </p:spPr>
        <p:txBody>
          <a:bodyPr wrap="square" lIns="0" tIns="0" rIns="0" bIns="0" rtlCol="0"/>
          <a:lstStyle/>
          <a:p>
            <a:endParaRPr/>
          </a:p>
        </p:txBody>
      </p:sp>
      <p:sp>
        <p:nvSpPr>
          <p:cNvPr id="3" name="object 3"/>
          <p:cNvSpPr/>
          <p:nvPr/>
        </p:nvSpPr>
        <p:spPr>
          <a:xfrm>
            <a:off x="0" y="0"/>
            <a:ext cx="9144000" cy="1433830"/>
          </a:xfrm>
          <a:custGeom>
            <a:avLst/>
            <a:gdLst/>
            <a:ahLst/>
            <a:cxnLst/>
            <a:rect l="l" t="t" r="r" b="b"/>
            <a:pathLst>
              <a:path w="9144000" h="1433830">
                <a:moveTo>
                  <a:pt x="0" y="1433702"/>
                </a:moveTo>
                <a:lnTo>
                  <a:pt x="9144000" y="1433702"/>
                </a:lnTo>
                <a:lnTo>
                  <a:pt x="9144000" y="0"/>
                </a:lnTo>
                <a:lnTo>
                  <a:pt x="0" y="0"/>
                </a:lnTo>
                <a:lnTo>
                  <a:pt x="0" y="1433702"/>
                </a:lnTo>
                <a:close/>
              </a:path>
            </a:pathLst>
          </a:custGeom>
          <a:noFill/>
        </p:spPr>
        <p:txBody>
          <a:bodyPr wrap="square" lIns="0" tIns="0" rIns="0" bIns="0" rtlCol="0"/>
          <a:lstStyle/>
          <a:p>
            <a:endParaRPr/>
          </a:p>
        </p:txBody>
      </p:sp>
      <p:sp>
        <p:nvSpPr>
          <p:cNvPr id="4" name="object 4"/>
          <p:cNvSpPr/>
          <p:nvPr/>
        </p:nvSpPr>
        <p:spPr>
          <a:xfrm>
            <a:off x="2409825" y="238125"/>
            <a:ext cx="4362450" cy="904875"/>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7189851" y="3824351"/>
            <a:ext cx="374650" cy="2195830"/>
          </a:xfrm>
          <a:custGeom>
            <a:avLst/>
            <a:gdLst/>
            <a:ahLst/>
            <a:cxnLst/>
            <a:rect l="l" t="t" r="r" b="b"/>
            <a:pathLst>
              <a:path w="374650" h="2195829">
                <a:moveTo>
                  <a:pt x="0" y="2195449"/>
                </a:moveTo>
                <a:lnTo>
                  <a:pt x="374650" y="2195449"/>
                </a:lnTo>
                <a:lnTo>
                  <a:pt x="374650" y="0"/>
                </a:lnTo>
              </a:path>
            </a:pathLst>
          </a:custGeom>
          <a:ln w="28575">
            <a:solidFill>
              <a:srgbClr val="000000"/>
            </a:solidFill>
          </a:ln>
        </p:spPr>
        <p:txBody>
          <a:bodyPr wrap="square" lIns="0" tIns="0" rIns="0" bIns="0" rtlCol="0"/>
          <a:lstStyle/>
          <a:p>
            <a:endParaRPr/>
          </a:p>
        </p:txBody>
      </p:sp>
      <p:sp>
        <p:nvSpPr>
          <p:cNvPr id="6" name="object 6"/>
          <p:cNvSpPr/>
          <p:nvPr/>
        </p:nvSpPr>
        <p:spPr>
          <a:xfrm>
            <a:off x="7189851" y="3824351"/>
            <a:ext cx="374650" cy="908050"/>
          </a:xfrm>
          <a:custGeom>
            <a:avLst/>
            <a:gdLst/>
            <a:ahLst/>
            <a:cxnLst/>
            <a:rect l="l" t="t" r="r" b="b"/>
            <a:pathLst>
              <a:path w="374650" h="908050">
                <a:moveTo>
                  <a:pt x="0" y="907923"/>
                </a:moveTo>
                <a:lnTo>
                  <a:pt x="374650" y="907923"/>
                </a:lnTo>
                <a:lnTo>
                  <a:pt x="374650" y="0"/>
                </a:lnTo>
              </a:path>
            </a:pathLst>
          </a:custGeom>
          <a:ln w="28575">
            <a:solidFill>
              <a:srgbClr val="000000"/>
            </a:solidFill>
          </a:ln>
        </p:spPr>
        <p:txBody>
          <a:bodyPr wrap="square" lIns="0" tIns="0" rIns="0" bIns="0" rtlCol="0"/>
          <a:lstStyle/>
          <a:p>
            <a:endParaRPr/>
          </a:p>
        </p:txBody>
      </p:sp>
      <p:sp>
        <p:nvSpPr>
          <p:cNvPr id="7" name="object 7"/>
          <p:cNvSpPr/>
          <p:nvPr/>
        </p:nvSpPr>
        <p:spPr>
          <a:xfrm>
            <a:off x="2701925" y="3824351"/>
            <a:ext cx="373380" cy="908050"/>
          </a:xfrm>
          <a:custGeom>
            <a:avLst/>
            <a:gdLst/>
            <a:ahLst/>
            <a:cxnLst/>
            <a:rect l="l" t="t" r="r" b="b"/>
            <a:pathLst>
              <a:path w="373380" h="908050">
                <a:moveTo>
                  <a:pt x="0" y="907923"/>
                </a:moveTo>
                <a:lnTo>
                  <a:pt x="373125" y="907923"/>
                </a:lnTo>
                <a:lnTo>
                  <a:pt x="373125" y="0"/>
                </a:lnTo>
              </a:path>
            </a:pathLst>
          </a:custGeom>
          <a:ln w="28574">
            <a:solidFill>
              <a:srgbClr val="000000"/>
            </a:solidFill>
          </a:ln>
        </p:spPr>
        <p:txBody>
          <a:bodyPr wrap="square" lIns="0" tIns="0" rIns="0" bIns="0" rtlCol="0"/>
          <a:lstStyle/>
          <a:p>
            <a:endParaRPr/>
          </a:p>
        </p:txBody>
      </p:sp>
      <p:sp>
        <p:nvSpPr>
          <p:cNvPr id="8" name="object 8"/>
          <p:cNvSpPr/>
          <p:nvPr/>
        </p:nvSpPr>
        <p:spPr>
          <a:xfrm>
            <a:off x="2701925" y="3824351"/>
            <a:ext cx="373380" cy="2195830"/>
          </a:xfrm>
          <a:custGeom>
            <a:avLst/>
            <a:gdLst/>
            <a:ahLst/>
            <a:cxnLst/>
            <a:rect l="l" t="t" r="r" b="b"/>
            <a:pathLst>
              <a:path w="373380" h="2195829">
                <a:moveTo>
                  <a:pt x="0" y="2195449"/>
                </a:moveTo>
                <a:lnTo>
                  <a:pt x="373125" y="2195449"/>
                </a:lnTo>
                <a:lnTo>
                  <a:pt x="373125" y="0"/>
                </a:lnTo>
              </a:path>
            </a:pathLst>
          </a:custGeom>
          <a:ln w="28575">
            <a:solidFill>
              <a:srgbClr val="000000"/>
            </a:solidFill>
          </a:ln>
        </p:spPr>
        <p:txBody>
          <a:bodyPr wrap="square" lIns="0" tIns="0" rIns="0" bIns="0" rtlCol="0"/>
          <a:lstStyle/>
          <a:p>
            <a:endParaRPr/>
          </a:p>
        </p:txBody>
      </p:sp>
      <p:sp>
        <p:nvSpPr>
          <p:cNvPr id="9" name="object 9"/>
          <p:cNvSpPr/>
          <p:nvPr/>
        </p:nvSpPr>
        <p:spPr>
          <a:xfrm>
            <a:off x="4572000" y="2536825"/>
            <a:ext cx="1870075" cy="906780"/>
          </a:xfrm>
          <a:custGeom>
            <a:avLst/>
            <a:gdLst/>
            <a:ahLst/>
            <a:cxnLst/>
            <a:rect l="l" t="t" r="r" b="b"/>
            <a:pathLst>
              <a:path w="1870075" h="906779">
                <a:moveTo>
                  <a:pt x="1870075" y="906526"/>
                </a:moveTo>
                <a:lnTo>
                  <a:pt x="0" y="906526"/>
                </a:lnTo>
                <a:lnTo>
                  <a:pt x="0" y="0"/>
                </a:lnTo>
              </a:path>
            </a:pathLst>
          </a:custGeom>
          <a:ln w="28575">
            <a:solidFill>
              <a:srgbClr val="000000"/>
            </a:solidFill>
          </a:ln>
        </p:spPr>
        <p:txBody>
          <a:bodyPr wrap="square" lIns="0" tIns="0" rIns="0" bIns="0" rtlCol="0"/>
          <a:lstStyle/>
          <a:p>
            <a:endParaRPr/>
          </a:p>
        </p:txBody>
      </p:sp>
      <p:sp>
        <p:nvSpPr>
          <p:cNvPr id="10" name="object 10"/>
          <p:cNvSpPr/>
          <p:nvPr/>
        </p:nvSpPr>
        <p:spPr>
          <a:xfrm>
            <a:off x="4197350" y="2536825"/>
            <a:ext cx="374650" cy="906780"/>
          </a:xfrm>
          <a:custGeom>
            <a:avLst/>
            <a:gdLst/>
            <a:ahLst/>
            <a:cxnLst/>
            <a:rect l="l" t="t" r="r" b="b"/>
            <a:pathLst>
              <a:path w="374650" h="906779">
                <a:moveTo>
                  <a:pt x="0" y="906526"/>
                </a:moveTo>
                <a:lnTo>
                  <a:pt x="374650" y="906526"/>
                </a:lnTo>
                <a:lnTo>
                  <a:pt x="374650" y="0"/>
                </a:lnTo>
              </a:path>
            </a:pathLst>
          </a:custGeom>
          <a:ln w="28575">
            <a:solidFill>
              <a:srgbClr val="000000"/>
            </a:solidFill>
          </a:ln>
        </p:spPr>
        <p:txBody>
          <a:bodyPr wrap="square" lIns="0" tIns="0" rIns="0" bIns="0" rtlCol="0"/>
          <a:lstStyle/>
          <a:p>
            <a:endParaRPr/>
          </a:p>
        </p:txBody>
      </p:sp>
      <p:sp>
        <p:nvSpPr>
          <p:cNvPr id="11" name="object 11"/>
          <p:cNvSpPr/>
          <p:nvPr/>
        </p:nvSpPr>
        <p:spPr>
          <a:xfrm>
            <a:off x="3449701" y="1774825"/>
            <a:ext cx="2244725" cy="762000"/>
          </a:xfrm>
          <a:custGeom>
            <a:avLst/>
            <a:gdLst/>
            <a:ahLst/>
            <a:cxnLst/>
            <a:rect l="l" t="t" r="r" b="b"/>
            <a:pathLst>
              <a:path w="2244725" h="762000">
                <a:moveTo>
                  <a:pt x="2117598" y="0"/>
                </a:moveTo>
                <a:lnTo>
                  <a:pt x="127000" y="0"/>
                </a:lnTo>
                <a:lnTo>
                  <a:pt x="77527" y="9985"/>
                </a:lnTo>
                <a:lnTo>
                  <a:pt x="37163" y="37211"/>
                </a:lnTo>
                <a:lnTo>
                  <a:pt x="9967" y="77581"/>
                </a:lnTo>
                <a:lnTo>
                  <a:pt x="0" y="127000"/>
                </a:lnTo>
                <a:lnTo>
                  <a:pt x="0" y="635000"/>
                </a:lnTo>
                <a:lnTo>
                  <a:pt x="9967" y="684418"/>
                </a:lnTo>
                <a:lnTo>
                  <a:pt x="37163" y="724788"/>
                </a:lnTo>
                <a:lnTo>
                  <a:pt x="77527" y="752014"/>
                </a:lnTo>
                <a:lnTo>
                  <a:pt x="127000" y="762000"/>
                </a:lnTo>
                <a:lnTo>
                  <a:pt x="2117598" y="762000"/>
                </a:lnTo>
                <a:lnTo>
                  <a:pt x="2167090" y="752014"/>
                </a:lnTo>
                <a:lnTo>
                  <a:pt x="2207498" y="724788"/>
                </a:lnTo>
                <a:lnTo>
                  <a:pt x="2234737" y="684418"/>
                </a:lnTo>
                <a:lnTo>
                  <a:pt x="2244725" y="635000"/>
                </a:lnTo>
                <a:lnTo>
                  <a:pt x="2244598" y="127000"/>
                </a:lnTo>
                <a:lnTo>
                  <a:pt x="2234684" y="77581"/>
                </a:lnTo>
                <a:lnTo>
                  <a:pt x="2207482" y="37211"/>
                </a:lnTo>
                <a:lnTo>
                  <a:pt x="2167088" y="9985"/>
                </a:lnTo>
                <a:lnTo>
                  <a:pt x="2117598" y="0"/>
                </a:lnTo>
                <a:close/>
              </a:path>
            </a:pathLst>
          </a:custGeom>
          <a:solidFill>
            <a:srgbClr val="EFAC00"/>
          </a:solidFill>
        </p:spPr>
        <p:txBody>
          <a:bodyPr wrap="square" lIns="0" tIns="0" rIns="0" bIns="0" rtlCol="0"/>
          <a:lstStyle/>
          <a:p>
            <a:endParaRPr sz="2800">
              <a:solidFill>
                <a:schemeClr val="bg1"/>
              </a:solidFill>
            </a:endParaRPr>
          </a:p>
        </p:txBody>
      </p:sp>
      <p:sp>
        <p:nvSpPr>
          <p:cNvPr id="12" name="object 12"/>
          <p:cNvSpPr/>
          <p:nvPr/>
        </p:nvSpPr>
        <p:spPr>
          <a:xfrm>
            <a:off x="3449701" y="1774825"/>
            <a:ext cx="2244725" cy="762000"/>
          </a:xfrm>
          <a:custGeom>
            <a:avLst/>
            <a:gdLst/>
            <a:ahLst/>
            <a:cxnLst/>
            <a:rect l="l" t="t" r="r" b="b"/>
            <a:pathLst>
              <a:path w="2244725" h="762000">
                <a:moveTo>
                  <a:pt x="0" y="127000"/>
                </a:moveTo>
                <a:lnTo>
                  <a:pt x="9967" y="77581"/>
                </a:lnTo>
                <a:lnTo>
                  <a:pt x="37163" y="37211"/>
                </a:lnTo>
                <a:lnTo>
                  <a:pt x="77527" y="9985"/>
                </a:lnTo>
                <a:lnTo>
                  <a:pt x="127000" y="0"/>
                </a:lnTo>
                <a:lnTo>
                  <a:pt x="2117598" y="0"/>
                </a:lnTo>
                <a:lnTo>
                  <a:pt x="2167088" y="9985"/>
                </a:lnTo>
                <a:lnTo>
                  <a:pt x="2207482" y="37211"/>
                </a:lnTo>
                <a:lnTo>
                  <a:pt x="2234684" y="77581"/>
                </a:lnTo>
                <a:lnTo>
                  <a:pt x="2244598" y="127000"/>
                </a:lnTo>
                <a:lnTo>
                  <a:pt x="2244725" y="635000"/>
                </a:lnTo>
                <a:lnTo>
                  <a:pt x="2234737" y="684418"/>
                </a:lnTo>
                <a:lnTo>
                  <a:pt x="2207498" y="724788"/>
                </a:lnTo>
                <a:lnTo>
                  <a:pt x="2167090" y="752014"/>
                </a:lnTo>
                <a:lnTo>
                  <a:pt x="2117598" y="762000"/>
                </a:lnTo>
                <a:lnTo>
                  <a:pt x="127000" y="762000"/>
                </a:lnTo>
                <a:lnTo>
                  <a:pt x="77527" y="752014"/>
                </a:lnTo>
                <a:lnTo>
                  <a:pt x="37163" y="724788"/>
                </a:lnTo>
                <a:lnTo>
                  <a:pt x="9967" y="684418"/>
                </a:lnTo>
                <a:lnTo>
                  <a:pt x="0" y="635000"/>
                </a:lnTo>
                <a:lnTo>
                  <a:pt x="0" y="127000"/>
                </a:lnTo>
                <a:close/>
              </a:path>
            </a:pathLst>
          </a:custGeom>
          <a:ln w="12700">
            <a:solidFill>
              <a:srgbClr val="000000"/>
            </a:solidFill>
          </a:ln>
        </p:spPr>
        <p:txBody>
          <a:bodyPr wrap="square" lIns="0" tIns="0" rIns="0" bIns="0" rtlCol="0"/>
          <a:lstStyle/>
          <a:p>
            <a:endParaRPr/>
          </a:p>
        </p:txBody>
      </p:sp>
      <p:sp>
        <p:nvSpPr>
          <p:cNvPr id="13" name="object 13"/>
          <p:cNvSpPr txBox="1">
            <a:spLocks noGrp="1"/>
          </p:cNvSpPr>
          <p:nvPr>
            <p:ph type="title"/>
          </p:nvPr>
        </p:nvSpPr>
        <p:spPr>
          <a:xfrm>
            <a:off x="4224654" y="1992629"/>
            <a:ext cx="695325" cy="314960"/>
          </a:xfrm>
          <a:prstGeom prst="rect">
            <a:avLst/>
          </a:prstGeom>
        </p:spPr>
        <p:txBody>
          <a:bodyPr vert="horz" wrap="square" lIns="0" tIns="12065" rIns="0" bIns="0" rtlCol="0">
            <a:spAutoFit/>
          </a:bodyPr>
          <a:lstStyle/>
          <a:p>
            <a:pPr marL="12700">
              <a:lnSpc>
                <a:spcPct val="100000"/>
              </a:lnSpc>
              <a:spcBef>
                <a:spcPts val="95"/>
              </a:spcBef>
            </a:pPr>
            <a:r>
              <a:rPr sz="1900" b="0" spc="-5" dirty="0">
                <a:solidFill>
                  <a:schemeClr val="bg1"/>
                </a:solidFill>
                <a:latin typeface="Arial"/>
                <a:cs typeface="Arial"/>
              </a:rPr>
              <a:t>Gr</a:t>
            </a:r>
            <a:r>
              <a:rPr sz="1900" b="0" dirty="0">
                <a:solidFill>
                  <a:schemeClr val="bg1"/>
                </a:solidFill>
                <a:latin typeface="Arial"/>
                <a:cs typeface="Arial"/>
              </a:rPr>
              <a:t>o</a:t>
            </a:r>
            <a:r>
              <a:rPr sz="1900" b="0" spc="-5" dirty="0">
                <a:solidFill>
                  <a:schemeClr val="bg1"/>
                </a:solidFill>
                <a:latin typeface="Arial"/>
                <a:cs typeface="Arial"/>
              </a:rPr>
              <a:t>up</a:t>
            </a:r>
            <a:endParaRPr sz="1900" dirty="0">
              <a:solidFill>
                <a:schemeClr val="bg1"/>
              </a:solidFill>
              <a:latin typeface="Arial"/>
              <a:cs typeface="Arial"/>
            </a:endParaRPr>
          </a:p>
        </p:txBody>
      </p:sp>
      <p:sp>
        <p:nvSpPr>
          <p:cNvPr id="14" name="object 14"/>
          <p:cNvSpPr/>
          <p:nvPr/>
        </p:nvSpPr>
        <p:spPr>
          <a:xfrm>
            <a:off x="1954276" y="3062223"/>
            <a:ext cx="2243455" cy="762635"/>
          </a:xfrm>
          <a:custGeom>
            <a:avLst/>
            <a:gdLst/>
            <a:ahLst/>
            <a:cxnLst/>
            <a:rect l="l" t="t" r="r" b="b"/>
            <a:pathLst>
              <a:path w="2243454" h="762635">
                <a:moveTo>
                  <a:pt x="2116074" y="0"/>
                </a:moveTo>
                <a:lnTo>
                  <a:pt x="127000" y="126"/>
                </a:lnTo>
                <a:lnTo>
                  <a:pt x="77527" y="10040"/>
                </a:lnTo>
                <a:lnTo>
                  <a:pt x="37163" y="37242"/>
                </a:lnTo>
                <a:lnTo>
                  <a:pt x="9967" y="77636"/>
                </a:lnTo>
                <a:lnTo>
                  <a:pt x="0" y="127126"/>
                </a:lnTo>
                <a:lnTo>
                  <a:pt x="0" y="635000"/>
                </a:lnTo>
                <a:lnTo>
                  <a:pt x="9967" y="684492"/>
                </a:lnTo>
                <a:lnTo>
                  <a:pt x="37163" y="724900"/>
                </a:lnTo>
                <a:lnTo>
                  <a:pt x="77527" y="752139"/>
                </a:lnTo>
                <a:lnTo>
                  <a:pt x="127000" y="762126"/>
                </a:lnTo>
                <a:lnTo>
                  <a:pt x="2116074" y="762126"/>
                </a:lnTo>
                <a:lnTo>
                  <a:pt x="2165492" y="752139"/>
                </a:lnTo>
                <a:lnTo>
                  <a:pt x="2205863" y="724900"/>
                </a:lnTo>
                <a:lnTo>
                  <a:pt x="2233088" y="684492"/>
                </a:lnTo>
                <a:lnTo>
                  <a:pt x="2243074" y="635000"/>
                </a:lnTo>
                <a:lnTo>
                  <a:pt x="2243074" y="127126"/>
                </a:lnTo>
                <a:lnTo>
                  <a:pt x="2233088" y="77634"/>
                </a:lnTo>
                <a:lnTo>
                  <a:pt x="2205863" y="37226"/>
                </a:lnTo>
                <a:lnTo>
                  <a:pt x="2165492" y="9987"/>
                </a:lnTo>
                <a:lnTo>
                  <a:pt x="2116074" y="0"/>
                </a:lnTo>
                <a:close/>
              </a:path>
            </a:pathLst>
          </a:custGeom>
          <a:solidFill>
            <a:srgbClr val="EFAC00"/>
          </a:solidFill>
        </p:spPr>
        <p:txBody>
          <a:bodyPr wrap="square" lIns="0" tIns="0" rIns="0" bIns="0" rtlCol="0"/>
          <a:lstStyle/>
          <a:p>
            <a:endParaRPr sz="2800">
              <a:solidFill>
                <a:schemeClr val="bg1"/>
              </a:solidFill>
            </a:endParaRPr>
          </a:p>
        </p:txBody>
      </p:sp>
      <p:sp>
        <p:nvSpPr>
          <p:cNvPr id="15" name="object 15"/>
          <p:cNvSpPr/>
          <p:nvPr/>
        </p:nvSpPr>
        <p:spPr>
          <a:xfrm>
            <a:off x="1954276" y="3062223"/>
            <a:ext cx="2243455" cy="762635"/>
          </a:xfrm>
          <a:custGeom>
            <a:avLst/>
            <a:gdLst/>
            <a:ahLst/>
            <a:cxnLst/>
            <a:rect l="l" t="t" r="r" b="b"/>
            <a:pathLst>
              <a:path w="2243454" h="762635">
                <a:moveTo>
                  <a:pt x="0" y="127126"/>
                </a:moveTo>
                <a:lnTo>
                  <a:pt x="9967" y="77636"/>
                </a:lnTo>
                <a:lnTo>
                  <a:pt x="37163" y="37242"/>
                </a:lnTo>
                <a:lnTo>
                  <a:pt x="77527" y="10040"/>
                </a:lnTo>
                <a:lnTo>
                  <a:pt x="127000" y="126"/>
                </a:lnTo>
                <a:lnTo>
                  <a:pt x="2116074" y="0"/>
                </a:lnTo>
                <a:lnTo>
                  <a:pt x="2165492" y="9987"/>
                </a:lnTo>
                <a:lnTo>
                  <a:pt x="2205863" y="37226"/>
                </a:lnTo>
                <a:lnTo>
                  <a:pt x="2233088" y="77634"/>
                </a:lnTo>
                <a:lnTo>
                  <a:pt x="2243074" y="127126"/>
                </a:lnTo>
                <a:lnTo>
                  <a:pt x="2243074" y="635000"/>
                </a:lnTo>
                <a:lnTo>
                  <a:pt x="2233088" y="684492"/>
                </a:lnTo>
                <a:lnTo>
                  <a:pt x="2205863" y="724900"/>
                </a:lnTo>
                <a:lnTo>
                  <a:pt x="2165492" y="752139"/>
                </a:lnTo>
                <a:lnTo>
                  <a:pt x="2116074" y="762126"/>
                </a:lnTo>
                <a:lnTo>
                  <a:pt x="127000" y="762126"/>
                </a:lnTo>
                <a:lnTo>
                  <a:pt x="77527" y="752139"/>
                </a:lnTo>
                <a:lnTo>
                  <a:pt x="37163" y="724900"/>
                </a:lnTo>
                <a:lnTo>
                  <a:pt x="9967" y="684492"/>
                </a:lnTo>
                <a:lnTo>
                  <a:pt x="0" y="635000"/>
                </a:lnTo>
                <a:lnTo>
                  <a:pt x="0" y="127126"/>
                </a:lnTo>
                <a:close/>
              </a:path>
            </a:pathLst>
          </a:custGeom>
          <a:ln w="12699">
            <a:solidFill>
              <a:srgbClr val="000000"/>
            </a:solidFill>
          </a:ln>
        </p:spPr>
        <p:txBody>
          <a:bodyPr wrap="square" lIns="0" tIns="0" rIns="0" bIns="0" rtlCol="0"/>
          <a:lstStyle/>
          <a:p>
            <a:endParaRPr/>
          </a:p>
        </p:txBody>
      </p:sp>
      <p:sp>
        <p:nvSpPr>
          <p:cNvPr id="16" name="object 16"/>
          <p:cNvSpPr txBox="1"/>
          <p:nvPr/>
        </p:nvSpPr>
        <p:spPr>
          <a:xfrm>
            <a:off x="2687827" y="3280410"/>
            <a:ext cx="776605"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chemeClr val="bg1"/>
                </a:solidFill>
                <a:latin typeface="Arial"/>
                <a:cs typeface="Arial"/>
              </a:rPr>
              <a:t>F</a:t>
            </a:r>
            <a:r>
              <a:rPr sz="1900" dirty="0">
                <a:solidFill>
                  <a:schemeClr val="bg1"/>
                </a:solidFill>
                <a:latin typeface="Arial"/>
                <a:cs typeface="Arial"/>
              </a:rPr>
              <a:t>o</a:t>
            </a:r>
            <a:r>
              <a:rPr sz="1900" spc="-5" dirty="0">
                <a:solidFill>
                  <a:schemeClr val="bg1"/>
                </a:solidFill>
                <a:latin typeface="Arial"/>
                <a:cs typeface="Arial"/>
              </a:rPr>
              <a:t>r</a:t>
            </a:r>
            <a:r>
              <a:rPr sz="1900" dirty="0">
                <a:solidFill>
                  <a:schemeClr val="bg1"/>
                </a:solidFill>
                <a:latin typeface="Arial"/>
                <a:cs typeface="Arial"/>
              </a:rPr>
              <a:t>m</a:t>
            </a:r>
            <a:r>
              <a:rPr sz="1900" spc="-5" dirty="0">
                <a:solidFill>
                  <a:schemeClr val="bg1"/>
                </a:solidFill>
                <a:latin typeface="Arial"/>
                <a:cs typeface="Arial"/>
              </a:rPr>
              <a:t>al</a:t>
            </a:r>
            <a:endParaRPr sz="1900" dirty="0">
              <a:solidFill>
                <a:schemeClr val="bg1"/>
              </a:solidFill>
              <a:latin typeface="Arial"/>
              <a:cs typeface="Arial"/>
            </a:endParaRPr>
          </a:p>
        </p:txBody>
      </p:sp>
      <p:sp>
        <p:nvSpPr>
          <p:cNvPr id="17" name="object 17"/>
          <p:cNvSpPr/>
          <p:nvPr/>
        </p:nvSpPr>
        <p:spPr>
          <a:xfrm>
            <a:off x="6442075" y="3062223"/>
            <a:ext cx="2244725" cy="762635"/>
          </a:xfrm>
          <a:custGeom>
            <a:avLst/>
            <a:gdLst/>
            <a:ahLst/>
            <a:cxnLst/>
            <a:rect l="l" t="t" r="r" b="b"/>
            <a:pathLst>
              <a:path w="2244725" h="762635">
                <a:moveTo>
                  <a:pt x="2117725" y="0"/>
                </a:moveTo>
                <a:lnTo>
                  <a:pt x="127000" y="126"/>
                </a:lnTo>
                <a:lnTo>
                  <a:pt x="77581" y="10040"/>
                </a:lnTo>
                <a:lnTo>
                  <a:pt x="37211" y="37242"/>
                </a:lnTo>
                <a:lnTo>
                  <a:pt x="9985" y="77636"/>
                </a:lnTo>
                <a:lnTo>
                  <a:pt x="0" y="127126"/>
                </a:lnTo>
                <a:lnTo>
                  <a:pt x="0" y="635000"/>
                </a:lnTo>
                <a:lnTo>
                  <a:pt x="9985" y="684492"/>
                </a:lnTo>
                <a:lnTo>
                  <a:pt x="37211" y="724900"/>
                </a:lnTo>
                <a:lnTo>
                  <a:pt x="77581" y="752139"/>
                </a:lnTo>
                <a:lnTo>
                  <a:pt x="127000" y="762126"/>
                </a:lnTo>
                <a:lnTo>
                  <a:pt x="2117725" y="762126"/>
                </a:lnTo>
                <a:lnTo>
                  <a:pt x="2167143" y="752139"/>
                </a:lnTo>
                <a:lnTo>
                  <a:pt x="2207514" y="724900"/>
                </a:lnTo>
                <a:lnTo>
                  <a:pt x="2234739" y="684492"/>
                </a:lnTo>
                <a:lnTo>
                  <a:pt x="2244725" y="635000"/>
                </a:lnTo>
                <a:lnTo>
                  <a:pt x="2244725" y="127126"/>
                </a:lnTo>
                <a:lnTo>
                  <a:pt x="2234739" y="77634"/>
                </a:lnTo>
                <a:lnTo>
                  <a:pt x="2207514" y="37226"/>
                </a:lnTo>
                <a:lnTo>
                  <a:pt x="2167143" y="9987"/>
                </a:lnTo>
                <a:lnTo>
                  <a:pt x="2117725" y="0"/>
                </a:lnTo>
                <a:close/>
              </a:path>
            </a:pathLst>
          </a:custGeom>
          <a:solidFill>
            <a:srgbClr val="EFAC00"/>
          </a:solidFill>
        </p:spPr>
        <p:txBody>
          <a:bodyPr wrap="square" lIns="0" tIns="0" rIns="0" bIns="0" rtlCol="0"/>
          <a:lstStyle/>
          <a:p>
            <a:endParaRPr sz="2800">
              <a:solidFill>
                <a:schemeClr val="bg1"/>
              </a:solidFill>
            </a:endParaRPr>
          </a:p>
        </p:txBody>
      </p:sp>
      <p:sp>
        <p:nvSpPr>
          <p:cNvPr id="18" name="object 18"/>
          <p:cNvSpPr/>
          <p:nvPr/>
        </p:nvSpPr>
        <p:spPr>
          <a:xfrm>
            <a:off x="6442075" y="3062223"/>
            <a:ext cx="2244725" cy="762635"/>
          </a:xfrm>
          <a:custGeom>
            <a:avLst/>
            <a:gdLst/>
            <a:ahLst/>
            <a:cxnLst/>
            <a:rect l="l" t="t" r="r" b="b"/>
            <a:pathLst>
              <a:path w="2244725" h="762635">
                <a:moveTo>
                  <a:pt x="0" y="127126"/>
                </a:moveTo>
                <a:lnTo>
                  <a:pt x="9985" y="77636"/>
                </a:lnTo>
                <a:lnTo>
                  <a:pt x="37211" y="37242"/>
                </a:lnTo>
                <a:lnTo>
                  <a:pt x="77581" y="10040"/>
                </a:lnTo>
                <a:lnTo>
                  <a:pt x="127000" y="126"/>
                </a:lnTo>
                <a:lnTo>
                  <a:pt x="2117725" y="0"/>
                </a:lnTo>
                <a:lnTo>
                  <a:pt x="2167143" y="9987"/>
                </a:lnTo>
                <a:lnTo>
                  <a:pt x="2207514" y="37226"/>
                </a:lnTo>
                <a:lnTo>
                  <a:pt x="2234739" y="77634"/>
                </a:lnTo>
                <a:lnTo>
                  <a:pt x="2244725" y="127126"/>
                </a:lnTo>
                <a:lnTo>
                  <a:pt x="2244725" y="635000"/>
                </a:lnTo>
                <a:lnTo>
                  <a:pt x="2234739" y="684492"/>
                </a:lnTo>
                <a:lnTo>
                  <a:pt x="2207514" y="724900"/>
                </a:lnTo>
                <a:lnTo>
                  <a:pt x="2167143" y="752139"/>
                </a:lnTo>
                <a:lnTo>
                  <a:pt x="2117725" y="762126"/>
                </a:lnTo>
                <a:lnTo>
                  <a:pt x="127000" y="762126"/>
                </a:lnTo>
                <a:lnTo>
                  <a:pt x="77581" y="752139"/>
                </a:lnTo>
                <a:lnTo>
                  <a:pt x="37211" y="724900"/>
                </a:lnTo>
                <a:lnTo>
                  <a:pt x="9985" y="684492"/>
                </a:lnTo>
                <a:lnTo>
                  <a:pt x="0" y="635000"/>
                </a:lnTo>
                <a:lnTo>
                  <a:pt x="0" y="127126"/>
                </a:lnTo>
                <a:close/>
              </a:path>
            </a:pathLst>
          </a:custGeom>
          <a:ln w="12699">
            <a:solidFill>
              <a:srgbClr val="000000"/>
            </a:solidFill>
          </a:ln>
        </p:spPr>
        <p:txBody>
          <a:bodyPr wrap="square" lIns="0" tIns="0" rIns="0" bIns="0" rtlCol="0"/>
          <a:lstStyle/>
          <a:p>
            <a:endParaRPr/>
          </a:p>
        </p:txBody>
      </p:sp>
      <p:sp>
        <p:nvSpPr>
          <p:cNvPr id="19" name="object 19"/>
          <p:cNvSpPr txBox="1"/>
          <p:nvPr/>
        </p:nvSpPr>
        <p:spPr>
          <a:xfrm>
            <a:off x="7116826" y="3280410"/>
            <a:ext cx="896619"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chemeClr val="bg1"/>
                </a:solidFill>
                <a:latin typeface="Arial"/>
                <a:cs typeface="Arial"/>
              </a:rPr>
              <a:t>Informal</a:t>
            </a:r>
            <a:endParaRPr sz="1900" dirty="0">
              <a:solidFill>
                <a:schemeClr val="bg1"/>
              </a:solidFill>
              <a:latin typeface="Arial"/>
              <a:cs typeface="Arial"/>
            </a:endParaRPr>
          </a:p>
        </p:txBody>
      </p:sp>
      <p:sp>
        <p:nvSpPr>
          <p:cNvPr id="20" name="object 20"/>
          <p:cNvSpPr/>
          <p:nvPr/>
        </p:nvSpPr>
        <p:spPr>
          <a:xfrm>
            <a:off x="457200" y="5638800"/>
            <a:ext cx="2244725" cy="762000"/>
          </a:xfrm>
          <a:custGeom>
            <a:avLst/>
            <a:gdLst/>
            <a:ahLst/>
            <a:cxnLst/>
            <a:rect l="l" t="t" r="r" b="b"/>
            <a:pathLst>
              <a:path w="2244725" h="762000">
                <a:moveTo>
                  <a:pt x="2117725" y="0"/>
                </a:moveTo>
                <a:lnTo>
                  <a:pt x="127000" y="0"/>
                </a:lnTo>
                <a:lnTo>
                  <a:pt x="77565" y="9980"/>
                </a:lnTo>
                <a:lnTo>
                  <a:pt x="37196" y="37196"/>
                </a:lnTo>
                <a:lnTo>
                  <a:pt x="9980" y="77565"/>
                </a:lnTo>
                <a:lnTo>
                  <a:pt x="0" y="127000"/>
                </a:lnTo>
                <a:lnTo>
                  <a:pt x="0" y="635000"/>
                </a:lnTo>
                <a:lnTo>
                  <a:pt x="9980" y="684434"/>
                </a:lnTo>
                <a:lnTo>
                  <a:pt x="37196" y="724803"/>
                </a:lnTo>
                <a:lnTo>
                  <a:pt x="77565" y="752019"/>
                </a:lnTo>
                <a:lnTo>
                  <a:pt x="127000" y="762000"/>
                </a:lnTo>
                <a:lnTo>
                  <a:pt x="2117725" y="762000"/>
                </a:lnTo>
                <a:lnTo>
                  <a:pt x="2167143" y="752019"/>
                </a:lnTo>
                <a:lnTo>
                  <a:pt x="2207514" y="724803"/>
                </a:lnTo>
                <a:lnTo>
                  <a:pt x="2234739" y="684434"/>
                </a:lnTo>
                <a:lnTo>
                  <a:pt x="2244725" y="635000"/>
                </a:lnTo>
                <a:lnTo>
                  <a:pt x="2244725" y="127000"/>
                </a:lnTo>
                <a:lnTo>
                  <a:pt x="2234739" y="77565"/>
                </a:lnTo>
                <a:lnTo>
                  <a:pt x="2207514" y="37196"/>
                </a:lnTo>
                <a:lnTo>
                  <a:pt x="2167143" y="9980"/>
                </a:lnTo>
                <a:lnTo>
                  <a:pt x="2117725" y="0"/>
                </a:lnTo>
                <a:close/>
              </a:path>
            </a:pathLst>
          </a:custGeom>
          <a:solidFill>
            <a:srgbClr val="EFAC00"/>
          </a:solidFill>
        </p:spPr>
        <p:txBody>
          <a:bodyPr wrap="square" lIns="0" tIns="0" rIns="0" bIns="0" rtlCol="0"/>
          <a:lstStyle/>
          <a:p>
            <a:endParaRPr sz="2800">
              <a:solidFill>
                <a:schemeClr val="bg1"/>
              </a:solidFill>
            </a:endParaRPr>
          </a:p>
        </p:txBody>
      </p:sp>
      <p:sp>
        <p:nvSpPr>
          <p:cNvPr id="21" name="object 21"/>
          <p:cNvSpPr/>
          <p:nvPr/>
        </p:nvSpPr>
        <p:spPr>
          <a:xfrm>
            <a:off x="457200" y="5638800"/>
            <a:ext cx="2244725" cy="762000"/>
          </a:xfrm>
          <a:custGeom>
            <a:avLst/>
            <a:gdLst/>
            <a:ahLst/>
            <a:cxnLst/>
            <a:rect l="l" t="t" r="r" b="b"/>
            <a:pathLst>
              <a:path w="2244725" h="762000">
                <a:moveTo>
                  <a:pt x="0" y="127000"/>
                </a:moveTo>
                <a:lnTo>
                  <a:pt x="9980" y="77565"/>
                </a:lnTo>
                <a:lnTo>
                  <a:pt x="37196" y="37196"/>
                </a:lnTo>
                <a:lnTo>
                  <a:pt x="77565" y="9980"/>
                </a:lnTo>
                <a:lnTo>
                  <a:pt x="127000" y="0"/>
                </a:lnTo>
                <a:lnTo>
                  <a:pt x="2117725" y="0"/>
                </a:lnTo>
                <a:lnTo>
                  <a:pt x="2167143" y="9980"/>
                </a:lnTo>
                <a:lnTo>
                  <a:pt x="2207514" y="37196"/>
                </a:lnTo>
                <a:lnTo>
                  <a:pt x="2234739" y="77565"/>
                </a:lnTo>
                <a:lnTo>
                  <a:pt x="2244725" y="127000"/>
                </a:lnTo>
                <a:lnTo>
                  <a:pt x="2244725" y="635000"/>
                </a:lnTo>
                <a:lnTo>
                  <a:pt x="2234739" y="684434"/>
                </a:lnTo>
                <a:lnTo>
                  <a:pt x="2207514" y="724803"/>
                </a:lnTo>
                <a:lnTo>
                  <a:pt x="2167143" y="752019"/>
                </a:lnTo>
                <a:lnTo>
                  <a:pt x="2117725" y="762000"/>
                </a:lnTo>
                <a:lnTo>
                  <a:pt x="127000" y="762000"/>
                </a:lnTo>
                <a:lnTo>
                  <a:pt x="77565" y="752019"/>
                </a:lnTo>
                <a:lnTo>
                  <a:pt x="37196" y="724803"/>
                </a:lnTo>
                <a:lnTo>
                  <a:pt x="9980" y="684434"/>
                </a:lnTo>
                <a:lnTo>
                  <a:pt x="0" y="635000"/>
                </a:lnTo>
                <a:lnTo>
                  <a:pt x="0" y="127000"/>
                </a:lnTo>
                <a:close/>
              </a:path>
            </a:pathLst>
          </a:custGeom>
          <a:ln w="12700">
            <a:solidFill>
              <a:srgbClr val="000000"/>
            </a:solidFill>
          </a:ln>
        </p:spPr>
        <p:txBody>
          <a:bodyPr wrap="square" lIns="0" tIns="0" rIns="0" bIns="0" rtlCol="0"/>
          <a:lstStyle/>
          <a:p>
            <a:endParaRPr/>
          </a:p>
        </p:txBody>
      </p:sp>
      <p:sp>
        <p:nvSpPr>
          <p:cNvPr id="22" name="object 22"/>
          <p:cNvSpPr txBox="1"/>
          <p:nvPr/>
        </p:nvSpPr>
        <p:spPr>
          <a:xfrm>
            <a:off x="1304925" y="5857443"/>
            <a:ext cx="548005"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chemeClr val="bg1"/>
                </a:solidFill>
                <a:latin typeface="Arial"/>
                <a:cs typeface="Arial"/>
              </a:rPr>
              <a:t>T</a:t>
            </a:r>
            <a:r>
              <a:rPr sz="1900" dirty="0">
                <a:solidFill>
                  <a:schemeClr val="bg1"/>
                </a:solidFill>
                <a:latin typeface="Arial"/>
                <a:cs typeface="Arial"/>
              </a:rPr>
              <a:t>a</a:t>
            </a:r>
            <a:r>
              <a:rPr sz="1900" spc="-5" dirty="0">
                <a:solidFill>
                  <a:schemeClr val="bg1"/>
                </a:solidFill>
                <a:latin typeface="Arial"/>
                <a:cs typeface="Arial"/>
              </a:rPr>
              <a:t>sk</a:t>
            </a:r>
            <a:endParaRPr sz="1900" dirty="0">
              <a:solidFill>
                <a:schemeClr val="bg1"/>
              </a:solidFill>
              <a:latin typeface="Arial"/>
              <a:cs typeface="Arial"/>
            </a:endParaRPr>
          </a:p>
        </p:txBody>
      </p:sp>
      <p:sp>
        <p:nvSpPr>
          <p:cNvPr id="23" name="object 23"/>
          <p:cNvSpPr/>
          <p:nvPr/>
        </p:nvSpPr>
        <p:spPr>
          <a:xfrm>
            <a:off x="457200" y="4351273"/>
            <a:ext cx="2244725" cy="762000"/>
          </a:xfrm>
          <a:custGeom>
            <a:avLst/>
            <a:gdLst/>
            <a:ahLst/>
            <a:cxnLst/>
            <a:rect l="l" t="t" r="r" b="b"/>
            <a:pathLst>
              <a:path w="2244725" h="762000">
                <a:moveTo>
                  <a:pt x="2117725" y="0"/>
                </a:moveTo>
                <a:lnTo>
                  <a:pt x="127000" y="0"/>
                </a:lnTo>
                <a:lnTo>
                  <a:pt x="77565" y="9987"/>
                </a:lnTo>
                <a:lnTo>
                  <a:pt x="37196" y="37226"/>
                </a:lnTo>
                <a:lnTo>
                  <a:pt x="9980" y="77634"/>
                </a:lnTo>
                <a:lnTo>
                  <a:pt x="0" y="127126"/>
                </a:lnTo>
                <a:lnTo>
                  <a:pt x="0" y="635000"/>
                </a:lnTo>
                <a:lnTo>
                  <a:pt x="9980" y="684472"/>
                </a:lnTo>
                <a:lnTo>
                  <a:pt x="37196" y="724836"/>
                </a:lnTo>
                <a:lnTo>
                  <a:pt x="77565" y="752032"/>
                </a:lnTo>
                <a:lnTo>
                  <a:pt x="127000" y="762000"/>
                </a:lnTo>
                <a:lnTo>
                  <a:pt x="2117725" y="762000"/>
                </a:lnTo>
                <a:lnTo>
                  <a:pt x="2167143" y="752032"/>
                </a:lnTo>
                <a:lnTo>
                  <a:pt x="2207513" y="724836"/>
                </a:lnTo>
                <a:lnTo>
                  <a:pt x="2234739" y="684472"/>
                </a:lnTo>
                <a:lnTo>
                  <a:pt x="2244725" y="635000"/>
                </a:lnTo>
                <a:lnTo>
                  <a:pt x="2244725" y="127126"/>
                </a:lnTo>
                <a:lnTo>
                  <a:pt x="2234739" y="77634"/>
                </a:lnTo>
                <a:lnTo>
                  <a:pt x="2207514" y="37226"/>
                </a:lnTo>
                <a:lnTo>
                  <a:pt x="2167143" y="9987"/>
                </a:lnTo>
                <a:lnTo>
                  <a:pt x="2117725" y="0"/>
                </a:lnTo>
                <a:close/>
              </a:path>
            </a:pathLst>
          </a:custGeom>
          <a:solidFill>
            <a:srgbClr val="EFAC00"/>
          </a:solidFill>
        </p:spPr>
        <p:txBody>
          <a:bodyPr wrap="square" lIns="0" tIns="0" rIns="0" bIns="0" rtlCol="0"/>
          <a:lstStyle/>
          <a:p>
            <a:endParaRPr sz="2800">
              <a:solidFill>
                <a:schemeClr val="bg1"/>
              </a:solidFill>
            </a:endParaRPr>
          </a:p>
        </p:txBody>
      </p:sp>
      <p:sp>
        <p:nvSpPr>
          <p:cNvPr id="24" name="object 24"/>
          <p:cNvSpPr/>
          <p:nvPr/>
        </p:nvSpPr>
        <p:spPr>
          <a:xfrm>
            <a:off x="457200" y="4351273"/>
            <a:ext cx="2244725" cy="762000"/>
          </a:xfrm>
          <a:custGeom>
            <a:avLst/>
            <a:gdLst/>
            <a:ahLst/>
            <a:cxnLst/>
            <a:rect l="l" t="t" r="r" b="b"/>
            <a:pathLst>
              <a:path w="2244725" h="762000">
                <a:moveTo>
                  <a:pt x="0" y="127126"/>
                </a:moveTo>
                <a:lnTo>
                  <a:pt x="9980" y="77634"/>
                </a:lnTo>
                <a:lnTo>
                  <a:pt x="37196" y="37226"/>
                </a:lnTo>
                <a:lnTo>
                  <a:pt x="77565" y="9987"/>
                </a:lnTo>
                <a:lnTo>
                  <a:pt x="127000" y="0"/>
                </a:lnTo>
                <a:lnTo>
                  <a:pt x="2117725" y="0"/>
                </a:lnTo>
                <a:lnTo>
                  <a:pt x="2167143" y="9987"/>
                </a:lnTo>
                <a:lnTo>
                  <a:pt x="2207514" y="37226"/>
                </a:lnTo>
                <a:lnTo>
                  <a:pt x="2234739" y="77634"/>
                </a:lnTo>
                <a:lnTo>
                  <a:pt x="2244725" y="127126"/>
                </a:lnTo>
                <a:lnTo>
                  <a:pt x="2244725" y="635000"/>
                </a:lnTo>
                <a:lnTo>
                  <a:pt x="2234739" y="684472"/>
                </a:lnTo>
                <a:lnTo>
                  <a:pt x="2207514" y="724836"/>
                </a:lnTo>
                <a:lnTo>
                  <a:pt x="2167143" y="752032"/>
                </a:lnTo>
                <a:lnTo>
                  <a:pt x="2117725" y="762000"/>
                </a:lnTo>
                <a:lnTo>
                  <a:pt x="127000" y="762000"/>
                </a:lnTo>
                <a:lnTo>
                  <a:pt x="77565" y="752032"/>
                </a:lnTo>
                <a:lnTo>
                  <a:pt x="37196" y="724836"/>
                </a:lnTo>
                <a:lnTo>
                  <a:pt x="9980" y="684472"/>
                </a:lnTo>
                <a:lnTo>
                  <a:pt x="0" y="635000"/>
                </a:lnTo>
                <a:lnTo>
                  <a:pt x="0" y="127126"/>
                </a:lnTo>
                <a:close/>
              </a:path>
            </a:pathLst>
          </a:custGeom>
          <a:ln w="12700">
            <a:solidFill>
              <a:srgbClr val="000000"/>
            </a:solidFill>
          </a:ln>
        </p:spPr>
        <p:txBody>
          <a:bodyPr wrap="square" lIns="0" tIns="0" rIns="0" bIns="0" rtlCol="0"/>
          <a:lstStyle/>
          <a:p>
            <a:endParaRPr/>
          </a:p>
        </p:txBody>
      </p:sp>
      <p:sp>
        <p:nvSpPr>
          <p:cNvPr id="25" name="object 25"/>
          <p:cNvSpPr txBox="1"/>
          <p:nvPr/>
        </p:nvSpPr>
        <p:spPr>
          <a:xfrm>
            <a:off x="1010513" y="4569714"/>
            <a:ext cx="1137285"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chemeClr val="bg1"/>
                </a:solidFill>
                <a:latin typeface="Arial"/>
                <a:cs typeface="Arial"/>
              </a:rPr>
              <a:t>Com</a:t>
            </a:r>
            <a:r>
              <a:rPr sz="1900" dirty="0">
                <a:solidFill>
                  <a:schemeClr val="bg1"/>
                </a:solidFill>
                <a:latin typeface="Arial"/>
                <a:cs typeface="Arial"/>
              </a:rPr>
              <a:t>m</a:t>
            </a:r>
            <a:r>
              <a:rPr sz="1900" spc="-5" dirty="0">
                <a:solidFill>
                  <a:schemeClr val="bg1"/>
                </a:solidFill>
                <a:latin typeface="Arial"/>
                <a:cs typeface="Arial"/>
              </a:rPr>
              <a:t>and</a:t>
            </a:r>
            <a:endParaRPr sz="1900" dirty="0">
              <a:solidFill>
                <a:schemeClr val="bg1"/>
              </a:solidFill>
              <a:latin typeface="Arial"/>
              <a:cs typeface="Arial"/>
            </a:endParaRPr>
          </a:p>
        </p:txBody>
      </p:sp>
      <p:sp>
        <p:nvSpPr>
          <p:cNvPr id="26" name="object 26"/>
          <p:cNvSpPr/>
          <p:nvPr/>
        </p:nvSpPr>
        <p:spPr>
          <a:xfrm>
            <a:off x="4946650" y="4351273"/>
            <a:ext cx="2243455" cy="762000"/>
          </a:xfrm>
          <a:custGeom>
            <a:avLst/>
            <a:gdLst/>
            <a:ahLst/>
            <a:cxnLst/>
            <a:rect l="l" t="t" r="r" b="b"/>
            <a:pathLst>
              <a:path w="2243454" h="762000">
                <a:moveTo>
                  <a:pt x="2116074" y="0"/>
                </a:moveTo>
                <a:lnTo>
                  <a:pt x="127000" y="0"/>
                </a:lnTo>
                <a:lnTo>
                  <a:pt x="77581" y="9987"/>
                </a:lnTo>
                <a:lnTo>
                  <a:pt x="37211" y="37226"/>
                </a:lnTo>
                <a:lnTo>
                  <a:pt x="9985" y="77634"/>
                </a:lnTo>
                <a:lnTo>
                  <a:pt x="0" y="127126"/>
                </a:lnTo>
                <a:lnTo>
                  <a:pt x="0" y="635000"/>
                </a:lnTo>
                <a:lnTo>
                  <a:pt x="9985" y="684472"/>
                </a:lnTo>
                <a:lnTo>
                  <a:pt x="37211" y="724836"/>
                </a:lnTo>
                <a:lnTo>
                  <a:pt x="77581" y="752032"/>
                </a:lnTo>
                <a:lnTo>
                  <a:pt x="127000" y="762000"/>
                </a:lnTo>
                <a:lnTo>
                  <a:pt x="2116074" y="762000"/>
                </a:lnTo>
                <a:lnTo>
                  <a:pt x="2165566" y="752032"/>
                </a:lnTo>
                <a:lnTo>
                  <a:pt x="2205974" y="724836"/>
                </a:lnTo>
                <a:lnTo>
                  <a:pt x="2233213" y="684472"/>
                </a:lnTo>
                <a:lnTo>
                  <a:pt x="2243201" y="635000"/>
                </a:lnTo>
                <a:lnTo>
                  <a:pt x="2243074" y="127126"/>
                </a:lnTo>
                <a:lnTo>
                  <a:pt x="2233160" y="77634"/>
                </a:lnTo>
                <a:lnTo>
                  <a:pt x="2205958" y="37226"/>
                </a:lnTo>
                <a:lnTo>
                  <a:pt x="2165564" y="9987"/>
                </a:lnTo>
                <a:lnTo>
                  <a:pt x="2116074" y="0"/>
                </a:lnTo>
                <a:close/>
              </a:path>
            </a:pathLst>
          </a:custGeom>
          <a:solidFill>
            <a:srgbClr val="EFAC00"/>
          </a:solidFill>
        </p:spPr>
        <p:txBody>
          <a:bodyPr wrap="square" lIns="0" tIns="0" rIns="0" bIns="0" rtlCol="0"/>
          <a:lstStyle/>
          <a:p>
            <a:endParaRPr sz="2800">
              <a:solidFill>
                <a:schemeClr val="bg1"/>
              </a:solidFill>
            </a:endParaRPr>
          </a:p>
        </p:txBody>
      </p:sp>
      <p:sp>
        <p:nvSpPr>
          <p:cNvPr id="27" name="object 27"/>
          <p:cNvSpPr/>
          <p:nvPr/>
        </p:nvSpPr>
        <p:spPr>
          <a:xfrm>
            <a:off x="4946650" y="4351273"/>
            <a:ext cx="2243455" cy="762000"/>
          </a:xfrm>
          <a:custGeom>
            <a:avLst/>
            <a:gdLst/>
            <a:ahLst/>
            <a:cxnLst/>
            <a:rect l="l" t="t" r="r" b="b"/>
            <a:pathLst>
              <a:path w="2243454" h="762000">
                <a:moveTo>
                  <a:pt x="0" y="127126"/>
                </a:moveTo>
                <a:lnTo>
                  <a:pt x="9985" y="77634"/>
                </a:lnTo>
                <a:lnTo>
                  <a:pt x="37211" y="37226"/>
                </a:lnTo>
                <a:lnTo>
                  <a:pt x="77581" y="9987"/>
                </a:lnTo>
                <a:lnTo>
                  <a:pt x="127000" y="0"/>
                </a:lnTo>
                <a:lnTo>
                  <a:pt x="2116074" y="0"/>
                </a:lnTo>
                <a:lnTo>
                  <a:pt x="2165564" y="9987"/>
                </a:lnTo>
                <a:lnTo>
                  <a:pt x="2205958" y="37226"/>
                </a:lnTo>
                <a:lnTo>
                  <a:pt x="2233160" y="77634"/>
                </a:lnTo>
                <a:lnTo>
                  <a:pt x="2243074" y="127126"/>
                </a:lnTo>
                <a:lnTo>
                  <a:pt x="2243201" y="635000"/>
                </a:lnTo>
                <a:lnTo>
                  <a:pt x="2233213" y="684472"/>
                </a:lnTo>
                <a:lnTo>
                  <a:pt x="2205974" y="724836"/>
                </a:lnTo>
                <a:lnTo>
                  <a:pt x="2165566" y="752032"/>
                </a:lnTo>
                <a:lnTo>
                  <a:pt x="2116074" y="762000"/>
                </a:lnTo>
                <a:lnTo>
                  <a:pt x="127000" y="762000"/>
                </a:lnTo>
                <a:lnTo>
                  <a:pt x="77581" y="752032"/>
                </a:lnTo>
                <a:lnTo>
                  <a:pt x="37211" y="724836"/>
                </a:lnTo>
                <a:lnTo>
                  <a:pt x="9985" y="684472"/>
                </a:lnTo>
                <a:lnTo>
                  <a:pt x="0" y="635000"/>
                </a:lnTo>
                <a:lnTo>
                  <a:pt x="0" y="127126"/>
                </a:lnTo>
                <a:close/>
              </a:path>
            </a:pathLst>
          </a:custGeom>
          <a:ln w="12699">
            <a:solidFill>
              <a:srgbClr val="000000"/>
            </a:solidFill>
          </a:ln>
        </p:spPr>
        <p:txBody>
          <a:bodyPr wrap="square" lIns="0" tIns="0" rIns="0" bIns="0" rtlCol="0"/>
          <a:lstStyle/>
          <a:p>
            <a:endParaRPr/>
          </a:p>
        </p:txBody>
      </p:sp>
      <p:sp>
        <p:nvSpPr>
          <p:cNvPr id="28" name="object 28"/>
          <p:cNvSpPr txBox="1"/>
          <p:nvPr/>
        </p:nvSpPr>
        <p:spPr>
          <a:xfrm>
            <a:off x="5619750" y="4626208"/>
            <a:ext cx="829944"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chemeClr val="bg1"/>
                </a:solidFill>
                <a:latin typeface="Arial"/>
                <a:cs typeface="Arial"/>
              </a:rPr>
              <a:t>Interest</a:t>
            </a:r>
            <a:endParaRPr sz="1900" dirty="0">
              <a:solidFill>
                <a:schemeClr val="bg1"/>
              </a:solidFill>
              <a:latin typeface="Arial"/>
              <a:cs typeface="Arial"/>
            </a:endParaRPr>
          </a:p>
        </p:txBody>
      </p:sp>
      <p:sp>
        <p:nvSpPr>
          <p:cNvPr id="29" name="object 29"/>
          <p:cNvSpPr/>
          <p:nvPr/>
        </p:nvSpPr>
        <p:spPr>
          <a:xfrm>
            <a:off x="4946650" y="5638800"/>
            <a:ext cx="2243455" cy="762000"/>
          </a:xfrm>
          <a:custGeom>
            <a:avLst/>
            <a:gdLst/>
            <a:ahLst/>
            <a:cxnLst/>
            <a:rect l="l" t="t" r="r" b="b"/>
            <a:pathLst>
              <a:path w="2243454" h="762000">
                <a:moveTo>
                  <a:pt x="2116074" y="0"/>
                </a:moveTo>
                <a:lnTo>
                  <a:pt x="127000" y="0"/>
                </a:lnTo>
                <a:lnTo>
                  <a:pt x="77581" y="9980"/>
                </a:lnTo>
                <a:lnTo>
                  <a:pt x="37211" y="37196"/>
                </a:lnTo>
                <a:lnTo>
                  <a:pt x="9985" y="77565"/>
                </a:lnTo>
                <a:lnTo>
                  <a:pt x="0" y="127000"/>
                </a:lnTo>
                <a:lnTo>
                  <a:pt x="0" y="635000"/>
                </a:lnTo>
                <a:lnTo>
                  <a:pt x="9985" y="684434"/>
                </a:lnTo>
                <a:lnTo>
                  <a:pt x="37211" y="724803"/>
                </a:lnTo>
                <a:lnTo>
                  <a:pt x="77581" y="752019"/>
                </a:lnTo>
                <a:lnTo>
                  <a:pt x="127000" y="762000"/>
                </a:lnTo>
                <a:lnTo>
                  <a:pt x="2116074" y="762000"/>
                </a:lnTo>
                <a:lnTo>
                  <a:pt x="2165566" y="752019"/>
                </a:lnTo>
                <a:lnTo>
                  <a:pt x="2205974" y="724803"/>
                </a:lnTo>
                <a:lnTo>
                  <a:pt x="2233213" y="684434"/>
                </a:lnTo>
                <a:lnTo>
                  <a:pt x="2243201" y="635000"/>
                </a:lnTo>
                <a:lnTo>
                  <a:pt x="2243074" y="127000"/>
                </a:lnTo>
                <a:lnTo>
                  <a:pt x="2233160" y="77565"/>
                </a:lnTo>
                <a:lnTo>
                  <a:pt x="2205958" y="37196"/>
                </a:lnTo>
                <a:lnTo>
                  <a:pt x="2165564" y="9980"/>
                </a:lnTo>
                <a:lnTo>
                  <a:pt x="2116074" y="0"/>
                </a:lnTo>
                <a:close/>
              </a:path>
            </a:pathLst>
          </a:custGeom>
          <a:solidFill>
            <a:srgbClr val="EFAC00"/>
          </a:solidFill>
        </p:spPr>
        <p:txBody>
          <a:bodyPr wrap="square" lIns="0" tIns="0" rIns="0" bIns="0" rtlCol="0"/>
          <a:lstStyle/>
          <a:p>
            <a:endParaRPr sz="2800">
              <a:solidFill>
                <a:schemeClr val="bg1"/>
              </a:solidFill>
            </a:endParaRPr>
          </a:p>
        </p:txBody>
      </p:sp>
      <p:sp>
        <p:nvSpPr>
          <p:cNvPr id="30" name="object 30"/>
          <p:cNvSpPr/>
          <p:nvPr/>
        </p:nvSpPr>
        <p:spPr>
          <a:xfrm>
            <a:off x="4946650" y="5638800"/>
            <a:ext cx="2243455" cy="762000"/>
          </a:xfrm>
          <a:custGeom>
            <a:avLst/>
            <a:gdLst/>
            <a:ahLst/>
            <a:cxnLst/>
            <a:rect l="l" t="t" r="r" b="b"/>
            <a:pathLst>
              <a:path w="2243454" h="762000">
                <a:moveTo>
                  <a:pt x="0" y="127000"/>
                </a:moveTo>
                <a:lnTo>
                  <a:pt x="9985" y="77565"/>
                </a:lnTo>
                <a:lnTo>
                  <a:pt x="37211" y="37196"/>
                </a:lnTo>
                <a:lnTo>
                  <a:pt x="77581" y="9980"/>
                </a:lnTo>
                <a:lnTo>
                  <a:pt x="127000" y="0"/>
                </a:lnTo>
                <a:lnTo>
                  <a:pt x="2116074" y="0"/>
                </a:lnTo>
                <a:lnTo>
                  <a:pt x="2165564" y="9980"/>
                </a:lnTo>
                <a:lnTo>
                  <a:pt x="2205958" y="37196"/>
                </a:lnTo>
                <a:lnTo>
                  <a:pt x="2233160" y="77565"/>
                </a:lnTo>
                <a:lnTo>
                  <a:pt x="2243074" y="127000"/>
                </a:lnTo>
                <a:lnTo>
                  <a:pt x="2243201" y="635000"/>
                </a:lnTo>
                <a:lnTo>
                  <a:pt x="2233213" y="684434"/>
                </a:lnTo>
                <a:lnTo>
                  <a:pt x="2205974" y="724803"/>
                </a:lnTo>
                <a:lnTo>
                  <a:pt x="2165566" y="752019"/>
                </a:lnTo>
                <a:lnTo>
                  <a:pt x="2116074" y="762000"/>
                </a:lnTo>
                <a:lnTo>
                  <a:pt x="127000" y="762000"/>
                </a:lnTo>
                <a:lnTo>
                  <a:pt x="77581" y="752019"/>
                </a:lnTo>
                <a:lnTo>
                  <a:pt x="37211" y="724803"/>
                </a:lnTo>
                <a:lnTo>
                  <a:pt x="9985" y="684434"/>
                </a:lnTo>
                <a:lnTo>
                  <a:pt x="0" y="635000"/>
                </a:lnTo>
                <a:lnTo>
                  <a:pt x="0" y="127000"/>
                </a:lnTo>
                <a:close/>
              </a:path>
            </a:pathLst>
          </a:custGeom>
          <a:ln w="12699">
            <a:solidFill>
              <a:srgbClr val="000000"/>
            </a:solidFill>
          </a:ln>
        </p:spPr>
        <p:txBody>
          <a:bodyPr wrap="square" lIns="0" tIns="0" rIns="0" bIns="0" rtlCol="0"/>
          <a:lstStyle/>
          <a:p>
            <a:endParaRPr/>
          </a:p>
        </p:txBody>
      </p:sp>
      <p:sp>
        <p:nvSpPr>
          <p:cNvPr id="31" name="object 31"/>
          <p:cNvSpPr txBox="1"/>
          <p:nvPr/>
        </p:nvSpPr>
        <p:spPr>
          <a:xfrm>
            <a:off x="5493258" y="5857443"/>
            <a:ext cx="1151255" cy="314960"/>
          </a:xfrm>
          <a:prstGeom prst="rect">
            <a:avLst/>
          </a:prstGeom>
        </p:spPr>
        <p:txBody>
          <a:bodyPr vert="horz" wrap="square" lIns="0" tIns="12065" rIns="0" bIns="0" rtlCol="0">
            <a:spAutoFit/>
          </a:bodyPr>
          <a:lstStyle/>
          <a:p>
            <a:pPr marL="12700">
              <a:lnSpc>
                <a:spcPct val="100000"/>
              </a:lnSpc>
              <a:spcBef>
                <a:spcPts val="95"/>
              </a:spcBef>
            </a:pPr>
            <a:r>
              <a:rPr sz="1900" spc="-5" dirty="0">
                <a:solidFill>
                  <a:schemeClr val="bg1"/>
                </a:solidFill>
                <a:latin typeface="Arial"/>
                <a:cs typeface="Arial"/>
              </a:rPr>
              <a:t>Friendship</a:t>
            </a:r>
            <a:endParaRPr sz="1900" dirty="0">
              <a:solidFill>
                <a:schemeClr val="bg1"/>
              </a:solidFill>
              <a:latin typeface="Arial"/>
              <a:cs typeface="Arial"/>
            </a:endParaRPr>
          </a:p>
        </p:txBody>
      </p:sp>
    </p:spTree>
    <p:extLst>
      <p:ext uri="{BB962C8B-B14F-4D97-AF65-F5344CB8AC3E}">
        <p14:creationId xmlns:p14="http://schemas.microsoft.com/office/powerpoint/2010/main" val="20382237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0975" y="238125"/>
            <a:ext cx="7600950" cy="904875"/>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161036" y="1791055"/>
            <a:ext cx="8324850" cy="4115435"/>
          </a:xfrm>
          <a:prstGeom prst="rect">
            <a:avLst/>
          </a:prstGeom>
        </p:spPr>
        <p:txBody>
          <a:bodyPr vert="horz" wrap="square" lIns="0" tIns="12700" rIns="0" bIns="0" rtlCol="0">
            <a:spAutoFit/>
          </a:bodyPr>
          <a:lstStyle/>
          <a:p>
            <a:pPr marL="332740" marR="5080" indent="-9525">
              <a:lnSpc>
                <a:spcPct val="150000"/>
              </a:lnSpc>
              <a:spcBef>
                <a:spcPts val="100"/>
              </a:spcBef>
            </a:pPr>
            <a:r>
              <a:rPr sz="2000" dirty="0">
                <a:latin typeface="Times New Roman"/>
                <a:cs typeface="Times New Roman"/>
              </a:rPr>
              <a:t>The people often join groups since the groups give the </a:t>
            </a:r>
            <a:r>
              <a:rPr sz="2000" spc="-5" dirty="0">
                <a:latin typeface="Times New Roman"/>
                <a:cs typeface="Times New Roman"/>
              </a:rPr>
              <a:t>members </a:t>
            </a:r>
            <a:r>
              <a:rPr sz="2000" dirty="0">
                <a:latin typeface="Times New Roman"/>
                <a:cs typeface="Times New Roman"/>
              </a:rPr>
              <a:t>a </a:t>
            </a:r>
            <a:r>
              <a:rPr sz="2000" spc="-5" dirty="0">
                <a:latin typeface="Times New Roman"/>
                <a:cs typeface="Times New Roman"/>
              </a:rPr>
              <a:t>stability</a:t>
            </a:r>
            <a:r>
              <a:rPr sz="2000" spc="-220" dirty="0">
                <a:latin typeface="Times New Roman"/>
                <a:cs typeface="Times New Roman"/>
              </a:rPr>
              <a:t> </a:t>
            </a:r>
            <a:r>
              <a:rPr sz="2000" dirty="0">
                <a:latin typeface="Times New Roman"/>
                <a:cs typeface="Times New Roman"/>
              </a:rPr>
              <a:t>and  enhances their </a:t>
            </a:r>
            <a:r>
              <a:rPr sz="2000" spc="-5" dirty="0">
                <a:latin typeface="Times New Roman"/>
                <a:cs typeface="Times New Roman"/>
              </a:rPr>
              <a:t>achievement </a:t>
            </a:r>
            <a:r>
              <a:rPr sz="2000" spc="-20" dirty="0">
                <a:latin typeface="Times New Roman"/>
                <a:cs typeface="Times New Roman"/>
              </a:rPr>
              <a:t>capacity. </a:t>
            </a:r>
            <a:r>
              <a:rPr sz="2000" dirty="0">
                <a:latin typeface="Times New Roman"/>
                <a:cs typeface="Times New Roman"/>
              </a:rPr>
              <a:t>The </a:t>
            </a:r>
            <a:r>
              <a:rPr sz="2000" spc="-10" dirty="0">
                <a:latin typeface="Times New Roman"/>
                <a:cs typeface="Times New Roman"/>
              </a:rPr>
              <a:t>main </a:t>
            </a:r>
            <a:r>
              <a:rPr sz="2000" dirty="0">
                <a:latin typeface="Times New Roman"/>
                <a:cs typeface="Times New Roman"/>
              </a:rPr>
              <a:t>reasons to join a group</a:t>
            </a:r>
            <a:r>
              <a:rPr sz="2000" spc="-165" dirty="0">
                <a:latin typeface="Times New Roman"/>
                <a:cs typeface="Times New Roman"/>
              </a:rPr>
              <a:t> </a:t>
            </a:r>
            <a:r>
              <a:rPr sz="2000" dirty="0">
                <a:latin typeface="Times New Roman"/>
                <a:cs typeface="Times New Roman"/>
              </a:rPr>
              <a:t>are:</a:t>
            </a:r>
          </a:p>
          <a:p>
            <a:pPr marL="332740" indent="-320040">
              <a:lnSpc>
                <a:spcPct val="100000"/>
              </a:lnSpc>
              <a:spcBef>
                <a:spcPts val="1480"/>
              </a:spcBef>
              <a:buClr>
                <a:srgbClr val="EFAC00"/>
              </a:buClr>
              <a:buSzPct val="80357"/>
              <a:buFont typeface="Wingdings"/>
              <a:buChar char=""/>
              <a:tabLst>
                <a:tab pos="332740" algn="l"/>
              </a:tabLst>
            </a:pPr>
            <a:r>
              <a:rPr sz="2800" b="1" spc="-10" dirty="0">
                <a:solidFill>
                  <a:schemeClr val="bg1"/>
                </a:solidFill>
                <a:latin typeface="Corbel"/>
                <a:cs typeface="Corbel"/>
              </a:rPr>
              <a:t>Have </a:t>
            </a:r>
            <a:r>
              <a:rPr sz="2800" b="1" spc="-5" dirty="0">
                <a:solidFill>
                  <a:schemeClr val="bg1"/>
                </a:solidFill>
                <a:latin typeface="Corbel"/>
                <a:cs typeface="Corbel"/>
              </a:rPr>
              <a:t>a sense of</a:t>
            </a:r>
            <a:r>
              <a:rPr sz="2800" b="1" dirty="0">
                <a:solidFill>
                  <a:schemeClr val="bg1"/>
                </a:solidFill>
                <a:latin typeface="Corbel"/>
                <a:cs typeface="Corbel"/>
              </a:rPr>
              <a:t> </a:t>
            </a:r>
            <a:r>
              <a:rPr sz="2800" b="1" spc="-5" dirty="0">
                <a:solidFill>
                  <a:schemeClr val="bg1"/>
                </a:solidFill>
                <a:latin typeface="Corbel"/>
                <a:cs typeface="Corbel"/>
              </a:rPr>
              <a:t>security</a:t>
            </a:r>
            <a:endParaRPr sz="2800" dirty="0">
              <a:solidFill>
                <a:schemeClr val="bg1"/>
              </a:solidFill>
              <a:latin typeface="Corbel"/>
              <a:cs typeface="Corbel"/>
            </a:endParaRPr>
          </a:p>
          <a:p>
            <a:pPr marL="332740" indent="-320040">
              <a:lnSpc>
                <a:spcPct val="100000"/>
              </a:lnSpc>
              <a:spcBef>
                <a:spcPts val="1680"/>
              </a:spcBef>
              <a:buClr>
                <a:srgbClr val="EFAC00"/>
              </a:buClr>
              <a:buSzPct val="80357"/>
              <a:buFont typeface="Wingdings"/>
              <a:buChar char=""/>
              <a:tabLst>
                <a:tab pos="332740" algn="l"/>
              </a:tabLst>
            </a:pPr>
            <a:r>
              <a:rPr sz="2800" b="1" spc="-5" dirty="0">
                <a:solidFill>
                  <a:schemeClr val="bg1"/>
                </a:solidFill>
                <a:latin typeface="Corbel"/>
                <a:cs typeface="Corbel"/>
              </a:rPr>
              <a:t>Have a</a:t>
            </a:r>
            <a:r>
              <a:rPr sz="2800" b="1" spc="-30" dirty="0">
                <a:solidFill>
                  <a:schemeClr val="bg1"/>
                </a:solidFill>
                <a:latin typeface="Corbel"/>
                <a:cs typeface="Corbel"/>
              </a:rPr>
              <a:t> </a:t>
            </a:r>
            <a:r>
              <a:rPr sz="2800" b="1" spc="-5" dirty="0">
                <a:solidFill>
                  <a:schemeClr val="bg1"/>
                </a:solidFill>
                <a:latin typeface="Corbel"/>
                <a:cs typeface="Corbel"/>
              </a:rPr>
              <a:t>status</a:t>
            </a:r>
            <a:endParaRPr sz="2800" dirty="0">
              <a:solidFill>
                <a:schemeClr val="bg1"/>
              </a:solidFill>
              <a:latin typeface="Corbel"/>
              <a:cs typeface="Corbel"/>
            </a:endParaRPr>
          </a:p>
          <a:p>
            <a:pPr marL="332740" indent="-320040">
              <a:lnSpc>
                <a:spcPct val="100000"/>
              </a:lnSpc>
              <a:spcBef>
                <a:spcPts val="1680"/>
              </a:spcBef>
              <a:buClr>
                <a:srgbClr val="EFAC00"/>
              </a:buClr>
              <a:buSzPct val="80357"/>
              <a:buFont typeface="Wingdings"/>
              <a:buChar char=""/>
              <a:tabLst>
                <a:tab pos="332740" algn="l"/>
              </a:tabLst>
            </a:pPr>
            <a:r>
              <a:rPr sz="2800" b="1" spc="-10" dirty="0">
                <a:solidFill>
                  <a:schemeClr val="bg1"/>
                </a:solidFill>
                <a:latin typeface="Corbel"/>
                <a:cs typeface="Corbel"/>
              </a:rPr>
              <a:t>Develop</a:t>
            </a:r>
            <a:r>
              <a:rPr sz="2800" b="1" spc="-70" dirty="0">
                <a:solidFill>
                  <a:schemeClr val="bg1"/>
                </a:solidFill>
                <a:latin typeface="Corbel"/>
                <a:cs typeface="Corbel"/>
              </a:rPr>
              <a:t> </a:t>
            </a:r>
            <a:r>
              <a:rPr sz="2800" b="1" spc="-5" dirty="0">
                <a:solidFill>
                  <a:schemeClr val="bg1"/>
                </a:solidFill>
                <a:latin typeface="Corbel"/>
                <a:cs typeface="Corbel"/>
              </a:rPr>
              <a:t>Self-esteem</a:t>
            </a:r>
            <a:endParaRPr sz="2800" dirty="0">
              <a:solidFill>
                <a:schemeClr val="bg1"/>
              </a:solidFill>
              <a:latin typeface="Corbel"/>
              <a:cs typeface="Corbel"/>
            </a:endParaRPr>
          </a:p>
          <a:p>
            <a:pPr marL="332740" indent="-320040">
              <a:lnSpc>
                <a:spcPct val="100000"/>
              </a:lnSpc>
              <a:spcBef>
                <a:spcPts val="1680"/>
              </a:spcBef>
              <a:buClr>
                <a:srgbClr val="EFAC00"/>
              </a:buClr>
              <a:buSzPct val="80357"/>
              <a:buFont typeface="Wingdings"/>
              <a:buChar char=""/>
              <a:tabLst>
                <a:tab pos="332740" algn="l"/>
              </a:tabLst>
            </a:pPr>
            <a:r>
              <a:rPr sz="2800" b="1" spc="-30" dirty="0">
                <a:solidFill>
                  <a:schemeClr val="bg1"/>
                </a:solidFill>
                <a:latin typeface="Corbel"/>
                <a:cs typeface="Corbel"/>
              </a:rPr>
              <a:t>Power</a:t>
            </a:r>
            <a:endParaRPr sz="2800" dirty="0">
              <a:solidFill>
                <a:schemeClr val="bg1"/>
              </a:solidFill>
              <a:latin typeface="Corbel"/>
              <a:cs typeface="Corbel"/>
            </a:endParaRPr>
          </a:p>
          <a:p>
            <a:pPr marL="332740" indent="-320040">
              <a:lnSpc>
                <a:spcPct val="100000"/>
              </a:lnSpc>
              <a:spcBef>
                <a:spcPts val="1685"/>
              </a:spcBef>
              <a:buClr>
                <a:srgbClr val="EFAC00"/>
              </a:buClr>
              <a:buSzPct val="80357"/>
              <a:buFont typeface="Wingdings"/>
              <a:buChar char=""/>
              <a:tabLst>
                <a:tab pos="332740" algn="l"/>
              </a:tabLst>
            </a:pPr>
            <a:r>
              <a:rPr sz="2800" b="1" spc="-10" dirty="0">
                <a:solidFill>
                  <a:schemeClr val="bg1"/>
                </a:solidFill>
                <a:latin typeface="Corbel"/>
                <a:cs typeface="Corbel"/>
              </a:rPr>
              <a:t>Goal achievement</a:t>
            </a:r>
            <a:endParaRPr sz="2800" dirty="0">
              <a:solidFill>
                <a:schemeClr val="bg1"/>
              </a:solidFill>
              <a:latin typeface="Corbel"/>
              <a:cs typeface="Corbel"/>
            </a:endParaRPr>
          </a:p>
        </p:txBody>
      </p:sp>
    </p:spTree>
    <p:extLst>
      <p:ext uri="{BB962C8B-B14F-4D97-AF65-F5344CB8AC3E}">
        <p14:creationId xmlns:p14="http://schemas.microsoft.com/office/powerpoint/2010/main" val="25421436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69" y="116632"/>
            <a:ext cx="7315200" cy="1154097"/>
          </a:xfrm>
        </p:spPr>
        <p:txBody>
          <a:bodyPr/>
          <a:lstStyle/>
          <a:p>
            <a:r>
              <a:rPr lang="en-IN" dirty="0" smtClean="0"/>
              <a:t>Features of Group Dynamics</a:t>
            </a:r>
            <a:endParaRPr lang="en-IN" dirty="0"/>
          </a:p>
        </p:txBody>
      </p:sp>
      <p:sp>
        <p:nvSpPr>
          <p:cNvPr id="3" name="Content Placeholder 2"/>
          <p:cNvSpPr>
            <a:spLocks noGrp="1"/>
          </p:cNvSpPr>
          <p:nvPr>
            <p:ph idx="1"/>
          </p:nvPr>
        </p:nvSpPr>
        <p:spPr>
          <a:xfrm>
            <a:off x="107504" y="1628800"/>
            <a:ext cx="8640960" cy="5040559"/>
          </a:xfrm>
        </p:spPr>
        <p:txBody>
          <a:bodyPr>
            <a:normAutofit/>
          </a:bodyPr>
          <a:lstStyle/>
          <a:p>
            <a:pPr>
              <a:lnSpc>
                <a:spcPct val="150000"/>
              </a:lnSpc>
            </a:pPr>
            <a:r>
              <a:rPr lang="en-IN" sz="2400" dirty="0" smtClean="0">
                <a:latin typeface="Times New Roman" pitchFamily="18" charset="0"/>
                <a:cs typeface="Times New Roman" pitchFamily="18" charset="0"/>
              </a:rPr>
              <a:t>Consists of 2 or more persons</a:t>
            </a:r>
          </a:p>
          <a:p>
            <a:pPr>
              <a:lnSpc>
                <a:spcPct val="150000"/>
              </a:lnSpc>
            </a:pPr>
            <a:r>
              <a:rPr lang="en-IN" sz="2400" dirty="0" smtClean="0">
                <a:latin typeface="Times New Roman" pitchFamily="18" charset="0"/>
                <a:cs typeface="Times New Roman" pitchFamily="18" charset="0"/>
              </a:rPr>
              <a:t>A formal social structure run by rules / norms</a:t>
            </a:r>
          </a:p>
          <a:p>
            <a:pPr>
              <a:lnSpc>
                <a:spcPct val="150000"/>
              </a:lnSpc>
            </a:pPr>
            <a:r>
              <a:rPr lang="en-IN" sz="2400" dirty="0" smtClean="0">
                <a:latin typeface="Times New Roman" pitchFamily="18" charset="0"/>
                <a:cs typeface="Times New Roman" pitchFamily="18" charset="0"/>
              </a:rPr>
              <a:t>All members mostly have common interests</a:t>
            </a:r>
          </a:p>
          <a:p>
            <a:pPr>
              <a:lnSpc>
                <a:spcPct val="150000"/>
              </a:lnSpc>
            </a:pPr>
            <a:r>
              <a:rPr lang="en-IN" sz="2400" dirty="0" smtClean="0">
                <a:latin typeface="Times New Roman" pitchFamily="18" charset="0"/>
                <a:cs typeface="Times New Roman" pitchFamily="18" charset="0"/>
              </a:rPr>
              <a:t>Face to face interactions</a:t>
            </a:r>
          </a:p>
          <a:p>
            <a:pPr>
              <a:lnSpc>
                <a:spcPct val="150000"/>
              </a:lnSpc>
            </a:pPr>
            <a:r>
              <a:rPr lang="en-IN" sz="2400" dirty="0" smtClean="0">
                <a:latin typeface="Times New Roman" pitchFamily="18" charset="0"/>
                <a:cs typeface="Times New Roman" pitchFamily="18" charset="0"/>
              </a:rPr>
              <a:t>Members are emotionally connected having common goals</a:t>
            </a:r>
          </a:p>
          <a:p>
            <a:pPr>
              <a:lnSpc>
                <a:spcPct val="150000"/>
              </a:lnSpc>
            </a:pPr>
            <a:r>
              <a:rPr lang="en-IN" sz="2400" dirty="0" smtClean="0">
                <a:latin typeface="Times New Roman" pitchFamily="18" charset="0"/>
                <a:cs typeface="Times New Roman" pitchFamily="18" charset="0"/>
              </a:rPr>
              <a:t>Members are mutually dependant on one another</a:t>
            </a:r>
          </a:p>
          <a:p>
            <a:pPr>
              <a:lnSpc>
                <a:spcPct val="150000"/>
              </a:lnSpc>
            </a:pPr>
            <a:r>
              <a:rPr lang="en-IN" sz="2400" dirty="0" smtClean="0">
                <a:latin typeface="Times New Roman" pitchFamily="18" charset="0"/>
                <a:cs typeface="Times New Roman" pitchFamily="18" charset="0"/>
              </a:rPr>
              <a:t>Members feel recognised</a:t>
            </a:r>
          </a:p>
          <a:p>
            <a:pPr>
              <a:lnSpc>
                <a:spcPct val="150000"/>
              </a:lnSpc>
            </a:pPr>
            <a:r>
              <a:rPr lang="en-IN" sz="2400" dirty="0" smtClean="0">
                <a:latin typeface="Times New Roman" pitchFamily="18" charset="0"/>
                <a:cs typeface="Times New Roman" pitchFamily="18" charset="0"/>
              </a:rPr>
              <a:t>Members enjoy self-definition</a:t>
            </a:r>
          </a:p>
          <a:p>
            <a:pPr>
              <a:lnSpc>
                <a:spcPct val="150000"/>
              </a:lnSpc>
            </a:pP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13241107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16632"/>
            <a:ext cx="8568952" cy="6408711"/>
          </a:xfrm>
        </p:spPr>
        <p:txBody>
          <a:bodyPr>
            <a:noAutofit/>
          </a:bodyPr>
          <a:lstStyle/>
          <a:p>
            <a:pPr fontAlgn="base">
              <a:lnSpc>
                <a:spcPct val="150000"/>
              </a:lnSpc>
            </a:pPr>
            <a:r>
              <a:rPr lang="en-IN" sz="2800" b="1" dirty="0"/>
              <a:t>A. Primary Group and Secondary Group</a:t>
            </a:r>
            <a:r>
              <a:rPr lang="en-IN" sz="2800" b="1" dirty="0" smtClean="0"/>
              <a:t>:</a:t>
            </a:r>
          </a:p>
          <a:p>
            <a:pPr fontAlgn="base">
              <a:lnSpc>
                <a:spcPct val="150000"/>
              </a:lnSpc>
            </a:pPr>
            <a:endParaRPr lang="en-IN" sz="2400" b="1" dirty="0"/>
          </a:p>
          <a:p>
            <a:pPr fontAlgn="base">
              <a:lnSpc>
                <a:spcPct val="150000"/>
              </a:lnSpc>
            </a:pPr>
            <a:r>
              <a:rPr lang="en-IN" sz="2400" dirty="0"/>
              <a:t>If a person interacts on regular basis with other individuals, then these individuals can be considered a primary group. Interaction can be with members of the family, with the colleagues, with neighbours etc., this means whose opinions are valued by that </a:t>
            </a:r>
            <a:r>
              <a:rPr lang="en-IN" sz="2400" dirty="0" smtClean="0"/>
              <a:t>person.</a:t>
            </a:r>
          </a:p>
          <a:p>
            <a:pPr fontAlgn="base">
              <a:lnSpc>
                <a:spcPct val="150000"/>
              </a:lnSpc>
            </a:pPr>
            <a:endParaRPr lang="en-IN" sz="2400" dirty="0" smtClean="0"/>
          </a:p>
          <a:p>
            <a:pPr fontAlgn="base">
              <a:lnSpc>
                <a:spcPct val="150000"/>
              </a:lnSpc>
            </a:pPr>
            <a:r>
              <a:rPr lang="en-IN" sz="2400" dirty="0" smtClean="0"/>
              <a:t>On </a:t>
            </a:r>
            <a:r>
              <a:rPr lang="en-IN" sz="2400" dirty="0"/>
              <a:t>the other hand, if a person interacts only occasionally with others, or whose opinions are not important, then this type of group is called secondary</a:t>
            </a:r>
            <a:r>
              <a:rPr lang="en-IN" sz="2400" dirty="0" smtClean="0"/>
              <a:t>.</a:t>
            </a:r>
          </a:p>
          <a:p>
            <a:pPr fontAlgn="base">
              <a:lnSpc>
                <a:spcPct val="150000"/>
              </a:lnSpc>
            </a:pPr>
            <a:endParaRPr lang="en-IN" sz="2400" dirty="0"/>
          </a:p>
          <a:p>
            <a:pPr marL="45720" indent="0">
              <a:lnSpc>
                <a:spcPct val="150000"/>
              </a:lnSpc>
              <a:buNone/>
            </a:pPr>
            <a:endParaRPr lang="en-IN" sz="2400" dirty="0"/>
          </a:p>
        </p:txBody>
      </p:sp>
    </p:spTree>
    <p:extLst>
      <p:ext uri="{BB962C8B-B14F-4D97-AF65-F5344CB8AC3E}">
        <p14:creationId xmlns:p14="http://schemas.microsoft.com/office/powerpoint/2010/main" val="2153232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535940" y="0"/>
            <a:ext cx="3839845" cy="696595"/>
          </a:xfrm>
          <a:prstGeom prst="rect">
            <a:avLst/>
          </a:prstGeom>
        </p:spPr>
        <p:txBody>
          <a:bodyPr vert="horz" wrap="square" lIns="0" tIns="12700" rIns="0" bIns="0" rtlCol="0">
            <a:spAutoFit/>
          </a:bodyPr>
          <a:lstStyle/>
          <a:p>
            <a:pPr marL="12700">
              <a:lnSpc>
                <a:spcPct val="100000"/>
              </a:lnSpc>
              <a:spcBef>
                <a:spcPts val="100"/>
              </a:spcBef>
            </a:pPr>
            <a:r>
              <a:rPr sz="4400" b="0" spc="-5" dirty="0">
                <a:solidFill>
                  <a:srgbClr val="999900"/>
                </a:solidFill>
                <a:latin typeface="Garamond"/>
                <a:cs typeface="Garamond"/>
              </a:rPr>
              <a:t>What </a:t>
            </a:r>
            <a:r>
              <a:rPr sz="4400" b="0" dirty="0">
                <a:solidFill>
                  <a:srgbClr val="999900"/>
                </a:solidFill>
                <a:latin typeface="Garamond"/>
                <a:cs typeface="Garamond"/>
              </a:rPr>
              <a:t>is a</a:t>
            </a:r>
            <a:r>
              <a:rPr sz="4400" b="0" spc="-90" dirty="0">
                <a:solidFill>
                  <a:srgbClr val="999900"/>
                </a:solidFill>
                <a:latin typeface="Garamond"/>
                <a:cs typeface="Garamond"/>
              </a:rPr>
              <a:t> </a:t>
            </a:r>
            <a:r>
              <a:rPr sz="4400" b="0" dirty="0">
                <a:solidFill>
                  <a:srgbClr val="999900"/>
                </a:solidFill>
                <a:latin typeface="Garamond"/>
                <a:cs typeface="Garamond"/>
              </a:rPr>
              <a:t>Family?</a:t>
            </a:r>
            <a:endParaRPr sz="4400">
              <a:latin typeface="Garamond"/>
              <a:cs typeface="Garamond"/>
            </a:endParaRPr>
          </a:p>
        </p:txBody>
      </p:sp>
      <p:sp>
        <p:nvSpPr>
          <p:cNvPr id="6" name="object 6"/>
          <p:cNvSpPr txBox="1"/>
          <p:nvPr/>
        </p:nvSpPr>
        <p:spPr>
          <a:xfrm>
            <a:off x="535940" y="806326"/>
            <a:ext cx="8221980" cy="3521710"/>
          </a:xfrm>
          <a:prstGeom prst="rect">
            <a:avLst/>
          </a:prstGeom>
        </p:spPr>
        <p:txBody>
          <a:bodyPr vert="horz" wrap="square" lIns="0" tIns="74930" rIns="0" bIns="0" rtlCol="0">
            <a:spAutoFit/>
          </a:bodyPr>
          <a:lstStyle/>
          <a:p>
            <a:pPr marL="355600" indent="-342900">
              <a:lnSpc>
                <a:spcPct val="100000"/>
              </a:lnSpc>
              <a:spcBef>
                <a:spcPts val="590"/>
              </a:spcBef>
              <a:buClr>
                <a:srgbClr val="666600"/>
              </a:buClr>
              <a:buSzPct val="75000"/>
              <a:buFont typeface="Wingdings"/>
              <a:buChar char=""/>
              <a:tabLst>
                <a:tab pos="354965" algn="l"/>
                <a:tab pos="355600" algn="l"/>
              </a:tabLst>
            </a:pPr>
            <a:r>
              <a:rPr sz="2000" spc="-5" dirty="0">
                <a:latin typeface="Verdana"/>
                <a:cs typeface="Verdana"/>
              </a:rPr>
              <a:t>Family</a:t>
            </a:r>
            <a:endParaRPr sz="2000" dirty="0">
              <a:latin typeface="Verdana"/>
              <a:cs typeface="Verdana"/>
            </a:endParaRPr>
          </a:p>
          <a:p>
            <a:pPr marL="756285" marR="5080" lvl="1" indent="-287020">
              <a:lnSpc>
                <a:spcPct val="100000"/>
              </a:lnSpc>
              <a:spcBef>
                <a:spcPts val="440"/>
              </a:spcBef>
              <a:buClr>
                <a:srgbClr val="999900"/>
              </a:buClr>
              <a:buSzPct val="75000"/>
              <a:buFont typeface="Wingdings"/>
              <a:buChar char=""/>
              <a:tabLst>
                <a:tab pos="756285" algn="l"/>
                <a:tab pos="756920" algn="l"/>
              </a:tabLst>
            </a:pPr>
            <a:r>
              <a:rPr sz="1800" dirty="0">
                <a:latin typeface="Verdana"/>
                <a:cs typeface="Verdana"/>
              </a:rPr>
              <a:t>is </a:t>
            </a:r>
            <a:r>
              <a:rPr sz="1800" spc="-5" dirty="0">
                <a:latin typeface="Verdana"/>
                <a:cs typeface="Verdana"/>
              </a:rPr>
              <a:t>defined </a:t>
            </a:r>
            <a:r>
              <a:rPr sz="1800" dirty="0">
                <a:latin typeface="Verdana"/>
                <a:cs typeface="Verdana"/>
              </a:rPr>
              <a:t>as a </a:t>
            </a:r>
            <a:r>
              <a:rPr sz="1800" spc="-5" dirty="0">
                <a:latin typeface="Verdana"/>
                <a:cs typeface="Verdana"/>
              </a:rPr>
              <a:t>group </a:t>
            </a:r>
            <a:r>
              <a:rPr sz="1800" dirty="0">
                <a:latin typeface="Verdana"/>
                <a:cs typeface="Verdana"/>
              </a:rPr>
              <a:t>of </a:t>
            </a:r>
            <a:r>
              <a:rPr sz="1800" spc="-5" dirty="0">
                <a:latin typeface="Verdana"/>
                <a:cs typeface="Verdana"/>
              </a:rPr>
              <a:t>two </a:t>
            </a:r>
            <a:r>
              <a:rPr sz="1800" dirty="0">
                <a:latin typeface="Verdana"/>
                <a:cs typeface="Verdana"/>
              </a:rPr>
              <a:t>or more </a:t>
            </a:r>
            <a:r>
              <a:rPr sz="1800" spc="-5" dirty="0">
                <a:latin typeface="Verdana"/>
                <a:cs typeface="Verdana"/>
              </a:rPr>
              <a:t>people (one </a:t>
            </a:r>
            <a:r>
              <a:rPr sz="1800" dirty="0">
                <a:latin typeface="Verdana"/>
                <a:cs typeface="Verdana"/>
              </a:rPr>
              <a:t>of </a:t>
            </a:r>
            <a:r>
              <a:rPr sz="1800" spc="-5" dirty="0">
                <a:latin typeface="Verdana"/>
                <a:cs typeface="Verdana"/>
              </a:rPr>
              <a:t>whom </a:t>
            </a:r>
            <a:r>
              <a:rPr sz="1800" dirty="0">
                <a:latin typeface="Verdana"/>
                <a:cs typeface="Verdana"/>
              </a:rPr>
              <a:t>is a  </a:t>
            </a:r>
            <a:r>
              <a:rPr sz="1800" spc="-5" dirty="0">
                <a:latin typeface="Verdana"/>
                <a:cs typeface="Verdana"/>
              </a:rPr>
              <a:t>householder) related by </a:t>
            </a:r>
            <a:r>
              <a:rPr sz="1800" dirty="0">
                <a:latin typeface="Verdana"/>
                <a:cs typeface="Verdana"/>
              </a:rPr>
              <a:t>birth, </a:t>
            </a:r>
            <a:r>
              <a:rPr sz="1800" spc="-5" dirty="0">
                <a:latin typeface="Verdana"/>
                <a:cs typeface="Verdana"/>
              </a:rPr>
              <a:t>marriage </a:t>
            </a:r>
            <a:r>
              <a:rPr sz="1800" dirty="0">
                <a:latin typeface="Verdana"/>
                <a:cs typeface="Verdana"/>
              </a:rPr>
              <a:t>or </a:t>
            </a:r>
            <a:r>
              <a:rPr sz="1800" spc="-5" dirty="0">
                <a:latin typeface="Verdana"/>
                <a:cs typeface="Verdana"/>
              </a:rPr>
              <a:t>adoption </a:t>
            </a:r>
            <a:r>
              <a:rPr sz="1800" dirty="0">
                <a:latin typeface="Verdana"/>
                <a:cs typeface="Verdana"/>
              </a:rPr>
              <a:t>and </a:t>
            </a:r>
            <a:r>
              <a:rPr sz="1800" spc="-5" dirty="0">
                <a:latin typeface="Verdana"/>
                <a:cs typeface="Verdana"/>
              </a:rPr>
              <a:t>residing  together</a:t>
            </a:r>
            <a:endParaRPr sz="1800" dirty="0">
              <a:latin typeface="Verdana"/>
              <a:cs typeface="Verdana"/>
            </a:endParaRPr>
          </a:p>
          <a:p>
            <a:pPr lvl="1">
              <a:lnSpc>
                <a:spcPct val="100000"/>
              </a:lnSpc>
              <a:spcBef>
                <a:spcPts val="20"/>
              </a:spcBef>
              <a:buClr>
                <a:srgbClr val="999900"/>
              </a:buClr>
              <a:buFont typeface="Wingdings"/>
              <a:buChar char=""/>
            </a:pPr>
            <a:endParaRPr sz="2900" dirty="0">
              <a:latin typeface="Times New Roman"/>
              <a:cs typeface="Times New Roman"/>
            </a:endParaRPr>
          </a:p>
          <a:p>
            <a:pPr marL="355600" indent="-342900">
              <a:lnSpc>
                <a:spcPct val="100000"/>
              </a:lnSpc>
              <a:buClr>
                <a:srgbClr val="666600"/>
              </a:buClr>
              <a:buSzPct val="75000"/>
              <a:buFont typeface="Wingdings"/>
              <a:buChar char=""/>
              <a:tabLst>
                <a:tab pos="354965" algn="l"/>
                <a:tab pos="355600" algn="l"/>
              </a:tabLst>
            </a:pPr>
            <a:r>
              <a:rPr sz="2000" spc="-5" dirty="0">
                <a:latin typeface="Verdana"/>
                <a:cs typeface="Verdana"/>
              </a:rPr>
              <a:t>Household:</a:t>
            </a:r>
            <a:endParaRPr sz="2000" dirty="0">
              <a:latin typeface="Verdana"/>
              <a:cs typeface="Verdana"/>
            </a:endParaRPr>
          </a:p>
          <a:p>
            <a:pPr marL="756285" marR="19050" lvl="1" indent="-287020">
              <a:lnSpc>
                <a:spcPct val="100000"/>
              </a:lnSpc>
              <a:spcBef>
                <a:spcPts val="440"/>
              </a:spcBef>
              <a:buClr>
                <a:srgbClr val="999900"/>
              </a:buClr>
              <a:buSzPct val="75000"/>
              <a:buFont typeface="Wingdings"/>
              <a:buChar char=""/>
              <a:tabLst>
                <a:tab pos="756285" algn="l"/>
                <a:tab pos="756920" algn="l"/>
              </a:tabLst>
            </a:pPr>
            <a:r>
              <a:rPr sz="1800" dirty="0">
                <a:latin typeface="Verdana"/>
                <a:cs typeface="Verdana"/>
              </a:rPr>
              <a:t>Is a family and any </a:t>
            </a:r>
            <a:r>
              <a:rPr sz="1800" spc="-5" dirty="0">
                <a:latin typeface="Verdana"/>
                <a:cs typeface="Verdana"/>
              </a:rPr>
              <a:t>unrelated person residing </a:t>
            </a:r>
            <a:r>
              <a:rPr sz="1800" dirty="0">
                <a:latin typeface="Verdana"/>
                <a:cs typeface="Verdana"/>
              </a:rPr>
              <a:t>in </a:t>
            </a:r>
            <a:r>
              <a:rPr sz="1800" spc="-5" dirty="0">
                <a:latin typeface="Verdana"/>
                <a:cs typeface="Verdana"/>
              </a:rPr>
              <a:t>the </a:t>
            </a:r>
            <a:r>
              <a:rPr sz="1800" dirty="0">
                <a:latin typeface="Verdana"/>
                <a:cs typeface="Verdana"/>
              </a:rPr>
              <a:t>same house  and consuming food from a common </a:t>
            </a:r>
            <a:r>
              <a:rPr sz="1800" spc="-5" dirty="0">
                <a:latin typeface="Verdana"/>
                <a:cs typeface="Verdana"/>
              </a:rPr>
              <a:t>kitchen </a:t>
            </a:r>
            <a:r>
              <a:rPr sz="1800" dirty="0">
                <a:latin typeface="Verdana"/>
                <a:cs typeface="Verdana"/>
              </a:rPr>
              <a:t>at least once a</a:t>
            </a:r>
            <a:r>
              <a:rPr sz="1800" spc="-114" dirty="0">
                <a:latin typeface="Verdana"/>
                <a:cs typeface="Verdana"/>
              </a:rPr>
              <a:t> </a:t>
            </a:r>
            <a:r>
              <a:rPr sz="1800" spc="-5" dirty="0">
                <a:latin typeface="Verdana"/>
                <a:cs typeface="Verdana"/>
              </a:rPr>
              <a:t>day</a:t>
            </a:r>
            <a:endParaRPr sz="1800" dirty="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Two types </a:t>
            </a:r>
            <a:r>
              <a:rPr sz="1800" dirty="0">
                <a:latin typeface="Verdana"/>
                <a:cs typeface="Verdana"/>
              </a:rPr>
              <a:t>of</a:t>
            </a:r>
            <a:r>
              <a:rPr sz="1800" spc="10" dirty="0">
                <a:latin typeface="Verdana"/>
                <a:cs typeface="Verdana"/>
              </a:rPr>
              <a:t> </a:t>
            </a:r>
            <a:r>
              <a:rPr sz="1800" spc="-5" dirty="0">
                <a:latin typeface="Verdana"/>
                <a:cs typeface="Verdana"/>
              </a:rPr>
              <a:t>household:</a:t>
            </a:r>
            <a:endParaRPr sz="1800" dirty="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Family</a:t>
            </a:r>
            <a:r>
              <a:rPr sz="1600" spc="20" dirty="0">
                <a:latin typeface="Verdana"/>
                <a:cs typeface="Verdana"/>
              </a:rPr>
              <a:t> </a:t>
            </a:r>
            <a:r>
              <a:rPr sz="1600" spc="-5" dirty="0">
                <a:latin typeface="Verdana"/>
                <a:cs typeface="Verdana"/>
              </a:rPr>
              <a:t>Household</a:t>
            </a:r>
            <a:endParaRPr sz="1600" dirty="0">
              <a:latin typeface="Verdana"/>
              <a:cs typeface="Verdana"/>
            </a:endParaRPr>
          </a:p>
          <a:p>
            <a:pPr marL="1155700" lvl="2"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Institutional Household e.g.</a:t>
            </a:r>
            <a:r>
              <a:rPr sz="1600" spc="100" dirty="0">
                <a:latin typeface="Verdana"/>
                <a:cs typeface="Verdana"/>
              </a:rPr>
              <a:t> </a:t>
            </a:r>
            <a:r>
              <a:rPr sz="1600" spc="-10" dirty="0">
                <a:latin typeface="Verdana"/>
                <a:cs typeface="Verdana"/>
              </a:rPr>
              <a:t>Hostel</a:t>
            </a:r>
            <a:endParaRPr sz="1600" dirty="0">
              <a:latin typeface="Verdana"/>
              <a:cs typeface="Verdana"/>
            </a:endParaRPr>
          </a:p>
        </p:txBody>
      </p:sp>
      <p:sp>
        <p:nvSpPr>
          <p:cNvPr id="8" name="object 8"/>
          <p:cNvSpPr txBox="1"/>
          <p:nvPr/>
        </p:nvSpPr>
        <p:spPr>
          <a:xfrm>
            <a:off x="1114450" y="6128715"/>
            <a:ext cx="7143750"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Verdana"/>
                <a:cs typeface="Verdana"/>
              </a:rPr>
              <a:t>All </a:t>
            </a:r>
            <a:r>
              <a:rPr sz="1800" dirty="0">
                <a:latin typeface="Verdana"/>
                <a:cs typeface="Verdana"/>
              </a:rPr>
              <a:t>families are </a:t>
            </a:r>
            <a:r>
              <a:rPr sz="1800" spc="-5" dirty="0">
                <a:latin typeface="Verdana"/>
                <a:cs typeface="Verdana"/>
              </a:rPr>
              <a:t>households but </a:t>
            </a:r>
            <a:r>
              <a:rPr sz="1800" dirty="0">
                <a:latin typeface="Verdana"/>
                <a:cs typeface="Verdana"/>
              </a:rPr>
              <a:t>all </a:t>
            </a:r>
            <a:r>
              <a:rPr sz="1800" spc="-5" dirty="0">
                <a:latin typeface="Verdana"/>
                <a:cs typeface="Verdana"/>
              </a:rPr>
              <a:t>households </a:t>
            </a:r>
            <a:r>
              <a:rPr sz="1800" dirty="0">
                <a:latin typeface="Verdana"/>
                <a:cs typeface="Verdana"/>
              </a:rPr>
              <a:t>are not</a:t>
            </a:r>
            <a:r>
              <a:rPr sz="1800" spc="-15" dirty="0">
                <a:latin typeface="Verdana"/>
                <a:cs typeface="Verdana"/>
              </a:rPr>
              <a:t> </a:t>
            </a:r>
            <a:r>
              <a:rPr sz="1800" dirty="0">
                <a:latin typeface="Verdana"/>
                <a:cs typeface="Verdana"/>
              </a:rPr>
              <a:t>families</a:t>
            </a:r>
            <a:endParaRPr sz="1800">
              <a:latin typeface="Verdana"/>
              <a:cs typeface="Verdana"/>
            </a:endParaRPr>
          </a:p>
        </p:txBody>
      </p:sp>
    </p:spTree>
    <p:extLst>
      <p:ext uri="{BB962C8B-B14F-4D97-AF65-F5344CB8AC3E}">
        <p14:creationId xmlns:p14="http://schemas.microsoft.com/office/powerpoint/2010/main" val="75968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8640"/>
            <a:ext cx="5076825"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284984"/>
            <a:ext cx="4266406" cy="321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17052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84976" cy="6336703"/>
          </a:xfrm>
        </p:spPr>
        <p:txBody>
          <a:bodyPr>
            <a:normAutofit/>
          </a:bodyPr>
          <a:lstStyle/>
          <a:p>
            <a:pPr fontAlgn="base">
              <a:lnSpc>
                <a:spcPct val="150000"/>
              </a:lnSpc>
            </a:pPr>
            <a:r>
              <a:rPr lang="en-IN" sz="2800" b="1" dirty="0"/>
              <a:t>Formal Group and Informal Group:</a:t>
            </a:r>
            <a:endParaRPr lang="en-IN" sz="2800" dirty="0"/>
          </a:p>
          <a:p>
            <a:pPr fontAlgn="base">
              <a:lnSpc>
                <a:spcPct val="150000"/>
              </a:lnSpc>
            </a:pPr>
            <a:r>
              <a:rPr lang="en-IN" dirty="0" smtClean="0"/>
              <a:t>If </a:t>
            </a:r>
            <a:r>
              <a:rPr lang="en-IN" dirty="0"/>
              <a:t>a group has a highly defined structure, specific roles and authority levels and specific goals then this is called a formal group. For example, in an organization, a list of all employees (defined structure), Managing Director, Manager, Assistants etc., (specific roles and authority levels), this shows a formal group</a:t>
            </a:r>
            <a:r>
              <a:rPr lang="en-IN" dirty="0" smtClean="0"/>
              <a:t>.</a:t>
            </a:r>
          </a:p>
          <a:p>
            <a:pPr fontAlgn="base">
              <a:lnSpc>
                <a:spcPct val="150000"/>
              </a:lnSpc>
            </a:pPr>
            <a:endParaRPr lang="en-IN" dirty="0"/>
          </a:p>
          <a:p>
            <a:pPr fontAlgn="base">
              <a:lnSpc>
                <a:spcPct val="150000"/>
              </a:lnSpc>
            </a:pPr>
            <a:r>
              <a:rPr lang="en-IN" dirty="0"/>
              <a:t>On the other hand, if a group is more loosely defined, then it is an informal group. For example, four five girls who become friends in the school and now meet only once a month. For the marketer, informal social groups are more important because of loosely defined structure a more conducive environment is available for exchange of information to the members.</a:t>
            </a:r>
          </a:p>
          <a:p>
            <a:pPr>
              <a:lnSpc>
                <a:spcPct val="150000"/>
              </a:lnSpc>
            </a:pPr>
            <a:endParaRPr lang="en-IN" dirty="0"/>
          </a:p>
        </p:txBody>
      </p:sp>
    </p:spTree>
    <p:extLst>
      <p:ext uri="{BB962C8B-B14F-4D97-AF65-F5344CB8AC3E}">
        <p14:creationId xmlns:p14="http://schemas.microsoft.com/office/powerpoint/2010/main" val="161387865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0648"/>
            <a:ext cx="5328592" cy="2997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4586" y="3356992"/>
            <a:ext cx="5088635" cy="344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58193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6632"/>
            <a:ext cx="8712968" cy="6624735"/>
          </a:xfrm>
        </p:spPr>
        <p:txBody>
          <a:bodyPr>
            <a:noAutofit/>
          </a:bodyPr>
          <a:lstStyle/>
          <a:p>
            <a:pPr fontAlgn="base">
              <a:lnSpc>
                <a:spcPct val="150000"/>
              </a:lnSpc>
            </a:pPr>
            <a:r>
              <a:rPr lang="en-IN" b="1" dirty="0"/>
              <a:t>B. </a:t>
            </a:r>
            <a:r>
              <a:rPr lang="en-IN" sz="2800" b="1" dirty="0"/>
              <a:t>Membership Group and Symbolic Group:</a:t>
            </a:r>
          </a:p>
          <a:p>
            <a:pPr fontAlgn="base">
              <a:lnSpc>
                <a:spcPct val="150000"/>
              </a:lnSpc>
            </a:pPr>
            <a:r>
              <a:rPr lang="en-IN" i="1" dirty="0"/>
              <a:t>Membership Group</a:t>
            </a:r>
            <a:r>
              <a:rPr lang="en-IN" dirty="0"/>
              <a:t> is a group to which a person belongs or would qualify for membership. For example, college alumni association, IMA, association of doctors, tennis club etc. </a:t>
            </a:r>
            <a:endParaRPr lang="en-IN" dirty="0" smtClean="0"/>
          </a:p>
          <a:p>
            <a:pPr fontAlgn="base">
              <a:lnSpc>
                <a:spcPct val="150000"/>
              </a:lnSpc>
            </a:pPr>
            <a:endParaRPr lang="en-IN" dirty="0" smtClean="0"/>
          </a:p>
          <a:p>
            <a:pPr fontAlgn="base">
              <a:lnSpc>
                <a:spcPct val="150000"/>
              </a:lnSpc>
            </a:pPr>
            <a:r>
              <a:rPr lang="en-IN" i="1" dirty="0" smtClean="0"/>
              <a:t>Symbolic </a:t>
            </a:r>
            <a:r>
              <a:rPr lang="en-IN" i="1" dirty="0"/>
              <a:t>group</a:t>
            </a:r>
            <a:r>
              <a:rPr lang="en-IN" dirty="0"/>
              <a:t> is a group in which an individual is not likely to receive membership even if he/ she acts like a member by adopting that group’s values, behaviour and attitude. </a:t>
            </a:r>
            <a:endParaRPr lang="en-IN" dirty="0" smtClean="0"/>
          </a:p>
          <a:p>
            <a:pPr fontAlgn="base">
              <a:lnSpc>
                <a:spcPct val="150000"/>
              </a:lnSpc>
            </a:pPr>
            <a:r>
              <a:rPr lang="en-IN" dirty="0" smtClean="0"/>
              <a:t>For </a:t>
            </a:r>
            <a:r>
              <a:rPr lang="en-IN" dirty="0"/>
              <a:t>example, for youngsters cricketers like Sachin Tendulkar, </a:t>
            </a:r>
            <a:r>
              <a:rPr lang="en-IN" dirty="0" err="1"/>
              <a:t>Sourav</a:t>
            </a:r>
            <a:r>
              <a:rPr lang="en-IN" dirty="0"/>
              <a:t> </a:t>
            </a:r>
            <a:r>
              <a:rPr lang="en-IN" dirty="0" err="1"/>
              <a:t>Ganguly</a:t>
            </a:r>
            <a:r>
              <a:rPr lang="en-IN" dirty="0"/>
              <a:t> etc. may constitute a symbolic group. They try to identify with these players by imitating their behaviour like the style or sometimes by purchasing specific brand of bat, gloves, dress, ball etc.</a:t>
            </a:r>
          </a:p>
          <a:p>
            <a:pPr>
              <a:lnSpc>
                <a:spcPct val="150000"/>
              </a:lnSpc>
            </a:pPr>
            <a:endParaRPr lang="en-IN" dirty="0"/>
          </a:p>
        </p:txBody>
      </p:sp>
    </p:spTree>
    <p:extLst>
      <p:ext uri="{BB962C8B-B14F-4D97-AF65-F5344CB8AC3E}">
        <p14:creationId xmlns:p14="http://schemas.microsoft.com/office/powerpoint/2010/main" val="40942338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1039"/>
            <a:ext cx="666750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944" y="2780928"/>
            <a:ext cx="446449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68393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88640"/>
            <a:ext cx="8928992" cy="6552728"/>
          </a:xfrm>
        </p:spPr>
        <p:txBody>
          <a:bodyPr>
            <a:normAutofit/>
          </a:bodyPr>
          <a:lstStyle/>
          <a:p>
            <a:r>
              <a:rPr lang="en-IN" sz="2800" dirty="0" smtClean="0"/>
              <a:t>In Groups &amp; Out Groups</a:t>
            </a:r>
          </a:p>
          <a:p>
            <a:endParaRPr lang="en-IN" sz="2800" dirty="0"/>
          </a:p>
          <a:p>
            <a:r>
              <a:rPr lang="en-IN" sz="2800" dirty="0" err="1" smtClean="0">
                <a:latin typeface="Times New Roman" pitchFamily="18" charset="0"/>
                <a:cs typeface="Times New Roman" pitchFamily="18" charset="0"/>
              </a:rPr>
              <a:t>Ingroups</a:t>
            </a:r>
            <a:r>
              <a:rPr lang="en-IN" sz="2800" dirty="0" smtClean="0">
                <a:latin typeface="Times New Roman" pitchFamily="18" charset="0"/>
                <a:cs typeface="Times New Roman" pitchFamily="18" charset="0"/>
              </a:rPr>
              <a:t> – Members have common object / common interest</a:t>
            </a:r>
          </a:p>
          <a:p>
            <a:r>
              <a:rPr lang="en-IN" sz="2800" dirty="0" smtClean="0">
                <a:latin typeface="Times New Roman" pitchFamily="18" charset="0"/>
                <a:cs typeface="Times New Roman" pitchFamily="18" charset="0"/>
              </a:rPr>
              <a:t>WE feeling</a:t>
            </a:r>
          </a:p>
          <a:p>
            <a:r>
              <a:rPr lang="en-IN" sz="2800" dirty="0" smtClean="0">
                <a:latin typeface="Times New Roman" pitchFamily="18" charset="0"/>
                <a:cs typeface="Times New Roman" pitchFamily="18" charset="0"/>
              </a:rPr>
              <a:t>Formed on basis of friendship, culture, interest</a:t>
            </a:r>
          </a:p>
          <a:p>
            <a:r>
              <a:rPr lang="en-IN" sz="2800" dirty="0" err="1" smtClean="0">
                <a:latin typeface="Times New Roman" pitchFamily="18" charset="0"/>
                <a:cs typeface="Times New Roman" pitchFamily="18" charset="0"/>
              </a:rPr>
              <a:t>Eg</a:t>
            </a:r>
            <a:r>
              <a:rPr lang="en-IN" sz="2800" dirty="0" smtClean="0">
                <a:latin typeface="Times New Roman" pitchFamily="18" charset="0"/>
                <a:cs typeface="Times New Roman" pitchFamily="18" charset="0"/>
              </a:rPr>
              <a:t>. College friends groups</a:t>
            </a:r>
          </a:p>
          <a:p>
            <a:endParaRPr lang="en-IN" sz="2800" dirty="0">
              <a:latin typeface="Times New Roman" pitchFamily="18" charset="0"/>
              <a:cs typeface="Times New Roman" pitchFamily="18" charset="0"/>
            </a:endParaRPr>
          </a:p>
          <a:p>
            <a:r>
              <a:rPr lang="en-IN" sz="2800" dirty="0" smtClean="0">
                <a:latin typeface="Times New Roman" pitchFamily="18" charset="0"/>
                <a:cs typeface="Times New Roman" pitchFamily="18" charset="0"/>
              </a:rPr>
              <a:t>Out Group – Groups other than In-Groups are Out-Groups</a:t>
            </a:r>
          </a:p>
          <a:p>
            <a:r>
              <a:rPr lang="en-IN" sz="2800" dirty="0" smtClean="0">
                <a:latin typeface="Times New Roman" pitchFamily="18" charset="0"/>
                <a:cs typeface="Times New Roman" pitchFamily="18" charset="0"/>
              </a:rPr>
              <a:t>Does not identify with them</a:t>
            </a:r>
          </a:p>
          <a:p>
            <a:r>
              <a:rPr lang="en-IN" sz="2800" dirty="0" smtClean="0">
                <a:latin typeface="Times New Roman" pitchFamily="18" charset="0"/>
                <a:cs typeface="Times New Roman" pitchFamily="18" charset="0"/>
              </a:rPr>
              <a:t>THEY Feeling</a:t>
            </a: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15758463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724507"/>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03637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640960" cy="1154097"/>
          </a:xfrm>
        </p:spPr>
        <p:txBody>
          <a:bodyPr>
            <a:normAutofit fontScale="90000"/>
          </a:bodyPr>
          <a:lstStyle/>
          <a:p>
            <a:r>
              <a:rPr lang="en-IN" dirty="0" smtClean="0"/>
              <a:t>Relevance of Group Dynamics to Marketers</a:t>
            </a:r>
            <a:endParaRPr lang="en-IN" dirty="0"/>
          </a:p>
        </p:txBody>
      </p:sp>
      <p:sp>
        <p:nvSpPr>
          <p:cNvPr id="3" name="Content Placeholder 2"/>
          <p:cNvSpPr>
            <a:spLocks noGrp="1"/>
          </p:cNvSpPr>
          <p:nvPr>
            <p:ph idx="1"/>
          </p:nvPr>
        </p:nvSpPr>
        <p:spPr>
          <a:xfrm>
            <a:off x="179512" y="1340768"/>
            <a:ext cx="8856984" cy="5256583"/>
          </a:xfrm>
        </p:spPr>
        <p:txBody>
          <a:bodyPr>
            <a:normAutofit/>
          </a:bodyPr>
          <a:lstStyle/>
          <a:p>
            <a:r>
              <a:rPr lang="en-IN" sz="2400" dirty="0">
                <a:latin typeface="Times New Roman" pitchFamily="18" charset="0"/>
                <a:cs typeface="Times New Roman" pitchFamily="18" charset="0"/>
              </a:rPr>
              <a:t>Consumers Trust Reference </a:t>
            </a:r>
            <a:r>
              <a:rPr lang="en-IN" sz="2400" dirty="0" smtClean="0">
                <a:latin typeface="Times New Roman" pitchFamily="18" charset="0"/>
                <a:cs typeface="Times New Roman" pitchFamily="18" charset="0"/>
              </a:rPr>
              <a:t>Groups - </a:t>
            </a:r>
            <a:r>
              <a:rPr lang="en-IN" sz="2400" dirty="0">
                <a:latin typeface="Times New Roman" pitchFamily="18" charset="0"/>
                <a:cs typeface="Times New Roman" pitchFamily="18" charset="0"/>
              </a:rPr>
              <a:t>clothing, accessories, vehicles, restaurants or club memberships, are symbolic of what he thinks is </a:t>
            </a:r>
            <a:r>
              <a:rPr lang="en-IN" sz="2400" dirty="0" smtClean="0">
                <a:latin typeface="Times New Roman" pitchFamily="18" charset="0"/>
                <a:cs typeface="Times New Roman" pitchFamily="18" charset="0"/>
              </a:rPr>
              <a:t>acceptable.</a:t>
            </a:r>
          </a:p>
          <a:p>
            <a:r>
              <a:rPr lang="en-IN" sz="2400" dirty="0">
                <a:latin typeface="Times New Roman" pitchFamily="18" charset="0"/>
                <a:cs typeface="Times New Roman" pitchFamily="18" charset="0"/>
              </a:rPr>
              <a:t> Branded Upbringings Make Lifetime Buyers</a:t>
            </a:r>
          </a:p>
          <a:p>
            <a:r>
              <a:rPr lang="en-IN" sz="2400" dirty="0">
                <a:latin typeface="Times New Roman" pitchFamily="18" charset="0"/>
                <a:cs typeface="Times New Roman" pitchFamily="18" charset="0"/>
              </a:rPr>
              <a:t>Consumers Buy Peer </a:t>
            </a:r>
            <a:r>
              <a:rPr lang="en-IN" sz="2400" dirty="0" smtClean="0">
                <a:latin typeface="Times New Roman" pitchFamily="18" charset="0"/>
                <a:cs typeface="Times New Roman" pitchFamily="18" charset="0"/>
              </a:rPr>
              <a:t>Status - </a:t>
            </a:r>
            <a:r>
              <a:rPr lang="en-IN" sz="2400" dirty="0">
                <a:latin typeface="Times New Roman" pitchFamily="18" charset="0"/>
                <a:cs typeface="Times New Roman" pitchFamily="18" charset="0"/>
              </a:rPr>
              <a:t>For example, a high-end watchmaker may release a limited edition luxury watch for its targeted consumers followed by a more affordable version of the product, under the same brand name, for a wider market</a:t>
            </a:r>
            <a:r>
              <a:rPr lang="en-IN" sz="2400" dirty="0" smtClean="0">
                <a:latin typeface="Times New Roman" pitchFamily="18" charset="0"/>
                <a:cs typeface="Times New Roman" pitchFamily="18" charset="0"/>
              </a:rPr>
              <a:t>.</a:t>
            </a:r>
          </a:p>
          <a:p>
            <a:r>
              <a:rPr lang="en-IN" sz="2400" dirty="0">
                <a:latin typeface="Times New Roman" pitchFamily="18" charset="0"/>
                <a:cs typeface="Times New Roman" pitchFamily="18" charset="0"/>
              </a:rPr>
              <a:t>Cause Affiliations and </a:t>
            </a:r>
            <a:r>
              <a:rPr lang="en-IN" sz="2400" dirty="0" smtClean="0">
                <a:latin typeface="Times New Roman" pitchFamily="18" charset="0"/>
                <a:cs typeface="Times New Roman" pitchFamily="18" charset="0"/>
              </a:rPr>
              <a:t>Purchasing - </a:t>
            </a:r>
            <a:r>
              <a:rPr lang="en-IN" sz="2400" dirty="0">
                <a:latin typeface="Times New Roman" pitchFamily="18" charset="0"/>
                <a:cs typeface="Times New Roman" pitchFamily="18" charset="0"/>
              </a:rPr>
              <a:t> company’s association with a charitable cause or heroic deed may compel the consumer to purchase the company’s brand just to show support. People </a:t>
            </a:r>
            <a:r>
              <a:rPr lang="en-IN" sz="2400" dirty="0" err="1">
                <a:latin typeface="Times New Roman" pitchFamily="18" charset="0"/>
                <a:cs typeface="Times New Roman" pitchFamily="18" charset="0"/>
              </a:rPr>
              <a:t>favor</a:t>
            </a:r>
            <a:r>
              <a:rPr lang="en-IN" sz="2400" dirty="0">
                <a:latin typeface="Times New Roman" pitchFamily="18" charset="0"/>
                <a:cs typeface="Times New Roman" pitchFamily="18" charset="0"/>
              </a:rPr>
              <a:t> brands that resonate with what they believe in and what they think like-minded believers accept.</a:t>
            </a:r>
          </a:p>
          <a:p>
            <a:endParaRPr lang="en-IN" sz="2400" dirty="0">
              <a:latin typeface="Times New Roman" pitchFamily="18" charset="0"/>
              <a:cs typeface="Times New Roman" pitchFamily="18" charset="0"/>
            </a:endParaRPr>
          </a:p>
          <a:p>
            <a:endParaRPr lang="en-IN" sz="2400" dirty="0">
              <a:latin typeface="Times New Roman" pitchFamily="18" charset="0"/>
              <a:cs typeface="Times New Roman" pitchFamily="18" charset="0"/>
            </a:endParaRPr>
          </a:p>
          <a:p>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5245387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smtClean="0"/>
              <a:t>Reference Groups</a:t>
            </a:r>
            <a:endParaRPr lang="en-IN" dirty="0"/>
          </a:p>
        </p:txBody>
      </p:sp>
    </p:spTree>
    <p:extLst>
      <p:ext uri="{BB962C8B-B14F-4D97-AF65-F5344CB8AC3E}">
        <p14:creationId xmlns:p14="http://schemas.microsoft.com/office/powerpoint/2010/main" val="12872546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95" y="116632"/>
            <a:ext cx="7315200" cy="1154097"/>
          </a:xfrm>
        </p:spPr>
        <p:txBody>
          <a:bodyPr/>
          <a:lstStyle/>
          <a:p>
            <a:r>
              <a:rPr lang="en-IN" dirty="0" smtClean="0"/>
              <a:t>Reference Groups</a:t>
            </a:r>
            <a:endParaRPr lang="en-IN" dirty="0"/>
          </a:p>
        </p:txBody>
      </p:sp>
      <p:sp>
        <p:nvSpPr>
          <p:cNvPr id="3" name="Content Placeholder 2"/>
          <p:cNvSpPr>
            <a:spLocks noGrp="1"/>
          </p:cNvSpPr>
          <p:nvPr>
            <p:ph idx="1"/>
          </p:nvPr>
        </p:nvSpPr>
        <p:spPr>
          <a:xfrm>
            <a:off x="179512" y="1412776"/>
            <a:ext cx="8496944" cy="5112567"/>
          </a:xfrm>
        </p:spPr>
        <p:txBody>
          <a:bodyPr/>
          <a:lstStyle/>
          <a:p>
            <a:r>
              <a:rPr lang="en-IN" dirty="0" smtClean="0"/>
              <a:t>Any person/ group that serves as a point of comparison for an individual in forming either general / specific values, attitudes/ specific guide for behaviour</a:t>
            </a:r>
          </a:p>
          <a:p>
            <a:endParaRPr lang="en-IN" dirty="0"/>
          </a:p>
        </p:txBody>
      </p:sp>
    </p:spTree>
    <p:extLst>
      <p:ext uri="{BB962C8B-B14F-4D97-AF65-F5344CB8AC3E}">
        <p14:creationId xmlns:p14="http://schemas.microsoft.com/office/powerpoint/2010/main" val="1486654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5" name="object 5"/>
          <p:cNvSpPr txBox="1">
            <a:spLocks noGrp="1"/>
          </p:cNvSpPr>
          <p:nvPr>
            <p:ph type="title"/>
          </p:nvPr>
        </p:nvSpPr>
        <p:spPr>
          <a:xfrm>
            <a:off x="535940" y="0"/>
            <a:ext cx="3532504"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999900"/>
                </a:solidFill>
                <a:latin typeface="Garamond"/>
                <a:cs typeface="Garamond"/>
              </a:rPr>
              <a:t>Types </a:t>
            </a:r>
            <a:r>
              <a:rPr sz="4400" b="0" spc="-5" dirty="0">
                <a:solidFill>
                  <a:srgbClr val="999900"/>
                </a:solidFill>
                <a:latin typeface="Garamond"/>
                <a:cs typeface="Garamond"/>
              </a:rPr>
              <a:t>of</a:t>
            </a:r>
            <a:r>
              <a:rPr sz="4400" b="0" spc="-95" dirty="0">
                <a:solidFill>
                  <a:srgbClr val="999900"/>
                </a:solidFill>
                <a:latin typeface="Garamond"/>
                <a:cs typeface="Garamond"/>
              </a:rPr>
              <a:t> </a:t>
            </a:r>
            <a:r>
              <a:rPr sz="4400" b="0" dirty="0">
                <a:solidFill>
                  <a:srgbClr val="999900"/>
                </a:solidFill>
                <a:latin typeface="Garamond"/>
                <a:cs typeface="Garamond"/>
              </a:rPr>
              <a:t>Family</a:t>
            </a:r>
            <a:endParaRPr sz="4400">
              <a:latin typeface="Garamond"/>
              <a:cs typeface="Garamond"/>
            </a:endParaRPr>
          </a:p>
        </p:txBody>
      </p:sp>
      <p:sp>
        <p:nvSpPr>
          <p:cNvPr id="6" name="object 6"/>
          <p:cNvSpPr txBox="1"/>
          <p:nvPr/>
        </p:nvSpPr>
        <p:spPr>
          <a:xfrm>
            <a:off x="535940" y="806326"/>
            <a:ext cx="7762240" cy="5734685"/>
          </a:xfrm>
          <a:prstGeom prst="rect">
            <a:avLst/>
          </a:prstGeom>
        </p:spPr>
        <p:txBody>
          <a:bodyPr vert="horz" wrap="square" lIns="0" tIns="74930" rIns="0" bIns="0" rtlCol="0">
            <a:spAutoFit/>
          </a:bodyPr>
          <a:lstStyle/>
          <a:p>
            <a:pPr marL="355600" indent="-342900">
              <a:lnSpc>
                <a:spcPct val="100000"/>
              </a:lnSpc>
              <a:spcBef>
                <a:spcPts val="590"/>
              </a:spcBef>
              <a:buClr>
                <a:srgbClr val="666600"/>
              </a:buClr>
              <a:buSzPct val="75000"/>
              <a:buFont typeface="Wingdings"/>
              <a:buChar char=""/>
              <a:tabLst>
                <a:tab pos="354965" algn="l"/>
                <a:tab pos="355600" algn="l"/>
              </a:tabLst>
            </a:pPr>
            <a:r>
              <a:rPr sz="2000" spc="-5" dirty="0">
                <a:latin typeface="Verdana"/>
                <a:cs typeface="Verdana"/>
              </a:rPr>
              <a:t>Traditional Family</a:t>
            </a:r>
            <a:r>
              <a:rPr sz="2000" dirty="0">
                <a:latin typeface="Verdana"/>
                <a:cs typeface="Verdana"/>
              </a:rPr>
              <a:t> </a:t>
            </a:r>
            <a:r>
              <a:rPr sz="2000" spc="-5" dirty="0">
                <a:latin typeface="Verdana"/>
                <a:cs typeface="Verdana"/>
              </a:rPr>
              <a:t>Types:</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dirty="0">
                <a:latin typeface="Verdana"/>
                <a:cs typeface="Verdana"/>
              </a:rPr>
              <a:t>Married</a:t>
            </a:r>
            <a:r>
              <a:rPr sz="1800" spc="-25" dirty="0">
                <a:latin typeface="Verdana"/>
                <a:cs typeface="Verdana"/>
              </a:rPr>
              <a:t> </a:t>
            </a:r>
            <a:r>
              <a:rPr sz="1800" spc="-5" dirty="0">
                <a:latin typeface="Verdana"/>
                <a:cs typeface="Verdana"/>
              </a:rPr>
              <a:t>Couple:</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Simplest </a:t>
            </a:r>
            <a:r>
              <a:rPr sz="1600" spc="-5" dirty="0">
                <a:latin typeface="Verdana"/>
                <a:cs typeface="Verdana"/>
              </a:rPr>
              <a:t>type of </a:t>
            </a:r>
            <a:r>
              <a:rPr sz="1600" spc="-10" dirty="0">
                <a:latin typeface="Verdana"/>
                <a:cs typeface="Verdana"/>
              </a:rPr>
              <a:t>family consisting </a:t>
            </a:r>
            <a:r>
              <a:rPr sz="1600" spc="-5" dirty="0">
                <a:latin typeface="Verdana"/>
                <a:cs typeface="Verdana"/>
              </a:rPr>
              <a:t>of </a:t>
            </a:r>
            <a:r>
              <a:rPr sz="1600" spc="-10" dirty="0">
                <a:latin typeface="Verdana"/>
                <a:cs typeface="Verdana"/>
              </a:rPr>
              <a:t>husband </a:t>
            </a:r>
            <a:r>
              <a:rPr sz="1600" spc="-5" dirty="0">
                <a:latin typeface="Verdana"/>
                <a:cs typeface="Verdana"/>
              </a:rPr>
              <a:t>and</a:t>
            </a:r>
            <a:r>
              <a:rPr sz="1600" spc="215" dirty="0">
                <a:latin typeface="Verdana"/>
                <a:cs typeface="Verdana"/>
              </a:rPr>
              <a:t> </a:t>
            </a:r>
            <a:r>
              <a:rPr sz="1600" spc="-10" dirty="0">
                <a:latin typeface="Verdana"/>
                <a:cs typeface="Verdana"/>
              </a:rPr>
              <a:t>wife</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Nuclear</a:t>
            </a:r>
            <a:r>
              <a:rPr sz="1800" spc="-15" dirty="0">
                <a:latin typeface="Verdana"/>
                <a:cs typeface="Verdana"/>
              </a:rPr>
              <a:t> </a:t>
            </a:r>
            <a:r>
              <a:rPr sz="1800" dirty="0">
                <a:latin typeface="Verdana"/>
                <a:cs typeface="Verdana"/>
              </a:rPr>
              <a:t>Family:</a:t>
            </a:r>
            <a:endParaRPr sz="1800">
              <a:latin typeface="Verdana"/>
              <a:cs typeface="Verdana"/>
            </a:endParaRPr>
          </a:p>
          <a:p>
            <a:pPr marL="1155700" lvl="2" indent="-229235">
              <a:lnSpc>
                <a:spcPct val="100000"/>
              </a:lnSpc>
              <a:spcBef>
                <a:spcPts val="385"/>
              </a:spcBef>
              <a:buClr>
                <a:srgbClr val="99CC00"/>
              </a:buClr>
              <a:buSzPct val="65625"/>
              <a:buFont typeface="Wingdings"/>
              <a:buChar char=""/>
              <a:tabLst>
                <a:tab pos="1156335" algn="l"/>
              </a:tabLst>
            </a:pPr>
            <a:r>
              <a:rPr sz="1600" spc="-10" dirty="0">
                <a:latin typeface="Verdana"/>
                <a:cs typeface="Verdana"/>
              </a:rPr>
              <a:t>Consist </a:t>
            </a:r>
            <a:r>
              <a:rPr sz="1600" spc="-5" dirty="0">
                <a:latin typeface="Verdana"/>
                <a:cs typeface="Verdana"/>
              </a:rPr>
              <a:t>of </a:t>
            </a:r>
            <a:r>
              <a:rPr sz="1600" spc="-10" dirty="0">
                <a:latin typeface="Verdana"/>
                <a:cs typeface="Verdana"/>
              </a:rPr>
              <a:t>Husband </a:t>
            </a:r>
            <a:r>
              <a:rPr sz="1600" spc="-5" dirty="0">
                <a:latin typeface="Verdana"/>
                <a:cs typeface="Verdana"/>
              </a:rPr>
              <a:t>Wife and at </a:t>
            </a:r>
            <a:r>
              <a:rPr sz="1600" spc="-10" dirty="0">
                <a:latin typeface="Verdana"/>
                <a:cs typeface="Verdana"/>
              </a:rPr>
              <a:t>least </a:t>
            </a:r>
            <a:r>
              <a:rPr sz="1600" spc="-5" dirty="0">
                <a:latin typeface="Verdana"/>
                <a:cs typeface="Verdana"/>
              </a:rPr>
              <a:t>one</a:t>
            </a:r>
            <a:r>
              <a:rPr sz="1600" spc="100" dirty="0">
                <a:latin typeface="Verdana"/>
                <a:cs typeface="Verdana"/>
              </a:rPr>
              <a:t> </a:t>
            </a:r>
            <a:r>
              <a:rPr sz="1600" spc="-10" dirty="0">
                <a:latin typeface="Verdana"/>
                <a:cs typeface="Verdana"/>
              </a:rPr>
              <a:t>child</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Extended </a:t>
            </a:r>
            <a:r>
              <a:rPr sz="1800" dirty="0">
                <a:latin typeface="Verdana"/>
                <a:cs typeface="Verdana"/>
              </a:rPr>
              <a:t>Family: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10" dirty="0">
                <a:latin typeface="Verdana"/>
                <a:cs typeface="Verdana"/>
              </a:rPr>
              <a:t>Consist </a:t>
            </a:r>
            <a:r>
              <a:rPr sz="1600" spc="-5" dirty="0">
                <a:latin typeface="Verdana"/>
                <a:cs typeface="Verdana"/>
              </a:rPr>
              <a:t>of a nuclear </a:t>
            </a:r>
            <a:r>
              <a:rPr sz="1600" spc="-10" dirty="0">
                <a:latin typeface="Verdana"/>
                <a:cs typeface="Verdana"/>
              </a:rPr>
              <a:t>family with </a:t>
            </a:r>
            <a:r>
              <a:rPr sz="1600" spc="-5" dirty="0">
                <a:latin typeface="Verdana"/>
                <a:cs typeface="Verdana"/>
              </a:rPr>
              <a:t>at </a:t>
            </a:r>
            <a:r>
              <a:rPr sz="1600" spc="-10" dirty="0">
                <a:latin typeface="Verdana"/>
                <a:cs typeface="Verdana"/>
              </a:rPr>
              <a:t>least </a:t>
            </a:r>
            <a:r>
              <a:rPr sz="1600" spc="-5" dirty="0">
                <a:latin typeface="Verdana"/>
                <a:cs typeface="Verdana"/>
              </a:rPr>
              <a:t>one grand</a:t>
            </a:r>
            <a:r>
              <a:rPr sz="1600" spc="160" dirty="0">
                <a:latin typeface="Verdana"/>
                <a:cs typeface="Verdana"/>
              </a:rPr>
              <a:t> </a:t>
            </a:r>
            <a:r>
              <a:rPr sz="1600" spc="-5" dirty="0">
                <a:latin typeface="Verdana"/>
                <a:cs typeface="Verdana"/>
              </a:rPr>
              <a:t>parent</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dirty="0">
                <a:latin typeface="Verdana"/>
                <a:cs typeface="Verdana"/>
              </a:rPr>
              <a:t>Joint</a:t>
            </a:r>
            <a:r>
              <a:rPr sz="1800" spc="-30" dirty="0">
                <a:latin typeface="Verdana"/>
                <a:cs typeface="Verdana"/>
              </a:rPr>
              <a:t> </a:t>
            </a:r>
            <a:r>
              <a:rPr sz="1800" dirty="0">
                <a:latin typeface="Verdana"/>
                <a:cs typeface="Verdana"/>
              </a:rPr>
              <a:t>Family: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Blood relatives and </a:t>
            </a:r>
            <a:r>
              <a:rPr sz="1600" spc="-10" dirty="0">
                <a:latin typeface="Verdana"/>
                <a:cs typeface="Verdana"/>
              </a:rPr>
              <a:t>their </a:t>
            </a:r>
            <a:r>
              <a:rPr sz="1600" spc="-5" dirty="0">
                <a:latin typeface="Verdana"/>
                <a:cs typeface="Verdana"/>
              </a:rPr>
              <a:t>spouses </a:t>
            </a:r>
            <a:r>
              <a:rPr sz="1600" spc="-10" dirty="0">
                <a:latin typeface="Verdana"/>
                <a:cs typeface="Verdana"/>
              </a:rPr>
              <a:t>with </a:t>
            </a:r>
            <a:r>
              <a:rPr sz="1600" spc="-5" dirty="0">
                <a:latin typeface="Verdana"/>
                <a:cs typeface="Verdana"/>
              </a:rPr>
              <a:t>kids staying</a:t>
            </a:r>
            <a:r>
              <a:rPr sz="1600" spc="170" dirty="0">
                <a:latin typeface="Verdana"/>
                <a:cs typeface="Verdana"/>
              </a:rPr>
              <a:t> </a:t>
            </a:r>
            <a:r>
              <a:rPr sz="1600" spc="-5" dirty="0">
                <a:latin typeface="Verdana"/>
                <a:cs typeface="Verdana"/>
              </a:rPr>
              <a:t>together</a:t>
            </a:r>
            <a:endParaRPr sz="16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New </a:t>
            </a:r>
            <a:r>
              <a:rPr sz="2000" dirty="0">
                <a:latin typeface="Verdana"/>
                <a:cs typeface="Verdana"/>
              </a:rPr>
              <a:t>Modes of</a:t>
            </a:r>
            <a:r>
              <a:rPr sz="2000" spc="-60" dirty="0">
                <a:latin typeface="Verdana"/>
                <a:cs typeface="Verdana"/>
              </a:rPr>
              <a:t> </a:t>
            </a:r>
            <a:r>
              <a:rPr sz="2000" spc="-5" dirty="0">
                <a:latin typeface="Verdana"/>
                <a:cs typeface="Verdana"/>
              </a:rPr>
              <a:t>Family</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dirty="0">
                <a:latin typeface="Verdana"/>
                <a:cs typeface="Verdana"/>
              </a:rPr>
              <a:t>Blended</a:t>
            </a:r>
            <a:r>
              <a:rPr sz="1800" spc="-5" dirty="0">
                <a:latin typeface="Verdana"/>
                <a:cs typeface="Verdana"/>
              </a:rPr>
              <a:t> </a:t>
            </a:r>
            <a:r>
              <a:rPr sz="1800" dirty="0">
                <a:latin typeface="Verdana"/>
                <a:cs typeface="Verdana"/>
              </a:rPr>
              <a:t>Family: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A </a:t>
            </a:r>
            <a:r>
              <a:rPr sz="1600" spc="-10" dirty="0">
                <a:latin typeface="Verdana"/>
                <a:cs typeface="Verdana"/>
              </a:rPr>
              <a:t>family in which either </a:t>
            </a:r>
            <a:r>
              <a:rPr sz="1600" spc="-5" dirty="0">
                <a:latin typeface="Verdana"/>
                <a:cs typeface="Verdana"/>
              </a:rPr>
              <a:t>or both partner </a:t>
            </a:r>
            <a:r>
              <a:rPr sz="1600" spc="-10" dirty="0">
                <a:latin typeface="Verdana"/>
                <a:cs typeface="Verdana"/>
              </a:rPr>
              <a:t>were previously</a:t>
            </a:r>
            <a:r>
              <a:rPr sz="1600" spc="229" dirty="0">
                <a:latin typeface="Verdana"/>
                <a:cs typeface="Verdana"/>
              </a:rPr>
              <a:t> </a:t>
            </a:r>
            <a:r>
              <a:rPr sz="1600" spc="-5" dirty="0">
                <a:latin typeface="Verdana"/>
                <a:cs typeface="Verdana"/>
              </a:rPr>
              <a:t>married</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dirty="0">
                <a:latin typeface="Verdana"/>
                <a:cs typeface="Verdana"/>
              </a:rPr>
              <a:t>Single </a:t>
            </a:r>
            <a:r>
              <a:rPr sz="1800" spc="-5" dirty="0">
                <a:latin typeface="Verdana"/>
                <a:cs typeface="Verdana"/>
              </a:rPr>
              <a:t>Parent</a:t>
            </a:r>
            <a:r>
              <a:rPr sz="1800" spc="-20" dirty="0">
                <a:latin typeface="Verdana"/>
                <a:cs typeface="Verdana"/>
              </a:rPr>
              <a:t> </a:t>
            </a:r>
            <a:r>
              <a:rPr sz="1800" dirty="0">
                <a:latin typeface="Verdana"/>
                <a:cs typeface="Verdana"/>
              </a:rPr>
              <a:t>Family: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A </a:t>
            </a:r>
            <a:r>
              <a:rPr sz="1600" spc="-10" dirty="0">
                <a:latin typeface="Verdana"/>
                <a:cs typeface="Verdana"/>
              </a:rPr>
              <a:t>family in which </a:t>
            </a:r>
            <a:r>
              <a:rPr sz="1600" spc="-5" dirty="0">
                <a:latin typeface="Verdana"/>
                <a:cs typeface="Verdana"/>
              </a:rPr>
              <a:t>only one of </a:t>
            </a:r>
            <a:r>
              <a:rPr sz="1600" spc="-10" dirty="0">
                <a:latin typeface="Verdana"/>
                <a:cs typeface="Verdana"/>
              </a:rPr>
              <a:t>the parent is</a:t>
            </a:r>
            <a:r>
              <a:rPr sz="1600" spc="165" dirty="0">
                <a:latin typeface="Verdana"/>
                <a:cs typeface="Verdana"/>
              </a:rPr>
              <a:t> </a:t>
            </a:r>
            <a:r>
              <a:rPr sz="1600" spc="-10" dirty="0">
                <a:latin typeface="Verdana"/>
                <a:cs typeface="Verdana"/>
              </a:rPr>
              <a:t>present</a:t>
            </a:r>
            <a:endParaRPr sz="16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dirty="0">
                <a:latin typeface="Verdana"/>
                <a:cs typeface="Verdana"/>
              </a:rPr>
              <a:t>Unmarried</a:t>
            </a:r>
            <a:r>
              <a:rPr sz="1800" spc="-35" dirty="0">
                <a:latin typeface="Verdana"/>
                <a:cs typeface="Verdana"/>
              </a:rPr>
              <a:t> </a:t>
            </a:r>
            <a:r>
              <a:rPr sz="1800" dirty="0">
                <a:latin typeface="Verdana"/>
                <a:cs typeface="Verdana"/>
              </a:rPr>
              <a:t>Family: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Parents, unmarried, </a:t>
            </a:r>
            <a:r>
              <a:rPr sz="1600" spc="-10" dirty="0">
                <a:latin typeface="Verdana"/>
                <a:cs typeface="Verdana"/>
              </a:rPr>
              <a:t>but </a:t>
            </a:r>
            <a:r>
              <a:rPr sz="1600" spc="-5" dirty="0">
                <a:latin typeface="Verdana"/>
                <a:cs typeface="Verdana"/>
              </a:rPr>
              <a:t>living</a:t>
            </a:r>
            <a:r>
              <a:rPr sz="1600" spc="80" dirty="0">
                <a:latin typeface="Verdana"/>
                <a:cs typeface="Verdana"/>
              </a:rPr>
              <a:t> </a:t>
            </a:r>
            <a:r>
              <a:rPr sz="1600" spc="-5" dirty="0">
                <a:latin typeface="Verdana"/>
                <a:cs typeface="Verdana"/>
              </a:rPr>
              <a:t>together</a:t>
            </a:r>
            <a:endParaRPr sz="16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Communal</a:t>
            </a:r>
            <a:r>
              <a:rPr sz="1800" spc="-30" dirty="0">
                <a:latin typeface="Verdana"/>
                <a:cs typeface="Verdana"/>
              </a:rPr>
              <a:t> </a:t>
            </a:r>
            <a:r>
              <a:rPr sz="1800" dirty="0">
                <a:latin typeface="Verdana"/>
                <a:cs typeface="Verdana"/>
              </a:rPr>
              <a:t>Family:</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A group of </a:t>
            </a:r>
            <a:r>
              <a:rPr sz="1600" spc="-10" dirty="0">
                <a:latin typeface="Verdana"/>
                <a:cs typeface="Verdana"/>
              </a:rPr>
              <a:t>families living </a:t>
            </a:r>
            <a:r>
              <a:rPr sz="1600" spc="-5" dirty="0">
                <a:latin typeface="Verdana"/>
                <a:cs typeface="Verdana"/>
              </a:rPr>
              <a:t>together and sharing</a:t>
            </a:r>
            <a:r>
              <a:rPr sz="1600" spc="204" dirty="0">
                <a:latin typeface="Verdana"/>
                <a:cs typeface="Verdana"/>
              </a:rPr>
              <a:t> </a:t>
            </a:r>
            <a:r>
              <a:rPr sz="1600" spc="-10" dirty="0">
                <a:latin typeface="Verdana"/>
                <a:cs typeface="Verdana"/>
              </a:rPr>
              <a:t>responsibility</a:t>
            </a:r>
            <a:endParaRPr sz="1600">
              <a:latin typeface="Verdana"/>
              <a:cs typeface="Verdana"/>
            </a:endParaRPr>
          </a:p>
        </p:txBody>
      </p:sp>
    </p:spTree>
    <p:extLst>
      <p:ext uri="{BB962C8B-B14F-4D97-AF65-F5344CB8AC3E}">
        <p14:creationId xmlns:p14="http://schemas.microsoft.com/office/powerpoint/2010/main" val="23520990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5576" y="476672"/>
            <a:ext cx="6984776" cy="626797"/>
          </a:xfrm>
          <a:prstGeom prst="rect">
            <a:avLst/>
          </a:prstGeom>
        </p:spPr>
        <p:txBody>
          <a:bodyPr vert="horz" wrap="square" lIns="0" tIns="11135" rIns="0" bIns="0" rtlCol="0">
            <a:spAutoFit/>
          </a:bodyPr>
          <a:lstStyle/>
          <a:p>
            <a:pPr marL="11135">
              <a:spcBef>
                <a:spcPts val="88"/>
              </a:spcBef>
            </a:pPr>
            <a:r>
              <a:rPr lang="en-IN" b="1" dirty="0" smtClean="0">
                <a:solidFill>
                  <a:schemeClr val="bg1"/>
                </a:solidFill>
                <a:latin typeface="Arial"/>
                <a:cs typeface="Arial"/>
              </a:rPr>
              <a:t>Reference </a:t>
            </a:r>
            <a:r>
              <a:rPr b="1" dirty="0" smtClean="0">
                <a:solidFill>
                  <a:schemeClr val="bg1"/>
                </a:solidFill>
                <a:latin typeface="Arial"/>
                <a:cs typeface="Arial"/>
              </a:rPr>
              <a:t>Group</a:t>
            </a:r>
            <a:r>
              <a:rPr b="1" spc="-100" dirty="0" smtClean="0">
                <a:solidFill>
                  <a:schemeClr val="bg1"/>
                </a:solidFill>
                <a:latin typeface="Arial"/>
                <a:cs typeface="Arial"/>
              </a:rPr>
              <a:t> </a:t>
            </a:r>
            <a:r>
              <a:rPr b="1" spc="-4" dirty="0">
                <a:solidFill>
                  <a:schemeClr val="bg1"/>
                </a:solidFill>
                <a:latin typeface="Arial"/>
                <a:cs typeface="Arial"/>
              </a:rPr>
              <a:t>influences</a:t>
            </a:r>
          </a:p>
        </p:txBody>
      </p:sp>
      <p:sp>
        <p:nvSpPr>
          <p:cNvPr id="3" name="object 3"/>
          <p:cNvSpPr/>
          <p:nvPr/>
        </p:nvSpPr>
        <p:spPr>
          <a:xfrm>
            <a:off x="539552" y="2273859"/>
            <a:ext cx="8352928" cy="2523293"/>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7566101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79511" y="293320"/>
            <a:ext cx="7167299" cy="442131"/>
          </a:xfrm>
          <a:prstGeom prst="rect">
            <a:avLst/>
          </a:prstGeom>
        </p:spPr>
        <p:txBody>
          <a:bodyPr vert="horz" wrap="square" lIns="0" tIns="11135" rIns="0" bIns="0" rtlCol="0">
            <a:spAutoFit/>
          </a:bodyPr>
          <a:lstStyle/>
          <a:p>
            <a:pPr marL="11135">
              <a:spcBef>
                <a:spcPts val="88"/>
              </a:spcBef>
            </a:pPr>
            <a:r>
              <a:rPr sz="2800" spc="-4" dirty="0">
                <a:latin typeface="Arial"/>
                <a:cs typeface="Arial"/>
              </a:rPr>
              <a:t>Reference Group</a:t>
            </a:r>
            <a:r>
              <a:rPr sz="2800" spc="-92" dirty="0">
                <a:latin typeface="Arial"/>
                <a:cs typeface="Arial"/>
              </a:rPr>
              <a:t> </a:t>
            </a:r>
            <a:r>
              <a:rPr sz="2800" spc="-4" dirty="0">
                <a:latin typeface="Arial"/>
                <a:cs typeface="Arial"/>
              </a:rPr>
              <a:t>Influence</a:t>
            </a:r>
            <a:endParaRPr sz="2800" dirty="0">
              <a:latin typeface="Arial"/>
              <a:cs typeface="Arial"/>
            </a:endParaRPr>
          </a:p>
        </p:txBody>
      </p:sp>
      <p:sp>
        <p:nvSpPr>
          <p:cNvPr id="4" name="object 4"/>
          <p:cNvSpPr txBox="1"/>
          <p:nvPr/>
        </p:nvSpPr>
        <p:spPr>
          <a:xfrm>
            <a:off x="179511" y="900544"/>
            <a:ext cx="7920484" cy="303070"/>
          </a:xfrm>
          <a:prstGeom prst="rect">
            <a:avLst/>
          </a:prstGeom>
        </p:spPr>
        <p:txBody>
          <a:bodyPr vert="horz" wrap="square" lIns="0" tIns="10579" rIns="0" bIns="0" rtlCol="0">
            <a:spAutoFit/>
          </a:bodyPr>
          <a:lstStyle/>
          <a:p>
            <a:pPr marL="11135">
              <a:spcBef>
                <a:spcPts val="83"/>
              </a:spcBef>
            </a:pPr>
            <a:r>
              <a:rPr sz="1900" spc="-4" dirty="0">
                <a:latin typeface="Arial"/>
                <a:cs typeface="Arial"/>
              </a:rPr>
              <a:t>Reference Groups Change as the Situation</a:t>
            </a:r>
            <a:r>
              <a:rPr sz="1900" spc="44" dirty="0">
                <a:latin typeface="Arial"/>
                <a:cs typeface="Arial"/>
              </a:rPr>
              <a:t> </a:t>
            </a:r>
            <a:r>
              <a:rPr sz="1900" spc="-4" dirty="0">
                <a:latin typeface="Arial"/>
                <a:cs typeface="Arial"/>
              </a:rPr>
              <a:t>Changes</a:t>
            </a:r>
            <a:endParaRPr sz="1900" dirty="0">
              <a:latin typeface="Arial"/>
              <a:cs typeface="Arial"/>
            </a:endParaRPr>
          </a:p>
        </p:txBody>
      </p:sp>
      <p:sp>
        <p:nvSpPr>
          <p:cNvPr id="5" name="object 5"/>
          <p:cNvSpPr/>
          <p:nvPr/>
        </p:nvSpPr>
        <p:spPr>
          <a:xfrm>
            <a:off x="1259632" y="1484784"/>
            <a:ext cx="6087178" cy="4971152"/>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7958003" y="6302047"/>
            <a:ext cx="283985" cy="153888"/>
          </a:xfrm>
          <a:prstGeom prst="rect">
            <a:avLst/>
          </a:prstGeom>
        </p:spPr>
        <p:txBody>
          <a:bodyPr vert="horz" wrap="square" lIns="0" tIns="0" rIns="0" bIns="0" rtlCol="0">
            <a:spAutoFit/>
          </a:bodyPr>
          <a:lstStyle/>
          <a:p>
            <a:pPr marL="11135"/>
            <a:r>
              <a:rPr sz="1000" b="1" spc="-4" dirty="0">
                <a:latin typeface="Arial"/>
                <a:cs typeface="Arial"/>
              </a:rPr>
              <a:t>14-</a:t>
            </a:r>
            <a:fld id="{81D60167-4931-47E6-BA6A-407CBD079E47}" type="slidenum">
              <a:rPr sz="1000" b="1" spc="-4" dirty="0">
                <a:latin typeface="Arial"/>
                <a:cs typeface="Arial"/>
              </a:rPr>
              <a:pPr marL="11135"/>
              <a:t>71</a:t>
            </a:fld>
            <a:endParaRPr sz="1000">
              <a:latin typeface="Arial"/>
              <a:cs typeface="Arial"/>
            </a:endParaRPr>
          </a:p>
        </p:txBody>
      </p:sp>
    </p:spTree>
    <p:extLst>
      <p:ext uri="{BB962C8B-B14F-4D97-AF65-F5344CB8AC3E}">
        <p14:creationId xmlns:p14="http://schemas.microsoft.com/office/powerpoint/2010/main" val="13711116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59" y="260648"/>
            <a:ext cx="7315200" cy="1154097"/>
          </a:xfrm>
        </p:spPr>
        <p:txBody>
          <a:bodyPr/>
          <a:lstStyle/>
          <a:p>
            <a:r>
              <a:rPr lang="en-IN" dirty="0" smtClean="0"/>
              <a:t>Types of Reference Groups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91255442"/>
              </p:ext>
            </p:extLst>
          </p:nvPr>
        </p:nvGraphicFramePr>
        <p:xfrm>
          <a:off x="179388" y="1412875"/>
          <a:ext cx="8713787" cy="5111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103197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7315200" cy="1154097"/>
          </a:xfrm>
        </p:spPr>
        <p:txBody>
          <a:bodyPr/>
          <a:lstStyle/>
          <a:p>
            <a:r>
              <a:rPr lang="en-IN" dirty="0" smtClean="0"/>
              <a:t>Primary Reference Group</a:t>
            </a:r>
            <a:endParaRPr lang="en-IN" dirty="0"/>
          </a:p>
        </p:txBody>
      </p:sp>
      <p:sp>
        <p:nvSpPr>
          <p:cNvPr id="3" name="Content Placeholder 2"/>
          <p:cNvSpPr>
            <a:spLocks noGrp="1"/>
          </p:cNvSpPr>
          <p:nvPr>
            <p:ph idx="1"/>
          </p:nvPr>
        </p:nvSpPr>
        <p:spPr>
          <a:xfrm>
            <a:off x="323528" y="1484784"/>
            <a:ext cx="8208912" cy="4968551"/>
          </a:xfrm>
        </p:spPr>
        <p:txBody>
          <a:bodyPr/>
          <a:lstStyle/>
          <a:p>
            <a:r>
              <a:rPr lang="en-IN" dirty="0" smtClean="0"/>
              <a:t>Face to face interactions</a:t>
            </a:r>
          </a:p>
          <a:p>
            <a:r>
              <a:rPr lang="en-IN" dirty="0" smtClean="0"/>
              <a:t>Someone you see and </a:t>
            </a:r>
            <a:r>
              <a:rPr lang="en-IN" dirty="0" err="1" smtClean="0"/>
              <a:t>idoilise</a:t>
            </a:r>
            <a:endParaRPr lang="en-IN" dirty="0" smtClean="0"/>
          </a:p>
          <a:p>
            <a:r>
              <a:rPr lang="en-IN" dirty="0" smtClean="0"/>
              <a:t>Small, emotionally connected</a:t>
            </a:r>
          </a:p>
          <a:p>
            <a:r>
              <a:rPr lang="en-IN" dirty="0" smtClean="0"/>
              <a:t>Usually family member, friend</a:t>
            </a:r>
          </a:p>
          <a:p>
            <a:r>
              <a:rPr lang="en-IN" dirty="0" smtClean="0"/>
              <a:t>Someone who you have seen </a:t>
            </a:r>
          </a:p>
          <a:p>
            <a:pPr marL="45720" indent="0">
              <a:buNone/>
            </a:pPr>
            <a:r>
              <a:rPr lang="en-IN" dirty="0" err="1" smtClean="0"/>
              <a:t>sucessful</a:t>
            </a:r>
            <a:endParaRPr lang="en-IN"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0071" y="2924944"/>
            <a:ext cx="5164554" cy="3872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32259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792"/>
            <a:ext cx="7315200" cy="1154097"/>
          </a:xfrm>
        </p:spPr>
        <p:txBody>
          <a:bodyPr/>
          <a:lstStyle/>
          <a:p>
            <a:r>
              <a:rPr lang="en-IN" dirty="0" smtClean="0"/>
              <a:t>Secondary Reference Group</a:t>
            </a:r>
            <a:endParaRPr lang="en-IN" dirty="0"/>
          </a:p>
        </p:txBody>
      </p:sp>
      <p:sp>
        <p:nvSpPr>
          <p:cNvPr id="3" name="Content Placeholder 2"/>
          <p:cNvSpPr>
            <a:spLocks noGrp="1"/>
          </p:cNvSpPr>
          <p:nvPr>
            <p:ph idx="1"/>
          </p:nvPr>
        </p:nvSpPr>
        <p:spPr>
          <a:xfrm>
            <a:off x="179512" y="1268760"/>
            <a:ext cx="8712968" cy="5256583"/>
          </a:xfrm>
        </p:spPr>
        <p:txBody>
          <a:bodyPr/>
          <a:lstStyle/>
          <a:p>
            <a:r>
              <a:rPr lang="en-IN" dirty="0" smtClean="0"/>
              <a:t>Indirect Influence</a:t>
            </a:r>
          </a:p>
          <a:p>
            <a:r>
              <a:rPr lang="en-IN" dirty="0" smtClean="0"/>
              <a:t>Try and find contact</a:t>
            </a:r>
          </a:p>
          <a:p>
            <a:r>
              <a:rPr lang="en-IN" dirty="0" smtClean="0"/>
              <a:t>Celebrities, </a:t>
            </a:r>
            <a:r>
              <a:rPr lang="en-IN" dirty="0" err="1" smtClean="0"/>
              <a:t>religuous</a:t>
            </a:r>
            <a:r>
              <a:rPr lang="en-IN" dirty="0" smtClean="0"/>
              <a:t> Gurus, Sportsperson</a:t>
            </a:r>
          </a:p>
          <a:p>
            <a:r>
              <a:rPr lang="en-IN" dirty="0" smtClean="0"/>
              <a:t>Someone you wish to be</a:t>
            </a:r>
          </a:p>
          <a:p>
            <a:endParaRPr lang="en-IN"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2357437"/>
            <a:ext cx="21336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283" r="17332"/>
          <a:stretch/>
        </p:blipFill>
        <p:spPr bwMode="auto">
          <a:xfrm>
            <a:off x="3131840" y="3717032"/>
            <a:ext cx="3138553" cy="2911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360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315200" cy="1154097"/>
          </a:xfrm>
        </p:spPr>
        <p:txBody>
          <a:bodyPr/>
          <a:lstStyle/>
          <a:p>
            <a:r>
              <a:rPr lang="en-IN" dirty="0" smtClean="0"/>
              <a:t>Normative Reference Group</a:t>
            </a:r>
            <a:endParaRPr lang="en-IN" dirty="0"/>
          </a:p>
        </p:txBody>
      </p:sp>
      <p:sp>
        <p:nvSpPr>
          <p:cNvPr id="3" name="Content Placeholder 2"/>
          <p:cNvSpPr>
            <a:spLocks noGrp="1"/>
          </p:cNvSpPr>
          <p:nvPr>
            <p:ph idx="1"/>
          </p:nvPr>
        </p:nvSpPr>
        <p:spPr>
          <a:xfrm>
            <a:off x="107504" y="1196753"/>
            <a:ext cx="8122096" cy="5112608"/>
          </a:xfrm>
        </p:spPr>
        <p:txBody>
          <a:bodyPr/>
          <a:lstStyle/>
          <a:p>
            <a:r>
              <a:rPr lang="en-IN" dirty="0" smtClean="0"/>
              <a:t>Influence general / broadly defined values /  behaviour</a:t>
            </a:r>
          </a:p>
          <a:p>
            <a:r>
              <a:rPr lang="en-IN" dirty="0" smtClean="0"/>
              <a:t>Mother teaching child ethical behaviour</a:t>
            </a:r>
          </a:p>
          <a:p>
            <a:r>
              <a:rPr lang="en-IN" dirty="0" smtClean="0"/>
              <a:t>Teacher educating student</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1666" y="2348880"/>
            <a:ext cx="4403635"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59" y="3429000"/>
            <a:ext cx="3109547" cy="2883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47516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3" y="32792"/>
            <a:ext cx="7315200" cy="1154097"/>
          </a:xfrm>
        </p:spPr>
        <p:txBody>
          <a:bodyPr/>
          <a:lstStyle/>
          <a:p>
            <a:r>
              <a:rPr lang="en-IN" dirty="0" smtClean="0"/>
              <a:t>Contractual Reference Group</a:t>
            </a:r>
            <a:endParaRPr lang="en-IN" dirty="0"/>
          </a:p>
        </p:txBody>
      </p:sp>
      <p:sp>
        <p:nvSpPr>
          <p:cNvPr id="3" name="Content Placeholder 2"/>
          <p:cNvSpPr>
            <a:spLocks noGrp="1"/>
          </p:cNvSpPr>
          <p:nvPr>
            <p:ph idx="1"/>
          </p:nvPr>
        </p:nvSpPr>
        <p:spPr>
          <a:xfrm>
            <a:off x="179512" y="1268760"/>
            <a:ext cx="8856984" cy="5400599"/>
          </a:xfrm>
        </p:spPr>
        <p:txBody>
          <a:bodyPr>
            <a:normAutofit/>
          </a:bodyPr>
          <a:lstStyle/>
          <a:p>
            <a:pPr>
              <a:lnSpc>
                <a:spcPct val="150000"/>
              </a:lnSpc>
            </a:pPr>
            <a:r>
              <a:rPr lang="en-IN" sz="2400" dirty="0" smtClean="0">
                <a:latin typeface="Times New Roman" pitchFamily="18" charset="0"/>
                <a:cs typeface="Times New Roman" pitchFamily="18" charset="0"/>
              </a:rPr>
              <a:t>Formal or Informal reference group</a:t>
            </a:r>
          </a:p>
          <a:p>
            <a:pPr>
              <a:lnSpc>
                <a:spcPct val="150000"/>
              </a:lnSpc>
            </a:pPr>
            <a:r>
              <a:rPr lang="en-IN" sz="2400" dirty="0" smtClean="0">
                <a:latin typeface="Times New Roman" pitchFamily="18" charset="0"/>
                <a:cs typeface="Times New Roman" pitchFamily="18" charset="0"/>
              </a:rPr>
              <a:t>Regular face –to-face contact with this group</a:t>
            </a:r>
          </a:p>
          <a:p>
            <a:pPr>
              <a:lnSpc>
                <a:spcPct val="150000"/>
              </a:lnSpc>
            </a:pPr>
            <a:r>
              <a:rPr lang="en-IN" sz="2400" dirty="0" smtClean="0">
                <a:latin typeface="Times New Roman" pitchFamily="18" charset="0"/>
                <a:cs typeface="Times New Roman" pitchFamily="18" charset="0"/>
              </a:rPr>
              <a:t>Tends to agree with the values, attitudes &amp; standards of the group</a:t>
            </a:r>
          </a:p>
          <a:p>
            <a:pPr>
              <a:lnSpc>
                <a:spcPct val="150000"/>
              </a:lnSpc>
            </a:pPr>
            <a:r>
              <a:rPr lang="en-IN" sz="2400" dirty="0" smtClean="0">
                <a:latin typeface="Times New Roman" pitchFamily="18" charset="0"/>
                <a:cs typeface="Times New Roman" pitchFamily="18" charset="0"/>
              </a:rPr>
              <a:t>Since he is influenced with the group, it is shown in his buying behaviour</a:t>
            </a:r>
          </a:p>
          <a:p>
            <a:pPr>
              <a:lnSpc>
                <a:spcPct val="150000"/>
              </a:lnSpc>
            </a:pPr>
            <a:r>
              <a:rPr lang="en-IN" sz="2400" dirty="0" err="1" smtClean="0">
                <a:latin typeface="Times New Roman" pitchFamily="18" charset="0"/>
                <a:cs typeface="Times New Roman" pitchFamily="18" charset="0"/>
              </a:rPr>
              <a:t>Eg</a:t>
            </a:r>
            <a:r>
              <a:rPr lang="en-IN" sz="2400" dirty="0" smtClean="0">
                <a:latin typeface="Times New Roman" pitchFamily="18" charset="0"/>
                <a:cs typeface="Times New Roman" pitchFamily="18" charset="0"/>
              </a:rPr>
              <a:t>. Red Bull</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228099732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32" y="32792"/>
            <a:ext cx="7315200" cy="1154097"/>
          </a:xfrm>
        </p:spPr>
        <p:txBody>
          <a:bodyPr/>
          <a:lstStyle/>
          <a:p>
            <a:r>
              <a:rPr lang="en-IN" dirty="0" smtClean="0"/>
              <a:t>Avoidance Reference Group</a:t>
            </a:r>
            <a:endParaRPr lang="en-IN" dirty="0"/>
          </a:p>
        </p:txBody>
      </p:sp>
      <p:sp>
        <p:nvSpPr>
          <p:cNvPr id="3" name="Content Placeholder 2"/>
          <p:cNvSpPr>
            <a:spLocks noGrp="1"/>
          </p:cNvSpPr>
          <p:nvPr>
            <p:ph idx="1"/>
          </p:nvPr>
        </p:nvSpPr>
        <p:spPr>
          <a:xfrm>
            <a:off x="251520" y="1196752"/>
            <a:ext cx="8568952" cy="5400599"/>
          </a:xfrm>
        </p:spPr>
        <p:txBody>
          <a:bodyPr>
            <a:normAutofit/>
          </a:bodyPr>
          <a:lstStyle/>
          <a:p>
            <a:pPr>
              <a:lnSpc>
                <a:spcPct val="150000"/>
              </a:lnSpc>
            </a:pPr>
            <a:r>
              <a:rPr lang="en-IN" sz="2400" dirty="0" smtClean="0">
                <a:latin typeface="Times New Roman" pitchFamily="18" charset="0"/>
                <a:cs typeface="Times New Roman" pitchFamily="18" charset="0"/>
              </a:rPr>
              <a:t>Does not want to be a part of the group</a:t>
            </a:r>
          </a:p>
          <a:p>
            <a:pPr>
              <a:lnSpc>
                <a:spcPct val="150000"/>
              </a:lnSpc>
            </a:pPr>
            <a:r>
              <a:rPr lang="en-IN" sz="2400" dirty="0" smtClean="0">
                <a:latin typeface="Times New Roman" pitchFamily="18" charset="0"/>
                <a:cs typeface="Times New Roman" pitchFamily="18" charset="0"/>
              </a:rPr>
              <a:t>Avoids, Stays away</a:t>
            </a:r>
          </a:p>
          <a:p>
            <a:pPr>
              <a:lnSpc>
                <a:spcPct val="150000"/>
              </a:lnSpc>
            </a:pPr>
            <a:r>
              <a:rPr lang="en-IN" sz="2400" dirty="0" smtClean="0">
                <a:latin typeface="Times New Roman" pitchFamily="18" charset="0"/>
                <a:cs typeface="Times New Roman" pitchFamily="18" charset="0"/>
              </a:rPr>
              <a:t>No face-to-face contact</a:t>
            </a:r>
          </a:p>
          <a:p>
            <a:pPr>
              <a:lnSpc>
                <a:spcPct val="150000"/>
              </a:lnSpc>
            </a:pPr>
            <a:r>
              <a:rPr lang="en-IN" sz="2400" dirty="0" smtClean="0">
                <a:latin typeface="Times New Roman" pitchFamily="18" charset="0"/>
                <a:cs typeface="Times New Roman" pitchFamily="18" charset="0"/>
              </a:rPr>
              <a:t>Does not approve of value attitudes and behaviours</a:t>
            </a:r>
          </a:p>
          <a:p>
            <a:pPr>
              <a:lnSpc>
                <a:spcPct val="150000"/>
              </a:lnSpc>
            </a:pPr>
            <a:r>
              <a:rPr lang="en-IN" sz="2400" dirty="0" smtClean="0">
                <a:latin typeface="Times New Roman" pitchFamily="18" charset="0"/>
                <a:cs typeface="Times New Roman" pitchFamily="18" charset="0"/>
              </a:rPr>
              <a:t>Does not buy products endorsed by this group</a:t>
            </a:r>
          </a:p>
          <a:p>
            <a:pPr>
              <a:lnSpc>
                <a:spcPct val="150000"/>
              </a:lnSpc>
            </a:pPr>
            <a:r>
              <a:rPr lang="en-IN" sz="2400" dirty="0" err="1" smtClean="0">
                <a:latin typeface="Times New Roman" pitchFamily="18" charset="0"/>
                <a:cs typeface="Times New Roman" pitchFamily="18" charset="0"/>
              </a:rPr>
              <a:t>Eg</a:t>
            </a:r>
            <a:r>
              <a:rPr lang="en-IN" sz="2400" dirty="0" smtClean="0">
                <a:latin typeface="Times New Roman" pitchFamily="18" charset="0"/>
                <a:cs typeface="Times New Roman" pitchFamily="18" charset="0"/>
              </a:rPr>
              <a:t>. Drugs, Cigarettes</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1973696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77" y="32792"/>
            <a:ext cx="7315200" cy="1154097"/>
          </a:xfrm>
        </p:spPr>
        <p:txBody>
          <a:bodyPr/>
          <a:lstStyle/>
          <a:p>
            <a:r>
              <a:rPr lang="en-IN" dirty="0" err="1" smtClean="0"/>
              <a:t>Disclaimant</a:t>
            </a:r>
            <a:r>
              <a:rPr lang="en-IN" dirty="0" smtClean="0"/>
              <a:t> Reference Group</a:t>
            </a:r>
            <a:endParaRPr lang="en-IN" dirty="0"/>
          </a:p>
        </p:txBody>
      </p:sp>
      <p:sp>
        <p:nvSpPr>
          <p:cNvPr id="3" name="Content Placeholder 2"/>
          <p:cNvSpPr>
            <a:spLocks noGrp="1"/>
          </p:cNvSpPr>
          <p:nvPr>
            <p:ph idx="1"/>
          </p:nvPr>
        </p:nvSpPr>
        <p:spPr>
          <a:xfrm>
            <a:off x="107504" y="1412776"/>
            <a:ext cx="8856984" cy="5256583"/>
          </a:xfrm>
        </p:spPr>
        <p:txBody>
          <a:bodyPr/>
          <a:lstStyle/>
          <a:p>
            <a:pPr>
              <a:lnSpc>
                <a:spcPct val="150000"/>
              </a:lnSpc>
            </a:pPr>
            <a:r>
              <a:rPr lang="en-IN" dirty="0" smtClean="0"/>
              <a:t>Is a part of the group but does not believe in Group’s values</a:t>
            </a:r>
          </a:p>
          <a:p>
            <a:pPr>
              <a:lnSpc>
                <a:spcPct val="150000"/>
              </a:lnSpc>
            </a:pPr>
            <a:r>
              <a:rPr lang="en-IN" dirty="0" smtClean="0"/>
              <a:t>He does not want to be a part of the group since he feels he does not belong there</a:t>
            </a:r>
          </a:p>
          <a:p>
            <a:pPr>
              <a:lnSpc>
                <a:spcPct val="150000"/>
              </a:lnSpc>
            </a:pPr>
            <a:r>
              <a:rPr lang="en-IN" dirty="0" smtClean="0"/>
              <a:t>Opposes their values, attitudes etc.</a:t>
            </a:r>
            <a:endParaRPr lang="en-IN" dirty="0"/>
          </a:p>
        </p:txBody>
      </p:sp>
    </p:spTree>
    <p:extLst>
      <p:ext uri="{BB962C8B-B14F-4D97-AF65-F5344CB8AC3E}">
        <p14:creationId xmlns:p14="http://schemas.microsoft.com/office/powerpoint/2010/main" val="33933617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58" y="11899"/>
            <a:ext cx="8934198" cy="792088"/>
          </a:xfrm>
        </p:spPr>
        <p:txBody>
          <a:bodyPr>
            <a:normAutofit fontScale="90000"/>
          </a:bodyPr>
          <a:lstStyle/>
          <a:p>
            <a:r>
              <a:rPr lang="en-IN" sz="3200" dirty="0" smtClean="0"/>
              <a:t>Factors that influence Reference Group Influence</a:t>
            </a:r>
            <a:endParaRPr lang="en-IN" sz="3200" dirty="0"/>
          </a:p>
        </p:txBody>
      </p:sp>
      <p:sp>
        <p:nvSpPr>
          <p:cNvPr id="3" name="Content Placeholder 2"/>
          <p:cNvSpPr>
            <a:spLocks noGrp="1"/>
          </p:cNvSpPr>
          <p:nvPr>
            <p:ph idx="1"/>
          </p:nvPr>
        </p:nvSpPr>
        <p:spPr>
          <a:xfrm>
            <a:off x="107504" y="908720"/>
            <a:ext cx="8784976" cy="5328591"/>
          </a:xfrm>
        </p:spPr>
        <p:txBody>
          <a:bodyPr>
            <a:noAutofit/>
          </a:bodyPr>
          <a:lstStyle/>
          <a:p>
            <a:pPr>
              <a:lnSpc>
                <a:spcPct val="150000"/>
              </a:lnSpc>
            </a:pPr>
            <a:r>
              <a:rPr lang="en-IN" sz="2400" dirty="0" smtClean="0">
                <a:latin typeface="Times New Roman" pitchFamily="18" charset="0"/>
                <a:cs typeface="Times New Roman" pitchFamily="18" charset="0"/>
              </a:rPr>
              <a:t>Information &amp; Experience – Well-informed &amp; experienced consumers are self-dependant &amp; self-supportive. Do not need reference group influences</a:t>
            </a:r>
          </a:p>
          <a:p>
            <a:pPr>
              <a:lnSpc>
                <a:spcPct val="150000"/>
              </a:lnSpc>
            </a:pPr>
            <a:r>
              <a:rPr lang="en-IN" sz="2400" dirty="0" smtClean="0">
                <a:latin typeface="Times New Roman" pitchFamily="18" charset="0"/>
                <a:cs typeface="Times New Roman" pitchFamily="18" charset="0"/>
              </a:rPr>
              <a:t>Credibility – of the Opinion Leader / Influencer</a:t>
            </a:r>
          </a:p>
          <a:p>
            <a:pPr>
              <a:lnSpc>
                <a:spcPct val="150000"/>
              </a:lnSpc>
            </a:pPr>
            <a:r>
              <a:rPr lang="en-IN" sz="2400" dirty="0" smtClean="0">
                <a:latin typeface="Times New Roman" pitchFamily="18" charset="0"/>
                <a:cs typeface="Times New Roman" pitchFamily="18" charset="0"/>
              </a:rPr>
              <a:t>Power Groups – When reference groups is powerful, reliable it is able to influence individuals</a:t>
            </a:r>
          </a:p>
          <a:p>
            <a:pPr>
              <a:lnSpc>
                <a:spcPct val="150000"/>
              </a:lnSpc>
            </a:pPr>
            <a:r>
              <a:rPr lang="en-IN" sz="2400" dirty="0" smtClean="0">
                <a:latin typeface="Times New Roman" pitchFamily="18" charset="0"/>
                <a:cs typeface="Times New Roman" pitchFamily="18" charset="0"/>
              </a:rPr>
              <a:t>Social Approval – When individual looks for social approval, he obeys &amp; conforms to the advice given by reference groups</a:t>
            </a:r>
          </a:p>
          <a:p>
            <a:pPr>
              <a:lnSpc>
                <a:spcPct val="150000"/>
              </a:lnSpc>
            </a:pPr>
            <a:r>
              <a:rPr lang="en-IN" sz="2400" dirty="0" smtClean="0">
                <a:latin typeface="Times New Roman" pitchFamily="18" charset="0"/>
                <a:cs typeface="Times New Roman" pitchFamily="18" charset="0"/>
              </a:rPr>
              <a:t>Visibility &amp; Public display of expensive products – status symbol</a:t>
            </a:r>
          </a:p>
          <a:p>
            <a:pPr marL="45720" indent="0">
              <a:lnSpc>
                <a:spcPct val="150000"/>
              </a:lnSpc>
              <a:buNone/>
            </a:pPr>
            <a:r>
              <a:rPr lang="en-IN" sz="2400" dirty="0" smtClean="0">
                <a:latin typeface="Times New Roman" pitchFamily="18" charset="0"/>
                <a:cs typeface="Times New Roman" pitchFamily="18" charset="0"/>
              </a:rPr>
              <a:t>  – the more the public display / visibility ---- the more the influence</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3725108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535940" y="0"/>
            <a:ext cx="3532504"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999900"/>
                </a:solidFill>
                <a:latin typeface="Garamond"/>
                <a:cs typeface="Garamond"/>
              </a:rPr>
              <a:t>Types </a:t>
            </a:r>
            <a:r>
              <a:rPr sz="4400" b="0" spc="-5" dirty="0">
                <a:solidFill>
                  <a:srgbClr val="999900"/>
                </a:solidFill>
                <a:latin typeface="Garamond"/>
                <a:cs typeface="Garamond"/>
              </a:rPr>
              <a:t>of</a:t>
            </a:r>
            <a:r>
              <a:rPr sz="4400" b="0" spc="-95" dirty="0">
                <a:solidFill>
                  <a:srgbClr val="999900"/>
                </a:solidFill>
                <a:latin typeface="Garamond"/>
                <a:cs typeface="Garamond"/>
              </a:rPr>
              <a:t> </a:t>
            </a:r>
            <a:r>
              <a:rPr sz="4400" b="0" dirty="0">
                <a:solidFill>
                  <a:srgbClr val="999900"/>
                </a:solidFill>
                <a:latin typeface="Garamond"/>
                <a:cs typeface="Garamond"/>
              </a:rPr>
              <a:t>Family</a:t>
            </a:r>
            <a:endParaRPr sz="4400">
              <a:latin typeface="Garamond"/>
              <a:cs typeface="Garamond"/>
            </a:endParaRPr>
          </a:p>
        </p:txBody>
      </p:sp>
      <p:sp>
        <p:nvSpPr>
          <p:cNvPr id="6" name="object 6"/>
          <p:cNvSpPr txBox="1"/>
          <p:nvPr/>
        </p:nvSpPr>
        <p:spPr>
          <a:xfrm>
            <a:off x="535940" y="806326"/>
            <a:ext cx="6094730" cy="2661920"/>
          </a:xfrm>
          <a:prstGeom prst="rect">
            <a:avLst/>
          </a:prstGeom>
        </p:spPr>
        <p:txBody>
          <a:bodyPr vert="horz" wrap="square" lIns="0" tIns="74930" rIns="0" bIns="0" rtlCol="0">
            <a:spAutoFit/>
          </a:bodyPr>
          <a:lstStyle/>
          <a:p>
            <a:pPr marL="355600" indent="-342900">
              <a:lnSpc>
                <a:spcPct val="100000"/>
              </a:lnSpc>
              <a:spcBef>
                <a:spcPts val="590"/>
              </a:spcBef>
              <a:buClr>
                <a:srgbClr val="666600"/>
              </a:buClr>
              <a:buSzPct val="75000"/>
              <a:buFont typeface="Wingdings"/>
              <a:buChar char=""/>
              <a:tabLst>
                <a:tab pos="354965" algn="l"/>
                <a:tab pos="355600" algn="l"/>
              </a:tabLst>
            </a:pPr>
            <a:r>
              <a:rPr sz="2000" spc="-5" dirty="0">
                <a:latin typeface="Verdana"/>
                <a:cs typeface="Verdana"/>
              </a:rPr>
              <a:t>Family </a:t>
            </a:r>
            <a:r>
              <a:rPr sz="2000" dirty="0">
                <a:latin typeface="Verdana"/>
                <a:cs typeface="Verdana"/>
              </a:rPr>
              <a:t>of</a:t>
            </a:r>
            <a:r>
              <a:rPr sz="2000" spc="-10" dirty="0">
                <a:latin typeface="Verdana"/>
                <a:cs typeface="Verdana"/>
              </a:rPr>
              <a:t> </a:t>
            </a:r>
            <a:r>
              <a:rPr sz="2000" spc="-5" dirty="0">
                <a:latin typeface="Verdana"/>
                <a:cs typeface="Verdana"/>
              </a:rPr>
              <a:t>Orientation</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spc="-5" dirty="0">
                <a:latin typeface="Verdana"/>
                <a:cs typeface="Verdana"/>
              </a:rPr>
              <a:t>Consist </a:t>
            </a:r>
            <a:r>
              <a:rPr sz="1800" dirty="0">
                <a:latin typeface="Verdana"/>
                <a:cs typeface="Verdana"/>
              </a:rPr>
              <a:t>of one’s </a:t>
            </a:r>
            <a:r>
              <a:rPr sz="1800" spc="-5" dirty="0">
                <a:latin typeface="Verdana"/>
                <a:cs typeface="Verdana"/>
              </a:rPr>
              <a:t>parents </a:t>
            </a:r>
            <a:r>
              <a:rPr sz="1800" dirty="0">
                <a:latin typeface="Verdana"/>
                <a:cs typeface="Verdana"/>
              </a:rPr>
              <a:t>and</a:t>
            </a:r>
            <a:r>
              <a:rPr sz="1800" spc="-10" dirty="0">
                <a:latin typeface="Verdana"/>
                <a:cs typeface="Verdana"/>
              </a:rPr>
              <a:t> </a:t>
            </a:r>
            <a:r>
              <a:rPr sz="1800" spc="-5" dirty="0">
                <a:latin typeface="Verdana"/>
                <a:cs typeface="Verdana"/>
              </a:rPr>
              <a:t>elders</a:t>
            </a:r>
            <a:endParaRPr sz="18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Provides </a:t>
            </a:r>
            <a:r>
              <a:rPr sz="1800" dirty="0">
                <a:latin typeface="Verdana"/>
                <a:cs typeface="Verdana"/>
              </a:rPr>
              <a:t>orientation</a:t>
            </a:r>
            <a:r>
              <a:rPr sz="1800" spc="-35" dirty="0">
                <a:latin typeface="Verdana"/>
                <a:cs typeface="Verdana"/>
              </a:rPr>
              <a:t> </a:t>
            </a:r>
            <a:r>
              <a:rPr sz="1800" spc="-5" dirty="0">
                <a:latin typeface="Verdana"/>
                <a:cs typeface="Verdana"/>
              </a:rPr>
              <a:t>towards</a:t>
            </a:r>
            <a:endParaRPr sz="1800">
              <a:latin typeface="Verdana"/>
              <a:cs typeface="Verdana"/>
            </a:endParaRPr>
          </a:p>
          <a:p>
            <a:pPr marL="1155700" lvl="2" indent="-229235">
              <a:lnSpc>
                <a:spcPct val="100000"/>
              </a:lnSpc>
              <a:spcBef>
                <a:spcPts val="380"/>
              </a:spcBef>
              <a:buClr>
                <a:srgbClr val="99CC00"/>
              </a:buClr>
              <a:buSzPct val="65625"/>
              <a:buFont typeface="Wingdings"/>
              <a:buChar char=""/>
              <a:tabLst>
                <a:tab pos="1156335" algn="l"/>
              </a:tabLst>
            </a:pPr>
            <a:r>
              <a:rPr sz="1600" spc="-5" dirty="0">
                <a:latin typeface="Verdana"/>
                <a:cs typeface="Verdana"/>
              </a:rPr>
              <a:t>Social: </a:t>
            </a:r>
            <a:r>
              <a:rPr sz="1600" spc="-10" dirty="0">
                <a:latin typeface="Verdana"/>
                <a:cs typeface="Verdana"/>
              </a:rPr>
              <a:t>Religion, </a:t>
            </a:r>
            <a:r>
              <a:rPr sz="1600" spc="-5" dirty="0">
                <a:latin typeface="Verdana"/>
                <a:cs typeface="Verdana"/>
              </a:rPr>
              <a:t>Politics,</a:t>
            </a:r>
            <a:r>
              <a:rPr sz="1600" spc="95" dirty="0">
                <a:latin typeface="Verdana"/>
                <a:cs typeface="Verdana"/>
              </a:rPr>
              <a:t> </a:t>
            </a:r>
            <a:r>
              <a:rPr sz="1600" spc="-10" dirty="0">
                <a:latin typeface="Verdana"/>
                <a:cs typeface="Verdana"/>
              </a:rPr>
              <a:t>Economics</a:t>
            </a:r>
            <a:endParaRPr sz="1600">
              <a:latin typeface="Verdana"/>
              <a:cs typeface="Verdana"/>
            </a:endParaRPr>
          </a:p>
          <a:p>
            <a:pPr marL="1155700" lvl="2" indent="-229235">
              <a:lnSpc>
                <a:spcPct val="100000"/>
              </a:lnSpc>
              <a:spcBef>
                <a:spcPts val="385"/>
              </a:spcBef>
              <a:buClr>
                <a:srgbClr val="99CC00"/>
              </a:buClr>
              <a:buSzPct val="65625"/>
              <a:buFont typeface="Wingdings"/>
              <a:buChar char=""/>
              <a:tabLst>
                <a:tab pos="1156335" algn="l"/>
              </a:tabLst>
            </a:pPr>
            <a:r>
              <a:rPr sz="1600" spc="-5" dirty="0">
                <a:latin typeface="Verdana"/>
                <a:cs typeface="Verdana"/>
              </a:rPr>
              <a:t>Emotional: </a:t>
            </a:r>
            <a:r>
              <a:rPr sz="1600" spc="-10" dirty="0">
                <a:latin typeface="Verdana"/>
                <a:cs typeface="Verdana"/>
              </a:rPr>
              <a:t>Self </a:t>
            </a:r>
            <a:r>
              <a:rPr sz="1600" spc="-5" dirty="0">
                <a:latin typeface="Verdana"/>
                <a:cs typeface="Verdana"/>
              </a:rPr>
              <a:t>Worth, </a:t>
            </a:r>
            <a:r>
              <a:rPr sz="1600" spc="-10" dirty="0">
                <a:latin typeface="Verdana"/>
                <a:cs typeface="Verdana"/>
              </a:rPr>
              <a:t>Ambition, </a:t>
            </a:r>
            <a:r>
              <a:rPr sz="1600" spc="-5" dirty="0">
                <a:latin typeface="Verdana"/>
                <a:cs typeface="Verdana"/>
              </a:rPr>
              <a:t>Love and</a:t>
            </a:r>
            <a:r>
              <a:rPr sz="1600" spc="140" dirty="0">
                <a:latin typeface="Verdana"/>
                <a:cs typeface="Verdana"/>
              </a:rPr>
              <a:t> </a:t>
            </a:r>
            <a:r>
              <a:rPr sz="1600" spc="-10" dirty="0">
                <a:latin typeface="Verdana"/>
                <a:cs typeface="Verdana"/>
              </a:rPr>
              <a:t>Care</a:t>
            </a:r>
            <a:endParaRPr sz="1600">
              <a:latin typeface="Verdana"/>
              <a:cs typeface="Verdana"/>
            </a:endParaRPr>
          </a:p>
          <a:p>
            <a:pPr marL="355600" indent="-342900">
              <a:lnSpc>
                <a:spcPct val="100000"/>
              </a:lnSpc>
              <a:spcBef>
                <a:spcPts val="475"/>
              </a:spcBef>
              <a:buClr>
                <a:srgbClr val="666600"/>
              </a:buClr>
              <a:buSzPct val="75000"/>
              <a:buFont typeface="Wingdings"/>
              <a:buChar char=""/>
              <a:tabLst>
                <a:tab pos="354965" algn="l"/>
                <a:tab pos="355600" algn="l"/>
              </a:tabLst>
            </a:pPr>
            <a:r>
              <a:rPr sz="2000" spc="-5" dirty="0">
                <a:latin typeface="Verdana"/>
                <a:cs typeface="Verdana"/>
              </a:rPr>
              <a:t>Family </a:t>
            </a:r>
            <a:r>
              <a:rPr sz="2000" dirty="0">
                <a:latin typeface="Verdana"/>
                <a:cs typeface="Verdana"/>
              </a:rPr>
              <a:t>of</a:t>
            </a:r>
            <a:r>
              <a:rPr sz="2000" spc="-10" dirty="0">
                <a:latin typeface="Verdana"/>
                <a:cs typeface="Verdana"/>
              </a:rPr>
              <a:t> </a:t>
            </a:r>
            <a:r>
              <a:rPr sz="2000" spc="-5" dirty="0">
                <a:latin typeface="Verdana"/>
                <a:cs typeface="Verdana"/>
              </a:rPr>
              <a:t>Procreation</a:t>
            </a:r>
            <a:endParaRPr sz="2000">
              <a:latin typeface="Verdana"/>
              <a:cs typeface="Verdana"/>
            </a:endParaRPr>
          </a:p>
          <a:p>
            <a:pPr marL="756285" lvl="1" indent="-287020">
              <a:lnSpc>
                <a:spcPct val="100000"/>
              </a:lnSpc>
              <a:spcBef>
                <a:spcPts val="440"/>
              </a:spcBef>
              <a:buClr>
                <a:srgbClr val="999900"/>
              </a:buClr>
              <a:buSzPct val="75000"/>
              <a:buFont typeface="Wingdings"/>
              <a:buChar char=""/>
              <a:tabLst>
                <a:tab pos="756285" algn="l"/>
                <a:tab pos="756920" algn="l"/>
              </a:tabLst>
            </a:pPr>
            <a:r>
              <a:rPr sz="1800" spc="-5" dirty="0">
                <a:latin typeface="Verdana"/>
                <a:cs typeface="Verdana"/>
              </a:rPr>
              <a:t>Consist </a:t>
            </a:r>
            <a:r>
              <a:rPr sz="1800" dirty="0">
                <a:latin typeface="Verdana"/>
                <a:cs typeface="Verdana"/>
              </a:rPr>
              <a:t>of one’s </a:t>
            </a:r>
            <a:r>
              <a:rPr sz="1800" spc="-5" dirty="0">
                <a:latin typeface="Verdana"/>
                <a:cs typeface="Verdana"/>
              </a:rPr>
              <a:t>spouse </a:t>
            </a:r>
            <a:r>
              <a:rPr sz="1800" dirty="0">
                <a:latin typeface="Verdana"/>
                <a:cs typeface="Verdana"/>
              </a:rPr>
              <a:t>and</a:t>
            </a:r>
            <a:r>
              <a:rPr sz="1800" spc="-20" dirty="0">
                <a:latin typeface="Verdana"/>
                <a:cs typeface="Verdana"/>
              </a:rPr>
              <a:t> </a:t>
            </a:r>
            <a:r>
              <a:rPr sz="1800" dirty="0">
                <a:latin typeface="Verdana"/>
                <a:cs typeface="Verdana"/>
              </a:rPr>
              <a:t>children</a:t>
            </a:r>
            <a:endParaRPr sz="1800">
              <a:latin typeface="Verdana"/>
              <a:cs typeface="Verdana"/>
            </a:endParaRPr>
          </a:p>
          <a:p>
            <a:pPr marL="756285" lvl="1" indent="-287020">
              <a:lnSpc>
                <a:spcPct val="100000"/>
              </a:lnSpc>
              <a:spcBef>
                <a:spcPts val="434"/>
              </a:spcBef>
              <a:buClr>
                <a:srgbClr val="999900"/>
              </a:buClr>
              <a:buSzPct val="75000"/>
              <a:buFont typeface="Wingdings"/>
              <a:buChar char=""/>
              <a:tabLst>
                <a:tab pos="756285" algn="l"/>
                <a:tab pos="756920" algn="l"/>
              </a:tabLst>
            </a:pPr>
            <a:r>
              <a:rPr sz="1800" spc="-5" dirty="0">
                <a:latin typeface="Verdana"/>
                <a:cs typeface="Verdana"/>
              </a:rPr>
              <a:t>Most </a:t>
            </a:r>
            <a:r>
              <a:rPr sz="1800" dirty="0">
                <a:latin typeface="Verdana"/>
                <a:cs typeface="Verdana"/>
              </a:rPr>
              <a:t>important buying unit </a:t>
            </a:r>
            <a:r>
              <a:rPr sz="1800" spc="5" dirty="0">
                <a:latin typeface="Verdana"/>
                <a:cs typeface="Verdana"/>
              </a:rPr>
              <a:t>in </a:t>
            </a:r>
            <a:r>
              <a:rPr sz="1800" dirty="0">
                <a:latin typeface="Verdana"/>
                <a:cs typeface="Verdana"/>
              </a:rPr>
              <a:t>a</a:t>
            </a:r>
            <a:r>
              <a:rPr sz="1800" spc="-55" dirty="0">
                <a:latin typeface="Verdana"/>
                <a:cs typeface="Verdana"/>
              </a:rPr>
              <a:t> </a:t>
            </a:r>
            <a:r>
              <a:rPr sz="1800" dirty="0">
                <a:latin typeface="Verdana"/>
                <a:cs typeface="Verdana"/>
              </a:rPr>
              <a:t>market</a:t>
            </a:r>
            <a:endParaRPr sz="1800">
              <a:latin typeface="Verdana"/>
              <a:cs typeface="Verdana"/>
            </a:endParaRPr>
          </a:p>
        </p:txBody>
      </p:sp>
      <p:sp>
        <p:nvSpPr>
          <p:cNvPr id="8" name="object 8"/>
          <p:cNvSpPr txBox="1"/>
          <p:nvPr/>
        </p:nvSpPr>
        <p:spPr>
          <a:xfrm>
            <a:off x="1358264" y="6128715"/>
            <a:ext cx="6654165"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Verdana"/>
                <a:cs typeface="Verdana"/>
              </a:rPr>
              <a:t>The </a:t>
            </a:r>
            <a:r>
              <a:rPr sz="1800" dirty="0">
                <a:latin typeface="Verdana"/>
                <a:cs typeface="Verdana"/>
              </a:rPr>
              <a:t>influence of </a:t>
            </a:r>
            <a:r>
              <a:rPr sz="1800" spc="-15" dirty="0">
                <a:latin typeface="Verdana"/>
                <a:cs typeface="Verdana"/>
              </a:rPr>
              <a:t>Family </a:t>
            </a:r>
            <a:r>
              <a:rPr sz="1800" dirty="0">
                <a:latin typeface="Verdana"/>
                <a:cs typeface="Verdana"/>
              </a:rPr>
              <a:t>of Orientation </a:t>
            </a:r>
            <a:r>
              <a:rPr sz="1800" spc="-5" dirty="0">
                <a:latin typeface="Verdana"/>
                <a:cs typeface="Verdana"/>
              </a:rPr>
              <a:t>decreases </a:t>
            </a:r>
            <a:r>
              <a:rPr sz="1800" dirty="0">
                <a:latin typeface="Verdana"/>
                <a:cs typeface="Verdana"/>
              </a:rPr>
              <a:t>with</a:t>
            </a:r>
            <a:r>
              <a:rPr sz="1800" spc="-35" dirty="0">
                <a:latin typeface="Verdana"/>
                <a:cs typeface="Verdana"/>
              </a:rPr>
              <a:t> </a:t>
            </a:r>
            <a:r>
              <a:rPr sz="1800" spc="-5" dirty="0">
                <a:latin typeface="Verdana"/>
                <a:cs typeface="Verdana"/>
              </a:rPr>
              <a:t>Age</a:t>
            </a:r>
            <a:endParaRPr sz="1800">
              <a:latin typeface="Verdana"/>
              <a:cs typeface="Verdana"/>
            </a:endParaRPr>
          </a:p>
        </p:txBody>
      </p:sp>
    </p:spTree>
    <p:extLst>
      <p:ext uri="{BB962C8B-B14F-4D97-AF65-F5344CB8AC3E}">
        <p14:creationId xmlns:p14="http://schemas.microsoft.com/office/powerpoint/2010/main" val="384268585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4670" y="-379014"/>
            <a:ext cx="7151370" cy="1120820"/>
          </a:xfrm>
          <a:prstGeom prst="rect">
            <a:avLst/>
          </a:prstGeom>
        </p:spPr>
        <p:txBody>
          <a:bodyPr vert="horz" wrap="square" lIns="0" tIns="12700" rIns="0" bIns="0" rtlCol="0">
            <a:spAutoFit/>
          </a:bodyPr>
          <a:lstStyle/>
          <a:p>
            <a:pPr marL="12700">
              <a:lnSpc>
                <a:spcPct val="100000"/>
              </a:lnSpc>
              <a:spcBef>
                <a:spcPts val="100"/>
              </a:spcBef>
            </a:pPr>
            <a:r>
              <a:rPr sz="3600" spc="-25" dirty="0"/>
              <a:t>Factors </a:t>
            </a:r>
            <a:r>
              <a:rPr sz="3600" spc="-5" dirty="0"/>
              <a:t>Affecting Reference Group</a:t>
            </a:r>
            <a:r>
              <a:rPr sz="3600" spc="-240" dirty="0"/>
              <a:t> </a:t>
            </a:r>
            <a:r>
              <a:rPr sz="3600" spc="-10" dirty="0"/>
              <a:t>Influence</a:t>
            </a:r>
            <a:endParaRPr sz="3600"/>
          </a:p>
        </p:txBody>
      </p:sp>
      <p:sp>
        <p:nvSpPr>
          <p:cNvPr id="3" name="object 3"/>
          <p:cNvSpPr/>
          <p:nvPr/>
        </p:nvSpPr>
        <p:spPr>
          <a:xfrm>
            <a:off x="457200" y="6454140"/>
            <a:ext cx="8120444" cy="2667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57200" y="5361433"/>
            <a:ext cx="8120444" cy="26669"/>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57200" y="4268724"/>
            <a:ext cx="8120444" cy="26669"/>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457200" y="3176016"/>
            <a:ext cx="8120444" cy="26670"/>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457200" y="2083307"/>
            <a:ext cx="8120444" cy="26670"/>
          </a:xfrm>
          <a:prstGeom prst="rect">
            <a:avLst/>
          </a:prstGeom>
          <a:blipFill>
            <a:blip r:embed="rId2" cstate="print"/>
            <a:stretch>
              <a:fillRect/>
            </a:stretch>
          </a:blipFill>
        </p:spPr>
        <p:txBody>
          <a:bodyPr wrap="square" lIns="0" tIns="0" rIns="0" bIns="0" rtlCol="0"/>
          <a:lstStyle/>
          <a:p>
            <a:endParaRPr/>
          </a:p>
        </p:txBody>
      </p:sp>
      <p:sp>
        <p:nvSpPr>
          <p:cNvPr id="8" name="object 8"/>
          <p:cNvSpPr/>
          <p:nvPr/>
        </p:nvSpPr>
        <p:spPr>
          <a:xfrm>
            <a:off x="435483" y="1039394"/>
            <a:ext cx="2165890" cy="1119987"/>
          </a:xfrm>
          <a:prstGeom prst="rect">
            <a:avLst/>
          </a:prstGeom>
          <a:blipFill>
            <a:blip r:embed="rId3" cstate="print"/>
            <a:stretch>
              <a:fillRect/>
            </a:stretch>
          </a:blipFill>
        </p:spPr>
        <p:txBody>
          <a:bodyPr wrap="square" lIns="0" tIns="0" rIns="0" bIns="0" rtlCol="0"/>
          <a:lstStyle/>
          <a:p>
            <a:endParaRPr sz="1600"/>
          </a:p>
        </p:txBody>
      </p:sp>
      <p:sp>
        <p:nvSpPr>
          <p:cNvPr id="9" name="object 9"/>
          <p:cNvSpPr txBox="1"/>
          <p:nvPr/>
        </p:nvSpPr>
        <p:spPr>
          <a:xfrm>
            <a:off x="593980" y="1395222"/>
            <a:ext cx="1482375" cy="350737"/>
          </a:xfrm>
          <a:prstGeom prst="rect">
            <a:avLst/>
          </a:prstGeom>
        </p:spPr>
        <p:txBody>
          <a:bodyPr vert="horz" wrap="square" lIns="0" tIns="12065" rIns="0" bIns="0" rtlCol="0">
            <a:spAutoFit/>
          </a:bodyPr>
          <a:lstStyle/>
          <a:p>
            <a:pPr marL="12700">
              <a:lnSpc>
                <a:spcPct val="100000"/>
              </a:lnSpc>
              <a:spcBef>
                <a:spcPts val="95"/>
              </a:spcBef>
            </a:pPr>
            <a:r>
              <a:rPr sz="2200" b="1" spc="-5" dirty="0">
                <a:solidFill>
                  <a:srgbClr val="FFFFFF"/>
                </a:solidFill>
                <a:latin typeface="Trebuchet MS"/>
                <a:cs typeface="Trebuchet MS"/>
              </a:rPr>
              <a:t>Conformity</a:t>
            </a:r>
            <a:endParaRPr sz="2200" dirty="0">
              <a:latin typeface="Trebuchet MS"/>
              <a:cs typeface="Trebuchet MS"/>
            </a:endParaRPr>
          </a:p>
        </p:txBody>
      </p:sp>
      <p:sp>
        <p:nvSpPr>
          <p:cNvPr id="10" name="object 10"/>
          <p:cNvSpPr/>
          <p:nvPr/>
        </p:nvSpPr>
        <p:spPr>
          <a:xfrm>
            <a:off x="435483" y="2132102"/>
            <a:ext cx="2217325" cy="1119987"/>
          </a:xfrm>
          <a:prstGeom prst="rect">
            <a:avLst/>
          </a:prstGeom>
          <a:blipFill>
            <a:blip r:embed="rId4" cstate="print"/>
            <a:stretch>
              <a:fillRect/>
            </a:stretch>
          </a:blipFill>
        </p:spPr>
        <p:txBody>
          <a:bodyPr wrap="square" lIns="0" tIns="0" rIns="0" bIns="0" rtlCol="0"/>
          <a:lstStyle/>
          <a:p>
            <a:endParaRPr sz="1600"/>
          </a:p>
        </p:txBody>
      </p:sp>
      <p:sp>
        <p:nvSpPr>
          <p:cNvPr id="11" name="object 11"/>
          <p:cNvSpPr txBox="1"/>
          <p:nvPr/>
        </p:nvSpPr>
        <p:spPr>
          <a:xfrm>
            <a:off x="593980" y="2204864"/>
            <a:ext cx="1854041" cy="973985"/>
          </a:xfrm>
          <a:prstGeom prst="rect">
            <a:avLst/>
          </a:prstGeom>
        </p:spPr>
        <p:txBody>
          <a:bodyPr vert="horz" wrap="square" lIns="0" tIns="12065" rIns="0" bIns="0" rtlCol="0">
            <a:spAutoFit/>
          </a:bodyPr>
          <a:lstStyle/>
          <a:p>
            <a:pPr algn="ctr">
              <a:lnSpc>
                <a:spcPts val="2465"/>
              </a:lnSpc>
              <a:spcBef>
                <a:spcPts val="95"/>
              </a:spcBef>
            </a:pPr>
            <a:r>
              <a:rPr b="1" spc="-30" dirty="0">
                <a:solidFill>
                  <a:srgbClr val="FFFFFF"/>
                </a:solidFill>
                <a:latin typeface="Trebuchet MS"/>
                <a:cs typeface="Trebuchet MS"/>
              </a:rPr>
              <a:t>Group’s Power</a:t>
            </a:r>
            <a:r>
              <a:rPr b="1" spc="5" dirty="0">
                <a:solidFill>
                  <a:srgbClr val="FFFFFF"/>
                </a:solidFill>
                <a:latin typeface="Trebuchet MS"/>
                <a:cs typeface="Trebuchet MS"/>
              </a:rPr>
              <a:t> </a:t>
            </a:r>
            <a:r>
              <a:rPr b="1" spc="-5" dirty="0">
                <a:solidFill>
                  <a:srgbClr val="FFFFFF"/>
                </a:solidFill>
                <a:latin typeface="Trebuchet MS"/>
                <a:cs typeface="Trebuchet MS"/>
              </a:rPr>
              <a:t>and</a:t>
            </a:r>
            <a:endParaRPr dirty="0">
              <a:latin typeface="Trebuchet MS"/>
              <a:cs typeface="Trebuchet MS"/>
            </a:endParaRPr>
          </a:p>
          <a:p>
            <a:pPr algn="ctr">
              <a:lnSpc>
                <a:spcPts val="2465"/>
              </a:lnSpc>
            </a:pPr>
            <a:r>
              <a:rPr b="1" spc="-5" dirty="0">
                <a:solidFill>
                  <a:srgbClr val="FFFFFF"/>
                </a:solidFill>
                <a:latin typeface="Trebuchet MS"/>
                <a:cs typeface="Trebuchet MS"/>
              </a:rPr>
              <a:t>Expertise</a:t>
            </a:r>
            <a:endParaRPr dirty="0">
              <a:latin typeface="Trebuchet MS"/>
              <a:cs typeface="Trebuchet MS"/>
            </a:endParaRPr>
          </a:p>
        </p:txBody>
      </p:sp>
      <p:sp>
        <p:nvSpPr>
          <p:cNvPr id="12" name="object 12"/>
          <p:cNvSpPr/>
          <p:nvPr/>
        </p:nvSpPr>
        <p:spPr>
          <a:xfrm>
            <a:off x="435483" y="3220262"/>
            <a:ext cx="2165890" cy="1231214"/>
          </a:xfrm>
          <a:prstGeom prst="rect">
            <a:avLst/>
          </a:prstGeom>
          <a:blipFill>
            <a:blip r:embed="rId5" cstate="print"/>
            <a:stretch>
              <a:fillRect/>
            </a:stretch>
          </a:blipFill>
        </p:spPr>
        <p:txBody>
          <a:bodyPr wrap="square" lIns="0" tIns="0" rIns="0" bIns="0" rtlCol="0"/>
          <a:lstStyle/>
          <a:p>
            <a:endParaRPr sz="1600"/>
          </a:p>
        </p:txBody>
      </p:sp>
      <p:sp>
        <p:nvSpPr>
          <p:cNvPr id="13" name="object 13"/>
          <p:cNvSpPr txBox="1"/>
          <p:nvPr/>
        </p:nvSpPr>
        <p:spPr>
          <a:xfrm>
            <a:off x="593980" y="3288919"/>
            <a:ext cx="2007393" cy="859722"/>
          </a:xfrm>
          <a:prstGeom prst="rect">
            <a:avLst/>
          </a:prstGeom>
        </p:spPr>
        <p:txBody>
          <a:bodyPr vert="horz" wrap="square" lIns="0" tIns="55879" rIns="0" bIns="0" rtlCol="0">
            <a:spAutoFit/>
          </a:bodyPr>
          <a:lstStyle/>
          <a:p>
            <a:pPr marL="12700" marR="5080" indent="2540" algn="ctr">
              <a:lnSpc>
                <a:spcPct val="87000"/>
              </a:lnSpc>
              <a:spcBef>
                <a:spcPts val="439"/>
              </a:spcBef>
            </a:pPr>
            <a:r>
              <a:rPr sz="2000" b="1" spc="-5" dirty="0">
                <a:solidFill>
                  <a:srgbClr val="FFFFFF"/>
                </a:solidFill>
                <a:latin typeface="Trebuchet MS"/>
                <a:cs typeface="Trebuchet MS"/>
              </a:rPr>
              <a:t>Relevant  </a:t>
            </a:r>
            <a:r>
              <a:rPr sz="2000" b="1" spc="-10" dirty="0">
                <a:solidFill>
                  <a:srgbClr val="FFFFFF"/>
                </a:solidFill>
                <a:latin typeface="Trebuchet MS"/>
                <a:cs typeface="Trebuchet MS"/>
              </a:rPr>
              <a:t>Information</a:t>
            </a:r>
            <a:r>
              <a:rPr sz="2000" b="1" spc="-35" dirty="0">
                <a:solidFill>
                  <a:srgbClr val="FFFFFF"/>
                </a:solidFill>
                <a:latin typeface="Trebuchet MS"/>
                <a:cs typeface="Trebuchet MS"/>
              </a:rPr>
              <a:t> </a:t>
            </a:r>
            <a:r>
              <a:rPr sz="2000" b="1" spc="-5" dirty="0">
                <a:solidFill>
                  <a:srgbClr val="FFFFFF"/>
                </a:solidFill>
                <a:latin typeface="Trebuchet MS"/>
                <a:cs typeface="Trebuchet MS"/>
              </a:rPr>
              <a:t>&amp;  Experience</a:t>
            </a:r>
            <a:endParaRPr sz="2000" dirty="0">
              <a:latin typeface="Trebuchet MS"/>
              <a:cs typeface="Trebuchet MS"/>
            </a:endParaRPr>
          </a:p>
        </p:txBody>
      </p:sp>
      <p:sp>
        <p:nvSpPr>
          <p:cNvPr id="14" name="object 14"/>
          <p:cNvSpPr/>
          <p:nvPr/>
        </p:nvSpPr>
        <p:spPr>
          <a:xfrm>
            <a:off x="435483" y="4317518"/>
            <a:ext cx="2165890" cy="1119987"/>
          </a:xfrm>
          <a:prstGeom prst="rect">
            <a:avLst/>
          </a:prstGeom>
          <a:blipFill>
            <a:blip r:embed="rId6" cstate="print"/>
            <a:stretch>
              <a:fillRect/>
            </a:stretch>
          </a:blipFill>
        </p:spPr>
        <p:txBody>
          <a:bodyPr wrap="square" lIns="0" tIns="0" rIns="0" bIns="0" rtlCol="0"/>
          <a:lstStyle/>
          <a:p>
            <a:endParaRPr/>
          </a:p>
        </p:txBody>
      </p:sp>
      <p:sp>
        <p:nvSpPr>
          <p:cNvPr id="15" name="object 15"/>
          <p:cNvSpPr txBox="1"/>
          <p:nvPr/>
        </p:nvSpPr>
        <p:spPr>
          <a:xfrm>
            <a:off x="594294" y="4365104"/>
            <a:ext cx="1889474" cy="628825"/>
          </a:xfrm>
          <a:prstGeom prst="rect">
            <a:avLst/>
          </a:prstGeom>
        </p:spPr>
        <p:txBody>
          <a:bodyPr vert="horz" wrap="square" lIns="0" tIns="59054" rIns="0" bIns="0" rtlCol="0">
            <a:spAutoFit/>
          </a:bodyPr>
          <a:lstStyle/>
          <a:p>
            <a:pPr marL="12700" marR="5080" indent="577215">
              <a:lnSpc>
                <a:spcPts val="2290"/>
              </a:lnSpc>
              <a:spcBef>
                <a:spcPts val="464"/>
              </a:spcBef>
            </a:pPr>
            <a:r>
              <a:rPr b="1" spc="-5" dirty="0">
                <a:solidFill>
                  <a:srgbClr val="FFFFFF"/>
                </a:solidFill>
                <a:latin typeface="Trebuchet MS"/>
                <a:cs typeface="Trebuchet MS"/>
              </a:rPr>
              <a:t>Product  Consp</a:t>
            </a:r>
            <a:r>
              <a:rPr b="1" dirty="0">
                <a:solidFill>
                  <a:srgbClr val="FFFFFF"/>
                </a:solidFill>
                <a:latin typeface="Trebuchet MS"/>
                <a:cs typeface="Trebuchet MS"/>
              </a:rPr>
              <a:t>i</a:t>
            </a:r>
            <a:r>
              <a:rPr b="1" spc="-5" dirty="0">
                <a:solidFill>
                  <a:srgbClr val="FFFFFF"/>
                </a:solidFill>
                <a:latin typeface="Trebuchet MS"/>
                <a:cs typeface="Trebuchet MS"/>
              </a:rPr>
              <a:t>cu</a:t>
            </a:r>
            <a:r>
              <a:rPr b="1" dirty="0">
                <a:solidFill>
                  <a:srgbClr val="FFFFFF"/>
                </a:solidFill>
                <a:latin typeface="Trebuchet MS"/>
                <a:cs typeface="Trebuchet MS"/>
              </a:rPr>
              <a:t>o</a:t>
            </a:r>
            <a:r>
              <a:rPr b="1" spc="-5" dirty="0">
                <a:solidFill>
                  <a:srgbClr val="FFFFFF"/>
                </a:solidFill>
                <a:latin typeface="Trebuchet MS"/>
                <a:cs typeface="Trebuchet MS"/>
              </a:rPr>
              <a:t>usness</a:t>
            </a:r>
            <a:endParaRPr dirty="0">
              <a:latin typeface="Trebuchet MS"/>
              <a:cs typeface="Trebuchet MS"/>
            </a:endParaRPr>
          </a:p>
        </p:txBody>
      </p:sp>
      <p:sp>
        <p:nvSpPr>
          <p:cNvPr id="16" name="object 16"/>
          <p:cNvSpPr/>
          <p:nvPr/>
        </p:nvSpPr>
        <p:spPr>
          <a:xfrm>
            <a:off x="435483" y="5410201"/>
            <a:ext cx="2165890" cy="1119987"/>
          </a:xfrm>
          <a:prstGeom prst="rect">
            <a:avLst/>
          </a:prstGeom>
          <a:blipFill>
            <a:blip r:embed="rId7" cstate="print"/>
            <a:stretch>
              <a:fillRect/>
            </a:stretch>
          </a:blipFill>
        </p:spPr>
        <p:txBody>
          <a:bodyPr wrap="square" lIns="0" tIns="0" rIns="0" bIns="0" rtlCol="0"/>
          <a:lstStyle/>
          <a:p>
            <a:endParaRPr/>
          </a:p>
        </p:txBody>
      </p:sp>
      <p:sp>
        <p:nvSpPr>
          <p:cNvPr id="17" name="object 17"/>
          <p:cNvSpPr txBox="1"/>
          <p:nvPr/>
        </p:nvSpPr>
        <p:spPr>
          <a:xfrm>
            <a:off x="594294" y="5620004"/>
            <a:ext cx="1889474" cy="653384"/>
          </a:xfrm>
          <a:prstGeom prst="rect">
            <a:avLst/>
          </a:prstGeom>
        </p:spPr>
        <p:txBody>
          <a:bodyPr vert="horz" wrap="square" lIns="0" tIns="12065" rIns="0" bIns="0" rtlCol="0">
            <a:spAutoFit/>
          </a:bodyPr>
          <a:lstStyle/>
          <a:p>
            <a:pPr algn="ctr">
              <a:lnSpc>
                <a:spcPts val="2465"/>
              </a:lnSpc>
              <a:spcBef>
                <a:spcPts val="95"/>
              </a:spcBef>
            </a:pPr>
            <a:r>
              <a:rPr sz="2000" b="1" spc="-15" dirty="0">
                <a:solidFill>
                  <a:srgbClr val="FFFFFF"/>
                </a:solidFill>
                <a:latin typeface="Trebuchet MS"/>
                <a:cs typeface="Trebuchet MS"/>
              </a:rPr>
              <a:t>Personality</a:t>
            </a:r>
            <a:endParaRPr sz="2000" dirty="0">
              <a:latin typeface="Trebuchet MS"/>
              <a:cs typeface="Trebuchet MS"/>
            </a:endParaRPr>
          </a:p>
          <a:p>
            <a:pPr algn="ctr">
              <a:lnSpc>
                <a:spcPts val="2465"/>
              </a:lnSpc>
            </a:pPr>
            <a:r>
              <a:rPr sz="2000" b="1" spc="-10" dirty="0">
                <a:solidFill>
                  <a:srgbClr val="FFFFFF"/>
                </a:solidFill>
                <a:latin typeface="Trebuchet MS"/>
                <a:cs typeface="Trebuchet MS"/>
              </a:rPr>
              <a:t>Characteristics</a:t>
            </a:r>
            <a:endParaRPr sz="2000" dirty="0">
              <a:latin typeface="Trebuchet MS"/>
              <a:cs typeface="Trebuchet MS"/>
            </a:endParaRPr>
          </a:p>
        </p:txBody>
      </p:sp>
      <p:sp>
        <p:nvSpPr>
          <p:cNvPr id="18" name="object 18"/>
          <p:cNvSpPr txBox="1"/>
          <p:nvPr/>
        </p:nvSpPr>
        <p:spPr>
          <a:xfrm>
            <a:off x="2715624" y="1111332"/>
            <a:ext cx="6097275" cy="843821"/>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rebuchet MS"/>
                <a:cs typeface="Trebuchet MS"/>
              </a:rPr>
              <a:t>Most people tend to follow </a:t>
            </a:r>
            <a:r>
              <a:rPr sz="1800" b="1" spc="-20" dirty="0">
                <a:latin typeface="Trebuchet MS"/>
                <a:cs typeface="Trebuchet MS"/>
              </a:rPr>
              <a:t>society’s </a:t>
            </a:r>
            <a:r>
              <a:rPr sz="1800" b="1" spc="-5" dirty="0">
                <a:latin typeface="Trebuchet MS"/>
                <a:cs typeface="Trebuchet MS"/>
              </a:rPr>
              <a:t>expectations regarding </a:t>
            </a:r>
            <a:r>
              <a:rPr sz="1800" b="1" dirty="0">
                <a:latin typeface="Trebuchet MS"/>
                <a:cs typeface="Trebuchet MS"/>
              </a:rPr>
              <a:t>how</a:t>
            </a:r>
            <a:r>
              <a:rPr sz="1800" b="1" spc="25" dirty="0">
                <a:latin typeface="Trebuchet MS"/>
                <a:cs typeface="Trebuchet MS"/>
              </a:rPr>
              <a:t> </a:t>
            </a:r>
            <a:r>
              <a:rPr sz="1800" b="1" spc="-5" dirty="0" smtClean="0">
                <a:latin typeface="Trebuchet MS"/>
                <a:cs typeface="Trebuchet MS"/>
              </a:rPr>
              <a:t>to</a:t>
            </a:r>
            <a:r>
              <a:rPr lang="en-IN" sz="1800" b="1" spc="-5" dirty="0" smtClean="0">
                <a:latin typeface="Trebuchet MS"/>
                <a:cs typeface="Trebuchet MS"/>
              </a:rPr>
              <a:t> </a:t>
            </a:r>
            <a:r>
              <a:rPr sz="1800" b="1" dirty="0" smtClean="0">
                <a:latin typeface="Trebuchet MS"/>
                <a:cs typeface="Trebuchet MS"/>
              </a:rPr>
              <a:t>look/act </a:t>
            </a:r>
            <a:r>
              <a:rPr sz="1800" b="1" spc="-5" dirty="0">
                <a:latin typeface="Trebuchet MS"/>
                <a:cs typeface="Trebuchet MS"/>
              </a:rPr>
              <a:t>(change in beliefs/actions towards societal </a:t>
            </a:r>
            <a:r>
              <a:rPr sz="1800" b="1" dirty="0">
                <a:latin typeface="Trebuchet MS"/>
                <a:cs typeface="Trebuchet MS"/>
              </a:rPr>
              <a:t>norms</a:t>
            </a:r>
            <a:r>
              <a:rPr sz="1800" b="1" spc="-60" dirty="0">
                <a:latin typeface="Trebuchet MS"/>
                <a:cs typeface="Trebuchet MS"/>
              </a:rPr>
              <a:t> </a:t>
            </a:r>
            <a:r>
              <a:rPr sz="1800" b="1" dirty="0">
                <a:latin typeface="Trebuchet MS"/>
                <a:cs typeface="Trebuchet MS"/>
              </a:rPr>
              <a:t>)</a:t>
            </a:r>
            <a:endParaRPr sz="1800" dirty="0">
              <a:latin typeface="Trebuchet MS"/>
              <a:cs typeface="Trebuchet MS"/>
            </a:endParaRPr>
          </a:p>
        </p:txBody>
      </p:sp>
      <p:sp>
        <p:nvSpPr>
          <p:cNvPr id="19" name="object 19"/>
          <p:cNvSpPr txBox="1"/>
          <p:nvPr/>
        </p:nvSpPr>
        <p:spPr>
          <a:xfrm>
            <a:off x="2739866" y="2232152"/>
            <a:ext cx="5837778" cy="289823"/>
          </a:xfrm>
          <a:prstGeom prst="rect">
            <a:avLst/>
          </a:prstGeom>
        </p:spPr>
        <p:txBody>
          <a:bodyPr vert="horz" wrap="square" lIns="0" tIns="12700" rIns="0" bIns="0" rtlCol="0">
            <a:spAutoFit/>
          </a:bodyPr>
          <a:lstStyle/>
          <a:p>
            <a:pPr marL="12700">
              <a:lnSpc>
                <a:spcPct val="100000"/>
              </a:lnSpc>
              <a:spcBef>
                <a:spcPts val="100"/>
              </a:spcBef>
            </a:pPr>
            <a:r>
              <a:rPr sz="1800" b="1" dirty="0">
                <a:latin typeface="Trebuchet MS"/>
                <a:cs typeface="Trebuchet MS"/>
              </a:rPr>
              <a:t>Capacity </a:t>
            </a:r>
            <a:r>
              <a:rPr sz="1800" b="1" spc="-5" dirty="0">
                <a:latin typeface="Trebuchet MS"/>
                <a:cs typeface="Trebuchet MS"/>
              </a:rPr>
              <a:t>to alter the </a:t>
            </a:r>
            <a:r>
              <a:rPr sz="1800" b="1" dirty="0">
                <a:latin typeface="Trebuchet MS"/>
                <a:cs typeface="Trebuchet MS"/>
              </a:rPr>
              <a:t>actions of</a:t>
            </a:r>
            <a:r>
              <a:rPr sz="1800" b="1" spc="-95" dirty="0">
                <a:latin typeface="Trebuchet MS"/>
                <a:cs typeface="Trebuchet MS"/>
              </a:rPr>
              <a:t> </a:t>
            </a:r>
            <a:r>
              <a:rPr sz="1800" b="1" spc="-5" dirty="0">
                <a:latin typeface="Trebuchet MS"/>
                <a:cs typeface="Trebuchet MS"/>
              </a:rPr>
              <a:t>others</a:t>
            </a:r>
            <a:endParaRPr sz="1800" dirty="0">
              <a:latin typeface="Trebuchet MS"/>
              <a:cs typeface="Trebuchet MS"/>
            </a:endParaRPr>
          </a:p>
        </p:txBody>
      </p:sp>
      <p:sp>
        <p:nvSpPr>
          <p:cNvPr id="20" name="object 20"/>
          <p:cNvSpPr txBox="1"/>
          <p:nvPr/>
        </p:nvSpPr>
        <p:spPr>
          <a:xfrm>
            <a:off x="2849118" y="3456255"/>
            <a:ext cx="5611314" cy="566822"/>
          </a:xfrm>
          <a:prstGeom prst="rect">
            <a:avLst/>
          </a:prstGeom>
        </p:spPr>
        <p:txBody>
          <a:bodyPr vert="horz" wrap="square" lIns="0" tIns="12700" rIns="0" bIns="0" rtlCol="0">
            <a:spAutoFit/>
          </a:bodyPr>
          <a:lstStyle/>
          <a:p>
            <a:pPr marL="12700">
              <a:lnSpc>
                <a:spcPct val="100000"/>
              </a:lnSpc>
              <a:spcBef>
                <a:spcPts val="100"/>
              </a:spcBef>
            </a:pPr>
            <a:r>
              <a:rPr sz="1800" b="1" spc="-10" dirty="0">
                <a:latin typeface="Trebuchet MS"/>
                <a:cs typeface="Trebuchet MS"/>
              </a:rPr>
              <a:t>Mahindra </a:t>
            </a:r>
            <a:r>
              <a:rPr sz="1800" b="1" spc="-5" dirty="0">
                <a:latin typeface="Trebuchet MS"/>
                <a:cs typeface="Trebuchet MS"/>
              </a:rPr>
              <a:t>Resorts </a:t>
            </a:r>
            <a:r>
              <a:rPr sz="1800" b="1" dirty="0">
                <a:latin typeface="Trebuchet MS"/>
                <a:cs typeface="Trebuchet MS"/>
              </a:rPr>
              <a:t>– </a:t>
            </a:r>
            <a:r>
              <a:rPr sz="1800" b="1" spc="-5" dirty="0">
                <a:latin typeface="Trebuchet MS"/>
                <a:cs typeface="Trebuchet MS"/>
              </a:rPr>
              <a:t>information,experience</a:t>
            </a:r>
            <a:r>
              <a:rPr sz="1800" b="1" spc="20" dirty="0">
                <a:latin typeface="Trebuchet MS"/>
                <a:cs typeface="Trebuchet MS"/>
              </a:rPr>
              <a:t> </a:t>
            </a:r>
            <a:r>
              <a:rPr sz="1800" b="1" dirty="0">
                <a:latin typeface="Trebuchet MS"/>
                <a:cs typeface="Trebuchet MS"/>
              </a:rPr>
              <a:t>and</a:t>
            </a:r>
            <a:endParaRPr sz="1800" dirty="0">
              <a:latin typeface="Trebuchet MS"/>
              <a:cs typeface="Trebuchet MS"/>
            </a:endParaRPr>
          </a:p>
          <a:p>
            <a:pPr marL="12700">
              <a:lnSpc>
                <a:spcPct val="100000"/>
              </a:lnSpc>
              <a:spcBef>
                <a:spcPts val="5"/>
              </a:spcBef>
            </a:pPr>
            <a:r>
              <a:rPr sz="1800" b="1" dirty="0">
                <a:latin typeface="Trebuchet MS"/>
                <a:cs typeface="Trebuchet MS"/>
              </a:rPr>
              <a:t>credibility</a:t>
            </a:r>
            <a:endParaRPr sz="1800" dirty="0">
              <a:latin typeface="Trebuchet MS"/>
              <a:cs typeface="Trebuchet MS"/>
            </a:endParaRPr>
          </a:p>
        </p:txBody>
      </p:sp>
      <p:sp>
        <p:nvSpPr>
          <p:cNvPr id="21" name="object 21"/>
          <p:cNvSpPr txBox="1"/>
          <p:nvPr/>
        </p:nvSpPr>
        <p:spPr>
          <a:xfrm>
            <a:off x="2723197" y="4581128"/>
            <a:ext cx="6089702" cy="566822"/>
          </a:xfrm>
          <a:prstGeom prst="rect">
            <a:avLst/>
          </a:prstGeom>
        </p:spPr>
        <p:txBody>
          <a:bodyPr vert="horz" wrap="square" lIns="0" tIns="12700" rIns="0" bIns="0" rtlCol="0">
            <a:spAutoFit/>
          </a:bodyPr>
          <a:lstStyle/>
          <a:p>
            <a:pPr marL="12700" marR="5080">
              <a:lnSpc>
                <a:spcPct val="100000"/>
              </a:lnSpc>
              <a:spcBef>
                <a:spcPts val="100"/>
              </a:spcBef>
            </a:pPr>
            <a:r>
              <a:rPr sz="1800" b="1" spc="-10" dirty="0">
                <a:latin typeface="Trebuchet MS"/>
                <a:cs typeface="Trebuchet MS"/>
              </a:rPr>
              <a:t>Visibilty </a:t>
            </a:r>
            <a:r>
              <a:rPr sz="1800" b="1" dirty="0">
                <a:latin typeface="Trebuchet MS"/>
                <a:cs typeface="Trebuchet MS"/>
              </a:rPr>
              <a:t>/ </a:t>
            </a:r>
            <a:r>
              <a:rPr sz="1800" b="1" spc="-5" dirty="0">
                <a:latin typeface="Trebuchet MS"/>
                <a:cs typeface="Trebuchet MS"/>
              </a:rPr>
              <a:t>tangibility </a:t>
            </a:r>
            <a:r>
              <a:rPr sz="1800" b="1" dirty="0">
                <a:latin typeface="Trebuchet MS"/>
                <a:cs typeface="Trebuchet MS"/>
              </a:rPr>
              <a:t>of a </a:t>
            </a:r>
            <a:r>
              <a:rPr sz="1800" b="1" spc="-5" dirty="0">
                <a:latin typeface="Trebuchet MS"/>
                <a:cs typeface="Trebuchet MS"/>
              </a:rPr>
              <a:t>product </a:t>
            </a:r>
            <a:r>
              <a:rPr sz="1800" b="1" dirty="0">
                <a:latin typeface="Trebuchet MS"/>
                <a:cs typeface="Trebuchet MS"/>
              </a:rPr>
              <a:t>– </a:t>
            </a:r>
            <a:r>
              <a:rPr sz="1800" b="1" spc="-5" dirty="0">
                <a:latin typeface="Trebuchet MS"/>
                <a:cs typeface="Trebuchet MS"/>
              </a:rPr>
              <a:t>Standees </a:t>
            </a:r>
            <a:r>
              <a:rPr sz="1800" b="1" dirty="0">
                <a:latin typeface="Trebuchet MS"/>
                <a:cs typeface="Trebuchet MS"/>
              </a:rPr>
              <a:t>at a Cricket  </a:t>
            </a:r>
            <a:r>
              <a:rPr sz="1800" b="1" spc="-5" dirty="0">
                <a:latin typeface="Trebuchet MS"/>
                <a:cs typeface="Trebuchet MS"/>
              </a:rPr>
              <a:t>Game, Business</a:t>
            </a:r>
            <a:r>
              <a:rPr sz="1800" b="1" spc="-10" dirty="0">
                <a:latin typeface="Trebuchet MS"/>
                <a:cs typeface="Trebuchet MS"/>
              </a:rPr>
              <a:t> </a:t>
            </a:r>
            <a:r>
              <a:rPr sz="1800" b="1" dirty="0">
                <a:latin typeface="Trebuchet MS"/>
                <a:cs typeface="Trebuchet MS"/>
              </a:rPr>
              <a:t>Chaupal</a:t>
            </a:r>
            <a:endParaRPr sz="1800" dirty="0">
              <a:latin typeface="Trebuchet MS"/>
              <a:cs typeface="Trebuchet MS"/>
            </a:endParaRPr>
          </a:p>
        </p:txBody>
      </p:sp>
      <p:sp>
        <p:nvSpPr>
          <p:cNvPr id="22" name="object 22"/>
          <p:cNvSpPr txBox="1"/>
          <p:nvPr/>
        </p:nvSpPr>
        <p:spPr>
          <a:xfrm>
            <a:off x="3011233" y="5761431"/>
            <a:ext cx="3000927" cy="289823"/>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Trebuchet MS"/>
                <a:cs typeface="Trebuchet MS"/>
              </a:rPr>
              <a:t>Gullible,</a:t>
            </a:r>
            <a:r>
              <a:rPr sz="1800" b="1" spc="-50" dirty="0">
                <a:latin typeface="Trebuchet MS"/>
                <a:cs typeface="Trebuchet MS"/>
              </a:rPr>
              <a:t> </a:t>
            </a:r>
            <a:r>
              <a:rPr sz="1800" b="1" spc="-5" dirty="0">
                <a:latin typeface="Trebuchet MS"/>
                <a:cs typeface="Trebuchet MS"/>
              </a:rPr>
              <a:t>Out-going</a:t>
            </a:r>
            <a:endParaRPr sz="1800" dirty="0">
              <a:latin typeface="Trebuchet MS"/>
              <a:cs typeface="Trebuchet MS"/>
            </a:endParaRPr>
          </a:p>
        </p:txBody>
      </p:sp>
    </p:spTree>
    <p:extLst>
      <p:ext uri="{BB962C8B-B14F-4D97-AF65-F5344CB8AC3E}">
        <p14:creationId xmlns:p14="http://schemas.microsoft.com/office/powerpoint/2010/main" val="10007567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3"/>
            <a:ext cx="9144000" cy="720080"/>
          </a:xfrm>
        </p:spPr>
        <p:txBody>
          <a:bodyPr>
            <a:normAutofit fontScale="90000"/>
          </a:bodyPr>
          <a:lstStyle/>
          <a:p>
            <a:r>
              <a:rPr lang="en-IN" dirty="0" smtClean="0"/>
              <a:t>Marketing Appeals by Reference Groups</a:t>
            </a:r>
            <a:endParaRPr lang="en-IN" dirty="0"/>
          </a:p>
        </p:txBody>
      </p:sp>
      <p:sp>
        <p:nvSpPr>
          <p:cNvPr id="3" name="Content Placeholder 2"/>
          <p:cNvSpPr>
            <a:spLocks noGrp="1"/>
          </p:cNvSpPr>
          <p:nvPr>
            <p:ph idx="1"/>
          </p:nvPr>
        </p:nvSpPr>
        <p:spPr>
          <a:xfrm>
            <a:off x="179512" y="980728"/>
            <a:ext cx="8640960" cy="5544615"/>
          </a:xfrm>
        </p:spPr>
        <p:txBody>
          <a:bodyPr/>
          <a:lstStyle/>
          <a:p>
            <a:r>
              <a:rPr lang="en-IN" sz="4000" u="sng" dirty="0" smtClean="0"/>
              <a:t>Appeal by Celebrity </a:t>
            </a:r>
          </a:p>
          <a:p>
            <a:pPr marL="45720" indent="0">
              <a:buNone/>
            </a:pPr>
            <a:endParaRPr lang="en-IN" sz="2600" dirty="0" smtClean="0">
              <a:latin typeface="Times New Roman" pitchFamily="18" charset="0"/>
              <a:cs typeface="Times New Roman" pitchFamily="18" charset="0"/>
            </a:endParaRPr>
          </a:p>
          <a:p>
            <a:pPr marL="45720" indent="0">
              <a:buNone/>
            </a:pPr>
            <a:r>
              <a:rPr lang="en-IN" sz="2600" dirty="0" smtClean="0">
                <a:latin typeface="Times New Roman" pitchFamily="18" charset="0"/>
                <a:cs typeface="Times New Roman" pitchFamily="18" charset="0"/>
              </a:rPr>
              <a:t>Celebrities, Sportsmen, TV Personalities endorse certain products /brands</a:t>
            </a:r>
          </a:p>
          <a:p>
            <a:pPr marL="45720" indent="0">
              <a:buNone/>
            </a:pPr>
            <a:r>
              <a:rPr lang="en-IN" sz="2600" dirty="0" err="1" smtClean="0">
                <a:latin typeface="Times New Roman" pitchFamily="18" charset="0"/>
                <a:cs typeface="Times New Roman" pitchFamily="18" charset="0"/>
              </a:rPr>
              <a:t>Eg</a:t>
            </a:r>
            <a:r>
              <a:rPr lang="en-IN" sz="2600" dirty="0" smtClean="0">
                <a:latin typeface="Times New Roman" pitchFamily="18" charset="0"/>
                <a:cs typeface="Times New Roman" pitchFamily="18" charset="0"/>
              </a:rPr>
              <a:t>. Testimonials, educating the brand &amp; influencing</a:t>
            </a:r>
          </a:p>
          <a:p>
            <a:pPr marL="45720" indent="0">
              <a:buNone/>
            </a:pPr>
            <a:r>
              <a:rPr lang="en-IN" sz="2600" dirty="0" smtClean="0">
                <a:latin typeface="Times New Roman" pitchFamily="18" charset="0"/>
                <a:cs typeface="Times New Roman" pitchFamily="18" charset="0"/>
              </a:rPr>
              <a:t>Shows credibility</a:t>
            </a:r>
          </a:p>
          <a:p>
            <a:pPr marL="45720" indent="0">
              <a:buNone/>
            </a:pPr>
            <a:r>
              <a:rPr lang="en-IN" sz="2600" dirty="0" smtClean="0">
                <a:latin typeface="Times New Roman" pitchFamily="18" charset="0"/>
                <a:cs typeface="Times New Roman" pitchFamily="18" charset="0"/>
              </a:rPr>
              <a:t>High appeal &amp; attraction</a:t>
            </a:r>
          </a:p>
          <a:p>
            <a:pPr marL="45720" indent="0">
              <a:buNone/>
            </a:pPr>
            <a:r>
              <a:rPr lang="en-IN" sz="2600" dirty="0" smtClean="0">
                <a:latin typeface="Times New Roman" pitchFamily="18" charset="0"/>
                <a:cs typeface="Times New Roman" pitchFamily="18" charset="0"/>
              </a:rPr>
              <a:t>Celebrity personality and image is commonly used.</a:t>
            </a:r>
          </a:p>
          <a:p>
            <a:pPr marL="45720" indent="0">
              <a:buNone/>
            </a:pPr>
            <a:endParaRPr lang="en-IN" sz="2600" dirty="0">
              <a:latin typeface="Times New Roman" pitchFamily="18" charset="0"/>
              <a:cs typeface="Times New Roman" pitchFamily="18" charset="0"/>
            </a:endParaRPr>
          </a:p>
        </p:txBody>
      </p:sp>
    </p:spTree>
    <p:extLst>
      <p:ext uri="{BB962C8B-B14F-4D97-AF65-F5344CB8AC3E}">
        <p14:creationId xmlns:p14="http://schemas.microsoft.com/office/powerpoint/2010/main" val="266916323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p:cNvSpPr/>
          <p:nvPr/>
        </p:nvSpPr>
        <p:spPr>
          <a:xfrm>
            <a:off x="0" y="1196752"/>
            <a:ext cx="9144000" cy="3962397"/>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9289194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8" t="6815" r="4859" b="11110"/>
          <a:stretch/>
        </p:blipFill>
        <p:spPr bwMode="auto">
          <a:xfrm>
            <a:off x="107504" y="116632"/>
            <a:ext cx="4896544" cy="3348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1101" y="2564904"/>
            <a:ext cx="4202832" cy="4202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76050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45668" y="1502409"/>
            <a:ext cx="7964170" cy="3459922"/>
          </a:xfrm>
          <a:prstGeom prst="rect">
            <a:avLst/>
          </a:prstGeom>
        </p:spPr>
        <p:txBody>
          <a:bodyPr vert="horz" wrap="square" lIns="0" tIns="12700" rIns="0" bIns="0" rtlCol="0">
            <a:spAutoFit/>
          </a:bodyPr>
          <a:lstStyle/>
          <a:p>
            <a:pPr marL="268605" marR="5080" indent="-256540" algn="just">
              <a:lnSpc>
                <a:spcPct val="100000"/>
              </a:lnSpc>
              <a:spcBef>
                <a:spcPts val="100"/>
              </a:spcBef>
            </a:pPr>
            <a:r>
              <a:rPr sz="1800" spc="15" dirty="0">
                <a:solidFill>
                  <a:schemeClr val="bg1"/>
                </a:solidFill>
                <a:latin typeface="Wingdings 3"/>
                <a:cs typeface="Wingdings 3"/>
              </a:rPr>
              <a:t></a:t>
            </a:r>
            <a:r>
              <a:rPr sz="1800" spc="15" dirty="0">
                <a:solidFill>
                  <a:schemeClr val="bg1"/>
                </a:solidFill>
                <a:latin typeface="Times New Roman"/>
                <a:cs typeface="Times New Roman"/>
              </a:rPr>
              <a:t> </a:t>
            </a:r>
            <a:r>
              <a:rPr sz="2700" spc="-5" dirty="0">
                <a:solidFill>
                  <a:schemeClr val="bg1"/>
                </a:solidFill>
                <a:latin typeface="Times New Roman"/>
                <a:cs typeface="Times New Roman"/>
              </a:rPr>
              <a:t>A </a:t>
            </a:r>
            <a:r>
              <a:rPr sz="2700" dirty="0">
                <a:solidFill>
                  <a:schemeClr val="bg1"/>
                </a:solidFill>
                <a:latin typeface="Times New Roman"/>
                <a:cs typeface="Times New Roman"/>
              </a:rPr>
              <a:t>second type of </a:t>
            </a:r>
            <a:r>
              <a:rPr sz="2700" spc="-5" dirty="0">
                <a:solidFill>
                  <a:schemeClr val="bg1"/>
                </a:solidFill>
                <a:latin typeface="Times New Roman"/>
                <a:cs typeface="Times New Roman"/>
              </a:rPr>
              <a:t>reference </a:t>
            </a:r>
            <a:r>
              <a:rPr sz="2700" dirty="0">
                <a:solidFill>
                  <a:schemeClr val="bg1"/>
                </a:solidFill>
                <a:latin typeface="Times New Roman"/>
                <a:cs typeface="Times New Roman"/>
              </a:rPr>
              <a:t>group appeals </a:t>
            </a:r>
            <a:r>
              <a:rPr sz="2700" spc="-5" dirty="0">
                <a:solidFill>
                  <a:schemeClr val="bg1"/>
                </a:solidFill>
                <a:latin typeface="Times New Roman"/>
                <a:cs typeface="Times New Roman"/>
              </a:rPr>
              <a:t>used </a:t>
            </a:r>
            <a:r>
              <a:rPr sz="2700" spc="5" dirty="0">
                <a:solidFill>
                  <a:schemeClr val="bg1"/>
                </a:solidFill>
                <a:latin typeface="Times New Roman"/>
                <a:cs typeface="Times New Roman"/>
              </a:rPr>
              <a:t>by  </a:t>
            </a:r>
            <a:r>
              <a:rPr sz="2700" spc="-5" dirty="0">
                <a:solidFill>
                  <a:schemeClr val="bg1"/>
                </a:solidFill>
                <a:latin typeface="Times New Roman"/>
                <a:cs typeface="Times New Roman"/>
              </a:rPr>
              <a:t>marketers </a:t>
            </a:r>
            <a:r>
              <a:rPr sz="2700" spc="-10" dirty="0">
                <a:solidFill>
                  <a:schemeClr val="bg1"/>
                </a:solidFill>
                <a:latin typeface="Times New Roman"/>
                <a:cs typeface="Times New Roman"/>
              </a:rPr>
              <a:t>is </a:t>
            </a:r>
            <a:r>
              <a:rPr sz="2700" dirty="0">
                <a:solidFill>
                  <a:schemeClr val="bg1"/>
                </a:solidFill>
                <a:latin typeface="Times New Roman"/>
                <a:cs typeface="Times New Roman"/>
              </a:rPr>
              <a:t>the </a:t>
            </a:r>
            <a:r>
              <a:rPr sz="2700" spc="-5" dirty="0">
                <a:solidFill>
                  <a:schemeClr val="bg1"/>
                </a:solidFill>
                <a:latin typeface="Times New Roman"/>
                <a:cs typeface="Times New Roman"/>
              </a:rPr>
              <a:t>expert, </a:t>
            </a:r>
            <a:r>
              <a:rPr sz="2700" dirty="0">
                <a:solidFill>
                  <a:schemeClr val="bg1"/>
                </a:solidFill>
                <a:latin typeface="Times New Roman"/>
                <a:cs typeface="Times New Roman"/>
              </a:rPr>
              <a:t>a person who, because of his </a:t>
            </a:r>
            <a:r>
              <a:rPr sz="2700" spc="5" dirty="0">
                <a:solidFill>
                  <a:schemeClr val="bg1"/>
                </a:solidFill>
                <a:latin typeface="Times New Roman"/>
                <a:cs typeface="Times New Roman"/>
              </a:rPr>
              <a:t>or  </a:t>
            </a:r>
            <a:r>
              <a:rPr sz="2700" dirty="0">
                <a:solidFill>
                  <a:schemeClr val="bg1"/>
                </a:solidFill>
                <a:latin typeface="Times New Roman"/>
                <a:cs typeface="Times New Roman"/>
              </a:rPr>
              <a:t>her </a:t>
            </a:r>
            <a:r>
              <a:rPr sz="2700" spc="-5" dirty="0">
                <a:solidFill>
                  <a:schemeClr val="bg1"/>
                </a:solidFill>
                <a:latin typeface="Times New Roman"/>
                <a:cs typeface="Times New Roman"/>
              </a:rPr>
              <a:t>occupation, special </a:t>
            </a:r>
            <a:r>
              <a:rPr sz="2700" dirty="0">
                <a:solidFill>
                  <a:schemeClr val="bg1"/>
                </a:solidFill>
                <a:latin typeface="Times New Roman"/>
                <a:cs typeface="Times New Roman"/>
              </a:rPr>
              <a:t>training, or experience, is </a:t>
            </a:r>
            <a:r>
              <a:rPr sz="2700" spc="-5" dirty="0">
                <a:solidFill>
                  <a:schemeClr val="bg1"/>
                </a:solidFill>
                <a:latin typeface="Times New Roman"/>
                <a:cs typeface="Times New Roman"/>
              </a:rPr>
              <a:t>in </a:t>
            </a:r>
            <a:r>
              <a:rPr sz="2700" dirty="0">
                <a:solidFill>
                  <a:schemeClr val="bg1"/>
                </a:solidFill>
                <a:latin typeface="Times New Roman"/>
                <a:cs typeface="Times New Roman"/>
              </a:rPr>
              <a:t>a  unique position to help the </a:t>
            </a:r>
            <a:r>
              <a:rPr sz="2700" spc="-5" dirty="0">
                <a:solidFill>
                  <a:schemeClr val="bg1"/>
                </a:solidFill>
                <a:latin typeface="Times New Roman"/>
                <a:cs typeface="Times New Roman"/>
              </a:rPr>
              <a:t>prospective consumer  </a:t>
            </a:r>
            <a:r>
              <a:rPr sz="2700" dirty="0">
                <a:solidFill>
                  <a:schemeClr val="bg1"/>
                </a:solidFill>
                <a:latin typeface="Times New Roman"/>
                <a:cs typeface="Times New Roman"/>
              </a:rPr>
              <a:t>evaluate the product that the advertisement</a:t>
            </a:r>
            <a:r>
              <a:rPr sz="2700" spc="-100" dirty="0">
                <a:solidFill>
                  <a:schemeClr val="bg1"/>
                </a:solidFill>
                <a:latin typeface="Times New Roman"/>
                <a:cs typeface="Times New Roman"/>
              </a:rPr>
              <a:t> </a:t>
            </a:r>
            <a:r>
              <a:rPr sz="2700" dirty="0">
                <a:solidFill>
                  <a:schemeClr val="bg1"/>
                </a:solidFill>
                <a:latin typeface="Times New Roman"/>
                <a:cs typeface="Times New Roman"/>
              </a:rPr>
              <a:t>promotes.</a:t>
            </a:r>
          </a:p>
          <a:p>
            <a:pPr>
              <a:lnSpc>
                <a:spcPct val="100000"/>
              </a:lnSpc>
              <a:spcBef>
                <a:spcPts val="20"/>
              </a:spcBef>
            </a:pPr>
            <a:endParaRPr sz="3500" dirty="0">
              <a:solidFill>
                <a:schemeClr val="bg1"/>
              </a:solidFill>
              <a:latin typeface="Times New Roman"/>
              <a:cs typeface="Times New Roman"/>
            </a:endParaRPr>
          </a:p>
          <a:p>
            <a:pPr marL="268605" marR="6350" indent="-256540" algn="just">
              <a:lnSpc>
                <a:spcPct val="100000"/>
              </a:lnSpc>
              <a:spcBef>
                <a:spcPts val="5"/>
              </a:spcBef>
            </a:pPr>
            <a:r>
              <a:rPr sz="1800" spc="15" dirty="0">
                <a:solidFill>
                  <a:schemeClr val="bg1"/>
                </a:solidFill>
                <a:latin typeface="Wingdings 3"/>
                <a:cs typeface="Wingdings 3"/>
              </a:rPr>
              <a:t></a:t>
            </a:r>
            <a:r>
              <a:rPr sz="1800" spc="15" dirty="0">
                <a:solidFill>
                  <a:schemeClr val="bg1"/>
                </a:solidFill>
                <a:latin typeface="Times New Roman"/>
                <a:cs typeface="Times New Roman"/>
              </a:rPr>
              <a:t> </a:t>
            </a:r>
            <a:r>
              <a:rPr sz="2700" dirty="0">
                <a:solidFill>
                  <a:schemeClr val="bg1"/>
                </a:solidFill>
                <a:latin typeface="Times New Roman"/>
                <a:cs typeface="Times New Roman"/>
              </a:rPr>
              <a:t>e.g. </a:t>
            </a:r>
            <a:r>
              <a:rPr sz="2700" b="1" spc="-10" dirty="0">
                <a:solidFill>
                  <a:schemeClr val="bg1"/>
                </a:solidFill>
                <a:latin typeface="Times New Roman"/>
                <a:cs typeface="Times New Roman"/>
              </a:rPr>
              <a:t>An </a:t>
            </a:r>
            <a:r>
              <a:rPr sz="2700" b="1" dirty="0">
                <a:solidFill>
                  <a:schemeClr val="bg1"/>
                </a:solidFill>
                <a:latin typeface="Times New Roman"/>
                <a:cs typeface="Times New Roman"/>
              </a:rPr>
              <a:t>ad for a </a:t>
            </a:r>
            <a:r>
              <a:rPr sz="2700" b="1" spc="-5" dirty="0">
                <a:solidFill>
                  <a:schemeClr val="bg1"/>
                </a:solidFill>
                <a:latin typeface="Times New Roman"/>
                <a:cs typeface="Times New Roman"/>
              </a:rPr>
              <a:t>quality </a:t>
            </a:r>
            <a:r>
              <a:rPr sz="2700" b="1" dirty="0">
                <a:solidFill>
                  <a:schemeClr val="bg1"/>
                </a:solidFill>
                <a:latin typeface="Times New Roman"/>
                <a:cs typeface="Times New Roman"/>
              </a:rPr>
              <a:t>frying </a:t>
            </a:r>
            <a:r>
              <a:rPr sz="2700" b="1" spc="-5" dirty="0">
                <a:solidFill>
                  <a:schemeClr val="bg1"/>
                </a:solidFill>
                <a:latin typeface="Times New Roman"/>
                <a:cs typeface="Times New Roman"/>
              </a:rPr>
              <a:t>pan </a:t>
            </a:r>
            <a:r>
              <a:rPr sz="2700" b="1" dirty="0">
                <a:solidFill>
                  <a:schemeClr val="bg1"/>
                </a:solidFill>
                <a:latin typeface="Times New Roman"/>
                <a:cs typeface="Times New Roman"/>
              </a:rPr>
              <a:t>may </a:t>
            </a:r>
            <a:r>
              <a:rPr sz="2700" b="1" spc="-10" dirty="0">
                <a:solidFill>
                  <a:schemeClr val="bg1"/>
                </a:solidFill>
                <a:latin typeface="Times New Roman"/>
                <a:cs typeface="Times New Roman"/>
              </a:rPr>
              <a:t>feature </a:t>
            </a:r>
            <a:r>
              <a:rPr sz="2700" b="1" spc="-5" dirty="0">
                <a:solidFill>
                  <a:schemeClr val="bg1"/>
                </a:solidFill>
                <a:latin typeface="Times New Roman"/>
                <a:cs typeface="Times New Roman"/>
              </a:rPr>
              <a:t>the  </a:t>
            </a:r>
            <a:r>
              <a:rPr sz="2700" b="1" dirty="0">
                <a:solidFill>
                  <a:schemeClr val="bg1"/>
                </a:solidFill>
                <a:latin typeface="Times New Roman"/>
                <a:cs typeface="Times New Roman"/>
              </a:rPr>
              <a:t>endorsement of a</a:t>
            </a:r>
            <a:r>
              <a:rPr sz="2700" b="1" spc="-30" dirty="0">
                <a:solidFill>
                  <a:schemeClr val="bg1"/>
                </a:solidFill>
                <a:latin typeface="Times New Roman"/>
                <a:cs typeface="Times New Roman"/>
              </a:rPr>
              <a:t> </a:t>
            </a:r>
            <a:r>
              <a:rPr sz="2700" b="1" dirty="0">
                <a:solidFill>
                  <a:schemeClr val="bg1"/>
                </a:solidFill>
                <a:latin typeface="Times New Roman"/>
                <a:cs typeface="Times New Roman"/>
              </a:rPr>
              <a:t>chef</a:t>
            </a:r>
            <a:r>
              <a:rPr sz="2700" dirty="0">
                <a:solidFill>
                  <a:schemeClr val="bg1"/>
                </a:solidFill>
                <a:latin typeface="Times New Roman"/>
                <a:cs typeface="Times New Roman"/>
              </a:rPr>
              <a:t>.</a:t>
            </a:r>
          </a:p>
        </p:txBody>
      </p:sp>
      <p:sp>
        <p:nvSpPr>
          <p:cNvPr id="4" name="Rectangle 3"/>
          <p:cNvSpPr/>
          <p:nvPr/>
        </p:nvSpPr>
        <p:spPr>
          <a:xfrm>
            <a:off x="539552" y="404664"/>
            <a:ext cx="4339650" cy="646331"/>
          </a:xfrm>
          <a:prstGeom prst="rect">
            <a:avLst/>
          </a:prstGeom>
        </p:spPr>
        <p:txBody>
          <a:bodyPr wrap="none">
            <a:spAutoFit/>
          </a:bodyPr>
          <a:lstStyle/>
          <a:p>
            <a:r>
              <a:rPr lang="en-IN" sz="3600" b="1" u="sng" dirty="0"/>
              <a:t>Appeal by </a:t>
            </a:r>
            <a:r>
              <a:rPr lang="en-IN" sz="3600" b="1" u="sng" dirty="0" smtClean="0"/>
              <a:t>Experts </a:t>
            </a:r>
            <a:endParaRPr lang="en-IN" sz="3600" b="1" u="sng" dirty="0"/>
          </a:p>
        </p:txBody>
      </p:sp>
    </p:spTree>
    <p:extLst>
      <p:ext uri="{BB962C8B-B14F-4D97-AF65-F5344CB8AC3E}">
        <p14:creationId xmlns:p14="http://schemas.microsoft.com/office/powerpoint/2010/main" val="64943357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37966"/>
            <a:ext cx="8064896"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843151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23528" y="1503934"/>
            <a:ext cx="8640960" cy="4998804"/>
          </a:xfrm>
          <a:prstGeom prst="rect">
            <a:avLst/>
          </a:prstGeom>
        </p:spPr>
        <p:txBody>
          <a:bodyPr vert="horz" wrap="square" lIns="0" tIns="12700" rIns="0" bIns="0" rtlCol="0">
            <a:spAutoFit/>
          </a:bodyPr>
          <a:lstStyle/>
          <a:p>
            <a:pPr marL="268605" marR="5715" indent="-256540" algn="just">
              <a:lnSpc>
                <a:spcPct val="150000"/>
              </a:lnSpc>
              <a:spcBef>
                <a:spcPts val="100"/>
              </a:spcBef>
            </a:pPr>
            <a:r>
              <a:rPr sz="1600" spc="15" dirty="0">
                <a:solidFill>
                  <a:srgbClr val="2CA1BE"/>
                </a:solidFill>
                <a:latin typeface="Wingdings 3"/>
                <a:cs typeface="Wingdings 3"/>
              </a:rPr>
              <a:t></a:t>
            </a:r>
            <a:r>
              <a:rPr sz="1600" spc="15" dirty="0">
                <a:solidFill>
                  <a:srgbClr val="2CA1BE"/>
                </a:solidFill>
                <a:latin typeface="Times New Roman"/>
                <a:cs typeface="Times New Roman"/>
              </a:rPr>
              <a:t> </a:t>
            </a:r>
            <a:r>
              <a:rPr sz="2400" spc="-5" dirty="0">
                <a:latin typeface="Times New Roman"/>
                <a:cs typeface="Times New Roman"/>
              </a:rPr>
              <a:t>A </a:t>
            </a:r>
            <a:r>
              <a:rPr sz="2400" dirty="0">
                <a:latin typeface="Times New Roman"/>
                <a:cs typeface="Times New Roman"/>
              </a:rPr>
              <a:t>reference group </a:t>
            </a:r>
            <a:r>
              <a:rPr sz="2400" spc="-5" dirty="0">
                <a:latin typeface="Times New Roman"/>
                <a:cs typeface="Times New Roman"/>
              </a:rPr>
              <a:t>appeal that uses the testimonials </a:t>
            </a:r>
            <a:r>
              <a:rPr sz="2400" dirty="0">
                <a:latin typeface="Times New Roman"/>
                <a:cs typeface="Times New Roman"/>
              </a:rPr>
              <a:t>of </a:t>
            </a:r>
            <a:r>
              <a:rPr sz="2400" spc="-5" dirty="0">
                <a:latin typeface="Times New Roman"/>
                <a:cs typeface="Times New Roman"/>
              </a:rPr>
              <a:t>satisfied  customers </a:t>
            </a:r>
            <a:r>
              <a:rPr sz="2400" dirty="0">
                <a:latin typeface="Times New Roman"/>
                <a:cs typeface="Times New Roman"/>
              </a:rPr>
              <a:t>is known </a:t>
            </a:r>
            <a:r>
              <a:rPr sz="2400" spc="-5" dirty="0">
                <a:latin typeface="Times New Roman"/>
                <a:cs typeface="Times New Roman"/>
              </a:rPr>
              <a:t>as </a:t>
            </a:r>
            <a:r>
              <a:rPr sz="2400" dirty="0">
                <a:latin typeface="Times New Roman"/>
                <a:cs typeface="Times New Roman"/>
              </a:rPr>
              <a:t>the </a:t>
            </a:r>
            <a:r>
              <a:rPr sz="2400" spc="-10" dirty="0">
                <a:latin typeface="Times New Roman"/>
                <a:cs typeface="Times New Roman"/>
              </a:rPr>
              <a:t>common-man</a:t>
            </a:r>
            <a:r>
              <a:rPr sz="2400" spc="10" dirty="0">
                <a:latin typeface="Times New Roman"/>
                <a:cs typeface="Times New Roman"/>
              </a:rPr>
              <a:t> </a:t>
            </a:r>
            <a:r>
              <a:rPr sz="2400" dirty="0">
                <a:latin typeface="Times New Roman"/>
                <a:cs typeface="Times New Roman"/>
              </a:rPr>
              <a:t>approach.</a:t>
            </a:r>
          </a:p>
          <a:p>
            <a:pPr marL="268605" marR="6985" indent="-256540" algn="just">
              <a:lnSpc>
                <a:spcPct val="150000"/>
              </a:lnSpc>
            </a:pPr>
            <a:r>
              <a:rPr sz="1600" spc="15" dirty="0" smtClean="0">
                <a:solidFill>
                  <a:srgbClr val="2CA1BE"/>
                </a:solidFill>
                <a:latin typeface="Wingdings 3"/>
                <a:cs typeface="Wingdings 3"/>
              </a:rPr>
              <a:t></a:t>
            </a:r>
            <a:r>
              <a:rPr sz="1600" spc="15" dirty="0" smtClean="0">
                <a:solidFill>
                  <a:srgbClr val="2CA1BE"/>
                </a:solidFill>
                <a:latin typeface="Times New Roman"/>
                <a:cs typeface="Times New Roman"/>
              </a:rPr>
              <a:t> </a:t>
            </a:r>
            <a:r>
              <a:rPr sz="2400" dirty="0">
                <a:latin typeface="Times New Roman"/>
                <a:cs typeface="Times New Roman"/>
              </a:rPr>
              <a:t>The </a:t>
            </a:r>
            <a:r>
              <a:rPr sz="2400" spc="-5" dirty="0">
                <a:latin typeface="Times New Roman"/>
                <a:cs typeface="Times New Roman"/>
              </a:rPr>
              <a:t>advantage </a:t>
            </a:r>
            <a:r>
              <a:rPr sz="2400" dirty="0">
                <a:latin typeface="Times New Roman"/>
                <a:cs typeface="Times New Roman"/>
              </a:rPr>
              <a:t>is that </a:t>
            </a:r>
            <a:r>
              <a:rPr sz="2400" spc="-5" dirty="0">
                <a:latin typeface="Times New Roman"/>
                <a:cs typeface="Times New Roman"/>
              </a:rPr>
              <a:t>it demonstrates </a:t>
            </a:r>
            <a:r>
              <a:rPr sz="2400" dirty="0">
                <a:latin typeface="Times New Roman"/>
                <a:cs typeface="Times New Roman"/>
              </a:rPr>
              <a:t>to </a:t>
            </a:r>
            <a:r>
              <a:rPr sz="2400" spc="-5" dirty="0">
                <a:latin typeface="Times New Roman"/>
                <a:cs typeface="Times New Roman"/>
              </a:rPr>
              <a:t>prospective customers  </a:t>
            </a:r>
            <a:r>
              <a:rPr sz="2400" dirty="0">
                <a:latin typeface="Times New Roman"/>
                <a:cs typeface="Times New Roman"/>
              </a:rPr>
              <a:t>that </a:t>
            </a:r>
            <a:r>
              <a:rPr sz="2400" spc="-5" dirty="0">
                <a:latin typeface="Times New Roman"/>
                <a:cs typeface="Times New Roman"/>
              </a:rPr>
              <a:t>someone just like them uses </a:t>
            </a:r>
            <a:r>
              <a:rPr sz="2400" dirty="0">
                <a:latin typeface="Times New Roman"/>
                <a:cs typeface="Times New Roman"/>
              </a:rPr>
              <a:t>and is </a:t>
            </a:r>
            <a:r>
              <a:rPr sz="2400" spc="-5" dirty="0">
                <a:latin typeface="Times New Roman"/>
                <a:cs typeface="Times New Roman"/>
              </a:rPr>
              <a:t>satisfied with the good  or </a:t>
            </a:r>
            <a:r>
              <a:rPr sz="2400" dirty="0">
                <a:latin typeface="Times New Roman"/>
                <a:cs typeface="Times New Roman"/>
              </a:rPr>
              <a:t>service </a:t>
            </a:r>
            <a:r>
              <a:rPr sz="2400" spc="-5" dirty="0">
                <a:latin typeface="Times New Roman"/>
                <a:cs typeface="Times New Roman"/>
              </a:rPr>
              <a:t>being</a:t>
            </a:r>
            <a:r>
              <a:rPr sz="2400" spc="-45" dirty="0">
                <a:latin typeface="Times New Roman"/>
                <a:cs typeface="Times New Roman"/>
              </a:rPr>
              <a:t> </a:t>
            </a:r>
            <a:r>
              <a:rPr sz="2400" dirty="0">
                <a:latin typeface="Times New Roman"/>
                <a:cs typeface="Times New Roman"/>
              </a:rPr>
              <a:t>advertised.</a:t>
            </a:r>
          </a:p>
          <a:p>
            <a:pPr marL="268605" marR="5080" indent="-256540" algn="just">
              <a:lnSpc>
                <a:spcPct val="150000"/>
              </a:lnSpc>
              <a:spcBef>
                <a:spcPts val="5"/>
              </a:spcBef>
            </a:pPr>
            <a:r>
              <a:rPr sz="1600" spc="15" dirty="0" smtClean="0">
                <a:solidFill>
                  <a:srgbClr val="2CA1BE"/>
                </a:solidFill>
                <a:latin typeface="Wingdings 3"/>
                <a:cs typeface="Wingdings 3"/>
              </a:rPr>
              <a:t></a:t>
            </a:r>
            <a:r>
              <a:rPr sz="1600" spc="15" dirty="0" smtClean="0">
                <a:solidFill>
                  <a:srgbClr val="2CA1BE"/>
                </a:solidFill>
                <a:latin typeface="Times New Roman"/>
                <a:cs typeface="Times New Roman"/>
              </a:rPr>
              <a:t> </a:t>
            </a:r>
            <a:r>
              <a:rPr sz="2400" dirty="0">
                <a:latin typeface="Times New Roman"/>
                <a:cs typeface="Times New Roman"/>
              </a:rPr>
              <a:t>The </a:t>
            </a:r>
            <a:r>
              <a:rPr sz="2400" spc="-10" dirty="0">
                <a:latin typeface="Times New Roman"/>
                <a:cs typeface="Times New Roman"/>
              </a:rPr>
              <a:t>common man </a:t>
            </a:r>
            <a:r>
              <a:rPr sz="2400" dirty="0">
                <a:latin typeface="Times New Roman"/>
                <a:cs typeface="Times New Roman"/>
              </a:rPr>
              <a:t>appeal is </a:t>
            </a:r>
            <a:r>
              <a:rPr sz="2400" spc="-5" dirty="0">
                <a:latin typeface="Times New Roman"/>
                <a:cs typeface="Times New Roman"/>
              </a:rPr>
              <a:t>especially </a:t>
            </a:r>
            <a:r>
              <a:rPr sz="2400" spc="-10" dirty="0">
                <a:latin typeface="Times New Roman"/>
                <a:cs typeface="Times New Roman"/>
              </a:rPr>
              <a:t>effective </a:t>
            </a:r>
            <a:r>
              <a:rPr sz="2400" dirty="0">
                <a:latin typeface="Times New Roman"/>
                <a:cs typeface="Times New Roman"/>
              </a:rPr>
              <a:t>in </a:t>
            </a:r>
            <a:r>
              <a:rPr sz="2400" spc="-5" dirty="0">
                <a:latin typeface="Times New Roman"/>
                <a:cs typeface="Times New Roman"/>
              </a:rPr>
              <a:t>public  health announcement (</a:t>
            </a:r>
            <a:r>
              <a:rPr sz="2400" b="1" spc="-5" dirty="0">
                <a:solidFill>
                  <a:srgbClr val="001F5F"/>
                </a:solidFill>
                <a:latin typeface="Times New Roman"/>
                <a:cs typeface="Times New Roman"/>
              </a:rPr>
              <a:t>such as antismoking </a:t>
            </a:r>
            <a:r>
              <a:rPr sz="2400" b="1" dirty="0">
                <a:solidFill>
                  <a:srgbClr val="001F5F"/>
                </a:solidFill>
                <a:latin typeface="Times New Roman"/>
                <a:cs typeface="Times New Roman"/>
              </a:rPr>
              <a:t>or </a:t>
            </a:r>
            <a:r>
              <a:rPr sz="2400" b="1" spc="-5" dirty="0">
                <a:solidFill>
                  <a:srgbClr val="001F5F"/>
                </a:solidFill>
                <a:latin typeface="Times New Roman"/>
                <a:cs typeface="Times New Roman"/>
              </a:rPr>
              <a:t>high </a:t>
            </a:r>
            <a:r>
              <a:rPr sz="2400" b="1" spc="-60" dirty="0">
                <a:solidFill>
                  <a:srgbClr val="001F5F"/>
                </a:solidFill>
                <a:latin typeface="Times New Roman"/>
                <a:cs typeface="Times New Roman"/>
              </a:rPr>
              <a:t>B.P.  </a:t>
            </a:r>
            <a:r>
              <a:rPr sz="2400" b="1" dirty="0">
                <a:solidFill>
                  <a:srgbClr val="001F5F"/>
                </a:solidFill>
                <a:latin typeface="Times New Roman"/>
                <a:cs typeface="Times New Roman"/>
              </a:rPr>
              <a:t>messages</a:t>
            </a:r>
            <a:r>
              <a:rPr sz="2400" dirty="0">
                <a:latin typeface="Times New Roman"/>
                <a:cs typeface="Times New Roman"/>
              </a:rPr>
              <a:t>), for </a:t>
            </a:r>
            <a:r>
              <a:rPr sz="2400" spc="-10" dirty="0">
                <a:latin typeface="Times New Roman"/>
                <a:cs typeface="Times New Roman"/>
              </a:rPr>
              <a:t>most </a:t>
            </a:r>
            <a:r>
              <a:rPr sz="2400" dirty="0">
                <a:latin typeface="Times New Roman"/>
                <a:cs typeface="Times New Roman"/>
              </a:rPr>
              <a:t>people seem </a:t>
            </a:r>
            <a:r>
              <a:rPr sz="2400" spc="-5" dirty="0">
                <a:latin typeface="Times New Roman"/>
                <a:cs typeface="Times New Roman"/>
              </a:rPr>
              <a:t>to identify with people like  themselves when </a:t>
            </a:r>
            <a:r>
              <a:rPr sz="2400" dirty="0">
                <a:latin typeface="Times New Roman"/>
                <a:cs typeface="Times New Roman"/>
              </a:rPr>
              <a:t>it </a:t>
            </a:r>
            <a:r>
              <a:rPr sz="2400" spc="-5" dirty="0">
                <a:latin typeface="Times New Roman"/>
                <a:cs typeface="Times New Roman"/>
              </a:rPr>
              <a:t>comes </a:t>
            </a:r>
            <a:r>
              <a:rPr sz="2400" dirty="0">
                <a:latin typeface="Times New Roman"/>
                <a:cs typeface="Times New Roman"/>
              </a:rPr>
              <a:t>to such</a:t>
            </a:r>
            <a:r>
              <a:rPr sz="2400" spc="-20" dirty="0">
                <a:latin typeface="Times New Roman"/>
                <a:cs typeface="Times New Roman"/>
              </a:rPr>
              <a:t> </a:t>
            </a:r>
            <a:r>
              <a:rPr sz="2400" spc="-5" dirty="0">
                <a:latin typeface="Times New Roman"/>
                <a:cs typeface="Times New Roman"/>
              </a:rPr>
              <a:t>messages.</a:t>
            </a:r>
            <a:endParaRPr sz="2400" dirty="0">
              <a:latin typeface="Times New Roman"/>
              <a:cs typeface="Times New Roman"/>
            </a:endParaRPr>
          </a:p>
        </p:txBody>
      </p:sp>
      <p:sp>
        <p:nvSpPr>
          <p:cNvPr id="4" name="Rectangle 3"/>
          <p:cNvSpPr/>
          <p:nvPr/>
        </p:nvSpPr>
        <p:spPr>
          <a:xfrm>
            <a:off x="539552" y="404664"/>
            <a:ext cx="5570756" cy="646331"/>
          </a:xfrm>
          <a:prstGeom prst="rect">
            <a:avLst/>
          </a:prstGeom>
        </p:spPr>
        <p:txBody>
          <a:bodyPr wrap="none">
            <a:spAutoFit/>
          </a:bodyPr>
          <a:lstStyle/>
          <a:p>
            <a:r>
              <a:rPr lang="en-IN" sz="3600" b="1" u="sng" dirty="0"/>
              <a:t>Appeal by </a:t>
            </a:r>
            <a:r>
              <a:rPr lang="en-IN" sz="3600" b="1" u="sng" dirty="0" smtClean="0"/>
              <a:t>Common Man</a:t>
            </a:r>
            <a:endParaRPr lang="en-IN" sz="3600" b="1" u="sng" dirty="0"/>
          </a:p>
        </p:txBody>
      </p:sp>
    </p:spTree>
    <p:extLst>
      <p:ext uri="{BB962C8B-B14F-4D97-AF65-F5344CB8AC3E}">
        <p14:creationId xmlns:p14="http://schemas.microsoft.com/office/powerpoint/2010/main" val="267809324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556792"/>
            <a:ext cx="7784526" cy="4378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985760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45668" y="1503934"/>
            <a:ext cx="7964170" cy="3886835"/>
          </a:xfrm>
          <a:prstGeom prst="rect">
            <a:avLst/>
          </a:prstGeom>
        </p:spPr>
        <p:txBody>
          <a:bodyPr vert="horz" wrap="square" lIns="0" tIns="12700" rIns="0" bIns="0" rtlCol="0">
            <a:spAutoFit/>
          </a:bodyPr>
          <a:lstStyle/>
          <a:p>
            <a:pPr marL="268605" marR="5715" indent="-256540" algn="just">
              <a:lnSpc>
                <a:spcPct val="100000"/>
              </a:lnSpc>
              <a:spcBef>
                <a:spcPts val="100"/>
              </a:spcBef>
            </a:pPr>
            <a:r>
              <a:rPr sz="1600" spc="15" dirty="0">
                <a:solidFill>
                  <a:srgbClr val="2CA1BE"/>
                </a:solidFill>
                <a:latin typeface="Wingdings 3"/>
                <a:cs typeface="Wingdings 3"/>
              </a:rPr>
              <a:t></a:t>
            </a:r>
            <a:r>
              <a:rPr sz="1600" spc="15" dirty="0">
                <a:solidFill>
                  <a:srgbClr val="2CA1BE"/>
                </a:solidFill>
                <a:latin typeface="Times New Roman"/>
                <a:cs typeface="Times New Roman"/>
              </a:rPr>
              <a:t> </a:t>
            </a:r>
            <a:r>
              <a:rPr sz="2400" dirty="0">
                <a:latin typeface="Times New Roman"/>
                <a:cs typeface="Times New Roman"/>
              </a:rPr>
              <a:t>The </a:t>
            </a:r>
            <a:r>
              <a:rPr sz="2400" spc="-5" dirty="0">
                <a:latin typeface="Times New Roman"/>
                <a:cs typeface="Times New Roman"/>
              </a:rPr>
              <a:t>popularity </a:t>
            </a:r>
            <a:r>
              <a:rPr sz="2400" dirty="0">
                <a:latin typeface="Times New Roman"/>
                <a:cs typeface="Times New Roman"/>
              </a:rPr>
              <a:t>of this </a:t>
            </a:r>
            <a:r>
              <a:rPr sz="2400" spc="-5" dirty="0">
                <a:latin typeface="Times New Roman"/>
                <a:cs typeface="Times New Roman"/>
              </a:rPr>
              <a:t>type </a:t>
            </a:r>
            <a:r>
              <a:rPr sz="2400" dirty="0">
                <a:latin typeface="Times New Roman"/>
                <a:cs typeface="Times New Roman"/>
              </a:rPr>
              <a:t>of advt. probably </a:t>
            </a:r>
            <a:r>
              <a:rPr sz="2400" spc="-10" dirty="0">
                <a:latin typeface="Times New Roman"/>
                <a:cs typeface="Times New Roman"/>
              </a:rPr>
              <a:t>is </a:t>
            </a:r>
            <a:r>
              <a:rPr sz="2400" dirty="0">
                <a:latin typeface="Times New Roman"/>
                <a:cs typeface="Times New Roman"/>
              </a:rPr>
              <a:t>due to the  </a:t>
            </a:r>
            <a:r>
              <a:rPr sz="2400" spc="-5" dirty="0">
                <a:latin typeface="Times New Roman"/>
                <a:cs typeface="Times New Roman"/>
              </a:rPr>
              <a:t>success </a:t>
            </a:r>
            <a:r>
              <a:rPr sz="2400" dirty="0">
                <a:latin typeface="Times New Roman"/>
                <a:cs typeface="Times New Roman"/>
              </a:rPr>
              <a:t>and </a:t>
            </a:r>
            <a:r>
              <a:rPr sz="2400" spc="-5" dirty="0">
                <a:latin typeface="Times New Roman"/>
                <a:cs typeface="Times New Roman"/>
              </a:rPr>
              <a:t>publicity received </a:t>
            </a:r>
            <a:r>
              <a:rPr sz="2400" dirty="0">
                <a:latin typeface="Times New Roman"/>
                <a:cs typeface="Times New Roman"/>
              </a:rPr>
              <a:t>by a </a:t>
            </a:r>
            <a:r>
              <a:rPr sz="2400" spc="-5" dirty="0">
                <a:latin typeface="Times New Roman"/>
                <a:cs typeface="Times New Roman"/>
              </a:rPr>
              <a:t>number </a:t>
            </a:r>
            <a:r>
              <a:rPr sz="2400" dirty="0">
                <a:latin typeface="Times New Roman"/>
                <a:cs typeface="Times New Roman"/>
              </a:rPr>
              <a:t>of </a:t>
            </a:r>
            <a:r>
              <a:rPr sz="2400" spc="-5" dirty="0">
                <a:latin typeface="Times New Roman"/>
                <a:cs typeface="Times New Roman"/>
              </a:rPr>
              <a:t>executive  </a:t>
            </a:r>
            <a:r>
              <a:rPr sz="2400" dirty="0">
                <a:latin typeface="Times New Roman"/>
                <a:cs typeface="Times New Roman"/>
              </a:rPr>
              <a:t>spokespersons.</a:t>
            </a:r>
            <a:endParaRPr sz="2400">
              <a:latin typeface="Times New Roman"/>
              <a:cs typeface="Times New Roman"/>
            </a:endParaRPr>
          </a:p>
          <a:p>
            <a:pPr>
              <a:lnSpc>
                <a:spcPct val="100000"/>
              </a:lnSpc>
              <a:spcBef>
                <a:spcPts val="5"/>
              </a:spcBef>
            </a:pPr>
            <a:endParaRPr sz="3200">
              <a:latin typeface="Times New Roman"/>
              <a:cs typeface="Times New Roman"/>
            </a:endParaRPr>
          </a:p>
          <a:p>
            <a:pPr marL="268605" marR="5080" indent="-256540" algn="just">
              <a:lnSpc>
                <a:spcPct val="100000"/>
              </a:lnSpc>
            </a:pPr>
            <a:r>
              <a:rPr sz="1600" spc="15" dirty="0">
                <a:solidFill>
                  <a:srgbClr val="2CA1BE"/>
                </a:solidFill>
                <a:latin typeface="Wingdings 3"/>
                <a:cs typeface="Wingdings 3"/>
              </a:rPr>
              <a:t></a:t>
            </a:r>
            <a:r>
              <a:rPr sz="1600" spc="15" dirty="0">
                <a:solidFill>
                  <a:srgbClr val="2CA1BE"/>
                </a:solidFill>
                <a:latin typeface="Times New Roman"/>
                <a:cs typeface="Times New Roman"/>
              </a:rPr>
              <a:t> </a:t>
            </a:r>
            <a:r>
              <a:rPr sz="2400" dirty="0">
                <a:latin typeface="Times New Roman"/>
                <a:cs typeface="Times New Roman"/>
              </a:rPr>
              <a:t>Like </a:t>
            </a:r>
            <a:r>
              <a:rPr sz="2400" spc="-5" dirty="0">
                <a:latin typeface="Times New Roman"/>
                <a:cs typeface="Times New Roman"/>
              </a:rPr>
              <a:t>celebrity spokespersons, executive spokespersons seem  </a:t>
            </a:r>
            <a:r>
              <a:rPr sz="2400" dirty="0">
                <a:latin typeface="Times New Roman"/>
                <a:cs typeface="Times New Roman"/>
              </a:rPr>
              <a:t>to be </a:t>
            </a:r>
            <a:r>
              <a:rPr sz="2400" spc="-5" dirty="0">
                <a:latin typeface="Times New Roman"/>
                <a:cs typeface="Times New Roman"/>
              </a:rPr>
              <a:t>admired </a:t>
            </a:r>
            <a:r>
              <a:rPr sz="2400" dirty="0">
                <a:latin typeface="Times New Roman"/>
                <a:cs typeface="Times New Roman"/>
              </a:rPr>
              <a:t>by </a:t>
            </a:r>
            <a:r>
              <a:rPr sz="2400" spc="-5" dirty="0">
                <a:latin typeface="Times New Roman"/>
                <a:cs typeface="Times New Roman"/>
              </a:rPr>
              <a:t>the </a:t>
            </a:r>
            <a:r>
              <a:rPr sz="2400" dirty="0">
                <a:latin typeface="Times New Roman"/>
                <a:cs typeface="Times New Roman"/>
              </a:rPr>
              <a:t>general </a:t>
            </a:r>
            <a:r>
              <a:rPr sz="2400" spc="-5" dirty="0">
                <a:latin typeface="Times New Roman"/>
                <a:cs typeface="Times New Roman"/>
              </a:rPr>
              <a:t>population because </a:t>
            </a:r>
            <a:r>
              <a:rPr sz="2400" dirty="0">
                <a:latin typeface="Times New Roman"/>
                <a:cs typeface="Times New Roman"/>
              </a:rPr>
              <a:t>of </a:t>
            </a:r>
            <a:r>
              <a:rPr sz="2400" spc="-5" dirty="0">
                <a:latin typeface="Times New Roman"/>
                <a:cs typeface="Times New Roman"/>
              </a:rPr>
              <a:t>their  achievements </a:t>
            </a:r>
            <a:r>
              <a:rPr sz="2400" dirty="0">
                <a:latin typeface="Times New Roman"/>
                <a:cs typeface="Times New Roman"/>
              </a:rPr>
              <a:t>and </a:t>
            </a:r>
            <a:r>
              <a:rPr sz="2400" spc="-5" dirty="0">
                <a:latin typeface="Times New Roman"/>
                <a:cs typeface="Times New Roman"/>
              </a:rPr>
              <a:t>the </a:t>
            </a:r>
            <a:r>
              <a:rPr sz="2400" dirty="0">
                <a:latin typeface="Times New Roman"/>
                <a:cs typeface="Times New Roman"/>
              </a:rPr>
              <a:t>status </a:t>
            </a:r>
            <a:r>
              <a:rPr sz="2400" spc="-5" dirty="0">
                <a:latin typeface="Times New Roman"/>
                <a:cs typeface="Times New Roman"/>
              </a:rPr>
              <a:t>implicitly conferred on </a:t>
            </a:r>
            <a:r>
              <a:rPr sz="2400" dirty="0">
                <a:latin typeface="Times New Roman"/>
                <a:cs typeface="Times New Roman"/>
              </a:rPr>
              <a:t>business  leaders.</a:t>
            </a:r>
            <a:endParaRPr sz="2400">
              <a:latin typeface="Times New Roman"/>
              <a:cs typeface="Times New Roman"/>
            </a:endParaRPr>
          </a:p>
          <a:p>
            <a:pPr>
              <a:lnSpc>
                <a:spcPct val="100000"/>
              </a:lnSpc>
              <a:spcBef>
                <a:spcPts val="50"/>
              </a:spcBef>
            </a:pPr>
            <a:endParaRPr sz="3150">
              <a:latin typeface="Times New Roman"/>
              <a:cs typeface="Times New Roman"/>
            </a:endParaRPr>
          </a:p>
          <a:p>
            <a:pPr marL="12700">
              <a:lnSpc>
                <a:spcPct val="100000"/>
              </a:lnSpc>
              <a:spcBef>
                <a:spcPts val="5"/>
              </a:spcBef>
              <a:tabLst>
                <a:tab pos="268605" algn="l"/>
              </a:tabLst>
            </a:pPr>
            <a:r>
              <a:rPr sz="1600" spc="15" dirty="0">
                <a:solidFill>
                  <a:srgbClr val="2CA1BE"/>
                </a:solidFill>
                <a:latin typeface="Wingdings 3"/>
                <a:cs typeface="Wingdings 3"/>
              </a:rPr>
              <a:t></a:t>
            </a:r>
            <a:r>
              <a:rPr sz="1600" spc="15" dirty="0">
                <a:solidFill>
                  <a:srgbClr val="2CA1BE"/>
                </a:solidFill>
                <a:latin typeface="Times New Roman"/>
                <a:cs typeface="Times New Roman"/>
              </a:rPr>
              <a:t>	</a:t>
            </a:r>
            <a:r>
              <a:rPr sz="2400" spc="-5" dirty="0">
                <a:latin typeface="Times New Roman"/>
                <a:cs typeface="Times New Roman"/>
              </a:rPr>
              <a:t>e.g. </a:t>
            </a:r>
            <a:r>
              <a:rPr sz="2400" b="1" spc="-5" dirty="0">
                <a:solidFill>
                  <a:srgbClr val="001F5F"/>
                </a:solidFill>
                <a:latin typeface="Times New Roman"/>
                <a:cs typeface="Times New Roman"/>
              </a:rPr>
              <a:t>Ratan </a:t>
            </a:r>
            <a:r>
              <a:rPr sz="2400" b="1" spc="-45" dirty="0">
                <a:solidFill>
                  <a:srgbClr val="001F5F"/>
                </a:solidFill>
                <a:latin typeface="Times New Roman"/>
                <a:cs typeface="Times New Roman"/>
              </a:rPr>
              <a:t>Tata, </a:t>
            </a:r>
            <a:r>
              <a:rPr sz="2400" b="1" dirty="0">
                <a:solidFill>
                  <a:srgbClr val="001F5F"/>
                </a:solidFill>
                <a:latin typeface="Times New Roman"/>
                <a:cs typeface="Times New Roman"/>
              </a:rPr>
              <a:t>K. Birla, Mukesh </a:t>
            </a:r>
            <a:r>
              <a:rPr sz="2400" b="1" spc="-5" dirty="0">
                <a:solidFill>
                  <a:srgbClr val="001F5F"/>
                </a:solidFill>
                <a:latin typeface="Times New Roman"/>
                <a:cs typeface="Times New Roman"/>
              </a:rPr>
              <a:t>Ambani</a:t>
            </a:r>
            <a:r>
              <a:rPr sz="2400" b="1" spc="-170" dirty="0">
                <a:solidFill>
                  <a:srgbClr val="001F5F"/>
                </a:solidFill>
                <a:latin typeface="Times New Roman"/>
                <a:cs typeface="Times New Roman"/>
              </a:rPr>
              <a:t> </a:t>
            </a:r>
            <a:r>
              <a:rPr sz="2400" b="1" dirty="0">
                <a:solidFill>
                  <a:srgbClr val="001F5F"/>
                </a:solidFill>
                <a:latin typeface="Times New Roman"/>
                <a:cs typeface="Times New Roman"/>
              </a:rPr>
              <a:t>etc</a:t>
            </a:r>
            <a:r>
              <a:rPr sz="2400" dirty="0">
                <a:latin typeface="Times New Roman"/>
                <a:cs typeface="Times New Roman"/>
              </a:rPr>
              <a:t>.</a:t>
            </a:r>
            <a:endParaRPr sz="2400">
              <a:latin typeface="Times New Roman"/>
              <a:cs typeface="Times New Roman"/>
            </a:endParaRPr>
          </a:p>
        </p:txBody>
      </p:sp>
      <p:sp>
        <p:nvSpPr>
          <p:cNvPr id="4" name="Rectangle 3"/>
          <p:cNvSpPr/>
          <p:nvPr/>
        </p:nvSpPr>
        <p:spPr>
          <a:xfrm>
            <a:off x="107504" y="404664"/>
            <a:ext cx="8416086" cy="523220"/>
          </a:xfrm>
          <a:prstGeom prst="rect">
            <a:avLst/>
          </a:prstGeom>
        </p:spPr>
        <p:txBody>
          <a:bodyPr wrap="none">
            <a:spAutoFit/>
          </a:bodyPr>
          <a:lstStyle/>
          <a:p>
            <a:r>
              <a:rPr lang="en-IN" sz="2800" b="1" u="sng" dirty="0"/>
              <a:t>Appeal by </a:t>
            </a:r>
            <a:r>
              <a:rPr lang="en-IN" sz="2800" b="1" u="sng" dirty="0" smtClean="0"/>
              <a:t>Executive &amp; Employee Spokesperson</a:t>
            </a:r>
            <a:endParaRPr lang="en-IN" sz="2800" b="1" u="sng" dirty="0"/>
          </a:p>
        </p:txBody>
      </p:sp>
    </p:spTree>
    <p:extLst>
      <p:ext uri="{BB962C8B-B14F-4D97-AF65-F5344CB8AC3E}">
        <p14:creationId xmlns:p14="http://schemas.microsoft.com/office/powerpoint/2010/main" val="28135517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75" y="852488"/>
            <a:ext cx="7715250" cy="515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3599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762000"/>
            <a:ext cx="8686800" cy="0"/>
          </a:xfrm>
          <a:custGeom>
            <a:avLst/>
            <a:gdLst/>
            <a:ahLst/>
            <a:cxnLst/>
            <a:rect l="l" t="t" r="r" b="b"/>
            <a:pathLst>
              <a:path w="8686800">
                <a:moveTo>
                  <a:pt x="0" y="0"/>
                </a:moveTo>
                <a:lnTo>
                  <a:pt x="8686800" y="0"/>
                </a:lnTo>
              </a:path>
            </a:pathLst>
          </a:custGeom>
          <a:ln w="19050">
            <a:solidFill>
              <a:srgbClr val="999900"/>
            </a:solidFill>
          </a:ln>
        </p:spPr>
        <p:txBody>
          <a:bodyPr wrap="square" lIns="0" tIns="0" rIns="0" bIns="0" rtlCol="0"/>
          <a:lstStyle/>
          <a:p>
            <a:endParaRPr/>
          </a:p>
        </p:txBody>
      </p:sp>
      <p:sp>
        <p:nvSpPr>
          <p:cNvPr id="5" name="object 5"/>
          <p:cNvSpPr txBox="1">
            <a:spLocks noGrp="1"/>
          </p:cNvSpPr>
          <p:nvPr>
            <p:ph type="title"/>
          </p:nvPr>
        </p:nvSpPr>
        <p:spPr>
          <a:xfrm>
            <a:off x="535940" y="0"/>
            <a:ext cx="7348428" cy="696595"/>
          </a:xfrm>
          <a:prstGeom prst="rect">
            <a:avLst/>
          </a:prstGeom>
        </p:spPr>
        <p:txBody>
          <a:bodyPr vert="horz" wrap="square" lIns="0" tIns="12700" rIns="0" bIns="0" rtlCol="0">
            <a:spAutoFit/>
          </a:bodyPr>
          <a:lstStyle/>
          <a:p>
            <a:pPr marL="12700">
              <a:lnSpc>
                <a:spcPct val="100000"/>
              </a:lnSpc>
              <a:spcBef>
                <a:spcPts val="100"/>
              </a:spcBef>
            </a:pPr>
            <a:r>
              <a:rPr sz="4400" b="0" dirty="0">
                <a:solidFill>
                  <a:srgbClr val="999900"/>
                </a:solidFill>
                <a:latin typeface="Garamond"/>
                <a:cs typeface="Garamond"/>
              </a:rPr>
              <a:t>Functions </a:t>
            </a:r>
            <a:r>
              <a:rPr sz="4400" b="0" spc="-5" dirty="0">
                <a:solidFill>
                  <a:srgbClr val="999900"/>
                </a:solidFill>
                <a:latin typeface="Garamond"/>
                <a:cs typeface="Garamond"/>
              </a:rPr>
              <a:t>of </a:t>
            </a:r>
            <a:r>
              <a:rPr sz="4400" b="0" dirty="0">
                <a:solidFill>
                  <a:srgbClr val="999900"/>
                </a:solidFill>
                <a:latin typeface="Garamond"/>
                <a:cs typeface="Garamond"/>
              </a:rPr>
              <a:t>a</a:t>
            </a:r>
            <a:r>
              <a:rPr sz="4400" b="0" spc="-85" dirty="0">
                <a:solidFill>
                  <a:srgbClr val="999900"/>
                </a:solidFill>
                <a:latin typeface="Garamond"/>
                <a:cs typeface="Garamond"/>
              </a:rPr>
              <a:t> </a:t>
            </a:r>
            <a:r>
              <a:rPr sz="4400" b="0" dirty="0">
                <a:solidFill>
                  <a:srgbClr val="999900"/>
                </a:solidFill>
                <a:latin typeface="Garamond"/>
                <a:cs typeface="Garamond"/>
              </a:rPr>
              <a:t>Family</a:t>
            </a:r>
            <a:endParaRPr sz="4400" dirty="0">
              <a:latin typeface="Garamond"/>
              <a:cs typeface="Garamond"/>
            </a:endParaRPr>
          </a:p>
        </p:txBody>
      </p:sp>
      <p:sp>
        <p:nvSpPr>
          <p:cNvPr id="6" name="object 6"/>
          <p:cNvSpPr txBox="1"/>
          <p:nvPr/>
        </p:nvSpPr>
        <p:spPr>
          <a:xfrm>
            <a:off x="535940" y="808075"/>
            <a:ext cx="4785360" cy="2586355"/>
          </a:xfrm>
          <a:prstGeom prst="rect">
            <a:avLst/>
          </a:prstGeom>
        </p:spPr>
        <p:txBody>
          <a:bodyPr vert="horz" wrap="square" lIns="0" tIns="73660" rIns="0" bIns="0" rtlCol="0">
            <a:spAutoFit/>
          </a:bodyPr>
          <a:lstStyle/>
          <a:p>
            <a:pPr marL="355600" indent="-342900">
              <a:lnSpc>
                <a:spcPct val="100000"/>
              </a:lnSpc>
              <a:spcBef>
                <a:spcPts val="580"/>
              </a:spcBef>
              <a:buClr>
                <a:srgbClr val="666600"/>
              </a:buClr>
              <a:buSzPct val="75000"/>
              <a:buFont typeface="Wingdings"/>
              <a:buChar char=""/>
              <a:tabLst>
                <a:tab pos="354965" algn="l"/>
                <a:tab pos="355600" algn="l"/>
              </a:tabLst>
            </a:pPr>
            <a:r>
              <a:rPr sz="2000" spc="-5" dirty="0">
                <a:latin typeface="Verdana"/>
                <a:cs typeface="Verdana"/>
              </a:rPr>
              <a:t>Provides Economic Well</a:t>
            </a:r>
            <a:r>
              <a:rPr sz="2000" spc="-60" dirty="0">
                <a:latin typeface="Verdana"/>
                <a:cs typeface="Verdana"/>
              </a:rPr>
              <a:t> </a:t>
            </a:r>
            <a:r>
              <a:rPr sz="2000" spc="-5" dirty="0">
                <a:latin typeface="Verdana"/>
                <a:cs typeface="Verdana"/>
              </a:rPr>
              <a:t>Being</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Provides Emotional</a:t>
            </a:r>
            <a:r>
              <a:rPr sz="2000" spc="-50" dirty="0">
                <a:latin typeface="Verdana"/>
                <a:cs typeface="Verdana"/>
              </a:rPr>
              <a:t> </a:t>
            </a:r>
            <a:r>
              <a:rPr sz="2000" dirty="0">
                <a:latin typeface="Verdana"/>
                <a:cs typeface="Verdana"/>
              </a:rPr>
              <a:t>Support</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Provides Suitable Life</a:t>
            </a:r>
            <a:r>
              <a:rPr sz="2000" spc="-50" dirty="0">
                <a:latin typeface="Verdana"/>
                <a:cs typeface="Verdana"/>
              </a:rPr>
              <a:t> </a:t>
            </a:r>
            <a:r>
              <a:rPr sz="2000" dirty="0">
                <a:latin typeface="Verdana"/>
                <a:cs typeface="Verdana"/>
              </a:rPr>
              <a:t>Style</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Provides Social</a:t>
            </a:r>
            <a:r>
              <a:rPr sz="2000" spc="-40" dirty="0">
                <a:latin typeface="Verdana"/>
                <a:cs typeface="Verdana"/>
              </a:rPr>
              <a:t> </a:t>
            </a:r>
            <a:r>
              <a:rPr sz="2000" spc="-5" dirty="0">
                <a:latin typeface="Verdana"/>
                <a:cs typeface="Verdana"/>
              </a:rPr>
              <a:t>Relationships</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Provides Morals </a:t>
            </a:r>
            <a:r>
              <a:rPr sz="2000" dirty="0">
                <a:latin typeface="Verdana"/>
                <a:cs typeface="Verdana"/>
              </a:rPr>
              <a:t>and Ethical</a:t>
            </a:r>
            <a:r>
              <a:rPr sz="2000" spc="-105" dirty="0">
                <a:latin typeface="Verdana"/>
                <a:cs typeface="Verdana"/>
              </a:rPr>
              <a:t> </a:t>
            </a:r>
            <a:r>
              <a:rPr sz="2000" spc="-5" dirty="0">
                <a:latin typeface="Verdana"/>
                <a:cs typeface="Verdana"/>
              </a:rPr>
              <a:t>Values</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Provides </a:t>
            </a:r>
            <a:r>
              <a:rPr sz="2000" spc="-10" dirty="0">
                <a:latin typeface="Verdana"/>
                <a:cs typeface="Verdana"/>
              </a:rPr>
              <a:t>Religious</a:t>
            </a:r>
            <a:r>
              <a:rPr sz="2000" spc="-20" dirty="0">
                <a:latin typeface="Verdana"/>
                <a:cs typeface="Verdana"/>
              </a:rPr>
              <a:t> </a:t>
            </a:r>
            <a:r>
              <a:rPr sz="2000" spc="-5" dirty="0">
                <a:latin typeface="Verdana"/>
                <a:cs typeface="Verdana"/>
              </a:rPr>
              <a:t>Values</a:t>
            </a:r>
            <a:endParaRPr sz="2000">
              <a:latin typeface="Verdana"/>
              <a:cs typeface="Verdana"/>
            </a:endParaRPr>
          </a:p>
          <a:p>
            <a:pPr marL="355600" indent="-342900">
              <a:lnSpc>
                <a:spcPct val="100000"/>
              </a:lnSpc>
              <a:spcBef>
                <a:spcPts val="480"/>
              </a:spcBef>
              <a:buClr>
                <a:srgbClr val="666600"/>
              </a:buClr>
              <a:buSzPct val="75000"/>
              <a:buFont typeface="Wingdings"/>
              <a:buChar char=""/>
              <a:tabLst>
                <a:tab pos="354965" algn="l"/>
                <a:tab pos="355600" algn="l"/>
              </a:tabLst>
            </a:pPr>
            <a:r>
              <a:rPr sz="2000" spc="-5" dirty="0">
                <a:latin typeface="Verdana"/>
                <a:cs typeface="Verdana"/>
              </a:rPr>
              <a:t>Provides Interpersonal</a:t>
            </a:r>
            <a:r>
              <a:rPr sz="2000" spc="-70" dirty="0">
                <a:latin typeface="Verdana"/>
                <a:cs typeface="Verdana"/>
              </a:rPr>
              <a:t> </a:t>
            </a:r>
            <a:r>
              <a:rPr sz="2000" spc="-5" dirty="0">
                <a:latin typeface="Verdana"/>
                <a:cs typeface="Verdana"/>
              </a:rPr>
              <a:t>Skills</a:t>
            </a:r>
            <a:endParaRPr sz="2000">
              <a:latin typeface="Verdana"/>
              <a:cs typeface="Verdana"/>
            </a:endParaRPr>
          </a:p>
        </p:txBody>
      </p:sp>
    </p:spTree>
    <p:extLst>
      <p:ext uri="{BB962C8B-B14F-4D97-AF65-F5344CB8AC3E}">
        <p14:creationId xmlns:p14="http://schemas.microsoft.com/office/powerpoint/2010/main" val="347092367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45668" y="1502409"/>
            <a:ext cx="7964805" cy="4345940"/>
          </a:xfrm>
          <a:prstGeom prst="rect">
            <a:avLst/>
          </a:prstGeom>
        </p:spPr>
        <p:txBody>
          <a:bodyPr vert="horz" wrap="square" lIns="0" tIns="12700" rIns="0" bIns="0" rtlCol="0">
            <a:spAutoFit/>
          </a:bodyPr>
          <a:lstStyle/>
          <a:p>
            <a:pPr marL="268605" marR="7620" indent="-256540" algn="just">
              <a:lnSpc>
                <a:spcPct val="100000"/>
              </a:lnSpc>
              <a:spcBef>
                <a:spcPts val="100"/>
              </a:spcBef>
            </a:pPr>
            <a:r>
              <a:rPr sz="1800" spc="15" dirty="0">
                <a:solidFill>
                  <a:srgbClr val="2CA1BE"/>
                </a:solidFill>
                <a:latin typeface="Wingdings 3"/>
                <a:cs typeface="Wingdings 3"/>
              </a:rPr>
              <a:t></a:t>
            </a:r>
            <a:r>
              <a:rPr sz="1800" spc="15" dirty="0">
                <a:solidFill>
                  <a:srgbClr val="2CA1BE"/>
                </a:solidFill>
                <a:latin typeface="Times New Roman"/>
                <a:cs typeface="Times New Roman"/>
              </a:rPr>
              <a:t> </a:t>
            </a:r>
            <a:r>
              <a:rPr sz="2700" dirty="0">
                <a:latin typeface="Times New Roman"/>
                <a:cs typeface="Times New Roman"/>
              </a:rPr>
              <a:t>These are often </a:t>
            </a:r>
            <a:r>
              <a:rPr sz="2700" spc="-5" dirty="0">
                <a:latin typeface="Times New Roman"/>
                <a:cs typeface="Times New Roman"/>
              </a:rPr>
              <a:t>employed as </a:t>
            </a:r>
            <a:r>
              <a:rPr sz="2700" dirty="0">
                <a:latin typeface="Times New Roman"/>
                <a:cs typeface="Times New Roman"/>
              </a:rPr>
              <a:t>attention </a:t>
            </a:r>
            <a:r>
              <a:rPr sz="2700" spc="-5" dirty="0">
                <a:latin typeface="Times New Roman"/>
                <a:cs typeface="Times New Roman"/>
              </a:rPr>
              <a:t>grabbers, </a:t>
            </a:r>
            <a:r>
              <a:rPr sz="2700" dirty="0">
                <a:latin typeface="Times New Roman"/>
                <a:cs typeface="Times New Roman"/>
              </a:rPr>
              <a:t>acting  </a:t>
            </a:r>
            <a:r>
              <a:rPr sz="2700" spc="-5" dirty="0">
                <a:latin typeface="Times New Roman"/>
                <a:cs typeface="Times New Roman"/>
              </a:rPr>
              <a:t>as </a:t>
            </a:r>
            <a:r>
              <a:rPr sz="2700" dirty="0">
                <a:latin typeface="Times New Roman"/>
                <a:cs typeface="Times New Roman"/>
              </a:rPr>
              <a:t>spokespersons to promote children’</a:t>
            </a:r>
            <a:r>
              <a:rPr sz="2700" spc="-280" dirty="0">
                <a:latin typeface="Times New Roman"/>
                <a:cs typeface="Times New Roman"/>
              </a:rPr>
              <a:t> </a:t>
            </a:r>
            <a:r>
              <a:rPr sz="2700" dirty="0">
                <a:latin typeface="Times New Roman"/>
                <a:cs typeface="Times New Roman"/>
              </a:rPr>
              <a:t>products.</a:t>
            </a:r>
            <a:endParaRPr sz="2700">
              <a:latin typeface="Times New Roman"/>
              <a:cs typeface="Times New Roman"/>
            </a:endParaRPr>
          </a:p>
          <a:p>
            <a:pPr>
              <a:lnSpc>
                <a:spcPct val="100000"/>
              </a:lnSpc>
              <a:spcBef>
                <a:spcPts val="20"/>
              </a:spcBef>
            </a:pPr>
            <a:endParaRPr sz="3500">
              <a:latin typeface="Times New Roman"/>
              <a:cs typeface="Times New Roman"/>
            </a:endParaRPr>
          </a:p>
          <a:p>
            <a:pPr marL="268605" marR="5080" indent="-256540" algn="just">
              <a:lnSpc>
                <a:spcPct val="100000"/>
              </a:lnSpc>
            </a:pPr>
            <a:r>
              <a:rPr sz="1800" spc="15" dirty="0">
                <a:solidFill>
                  <a:srgbClr val="2CA1BE"/>
                </a:solidFill>
                <a:latin typeface="Wingdings 3"/>
                <a:cs typeface="Wingdings 3"/>
              </a:rPr>
              <a:t></a:t>
            </a:r>
            <a:r>
              <a:rPr sz="1800" spc="15" dirty="0">
                <a:solidFill>
                  <a:srgbClr val="2CA1BE"/>
                </a:solidFill>
                <a:latin typeface="Times New Roman"/>
                <a:cs typeface="Times New Roman"/>
              </a:rPr>
              <a:t> </a:t>
            </a:r>
            <a:r>
              <a:rPr sz="2700" spc="-20" dirty="0">
                <a:latin typeface="Times New Roman"/>
                <a:cs typeface="Times New Roman"/>
              </a:rPr>
              <a:t>Trade </a:t>
            </a:r>
            <a:r>
              <a:rPr sz="2700" dirty="0">
                <a:latin typeface="Times New Roman"/>
                <a:cs typeface="Times New Roman"/>
              </a:rPr>
              <a:t>characters are intended to bond a child to a brand  so </a:t>
            </a:r>
            <a:r>
              <a:rPr sz="2700" spc="-5" dirty="0">
                <a:latin typeface="Times New Roman"/>
                <a:cs typeface="Times New Roman"/>
              </a:rPr>
              <a:t>that </a:t>
            </a:r>
            <a:r>
              <a:rPr sz="2700" spc="-10" dirty="0">
                <a:latin typeface="Times New Roman"/>
                <a:cs typeface="Times New Roman"/>
              </a:rPr>
              <a:t>the </a:t>
            </a:r>
            <a:r>
              <a:rPr sz="2700" spc="-25" dirty="0">
                <a:latin typeface="Times New Roman"/>
                <a:cs typeface="Times New Roman"/>
              </a:rPr>
              <a:t>child’s </a:t>
            </a:r>
            <a:r>
              <a:rPr sz="2700" dirty="0">
                <a:latin typeface="Times New Roman"/>
                <a:cs typeface="Times New Roman"/>
              </a:rPr>
              <a:t>brand </a:t>
            </a:r>
            <a:r>
              <a:rPr sz="2700" spc="-5" dirty="0">
                <a:latin typeface="Times New Roman"/>
                <a:cs typeface="Times New Roman"/>
              </a:rPr>
              <a:t>awareness might form </a:t>
            </a:r>
            <a:r>
              <a:rPr sz="2700" spc="5" dirty="0">
                <a:latin typeface="Times New Roman"/>
                <a:cs typeface="Times New Roman"/>
              </a:rPr>
              <a:t>the  </a:t>
            </a:r>
            <a:r>
              <a:rPr sz="2700" dirty="0">
                <a:latin typeface="Times New Roman"/>
                <a:cs typeface="Times New Roman"/>
              </a:rPr>
              <a:t>basis of brand preference either immediately or later </a:t>
            </a:r>
            <a:r>
              <a:rPr sz="2700" spc="5" dirty="0">
                <a:latin typeface="Times New Roman"/>
                <a:cs typeface="Times New Roman"/>
              </a:rPr>
              <a:t>in  </a:t>
            </a:r>
            <a:r>
              <a:rPr sz="2700" spc="-5" dirty="0">
                <a:latin typeface="Times New Roman"/>
                <a:cs typeface="Times New Roman"/>
              </a:rPr>
              <a:t>life.</a:t>
            </a:r>
            <a:endParaRPr sz="2700">
              <a:latin typeface="Times New Roman"/>
              <a:cs typeface="Times New Roman"/>
            </a:endParaRPr>
          </a:p>
          <a:p>
            <a:pPr>
              <a:lnSpc>
                <a:spcPct val="100000"/>
              </a:lnSpc>
              <a:spcBef>
                <a:spcPts val="20"/>
              </a:spcBef>
            </a:pPr>
            <a:endParaRPr sz="3500">
              <a:latin typeface="Times New Roman"/>
              <a:cs typeface="Times New Roman"/>
            </a:endParaRPr>
          </a:p>
          <a:p>
            <a:pPr marL="268605" marR="5080" indent="-256540" algn="just">
              <a:lnSpc>
                <a:spcPct val="100000"/>
              </a:lnSpc>
            </a:pPr>
            <a:r>
              <a:rPr sz="1800" spc="15" dirty="0">
                <a:solidFill>
                  <a:srgbClr val="2CA1BE"/>
                </a:solidFill>
                <a:latin typeface="Wingdings 3"/>
                <a:cs typeface="Wingdings 3"/>
              </a:rPr>
              <a:t></a:t>
            </a:r>
            <a:r>
              <a:rPr sz="1800" spc="15" dirty="0">
                <a:solidFill>
                  <a:srgbClr val="2CA1BE"/>
                </a:solidFill>
                <a:latin typeface="Times New Roman"/>
                <a:cs typeface="Times New Roman"/>
              </a:rPr>
              <a:t> </a:t>
            </a:r>
            <a:r>
              <a:rPr sz="2700" b="1" dirty="0">
                <a:solidFill>
                  <a:srgbClr val="001F5F"/>
                </a:solidFill>
                <a:latin typeface="Times New Roman"/>
                <a:cs typeface="Times New Roman"/>
              </a:rPr>
              <a:t>e.g. Animated characters </a:t>
            </a:r>
            <a:r>
              <a:rPr sz="2700" b="1" spc="-5" dirty="0">
                <a:solidFill>
                  <a:srgbClr val="001F5F"/>
                </a:solidFill>
                <a:latin typeface="Times New Roman"/>
                <a:cs typeface="Times New Roman"/>
              </a:rPr>
              <a:t>used by marketers </a:t>
            </a:r>
            <a:r>
              <a:rPr sz="2700" b="1" dirty="0">
                <a:solidFill>
                  <a:srgbClr val="001F5F"/>
                </a:solidFill>
                <a:latin typeface="Times New Roman"/>
                <a:cs typeface="Times New Roman"/>
              </a:rPr>
              <a:t>in  advertisements for </a:t>
            </a:r>
            <a:r>
              <a:rPr sz="2700" b="1" spc="-10" dirty="0">
                <a:solidFill>
                  <a:srgbClr val="001F5F"/>
                </a:solidFill>
                <a:latin typeface="Times New Roman"/>
                <a:cs typeface="Times New Roman"/>
              </a:rPr>
              <a:t>children</a:t>
            </a:r>
            <a:r>
              <a:rPr sz="2700" b="1" spc="-85" dirty="0">
                <a:solidFill>
                  <a:srgbClr val="001F5F"/>
                </a:solidFill>
                <a:latin typeface="Times New Roman"/>
                <a:cs typeface="Times New Roman"/>
              </a:rPr>
              <a:t> </a:t>
            </a:r>
            <a:r>
              <a:rPr sz="2700" b="1" spc="-10" dirty="0">
                <a:solidFill>
                  <a:srgbClr val="001F5F"/>
                </a:solidFill>
                <a:latin typeface="Times New Roman"/>
                <a:cs typeface="Times New Roman"/>
              </a:rPr>
              <a:t>products</a:t>
            </a:r>
            <a:endParaRPr sz="2700">
              <a:latin typeface="Times New Roman"/>
              <a:cs typeface="Times New Roman"/>
            </a:endParaRPr>
          </a:p>
        </p:txBody>
      </p:sp>
      <p:sp>
        <p:nvSpPr>
          <p:cNvPr id="4" name="Rectangle 3"/>
          <p:cNvSpPr/>
          <p:nvPr/>
        </p:nvSpPr>
        <p:spPr>
          <a:xfrm>
            <a:off x="107504" y="404664"/>
            <a:ext cx="6578468" cy="523220"/>
          </a:xfrm>
          <a:prstGeom prst="rect">
            <a:avLst/>
          </a:prstGeom>
        </p:spPr>
        <p:txBody>
          <a:bodyPr wrap="none">
            <a:spAutoFit/>
          </a:bodyPr>
          <a:lstStyle/>
          <a:p>
            <a:r>
              <a:rPr lang="en-IN" sz="2800" b="1" u="sng" dirty="0"/>
              <a:t>Appeal by </a:t>
            </a:r>
            <a:r>
              <a:rPr lang="en-IN" sz="2800" b="1" u="sng" dirty="0" smtClean="0"/>
              <a:t>Trade or Spokes Character</a:t>
            </a:r>
            <a:endParaRPr lang="en-IN" sz="2800" b="1" u="sng" dirty="0"/>
          </a:p>
        </p:txBody>
      </p:sp>
    </p:spTree>
    <p:extLst>
      <p:ext uri="{BB962C8B-B14F-4D97-AF65-F5344CB8AC3E}">
        <p14:creationId xmlns:p14="http://schemas.microsoft.com/office/powerpoint/2010/main" val="380372699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55576" y="1844824"/>
            <a:ext cx="7140649" cy="4217035"/>
          </a:xfrm>
          <a:prstGeom prst="rect">
            <a:avLst/>
          </a:prstGeom>
        </p:spPr>
        <p:txBody>
          <a:bodyPr vert="horz" wrap="square" lIns="0" tIns="12065" rIns="0" bIns="0" rtlCol="0">
            <a:spAutoFit/>
          </a:bodyPr>
          <a:lstStyle/>
          <a:p>
            <a:pPr marL="12700">
              <a:lnSpc>
                <a:spcPct val="100000"/>
              </a:lnSpc>
              <a:spcBef>
                <a:spcPts val="95"/>
              </a:spcBef>
              <a:tabLst>
                <a:tab pos="268605" algn="l"/>
              </a:tabLst>
            </a:pPr>
            <a:r>
              <a:rPr sz="1700" dirty="0">
                <a:solidFill>
                  <a:srgbClr val="2CA1BE"/>
                </a:solidFill>
                <a:latin typeface="Wingdings 3"/>
                <a:cs typeface="Wingdings 3"/>
              </a:rPr>
              <a:t></a:t>
            </a:r>
            <a:r>
              <a:rPr sz="1700" dirty="0">
                <a:solidFill>
                  <a:srgbClr val="2CA1BE"/>
                </a:solidFill>
                <a:latin typeface="Times New Roman"/>
                <a:cs typeface="Times New Roman"/>
              </a:rPr>
              <a:t>	</a:t>
            </a:r>
            <a:r>
              <a:rPr sz="2500" b="1" spc="-5" dirty="0">
                <a:latin typeface="Times New Roman"/>
                <a:cs typeface="Times New Roman"/>
              </a:rPr>
              <a:t>Friendship</a:t>
            </a:r>
            <a:r>
              <a:rPr sz="2500" b="1" spc="-10" dirty="0">
                <a:latin typeface="Times New Roman"/>
                <a:cs typeface="Times New Roman"/>
              </a:rPr>
              <a:t> Groups</a:t>
            </a:r>
            <a:endParaRPr sz="2500" dirty="0">
              <a:latin typeface="Times New Roman"/>
              <a:cs typeface="Times New Roman"/>
            </a:endParaRPr>
          </a:p>
          <a:p>
            <a:pPr marL="12700">
              <a:lnSpc>
                <a:spcPct val="100000"/>
              </a:lnSpc>
              <a:spcBef>
                <a:spcPts val="2005"/>
              </a:spcBef>
              <a:tabLst>
                <a:tab pos="268605" algn="l"/>
              </a:tabLst>
            </a:pPr>
            <a:r>
              <a:rPr sz="1700" dirty="0">
                <a:solidFill>
                  <a:srgbClr val="2CA1BE"/>
                </a:solidFill>
                <a:latin typeface="Wingdings 3"/>
                <a:cs typeface="Wingdings 3"/>
              </a:rPr>
              <a:t></a:t>
            </a:r>
            <a:r>
              <a:rPr sz="1700" dirty="0">
                <a:solidFill>
                  <a:srgbClr val="2CA1BE"/>
                </a:solidFill>
                <a:latin typeface="Times New Roman"/>
                <a:cs typeface="Times New Roman"/>
              </a:rPr>
              <a:t>	</a:t>
            </a:r>
            <a:r>
              <a:rPr sz="2500" b="1" spc="-5" dirty="0">
                <a:latin typeface="Times New Roman"/>
                <a:cs typeface="Times New Roman"/>
              </a:rPr>
              <a:t>Shopping</a:t>
            </a:r>
            <a:r>
              <a:rPr sz="2500" b="1" spc="-30" dirty="0">
                <a:latin typeface="Times New Roman"/>
                <a:cs typeface="Times New Roman"/>
              </a:rPr>
              <a:t> </a:t>
            </a:r>
            <a:r>
              <a:rPr sz="2500" b="1" spc="-15" dirty="0">
                <a:latin typeface="Times New Roman"/>
                <a:cs typeface="Times New Roman"/>
              </a:rPr>
              <a:t>Groups</a:t>
            </a:r>
            <a:endParaRPr sz="2500" dirty="0">
              <a:latin typeface="Times New Roman"/>
              <a:cs typeface="Times New Roman"/>
            </a:endParaRPr>
          </a:p>
          <a:p>
            <a:pPr marL="12700">
              <a:lnSpc>
                <a:spcPct val="100000"/>
              </a:lnSpc>
              <a:spcBef>
                <a:spcPts val="2005"/>
              </a:spcBef>
              <a:tabLst>
                <a:tab pos="268605" algn="l"/>
              </a:tabLst>
            </a:pPr>
            <a:r>
              <a:rPr sz="1700" dirty="0">
                <a:solidFill>
                  <a:srgbClr val="2CA1BE"/>
                </a:solidFill>
                <a:latin typeface="Wingdings 3"/>
                <a:cs typeface="Wingdings 3"/>
              </a:rPr>
              <a:t></a:t>
            </a:r>
            <a:r>
              <a:rPr sz="1700" dirty="0">
                <a:solidFill>
                  <a:srgbClr val="2CA1BE"/>
                </a:solidFill>
                <a:latin typeface="Times New Roman"/>
                <a:cs typeface="Times New Roman"/>
              </a:rPr>
              <a:t>	</a:t>
            </a:r>
            <a:r>
              <a:rPr sz="2500" b="1" spc="-40" dirty="0">
                <a:latin typeface="Times New Roman"/>
                <a:cs typeface="Times New Roman"/>
              </a:rPr>
              <a:t>Work</a:t>
            </a:r>
            <a:r>
              <a:rPr sz="2500" b="1" spc="-20" dirty="0">
                <a:latin typeface="Times New Roman"/>
                <a:cs typeface="Times New Roman"/>
              </a:rPr>
              <a:t> </a:t>
            </a:r>
            <a:r>
              <a:rPr sz="2500" b="1" spc="-10" dirty="0">
                <a:latin typeface="Times New Roman"/>
                <a:cs typeface="Times New Roman"/>
              </a:rPr>
              <a:t>Groups</a:t>
            </a:r>
            <a:endParaRPr sz="2500" dirty="0">
              <a:latin typeface="Times New Roman"/>
              <a:cs typeface="Times New Roman"/>
            </a:endParaRPr>
          </a:p>
          <a:p>
            <a:pPr marL="12700">
              <a:lnSpc>
                <a:spcPct val="100000"/>
              </a:lnSpc>
              <a:spcBef>
                <a:spcPts val="1989"/>
              </a:spcBef>
              <a:tabLst>
                <a:tab pos="268605" algn="l"/>
              </a:tabLst>
            </a:pPr>
            <a:r>
              <a:rPr sz="1700" dirty="0">
                <a:solidFill>
                  <a:srgbClr val="2CA1BE"/>
                </a:solidFill>
                <a:latin typeface="Wingdings 3"/>
                <a:cs typeface="Wingdings 3"/>
              </a:rPr>
              <a:t></a:t>
            </a:r>
            <a:r>
              <a:rPr sz="1700" dirty="0">
                <a:solidFill>
                  <a:srgbClr val="2CA1BE"/>
                </a:solidFill>
                <a:latin typeface="Times New Roman"/>
                <a:cs typeface="Times New Roman"/>
              </a:rPr>
              <a:t>	</a:t>
            </a:r>
            <a:r>
              <a:rPr sz="2500" b="1" spc="-20" dirty="0">
                <a:latin typeface="Times New Roman"/>
                <a:cs typeface="Times New Roman"/>
              </a:rPr>
              <a:t>Virtual </a:t>
            </a:r>
            <a:r>
              <a:rPr sz="2500" b="1" spc="-10" dirty="0">
                <a:latin typeface="Times New Roman"/>
                <a:cs typeface="Times New Roman"/>
              </a:rPr>
              <a:t>Groups </a:t>
            </a:r>
            <a:r>
              <a:rPr sz="2500" b="1" spc="-5" dirty="0">
                <a:latin typeface="Times New Roman"/>
                <a:cs typeface="Times New Roman"/>
              </a:rPr>
              <a:t>or</a:t>
            </a:r>
            <a:r>
              <a:rPr sz="2500" b="1" spc="-30" dirty="0">
                <a:latin typeface="Times New Roman"/>
                <a:cs typeface="Times New Roman"/>
              </a:rPr>
              <a:t> </a:t>
            </a:r>
            <a:r>
              <a:rPr sz="2500" b="1" spc="-5" dirty="0">
                <a:latin typeface="Times New Roman"/>
                <a:cs typeface="Times New Roman"/>
              </a:rPr>
              <a:t>Communities</a:t>
            </a:r>
            <a:endParaRPr sz="2500" dirty="0">
              <a:latin typeface="Times New Roman"/>
              <a:cs typeface="Times New Roman"/>
            </a:endParaRPr>
          </a:p>
          <a:p>
            <a:pPr marL="12700">
              <a:lnSpc>
                <a:spcPct val="100000"/>
              </a:lnSpc>
              <a:spcBef>
                <a:spcPts val="2010"/>
              </a:spcBef>
              <a:tabLst>
                <a:tab pos="268605" algn="l"/>
              </a:tabLst>
            </a:pPr>
            <a:r>
              <a:rPr sz="1700" dirty="0">
                <a:solidFill>
                  <a:srgbClr val="2CA1BE"/>
                </a:solidFill>
                <a:latin typeface="Wingdings 3"/>
                <a:cs typeface="Wingdings 3"/>
              </a:rPr>
              <a:t></a:t>
            </a:r>
            <a:r>
              <a:rPr sz="1700" dirty="0">
                <a:solidFill>
                  <a:srgbClr val="2CA1BE"/>
                </a:solidFill>
                <a:latin typeface="Times New Roman"/>
                <a:cs typeface="Times New Roman"/>
              </a:rPr>
              <a:t>	</a:t>
            </a:r>
            <a:r>
              <a:rPr sz="2500" b="1" spc="-5" dirty="0">
                <a:latin typeface="Times New Roman"/>
                <a:cs typeface="Times New Roman"/>
              </a:rPr>
              <a:t>Brand</a:t>
            </a:r>
            <a:r>
              <a:rPr sz="2500" b="1" spc="-10" dirty="0">
                <a:latin typeface="Times New Roman"/>
                <a:cs typeface="Times New Roman"/>
              </a:rPr>
              <a:t> </a:t>
            </a:r>
            <a:r>
              <a:rPr sz="2500" b="1" spc="-5" dirty="0">
                <a:latin typeface="Times New Roman"/>
                <a:cs typeface="Times New Roman"/>
              </a:rPr>
              <a:t>Communities</a:t>
            </a:r>
            <a:endParaRPr sz="2500" dirty="0">
              <a:latin typeface="Times New Roman"/>
              <a:cs typeface="Times New Roman"/>
            </a:endParaRPr>
          </a:p>
          <a:p>
            <a:pPr marL="12700">
              <a:lnSpc>
                <a:spcPct val="100000"/>
              </a:lnSpc>
              <a:spcBef>
                <a:spcPts val="2000"/>
              </a:spcBef>
              <a:tabLst>
                <a:tab pos="268605" algn="l"/>
              </a:tabLst>
            </a:pPr>
            <a:r>
              <a:rPr sz="1700" dirty="0">
                <a:solidFill>
                  <a:srgbClr val="2CA1BE"/>
                </a:solidFill>
                <a:latin typeface="Wingdings 3"/>
                <a:cs typeface="Wingdings 3"/>
              </a:rPr>
              <a:t></a:t>
            </a:r>
            <a:r>
              <a:rPr sz="1700" dirty="0">
                <a:solidFill>
                  <a:srgbClr val="2CA1BE"/>
                </a:solidFill>
                <a:latin typeface="Times New Roman"/>
                <a:cs typeface="Times New Roman"/>
              </a:rPr>
              <a:t>	</a:t>
            </a:r>
            <a:r>
              <a:rPr sz="2500" b="1" spc="-10" dirty="0">
                <a:latin typeface="Times New Roman"/>
                <a:cs typeface="Times New Roman"/>
              </a:rPr>
              <a:t>Consumer-action</a:t>
            </a:r>
            <a:r>
              <a:rPr sz="2500" b="1" spc="30" dirty="0">
                <a:latin typeface="Times New Roman"/>
                <a:cs typeface="Times New Roman"/>
              </a:rPr>
              <a:t> </a:t>
            </a:r>
            <a:r>
              <a:rPr sz="2500" b="1" spc="-10" dirty="0">
                <a:latin typeface="Times New Roman"/>
                <a:cs typeface="Times New Roman"/>
              </a:rPr>
              <a:t>Groups</a:t>
            </a:r>
            <a:endParaRPr sz="2500" dirty="0">
              <a:latin typeface="Times New Roman"/>
              <a:cs typeface="Times New Roman"/>
            </a:endParaRPr>
          </a:p>
          <a:p>
            <a:pPr marL="12700">
              <a:lnSpc>
                <a:spcPct val="100000"/>
              </a:lnSpc>
              <a:spcBef>
                <a:spcPts val="1995"/>
              </a:spcBef>
              <a:tabLst>
                <a:tab pos="268605" algn="l"/>
              </a:tabLst>
            </a:pPr>
            <a:endParaRPr sz="2500" dirty="0">
              <a:latin typeface="Times New Roman"/>
              <a:cs typeface="Times New Roman"/>
            </a:endParaRPr>
          </a:p>
        </p:txBody>
      </p:sp>
      <p:sp>
        <p:nvSpPr>
          <p:cNvPr id="3" name="object 3"/>
          <p:cNvSpPr/>
          <p:nvPr/>
        </p:nvSpPr>
        <p:spPr>
          <a:xfrm>
            <a:off x="190500" y="47625"/>
            <a:ext cx="7705725" cy="146685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67844306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424936" cy="1154097"/>
          </a:xfrm>
        </p:spPr>
        <p:txBody>
          <a:bodyPr>
            <a:normAutofit fontScale="90000"/>
          </a:bodyPr>
          <a:lstStyle/>
          <a:p>
            <a:r>
              <a:rPr lang="en-IN" dirty="0" smtClean="0"/>
              <a:t>Opinion Leaders in Consumer Behaviour</a:t>
            </a:r>
            <a:endParaRPr lang="en-IN" dirty="0"/>
          </a:p>
        </p:txBody>
      </p:sp>
      <p:sp>
        <p:nvSpPr>
          <p:cNvPr id="3" name="Content Placeholder 2"/>
          <p:cNvSpPr>
            <a:spLocks noGrp="1"/>
          </p:cNvSpPr>
          <p:nvPr>
            <p:ph idx="1"/>
          </p:nvPr>
        </p:nvSpPr>
        <p:spPr>
          <a:xfrm>
            <a:off x="251520" y="1700808"/>
            <a:ext cx="8712968" cy="4968551"/>
          </a:xfrm>
        </p:spPr>
        <p:txBody>
          <a:bodyPr>
            <a:normAutofit/>
          </a:bodyPr>
          <a:lstStyle/>
          <a:p>
            <a:pPr marL="45720" indent="0">
              <a:lnSpc>
                <a:spcPct val="200000"/>
              </a:lnSpc>
              <a:buNone/>
            </a:pPr>
            <a:r>
              <a:rPr lang="en-IN" sz="2400" dirty="0">
                <a:latin typeface="Times New Roman" pitchFamily="18" charset="0"/>
                <a:cs typeface="Times New Roman" pitchFamily="18" charset="0"/>
              </a:rPr>
              <a:t>An </a:t>
            </a:r>
            <a:r>
              <a:rPr lang="en-IN" sz="2400" b="1" dirty="0">
                <a:latin typeface="Times New Roman" pitchFamily="18" charset="0"/>
                <a:cs typeface="Times New Roman" pitchFamily="18" charset="0"/>
              </a:rPr>
              <a:t>opinion leader</a:t>
            </a:r>
            <a:r>
              <a:rPr lang="en-IN" sz="2400" dirty="0">
                <a:latin typeface="Times New Roman" pitchFamily="18" charset="0"/>
                <a:cs typeface="Times New Roman" pitchFamily="18" charset="0"/>
              </a:rPr>
              <a:t> is a well-known individual or organization that has the ability to influence public opinion on the subject matter for which the opinion leader is known. Opinion leaders can be politicians, business leaders, community leaders, journalists, educators, celebrities, and sports stars.</a:t>
            </a:r>
          </a:p>
        </p:txBody>
      </p:sp>
    </p:spTree>
    <p:extLst>
      <p:ext uri="{BB962C8B-B14F-4D97-AF65-F5344CB8AC3E}">
        <p14:creationId xmlns:p14="http://schemas.microsoft.com/office/powerpoint/2010/main" val="143267509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00200"/>
            <a:ext cx="48768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10985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7315200" cy="1154097"/>
          </a:xfrm>
        </p:spPr>
        <p:txBody>
          <a:bodyPr/>
          <a:lstStyle/>
          <a:p>
            <a:r>
              <a:rPr lang="en-IN" dirty="0" smtClean="0"/>
              <a:t>Opinion Leaders</a:t>
            </a:r>
            <a:endParaRPr lang="en-IN" dirty="0"/>
          </a:p>
        </p:txBody>
      </p:sp>
      <p:sp>
        <p:nvSpPr>
          <p:cNvPr id="3" name="Content Placeholder 2"/>
          <p:cNvSpPr>
            <a:spLocks noGrp="1"/>
          </p:cNvSpPr>
          <p:nvPr>
            <p:ph idx="1"/>
          </p:nvPr>
        </p:nvSpPr>
        <p:spPr>
          <a:xfrm>
            <a:off x="323528" y="1412777"/>
            <a:ext cx="7906072" cy="4896584"/>
          </a:xfrm>
        </p:spPr>
        <p:txBody>
          <a:bodyPr>
            <a:normAutofit/>
          </a:bodyPr>
          <a:lstStyle/>
          <a:p>
            <a:pPr marL="45720" indent="0">
              <a:lnSpc>
                <a:spcPct val="150000"/>
              </a:lnSpc>
              <a:buNone/>
            </a:pPr>
            <a:r>
              <a:rPr lang="en-IN" sz="2400" dirty="0" smtClean="0">
                <a:latin typeface="Times New Roman" pitchFamily="18" charset="0"/>
                <a:cs typeface="Times New Roman" pitchFamily="18" charset="0"/>
              </a:rPr>
              <a:t>Opinion Leaders are sought –</a:t>
            </a:r>
          </a:p>
          <a:p>
            <a:pPr marL="502920" indent="-457200">
              <a:lnSpc>
                <a:spcPct val="150000"/>
              </a:lnSpc>
              <a:buAutoNum type="arabicPeriod"/>
            </a:pPr>
            <a:r>
              <a:rPr lang="en-IN" sz="2400" dirty="0" smtClean="0">
                <a:latin typeface="Times New Roman" pitchFamily="18" charset="0"/>
                <a:cs typeface="Times New Roman" pitchFamily="18" charset="0"/>
              </a:rPr>
              <a:t>People look up to them for choice of a Brand</a:t>
            </a:r>
          </a:p>
          <a:p>
            <a:pPr marL="502920" indent="-457200">
              <a:lnSpc>
                <a:spcPct val="150000"/>
              </a:lnSpc>
              <a:buAutoNum type="arabicPeriod"/>
            </a:pPr>
            <a:r>
              <a:rPr lang="en-IN" sz="2400" dirty="0" smtClean="0">
                <a:latin typeface="Times New Roman" pitchFamily="18" charset="0"/>
                <a:cs typeface="Times New Roman" pitchFamily="18" charset="0"/>
              </a:rPr>
              <a:t>Help to make wise decisions</a:t>
            </a:r>
          </a:p>
          <a:p>
            <a:pPr marL="502920" indent="-457200">
              <a:lnSpc>
                <a:spcPct val="150000"/>
              </a:lnSpc>
              <a:buAutoNum type="arabicPeriod"/>
            </a:pPr>
            <a:r>
              <a:rPr lang="en-IN" sz="2400" dirty="0" smtClean="0">
                <a:latin typeface="Times New Roman" pitchFamily="18" charset="0"/>
                <a:cs typeface="Times New Roman" pitchFamily="18" charset="0"/>
              </a:rPr>
              <a:t>Successful in their careers</a:t>
            </a:r>
          </a:p>
          <a:p>
            <a:pPr marL="502920" indent="-457200">
              <a:lnSpc>
                <a:spcPct val="150000"/>
              </a:lnSpc>
              <a:buAutoNum type="arabicPeriod"/>
            </a:pPr>
            <a:r>
              <a:rPr lang="en-IN" sz="2400" dirty="0" smtClean="0">
                <a:latin typeface="Times New Roman" pitchFamily="18" charset="0"/>
                <a:cs typeface="Times New Roman" pitchFamily="18" charset="0"/>
              </a:rPr>
              <a:t>Operate with a clear understanding of consumer needs</a:t>
            </a:r>
          </a:p>
          <a:p>
            <a:pPr marL="502920" indent="-457200">
              <a:lnSpc>
                <a:spcPct val="150000"/>
              </a:lnSpc>
              <a:buAutoNum type="arabicPeriod"/>
            </a:pPr>
            <a:r>
              <a:rPr lang="en-IN" sz="2400" dirty="0" smtClean="0">
                <a:latin typeface="Times New Roman" pitchFamily="18" charset="0"/>
                <a:cs typeface="Times New Roman" pitchFamily="18" charset="0"/>
              </a:rPr>
              <a:t>Believed to be in similar social, economic and cultural conditions </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56079066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8640"/>
            <a:ext cx="8712968" cy="6534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56982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7315200" cy="1154097"/>
          </a:xfrm>
        </p:spPr>
        <p:txBody>
          <a:bodyPr/>
          <a:lstStyle/>
          <a:p>
            <a:r>
              <a:rPr lang="en-IN" dirty="0" smtClean="0"/>
              <a:t>Role of Opinion Leaders</a:t>
            </a:r>
            <a:endParaRPr lang="en-IN" dirty="0"/>
          </a:p>
        </p:txBody>
      </p:sp>
      <p:sp>
        <p:nvSpPr>
          <p:cNvPr id="3" name="Content Placeholder 2"/>
          <p:cNvSpPr>
            <a:spLocks noGrp="1"/>
          </p:cNvSpPr>
          <p:nvPr>
            <p:ph idx="1"/>
          </p:nvPr>
        </p:nvSpPr>
        <p:spPr>
          <a:xfrm>
            <a:off x="323528" y="1556792"/>
            <a:ext cx="8568952" cy="5040559"/>
          </a:xfrm>
        </p:spPr>
        <p:txBody>
          <a:bodyPr>
            <a:normAutofit/>
          </a:bodyPr>
          <a:lstStyle/>
          <a:p>
            <a:r>
              <a:rPr lang="en-IN" sz="2400" dirty="0" smtClean="0">
                <a:latin typeface="Times New Roman" pitchFamily="18" charset="0"/>
                <a:cs typeface="Times New Roman" pitchFamily="18" charset="0"/>
              </a:rPr>
              <a:t>Authority Figure – role model, expert</a:t>
            </a:r>
          </a:p>
          <a:p>
            <a:r>
              <a:rPr lang="en-IN" sz="2400" dirty="0" smtClean="0">
                <a:latin typeface="Times New Roman" pitchFamily="18" charset="0"/>
                <a:cs typeface="Times New Roman" pitchFamily="18" charset="0"/>
              </a:rPr>
              <a:t>Trend setter &amp; Influencer</a:t>
            </a:r>
          </a:p>
          <a:p>
            <a:r>
              <a:rPr lang="en-IN" sz="2400" dirty="0" smtClean="0">
                <a:latin typeface="Times New Roman" pitchFamily="18" charset="0"/>
                <a:cs typeface="Times New Roman" pitchFamily="18" charset="0"/>
              </a:rPr>
              <a:t>Consumers are always looking for some opinion / favourability towards acceptance of new products</a:t>
            </a:r>
          </a:p>
          <a:p>
            <a:r>
              <a:rPr lang="en-IN" sz="2400" dirty="0" smtClean="0">
                <a:latin typeface="Times New Roman" pitchFamily="18" charset="0"/>
                <a:cs typeface="Times New Roman" pitchFamily="18" charset="0"/>
              </a:rPr>
              <a:t>An important link between Marketer &amp; Consumers</a:t>
            </a:r>
          </a:p>
          <a:p>
            <a:r>
              <a:rPr lang="en-IN" sz="2400" dirty="0" smtClean="0">
                <a:latin typeface="Times New Roman" pitchFamily="18" charset="0"/>
                <a:cs typeface="Times New Roman" pitchFamily="18" charset="0"/>
              </a:rPr>
              <a:t>They communicate informally about product / brand. Talk about </a:t>
            </a:r>
            <a:r>
              <a:rPr lang="en-IN" sz="2400" dirty="0" err="1" smtClean="0">
                <a:latin typeface="Times New Roman" pitchFamily="18" charset="0"/>
                <a:cs typeface="Times New Roman" pitchFamily="18" charset="0"/>
              </a:rPr>
              <a:t>persoanl</a:t>
            </a:r>
            <a:r>
              <a:rPr lang="en-IN" sz="2400" dirty="0" smtClean="0">
                <a:latin typeface="Times New Roman" pitchFamily="18" charset="0"/>
                <a:cs typeface="Times New Roman" pitchFamily="18" charset="0"/>
              </a:rPr>
              <a:t> experiences, usage </a:t>
            </a:r>
            <a:r>
              <a:rPr lang="en-IN" sz="2400" dirty="0" err="1" smtClean="0">
                <a:latin typeface="Times New Roman" pitchFamily="18" charset="0"/>
                <a:cs typeface="Times New Roman" pitchFamily="18" charset="0"/>
              </a:rPr>
              <a:t>etc</a:t>
            </a:r>
            <a:endParaRPr lang="en-IN" sz="2400" dirty="0" smtClean="0">
              <a:latin typeface="Times New Roman" pitchFamily="18" charset="0"/>
              <a:cs typeface="Times New Roman" pitchFamily="18" charset="0"/>
            </a:endParaRPr>
          </a:p>
          <a:p>
            <a:r>
              <a:rPr lang="en-IN" sz="2400" dirty="0" smtClean="0">
                <a:latin typeface="Times New Roman" pitchFamily="18" charset="0"/>
                <a:cs typeface="Times New Roman" pitchFamily="18" charset="0"/>
              </a:rPr>
              <a:t>Marketers design their product package considering satisfaction of Opinion Leaders _____ </a:t>
            </a:r>
            <a:r>
              <a:rPr lang="en-IN" sz="2400" dirty="0" err="1" smtClean="0">
                <a:latin typeface="Times New Roman" pitchFamily="18" charset="0"/>
                <a:cs typeface="Times New Roman" pitchFamily="18" charset="0"/>
              </a:rPr>
              <a:t>Targetting</a:t>
            </a:r>
            <a:r>
              <a:rPr lang="en-IN" sz="2400" dirty="0" smtClean="0">
                <a:latin typeface="Times New Roman" pitchFamily="18" charset="0"/>
                <a:cs typeface="Times New Roman" pitchFamily="18" charset="0"/>
              </a:rPr>
              <a:t> Opinion Leaders is a valuable marketing strategy</a:t>
            </a:r>
          </a:p>
          <a:p>
            <a:r>
              <a:rPr lang="en-IN" sz="2400" dirty="0" smtClean="0">
                <a:latin typeface="Times New Roman" pitchFamily="18" charset="0"/>
                <a:cs typeface="Times New Roman" pitchFamily="18" charset="0"/>
              </a:rPr>
              <a:t>Diffusion of Innovation</a:t>
            </a:r>
          </a:p>
          <a:p>
            <a:endParaRPr lang="en-IN"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69552470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531" y="260648"/>
            <a:ext cx="8472941" cy="6354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431551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Diffusion of Innovation</a:t>
            </a:r>
            <a:endParaRPr lang="en-IN" dirty="0"/>
          </a:p>
        </p:txBody>
      </p:sp>
      <p:sp>
        <p:nvSpPr>
          <p:cNvPr id="3" name="Content Placeholder 2"/>
          <p:cNvSpPr>
            <a:spLocks noGrp="1"/>
          </p:cNvSpPr>
          <p:nvPr>
            <p:ph idx="1"/>
          </p:nvPr>
        </p:nvSpPr>
        <p:spPr/>
        <p:txBody>
          <a:bodyPr/>
          <a:lstStyle/>
          <a:p>
            <a:r>
              <a:rPr lang="en-IN" dirty="0" smtClean="0"/>
              <a:t>Spread of a new product / innovation from its source to consumers. </a:t>
            </a:r>
          </a:p>
          <a:p>
            <a:r>
              <a:rPr lang="en-IN" dirty="0" smtClean="0"/>
              <a:t>It is related to acceptance or rejection of </a:t>
            </a:r>
            <a:r>
              <a:rPr lang="en-IN" smtClean="0"/>
              <a:t>an innovation</a:t>
            </a:r>
          </a:p>
          <a:p>
            <a:endParaRPr lang="en-IN"/>
          </a:p>
        </p:txBody>
      </p:sp>
    </p:spTree>
    <p:extLst>
      <p:ext uri="{BB962C8B-B14F-4D97-AF65-F5344CB8AC3E}">
        <p14:creationId xmlns:p14="http://schemas.microsoft.com/office/powerpoint/2010/main" val="87900688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20205" y="845886"/>
            <a:ext cx="6116091" cy="626797"/>
          </a:xfrm>
          <a:prstGeom prst="rect">
            <a:avLst/>
          </a:prstGeom>
        </p:spPr>
        <p:txBody>
          <a:bodyPr vert="horz" wrap="square" lIns="0" tIns="11135" rIns="0" bIns="0" rtlCol="0">
            <a:spAutoFit/>
          </a:bodyPr>
          <a:lstStyle/>
          <a:p>
            <a:pPr marL="11135">
              <a:spcBef>
                <a:spcPts val="88"/>
              </a:spcBef>
            </a:pPr>
            <a:r>
              <a:rPr spc="-9" dirty="0"/>
              <a:t>Diffusion </a:t>
            </a:r>
            <a:r>
              <a:rPr spc="-4" dirty="0"/>
              <a:t>of</a:t>
            </a:r>
            <a:r>
              <a:rPr spc="-92" dirty="0"/>
              <a:t> </a:t>
            </a:r>
            <a:r>
              <a:rPr spc="-4" dirty="0"/>
              <a:t>Innovations</a:t>
            </a:r>
          </a:p>
        </p:txBody>
      </p:sp>
      <p:grpSp>
        <p:nvGrpSpPr>
          <p:cNvPr id="3" name="object 3"/>
          <p:cNvGrpSpPr/>
          <p:nvPr/>
        </p:nvGrpSpPr>
        <p:grpSpPr>
          <a:xfrm>
            <a:off x="1029413" y="1709544"/>
            <a:ext cx="6955196" cy="615491"/>
            <a:chOff x="1203841" y="1883664"/>
            <a:chExt cx="8133715" cy="678180"/>
          </a:xfrm>
        </p:grpSpPr>
        <p:sp>
          <p:nvSpPr>
            <p:cNvPr id="4" name="object 4"/>
            <p:cNvSpPr/>
            <p:nvPr/>
          </p:nvSpPr>
          <p:spPr>
            <a:xfrm>
              <a:off x="1231273" y="1911095"/>
              <a:ext cx="8077200" cy="622300"/>
            </a:xfrm>
            <a:custGeom>
              <a:avLst/>
              <a:gdLst/>
              <a:ahLst/>
              <a:cxnLst/>
              <a:rect l="l" t="t" r="r" b="b"/>
              <a:pathLst>
                <a:path w="8077200" h="622300">
                  <a:moveTo>
                    <a:pt x="8077199" y="621791"/>
                  </a:moveTo>
                  <a:lnTo>
                    <a:pt x="8077199" y="0"/>
                  </a:lnTo>
                  <a:lnTo>
                    <a:pt x="0" y="0"/>
                  </a:lnTo>
                  <a:lnTo>
                    <a:pt x="0" y="621791"/>
                  </a:lnTo>
                  <a:lnTo>
                    <a:pt x="8077199" y="621791"/>
                  </a:lnTo>
                  <a:close/>
                </a:path>
              </a:pathLst>
            </a:custGeom>
            <a:solidFill>
              <a:srgbClr val="BAE0E3"/>
            </a:solidFill>
          </p:spPr>
          <p:txBody>
            <a:bodyPr wrap="square" lIns="0" tIns="0" rIns="0" bIns="0" rtlCol="0"/>
            <a:lstStyle/>
            <a:p>
              <a:endParaRPr/>
            </a:p>
          </p:txBody>
        </p:sp>
        <p:sp>
          <p:nvSpPr>
            <p:cNvPr id="5" name="object 5"/>
            <p:cNvSpPr/>
            <p:nvPr/>
          </p:nvSpPr>
          <p:spPr>
            <a:xfrm>
              <a:off x="1203841" y="1883664"/>
              <a:ext cx="8133715" cy="678180"/>
            </a:xfrm>
            <a:custGeom>
              <a:avLst/>
              <a:gdLst/>
              <a:ahLst/>
              <a:cxnLst/>
              <a:rect l="l" t="t" r="r" b="b"/>
              <a:pathLst>
                <a:path w="8133715" h="678180">
                  <a:moveTo>
                    <a:pt x="8133585" y="678180"/>
                  </a:moveTo>
                  <a:lnTo>
                    <a:pt x="8133585" y="0"/>
                  </a:lnTo>
                  <a:lnTo>
                    <a:pt x="0" y="0"/>
                  </a:lnTo>
                  <a:lnTo>
                    <a:pt x="0" y="678180"/>
                  </a:lnTo>
                  <a:lnTo>
                    <a:pt x="27432" y="678180"/>
                  </a:lnTo>
                  <a:lnTo>
                    <a:pt x="27432" y="56388"/>
                  </a:lnTo>
                  <a:lnTo>
                    <a:pt x="56388" y="27432"/>
                  </a:lnTo>
                  <a:lnTo>
                    <a:pt x="56388" y="56388"/>
                  </a:lnTo>
                  <a:lnTo>
                    <a:pt x="8077197" y="56388"/>
                  </a:lnTo>
                  <a:lnTo>
                    <a:pt x="8077197" y="27432"/>
                  </a:lnTo>
                  <a:lnTo>
                    <a:pt x="8104629" y="56388"/>
                  </a:lnTo>
                  <a:lnTo>
                    <a:pt x="8104629" y="678180"/>
                  </a:lnTo>
                  <a:lnTo>
                    <a:pt x="8133585" y="678180"/>
                  </a:lnTo>
                  <a:close/>
                </a:path>
                <a:path w="8133715" h="678180">
                  <a:moveTo>
                    <a:pt x="56388" y="56388"/>
                  </a:moveTo>
                  <a:lnTo>
                    <a:pt x="56388" y="27432"/>
                  </a:lnTo>
                  <a:lnTo>
                    <a:pt x="27432" y="56388"/>
                  </a:lnTo>
                  <a:lnTo>
                    <a:pt x="56388" y="56388"/>
                  </a:lnTo>
                  <a:close/>
                </a:path>
                <a:path w="8133715" h="678180">
                  <a:moveTo>
                    <a:pt x="56388" y="620268"/>
                  </a:moveTo>
                  <a:lnTo>
                    <a:pt x="56388" y="56388"/>
                  </a:lnTo>
                  <a:lnTo>
                    <a:pt x="27432" y="56388"/>
                  </a:lnTo>
                  <a:lnTo>
                    <a:pt x="27432" y="620268"/>
                  </a:lnTo>
                  <a:lnTo>
                    <a:pt x="56388" y="620268"/>
                  </a:lnTo>
                  <a:close/>
                </a:path>
                <a:path w="8133715" h="678180">
                  <a:moveTo>
                    <a:pt x="8104629" y="620268"/>
                  </a:moveTo>
                  <a:lnTo>
                    <a:pt x="27432" y="620268"/>
                  </a:lnTo>
                  <a:lnTo>
                    <a:pt x="56388" y="649224"/>
                  </a:lnTo>
                  <a:lnTo>
                    <a:pt x="56388" y="678180"/>
                  </a:lnTo>
                  <a:lnTo>
                    <a:pt x="8077197" y="678180"/>
                  </a:lnTo>
                  <a:lnTo>
                    <a:pt x="8077197" y="649224"/>
                  </a:lnTo>
                  <a:lnTo>
                    <a:pt x="8104629" y="620268"/>
                  </a:lnTo>
                  <a:close/>
                </a:path>
                <a:path w="8133715" h="678180">
                  <a:moveTo>
                    <a:pt x="56388" y="678180"/>
                  </a:moveTo>
                  <a:lnTo>
                    <a:pt x="56388" y="649224"/>
                  </a:lnTo>
                  <a:lnTo>
                    <a:pt x="27432" y="620268"/>
                  </a:lnTo>
                  <a:lnTo>
                    <a:pt x="27432" y="678180"/>
                  </a:lnTo>
                  <a:lnTo>
                    <a:pt x="56388" y="678180"/>
                  </a:lnTo>
                  <a:close/>
                </a:path>
                <a:path w="8133715" h="678180">
                  <a:moveTo>
                    <a:pt x="8104629" y="56388"/>
                  </a:moveTo>
                  <a:lnTo>
                    <a:pt x="8077197" y="27432"/>
                  </a:lnTo>
                  <a:lnTo>
                    <a:pt x="8077197" y="56388"/>
                  </a:lnTo>
                  <a:lnTo>
                    <a:pt x="8104629" y="56388"/>
                  </a:lnTo>
                  <a:close/>
                </a:path>
                <a:path w="8133715" h="678180">
                  <a:moveTo>
                    <a:pt x="8104629" y="620268"/>
                  </a:moveTo>
                  <a:lnTo>
                    <a:pt x="8104629" y="56388"/>
                  </a:lnTo>
                  <a:lnTo>
                    <a:pt x="8077197" y="56388"/>
                  </a:lnTo>
                  <a:lnTo>
                    <a:pt x="8077197" y="620268"/>
                  </a:lnTo>
                  <a:lnTo>
                    <a:pt x="8104629" y="620268"/>
                  </a:lnTo>
                  <a:close/>
                </a:path>
                <a:path w="8133715" h="678180">
                  <a:moveTo>
                    <a:pt x="8104629" y="678180"/>
                  </a:moveTo>
                  <a:lnTo>
                    <a:pt x="8104629" y="620268"/>
                  </a:lnTo>
                  <a:lnTo>
                    <a:pt x="8077197" y="649224"/>
                  </a:lnTo>
                  <a:lnTo>
                    <a:pt x="8077197" y="678180"/>
                  </a:lnTo>
                  <a:lnTo>
                    <a:pt x="8104629" y="678180"/>
                  </a:lnTo>
                  <a:close/>
                </a:path>
              </a:pathLst>
            </a:custGeom>
            <a:solidFill>
              <a:srgbClr val="000000"/>
            </a:solidFill>
          </p:spPr>
          <p:txBody>
            <a:bodyPr wrap="square" lIns="0" tIns="0" rIns="0" bIns="0" rtlCol="0"/>
            <a:lstStyle/>
            <a:p>
              <a:endParaRPr/>
            </a:p>
          </p:txBody>
        </p:sp>
      </p:grpSp>
      <p:sp>
        <p:nvSpPr>
          <p:cNvPr id="6" name="object 6"/>
          <p:cNvSpPr txBox="1"/>
          <p:nvPr/>
        </p:nvSpPr>
        <p:spPr>
          <a:xfrm>
            <a:off x="1259632" y="1820780"/>
            <a:ext cx="6048672" cy="392093"/>
          </a:xfrm>
          <a:prstGeom prst="rect">
            <a:avLst/>
          </a:prstGeom>
        </p:spPr>
        <p:txBody>
          <a:bodyPr vert="horz" wrap="square" lIns="0" tIns="55677" rIns="0" bIns="0" rtlCol="0">
            <a:spAutoFit/>
          </a:bodyPr>
          <a:lstStyle/>
          <a:p>
            <a:pPr marL="80175">
              <a:spcBef>
                <a:spcPts val="438"/>
              </a:spcBef>
            </a:pPr>
            <a:r>
              <a:rPr sz="2100" spc="-9" dirty="0">
                <a:solidFill>
                  <a:schemeClr val="bg1"/>
                </a:solidFill>
                <a:latin typeface="Arial"/>
                <a:cs typeface="Arial"/>
              </a:rPr>
              <a:t>Diffusion</a:t>
            </a:r>
            <a:r>
              <a:rPr sz="2100" spc="4" dirty="0">
                <a:solidFill>
                  <a:schemeClr val="bg1"/>
                </a:solidFill>
                <a:latin typeface="Arial"/>
                <a:cs typeface="Arial"/>
              </a:rPr>
              <a:t> </a:t>
            </a:r>
            <a:r>
              <a:rPr sz="2100" spc="-4" dirty="0">
                <a:solidFill>
                  <a:schemeClr val="bg1"/>
                </a:solidFill>
                <a:latin typeface="Arial"/>
                <a:cs typeface="Arial"/>
              </a:rPr>
              <a:t>Process</a:t>
            </a:r>
            <a:endParaRPr sz="2100" dirty="0">
              <a:solidFill>
                <a:schemeClr val="bg1"/>
              </a:solidFill>
              <a:latin typeface="Arial"/>
              <a:cs typeface="Arial"/>
            </a:endParaRPr>
          </a:p>
        </p:txBody>
      </p:sp>
      <p:grpSp>
        <p:nvGrpSpPr>
          <p:cNvPr id="7" name="object 7"/>
          <p:cNvGrpSpPr/>
          <p:nvPr/>
        </p:nvGrpSpPr>
        <p:grpSpPr>
          <a:xfrm>
            <a:off x="251520" y="2297372"/>
            <a:ext cx="8712967" cy="4443996"/>
            <a:chOff x="1203841" y="2531364"/>
            <a:chExt cx="8133715" cy="4323715"/>
          </a:xfrm>
        </p:grpSpPr>
        <p:sp>
          <p:nvSpPr>
            <p:cNvPr id="8" name="object 8"/>
            <p:cNvSpPr/>
            <p:nvPr/>
          </p:nvSpPr>
          <p:spPr>
            <a:xfrm>
              <a:off x="1229867" y="2558795"/>
              <a:ext cx="8078723" cy="1219199"/>
            </a:xfrm>
            <a:prstGeom prst="rect">
              <a:avLst/>
            </a:prstGeom>
            <a:blipFill>
              <a:blip r:embed="rId2" cstate="print"/>
              <a:stretch>
                <a:fillRect/>
              </a:stretch>
            </a:blipFill>
          </p:spPr>
          <p:txBody>
            <a:bodyPr wrap="square" lIns="0" tIns="0" rIns="0" bIns="0" rtlCol="0"/>
            <a:lstStyle/>
            <a:p>
              <a:endParaRPr>
                <a:solidFill>
                  <a:schemeClr val="bg1"/>
                </a:solidFill>
              </a:endParaRPr>
            </a:p>
          </p:txBody>
        </p:sp>
        <p:sp>
          <p:nvSpPr>
            <p:cNvPr id="9" name="object 9"/>
            <p:cNvSpPr/>
            <p:nvPr/>
          </p:nvSpPr>
          <p:spPr>
            <a:xfrm>
              <a:off x="1203841" y="2531364"/>
              <a:ext cx="8133715" cy="1247140"/>
            </a:xfrm>
            <a:custGeom>
              <a:avLst/>
              <a:gdLst/>
              <a:ahLst/>
              <a:cxnLst/>
              <a:rect l="l" t="t" r="r" b="b"/>
              <a:pathLst>
                <a:path w="8133715" h="1247139">
                  <a:moveTo>
                    <a:pt x="8133585" y="1246632"/>
                  </a:moveTo>
                  <a:lnTo>
                    <a:pt x="8133585" y="0"/>
                  </a:lnTo>
                  <a:lnTo>
                    <a:pt x="0" y="0"/>
                  </a:lnTo>
                  <a:lnTo>
                    <a:pt x="0" y="1246632"/>
                  </a:lnTo>
                  <a:lnTo>
                    <a:pt x="27432" y="1246632"/>
                  </a:lnTo>
                  <a:lnTo>
                    <a:pt x="27432" y="56388"/>
                  </a:lnTo>
                  <a:lnTo>
                    <a:pt x="56388" y="27432"/>
                  </a:lnTo>
                  <a:lnTo>
                    <a:pt x="56388" y="56388"/>
                  </a:lnTo>
                  <a:lnTo>
                    <a:pt x="8077197" y="56388"/>
                  </a:lnTo>
                  <a:lnTo>
                    <a:pt x="8077197" y="27432"/>
                  </a:lnTo>
                  <a:lnTo>
                    <a:pt x="8104629" y="56388"/>
                  </a:lnTo>
                  <a:lnTo>
                    <a:pt x="8104629" y="1246632"/>
                  </a:lnTo>
                  <a:lnTo>
                    <a:pt x="8133585" y="1246632"/>
                  </a:lnTo>
                  <a:close/>
                </a:path>
                <a:path w="8133715" h="1247139">
                  <a:moveTo>
                    <a:pt x="56388" y="56388"/>
                  </a:moveTo>
                  <a:lnTo>
                    <a:pt x="56388" y="27432"/>
                  </a:lnTo>
                  <a:lnTo>
                    <a:pt x="27432" y="56388"/>
                  </a:lnTo>
                  <a:lnTo>
                    <a:pt x="56388" y="56388"/>
                  </a:lnTo>
                  <a:close/>
                </a:path>
                <a:path w="8133715" h="1247139">
                  <a:moveTo>
                    <a:pt x="56388" y="1246632"/>
                  </a:moveTo>
                  <a:lnTo>
                    <a:pt x="56388" y="56388"/>
                  </a:lnTo>
                  <a:lnTo>
                    <a:pt x="27432" y="56388"/>
                  </a:lnTo>
                  <a:lnTo>
                    <a:pt x="27432" y="1246632"/>
                  </a:lnTo>
                  <a:lnTo>
                    <a:pt x="56388" y="1246632"/>
                  </a:lnTo>
                  <a:close/>
                </a:path>
                <a:path w="8133715" h="1247139">
                  <a:moveTo>
                    <a:pt x="8104629" y="56388"/>
                  </a:moveTo>
                  <a:lnTo>
                    <a:pt x="8077197" y="27432"/>
                  </a:lnTo>
                  <a:lnTo>
                    <a:pt x="8077197" y="56388"/>
                  </a:lnTo>
                  <a:lnTo>
                    <a:pt x="8104629" y="56388"/>
                  </a:lnTo>
                  <a:close/>
                </a:path>
                <a:path w="8133715" h="1247139">
                  <a:moveTo>
                    <a:pt x="8104629" y="1246632"/>
                  </a:moveTo>
                  <a:lnTo>
                    <a:pt x="8104629" y="56388"/>
                  </a:lnTo>
                  <a:lnTo>
                    <a:pt x="8077197" y="56388"/>
                  </a:lnTo>
                  <a:lnTo>
                    <a:pt x="8077197" y="1246632"/>
                  </a:lnTo>
                  <a:lnTo>
                    <a:pt x="8104629" y="1246632"/>
                  </a:lnTo>
                  <a:close/>
                </a:path>
              </a:pathLst>
            </a:custGeom>
            <a:solidFill>
              <a:srgbClr val="000000"/>
            </a:solidFill>
          </p:spPr>
          <p:txBody>
            <a:bodyPr wrap="square" lIns="0" tIns="0" rIns="0" bIns="0" rtlCol="0"/>
            <a:lstStyle/>
            <a:p>
              <a:endParaRPr>
                <a:solidFill>
                  <a:schemeClr val="bg1"/>
                </a:solidFill>
              </a:endParaRPr>
            </a:p>
          </p:txBody>
        </p:sp>
        <p:sp>
          <p:nvSpPr>
            <p:cNvPr id="10" name="object 10"/>
            <p:cNvSpPr/>
            <p:nvPr/>
          </p:nvSpPr>
          <p:spPr>
            <a:xfrm>
              <a:off x="1229867" y="3777995"/>
              <a:ext cx="8078723" cy="2790572"/>
            </a:xfrm>
            <a:prstGeom prst="rect">
              <a:avLst/>
            </a:prstGeom>
            <a:blipFill>
              <a:blip r:embed="rId3" cstate="print"/>
              <a:stretch>
                <a:fillRect/>
              </a:stretch>
            </a:blipFill>
          </p:spPr>
          <p:txBody>
            <a:bodyPr wrap="square" lIns="0" tIns="0" rIns="0" bIns="0" rtlCol="0"/>
            <a:lstStyle/>
            <a:p>
              <a:endParaRPr>
                <a:solidFill>
                  <a:schemeClr val="bg1"/>
                </a:solidFill>
              </a:endParaRPr>
            </a:p>
          </p:txBody>
        </p:sp>
        <p:sp>
          <p:nvSpPr>
            <p:cNvPr id="11" name="object 11"/>
            <p:cNvSpPr/>
            <p:nvPr/>
          </p:nvSpPr>
          <p:spPr>
            <a:xfrm>
              <a:off x="1203841" y="3777996"/>
              <a:ext cx="8133715" cy="3077210"/>
            </a:xfrm>
            <a:custGeom>
              <a:avLst/>
              <a:gdLst/>
              <a:ahLst/>
              <a:cxnLst/>
              <a:rect l="l" t="t" r="r" b="b"/>
              <a:pathLst>
                <a:path w="8133715" h="3077209">
                  <a:moveTo>
                    <a:pt x="56388" y="3020567"/>
                  </a:moveTo>
                  <a:lnTo>
                    <a:pt x="56388" y="0"/>
                  </a:lnTo>
                  <a:lnTo>
                    <a:pt x="0" y="0"/>
                  </a:lnTo>
                  <a:lnTo>
                    <a:pt x="0" y="3076955"/>
                  </a:lnTo>
                  <a:lnTo>
                    <a:pt x="27432" y="3076955"/>
                  </a:lnTo>
                  <a:lnTo>
                    <a:pt x="27432" y="3020567"/>
                  </a:lnTo>
                  <a:lnTo>
                    <a:pt x="56388" y="3020567"/>
                  </a:lnTo>
                  <a:close/>
                </a:path>
                <a:path w="8133715" h="3077209">
                  <a:moveTo>
                    <a:pt x="8104629" y="3020567"/>
                  </a:moveTo>
                  <a:lnTo>
                    <a:pt x="27432" y="3020567"/>
                  </a:lnTo>
                  <a:lnTo>
                    <a:pt x="56388" y="3047999"/>
                  </a:lnTo>
                  <a:lnTo>
                    <a:pt x="56388" y="3076955"/>
                  </a:lnTo>
                  <a:lnTo>
                    <a:pt x="8077197" y="3076955"/>
                  </a:lnTo>
                  <a:lnTo>
                    <a:pt x="8077197" y="3047999"/>
                  </a:lnTo>
                  <a:lnTo>
                    <a:pt x="8104629" y="3020567"/>
                  </a:lnTo>
                  <a:close/>
                </a:path>
                <a:path w="8133715" h="3077209">
                  <a:moveTo>
                    <a:pt x="56388" y="3076955"/>
                  </a:moveTo>
                  <a:lnTo>
                    <a:pt x="56388" y="3047999"/>
                  </a:lnTo>
                  <a:lnTo>
                    <a:pt x="27432" y="3020567"/>
                  </a:lnTo>
                  <a:lnTo>
                    <a:pt x="27432" y="3076955"/>
                  </a:lnTo>
                  <a:lnTo>
                    <a:pt x="56388" y="3076955"/>
                  </a:lnTo>
                  <a:close/>
                </a:path>
                <a:path w="8133715" h="3077209">
                  <a:moveTo>
                    <a:pt x="8133585" y="3076955"/>
                  </a:moveTo>
                  <a:lnTo>
                    <a:pt x="8133585" y="0"/>
                  </a:lnTo>
                  <a:lnTo>
                    <a:pt x="8077197" y="0"/>
                  </a:lnTo>
                  <a:lnTo>
                    <a:pt x="8077197" y="3020567"/>
                  </a:lnTo>
                  <a:lnTo>
                    <a:pt x="8104629" y="3020567"/>
                  </a:lnTo>
                  <a:lnTo>
                    <a:pt x="8104629" y="3076955"/>
                  </a:lnTo>
                  <a:lnTo>
                    <a:pt x="8133585" y="3076955"/>
                  </a:lnTo>
                  <a:close/>
                </a:path>
                <a:path w="8133715" h="3077209">
                  <a:moveTo>
                    <a:pt x="8104629" y="3076955"/>
                  </a:moveTo>
                  <a:lnTo>
                    <a:pt x="8104629" y="3020567"/>
                  </a:lnTo>
                  <a:lnTo>
                    <a:pt x="8077197" y="3047999"/>
                  </a:lnTo>
                  <a:lnTo>
                    <a:pt x="8077197" y="3076955"/>
                  </a:lnTo>
                  <a:lnTo>
                    <a:pt x="8104629" y="3076955"/>
                  </a:lnTo>
                  <a:close/>
                </a:path>
              </a:pathLst>
            </a:custGeom>
            <a:solidFill>
              <a:srgbClr val="000000"/>
            </a:solidFill>
          </p:spPr>
          <p:txBody>
            <a:bodyPr wrap="square" lIns="0" tIns="0" rIns="0" bIns="0" rtlCol="0"/>
            <a:lstStyle/>
            <a:p>
              <a:endParaRPr>
                <a:solidFill>
                  <a:schemeClr val="bg1"/>
                </a:solidFill>
              </a:endParaRPr>
            </a:p>
          </p:txBody>
        </p:sp>
      </p:grpSp>
      <p:sp>
        <p:nvSpPr>
          <p:cNvPr id="12" name="object 12"/>
          <p:cNvSpPr txBox="1"/>
          <p:nvPr/>
        </p:nvSpPr>
        <p:spPr>
          <a:xfrm>
            <a:off x="539552" y="2561086"/>
            <a:ext cx="8136903" cy="2847918"/>
          </a:xfrm>
          <a:prstGeom prst="rect">
            <a:avLst/>
          </a:prstGeom>
        </p:spPr>
        <p:txBody>
          <a:bodyPr vert="horz" wrap="square" lIns="0" tIns="11135" rIns="0" bIns="0" rtlCol="0">
            <a:spAutoFit/>
          </a:bodyPr>
          <a:lstStyle/>
          <a:p>
            <a:pPr marL="211015" marR="4454" indent="-200436">
              <a:spcBef>
                <a:spcPts val="88"/>
              </a:spcBef>
              <a:buClr>
                <a:srgbClr val="323299"/>
              </a:buClr>
              <a:buSzPct val="95833"/>
              <a:buFont typeface="Wingdings"/>
              <a:buChar char=""/>
              <a:tabLst>
                <a:tab pos="224377" algn="l"/>
              </a:tabLst>
            </a:pPr>
            <a:r>
              <a:rPr sz="2100" spc="-4" dirty="0">
                <a:solidFill>
                  <a:schemeClr val="bg1"/>
                </a:solidFill>
                <a:latin typeface="Arial"/>
                <a:cs typeface="Arial"/>
              </a:rPr>
              <a:t>The </a:t>
            </a:r>
            <a:r>
              <a:rPr sz="2100" spc="-9" dirty="0">
                <a:solidFill>
                  <a:schemeClr val="bg1"/>
                </a:solidFill>
                <a:latin typeface="Arial"/>
                <a:cs typeface="Arial"/>
              </a:rPr>
              <a:t>diffusion </a:t>
            </a:r>
            <a:r>
              <a:rPr sz="2100" spc="-4" dirty="0">
                <a:solidFill>
                  <a:schemeClr val="bg1"/>
                </a:solidFill>
                <a:latin typeface="Arial"/>
                <a:cs typeface="Arial"/>
              </a:rPr>
              <a:t>process is the manner in which innovations  spread throughout </a:t>
            </a:r>
            <a:r>
              <a:rPr sz="2100" dirty="0">
                <a:solidFill>
                  <a:schemeClr val="bg1"/>
                </a:solidFill>
                <a:latin typeface="Arial"/>
                <a:cs typeface="Arial"/>
              </a:rPr>
              <a:t>a</a:t>
            </a:r>
            <a:r>
              <a:rPr sz="2100" spc="9" dirty="0">
                <a:solidFill>
                  <a:schemeClr val="bg1"/>
                </a:solidFill>
                <a:latin typeface="Arial"/>
                <a:cs typeface="Arial"/>
              </a:rPr>
              <a:t> </a:t>
            </a:r>
            <a:r>
              <a:rPr sz="2100" spc="-4" dirty="0">
                <a:solidFill>
                  <a:schemeClr val="bg1"/>
                </a:solidFill>
                <a:latin typeface="Arial"/>
                <a:cs typeface="Arial"/>
              </a:rPr>
              <a:t>market.</a:t>
            </a:r>
            <a:endParaRPr sz="2100" dirty="0">
              <a:solidFill>
                <a:schemeClr val="bg1"/>
              </a:solidFill>
              <a:latin typeface="Arial"/>
              <a:cs typeface="Arial"/>
            </a:endParaRPr>
          </a:p>
          <a:p>
            <a:pPr marL="211015" marR="61801" indent="-200436">
              <a:spcBef>
                <a:spcPts val="881"/>
              </a:spcBef>
              <a:buClr>
                <a:srgbClr val="323299"/>
              </a:buClr>
              <a:buSzPct val="95833"/>
              <a:buFont typeface="Wingdings"/>
              <a:buChar char=""/>
              <a:tabLst>
                <a:tab pos="224377" algn="l"/>
              </a:tabLst>
            </a:pPr>
            <a:r>
              <a:rPr sz="2100" spc="-4" dirty="0">
                <a:solidFill>
                  <a:schemeClr val="bg1"/>
                </a:solidFill>
                <a:latin typeface="Arial"/>
                <a:cs typeface="Arial"/>
              </a:rPr>
              <a:t>Form most innovations, the </a:t>
            </a:r>
            <a:r>
              <a:rPr sz="2100" spc="-9" dirty="0">
                <a:solidFill>
                  <a:schemeClr val="bg1"/>
                </a:solidFill>
                <a:latin typeface="Arial"/>
                <a:cs typeface="Arial"/>
              </a:rPr>
              <a:t>diffusion </a:t>
            </a:r>
            <a:r>
              <a:rPr sz="2100" spc="-4" dirty="0">
                <a:solidFill>
                  <a:schemeClr val="bg1"/>
                </a:solidFill>
                <a:latin typeface="Arial"/>
                <a:cs typeface="Arial"/>
              </a:rPr>
              <a:t>process appears </a:t>
            </a:r>
            <a:r>
              <a:rPr sz="2100" dirty="0">
                <a:solidFill>
                  <a:schemeClr val="bg1"/>
                </a:solidFill>
                <a:latin typeface="Arial"/>
                <a:cs typeface="Arial"/>
              </a:rPr>
              <a:t>to  </a:t>
            </a:r>
            <a:r>
              <a:rPr sz="2100" spc="-4" dirty="0">
                <a:solidFill>
                  <a:schemeClr val="bg1"/>
                </a:solidFill>
                <a:latin typeface="Arial"/>
                <a:cs typeface="Arial"/>
              </a:rPr>
              <a:t>follow </a:t>
            </a:r>
            <a:r>
              <a:rPr sz="2100" dirty="0">
                <a:solidFill>
                  <a:schemeClr val="bg1"/>
                </a:solidFill>
                <a:latin typeface="Arial"/>
                <a:cs typeface="Arial"/>
              </a:rPr>
              <a:t>a </a:t>
            </a:r>
            <a:r>
              <a:rPr sz="2100" spc="-4" dirty="0">
                <a:solidFill>
                  <a:schemeClr val="bg1"/>
                </a:solidFill>
                <a:latin typeface="Arial"/>
                <a:cs typeface="Arial"/>
              </a:rPr>
              <a:t>similar pattern over</a:t>
            </a:r>
            <a:r>
              <a:rPr sz="2100" spc="31" dirty="0">
                <a:solidFill>
                  <a:schemeClr val="bg1"/>
                </a:solidFill>
                <a:latin typeface="Arial"/>
                <a:cs typeface="Arial"/>
              </a:rPr>
              <a:t> </a:t>
            </a:r>
            <a:r>
              <a:rPr sz="2100" spc="-4" dirty="0">
                <a:solidFill>
                  <a:schemeClr val="bg1"/>
                </a:solidFill>
                <a:latin typeface="Arial"/>
                <a:cs typeface="Arial"/>
              </a:rPr>
              <a:t>time:</a:t>
            </a:r>
            <a:endParaRPr sz="2100" dirty="0">
              <a:solidFill>
                <a:schemeClr val="bg1"/>
              </a:solidFill>
              <a:latin typeface="Arial"/>
              <a:cs typeface="Arial"/>
            </a:endParaRPr>
          </a:p>
          <a:p>
            <a:pPr marL="549530" lvl="1" indent="-138635">
              <a:spcBef>
                <a:spcPts val="1512"/>
              </a:spcBef>
              <a:buClr>
                <a:srgbClr val="323299"/>
              </a:buClr>
              <a:buSzPct val="90909"/>
              <a:buChar char="•"/>
              <a:tabLst>
                <a:tab pos="550087" algn="l"/>
              </a:tabLst>
            </a:pPr>
            <a:r>
              <a:rPr sz="1900" spc="-4" dirty="0">
                <a:solidFill>
                  <a:schemeClr val="bg1"/>
                </a:solidFill>
                <a:latin typeface="Arial"/>
                <a:cs typeface="Arial"/>
              </a:rPr>
              <a:t>a period of relatively slow</a:t>
            </a:r>
            <a:r>
              <a:rPr sz="1900" spc="13" dirty="0">
                <a:solidFill>
                  <a:schemeClr val="bg1"/>
                </a:solidFill>
                <a:latin typeface="Arial"/>
                <a:cs typeface="Arial"/>
              </a:rPr>
              <a:t> </a:t>
            </a:r>
            <a:r>
              <a:rPr sz="1900" spc="-4" dirty="0">
                <a:solidFill>
                  <a:schemeClr val="bg1"/>
                </a:solidFill>
                <a:latin typeface="Arial"/>
                <a:cs typeface="Arial"/>
              </a:rPr>
              <a:t>growth</a:t>
            </a:r>
            <a:endParaRPr sz="1900" dirty="0">
              <a:solidFill>
                <a:schemeClr val="bg1"/>
              </a:solidFill>
              <a:latin typeface="Arial"/>
              <a:cs typeface="Arial"/>
            </a:endParaRPr>
          </a:p>
          <a:p>
            <a:pPr marL="565676" lvl="1" indent="-154225">
              <a:spcBef>
                <a:spcPts val="1390"/>
              </a:spcBef>
              <a:buClr>
                <a:srgbClr val="323299"/>
              </a:buClr>
              <a:buChar char="•"/>
              <a:tabLst>
                <a:tab pos="565676" algn="l"/>
              </a:tabLst>
            </a:pPr>
            <a:r>
              <a:rPr sz="1900" spc="-4" dirty="0">
                <a:solidFill>
                  <a:schemeClr val="bg1"/>
                </a:solidFill>
                <a:latin typeface="Arial"/>
                <a:cs typeface="Arial"/>
              </a:rPr>
              <a:t>followed by a period of rapid</a:t>
            </a:r>
            <a:r>
              <a:rPr sz="1900" spc="31" dirty="0">
                <a:solidFill>
                  <a:schemeClr val="bg1"/>
                </a:solidFill>
                <a:latin typeface="Arial"/>
                <a:cs typeface="Arial"/>
              </a:rPr>
              <a:t> </a:t>
            </a:r>
            <a:r>
              <a:rPr sz="1900" spc="-4" dirty="0">
                <a:solidFill>
                  <a:schemeClr val="bg1"/>
                </a:solidFill>
                <a:latin typeface="Arial"/>
                <a:cs typeface="Arial"/>
              </a:rPr>
              <a:t>growth</a:t>
            </a:r>
            <a:endParaRPr sz="1900" dirty="0">
              <a:solidFill>
                <a:schemeClr val="bg1"/>
              </a:solidFill>
              <a:latin typeface="Arial"/>
              <a:cs typeface="Arial"/>
            </a:endParaRPr>
          </a:p>
          <a:p>
            <a:pPr marL="565676" lvl="1" indent="-154225">
              <a:spcBef>
                <a:spcPts val="1390"/>
              </a:spcBef>
              <a:buClr>
                <a:srgbClr val="323299"/>
              </a:buClr>
              <a:buChar char="•"/>
              <a:tabLst>
                <a:tab pos="565676" algn="l"/>
              </a:tabLst>
            </a:pPr>
            <a:r>
              <a:rPr sz="1900" spc="-4" dirty="0">
                <a:solidFill>
                  <a:schemeClr val="bg1"/>
                </a:solidFill>
                <a:latin typeface="Arial"/>
                <a:cs typeface="Arial"/>
              </a:rPr>
              <a:t>followed by a final period of slower</a:t>
            </a:r>
            <a:r>
              <a:rPr sz="1900" spc="35" dirty="0">
                <a:solidFill>
                  <a:schemeClr val="bg1"/>
                </a:solidFill>
                <a:latin typeface="Arial"/>
                <a:cs typeface="Arial"/>
              </a:rPr>
              <a:t> </a:t>
            </a:r>
            <a:r>
              <a:rPr sz="1900" spc="-4" dirty="0">
                <a:solidFill>
                  <a:schemeClr val="bg1"/>
                </a:solidFill>
                <a:latin typeface="Arial"/>
                <a:cs typeface="Arial"/>
              </a:rPr>
              <a:t>growth</a:t>
            </a:r>
            <a:endParaRPr sz="1900" dirty="0">
              <a:solidFill>
                <a:schemeClr val="bg1"/>
              </a:solidFill>
              <a:latin typeface="Arial"/>
              <a:cs typeface="Arial"/>
            </a:endParaRPr>
          </a:p>
        </p:txBody>
      </p:sp>
    </p:spTree>
    <p:extLst>
      <p:ext uri="{BB962C8B-B14F-4D97-AF65-F5344CB8AC3E}">
        <p14:creationId xmlns:p14="http://schemas.microsoft.com/office/powerpoint/2010/main" val="20843929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541</TotalTime>
  <Words>3327</Words>
  <Application>Microsoft Office PowerPoint</Application>
  <PresentationFormat>On-screen Show (4:3)</PresentationFormat>
  <Paragraphs>580</Paragraphs>
  <Slides>109</Slides>
  <Notes>2</Notes>
  <HiddenSlides>0</HiddenSlides>
  <MMClips>0</MMClips>
  <ScaleCrop>false</ScaleCrop>
  <HeadingPairs>
    <vt:vector size="4" baseType="variant">
      <vt:variant>
        <vt:lpstr>Theme</vt:lpstr>
      </vt:variant>
      <vt:variant>
        <vt:i4>1</vt:i4>
      </vt:variant>
      <vt:variant>
        <vt:lpstr>Slide Titles</vt:lpstr>
      </vt:variant>
      <vt:variant>
        <vt:i4>109</vt:i4>
      </vt:variant>
    </vt:vector>
  </HeadingPairs>
  <TitlesOfParts>
    <vt:vector size="110" baseType="lpstr">
      <vt:lpstr>Perspective</vt:lpstr>
      <vt:lpstr>Consumer Behaviour – Unit III</vt:lpstr>
      <vt:lpstr>PowerPoint Presentation</vt:lpstr>
      <vt:lpstr>Family Influences on Buyer Behaviour</vt:lpstr>
      <vt:lpstr>Family</vt:lpstr>
      <vt:lpstr>Family </vt:lpstr>
      <vt:lpstr>What is a Family?</vt:lpstr>
      <vt:lpstr>Types of Family</vt:lpstr>
      <vt:lpstr>Types of Family</vt:lpstr>
      <vt:lpstr>Functions of a Family</vt:lpstr>
      <vt:lpstr>Why is it Important ?</vt:lpstr>
      <vt:lpstr>Types of Family Decisions</vt:lpstr>
      <vt:lpstr>HUSBAND DOMINATED DECISIONS</vt:lpstr>
      <vt:lpstr>WIFE-DOMINATED DECISIONS</vt:lpstr>
      <vt:lpstr>JOINT DECISIONS</vt:lpstr>
      <vt:lpstr>AUTONOMIC DECISIONS</vt:lpstr>
      <vt:lpstr>Children’s Influence on Family Decision Making</vt:lpstr>
      <vt:lpstr>CHILDREN'S ARE THREE MARKETS</vt:lpstr>
      <vt:lpstr>PowerPoint Presentation</vt:lpstr>
      <vt:lpstr>PowerPoint Presentation</vt:lpstr>
      <vt:lpstr>Family Influences on Buyer Behaviour</vt:lpstr>
      <vt:lpstr>Eight Roles in the Family Decision- Making Process</vt:lpstr>
      <vt:lpstr>Household Decision Making Process</vt:lpstr>
      <vt:lpstr>Conflict Resolution</vt:lpstr>
      <vt:lpstr>Family Life Cycle Stages</vt:lpstr>
      <vt:lpstr>PowerPoint Presentation</vt:lpstr>
      <vt:lpstr>Family Life Cycle (1/2)</vt:lpstr>
      <vt:lpstr>Family Life Cycle (2/2)</vt:lpstr>
      <vt:lpstr>Factors affecting the Need of the Family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to think……</vt:lpstr>
      <vt:lpstr>PowerPoint Presentation</vt:lpstr>
      <vt:lpstr>Social Class</vt:lpstr>
      <vt:lpstr>PowerPoint Presentation</vt:lpstr>
      <vt:lpstr>Features/Characteristics of Social Class</vt:lpstr>
      <vt:lpstr>Types of Social Class</vt:lpstr>
      <vt:lpstr>PowerPoint Presentation</vt:lpstr>
      <vt:lpstr>Types of Social Class – Upper Class</vt:lpstr>
      <vt:lpstr>Types of Social Class – Middle Class</vt:lpstr>
      <vt:lpstr>PowerPoint Presentation</vt:lpstr>
      <vt:lpstr>PowerPoint Presentation</vt:lpstr>
      <vt:lpstr>Types of Social Class – Lower Class</vt:lpstr>
      <vt:lpstr>Influences of Social Class</vt:lpstr>
      <vt:lpstr>PowerPoint Presentation</vt:lpstr>
      <vt:lpstr>PowerPoint Presentation</vt:lpstr>
      <vt:lpstr>Group Dynamics</vt:lpstr>
      <vt:lpstr>Group Dynamics</vt:lpstr>
      <vt:lpstr>Group dynamics means how individuals form groups, and how one persons purchasing influences the other individual’s actions.  Now-a-days marketers use the concept of group dynamics or personal influence often as this exceeds the power of company’s promotional efforts.   “A group may be defined as two or more people who interact to accomplish either individual or mutual goals”</vt:lpstr>
      <vt:lpstr> Two or more people</vt:lpstr>
      <vt:lpstr>Group</vt:lpstr>
      <vt:lpstr>PowerPoint Presentation</vt:lpstr>
      <vt:lpstr>Features of Group 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Relevance of Group Dynamics to Marketers</vt:lpstr>
      <vt:lpstr>Reference Groups</vt:lpstr>
      <vt:lpstr>Reference Groups</vt:lpstr>
      <vt:lpstr>Reference Group influences</vt:lpstr>
      <vt:lpstr>PowerPoint Presentation</vt:lpstr>
      <vt:lpstr>Types of Reference Groups</vt:lpstr>
      <vt:lpstr>Primary Reference Group</vt:lpstr>
      <vt:lpstr>Secondary Reference Group</vt:lpstr>
      <vt:lpstr>Normative Reference Group</vt:lpstr>
      <vt:lpstr>Contractual Reference Group</vt:lpstr>
      <vt:lpstr>Avoidance Reference Group</vt:lpstr>
      <vt:lpstr>Disclaimant Reference Group</vt:lpstr>
      <vt:lpstr>Factors that influence Reference Group Influence</vt:lpstr>
      <vt:lpstr>Factors Affecting Reference Group Influence</vt:lpstr>
      <vt:lpstr>Marketing Appeals by Reference Groups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Opinion Leaders in Consumer Behaviour</vt:lpstr>
      <vt:lpstr>PowerPoint Presentation</vt:lpstr>
      <vt:lpstr>Opinion Leaders</vt:lpstr>
      <vt:lpstr>PowerPoint Presentation</vt:lpstr>
      <vt:lpstr>Role of Opinion Leaders</vt:lpstr>
      <vt:lpstr>PowerPoint Presentation</vt:lpstr>
      <vt:lpstr>Diffusion of Innovation</vt:lpstr>
      <vt:lpstr>Diffusion of Innovations</vt:lpstr>
      <vt:lpstr>Culture in Consumer Behaviour</vt:lpstr>
      <vt:lpstr>CULTURE &amp;  CONSUMER BEHAVIOUR</vt:lpstr>
      <vt:lpstr>What is Culture?</vt:lpstr>
      <vt:lpstr>Relationship between Culture and Buyer Behaviour</vt:lpstr>
      <vt:lpstr>Health Drinks</vt:lpstr>
      <vt:lpstr>Cricket Vs. Football</vt:lpstr>
      <vt:lpstr>PowerPoint Presentation</vt:lpstr>
      <vt:lpstr>Target market</vt:lpstr>
      <vt:lpstr>PowerPoint Presentation</vt:lpstr>
      <vt:lpstr>Culture in Consumer Behaviour</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Aaryan</dc:creator>
  <cp:lastModifiedBy>Aaryan</cp:lastModifiedBy>
  <cp:revision>72</cp:revision>
  <dcterms:created xsi:type="dcterms:W3CDTF">2020-08-28T14:20:11Z</dcterms:created>
  <dcterms:modified xsi:type="dcterms:W3CDTF">2020-10-09T13:28:32Z</dcterms:modified>
</cp:coreProperties>
</file>