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5" r:id="rId3"/>
    <p:sldId id="286" r:id="rId4"/>
    <p:sldId id="288" r:id="rId5"/>
    <p:sldId id="289" r:id="rId6"/>
    <p:sldId id="291" r:id="rId7"/>
    <p:sldId id="293" r:id="rId8"/>
    <p:sldId id="287" r:id="rId9"/>
    <p:sldId id="294" r:id="rId10"/>
    <p:sldId id="29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D5286-8D83-4C39-80E7-216934C682E8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59285-ACE3-4B39-9280-075F0858DF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298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EC26CC-72DB-41B3-BC6E-20CDDDF2135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56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3F09F-C61B-4CB2-9DE4-6991049366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78A21B-ABF2-4CA9-A081-2A12F274F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774F1-D7D6-4D48-8CAE-63FB45CB5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53E3C-94F6-4602-8FB5-70F6C88FB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08A86-7154-4227-B294-AF9463F19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7190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06E7-1946-4CC9-863B-3A4F588E1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68225A-7E07-44F5-874E-85E26AF20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31B35-2A15-4E52-B9C5-80859E358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851F3-F1E8-4AF5-A65C-A647CFEDD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D6D3F-4E6B-4CAD-853C-F08808DF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998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6B968A-59DD-4B34-B08A-38D65AA2A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231149-F017-4A5A-AC43-109EA11BF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700B0-B6D9-44F1-9880-8BB3388C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EE120-796A-4ED6-8689-5124BA2B5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F20E2-F887-4135-A54E-8705EA771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51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F869-E136-401A-85E1-DE0D21B4C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C51CC-CF46-4E30-8359-EB8E009B4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0F0B-3F05-444E-8D24-2999907A2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0DB22-3FB5-4D06-BB8B-5CB123787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81513-475B-4077-A690-FC63FB174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745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BF3B0-09FD-43C4-BF34-BCAFFF93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4FD63-36C8-453A-BCD3-0F919A51E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45B97-9827-4AA2-964E-6C92DCC0C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53924-77A9-4C2E-A766-57B154216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A8EE2-0AAB-459B-8DA8-082FDBCC2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696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9A0C-9B81-432B-96E4-74B911B6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5921C-5C28-4804-815E-97597EB6AF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F9E0A-1082-4095-B995-D72C3290F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F4A44-6A70-4C1F-AA85-83388B83D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0053F-E0DD-42E3-8149-6F061E642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7BE5A-1B63-4B34-9544-FECDF5BE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009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6D481-909A-4B51-8E4E-32FE5D10A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868E0-96B0-4859-9757-22B581313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72E56-10FF-461C-98A6-ADA1DB29D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91AD4A-A44D-4553-A788-5C0683E015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45A255-E3A8-4474-892C-EE33D9840E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5D26-2456-46C6-A1F3-1F7AD51D3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21E6A-6774-40E3-B018-B897D6410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021573-25D6-41C8-83B0-EDC1653CF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1217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5DB55-3780-418F-B2FD-7D43951C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CFBFE6-8E25-45A6-BF45-1C991E2B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BFC6B-57C0-43BC-B61A-24B005082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9FD55-3E59-4E6B-9E03-004CBEDD2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976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BF508F-7240-42BF-B526-DE20457C3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6D1690-5216-472F-BEBB-380AAB40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4AC273-49B9-47A0-9484-7B85DAB4B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2842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3B453-4B91-44B1-BD66-556BC0F24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F94CF-114A-4D92-BEB2-87FC867E0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4D9904-EC9F-46FC-A500-011311A80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DA519-CE2B-4B2E-9310-8231657CE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3ADB1-60F2-47D6-A1C3-96FB0F2A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BBF89-EA39-4F95-B8DD-4AFC5411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291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28A39-7C52-4965-8E1D-DEA026C9A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031074-CF07-4ACF-BE93-527D994B7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26646-5DE2-4FA9-B750-189AECEF9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C882D-14CE-4340-9C6A-B2D913F27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5F0AD-A030-462B-95AE-A9B09AA9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7BDAA-AB38-456A-B447-3DF74ED1A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64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D0822C-A0AB-4D92-8C51-D7E37ACCB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CAE5A-EDCA-434F-8512-1B82FCEC4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FB31B-7992-45CB-A0F9-CA2108B93B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A6F3-3CC7-4D28-A9A2-264C879F31A1}" type="datetimeFigureOut">
              <a:rPr lang="en-IN" smtClean="0"/>
              <a:t>19-10-2020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146BF-37CE-4237-B088-0E3637566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CC554-D93D-4991-8697-EC806CF08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544AF-1341-4315-A9A0-0939D24673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183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coursesonline.iasri.res.in/mod/resource/view.php?id=8636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E1DA-50F0-4C7E-A6BF-D0956F49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046" y="127373"/>
            <a:ext cx="11359298" cy="156288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17040-C88B-494A-8203-8247682DB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695" y="2152073"/>
            <a:ext cx="9144000" cy="397978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T.Y.B.Sc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Zoology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V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Component Practical</a:t>
            </a:r>
          </a:p>
          <a:p>
            <a:r>
              <a:rPr lang="en-US" sz="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Packaging Material in fishery</a:t>
            </a:r>
          </a:p>
          <a:p>
            <a:endParaRPr lang="en-US" dirty="0"/>
          </a:p>
          <a:p>
            <a:r>
              <a:rPr lang="en-US" dirty="0"/>
              <a:t>Dr. </a:t>
            </a:r>
            <a:r>
              <a:rPr lang="en-US" dirty="0" err="1"/>
              <a:t>Vitthal</a:t>
            </a:r>
            <a:r>
              <a:rPr lang="en-US" dirty="0"/>
              <a:t> T. Mohite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56532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0252-43AC-4071-B0D6-F685404C8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Dredge 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38F36D-22D1-4132-B701-C30ED6413F7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20" y="1981267"/>
            <a:ext cx="6759360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998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0C390-34C1-4E5C-A9A7-F3EFFBF16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Polyolefin 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72C5D-C214-4300-AABD-6D95C046B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85000" lnSpcReduction="20000"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Plastics. Plastics are organic polymeric materials that can be molded into the desired shape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polyolefin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a type of polymer produced from a simple olefin  as a monomer.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For example, polyethylene is the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polyolefin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produced by polymerizing the olefin ethylene.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Polypropylene is another common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polyolefin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which is made from the olefin propylene.</a:t>
            </a:r>
          </a:p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Polyolefins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extremely suitable and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safe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for packaging.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This is because they are 'chemically inert' materials, which means they do not interact with other materials.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contents 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polyolefin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 cannot absorb harmful chemicals, additives or by-products from the container.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pic>
        <p:nvPicPr>
          <p:cNvPr id="4" name="Picture 3" descr="Suresh Polymers Pvt. Ltd.">
            <a:extLst>
              <a:ext uri="{FF2B5EF4-FFF2-40B4-BE49-F238E27FC236}">
                <a16:creationId xmlns:a16="http://schemas.microsoft.com/office/drawing/2014/main" id="{287338FF-D081-4588-8C3E-0CF7FF85859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7273" cy="1825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41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C6AAD-1B6C-451A-A4F5-8009D19A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cartoon</a:t>
            </a:r>
            <a:endParaRPr lang="en-IN" dirty="0"/>
          </a:p>
        </p:txBody>
      </p:sp>
      <p:sp>
        <p:nvSpPr>
          <p:cNvPr id="4" name="AutoShape 2" descr="Master Carton Box, Packaging Cartons, Packing Box, Packing Boxes ...">
            <a:extLst>
              <a:ext uri="{FF2B5EF4-FFF2-40B4-BE49-F238E27FC236}">
                <a16:creationId xmlns:a16="http://schemas.microsoft.com/office/drawing/2014/main" id="{8F6A06FB-19B1-439B-A235-63BD726D5827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master carton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the large outer container that you see first when receiving a 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package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It's often marked with the quantity of units inside and shipping</a:t>
            </a:r>
          </a:p>
          <a:p>
            <a:pPr algn="l"/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These cartons are specifically designed to be master packs for our popular small carton boxes for freight consolidation and to reduce the number of boxes during transport and delivery. </a:t>
            </a:r>
          </a:p>
          <a:p>
            <a:pPr algn="l"/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Choose the one that fits your needs and keep your items and their original packaging protected during the shipment.</a:t>
            </a:r>
          </a:p>
          <a:p>
            <a:br>
              <a:rPr lang="en-US" b="0" i="0" dirty="0">
                <a:solidFill>
                  <a:srgbClr val="000000"/>
                </a:solidFill>
                <a:effectLst/>
                <a:latin typeface="Roboto Condensed"/>
              </a:rPr>
            </a:br>
            <a:endParaRPr lang="en-IN" dirty="0"/>
          </a:p>
        </p:txBody>
      </p:sp>
      <p:pic>
        <p:nvPicPr>
          <p:cNvPr id="5" name="Picture 4" descr="Master Carton Box, Packaging Cartons, Packing Box, Packing Boxes ...">
            <a:extLst>
              <a:ext uri="{FF2B5EF4-FFF2-40B4-BE49-F238E27FC236}">
                <a16:creationId xmlns:a16="http://schemas.microsoft.com/office/drawing/2014/main" id="{BD0A3F5D-21BC-4FE1-9C88-5412E74BE4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1" y="-160814"/>
            <a:ext cx="2377440" cy="1986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570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9570-0E19-4EFB-96AB-E34D34E0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Wax Duplex Cartoon</a:t>
            </a: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Frozen Seafood Box Wax Coated Foldable Cardboard Packaging - H011 ...">
            <a:extLst>
              <a:ext uri="{FF2B5EF4-FFF2-40B4-BE49-F238E27FC236}">
                <a16:creationId xmlns:a16="http://schemas.microsoft.com/office/drawing/2014/main" id="{080B22F8-E351-4BD1-A400-9F7E1A011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3417" cy="200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545531-7D85-4CEA-A889-8F248593C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 packaging for frozen :fish is essential for controlling the detrimental effects of oxygen and desiccation by barring the entry of air and escape of </a:t>
            </a:r>
            <a:r>
              <a:rPr lang="en-US" dirty="0" err="1"/>
              <a:t>moistur</a:t>
            </a:r>
            <a:r>
              <a:rPr lang="en-US" dirty="0"/>
              <a:t>. </a:t>
            </a:r>
          </a:p>
          <a:p>
            <a:r>
              <a:rPr lang="en-US" dirty="0"/>
              <a:t>Protect the contents from </a:t>
            </a:r>
            <a:r>
              <a:rPr lang="en-US" dirty="0" err="1"/>
              <a:t>flavour</a:t>
            </a:r>
            <a:r>
              <a:rPr lang="en-US" dirty="0"/>
              <a:t> contamination, entry of microorganisms, mechanical damage and exposure to light.</a:t>
            </a:r>
          </a:p>
          <a:p>
            <a:r>
              <a:rPr lang="en-US" dirty="0"/>
              <a:t>Fish packaging cartons are with their special properties such as bursting strength, puncture resistance, water </a:t>
            </a:r>
            <a:r>
              <a:rPr lang="en-US" dirty="0" err="1"/>
              <a:t>proofness</a:t>
            </a:r>
            <a:r>
              <a:rPr lang="en-US" dirty="0"/>
              <a:t>.</a:t>
            </a:r>
          </a:p>
          <a:p>
            <a:r>
              <a:rPr lang="en-US" dirty="0"/>
              <a:t> tearing, strength, tensile strength, elongation, moisture content, thickness, weight of the carton, dimension, wax content and saponifiable matter. </a:t>
            </a:r>
            <a:endParaRPr lang="en-IN" dirty="0"/>
          </a:p>
        </p:txBody>
      </p:sp>
      <p:pic>
        <p:nvPicPr>
          <p:cNvPr id="8" name="Picture 7" descr="Carton Boxes - Wax Coated Carton Boxes Manufacturer from Coimbatore">
            <a:extLst>
              <a:ext uri="{FF2B5EF4-FFF2-40B4-BE49-F238E27FC236}">
                <a16:creationId xmlns:a16="http://schemas.microsoft.com/office/drawing/2014/main" id="{9876C750-634F-4BFC-AF32-660042D9C7E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950" y="0"/>
            <a:ext cx="3194050" cy="1690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052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95D72-967E-4B64-8E82-D80626A4B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 Cans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B40AF-AC78-4E96-ACD3-9D3A4D083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Other fish that is canned includes tuna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mackerel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herring, and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anchovy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Tuna and most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canned fish is cooked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before it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is canned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Mackerel. Linked to lower blood pressure among males, mackerel is rich in protein and doesn't contain nearly as many calories as chicken or beef.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Sardines in Olive Oil.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Sardines in Soya Oil.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Sardines in Vegetable Oil.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Sardines in Water.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Light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Tuna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in Soya Oil. ...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Light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Tuna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in Water. ...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Tuna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Salad With Black Eyed Peas.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pic>
        <p:nvPicPr>
          <p:cNvPr id="4" name="Picture 3" descr="Tin can packaging for food ≡ Hildering Packaging">
            <a:extLst>
              <a:ext uri="{FF2B5EF4-FFF2-40B4-BE49-F238E27FC236}">
                <a16:creationId xmlns:a16="http://schemas.microsoft.com/office/drawing/2014/main" id="{CE7FD5EC-A95B-400A-AF10-5A3D2A5CCB8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Tin Containers and Tin Caps Manufacturer | Sayaji Packaging ...">
            <a:extLst>
              <a:ext uri="{FF2B5EF4-FFF2-40B4-BE49-F238E27FC236}">
                <a16:creationId xmlns:a16="http://schemas.microsoft.com/office/drawing/2014/main" id="{F5EBB98C-13A1-4D15-8A90-5F1E8D7053E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0" y="40005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8096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937BB-51EF-4B49-91A4-EB397FA2E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491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Coated</a:t>
            </a:r>
            <a:r>
              <a:rPr lang="en-IN" dirty="0"/>
              <a:t>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Lacquered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3F2FE-A921-4213-B514-0A5A86C7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3328"/>
            <a:ext cx="10515600" cy="4934671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inside of the can is coated with an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epoxy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coating, in an attempt to prevent food or beverage from coming into contact with the metal.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prevent a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protective coating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added to the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of the can.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Preserve the taste and nutritional values of their filling for up to several years.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oated with an organic layer that prevents chemical reactions between the can’s metal and the food. 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 coatings should withstand the production and sterilization processes.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</a:t>
            </a: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universally applicable for </a:t>
            </a:r>
            <a:r>
              <a:rPr lang="en-US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 </a:t>
            </a: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beverage types  prevent chemical migration into fishes in quantities that endanger human health.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preserve the fish and maintain its organoleptic properties over several years 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anned foods linked to BPA risk in new study - CNN">
            <a:extLst>
              <a:ext uri="{FF2B5EF4-FFF2-40B4-BE49-F238E27FC236}">
                <a16:creationId xmlns:a16="http://schemas.microsoft.com/office/drawing/2014/main" id="{04352AC5-A805-4F64-BB9F-44AFAFF9B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2"/>
            <a:ext cx="3195782" cy="15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15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1231A-5029-4922-AFBD-9C36751C2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Retort pouches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E3DDE-E28D-41DA-853E-2835940A6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2691"/>
            <a:ext cx="10515600" cy="481214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term '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retort pouch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' is used to describe a flexible or semi-rigid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package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made from heat-resistant laminated plastic, into which food products are placed, sealed and sterilized at temperatures up to 121°C.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resulting product is then sterile and shelf-stable.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pouches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are heat processed in an over pressure autoclave.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Work carried out CIFT has shown that oil sardines packed in </a:t>
            </a:r>
            <a:r>
              <a:rPr lang="en-US" sz="24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retort pouches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having composition polyester / 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aluminium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foil / cast polypropylene remained in excellent condition even after a period of 3 years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Fish Packaging | SeaFood Packaging Bags | Fish Packaging Pouches">
            <a:extLst>
              <a:ext uri="{FF2B5EF4-FFF2-40B4-BE49-F238E27FC236}">
                <a16:creationId xmlns:a16="http://schemas.microsoft.com/office/drawing/2014/main" id="{38293365-A061-45CA-A6CA-594BC9DE29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181"/>
            <a:ext cx="2189018" cy="1948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2004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044E4-A606-4B48-9060-725485CFB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35414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Niskin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Sampler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265AD-E9EB-4B3E-BACD-51973DBD5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2" y="1235413"/>
            <a:ext cx="9268838" cy="593387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b="0" i="0" dirty="0" err="1">
                <a:solidFill>
                  <a:srgbClr val="000000"/>
                </a:solidFill>
                <a:effectLst/>
                <a:latin typeface="arial,helvetica,sans-serif"/>
              </a:rPr>
              <a:t>Niskin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 bottles. Open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arial,helvetica,sans-serif"/>
              </a:rPr>
              <a:t>Niskin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 bottles are attached to a cable and lowered to water depths where seawater samples are to be obtained for chemical analysis.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A metal messenger “trips” each bottle on the cable individually, causing it to fill with water and close securely.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A rosette cluster.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Water collecting bottles are arranged around a rigid, circular frame in a rosette pattern. Technicians are able to close the bottles individually as the array is lowered or raised through the water column.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1" i="0" dirty="0">
                <a:solidFill>
                  <a:srgbClr val="000000"/>
                </a:solidFill>
                <a:effectLst/>
                <a:latin typeface="arial,helvetica,sans-serif"/>
              </a:rPr>
              <a:t>Sampling Depths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Chemists must establish the exact sampling depth for each bottle.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Otherwise, the analytical work, no matter how accurate, is of limited use in determining the exact chemical structure of the water column.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A common technique is to measure the length of the cable between the ocean surface and the depth at which the bottle was triggered by the messenger.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However, the cable rarely hangs straight down, because of the drift of the ship relative to the bottles on the cable.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Depth corrections are applied by measuring the angle of the cable and by noting the difference between the temperature readings on the pressure-protected and unprotected thermometers mounted on the sampling bottles. (Temperature discrepancies are indicators of water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arial,helvetica,sans-serif"/>
              </a:rPr>
              <a:t>pressure,which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 is a function of water depth).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When near-bottom water samples are collected, it is customary to attach a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arial,helvetica,sans-serif"/>
              </a:rPr>
              <a:t>pinger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(a pulsing sound source) to the free end of the cable. </a:t>
            </a:r>
          </a:p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Sound signals reflected off the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,helvetica,sans-serif"/>
                <a:hlinkClick r:id="rId2" tooltip="Sea floor"/>
              </a:rPr>
              <a:t>sea floor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 and transmitted to the ship are used to determine the distance between the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arial,helvetica,sans-serif"/>
              </a:rPr>
              <a:t>pinger</a:t>
            </a:r>
            <a:r>
              <a:rPr lang="en-US" b="0" i="0" dirty="0">
                <a:solidFill>
                  <a:srgbClr val="000000"/>
                </a:solidFill>
                <a:effectLst/>
                <a:latin typeface="arial,helvetica,sans-serif"/>
              </a:rPr>
              <a:t> and the bottom to within a meter or so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 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B4B482-E98B-4167-9FD5-C6D8747C4B9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370" y="1079770"/>
            <a:ext cx="3003902" cy="5710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27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756B2-3088-48C3-95AB-9B4E20D0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64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Peterson’s Grab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0B491-14E0-4727-8FFB-938C93F5B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7593"/>
            <a:ext cx="8404698" cy="5856050"/>
          </a:xfrm>
        </p:spPr>
        <p:txBody>
          <a:bodyPr>
            <a:normAutofit fontScale="62500" lnSpcReduction="20000"/>
          </a:bodyPr>
          <a:lstStyle/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Since 1930, the Petersen grab has been used in fresh water for collecting macroscopic fauna in sand, gravel, marl, or clay and is ideal for comparing data collected by a previous Petersen grab. 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It is not intended for salt water sampling and must be painted for protection if so used.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Since 1930 the Petersen grab has been used in fresh water for collecting macroscopic fauna in sand, gravel, marl, clay or clay combinations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Features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Classic fresh water sampler in hard bottoms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Zinc plated steel to prevent corrosion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Large volume and sampling area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Tapered scoop edges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Safety pin lock</a:t>
            </a:r>
            <a:br>
              <a:rPr lang="en-US" b="0" i="0" dirty="0">
                <a:solidFill>
                  <a:srgbClr val="000000"/>
                </a:solidFill>
                <a:effectLst/>
                <a:latin typeface="Roboto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• Clamshell pivot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This is a deliberately heavy device for biting deep into hard bottoms and can hold up to 8 removable weights. 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Vent holes permit water to flow through while the grab is lowered,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Roboto"/>
              </a:rPr>
              <a:t>minimising</a:t>
            </a:r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 diagonal movement and reducing the frontal shock wave. 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Jaws close clamshell- fashion. A safety-pin latch prevents the scoops from closing to help prevent injury. </a:t>
            </a:r>
          </a:p>
          <a:p>
            <a:pPr algn="l" fontAlgn="base"/>
            <a:r>
              <a:rPr lang="en-US" b="0" i="0" dirty="0">
                <a:solidFill>
                  <a:srgbClr val="000000"/>
                </a:solidFill>
                <a:effectLst/>
                <a:latin typeface="Roboto"/>
              </a:rPr>
              <a:t>The bayonet-style trip mechanism is designed to release only when the sampler is on the bottom and the cable is slack. Operation requires winch and crane due to the working weight.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0A65A-9724-4855-8A5E-9EEE01FA01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416" y="1235413"/>
            <a:ext cx="4087319" cy="5257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5619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1154</Words>
  <Application>Microsoft Office PowerPoint</Application>
  <PresentationFormat>Widescreen</PresentationFormat>
  <Paragraphs>78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</vt:lpstr>
      <vt:lpstr>arial,helvetica,sans-serif</vt:lpstr>
      <vt:lpstr>Calibri</vt:lpstr>
      <vt:lpstr>Calibri Light</vt:lpstr>
      <vt:lpstr>Roboto</vt:lpstr>
      <vt:lpstr>Roboto Condensed</vt:lpstr>
      <vt:lpstr>Times New Roman</vt:lpstr>
      <vt:lpstr>Office Theme</vt:lpstr>
      <vt:lpstr>Thakur College of Science &amp; Commerce Department of Zoology Academic Year – 2020-21</vt:lpstr>
      <vt:lpstr>Polyolefin </vt:lpstr>
      <vt:lpstr>Master cartoon</vt:lpstr>
      <vt:lpstr>Wax Duplex Cartoon</vt:lpstr>
      <vt:lpstr>Simple Cans</vt:lpstr>
      <vt:lpstr>Coated Lacquered Cans</vt:lpstr>
      <vt:lpstr>Retort pouches</vt:lpstr>
      <vt:lpstr>Niskin Water Sampler</vt:lpstr>
      <vt:lpstr>Peterson’s Grab</vt:lpstr>
      <vt:lpstr>Dredge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Geeta Mohite</dc:creator>
  <cp:lastModifiedBy>Geeta Mohite</cp:lastModifiedBy>
  <cp:revision>6</cp:revision>
  <dcterms:created xsi:type="dcterms:W3CDTF">2020-10-19T04:46:43Z</dcterms:created>
  <dcterms:modified xsi:type="dcterms:W3CDTF">2020-10-19T06:11:52Z</dcterms:modified>
</cp:coreProperties>
</file>