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59" r:id="rId4"/>
    <p:sldId id="257" r:id="rId5"/>
    <p:sldId id="258" r:id="rId6"/>
    <p:sldId id="260" r:id="rId7"/>
    <p:sldId id="261" r:id="rId8"/>
    <p:sldId id="263" r:id="rId9"/>
    <p:sldId id="264" r:id="rId10"/>
    <p:sldId id="265" r:id="rId11"/>
    <p:sldId id="267" r:id="rId12"/>
    <p:sldId id="266" r:id="rId13"/>
    <p:sldId id="268" r:id="rId14"/>
    <p:sldId id="280" r:id="rId15"/>
    <p:sldId id="269" r:id="rId16"/>
    <p:sldId id="270" r:id="rId17"/>
    <p:sldId id="271" r:id="rId18"/>
    <p:sldId id="273" r:id="rId19"/>
    <p:sldId id="281" r:id="rId20"/>
    <p:sldId id="284" r:id="rId21"/>
    <p:sldId id="285" r:id="rId22"/>
    <p:sldId id="297" r:id="rId23"/>
    <p:sldId id="298" r:id="rId24"/>
    <p:sldId id="299" r:id="rId25"/>
    <p:sldId id="326" r:id="rId26"/>
    <p:sldId id="327" r:id="rId27"/>
    <p:sldId id="328" r:id="rId28"/>
    <p:sldId id="329" r:id="rId29"/>
    <p:sldId id="330" r:id="rId30"/>
    <p:sldId id="331" r:id="rId31"/>
    <p:sldId id="332" r:id="rId32"/>
    <p:sldId id="333" r:id="rId33"/>
    <p:sldId id="336" r:id="rId34"/>
    <p:sldId id="335" r:id="rId35"/>
    <p:sldId id="334" r:id="rId36"/>
    <p:sldId id="337" r:id="rId37"/>
    <p:sldId id="338" r:id="rId38"/>
    <p:sldId id="342" r:id="rId39"/>
    <p:sldId id="339" r:id="rId40"/>
    <p:sldId id="340" r:id="rId41"/>
    <p:sldId id="341"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55" autoAdjust="0"/>
    <p:restoredTop sz="94660"/>
  </p:normalViewPr>
  <p:slideViewPr>
    <p:cSldViewPr>
      <p:cViewPr varScale="1">
        <p:scale>
          <a:sx n="82" d="100"/>
          <a:sy n="82" d="100"/>
        </p:scale>
        <p:origin x="1464" y="5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CAD93FA-D2C8-4AD0-9771-02F610EE5696}" type="doc">
      <dgm:prSet loTypeId="urn:microsoft.com/office/officeart/2005/8/layout/venn1" loCatId="relationship" qsTypeId="urn:microsoft.com/office/officeart/2005/8/quickstyle/simple1" qsCatId="simple" csTypeId="urn:microsoft.com/office/officeart/2005/8/colors/accent1_5" csCatId="accent1"/>
      <dgm:spPr/>
      <dgm:t>
        <a:bodyPr/>
        <a:lstStyle/>
        <a:p>
          <a:endParaRPr lang="en-IN"/>
        </a:p>
      </dgm:t>
    </dgm:pt>
    <dgm:pt modelId="{F7960808-2967-45CE-8764-F6ABCDA7E3D0}">
      <dgm:prSet/>
      <dgm:spPr/>
      <dgm:t>
        <a:bodyPr/>
        <a:lstStyle/>
        <a:p>
          <a:pPr rtl="0"/>
          <a:r>
            <a:rPr lang="en-IN" dirty="0"/>
            <a:t>Commodity</a:t>
          </a:r>
        </a:p>
      </dgm:t>
    </dgm:pt>
    <dgm:pt modelId="{D72E8B4A-666B-480F-A242-9529773370DC}" type="parTrans" cxnId="{809A4051-4CA9-4EED-8466-27E07C5C0BB3}">
      <dgm:prSet/>
      <dgm:spPr/>
      <dgm:t>
        <a:bodyPr/>
        <a:lstStyle/>
        <a:p>
          <a:endParaRPr lang="en-IN"/>
        </a:p>
      </dgm:t>
    </dgm:pt>
    <dgm:pt modelId="{B9ADE68F-33FF-4F18-8AFD-7E5A3A56F8B9}" type="sibTrans" cxnId="{809A4051-4CA9-4EED-8466-27E07C5C0BB3}">
      <dgm:prSet/>
      <dgm:spPr/>
      <dgm:t>
        <a:bodyPr/>
        <a:lstStyle/>
        <a:p>
          <a:endParaRPr lang="en-IN"/>
        </a:p>
      </dgm:t>
    </dgm:pt>
    <dgm:pt modelId="{6EF10AFC-4EAC-4BF5-8423-00FE9BACC0C9}">
      <dgm:prSet/>
      <dgm:spPr/>
      <dgm:t>
        <a:bodyPr/>
        <a:lstStyle/>
        <a:p>
          <a:pPr rtl="0"/>
          <a:r>
            <a:rPr lang="en-IN" dirty="0"/>
            <a:t>Commodity Market / Exchange</a:t>
          </a:r>
        </a:p>
      </dgm:t>
    </dgm:pt>
    <dgm:pt modelId="{6011B0E6-D23A-4A53-8D68-8389F993DCD6}" type="parTrans" cxnId="{BFB70DDE-0204-41AA-879D-8B423078194B}">
      <dgm:prSet/>
      <dgm:spPr/>
      <dgm:t>
        <a:bodyPr/>
        <a:lstStyle/>
        <a:p>
          <a:endParaRPr lang="en-IN"/>
        </a:p>
      </dgm:t>
    </dgm:pt>
    <dgm:pt modelId="{1D2C2BCC-B2B7-42C9-B3F9-8D07D3B4C136}" type="sibTrans" cxnId="{BFB70DDE-0204-41AA-879D-8B423078194B}">
      <dgm:prSet/>
      <dgm:spPr/>
      <dgm:t>
        <a:bodyPr/>
        <a:lstStyle/>
        <a:p>
          <a:endParaRPr lang="en-IN"/>
        </a:p>
      </dgm:t>
    </dgm:pt>
    <dgm:pt modelId="{0DD94576-140C-4691-8BA5-6941A8058262}">
      <dgm:prSet/>
      <dgm:spPr/>
      <dgm:t>
        <a:bodyPr/>
        <a:lstStyle/>
        <a:p>
          <a:pPr rtl="0"/>
          <a:r>
            <a:rPr lang="en-IN" dirty="0"/>
            <a:t>Types of Commodity</a:t>
          </a:r>
        </a:p>
      </dgm:t>
    </dgm:pt>
    <dgm:pt modelId="{51436B36-8B58-4B6D-8197-1ACF949F9B62}" type="parTrans" cxnId="{D0E6CF13-52C9-49F3-A44D-51BD5B198D50}">
      <dgm:prSet/>
      <dgm:spPr/>
      <dgm:t>
        <a:bodyPr/>
        <a:lstStyle/>
        <a:p>
          <a:endParaRPr lang="en-IN"/>
        </a:p>
      </dgm:t>
    </dgm:pt>
    <dgm:pt modelId="{CFB5A296-2C0D-4910-B761-74DD66D4E278}" type="sibTrans" cxnId="{D0E6CF13-52C9-49F3-A44D-51BD5B198D50}">
      <dgm:prSet/>
      <dgm:spPr/>
      <dgm:t>
        <a:bodyPr/>
        <a:lstStyle/>
        <a:p>
          <a:endParaRPr lang="en-IN"/>
        </a:p>
      </dgm:t>
    </dgm:pt>
    <dgm:pt modelId="{5F0269C2-CB7D-46E2-9DD7-7B2A59819405}">
      <dgm:prSet/>
      <dgm:spPr/>
      <dgm:t>
        <a:bodyPr/>
        <a:lstStyle/>
        <a:p>
          <a:pPr rtl="0"/>
          <a:r>
            <a:rPr lang="en-IN" dirty="0"/>
            <a:t>Regulator</a:t>
          </a:r>
        </a:p>
      </dgm:t>
    </dgm:pt>
    <dgm:pt modelId="{0AB8EA47-BA3D-4C7F-AB9F-62AC74397E1E}" type="parTrans" cxnId="{55FA7FD1-1269-4E60-85EF-AFBEF708CA1D}">
      <dgm:prSet/>
      <dgm:spPr/>
      <dgm:t>
        <a:bodyPr/>
        <a:lstStyle/>
        <a:p>
          <a:endParaRPr lang="en-IN"/>
        </a:p>
      </dgm:t>
    </dgm:pt>
    <dgm:pt modelId="{0C9A2C6A-C725-460F-82F2-ED2B480A2CAC}" type="sibTrans" cxnId="{55FA7FD1-1269-4E60-85EF-AFBEF708CA1D}">
      <dgm:prSet/>
      <dgm:spPr/>
      <dgm:t>
        <a:bodyPr/>
        <a:lstStyle/>
        <a:p>
          <a:endParaRPr lang="en-IN"/>
        </a:p>
      </dgm:t>
    </dgm:pt>
    <dgm:pt modelId="{879D6F95-8727-47F0-8138-8D5718D8ED1B}">
      <dgm:prSet/>
      <dgm:spPr/>
      <dgm:t>
        <a:bodyPr/>
        <a:lstStyle/>
        <a:p>
          <a:pPr rtl="0"/>
          <a:r>
            <a:rPr lang="en-IN" dirty="0"/>
            <a:t>History </a:t>
          </a:r>
        </a:p>
      </dgm:t>
    </dgm:pt>
    <dgm:pt modelId="{5A4E5611-DAB2-4254-832C-9AD8664D8B4E}" type="parTrans" cxnId="{84221DA7-2B3C-4D79-9411-AB3E22C11F41}">
      <dgm:prSet/>
      <dgm:spPr/>
      <dgm:t>
        <a:bodyPr/>
        <a:lstStyle/>
        <a:p>
          <a:endParaRPr lang="en-IN"/>
        </a:p>
      </dgm:t>
    </dgm:pt>
    <dgm:pt modelId="{0F094589-84F0-45B9-BF1B-580DF44443DE}" type="sibTrans" cxnId="{84221DA7-2B3C-4D79-9411-AB3E22C11F41}">
      <dgm:prSet/>
      <dgm:spPr/>
      <dgm:t>
        <a:bodyPr/>
        <a:lstStyle/>
        <a:p>
          <a:endParaRPr lang="en-IN"/>
        </a:p>
      </dgm:t>
    </dgm:pt>
    <dgm:pt modelId="{E5124D48-BB05-41EB-90C2-964D652CAC72}">
      <dgm:prSet/>
      <dgm:spPr/>
      <dgm:t>
        <a:bodyPr/>
        <a:lstStyle/>
        <a:p>
          <a:pPr rtl="0"/>
          <a:r>
            <a:rPr lang="en-IN" dirty="0"/>
            <a:t>Need </a:t>
          </a:r>
        </a:p>
      </dgm:t>
    </dgm:pt>
    <dgm:pt modelId="{88FD1236-0009-4B90-B1F9-3DDFE2969D6C}" type="parTrans" cxnId="{9975F14F-6162-4CF9-8DE3-A8E4457504A9}">
      <dgm:prSet/>
      <dgm:spPr/>
      <dgm:t>
        <a:bodyPr/>
        <a:lstStyle/>
        <a:p>
          <a:endParaRPr lang="en-IN"/>
        </a:p>
      </dgm:t>
    </dgm:pt>
    <dgm:pt modelId="{883165C2-3789-4318-9DA6-2AAF262CFEF5}" type="sibTrans" cxnId="{9975F14F-6162-4CF9-8DE3-A8E4457504A9}">
      <dgm:prSet/>
      <dgm:spPr/>
      <dgm:t>
        <a:bodyPr/>
        <a:lstStyle/>
        <a:p>
          <a:endParaRPr lang="en-IN"/>
        </a:p>
      </dgm:t>
    </dgm:pt>
    <dgm:pt modelId="{7478C753-69C2-4839-9502-A7CED9B22987}">
      <dgm:prSet/>
      <dgm:spPr/>
      <dgm:t>
        <a:bodyPr/>
        <a:lstStyle/>
        <a:p>
          <a:pPr rtl="0"/>
          <a:r>
            <a:rPr lang="en-IN" dirty="0"/>
            <a:t>Role of Information</a:t>
          </a:r>
        </a:p>
      </dgm:t>
    </dgm:pt>
    <dgm:pt modelId="{D5110F99-89FA-44B8-8950-EEEECF98FD04}" type="parTrans" cxnId="{508BF77D-8933-4A5E-9D7E-164AFBF13FB5}">
      <dgm:prSet/>
      <dgm:spPr/>
      <dgm:t>
        <a:bodyPr/>
        <a:lstStyle/>
        <a:p>
          <a:endParaRPr lang="en-IN"/>
        </a:p>
      </dgm:t>
    </dgm:pt>
    <dgm:pt modelId="{D9FA20DE-5288-4D50-B5F4-B23881ECD718}" type="sibTrans" cxnId="{508BF77D-8933-4A5E-9D7E-164AFBF13FB5}">
      <dgm:prSet/>
      <dgm:spPr/>
      <dgm:t>
        <a:bodyPr/>
        <a:lstStyle/>
        <a:p>
          <a:endParaRPr lang="en-IN"/>
        </a:p>
      </dgm:t>
    </dgm:pt>
    <dgm:pt modelId="{FBCA8C30-DD19-4EEE-A6E0-B541C1AE4B82}" type="pres">
      <dgm:prSet presAssocID="{0CAD93FA-D2C8-4AD0-9771-02F610EE5696}" presName="compositeShape" presStyleCnt="0">
        <dgm:presLayoutVars>
          <dgm:chMax val="7"/>
          <dgm:dir/>
          <dgm:resizeHandles val="exact"/>
        </dgm:presLayoutVars>
      </dgm:prSet>
      <dgm:spPr/>
    </dgm:pt>
    <dgm:pt modelId="{52DCBF60-8043-429F-A2FA-F1C163E50F8F}" type="pres">
      <dgm:prSet presAssocID="{F7960808-2967-45CE-8764-F6ABCDA7E3D0}" presName="circ1" presStyleLbl="vennNode1" presStyleIdx="0" presStyleCnt="7"/>
      <dgm:spPr/>
    </dgm:pt>
    <dgm:pt modelId="{3F9A508B-6F11-4A12-B9A0-9DE06080E777}" type="pres">
      <dgm:prSet presAssocID="{F7960808-2967-45CE-8764-F6ABCDA7E3D0}" presName="circ1Tx" presStyleLbl="revTx" presStyleIdx="0" presStyleCnt="0">
        <dgm:presLayoutVars>
          <dgm:chMax val="0"/>
          <dgm:chPref val="0"/>
          <dgm:bulletEnabled val="1"/>
        </dgm:presLayoutVars>
      </dgm:prSet>
      <dgm:spPr/>
    </dgm:pt>
    <dgm:pt modelId="{FBDE6EEF-88EE-442B-9A46-C00AF5701FE8}" type="pres">
      <dgm:prSet presAssocID="{6EF10AFC-4EAC-4BF5-8423-00FE9BACC0C9}" presName="circ2" presStyleLbl="vennNode1" presStyleIdx="1" presStyleCnt="7"/>
      <dgm:spPr/>
    </dgm:pt>
    <dgm:pt modelId="{E01DF37E-7F61-42AB-A25E-FA2EA6D640B1}" type="pres">
      <dgm:prSet presAssocID="{6EF10AFC-4EAC-4BF5-8423-00FE9BACC0C9}" presName="circ2Tx" presStyleLbl="revTx" presStyleIdx="0" presStyleCnt="0">
        <dgm:presLayoutVars>
          <dgm:chMax val="0"/>
          <dgm:chPref val="0"/>
          <dgm:bulletEnabled val="1"/>
        </dgm:presLayoutVars>
      </dgm:prSet>
      <dgm:spPr/>
    </dgm:pt>
    <dgm:pt modelId="{0FD61869-B7FC-4DD6-BE52-3AE0F1A60A40}" type="pres">
      <dgm:prSet presAssocID="{0DD94576-140C-4691-8BA5-6941A8058262}" presName="circ3" presStyleLbl="vennNode1" presStyleIdx="2" presStyleCnt="7"/>
      <dgm:spPr/>
    </dgm:pt>
    <dgm:pt modelId="{2AB9327D-B31F-467B-88B9-9C86DA592D6F}" type="pres">
      <dgm:prSet presAssocID="{0DD94576-140C-4691-8BA5-6941A8058262}" presName="circ3Tx" presStyleLbl="revTx" presStyleIdx="0" presStyleCnt="0">
        <dgm:presLayoutVars>
          <dgm:chMax val="0"/>
          <dgm:chPref val="0"/>
          <dgm:bulletEnabled val="1"/>
        </dgm:presLayoutVars>
      </dgm:prSet>
      <dgm:spPr/>
    </dgm:pt>
    <dgm:pt modelId="{FEAD648D-67E0-4805-8B46-B215EED8B0F2}" type="pres">
      <dgm:prSet presAssocID="{5F0269C2-CB7D-46E2-9DD7-7B2A59819405}" presName="circ4" presStyleLbl="vennNode1" presStyleIdx="3" presStyleCnt="7"/>
      <dgm:spPr/>
    </dgm:pt>
    <dgm:pt modelId="{083FCE14-B6BF-4825-9980-BEFBC3EB7573}" type="pres">
      <dgm:prSet presAssocID="{5F0269C2-CB7D-46E2-9DD7-7B2A59819405}" presName="circ4Tx" presStyleLbl="revTx" presStyleIdx="0" presStyleCnt="0">
        <dgm:presLayoutVars>
          <dgm:chMax val="0"/>
          <dgm:chPref val="0"/>
          <dgm:bulletEnabled val="1"/>
        </dgm:presLayoutVars>
      </dgm:prSet>
      <dgm:spPr/>
    </dgm:pt>
    <dgm:pt modelId="{48688668-B7F3-44F4-86B5-C32019A9A63A}" type="pres">
      <dgm:prSet presAssocID="{879D6F95-8727-47F0-8138-8D5718D8ED1B}" presName="circ5" presStyleLbl="vennNode1" presStyleIdx="4" presStyleCnt="7"/>
      <dgm:spPr/>
    </dgm:pt>
    <dgm:pt modelId="{F6C09D5B-1507-4A30-9171-27102C7B3CFB}" type="pres">
      <dgm:prSet presAssocID="{879D6F95-8727-47F0-8138-8D5718D8ED1B}" presName="circ5Tx" presStyleLbl="revTx" presStyleIdx="0" presStyleCnt="0">
        <dgm:presLayoutVars>
          <dgm:chMax val="0"/>
          <dgm:chPref val="0"/>
          <dgm:bulletEnabled val="1"/>
        </dgm:presLayoutVars>
      </dgm:prSet>
      <dgm:spPr/>
    </dgm:pt>
    <dgm:pt modelId="{6205DF30-1E99-464D-B929-9C74DDF1805A}" type="pres">
      <dgm:prSet presAssocID="{E5124D48-BB05-41EB-90C2-964D652CAC72}" presName="circ6" presStyleLbl="vennNode1" presStyleIdx="5" presStyleCnt="7"/>
      <dgm:spPr/>
    </dgm:pt>
    <dgm:pt modelId="{C66404DE-488A-4535-92B0-4BF933FA6042}" type="pres">
      <dgm:prSet presAssocID="{E5124D48-BB05-41EB-90C2-964D652CAC72}" presName="circ6Tx" presStyleLbl="revTx" presStyleIdx="0" presStyleCnt="0">
        <dgm:presLayoutVars>
          <dgm:chMax val="0"/>
          <dgm:chPref val="0"/>
          <dgm:bulletEnabled val="1"/>
        </dgm:presLayoutVars>
      </dgm:prSet>
      <dgm:spPr/>
    </dgm:pt>
    <dgm:pt modelId="{C7AB290A-CCDB-4405-9313-AEB1CC989204}" type="pres">
      <dgm:prSet presAssocID="{7478C753-69C2-4839-9502-A7CED9B22987}" presName="circ7" presStyleLbl="vennNode1" presStyleIdx="6" presStyleCnt="7"/>
      <dgm:spPr/>
    </dgm:pt>
    <dgm:pt modelId="{F2655437-F2A1-48F1-9E8F-9AC50C3B3BD8}" type="pres">
      <dgm:prSet presAssocID="{7478C753-69C2-4839-9502-A7CED9B22987}" presName="circ7Tx" presStyleLbl="revTx" presStyleIdx="0" presStyleCnt="0">
        <dgm:presLayoutVars>
          <dgm:chMax val="0"/>
          <dgm:chPref val="0"/>
          <dgm:bulletEnabled val="1"/>
        </dgm:presLayoutVars>
      </dgm:prSet>
      <dgm:spPr/>
    </dgm:pt>
  </dgm:ptLst>
  <dgm:cxnLst>
    <dgm:cxn modelId="{D0E6CF13-52C9-49F3-A44D-51BD5B198D50}" srcId="{0CAD93FA-D2C8-4AD0-9771-02F610EE5696}" destId="{0DD94576-140C-4691-8BA5-6941A8058262}" srcOrd="2" destOrd="0" parTransId="{51436B36-8B58-4B6D-8197-1ACF949F9B62}" sibTransId="{CFB5A296-2C0D-4910-B761-74DD66D4E278}"/>
    <dgm:cxn modelId="{DE92F618-2AD4-456B-B6AA-CA4380E1FE4F}" type="presOf" srcId="{879D6F95-8727-47F0-8138-8D5718D8ED1B}" destId="{F6C09D5B-1507-4A30-9171-27102C7B3CFB}" srcOrd="0" destOrd="0" presId="urn:microsoft.com/office/officeart/2005/8/layout/venn1"/>
    <dgm:cxn modelId="{7CE3D75F-D1F6-45DF-98E7-7CE7AE402CBF}" type="presOf" srcId="{6EF10AFC-4EAC-4BF5-8423-00FE9BACC0C9}" destId="{E01DF37E-7F61-42AB-A25E-FA2EA6D640B1}" srcOrd="0" destOrd="0" presId="urn:microsoft.com/office/officeart/2005/8/layout/venn1"/>
    <dgm:cxn modelId="{20348169-B103-4730-9863-F1B53CDFE3B3}" type="presOf" srcId="{0DD94576-140C-4691-8BA5-6941A8058262}" destId="{2AB9327D-B31F-467B-88B9-9C86DA592D6F}" srcOrd="0" destOrd="0" presId="urn:microsoft.com/office/officeart/2005/8/layout/venn1"/>
    <dgm:cxn modelId="{9525476A-E737-448D-8D13-D4784DF94B28}" type="presOf" srcId="{E5124D48-BB05-41EB-90C2-964D652CAC72}" destId="{C66404DE-488A-4535-92B0-4BF933FA6042}" srcOrd="0" destOrd="0" presId="urn:microsoft.com/office/officeart/2005/8/layout/venn1"/>
    <dgm:cxn modelId="{9975F14F-6162-4CF9-8DE3-A8E4457504A9}" srcId="{0CAD93FA-D2C8-4AD0-9771-02F610EE5696}" destId="{E5124D48-BB05-41EB-90C2-964D652CAC72}" srcOrd="5" destOrd="0" parTransId="{88FD1236-0009-4B90-B1F9-3DDFE2969D6C}" sibTransId="{883165C2-3789-4318-9DA6-2AAF262CFEF5}"/>
    <dgm:cxn modelId="{809A4051-4CA9-4EED-8466-27E07C5C0BB3}" srcId="{0CAD93FA-D2C8-4AD0-9771-02F610EE5696}" destId="{F7960808-2967-45CE-8764-F6ABCDA7E3D0}" srcOrd="0" destOrd="0" parTransId="{D72E8B4A-666B-480F-A242-9529773370DC}" sibTransId="{B9ADE68F-33FF-4F18-8AFD-7E5A3A56F8B9}"/>
    <dgm:cxn modelId="{508BF77D-8933-4A5E-9D7E-164AFBF13FB5}" srcId="{0CAD93FA-D2C8-4AD0-9771-02F610EE5696}" destId="{7478C753-69C2-4839-9502-A7CED9B22987}" srcOrd="6" destOrd="0" parTransId="{D5110F99-89FA-44B8-8950-EEEECF98FD04}" sibTransId="{D9FA20DE-5288-4D50-B5F4-B23881ECD718}"/>
    <dgm:cxn modelId="{E9AC1986-AC38-4026-A5DF-0329DB746070}" type="presOf" srcId="{0CAD93FA-D2C8-4AD0-9771-02F610EE5696}" destId="{FBCA8C30-DD19-4EEE-A6E0-B541C1AE4B82}" srcOrd="0" destOrd="0" presId="urn:microsoft.com/office/officeart/2005/8/layout/venn1"/>
    <dgm:cxn modelId="{C64449A1-0C67-451D-BA37-E6CCE8079FCC}" type="presOf" srcId="{7478C753-69C2-4839-9502-A7CED9B22987}" destId="{F2655437-F2A1-48F1-9E8F-9AC50C3B3BD8}" srcOrd="0" destOrd="0" presId="urn:microsoft.com/office/officeart/2005/8/layout/venn1"/>
    <dgm:cxn modelId="{84221DA7-2B3C-4D79-9411-AB3E22C11F41}" srcId="{0CAD93FA-D2C8-4AD0-9771-02F610EE5696}" destId="{879D6F95-8727-47F0-8138-8D5718D8ED1B}" srcOrd="4" destOrd="0" parTransId="{5A4E5611-DAB2-4254-832C-9AD8664D8B4E}" sibTransId="{0F094589-84F0-45B9-BF1B-580DF44443DE}"/>
    <dgm:cxn modelId="{149B9AAD-A88E-47DE-8A16-552F1C186EFA}" type="presOf" srcId="{F7960808-2967-45CE-8764-F6ABCDA7E3D0}" destId="{3F9A508B-6F11-4A12-B9A0-9DE06080E777}" srcOrd="0" destOrd="0" presId="urn:microsoft.com/office/officeart/2005/8/layout/venn1"/>
    <dgm:cxn modelId="{55FA7FD1-1269-4E60-85EF-AFBEF708CA1D}" srcId="{0CAD93FA-D2C8-4AD0-9771-02F610EE5696}" destId="{5F0269C2-CB7D-46E2-9DD7-7B2A59819405}" srcOrd="3" destOrd="0" parTransId="{0AB8EA47-BA3D-4C7F-AB9F-62AC74397E1E}" sibTransId="{0C9A2C6A-C725-460F-82F2-ED2B480A2CAC}"/>
    <dgm:cxn modelId="{BFB70DDE-0204-41AA-879D-8B423078194B}" srcId="{0CAD93FA-D2C8-4AD0-9771-02F610EE5696}" destId="{6EF10AFC-4EAC-4BF5-8423-00FE9BACC0C9}" srcOrd="1" destOrd="0" parTransId="{6011B0E6-D23A-4A53-8D68-8389F993DCD6}" sibTransId="{1D2C2BCC-B2B7-42C9-B3F9-8D07D3B4C136}"/>
    <dgm:cxn modelId="{718E67FE-CA7E-45BB-BC13-3528029C650C}" type="presOf" srcId="{5F0269C2-CB7D-46E2-9DD7-7B2A59819405}" destId="{083FCE14-B6BF-4825-9980-BEFBC3EB7573}" srcOrd="0" destOrd="0" presId="urn:microsoft.com/office/officeart/2005/8/layout/venn1"/>
    <dgm:cxn modelId="{69A3D50D-F3BA-44CD-B771-1028C688D327}" type="presParOf" srcId="{FBCA8C30-DD19-4EEE-A6E0-B541C1AE4B82}" destId="{52DCBF60-8043-429F-A2FA-F1C163E50F8F}" srcOrd="0" destOrd="0" presId="urn:microsoft.com/office/officeart/2005/8/layout/venn1"/>
    <dgm:cxn modelId="{2CD97AD0-64C2-4C8C-A869-9AB19E32881C}" type="presParOf" srcId="{FBCA8C30-DD19-4EEE-A6E0-B541C1AE4B82}" destId="{3F9A508B-6F11-4A12-B9A0-9DE06080E777}" srcOrd="1" destOrd="0" presId="urn:microsoft.com/office/officeart/2005/8/layout/venn1"/>
    <dgm:cxn modelId="{97BB37F0-CE56-4993-8BE2-2AF2B891624B}" type="presParOf" srcId="{FBCA8C30-DD19-4EEE-A6E0-B541C1AE4B82}" destId="{FBDE6EEF-88EE-442B-9A46-C00AF5701FE8}" srcOrd="2" destOrd="0" presId="urn:microsoft.com/office/officeart/2005/8/layout/venn1"/>
    <dgm:cxn modelId="{21F6F516-972B-4B06-9478-236ED61FA2BD}" type="presParOf" srcId="{FBCA8C30-DD19-4EEE-A6E0-B541C1AE4B82}" destId="{E01DF37E-7F61-42AB-A25E-FA2EA6D640B1}" srcOrd="3" destOrd="0" presId="urn:microsoft.com/office/officeart/2005/8/layout/venn1"/>
    <dgm:cxn modelId="{E7C8B99A-9C2C-4098-A83B-991AD4B55A31}" type="presParOf" srcId="{FBCA8C30-DD19-4EEE-A6E0-B541C1AE4B82}" destId="{0FD61869-B7FC-4DD6-BE52-3AE0F1A60A40}" srcOrd="4" destOrd="0" presId="urn:microsoft.com/office/officeart/2005/8/layout/venn1"/>
    <dgm:cxn modelId="{A02EF48D-DE38-49FB-A0C4-A34E371BF389}" type="presParOf" srcId="{FBCA8C30-DD19-4EEE-A6E0-B541C1AE4B82}" destId="{2AB9327D-B31F-467B-88B9-9C86DA592D6F}" srcOrd="5" destOrd="0" presId="urn:microsoft.com/office/officeart/2005/8/layout/venn1"/>
    <dgm:cxn modelId="{4F3F72D8-2365-42D0-B811-F60217EDB064}" type="presParOf" srcId="{FBCA8C30-DD19-4EEE-A6E0-B541C1AE4B82}" destId="{FEAD648D-67E0-4805-8B46-B215EED8B0F2}" srcOrd="6" destOrd="0" presId="urn:microsoft.com/office/officeart/2005/8/layout/venn1"/>
    <dgm:cxn modelId="{E7FF901F-356A-45C1-ADE8-547DE7914895}" type="presParOf" srcId="{FBCA8C30-DD19-4EEE-A6E0-B541C1AE4B82}" destId="{083FCE14-B6BF-4825-9980-BEFBC3EB7573}" srcOrd="7" destOrd="0" presId="urn:microsoft.com/office/officeart/2005/8/layout/venn1"/>
    <dgm:cxn modelId="{10BA6F46-CFDA-4739-A216-F01EE08871C1}" type="presParOf" srcId="{FBCA8C30-DD19-4EEE-A6E0-B541C1AE4B82}" destId="{48688668-B7F3-44F4-86B5-C32019A9A63A}" srcOrd="8" destOrd="0" presId="urn:microsoft.com/office/officeart/2005/8/layout/venn1"/>
    <dgm:cxn modelId="{5A12B2E0-86EB-4E4C-BF40-6CC8DEBA1F6A}" type="presParOf" srcId="{FBCA8C30-DD19-4EEE-A6E0-B541C1AE4B82}" destId="{F6C09D5B-1507-4A30-9171-27102C7B3CFB}" srcOrd="9" destOrd="0" presId="urn:microsoft.com/office/officeart/2005/8/layout/venn1"/>
    <dgm:cxn modelId="{1597C514-93B4-4D01-B608-5CD56649EB38}" type="presParOf" srcId="{FBCA8C30-DD19-4EEE-A6E0-B541C1AE4B82}" destId="{6205DF30-1E99-464D-B929-9C74DDF1805A}" srcOrd="10" destOrd="0" presId="urn:microsoft.com/office/officeart/2005/8/layout/venn1"/>
    <dgm:cxn modelId="{4B1C7C91-1D77-4FFA-9E24-F2BBB5D46852}" type="presParOf" srcId="{FBCA8C30-DD19-4EEE-A6E0-B541C1AE4B82}" destId="{C66404DE-488A-4535-92B0-4BF933FA6042}" srcOrd="11" destOrd="0" presId="urn:microsoft.com/office/officeart/2005/8/layout/venn1"/>
    <dgm:cxn modelId="{F69CA969-37D9-4E5B-97B6-0C7DA01AAF76}" type="presParOf" srcId="{FBCA8C30-DD19-4EEE-A6E0-B541C1AE4B82}" destId="{C7AB290A-CCDB-4405-9313-AEB1CC989204}" srcOrd="12" destOrd="0" presId="urn:microsoft.com/office/officeart/2005/8/layout/venn1"/>
    <dgm:cxn modelId="{251CC4A1-1859-4986-B4E0-7F632845A6DC}" type="presParOf" srcId="{FBCA8C30-DD19-4EEE-A6E0-B541C1AE4B82}" destId="{F2655437-F2A1-48F1-9E8F-9AC50C3B3BD8}" srcOrd="1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4086A16B-8B14-492C-B3CF-530A7DB44A97}"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en-IN"/>
        </a:p>
      </dgm:t>
    </dgm:pt>
    <dgm:pt modelId="{45D38BEE-E0CE-47F2-B803-264B07EC0E2E}">
      <dgm:prSet/>
      <dgm:spPr/>
      <dgm:t>
        <a:bodyPr/>
        <a:lstStyle/>
        <a:p>
          <a:r>
            <a:rPr lang="en-IN" dirty="0">
              <a:solidFill>
                <a:schemeClr val="tx1"/>
              </a:solidFill>
            </a:rPr>
            <a:t>Exposure Limit</a:t>
          </a:r>
        </a:p>
      </dgm:t>
    </dgm:pt>
    <dgm:pt modelId="{031A7D88-46AC-4691-8369-E93D9CD18F66}" type="parTrans" cxnId="{6CB38179-5F8D-4A74-8F0A-E380298F4EF3}">
      <dgm:prSet/>
      <dgm:spPr/>
    </dgm:pt>
    <dgm:pt modelId="{C243ADD0-36D0-4D15-AC89-9BFDADC211D0}" type="sibTrans" cxnId="{6CB38179-5F8D-4A74-8F0A-E380298F4EF3}">
      <dgm:prSet/>
      <dgm:spPr/>
    </dgm:pt>
    <dgm:pt modelId="{2D655409-34CF-4F8D-871A-53B4CC241309}">
      <dgm:prSet/>
      <dgm:spPr/>
      <dgm:t>
        <a:bodyPr/>
        <a:lstStyle/>
        <a:p>
          <a:r>
            <a:rPr lang="en-IN" dirty="0">
              <a:solidFill>
                <a:schemeClr val="tx1"/>
              </a:solidFill>
            </a:rPr>
            <a:t>Margins</a:t>
          </a:r>
        </a:p>
      </dgm:t>
    </dgm:pt>
    <dgm:pt modelId="{3A389949-4972-4817-8CEF-79459D0AEB0A}" type="parTrans" cxnId="{D4A72C97-415E-4AC3-847A-C12DFE5C3196}">
      <dgm:prSet/>
      <dgm:spPr/>
    </dgm:pt>
    <dgm:pt modelId="{6971D50A-6B32-4E1F-B401-8FCD277D320F}" type="sibTrans" cxnId="{D4A72C97-415E-4AC3-847A-C12DFE5C3196}">
      <dgm:prSet/>
      <dgm:spPr/>
    </dgm:pt>
    <dgm:pt modelId="{3B71853F-9D4E-4E0A-9E7C-E8106262330E}">
      <dgm:prSet/>
      <dgm:spPr/>
      <dgm:t>
        <a:bodyPr/>
        <a:lstStyle/>
        <a:p>
          <a:r>
            <a:rPr lang="en-IN" dirty="0">
              <a:solidFill>
                <a:schemeClr val="tx1"/>
              </a:solidFill>
            </a:rPr>
            <a:t>Online &amp; Offline Surveillance </a:t>
          </a:r>
        </a:p>
      </dgm:t>
    </dgm:pt>
    <dgm:pt modelId="{1B77F4DB-9E92-4DE6-9297-5376F5EE59E7}" type="parTrans" cxnId="{322F14FB-BAEA-4B47-979B-A927DA600991}">
      <dgm:prSet/>
      <dgm:spPr/>
    </dgm:pt>
    <dgm:pt modelId="{C8D319CD-7F39-4B2C-95F4-01F82EFD9F5C}" type="sibTrans" cxnId="{322F14FB-BAEA-4B47-979B-A927DA600991}">
      <dgm:prSet/>
      <dgm:spPr/>
    </dgm:pt>
    <dgm:pt modelId="{61F24C54-8FE7-49D5-B548-003DFF5F0543}">
      <dgm:prSet/>
      <dgm:spPr/>
      <dgm:t>
        <a:bodyPr/>
        <a:lstStyle/>
        <a:p>
          <a:r>
            <a:rPr lang="en-IN" dirty="0">
              <a:solidFill>
                <a:schemeClr val="tx1"/>
              </a:solidFill>
            </a:rPr>
            <a:t>MSP</a:t>
          </a:r>
        </a:p>
      </dgm:t>
    </dgm:pt>
    <dgm:pt modelId="{95C4BDA2-515B-4275-98F8-D179550922FD}" type="parTrans" cxnId="{74387792-F03A-4544-B541-A70DD1783782}">
      <dgm:prSet/>
      <dgm:spPr/>
    </dgm:pt>
    <dgm:pt modelId="{7CDB528D-2A4E-4FD9-AE17-A6076E05EFB8}" type="sibTrans" cxnId="{74387792-F03A-4544-B541-A70DD1783782}">
      <dgm:prSet/>
      <dgm:spPr/>
    </dgm:pt>
    <dgm:pt modelId="{D35F7068-5C29-44DA-8974-F7EE8308A39C}">
      <dgm:prSet/>
      <dgm:spPr/>
      <dgm:t>
        <a:bodyPr/>
        <a:lstStyle/>
        <a:p>
          <a:r>
            <a:rPr lang="en-IN" dirty="0">
              <a:solidFill>
                <a:schemeClr val="tx1"/>
              </a:solidFill>
            </a:rPr>
            <a:t>Regulatory Acts</a:t>
          </a:r>
        </a:p>
      </dgm:t>
    </dgm:pt>
    <dgm:pt modelId="{5891F3A5-C332-45F2-9E1A-C841465CD18C}" type="parTrans" cxnId="{A79E128C-7458-4E30-9160-5DB710FA3729}">
      <dgm:prSet/>
      <dgm:spPr/>
    </dgm:pt>
    <dgm:pt modelId="{103093CB-7D1F-4824-A552-112D11B2815C}" type="sibTrans" cxnId="{A79E128C-7458-4E30-9160-5DB710FA3729}">
      <dgm:prSet/>
      <dgm:spPr/>
    </dgm:pt>
    <dgm:pt modelId="{7814BD82-8851-4B33-92E7-3D3A12628B98}">
      <dgm:prSet/>
      <dgm:spPr/>
      <dgm:t>
        <a:bodyPr/>
        <a:lstStyle/>
        <a:p>
          <a:r>
            <a:rPr lang="en-IN" dirty="0">
              <a:solidFill>
                <a:schemeClr val="tx1"/>
              </a:solidFill>
            </a:rPr>
            <a:t>Contract Specification</a:t>
          </a:r>
        </a:p>
      </dgm:t>
    </dgm:pt>
    <dgm:pt modelId="{83735420-D6F6-470D-A613-E7437CB04DB7}" type="parTrans" cxnId="{5F6D9121-2076-4ED2-AF1B-BF87F793966B}">
      <dgm:prSet/>
      <dgm:spPr/>
    </dgm:pt>
    <dgm:pt modelId="{CD37CC52-3C4D-4FE0-BC79-DCC554AC0C55}" type="sibTrans" cxnId="{5F6D9121-2076-4ED2-AF1B-BF87F793966B}">
      <dgm:prSet/>
      <dgm:spPr/>
    </dgm:pt>
    <dgm:pt modelId="{441417CA-C753-40BF-803C-16736FD4627B}">
      <dgm:prSet/>
      <dgm:spPr/>
      <dgm:t>
        <a:bodyPr/>
        <a:lstStyle/>
        <a:p>
          <a:r>
            <a:rPr lang="en-IN" dirty="0">
              <a:solidFill>
                <a:schemeClr val="tx1"/>
              </a:solidFill>
            </a:rPr>
            <a:t>Hedging</a:t>
          </a:r>
        </a:p>
      </dgm:t>
    </dgm:pt>
    <dgm:pt modelId="{C33F6FE9-FB50-412E-8A45-79AF99AB34F8}" type="parTrans" cxnId="{E26D4805-6471-4841-8B27-FBCB4ADB35A0}">
      <dgm:prSet/>
      <dgm:spPr/>
    </dgm:pt>
    <dgm:pt modelId="{889F9B30-B17A-4425-A133-7784A19F6BF2}" type="sibTrans" cxnId="{E26D4805-6471-4841-8B27-FBCB4ADB35A0}">
      <dgm:prSet/>
      <dgm:spPr/>
    </dgm:pt>
    <dgm:pt modelId="{9D219CE3-F428-4D32-ADA2-F3687422B4E0}" type="pres">
      <dgm:prSet presAssocID="{4086A16B-8B14-492C-B3CF-530A7DB44A97}" presName="diagram" presStyleCnt="0">
        <dgm:presLayoutVars>
          <dgm:dir/>
          <dgm:resizeHandles val="exact"/>
        </dgm:presLayoutVars>
      </dgm:prSet>
      <dgm:spPr/>
    </dgm:pt>
    <dgm:pt modelId="{DAF20C98-25FD-420D-92DA-64132EE7E9B9}" type="pres">
      <dgm:prSet presAssocID="{45D38BEE-E0CE-47F2-B803-264B07EC0E2E}" presName="node" presStyleLbl="node1" presStyleIdx="0" presStyleCnt="7">
        <dgm:presLayoutVars>
          <dgm:bulletEnabled val="1"/>
        </dgm:presLayoutVars>
      </dgm:prSet>
      <dgm:spPr/>
    </dgm:pt>
    <dgm:pt modelId="{5252D661-B6E4-4C0C-BA9A-97C0BE9E2E32}" type="pres">
      <dgm:prSet presAssocID="{C243ADD0-36D0-4D15-AC89-9BFDADC211D0}" presName="sibTrans" presStyleCnt="0"/>
      <dgm:spPr/>
    </dgm:pt>
    <dgm:pt modelId="{F433B7D8-58C6-4B97-AF5F-F64C6E0787EA}" type="pres">
      <dgm:prSet presAssocID="{2D655409-34CF-4F8D-871A-53B4CC241309}" presName="node" presStyleLbl="node1" presStyleIdx="1" presStyleCnt="7">
        <dgm:presLayoutVars>
          <dgm:bulletEnabled val="1"/>
        </dgm:presLayoutVars>
      </dgm:prSet>
      <dgm:spPr/>
    </dgm:pt>
    <dgm:pt modelId="{151B25CA-DF6D-4E5C-B7A5-5F92AB916ED1}" type="pres">
      <dgm:prSet presAssocID="{6971D50A-6B32-4E1F-B401-8FCD277D320F}" presName="sibTrans" presStyleCnt="0"/>
      <dgm:spPr/>
    </dgm:pt>
    <dgm:pt modelId="{09121BC0-0984-4FBA-B90A-CAF8FC693586}" type="pres">
      <dgm:prSet presAssocID="{3B71853F-9D4E-4E0A-9E7C-E8106262330E}" presName="node" presStyleLbl="node1" presStyleIdx="2" presStyleCnt="7">
        <dgm:presLayoutVars>
          <dgm:bulletEnabled val="1"/>
        </dgm:presLayoutVars>
      </dgm:prSet>
      <dgm:spPr/>
    </dgm:pt>
    <dgm:pt modelId="{277C736B-E248-4339-B3D6-8456635978B7}" type="pres">
      <dgm:prSet presAssocID="{C8D319CD-7F39-4B2C-95F4-01F82EFD9F5C}" presName="sibTrans" presStyleCnt="0"/>
      <dgm:spPr/>
    </dgm:pt>
    <dgm:pt modelId="{8902B8C8-8BA6-4F70-ABC2-F70B521BA752}" type="pres">
      <dgm:prSet presAssocID="{61F24C54-8FE7-49D5-B548-003DFF5F0543}" presName="node" presStyleLbl="node1" presStyleIdx="3" presStyleCnt="7">
        <dgm:presLayoutVars>
          <dgm:bulletEnabled val="1"/>
        </dgm:presLayoutVars>
      </dgm:prSet>
      <dgm:spPr/>
    </dgm:pt>
    <dgm:pt modelId="{21812A50-CD35-46BB-AC57-37AAB8CD264E}" type="pres">
      <dgm:prSet presAssocID="{7CDB528D-2A4E-4FD9-AE17-A6076E05EFB8}" presName="sibTrans" presStyleCnt="0"/>
      <dgm:spPr/>
    </dgm:pt>
    <dgm:pt modelId="{16691067-3BF4-4CB5-936E-D6BC9B18773E}" type="pres">
      <dgm:prSet presAssocID="{D35F7068-5C29-44DA-8974-F7EE8308A39C}" presName="node" presStyleLbl="node1" presStyleIdx="4" presStyleCnt="7">
        <dgm:presLayoutVars>
          <dgm:bulletEnabled val="1"/>
        </dgm:presLayoutVars>
      </dgm:prSet>
      <dgm:spPr/>
    </dgm:pt>
    <dgm:pt modelId="{FDC59248-50A0-4E90-BFF8-EB3DD6618BD7}" type="pres">
      <dgm:prSet presAssocID="{103093CB-7D1F-4824-A552-112D11B2815C}" presName="sibTrans" presStyleCnt="0"/>
      <dgm:spPr/>
    </dgm:pt>
    <dgm:pt modelId="{F1796A37-AB98-4CE1-9D48-CFCBFAD85B73}" type="pres">
      <dgm:prSet presAssocID="{7814BD82-8851-4B33-92E7-3D3A12628B98}" presName="node" presStyleLbl="node1" presStyleIdx="5" presStyleCnt="7">
        <dgm:presLayoutVars>
          <dgm:bulletEnabled val="1"/>
        </dgm:presLayoutVars>
      </dgm:prSet>
      <dgm:spPr/>
    </dgm:pt>
    <dgm:pt modelId="{1DA4A2C7-DAF2-40F7-B205-4FB9807D61F8}" type="pres">
      <dgm:prSet presAssocID="{CD37CC52-3C4D-4FE0-BC79-DCC554AC0C55}" presName="sibTrans" presStyleCnt="0"/>
      <dgm:spPr/>
    </dgm:pt>
    <dgm:pt modelId="{AD4477B0-41B6-4BA6-A98A-BF369D6A6B59}" type="pres">
      <dgm:prSet presAssocID="{441417CA-C753-40BF-803C-16736FD4627B}" presName="node" presStyleLbl="node1" presStyleIdx="6" presStyleCnt="7">
        <dgm:presLayoutVars>
          <dgm:bulletEnabled val="1"/>
        </dgm:presLayoutVars>
      </dgm:prSet>
      <dgm:spPr/>
    </dgm:pt>
  </dgm:ptLst>
  <dgm:cxnLst>
    <dgm:cxn modelId="{E26D4805-6471-4841-8B27-FBCB4ADB35A0}" srcId="{4086A16B-8B14-492C-B3CF-530A7DB44A97}" destId="{441417CA-C753-40BF-803C-16736FD4627B}" srcOrd="6" destOrd="0" parTransId="{C33F6FE9-FB50-412E-8A45-79AF99AB34F8}" sibTransId="{889F9B30-B17A-4425-A133-7784A19F6BF2}"/>
    <dgm:cxn modelId="{5F6D9121-2076-4ED2-AF1B-BF87F793966B}" srcId="{4086A16B-8B14-492C-B3CF-530A7DB44A97}" destId="{7814BD82-8851-4B33-92E7-3D3A12628B98}" srcOrd="5" destOrd="0" parTransId="{83735420-D6F6-470D-A613-E7437CB04DB7}" sibTransId="{CD37CC52-3C4D-4FE0-BC79-DCC554AC0C55}"/>
    <dgm:cxn modelId="{90D87C29-D305-44C3-8F95-337361E88C81}" type="presOf" srcId="{441417CA-C753-40BF-803C-16736FD4627B}" destId="{AD4477B0-41B6-4BA6-A98A-BF369D6A6B59}" srcOrd="0" destOrd="0" presId="urn:microsoft.com/office/officeart/2005/8/layout/default"/>
    <dgm:cxn modelId="{6F07A52F-C488-4F8A-A3E1-94E9CDBFE3F9}" type="presOf" srcId="{45D38BEE-E0CE-47F2-B803-264B07EC0E2E}" destId="{DAF20C98-25FD-420D-92DA-64132EE7E9B9}" srcOrd="0" destOrd="0" presId="urn:microsoft.com/office/officeart/2005/8/layout/default"/>
    <dgm:cxn modelId="{F512E83E-3552-4711-A48D-FC9901147379}" type="presOf" srcId="{2D655409-34CF-4F8D-871A-53B4CC241309}" destId="{F433B7D8-58C6-4B97-AF5F-F64C6E0787EA}" srcOrd="0" destOrd="0" presId="urn:microsoft.com/office/officeart/2005/8/layout/default"/>
    <dgm:cxn modelId="{030C3D4B-B2C2-4E86-8885-BE9DB287D01A}" type="presOf" srcId="{7814BD82-8851-4B33-92E7-3D3A12628B98}" destId="{F1796A37-AB98-4CE1-9D48-CFCBFAD85B73}" srcOrd="0" destOrd="0" presId="urn:microsoft.com/office/officeart/2005/8/layout/default"/>
    <dgm:cxn modelId="{71381C75-B952-4B1C-B5C9-FA69065C29A8}" type="presOf" srcId="{61F24C54-8FE7-49D5-B548-003DFF5F0543}" destId="{8902B8C8-8BA6-4F70-ABC2-F70B521BA752}" srcOrd="0" destOrd="0" presId="urn:microsoft.com/office/officeart/2005/8/layout/default"/>
    <dgm:cxn modelId="{6CB38179-5F8D-4A74-8F0A-E380298F4EF3}" srcId="{4086A16B-8B14-492C-B3CF-530A7DB44A97}" destId="{45D38BEE-E0CE-47F2-B803-264B07EC0E2E}" srcOrd="0" destOrd="0" parTransId="{031A7D88-46AC-4691-8369-E93D9CD18F66}" sibTransId="{C243ADD0-36D0-4D15-AC89-9BFDADC211D0}"/>
    <dgm:cxn modelId="{A79E128C-7458-4E30-9160-5DB710FA3729}" srcId="{4086A16B-8B14-492C-B3CF-530A7DB44A97}" destId="{D35F7068-5C29-44DA-8974-F7EE8308A39C}" srcOrd="4" destOrd="0" parTransId="{5891F3A5-C332-45F2-9E1A-C841465CD18C}" sibTransId="{103093CB-7D1F-4824-A552-112D11B2815C}"/>
    <dgm:cxn modelId="{74387792-F03A-4544-B541-A70DD1783782}" srcId="{4086A16B-8B14-492C-B3CF-530A7DB44A97}" destId="{61F24C54-8FE7-49D5-B548-003DFF5F0543}" srcOrd="3" destOrd="0" parTransId="{95C4BDA2-515B-4275-98F8-D179550922FD}" sibTransId="{7CDB528D-2A4E-4FD9-AE17-A6076E05EFB8}"/>
    <dgm:cxn modelId="{92FBEF96-0417-4843-B0BF-68B198CA75C6}" type="presOf" srcId="{D35F7068-5C29-44DA-8974-F7EE8308A39C}" destId="{16691067-3BF4-4CB5-936E-D6BC9B18773E}" srcOrd="0" destOrd="0" presId="urn:microsoft.com/office/officeart/2005/8/layout/default"/>
    <dgm:cxn modelId="{D4A72C97-415E-4AC3-847A-C12DFE5C3196}" srcId="{4086A16B-8B14-492C-B3CF-530A7DB44A97}" destId="{2D655409-34CF-4F8D-871A-53B4CC241309}" srcOrd="1" destOrd="0" parTransId="{3A389949-4972-4817-8CEF-79459D0AEB0A}" sibTransId="{6971D50A-6B32-4E1F-B401-8FCD277D320F}"/>
    <dgm:cxn modelId="{740B0EB8-66AC-420C-A6B3-CCABB2651C6D}" type="presOf" srcId="{4086A16B-8B14-492C-B3CF-530A7DB44A97}" destId="{9D219CE3-F428-4D32-ADA2-F3687422B4E0}" srcOrd="0" destOrd="0" presId="urn:microsoft.com/office/officeart/2005/8/layout/default"/>
    <dgm:cxn modelId="{322F14FB-BAEA-4B47-979B-A927DA600991}" srcId="{4086A16B-8B14-492C-B3CF-530A7DB44A97}" destId="{3B71853F-9D4E-4E0A-9E7C-E8106262330E}" srcOrd="2" destOrd="0" parTransId="{1B77F4DB-9E92-4DE6-9297-5376F5EE59E7}" sibTransId="{C8D319CD-7F39-4B2C-95F4-01F82EFD9F5C}"/>
    <dgm:cxn modelId="{9B09D1FB-775D-42A8-9D3D-15965F110480}" type="presOf" srcId="{3B71853F-9D4E-4E0A-9E7C-E8106262330E}" destId="{09121BC0-0984-4FBA-B90A-CAF8FC693586}" srcOrd="0" destOrd="0" presId="urn:microsoft.com/office/officeart/2005/8/layout/default"/>
    <dgm:cxn modelId="{13232A5A-EB82-4D52-96DC-F9E8E408B3CE}" type="presParOf" srcId="{9D219CE3-F428-4D32-ADA2-F3687422B4E0}" destId="{DAF20C98-25FD-420D-92DA-64132EE7E9B9}" srcOrd="0" destOrd="0" presId="urn:microsoft.com/office/officeart/2005/8/layout/default"/>
    <dgm:cxn modelId="{7DB13CF9-9FA7-42DC-99A3-6729856FD53F}" type="presParOf" srcId="{9D219CE3-F428-4D32-ADA2-F3687422B4E0}" destId="{5252D661-B6E4-4C0C-BA9A-97C0BE9E2E32}" srcOrd="1" destOrd="0" presId="urn:microsoft.com/office/officeart/2005/8/layout/default"/>
    <dgm:cxn modelId="{C966EF9E-72FB-4C15-9839-206EFC0B0A98}" type="presParOf" srcId="{9D219CE3-F428-4D32-ADA2-F3687422B4E0}" destId="{F433B7D8-58C6-4B97-AF5F-F64C6E0787EA}" srcOrd="2" destOrd="0" presId="urn:microsoft.com/office/officeart/2005/8/layout/default"/>
    <dgm:cxn modelId="{04E5DD9B-DC41-4654-9A72-1E0F421AEA38}" type="presParOf" srcId="{9D219CE3-F428-4D32-ADA2-F3687422B4E0}" destId="{151B25CA-DF6D-4E5C-B7A5-5F92AB916ED1}" srcOrd="3" destOrd="0" presId="urn:microsoft.com/office/officeart/2005/8/layout/default"/>
    <dgm:cxn modelId="{4FD4791F-E91B-4341-A877-1D6050B8203A}" type="presParOf" srcId="{9D219CE3-F428-4D32-ADA2-F3687422B4E0}" destId="{09121BC0-0984-4FBA-B90A-CAF8FC693586}" srcOrd="4" destOrd="0" presId="urn:microsoft.com/office/officeart/2005/8/layout/default"/>
    <dgm:cxn modelId="{3003343F-5BD7-42CC-99DA-3C38D1946750}" type="presParOf" srcId="{9D219CE3-F428-4D32-ADA2-F3687422B4E0}" destId="{277C736B-E248-4339-B3D6-8456635978B7}" srcOrd="5" destOrd="0" presId="urn:microsoft.com/office/officeart/2005/8/layout/default"/>
    <dgm:cxn modelId="{F18F8406-FFCF-4294-82AA-F1E9DD00DE76}" type="presParOf" srcId="{9D219CE3-F428-4D32-ADA2-F3687422B4E0}" destId="{8902B8C8-8BA6-4F70-ABC2-F70B521BA752}" srcOrd="6" destOrd="0" presId="urn:microsoft.com/office/officeart/2005/8/layout/default"/>
    <dgm:cxn modelId="{6F04711A-7D78-4FFF-8000-76A667A00C5A}" type="presParOf" srcId="{9D219CE3-F428-4D32-ADA2-F3687422B4E0}" destId="{21812A50-CD35-46BB-AC57-37AAB8CD264E}" srcOrd="7" destOrd="0" presId="urn:microsoft.com/office/officeart/2005/8/layout/default"/>
    <dgm:cxn modelId="{ED6D74EC-9365-4F74-B84E-072826DC7E69}" type="presParOf" srcId="{9D219CE3-F428-4D32-ADA2-F3687422B4E0}" destId="{16691067-3BF4-4CB5-936E-D6BC9B18773E}" srcOrd="8" destOrd="0" presId="urn:microsoft.com/office/officeart/2005/8/layout/default"/>
    <dgm:cxn modelId="{C8DA327A-C425-4E72-8F18-A38A9EB62865}" type="presParOf" srcId="{9D219CE3-F428-4D32-ADA2-F3687422B4E0}" destId="{FDC59248-50A0-4E90-BFF8-EB3DD6618BD7}" srcOrd="9" destOrd="0" presId="urn:microsoft.com/office/officeart/2005/8/layout/default"/>
    <dgm:cxn modelId="{4A09EA1F-FF38-4620-8377-30FC32F78A19}" type="presParOf" srcId="{9D219CE3-F428-4D32-ADA2-F3687422B4E0}" destId="{F1796A37-AB98-4CE1-9D48-CFCBFAD85B73}" srcOrd="10" destOrd="0" presId="urn:microsoft.com/office/officeart/2005/8/layout/default"/>
    <dgm:cxn modelId="{F662ABAA-FDEE-4509-96E9-0888A08366BF}" type="presParOf" srcId="{9D219CE3-F428-4D32-ADA2-F3687422B4E0}" destId="{1DA4A2C7-DAF2-40F7-B205-4FB9807D61F8}" srcOrd="11" destOrd="0" presId="urn:microsoft.com/office/officeart/2005/8/layout/default"/>
    <dgm:cxn modelId="{9D1D042C-A1C5-4DB4-B7E7-D6814C187F2C}" type="presParOf" srcId="{9D219CE3-F428-4D32-ADA2-F3687422B4E0}" destId="{AD4477B0-41B6-4BA6-A98A-BF369D6A6B59}" srcOrd="1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A2D1A54-6D4A-440A-A117-D81BCBEECB91}"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n-IN"/>
        </a:p>
      </dgm:t>
    </dgm:pt>
    <dgm:pt modelId="{809FE0D8-1982-490E-AEDC-22A9F8C7B691}">
      <dgm:prSet custT="1"/>
      <dgm:spPr/>
      <dgm:t>
        <a:bodyPr/>
        <a:lstStyle/>
        <a:p>
          <a:pPr algn="just" rtl="0"/>
          <a:r>
            <a:rPr lang="en-IN" sz="2400" dirty="0">
              <a:solidFill>
                <a:schemeClr val="tx1"/>
              </a:solidFill>
            </a:rPr>
            <a:t>Common derivatives include futures contracts, forwards, options, and swaps.</a:t>
          </a:r>
        </a:p>
      </dgm:t>
    </dgm:pt>
    <dgm:pt modelId="{4E802063-69C1-4A20-BC6F-ACC3199DC310}" type="parTrans" cxnId="{B55AA4D3-777C-46D9-98CB-86A0E33C4115}">
      <dgm:prSet/>
      <dgm:spPr/>
      <dgm:t>
        <a:bodyPr/>
        <a:lstStyle/>
        <a:p>
          <a:endParaRPr lang="en-IN"/>
        </a:p>
      </dgm:t>
    </dgm:pt>
    <dgm:pt modelId="{45C4C07B-9D7C-4990-86EF-C9D83D64BE43}" type="sibTrans" cxnId="{B55AA4D3-777C-46D9-98CB-86A0E33C4115}">
      <dgm:prSet/>
      <dgm:spPr/>
      <dgm:t>
        <a:bodyPr/>
        <a:lstStyle/>
        <a:p>
          <a:endParaRPr lang="en-IN"/>
        </a:p>
      </dgm:t>
    </dgm:pt>
    <dgm:pt modelId="{6591D5FF-E943-4114-B9EB-4D705F33DE16}">
      <dgm:prSet custT="1"/>
      <dgm:spPr/>
      <dgm:t>
        <a:bodyPr/>
        <a:lstStyle/>
        <a:p>
          <a:pPr algn="just" rtl="0"/>
          <a:r>
            <a:rPr lang="en-IN" sz="2400" dirty="0">
              <a:solidFill>
                <a:schemeClr val="tx1"/>
              </a:solidFill>
            </a:rPr>
            <a:t>Most derivatives are not traded on exchanges and are used by institutions to hedge risk or speculate on price changes in the underlying asset.</a:t>
          </a:r>
        </a:p>
      </dgm:t>
    </dgm:pt>
    <dgm:pt modelId="{1819F1C1-FB64-4EC0-84FC-A50176703740}" type="parTrans" cxnId="{A059C406-3944-41B9-9BA8-2DB0CAD72705}">
      <dgm:prSet/>
      <dgm:spPr/>
      <dgm:t>
        <a:bodyPr/>
        <a:lstStyle/>
        <a:p>
          <a:endParaRPr lang="en-IN"/>
        </a:p>
      </dgm:t>
    </dgm:pt>
    <dgm:pt modelId="{ED93A7F6-1AE5-48CB-80F5-F885919146C8}" type="sibTrans" cxnId="{A059C406-3944-41B9-9BA8-2DB0CAD72705}">
      <dgm:prSet/>
      <dgm:spPr/>
      <dgm:t>
        <a:bodyPr/>
        <a:lstStyle/>
        <a:p>
          <a:endParaRPr lang="en-IN"/>
        </a:p>
      </dgm:t>
    </dgm:pt>
    <dgm:pt modelId="{2F1721BE-BD88-4ACB-A74F-BC39E00BF967}">
      <dgm:prSet custT="1"/>
      <dgm:spPr/>
      <dgm:t>
        <a:bodyPr/>
        <a:lstStyle/>
        <a:p>
          <a:pPr algn="just" rtl="0"/>
          <a:r>
            <a:rPr lang="en-IN" sz="2400" dirty="0">
              <a:solidFill>
                <a:schemeClr val="tx1"/>
              </a:solidFill>
            </a:rPr>
            <a:t>Exchange-traded derivatives like futures or stock options are standardized and eliminate or reduce many of the risks of over-the-counter derivatives</a:t>
          </a:r>
        </a:p>
      </dgm:t>
    </dgm:pt>
    <dgm:pt modelId="{BE9E4891-7EDC-4AC9-9F58-1D0B1DB97858}" type="parTrans" cxnId="{4303B313-F6AE-45E9-B519-E4A90C291200}">
      <dgm:prSet/>
      <dgm:spPr/>
      <dgm:t>
        <a:bodyPr/>
        <a:lstStyle/>
        <a:p>
          <a:endParaRPr lang="en-IN"/>
        </a:p>
      </dgm:t>
    </dgm:pt>
    <dgm:pt modelId="{DF459C5C-EFDC-4660-AC09-89BDAD22F782}" type="sibTrans" cxnId="{4303B313-F6AE-45E9-B519-E4A90C291200}">
      <dgm:prSet/>
      <dgm:spPr/>
      <dgm:t>
        <a:bodyPr/>
        <a:lstStyle/>
        <a:p>
          <a:endParaRPr lang="en-IN"/>
        </a:p>
      </dgm:t>
    </dgm:pt>
    <dgm:pt modelId="{40AE7797-04B6-4A5C-8F1E-8E75916FE2FB}">
      <dgm:prSet custT="1"/>
      <dgm:spPr/>
      <dgm:t>
        <a:bodyPr/>
        <a:lstStyle/>
        <a:p>
          <a:pPr algn="just" rtl="0"/>
          <a:r>
            <a:rPr lang="en-IN" sz="2400" dirty="0">
              <a:solidFill>
                <a:schemeClr val="tx1"/>
              </a:solidFill>
            </a:rPr>
            <a:t>Derivatives are usually leveraged instruments, which increases their potential risks and rewards.</a:t>
          </a:r>
        </a:p>
      </dgm:t>
    </dgm:pt>
    <dgm:pt modelId="{96FEF356-E479-44B9-9B27-B552999B3E3E}" type="parTrans" cxnId="{8A326F20-FE33-4A4D-BE98-1619B5435C92}">
      <dgm:prSet/>
      <dgm:spPr/>
      <dgm:t>
        <a:bodyPr/>
        <a:lstStyle/>
        <a:p>
          <a:endParaRPr lang="en-IN"/>
        </a:p>
      </dgm:t>
    </dgm:pt>
    <dgm:pt modelId="{44A91F75-EE95-41C5-B69F-8F79F585CBED}" type="sibTrans" cxnId="{8A326F20-FE33-4A4D-BE98-1619B5435C92}">
      <dgm:prSet/>
      <dgm:spPr/>
      <dgm:t>
        <a:bodyPr/>
        <a:lstStyle/>
        <a:p>
          <a:endParaRPr lang="en-IN"/>
        </a:p>
      </dgm:t>
    </dgm:pt>
    <dgm:pt modelId="{08EDF2B4-90B9-4143-A1F4-A915285A4E63}">
      <dgm:prSet custT="1"/>
      <dgm:spPr/>
      <dgm:t>
        <a:bodyPr/>
        <a:lstStyle/>
        <a:p>
          <a:pPr algn="just" rtl="0"/>
          <a:r>
            <a:rPr lang="en-IN" sz="2400" dirty="0">
              <a:solidFill>
                <a:schemeClr val="tx1"/>
              </a:solidFill>
            </a:rPr>
            <a:t>Derivatives can be used to either mitigate risk (hedging) or assume risk with the expectation of commensurate reward (speculation).</a:t>
          </a:r>
        </a:p>
      </dgm:t>
    </dgm:pt>
    <dgm:pt modelId="{1A4965AB-8362-4E67-9653-408B467E689B}" type="parTrans" cxnId="{580DF71A-96AA-405E-BCFD-F6C77328CA53}">
      <dgm:prSet/>
      <dgm:spPr/>
      <dgm:t>
        <a:bodyPr/>
        <a:lstStyle/>
        <a:p>
          <a:endParaRPr lang="en-IN"/>
        </a:p>
      </dgm:t>
    </dgm:pt>
    <dgm:pt modelId="{8CAFAE75-D62D-4762-BDB4-F970A2B9E1F8}" type="sibTrans" cxnId="{580DF71A-96AA-405E-BCFD-F6C77328CA53}">
      <dgm:prSet/>
      <dgm:spPr/>
      <dgm:t>
        <a:bodyPr/>
        <a:lstStyle/>
        <a:p>
          <a:endParaRPr lang="en-IN"/>
        </a:p>
      </dgm:t>
    </dgm:pt>
    <dgm:pt modelId="{E6656A77-A3FD-453C-A8E1-A01C5C909440}" type="pres">
      <dgm:prSet presAssocID="{CA2D1A54-6D4A-440A-A117-D81BCBEECB91}" presName="linear" presStyleCnt="0">
        <dgm:presLayoutVars>
          <dgm:animLvl val="lvl"/>
          <dgm:resizeHandles val="exact"/>
        </dgm:presLayoutVars>
      </dgm:prSet>
      <dgm:spPr/>
    </dgm:pt>
    <dgm:pt modelId="{BAEA92C3-473C-4C07-9584-F5F313FB9F42}" type="pres">
      <dgm:prSet presAssocID="{809FE0D8-1982-490E-AEDC-22A9F8C7B691}" presName="parentText" presStyleLbl="node1" presStyleIdx="0" presStyleCnt="5">
        <dgm:presLayoutVars>
          <dgm:chMax val="0"/>
          <dgm:bulletEnabled val="1"/>
        </dgm:presLayoutVars>
      </dgm:prSet>
      <dgm:spPr/>
    </dgm:pt>
    <dgm:pt modelId="{942A3277-8915-45BD-A109-0CEE4D34A1BD}" type="pres">
      <dgm:prSet presAssocID="{45C4C07B-9D7C-4990-86EF-C9D83D64BE43}" presName="spacer" presStyleCnt="0"/>
      <dgm:spPr/>
    </dgm:pt>
    <dgm:pt modelId="{1CE063E0-76E3-4C60-88C1-3B597CAD8BB5}" type="pres">
      <dgm:prSet presAssocID="{6591D5FF-E943-4114-B9EB-4D705F33DE16}" presName="parentText" presStyleLbl="node1" presStyleIdx="1" presStyleCnt="5">
        <dgm:presLayoutVars>
          <dgm:chMax val="0"/>
          <dgm:bulletEnabled val="1"/>
        </dgm:presLayoutVars>
      </dgm:prSet>
      <dgm:spPr/>
    </dgm:pt>
    <dgm:pt modelId="{818CB5AA-9A39-4529-811D-665F8A45FD58}" type="pres">
      <dgm:prSet presAssocID="{ED93A7F6-1AE5-48CB-80F5-F885919146C8}" presName="spacer" presStyleCnt="0"/>
      <dgm:spPr/>
    </dgm:pt>
    <dgm:pt modelId="{0A847343-E955-4CDD-99F0-88FFB86F8B64}" type="pres">
      <dgm:prSet presAssocID="{2F1721BE-BD88-4ACB-A74F-BC39E00BF967}" presName="parentText" presStyleLbl="node1" presStyleIdx="2" presStyleCnt="5">
        <dgm:presLayoutVars>
          <dgm:chMax val="0"/>
          <dgm:bulletEnabled val="1"/>
        </dgm:presLayoutVars>
      </dgm:prSet>
      <dgm:spPr/>
    </dgm:pt>
    <dgm:pt modelId="{54ADA496-C9D2-4B28-A8F8-D39396716539}" type="pres">
      <dgm:prSet presAssocID="{DF459C5C-EFDC-4660-AC09-89BDAD22F782}" presName="spacer" presStyleCnt="0"/>
      <dgm:spPr/>
    </dgm:pt>
    <dgm:pt modelId="{37867403-9614-4B56-B23B-6B22DEE517E4}" type="pres">
      <dgm:prSet presAssocID="{40AE7797-04B6-4A5C-8F1E-8E75916FE2FB}" presName="parentText" presStyleLbl="node1" presStyleIdx="3" presStyleCnt="5">
        <dgm:presLayoutVars>
          <dgm:chMax val="0"/>
          <dgm:bulletEnabled val="1"/>
        </dgm:presLayoutVars>
      </dgm:prSet>
      <dgm:spPr/>
    </dgm:pt>
    <dgm:pt modelId="{330809A9-B0B8-45E5-890F-04B2782530D0}" type="pres">
      <dgm:prSet presAssocID="{44A91F75-EE95-41C5-B69F-8F79F585CBED}" presName="spacer" presStyleCnt="0"/>
      <dgm:spPr/>
    </dgm:pt>
    <dgm:pt modelId="{2F44388B-0D0E-4043-A9A6-E64529F654A1}" type="pres">
      <dgm:prSet presAssocID="{08EDF2B4-90B9-4143-A1F4-A915285A4E63}" presName="parentText" presStyleLbl="node1" presStyleIdx="4" presStyleCnt="5">
        <dgm:presLayoutVars>
          <dgm:chMax val="0"/>
          <dgm:bulletEnabled val="1"/>
        </dgm:presLayoutVars>
      </dgm:prSet>
      <dgm:spPr/>
    </dgm:pt>
  </dgm:ptLst>
  <dgm:cxnLst>
    <dgm:cxn modelId="{A059C406-3944-41B9-9BA8-2DB0CAD72705}" srcId="{CA2D1A54-6D4A-440A-A117-D81BCBEECB91}" destId="{6591D5FF-E943-4114-B9EB-4D705F33DE16}" srcOrd="1" destOrd="0" parTransId="{1819F1C1-FB64-4EC0-84FC-A50176703740}" sibTransId="{ED93A7F6-1AE5-48CB-80F5-F885919146C8}"/>
    <dgm:cxn modelId="{4303B313-F6AE-45E9-B519-E4A90C291200}" srcId="{CA2D1A54-6D4A-440A-A117-D81BCBEECB91}" destId="{2F1721BE-BD88-4ACB-A74F-BC39E00BF967}" srcOrd="2" destOrd="0" parTransId="{BE9E4891-7EDC-4AC9-9F58-1D0B1DB97858}" sibTransId="{DF459C5C-EFDC-4660-AC09-89BDAD22F782}"/>
    <dgm:cxn modelId="{580DF71A-96AA-405E-BCFD-F6C77328CA53}" srcId="{CA2D1A54-6D4A-440A-A117-D81BCBEECB91}" destId="{08EDF2B4-90B9-4143-A1F4-A915285A4E63}" srcOrd="4" destOrd="0" parTransId="{1A4965AB-8362-4E67-9653-408B467E689B}" sibTransId="{8CAFAE75-D62D-4762-BDB4-F970A2B9E1F8}"/>
    <dgm:cxn modelId="{8A326F20-FE33-4A4D-BE98-1619B5435C92}" srcId="{CA2D1A54-6D4A-440A-A117-D81BCBEECB91}" destId="{40AE7797-04B6-4A5C-8F1E-8E75916FE2FB}" srcOrd="3" destOrd="0" parTransId="{96FEF356-E479-44B9-9B27-B552999B3E3E}" sibTransId="{44A91F75-EE95-41C5-B69F-8F79F585CBED}"/>
    <dgm:cxn modelId="{79665E4D-A02C-416A-9432-C1E3F3D67D7D}" type="presOf" srcId="{809FE0D8-1982-490E-AEDC-22A9F8C7B691}" destId="{BAEA92C3-473C-4C07-9584-F5F313FB9F42}" srcOrd="0" destOrd="0" presId="urn:microsoft.com/office/officeart/2005/8/layout/vList2"/>
    <dgm:cxn modelId="{02DBD78D-6A47-4751-B2EF-7D774573AD4B}" type="presOf" srcId="{40AE7797-04B6-4A5C-8F1E-8E75916FE2FB}" destId="{37867403-9614-4B56-B23B-6B22DEE517E4}" srcOrd="0" destOrd="0" presId="urn:microsoft.com/office/officeart/2005/8/layout/vList2"/>
    <dgm:cxn modelId="{99729594-16FE-460A-B1F0-6F65F28982DD}" type="presOf" srcId="{6591D5FF-E943-4114-B9EB-4D705F33DE16}" destId="{1CE063E0-76E3-4C60-88C1-3B597CAD8BB5}" srcOrd="0" destOrd="0" presId="urn:microsoft.com/office/officeart/2005/8/layout/vList2"/>
    <dgm:cxn modelId="{75C8D1AB-76E9-4462-82B2-4FB5ABC6054A}" type="presOf" srcId="{2F1721BE-BD88-4ACB-A74F-BC39E00BF967}" destId="{0A847343-E955-4CDD-99F0-88FFB86F8B64}" srcOrd="0" destOrd="0" presId="urn:microsoft.com/office/officeart/2005/8/layout/vList2"/>
    <dgm:cxn modelId="{B55AA4D3-777C-46D9-98CB-86A0E33C4115}" srcId="{CA2D1A54-6D4A-440A-A117-D81BCBEECB91}" destId="{809FE0D8-1982-490E-AEDC-22A9F8C7B691}" srcOrd="0" destOrd="0" parTransId="{4E802063-69C1-4A20-BC6F-ACC3199DC310}" sibTransId="{45C4C07B-9D7C-4990-86EF-C9D83D64BE43}"/>
    <dgm:cxn modelId="{A70314DD-EEAB-4D55-9E96-586CBE4A04BD}" type="presOf" srcId="{08EDF2B4-90B9-4143-A1F4-A915285A4E63}" destId="{2F44388B-0D0E-4043-A9A6-E64529F654A1}" srcOrd="0" destOrd="0" presId="urn:microsoft.com/office/officeart/2005/8/layout/vList2"/>
    <dgm:cxn modelId="{86E66BFE-72CA-4983-A379-3D8F4E8E8495}" type="presOf" srcId="{CA2D1A54-6D4A-440A-A117-D81BCBEECB91}" destId="{E6656A77-A3FD-453C-A8E1-A01C5C909440}" srcOrd="0" destOrd="0" presId="urn:microsoft.com/office/officeart/2005/8/layout/vList2"/>
    <dgm:cxn modelId="{59079BFF-2D10-481D-89D6-153D1F98E90F}" type="presParOf" srcId="{E6656A77-A3FD-453C-A8E1-A01C5C909440}" destId="{BAEA92C3-473C-4C07-9584-F5F313FB9F42}" srcOrd="0" destOrd="0" presId="urn:microsoft.com/office/officeart/2005/8/layout/vList2"/>
    <dgm:cxn modelId="{4581183C-3A40-4F4D-8552-7E6232C1E8EC}" type="presParOf" srcId="{E6656A77-A3FD-453C-A8E1-A01C5C909440}" destId="{942A3277-8915-45BD-A109-0CEE4D34A1BD}" srcOrd="1" destOrd="0" presId="urn:microsoft.com/office/officeart/2005/8/layout/vList2"/>
    <dgm:cxn modelId="{680DBFCA-CD74-49DE-9DFE-4DED32878314}" type="presParOf" srcId="{E6656A77-A3FD-453C-A8E1-A01C5C909440}" destId="{1CE063E0-76E3-4C60-88C1-3B597CAD8BB5}" srcOrd="2" destOrd="0" presId="urn:microsoft.com/office/officeart/2005/8/layout/vList2"/>
    <dgm:cxn modelId="{91D1AB9D-E285-448E-9A05-4F1907565DA2}" type="presParOf" srcId="{E6656A77-A3FD-453C-A8E1-A01C5C909440}" destId="{818CB5AA-9A39-4529-811D-665F8A45FD58}" srcOrd="3" destOrd="0" presId="urn:microsoft.com/office/officeart/2005/8/layout/vList2"/>
    <dgm:cxn modelId="{42F98919-B1A1-4BA8-A0D6-A1E4EF800551}" type="presParOf" srcId="{E6656A77-A3FD-453C-A8E1-A01C5C909440}" destId="{0A847343-E955-4CDD-99F0-88FFB86F8B64}" srcOrd="4" destOrd="0" presId="urn:microsoft.com/office/officeart/2005/8/layout/vList2"/>
    <dgm:cxn modelId="{5B392D10-AC11-4FB6-AEE9-549733F8243B}" type="presParOf" srcId="{E6656A77-A3FD-453C-A8E1-A01C5C909440}" destId="{54ADA496-C9D2-4B28-A8F8-D39396716539}" srcOrd="5" destOrd="0" presId="urn:microsoft.com/office/officeart/2005/8/layout/vList2"/>
    <dgm:cxn modelId="{DFDA2196-5D31-4590-ACB8-A811542ABED9}" type="presParOf" srcId="{E6656A77-A3FD-453C-A8E1-A01C5C909440}" destId="{37867403-9614-4B56-B23B-6B22DEE517E4}" srcOrd="6" destOrd="0" presId="urn:microsoft.com/office/officeart/2005/8/layout/vList2"/>
    <dgm:cxn modelId="{F20212FD-CB77-44A0-B7B8-E59AD163E3A8}" type="presParOf" srcId="{E6656A77-A3FD-453C-A8E1-A01C5C909440}" destId="{330809A9-B0B8-45E5-890F-04B2782530D0}" srcOrd="7" destOrd="0" presId="urn:microsoft.com/office/officeart/2005/8/layout/vList2"/>
    <dgm:cxn modelId="{484FB500-9CA2-4E2A-9F3C-34B448950954}" type="presParOf" srcId="{E6656A77-A3FD-453C-A8E1-A01C5C909440}" destId="{2F44388B-0D0E-4043-A9A6-E64529F654A1}"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484957F-DB0F-4763-B977-2106AA3F2227}"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IN"/>
        </a:p>
      </dgm:t>
    </dgm:pt>
    <dgm:pt modelId="{6E8BD21D-41C9-4A87-BB6E-F0183961D7C3}">
      <dgm:prSet custT="1"/>
      <dgm:spPr/>
      <dgm:t>
        <a:bodyPr/>
        <a:lstStyle/>
        <a:p>
          <a:pPr rtl="0"/>
          <a:r>
            <a:rPr lang="en-IN" sz="2000" dirty="0">
              <a:solidFill>
                <a:schemeClr val="tx1"/>
              </a:solidFill>
            </a:rPr>
            <a:t>Risk  &amp; Uncertainties</a:t>
          </a:r>
        </a:p>
      </dgm:t>
    </dgm:pt>
    <dgm:pt modelId="{4AF54F95-16DB-45F5-8A2C-84242AC3E4E6}" type="parTrans" cxnId="{58FA1A1E-A2A0-45F9-BA73-1C499B48428F}">
      <dgm:prSet/>
      <dgm:spPr/>
      <dgm:t>
        <a:bodyPr/>
        <a:lstStyle/>
        <a:p>
          <a:endParaRPr lang="en-IN"/>
        </a:p>
      </dgm:t>
    </dgm:pt>
    <dgm:pt modelId="{AFAB7AFE-66ED-4A3A-ACF7-181DF4C593FC}" type="sibTrans" cxnId="{58FA1A1E-A2A0-45F9-BA73-1C499B48428F}">
      <dgm:prSet/>
      <dgm:spPr/>
      <dgm:t>
        <a:bodyPr/>
        <a:lstStyle/>
        <a:p>
          <a:endParaRPr lang="en-IN"/>
        </a:p>
      </dgm:t>
    </dgm:pt>
    <dgm:pt modelId="{FFAE4F97-133F-42EB-906C-A94D69897F89}">
      <dgm:prSet custT="1"/>
      <dgm:spPr/>
      <dgm:t>
        <a:bodyPr/>
        <a:lstStyle/>
        <a:p>
          <a:pPr rtl="0"/>
          <a:r>
            <a:rPr lang="en-IN" sz="2000" dirty="0">
              <a:solidFill>
                <a:schemeClr val="tx1"/>
              </a:solidFill>
            </a:rPr>
            <a:t>Agriculture : Trade : Industry</a:t>
          </a:r>
        </a:p>
      </dgm:t>
    </dgm:pt>
    <dgm:pt modelId="{6C7493F9-4524-4197-AEA4-0C93871DB456}" type="parTrans" cxnId="{E0361DAC-2B1A-40D2-B76C-E1ED6CEB7969}">
      <dgm:prSet/>
      <dgm:spPr/>
      <dgm:t>
        <a:bodyPr/>
        <a:lstStyle/>
        <a:p>
          <a:endParaRPr lang="en-IN"/>
        </a:p>
      </dgm:t>
    </dgm:pt>
    <dgm:pt modelId="{12CA40E5-776B-44D0-9747-C545C21674CC}" type="sibTrans" cxnId="{E0361DAC-2B1A-40D2-B76C-E1ED6CEB7969}">
      <dgm:prSet/>
      <dgm:spPr/>
      <dgm:t>
        <a:bodyPr/>
        <a:lstStyle/>
        <a:p>
          <a:endParaRPr lang="en-IN"/>
        </a:p>
      </dgm:t>
    </dgm:pt>
    <dgm:pt modelId="{018A15EA-924C-4D62-AC2D-53004E556459}">
      <dgm:prSet custT="1"/>
      <dgm:spPr/>
      <dgm:t>
        <a:bodyPr/>
        <a:lstStyle/>
        <a:p>
          <a:pPr rtl="0"/>
          <a:r>
            <a:rPr lang="en-IN" sz="2000" dirty="0">
              <a:solidFill>
                <a:schemeClr val="tx1"/>
              </a:solidFill>
            </a:rPr>
            <a:t>Factors : Price of RM, Competition, Market Price, Government Policy, Technological Changes.</a:t>
          </a:r>
        </a:p>
      </dgm:t>
    </dgm:pt>
    <dgm:pt modelId="{A451FA90-FB73-490E-B5D7-C399103033A9}" type="parTrans" cxnId="{8C01791E-3284-4F5B-8922-9541DD648229}">
      <dgm:prSet/>
      <dgm:spPr/>
      <dgm:t>
        <a:bodyPr/>
        <a:lstStyle/>
        <a:p>
          <a:endParaRPr lang="en-IN"/>
        </a:p>
      </dgm:t>
    </dgm:pt>
    <dgm:pt modelId="{9DE015ED-E5FF-45B5-9847-165452339E9D}" type="sibTrans" cxnId="{8C01791E-3284-4F5B-8922-9541DD648229}">
      <dgm:prSet/>
      <dgm:spPr/>
      <dgm:t>
        <a:bodyPr/>
        <a:lstStyle/>
        <a:p>
          <a:endParaRPr lang="en-IN"/>
        </a:p>
      </dgm:t>
    </dgm:pt>
    <dgm:pt modelId="{32FF81A2-EEFE-445C-A5E8-C2D3939BA4F4}">
      <dgm:prSet custT="1"/>
      <dgm:spPr/>
      <dgm:t>
        <a:bodyPr/>
        <a:lstStyle/>
        <a:p>
          <a:pPr rtl="0"/>
          <a:r>
            <a:rPr lang="en-IN" sz="2000" dirty="0">
              <a:solidFill>
                <a:schemeClr val="tx1"/>
              </a:solidFill>
            </a:rPr>
            <a:t>Economic Reforms : LPG</a:t>
          </a:r>
        </a:p>
      </dgm:t>
    </dgm:pt>
    <dgm:pt modelId="{C1D8909F-05E7-4239-8166-067C84C34DFC}" type="parTrans" cxnId="{9A89F627-94C3-44D2-93C9-D22F6687C52E}">
      <dgm:prSet/>
      <dgm:spPr/>
      <dgm:t>
        <a:bodyPr/>
        <a:lstStyle/>
        <a:p>
          <a:endParaRPr lang="en-IN"/>
        </a:p>
      </dgm:t>
    </dgm:pt>
    <dgm:pt modelId="{7627E953-5D65-4E88-A1E6-F7B88CBAC5E6}" type="sibTrans" cxnId="{9A89F627-94C3-44D2-93C9-D22F6687C52E}">
      <dgm:prSet/>
      <dgm:spPr/>
      <dgm:t>
        <a:bodyPr/>
        <a:lstStyle/>
        <a:p>
          <a:endParaRPr lang="en-IN"/>
        </a:p>
      </dgm:t>
    </dgm:pt>
    <dgm:pt modelId="{909D96FE-DCDC-41CD-A9C9-321AC5BC1FE1}">
      <dgm:prSet custT="1"/>
      <dgm:spPr/>
      <dgm:t>
        <a:bodyPr/>
        <a:lstStyle/>
        <a:p>
          <a:pPr rtl="0"/>
          <a:r>
            <a:rPr lang="en-IN" sz="2000" dirty="0">
              <a:solidFill>
                <a:schemeClr val="tx1"/>
              </a:solidFill>
            </a:rPr>
            <a:t>Opportunities : Market , Product, Technology</a:t>
          </a:r>
        </a:p>
      </dgm:t>
    </dgm:pt>
    <dgm:pt modelId="{50125392-B304-4EF6-8516-1F60189DD771}" type="parTrans" cxnId="{ED17DDFC-4AD1-4B2B-BBAD-D8EDB21268FA}">
      <dgm:prSet/>
      <dgm:spPr/>
      <dgm:t>
        <a:bodyPr/>
        <a:lstStyle/>
        <a:p>
          <a:endParaRPr lang="en-IN"/>
        </a:p>
      </dgm:t>
    </dgm:pt>
    <dgm:pt modelId="{D45B63FF-729E-4426-B22D-27E3B9EF85AD}" type="sibTrans" cxnId="{ED17DDFC-4AD1-4B2B-BBAD-D8EDB21268FA}">
      <dgm:prSet/>
      <dgm:spPr/>
      <dgm:t>
        <a:bodyPr/>
        <a:lstStyle/>
        <a:p>
          <a:endParaRPr lang="en-IN"/>
        </a:p>
      </dgm:t>
    </dgm:pt>
    <dgm:pt modelId="{BCA522E7-829B-4A03-ABD0-ABA9588A1071}">
      <dgm:prSet custT="1"/>
      <dgm:spPr/>
      <dgm:t>
        <a:bodyPr/>
        <a:lstStyle/>
        <a:p>
          <a:pPr rtl="0"/>
          <a:r>
            <a:rPr lang="en-IN" sz="2000" dirty="0">
              <a:solidFill>
                <a:schemeClr val="tx1"/>
              </a:solidFill>
            </a:rPr>
            <a:t>Threats : Competition , Market Practices</a:t>
          </a:r>
        </a:p>
      </dgm:t>
    </dgm:pt>
    <dgm:pt modelId="{4751751E-8B04-46DC-925C-1A3F6F1929B1}" type="parTrans" cxnId="{CFF1BC1F-B485-478B-9CFA-21895D509269}">
      <dgm:prSet/>
      <dgm:spPr/>
      <dgm:t>
        <a:bodyPr/>
        <a:lstStyle/>
        <a:p>
          <a:endParaRPr lang="en-IN"/>
        </a:p>
      </dgm:t>
    </dgm:pt>
    <dgm:pt modelId="{E6B868C2-8784-4C08-B8C1-2033BFB1F7C2}" type="sibTrans" cxnId="{CFF1BC1F-B485-478B-9CFA-21895D509269}">
      <dgm:prSet/>
      <dgm:spPr/>
      <dgm:t>
        <a:bodyPr/>
        <a:lstStyle/>
        <a:p>
          <a:endParaRPr lang="en-IN"/>
        </a:p>
      </dgm:t>
    </dgm:pt>
    <dgm:pt modelId="{B2F8C786-6F50-48E9-98B5-EEBBB94D4FC1}">
      <dgm:prSet custT="1"/>
      <dgm:spPr/>
      <dgm:t>
        <a:bodyPr/>
        <a:lstStyle/>
        <a:p>
          <a:pPr rtl="0"/>
          <a:r>
            <a:rPr lang="en-IN" sz="2000" dirty="0">
              <a:solidFill>
                <a:schemeClr val="tx1"/>
              </a:solidFill>
            </a:rPr>
            <a:t>DD – SS Equation</a:t>
          </a:r>
        </a:p>
      </dgm:t>
    </dgm:pt>
    <dgm:pt modelId="{3AA79E00-2821-4E3A-A5AF-41378363EBEE}" type="parTrans" cxnId="{B4D24576-F643-4D09-986A-5205895D33BB}">
      <dgm:prSet/>
      <dgm:spPr/>
      <dgm:t>
        <a:bodyPr/>
        <a:lstStyle/>
        <a:p>
          <a:endParaRPr lang="en-IN"/>
        </a:p>
      </dgm:t>
    </dgm:pt>
    <dgm:pt modelId="{9DE2E90C-18C9-4007-990A-998BA512D7CA}" type="sibTrans" cxnId="{B4D24576-F643-4D09-986A-5205895D33BB}">
      <dgm:prSet/>
      <dgm:spPr/>
      <dgm:t>
        <a:bodyPr/>
        <a:lstStyle/>
        <a:p>
          <a:endParaRPr lang="en-IN"/>
        </a:p>
      </dgm:t>
    </dgm:pt>
    <dgm:pt modelId="{3FD15DBD-6666-4029-82CB-53FBE08766A1}">
      <dgm:prSet custT="1"/>
      <dgm:spPr/>
      <dgm:t>
        <a:bodyPr/>
        <a:lstStyle/>
        <a:p>
          <a:pPr rtl="0"/>
          <a:r>
            <a:rPr lang="en-IN" sz="2000" dirty="0">
              <a:solidFill>
                <a:schemeClr val="tx1"/>
              </a:solidFill>
            </a:rPr>
            <a:t>New Business Environment</a:t>
          </a:r>
        </a:p>
      </dgm:t>
    </dgm:pt>
    <dgm:pt modelId="{4E199ACB-9264-424B-B08D-8F41C409A8E2}" type="parTrans" cxnId="{9E9BC0D3-5FFF-4B91-9A01-123006AFB38F}">
      <dgm:prSet/>
      <dgm:spPr/>
      <dgm:t>
        <a:bodyPr/>
        <a:lstStyle/>
        <a:p>
          <a:endParaRPr lang="en-IN"/>
        </a:p>
      </dgm:t>
    </dgm:pt>
    <dgm:pt modelId="{DE2A85FB-380A-4326-817D-B0847B9FB649}" type="sibTrans" cxnId="{9E9BC0D3-5FFF-4B91-9A01-123006AFB38F}">
      <dgm:prSet/>
      <dgm:spPr/>
      <dgm:t>
        <a:bodyPr/>
        <a:lstStyle/>
        <a:p>
          <a:endParaRPr lang="en-IN"/>
        </a:p>
      </dgm:t>
    </dgm:pt>
    <dgm:pt modelId="{323855E2-E2D4-464E-BBD2-5DD4E6D37BFE}" type="pres">
      <dgm:prSet presAssocID="{3484957F-DB0F-4763-B977-2106AA3F2227}" presName="linear" presStyleCnt="0">
        <dgm:presLayoutVars>
          <dgm:animLvl val="lvl"/>
          <dgm:resizeHandles val="exact"/>
        </dgm:presLayoutVars>
      </dgm:prSet>
      <dgm:spPr/>
    </dgm:pt>
    <dgm:pt modelId="{0FFF950A-858F-4906-955D-0CA6D5331D19}" type="pres">
      <dgm:prSet presAssocID="{6E8BD21D-41C9-4A87-BB6E-F0183961D7C3}" presName="parentText" presStyleLbl="node1" presStyleIdx="0" presStyleCnt="8">
        <dgm:presLayoutVars>
          <dgm:chMax val="0"/>
          <dgm:bulletEnabled val="1"/>
        </dgm:presLayoutVars>
      </dgm:prSet>
      <dgm:spPr/>
    </dgm:pt>
    <dgm:pt modelId="{DECA3911-3FF4-4F70-B191-B43500581850}" type="pres">
      <dgm:prSet presAssocID="{AFAB7AFE-66ED-4A3A-ACF7-181DF4C593FC}" presName="spacer" presStyleCnt="0"/>
      <dgm:spPr/>
    </dgm:pt>
    <dgm:pt modelId="{D9E40D1F-9588-4B5F-8706-3EED4E90C7B0}" type="pres">
      <dgm:prSet presAssocID="{FFAE4F97-133F-42EB-906C-A94D69897F89}" presName="parentText" presStyleLbl="node1" presStyleIdx="1" presStyleCnt="8">
        <dgm:presLayoutVars>
          <dgm:chMax val="0"/>
          <dgm:bulletEnabled val="1"/>
        </dgm:presLayoutVars>
      </dgm:prSet>
      <dgm:spPr/>
    </dgm:pt>
    <dgm:pt modelId="{379E4990-76D8-4E1D-A67B-76118AD247B7}" type="pres">
      <dgm:prSet presAssocID="{12CA40E5-776B-44D0-9747-C545C21674CC}" presName="spacer" presStyleCnt="0"/>
      <dgm:spPr/>
    </dgm:pt>
    <dgm:pt modelId="{EB2E3021-D3DD-4333-BE66-D33B363CBD36}" type="pres">
      <dgm:prSet presAssocID="{018A15EA-924C-4D62-AC2D-53004E556459}" presName="parentText" presStyleLbl="node1" presStyleIdx="2" presStyleCnt="8">
        <dgm:presLayoutVars>
          <dgm:chMax val="0"/>
          <dgm:bulletEnabled val="1"/>
        </dgm:presLayoutVars>
      </dgm:prSet>
      <dgm:spPr/>
    </dgm:pt>
    <dgm:pt modelId="{9C09E153-F3B2-4192-A0DA-4ED2C155759F}" type="pres">
      <dgm:prSet presAssocID="{9DE015ED-E5FF-45B5-9847-165452339E9D}" presName="spacer" presStyleCnt="0"/>
      <dgm:spPr/>
    </dgm:pt>
    <dgm:pt modelId="{D82A3C2C-B345-4252-92D4-EEDADA7D48D6}" type="pres">
      <dgm:prSet presAssocID="{32FF81A2-EEFE-445C-A5E8-C2D3939BA4F4}" presName="parentText" presStyleLbl="node1" presStyleIdx="3" presStyleCnt="8">
        <dgm:presLayoutVars>
          <dgm:chMax val="0"/>
          <dgm:bulletEnabled val="1"/>
        </dgm:presLayoutVars>
      </dgm:prSet>
      <dgm:spPr/>
    </dgm:pt>
    <dgm:pt modelId="{B23086D2-E364-4732-BB18-C6295EFDCFBD}" type="pres">
      <dgm:prSet presAssocID="{7627E953-5D65-4E88-A1E6-F7B88CBAC5E6}" presName="spacer" presStyleCnt="0"/>
      <dgm:spPr/>
    </dgm:pt>
    <dgm:pt modelId="{976DA818-D4CB-4971-8E34-5D3BAA4E26A2}" type="pres">
      <dgm:prSet presAssocID="{909D96FE-DCDC-41CD-A9C9-321AC5BC1FE1}" presName="parentText" presStyleLbl="node1" presStyleIdx="4" presStyleCnt="8">
        <dgm:presLayoutVars>
          <dgm:chMax val="0"/>
          <dgm:bulletEnabled val="1"/>
        </dgm:presLayoutVars>
      </dgm:prSet>
      <dgm:spPr/>
    </dgm:pt>
    <dgm:pt modelId="{0ADC25EF-CD77-435E-9656-79E7F8B3F896}" type="pres">
      <dgm:prSet presAssocID="{D45B63FF-729E-4426-B22D-27E3B9EF85AD}" presName="spacer" presStyleCnt="0"/>
      <dgm:spPr/>
    </dgm:pt>
    <dgm:pt modelId="{0DDBAEE0-06C7-4D40-994C-F0734624D599}" type="pres">
      <dgm:prSet presAssocID="{BCA522E7-829B-4A03-ABD0-ABA9588A1071}" presName="parentText" presStyleLbl="node1" presStyleIdx="5" presStyleCnt="8">
        <dgm:presLayoutVars>
          <dgm:chMax val="0"/>
          <dgm:bulletEnabled val="1"/>
        </dgm:presLayoutVars>
      </dgm:prSet>
      <dgm:spPr/>
    </dgm:pt>
    <dgm:pt modelId="{A640F5C3-0303-4274-8296-FA85C508BD3D}" type="pres">
      <dgm:prSet presAssocID="{E6B868C2-8784-4C08-B8C1-2033BFB1F7C2}" presName="spacer" presStyleCnt="0"/>
      <dgm:spPr/>
    </dgm:pt>
    <dgm:pt modelId="{BB8C3969-EF31-495F-8953-643536ACCD9A}" type="pres">
      <dgm:prSet presAssocID="{B2F8C786-6F50-48E9-98B5-EEBBB94D4FC1}" presName="parentText" presStyleLbl="node1" presStyleIdx="6" presStyleCnt="8">
        <dgm:presLayoutVars>
          <dgm:chMax val="0"/>
          <dgm:bulletEnabled val="1"/>
        </dgm:presLayoutVars>
      </dgm:prSet>
      <dgm:spPr/>
    </dgm:pt>
    <dgm:pt modelId="{6296D98B-9F92-494B-B34F-EB6068A6BC0F}" type="pres">
      <dgm:prSet presAssocID="{9DE2E90C-18C9-4007-990A-998BA512D7CA}" presName="spacer" presStyleCnt="0"/>
      <dgm:spPr/>
    </dgm:pt>
    <dgm:pt modelId="{5EB09EA4-FF64-45AD-A0A8-6CF53DFEB1B9}" type="pres">
      <dgm:prSet presAssocID="{3FD15DBD-6666-4029-82CB-53FBE08766A1}" presName="parentText" presStyleLbl="node1" presStyleIdx="7" presStyleCnt="8">
        <dgm:presLayoutVars>
          <dgm:chMax val="0"/>
          <dgm:bulletEnabled val="1"/>
        </dgm:presLayoutVars>
      </dgm:prSet>
      <dgm:spPr/>
    </dgm:pt>
  </dgm:ptLst>
  <dgm:cxnLst>
    <dgm:cxn modelId="{58FA1A1E-A2A0-45F9-BA73-1C499B48428F}" srcId="{3484957F-DB0F-4763-B977-2106AA3F2227}" destId="{6E8BD21D-41C9-4A87-BB6E-F0183961D7C3}" srcOrd="0" destOrd="0" parTransId="{4AF54F95-16DB-45F5-8A2C-84242AC3E4E6}" sibTransId="{AFAB7AFE-66ED-4A3A-ACF7-181DF4C593FC}"/>
    <dgm:cxn modelId="{8C01791E-3284-4F5B-8922-9541DD648229}" srcId="{3484957F-DB0F-4763-B977-2106AA3F2227}" destId="{018A15EA-924C-4D62-AC2D-53004E556459}" srcOrd="2" destOrd="0" parTransId="{A451FA90-FB73-490E-B5D7-C399103033A9}" sibTransId="{9DE015ED-E5FF-45B5-9847-165452339E9D}"/>
    <dgm:cxn modelId="{CFF1BC1F-B485-478B-9CFA-21895D509269}" srcId="{3484957F-DB0F-4763-B977-2106AA3F2227}" destId="{BCA522E7-829B-4A03-ABD0-ABA9588A1071}" srcOrd="5" destOrd="0" parTransId="{4751751E-8B04-46DC-925C-1A3F6F1929B1}" sibTransId="{E6B868C2-8784-4C08-B8C1-2033BFB1F7C2}"/>
    <dgm:cxn modelId="{26892320-0155-41D5-A3F4-804CA922AA55}" type="presOf" srcId="{FFAE4F97-133F-42EB-906C-A94D69897F89}" destId="{D9E40D1F-9588-4B5F-8706-3EED4E90C7B0}" srcOrd="0" destOrd="0" presId="urn:microsoft.com/office/officeart/2005/8/layout/vList2"/>
    <dgm:cxn modelId="{9A89F627-94C3-44D2-93C9-D22F6687C52E}" srcId="{3484957F-DB0F-4763-B977-2106AA3F2227}" destId="{32FF81A2-EEFE-445C-A5E8-C2D3939BA4F4}" srcOrd="3" destOrd="0" parTransId="{C1D8909F-05E7-4239-8166-067C84C34DFC}" sibTransId="{7627E953-5D65-4E88-A1E6-F7B88CBAC5E6}"/>
    <dgm:cxn modelId="{A513C228-CF61-48F6-B21E-22E8B2412D86}" type="presOf" srcId="{32FF81A2-EEFE-445C-A5E8-C2D3939BA4F4}" destId="{D82A3C2C-B345-4252-92D4-EEDADA7D48D6}" srcOrd="0" destOrd="0" presId="urn:microsoft.com/office/officeart/2005/8/layout/vList2"/>
    <dgm:cxn modelId="{1968CB66-FD8D-440D-903B-A3A5E06B0811}" type="presOf" srcId="{3484957F-DB0F-4763-B977-2106AA3F2227}" destId="{323855E2-E2D4-464E-BBD2-5DD4E6D37BFE}" srcOrd="0" destOrd="0" presId="urn:microsoft.com/office/officeart/2005/8/layout/vList2"/>
    <dgm:cxn modelId="{B4711467-A152-4C4F-AFFA-8593AD23A785}" type="presOf" srcId="{909D96FE-DCDC-41CD-A9C9-321AC5BC1FE1}" destId="{976DA818-D4CB-4971-8E34-5D3BAA4E26A2}" srcOrd="0" destOrd="0" presId="urn:microsoft.com/office/officeart/2005/8/layout/vList2"/>
    <dgm:cxn modelId="{C0D56548-1495-4D81-9442-7F68BD74784A}" type="presOf" srcId="{3FD15DBD-6666-4029-82CB-53FBE08766A1}" destId="{5EB09EA4-FF64-45AD-A0A8-6CF53DFEB1B9}" srcOrd="0" destOrd="0" presId="urn:microsoft.com/office/officeart/2005/8/layout/vList2"/>
    <dgm:cxn modelId="{050B116D-6503-4E31-AAF5-85EFDC3B4183}" type="presOf" srcId="{6E8BD21D-41C9-4A87-BB6E-F0183961D7C3}" destId="{0FFF950A-858F-4906-955D-0CA6D5331D19}" srcOrd="0" destOrd="0" presId="urn:microsoft.com/office/officeart/2005/8/layout/vList2"/>
    <dgm:cxn modelId="{52ADC870-124D-4DF7-9EAB-63F3EF73BDBE}" type="presOf" srcId="{BCA522E7-829B-4A03-ABD0-ABA9588A1071}" destId="{0DDBAEE0-06C7-4D40-994C-F0734624D599}" srcOrd="0" destOrd="0" presId="urn:microsoft.com/office/officeart/2005/8/layout/vList2"/>
    <dgm:cxn modelId="{C60D1A73-92F8-4B00-B4A3-5CB0712418D2}" type="presOf" srcId="{B2F8C786-6F50-48E9-98B5-EEBBB94D4FC1}" destId="{BB8C3969-EF31-495F-8953-643536ACCD9A}" srcOrd="0" destOrd="0" presId="urn:microsoft.com/office/officeart/2005/8/layout/vList2"/>
    <dgm:cxn modelId="{B4D24576-F643-4D09-986A-5205895D33BB}" srcId="{3484957F-DB0F-4763-B977-2106AA3F2227}" destId="{B2F8C786-6F50-48E9-98B5-EEBBB94D4FC1}" srcOrd="6" destOrd="0" parTransId="{3AA79E00-2821-4E3A-A5AF-41378363EBEE}" sibTransId="{9DE2E90C-18C9-4007-990A-998BA512D7CA}"/>
    <dgm:cxn modelId="{FC22EA92-051A-46E4-8BB1-C49E4C5D1F28}" type="presOf" srcId="{018A15EA-924C-4D62-AC2D-53004E556459}" destId="{EB2E3021-D3DD-4333-BE66-D33B363CBD36}" srcOrd="0" destOrd="0" presId="urn:microsoft.com/office/officeart/2005/8/layout/vList2"/>
    <dgm:cxn modelId="{E0361DAC-2B1A-40D2-B76C-E1ED6CEB7969}" srcId="{3484957F-DB0F-4763-B977-2106AA3F2227}" destId="{FFAE4F97-133F-42EB-906C-A94D69897F89}" srcOrd="1" destOrd="0" parTransId="{6C7493F9-4524-4197-AEA4-0C93871DB456}" sibTransId="{12CA40E5-776B-44D0-9747-C545C21674CC}"/>
    <dgm:cxn modelId="{9E9BC0D3-5FFF-4B91-9A01-123006AFB38F}" srcId="{3484957F-DB0F-4763-B977-2106AA3F2227}" destId="{3FD15DBD-6666-4029-82CB-53FBE08766A1}" srcOrd="7" destOrd="0" parTransId="{4E199ACB-9264-424B-B08D-8F41C409A8E2}" sibTransId="{DE2A85FB-380A-4326-817D-B0847B9FB649}"/>
    <dgm:cxn modelId="{ED17DDFC-4AD1-4B2B-BBAD-D8EDB21268FA}" srcId="{3484957F-DB0F-4763-B977-2106AA3F2227}" destId="{909D96FE-DCDC-41CD-A9C9-321AC5BC1FE1}" srcOrd="4" destOrd="0" parTransId="{50125392-B304-4EF6-8516-1F60189DD771}" sibTransId="{D45B63FF-729E-4426-B22D-27E3B9EF85AD}"/>
    <dgm:cxn modelId="{CC8E02DA-A8DB-44FD-B7C1-49178967DFDB}" type="presParOf" srcId="{323855E2-E2D4-464E-BBD2-5DD4E6D37BFE}" destId="{0FFF950A-858F-4906-955D-0CA6D5331D19}" srcOrd="0" destOrd="0" presId="urn:microsoft.com/office/officeart/2005/8/layout/vList2"/>
    <dgm:cxn modelId="{34AE80B5-99B7-4B52-9E20-5A09A6DD5893}" type="presParOf" srcId="{323855E2-E2D4-464E-BBD2-5DD4E6D37BFE}" destId="{DECA3911-3FF4-4F70-B191-B43500581850}" srcOrd="1" destOrd="0" presId="urn:microsoft.com/office/officeart/2005/8/layout/vList2"/>
    <dgm:cxn modelId="{74E4A7DA-A89A-4738-B95B-05E6E5C87937}" type="presParOf" srcId="{323855E2-E2D4-464E-BBD2-5DD4E6D37BFE}" destId="{D9E40D1F-9588-4B5F-8706-3EED4E90C7B0}" srcOrd="2" destOrd="0" presId="urn:microsoft.com/office/officeart/2005/8/layout/vList2"/>
    <dgm:cxn modelId="{15F0EC02-6B26-4C4B-91EC-C5C0683A7FE5}" type="presParOf" srcId="{323855E2-E2D4-464E-BBD2-5DD4E6D37BFE}" destId="{379E4990-76D8-4E1D-A67B-76118AD247B7}" srcOrd="3" destOrd="0" presId="urn:microsoft.com/office/officeart/2005/8/layout/vList2"/>
    <dgm:cxn modelId="{B2B32442-4A37-419B-90A8-46E40DFF1F24}" type="presParOf" srcId="{323855E2-E2D4-464E-BBD2-5DD4E6D37BFE}" destId="{EB2E3021-D3DD-4333-BE66-D33B363CBD36}" srcOrd="4" destOrd="0" presId="urn:microsoft.com/office/officeart/2005/8/layout/vList2"/>
    <dgm:cxn modelId="{19B89072-CC3D-4521-9EC8-509581F1614E}" type="presParOf" srcId="{323855E2-E2D4-464E-BBD2-5DD4E6D37BFE}" destId="{9C09E153-F3B2-4192-A0DA-4ED2C155759F}" srcOrd="5" destOrd="0" presId="urn:microsoft.com/office/officeart/2005/8/layout/vList2"/>
    <dgm:cxn modelId="{81EDE26C-389E-4C78-987A-333CD06503DC}" type="presParOf" srcId="{323855E2-E2D4-464E-BBD2-5DD4E6D37BFE}" destId="{D82A3C2C-B345-4252-92D4-EEDADA7D48D6}" srcOrd="6" destOrd="0" presId="urn:microsoft.com/office/officeart/2005/8/layout/vList2"/>
    <dgm:cxn modelId="{A73DAF96-74DA-44A4-B471-58844F316247}" type="presParOf" srcId="{323855E2-E2D4-464E-BBD2-5DD4E6D37BFE}" destId="{B23086D2-E364-4732-BB18-C6295EFDCFBD}" srcOrd="7" destOrd="0" presId="urn:microsoft.com/office/officeart/2005/8/layout/vList2"/>
    <dgm:cxn modelId="{DD0FC165-3D3F-439E-82B0-B858ADBC252B}" type="presParOf" srcId="{323855E2-E2D4-464E-BBD2-5DD4E6D37BFE}" destId="{976DA818-D4CB-4971-8E34-5D3BAA4E26A2}" srcOrd="8" destOrd="0" presId="urn:microsoft.com/office/officeart/2005/8/layout/vList2"/>
    <dgm:cxn modelId="{4698FA81-6508-47BC-BF81-CBFEBE26A3DE}" type="presParOf" srcId="{323855E2-E2D4-464E-BBD2-5DD4E6D37BFE}" destId="{0ADC25EF-CD77-435E-9656-79E7F8B3F896}" srcOrd="9" destOrd="0" presId="urn:microsoft.com/office/officeart/2005/8/layout/vList2"/>
    <dgm:cxn modelId="{EF5BE887-67ED-41A9-B4D6-6BF436A4A8E7}" type="presParOf" srcId="{323855E2-E2D4-464E-BBD2-5DD4E6D37BFE}" destId="{0DDBAEE0-06C7-4D40-994C-F0734624D599}" srcOrd="10" destOrd="0" presId="urn:microsoft.com/office/officeart/2005/8/layout/vList2"/>
    <dgm:cxn modelId="{69F3F779-4DE8-42CE-BF21-20270930EA68}" type="presParOf" srcId="{323855E2-E2D4-464E-BBD2-5DD4E6D37BFE}" destId="{A640F5C3-0303-4274-8296-FA85C508BD3D}" srcOrd="11" destOrd="0" presId="urn:microsoft.com/office/officeart/2005/8/layout/vList2"/>
    <dgm:cxn modelId="{8C0221EB-9D6F-4505-9442-E8F648566C83}" type="presParOf" srcId="{323855E2-E2D4-464E-BBD2-5DD4E6D37BFE}" destId="{BB8C3969-EF31-495F-8953-643536ACCD9A}" srcOrd="12" destOrd="0" presId="urn:microsoft.com/office/officeart/2005/8/layout/vList2"/>
    <dgm:cxn modelId="{AA841FD8-6FDF-4074-9EEC-EDA9DA600616}" type="presParOf" srcId="{323855E2-E2D4-464E-BBD2-5DD4E6D37BFE}" destId="{6296D98B-9F92-494B-B34F-EB6068A6BC0F}" srcOrd="13" destOrd="0" presId="urn:microsoft.com/office/officeart/2005/8/layout/vList2"/>
    <dgm:cxn modelId="{A561BE81-6189-4272-9B65-09DE44401F84}" type="presParOf" srcId="{323855E2-E2D4-464E-BBD2-5DD4E6D37BFE}" destId="{5EB09EA4-FF64-45AD-A0A8-6CF53DFEB1B9}" srcOrd="1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F19577F-FE82-4F9F-AF5E-6670C25C600D}" type="doc">
      <dgm:prSet loTypeId="urn:microsoft.com/office/officeart/2005/8/layout/hierarchy2" loCatId="hierarchy" qsTypeId="urn:microsoft.com/office/officeart/2005/8/quickstyle/simple1" qsCatId="simple" csTypeId="urn:microsoft.com/office/officeart/2005/8/colors/colorful5" csCatId="colorful" phldr="1"/>
      <dgm:spPr/>
      <dgm:t>
        <a:bodyPr/>
        <a:lstStyle/>
        <a:p>
          <a:endParaRPr lang="en-IN"/>
        </a:p>
      </dgm:t>
    </dgm:pt>
    <dgm:pt modelId="{2389821F-FB9F-43FC-BF2F-ADB609BA9D74}">
      <dgm:prSet phldrT="[Text]"/>
      <dgm:spPr/>
      <dgm:t>
        <a:bodyPr/>
        <a:lstStyle/>
        <a:p>
          <a:r>
            <a:rPr lang="en-IN" dirty="0">
              <a:solidFill>
                <a:schemeClr val="tx1"/>
              </a:solidFill>
            </a:rPr>
            <a:t>Types of Derivatives</a:t>
          </a:r>
        </a:p>
      </dgm:t>
    </dgm:pt>
    <dgm:pt modelId="{8CD7E027-FD98-4683-AB17-CD54EB2AB54C}" type="parTrans" cxnId="{0BB9591E-71E4-477A-B0A0-0EF53B50AEC5}">
      <dgm:prSet/>
      <dgm:spPr/>
      <dgm:t>
        <a:bodyPr/>
        <a:lstStyle/>
        <a:p>
          <a:endParaRPr lang="en-IN"/>
        </a:p>
      </dgm:t>
    </dgm:pt>
    <dgm:pt modelId="{3F4C4F11-BC3F-44EA-ADE9-E53F4670BE53}" type="sibTrans" cxnId="{0BB9591E-71E4-477A-B0A0-0EF53B50AEC5}">
      <dgm:prSet/>
      <dgm:spPr/>
      <dgm:t>
        <a:bodyPr/>
        <a:lstStyle/>
        <a:p>
          <a:endParaRPr lang="en-IN"/>
        </a:p>
      </dgm:t>
    </dgm:pt>
    <dgm:pt modelId="{39474527-7E6D-41EF-BB7C-479C0100A2DD}">
      <dgm:prSet phldrT="[Text]"/>
      <dgm:spPr/>
      <dgm:t>
        <a:bodyPr/>
        <a:lstStyle/>
        <a:p>
          <a:r>
            <a:rPr lang="en-IN" dirty="0">
              <a:solidFill>
                <a:schemeClr val="tx1"/>
              </a:solidFill>
            </a:rPr>
            <a:t>Forward Contracts </a:t>
          </a:r>
        </a:p>
      </dgm:t>
    </dgm:pt>
    <dgm:pt modelId="{E6C78D9C-5229-4A20-88A0-DFD66ACCFABA}" type="parTrans" cxnId="{B7E53C74-B6FD-4979-B5F1-61B3F2A7FD86}">
      <dgm:prSet/>
      <dgm:spPr/>
      <dgm:t>
        <a:bodyPr/>
        <a:lstStyle/>
        <a:p>
          <a:endParaRPr lang="en-IN"/>
        </a:p>
      </dgm:t>
    </dgm:pt>
    <dgm:pt modelId="{773D81EF-9AAA-4C61-8324-980607DF015E}" type="sibTrans" cxnId="{B7E53C74-B6FD-4979-B5F1-61B3F2A7FD86}">
      <dgm:prSet/>
      <dgm:spPr/>
      <dgm:t>
        <a:bodyPr/>
        <a:lstStyle/>
        <a:p>
          <a:endParaRPr lang="en-IN"/>
        </a:p>
      </dgm:t>
    </dgm:pt>
    <dgm:pt modelId="{349661F0-0DAE-40F8-9064-EF87C7B5C3C6}">
      <dgm:prSet phldrT="[Text]"/>
      <dgm:spPr/>
      <dgm:t>
        <a:bodyPr/>
        <a:lstStyle/>
        <a:p>
          <a:r>
            <a:rPr lang="en-IN" dirty="0">
              <a:solidFill>
                <a:schemeClr val="tx1"/>
              </a:solidFill>
            </a:rPr>
            <a:t>Swaps</a:t>
          </a:r>
        </a:p>
      </dgm:t>
    </dgm:pt>
    <dgm:pt modelId="{334BB168-C1B2-4982-9FAD-9ACA056DD694}" type="parTrans" cxnId="{920B6D6D-5CF9-44CF-865D-7431780EDEC3}">
      <dgm:prSet/>
      <dgm:spPr/>
      <dgm:t>
        <a:bodyPr/>
        <a:lstStyle/>
        <a:p>
          <a:endParaRPr lang="en-IN"/>
        </a:p>
      </dgm:t>
    </dgm:pt>
    <dgm:pt modelId="{4130E6A3-0673-43E5-8456-29FE9779DD2B}" type="sibTrans" cxnId="{920B6D6D-5CF9-44CF-865D-7431780EDEC3}">
      <dgm:prSet/>
      <dgm:spPr/>
      <dgm:t>
        <a:bodyPr/>
        <a:lstStyle/>
        <a:p>
          <a:endParaRPr lang="en-IN"/>
        </a:p>
      </dgm:t>
    </dgm:pt>
    <dgm:pt modelId="{4D51F5FA-0B12-4776-9260-DF1C43351926}">
      <dgm:prSet phldrT="[Text]"/>
      <dgm:spPr/>
      <dgm:t>
        <a:bodyPr/>
        <a:lstStyle/>
        <a:p>
          <a:r>
            <a:rPr lang="en-IN" dirty="0">
              <a:solidFill>
                <a:schemeClr val="tx1"/>
              </a:solidFill>
            </a:rPr>
            <a:t>Future Contracts</a:t>
          </a:r>
        </a:p>
      </dgm:t>
    </dgm:pt>
    <dgm:pt modelId="{F9BED190-37BD-40CF-9C33-8774CC5576A4}" type="parTrans" cxnId="{37A00F1F-795A-4A8E-9357-7992A31028FD}">
      <dgm:prSet/>
      <dgm:spPr/>
      <dgm:t>
        <a:bodyPr/>
        <a:lstStyle/>
        <a:p>
          <a:endParaRPr lang="en-IN"/>
        </a:p>
      </dgm:t>
    </dgm:pt>
    <dgm:pt modelId="{369235C5-E185-4ECF-9121-026782F9E3C0}" type="sibTrans" cxnId="{37A00F1F-795A-4A8E-9357-7992A31028FD}">
      <dgm:prSet/>
      <dgm:spPr/>
      <dgm:t>
        <a:bodyPr/>
        <a:lstStyle/>
        <a:p>
          <a:endParaRPr lang="en-IN"/>
        </a:p>
      </dgm:t>
    </dgm:pt>
    <dgm:pt modelId="{2F1152EF-376B-4FDB-82D9-83BF36050A3D}">
      <dgm:prSet phldrT="[Text]"/>
      <dgm:spPr/>
      <dgm:t>
        <a:bodyPr/>
        <a:lstStyle/>
        <a:p>
          <a:r>
            <a:rPr lang="en-IN" dirty="0">
              <a:solidFill>
                <a:schemeClr val="tx1"/>
              </a:solidFill>
            </a:rPr>
            <a:t>Options Contracts</a:t>
          </a:r>
        </a:p>
      </dgm:t>
    </dgm:pt>
    <dgm:pt modelId="{B1E60503-3FAF-4B19-854A-D93A2AA8A82D}" type="parTrans" cxnId="{21C9684D-1155-4E93-A077-7C8E8E609176}">
      <dgm:prSet/>
      <dgm:spPr/>
      <dgm:t>
        <a:bodyPr/>
        <a:lstStyle/>
        <a:p>
          <a:endParaRPr lang="en-IN"/>
        </a:p>
      </dgm:t>
    </dgm:pt>
    <dgm:pt modelId="{E9039ED1-3AF6-4797-BD0E-5952C08F3A64}" type="sibTrans" cxnId="{21C9684D-1155-4E93-A077-7C8E8E609176}">
      <dgm:prSet/>
      <dgm:spPr/>
      <dgm:t>
        <a:bodyPr/>
        <a:lstStyle/>
        <a:p>
          <a:endParaRPr lang="en-IN"/>
        </a:p>
      </dgm:t>
    </dgm:pt>
    <dgm:pt modelId="{8494E7A0-180C-46AD-88E8-CE3BB91BEFFA}">
      <dgm:prSet/>
      <dgm:spPr/>
      <dgm:t>
        <a:bodyPr/>
        <a:lstStyle/>
        <a:p>
          <a:r>
            <a:rPr lang="en-IN" dirty="0">
              <a:solidFill>
                <a:schemeClr val="tx1"/>
              </a:solidFill>
            </a:rPr>
            <a:t>American Options</a:t>
          </a:r>
        </a:p>
      </dgm:t>
    </dgm:pt>
    <dgm:pt modelId="{991D4960-F428-467B-BCCB-F1166A4A1324}" type="parTrans" cxnId="{F03C321B-2607-48F4-8B68-E7C02BABCF30}">
      <dgm:prSet/>
      <dgm:spPr/>
      <dgm:t>
        <a:bodyPr/>
        <a:lstStyle/>
        <a:p>
          <a:endParaRPr lang="en-IN"/>
        </a:p>
      </dgm:t>
    </dgm:pt>
    <dgm:pt modelId="{6C322E46-64A0-4BE6-9CA0-835E74A789D0}" type="sibTrans" cxnId="{F03C321B-2607-48F4-8B68-E7C02BABCF30}">
      <dgm:prSet/>
      <dgm:spPr/>
      <dgm:t>
        <a:bodyPr/>
        <a:lstStyle/>
        <a:p>
          <a:endParaRPr lang="en-IN"/>
        </a:p>
      </dgm:t>
    </dgm:pt>
    <dgm:pt modelId="{C3F02E63-4E86-4261-B6AA-DFF1ED120CF0}">
      <dgm:prSet/>
      <dgm:spPr/>
      <dgm:t>
        <a:bodyPr/>
        <a:lstStyle/>
        <a:p>
          <a:r>
            <a:rPr lang="en-IN" dirty="0">
              <a:solidFill>
                <a:schemeClr val="tx1"/>
              </a:solidFill>
            </a:rPr>
            <a:t>European Options</a:t>
          </a:r>
        </a:p>
      </dgm:t>
    </dgm:pt>
    <dgm:pt modelId="{DC80BBC6-BD58-4D26-A3CB-05383492A33E}" type="parTrans" cxnId="{3EFE0CDD-1D5B-45C5-81D8-F77CDB8FED85}">
      <dgm:prSet/>
      <dgm:spPr/>
      <dgm:t>
        <a:bodyPr/>
        <a:lstStyle/>
        <a:p>
          <a:endParaRPr lang="en-IN"/>
        </a:p>
      </dgm:t>
    </dgm:pt>
    <dgm:pt modelId="{06154B67-9CFC-409C-A2D7-9825BA2240EC}" type="sibTrans" cxnId="{3EFE0CDD-1D5B-45C5-81D8-F77CDB8FED85}">
      <dgm:prSet/>
      <dgm:spPr/>
      <dgm:t>
        <a:bodyPr/>
        <a:lstStyle/>
        <a:p>
          <a:endParaRPr lang="en-IN"/>
        </a:p>
      </dgm:t>
    </dgm:pt>
    <dgm:pt modelId="{1BEA8075-0364-4B6B-AAEB-C08EAD0EC744}" type="pres">
      <dgm:prSet presAssocID="{9F19577F-FE82-4F9F-AF5E-6670C25C600D}" presName="diagram" presStyleCnt="0">
        <dgm:presLayoutVars>
          <dgm:chPref val="1"/>
          <dgm:dir/>
          <dgm:animOne val="branch"/>
          <dgm:animLvl val="lvl"/>
          <dgm:resizeHandles val="exact"/>
        </dgm:presLayoutVars>
      </dgm:prSet>
      <dgm:spPr/>
    </dgm:pt>
    <dgm:pt modelId="{05E9ED90-1416-4F58-AA80-A01DD949A7C6}" type="pres">
      <dgm:prSet presAssocID="{2389821F-FB9F-43FC-BF2F-ADB609BA9D74}" presName="root1" presStyleCnt="0"/>
      <dgm:spPr/>
    </dgm:pt>
    <dgm:pt modelId="{55997146-923C-4E15-8C97-352F2FE75943}" type="pres">
      <dgm:prSet presAssocID="{2389821F-FB9F-43FC-BF2F-ADB609BA9D74}" presName="LevelOneTextNode" presStyleLbl="node0" presStyleIdx="0" presStyleCnt="1">
        <dgm:presLayoutVars>
          <dgm:chPref val="3"/>
        </dgm:presLayoutVars>
      </dgm:prSet>
      <dgm:spPr/>
    </dgm:pt>
    <dgm:pt modelId="{4042E5A6-183C-4B71-8F1C-2A2DB63B01C9}" type="pres">
      <dgm:prSet presAssocID="{2389821F-FB9F-43FC-BF2F-ADB609BA9D74}" presName="level2hierChild" presStyleCnt="0"/>
      <dgm:spPr/>
    </dgm:pt>
    <dgm:pt modelId="{D7C8A226-44B4-4D4D-A579-43841C962502}" type="pres">
      <dgm:prSet presAssocID="{E6C78D9C-5229-4A20-88A0-DFD66ACCFABA}" presName="conn2-1" presStyleLbl="parChTrans1D2" presStyleIdx="0" presStyleCnt="4"/>
      <dgm:spPr/>
    </dgm:pt>
    <dgm:pt modelId="{4DE7D91E-5BAF-4A20-933A-C39C6D4C499E}" type="pres">
      <dgm:prSet presAssocID="{E6C78D9C-5229-4A20-88A0-DFD66ACCFABA}" presName="connTx" presStyleLbl="parChTrans1D2" presStyleIdx="0" presStyleCnt="4"/>
      <dgm:spPr/>
    </dgm:pt>
    <dgm:pt modelId="{2E7D00CC-796C-4A0B-88DC-9E45A211E6EE}" type="pres">
      <dgm:prSet presAssocID="{39474527-7E6D-41EF-BB7C-479C0100A2DD}" presName="root2" presStyleCnt="0"/>
      <dgm:spPr/>
    </dgm:pt>
    <dgm:pt modelId="{74F6E6FE-F4A8-4BBA-B2CE-A99361E5E2B7}" type="pres">
      <dgm:prSet presAssocID="{39474527-7E6D-41EF-BB7C-479C0100A2DD}" presName="LevelTwoTextNode" presStyleLbl="node2" presStyleIdx="0" presStyleCnt="4">
        <dgm:presLayoutVars>
          <dgm:chPref val="3"/>
        </dgm:presLayoutVars>
      </dgm:prSet>
      <dgm:spPr/>
    </dgm:pt>
    <dgm:pt modelId="{2BD48A2C-B0D6-4F21-BF45-16174003D7D1}" type="pres">
      <dgm:prSet presAssocID="{39474527-7E6D-41EF-BB7C-479C0100A2DD}" presName="level3hierChild" presStyleCnt="0"/>
      <dgm:spPr/>
    </dgm:pt>
    <dgm:pt modelId="{2F2639F7-D004-41A4-8438-45647713CC6E}" type="pres">
      <dgm:prSet presAssocID="{F9BED190-37BD-40CF-9C33-8774CC5576A4}" presName="conn2-1" presStyleLbl="parChTrans1D2" presStyleIdx="1" presStyleCnt="4"/>
      <dgm:spPr/>
    </dgm:pt>
    <dgm:pt modelId="{41436558-51F7-4EED-BAAF-915497B8F596}" type="pres">
      <dgm:prSet presAssocID="{F9BED190-37BD-40CF-9C33-8774CC5576A4}" presName="connTx" presStyleLbl="parChTrans1D2" presStyleIdx="1" presStyleCnt="4"/>
      <dgm:spPr/>
    </dgm:pt>
    <dgm:pt modelId="{A6456D43-22E2-4755-8229-805C3CBF7967}" type="pres">
      <dgm:prSet presAssocID="{4D51F5FA-0B12-4776-9260-DF1C43351926}" presName="root2" presStyleCnt="0"/>
      <dgm:spPr/>
    </dgm:pt>
    <dgm:pt modelId="{D20D59D2-C0DE-4A2E-9049-5CA0CF4282B8}" type="pres">
      <dgm:prSet presAssocID="{4D51F5FA-0B12-4776-9260-DF1C43351926}" presName="LevelTwoTextNode" presStyleLbl="node2" presStyleIdx="1" presStyleCnt="4">
        <dgm:presLayoutVars>
          <dgm:chPref val="3"/>
        </dgm:presLayoutVars>
      </dgm:prSet>
      <dgm:spPr/>
    </dgm:pt>
    <dgm:pt modelId="{4C46132A-2108-4265-8D25-47E7CB7686C7}" type="pres">
      <dgm:prSet presAssocID="{4D51F5FA-0B12-4776-9260-DF1C43351926}" presName="level3hierChild" presStyleCnt="0"/>
      <dgm:spPr/>
    </dgm:pt>
    <dgm:pt modelId="{0766AB01-281A-4952-BA67-FEE9740C6F8E}" type="pres">
      <dgm:prSet presAssocID="{B1E60503-3FAF-4B19-854A-D93A2AA8A82D}" presName="conn2-1" presStyleLbl="parChTrans1D2" presStyleIdx="2" presStyleCnt="4"/>
      <dgm:spPr/>
    </dgm:pt>
    <dgm:pt modelId="{A8430994-08DF-4E30-BF79-A45123DC55F4}" type="pres">
      <dgm:prSet presAssocID="{B1E60503-3FAF-4B19-854A-D93A2AA8A82D}" presName="connTx" presStyleLbl="parChTrans1D2" presStyleIdx="2" presStyleCnt="4"/>
      <dgm:spPr/>
    </dgm:pt>
    <dgm:pt modelId="{9C34AF38-9AE0-412C-A8E6-E58E5907B21F}" type="pres">
      <dgm:prSet presAssocID="{2F1152EF-376B-4FDB-82D9-83BF36050A3D}" presName="root2" presStyleCnt="0"/>
      <dgm:spPr/>
    </dgm:pt>
    <dgm:pt modelId="{3C9897E0-696B-4DA1-8C93-E2F0BFFE2FF2}" type="pres">
      <dgm:prSet presAssocID="{2F1152EF-376B-4FDB-82D9-83BF36050A3D}" presName="LevelTwoTextNode" presStyleLbl="node2" presStyleIdx="2" presStyleCnt="4">
        <dgm:presLayoutVars>
          <dgm:chPref val="3"/>
        </dgm:presLayoutVars>
      </dgm:prSet>
      <dgm:spPr/>
    </dgm:pt>
    <dgm:pt modelId="{6D7C65E1-8C57-4C9B-BCAD-D00BDEBABA2E}" type="pres">
      <dgm:prSet presAssocID="{2F1152EF-376B-4FDB-82D9-83BF36050A3D}" presName="level3hierChild" presStyleCnt="0"/>
      <dgm:spPr/>
    </dgm:pt>
    <dgm:pt modelId="{05946B8C-6175-4FF2-81FA-3434C86E728E}" type="pres">
      <dgm:prSet presAssocID="{991D4960-F428-467B-BCCB-F1166A4A1324}" presName="conn2-1" presStyleLbl="parChTrans1D3" presStyleIdx="0" presStyleCnt="2"/>
      <dgm:spPr/>
    </dgm:pt>
    <dgm:pt modelId="{DB1E1856-22A8-4FCA-9329-537A8455D55E}" type="pres">
      <dgm:prSet presAssocID="{991D4960-F428-467B-BCCB-F1166A4A1324}" presName="connTx" presStyleLbl="parChTrans1D3" presStyleIdx="0" presStyleCnt="2"/>
      <dgm:spPr/>
    </dgm:pt>
    <dgm:pt modelId="{4299C256-B709-44BC-8454-29ADCE96243A}" type="pres">
      <dgm:prSet presAssocID="{8494E7A0-180C-46AD-88E8-CE3BB91BEFFA}" presName="root2" presStyleCnt="0"/>
      <dgm:spPr/>
    </dgm:pt>
    <dgm:pt modelId="{CCEC61C2-B223-4E19-BFF2-23C6DA9A31F8}" type="pres">
      <dgm:prSet presAssocID="{8494E7A0-180C-46AD-88E8-CE3BB91BEFFA}" presName="LevelTwoTextNode" presStyleLbl="node3" presStyleIdx="0" presStyleCnt="2">
        <dgm:presLayoutVars>
          <dgm:chPref val="3"/>
        </dgm:presLayoutVars>
      </dgm:prSet>
      <dgm:spPr/>
    </dgm:pt>
    <dgm:pt modelId="{0A9368A5-2C47-4ECA-9183-CE150025477F}" type="pres">
      <dgm:prSet presAssocID="{8494E7A0-180C-46AD-88E8-CE3BB91BEFFA}" presName="level3hierChild" presStyleCnt="0"/>
      <dgm:spPr/>
    </dgm:pt>
    <dgm:pt modelId="{0D9C21F2-347C-47E0-BC9B-EC137AF8E536}" type="pres">
      <dgm:prSet presAssocID="{DC80BBC6-BD58-4D26-A3CB-05383492A33E}" presName="conn2-1" presStyleLbl="parChTrans1D3" presStyleIdx="1" presStyleCnt="2"/>
      <dgm:spPr/>
    </dgm:pt>
    <dgm:pt modelId="{ACD8EF78-F055-4B7D-BB2E-2A18FFFDE88D}" type="pres">
      <dgm:prSet presAssocID="{DC80BBC6-BD58-4D26-A3CB-05383492A33E}" presName="connTx" presStyleLbl="parChTrans1D3" presStyleIdx="1" presStyleCnt="2"/>
      <dgm:spPr/>
    </dgm:pt>
    <dgm:pt modelId="{6D7DEF2D-50CE-4B22-8CCA-D2AFA60C5C29}" type="pres">
      <dgm:prSet presAssocID="{C3F02E63-4E86-4261-B6AA-DFF1ED120CF0}" presName="root2" presStyleCnt="0"/>
      <dgm:spPr/>
    </dgm:pt>
    <dgm:pt modelId="{651A2C10-C290-456B-BDCD-E99E6309CDBF}" type="pres">
      <dgm:prSet presAssocID="{C3F02E63-4E86-4261-B6AA-DFF1ED120CF0}" presName="LevelTwoTextNode" presStyleLbl="node3" presStyleIdx="1" presStyleCnt="2">
        <dgm:presLayoutVars>
          <dgm:chPref val="3"/>
        </dgm:presLayoutVars>
      </dgm:prSet>
      <dgm:spPr/>
    </dgm:pt>
    <dgm:pt modelId="{7824E213-6FB7-4B27-AA48-EC5E7CAD2481}" type="pres">
      <dgm:prSet presAssocID="{C3F02E63-4E86-4261-B6AA-DFF1ED120CF0}" presName="level3hierChild" presStyleCnt="0"/>
      <dgm:spPr/>
    </dgm:pt>
    <dgm:pt modelId="{0D9F368E-A036-4AE1-A634-57E47DCC020F}" type="pres">
      <dgm:prSet presAssocID="{334BB168-C1B2-4982-9FAD-9ACA056DD694}" presName="conn2-1" presStyleLbl="parChTrans1D2" presStyleIdx="3" presStyleCnt="4"/>
      <dgm:spPr/>
    </dgm:pt>
    <dgm:pt modelId="{8C95A5B4-1EB5-4992-9165-307E249FE17F}" type="pres">
      <dgm:prSet presAssocID="{334BB168-C1B2-4982-9FAD-9ACA056DD694}" presName="connTx" presStyleLbl="parChTrans1D2" presStyleIdx="3" presStyleCnt="4"/>
      <dgm:spPr/>
    </dgm:pt>
    <dgm:pt modelId="{C8F8D42D-A1A2-4E06-825C-0A34C444D4EE}" type="pres">
      <dgm:prSet presAssocID="{349661F0-0DAE-40F8-9064-EF87C7B5C3C6}" presName="root2" presStyleCnt="0"/>
      <dgm:spPr/>
    </dgm:pt>
    <dgm:pt modelId="{E0A4F3E7-5958-417C-B134-4B8DB49FD6C9}" type="pres">
      <dgm:prSet presAssocID="{349661F0-0DAE-40F8-9064-EF87C7B5C3C6}" presName="LevelTwoTextNode" presStyleLbl="node2" presStyleIdx="3" presStyleCnt="4">
        <dgm:presLayoutVars>
          <dgm:chPref val="3"/>
        </dgm:presLayoutVars>
      </dgm:prSet>
      <dgm:spPr/>
    </dgm:pt>
    <dgm:pt modelId="{DC6ED975-5495-4C94-918E-DA553B01E433}" type="pres">
      <dgm:prSet presAssocID="{349661F0-0DAE-40F8-9064-EF87C7B5C3C6}" presName="level3hierChild" presStyleCnt="0"/>
      <dgm:spPr/>
    </dgm:pt>
  </dgm:ptLst>
  <dgm:cxnLst>
    <dgm:cxn modelId="{FFB9D103-5E08-4A3C-AC43-D0EE4FCA2848}" type="presOf" srcId="{DC80BBC6-BD58-4D26-A3CB-05383492A33E}" destId="{ACD8EF78-F055-4B7D-BB2E-2A18FFFDE88D}" srcOrd="1" destOrd="0" presId="urn:microsoft.com/office/officeart/2005/8/layout/hierarchy2"/>
    <dgm:cxn modelId="{8BBA6E15-BC65-49CF-9C8F-94899F9FEC99}" type="presOf" srcId="{334BB168-C1B2-4982-9FAD-9ACA056DD694}" destId="{8C95A5B4-1EB5-4992-9165-307E249FE17F}" srcOrd="1" destOrd="0" presId="urn:microsoft.com/office/officeart/2005/8/layout/hierarchy2"/>
    <dgm:cxn modelId="{82BD3B16-F689-444A-B9DB-798FB7DA2A28}" type="presOf" srcId="{F9BED190-37BD-40CF-9C33-8774CC5576A4}" destId="{2F2639F7-D004-41A4-8438-45647713CC6E}" srcOrd="0" destOrd="0" presId="urn:microsoft.com/office/officeart/2005/8/layout/hierarchy2"/>
    <dgm:cxn modelId="{F03C321B-2607-48F4-8B68-E7C02BABCF30}" srcId="{2F1152EF-376B-4FDB-82D9-83BF36050A3D}" destId="{8494E7A0-180C-46AD-88E8-CE3BB91BEFFA}" srcOrd="0" destOrd="0" parTransId="{991D4960-F428-467B-BCCB-F1166A4A1324}" sibTransId="{6C322E46-64A0-4BE6-9CA0-835E74A789D0}"/>
    <dgm:cxn modelId="{0BB9591E-71E4-477A-B0A0-0EF53B50AEC5}" srcId="{9F19577F-FE82-4F9F-AF5E-6670C25C600D}" destId="{2389821F-FB9F-43FC-BF2F-ADB609BA9D74}" srcOrd="0" destOrd="0" parTransId="{8CD7E027-FD98-4683-AB17-CD54EB2AB54C}" sibTransId="{3F4C4F11-BC3F-44EA-ADE9-E53F4670BE53}"/>
    <dgm:cxn modelId="{37A00F1F-795A-4A8E-9357-7992A31028FD}" srcId="{2389821F-FB9F-43FC-BF2F-ADB609BA9D74}" destId="{4D51F5FA-0B12-4776-9260-DF1C43351926}" srcOrd="1" destOrd="0" parTransId="{F9BED190-37BD-40CF-9C33-8774CC5576A4}" sibTransId="{369235C5-E185-4ECF-9121-026782F9E3C0}"/>
    <dgm:cxn modelId="{812F6B2A-017D-4469-AC8F-8BFCFA78DB74}" type="presOf" srcId="{349661F0-0DAE-40F8-9064-EF87C7B5C3C6}" destId="{E0A4F3E7-5958-417C-B134-4B8DB49FD6C9}" srcOrd="0" destOrd="0" presId="urn:microsoft.com/office/officeart/2005/8/layout/hierarchy2"/>
    <dgm:cxn modelId="{0AB2CB2B-C5A3-45F3-B5EA-7331504C4D65}" type="presOf" srcId="{2389821F-FB9F-43FC-BF2F-ADB609BA9D74}" destId="{55997146-923C-4E15-8C97-352F2FE75943}" srcOrd="0" destOrd="0" presId="urn:microsoft.com/office/officeart/2005/8/layout/hierarchy2"/>
    <dgm:cxn modelId="{1921F838-372B-4065-A3B1-4814BBA1EC42}" type="presOf" srcId="{DC80BBC6-BD58-4D26-A3CB-05383492A33E}" destId="{0D9C21F2-347C-47E0-BC9B-EC137AF8E536}" srcOrd="0" destOrd="0" presId="urn:microsoft.com/office/officeart/2005/8/layout/hierarchy2"/>
    <dgm:cxn modelId="{DBA1936B-2F6B-45FF-A0CF-E64DB156DB10}" type="presOf" srcId="{B1E60503-3FAF-4B19-854A-D93A2AA8A82D}" destId="{0766AB01-281A-4952-BA67-FEE9740C6F8E}" srcOrd="0" destOrd="0" presId="urn:microsoft.com/office/officeart/2005/8/layout/hierarchy2"/>
    <dgm:cxn modelId="{21C9684D-1155-4E93-A077-7C8E8E609176}" srcId="{2389821F-FB9F-43FC-BF2F-ADB609BA9D74}" destId="{2F1152EF-376B-4FDB-82D9-83BF36050A3D}" srcOrd="2" destOrd="0" parTransId="{B1E60503-3FAF-4B19-854A-D93A2AA8A82D}" sibTransId="{E9039ED1-3AF6-4797-BD0E-5952C08F3A64}"/>
    <dgm:cxn modelId="{920B6D6D-5CF9-44CF-865D-7431780EDEC3}" srcId="{2389821F-FB9F-43FC-BF2F-ADB609BA9D74}" destId="{349661F0-0DAE-40F8-9064-EF87C7B5C3C6}" srcOrd="3" destOrd="0" parTransId="{334BB168-C1B2-4982-9FAD-9ACA056DD694}" sibTransId="{4130E6A3-0673-43E5-8456-29FE9779DD2B}"/>
    <dgm:cxn modelId="{B7E53C74-B6FD-4979-B5F1-61B3F2A7FD86}" srcId="{2389821F-FB9F-43FC-BF2F-ADB609BA9D74}" destId="{39474527-7E6D-41EF-BB7C-479C0100A2DD}" srcOrd="0" destOrd="0" parTransId="{E6C78D9C-5229-4A20-88A0-DFD66ACCFABA}" sibTransId="{773D81EF-9AAA-4C61-8324-980607DF015E}"/>
    <dgm:cxn modelId="{5AA45356-7D4A-4D70-AC57-B749F97962A2}" type="presOf" srcId="{E6C78D9C-5229-4A20-88A0-DFD66ACCFABA}" destId="{4DE7D91E-5BAF-4A20-933A-C39C6D4C499E}" srcOrd="1" destOrd="0" presId="urn:microsoft.com/office/officeart/2005/8/layout/hierarchy2"/>
    <dgm:cxn modelId="{EF34EA5A-ED51-428C-8490-998B51C8E167}" type="presOf" srcId="{B1E60503-3FAF-4B19-854A-D93A2AA8A82D}" destId="{A8430994-08DF-4E30-BF79-A45123DC55F4}" srcOrd="1" destOrd="0" presId="urn:microsoft.com/office/officeart/2005/8/layout/hierarchy2"/>
    <dgm:cxn modelId="{2F637F96-D803-441F-8C08-5FD8A3DE8149}" type="presOf" srcId="{39474527-7E6D-41EF-BB7C-479C0100A2DD}" destId="{74F6E6FE-F4A8-4BBA-B2CE-A99361E5E2B7}" srcOrd="0" destOrd="0" presId="urn:microsoft.com/office/officeart/2005/8/layout/hierarchy2"/>
    <dgm:cxn modelId="{2A24529B-CCEC-47B7-9935-C967088123C2}" type="presOf" srcId="{F9BED190-37BD-40CF-9C33-8774CC5576A4}" destId="{41436558-51F7-4EED-BAAF-915497B8F596}" srcOrd="1" destOrd="0" presId="urn:microsoft.com/office/officeart/2005/8/layout/hierarchy2"/>
    <dgm:cxn modelId="{747B4DA5-9380-4228-8239-05B48A853CDB}" type="presOf" srcId="{2F1152EF-376B-4FDB-82D9-83BF36050A3D}" destId="{3C9897E0-696B-4DA1-8C93-E2F0BFFE2FF2}" srcOrd="0" destOrd="0" presId="urn:microsoft.com/office/officeart/2005/8/layout/hierarchy2"/>
    <dgm:cxn modelId="{42003FA6-AE98-4B4D-A073-2D323A02DC65}" type="presOf" srcId="{991D4960-F428-467B-BCCB-F1166A4A1324}" destId="{DB1E1856-22A8-4FCA-9329-537A8455D55E}" srcOrd="1" destOrd="0" presId="urn:microsoft.com/office/officeart/2005/8/layout/hierarchy2"/>
    <dgm:cxn modelId="{349527C1-3403-40B8-AACF-4C461CE01062}" type="presOf" srcId="{4D51F5FA-0B12-4776-9260-DF1C43351926}" destId="{D20D59D2-C0DE-4A2E-9049-5CA0CF4282B8}" srcOrd="0" destOrd="0" presId="urn:microsoft.com/office/officeart/2005/8/layout/hierarchy2"/>
    <dgm:cxn modelId="{28C9F4CB-010E-40CF-8313-1B2A9819FE71}" type="presOf" srcId="{9F19577F-FE82-4F9F-AF5E-6670C25C600D}" destId="{1BEA8075-0364-4B6B-AAEB-C08EAD0EC744}" srcOrd="0" destOrd="0" presId="urn:microsoft.com/office/officeart/2005/8/layout/hierarchy2"/>
    <dgm:cxn modelId="{362335D1-5AF1-4D9F-8FF5-9A3C470D0B95}" type="presOf" srcId="{991D4960-F428-467B-BCCB-F1166A4A1324}" destId="{05946B8C-6175-4FF2-81FA-3434C86E728E}" srcOrd="0" destOrd="0" presId="urn:microsoft.com/office/officeart/2005/8/layout/hierarchy2"/>
    <dgm:cxn modelId="{3EFE0CDD-1D5B-45C5-81D8-F77CDB8FED85}" srcId="{2F1152EF-376B-4FDB-82D9-83BF36050A3D}" destId="{C3F02E63-4E86-4261-B6AA-DFF1ED120CF0}" srcOrd="1" destOrd="0" parTransId="{DC80BBC6-BD58-4D26-A3CB-05383492A33E}" sibTransId="{06154B67-9CFC-409C-A2D7-9825BA2240EC}"/>
    <dgm:cxn modelId="{3665F4E0-8B93-48EB-850E-17ABE37B3D19}" type="presOf" srcId="{E6C78D9C-5229-4A20-88A0-DFD66ACCFABA}" destId="{D7C8A226-44B4-4D4D-A579-43841C962502}" srcOrd="0" destOrd="0" presId="urn:microsoft.com/office/officeart/2005/8/layout/hierarchy2"/>
    <dgm:cxn modelId="{1922BEE1-2ECF-4BA5-8A3E-3CA1CE5F0A35}" type="presOf" srcId="{C3F02E63-4E86-4261-B6AA-DFF1ED120CF0}" destId="{651A2C10-C290-456B-BDCD-E99E6309CDBF}" srcOrd="0" destOrd="0" presId="urn:microsoft.com/office/officeart/2005/8/layout/hierarchy2"/>
    <dgm:cxn modelId="{05C49FE4-DF2C-4FDA-92C0-C03596959E28}" type="presOf" srcId="{334BB168-C1B2-4982-9FAD-9ACA056DD694}" destId="{0D9F368E-A036-4AE1-A634-57E47DCC020F}" srcOrd="0" destOrd="0" presId="urn:microsoft.com/office/officeart/2005/8/layout/hierarchy2"/>
    <dgm:cxn modelId="{2096D8EA-25D6-4B4B-8EB9-A9A663D98DC5}" type="presOf" srcId="{8494E7A0-180C-46AD-88E8-CE3BB91BEFFA}" destId="{CCEC61C2-B223-4E19-BFF2-23C6DA9A31F8}" srcOrd="0" destOrd="0" presId="urn:microsoft.com/office/officeart/2005/8/layout/hierarchy2"/>
    <dgm:cxn modelId="{3E0AFADC-16E6-46FA-BDE2-8584B49EEC9D}" type="presParOf" srcId="{1BEA8075-0364-4B6B-AAEB-C08EAD0EC744}" destId="{05E9ED90-1416-4F58-AA80-A01DD949A7C6}" srcOrd="0" destOrd="0" presId="urn:microsoft.com/office/officeart/2005/8/layout/hierarchy2"/>
    <dgm:cxn modelId="{B967CC18-BD9C-4532-87D6-65FF1138BDCD}" type="presParOf" srcId="{05E9ED90-1416-4F58-AA80-A01DD949A7C6}" destId="{55997146-923C-4E15-8C97-352F2FE75943}" srcOrd="0" destOrd="0" presId="urn:microsoft.com/office/officeart/2005/8/layout/hierarchy2"/>
    <dgm:cxn modelId="{EA0D49B8-E202-4C4D-AFD6-4AB36D16A8DB}" type="presParOf" srcId="{05E9ED90-1416-4F58-AA80-A01DD949A7C6}" destId="{4042E5A6-183C-4B71-8F1C-2A2DB63B01C9}" srcOrd="1" destOrd="0" presId="urn:microsoft.com/office/officeart/2005/8/layout/hierarchy2"/>
    <dgm:cxn modelId="{1A86718A-5BF3-4250-9ADB-60C96FF31B4B}" type="presParOf" srcId="{4042E5A6-183C-4B71-8F1C-2A2DB63B01C9}" destId="{D7C8A226-44B4-4D4D-A579-43841C962502}" srcOrd="0" destOrd="0" presId="urn:microsoft.com/office/officeart/2005/8/layout/hierarchy2"/>
    <dgm:cxn modelId="{B80E9C79-9A8F-408C-9FE3-2ACFBABA9F7C}" type="presParOf" srcId="{D7C8A226-44B4-4D4D-A579-43841C962502}" destId="{4DE7D91E-5BAF-4A20-933A-C39C6D4C499E}" srcOrd="0" destOrd="0" presId="urn:microsoft.com/office/officeart/2005/8/layout/hierarchy2"/>
    <dgm:cxn modelId="{949CF2F5-1012-4943-A9CE-E0BB3B20FB59}" type="presParOf" srcId="{4042E5A6-183C-4B71-8F1C-2A2DB63B01C9}" destId="{2E7D00CC-796C-4A0B-88DC-9E45A211E6EE}" srcOrd="1" destOrd="0" presId="urn:microsoft.com/office/officeart/2005/8/layout/hierarchy2"/>
    <dgm:cxn modelId="{C0117094-595B-4DE0-ABF6-CA4635E9DF69}" type="presParOf" srcId="{2E7D00CC-796C-4A0B-88DC-9E45A211E6EE}" destId="{74F6E6FE-F4A8-4BBA-B2CE-A99361E5E2B7}" srcOrd="0" destOrd="0" presId="urn:microsoft.com/office/officeart/2005/8/layout/hierarchy2"/>
    <dgm:cxn modelId="{CC972750-27EB-43D1-8617-32F93220CADE}" type="presParOf" srcId="{2E7D00CC-796C-4A0B-88DC-9E45A211E6EE}" destId="{2BD48A2C-B0D6-4F21-BF45-16174003D7D1}" srcOrd="1" destOrd="0" presId="urn:microsoft.com/office/officeart/2005/8/layout/hierarchy2"/>
    <dgm:cxn modelId="{E3483188-4A25-4578-AED2-A21178BA0477}" type="presParOf" srcId="{4042E5A6-183C-4B71-8F1C-2A2DB63B01C9}" destId="{2F2639F7-D004-41A4-8438-45647713CC6E}" srcOrd="2" destOrd="0" presId="urn:microsoft.com/office/officeart/2005/8/layout/hierarchy2"/>
    <dgm:cxn modelId="{0B6D53D3-259A-45D4-A7BD-769C60D211DB}" type="presParOf" srcId="{2F2639F7-D004-41A4-8438-45647713CC6E}" destId="{41436558-51F7-4EED-BAAF-915497B8F596}" srcOrd="0" destOrd="0" presId="urn:microsoft.com/office/officeart/2005/8/layout/hierarchy2"/>
    <dgm:cxn modelId="{05D423B0-C622-4F10-A758-650C4B9211BC}" type="presParOf" srcId="{4042E5A6-183C-4B71-8F1C-2A2DB63B01C9}" destId="{A6456D43-22E2-4755-8229-805C3CBF7967}" srcOrd="3" destOrd="0" presId="urn:microsoft.com/office/officeart/2005/8/layout/hierarchy2"/>
    <dgm:cxn modelId="{8690CDCC-1B29-43FC-AC7A-EEC547C14EA8}" type="presParOf" srcId="{A6456D43-22E2-4755-8229-805C3CBF7967}" destId="{D20D59D2-C0DE-4A2E-9049-5CA0CF4282B8}" srcOrd="0" destOrd="0" presId="urn:microsoft.com/office/officeart/2005/8/layout/hierarchy2"/>
    <dgm:cxn modelId="{2998999C-E511-4EAB-834C-F0DEDCA6BF4B}" type="presParOf" srcId="{A6456D43-22E2-4755-8229-805C3CBF7967}" destId="{4C46132A-2108-4265-8D25-47E7CB7686C7}" srcOrd="1" destOrd="0" presId="urn:microsoft.com/office/officeart/2005/8/layout/hierarchy2"/>
    <dgm:cxn modelId="{BB34FA69-E5C5-4107-8FD0-AF994C161EAA}" type="presParOf" srcId="{4042E5A6-183C-4B71-8F1C-2A2DB63B01C9}" destId="{0766AB01-281A-4952-BA67-FEE9740C6F8E}" srcOrd="4" destOrd="0" presId="urn:microsoft.com/office/officeart/2005/8/layout/hierarchy2"/>
    <dgm:cxn modelId="{1E210D7D-8B70-4CE5-A10D-02EFF87E6D50}" type="presParOf" srcId="{0766AB01-281A-4952-BA67-FEE9740C6F8E}" destId="{A8430994-08DF-4E30-BF79-A45123DC55F4}" srcOrd="0" destOrd="0" presId="urn:microsoft.com/office/officeart/2005/8/layout/hierarchy2"/>
    <dgm:cxn modelId="{10777A3E-C78B-43B4-B87C-8C05BE32F110}" type="presParOf" srcId="{4042E5A6-183C-4B71-8F1C-2A2DB63B01C9}" destId="{9C34AF38-9AE0-412C-A8E6-E58E5907B21F}" srcOrd="5" destOrd="0" presId="urn:microsoft.com/office/officeart/2005/8/layout/hierarchy2"/>
    <dgm:cxn modelId="{E1D35E10-5248-44E9-9ED3-11DBF4E244F8}" type="presParOf" srcId="{9C34AF38-9AE0-412C-A8E6-E58E5907B21F}" destId="{3C9897E0-696B-4DA1-8C93-E2F0BFFE2FF2}" srcOrd="0" destOrd="0" presId="urn:microsoft.com/office/officeart/2005/8/layout/hierarchy2"/>
    <dgm:cxn modelId="{35A26053-7276-4950-BBA4-D074115A845C}" type="presParOf" srcId="{9C34AF38-9AE0-412C-A8E6-E58E5907B21F}" destId="{6D7C65E1-8C57-4C9B-BCAD-D00BDEBABA2E}" srcOrd="1" destOrd="0" presId="urn:microsoft.com/office/officeart/2005/8/layout/hierarchy2"/>
    <dgm:cxn modelId="{477392EF-DB43-4ADE-9EA8-7C855EC11F00}" type="presParOf" srcId="{6D7C65E1-8C57-4C9B-BCAD-D00BDEBABA2E}" destId="{05946B8C-6175-4FF2-81FA-3434C86E728E}" srcOrd="0" destOrd="0" presId="urn:microsoft.com/office/officeart/2005/8/layout/hierarchy2"/>
    <dgm:cxn modelId="{5979570B-9D88-470B-97D3-68A32427202C}" type="presParOf" srcId="{05946B8C-6175-4FF2-81FA-3434C86E728E}" destId="{DB1E1856-22A8-4FCA-9329-537A8455D55E}" srcOrd="0" destOrd="0" presId="urn:microsoft.com/office/officeart/2005/8/layout/hierarchy2"/>
    <dgm:cxn modelId="{D768B8EF-C52F-4442-8288-12B7B68E3FB8}" type="presParOf" srcId="{6D7C65E1-8C57-4C9B-BCAD-D00BDEBABA2E}" destId="{4299C256-B709-44BC-8454-29ADCE96243A}" srcOrd="1" destOrd="0" presId="urn:microsoft.com/office/officeart/2005/8/layout/hierarchy2"/>
    <dgm:cxn modelId="{47A31C1D-B5F6-4FFF-B850-2F365222DCA6}" type="presParOf" srcId="{4299C256-B709-44BC-8454-29ADCE96243A}" destId="{CCEC61C2-B223-4E19-BFF2-23C6DA9A31F8}" srcOrd="0" destOrd="0" presId="urn:microsoft.com/office/officeart/2005/8/layout/hierarchy2"/>
    <dgm:cxn modelId="{20B5E62D-DBB6-4A72-93A2-2F894DDB12E3}" type="presParOf" srcId="{4299C256-B709-44BC-8454-29ADCE96243A}" destId="{0A9368A5-2C47-4ECA-9183-CE150025477F}" srcOrd="1" destOrd="0" presId="urn:microsoft.com/office/officeart/2005/8/layout/hierarchy2"/>
    <dgm:cxn modelId="{AC8E6F66-B32D-477E-BFBC-1F6333048D94}" type="presParOf" srcId="{6D7C65E1-8C57-4C9B-BCAD-D00BDEBABA2E}" destId="{0D9C21F2-347C-47E0-BC9B-EC137AF8E536}" srcOrd="2" destOrd="0" presId="urn:microsoft.com/office/officeart/2005/8/layout/hierarchy2"/>
    <dgm:cxn modelId="{6A27F48D-5E19-4D81-8DF6-DD5C8F7F858B}" type="presParOf" srcId="{0D9C21F2-347C-47E0-BC9B-EC137AF8E536}" destId="{ACD8EF78-F055-4B7D-BB2E-2A18FFFDE88D}" srcOrd="0" destOrd="0" presId="urn:microsoft.com/office/officeart/2005/8/layout/hierarchy2"/>
    <dgm:cxn modelId="{B673D1F4-5C9B-4AF1-BC8B-E87FDEB7DE08}" type="presParOf" srcId="{6D7C65E1-8C57-4C9B-BCAD-D00BDEBABA2E}" destId="{6D7DEF2D-50CE-4B22-8CCA-D2AFA60C5C29}" srcOrd="3" destOrd="0" presId="urn:microsoft.com/office/officeart/2005/8/layout/hierarchy2"/>
    <dgm:cxn modelId="{A8A68E25-6141-4B6E-9590-C2F0BD3104D5}" type="presParOf" srcId="{6D7DEF2D-50CE-4B22-8CCA-D2AFA60C5C29}" destId="{651A2C10-C290-456B-BDCD-E99E6309CDBF}" srcOrd="0" destOrd="0" presId="urn:microsoft.com/office/officeart/2005/8/layout/hierarchy2"/>
    <dgm:cxn modelId="{1AD99CF0-E884-468D-8987-DD7E05358DDE}" type="presParOf" srcId="{6D7DEF2D-50CE-4B22-8CCA-D2AFA60C5C29}" destId="{7824E213-6FB7-4B27-AA48-EC5E7CAD2481}" srcOrd="1" destOrd="0" presId="urn:microsoft.com/office/officeart/2005/8/layout/hierarchy2"/>
    <dgm:cxn modelId="{77AC2878-9602-416B-91C0-F8885CED79F1}" type="presParOf" srcId="{4042E5A6-183C-4B71-8F1C-2A2DB63B01C9}" destId="{0D9F368E-A036-4AE1-A634-57E47DCC020F}" srcOrd="6" destOrd="0" presId="urn:microsoft.com/office/officeart/2005/8/layout/hierarchy2"/>
    <dgm:cxn modelId="{83448480-142A-4A19-B33A-3A51EA8A58AA}" type="presParOf" srcId="{0D9F368E-A036-4AE1-A634-57E47DCC020F}" destId="{8C95A5B4-1EB5-4992-9165-307E249FE17F}" srcOrd="0" destOrd="0" presId="urn:microsoft.com/office/officeart/2005/8/layout/hierarchy2"/>
    <dgm:cxn modelId="{CF6558EA-64D8-47E6-B245-D3E5E4F71D8B}" type="presParOf" srcId="{4042E5A6-183C-4B71-8F1C-2A2DB63B01C9}" destId="{C8F8D42D-A1A2-4E06-825C-0A34C444D4EE}" srcOrd="7" destOrd="0" presId="urn:microsoft.com/office/officeart/2005/8/layout/hierarchy2"/>
    <dgm:cxn modelId="{794C815D-836F-4A5F-9A12-1C1D1523C47C}" type="presParOf" srcId="{C8F8D42D-A1A2-4E06-825C-0A34C444D4EE}" destId="{E0A4F3E7-5958-417C-B134-4B8DB49FD6C9}" srcOrd="0" destOrd="0" presId="urn:microsoft.com/office/officeart/2005/8/layout/hierarchy2"/>
    <dgm:cxn modelId="{8EA85A12-C711-4D1D-BC3B-FFAA22BF78B9}" type="presParOf" srcId="{C8F8D42D-A1A2-4E06-825C-0A34C444D4EE}" destId="{DC6ED975-5495-4C94-918E-DA553B01E433}"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BEBB0D3-3074-422F-BBC3-138FDBED439F}" type="doc">
      <dgm:prSet loTypeId="urn:microsoft.com/office/officeart/2005/8/layout/default" loCatId="list" qsTypeId="urn:microsoft.com/office/officeart/2005/8/quickstyle/simple1" qsCatId="simple" csTypeId="urn:microsoft.com/office/officeart/2005/8/colors/colorful3" csCatId="colorful"/>
      <dgm:spPr/>
      <dgm:t>
        <a:bodyPr/>
        <a:lstStyle/>
        <a:p>
          <a:endParaRPr lang="en-IN"/>
        </a:p>
      </dgm:t>
    </dgm:pt>
    <dgm:pt modelId="{AE51A8DA-07CB-49AA-A980-AF442485321C}">
      <dgm:prSet/>
      <dgm:spPr/>
      <dgm:t>
        <a:bodyPr/>
        <a:lstStyle/>
        <a:p>
          <a:pPr rtl="0"/>
          <a:r>
            <a:rPr lang="en-IN" dirty="0">
              <a:solidFill>
                <a:schemeClr val="tx1"/>
              </a:solidFill>
            </a:rPr>
            <a:t>Management of Risk</a:t>
          </a:r>
        </a:p>
      </dgm:t>
    </dgm:pt>
    <dgm:pt modelId="{4E7E6712-D3E5-4234-97E4-5135AC993D0C}" type="parTrans" cxnId="{33DC0C34-FA11-47D9-B4AE-466DFBC1828E}">
      <dgm:prSet/>
      <dgm:spPr/>
      <dgm:t>
        <a:bodyPr/>
        <a:lstStyle/>
        <a:p>
          <a:endParaRPr lang="en-IN"/>
        </a:p>
      </dgm:t>
    </dgm:pt>
    <dgm:pt modelId="{BAE5C666-8930-4572-8126-CDEBC1B7737E}" type="sibTrans" cxnId="{33DC0C34-FA11-47D9-B4AE-466DFBC1828E}">
      <dgm:prSet/>
      <dgm:spPr/>
      <dgm:t>
        <a:bodyPr/>
        <a:lstStyle/>
        <a:p>
          <a:endParaRPr lang="en-IN"/>
        </a:p>
      </dgm:t>
    </dgm:pt>
    <dgm:pt modelId="{8C870335-68A4-44EE-95E5-7725E66BBFD1}">
      <dgm:prSet/>
      <dgm:spPr/>
      <dgm:t>
        <a:bodyPr/>
        <a:lstStyle/>
        <a:p>
          <a:pPr rtl="0"/>
          <a:r>
            <a:rPr lang="en-IN" dirty="0">
              <a:solidFill>
                <a:schemeClr val="tx1"/>
              </a:solidFill>
            </a:rPr>
            <a:t>Price Discovery</a:t>
          </a:r>
        </a:p>
      </dgm:t>
    </dgm:pt>
    <dgm:pt modelId="{38D5D3A1-552E-43E3-9DF8-4491C84A92A1}" type="parTrans" cxnId="{80857946-9F8B-4AD3-8327-FBBA94D29CC7}">
      <dgm:prSet/>
      <dgm:spPr/>
      <dgm:t>
        <a:bodyPr/>
        <a:lstStyle/>
        <a:p>
          <a:endParaRPr lang="en-IN"/>
        </a:p>
      </dgm:t>
    </dgm:pt>
    <dgm:pt modelId="{1E20A812-611F-4D88-94DD-98684555A209}" type="sibTrans" cxnId="{80857946-9F8B-4AD3-8327-FBBA94D29CC7}">
      <dgm:prSet/>
      <dgm:spPr/>
      <dgm:t>
        <a:bodyPr/>
        <a:lstStyle/>
        <a:p>
          <a:endParaRPr lang="en-IN"/>
        </a:p>
      </dgm:t>
    </dgm:pt>
    <dgm:pt modelId="{1F962471-DC5D-4A1C-B158-C4C66DEA5CA4}">
      <dgm:prSet/>
      <dgm:spPr/>
      <dgm:t>
        <a:bodyPr/>
        <a:lstStyle/>
        <a:p>
          <a:pPr rtl="0"/>
          <a:r>
            <a:rPr lang="en-IN" dirty="0">
              <a:solidFill>
                <a:schemeClr val="tx1"/>
              </a:solidFill>
            </a:rPr>
            <a:t>Liquidity &amp; Reduce transaction cost</a:t>
          </a:r>
        </a:p>
      </dgm:t>
    </dgm:pt>
    <dgm:pt modelId="{71BC640F-A4E1-4823-9302-20AAFC43EE16}" type="parTrans" cxnId="{EAEAB9DE-1AD7-4541-A034-70E077736708}">
      <dgm:prSet/>
      <dgm:spPr/>
      <dgm:t>
        <a:bodyPr/>
        <a:lstStyle/>
        <a:p>
          <a:endParaRPr lang="en-IN"/>
        </a:p>
      </dgm:t>
    </dgm:pt>
    <dgm:pt modelId="{F7D2513B-6B1C-40FB-903A-FA59A0C4A053}" type="sibTrans" cxnId="{EAEAB9DE-1AD7-4541-A034-70E077736708}">
      <dgm:prSet/>
      <dgm:spPr/>
      <dgm:t>
        <a:bodyPr/>
        <a:lstStyle/>
        <a:p>
          <a:endParaRPr lang="en-IN"/>
        </a:p>
      </dgm:t>
    </dgm:pt>
    <dgm:pt modelId="{C8BB2951-8AD6-407D-84EF-7699FA18C968}">
      <dgm:prSet/>
      <dgm:spPr/>
      <dgm:t>
        <a:bodyPr/>
        <a:lstStyle/>
        <a:p>
          <a:pPr rtl="0"/>
          <a:r>
            <a:rPr lang="en-IN" dirty="0">
              <a:solidFill>
                <a:schemeClr val="tx1"/>
              </a:solidFill>
            </a:rPr>
            <a:t>Measurement of Market</a:t>
          </a:r>
        </a:p>
      </dgm:t>
    </dgm:pt>
    <dgm:pt modelId="{CBBF44A2-B63F-45EA-AB37-6C9CE5061CF6}" type="parTrans" cxnId="{68AD6CB2-5917-49E1-93F4-3086046ABB6C}">
      <dgm:prSet/>
      <dgm:spPr/>
      <dgm:t>
        <a:bodyPr/>
        <a:lstStyle/>
        <a:p>
          <a:endParaRPr lang="en-IN"/>
        </a:p>
      </dgm:t>
    </dgm:pt>
    <dgm:pt modelId="{7CD9A7FC-FFD5-4718-901B-F90438AAD8CF}" type="sibTrans" cxnId="{68AD6CB2-5917-49E1-93F4-3086046ABB6C}">
      <dgm:prSet/>
      <dgm:spPr/>
      <dgm:t>
        <a:bodyPr/>
        <a:lstStyle/>
        <a:p>
          <a:endParaRPr lang="en-IN"/>
        </a:p>
      </dgm:t>
    </dgm:pt>
    <dgm:pt modelId="{4FCC5993-2515-40BE-BA36-2C965E4AD125}">
      <dgm:prSet/>
      <dgm:spPr/>
      <dgm:t>
        <a:bodyPr/>
        <a:lstStyle/>
        <a:p>
          <a:pPr rtl="0"/>
          <a:r>
            <a:rPr lang="en-IN" dirty="0">
              <a:solidFill>
                <a:schemeClr val="tx1"/>
              </a:solidFill>
            </a:rPr>
            <a:t>Efficiency in trading</a:t>
          </a:r>
        </a:p>
      </dgm:t>
    </dgm:pt>
    <dgm:pt modelId="{50DCB59D-0986-438F-B7DA-5B11FD30FADB}" type="parTrans" cxnId="{27C7306D-396A-40B1-9879-CEFA3FFBFD16}">
      <dgm:prSet/>
      <dgm:spPr/>
      <dgm:t>
        <a:bodyPr/>
        <a:lstStyle/>
        <a:p>
          <a:endParaRPr lang="en-IN"/>
        </a:p>
      </dgm:t>
    </dgm:pt>
    <dgm:pt modelId="{171B62C2-EBC2-4AA4-856F-815A6DDF7CAB}" type="sibTrans" cxnId="{27C7306D-396A-40B1-9879-CEFA3FFBFD16}">
      <dgm:prSet/>
      <dgm:spPr/>
      <dgm:t>
        <a:bodyPr/>
        <a:lstStyle/>
        <a:p>
          <a:endParaRPr lang="en-IN"/>
        </a:p>
      </dgm:t>
    </dgm:pt>
    <dgm:pt modelId="{D93F70A3-9461-4771-B20B-C82F8D1F7EFD}">
      <dgm:prSet/>
      <dgm:spPr/>
      <dgm:t>
        <a:bodyPr/>
        <a:lstStyle/>
        <a:p>
          <a:pPr rtl="0"/>
          <a:r>
            <a:rPr lang="en-IN" dirty="0">
              <a:solidFill>
                <a:schemeClr val="tx1"/>
              </a:solidFill>
            </a:rPr>
            <a:t>Speculation &amp; Arbitrage</a:t>
          </a:r>
        </a:p>
      </dgm:t>
    </dgm:pt>
    <dgm:pt modelId="{7D573179-7565-4DD3-8FC7-57156EED5574}" type="parTrans" cxnId="{8D27ECB5-4E37-4898-A70A-5EC968BECC0C}">
      <dgm:prSet/>
      <dgm:spPr/>
      <dgm:t>
        <a:bodyPr/>
        <a:lstStyle/>
        <a:p>
          <a:endParaRPr lang="en-IN"/>
        </a:p>
      </dgm:t>
    </dgm:pt>
    <dgm:pt modelId="{B60D6F49-284C-4287-AF17-D03F0ABEBA09}" type="sibTrans" cxnId="{8D27ECB5-4E37-4898-A70A-5EC968BECC0C}">
      <dgm:prSet/>
      <dgm:spPr/>
      <dgm:t>
        <a:bodyPr/>
        <a:lstStyle/>
        <a:p>
          <a:endParaRPr lang="en-IN"/>
        </a:p>
      </dgm:t>
    </dgm:pt>
    <dgm:pt modelId="{52C3B9B4-4004-41DE-91FE-4ED4C0C12670}">
      <dgm:prSet/>
      <dgm:spPr/>
      <dgm:t>
        <a:bodyPr/>
        <a:lstStyle/>
        <a:p>
          <a:pPr rtl="0"/>
          <a:r>
            <a:rPr lang="en-IN" dirty="0">
              <a:solidFill>
                <a:schemeClr val="tx1"/>
              </a:solidFill>
            </a:rPr>
            <a:t>Hedging</a:t>
          </a:r>
        </a:p>
      </dgm:t>
    </dgm:pt>
    <dgm:pt modelId="{F92AB52C-D2E3-4C80-A3E9-04FDB1C42029}" type="parTrans" cxnId="{F4958017-DFFE-402A-9DB9-E0A6895D42A5}">
      <dgm:prSet/>
      <dgm:spPr/>
      <dgm:t>
        <a:bodyPr/>
        <a:lstStyle/>
        <a:p>
          <a:endParaRPr lang="en-IN"/>
        </a:p>
      </dgm:t>
    </dgm:pt>
    <dgm:pt modelId="{9DD0FDB7-C2A3-40B1-A487-72A415F29DEE}" type="sibTrans" cxnId="{F4958017-DFFE-402A-9DB9-E0A6895D42A5}">
      <dgm:prSet/>
      <dgm:spPr/>
      <dgm:t>
        <a:bodyPr/>
        <a:lstStyle/>
        <a:p>
          <a:endParaRPr lang="en-IN"/>
        </a:p>
      </dgm:t>
    </dgm:pt>
    <dgm:pt modelId="{33486ED5-3F16-4A69-ABDD-2B4BD4F1D582}">
      <dgm:prSet/>
      <dgm:spPr/>
      <dgm:t>
        <a:bodyPr/>
        <a:lstStyle/>
        <a:p>
          <a:pPr rtl="0"/>
          <a:r>
            <a:rPr lang="en-IN" dirty="0">
              <a:solidFill>
                <a:schemeClr val="tx1"/>
              </a:solidFill>
            </a:rPr>
            <a:t>Price Stabilisation </a:t>
          </a:r>
        </a:p>
      </dgm:t>
    </dgm:pt>
    <dgm:pt modelId="{00CDF6A9-2708-4AFB-AD9A-4870C0C8638E}" type="parTrans" cxnId="{919EF80C-B639-4EC7-9DBE-979D14CBDE49}">
      <dgm:prSet/>
      <dgm:spPr/>
      <dgm:t>
        <a:bodyPr/>
        <a:lstStyle/>
        <a:p>
          <a:endParaRPr lang="en-IN"/>
        </a:p>
      </dgm:t>
    </dgm:pt>
    <dgm:pt modelId="{1F7AE186-B37F-473B-961B-D4D629729C5A}" type="sibTrans" cxnId="{919EF80C-B639-4EC7-9DBE-979D14CBDE49}">
      <dgm:prSet/>
      <dgm:spPr/>
      <dgm:t>
        <a:bodyPr/>
        <a:lstStyle/>
        <a:p>
          <a:endParaRPr lang="en-IN"/>
        </a:p>
      </dgm:t>
    </dgm:pt>
    <dgm:pt modelId="{15B9E7C4-5BC5-4694-94A9-684B0A33DFA3}">
      <dgm:prSet/>
      <dgm:spPr/>
      <dgm:t>
        <a:bodyPr/>
        <a:lstStyle/>
        <a:p>
          <a:pPr rtl="0"/>
          <a:r>
            <a:rPr lang="en-IN" dirty="0">
              <a:solidFill>
                <a:schemeClr val="tx1"/>
              </a:solidFill>
            </a:rPr>
            <a:t>Gearing of value</a:t>
          </a:r>
        </a:p>
      </dgm:t>
    </dgm:pt>
    <dgm:pt modelId="{13F5FF76-8180-4CCF-903A-9C1210357391}" type="parTrans" cxnId="{2BA6D20A-7651-4455-9352-F5BEA9E22643}">
      <dgm:prSet/>
      <dgm:spPr/>
      <dgm:t>
        <a:bodyPr/>
        <a:lstStyle/>
        <a:p>
          <a:endParaRPr lang="en-IN"/>
        </a:p>
      </dgm:t>
    </dgm:pt>
    <dgm:pt modelId="{FE0A0003-6B80-493D-963C-166C0BC2368D}" type="sibTrans" cxnId="{2BA6D20A-7651-4455-9352-F5BEA9E22643}">
      <dgm:prSet/>
      <dgm:spPr/>
      <dgm:t>
        <a:bodyPr/>
        <a:lstStyle/>
        <a:p>
          <a:endParaRPr lang="en-IN"/>
        </a:p>
      </dgm:t>
    </dgm:pt>
    <dgm:pt modelId="{434D0B3F-8A5D-4849-946C-3FB3CBA2E54A}">
      <dgm:prSet/>
      <dgm:spPr/>
      <dgm:t>
        <a:bodyPr/>
        <a:lstStyle/>
        <a:p>
          <a:pPr rtl="0"/>
          <a:r>
            <a:rPr lang="en-IN" dirty="0">
              <a:solidFill>
                <a:schemeClr val="tx1"/>
              </a:solidFill>
            </a:rPr>
            <a:t>Develop the complete markets</a:t>
          </a:r>
        </a:p>
      </dgm:t>
    </dgm:pt>
    <dgm:pt modelId="{523FF0B2-876A-45A8-9DB9-F770FD05463D}" type="parTrans" cxnId="{41D1D8B0-10F2-4F28-891F-D52B5089FE46}">
      <dgm:prSet/>
      <dgm:spPr/>
      <dgm:t>
        <a:bodyPr/>
        <a:lstStyle/>
        <a:p>
          <a:endParaRPr lang="en-IN"/>
        </a:p>
      </dgm:t>
    </dgm:pt>
    <dgm:pt modelId="{72A5F4B2-058C-45F8-BF1C-83290281A279}" type="sibTrans" cxnId="{41D1D8B0-10F2-4F28-891F-D52B5089FE46}">
      <dgm:prSet/>
      <dgm:spPr/>
      <dgm:t>
        <a:bodyPr/>
        <a:lstStyle/>
        <a:p>
          <a:endParaRPr lang="en-IN"/>
        </a:p>
      </dgm:t>
    </dgm:pt>
    <dgm:pt modelId="{B8AE62DC-E52A-4C6B-B40B-49A7CB622E47}">
      <dgm:prSet/>
      <dgm:spPr/>
      <dgm:t>
        <a:bodyPr/>
        <a:lstStyle/>
        <a:p>
          <a:pPr rtl="0"/>
          <a:r>
            <a:rPr lang="en-IN" dirty="0">
              <a:solidFill>
                <a:schemeClr val="tx1"/>
              </a:solidFill>
            </a:rPr>
            <a:t>Encourage competition</a:t>
          </a:r>
        </a:p>
      </dgm:t>
    </dgm:pt>
    <dgm:pt modelId="{22E14197-9435-4BBD-B9C5-F16738B2D9B7}" type="parTrans" cxnId="{E5A49A01-0846-4A23-B5F6-1760CDBAB658}">
      <dgm:prSet/>
      <dgm:spPr/>
      <dgm:t>
        <a:bodyPr/>
        <a:lstStyle/>
        <a:p>
          <a:endParaRPr lang="en-IN"/>
        </a:p>
      </dgm:t>
    </dgm:pt>
    <dgm:pt modelId="{E648D3BA-1E4E-4084-8599-D1138D912F5B}" type="sibTrans" cxnId="{E5A49A01-0846-4A23-B5F6-1760CDBAB658}">
      <dgm:prSet/>
      <dgm:spPr/>
      <dgm:t>
        <a:bodyPr/>
        <a:lstStyle/>
        <a:p>
          <a:endParaRPr lang="en-IN"/>
        </a:p>
      </dgm:t>
    </dgm:pt>
    <dgm:pt modelId="{7B0FF138-30D1-4DFB-A470-4F692882AD9A}" type="pres">
      <dgm:prSet presAssocID="{6BEBB0D3-3074-422F-BBC3-138FDBED439F}" presName="diagram" presStyleCnt="0">
        <dgm:presLayoutVars>
          <dgm:dir/>
          <dgm:resizeHandles val="exact"/>
        </dgm:presLayoutVars>
      </dgm:prSet>
      <dgm:spPr/>
    </dgm:pt>
    <dgm:pt modelId="{00CA5A25-E063-4BF0-A3F8-9DCDF891B99D}" type="pres">
      <dgm:prSet presAssocID="{AE51A8DA-07CB-49AA-A980-AF442485321C}" presName="node" presStyleLbl="node1" presStyleIdx="0" presStyleCnt="11">
        <dgm:presLayoutVars>
          <dgm:bulletEnabled val="1"/>
        </dgm:presLayoutVars>
      </dgm:prSet>
      <dgm:spPr/>
    </dgm:pt>
    <dgm:pt modelId="{415F000B-C73D-4127-9FE7-83BE0197400F}" type="pres">
      <dgm:prSet presAssocID="{BAE5C666-8930-4572-8126-CDEBC1B7737E}" presName="sibTrans" presStyleCnt="0"/>
      <dgm:spPr/>
    </dgm:pt>
    <dgm:pt modelId="{4725F9C2-AC1B-4DF9-BA68-112D819BE804}" type="pres">
      <dgm:prSet presAssocID="{8C870335-68A4-44EE-95E5-7725E66BBFD1}" presName="node" presStyleLbl="node1" presStyleIdx="1" presStyleCnt="11">
        <dgm:presLayoutVars>
          <dgm:bulletEnabled val="1"/>
        </dgm:presLayoutVars>
      </dgm:prSet>
      <dgm:spPr/>
    </dgm:pt>
    <dgm:pt modelId="{62328215-736D-4BFF-A767-54570DC1B377}" type="pres">
      <dgm:prSet presAssocID="{1E20A812-611F-4D88-94DD-98684555A209}" presName="sibTrans" presStyleCnt="0"/>
      <dgm:spPr/>
    </dgm:pt>
    <dgm:pt modelId="{C34DBD99-7E6F-462E-8506-8F7064B897D8}" type="pres">
      <dgm:prSet presAssocID="{1F962471-DC5D-4A1C-B158-C4C66DEA5CA4}" presName="node" presStyleLbl="node1" presStyleIdx="2" presStyleCnt="11">
        <dgm:presLayoutVars>
          <dgm:bulletEnabled val="1"/>
        </dgm:presLayoutVars>
      </dgm:prSet>
      <dgm:spPr/>
    </dgm:pt>
    <dgm:pt modelId="{B7ED81D8-F0C4-4D1D-88E5-4309BA5080C1}" type="pres">
      <dgm:prSet presAssocID="{F7D2513B-6B1C-40FB-903A-FA59A0C4A053}" presName="sibTrans" presStyleCnt="0"/>
      <dgm:spPr/>
    </dgm:pt>
    <dgm:pt modelId="{954C9E2B-19C1-43EC-9E94-2AE613C4B387}" type="pres">
      <dgm:prSet presAssocID="{C8BB2951-8AD6-407D-84EF-7699FA18C968}" presName="node" presStyleLbl="node1" presStyleIdx="3" presStyleCnt="11">
        <dgm:presLayoutVars>
          <dgm:bulletEnabled val="1"/>
        </dgm:presLayoutVars>
      </dgm:prSet>
      <dgm:spPr/>
    </dgm:pt>
    <dgm:pt modelId="{BFC2545F-1D9C-42EC-845C-D7D0E438AEEA}" type="pres">
      <dgm:prSet presAssocID="{7CD9A7FC-FFD5-4718-901B-F90438AAD8CF}" presName="sibTrans" presStyleCnt="0"/>
      <dgm:spPr/>
    </dgm:pt>
    <dgm:pt modelId="{C1F9E239-DA24-4BE7-BC05-09AE414FFAD2}" type="pres">
      <dgm:prSet presAssocID="{4FCC5993-2515-40BE-BA36-2C965E4AD125}" presName="node" presStyleLbl="node1" presStyleIdx="4" presStyleCnt="11">
        <dgm:presLayoutVars>
          <dgm:bulletEnabled val="1"/>
        </dgm:presLayoutVars>
      </dgm:prSet>
      <dgm:spPr/>
    </dgm:pt>
    <dgm:pt modelId="{9FA5A47F-6ED4-4358-8287-0B228D490E17}" type="pres">
      <dgm:prSet presAssocID="{171B62C2-EBC2-4AA4-856F-815A6DDF7CAB}" presName="sibTrans" presStyleCnt="0"/>
      <dgm:spPr/>
    </dgm:pt>
    <dgm:pt modelId="{CF0417F7-5CAB-455F-ACB4-0F757D6257E7}" type="pres">
      <dgm:prSet presAssocID="{D93F70A3-9461-4771-B20B-C82F8D1F7EFD}" presName="node" presStyleLbl="node1" presStyleIdx="5" presStyleCnt="11">
        <dgm:presLayoutVars>
          <dgm:bulletEnabled val="1"/>
        </dgm:presLayoutVars>
      </dgm:prSet>
      <dgm:spPr/>
    </dgm:pt>
    <dgm:pt modelId="{A1743500-A5F3-46FC-9279-0F936F248F3C}" type="pres">
      <dgm:prSet presAssocID="{B60D6F49-284C-4287-AF17-D03F0ABEBA09}" presName="sibTrans" presStyleCnt="0"/>
      <dgm:spPr/>
    </dgm:pt>
    <dgm:pt modelId="{1C88AFAC-ACE9-4514-A5B6-2660F9FAA85F}" type="pres">
      <dgm:prSet presAssocID="{52C3B9B4-4004-41DE-91FE-4ED4C0C12670}" presName="node" presStyleLbl="node1" presStyleIdx="6" presStyleCnt="11">
        <dgm:presLayoutVars>
          <dgm:bulletEnabled val="1"/>
        </dgm:presLayoutVars>
      </dgm:prSet>
      <dgm:spPr/>
    </dgm:pt>
    <dgm:pt modelId="{A63871E2-1BF3-47E1-9881-C70EEC8E4722}" type="pres">
      <dgm:prSet presAssocID="{9DD0FDB7-C2A3-40B1-A487-72A415F29DEE}" presName="sibTrans" presStyleCnt="0"/>
      <dgm:spPr/>
    </dgm:pt>
    <dgm:pt modelId="{1BDDE3BE-2E58-4FF0-86AE-03AF5BB2B3A7}" type="pres">
      <dgm:prSet presAssocID="{33486ED5-3F16-4A69-ABDD-2B4BD4F1D582}" presName="node" presStyleLbl="node1" presStyleIdx="7" presStyleCnt="11">
        <dgm:presLayoutVars>
          <dgm:bulletEnabled val="1"/>
        </dgm:presLayoutVars>
      </dgm:prSet>
      <dgm:spPr/>
    </dgm:pt>
    <dgm:pt modelId="{FC3FAA02-A448-4CD2-86E8-1ECBCAB51EDC}" type="pres">
      <dgm:prSet presAssocID="{1F7AE186-B37F-473B-961B-D4D629729C5A}" presName="sibTrans" presStyleCnt="0"/>
      <dgm:spPr/>
    </dgm:pt>
    <dgm:pt modelId="{4B794D85-8540-41E0-BD5D-806C6BC0CB10}" type="pres">
      <dgm:prSet presAssocID="{15B9E7C4-5BC5-4694-94A9-684B0A33DFA3}" presName="node" presStyleLbl="node1" presStyleIdx="8" presStyleCnt="11">
        <dgm:presLayoutVars>
          <dgm:bulletEnabled val="1"/>
        </dgm:presLayoutVars>
      </dgm:prSet>
      <dgm:spPr/>
    </dgm:pt>
    <dgm:pt modelId="{44396DA6-33CB-4BE6-8BD5-F361559805BE}" type="pres">
      <dgm:prSet presAssocID="{FE0A0003-6B80-493D-963C-166C0BC2368D}" presName="sibTrans" presStyleCnt="0"/>
      <dgm:spPr/>
    </dgm:pt>
    <dgm:pt modelId="{2F293CEB-546A-4C99-AD60-B13530ECC6E4}" type="pres">
      <dgm:prSet presAssocID="{434D0B3F-8A5D-4849-946C-3FB3CBA2E54A}" presName="node" presStyleLbl="node1" presStyleIdx="9" presStyleCnt="11">
        <dgm:presLayoutVars>
          <dgm:bulletEnabled val="1"/>
        </dgm:presLayoutVars>
      </dgm:prSet>
      <dgm:spPr/>
    </dgm:pt>
    <dgm:pt modelId="{55A50296-103D-4B6E-B4DE-EE5118217086}" type="pres">
      <dgm:prSet presAssocID="{72A5F4B2-058C-45F8-BF1C-83290281A279}" presName="sibTrans" presStyleCnt="0"/>
      <dgm:spPr/>
    </dgm:pt>
    <dgm:pt modelId="{4CD708DC-C9E7-4837-B574-77FC526FDAE2}" type="pres">
      <dgm:prSet presAssocID="{B8AE62DC-E52A-4C6B-B40B-49A7CB622E47}" presName="node" presStyleLbl="node1" presStyleIdx="10" presStyleCnt="11">
        <dgm:presLayoutVars>
          <dgm:bulletEnabled val="1"/>
        </dgm:presLayoutVars>
      </dgm:prSet>
      <dgm:spPr/>
    </dgm:pt>
  </dgm:ptLst>
  <dgm:cxnLst>
    <dgm:cxn modelId="{E5A49A01-0846-4A23-B5F6-1760CDBAB658}" srcId="{6BEBB0D3-3074-422F-BBC3-138FDBED439F}" destId="{B8AE62DC-E52A-4C6B-B40B-49A7CB622E47}" srcOrd="10" destOrd="0" parTransId="{22E14197-9435-4BBD-B9C5-F16738B2D9B7}" sibTransId="{E648D3BA-1E4E-4084-8599-D1138D912F5B}"/>
    <dgm:cxn modelId="{2BA6D20A-7651-4455-9352-F5BEA9E22643}" srcId="{6BEBB0D3-3074-422F-BBC3-138FDBED439F}" destId="{15B9E7C4-5BC5-4694-94A9-684B0A33DFA3}" srcOrd="8" destOrd="0" parTransId="{13F5FF76-8180-4CCF-903A-9C1210357391}" sibTransId="{FE0A0003-6B80-493D-963C-166C0BC2368D}"/>
    <dgm:cxn modelId="{F112F70B-F646-4B3C-ABFA-4BC9315D5979}" type="presOf" srcId="{B8AE62DC-E52A-4C6B-B40B-49A7CB622E47}" destId="{4CD708DC-C9E7-4837-B574-77FC526FDAE2}" srcOrd="0" destOrd="0" presId="urn:microsoft.com/office/officeart/2005/8/layout/default"/>
    <dgm:cxn modelId="{919EF80C-B639-4EC7-9DBE-979D14CBDE49}" srcId="{6BEBB0D3-3074-422F-BBC3-138FDBED439F}" destId="{33486ED5-3F16-4A69-ABDD-2B4BD4F1D582}" srcOrd="7" destOrd="0" parTransId="{00CDF6A9-2708-4AFB-AD9A-4870C0C8638E}" sibTransId="{1F7AE186-B37F-473B-961B-D4D629729C5A}"/>
    <dgm:cxn modelId="{F8693617-8458-4731-8A2C-E827A3BA55DE}" type="presOf" srcId="{52C3B9B4-4004-41DE-91FE-4ED4C0C12670}" destId="{1C88AFAC-ACE9-4514-A5B6-2660F9FAA85F}" srcOrd="0" destOrd="0" presId="urn:microsoft.com/office/officeart/2005/8/layout/default"/>
    <dgm:cxn modelId="{F4958017-DFFE-402A-9DB9-E0A6895D42A5}" srcId="{6BEBB0D3-3074-422F-BBC3-138FDBED439F}" destId="{52C3B9B4-4004-41DE-91FE-4ED4C0C12670}" srcOrd="6" destOrd="0" parTransId="{F92AB52C-D2E3-4C80-A3E9-04FDB1C42029}" sibTransId="{9DD0FDB7-C2A3-40B1-A487-72A415F29DEE}"/>
    <dgm:cxn modelId="{33DC0C34-FA11-47D9-B4AE-466DFBC1828E}" srcId="{6BEBB0D3-3074-422F-BBC3-138FDBED439F}" destId="{AE51A8DA-07CB-49AA-A980-AF442485321C}" srcOrd="0" destOrd="0" parTransId="{4E7E6712-D3E5-4234-97E4-5135AC993D0C}" sibTransId="{BAE5C666-8930-4572-8126-CDEBC1B7737E}"/>
    <dgm:cxn modelId="{D905DA60-8232-4D55-8DBA-77D54E9AB49B}" type="presOf" srcId="{33486ED5-3F16-4A69-ABDD-2B4BD4F1D582}" destId="{1BDDE3BE-2E58-4FF0-86AE-03AF5BB2B3A7}" srcOrd="0" destOrd="0" presId="urn:microsoft.com/office/officeart/2005/8/layout/default"/>
    <dgm:cxn modelId="{98181666-0252-4600-9FC9-D88B12BF4F91}" type="presOf" srcId="{D93F70A3-9461-4771-B20B-C82F8D1F7EFD}" destId="{CF0417F7-5CAB-455F-ACB4-0F757D6257E7}" srcOrd="0" destOrd="0" presId="urn:microsoft.com/office/officeart/2005/8/layout/default"/>
    <dgm:cxn modelId="{80857946-9F8B-4AD3-8327-FBBA94D29CC7}" srcId="{6BEBB0D3-3074-422F-BBC3-138FDBED439F}" destId="{8C870335-68A4-44EE-95E5-7725E66BBFD1}" srcOrd="1" destOrd="0" parTransId="{38D5D3A1-552E-43E3-9DF8-4491C84A92A1}" sibTransId="{1E20A812-611F-4D88-94DD-98684555A209}"/>
    <dgm:cxn modelId="{3933F969-FE31-4E6B-94FE-B13DAE5CB37E}" type="presOf" srcId="{8C870335-68A4-44EE-95E5-7725E66BBFD1}" destId="{4725F9C2-AC1B-4DF9-BA68-112D819BE804}" srcOrd="0" destOrd="0" presId="urn:microsoft.com/office/officeart/2005/8/layout/default"/>
    <dgm:cxn modelId="{D94CA06B-6D18-47D0-9542-BBA5E89E8CD1}" type="presOf" srcId="{15B9E7C4-5BC5-4694-94A9-684B0A33DFA3}" destId="{4B794D85-8540-41E0-BD5D-806C6BC0CB10}" srcOrd="0" destOrd="0" presId="urn:microsoft.com/office/officeart/2005/8/layout/default"/>
    <dgm:cxn modelId="{27C7306D-396A-40B1-9879-CEFA3FFBFD16}" srcId="{6BEBB0D3-3074-422F-BBC3-138FDBED439F}" destId="{4FCC5993-2515-40BE-BA36-2C965E4AD125}" srcOrd="4" destOrd="0" parTransId="{50DCB59D-0986-438F-B7DA-5B11FD30FADB}" sibTransId="{171B62C2-EBC2-4AA4-856F-815A6DDF7CAB}"/>
    <dgm:cxn modelId="{610C4F83-1F40-49DC-9E5F-6134738A1CF5}" type="presOf" srcId="{1F962471-DC5D-4A1C-B158-C4C66DEA5CA4}" destId="{C34DBD99-7E6F-462E-8506-8F7064B897D8}" srcOrd="0" destOrd="0" presId="urn:microsoft.com/office/officeart/2005/8/layout/default"/>
    <dgm:cxn modelId="{41D1D8B0-10F2-4F28-891F-D52B5089FE46}" srcId="{6BEBB0D3-3074-422F-BBC3-138FDBED439F}" destId="{434D0B3F-8A5D-4849-946C-3FB3CBA2E54A}" srcOrd="9" destOrd="0" parTransId="{523FF0B2-876A-45A8-9DB9-F770FD05463D}" sibTransId="{72A5F4B2-058C-45F8-BF1C-83290281A279}"/>
    <dgm:cxn modelId="{68AD6CB2-5917-49E1-93F4-3086046ABB6C}" srcId="{6BEBB0D3-3074-422F-BBC3-138FDBED439F}" destId="{C8BB2951-8AD6-407D-84EF-7699FA18C968}" srcOrd="3" destOrd="0" parTransId="{CBBF44A2-B63F-45EA-AB37-6C9CE5061CF6}" sibTransId="{7CD9A7FC-FFD5-4718-901B-F90438AAD8CF}"/>
    <dgm:cxn modelId="{8D27ECB5-4E37-4898-A70A-5EC968BECC0C}" srcId="{6BEBB0D3-3074-422F-BBC3-138FDBED439F}" destId="{D93F70A3-9461-4771-B20B-C82F8D1F7EFD}" srcOrd="5" destOrd="0" parTransId="{7D573179-7565-4DD3-8FC7-57156EED5574}" sibTransId="{B60D6F49-284C-4287-AF17-D03F0ABEBA09}"/>
    <dgm:cxn modelId="{798446C3-2773-4030-A9CB-75DF49233039}" type="presOf" srcId="{6BEBB0D3-3074-422F-BBC3-138FDBED439F}" destId="{7B0FF138-30D1-4DFB-A470-4F692882AD9A}" srcOrd="0" destOrd="0" presId="urn:microsoft.com/office/officeart/2005/8/layout/default"/>
    <dgm:cxn modelId="{1F44AFD6-0A31-4D6E-986D-DC7EC3AFD38C}" type="presOf" srcId="{AE51A8DA-07CB-49AA-A980-AF442485321C}" destId="{00CA5A25-E063-4BF0-A3F8-9DCDF891B99D}" srcOrd="0" destOrd="0" presId="urn:microsoft.com/office/officeart/2005/8/layout/default"/>
    <dgm:cxn modelId="{EAEAB9DE-1AD7-4541-A034-70E077736708}" srcId="{6BEBB0D3-3074-422F-BBC3-138FDBED439F}" destId="{1F962471-DC5D-4A1C-B158-C4C66DEA5CA4}" srcOrd="2" destOrd="0" parTransId="{71BC640F-A4E1-4823-9302-20AAFC43EE16}" sibTransId="{F7D2513B-6B1C-40FB-903A-FA59A0C4A053}"/>
    <dgm:cxn modelId="{E0FEF2E2-A81A-493B-92F5-FDDBE7480635}" type="presOf" srcId="{C8BB2951-8AD6-407D-84EF-7699FA18C968}" destId="{954C9E2B-19C1-43EC-9E94-2AE613C4B387}" srcOrd="0" destOrd="0" presId="urn:microsoft.com/office/officeart/2005/8/layout/default"/>
    <dgm:cxn modelId="{322748E3-853B-4337-85DB-367C3B4A2802}" type="presOf" srcId="{4FCC5993-2515-40BE-BA36-2C965E4AD125}" destId="{C1F9E239-DA24-4BE7-BC05-09AE414FFAD2}" srcOrd="0" destOrd="0" presId="urn:microsoft.com/office/officeart/2005/8/layout/default"/>
    <dgm:cxn modelId="{57FD31FF-EE9A-4CEA-B6FF-6B111F26F754}" type="presOf" srcId="{434D0B3F-8A5D-4849-946C-3FB3CBA2E54A}" destId="{2F293CEB-546A-4C99-AD60-B13530ECC6E4}" srcOrd="0" destOrd="0" presId="urn:microsoft.com/office/officeart/2005/8/layout/default"/>
    <dgm:cxn modelId="{2B37BF98-BDA7-4A1B-88A1-E31F2F64361A}" type="presParOf" srcId="{7B0FF138-30D1-4DFB-A470-4F692882AD9A}" destId="{00CA5A25-E063-4BF0-A3F8-9DCDF891B99D}" srcOrd="0" destOrd="0" presId="urn:microsoft.com/office/officeart/2005/8/layout/default"/>
    <dgm:cxn modelId="{3762C844-71D0-4804-81FA-8D2B7F78C3A4}" type="presParOf" srcId="{7B0FF138-30D1-4DFB-A470-4F692882AD9A}" destId="{415F000B-C73D-4127-9FE7-83BE0197400F}" srcOrd="1" destOrd="0" presId="urn:microsoft.com/office/officeart/2005/8/layout/default"/>
    <dgm:cxn modelId="{4EC9C678-ED6B-41AF-98F2-E4B582076114}" type="presParOf" srcId="{7B0FF138-30D1-4DFB-A470-4F692882AD9A}" destId="{4725F9C2-AC1B-4DF9-BA68-112D819BE804}" srcOrd="2" destOrd="0" presId="urn:microsoft.com/office/officeart/2005/8/layout/default"/>
    <dgm:cxn modelId="{270EF985-F953-4D3F-AF60-B9BDDEB4A795}" type="presParOf" srcId="{7B0FF138-30D1-4DFB-A470-4F692882AD9A}" destId="{62328215-736D-4BFF-A767-54570DC1B377}" srcOrd="3" destOrd="0" presId="urn:microsoft.com/office/officeart/2005/8/layout/default"/>
    <dgm:cxn modelId="{C961EAA2-3E6D-4E7F-8439-1D06A0D99C07}" type="presParOf" srcId="{7B0FF138-30D1-4DFB-A470-4F692882AD9A}" destId="{C34DBD99-7E6F-462E-8506-8F7064B897D8}" srcOrd="4" destOrd="0" presId="urn:microsoft.com/office/officeart/2005/8/layout/default"/>
    <dgm:cxn modelId="{318AF370-5278-4525-9089-55404E9FCF1B}" type="presParOf" srcId="{7B0FF138-30D1-4DFB-A470-4F692882AD9A}" destId="{B7ED81D8-F0C4-4D1D-88E5-4309BA5080C1}" srcOrd="5" destOrd="0" presId="urn:microsoft.com/office/officeart/2005/8/layout/default"/>
    <dgm:cxn modelId="{F440C748-10AF-4D1A-B181-BC1D851A986D}" type="presParOf" srcId="{7B0FF138-30D1-4DFB-A470-4F692882AD9A}" destId="{954C9E2B-19C1-43EC-9E94-2AE613C4B387}" srcOrd="6" destOrd="0" presId="urn:microsoft.com/office/officeart/2005/8/layout/default"/>
    <dgm:cxn modelId="{C9A73E97-0376-47CC-95B0-B3F5092E6371}" type="presParOf" srcId="{7B0FF138-30D1-4DFB-A470-4F692882AD9A}" destId="{BFC2545F-1D9C-42EC-845C-D7D0E438AEEA}" srcOrd="7" destOrd="0" presId="urn:microsoft.com/office/officeart/2005/8/layout/default"/>
    <dgm:cxn modelId="{69296206-2A30-41B9-90DD-B02DBDF86CF0}" type="presParOf" srcId="{7B0FF138-30D1-4DFB-A470-4F692882AD9A}" destId="{C1F9E239-DA24-4BE7-BC05-09AE414FFAD2}" srcOrd="8" destOrd="0" presId="urn:microsoft.com/office/officeart/2005/8/layout/default"/>
    <dgm:cxn modelId="{A8DC6AFA-9447-434C-8734-6293C88366EA}" type="presParOf" srcId="{7B0FF138-30D1-4DFB-A470-4F692882AD9A}" destId="{9FA5A47F-6ED4-4358-8287-0B228D490E17}" srcOrd="9" destOrd="0" presId="urn:microsoft.com/office/officeart/2005/8/layout/default"/>
    <dgm:cxn modelId="{5D362754-E91A-4D28-BE10-2319ECA6AC6E}" type="presParOf" srcId="{7B0FF138-30D1-4DFB-A470-4F692882AD9A}" destId="{CF0417F7-5CAB-455F-ACB4-0F757D6257E7}" srcOrd="10" destOrd="0" presId="urn:microsoft.com/office/officeart/2005/8/layout/default"/>
    <dgm:cxn modelId="{CBA75FED-B55E-4896-887E-2369B7E19F38}" type="presParOf" srcId="{7B0FF138-30D1-4DFB-A470-4F692882AD9A}" destId="{A1743500-A5F3-46FC-9279-0F936F248F3C}" srcOrd="11" destOrd="0" presId="urn:microsoft.com/office/officeart/2005/8/layout/default"/>
    <dgm:cxn modelId="{25FD5558-7D1E-4533-B40C-8C186071B2BD}" type="presParOf" srcId="{7B0FF138-30D1-4DFB-A470-4F692882AD9A}" destId="{1C88AFAC-ACE9-4514-A5B6-2660F9FAA85F}" srcOrd="12" destOrd="0" presId="urn:microsoft.com/office/officeart/2005/8/layout/default"/>
    <dgm:cxn modelId="{95D3245A-5849-4853-9B9C-63B847C44D9F}" type="presParOf" srcId="{7B0FF138-30D1-4DFB-A470-4F692882AD9A}" destId="{A63871E2-1BF3-47E1-9881-C70EEC8E4722}" srcOrd="13" destOrd="0" presId="urn:microsoft.com/office/officeart/2005/8/layout/default"/>
    <dgm:cxn modelId="{D33D9F8A-6ADE-4A37-AAAA-8E9D6CBBF59A}" type="presParOf" srcId="{7B0FF138-30D1-4DFB-A470-4F692882AD9A}" destId="{1BDDE3BE-2E58-4FF0-86AE-03AF5BB2B3A7}" srcOrd="14" destOrd="0" presId="urn:microsoft.com/office/officeart/2005/8/layout/default"/>
    <dgm:cxn modelId="{EF20CD30-789C-4A42-8D72-CD0A02C0B8C8}" type="presParOf" srcId="{7B0FF138-30D1-4DFB-A470-4F692882AD9A}" destId="{FC3FAA02-A448-4CD2-86E8-1ECBCAB51EDC}" srcOrd="15" destOrd="0" presId="urn:microsoft.com/office/officeart/2005/8/layout/default"/>
    <dgm:cxn modelId="{CD8464D5-7723-4ADB-9AB4-FDCAB541E3C8}" type="presParOf" srcId="{7B0FF138-30D1-4DFB-A470-4F692882AD9A}" destId="{4B794D85-8540-41E0-BD5D-806C6BC0CB10}" srcOrd="16" destOrd="0" presId="urn:microsoft.com/office/officeart/2005/8/layout/default"/>
    <dgm:cxn modelId="{CD06024C-24B9-4D75-B661-5694515F2B11}" type="presParOf" srcId="{7B0FF138-30D1-4DFB-A470-4F692882AD9A}" destId="{44396DA6-33CB-4BE6-8BD5-F361559805BE}" srcOrd="17" destOrd="0" presId="urn:microsoft.com/office/officeart/2005/8/layout/default"/>
    <dgm:cxn modelId="{5C43530E-D43B-4298-940B-85760CCCBE5E}" type="presParOf" srcId="{7B0FF138-30D1-4DFB-A470-4F692882AD9A}" destId="{2F293CEB-546A-4C99-AD60-B13530ECC6E4}" srcOrd="18" destOrd="0" presId="urn:microsoft.com/office/officeart/2005/8/layout/default"/>
    <dgm:cxn modelId="{18536537-AA3D-4732-A210-32764E40B888}" type="presParOf" srcId="{7B0FF138-30D1-4DFB-A470-4F692882AD9A}" destId="{55A50296-103D-4B6E-B4DE-EE5118217086}" srcOrd="19" destOrd="0" presId="urn:microsoft.com/office/officeart/2005/8/layout/default"/>
    <dgm:cxn modelId="{5298C9B1-4ED9-48BD-A642-15B4681FDE44}" type="presParOf" srcId="{7B0FF138-30D1-4DFB-A470-4F692882AD9A}" destId="{4CD708DC-C9E7-4837-B574-77FC526FDAE2}" srcOrd="2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94557BA-6297-421C-AEDA-6606D8B7769B}" type="doc">
      <dgm:prSet loTypeId="urn:microsoft.com/office/officeart/2005/8/layout/vList2" loCatId="list" qsTypeId="urn:microsoft.com/office/officeart/2005/8/quickstyle/simple1" qsCatId="simple" csTypeId="urn:microsoft.com/office/officeart/2005/8/colors/colorful3" csCatId="colorful"/>
      <dgm:spPr/>
      <dgm:t>
        <a:bodyPr/>
        <a:lstStyle/>
        <a:p>
          <a:endParaRPr lang="en-IN"/>
        </a:p>
      </dgm:t>
    </dgm:pt>
    <dgm:pt modelId="{37B352EC-9230-4359-A6C0-48A0694C83B9}">
      <dgm:prSet/>
      <dgm:spPr/>
      <dgm:t>
        <a:bodyPr/>
        <a:lstStyle/>
        <a:p>
          <a:pPr rtl="0"/>
          <a:r>
            <a:rPr lang="en-IN" dirty="0">
              <a:solidFill>
                <a:schemeClr val="tx1"/>
              </a:solidFill>
            </a:rPr>
            <a:t>The concept of varying quality of asset does not really exist as far as financial underlying are concerned.</a:t>
          </a:r>
        </a:p>
      </dgm:t>
    </dgm:pt>
    <dgm:pt modelId="{8F44C6BD-D295-41D1-A9BD-6265DA67F7F8}" type="parTrans" cxnId="{E506318B-EBE7-4024-B001-03F2F3B2E4A1}">
      <dgm:prSet/>
      <dgm:spPr/>
      <dgm:t>
        <a:bodyPr/>
        <a:lstStyle/>
        <a:p>
          <a:endParaRPr lang="en-IN"/>
        </a:p>
      </dgm:t>
    </dgm:pt>
    <dgm:pt modelId="{3111499D-32F7-4E26-89E5-1D5E4398255F}" type="sibTrans" cxnId="{E506318B-EBE7-4024-B001-03F2F3B2E4A1}">
      <dgm:prSet/>
      <dgm:spPr/>
      <dgm:t>
        <a:bodyPr/>
        <a:lstStyle/>
        <a:p>
          <a:endParaRPr lang="en-IN"/>
        </a:p>
      </dgm:t>
    </dgm:pt>
    <dgm:pt modelId="{F707A314-6BA1-483B-A762-AF2BB7E146E7}">
      <dgm:prSet/>
      <dgm:spPr/>
      <dgm:t>
        <a:bodyPr/>
        <a:lstStyle/>
        <a:p>
          <a:pPr rtl="0"/>
          <a:r>
            <a:rPr lang="en-IN" dirty="0">
              <a:solidFill>
                <a:schemeClr val="tx1"/>
              </a:solidFill>
            </a:rPr>
            <a:t>The most common underlying assets includes Stocks, Bonds, Commodities, Currencies , Interest Rates &amp; Market Indexes.</a:t>
          </a:r>
        </a:p>
      </dgm:t>
    </dgm:pt>
    <dgm:pt modelId="{2CBCE944-6700-4A80-A963-63F62445271E}" type="parTrans" cxnId="{403EB234-74BE-4B03-8F65-912C04B77356}">
      <dgm:prSet/>
      <dgm:spPr/>
      <dgm:t>
        <a:bodyPr/>
        <a:lstStyle/>
        <a:p>
          <a:endParaRPr lang="en-IN"/>
        </a:p>
      </dgm:t>
    </dgm:pt>
    <dgm:pt modelId="{9F8E1DCA-0414-43BA-9F42-8E613EA185BC}" type="sibTrans" cxnId="{403EB234-74BE-4B03-8F65-912C04B77356}">
      <dgm:prSet/>
      <dgm:spPr/>
      <dgm:t>
        <a:bodyPr/>
        <a:lstStyle/>
        <a:p>
          <a:endParaRPr lang="en-IN"/>
        </a:p>
      </dgm:t>
    </dgm:pt>
    <dgm:pt modelId="{5E9ACBC3-F876-4956-95E8-6E0B361A0566}">
      <dgm:prSet/>
      <dgm:spPr/>
      <dgm:t>
        <a:bodyPr/>
        <a:lstStyle/>
        <a:p>
          <a:pPr rtl="0"/>
          <a:r>
            <a:rPr lang="en-IN" dirty="0">
              <a:solidFill>
                <a:schemeClr val="tx1"/>
              </a:solidFill>
            </a:rPr>
            <a:t>They are widely used as arbitrage instruments</a:t>
          </a:r>
        </a:p>
      </dgm:t>
    </dgm:pt>
    <dgm:pt modelId="{36FCF6E0-D867-4789-A4C8-F73A56522354}" type="parTrans" cxnId="{D6273F65-4C6C-4A6E-9248-71BC4B686C00}">
      <dgm:prSet/>
      <dgm:spPr/>
      <dgm:t>
        <a:bodyPr/>
        <a:lstStyle/>
        <a:p>
          <a:endParaRPr lang="en-IN"/>
        </a:p>
      </dgm:t>
    </dgm:pt>
    <dgm:pt modelId="{A053ED50-83D6-4A93-87AC-D4B54B715464}" type="sibTrans" cxnId="{D6273F65-4C6C-4A6E-9248-71BC4B686C00}">
      <dgm:prSet/>
      <dgm:spPr/>
      <dgm:t>
        <a:bodyPr/>
        <a:lstStyle/>
        <a:p>
          <a:endParaRPr lang="en-IN"/>
        </a:p>
      </dgm:t>
    </dgm:pt>
    <dgm:pt modelId="{C7B9844C-9E85-4C82-81A1-FD86594EC3DF}">
      <dgm:prSet/>
      <dgm:spPr/>
      <dgm:t>
        <a:bodyPr/>
        <a:lstStyle/>
        <a:p>
          <a:pPr rtl="0"/>
          <a:r>
            <a:rPr lang="en-IN" dirty="0">
              <a:solidFill>
                <a:schemeClr val="tx1"/>
              </a:solidFill>
            </a:rPr>
            <a:t>They can be used to leverage by paying the margin money &amp; not the full traded value. They can be used to protect holding.</a:t>
          </a:r>
        </a:p>
      </dgm:t>
    </dgm:pt>
    <dgm:pt modelId="{3F12E0C7-EDD9-4DA6-94AB-1A2DF35A2246}" type="parTrans" cxnId="{68668AC3-8450-4115-A3E7-148B5D194FD7}">
      <dgm:prSet/>
      <dgm:spPr/>
      <dgm:t>
        <a:bodyPr/>
        <a:lstStyle/>
        <a:p>
          <a:endParaRPr lang="en-IN"/>
        </a:p>
      </dgm:t>
    </dgm:pt>
    <dgm:pt modelId="{A95D200E-E752-4EAE-8FA1-BD09CD990A1A}" type="sibTrans" cxnId="{68668AC3-8450-4115-A3E7-148B5D194FD7}">
      <dgm:prSet/>
      <dgm:spPr/>
      <dgm:t>
        <a:bodyPr/>
        <a:lstStyle/>
        <a:p>
          <a:endParaRPr lang="en-IN"/>
        </a:p>
      </dgm:t>
    </dgm:pt>
    <dgm:pt modelId="{6D41AC40-3DF8-484F-A6E7-562F2F4C3EAB}">
      <dgm:prSet/>
      <dgm:spPr/>
      <dgm:t>
        <a:bodyPr/>
        <a:lstStyle/>
        <a:p>
          <a:pPr rtl="0"/>
          <a:r>
            <a:rPr lang="en-IN" dirty="0">
              <a:solidFill>
                <a:schemeClr val="tx1"/>
              </a:solidFill>
            </a:rPr>
            <a:t>They are efficient risk management instruments.</a:t>
          </a:r>
        </a:p>
      </dgm:t>
    </dgm:pt>
    <dgm:pt modelId="{9C150F67-107B-431F-9CD1-0E3AFB73246E}" type="parTrans" cxnId="{4E9B5209-A610-42B0-8FF5-F7EC40D469CB}">
      <dgm:prSet/>
      <dgm:spPr/>
      <dgm:t>
        <a:bodyPr/>
        <a:lstStyle/>
        <a:p>
          <a:endParaRPr lang="en-IN"/>
        </a:p>
      </dgm:t>
    </dgm:pt>
    <dgm:pt modelId="{B18AA4B7-9FFF-4922-A13B-828D8DD31591}" type="sibTrans" cxnId="{4E9B5209-A610-42B0-8FF5-F7EC40D469CB}">
      <dgm:prSet/>
      <dgm:spPr/>
      <dgm:t>
        <a:bodyPr/>
        <a:lstStyle/>
        <a:p>
          <a:endParaRPr lang="en-IN"/>
        </a:p>
      </dgm:t>
    </dgm:pt>
    <dgm:pt modelId="{4121B69D-C2D4-4171-8B75-8A80AEE10048}">
      <dgm:prSet/>
      <dgm:spPr/>
      <dgm:t>
        <a:bodyPr/>
        <a:lstStyle/>
        <a:p>
          <a:pPr rtl="0"/>
          <a:r>
            <a:rPr lang="en-IN" dirty="0">
              <a:solidFill>
                <a:schemeClr val="tx1"/>
              </a:solidFill>
            </a:rPr>
            <a:t>They can be used for hedging as well as to speculate on short term movements in the market.</a:t>
          </a:r>
        </a:p>
      </dgm:t>
    </dgm:pt>
    <dgm:pt modelId="{FA6F848E-B08C-494B-8B26-2455032AA42E}" type="parTrans" cxnId="{8FB8F760-A4A5-4407-9CAF-B28A32E280EB}">
      <dgm:prSet/>
      <dgm:spPr/>
      <dgm:t>
        <a:bodyPr/>
        <a:lstStyle/>
        <a:p>
          <a:endParaRPr lang="en-IN"/>
        </a:p>
      </dgm:t>
    </dgm:pt>
    <dgm:pt modelId="{5D24EE8C-D992-4D46-9EE7-074D407F0EF8}" type="sibTrans" cxnId="{8FB8F760-A4A5-4407-9CAF-B28A32E280EB}">
      <dgm:prSet/>
      <dgm:spPr/>
      <dgm:t>
        <a:bodyPr/>
        <a:lstStyle/>
        <a:p>
          <a:endParaRPr lang="en-IN"/>
        </a:p>
      </dgm:t>
    </dgm:pt>
    <dgm:pt modelId="{D9B99F52-C19C-4E06-BA31-8390C28E2902}">
      <dgm:prSet/>
      <dgm:spPr/>
      <dgm:t>
        <a:bodyPr/>
        <a:lstStyle/>
        <a:p>
          <a:pPr rtl="0"/>
          <a:r>
            <a:rPr lang="en-IN" dirty="0">
              <a:solidFill>
                <a:schemeClr val="tx1"/>
              </a:solidFill>
            </a:rPr>
            <a:t>Types : Forwards, Futures, Options, Currency Swaps, Interest Rate Swaps.</a:t>
          </a:r>
        </a:p>
      </dgm:t>
    </dgm:pt>
    <dgm:pt modelId="{7CBE5B87-E187-4EE8-847C-B226175C1174}" type="parTrans" cxnId="{C1DF5003-452D-4C19-8B14-6C35B16DA2E3}">
      <dgm:prSet/>
      <dgm:spPr/>
      <dgm:t>
        <a:bodyPr/>
        <a:lstStyle/>
        <a:p>
          <a:endParaRPr lang="en-IN"/>
        </a:p>
      </dgm:t>
    </dgm:pt>
    <dgm:pt modelId="{7AF87060-1461-45EC-814F-2B52A47C029D}" type="sibTrans" cxnId="{C1DF5003-452D-4C19-8B14-6C35B16DA2E3}">
      <dgm:prSet/>
      <dgm:spPr/>
      <dgm:t>
        <a:bodyPr/>
        <a:lstStyle/>
        <a:p>
          <a:endParaRPr lang="en-IN"/>
        </a:p>
      </dgm:t>
    </dgm:pt>
    <dgm:pt modelId="{AC103BD4-1156-45D5-897F-42F4E09D5281}" type="pres">
      <dgm:prSet presAssocID="{494557BA-6297-421C-AEDA-6606D8B7769B}" presName="linear" presStyleCnt="0">
        <dgm:presLayoutVars>
          <dgm:animLvl val="lvl"/>
          <dgm:resizeHandles val="exact"/>
        </dgm:presLayoutVars>
      </dgm:prSet>
      <dgm:spPr/>
    </dgm:pt>
    <dgm:pt modelId="{907D5844-5C4D-400D-92CD-1145FA183068}" type="pres">
      <dgm:prSet presAssocID="{37B352EC-9230-4359-A6C0-48A0694C83B9}" presName="parentText" presStyleLbl="node1" presStyleIdx="0" presStyleCnt="7">
        <dgm:presLayoutVars>
          <dgm:chMax val="0"/>
          <dgm:bulletEnabled val="1"/>
        </dgm:presLayoutVars>
      </dgm:prSet>
      <dgm:spPr/>
    </dgm:pt>
    <dgm:pt modelId="{C59A2F6B-5C37-4B32-A75C-86844BFC1A8C}" type="pres">
      <dgm:prSet presAssocID="{3111499D-32F7-4E26-89E5-1D5E4398255F}" presName="spacer" presStyleCnt="0"/>
      <dgm:spPr/>
    </dgm:pt>
    <dgm:pt modelId="{D289FB33-46D7-4484-BE3D-21E1CFC7A14B}" type="pres">
      <dgm:prSet presAssocID="{F707A314-6BA1-483B-A762-AF2BB7E146E7}" presName="parentText" presStyleLbl="node1" presStyleIdx="1" presStyleCnt="7">
        <dgm:presLayoutVars>
          <dgm:chMax val="0"/>
          <dgm:bulletEnabled val="1"/>
        </dgm:presLayoutVars>
      </dgm:prSet>
      <dgm:spPr/>
    </dgm:pt>
    <dgm:pt modelId="{5DB34D5D-8C21-4E42-A431-BD203C5DF65D}" type="pres">
      <dgm:prSet presAssocID="{9F8E1DCA-0414-43BA-9F42-8E613EA185BC}" presName="spacer" presStyleCnt="0"/>
      <dgm:spPr/>
    </dgm:pt>
    <dgm:pt modelId="{A1C9CCC6-291C-4CB4-9FAE-82CBED96B70A}" type="pres">
      <dgm:prSet presAssocID="{5E9ACBC3-F876-4956-95E8-6E0B361A0566}" presName="parentText" presStyleLbl="node1" presStyleIdx="2" presStyleCnt="7">
        <dgm:presLayoutVars>
          <dgm:chMax val="0"/>
          <dgm:bulletEnabled val="1"/>
        </dgm:presLayoutVars>
      </dgm:prSet>
      <dgm:spPr/>
    </dgm:pt>
    <dgm:pt modelId="{52063062-397C-482F-8012-E0117AA494DD}" type="pres">
      <dgm:prSet presAssocID="{A053ED50-83D6-4A93-87AC-D4B54B715464}" presName="spacer" presStyleCnt="0"/>
      <dgm:spPr/>
    </dgm:pt>
    <dgm:pt modelId="{5798E20E-17DF-45EA-BC99-8007BBD35FBF}" type="pres">
      <dgm:prSet presAssocID="{C7B9844C-9E85-4C82-81A1-FD86594EC3DF}" presName="parentText" presStyleLbl="node1" presStyleIdx="3" presStyleCnt="7">
        <dgm:presLayoutVars>
          <dgm:chMax val="0"/>
          <dgm:bulletEnabled val="1"/>
        </dgm:presLayoutVars>
      </dgm:prSet>
      <dgm:spPr/>
    </dgm:pt>
    <dgm:pt modelId="{D09C3371-3F14-4565-928C-E2DD8BBAB593}" type="pres">
      <dgm:prSet presAssocID="{A95D200E-E752-4EAE-8FA1-BD09CD990A1A}" presName="spacer" presStyleCnt="0"/>
      <dgm:spPr/>
    </dgm:pt>
    <dgm:pt modelId="{ADFE5E33-86DE-4626-A00D-6897955B0DB9}" type="pres">
      <dgm:prSet presAssocID="{6D41AC40-3DF8-484F-A6E7-562F2F4C3EAB}" presName="parentText" presStyleLbl="node1" presStyleIdx="4" presStyleCnt="7">
        <dgm:presLayoutVars>
          <dgm:chMax val="0"/>
          <dgm:bulletEnabled val="1"/>
        </dgm:presLayoutVars>
      </dgm:prSet>
      <dgm:spPr/>
    </dgm:pt>
    <dgm:pt modelId="{D0F921F6-E573-44AD-A0FB-E99712248B54}" type="pres">
      <dgm:prSet presAssocID="{B18AA4B7-9FFF-4922-A13B-828D8DD31591}" presName="spacer" presStyleCnt="0"/>
      <dgm:spPr/>
    </dgm:pt>
    <dgm:pt modelId="{2819E999-1D9A-4F4A-AA64-DD2E926C98E8}" type="pres">
      <dgm:prSet presAssocID="{4121B69D-C2D4-4171-8B75-8A80AEE10048}" presName="parentText" presStyleLbl="node1" presStyleIdx="5" presStyleCnt="7">
        <dgm:presLayoutVars>
          <dgm:chMax val="0"/>
          <dgm:bulletEnabled val="1"/>
        </dgm:presLayoutVars>
      </dgm:prSet>
      <dgm:spPr/>
    </dgm:pt>
    <dgm:pt modelId="{2700CF56-8FD3-474F-AA57-8D0AA4584E84}" type="pres">
      <dgm:prSet presAssocID="{5D24EE8C-D992-4D46-9EE7-074D407F0EF8}" presName="spacer" presStyleCnt="0"/>
      <dgm:spPr/>
    </dgm:pt>
    <dgm:pt modelId="{1D70A5BE-5457-4DBE-B4B8-231AE50CE3D5}" type="pres">
      <dgm:prSet presAssocID="{D9B99F52-C19C-4E06-BA31-8390C28E2902}" presName="parentText" presStyleLbl="node1" presStyleIdx="6" presStyleCnt="7">
        <dgm:presLayoutVars>
          <dgm:chMax val="0"/>
          <dgm:bulletEnabled val="1"/>
        </dgm:presLayoutVars>
      </dgm:prSet>
      <dgm:spPr/>
    </dgm:pt>
  </dgm:ptLst>
  <dgm:cxnLst>
    <dgm:cxn modelId="{C1DF5003-452D-4C19-8B14-6C35B16DA2E3}" srcId="{494557BA-6297-421C-AEDA-6606D8B7769B}" destId="{D9B99F52-C19C-4E06-BA31-8390C28E2902}" srcOrd="6" destOrd="0" parTransId="{7CBE5B87-E187-4EE8-847C-B226175C1174}" sibTransId="{7AF87060-1461-45EC-814F-2B52A47C029D}"/>
    <dgm:cxn modelId="{4E9B5209-A610-42B0-8FF5-F7EC40D469CB}" srcId="{494557BA-6297-421C-AEDA-6606D8B7769B}" destId="{6D41AC40-3DF8-484F-A6E7-562F2F4C3EAB}" srcOrd="4" destOrd="0" parTransId="{9C150F67-107B-431F-9CD1-0E3AFB73246E}" sibTransId="{B18AA4B7-9FFF-4922-A13B-828D8DD31591}"/>
    <dgm:cxn modelId="{EEB1FD1C-8ADC-4BEA-A5BB-4B51D9833B53}" type="presOf" srcId="{494557BA-6297-421C-AEDA-6606D8B7769B}" destId="{AC103BD4-1156-45D5-897F-42F4E09D5281}" srcOrd="0" destOrd="0" presId="urn:microsoft.com/office/officeart/2005/8/layout/vList2"/>
    <dgm:cxn modelId="{79E21627-A016-4A57-803C-0D592500B421}" type="presOf" srcId="{37B352EC-9230-4359-A6C0-48A0694C83B9}" destId="{907D5844-5C4D-400D-92CD-1145FA183068}" srcOrd="0" destOrd="0" presId="urn:microsoft.com/office/officeart/2005/8/layout/vList2"/>
    <dgm:cxn modelId="{403EB234-74BE-4B03-8F65-912C04B77356}" srcId="{494557BA-6297-421C-AEDA-6606D8B7769B}" destId="{F707A314-6BA1-483B-A762-AF2BB7E146E7}" srcOrd="1" destOrd="0" parTransId="{2CBCE944-6700-4A80-A963-63F62445271E}" sibTransId="{9F8E1DCA-0414-43BA-9F42-8E613EA185BC}"/>
    <dgm:cxn modelId="{8FB8F760-A4A5-4407-9CAF-B28A32E280EB}" srcId="{494557BA-6297-421C-AEDA-6606D8B7769B}" destId="{4121B69D-C2D4-4171-8B75-8A80AEE10048}" srcOrd="5" destOrd="0" parTransId="{FA6F848E-B08C-494B-8B26-2455032AA42E}" sibTransId="{5D24EE8C-D992-4D46-9EE7-074D407F0EF8}"/>
    <dgm:cxn modelId="{5E82B562-210C-48BF-B6E4-8D7D967E69E7}" type="presOf" srcId="{6D41AC40-3DF8-484F-A6E7-562F2F4C3EAB}" destId="{ADFE5E33-86DE-4626-A00D-6897955B0DB9}" srcOrd="0" destOrd="0" presId="urn:microsoft.com/office/officeart/2005/8/layout/vList2"/>
    <dgm:cxn modelId="{D6273F65-4C6C-4A6E-9248-71BC4B686C00}" srcId="{494557BA-6297-421C-AEDA-6606D8B7769B}" destId="{5E9ACBC3-F876-4956-95E8-6E0B361A0566}" srcOrd="2" destOrd="0" parTransId="{36FCF6E0-D867-4789-A4C8-F73A56522354}" sibTransId="{A053ED50-83D6-4A93-87AC-D4B54B715464}"/>
    <dgm:cxn modelId="{7FB80D7C-686F-4EB8-BD4D-FAD2B559D0B6}" type="presOf" srcId="{F707A314-6BA1-483B-A762-AF2BB7E146E7}" destId="{D289FB33-46D7-4484-BE3D-21E1CFC7A14B}" srcOrd="0" destOrd="0" presId="urn:microsoft.com/office/officeart/2005/8/layout/vList2"/>
    <dgm:cxn modelId="{92AD6187-4922-44BE-BA30-968ACC0BC597}" type="presOf" srcId="{D9B99F52-C19C-4E06-BA31-8390C28E2902}" destId="{1D70A5BE-5457-4DBE-B4B8-231AE50CE3D5}" srcOrd="0" destOrd="0" presId="urn:microsoft.com/office/officeart/2005/8/layout/vList2"/>
    <dgm:cxn modelId="{E506318B-EBE7-4024-B001-03F2F3B2E4A1}" srcId="{494557BA-6297-421C-AEDA-6606D8B7769B}" destId="{37B352EC-9230-4359-A6C0-48A0694C83B9}" srcOrd="0" destOrd="0" parTransId="{8F44C6BD-D295-41D1-A9BD-6265DA67F7F8}" sibTransId="{3111499D-32F7-4E26-89E5-1D5E4398255F}"/>
    <dgm:cxn modelId="{36B2A49F-185D-4C36-8560-1CDD0C9D9342}" type="presOf" srcId="{C7B9844C-9E85-4C82-81A1-FD86594EC3DF}" destId="{5798E20E-17DF-45EA-BC99-8007BBD35FBF}" srcOrd="0" destOrd="0" presId="urn:microsoft.com/office/officeart/2005/8/layout/vList2"/>
    <dgm:cxn modelId="{0BDB20B5-7FFA-4B20-9231-BA4F1652AF90}" type="presOf" srcId="{5E9ACBC3-F876-4956-95E8-6E0B361A0566}" destId="{A1C9CCC6-291C-4CB4-9FAE-82CBED96B70A}" srcOrd="0" destOrd="0" presId="urn:microsoft.com/office/officeart/2005/8/layout/vList2"/>
    <dgm:cxn modelId="{68668AC3-8450-4115-A3E7-148B5D194FD7}" srcId="{494557BA-6297-421C-AEDA-6606D8B7769B}" destId="{C7B9844C-9E85-4C82-81A1-FD86594EC3DF}" srcOrd="3" destOrd="0" parTransId="{3F12E0C7-EDD9-4DA6-94AB-1A2DF35A2246}" sibTransId="{A95D200E-E752-4EAE-8FA1-BD09CD990A1A}"/>
    <dgm:cxn modelId="{951425D5-3C28-4560-B62B-048A6338352C}" type="presOf" srcId="{4121B69D-C2D4-4171-8B75-8A80AEE10048}" destId="{2819E999-1D9A-4F4A-AA64-DD2E926C98E8}" srcOrd="0" destOrd="0" presId="urn:microsoft.com/office/officeart/2005/8/layout/vList2"/>
    <dgm:cxn modelId="{9FF3B80B-79D9-464B-A015-FAD16EBE171C}" type="presParOf" srcId="{AC103BD4-1156-45D5-897F-42F4E09D5281}" destId="{907D5844-5C4D-400D-92CD-1145FA183068}" srcOrd="0" destOrd="0" presId="urn:microsoft.com/office/officeart/2005/8/layout/vList2"/>
    <dgm:cxn modelId="{FB0C1983-48FE-4512-B3A3-8792488B5F3A}" type="presParOf" srcId="{AC103BD4-1156-45D5-897F-42F4E09D5281}" destId="{C59A2F6B-5C37-4B32-A75C-86844BFC1A8C}" srcOrd="1" destOrd="0" presId="urn:microsoft.com/office/officeart/2005/8/layout/vList2"/>
    <dgm:cxn modelId="{3D99CC8E-390A-43F0-B4E8-9D8C12596752}" type="presParOf" srcId="{AC103BD4-1156-45D5-897F-42F4E09D5281}" destId="{D289FB33-46D7-4484-BE3D-21E1CFC7A14B}" srcOrd="2" destOrd="0" presId="urn:microsoft.com/office/officeart/2005/8/layout/vList2"/>
    <dgm:cxn modelId="{D1B4AF58-A802-4271-B941-20CDA151CC91}" type="presParOf" srcId="{AC103BD4-1156-45D5-897F-42F4E09D5281}" destId="{5DB34D5D-8C21-4E42-A431-BD203C5DF65D}" srcOrd="3" destOrd="0" presId="urn:microsoft.com/office/officeart/2005/8/layout/vList2"/>
    <dgm:cxn modelId="{2FD71CF4-F173-4EFE-AD14-7BEA57549CA0}" type="presParOf" srcId="{AC103BD4-1156-45D5-897F-42F4E09D5281}" destId="{A1C9CCC6-291C-4CB4-9FAE-82CBED96B70A}" srcOrd="4" destOrd="0" presId="urn:microsoft.com/office/officeart/2005/8/layout/vList2"/>
    <dgm:cxn modelId="{10696922-E1B5-499D-83BA-9B5A7410D0AB}" type="presParOf" srcId="{AC103BD4-1156-45D5-897F-42F4E09D5281}" destId="{52063062-397C-482F-8012-E0117AA494DD}" srcOrd="5" destOrd="0" presId="urn:microsoft.com/office/officeart/2005/8/layout/vList2"/>
    <dgm:cxn modelId="{1C718C59-307E-4451-BD2E-12E56BA7ACEA}" type="presParOf" srcId="{AC103BD4-1156-45D5-897F-42F4E09D5281}" destId="{5798E20E-17DF-45EA-BC99-8007BBD35FBF}" srcOrd="6" destOrd="0" presId="urn:microsoft.com/office/officeart/2005/8/layout/vList2"/>
    <dgm:cxn modelId="{853A728C-A91F-477A-88A3-FEFD2BC5E69B}" type="presParOf" srcId="{AC103BD4-1156-45D5-897F-42F4E09D5281}" destId="{D09C3371-3F14-4565-928C-E2DD8BBAB593}" srcOrd="7" destOrd="0" presId="urn:microsoft.com/office/officeart/2005/8/layout/vList2"/>
    <dgm:cxn modelId="{63F75AA7-2316-4E82-8339-6961C405C4CA}" type="presParOf" srcId="{AC103BD4-1156-45D5-897F-42F4E09D5281}" destId="{ADFE5E33-86DE-4626-A00D-6897955B0DB9}" srcOrd="8" destOrd="0" presId="urn:microsoft.com/office/officeart/2005/8/layout/vList2"/>
    <dgm:cxn modelId="{CA66C743-C539-488A-B886-51DB3807BA22}" type="presParOf" srcId="{AC103BD4-1156-45D5-897F-42F4E09D5281}" destId="{D0F921F6-E573-44AD-A0FB-E99712248B54}" srcOrd="9" destOrd="0" presId="urn:microsoft.com/office/officeart/2005/8/layout/vList2"/>
    <dgm:cxn modelId="{5BF35D7D-7A6C-4F28-BF66-53E526422CA6}" type="presParOf" srcId="{AC103BD4-1156-45D5-897F-42F4E09D5281}" destId="{2819E999-1D9A-4F4A-AA64-DD2E926C98E8}" srcOrd="10" destOrd="0" presId="urn:microsoft.com/office/officeart/2005/8/layout/vList2"/>
    <dgm:cxn modelId="{8E5A52CB-832B-49DA-8F36-C65105913453}" type="presParOf" srcId="{AC103BD4-1156-45D5-897F-42F4E09D5281}" destId="{2700CF56-8FD3-474F-AA57-8D0AA4584E84}" srcOrd="11" destOrd="0" presId="urn:microsoft.com/office/officeart/2005/8/layout/vList2"/>
    <dgm:cxn modelId="{355AF082-8A65-4278-B927-107E3208D7D3}" type="presParOf" srcId="{AC103BD4-1156-45D5-897F-42F4E09D5281}" destId="{1D70A5BE-5457-4DBE-B4B8-231AE50CE3D5}" srcOrd="1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7FD18E9-3953-4408-B37D-3300B913B052}"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en-IN"/>
        </a:p>
      </dgm:t>
    </dgm:pt>
    <dgm:pt modelId="{53A85E60-DFDB-40B9-8C2C-6F3393819064}">
      <dgm:prSet/>
      <dgm:spPr/>
      <dgm:t>
        <a:bodyPr/>
        <a:lstStyle/>
        <a:p>
          <a:pPr rtl="0"/>
          <a:r>
            <a:rPr lang="en-IN" dirty="0">
              <a:solidFill>
                <a:schemeClr val="tx1"/>
              </a:solidFill>
            </a:rPr>
            <a:t>The bulky nature &amp; physically existence f the underlying assets, physical settlement in commodity derivatives creates the need for warehousing.</a:t>
          </a:r>
        </a:p>
      </dgm:t>
    </dgm:pt>
    <dgm:pt modelId="{79F48954-F94D-401F-82BE-8DE558F9138F}" type="parTrans" cxnId="{F1B632FA-5B68-4E18-B1AE-ECF6AB837964}">
      <dgm:prSet/>
      <dgm:spPr/>
      <dgm:t>
        <a:bodyPr/>
        <a:lstStyle/>
        <a:p>
          <a:endParaRPr lang="en-IN"/>
        </a:p>
      </dgm:t>
    </dgm:pt>
    <dgm:pt modelId="{999EEB18-F9A2-4992-866F-DE8165F8EF35}" type="sibTrans" cxnId="{F1B632FA-5B68-4E18-B1AE-ECF6AB837964}">
      <dgm:prSet/>
      <dgm:spPr/>
      <dgm:t>
        <a:bodyPr/>
        <a:lstStyle/>
        <a:p>
          <a:endParaRPr lang="en-IN"/>
        </a:p>
      </dgm:t>
    </dgm:pt>
    <dgm:pt modelId="{778D42BE-4C64-4C65-801C-226E48AC63F7}">
      <dgm:prSet/>
      <dgm:spPr/>
      <dgm:t>
        <a:bodyPr/>
        <a:lstStyle/>
        <a:p>
          <a:pPr rtl="0"/>
          <a:r>
            <a:rPr lang="en-IN" dirty="0">
              <a:solidFill>
                <a:schemeClr val="tx1"/>
              </a:solidFill>
            </a:rPr>
            <a:t>The quality of underlying a contract can vary largely.. This is an important issue to be managed.</a:t>
          </a:r>
        </a:p>
      </dgm:t>
    </dgm:pt>
    <dgm:pt modelId="{7EC65AB8-4D43-49BD-B15F-49656561855F}" type="parTrans" cxnId="{8BFE9983-A5DD-4E36-B6F3-E21CA81DEDA6}">
      <dgm:prSet/>
      <dgm:spPr/>
      <dgm:t>
        <a:bodyPr/>
        <a:lstStyle/>
        <a:p>
          <a:endParaRPr lang="en-IN"/>
        </a:p>
      </dgm:t>
    </dgm:pt>
    <dgm:pt modelId="{322D784E-63FD-4610-8701-EB84BB779027}" type="sibTrans" cxnId="{8BFE9983-A5DD-4E36-B6F3-E21CA81DEDA6}">
      <dgm:prSet/>
      <dgm:spPr/>
      <dgm:t>
        <a:bodyPr/>
        <a:lstStyle/>
        <a:p>
          <a:endParaRPr lang="en-IN"/>
        </a:p>
      </dgm:t>
    </dgm:pt>
    <dgm:pt modelId="{0B06FEC4-BC9E-4831-8DAA-08D597D638D7}">
      <dgm:prSet/>
      <dgm:spPr/>
      <dgm:t>
        <a:bodyPr/>
        <a:lstStyle/>
        <a:p>
          <a:pPr rtl="0"/>
          <a:r>
            <a:rPr lang="en-IN" dirty="0">
              <a:solidFill>
                <a:schemeClr val="tx1"/>
              </a:solidFill>
            </a:rPr>
            <a:t>The underlying assets can be Metals, Agro Products, Energy Products.</a:t>
          </a:r>
        </a:p>
      </dgm:t>
    </dgm:pt>
    <dgm:pt modelId="{7BB06577-C1E8-4074-8788-6128932FC9A7}" type="parTrans" cxnId="{77691571-643B-4D37-84AF-67AEE9B591E3}">
      <dgm:prSet/>
      <dgm:spPr/>
      <dgm:t>
        <a:bodyPr/>
        <a:lstStyle/>
        <a:p>
          <a:endParaRPr lang="en-IN"/>
        </a:p>
      </dgm:t>
    </dgm:pt>
    <dgm:pt modelId="{F25489A0-0D24-4CEA-948E-5BA370373C39}" type="sibTrans" cxnId="{77691571-643B-4D37-84AF-67AEE9B591E3}">
      <dgm:prSet/>
      <dgm:spPr/>
      <dgm:t>
        <a:bodyPr/>
        <a:lstStyle/>
        <a:p>
          <a:endParaRPr lang="en-IN"/>
        </a:p>
      </dgm:t>
    </dgm:pt>
    <dgm:pt modelId="{B70AA26D-5ED0-4D4A-93CF-C4231EA60C47}">
      <dgm:prSet/>
      <dgm:spPr/>
      <dgm:t>
        <a:bodyPr/>
        <a:lstStyle/>
        <a:p>
          <a:pPr rtl="0"/>
          <a:r>
            <a:rPr lang="en-IN" dirty="0">
              <a:solidFill>
                <a:schemeClr val="tx1"/>
              </a:solidFill>
            </a:rPr>
            <a:t>Commodity derivatives allows investors to invest in non financial resources without actually owing it or spending to mach money on it.</a:t>
          </a:r>
        </a:p>
      </dgm:t>
    </dgm:pt>
    <dgm:pt modelId="{29D6388E-1266-4A5F-B2AB-DCCFBC713C87}" type="parTrans" cxnId="{F7FECB15-CE04-48F1-BA59-8D3A94976068}">
      <dgm:prSet/>
      <dgm:spPr/>
      <dgm:t>
        <a:bodyPr/>
        <a:lstStyle/>
        <a:p>
          <a:endParaRPr lang="en-IN"/>
        </a:p>
      </dgm:t>
    </dgm:pt>
    <dgm:pt modelId="{617ECB0A-AEB9-4440-8CD5-359773CDB883}" type="sibTrans" cxnId="{F7FECB15-CE04-48F1-BA59-8D3A94976068}">
      <dgm:prSet/>
      <dgm:spPr/>
      <dgm:t>
        <a:bodyPr/>
        <a:lstStyle/>
        <a:p>
          <a:endParaRPr lang="en-IN"/>
        </a:p>
      </dgm:t>
    </dgm:pt>
    <dgm:pt modelId="{B6056E9C-0F04-42A8-B103-A4F19E671986}">
      <dgm:prSet/>
      <dgm:spPr/>
      <dgm:t>
        <a:bodyPr/>
        <a:lstStyle/>
        <a:p>
          <a:pPr rtl="0"/>
          <a:r>
            <a:rPr lang="en-IN" dirty="0">
              <a:solidFill>
                <a:schemeClr val="tx1"/>
              </a:solidFill>
            </a:rPr>
            <a:t>They largely depends on the DD &amp; SS , there by predicting the fluctuations in the value of the commodity derivatives is comparatively easier.</a:t>
          </a:r>
        </a:p>
      </dgm:t>
    </dgm:pt>
    <dgm:pt modelId="{16CB27F9-1603-4FA4-9E1D-1421661A7885}" type="parTrans" cxnId="{CD915442-547F-4160-A846-25AAC96D86A8}">
      <dgm:prSet/>
      <dgm:spPr/>
      <dgm:t>
        <a:bodyPr/>
        <a:lstStyle/>
        <a:p>
          <a:endParaRPr lang="en-IN"/>
        </a:p>
      </dgm:t>
    </dgm:pt>
    <dgm:pt modelId="{587CD291-2B13-4674-AE95-F600B215DED3}" type="sibTrans" cxnId="{CD915442-547F-4160-A846-25AAC96D86A8}">
      <dgm:prSet/>
      <dgm:spPr/>
      <dgm:t>
        <a:bodyPr/>
        <a:lstStyle/>
        <a:p>
          <a:endParaRPr lang="en-IN"/>
        </a:p>
      </dgm:t>
    </dgm:pt>
    <dgm:pt modelId="{37B66D38-02E4-42D0-B655-3F8BEE1A636B}">
      <dgm:prSet/>
      <dgm:spPr/>
      <dgm:t>
        <a:bodyPr/>
        <a:lstStyle/>
        <a:p>
          <a:pPr rtl="0"/>
          <a:r>
            <a:rPr lang="en-IN" dirty="0">
              <a:solidFill>
                <a:schemeClr val="tx1"/>
              </a:solidFill>
            </a:rPr>
            <a:t>Types : Commodity : Forwards, Futures, Options , Swaps.</a:t>
          </a:r>
        </a:p>
      </dgm:t>
    </dgm:pt>
    <dgm:pt modelId="{AE92864C-6EBF-438E-A01E-7C8F41DB4DEC}" type="parTrans" cxnId="{B6C281FF-4D4F-4929-A00E-6E468797DE53}">
      <dgm:prSet/>
      <dgm:spPr/>
      <dgm:t>
        <a:bodyPr/>
        <a:lstStyle/>
        <a:p>
          <a:endParaRPr lang="en-IN"/>
        </a:p>
      </dgm:t>
    </dgm:pt>
    <dgm:pt modelId="{A013B3E2-A7F6-4B02-B3A5-A9CCDC8D284B}" type="sibTrans" cxnId="{B6C281FF-4D4F-4929-A00E-6E468797DE53}">
      <dgm:prSet/>
      <dgm:spPr/>
      <dgm:t>
        <a:bodyPr/>
        <a:lstStyle/>
        <a:p>
          <a:endParaRPr lang="en-IN"/>
        </a:p>
      </dgm:t>
    </dgm:pt>
    <dgm:pt modelId="{0F0DA59A-5986-488C-BC65-095BBAC0A21D}" type="pres">
      <dgm:prSet presAssocID="{67FD18E9-3953-4408-B37D-3300B913B052}" presName="linear" presStyleCnt="0">
        <dgm:presLayoutVars>
          <dgm:animLvl val="lvl"/>
          <dgm:resizeHandles val="exact"/>
        </dgm:presLayoutVars>
      </dgm:prSet>
      <dgm:spPr/>
    </dgm:pt>
    <dgm:pt modelId="{BE9553EE-D9D3-4741-B164-14E779F446DE}" type="pres">
      <dgm:prSet presAssocID="{53A85E60-DFDB-40B9-8C2C-6F3393819064}" presName="parentText" presStyleLbl="node1" presStyleIdx="0" presStyleCnt="6">
        <dgm:presLayoutVars>
          <dgm:chMax val="0"/>
          <dgm:bulletEnabled val="1"/>
        </dgm:presLayoutVars>
      </dgm:prSet>
      <dgm:spPr/>
    </dgm:pt>
    <dgm:pt modelId="{A7DE99A7-20EB-45E0-B85F-DF67E44B0317}" type="pres">
      <dgm:prSet presAssocID="{999EEB18-F9A2-4992-866F-DE8165F8EF35}" presName="spacer" presStyleCnt="0"/>
      <dgm:spPr/>
    </dgm:pt>
    <dgm:pt modelId="{FFF7FD75-0931-465F-ABDE-6CBA56CDCC0D}" type="pres">
      <dgm:prSet presAssocID="{778D42BE-4C64-4C65-801C-226E48AC63F7}" presName="parentText" presStyleLbl="node1" presStyleIdx="1" presStyleCnt="6">
        <dgm:presLayoutVars>
          <dgm:chMax val="0"/>
          <dgm:bulletEnabled val="1"/>
        </dgm:presLayoutVars>
      </dgm:prSet>
      <dgm:spPr/>
    </dgm:pt>
    <dgm:pt modelId="{5426A1F5-110F-4ED5-BCEA-1F953A0A4F57}" type="pres">
      <dgm:prSet presAssocID="{322D784E-63FD-4610-8701-EB84BB779027}" presName="spacer" presStyleCnt="0"/>
      <dgm:spPr/>
    </dgm:pt>
    <dgm:pt modelId="{FF10084D-67D4-48C5-BBA5-4D90B3587EAD}" type="pres">
      <dgm:prSet presAssocID="{0B06FEC4-BC9E-4831-8DAA-08D597D638D7}" presName="parentText" presStyleLbl="node1" presStyleIdx="2" presStyleCnt="6">
        <dgm:presLayoutVars>
          <dgm:chMax val="0"/>
          <dgm:bulletEnabled val="1"/>
        </dgm:presLayoutVars>
      </dgm:prSet>
      <dgm:spPr/>
    </dgm:pt>
    <dgm:pt modelId="{85EE4455-1A94-4F89-AFEB-EC960E637288}" type="pres">
      <dgm:prSet presAssocID="{F25489A0-0D24-4CEA-948E-5BA370373C39}" presName="spacer" presStyleCnt="0"/>
      <dgm:spPr/>
    </dgm:pt>
    <dgm:pt modelId="{C3B705B3-42AC-4A7E-89E1-EB7BCCA1CE54}" type="pres">
      <dgm:prSet presAssocID="{B70AA26D-5ED0-4D4A-93CF-C4231EA60C47}" presName="parentText" presStyleLbl="node1" presStyleIdx="3" presStyleCnt="6">
        <dgm:presLayoutVars>
          <dgm:chMax val="0"/>
          <dgm:bulletEnabled val="1"/>
        </dgm:presLayoutVars>
      </dgm:prSet>
      <dgm:spPr/>
    </dgm:pt>
    <dgm:pt modelId="{443B14E2-0A95-4A49-B80D-E324F2CF65C4}" type="pres">
      <dgm:prSet presAssocID="{617ECB0A-AEB9-4440-8CD5-359773CDB883}" presName="spacer" presStyleCnt="0"/>
      <dgm:spPr/>
    </dgm:pt>
    <dgm:pt modelId="{031A64FF-6563-421F-A714-AF91AAD22E3D}" type="pres">
      <dgm:prSet presAssocID="{B6056E9C-0F04-42A8-B103-A4F19E671986}" presName="parentText" presStyleLbl="node1" presStyleIdx="4" presStyleCnt="6">
        <dgm:presLayoutVars>
          <dgm:chMax val="0"/>
          <dgm:bulletEnabled val="1"/>
        </dgm:presLayoutVars>
      </dgm:prSet>
      <dgm:spPr/>
    </dgm:pt>
    <dgm:pt modelId="{3F76900F-99B3-4C77-BBB1-22F399729935}" type="pres">
      <dgm:prSet presAssocID="{587CD291-2B13-4674-AE95-F600B215DED3}" presName="spacer" presStyleCnt="0"/>
      <dgm:spPr/>
    </dgm:pt>
    <dgm:pt modelId="{DD084C10-A0FC-4498-A3B8-C2A2C8D1BA59}" type="pres">
      <dgm:prSet presAssocID="{37B66D38-02E4-42D0-B655-3F8BEE1A636B}" presName="parentText" presStyleLbl="node1" presStyleIdx="5" presStyleCnt="6">
        <dgm:presLayoutVars>
          <dgm:chMax val="0"/>
          <dgm:bulletEnabled val="1"/>
        </dgm:presLayoutVars>
      </dgm:prSet>
      <dgm:spPr/>
    </dgm:pt>
  </dgm:ptLst>
  <dgm:cxnLst>
    <dgm:cxn modelId="{2F939811-6139-4CF5-89AE-B701FE247F19}" type="presOf" srcId="{0B06FEC4-BC9E-4831-8DAA-08D597D638D7}" destId="{FF10084D-67D4-48C5-BBA5-4D90B3587EAD}" srcOrd="0" destOrd="0" presId="urn:microsoft.com/office/officeart/2005/8/layout/vList2"/>
    <dgm:cxn modelId="{F7FECB15-CE04-48F1-BA59-8D3A94976068}" srcId="{67FD18E9-3953-4408-B37D-3300B913B052}" destId="{B70AA26D-5ED0-4D4A-93CF-C4231EA60C47}" srcOrd="3" destOrd="0" parTransId="{29D6388E-1266-4A5F-B2AB-DCCFBC713C87}" sibTransId="{617ECB0A-AEB9-4440-8CD5-359773CDB883}"/>
    <dgm:cxn modelId="{85140F37-9408-4B69-B9A8-4FFD0026FF99}" type="presOf" srcId="{37B66D38-02E4-42D0-B655-3F8BEE1A636B}" destId="{DD084C10-A0FC-4498-A3B8-C2A2C8D1BA59}" srcOrd="0" destOrd="0" presId="urn:microsoft.com/office/officeart/2005/8/layout/vList2"/>
    <dgm:cxn modelId="{971BB65E-2D09-4776-AAF5-B1AB222FA8BA}" type="presOf" srcId="{53A85E60-DFDB-40B9-8C2C-6F3393819064}" destId="{BE9553EE-D9D3-4741-B164-14E779F446DE}" srcOrd="0" destOrd="0" presId="urn:microsoft.com/office/officeart/2005/8/layout/vList2"/>
    <dgm:cxn modelId="{CD915442-547F-4160-A846-25AAC96D86A8}" srcId="{67FD18E9-3953-4408-B37D-3300B913B052}" destId="{B6056E9C-0F04-42A8-B103-A4F19E671986}" srcOrd="4" destOrd="0" parTransId="{16CB27F9-1603-4FA4-9E1D-1421661A7885}" sibTransId="{587CD291-2B13-4674-AE95-F600B215DED3}"/>
    <dgm:cxn modelId="{77691571-643B-4D37-84AF-67AEE9B591E3}" srcId="{67FD18E9-3953-4408-B37D-3300B913B052}" destId="{0B06FEC4-BC9E-4831-8DAA-08D597D638D7}" srcOrd="2" destOrd="0" parTransId="{7BB06577-C1E8-4074-8788-6128932FC9A7}" sibTransId="{F25489A0-0D24-4CEA-948E-5BA370373C39}"/>
    <dgm:cxn modelId="{9F8BB756-3EE9-405D-9EF2-AC4E8AC82124}" type="presOf" srcId="{B6056E9C-0F04-42A8-B103-A4F19E671986}" destId="{031A64FF-6563-421F-A714-AF91AAD22E3D}" srcOrd="0" destOrd="0" presId="urn:microsoft.com/office/officeart/2005/8/layout/vList2"/>
    <dgm:cxn modelId="{8BFE9983-A5DD-4E36-B6F3-E21CA81DEDA6}" srcId="{67FD18E9-3953-4408-B37D-3300B913B052}" destId="{778D42BE-4C64-4C65-801C-226E48AC63F7}" srcOrd="1" destOrd="0" parTransId="{7EC65AB8-4D43-49BD-B15F-49656561855F}" sibTransId="{322D784E-63FD-4610-8701-EB84BB779027}"/>
    <dgm:cxn modelId="{902D2E9D-C36C-4ED5-B20E-E9AE9CCDE62A}" type="presOf" srcId="{778D42BE-4C64-4C65-801C-226E48AC63F7}" destId="{FFF7FD75-0931-465F-ABDE-6CBA56CDCC0D}" srcOrd="0" destOrd="0" presId="urn:microsoft.com/office/officeart/2005/8/layout/vList2"/>
    <dgm:cxn modelId="{939EC3A9-38A6-4435-AEF6-0263E305C69E}" type="presOf" srcId="{B70AA26D-5ED0-4D4A-93CF-C4231EA60C47}" destId="{C3B705B3-42AC-4A7E-89E1-EB7BCCA1CE54}" srcOrd="0" destOrd="0" presId="urn:microsoft.com/office/officeart/2005/8/layout/vList2"/>
    <dgm:cxn modelId="{8E77F2AD-8F7B-42E9-A229-8A29ADC74AF6}" type="presOf" srcId="{67FD18E9-3953-4408-B37D-3300B913B052}" destId="{0F0DA59A-5986-488C-BC65-095BBAC0A21D}" srcOrd="0" destOrd="0" presId="urn:microsoft.com/office/officeart/2005/8/layout/vList2"/>
    <dgm:cxn modelId="{F1B632FA-5B68-4E18-B1AE-ECF6AB837964}" srcId="{67FD18E9-3953-4408-B37D-3300B913B052}" destId="{53A85E60-DFDB-40B9-8C2C-6F3393819064}" srcOrd="0" destOrd="0" parTransId="{79F48954-F94D-401F-82BE-8DE558F9138F}" sibTransId="{999EEB18-F9A2-4992-866F-DE8165F8EF35}"/>
    <dgm:cxn modelId="{B6C281FF-4D4F-4929-A00E-6E468797DE53}" srcId="{67FD18E9-3953-4408-B37D-3300B913B052}" destId="{37B66D38-02E4-42D0-B655-3F8BEE1A636B}" srcOrd="5" destOrd="0" parTransId="{AE92864C-6EBF-438E-A01E-7C8F41DB4DEC}" sibTransId="{A013B3E2-A7F6-4B02-B3A5-A9CCDC8D284B}"/>
    <dgm:cxn modelId="{408EC159-9A0D-4A9B-BE59-47F10838D3BA}" type="presParOf" srcId="{0F0DA59A-5986-488C-BC65-095BBAC0A21D}" destId="{BE9553EE-D9D3-4741-B164-14E779F446DE}" srcOrd="0" destOrd="0" presId="urn:microsoft.com/office/officeart/2005/8/layout/vList2"/>
    <dgm:cxn modelId="{67435FA9-E013-4161-A4C3-1A26F43D3EE2}" type="presParOf" srcId="{0F0DA59A-5986-488C-BC65-095BBAC0A21D}" destId="{A7DE99A7-20EB-45E0-B85F-DF67E44B0317}" srcOrd="1" destOrd="0" presId="urn:microsoft.com/office/officeart/2005/8/layout/vList2"/>
    <dgm:cxn modelId="{64F16645-1E04-4AC5-95B2-5F0E0086A472}" type="presParOf" srcId="{0F0DA59A-5986-488C-BC65-095BBAC0A21D}" destId="{FFF7FD75-0931-465F-ABDE-6CBA56CDCC0D}" srcOrd="2" destOrd="0" presId="urn:microsoft.com/office/officeart/2005/8/layout/vList2"/>
    <dgm:cxn modelId="{74ABCC0D-45EE-4E1C-91A0-80DFAC817B6F}" type="presParOf" srcId="{0F0DA59A-5986-488C-BC65-095BBAC0A21D}" destId="{5426A1F5-110F-4ED5-BCEA-1F953A0A4F57}" srcOrd="3" destOrd="0" presId="urn:microsoft.com/office/officeart/2005/8/layout/vList2"/>
    <dgm:cxn modelId="{EAAB2467-A8FD-47FE-BB6F-3B8A4CB09332}" type="presParOf" srcId="{0F0DA59A-5986-488C-BC65-095BBAC0A21D}" destId="{FF10084D-67D4-48C5-BBA5-4D90B3587EAD}" srcOrd="4" destOrd="0" presId="urn:microsoft.com/office/officeart/2005/8/layout/vList2"/>
    <dgm:cxn modelId="{F49FEB50-0EF3-4ED8-94AC-615CE005264E}" type="presParOf" srcId="{0F0DA59A-5986-488C-BC65-095BBAC0A21D}" destId="{85EE4455-1A94-4F89-AFEB-EC960E637288}" srcOrd="5" destOrd="0" presId="urn:microsoft.com/office/officeart/2005/8/layout/vList2"/>
    <dgm:cxn modelId="{D25EE8EC-C830-4ABB-80EB-8F2B5E7771B7}" type="presParOf" srcId="{0F0DA59A-5986-488C-BC65-095BBAC0A21D}" destId="{C3B705B3-42AC-4A7E-89E1-EB7BCCA1CE54}" srcOrd="6" destOrd="0" presId="urn:microsoft.com/office/officeart/2005/8/layout/vList2"/>
    <dgm:cxn modelId="{634D91FA-EB3B-4809-9EF2-414F0FFBC434}" type="presParOf" srcId="{0F0DA59A-5986-488C-BC65-095BBAC0A21D}" destId="{443B14E2-0A95-4A49-B80D-E324F2CF65C4}" srcOrd="7" destOrd="0" presId="urn:microsoft.com/office/officeart/2005/8/layout/vList2"/>
    <dgm:cxn modelId="{D65F75E4-EC48-4651-94D1-DEC844CAFF8F}" type="presParOf" srcId="{0F0DA59A-5986-488C-BC65-095BBAC0A21D}" destId="{031A64FF-6563-421F-A714-AF91AAD22E3D}" srcOrd="8" destOrd="0" presId="urn:microsoft.com/office/officeart/2005/8/layout/vList2"/>
    <dgm:cxn modelId="{1C6D1D21-3C68-455F-8F59-9329DDFFDEA2}" type="presParOf" srcId="{0F0DA59A-5986-488C-BC65-095BBAC0A21D}" destId="{3F76900F-99B3-4C77-BBB1-22F399729935}" srcOrd="9" destOrd="0" presId="urn:microsoft.com/office/officeart/2005/8/layout/vList2"/>
    <dgm:cxn modelId="{0911CAD7-13A3-4D56-93C2-81739368B1EA}" type="presParOf" srcId="{0F0DA59A-5986-488C-BC65-095BBAC0A21D}" destId="{DD084C10-A0FC-4498-A3B8-C2A2C8D1BA59}" srcOrd="1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BFFEBEE-3082-43EB-8C13-A0A8A6F6933A}"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en-IN"/>
        </a:p>
      </dgm:t>
    </dgm:pt>
    <dgm:pt modelId="{33A3F1B7-78B8-4229-B1C2-F70B77FD5FDD}">
      <dgm:prSet phldrT="[Text]"/>
      <dgm:spPr/>
      <dgm:t>
        <a:bodyPr/>
        <a:lstStyle/>
        <a:p>
          <a:r>
            <a:rPr lang="en-IN" dirty="0">
              <a:solidFill>
                <a:schemeClr val="tx1"/>
              </a:solidFill>
            </a:rPr>
            <a:t>Fragmented Land</a:t>
          </a:r>
        </a:p>
      </dgm:t>
    </dgm:pt>
    <dgm:pt modelId="{F755454B-20A5-4E38-BB53-199355B2F99B}" type="parTrans" cxnId="{69021675-8AF6-4D3B-806E-BD4DAE3E2D17}">
      <dgm:prSet/>
      <dgm:spPr/>
      <dgm:t>
        <a:bodyPr/>
        <a:lstStyle/>
        <a:p>
          <a:endParaRPr lang="en-IN"/>
        </a:p>
      </dgm:t>
    </dgm:pt>
    <dgm:pt modelId="{07DBC324-EA1C-4975-A9B4-AB632C57627E}" type="sibTrans" cxnId="{69021675-8AF6-4D3B-806E-BD4DAE3E2D17}">
      <dgm:prSet/>
      <dgm:spPr/>
      <dgm:t>
        <a:bodyPr/>
        <a:lstStyle/>
        <a:p>
          <a:endParaRPr lang="en-IN"/>
        </a:p>
      </dgm:t>
    </dgm:pt>
    <dgm:pt modelId="{FF26FD5E-D480-4A1F-8F8F-A9F24C4E6FAE}">
      <dgm:prSet phldrT="[Text]"/>
      <dgm:spPr/>
      <dgm:t>
        <a:bodyPr/>
        <a:lstStyle/>
        <a:p>
          <a:r>
            <a:rPr lang="en-IN" dirty="0">
              <a:solidFill>
                <a:schemeClr val="tx1"/>
              </a:solidFill>
            </a:rPr>
            <a:t>Support Services</a:t>
          </a:r>
        </a:p>
      </dgm:t>
    </dgm:pt>
    <dgm:pt modelId="{57AE3CB3-B981-41AA-A9DA-BA96D85DDC77}" type="parTrans" cxnId="{09F8F472-C168-41FA-91DD-29F31E36DB65}">
      <dgm:prSet/>
      <dgm:spPr/>
      <dgm:t>
        <a:bodyPr/>
        <a:lstStyle/>
        <a:p>
          <a:endParaRPr lang="en-IN"/>
        </a:p>
      </dgm:t>
    </dgm:pt>
    <dgm:pt modelId="{37557627-21B8-4766-AEC7-7C46718C9C93}" type="sibTrans" cxnId="{09F8F472-C168-41FA-91DD-29F31E36DB65}">
      <dgm:prSet/>
      <dgm:spPr/>
      <dgm:t>
        <a:bodyPr/>
        <a:lstStyle/>
        <a:p>
          <a:endParaRPr lang="en-IN"/>
        </a:p>
      </dgm:t>
    </dgm:pt>
    <dgm:pt modelId="{4EF8CB24-6623-4750-97A0-EB8E151070F5}">
      <dgm:prSet phldrT="[Text]"/>
      <dgm:spPr/>
      <dgm:t>
        <a:bodyPr/>
        <a:lstStyle/>
        <a:p>
          <a:r>
            <a:rPr lang="en-IN" dirty="0">
              <a:solidFill>
                <a:schemeClr val="tx1"/>
              </a:solidFill>
            </a:rPr>
            <a:t>Weather Conditions</a:t>
          </a:r>
        </a:p>
      </dgm:t>
    </dgm:pt>
    <dgm:pt modelId="{311D0A9F-3C92-4C76-9AE3-48D2EF176BC5}" type="parTrans" cxnId="{CA3611F0-7A1C-43ED-B38E-1D9AFC3D9AA7}">
      <dgm:prSet/>
      <dgm:spPr/>
      <dgm:t>
        <a:bodyPr/>
        <a:lstStyle/>
        <a:p>
          <a:endParaRPr lang="en-IN"/>
        </a:p>
      </dgm:t>
    </dgm:pt>
    <dgm:pt modelId="{F2836D22-B87C-4ED5-BFC6-14EC69AE46DB}" type="sibTrans" cxnId="{CA3611F0-7A1C-43ED-B38E-1D9AFC3D9AA7}">
      <dgm:prSet/>
      <dgm:spPr/>
      <dgm:t>
        <a:bodyPr/>
        <a:lstStyle/>
        <a:p>
          <a:endParaRPr lang="en-IN"/>
        </a:p>
      </dgm:t>
    </dgm:pt>
    <dgm:pt modelId="{4D44ED35-945E-484E-B5D5-A322940353F8}">
      <dgm:prSet phldrT="[Text]"/>
      <dgm:spPr/>
      <dgm:t>
        <a:bodyPr/>
        <a:lstStyle/>
        <a:p>
          <a:r>
            <a:rPr lang="en-IN" dirty="0">
              <a:solidFill>
                <a:schemeClr val="tx1"/>
              </a:solidFill>
            </a:rPr>
            <a:t>Low Cropping </a:t>
          </a:r>
        </a:p>
      </dgm:t>
    </dgm:pt>
    <dgm:pt modelId="{2F89644E-E333-4B4A-89A0-324A8F2DBDEC}" type="parTrans" cxnId="{8E15A921-DBF1-4459-8CBB-A0954DE71748}">
      <dgm:prSet/>
      <dgm:spPr/>
      <dgm:t>
        <a:bodyPr/>
        <a:lstStyle/>
        <a:p>
          <a:endParaRPr lang="en-IN"/>
        </a:p>
      </dgm:t>
    </dgm:pt>
    <dgm:pt modelId="{CC639AD3-3454-4683-B46F-5FDBC5328905}" type="sibTrans" cxnId="{8E15A921-DBF1-4459-8CBB-A0954DE71748}">
      <dgm:prSet/>
      <dgm:spPr/>
      <dgm:t>
        <a:bodyPr/>
        <a:lstStyle/>
        <a:p>
          <a:endParaRPr lang="en-IN"/>
        </a:p>
      </dgm:t>
    </dgm:pt>
    <dgm:pt modelId="{64D2CA96-68A6-42A3-BBE0-E56FD8187E7E}">
      <dgm:prSet phldrT="[Text]"/>
      <dgm:spPr/>
      <dgm:t>
        <a:bodyPr/>
        <a:lstStyle/>
        <a:p>
          <a:r>
            <a:rPr lang="en-IN" dirty="0">
              <a:solidFill>
                <a:schemeClr val="tx1"/>
              </a:solidFill>
            </a:rPr>
            <a:t>Quality of Soil</a:t>
          </a:r>
        </a:p>
      </dgm:t>
    </dgm:pt>
    <dgm:pt modelId="{6E9F78B3-675A-40DB-A118-05580EBD22B3}" type="parTrans" cxnId="{AB61002B-E7FF-45F7-9C59-DC33AA206DE3}">
      <dgm:prSet/>
      <dgm:spPr/>
      <dgm:t>
        <a:bodyPr/>
        <a:lstStyle/>
        <a:p>
          <a:endParaRPr lang="en-IN"/>
        </a:p>
      </dgm:t>
    </dgm:pt>
    <dgm:pt modelId="{EFC21F48-39C6-4275-9B6D-08226F8CFD64}" type="sibTrans" cxnId="{AB61002B-E7FF-45F7-9C59-DC33AA206DE3}">
      <dgm:prSet/>
      <dgm:spPr/>
      <dgm:t>
        <a:bodyPr/>
        <a:lstStyle/>
        <a:p>
          <a:endParaRPr lang="en-IN"/>
        </a:p>
      </dgm:t>
    </dgm:pt>
    <dgm:pt modelId="{F1C88BF7-925F-495F-9647-073C5CDCDA4F}">
      <dgm:prSet phldrT="[Text]"/>
      <dgm:spPr/>
      <dgm:t>
        <a:bodyPr/>
        <a:lstStyle/>
        <a:p>
          <a:r>
            <a:rPr lang="en-IN" dirty="0">
              <a:solidFill>
                <a:schemeClr val="tx1"/>
              </a:solidFill>
            </a:rPr>
            <a:t>DD for Commodity</a:t>
          </a:r>
        </a:p>
      </dgm:t>
    </dgm:pt>
    <dgm:pt modelId="{608F9C6C-B77B-4DB1-9F78-E238198CA2EC}" type="parTrans" cxnId="{B9244E32-C317-4B13-86C6-E4049FE5B4F2}">
      <dgm:prSet/>
      <dgm:spPr/>
      <dgm:t>
        <a:bodyPr/>
        <a:lstStyle/>
        <a:p>
          <a:endParaRPr lang="en-IN"/>
        </a:p>
      </dgm:t>
    </dgm:pt>
    <dgm:pt modelId="{5CB81996-A8A5-4095-93DD-328471BCA6C4}" type="sibTrans" cxnId="{B9244E32-C317-4B13-86C6-E4049FE5B4F2}">
      <dgm:prSet/>
      <dgm:spPr/>
      <dgm:t>
        <a:bodyPr/>
        <a:lstStyle/>
        <a:p>
          <a:endParaRPr lang="en-IN"/>
        </a:p>
      </dgm:t>
    </dgm:pt>
    <dgm:pt modelId="{64C9FDAF-7C0C-40CD-8C85-F836D282E49F}">
      <dgm:prSet phldrT="[Text]"/>
      <dgm:spPr/>
      <dgm:t>
        <a:bodyPr/>
        <a:lstStyle/>
        <a:p>
          <a:r>
            <a:rPr lang="en-IN" dirty="0">
              <a:solidFill>
                <a:schemeClr val="tx1"/>
              </a:solidFill>
            </a:rPr>
            <a:t>Economic Policies </a:t>
          </a:r>
        </a:p>
      </dgm:t>
    </dgm:pt>
    <dgm:pt modelId="{09DD2465-BC36-411B-8F0E-6D367047CC1D}" type="parTrans" cxnId="{63202AA5-0A27-4537-BE37-467BFE274236}">
      <dgm:prSet/>
      <dgm:spPr/>
      <dgm:t>
        <a:bodyPr/>
        <a:lstStyle/>
        <a:p>
          <a:endParaRPr lang="en-IN"/>
        </a:p>
      </dgm:t>
    </dgm:pt>
    <dgm:pt modelId="{34EC6027-B7D2-4B43-AF7F-B5C2FED67098}" type="sibTrans" cxnId="{63202AA5-0A27-4537-BE37-467BFE274236}">
      <dgm:prSet/>
      <dgm:spPr/>
      <dgm:t>
        <a:bodyPr/>
        <a:lstStyle/>
        <a:p>
          <a:endParaRPr lang="en-IN"/>
        </a:p>
      </dgm:t>
    </dgm:pt>
    <dgm:pt modelId="{1D27A42A-8DAA-4085-947D-6FB30EB7AAEC}">
      <dgm:prSet phldrT="[Text]"/>
      <dgm:spPr/>
      <dgm:t>
        <a:bodyPr/>
        <a:lstStyle/>
        <a:p>
          <a:r>
            <a:rPr lang="en-IN" dirty="0">
              <a:solidFill>
                <a:schemeClr val="tx1"/>
              </a:solidFill>
            </a:rPr>
            <a:t>Social Factors</a:t>
          </a:r>
        </a:p>
      </dgm:t>
    </dgm:pt>
    <dgm:pt modelId="{5B4AEF29-FF13-4205-AD1E-FDEFEC402B1F}" type="parTrans" cxnId="{03FECC79-5DA3-4432-A99D-D60F6419E79E}">
      <dgm:prSet/>
      <dgm:spPr/>
      <dgm:t>
        <a:bodyPr/>
        <a:lstStyle/>
        <a:p>
          <a:endParaRPr lang="en-IN"/>
        </a:p>
      </dgm:t>
    </dgm:pt>
    <dgm:pt modelId="{432A3CCF-F566-4F83-985C-374D86241755}" type="sibTrans" cxnId="{03FECC79-5DA3-4432-A99D-D60F6419E79E}">
      <dgm:prSet/>
      <dgm:spPr/>
      <dgm:t>
        <a:bodyPr/>
        <a:lstStyle/>
        <a:p>
          <a:endParaRPr lang="en-IN"/>
        </a:p>
      </dgm:t>
    </dgm:pt>
    <dgm:pt modelId="{9E62C529-1476-4AAE-8219-25853164DBC0}">
      <dgm:prSet phldrT="[Text]"/>
      <dgm:spPr/>
      <dgm:t>
        <a:bodyPr/>
        <a:lstStyle/>
        <a:p>
          <a:r>
            <a:rPr lang="en-IN" dirty="0">
              <a:solidFill>
                <a:schemeClr val="tx1"/>
              </a:solidFill>
            </a:rPr>
            <a:t>Import &amp; Export Trends</a:t>
          </a:r>
        </a:p>
      </dgm:t>
    </dgm:pt>
    <dgm:pt modelId="{B590B913-83D5-4086-B345-E32FD104E018}" type="parTrans" cxnId="{C48BC33A-B0F7-4EEE-8EC5-851695108169}">
      <dgm:prSet/>
      <dgm:spPr/>
      <dgm:t>
        <a:bodyPr/>
        <a:lstStyle/>
        <a:p>
          <a:endParaRPr lang="en-IN"/>
        </a:p>
      </dgm:t>
    </dgm:pt>
    <dgm:pt modelId="{22C3460C-8E9A-4DDF-850B-FE6EF05265FE}" type="sibTrans" cxnId="{C48BC33A-B0F7-4EEE-8EC5-851695108169}">
      <dgm:prSet/>
      <dgm:spPr/>
      <dgm:t>
        <a:bodyPr/>
        <a:lstStyle/>
        <a:p>
          <a:endParaRPr lang="en-IN"/>
        </a:p>
      </dgm:t>
    </dgm:pt>
    <dgm:pt modelId="{2E968EA2-6228-4318-83C7-34A9C8C7232E}">
      <dgm:prSet phldrT="[Text]"/>
      <dgm:spPr/>
      <dgm:t>
        <a:bodyPr/>
        <a:lstStyle/>
        <a:p>
          <a:r>
            <a:rPr lang="en-IN" dirty="0">
              <a:solidFill>
                <a:schemeClr val="tx1"/>
              </a:solidFill>
            </a:rPr>
            <a:t>Reserve Stock </a:t>
          </a:r>
        </a:p>
      </dgm:t>
    </dgm:pt>
    <dgm:pt modelId="{13FB08AE-6BF9-4028-B2AD-39BA47DF44AD}" type="parTrans" cxnId="{FD78650C-F20D-442A-9F66-44DCEFA21F0E}">
      <dgm:prSet/>
      <dgm:spPr/>
      <dgm:t>
        <a:bodyPr/>
        <a:lstStyle/>
        <a:p>
          <a:endParaRPr lang="en-IN"/>
        </a:p>
      </dgm:t>
    </dgm:pt>
    <dgm:pt modelId="{436A425A-A756-4653-9EB8-E7814B2E4BFC}" type="sibTrans" cxnId="{FD78650C-F20D-442A-9F66-44DCEFA21F0E}">
      <dgm:prSet/>
      <dgm:spPr/>
      <dgm:t>
        <a:bodyPr/>
        <a:lstStyle/>
        <a:p>
          <a:endParaRPr lang="en-IN"/>
        </a:p>
      </dgm:t>
    </dgm:pt>
    <dgm:pt modelId="{4BAE21A1-CAA4-47E4-AEFB-F6F874C733D4}">
      <dgm:prSet phldrT="[Text]"/>
      <dgm:spPr/>
      <dgm:t>
        <a:bodyPr/>
        <a:lstStyle/>
        <a:p>
          <a:r>
            <a:rPr lang="en-IN" dirty="0">
              <a:solidFill>
                <a:schemeClr val="tx1"/>
              </a:solidFill>
            </a:rPr>
            <a:t>Storage Facilities </a:t>
          </a:r>
        </a:p>
      </dgm:t>
    </dgm:pt>
    <dgm:pt modelId="{8006EEB3-9811-4849-BFCE-D9B0CFC88618}" type="parTrans" cxnId="{92E1F6EE-CD69-46A1-AA6D-5E53146E9AB1}">
      <dgm:prSet/>
      <dgm:spPr/>
      <dgm:t>
        <a:bodyPr/>
        <a:lstStyle/>
        <a:p>
          <a:endParaRPr lang="en-IN"/>
        </a:p>
      </dgm:t>
    </dgm:pt>
    <dgm:pt modelId="{1F07BA5A-2D4D-4FD2-9C67-D7E6F6889D45}" type="sibTrans" cxnId="{92E1F6EE-CD69-46A1-AA6D-5E53146E9AB1}">
      <dgm:prSet/>
      <dgm:spPr/>
      <dgm:t>
        <a:bodyPr/>
        <a:lstStyle/>
        <a:p>
          <a:endParaRPr lang="en-IN"/>
        </a:p>
      </dgm:t>
    </dgm:pt>
    <dgm:pt modelId="{CCBD7B72-F200-4D6A-92FF-1F1597ECF302}" type="pres">
      <dgm:prSet presAssocID="{FBFFEBEE-3082-43EB-8C13-A0A8A6F6933A}" presName="diagram" presStyleCnt="0">
        <dgm:presLayoutVars>
          <dgm:dir/>
          <dgm:resizeHandles val="exact"/>
        </dgm:presLayoutVars>
      </dgm:prSet>
      <dgm:spPr/>
    </dgm:pt>
    <dgm:pt modelId="{CEF4766E-CC89-490D-ABCD-AE040D18B054}" type="pres">
      <dgm:prSet presAssocID="{33A3F1B7-78B8-4229-B1C2-F70B77FD5FDD}" presName="node" presStyleLbl="node1" presStyleIdx="0" presStyleCnt="11">
        <dgm:presLayoutVars>
          <dgm:bulletEnabled val="1"/>
        </dgm:presLayoutVars>
      </dgm:prSet>
      <dgm:spPr/>
    </dgm:pt>
    <dgm:pt modelId="{F46CEA3A-E101-4B0F-9DCF-8662BACB82B0}" type="pres">
      <dgm:prSet presAssocID="{07DBC324-EA1C-4975-A9B4-AB632C57627E}" presName="sibTrans" presStyleCnt="0"/>
      <dgm:spPr/>
    </dgm:pt>
    <dgm:pt modelId="{1E788080-52DE-4AEF-860B-AD68B3C1DA90}" type="pres">
      <dgm:prSet presAssocID="{FF26FD5E-D480-4A1F-8F8F-A9F24C4E6FAE}" presName="node" presStyleLbl="node1" presStyleIdx="1" presStyleCnt="11">
        <dgm:presLayoutVars>
          <dgm:bulletEnabled val="1"/>
        </dgm:presLayoutVars>
      </dgm:prSet>
      <dgm:spPr/>
    </dgm:pt>
    <dgm:pt modelId="{EC42C0E3-1368-4F87-BD67-5711D1B3026D}" type="pres">
      <dgm:prSet presAssocID="{37557627-21B8-4766-AEC7-7C46718C9C93}" presName="sibTrans" presStyleCnt="0"/>
      <dgm:spPr/>
    </dgm:pt>
    <dgm:pt modelId="{82A54AFC-B50E-4D71-9440-612BFF3CD262}" type="pres">
      <dgm:prSet presAssocID="{4EF8CB24-6623-4750-97A0-EB8E151070F5}" presName="node" presStyleLbl="node1" presStyleIdx="2" presStyleCnt="11">
        <dgm:presLayoutVars>
          <dgm:bulletEnabled val="1"/>
        </dgm:presLayoutVars>
      </dgm:prSet>
      <dgm:spPr/>
    </dgm:pt>
    <dgm:pt modelId="{DA5AA6BE-8A66-4AC4-B4D5-398A044728AA}" type="pres">
      <dgm:prSet presAssocID="{F2836D22-B87C-4ED5-BFC6-14EC69AE46DB}" presName="sibTrans" presStyleCnt="0"/>
      <dgm:spPr/>
    </dgm:pt>
    <dgm:pt modelId="{3F0DD066-0FF0-4725-A586-A4F9D11217A0}" type="pres">
      <dgm:prSet presAssocID="{4D44ED35-945E-484E-B5D5-A322940353F8}" presName="node" presStyleLbl="node1" presStyleIdx="3" presStyleCnt="11">
        <dgm:presLayoutVars>
          <dgm:bulletEnabled val="1"/>
        </dgm:presLayoutVars>
      </dgm:prSet>
      <dgm:spPr/>
    </dgm:pt>
    <dgm:pt modelId="{59F4758B-74FC-4CB4-8AD7-E84736CAD4B9}" type="pres">
      <dgm:prSet presAssocID="{CC639AD3-3454-4683-B46F-5FDBC5328905}" presName="sibTrans" presStyleCnt="0"/>
      <dgm:spPr/>
    </dgm:pt>
    <dgm:pt modelId="{B0C440D1-EDDD-44D2-B783-6DBF84046BF3}" type="pres">
      <dgm:prSet presAssocID="{64D2CA96-68A6-42A3-BBE0-E56FD8187E7E}" presName="node" presStyleLbl="node1" presStyleIdx="4" presStyleCnt="11">
        <dgm:presLayoutVars>
          <dgm:bulletEnabled val="1"/>
        </dgm:presLayoutVars>
      </dgm:prSet>
      <dgm:spPr/>
    </dgm:pt>
    <dgm:pt modelId="{5009B803-DD7E-49D8-8E85-D3D2E8DE6025}" type="pres">
      <dgm:prSet presAssocID="{EFC21F48-39C6-4275-9B6D-08226F8CFD64}" presName="sibTrans" presStyleCnt="0"/>
      <dgm:spPr/>
    </dgm:pt>
    <dgm:pt modelId="{339A4A3A-E3E6-47A2-8BFE-9CA3307C7BC6}" type="pres">
      <dgm:prSet presAssocID="{F1C88BF7-925F-495F-9647-073C5CDCDA4F}" presName="node" presStyleLbl="node1" presStyleIdx="5" presStyleCnt="11">
        <dgm:presLayoutVars>
          <dgm:bulletEnabled val="1"/>
        </dgm:presLayoutVars>
      </dgm:prSet>
      <dgm:spPr/>
    </dgm:pt>
    <dgm:pt modelId="{3884268F-A7D8-4213-A8E8-1E52528695ED}" type="pres">
      <dgm:prSet presAssocID="{5CB81996-A8A5-4095-93DD-328471BCA6C4}" presName="sibTrans" presStyleCnt="0"/>
      <dgm:spPr/>
    </dgm:pt>
    <dgm:pt modelId="{DDCA441B-3DC6-40FA-B951-82BD021E96B1}" type="pres">
      <dgm:prSet presAssocID="{64C9FDAF-7C0C-40CD-8C85-F836D282E49F}" presName="node" presStyleLbl="node1" presStyleIdx="6" presStyleCnt="11">
        <dgm:presLayoutVars>
          <dgm:bulletEnabled val="1"/>
        </dgm:presLayoutVars>
      </dgm:prSet>
      <dgm:spPr/>
    </dgm:pt>
    <dgm:pt modelId="{E0EE64F4-E390-4856-A574-10DF559D2CA5}" type="pres">
      <dgm:prSet presAssocID="{34EC6027-B7D2-4B43-AF7F-B5C2FED67098}" presName="sibTrans" presStyleCnt="0"/>
      <dgm:spPr/>
    </dgm:pt>
    <dgm:pt modelId="{C77CB22C-A91F-494B-9964-44D0B80B9FF9}" type="pres">
      <dgm:prSet presAssocID="{1D27A42A-8DAA-4085-947D-6FB30EB7AAEC}" presName="node" presStyleLbl="node1" presStyleIdx="7" presStyleCnt="11">
        <dgm:presLayoutVars>
          <dgm:bulletEnabled val="1"/>
        </dgm:presLayoutVars>
      </dgm:prSet>
      <dgm:spPr/>
    </dgm:pt>
    <dgm:pt modelId="{5856A51F-513B-4AD4-92C2-5B46B89D7F4F}" type="pres">
      <dgm:prSet presAssocID="{432A3CCF-F566-4F83-985C-374D86241755}" presName="sibTrans" presStyleCnt="0"/>
      <dgm:spPr/>
    </dgm:pt>
    <dgm:pt modelId="{754DDF1D-27DF-4F65-9830-83D3FD5D1D22}" type="pres">
      <dgm:prSet presAssocID="{9E62C529-1476-4AAE-8219-25853164DBC0}" presName="node" presStyleLbl="node1" presStyleIdx="8" presStyleCnt="11">
        <dgm:presLayoutVars>
          <dgm:bulletEnabled val="1"/>
        </dgm:presLayoutVars>
      </dgm:prSet>
      <dgm:spPr/>
    </dgm:pt>
    <dgm:pt modelId="{079B388F-89AB-4131-97FB-A053B7F53082}" type="pres">
      <dgm:prSet presAssocID="{22C3460C-8E9A-4DDF-850B-FE6EF05265FE}" presName="sibTrans" presStyleCnt="0"/>
      <dgm:spPr/>
    </dgm:pt>
    <dgm:pt modelId="{1ED760C8-D6C7-471A-9E37-FF20BAD2A758}" type="pres">
      <dgm:prSet presAssocID="{2E968EA2-6228-4318-83C7-34A9C8C7232E}" presName="node" presStyleLbl="node1" presStyleIdx="9" presStyleCnt="11">
        <dgm:presLayoutVars>
          <dgm:bulletEnabled val="1"/>
        </dgm:presLayoutVars>
      </dgm:prSet>
      <dgm:spPr/>
    </dgm:pt>
    <dgm:pt modelId="{485C5E35-F0FA-4DCB-BF23-DC5A81A6160A}" type="pres">
      <dgm:prSet presAssocID="{436A425A-A756-4653-9EB8-E7814B2E4BFC}" presName="sibTrans" presStyleCnt="0"/>
      <dgm:spPr/>
    </dgm:pt>
    <dgm:pt modelId="{5BFFA1F1-6CBB-4F25-A753-30A3565224F7}" type="pres">
      <dgm:prSet presAssocID="{4BAE21A1-CAA4-47E4-AEFB-F6F874C733D4}" presName="node" presStyleLbl="node1" presStyleIdx="10" presStyleCnt="11">
        <dgm:presLayoutVars>
          <dgm:bulletEnabled val="1"/>
        </dgm:presLayoutVars>
      </dgm:prSet>
      <dgm:spPr/>
    </dgm:pt>
  </dgm:ptLst>
  <dgm:cxnLst>
    <dgm:cxn modelId="{FD78650C-F20D-442A-9F66-44DCEFA21F0E}" srcId="{FBFFEBEE-3082-43EB-8C13-A0A8A6F6933A}" destId="{2E968EA2-6228-4318-83C7-34A9C8C7232E}" srcOrd="9" destOrd="0" parTransId="{13FB08AE-6BF9-4028-B2AD-39BA47DF44AD}" sibTransId="{436A425A-A756-4653-9EB8-E7814B2E4BFC}"/>
    <dgm:cxn modelId="{5820ED20-BD01-422A-B793-647BDFEDEECE}" type="presOf" srcId="{4D44ED35-945E-484E-B5D5-A322940353F8}" destId="{3F0DD066-0FF0-4725-A586-A4F9D11217A0}" srcOrd="0" destOrd="0" presId="urn:microsoft.com/office/officeart/2005/8/layout/default"/>
    <dgm:cxn modelId="{8E15A921-DBF1-4459-8CBB-A0954DE71748}" srcId="{FBFFEBEE-3082-43EB-8C13-A0A8A6F6933A}" destId="{4D44ED35-945E-484E-B5D5-A322940353F8}" srcOrd="3" destOrd="0" parTransId="{2F89644E-E333-4B4A-89A0-324A8F2DBDEC}" sibTransId="{CC639AD3-3454-4683-B46F-5FDBC5328905}"/>
    <dgm:cxn modelId="{AB61002B-E7FF-45F7-9C59-DC33AA206DE3}" srcId="{FBFFEBEE-3082-43EB-8C13-A0A8A6F6933A}" destId="{64D2CA96-68A6-42A3-BBE0-E56FD8187E7E}" srcOrd="4" destOrd="0" parTransId="{6E9F78B3-675A-40DB-A118-05580EBD22B3}" sibTransId="{EFC21F48-39C6-4275-9B6D-08226F8CFD64}"/>
    <dgm:cxn modelId="{B9244E32-C317-4B13-86C6-E4049FE5B4F2}" srcId="{FBFFEBEE-3082-43EB-8C13-A0A8A6F6933A}" destId="{F1C88BF7-925F-495F-9647-073C5CDCDA4F}" srcOrd="5" destOrd="0" parTransId="{608F9C6C-B77B-4DB1-9F78-E238198CA2EC}" sibTransId="{5CB81996-A8A5-4095-93DD-328471BCA6C4}"/>
    <dgm:cxn modelId="{C48BC33A-B0F7-4EEE-8EC5-851695108169}" srcId="{FBFFEBEE-3082-43EB-8C13-A0A8A6F6933A}" destId="{9E62C529-1476-4AAE-8219-25853164DBC0}" srcOrd="8" destOrd="0" parTransId="{B590B913-83D5-4086-B345-E32FD104E018}" sibTransId="{22C3460C-8E9A-4DDF-850B-FE6EF05265FE}"/>
    <dgm:cxn modelId="{2E781D5F-1230-4869-BF39-8751D0801EF8}" type="presOf" srcId="{64C9FDAF-7C0C-40CD-8C85-F836D282E49F}" destId="{DDCA441B-3DC6-40FA-B951-82BD021E96B1}" srcOrd="0" destOrd="0" presId="urn:microsoft.com/office/officeart/2005/8/layout/default"/>
    <dgm:cxn modelId="{819D424C-5045-4579-8F3A-5E2564A5DB91}" type="presOf" srcId="{F1C88BF7-925F-495F-9647-073C5CDCDA4F}" destId="{339A4A3A-E3E6-47A2-8BFE-9CA3307C7BC6}" srcOrd="0" destOrd="0" presId="urn:microsoft.com/office/officeart/2005/8/layout/default"/>
    <dgm:cxn modelId="{A6F46F4F-D7B7-49D7-8D8D-2C3EADE7A538}" type="presOf" srcId="{33A3F1B7-78B8-4229-B1C2-F70B77FD5FDD}" destId="{CEF4766E-CC89-490D-ABCD-AE040D18B054}" srcOrd="0" destOrd="0" presId="urn:microsoft.com/office/officeart/2005/8/layout/default"/>
    <dgm:cxn modelId="{09F8F472-C168-41FA-91DD-29F31E36DB65}" srcId="{FBFFEBEE-3082-43EB-8C13-A0A8A6F6933A}" destId="{FF26FD5E-D480-4A1F-8F8F-A9F24C4E6FAE}" srcOrd="1" destOrd="0" parTransId="{57AE3CB3-B981-41AA-A9DA-BA96D85DDC77}" sibTransId="{37557627-21B8-4766-AEC7-7C46718C9C93}"/>
    <dgm:cxn modelId="{69021675-8AF6-4D3B-806E-BD4DAE3E2D17}" srcId="{FBFFEBEE-3082-43EB-8C13-A0A8A6F6933A}" destId="{33A3F1B7-78B8-4229-B1C2-F70B77FD5FDD}" srcOrd="0" destOrd="0" parTransId="{F755454B-20A5-4E38-BB53-199355B2F99B}" sibTransId="{07DBC324-EA1C-4975-A9B4-AB632C57627E}"/>
    <dgm:cxn modelId="{9D7F1857-A546-482A-B704-8FA6C2CCD9CB}" type="presOf" srcId="{64D2CA96-68A6-42A3-BBE0-E56FD8187E7E}" destId="{B0C440D1-EDDD-44D2-B783-6DBF84046BF3}" srcOrd="0" destOrd="0" presId="urn:microsoft.com/office/officeart/2005/8/layout/default"/>
    <dgm:cxn modelId="{03FECC79-5DA3-4432-A99D-D60F6419E79E}" srcId="{FBFFEBEE-3082-43EB-8C13-A0A8A6F6933A}" destId="{1D27A42A-8DAA-4085-947D-6FB30EB7AAEC}" srcOrd="7" destOrd="0" parTransId="{5B4AEF29-FF13-4205-AD1E-FDEFEC402B1F}" sibTransId="{432A3CCF-F566-4F83-985C-374D86241755}"/>
    <dgm:cxn modelId="{5B73327E-C87B-4E77-8F5A-48620193B625}" type="presOf" srcId="{2E968EA2-6228-4318-83C7-34A9C8C7232E}" destId="{1ED760C8-D6C7-471A-9E37-FF20BAD2A758}" srcOrd="0" destOrd="0" presId="urn:microsoft.com/office/officeart/2005/8/layout/default"/>
    <dgm:cxn modelId="{B6BD229A-FF69-4075-8C80-0F6BBD9131A4}" type="presOf" srcId="{4EF8CB24-6623-4750-97A0-EB8E151070F5}" destId="{82A54AFC-B50E-4D71-9440-612BFF3CD262}" srcOrd="0" destOrd="0" presId="urn:microsoft.com/office/officeart/2005/8/layout/default"/>
    <dgm:cxn modelId="{CB74539A-567D-413C-816B-922924F1F530}" type="presOf" srcId="{FBFFEBEE-3082-43EB-8C13-A0A8A6F6933A}" destId="{CCBD7B72-F200-4D6A-92FF-1F1597ECF302}" srcOrd="0" destOrd="0" presId="urn:microsoft.com/office/officeart/2005/8/layout/default"/>
    <dgm:cxn modelId="{048007A4-9F8B-4356-9DFF-096EF899CD25}" type="presOf" srcId="{1D27A42A-8DAA-4085-947D-6FB30EB7AAEC}" destId="{C77CB22C-A91F-494B-9964-44D0B80B9FF9}" srcOrd="0" destOrd="0" presId="urn:microsoft.com/office/officeart/2005/8/layout/default"/>
    <dgm:cxn modelId="{63202AA5-0A27-4537-BE37-467BFE274236}" srcId="{FBFFEBEE-3082-43EB-8C13-A0A8A6F6933A}" destId="{64C9FDAF-7C0C-40CD-8C85-F836D282E49F}" srcOrd="6" destOrd="0" parTransId="{09DD2465-BC36-411B-8F0E-6D367047CC1D}" sibTransId="{34EC6027-B7D2-4B43-AF7F-B5C2FED67098}"/>
    <dgm:cxn modelId="{8DC02DC3-D039-4C2D-A195-64DD6DD12828}" type="presOf" srcId="{FF26FD5E-D480-4A1F-8F8F-A9F24C4E6FAE}" destId="{1E788080-52DE-4AEF-860B-AD68B3C1DA90}" srcOrd="0" destOrd="0" presId="urn:microsoft.com/office/officeart/2005/8/layout/default"/>
    <dgm:cxn modelId="{B1EF76C3-86AA-4AF4-BAC0-42FB677563B9}" type="presOf" srcId="{9E62C529-1476-4AAE-8219-25853164DBC0}" destId="{754DDF1D-27DF-4F65-9830-83D3FD5D1D22}" srcOrd="0" destOrd="0" presId="urn:microsoft.com/office/officeart/2005/8/layout/default"/>
    <dgm:cxn modelId="{75EC16E7-F723-4DFE-BA84-1633E2AA8727}" type="presOf" srcId="{4BAE21A1-CAA4-47E4-AEFB-F6F874C733D4}" destId="{5BFFA1F1-6CBB-4F25-A753-30A3565224F7}" srcOrd="0" destOrd="0" presId="urn:microsoft.com/office/officeart/2005/8/layout/default"/>
    <dgm:cxn modelId="{92E1F6EE-CD69-46A1-AA6D-5E53146E9AB1}" srcId="{FBFFEBEE-3082-43EB-8C13-A0A8A6F6933A}" destId="{4BAE21A1-CAA4-47E4-AEFB-F6F874C733D4}" srcOrd="10" destOrd="0" parTransId="{8006EEB3-9811-4849-BFCE-D9B0CFC88618}" sibTransId="{1F07BA5A-2D4D-4FD2-9C67-D7E6F6889D45}"/>
    <dgm:cxn modelId="{CA3611F0-7A1C-43ED-B38E-1D9AFC3D9AA7}" srcId="{FBFFEBEE-3082-43EB-8C13-A0A8A6F6933A}" destId="{4EF8CB24-6623-4750-97A0-EB8E151070F5}" srcOrd="2" destOrd="0" parTransId="{311D0A9F-3C92-4C76-9AE3-48D2EF176BC5}" sibTransId="{F2836D22-B87C-4ED5-BFC6-14EC69AE46DB}"/>
    <dgm:cxn modelId="{7FAFF1EF-1450-4C8D-A61F-FC6EA9DDE8EE}" type="presParOf" srcId="{CCBD7B72-F200-4D6A-92FF-1F1597ECF302}" destId="{CEF4766E-CC89-490D-ABCD-AE040D18B054}" srcOrd="0" destOrd="0" presId="urn:microsoft.com/office/officeart/2005/8/layout/default"/>
    <dgm:cxn modelId="{F43419D8-47F5-4EE0-9B8B-4BD55DE44888}" type="presParOf" srcId="{CCBD7B72-F200-4D6A-92FF-1F1597ECF302}" destId="{F46CEA3A-E101-4B0F-9DCF-8662BACB82B0}" srcOrd="1" destOrd="0" presId="urn:microsoft.com/office/officeart/2005/8/layout/default"/>
    <dgm:cxn modelId="{FC2D1E3F-BC59-42FA-9599-4A1707C2E3DF}" type="presParOf" srcId="{CCBD7B72-F200-4D6A-92FF-1F1597ECF302}" destId="{1E788080-52DE-4AEF-860B-AD68B3C1DA90}" srcOrd="2" destOrd="0" presId="urn:microsoft.com/office/officeart/2005/8/layout/default"/>
    <dgm:cxn modelId="{BF151EC1-DBCA-4B45-944D-B521C6CC63C0}" type="presParOf" srcId="{CCBD7B72-F200-4D6A-92FF-1F1597ECF302}" destId="{EC42C0E3-1368-4F87-BD67-5711D1B3026D}" srcOrd="3" destOrd="0" presId="urn:microsoft.com/office/officeart/2005/8/layout/default"/>
    <dgm:cxn modelId="{8046E87C-40DC-4B74-A9B3-8A60307C982E}" type="presParOf" srcId="{CCBD7B72-F200-4D6A-92FF-1F1597ECF302}" destId="{82A54AFC-B50E-4D71-9440-612BFF3CD262}" srcOrd="4" destOrd="0" presId="urn:microsoft.com/office/officeart/2005/8/layout/default"/>
    <dgm:cxn modelId="{C6576439-FEA3-4A0B-A886-D123048356CF}" type="presParOf" srcId="{CCBD7B72-F200-4D6A-92FF-1F1597ECF302}" destId="{DA5AA6BE-8A66-4AC4-B4D5-398A044728AA}" srcOrd="5" destOrd="0" presId="urn:microsoft.com/office/officeart/2005/8/layout/default"/>
    <dgm:cxn modelId="{69644C81-BE73-47D2-B284-FF733FE630EE}" type="presParOf" srcId="{CCBD7B72-F200-4D6A-92FF-1F1597ECF302}" destId="{3F0DD066-0FF0-4725-A586-A4F9D11217A0}" srcOrd="6" destOrd="0" presId="urn:microsoft.com/office/officeart/2005/8/layout/default"/>
    <dgm:cxn modelId="{400CEFD5-5963-44EA-A89B-421453D69F32}" type="presParOf" srcId="{CCBD7B72-F200-4D6A-92FF-1F1597ECF302}" destId="{59F4758B-74FC-4CB4-8AD7-E84736CAD4B9}" srcOrd="7" destOrd="0" presId="urn:microsoft.com/office/officeart/2005/8/layout/default"/>
    <dgm:cxn modelId="{E4FFB45F-A943-4AC6-AC7B-AF4B8CBCB624}" type="presParOf" srcId="{CCBD7B72-F200-4D6A-92FF-1F1597ECF302}" destId="{B0C440D1-EDDD-44D2-B783-6DBF84046BF3}" srcOrd="8" destOrd="0" presId="urn:microsoft.com/office/officeart/2005/8/layout/default"/>
    <dgm:cxn modelId="{6CF0EAC1-3F18-4FFC-869F-94F2396ECFC9}" type="presParOf" srcId="{CCBD7B72-F200-4D6A-92FF-1F1597ECF302}" destId="{5009B803-DD7E-49D8-8E85-D3D2E8DE6025}" srcOrd="9" destOrd="0" presId="urn:microsoft.com/office/officeart/2005/8/layout/default"/>
    <dgm:cxn modelId="{797DE3D2-AD5A-4236-9209-ACD873002A1D}" type="presParOf" srcId="{CCBD7B72-F200-4D6A-92FF-1F1597ECF302}" destId="{339A4A3A-E3E6-47A2-8BFE-9CA3307C7BC6}" srcOrd="10" destOrd="0" presId="urn:microsoft.com/office/officeart/2005/8/layout/default"/>
    <dgm:cxn modelId="{26503A7E-1B26-4267-B7E4-5CF0D3140485}" type="presParOf" srcId="{CCBD7B72-F200-4D6A-92FF-1F1597ECF302}" destId="{3884268F-A7D8-4213-A8E8-1E52528695ED}" srcOrd="11" destOrd="0" presId="urn:microsoft.com/office/officeart/2005/8/layout/default"/>
    <dgm:cxn modelId="{222A9A57-EC97-4087-9D1F-6FB66009781D}" type="presParOf" srcId="{CCBD7B72-F200-4D6A-92FF-1F1597ECF302}" destId="{DDCA441B-3DC6-40FA-B951-82BD021E96B1}" srcOrd="12" destOrd="0" presId="urn:microsoft.com/office/officeart/2005/8/layout/default"/>
    <dgm:cxn modelId="{6C514629-0D88-433B-A003-1360B53EEBCD}" type="presParOf" srcId="{CCBD7B72-F200-4D6A-92FF-1F1597ECF302}" destId="{E0EE64F4-E390-4856-A574-10DF559D2CA5}" srcOrd="13" destOrd="0" presId="urn:microsoft.com/office/officeart/2005/8/layout/default"/>
    <dgm:cxn modelId="{CE009B78-001A-4903-A55A-AD4F2920543E}" type="presParOf" srcId="{CCBD7B72-F200-4D6A-92FF-1F1597ECF302}" destId="{C77CB22C-A91F-494B-9964-44D0B80B9FF9}" srcOrd="14" destOrd="0" presId="urn:microsoft.com/office/officeart/2005/8/layout/default"/>
    <dgm:cxn modelId="{AEAB6390-4177-452F-BA28-8C0464B34B89}" type="presParOf" srcId="{CCBD7B72-F200-4D6A-92FF-1F1597ECF302}" destId="{5856A51F-513B-4AD4-92C2-5B46B89D7F4F}" srcOrd="15" destOrd="0" presId="urn:microsoft.com/office/officeart/2005/8/layout/default"/>
    <dgm:cxn modelId="{92667A36-93F1-4BD4-BEF3-8A1C4F2308C1}" type="presParOf" srcId="{CCBD7B72-F200-4D6A-92FF-1F1597ECF302}" destId="{754DDF1D-27DF-4F65-9830-83D3FD5D1D22}" srcOrd="16" destOrd="0" presId="urn:microsoft.com/office/officeart/2005/8/layout/default"/>
    <dgm:cxn modelId="{264CA703-1ADB-4E4D-A8A5-2BE255503064}" type="presParOf" srcId="{CCBD7B72-F200-4D6A-92FF-1F1597ECF302}" destId="{079B388F-89AB-4131-97FB-A053B7F53082}" srcOrd="17" destOrd="0" presId="urn:microsoft.com/office/officeart/2005/8/layout/default"/>
    <dgm:cxn modelId="{9147D405-E4BD-4D70-B210-CFBE63032129}" type="presParOf" srcId="{CCBD7B72-F200-4D6A-92FF-1F1597ECF302}" destId="{1ED760C8-D6C7-471A-9E37-FF20BAD2A758}" srcOrd="18" destOrd="0" presId="urn:microsoft.com/office/officeart/2005/8/layout/default"/>
    <dgm:cxn modelId="{48F95318-8591-4927-9D16-54BDE939EED9}" type="presParOf" srcId="{CCBD7B72-F200-4D6A-92FF-1F1597ECF302}" destId="{485C5E35-F0FA-4DCB-BF23-DC5A81A6160A}" srcOrd="19" destOrd="0" presId="urn:microsoft.com/office/officeart/2005/8/layout/default"/>
    <dgm:cxn modelId="{D539B45A-A726-4293-A29F-9E7796566E7D}" type="presParOf" srcId="{CCBD7B72-F200-4D6A-92FF-1F1597ECF302}" destId="{5BFFA1F1-6CBB-4F25-A753-30A3565224F7}" srcOrd="2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4086A16B-8B14-492C-B3CF-530A7DB44A97}"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en-IN"/>
        </a:p>
      </dgm:t>
    </dgm:pt>
    <dgm:pt modelId="{5898A7C3-2651-4FA0-86EF-8AA5B1C0946A}">
      <dgm:prSet phldrT="[Text]"/>
      <dgm:spPr/>
      <dgm:t>
        <a:bodyPr/>
        <a:lstStyle/>
        <a:p>
          <a:r>
            <a:rPr lang="en-IN" dirty="0">
              <a:solidFill>
                <a:schemeClr val="tx1"/>
              </a:solidFill>
            </a:rPr>
            <a:t>MSP</a:t>
          </a:r>
        </a:p>
      </dgm:t>
    </dgm:pt>
    <dgm:pt modelId="{66061F52-0BD3-4D3D-960D-9E8C3445A95F}" type="parTrans" cxnId="{2B377DC1-CBC9-4A78-8DAE-A0D08B0D96C8}">
      <dgm:prSet/>
      <dgm:spPr/>
      <dgm:t>
        <a:bodyPr/>
        <a:lstStyle/>
        <a:p>
          <a:endParaRPr lang="en-IN"/>
        </a:p>
      </dgm:t>
    </dgm:pt>
    <dgm:pt modelId="{BFC023A6-D303-4FD1-A133-221A022DD9A2}" type="sibTrans" cxnId="{2B377DC1-CBC9-4A78-8DAE-A0D08B0D96C8}">
      <dgm:prSet/>
      <dgm:spPr/>
      <dgm:t>
        <a:bodyPr/>
        <a:lstStyle/>
        <a:p>
          <a:endParaRPr lang="en-IN"/>
        </a:p>
      </dgm:t>
    </dgm:pt>
    <dgm:pt modelId="{9D78C7C9-C173-4BCF-A092-1F3F0FD9A315}">
      <dgm:prSet phldrT="[Text]"/>
      <dgm:spPr/>
      <dgm:t>
        <a:bodyPr/>
        <a:lstStyle/>
        <a:p>
          <a:r>
            <a:rPr lang="en-IN" dirty="0">
              <a:solidFill>
                <a:schemeClr val="tx1"/>
              </a:solidFill>
            </a:rPr>
            <a:t>Price Volatility</a:t>
          </a:r>
        </a:p>
      </dgm:t>
    </dgm:pt>
    <dgm:pt modelId="{C2CDE292-D1CE-4410-BEA8-73A193B179D7}" type="parTrans" cxnId="{8B5E377D-E521-4CA4-9DE0-7AB481492350}">
      <dgm:prSet/>
      <dgm:spPr/>
      <dgm:t>
        <a:bodyPr/>
        <a:lstStyle/>
        <a:p>
          <a:endParaRPr lang="en-IN"/>
        </a:p>
      </dgm:t>
    </dgm:pt>
    <dgm:pt modelId="{DBBE181D-610F-416F-940D-2A37583BA248}" type="sibTrans" cxnId="{8B5E377D-E521-4CA4-9DE0-7AB481492350}">
      <dgm:prSet/>
      <dgm:spPr/>
      <dgm:t>
        <a:bodyPr/>
        <a:lstStyle/>
        <a:p>
          <a:endParaRPr lang="en-IN"/>
        </a:p>
      </dgm:t>
    </dgm:pt>
    <dgm:pt modelId="{62D1C04F-D782-42CC-B5EC-BF28F55D17A1}">
      <dgm:prSet phldrT="[Text]"/>
      <dgm:spPr/>
      <dgm:t>
        <a:bodyPr/>
        <a:lstStyle/>
        <a:p>
          <a:r>
            <a:rPr lang="en-IN" dirty="0">
              <a:solidFill>
                <a:schemeClr val="tx1"/>
              </a:solidFill>
            </a:rPr>
            <a:t>DD &amp; SS Factor</a:t>
          </a:r>
        </a:p>
      </dgm:t>
    </dgm:pt>
    <dgm:pt modelId="{A6FB084D-A752-4CD3-A041-D9A3CB3A4A1D}" type="parTrans" cxnId="{000344AC-D1B3-4B8E-B300-872B3F04F477}">
      <dgm:prSet/>
      <dgm:spPr/>
      <dgm:t>
        <a:bodyPr/>
        <a:lstStyle/>
        <a:p>
          <a:endParaRPr lang="en-IN"/>
        </a:p>
      </dgm:t>
    </dgm:pt>
    <dgm:pt modelId="{EEB8C552-D80F-470D-B068-E59C99CE774A}" type="sibTrans" cxnId="{000344AC-D1B3-4B8E-B300-872B3F04F477}">
      <dgm:prSet/>
      <dgm:spPr/>
      <dgm:t>
        <a:bodyPr/>
        <a:lstStyle/>
        <a:p>
          <a:endParaRPr lang="en-IN"/>
        </a:p>
      </dgm:t>
    </dgm:pt>
    <dgm:pt modelId="{4AB25761-7554-4BE5-959D-AB37D7806D06}">
      <dgm:prSet phldrT="[Text]"/>
      <dgm:spPr/>
      <dgm:t>
        <a:bodyPr/>
        <a:lstStyle/>
        <a:p>
          <a:r>
            <a:rPr lang="en-IN" dirty="0">
              <a:solidFill>
                <a:schemeClr val="tx1"/>
              </a:solidFill>
            </a:rPr>
            <a:t>Open Market Price</a:t>
          </a:r>
        </a:p>
      </dgm:t>
    </dgm:pt>
    <dgm:pt modelId="{F034AB1F-3910-46F3-8A86-657119E524E2}" type="parTrans" cxnId="{14C6C1E7-E03B-49FF-B6D9-B8D99BB7C4CF}">
      <dgm:prSet/>
      <dgm:spPr/>
      <dgm:t>
        <a:bodyPr/>
        <a:lstStyle/>
        <a:p>
          <a:endParaRPr lang="en-IN"/>
        </a:p>
      </dgm:t>
    </dgm:pt>
    <dgm:pt modelId="{01F44B44-EEB4-4CE9-870C-7EC74A6FBCCA}" type="sibTrans" cxnId="{14C6C1E7-E03B-49FF-B6D9-B8D99BB7C4CF}">
      <dgm:prSet/>
      <dgm:spPr/>
      <dgm:t>
        <a:bodyPr/>
        <a:lstStyle/>
        <a:p>
          <a:endParaRPr lang="en-IN"/>
        </a:p>
      </dgm:t>
    </dgm:pt>
    <dgm:pt modelId="{8BDB1756-0674-4B21-944E-17286302F60C}">
      <dgm:prSet phldrT="[Text]"/>
      <dgm:spPr/>
      <dgm:t>
        <a:bodyPr/>
        <a:lstStyle/>
        <a:p>
          <a:r>
            <a:rPr lang="en-IN" dirty="0">
              <a:solidFill>
                <a:schemeClr val="tx1"/>
              </a:solidFill>
            </a:rPr>
            <a:t>Role of Intermediaries </a:t>
          </a:r>
        </a:p>
      </dgm:t>
    </dgm:pt>
    <dgm:pt modelId="{B63CCD88-2F00-4708-A570-AAC66E12D2C3}" type="parTrans" cxnId="{FE4C28B5-6C52-4575-A39C-C853E5BA939A}">
      <dgm:prSet/>
      <dgm:spPr/>
      <dgm:t>
        <a:bodyPr/>
        <a:lstStyle/>
        <a:p>
          <a:endParaRPr lang="en-IN"/>
        </a:p>
      </dgm:t>
    </dgm:pt>
    <dgm:pt modelId="{5CFF2709-4EDA-40EF-8B96-30EB769EECCE}" type="sibTrans" cxnId="{FE4C28B5-6C52-4575-A39C-C853E5BA939A}">
      <dgm:prSet/>
      <dgm:spPr/>
      <dgm:t>
        <a:bodyPr/>
        <a:lstStyle/>
        <a:p>
          <a:endParaRPr lang="en-IN"/>
        </a:p>
      </dgm:t>
    </dgm:pt>
    <dgm:pt modelId="{5A756BA5-D819-4F51-8F62-0326589F9140}">
      <dgm:prSet phldrT="[Text]"/>
      <dgm:spPr/>
      <dgm:t>
        <a:bodyPr/>
        <a:lstStyle/>
        <a:p>
          <a:r>
            <a:rPr lang="en-IN" dirty="0">
              <a:solidFill>
                <a:schemeClr val="tx1"/>
              </a:solidFill>
            </a:rPr>
            <a:t>Black Marketing &amp; Hoarding</a:t>
          </a:r>
        </a:p>
      </dgm:t>
    </dgm:pt>
    <dgm:pt modelId="{6509929A-0F4D-4C53-9B69-2C635B2CD3A1}" type="parTrans" cxnId="{1AEE390C-384C-4AA6-83C5-40065404D16C}">
      <dgm:prSet/>
      <dgm:spPr/>
      <dgm:t>
        <a:bodyPr/>
        <a:lstStyle/>
        <a:p>
          <a:endParaRPr lang="en-IN"/>
        </a:p>
      </dgm:t>
    </dgm:pt>
    <dgm:pt modelId="{C8A8FC87-D76F-42ED-9149-A11CACA9CAEE}" type="sibTrans" cxnId="{1AEE390C-384C-4AA6-83C5-40065404D16C}">
      <dgm:prSet/>
      <dgm:spPr/>
      <dgm:t>
        <a:bodyPr/>
        <a:lstStyle/>
        <a:p>
          <a:endParaRPr lang="en-IN"/>
        </a:p>
      </dgm:t>
    </dgm:pt>
    <dgm:pt modelId="{51A45051-51A1-4F0F-A759-8C90ECDDE98C}">
      <dgm:prSet phldrT="[Text]"/>
      <dgm:spPr/>
      <dgm:t>
        <a:bodyPr/>
        <a:lstStyle/>
        <a:p>
          <a:r>
            <a:rPr lang="en-IN" dirty="0">
              <a:solidFill>
                <a:schemeClr val="tx1"/>
              </a:solidFill>
            </a:rPr>
            <a:t>Retail &amp; Wholesale Trade</a:t>
          </a:r>
        </a:p>
      </dgm:t>
    </dgm:pt>
    <dgm:pt modelId="{F2CBF970-2ABB-4FD5-9430-0CCC69DE7377}" type="parTrans" cxnId="{65E47E21-4968-4B8A-AE74-069A022094A4}">
      <dgm:prSet/>
      <dgm:spPr/>
      <dgm:t>
        <a:bodyPr/>
        <a:lstStyle/>
        <a:p>
          <a:endParaRPr lang="en-IN"/>
        </a:p>
      </dgm:t>
    </dgm:pt>
    <dgm:pt modelId="{7FC4735E-014E-434D-B310-8E258C5F819C}" type="sibTrans" cxnId="{65E47E21-4968-4B8A-AE74-069A022094A4}">
      <dgm:prSet/>
      <dgm:spPr/>
      <dgm:t>
        <a:bodyPr/>
        <a:lstStyle/>
        <a:p>
          <a:endParaRPr lang="en-IN"/>
        </a:p>
      </dgm:t>
    </dgm:pt>
    <dgm:pt modelId="{460F4F3C-074B-495A-8CC8-0D4D5BD6EC42}">
      <dgm:prSet phldrT="[Text]"/>
      <dgm:spPr/>
      <dgm:t>
        <a:bodyPr/>
        <a:lstStyle/>
        <a:p>
          <a:r>
            <a:rPr lang="en-IN" dirty="0">
              <a:solidFill>
                <a:schemeClr val="tx1"/>
              </a:solidFill>
            </a:rPr>
            <a:t>Subsidies   (Govt. Policy)</a:t>
          </a:r>
        </a:p>
      </dgm:t>
    </dgm:pt>
    <dgm:pt modelId="{9B85D346-64B4-4465-B054-0668E9D92416}" type="parTrans" cxnId="{5C76584F-BCAF-4B63-9B89-5AAA1854327F}">
      <dgm:prSet/>
      <dgm:spPr/>
      <dgm:t>
        <a:bodyPr/>
        <a:lstStyle/>
        <a:p>
          <a:endParaRPr lang="en-IN"/>
        </a:p>
      </dgm:t>
    </dgm:pt>
    <dgm:pt modelId="{2ADA26AD-7D1A-464D-88ED-B9E3F52575CC}" type="sibTrans" cxnId="{5C76584F-BCAF-4B63-9B89-5AAA1854327F}">
      <dgm:prSet/>
      <dgm:spPr/>
      <dgm:t>
        <a:bodyPr/>
        <a:lstStyle/>
        <a:p>
          <a:endParaRPr lang="en-IN"/>
        </a:p>
      </dgm:t>
    </dgm:pt>
    <dgm:pt modelId="{9D219CE3-F428-4D32-ADA2-F3687422B4E0}" type="pres">
      <dgm:prSet presAssocID="{4086A16B-8B14-492C-B3CF-530A7DB44A97}" presName="diagram" presStyleCnt="0">
        <dgm:presLayoutVars>
          <dgm:dir/>
          <dgm:resizeHandles val="exact"/>
        </dgm:presLayoutVars>
      </dgm:prSet>
      <dgm:spPr/>
    </dgm:pt>
    <dgm:pt modelId="{183F1071-A728-4920-B0B4-F653FDD6D9FD}" type="pres">
      <dgm:prSet presAssocID="{5898A7C3-2651-4FA0-86EF-8AA5B1C0946A}" presName="node" presStyleLbl="node1" presStyleIdx="0" presStyleCnt="8">
        <dgm:presLayoutVars>
          <dgm:bulletEnabled val="1"/>
        </dgm:presLayoutVars>
      </dgm:prSet>
      <dgm:spPr/>
    </dgm:pt>
    <dgm:pt modelId="{C2DD53A9-5363-4779-A86E-486380CB61F0}" type="pres">
      <dgm:prSet presAssocID="{BFC023A6-D303-4FD1-A133-221A022DD9A2}" presName="sibTrans" presStyleCnt="0"/>
      <dgm:spPr/>
    </dgm:pt>
    <dgm:pt modelId="{A5350E13-3011-4F94-A06E-04332000F0B3}" type="pres">
      <dgm:prSet presAssocID="{9D78C7C9-C173-4BCF-A092-1F3F0FD9A315}" presName="node" presStyleLbl="node1" presStyleIdx="1" presStyleCnt="8">
        <dgm:presLayoutVars>
          <dgm:bulletEnabled val="1"/>
        </dgm:presLayoutVars>
      </dgm:prSet>
      <dgm:spPr/>
    </dgm:pt>
    <dgm:pt modelId="{F3A532F8-BC34-44D3-B5C3-FA7F250FD72F}" type="pres">
      <dgm:prSet presAssocID="{DBBE181D-610F-416F-940D-2A37583BA248}" presName="sibTrans" presStyleCnt="0"/>
      <dgm:spPr/>
    </dgm:pt>
    <dgm:pt modelId="{8CC721C8-FE4C-42BC-9CA3-D70AE85C3FAB}" type="pres">
      <dgm:prSet presAssocID="{62D1C04F-D782-42CC-B5EC-BF28F55D17A1}" presName="node" presStyleLbl="node1" presStyleIdx="2" presStyleCnt="8">
        <dgm:presLayoutVars>
          <dgm:bulletEnabled val="1"/>
        </dgm:presLayoutVars>
      </dgm:prSet>
      <dgm:spPr/>
    </dgm:pt>
    <dgm:pt modelId="{222E2688-6CC5-4105-98E0-1D46B5A0AB48}" type="pres">
      <dgm:prSet presAssocID="{EEB8C552-D80F-470D-B068-E59C99CE774A}" presName="sibTrans" presStyleCnt="0"/>
      <dgm:spPr/>
    </dgm:pt>
    <dgm:pt modelId="{A239B19C-60B4-45E7-84DB-1632167E89BA}" type="pres">
      <dgm:prSet presAssocID="{4AB25761-7554-4BE5-959D-AB37D7806D06}" presName="node" presStyleLbl="node1" presStyleIdx="3" presStyleCnt="8">
        <dgm:presLayoutVars>
          <dgm:bulletEnabled val="1"/>
        </dgm:presLayoutVars>
      </dgm:prSet>
      <dgm:spPr/>
    </dgm:pt>
    <dgm:pt modelId="{3466C34A-73C1-4092-B1ED-72C1DBB64E41}" type="pres">
      <dgm:prSet presAssocID="{01F44B44-EEB4-4CE9-870C-7EC74A6FBCCA}" presName="sibTrans" presStyleCnt="0"/>
      <dgm:spPr/>
    </dgm:pt>
    <dgm:pt modelId="{79BD8E7A-DB5B-4150-871B-A309FE020AAC}" type="pres">
      <dgm:prSet presAssocID="{8BDB1756-0674-4B21-944E-17286302F60C}" presName="node" presStyleLbl="node1" presStyleIdx="4" presStyleCnt="8">
        <dgm:presLayoutVars>
          <dgm:bulletEnabled val="1"/>
        </dgm:presLayoutVars>
      </dgm:prSet>
      <dgm:spPr/>
    </dgm:pt>
    <dgm:pt modelId="{94BBDF7F-AACC-453C-A89E-E5B0CF5DABAF}" type="pres">
      <dgm:prSet presAssocID="{5CFF2709-4EDA-40EF-8B96-30EB769EECCE}" presName="sibTrans" presStyleCnt="0"/>
      <dgm:spPr/>
    </dgm:pt>
    <dgm:pt modelId="{20859E1D-3281-4057-B005-28D4C7527CF1}" type="pres">
      <dgm:prSet presAssocID="{5A756BA5-D819-4F51-8F62-0326589F9140}" presName="node" presStyleLbl="node1" presStyleIdx="5" presStyleCnt="8">
        <dgm:presLayoutVars>
          <dgm:bulletEnabled val="1"/>
        </dgm:presLayoutVars>
      </dgm:prSet>
      <dgm:spPr/>
    </dgm:pt>
    <dgm:pt modelId="{5C0821C1-B4CA-43B1-BE32-D39487E66CB9}" type="pres">
      <dgm:prSet presAssocID="{C8A8FC87-D76F-42ED-9149-A11CACA9CAEE}" presName="sibTrans" presStyleCnt="0"/>
      <dgm:spPr/>
    </dgm:pt>
    <dgm:pt modelId="{9B9106C1-18A9-4BE4-88AF-66FBEF1B6DB4}" type="pres">
      <dgm:prSet presAssocID="{51A45051-51A1-4F0F-A759-8C90ECDDE98C}" presName="node" presStyleLbl="node1" presStyleIdx="6" presStyleCnt="8">
        <dgm:presLayoutVars>
          <dgm:bulletEnabled val="1"/>
        </dgm:presLayoutVars>
      </dgm:prSet>
      <dgm:spPr/>
    </dgm:pt>
    <dgm:pt modelId="{7E40E715-E41B-4C5A-BF7D-0D2BECAC12E9}" type="pres">
      <dgm:prSet presAssocID="{7FC4735E-014E-434D-B310-8E258C5F819C}" presName="sibTrans" presStyleCnt="0"/>
      <dgm:spPr/>
    </dgm:pt>
    <dgm:pt modelId="{E846467B-A60A-4060-A49F-BB4454F134A6}" type="pres">
      <dgm:prSet presAssocID="{460F4F3C-074B-495A-8CC8-0D4D5BD6EC42}" presName="node" presStyleLbl="node1" presStyleIdx="7" presStyleCnt="8">
        <dgm:presLayoutVars>
          <dgm:bulletEnabled val="1"/>
        </dgm:presLayoutVars>
      </dgm:prSet>
      <dgm:spPr/>
    </dgm:pt>
  </dgm:ptLst>
  <dgm:cxnLst>
    <dgm:cxn modelId="{1AEE390C-384C-4AA6-83C5-40065404D16C}" srcId="{4086A16B-8B14-492C-B3CF-530A7DB44A97}" destId="{5A756BA5-D819-4F51-8F62-0326589F9140}" srcOrd="5" destOrd="0" parTransId="{6509929A-0F4D-4C53-9B69-2C635B2CD3A1}" sibTransId="{C8A8FC87-D76F-42ED-9149-A11CACA9CAEE}"/>
    <dgm:cxn modelId="{2B86B80F-4B49-45F0-9FDE-5EC7CBF2F244}" type="presOf" srcId="{4086A16B-8B14-492C-B3CF-530A7DB44A97}" destId="{9D219CE3-F428-4D32-ADA2-F3687422B4E0}" srcOrd="0" destOrd="0" presId="urn:microsoft.com/office/officeart/2005/8/layout/default"/>
    <dgm:cxn modelId="{D3CE2511-12F8-46A0-9B37-36EF8A3DF0A9}" type="presOf" srcId="{9D78C7C9-C173-4BCF-A092-1F3F0FD9A315}" destId="{A5350E13-3011-4F94-A06E-04332000F0B3}" srcOrd="0" destOrd="0" presId="urn:microsoft.com/office/officeart/2005/8/layout/default"/>
    <dgm:cxn modelId="{65E47E21-4968-4B8A-AE74-069A022094A4}" srcId="{4086A16B-8B14-492C-B3CF-530A7DB44A97}" destId="{51A45051-51A1-4F0F-A759-8C90ECDDE98C}" srcOrd="6" destOrd="0" parTransId="{F2CBF970-2ABB-4FD5-9430-0CCC69DE7377}" sibTransId="{7FC4735E-014E-434D-B310-8E258C5F819C}"/>
    <dgm:cxn modelId="{39DFAE30-7E68-4E2C-A0C7-A21CDA30768D}" type="presOf" srcId="{5898A7C3-2651-4FA0-86EF-8AA5B1C0946A}" destId="{183F1071-A728-4920-B0B4-F653FDD6D9FD}" srcOrd="0" destOrd="0" presId="urn:microsoft.com/office/officeart/2005/8/layout/default"/>
    <dgm:cxn modelId="{4673D465-9B04-46E9-ACE5-B817EB0A6576}" type="presOf" srcId="{62D1C04F-D782-42CC-B5EC-BF28F55D17A1}" destId="{8CC721C8-FE4C-42BC-9CA3-D70AE85C3FAB}" srcOrd="0" destOrd="0" presId="urn:microsoft.com/office/officeart/2005/8/layout/default"/>
    <dgm:cxn modelId="{5F74BD6D-55AB-4492-9D77-3BE950A09FF6}" type="presOf" srcId="{51A45051-51A1-4F0F-A759-8C90ECDDE98C}" destId="{9B9106C1-18A9-4BE4-88AF-66FBEF1B6DB4}" srcOrd="0" destOrd="0" presId="urn:microsoft.com/office/officeart/2005/8/layout/default"/>
    <dgm:cxn modelId="{5C76584F-BCAF-4B63-9B89-5AAA1854327F}" srcId="{4086A16B-8B14-492C-B3CF-530A7DB44A97}" destId="{460F4F3C-074B-495A-8CC8-0D4D5BD6EC42}" srcOrd="7" destOrd="0" parTransId="{9B85D346-64B4-4465-B054-0668E9D92416}" sibTransId="{2ADA26AD-7D1A-464D-88ED-B9E3F52575CC}"/>
    <dgm:cxn modelId="{8B5E377D-E521-4CA4-9DE0-7AB481492350}" srcId="{4086A16B-8B14-492C-B3CF-530A7DB44A97}" destId="{9D78C7C9-C173-4BCF-A092-1F3F0FD9A315}" srcOrd="1" destOrd="0" parTransId="{C2CDE292-D1CE-4410-BEA8-73A193B179D7}" sibTransId="{DBBE181D-610F-416F-940D-2A37583BA248}"/>
    <dgm:cxn modelId="{000344AC-D1B3-4B8E-B300-872B3F04F477}" srcId="{4086A16B-8B14-492C-B3CF-530A7DB44A97}" destId="{62D1C04F-D782-42CC-B5EC-BF28F55D17A1}" srcOrd="2" destOrd="0" parTransId="{A6FB084D-A752-4CD3-A041-D9A3CB3A4A1D}" sibTransId="{EEB8C552-D80F-470D-B068-E59C99CE774A}"/>
    <dgm:cxn modelId="{FE4C28B5-6C52-4575-A39C-C853E5BA939A}" srcId="{4086A16B-8B14-492C-B3CF-530A7DB44A97}" destId="{8BDB1756-0674-4B21-944E-17286302F60C}" srcOrd="4" destOrd="0" parTransId="{B63CCD88-2F00-4708-A570-AAC66E12D2C3}" sibTransId="{5CFF2709-4EDA-40EF-8B96-30EB769EECCE}"/>
    <dgm:cxn modelId="{2B377DC1-CBC9-4A78-8DAE-A0D08B0D96C8}" srcId="{4086A16B-8B14-492C-B3CF-530A7DB44A97}" destId="{5898A7C3-2651-4FA0-86EF-8AA5B1C0946A}" srcOrd="0" destOrd="0" parTransId="{66061F52-0BD3-4D3D-960D-9E8C3445A95F}" sibTransId="{BFC023A6-D303-4FD1-A133-221A022DD9A2}"/>
    <dgm:cxn modelId="{AB76F7DE-ACD3-4A32-8FEA-554F7DFEC71C}" type="presOf" srcId="{8BDB1756-0674-4B21-944E-17286302F60C}" destId="{79BD8E7A-DB5B-4150-871B-A309FE020AAC}" srcOrd="0" destOrd="0" presId="urn:microsoft.com/office/officeart/2005/8/layout/default"/>
    <dgm:cxn modelId="{0F1F51E1-E895-4132-903F-54E9C49FDF94}" type="presOf" srcId="{5A756BA5-D819-4F51-8F62-0326589F9140}" destId="{20859E1D-3281-4057-B005-28D4C7527CF1}" srcOrd="0" destOrd="0" presId="urn:microsoft.com/office/officeart/2005/8/layout/default"/>
    <dgm:cxn modelId="{14C6C1E7-E03B-49FF-B6D9-B8D99BB7C4CF}" srcId="{4086A16B-8B14-492C-B3CF-530A7DB44A97}" destId="{4AB25761-7554-4BE5-959D-AB37D7806D06}" srcOrd="3" destOrd="0" parTransId="{F034AB1F-3910-46F3-8A86-657119E524E2}" sibTransId="{01F44B44-EEB4-4CE9-870C-7EC74A6FBCCA}"/>
    <dgm:cxn modelId="{5278EEF5-A56F-47D3-9892-D31A11A0F029}" type="presOf" srcId="{4AB25761-7554-4BE5-959D-AB37D7806D06}" destId="{A239B19C-60B4-45E7-84DB-1632167E89BA}" srcOrd="0" destOrd="0" presId="urn:microsoft.com/office/officeart/2005/8/layout/default"/>
    <dgm:cxn modelId="{755806F8-C10C-45EB-B786-0118588E830E}" type="presOf" srcId="{460F4F3C-074B-495A-8CC8-0D4D5BD6EC42}" destId="{E846467B-A60A-4060-A49F-BB4454F134A6}" srcOrd="0" destOrd="0" presId="urn:microsoft.com/office/officeart/2005/8/layout/default"/>
    <dgm:cxn modelId="{D8962722-99C3-4E4A-B583-48F21BCD64F9}" type="presParOf" srcId="{9D219CE3-F428-4D32-ADA2-F3687422B4E0}" destId="{183F1071-A728-4920-B0B4-F653FDD6D9FD}" srcOrd="0" destOrd="0" presId="urn:microsoft.com/office/officeart/2005/8/layout/default"/>
    <dgm:cxn modelId="{03E2D946-411E-42B6-9194-89E0040C7AD1}" type="presParOf" srcId="{9D219CE3-F428-4D32-ADA2-F3687422B4E0}" destId="{C2DD53A9-5363-4779-A86E-486380CB61F0}" srcOrd="1" destOrd="0" presId="urn:microsoft.com/office/officeart/2005/8/layout/default"/>
    <dgm:cxn modelId="{B95DAD5C-795E-4D5D-B3D7-541CB5CF60B0}" type="presParOf" srcId="{9D219CE3-F428-4D32-ADA2-F3687422B4E0}" destId="{A5350E13-3011-4F94-A06E-04332000F0B3}" srcOrd="2" destOrd="0" presId="urn:microsoft.com/office/officeart/2005/8/layout/default"/>
    <dgm:cxn modelId="{5877B895-63E1-4C1B-AE35-6391CBDD2203}" type="presParOf" srcId="{9D219CE3-F428-4D32-ADA2-F3687422B4E0}" destId="{F3A532F8-BC34-44D3-B5C3-FA7F250FD72F}" srcOrd="3" destOrd="0" presId="urn:microsoft.com/office/officeart/2005/8/layout/default"/>
    <dgm:cxn modelId="{A63ABE27-D85B-488A-87C9-FA101DD9DFE5}" type="presParOf" srcId="{9D219CE3-F428-4D32-ADA2-F3687422B4E0}" destId="{8CC721C8-FE4C-42BC-9CA3-D70AE85C3FAB}" srcOrd="4" destOrd="0" presId="urn:microsoft.com/office/officeart/2005/8/layout/default"/>
    <dgm:cxn modelId="{DC74DEBC-ABC4-467E-807C-863287014204}" type="presParOf" srcId="{9D219CE3-F428-4D32-ADA2-F3687422B4E0}" destId="{222E2688-6CC5-4105-98E0-1D46B5A0AB48}" srcOrd="5" destOrd="0" presId="urn:microsoft.com/office/officeart/2005/8/layout/default"/>
    <dgm:cxn modelId="{D5416FCA-B881-4D21-97DC-0C3B1E3E1E4D}" type="presParOf" srcId="{9D219CE3-F428-4D32-ADA2-F3687422B4E0}" destId="{A239B19C-60B4-45E7-84DB-1632167E89BA}" srcOrd="6" destOrd="0" presId="urn:microsoft.com/office/officeart/2005/8/layout/default"/>
    <dgm:cxn modelId="{7F921311-0F7C-4A7A-A3DD-0236A036C847}" type="presParOf" srcId="{9D219CE3-F428-4D32-ADA2-F3687422B4E0}" destId="{3466C34A-73C1-4092-B1ED-72C1DBB64E41}" srcOrd="7" destOrd="0" presId="urn:microsoft.com/office/officeart/2005/8/layout/default"/>
    <dgm:cxn modelId="{EA810676-F56F-4402-A579-7B6193E656B3}" type="presParOf" srcId="{9D219CE3-F428-4D32-ADA2-F3687422B4E0}" destId="{79BD8E7A-DB5B-4150-871B-A309FE020AAC}" srcOrd="8" destOrd="0" presId="urn:microsoft.com/office/officeart/2005/8/layout/default"/>
    <dgm:cxn modelId="{67859578-1AD7-47B8-8E8A-453941C74063}" type="presParOf" srcId="{9D219CE3-F428-4D32-ADA2-F3687422B4E0}" destId="{94BBDF7F-AACC-453C-A89E-E5B0CF5DABAF}" srcOrd="9" destOrd="0" presId="urn:microsoft.com/office/officeart/2005/8/layout/default"/>
    <dgm:cxn modelId="{869ABB8A-7441-4139-9CC4-4EE20188E749}" type="presParOf" srcId="{9D219CE3-F428-4D32-ADA2-F3687422B4E0}" destId="{20859E1D-3281-4057-B005-28D4C7527CF1}" srcOrd="10" destOrd="0" presId="urn:microsoft.com/office/officeart/2005/8/layout/default"/>
    <dgm:cxn modelId="{8E0FFC75-F860-4FF0-BF32-B3099A3285F8}" type="presParOf" srcId="{9D219CE3-F428-4D32-ADA2-F3687422B4E0}" destId="{5C0821C1-B4CA-43B1-BE32-D39487E66CB9}" srcOrd="11" destOrd="0" presId="urn:microsoft.com/office/officeart/2005/8/layout/default"/>
    <dgm:cxn modelId="{88B6330C-EBBB-4774-BF6A-DD9FDBF4699D}" type="presParOf" srcId="{9D219CE3-F428-4D32-ADA2-F3687422B4E0}" destId="{9B9106C1-18A9-4BE4-88AF-66FBEF1B6DB4}" srcOrd="12" destOrd="0" presId="urn:microsoft.com/office/officeart/2005/8/layout/default"/>
    <dgm:cxn modelId="{86257DD6-00A5-4640-95BC-51AA5581ACCB}" type="presParOf" srcId="{9D219CE3-F428-4D32-ADA2-F3687422B4E0}" destId="{7E40E715-E41B-4C5A-BF7D-0D2BECAC12E9}" srcOrd="13" destOrd="0" presId="urn:microsoft.com/office/officeart/2005/8/layout/default"/>
    <dgm:cxn modelId="{A2188351-3B5E-4885-B74B-85294DC169E7}" type="presParOf" srcId="{9D219CE3-F428-4D32-ADA2-F3687422B4E0}" destId="{E846467B-A60A-4060-A49F-BB4454F134A6}" srcOrd="1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DCBF60-8043-429F-A2FA-F1C163E50F8F}">
      <dsp:nvSpPr>
        <dsp:cNvPr id="0" name=""/>
        <dsp:cNvSpPr/>
      </dsp:nvSpPr>
      <dsp:spPr>
        <a:xfrm>
          <a:off x="3257357" y="1338635"/>
          <a:ext cx="1714884" cy="1715094"/>
        </a:xfrm>
        <a:prstGeom prst="ellipse">
          <a:avLst/>
        </a:prstGeom>
        <a:solidFill>
          <a:schemeClr val="accent1">
            <a:shade val="80000"/>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3F9A508B-6F11-4A12-B9A0-9DE06080E777}">
      <dsp:nvSpPr>
        <dsp:cNvPr id="0" name=""/>
        <dsp:cNvSpPr/>
      </dsp:nvSpPr>
      <dsp:spPr>
        <a:xfrm>
          <a:off x="3132314" y="0"/>
          <a:ext cx="1964971" cy="1051560"/>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1200150" rtl="0">
            <a:lnSpc>
              <a:spcPct val="90000"/>
            </a:lnSpc>
            <a:spcBef>
              <a:spcPct val="0"/>
            </a:spcBef>
            <a:spcAft>
              <a:spcPct val="35000"/>
            </a:spcAft>
            <a:buNone/>
          </a:pPr>
          <a:r>
            <a:rPr lang="en-IN" sz="2700" kern="1200" dirty="0"/>
            <a:t>Commodity</a:t>
          </a:r>
        </a:p>
      </dsp:txBody>
      <dsp:txXfrm>
        <a:off x="3132314" y="0"/>
        <a:ext cx="1964971" cy="1051560"/>
      </dsp:txXfrm>
    </dsp:sp>
    <dsp:sp modelId="{FBDE6EEF-88EE-442B-9A46-C00AF5701FE8}">
      <dsp:nvSpPr>
        <dsp:cNvPr id="0" name=""/>
        <dsp:cNvSpPr/>
      </dsp:nvSpPr>
      <dsp:spPr>
        <a:xfrm>
          <a:off x="3760390" y="1580494"/>
          <a:ext cx="1714884" cy="1715094"/>
        </a:xfrm>
        <a:prstGeom prst="ellipse">
          <a:avLst/>
        </a:prstGeom>
        <a:solidFill>
          <a:schemeClr val="accent1">
            <a:shade val="80000"/>
            <a:alpha val="50000"/>
            <a:hueOff val="-2"/>
            <a:satOff val="665"/>
            <a:lumOff val="859"/>
            <a:alphaOff val="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E01DF37E-7F61-42AB-A25E-FA2EA6D640B1}">
      <dsp:nvSpPr>
        <dsp:cNvPr id="0" name=""/>
        <dsp:cNvSpPr/>
      </dsp:nvSpPr>
      <dsp:spPr>
        <a:xfrm>
          <a:off x="5686777" y="998982"/>
          <a:ext cx="1857791" cy="115671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1200150" rtl="0">
            <a:lnSpc>
              <a:spcPct val="90000"/>
            </a:lnSpc>
            <a:spcBef>
              <a:spcPct val="0"/>
            </a:spcBef>
            <a:spcAft>
              <a:spcPct val="35000"/>
            </a:spcAft>
            <a:buNone/>
          </a:pPr>
          <a:r>
            <a:rPr lang="en-IN" sz="2700" kern="1200" dirty="0"/>
            <a:t>Commodity Market / Exchange</a:t>
          </a:r>
        </a:p>
      </dsp:txBody>
      <dsp:txXfrm>
        <a:off x="5686777" y="998982"/>
        <a:ext cx="1857791" cy="1156716"/>
      </dsp:txXfrm>
    </dsp:sp>
    <dsp:sp modelId="{0FD61869-B7FC-4DD6-BE52-3AE0F1A60A40}">
      <dsp:nvSpPr>
        <dsp:cNvPr id="0" name=""/>
        <dsp:cNvSpPr/>
      </dsp:nvSpPr>
      <dsp:spPr>
        <a:xfrm>
          <a:off x="3884005" y="2124676"/>
          <a:ext cx="1714884" cy="1715094"/>
        </a:xfrm>
        <a:prstGeom prst="ellipse">
          <a:avLst/>
        </a:prstGeom>
        <a:solidFill>
          <a:schemeClr val="accent1">
            <a:shade val="80000"/>
            <a:alpha val="50000"/>
            <a:hueOff val="-3"/>
            <a:satOff val="1329"/>
            <a:lumOff val="1718"/>
            <a:alphaOff val="1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2AB9327D-B31F-467B-88B9-9C86DA592D6F}">
      <dsp:nvSpPr>
        <dsp:cNvPr id="0" name=""/>
        <dsp:cNvSpPr/>
      </dsp:nvSpPr>
      <dsp:spPr>
        <a:xfrm>
          <a:off x="5865410" y="2471166"/>
          <a:ext cx="1822064" cy="1235583"/>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1200150" rtl="0">
            <a:lnSpc>
              <a:spcPct val="90000"/>
            </a:lnSpc>
            <a:spcBef>
              <a:spcPct val="0"/>
            </a:spcBef>
            <a:spcAft>
              <a:spcPct val="35000"/>
            </a:spcAft>
            <a:buNone/>
          </a:pPr>
          <a:r>
            <a:rPr lang="en-IN" sz="2700" kern="1200" dirty="0"/>
            <a:t>Types of Commodity</a:t>
          </a:r>
        </a:p>
      </dsp:txBody>
      <dsp:txXfrm>
        <a:off x="5865410" y="2471166"/>
        <a:ext cx="1822064" cy="1235583"/>
      </dsp:txXfrm>
    </dsp:sp>
    <dsp:sp modelId="{FEAD648D-67E0-4805-8B46-B215EED8B0F2}">
      <dsp:nvSpPr>
        <dsp:cNvPr id="0" name=""/>
        <dsp:cNvSpPr/>
      </dsp:nvSpPr>
      <dsp:spPr>
        <a:xfrm>
          <a:off x="3536026" y="2561074"/>
          <a:ext cx="1714884" cy="1715094"/>
        </a:xfrm>
        <a:prstGeom prst="ellipse">
          <a:avLst/>
        </a:prstGeom>
        <a:solidFill>
          <a:schemeClr val="accent1">
            <a:shade val="80000"/>
            <a:alpha val="50000"/>
            <a:hueOff val="-5"/>
            <a:satOff val="1994"/>
            <a:lumOff val="2577"/>
            <a:alphaOff val="1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083FCE14-B6BF-4825-9980-BEFBC3EB7573}">
      <dsp:nvSpPr>
        <dsp:cNvPr id="0" name=""/>
        <dsp:cNvSpPr/>
      </dsp:nvSpPr>
      <dsp:spPr>
        <a:xfrm>
          <a:off x="5079422" y="4127373"/>
          <a:ext cx="1964971" cy="113042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1200150" rtl="0">
            <a:lnSpc>
              <a:spcPct val="90000"/>
            </a:lnSpc>
            <a:spcBef>
              <a:spcPct val="0"/>
            </a:spcBef>
            <a:spcAft>
              <a:spcPct val="35000"/>
            </a:spcAft>
            <a:buNone/>
          </a:pPr>
          <a:r>
            <a:rPr lang="en-IN" sz="2700" kern="1200" dirty="0"/>
            <a:t>Regulator</a:t>
          </a:r>
        </a:p>
      </dsp:txBody>
      <dsp:txXfrm>
        <a:off x="5079422" y="4127373"/>
        <a:ext cx="1964971" cy="1130427"/>
      </dsp:txXfrm>
    </dsp:sp>
    <dsp:sp modelId="{48688668-B7F3-44F4-86B5-C32019A9A63A}">
      <dsp:nvSpPr>
        <dsp:cNvPr id="0" name=""/>
        <dsp:cNvSpPr/>
      </dsp:nvSpPr>
      <dsp:spPr>
        <a:xfrm>
          <a:off x="2978689" y="2561074"/>
          <a:ext cx="1714884" cy="1715094"/>
        </a:xfrm>
        <a:prstGeom prst="ellipse">
          <a:avLst/>
        </a:prstGeom>
        <a:solidFill>
          <a:schemeClr val="accent1">
            <a:shade val="80000"/>
            <a:alpha val="50000"/>
            <a:hueOff val="-6"/>
            <a:satOff val="2658"/>
            <a:lumOff val="3436"/>
            <a:alphaOff val="2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F6C09D5B-1507-4A30-9171-27102C7B3CFB}">
      <dsp:nvSpPr>
        <dsp:cNvPr id="0" name=""/>
        <dsp:cNvSpPr/>
      </dsp:nvSpPr>
      <dsp:spPr>
        <a:xfrm>
          <a:off x="1185206" y="4127373"/>
          <a:ext cx="1964971" cy="113042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1200150" rtl="0">
            <a:lnSpc>
              <a:spcPct val="90000"/>
            </a:lnSpc>
            <a:spcBef>
              <a:spcPct val="0"/>
            </a:spcBef>
            <a:spcAft>
              <a:spcPct val="35000"/>
            </a:spcAft>
            <a:buNone/>
          </a:pPr>
          <a:r>
            <a:rPr lang="en-IN" sz="2700" kern="1200" dirty="0"/>
            <a:t>History </a:t>
          </a:r>
        </a:p>
      </dsp:txBody>
      <dsp:txXfrm>
        <a:off x="1185206" y="4127373"/>
        <a:ext cx="1964971" cy="1130427"/>
      </dsp:txXfrm>
    </dsp:sp>
    <dsp:sp modelId="{6205DF30-1E99-464D-B929-9C74DDF1805A}">
      <dsp:nvSpPr>
        <dsp:cNvPr id="0" name=""/>
        <dsp:cNvSpPr/>
      </dsp:nvSpPr>
      <dsp:spPr>
        <a:xfrm>
          <a:off x="2630710" y="2124676"/>
          <a:ext cx="1714884" cy="1715094"/>
        </a:xfrm>
        <a:prstGeom prst="ellipse">
          <a:avLst/>
        </a:prstGeom>
        <a:solidFill>
          <a:schemeClr val="accent1">
            <a:shade val="80000"/>
            <a:alpha val="50000"/>
            <a:hueOff val="-8"/>
            <a:satOff val="3323"/>
            <a:lumOff val="4295"/>
            <a:alphaOff val="2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C66404DE-488A-4535-92B0-4BF933FA6042}">
      <dsp:nvSpPr>
        <dsp:cNvPr id="0" name=""/>
        <dsp:cNvSpPr/>
      </dsp:nvSpPr>
      <dsp:spPr>
        <a:xfrm>
          <a:off x="542124" y="2471166"/>
          <a:ext cx="1822064" cy="1235583"/>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1200150" rtl="0">
            <a:lnSpc>
              <a:spcPct val="90000"/>
            </a:lnSpc>
            <a:spcBef>
              <a:spcPct val="0"/>
            </a:spcBef>
            <a:spcAft>
              <a:spcPct val="35000"/>
            </a:spcAft>
            <a:buNone/>
          </a:pPr>
          <a:r>
            <a:rPr lang="en-IN" sz="2700" kern="1200" dirty="0"/>
            <a:t>Need </a:t>
          </a:r>
        </a:p>
      </dsp:txBody>
      <dsp:txXfrm>
        <a:off x="542124" y="2471166"/>
        <a:ext cx="1822064" cy="1235583"/>
      </dsp:txXfrm>
    </dsp:sp>
    <dsp:sp modelId="{C7AB290A-CCDB-4405-9313-AEB1CC989204}">
      <dsp:nvSpPr>
        <dsp:cNvPr id="0" name=""/>
        <dsp:cNvSpPr/>
      </dsp:nvSpPr>
      <dsp:spPr>
        <a:xfrm>
          <a:off x="2754325" y="1580494"/>
          <a:ext cx="1714884" cy="1715094"/>
        </a:xfrm>
        <a:prstGeom prst="ellipse">
          <a:avLst/>
        </a:prstGeom>
        <a:solidFill>
          <a:schemeClr val="accent1">
            <a:shade val="80000"/>
            <a:alpha val="50000"/>
            <a:hueOff val="-9"/>
            <a:satOff val="3987"/>
            <a:lumOff val="5154"/>
            <a:alphaOff val="3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F2655437-F2A1-48F1-9E8F-9AC50C3B3BD8}">
      <dsp:nvSpPr>
        <dsp:cNvPr id="0" name=""/>
        <dsp:cNvSpPr/>
      </dsp:nvSpPr>
      <dsp:spPr>
        <a:xfrm>
          <a:off x="685031" y="998982"/>
          <a:ext cx="1857791" cy="115671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1200150" rtl="0">
            <a:lnSpc>
              <a:spcPct val="90000"/>
            </a:lnSpc>
            <a:spcBef>
              <a:spcPct val="0"/>
            </a:spcBef>
            <a:spcAft>
              <a:spcPct val="35000"/>
            </a:spcAft>
            <a:buNone/>
          </a:pPr>
          <a:r>
            <a:rPr lang="en-IN" sz="2700" kern="1200" dirty="0"/>
            <a:t>Role of Information</a:t>
          </a:r>
        </a:p>
      </dsp:txBody>
      <dsp:txXfrm>
        <a:off x="685031" y="998982"/>
        <a:ext cx="1857791" cy="1156716"/>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F20C98-25FD-420D-92DA-64132EE7E9B9}">
      <dsp:nvSpPr>
        <dsp:cNvPr id="0" name=""/>
        <dsp:cNvSpPr/>
      </dsp:nvSpPr>
      <dsp:spPr>
        <a:xfrm>
          <a:off x="276463" y="1339"/>
          <a:ext cx="2398960" cy="1439376"/>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IN" sz="2900" kern="1200" dirty="0">
              <a:solidFill>
                <a:schemeClr val="tx1"/>
              </a:solidFill>
            </a:rPr>
            <a:t>Exposure Limit</a:t>
          </a:r>
        </a:p>
      </dsp:txBody>
      <dsp:txXfrm>
        <a:off x="276463" y="1339"/>
        <a:ext cx="2398960" cy="1439376"/>
      </dsp:txXfrm>
    </dsp:sp>
    <dsp:sp modelId="{F433B7D8-58C6-4B97-AF5F-F64C6E0787EA}">
      <dsp:nvSpPr>
        <dsp:cNvPr id="0" name=""/>
        <dsp:cNvSpPr/>
      </dsp:nvSpPr>
      <dsp:spPr>
        <a:xfrm>
          <a:off x="2915319" y="1339"/>
          <a:ext cx="2398960" cy="1439376"/>
        </a:xfrm>
        <a:prstGeom prst="rect">
          <a:avLst/>
        </a:prstGeom>
        <a:solidFill>
          <a:schemeClr val="accent5">
            <a:hueOff val="-1655646"/>
            <a:satOff val="6635"/>
            <a:lumOff val="143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IN" sz="2900" kern="1200" dirty="0">
              <a:solidFill>
                <a:schemeClr val="tx1"/>
              </a:solidFill>
            </a:rPr>
            <a:t>Margins</a:t>
          </a:r>
        </a:p>
      </dsp:txBody>
      <dsp:txXfrm>
        <a:off x="2915319" y="1339"/>
        <a:ext cx="2398960" cy="1439376"/>
      </dsp:txXfrm>
    </dsp:sp>
    <dsp:sp modelId="{09121BC0-0984-4FBA-B90A-CAF8FC693586}">
      <dsp:nvSpPr>
        <dsp:cNvPr id="0" name=""/>
        <dsp:cNvSpPr/>
      </dsp:nvSpPr>
      <dsp:spPr>
        <a:xfrm>
          <a:off x="5554176" y="1339"/>
          <a:ext cx="2398960" cy="1439376"/>
        </a:xfrm>
        <a:prstGeom prst="rect">
          <a:avLst/>
        </a:prstGeom>
        <a:solidFill>
          <a:schemeClr val="accent5">
            <a:hueOff val="-3311292"/>
            <a:satOff val="13270"/>
            <a:lumOff val="287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IN" sz="2900" kern="1200" dirty="0">
              <a:solidFill>
                <a:schemeClr val="tx1"/>
              </a:solidFill>
            </a:rPr>
            <a:t>Online &amp; Offline Surveillance </a:t>
          </a:r>
        </a:p>
      </dsp:txBody>
      <dsp:txXfrm>
        <a:off x="5554176" y="1339"/>
        <a:ext cx="2398960" cy="1439376"/>
      </dsp:txXfrm>
    </dsp:sp>
    <dsp:sp modelId="{8902B8C8-8BA6-4F70-ABC2-F70B521BA752}">
      <dsp:nvSpPr>
        <dsp:cNvPr id="0" name=""/>
        <dsp:cNvSpPr/>
      </dsp:nvSpPr>
      <dsp:spPr>
        <a:xfrm>
          <a:off x="276463" y="1680611"/>
          <a:ext cx="2398960" cy="1439376"/>
        </a:xfrm>
        <a:prstGeom prst="rect">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IN" sz="2900" kern="1200" dirty="0">
              <a:solidFill>
                <a:schemeClr val="tx1"/>
              </a:solidFill>
            </a:rPr>
            <a:t>MSP</a:t>
          </a:r>
        </a:p>
      </dsp:txBody>
      <dsp:txXfrm>
        <a:off x="276463" y="1680611"/>
        <a:ext cx="2398960" cy="1439376"/>
      </dsp:txXfrm>
    </dsp:sp>
    <dsp:sp modelId="{16691067-3BF4-4CB5-936E-D6BC9B18773E}">
      <dsp:nvSpPr>
        <dsp:cNvPr id="0" name=""/>
        <dsp:cNvSpPr/>
      </dsp:nvSpPr>
      <dsp:spPr>
        <a:xfrm>
          <a:off x="2915319" y="1680611"/>
          <a:ext cx="2398960" cy="1439376"/>
        </a:xfrm>
        <a:prstGeom prst="rect">
          <a:avLst/>
        </a:prstGeom>
        <a:solidFill>
          <a:schemeClr val="accent5">
            <a:hueOff val="-6622584"/>
            <a:satOff val="26541"/>
            <a:lumOff val="575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IN" sz="2900" kern="1200" dirty="0">
              <a:solidFill>
                <a:schemeClr val="tx1"/>
              </a:solidFill>
            </a:rPr>
            <a:t>Regulatory Acts</a:t>
          </a:r>
        </a:p>
      </dsp:txBody>
      <dsp:txXfrm>
        <a:off x="2915319" y="1680611"/>
        <a:ext cx="2398960" cy="1439376"/>
      </dsp:txXfrm>
    </dsp:sp>
    <dsp:sp modelId="{F1796A37-AB98-4CE1-9D48-CFCBFAD85B73}">
      <dsp:nvSpPr>
        <dsp:cNvPr id="0" name=""/>
        <dsp:cNvSpPr/>
      </dsp:nvSpPr>
      <dsp:spPr>
        <a:xfrm>
          <a:off x="5554176" y="1680611"/>
          <a:ext cx="2398960" cy="1439376"/>
        </a:xfrm>
        <a:prstGeom prst="rect">
          <a:avLst/>
        </a:prstGeom>
        <a:solidFill>
          <a:schemeClr val="accent5">
            <a:hueOff val="-8278230"/>
            <a:satOff val="33176"/>
            <a:lumOff val="719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IN" sz="2900" kern="1200" dirty="0">
              <a:solidFill>
                <a:schemeClr val="tx1"/>
              </a:solidFill>
            </a:rPr>
            <a:t>Contract Specification</a:t>
          </a:r>
        </a:p>
      </dsp:txBody>
      <dsp:txXfrm>
        <a:off x="5554176" y="1680611"/>
        <a:ext cx="2398960" cy="1439376"/>
      </dsp:txXfrm>
    </dsp:sp>
    <dsp:sp modelId="{AD4477B0-41B6-4BA6-A98A-BF369D6A6B59}">
      <dsp:nvSpPr>
        <dsp:cNvPr id="0" name=""/>
        <dsp:cNvSpPr/>
      </dsp:nvSpPr>
      <dsp:spPr>
        <a:xfrm>
          <a:off x="2915319" y="3359884"/>
          <a:ext cx="2398960" cy="1439376"/>
        </a:xfrm>
        <a:prstGeom prst="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IN" sz="2900" kern="1200" dirty="0">
              <a:solidFill>
                <a:schemeClr val="tx1"/>
              </a:solidFill>
            </a:rPr>
            <a:t>Hedging</a:t>
          </a:r>
        </a:p>
      </dsp:txBody>
      <dsp:txXfrm>
        <a:off x="2915319" y="3359884"/>
        <a:ext cx="2398960" cy="143937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EA92C3-473C-4C07-9584-F5F313FB9F42}">
      <dsp:nvSpPr>
        <dsp:cNvPr id="0" name=""/>
        <dsp:cNvSpPr/>
      </dsp:nvSpPr>
      <dsp:spPr>
        <a:xfrm>
          <a:off x="0" y="2426"/>
          <a:ext cx="8229600" cy="1177466"/>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just" defTabSz="1066800" rtl="0">
            <a:lnSpc>
              <a:spcPct val="90000"/>
            </a:lnSpc>
            <a:spcBef>
              <a:spcPct val="0"/>
            </a:spcBef>
            <a:spcAft>
              <a:spcPct val="35000"/>
            </a:spcAft>
            <a:buNone/>
          </a:pPr>
          <a:r>
            <a:rPr lang="en-IN" sz="2400" kern="1200" dirty="0">
              <a:solidFill>
                <a:schemeClr val="tx1"/>
              </a:solidFill>
            </a:rPr>
            <a:t>Common derivatives include futures contracts, forwards, options, and swaps.</a:t>
          </a:r>
        </a:p>
      </dsp:txBody>
      <dsp:txXfrm>
        <a:off x="57479" y="59905"/>
        <a:ext cx="8114642" cy="1062508"/>
      </dsp:txXfrm>
    </dsp:sp>
    <dsp:sp modelId="{1CE063E0-76E3-4C60-88C1-3B597CAD8BB5}">
      <dsp:nvSpPr>
        <dsp:cNvPr id="0" name=""/>
        <dsp:cNvSpPr/>
      </dsp:nvSpPr>
      <dsp:spPr>
        <a:xfrm>
          <a:off x="0" y="1192746"/>
          <a:ext cx="8229600" cy="1177466"/>
        </a:xfrm>
        <a:prstGeom prst="roundRect">
          <a:avLst/>
        </a:prstGeom>
        <a:solidFill>
          <a:schemeClr val="accent5">
            <a:hueOff val="-2483469"/>
            <a:satOff val="9953"/>
            <a:lumOff val="215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just" defTabSz="1066800" rtl="0">
            <a:lnSpc>
              <a:spcPct val="90000"/>
            </a:lnSpc>
            <a:spcBef>
              <a:spcPct val="0"/>
            </a:spcBef>
            <a:spcAft>
              <a:spcPct val="35000"/>
            </a:spcAft>
            <a:buNone/>
          </a:pPr>
          <a:r>
            <a:rPr lang="en-IN" sz="2400" kern="1200" dirty="0">
              <a:solidFill>
                <a:schemeClr val="tx1"/>
              </a:solidFill>
            </a:rPr>
            <a:t>Most derivatives are not traded on exchanges and are used by institutions to hedge risk or speculate on price changes in the underlying asset.</a:t>
          </a:r>
        </a:p>
      </dsp:txBody>
      <dsp:txXfrm>
        <a:off x="57479" y="1250225"/>
        <a:ext cx="8114642" cy="1062508"/>
      </dsp:txXfrm>
    </dsp:sp>
    <dsp:sp modelId="{0A847343-E955-4CDD-99F0-88FFB86F8B64}">
      <dsp:nvSpPr>
        <dsp:cNvPr id="0" name=""/>
        <dsp:cNvSpPr/>
      </dsp:nvSpPr>
      <dsp:spPr>
        <a:xfrm>
          <a:off x="0" y="2383066"/>
          <a:ext cx="8229600" cy="1177466"/>
        </a:xfrm>
        <a:prstGeom prst="roundRect">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just" defTabSz="1066800" rtl="0">
            <a:lnSpc>
              <a:spcPct val="90000"/>
            </a:lnSpc>
            <a:spcBef>
              <a:spcPct val="0"/>
            </a:spcBef>
            <a:spcAft>
              <a:spcPct val="35000"/>
            </a:spcAft>
            <a:buNone/>
          </a:pPr>
          <a:r>
            <a:rPr lang="en-IN" sz="2400" kern="1200" dirty="0">
              <a:solidFill>
                <a:schemeClr val="tx1"/>
              </a:solidFill>
            </a:rPr>
            <a:t>Exchange-traded derivatives like futures or stock options are standardized and eliminate or reduce many of the risks of over-the-counter derivatives</a:t>
          </a:r>
        </a:p>
      </dsp:txBody>
      <dsp:txXfrm>
        <a:off x="57479" y="2440545"/>
        <a:ext cx="8114642" cy="1062508"/>
      </dsp:txXfrm>
    </dsp:sp>
    <dsp:sp modelId="{37867403-9614-4B56-B23B-6B22DEE517E4}">
      <dsp:nvSpPr>
        <dsp:cNvPr id="0" name=""/>
        <dsp:cNvSpPr/>
      </dsp:nvSpPr>
      <dsp:spPr>
        <a:xfrm>
          <a:off x="0" y="3573386"/>
          <a:ext cx="8229600" cy="1177466"/>
        </a:xfrm>
        <a:prstGeom prst="roundRect">
          <a:avLst/>
        </a:prstGeom>
        <a:solidFill>
          <a:schemeClr val="accent5">
            <a:hueOff val="-7450407"/>
            <a:satOff val="29858"/>
            <a:lumOff val="647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just" defTabSz="1066800" rtl="0">
            <a:lnSpc>
              <a:spcPct val="90000"/>
            </a:lnSpc>
            <a:spcBef>
              <a:spcPct val="0"/>
            </a:spcBef>
            <a:spcAft>
              <a:spcPct val="35000"/>
            </a:spcAft>
            <a:buNone/>
          </a:pPr>
          <a:r>
            <a:rPr lang="en-IN" sz="2400" kern="1200" dirty="0">
              <a:solidFill>
                <a:schemeClr val="tx1"/>
              </a:solidFill>
            </a:rPr>
            <a:t>Derivatives are usually leveraged instruments, which increases their potential risks and rewards.</a:t>
          </a:r>
        </a:p>
      </dsp:txBody>
      <dsp:txXfrm>
        <a:off x="57479" y="3630865"/>
        <a:ext cx="8114642" cy="1062508"/>
      </dsp:txXfrm>
    </dsp:sp>
    <dsp:sp modelId="{2F44388B-0D0E-4043-A9A6-E64529F654A1}">
      <dsp:nvSpPr>
        <dsp:cNvPr id="0" name=""/>
        <dsp:cNvSpPr/>
      </dsp:nvSpPr>
      <dsp:spPr>
        <a:xfrm>
          <a:off x="0" y="4763706"/>
          <a:ext cx="8229600" cy="1177466"/>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just" defTabSz="1066800" rtl="0">
            <a:lnSpc>
              <a:spcPct val="90000"/>
            </a:lnSpc>
            <a:spcBef>
              <a:spcPct val="0"/>
            </a:spcBef>
            <a:spcAft>
              <a:spcPct val="35000"/>
            </a:spcAft>
            <a:buNone/>
          </a:pPr>
          <a:r>
            <a:rPr lang="en-IN" sz="2400" kern="1200" dirty="0">
              <a:solidFill>
                <a:schemeClr val="tx1"/>
              </a:solidFill>
            </a:rPr>
            <a:t>Derivatives can be used to either mitigate risk (hedging) or assume risk with the expectation of commensurate reward (speculation).</a:t>
          </a:r>
        </a:p>
      </dsp:txBody>
      <dsp:txXfrm>
        <a:off x="57479" y="4821185"/>
        <a:ext cx="8114642" cy="106250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FF950A-858F-4906-955D-0CA6D5331D19}">
      <dsp:nvSpPr>
        <dsp:cNvPr id="0" name=""/>
        <dsp:cNvSpPr/>
      </dsp:nvSpPr>
      <dsp:spPr>
        <a:xfrm>
          <a:off x="0" y="1860"/>
          <a:ext cx="8229600" cy="618377"/>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en-IN" sz="2000" kern="1200" dirty="0">
              <a:solidFill>
                <a:schemeClr val="tx1"/>
              </a:solidFill>
            </a:rPr>
            <a:t>Risk  &amp; Uncertainties</a:t>
          </a:r>
        </a:p>
      </dsp:txBody>
      <dsp:txXfrm>
        <a:off x="30187" y="32047"/>
        <a:ext cx="8169226" cy="558003"/>
      </dsp:txXfrm>
    </dsp:sp>
    <dsp:sp modelId="{D9E40D1F-9588-4B5F-8706-3EED4E90C7B0}">
      <dsp:nvSpPr>
        <dsp:cNvPr id="0" name=""/>
        <dsp:cNvSpPr/>
      </dsp:nvSpPr>
      <dsp:spPr>
        <a:xfrm>
          <a:off x="0" y="631446"/>
          <a:ext cx="8229600" cy="618377"/>
        </a:xfrm>
        <a:prstGeom prst="roundRect">
          <a:avLst/>
        </a:prstGeom>
        <a:solidFill>
          <a:schemeClr val="accent5">
            <a:hueOff val="-1419125"/>
            <a:satOff val="5687"/>
            <a:lumOff val="123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en-IN" sz="2000" kern="1200" dirty="0">
              <a:solidFill>
                <a:schemeClr val="tx1"/>
              </a:solidFill>
            </a:rPr>
            <a:t>Agriculture : Trade : Industry</a:t>
          </a:r>
        </a:p>
      </dsp:txBody>
      <dsp:txXfrm>
        <a:off x="30187" y="661633"/>
        <a:ext cx="8169226" cy="558003"/>
      </dsp:txXfrm>
    </dsp:sp>
    <dsp:sp modelId="{EB2E3021-D3DD-4333-BE66-D33B363CBD36}">
      <dsp:nvSpPr>
        <dsp:cNvPr id="0" name=""/>
        <dsp:cNvSpPr/>
      </dsp:nvSpPr>
      <dsp:spPr>
        <a:xfrm>
          <a:off x="0" y="1261032"/>
          <a:ext cx="8229600" cy="618377"/>
        </a:xfrm>
        <a:prstGeom prst="roundRect">
          <a:avLst/>
        </a:prstGeom>
        <a:solidFill>
          <a:schemeClr val="accent5">
            <a:hueOff val="-2838251"/>
            <a:satOff val="11375"/>
            <a:lumOff val="246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en-IN" sz="2000" kern="1200" dirty="0">
              <a:solidFill>
                <a:schemeClr val="tx1"/>
              </a:solidFill>
            </a:rPr>
            <a:t>Factors : Price of RM, Competition, Market Price, Government Policy, Technological Changes.</a:t>
          </a:r>
        </a:p>
      </dsp:txBody>
      <dsp:txXfrm>
        <a:off x="30187" y="1291219"/>
        <a:ext cx="8169226" cy="558003"/>
      </dsp:txXfrm>
    </dsp:sp>
    <dsp:sp modelId="{D82A3C2C-B345-4252-92D4-EEDADA7D48D6}">
      <dsp:nvSpPr>
        <dsp:cNvPr id="0" name=""/>
        <dsp:cNvSpPr/>
      </dsp:nvSpPr>
      <dsp:spPr>
        <a:xfrm>
          <a:off x="0" y="1890618"/>
          <a:ext cx="8229600" cy="618377"/>
        </a:xfrm>
        <a:prstGeom prst="roundRect">
          <a:avLst/>
        </a:prstGeom>
        <a:solidFill>
          <a:schemeClr val="accent5">
            <a:hueOff val="-4257376"/>
            <a:satOff val="17062"/>
            <a:lumOff val="369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en-IN" sz="2000" kern="1200" dirty="0">
              <a:solidFill>
                <a:schemeClr val="tx1"/>
              </a:solidFill>
            </a:rPr>
            <a:t>Economic Reforms : LPG</a:t>
          </a:r>
        </a:p>
      </dsp:txBody>
      <dsp:txXfrm>
        <a:off x="30187" y="1920805"/>
        <a:ext cx="8169226" cy="558003"/>
      </dsp:txXfrm>
    </dsp:sp>
    <dsp:sp modelId="{976DA818-D4CB-4971-8E34-5D3BAA4E26A2}">
      <dsp:nvSpPr>
        <dsp:cNvPr id="0" name=""/>
        <dsp:cNvSpPr/>
      </dsp:nvSpPr>
      <dsp:spPr>
        <a:xfrm>
          <a:off x="0" y="2520203"/>
          <a:ext cx="8229600" cy="618377"/>
        </a:xfrm>
        <a:prstGeom prst="roundRect">
          <a:avLst/>
        </a:prstGeom>
        <a:solidFill>
          <a:schemeClr val="accent5">
            <a:hueOff val="-5676501"/>
            <a:satOff val="22749"/>
            <a:lumOff val="49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en-IN" sz="2000" kern="1200" dirty="0">
              <a:solidFill>
                <a:schemeClr val="tx1"/>
              </a:solidFill>
            </a:rPr>
            <a:t>Opportunities : Market , Product, Technology</a:t>
          </a:r>
        </a:p>
      </dsp:txBody>
      <dsp:txXfrm>
        <a:off x="30187" y="2550390"/>
        <a:ext cx="8169226" cy="558003"/>
      </dsp:txXfrm>
    </dsp:sp>
    <dsp:sp modelId="{0DDBAEE0-06C7-4D40-994C-F0734624D599}">
      <dsp:nvSpPr>
        <dsp:cNvPr id="0" name=""/>
        <dsp:cNvSpPr/>
      </dsp:nvSpPr>
      <dsp:spPr>
        <a:xfrm>
          <a:off x="0" y="3149789"/>
          <a:ext cx="8229600" cy="618377"/>
        </a:xfrm>
        <a:prstGeom prst="roundRect">
          <a:avLst/>
        </a:prstGeom>
        <a:solidFill>
          <a:schemeClr val="accent5">
            <a:hueOff val="-7095626"/>
            <a:satOff val="28436"/>
            <a:lumOff val="616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en-IN" sz="2000" kern="1200" dirty="0">
              <a:solidFill>
                <a:schemeClr val="tx1"/>
              </a:solidFill>
            </a:rPr>
            <a:t>Threats : Competition , Market Practices</a:t>
          </a:r>
        </a:p>
      </dsp:txBody>
      <dsp:txXfrm>
        <a:off x="30187" y="3179976"/>
        <a:ext cx="8169226" cy="558003"/>
      </dsp:txXfrm>
    </dsp:sp>
    <dsp:sp modelId="{BB8C3969-EF31-495F-8953-643536ACCD9A}">
      <dsp:nvSpPr>
        <dsp:cNvPr id="0" name=""/>
        <dsp:cNvSpPr/>
      </dsp:nvSpPr>
      <dsp:spPr>
        <a:xfrm>
          <a:off x="0" y="3779375"/>
          <a:ext cx="8229600" cy="618377"/>
        </a:xfrm>
        <a:prstGeom prst="roundRect">
          <a:avLst/>
        </a:prstGeom>
        <a:solidFill>
          <a:schemeClr val="accent5">
            <a:hueOff val="-8514751"/>
            <a:satOff val="34124"/>
            <a:lumOff val="739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en-IN" sz="2000" kern="1200" dirty="0">
              <a:solidFill>
                <a:schemeClr val="tx1"/>
              </a:solidFill>
            </a:rPr>
            <a:t>DD – SS Equation</a:t>
          </a:r>
        </a:p>
      </dsp:txBody>
      <dsp:txXfrm>
        <a:off x="30187" y="3809562"/>
        <a:ext cx="8169226" cy="558003"/>
      </dsp:txXfrm>
    </dsp:sp>
    <dsp:sp modelId="{5EB09EA4-FF64-45AD-A0A8-6CF53DFEB1B9}">
      <dsp:nvSpPr>
        <dsp:cNvPr id="0" name=""/>
        <dsp:cNvSpPr/>
      </dsp:nvSpPr>
      <dsp:spPr>
        <a:xfrm>
          <a:off x="0" y="4408961"/>
          <a:ext cx="8229600" cy="618377"/>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en-IN" sz="2000" kern="1200" dirty="0">
              <a:solidFill>
                <a:schemeClr val="tx1"/>
              </a:solidFill>
            </a:rPr>
            <a:t>New Business Environment</a:t>
          </a:r>
        </a:p>
      </dsp:txBody>
      <dsp:txXfrm>
        <a:off x="30187" y="4439148"/>
        <a:ext cx="8169226" cy="55800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997146-923C-4E15-8C97-352F2FE75943}">
      <dsp:nvSpPr>
        <dsp:cNvPr id="0" name=""/>
        <dsp:cNvSpPr/>
      </dsp:nvSpPr>
      <dsp:spPr>
        <a:xfrm>
          <a:off x="3415" y="2545128"/>
          <a:ext cx="2163886" cy="1081943"/>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1511300">
            <a:lnSpc>
              <a:spcPct val="90000"/>
            </a:lnSpc>
            <a:spcBef>
              <a:spcPct val="0"/>
            </a:spcBef>
            <a:spcAft>
              <a:spcPct val="35000"/>
            </a:spcAft>
            <a:buNone/>
          </a:pPr>
          <a:r>
            <a:rPr lang="en-IN" sz="3400" kern="1200" dirty="0">
              <a:solidFill>
                <a:schemeClr val="tx1"/>
              </a:solidFill>
            </a:rPr>
            <a:t>Types of Derivatives</a:t>
          </a:r>
        </a:p>
      </dsp:txBody>
      <dsp:txXfrm>
        <a:off x="35104" y="2576817"/>
        <a:ext cx="2100508" cy="1018565"/>
      </dsp:txXfrm>
    </dsp:sp>
    <dsp:sp modelId="{D7C8A226-44B4-4D4D-A579-43841C962502}">
      <dsp:nvSpPr>
        <dsp:cNvPr id="0" name=""/>
        <dsp:cNvSpPr/>
      </dsp:nvSpPr>
      <dsp:spPr>
        <a:xfrm rot="17692822">
          <a:off x="1571432" y="2137147"/>
          <a:ext cx="2057293" cy="31552"/>
        </a:xfrm>
        <a:custGeom>
          <a:avLst/>
          <a:gdLst/>
          <a:ahLst/>
          <a:cxnLst/>
          <a:rect l="0" t="0" r="0" b="0"/>
          <a:pathLst>
            <a:path>
              <a:moveTo>
                <a:pt x="0" y="15776"/>
              </a:moveTo>
              <a:lnTo>
                <a:pt x="2057293" y="15776"/>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11150">
            <a:lnSpc>
              <a:spcPct val="90000"/>
            </a:lnSpc>
            <a:spcBef>
              <a:spcPct val="0"/>
            </a:spcBef>
            <a:spcAft>
              <a:spcPct val="35000"/>
            </a:spcAft>
            <a:buNone/>
          </a:pPr>
          <a:endParaRPr lang="en-IN" sz="700" kern="1200"/>
        </a:p>
      </dsp:txBody>
      <dsp:txXfrm>
        <a:off x="2548647" y="2101491"/>
        <a:ext cx="102864" cy="102864"/>
      </dsp:txXfrm>
    </dsp:sp>
    <dsp:sp modelId="{74F6E6FE-F4A8-4BBA-B2CE-A99361E5E2B7}">
      <dsp:nvSpPr>
        <dsp:cNvPr id="0" name=""/>
        <dsp:cNvSpPr/>
      </dsp:nvSpPr>
      <dsp:spPr>
        <a:xfrm>
          <a:off x="3032856" y="678776"/>
          <a:ext cx="2163886" cy="1081943"/>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1511300">
            <a:lnSpc>
              <a:spcPct val="90000"/>
            </a:lnSpc>
            <a:spcBef>
              <a:spcPct val="0"/>
            </a:spcBef>
            <a:spcAft>
              <a:spcPct val="35000"/>
            </a:spcAft>
            <a:buNone/>
          </a:pPr>
          <a:r>
            <a:rPr lang="en-IN" sz="3400" kern="1200" dirty="0">
              <a:solidFill>
                <a:schemeClr val="tx1"/>
              </a:solidFill>
            </a:rPr>
            <a:t>Forward Contracts </a:t>
          </a:r>
        </a:p>
      </dsp:txBody>
      <dsp:txXfrm>
        <a:off x="3064545" y="710465"/>
        <a:ext cx="2100508" cy="1018565"/>
      </dsp:txXfrm>
    </dsp:sp>
    <dsp:sp modelId="{2F2639F7-D004-41A4-8438-45647713CC6E}">
      <dsp:nvSpPr>
        <dsp:cNvPr id="0" name=""/>
        <dsp:cNvSpPr/>
      </dsp:nvSpPr>
      <dsp:spPr>
        <a:xfrm rot="19457599">
          <a:off x="2067112" y="2759264"/>
          <a:ext cx="1065933" cy="31552"/>
        </a:xfrm>
        <a:custGeom>
          <a:avLst/>
          <a:gdLst/>
          <a:ahLst/>
          <a:cxnLst/>
          <a:rect l="0" t="0" r="0" b="0"/>
          <a:pathLst>
            <a:path>
              <a:moveTo>
                <a:pt x="0" y="15776"/>
              </a:moveTo>
              <a:lnTo>
                <a:pt x="1065933" y="15776"/>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IN" sz="500" kern="1200"/>
        </a:p>
      </dsp:txBody>
      <dsp:txXfrm>
        <a:off x="2573431" y="2748392"/>
        <a:ext cx="53296" cy="53296"/>
      </dsp:txXfrm>
    </dsp:sp>
    <dsp:sp modelId="{D20D59D2-C0DE-4A2E-9049-5CA0CF4282B8}">
      <dsp:nvSpPr>
        <dsp:cNvPr id="0" name=""/>
        <dsp:cNvSpPr/>
      </dsp:nvSpPr>
      <dsp:spPr>
        <a:xfrm>
          <a:off x="3032856" y="1923010"/>
          <a:ext cx="2163886" cy="1081943"/>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1511300">
            <a:lnSpc>
              <a:spcPct val="90000"/>
            </a:lnSpc>
            <a:spcBef>
              <a:spcPct val="0"/>
            </a:spcBef>
            <a:spcAft>
              <a:spcPct val="35000"/>
            </a:spcAft>
            <a:buNone/>
          </a:pPr>
          <a:r>
            <a:rPr lang="en-IN" sz="3400" kern="1200" dirty="0">
              <a:solidFill>
                <a:schemeClr val="tx1"/>
              </a:solidFill>
            </a:rPr>
            <a:t>Future Contracts</a:t>
          </a:r>
        </a:p>
      </dsp:txBody>
      <dsp:txXfrm>
        <a:off x="3064545" y="1954699"/>
        <a:ext cx="2100508" cy="1018565"/>
      </dsp:txXfrm>
    </dsp:sp>
    <dsp:sp modelId="{0766AB01-281A-4952-BA67-FEE9740C6F8E}">
      <dsp:nvSpPr>
        <dsp:cNvPr id="0" name=""/>
        <dsp:cNvSpPr/>
      </dsp:nvSpPr>
      <dsp:spPr>
        <a:xfrm rot="2142401">
          <a:off x="2067112" y="3381382"/>
          <a:ext cx="1065933" cy="31552"/>
        </a:xfrm>
        <a:custGeom>
          <a:avLst/>
          <a:gdLst/>
          <a:ahLst/>
          <a:cxnLst/>
          <a:rect l="0" t="0" r="0" b="0"/>
          <a:pathLst>
            <a:path>
              <a:moveTo>
                <a:pt x="0" y="15776"/>
              </a:moveTo>
              <a:lnTo>
                <a:pt x="1065933" y="15776"/>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IN" sz="500" kern="1200"/>
        </a:p>
      </dsp:txBody>
      <dsp:txXfrm>
        <a:off x="2573431" y="3370510"/>
        <a:ext cx="53296" cy="53296"/>
      </dsp:txXfrm>
    </dsp:sp>
    <dsp:sp modelId="{3C9897E0-696B-4DA1-8C93-E2F0BFFE2FF2}">
      <dsp:nvSpPr>
        <dsp:cNvPr id="0" name=""/>
        <dsp:cNvSpPr/>
      </dsp:nvSpPr>
      <dsp:spPr>
        <a:xfrm>
          <a:off x="3032856" y="3167245"/>
          <a:ext cx="2163886" cy="1081943"/>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1511300">
            <a:lnSpc>
              <a:spcPct val="90000"/>
            </a:lnSpc>
            <a:spcBef>
              <a:spcPct val="0"/>
            </a:spcBef>
            <a:spcAft>
              <a:spcPct val="35000"/>
            </a:spcAft>
            <a:buNone/>
          </a:pPr>
          <a:r>
            <a:rPr lang="en-IN" sz="3400" kern="1200" dirty="0">
              <a:solidFill>
                <a:schemeClr val="tx1"/>
              </a:solidFill>
            </a:rPr>
            <a:t>Options Contracts</a:t>
          </a:r>
        </a:p>
      </dsp:txBody>
      <dsp:txXfrm>
        <a:off x="3064545" y="3198934"/>
        <a:ext cx="2100508" cy="1018565"/>
      </dsp:txXfrm>
    </dsp:sp>
    <dsp:sp modelId="{05946B8C-6175-4FF2-81FA-3434C86E728E}">
      <dsp:nvSpPr>
        <dsp:cNvPr id="0" name=""/>
        <dsp:cNvSpPr/>
      </dsp:nvSpPr>
      <dsp:spPr>
        <a:xfrm rot="19457599">
          <a:off x="5096553" y="3381382"/>
          <a:ext cx="1065933" cy="31552"/>
        </a:xfrm>
        <a:custGeom>
          <a:avLst/>
          <a:gdLst/>
          <a:ahLst/>
          <a:cxnLst/>
          <a:rect l="0" t="0" r="0" b="0"/>
          <a:pathLst>
            <a:path>
              <a:moveTo>
                <a:pt x="0" y="15776"/>
              </a:moveTo>
              <a:lnTo>
                <a:pt x="1065933" y="15776"/>
              </a:lnTo>
            </a:path>
          </a:pathLst>
        </a:cu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IN" sz="500" kern="1200"/>
        </a:p>
      </dsp:txBody>
      <dsp:txXfrm>
        <a:off x="5602872" y="3370510"/>
        <a:ext cx="53296" cy="53296"/>
      </dsp:txXfrm>
    </dsp:sp>
    <dsp:sp modelId="{CCEC61C2-B223-4E19-BFF2-23C6DA9A31F8}">
      <dsp:nvSpPr>
        <dsp:cNvPr id="0" name=""/>
        <dsp:cNvSpPr/>
      </dsp:nvSpPr>
      <dsp:spPr>
        <a:xfrm>
          <a:off x="6062297" y="2545128"/>
          <a:ext cx="2163886" cy="108194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1511300">
            <a:lnSpc>
              <a:spcPct val="90000"/>
            </a:lnSpc>
            <a:spcBef>
              <a:spcPct val="0"/>
            </a:spcBef>
            <a:spcAft>
              <a:spcPct val="35000"/>
            </a:spcAft>
            <a:buNone/>
          </a:pPr>
          <a:r>
            <a:rPr lang="en-IN" sz="3400" kern="1200" dirty="0">
              <a:solidFill>
                <a:schemeClr val="tx1"/>
              </a:solidFill>
            </a:rPr>
            <a:t>American Options</a:t>
          </a:r>
        </a:p>
      </dsp:txBody>
      <dsp:txXfrm>
        <a:off x="6093986" y="2576817"/>
        <a:ext cx="2100508" cy="1018565"/>
      </dsp:txXfrm>
    </dsp:sp>
    <dsp:sp modelId="{0D9C21F2-347C-47E0-BC9B-EC137AF8E536}">
      <dsp:nvSpPr>
        <dsp:cNvPr id="0" name=""/>
        <dsp:cNvSpPr/>
      </dsp:nvSpPr>
      <dsp:spPr>
        <a:xfrm rot="2142401">
          <a:off x="5096553" y="4003499"/>
          <a:ext cx="1065933" cy="31552"/>
        </a:xfrm>
        <a:custGeom>
          <a:avLst/>
          <a:gdLst/>
          <a:ahLst/>
          <a:cxnLst/>
          <a:rect l="0" t="0" r="0" b="0"/>
          <a:pathLst>
            <a:path>
              <a:moveTo>
                <a:pt x="0" y="15776"/>
              </a:moveTo>
              <a:lnTo>
                <a:pt x="1065933" y="15776"/>
              </a:lnTo>
            </a:path>
          </a:pathLst>
        </a:cu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IN" sz="500" kern="1200"/>
        </a:p>
      </dsp:txBody>
      <dsp:txXfrm>
        <a:off x="5602872" y="3992627"/>
        <a:ext cx="53296" cy="53296"/>
      </dsp:txXfrm>
    </dsp:sp>
    <dsp:sp modelId="{651A2C10-C290-456B-BDCD-E99E6309CDBF}">
      <dsp:nvSpPr>
        <dsp:cNvPr id="0" name=""/>
        <dsp:cNvSpPr/>
      </dsp:nvSpPr>
      <dsp:spPr>
        <a:xfrm>
          <a:off x="6062297" y="3789363"/>
          <a:ext cx="2163886" cy="108194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1511300">
            <a:lnSpc>
              <a:spcPct val="90000"/>
            </a:lnSpc>
            <a:spcBef>
              <a:spcPct val="0"/>
            </a:spcBef>
            <a:spcAft>
              <a:spcPct val="35000"/>
            </a:spcAft>
            <a:buNone/>
          </a:pPr>
          <a:r>
            <a:rPr lang="en-IN" sz="3400" kern="1200" dirty="0">
              <a:solidFill>
                <a:schemeClr val="tx1"/>
              </a:solidFill>
            </a:rPr>
            <a:t>European Options</a:t>
          </a:r>
        </a:p>
      </dsp:txBody>
      <dsp:txXfrm>
        <a:off x="6093986" y="3821052"/>
        <a:ext cx="2100508" cy="1018565"/>
      </dsp:txXfrm>
    </dsp:sp>
    <dsp:sp modelId="{0D9F368E-A036-4AE1-A634-57E47DCC020F}">
      <dsp:nvSpPr>
        <dsp:cNvPr id="0" name=""/>
        <dsp:cNvSpPr/>
      </dsp:nvSpPr>
      <dsp:spPr>
        <a:xfrm rot="3907178">
          <a:off x="1571432" y="4003499"/>
          <a:ext cx="2057293" cy="31552"/>
        </a:xfrm>
        <a:custGeom>
          <a:avLst/>
          <a:gdLst/>
          <a:ahLst/>
          <a:cxnLst/>
          <a:rect l="0" t="0" r="0" b="0"/>
          <a:pathLst>
            <a:path>
              <a:moveTo>
                <a:pt x="0" y="15776"/>
              </a:moveTo>
              <a:lnTo>
                <a:pt x="2057293" y="15776"/>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11150">
            <a:lnSpc>
              <a:spcPct val="90000"/>
            </a:lnSpc>
            <a:spcBef>
              <a:spcPct val="0"/>
            </a:spcBef>
            <a:spcAft>
              <a:spcPct val="35000"/>
            </a:spcAft>
            <a:buNone/>
          </a:pPr>
          <a:endParaRPr lang="en-IN" sz="700" kern="1200"/>
        </a:p>
      </dsp:txBody>
      <dsp:txXfrm>
        <a:off x="2548647" y="3967843"/>
        <a:ext cx="102864" cy="102864"/>
      </dsp:txXfrm>
    </dsp:sp>
    <dsp:sp modelId="{E0A4F3E7-5958-417C-B134-4B8DB49FD6C9}">
      <dsp:nvSpPr>
        <dsp:cNvPr id="0" name=""/>
        <dsp:cNvSpPr/>
      </dsp:nvSpPr>
      <dsp:spPr>
        <a:xfrm>
          <a:off x="3032856" y="4411480"/>
          <a:ext cx="2163886" cy="1081943"/>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1511300">
            <a:lnSpc>
              <a:spcPct val="90000"/>
            </a:lnSpc>
            <a:spcBef>
              <a:spcPct val="0"/>
            </a:spcBef>
            <a:spcAft>
              <a:spcPct val="35000"/>
            </a:spcAft>
            <a:buNone/>
          </a:pPr>
          <a:r>
            <a:rPr lang="en-IN" sz="3400" kern="1200" dirty="0">
              <a:solidFill>
                <a:schemeClr val="tx1"/>
              </a:solidFill>
            </a:rPr>
            <a:t>Swaps</a:t>
          </a:r>
        </a:p>
      </dsp:txBody>
      <dsp:txXfrm>
        <a:off x="3064545" y="4443169"/>
        <a:ext cx="2100508" cy="101856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CA5A25-E063-4BF0-A3F8-9DCDF891B99D}">
      <dsp:nvSpPr>
        <dsp:cNvPr id="0" name=""/>
        <dsp:cNvSpPr/>
      </dsp:nvSpPr>
      <dsp:spPr>
        <a:xfrm>
          <a:off x="2411" y="563760"/>
          <a:ext cx="1912739" cy="1147643"/>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rtl="0">
            <a:lnSpc>
              <a:spcPct val="90000"/>
            </a:lnSpc>
            <a:spcBef>
              <a:spcPct val="0"/>
            </a:spcBef>
            <a:spcAft>
              <a:spcPct val="35000"/>
            </a:spcAft>
            <a:buNone/>
          </a:pPr>
          <a:r>
            <a:rPr lang="en-IN" sz="2100" kern="1200" dirty="0">
              <a:solidFill>
                <a:schemeClr val="tx1"/>
              </a:solidFill>
            </a:rPr>
            <a:t>Management of Risk</a:t>
          </a:r>
        </a:p>
      </dsp:txBody>
      <dsp:txXfrm>
        <a:off x="2411" y="563760"/>
        <a:ext cx="1912739" cy="1147643"/>
      </dsp:txXfrm>
    </dsp:sp>
    <dsp:sp modelId="{4725F9C2-AC1B-4DF9-BA68-112D819BE804}">
      <dsp:nvSpPr>
        <dsp:cNvPr id="0" name=""/>
        <dsp:cNvSpPr/>
      </dsp:nvSpPr>
      <dsp:spPr>
        <a:xfrm>
          <a:off x="2106423" y="563760"/>
          <a:ext cx="1912739" cy="1147643"/>
        </a:xfrm>
        <a:prstGeom prst="rect">
          <a:avLst/>
        </a:prstGeom>
        <a:solidFill>
          <a:schemeClr val="accent3">
            <a:hueOff val="1125026"/>
            <a:satOff val="-1688"/>
            <a:lumOff val="-27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rtl="0">
            <a:lnSpc>
              <a:spcPct val="90000"/>
            </a:lnSpc>
            <a:spcBef>
              <a:spcPct val="0"/>
            </a:spcBef>
            <a:spcAft>
              <a:spcPct val="35000"/>
            </a:spcAft>
            <a:buNone/>
          </a:pPr>
          <a:r>
            <a:rPr lang="en-IN" sz="2100" kern="1200" dirty="0">
              <a:solidFill>
                <a:schemeClr val="tx1"/>
              </a:solidFill>
            </a:rPr>
            <a:t>Price Discovery</a:t>
          </a:r>
        </a:p>
      </dsp:txBody>
      <dsp:txXfrm>
        <a:off x="2106423" y="563760"/>
        <a:ext cx="1912739" cy="1147643"/>
      </dsp:txXfrm>
    </dsp:sp>
    <dsp:sp modelId="{C34DBD99-7E6F-462E-8506-8F7064B897D8}">
      <dsp:nvSpPr>
        <dsp:cNvPr id="0" name=""/>
        <dsp:cNvSpPr/>
      </dsp:nvSpPr>
      <dsp:spPr>
        <a:xfrm>
          <a:off x="4210436" y="563760"/>
          <a:ext cx="1912739" cy="1147643"/>
        </a:xfrm>
        <a:prstGeom prst="rect">
          <a:avLst/>
        </a:prstGeom>
        <a:solidFill>
          <a:schemeClr val="accent3">
            <a:hueOff val="2250053"/>
            <a:satOff val="-3376"/>
            <a:lumOff val="-54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rtl="0">
            <a:lnSpc>
              <a:spcPct val="90000"/>
            </a:lnSpc>
            <a:spcBef>
              <a:spcPct val="0"/>
            </a:spcBef>
            <a:spcAft>
              <a:spcPct val="35000"/>
            </a:spcAft>
            <a:buNone/>
          </a:pPr>
          <a:r>
            <a:rPr lang="en-IN" sz="2100" kern="1200" dirty="0">
              <a:solidFill>
                <a:schemeClr val="tx1"/>
              </a:solidFill>
            </a:rPr>
            <a:t>Liquidity &amp; Reduce transaction cost</a:t>
          </a:r>
        </a:p>
      </dsp:txBody>
      <dsp:txXfrm>
        <a:off x="4210436" y="563760"/>
        <a:ext cx="1912739" cy="1147643"/>
      </dsp:txXfrm>
    </dsp:sp>
    <dsp:sp modelId="{954C9E2B-19C1-43EC-9E94-2AE613C4B387}">
      <dsp:nvSpPr>
        <dsp:cNvPr id="0" name=""/>
        <dsp:cNvSpPr/>
      </dsp:nvSpPr>
      <dsp:spPr>
        <a:xfrm>
          <a:off x="6314449" y="563760"/>
          <a:ext cx="1912739" cy="1147643"/>
        </a:xfrm>
        <a:prstGeom prst="rect">
          <a:avLst/>
        </a:prstGeom>
        <a:solidFill>
          <a:schemeClr val="accent3">
            <a:hueOff val="3375079"/>
            <a:satOff val="-5064"/>
            <a:lumOff val="-82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rtl="0">
            <a:lnSpc>
              <a:spcPct val="90000"/>
            </a:lnSpc>
            <a:spcBef>
              <a:spcPct val="0"/>
            </a:spcBef>
            <a:spcAft>
              <a:spcPct val="35000"/>
            </a:spcAft>
            <a:buNone/>
          </a:pPr>
          <a:r>
            <a:rPr lang="en-IN" sz="2100" kern="1200" dirty="0">
              <a:solidFill>
                <a:schemeClr val="tx1"/>
              </a:solidFill>
            </a:rPr>
            <a:t>Measurement of Market</a:t>
          </a:r>
        </a:p>
      </dsp:txBody>
      <dsp:txXfrm>
        <a:off x="6314449" y="563760"/>
        <a:ext cx="1912739" cy="1147643"/>
      </dsp:txXfrm>
    </dsp:sp>
    <dsp:sp modelId="{C1F9E239-DA24-4BE7-BC05-09AE414FFAD2}">
      <dsp:nvSpPr>
        <dsp:cNvPr id="0" name=""/>
        <dsp:cNvSpPr/>
      </dsp:nvSpPr>
      <dsp:spPr>
        <a:xfrm>
          <a:off x="2411" y="1902678"/>
          <a:ext cx="1912739" cy="1147643"/>
        </a:xfrm>
        <a:prstGeom prst="rect">
          <a:avLst/>
        </a:prstGeom>
        <a:solidFill>
          <a:schemeClr val="accent3">
            <a:hueOff val="4500106"/>
            <a:satOff val="-6752"/>
            <a:lumOff val="-109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rtl="0">
            <a:lnSpc>
              <a:spcPct val="90000"/>
            </a:lnSpc>
            <a:spcBef>
              <a:spcPct val="0"/>
            </a:spcBef>
            <a:spcAft>
              <a:spcPct val="35000"/>
            </a:spcAft>
            <a:buNone/>
          </a:pPr>
          <a:r>
            <a:rPr lang="en-IN" sz="2100" kern="1200" dirty="0">
              <a:solidFill>
                <a:schemeClr val="tx1"/>
              </a:solidFill>
            </a:rPr>
            <a:t>Efficiency in trading</a:t>
          </a:r>
        </a:p>
      </dsp:txBody>
      <dsp:txXfrm>
        <a:off x="2411" y="1902678"/>
        <a:ext cx="1912739" cy="1147643"/>
      </dsp:txXfrm>
    </dsp:sp>
    <dsp:sp modelId="{CF0417F7-5CAB-455F-ACB4-0F757D6257E7}">
      <dsp:nvSpPr>
        <dsp:cNvPr id="0" name=""/>
        <dsp:cNvSpPr/>
      </dsp:nvSpPr>
      <dsp:spPr>
        <a:xfrm>
          <a:off x="2106423" y="1902678"/>
          <a:ext cx="1912739" cy="1147643"/>
        </a:xfrm>
        <a:prstGeom prst="rect">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rtl="0">
            <a:lnSpc>
              <a:spcPct val="90000"/>
            </a:lnSpc>
            <a:spcBef>
              <a:spcPct val="0"/>
            </a:spcBef>
            <a:spcAft>
              <a:spcPct val="35000"/>
            </a:spcAft>
            <a:buNone/>
          </a:pPr>
          <a:r>
            <a:rPr lang="en-IN" sz="2100" kern="1200" dirty="0">
              <a:solidFill>
                <a:schemeClr val="tx1"/>
              </a:solidFill>
            </a:rPr>
            <a:t>Speculation &amp; Arbitrage</a:t>
          </a:r>
        </a:p>
      </dsp:txBody>
      <dsp:txXfrm>
        <a:off x="2106423" y="1902678"/>
        <a:ext cx="1912739" cy="1147643"/>
      </dsp:txXfrm>
    </dsp:sp>
    <dsp:sp modelId="{1C88AFAC-ACE9-4514-A5B6-2660F9FAA85F}">
      <dsp:nvSpPr>
        <dsp:cNvPr id="0" name=""/>
        <dsp:cNvSpPr/>
      </dsp:nvSpPr>
      <dsp:spPr>
        <a:xfrm>
          <a:off x="4210436" y="1902678"/>
          <a:ext cx="1912739" cy="1147643"/>
        </a:xfrm>
        <a:prstGeom prst="rect">
          <a:avLst/>
        </a:prstGeom>
        <a:solidFill>
          <a:schemeClr val="accent3">
            <a:hueOff val="6750158"/>
            <a:satOff val="-10128"/>
            <a:lumOff val="-164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rtl="0">
            <a:lnSpc>
              <a:spcPct val="90000"/>
            </a:lnSpc>
            <a:spcBef>
              <a:spcPct val="0"/>
            </a:spcBef>
            <a:spcAft>
              <a:spcPct val="35000"/>
            </a:spcAft>
            <a:buNone/>
          </a:pPr>
          <a:r>
            <a:rPr lang="en-IN" sz="2100" kern="1200" dirty="0">
              <a:solidFill>
                <a:schemeClr val="tx1"/>
              </a:solidFill>
            </a:rPr>
            <a:t>Hedging</a:t>
          </a:r>
        </a:p>
      </dsp:txBody>
      <dsp:txXfrm>
        <a:off x="4210436" y="1902678"/>
        <a:ext cx="1912739" cy="1147643"/>
      </dsp:txXfrm>
    </dsp:sp>
    <dsp:sp modelId="{1BDDE3BE-2E58-4FF0-86AE-03AF5BB2B3A7}">
      <dsp:nvSpPr>
        <dsp:cNvPr id="0" name=""/>
        <dsp:cNvSpPr/>
      </dsp:nvSpPr>
      <dsp:spPr>
        <a:xfrm>
          <a:off x="6314449" y="1902678"/>
          <a:ext cx="1912739" cy="1147643"/>
        </a:xfrm>
        <a:prstGeom prst="rect">
          <a:avLst/>
        </a:prstGeom>
        <a:solidFill>
          <a:schemeClr val="accent3">
            <a:hueOff val="7875184"/>
            <a:satOff val="-11816"/>
            <a:lumOff val="-192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rtl="0">
            <a:lnSpc>
              <a:spcPct val="90000"/>
            </a:lnSpc>
            <a:spcBef>
              <a:spcPct val="0"/>
            </a:spcBef>
            <a:spcAft>
              <a:spcPct val="35000"/>
            </a:spcAft>
            <a:buNone/>
          </a:pPr>
          <a:r>
            <a:rPr lang="en-IN" sz="2100" kern="1200" dirty="0">
              <a:solidFill>
                <a:schemeClr val="tx1"/>
              </a:solidFill>
            </a:rPr>
            <a:t>Price Stabilisation </a:t>
          </a:r>
        </a:p>
      </dsp:txBody>
      <dsp:txXfrm>
        <a:off x="6314449" y="1902678"/>
        <a:ext cx="1912739" cy="1147643"/>
      </dsp:txXfrm>
    </dsp:sp>
    <dsp:sp modelId="{4B794D85-8540-41E0-BD5D-806C6BC0CB10}">
      <dsp:nvSpPr>
        <dsp:cNvPr id="0" name=""/>
        <dsp:cNvSpPr/>
      </dsp:nvSpPr>
      <dsp:spPr>
        <a:xfrm>
          <a:off x="1054417" y="3241595"/>
          <a:ext cx="1912739" cy="1147643"/>
        </a:xfrm>
        <a:prstGeom prst="rect">
          <a:avLst/>
        </a:prstGeom>
        <a:solidFill>
          <a:schemeClr val="accent3">
            <a:hueOff val="9000211"/>
            <a:satOff val="-13504"/>
            <a:lumOff val="-219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rtl="0">
            <a:lnSpc>
              <a:spcPct val="90000"/>
            </a:lnSpc>
            <a:spcBef>
              <a:spcPct val="0"/>
            </a:spcBef>
            <a:spcAft>
              <a:spcPct val="35000"/>
            </a:spcAft>
            <a:buNone/>
          </a:pPr>
          <a:r>
            <a:rPr lang="en-IN" sz="2100" kern="1200" dirty="0">
              <a:solidFill>
                <a:schemeClr val="tx1"/>
              </a:solidFill>
            </a:rPr>
            <a:t>Gearing of value</a:t>
          </a:r>
        </a:p>
      </dsp:txBody>
      <dsp:txXfrm>
        <a:off x="1054417" y="3241595"/>
        <a:ext cx="1912739" cy="1147643"/>
      </dsp:txXfrm>
    </dsp:sp>
    <dsp:sp modelId="{2F293CEB-546A-4C99-AD60-B13530ECC6E4}">
      <dsp:nvSpPr>
        <dsp:cNvPr id="0" name=""/>
        <dsp:cNvSpPr/>
      </dsp:nvSpPr>
      <dsp:spPr>
        <a:xfrm>
          <a:off x="3158430" y="3241595"/>
          <a:ext cx="1912739" cy="1147643"/>
        </a:xfrm>
        <a:prstGeom prst="rect">
          <a:avLst/>
        </a:prstGeom>
        <a:solidFill>
          <a:schemeClr val="accent3">
            <a:hueOff val="10125237"/>
            <a:satOff val="-15192"/>
            <a:lumOff val="-247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rtl="0">
            <a:lnSpc>
              <a:spcPct val="90000"/>
            </a:lnSpc>
            <a:spcBef>
              <a:spcPct val="0"/>
            </a:spcBef>
            <a:spcAft>
              <a:spcPct val="35000"/>
            </a:spcAft>
            <a:buNone/>
          </a:pPr>
          <a:r>
            <a:rPr lang="en-IN" sz="2100" kern="1200" dirty="0">
              <a:solidFill>
                <a:schemeClr val="tx1"/>
              </a:solidFill>
            </a:rPr>
            <a:t>Develop the complete markets</a:t>
          </a:r>
        </a:p>
      </dsp:txBody>
      <dsp:txXfrm>
        <a:off x="3158430" y="3241595"/>
        <a:ext cx="1912739" cy="1147643"/>
      </dsp:txXfrm>
    </dsp:sp>
    <dsp:sp modelId="{4CD708DC-C9E7-4837-B574-77FC526FDAE2}">
      <dsp:nvSpPr>
        <dsp:cNvPr id="0" name=""/>
        <dsp:cNvSpPr/>
      </dsp:nvSpPr>
      <dsp:spPr>
        <a:xfrm>
          <a:off x="5262443" y="3241595"/>
          <a:ext cx="1912739" cy="1147643"/>
        </a:xfrm>
        <a:prstGeom prst="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rtl="0">
            <a:lnSpc>
              <a:spcPct val="90000"/>
            </a:lnSpc>
            <a:spcBef>
              <a:spcPct val="0"/>
            </a:spcBef>
            <a:spcAft>
              <a:spcPct val="35000"/>
            </a:spcAft>
            <a:buNone/>
          </a:pPr>
          <a:r>
            <a:rPr lang="en-IN" sz="2100" kern="1200" dirty="0">
              <a:solidFill>
                <a:schemeClr val="tx1"/>
              </a:solidFill>
            </a:rPr>
            <a:t>Encourage competition</a:t>
          </a:r>
        </a:p>
      </dsp:txBody>
      <dsp:txXfrm>
        <a:off x="5262443" y="3241595"/>
        <a:ext cx="1912739" cy="114764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7D5844-5C4D-400D-92CD-1145FA183068}">
      <dsp:nvSpPr>
        <dsp:cNvPr id="0" name=""/>
        <dsp:cNvSpPr/>
      </dsp:nvSpPr>
      <dsp:spPr>
        <a:xfrm>
          <a:off x="0" y="9869"/>
          <a:ext cx="8229600" cy="75582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rtl="0">
            <a:lnSpc>
              <a:spcPct val="90000"/>
            </a:lnSpc>
            <a:spcBef>
              <a:spcPct val="0"/>
            </a:spcBef>
            <a:spcAft>
              <a:spcPct val="35000"/>
            </a:spcAft>
            <a:buNone/>
          </a:pPr>
          <a:r>
            <a:rPr lang="en-IN" sz="1900" kern="1200" dirty="0">
              <a:solidFill>
                <a:schemeClr val="tx1"/>
              </a:solidFill>
            </a:rPr>
            <a:t>The concept of varying quality of asset does not really exist as far as financial underlying are concerned.</a:t>
          </a:r>
        </a:p>
      </dsp:txBody>
      <dsp:txXfrm>
        <a:off x="36896" y="46765"/>
        <a:ext cx="8155808" cy="682028"/>
      </dsp:txXfrm>
    </dsp:sp>
    <dsp:sp modelId="{D289FB33-46D7-4484-BE3D-21E1CFC7A14B}">
      <dsp:nvSpPr>
        <dsp:cNvPr id="0" name=""/>
        <dsp:cNvSpPr/>
      </dsp:nvSpPr>
      <dsp:spPr>
        <a:xfrm>
          <a:off x="0" y="820409"/>
          <a:ext cx="8229600" cy="755820"/>
        </a:xfrm>
        <a:prstGeom prst="roundRect">
          <a:avLst/>
        </a:prstGeom>
        <a:solidFill>
          <a:schemeClr val="accent3">
            <a:hueOff val="1875044"/>
            <a:satOff val="-2813"/>
            <a:lumOff val="-45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rtl="0">
            <a:lnSpc>
              <a:spcPct val="90000"/>
            </a:lnSpc>
            <a:spcBef>
              <a:spcPct val="0"/>
            </a:spcBef>
            <a:spcAft>
              <a:spcPct val="35000"/>
            </a:spcAft>
            <a:buNone/>
          </a:pPr>
          <a:r>
            <a:rPr lang="en-IN" sz="1900" kern="1200" dirty="0">
              <a:solidFill>
                <a:schemeClr val="tx1"/>
              </a:solidFill>
            </a:rPr>
            <a:t>The most common underlying assets includes Stocks, Bonds, Commodities, Currencies , Interest Rates &amp; Market Indexes.</a:t>
          </a:r>
        </a:p>
      </dsp:txBody>
      <dsp:txXfrm>
        <a:off x="36896" y="857305"/>
        <a:ext cx="8155808" cy="682028"/>
      </dsp:txXfrm>
    </dsp:sp>
    <dsp:sp modelId="{A1C9CCC6-291C-4CB4-9FAE-82CBED96B70A}">
      <dsp:nvSpPr>
        <dsp:cNvPr id="0" name=""/>
        <dsp:cNvSpPr/>
      </dsp:nvSpPr>
      <dsp:spPr>
        <a:xfrm>
          <a:off x="0" y="1630950"/>
          <a:ext cx="8229600" cy="755820"/>
        </a:xfrm>
        <a:prstGeom prst="roundRect">
          <a:avLst/>
        </a:prstGeom>
        <a:solidFill>
          <a:schemeClr val="accent3">
            <a:hueOff val="3750088"/>
            <a:satOff val="-5627"/>
            <a:lumOff val="-9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rtl="0">
            <a:lnSpc>
              <a:spcPct val="90000"/>
            </a:lnSpc>
            <a:spcBef>
              <a:spcPct val="0"/>
            </a:spcBef>
            <a:spcAft>
              <a:spcPct val="35000"/>
            </a:spcAft>
            <a:buNone/>
          </a:pPr>
          <a:r>
            <a:rPr lang="en-IN" sz="1900" kern="1200" dirty="0">
              <a:solidFill>
                <a:schemeClr val="tx1"/>
              </a:solidFill>
            </a:rPr>
            <a:t>They are widely used as arbitrage instruments</a:t>
          </a:r>
        </a:p>
      </dsp:txBody>
      <dsp:txXfrm>
        <a:off x="36896" y="1667846"/>
        <a:ext cx="8155808" cy="682028"/>
      </dsp:txXfrm>
    </dsp:sp>
    <dsp:sp modelId="{5798E20E-17DF-45EA-BC99-8007BBD35FBF}">
      <dsp:nvSpPr>
        <dsp:cNvPr id="0" name=""/>
        <dsp:cNvSpPr/>
      </dsp:nvSpPr>
      <dsp:spPr>
        <a:xfrm>
          <a:off x="0" y="2441489"/>
          <a:ext cx="8229600" cy="755820"/>
        </a:xfrm>
        <a:prstGeom prst="roundRect">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rtl="0">
            <a:lnSpc>
              <a:spcPct val="90000"/>
            </a:lnSpc>
            <a:spcBef>
              <a:spcPct val="0"/>
            </a:spcBef>
            <a:spcAft>
              <a:spcPct val="35000"/>
            </a:spcAft>
            <a:buNone/>
          </a:pPr>
          <a:r>
            <a:rPr lang="en-IN" sz="1900" kern="1200" dirty="0">
              <a:solidFill>
                <a:schemeClr val="tx1"/>
              </a:solidFill>
            </a:rPr>
            <a:t>They can be used to leverage by paying the margin money &amp; not the full traded value. They can be used to protect holding.</a:t>
          </a:r>
        </a:p>
      </dsp:txBody>
      <dsp:txXfrm>
        <a:off x="36896" y="2478385"/>
        <a:ext cx="8155808" cy="682028"/>
      </dsp:txXfrm>
    </dsp:sp>
    <dsp:sp modelId="{ADFE5E33-86DE-4626-A00D-6897955B0DB9}">
      <dsp:nvSpPr>
        <dsp:cNvPr id="0" name=""/>
        <dsp:cNvSpPr/>
      </dsp:nvSpPr>
      <dsp:spPr>
        <a:xfrm>
          <a:off x="0" y="3252029"/>
          <a:ext cx="8229600" cy="755820"/>
        </a:xfrm>
        <a:prstGeom prst="roundRect">
          <a:avLst/>
        </a:prstGeom>
        <a:solidFill>
          <a:schemeClr val="accent3">
            <a:hueOff val="7500176"/>
            <a:satOff val="-11253"/>
            <a:lumOff val="-18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rtl="0">
            <a:lnSpc>
              <a:spcPct val="90000"/>
            </a:lnSpc>
            <a:spcBef>
              <a:spcPct val="0"/>
            </a:spcBef>
            <a:spcAft>
              <a:spcPct val="35000"/>
            </a:spcAft>
            <a:buNone/>
          </a:pPr>
          <a:r>
            <a:rPr lang="en-IN" sz="1900" kern="1200" dirty="0">
              <a:solidFill>
                <a:schemeClr val="tx1"/>
              </a:solidFill>
            </a:rPr>
            <a:t>They are efficient risk management instruments.</a:t>
          </a:r>
        </a:p>
      </dsp:txBody>
      <dsp:txXfrm>
        <a:off x="36896" y="3288925"/>
        <a:ext cx="8155808" cy="682028"/>
      </dsp:txXfrm>
    </dsp:sp>
    <dsp:sp modelId="{2819E999-1D9A-4F4A-AA64-DD2E926C98E8}">
      <dsp:nvSpPr>
        <dsp:cNvPr id="0" name=""/>
        <dsp:cNvSpPr/>
      </dsp:nvSpPr>
      <dsp:spPr>
        <a:xfrm>
          <a:off x="0" y="4062570"/>
          <a:ext cx="8229600" cy="755820"/>
        </a:xfrm>
        <a:prstGeom prst="roundRect">
          <a:avLst/>
        </a:prstGeom>
        <a:solidFill>
          <a:schemeClr val="accent3">
            <a:hueOff val="9375220"/>
            <a:satOff val="-14067"/>
            <a:lumOff val="-228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rtl="0">
            <a:lnSpc>
              <a:spcPct val="90000"/>
            </a:lnSpc>
            <a:spcBef>
              <a:spcPct val="0"/>
            </a:spcBef>
            <a:spcAft>
              <a:spcPct val="35000"/>
            </a:spcAft>
            <a:buNone/>
          </a:pPr>
          <a:r>
            <a:rPr lang="en-IN" sz="1900" kern="1200" dirty="0">
              <a:solidFill>
                <a:schemeClr val="tx1"/>
              </a:solidFill>
            </a:rPr>
            <a:t>They can be used for hedging as well as to speculate on short term movements in the market.</a:t>
          </a:r>
        </a:p>
      </dsp:txBody>
      <dsp:txXfrm>
        <a:off x="36896" y="4099466"/>
        <a:ext cx="8155808" cy="682028"/>
      </dsp:txXfrm>
    </dsp:sp>
    <dsp:sp modelId="{1D70A5BE-5457-4DBE-B4B8-231AE50CE3D5}">
      <dsp:nvSpPr>
        <dsp:cNvPr id="0" name=""/>
        <dsp:cNvSpPr/>
      </dsp:nvSpPr>
      <dsp:spPr>
        <a:xfrm>
          <a:off x="0" y="4873110"/>
          <a:ext cx="8229600" cy="755820"/>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rtl="0">
            <a:lnSpc>
              <a:spcPct val="90000"/>
            </a:lnSpc>
            <a:spcBef>
              <a:spcPct val="0"/>
            </a:spcBef>
            <a:spcAft>
              <a:spcPct val="35000"/>
            </a:spcAft>
            <a:buNone/>
          </a:pPr>
          <a:r>
            <a:rPr lang="en-IN" sz="1900" kern="1200" dirty="0">
              <a:solidFill>
                <a:schemeClr val="tx1"/>
              </a:solidFill>
            </a:rPr>
            <a:t>Types : Forwards, Futures, Options, Currency Swaps, Interest Rate Swaps.</a:t>
          </a:r>
        </a:p>
      </dsp:txBody>
      <dsp:txXfrm>
        <a:off x="36896" y="4910006"/>
        <a:ext cx="8155808" cy="68202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9553EE-D9D3-4741-B164-14E779F446DE}">
      <dsp:nvSpPr>
        <dsp:cNvPr id="0" name=""/>
        <dsp:cNvSpPr/>
      </dsp:nvSpPr>
      <dsp:spPr>
        <a:xfrm>
          <a:off x="0" y="250500"/>
          <a:ext cx="8229600" cy="79560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en-IN" sz="2000" kern="1200" dirty="0">
              <a:solidFill>
                <a:schemeClr val="tx1"/>
              </a:solidFill>
            </a:rPr>
            <a:t>The bulky nature &amp; physically existence f the underlying assets, physical settlement in commodity derivatives creates the need for warehousing.</a:t>
          </a:r>
        </a:p>
      </dsp:txBody>
      <dsp:txXfrm>
        <a:off x="38838" y="289338"/>
        <a:ext cx="8151924" cy="717924"/>
      </dsp:txXfrm>
    </dsp:sp>
    <dsp:sp modelId="{FFF7FD75-0931-465F-ABDE-6CBA56CDCC0D}">
      <dsp:nvSpPr>
        <dsp:cNvPr id="0" name=""/>
        <dsp:cNvSpPr/>
      </dsp:nvSpPr>
      <dsp:spPr>
        <a:xfrm>
          <a:off x="0" y="1103700"/>
          <a:ext cx="8229600" cy="795600"/>
        </a:xfrm>
        <a:prstGeom prst="roundRect">
          <a:avLst/>
        </a:prstGeom>
        <a:solidFill>
          <a:schemeClr val="accent4">
            <a:hueOff val="-892954"/>
            <a:satOff val="5380"/>
            <a:lumOff val="43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en-IN" sz="2000" kern="1200" dirty="0">
              <a:solidFill>
                <a:schemeClr val="tx1"/>
              </a:solidFill>
            </a:rPr>
            <a:t>The quality of underlying a contract can vary largely.. This is an important issue to be managed.</a:t>
          </a:r>
        </a:p>
      </dsp:txBody>
      <dsp:txXfrm>
        <a:off x="38838" y="1142538"/>
        <a:ext cx="8151924" cy="717924"/>
      </dsp:txXfrm>
    </dsp:sp>
    <dsp:sp modelId="{FF10084D-67D4-48C5-BBA5-4D90B3587EAD}">
      <dsp:nvSpPr>
        <dsp:cNvPr id="0" name=""/>
        <dsp:cNvSpPr/>
      </dsp:nvSpPr>
      <dsp:spPr>
        <a:xfrm>
          <a:off x="0" y="1956900"/>
          <a:ext cx="8229600" cy="795600"/>
        </a:xfrm>
        <a:prstGeom prst="roundRect">
          <a:avLst/>
        </a:prstGeom>
        <a:solidFill>
          <a:schemeClr val="accent4">
            <a:hueOff val="-1785908"/>
            <a:satOff val="10760"/>
            <a:lumOff val="86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en-IN" sz="2000" kern="1200" dirty="0">
              <a:solidFill>
                <a:schemeClr val="tx1"/>
              </a:solidFill>
            </a:rPr>
            <a:t>The underlying assets can be Metals, Agro Products, Energy Products.</a:t>
          </a:r>
        </a:p>
      </dsp:txBody>
      <dsp:txXfrm>
        <a:off x="38838" y="1995738"/>
        <a:ext cx="8151924" cy="717924"/>
      </dsp:txXfrm>
    </dsp:sp>
    <dsp:sp modelId="{C3B705B3-42AC-4A7E-89E1-EB7BCCA1CE54}">
      <dsp:nvSpPr>
        <dsp:cNvPr id="0" name=""/>
        <dsp:cNvSpPr/>
      </dsp:nvSpPr>
      <dsp:spPr>
        <a:xfrm>
          <a:off x="0" y="2810100"/>
          <a:ext cx="8229600" cy="795600"/>
        </a:xfrm>
        <a:prstGeom prst="roundRect">
          <a:avLst/>
        </a:prstGeom>
        <a:solidFill>
          <a:schemeClr val="accent4">
            <a:hueOff val="-2678862"/>
            <a:satOff val="16139"/>
            <a:lumOff val="129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en-IN" sz="2000" kern="1200" dirty="0">
              <a:solidFill>
                <a:schemeClr val="tx1"/>
              </a:solidFill>
            </a:rPr>
            <a:t>Commodity derivatives allows investors to invest in non financial resources without actually owing it or spending to mach money on it.</a:t>
          </a:r>
        </a:p>
      </dsp:txBody>
      <dsp:txXfrm>
        <a:off x="38838" y="2848938"/>
        <a:ext cx="8151924" cy="717924"/>
      </dsp:txXfrm>
    </dsp:sp>
    <dsp:sp modelId="{031A64FF-6563-421F-A714-AF91AAD22E3D}">
      <dsp:nvSpPr>
        <dsp:cNvPr id="0" name=""/>
        <dsp:cNvSpPr/>
      </dsp:nvSpPr>
      <dsp:spPr>
        <a:xfrm>
          <a:off x="0" y="3663300"/>
          <a:ext cx="8229600" cy="795600"/>
        </a:xfrm>
        <a:prstGeom prst="roundRect">
          <a:avLst/>
        </a:prstGeom>
        <a:solidFill>
          <a:schemeClr val="accent4">
            <a:hueOff val="-3571816"/>
            <a:satOff val="21519"/>
            <a:lumOff val="172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en-IN" sz="2000" kern="1200" dirty="0">
              <a:solidFill>
                <a:schemeClr val="tx1"/>
              </a:solidFill>
            </a:rPr>
            <a:t>They largely depends on the DD &amp; SS , there by predicting the fluctuations in the value of the commodity derivatives is comparatively easier.</a:t>
          </a:r>
        </a:p>
      </dsp:txBody>
      <dsp:txXfrm>
        <a:off x="38838" y="3702138"/>
        <a:ext cx="8151924" cy="717924"/>
      </dsp:txXfrm>
    </dsp:sp>
    <dsp:sp modelId="{DD084C10-A0FC-4498-A3B8-C2A2C8D1BA59}">
      <dsp:nvSpPr>
        <dsp:cNvPr id="0" name=""/>
        <dsp:cNvSpPr/>
      </dsp:nvSpPr>
      <dsp:spPr>
        <a:xfrm>
          <a:off x="0" y="4516500"/>
          <a:ext cx="8229600" cy="795600"/>
        </a:xfrm>
        <a:prstGeom prst="roundRect">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en-IN" sz="2000" kern="1200" dirty="0">
              <a:solidFill>
                <a:schemeClr val="tx1"/>
              </a:solidFill>
            </a:rPr>
            <a:t>Types : Commodity : Forwards, Futures, Options , Swaps.</a:t>
          </a:r>
        </a:p>
      </dsp:txBody>
      <dsp:txXfrm>
        <a:off x="38838" y="4555338"/>
        <a:ext cx="8151924" cy="71792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F4766E-CC89-490D-ABCD-AE040D18B054}">
      <dsp:nvSpPr>
        <dsp:cNvPr id="0" name=""/>
        <dsp:cNvSpPr/>
      </dsp:nvSpPr>
      <dsp:spPr>
        <a:xfrm>
          <a:off x="2411" y="525660"/>
          <a:ext cx="1912739" cy="1147643"/>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IN" sz="2400" kern="1200" dirty="0">
              <a:solidFill>
                <a:schemeClr val="tx1"/>
              </a:solidFill>
            </a:rPr>
            <a:t>Fragmented Land</a:t>
          </a:r>
        </a:p>
      </dsp:txBody>
      <dsp:txXfrm>
        <a:off x="2411" y="525660"/>
        <a:ext cx="1912739" cy="1147643"/>
      </dsp:txXfrm>
    </dsp:sp>
    <dsp:sp modelId="{1E788080-52DE-4AEF-860B-AD68B3C1DA90}">
      <dsp:nvSpPr>
        <dsp:cNvPr id="0" name=""/>
        <dsp:cNvSpPr/>
      </dsp:nvSpPr>
      <dsp:spPr>
        <a:xfrm>
          <a:off x="2106423" y="525660"/>
          <a:ext cx="1912739" cy="1147643"/>
        </a:xfrm>
        <a:prstGeom prst="rect">
          <a:avLst/>
        </a:prstGeom>
        <a:solidFill>
          <a:schemeClr val="accent5">
            <a:hueOff val="-993388"/>
            <a:satOff val="3981"/>
            <a:lumOff val="86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IN" sz="2400" kern="1200" dirty="0">
              <a:solidFill>
                <a:schemeClr val="tx1"/>
              </a:solidFill>
            </a:rPr>
            <a:t>Support Services</a:t>
          </a:r>
        </a:p>
      </dsp:txBody>
      <dsp:txXfrm>
        <a:off x="2106423" y="525660"/>
        <a:ext cx="1912739" cy="1147643"/>
      </dsp:txXfrm>
    </dsp:sp>
    <dsp:sp modelId="{82A54AFC-B50E-4D71-9440-612BFF3CD262}">
      <dsp:nvSpPr>
        <dsp:cNvPr id="0" name=""/>
        <dsp:cNvSpPr/>
      </dsp:nvSpPr>
      <dsp:spPr>
        <a:xfrm>
          <a:off x="4210436" y="525660"/>
          <a:ext cx="1912739" cy="1147643"/>
        </a:xfrm>
        <a:prstGeom prst="rect">
          <a:avLst/>
        </a:prstGeom>
        <a:solidFill>
          <a:schemeClr val="accent5">
            <a:hueOff val="-1986775"/>
            <a:satOff val="7962"/>
            <a:lumOff val="172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IN" sz="2400" kern="1200" dirty="0">
              <a:solidFill>
                <a:schemeClr val="tx1"/>
              </a:solidFill>
            </a:rPr>
            <a:t>Weather Conditions</a:t>
          </a:r>
        </a:p>
      </dsp:txBody>
      <dsp:txXfrm>
        <a:off x="4210436" y="525660"/>
        <a:ext cx="1912739" cy="1147643"/>
      </dsp:txXfrm>
    </dsp:sp>
    <dsp:sp modelId="{3F0DD066-0FF0-4725-A586-A4F9D11217A0}">
      <dsp:nvSpPr>
        <dsp:cNvPr id="0" name=""/>
        <dsp:cNvSpPr/>
      </dsp:nvSpPr>
      <dsp:spPr>
        <a:xfrm>
          <a:off x="6314449" y="525660"/>
          <a:ext cx="1912739" cy="1147643"/>
        </a:xfrm>
        <a:prstGeom prst="rect">
          <a:avLst/>
        </a:prstGeom>
        <a:solidFill>
          <a:schemeClr val="accent5">
            <a:hueOff val="-2980163"/>
            <a:satOff val="11943"/>
            <a:lumOff val="258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IN" sz="2400" kern="1200" dirty="0">
              <a:solidFill>
                <a:schemeClr val="tx1"/>
              </a:solidFill>
            </a:rPr>
            <a:t>Low Cropping </a:t>
          </a:r>
        </a:p>
      </dsp:txBody>
      <dsp:txXfrm>
        <a:off x="6314449" y="525660"/>
        <a:ext cx="1912739" cy="1147643"/>
      </dsp:txXfrm>
    </dsp:sp>
    <dsp:sp modelId="{B0C440D1-EDDD-44D2-B783-6DBF84046BF3}">
      <dsp:nvSpPr>
        <dsp:cNvPr id="0" name=""/>
        <dsp:cNvSpPr/>
      </dsp:nvSpPr>
      <dsp:spPr>
        <a:xfrm>
          <a:off x="2411" y="1864578"/>
          <a:ext cx="1912739" cy="1147643"/>
        </a:xfrm>
        <a:prstGeom prst="rect">
          <a:avLst/>
        </a:prstGeom>
        <a:solidFill>
          <a:schemeClr val="accent5">
            <a:hueOff val="-3973551"/>
            <a:satOff val="15924"/>
            <a:lumOff val="345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IN" sz="2400" kern="1200" dirty="0">
              <a:solidFill>
                <a:schemeClr val="tx1"/>
              </a:solidFill>
            </a:rPr>
            <a:t>Quality of Soil</a:t>
          </a:r>
        </a:p>
      </dsp:txBody>
      <dsp:txXfrm>
        <a:off x="2411" y="1864578"/>
        <a:ext cx="1912739" cy="1147643"/>
      </dsp:txXfrm>
    </dsp:sp>
    <dsp:sp modelId="{339A4A3A-E3E6-47A2-8BFE-9CA3307C7BC6}">
      <dsp:nvSpPr>
        <dsp:cNvPr id="0" name=""/>
        <dsp:cNvSpPr/>
      </dsp:nvSpPr>
      <dsp:spPr>
        <a:xfrm>
          <a:off x="2106423" y="1864578"/>
          <a:ext cx="1912739" cy="1147643"/>
        </a:xfrm>
        <a:prstGeom prst="rect">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IN" sz="2400" kern="1200" dirty="0">
              <a:solidFill>
                <a:schemeClr val="tx1"/>
              </a:solidFill>
            </a:rPr>
            <a:t>DD for Commodity</a:t>
          </a:r>
        </a:p>
      </dsp:txBody>
      <dsp:txXfrm>
        <a:off x="2106423" y="1864578"/>
        <a:ext cx="1912739" cy="1147643"/>
      </dsp:txXfrm>
    </dsp:sp>
    <dsp:sp modelId="{DDCA441B-3DC6-40FA-B951-82BD021E96B1}">
      <dsp:nvSpPr>
        <dsp:cNvPr id="0" name=""/>
        <dsp:cNvSpPr/>
      </dsp:nvSpPr>
      <dsp:spPr>
        <a:xfrm>
          <a:off x="4210436" y="1864578"/>
          <a:ext cx="1912739" cy="1147643"/>
        </a:xfrm>
        <a:prstGeom prst="rect">
          <a:avLst/>
        </a:prstGeom>
        <a:solidFill>
          <a:schemeClr val="accent5">
            <a:hueOff val="-5960326"/>
            <a:satOff val="23887"/>
            <a:lumOff val="51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IN" sz="2400" kern="1200" dirty="0">
              <a:solidFill>
                <a:schemeClr val="tx1"/>
              </a:solidFill>
            </a:rPr>
            <a:t>Economic Policies </a:t>
          </a:r>
        </a:p>
      </dsp:txBody>
      <dsp:txXfrm>
        <a:off x="4210436" y="1864578"/>
        <a:ext cx="1912739" cy="1147643"/>
      </dsp:txXfrm>
    </dsp:sp>
    <dsp:sp modelId="{C77CB22C-A91F-494B-9964-44D0B80B9FF9}">
      <dsp:nvSpPr>
        <dsp:cNvPr id="0" name=""/>
        <dsp:cNvSpPr/>
      </dsp:nvSpPr>
      <dsp:spPr>
        <a:xfrm>
          <a:off x="6314449" y="1864578"/>
          <a:ext cx="1912739" cy="1147643"/>
        </a:xfrm>
        <a:prstGeom prst="rect">
          <a:avLst/>
        </a:prstGeom>
        <a:solidFill>
          <a:schemeClr val="accent5">
            <a:hueOff val="-6953714"/>
            <a:satOff val="27868"/>
            <a:lumOff val="604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IN" sz="2400" kern="1200" dirty="0">
              <a:solidFill>
                <a:schemeClr val="tx1"/>
              </a:solidFill>
            </a:rPr>
            <a:t>Social Factors</a:t>
          </a:r>
        </a:p>
      </dsp:txBody>
      <dsp:txXfrm>
        <a:off x="6314449" y="1864578"/>
        <a:ext cx="1912739" cy="1147643"/>
      </dsp:txXfrm>
    </dsp:sp>
    <dsp:sp modelId="{754DDF1D-27DF-4F65-9830-83D3FD5D1D22}">
      <dsp:nvSpPr>
        <dsp:cNvPr id="0" name=""/>
        <dsp:cNvSpPr/>
      </dsp:nvSpPr>
      <dsp:spPr>
        <a:xfrm>
          <a:off x="1054417" y="3203495"/>
          <a:ext cx="1912739" cy="1147643"/>
        </a:xfrm>
        <a:prstGeom prst="rect">
          <a:avLst/>
        </a:prstGeom>
        <a:solidFill>
          <a:schemeClr val="accent5">
            <a:hueOff val="-7947101"/>
            <a:satOff val="31849"/>
            <a:lumOff val="690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IN" sz="2400" kern="1200" dirty="0">
              <a:solidFill>
                <a:schemeClr val="tx1"/>
              </a:solidFill>
            </a:rPr>
            <a:t>Import &amp; Export Trends</a:t>
          </a:r>
        </a:p>
      </dsp:txBody>
      <dsp:txXfrm>
        <a:off x="1054417" y="3203495"/>
        <a:ext cx="1912739" cy="1147643"/>
      </dsp:txXfrm>
    </dsp:sp>
    <dsp:sp modelId="{1ED760C8-D6C7-471A-9E37-FF20BAD2A758}">
      <dsp:nvSpPr>
        <dsp:cNvPr id="0" name=""/>
        <dsp:cNvSpPr/>
      </dsp:nvSpPr>
      <dsp:spPr>
        <a:xfrm>
          <a:off x="3158430" y="3203495"/>
          <a:ext cx="1912739" cy="1147643"/>
        </a:xfrm>
        <a:prstGeom prst="rect">
          <a:avLst/>
        </a:prstGeom>
        <a:solidFill>
          <a:schemeClr val="accent5">
            <a:hueOff val="-8940489"/>
            <a:satOff val="35830"/>
            <a:lumOff val="776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IN" sz="2400" kern="1200" dirty="0">
              <a:solidFill>
                <a:schemeClr val="tx1"/>
              </a:solidFill>
            </a:rPr>
            <a:t>Reserve Stock </a:t>
          </a:r>
        </a:p>
      </dsp:txBody>
      <dsp:txXfrm>
        <a:off x="3158430" y="3203495"/>
        <a:ext cx="1912739" cy="1147643"/>
      </dsp:txXfrm>
    </dsp:sp>
    <dsp:sp modelId="{5BFFA1F1-6CBB-4F25-A753-30A3565224F7}">
      <dsp:nvSpPr>
        <dsp:cNvPr id="0" name=""/>
        <dsp:cNvSpPr/>
      </dsp:nvSpPr>
      <dsp:spPr>
        <a:xfrm>
          <a:off x="5262443" y="3203495"/>
          <a:ext cx="1912739" cy="1147643"/>
        </a:xfrm>
        <a:prstGeom prst="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IN" sz="2400" kern="1200" dirty="0">
              <a:solidFill>
                <a:schemeClr val="tx1"/>
              </a:solidFill>
            </a:rPr>
            <a:t>Storage Facilities </a:t>
          </a:r>
        </a:p>
      </dsp:txBody>
      <dsp:txXfrm>
        <a:off x="5262443" y="3203495"/>
        <a:ext cx="1912739" cy="1147643"/>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3F1071-A728-4920-B0B4-F653FDD6D9FD}">
      <dsp:nvSpPr>
        <dsp:cNvPr id="0" name=""/>
        <dsp:cNvSpPr/>
      </dsp:nvSpPr>
      <dsp:spPr>
        <a:xfrm>
          <a:off x="276463" y="1339"/>
          <a:ext cx="2398960" cy="1439376"/>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IN" sz="2800" kern="1200" dirty="0">
              <a:solidFill>
                <a:schemeClr val="tx1"/>
              </a:solidFill>
            </a:rPr>
            <a:t>MSP</a:t>
          </a:r>
        </a:p>
      </dsp:txBody>
      <dsp:txXfrm>
        <a:off x="276463" y="1339"/>
        <a:ext cx="2398960" cy="1439376"/>
      </dsp:txXfrm>
    </dsp:sp>
    <dsp:sp modelId="{A5350E13-3011-4F94-A06E-04332000F0B3}">
      <dsp:nvSpPr>
        <dsp:cNvPr id="0" name=""/>
        <dsp:cNvSpPr/>
      </dsp:nvSpPr>
      <dsp:spPr>
        <a:xfrm>
          <a:off x="2915319" y="1339"/>
          <a:ext cx="2398960" cy="1439376"/>
        </a:xfrm>
        <a:prstGeom prst="rect">
          <a:avLst/>
        </a:prstGeom>
        <a:solidFill>
          <a:schemeClr val="accent5">
            <a:hueOff val="-1419125"/>
            <a:satOff val="5687"/>
            <a:lumOff val="123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IN" sz="2800" kern="1200" dirty="0">
              <a:solidFill>
                <a:schemeClr val="tx1"/>
              </a:solidFill>
            </a:rPr>
            <a:t>Price Volatility</a:t>
          </a:r>
        </a:p>
      </dsp:txBody>
      <dsp:txXfrm>
        <a:off x="2915319" y="1339"/>
        <a:ext cx="2398960" cy="1439376"/>
      </dsp:txXfrm>
    </dsp:sp>
    <dsp:sp modelId="{8CC721C8-FE4C-42BC-9CA3-D70AE85C3FAB}">
      <dsp:nvSpPr>
        <dsp:cNvPr id="0" name=""/>
        <dsp:cNvSpPr/>
      </dsp:nvSpPr>
      <dsp:spPr>
        <a:xfrm>
          <a:off x="5554176" y="1339"/>
          <a:ext cx="2398960" cy="1439376"/>
        </a:xfrm>
        <a:prstGeom prst="rect">
          <a:avLst/>
        </a:prstGeom>
        <a:solidFill>
          <a:schemeClr val="accent5">
            <a:hueOff val="-2838251"/>
            <a:satOff val="11375"/>
            <a:lumOff val="246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IN" sz="2800" kern="1200" dirty="0">
              <a:solidFill>
                <a:schemeClr val="tx1"/>
              </a:solidFill>
            </a:rPr>
            <a:t>DD &amp; SS Factor</a:t>
          </a:r>
        </a:p>
      </dsp:txBody>
      <dsp:txXfrm>
        <a:off x="5554176" y="1339"/>
        <a:ext cx="2398960" cy="1439376"/>
      </dsp:txXfrm>
    </dsp:sp>
    <dsp:sp modelId="{A239B19C-60B4-45E7-84DB-1632167E89BA}">
      <dsp:nvSpPr>
        <dsp:cNvPr id="0" name=""/>
        <dsp:cNvSpPr/>
      </dsp:nvSpPr>
      <dsp:spPr>
        <a:xfrm>
          <a:off x="276463" y="1680611"/>
          <a:ext cx="2398960" cy="1439376"/>
        </a:xfrm>
        <a:prstGeom prst="rect">
          <a:avLst/>
        </a:prstGeom>
        <a:solidFill>
          <a:schemeClr val="accent5">
            <a:hueOff val="-4257376"/>
            <a:satOff val="17062"/>
            <a:lumOff val="369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IN" sz="2800" kern="1200" dirty="0">
              <a:solidFill>
                <a:schemeClr val="tx1"/>
              </a:solidFill>
            </a:rPr>
            <a:t>Open Market Price</a:t>
          </a:r>
        </a:p>
      </dsp:txBody>
      <dsp:txXfrm>
        <a:off x="276463" y="1680611"/>
        <a:ext cx="2398960" cy="1439376"/>
      </dsp:txXfrm>
    </dsp:sp>
    <dsp:sp modelId="{79BD8E7A-DB5B-4150-871B-A309FE020AAC}">
      <dsp:nvSpPr>
        <dsp:cNvPr id="0" name=""/>
        <dsp:cNvSpPr/>
      </dsp:nvSpPr>
      <dsp:spPr>
        <a:xfrm>
          <a:off x="2915319" y="1680611"/>
          <a:ext cx="2398960" cy="1439376"/>
        </a:xfrm>
        <a:prstGeom prst="rect">
          <a:avLst/>
        </a:prstGeom>
        <a:solidFill>
          <a:schemeClr val="accent5">
            <a:hueOff val="-5676501"/>
            <a:satOff val="22749"/>
            <a:lumOff val="49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IN" sz="2800" kern="1200" dirty="0">
              <a:solidFill>
                <a:schemeClr val="tx1"/>
              </a:solidFill>
            </a:rPr>
            <a:t>Role of Intermediaries </a:t>
          </a:r>
        </a:p>
      </dsp:txBody>
      <dsp:txXfrm>
        <a:off x="2915319" y="1680611"/>
        <a:ext cx="2398960" cy="1439376"/>
      </dsp:txXfrm>
    </dsp:sp>
    <dsp:sp modelId="{20859E1D-3281-4057-B005-28D4C7527CF1}">
      <dsp:nvSpPr>
        <dsp:cNvPr id="0" name=""/>
        <dsp:cNvSpPr/>
      </dsp:nvSpPr>
      <dsp:spPr>
        <a:xfrm>
          <a:off x="5554176" y="1680611"/>
          <a:ext cx="2398960" cy="1439376"/>
        </a:xfrm>
        <a:prstGeom prst="rect">
          <a:avLst/>
        </a:prstGeom>
        <a:solidFill>
          <a:schemeClr val="accent5">
            <a:hueOff val="-7095626"/>
            <a:satOff val="28436"/>
            <a:lumOff val="616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IN" sz="2800" kern="1200" dirty="0">
              <a:solidFill>
                <a:schemeClr val="tx1"/>
              </a:solidFill>
            </a:rPr>
            <a:t>Black Marketing &amp; Hoarding</a:t>
          </a:r>
        </a:p>
      </dsp:txBody>
      <dsp:txXfrm>
        <a:off x="5554176" y="1680611"/>
        <a:ext cx="2398960" cy="1439376"/>
      </dsp:txXfrm>
    </dsp:sp>
    <dsp:sp modelId="{9B9106C1-18A9-4BE4-88AF-66FBEF1B6DB4}">
      <dsp:nvSpPr>
        <dsp:cNvPr id="0" name=""/>
        <dsp:cNvSpPr/>
      </dsp:nvSpPr>
      <dsp:spPr>
        <a:xfrm>
          <a:off x="1595891" y="3359884"/>
          <a:ext cx="2398960" cy="1439376"/>
        </a:xfrm>
        <a:prstGeom prst="rect">
          <a:avLst/>
        </a:prstGeom>
        <a:solidFill>
          <a:schemeClr val="accent5">
            <a:hueOff val="-8514751"/>
            <a:satOff val="34124"/>
            <a:lumOff val="739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IN" sz="2800" kern="1200" dirty="0">
              <a:solidFill>
                <a:schemeClr val="tx1"/>
              </a:solidFill>
            </a:rPr>
            <a:t>Retail &amp; Wholesale Trade</a:t>
          </a:r>
        </a:p>
      </dsp:txBody>
      <dsp:txXfrm>
        <a:off x="1595891" y="3359884"/>
        <a:ext cx="2398960" cy="1439376"/>
      </dsp:txXfrm>
    </dsp:sp>
    <dsp:sp modelId="{E846467B-A60A-4060-A49F-BB4454F134A6}">
      <dsp:nvSpPr>
        <dsp:cNvPr id="0" name=""/>
        <dsp:cNvSpPr/>
      </dsp:nvSpPr>
      <dsp:spPr>
        <a:xfrm>
          <a:off x="4234748" y="3359884"/>
          <a:ext cx="2398960" cy="1439376"/>
        </a:xfrm>
        <a:prstGeom prst="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IN" sz="2800" kern="1200" dirty="0">
              <a:solidFill>
                <a:schemeClr val="tx1"/>
              </a:solidFill>
            </a:rPr>
            <a:t>Subsidies   (Govt. Policy)</a:t>
          </a:r>
        </a:p>
      </dsp:txBody>
      <dsp:txXfrm>
        <a:off x="4234748" y="3359884"/>
        <a:ext cx="2398960" cy="1439376"/>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5/8/2021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5/8/2021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5/8/2021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5/8/2021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5/8/2021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5/8/2021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hyperlink" Target="https://en.wikipedia.org/wiki/Chicago_Board_of_Trade" TargetMode="External"/><Relationship Id="rId3" Type="http://schemas.openxmlformats.org/officeDocument/2006/relationships/hyperlink" Target="https://en.wikipedia.org/wiki/Winnipeg,_Manitoba" TargetMode="External"/><Relationship Id="rId7" Type="http://schemas.openxmlformats.org/officeDocument/2006/relationships/hyperlink" Target="https://en.wikipedia.org/wiki/Open_outcry" TargetMode="External"/><Relationship Id="rId2" Type="http://schemas.openxmlformats.org/officeDocument/2006/relationships/hyperlink" Target="https://en.wikipedia.org/wiki/Derivatives_market" TargetMode="External"/><Relationship Id="rId1" Type="http://schemas.openxmlformats.org/officeDocument/2006/relationships/slideLayout" Target="../slideLayouts/slideLayout2.xml"/><Relationship Id="rId6" Type="http://schemas.openxmlformats.org/officeDocument/2006/relationships/hyperlink" Target="https://en.wikipedia.org/wiki/Futures_exchange" TargetMode="External"/><Relationship Id="rId5" Type="http://schemas.openxmlformats.org/officeDocument/2006/relationships/hyperlink" Target="https://en.wikipedia.org/wiki/Canola" TargetMode="External"/><Relationship Id="rId4" Type="http://schemas.openxmlformats.org/officeDocument/2006/relationships/hyperlink" Target="https://en.wikipedia.org/wiki/Barley" TargetMode="External"/><Relationship Id="rId9" Type="http://schemas.openxmlformats.org/officeDocument/2006/relationships/hyperlink" Target="https://en.wikipedia.org/wiki/Intercontinental_Exchange"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s://www.investopedia.com/terms/c/cme.asp" TargetMode="External"/><Relationship Id="rId2" Type="http://schemas.openxmlformats.org/officeDocument/2006/relationships/hyperlink" Target="https://www.investopedia.com/terms/f/futuresexchange.asp"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s://www.investopedia.com/terms/o/option.asp" TargetMode="External"/><Relationship Id="rId2" Type="http://schemas.openxmlformats.org/officeDocument/2006/relationships/hyperlink" Target="https://www.investopedia.com/terms/f/futures.asp"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s://www.investopedia.com/terms/c/commodity.asp" TargetMode="External"/><Relationship Id="rId2" Type="http://schemas.openxmlformats.org/officeDocument/2006/relationships/hyperlink" Target="https://www.investopedia.com/terms/f/futurescontract.asp" TargetMode="External"/><Relationship Id="rId1" Type="http://schemas.openxmlformats.org/officeDocument/2006/relationships/slideLayout" Target="../slideLayouts/slideLayout2.xml"/><Relationship Id="rId5" Type="http://schemas.openxmlformats.org/officeDocument/2006/relationships/hyperlink" Target="https://www.investopedia.com/terms/f/fia.asp" TargetMode="External"/><Relationship Id="rId4" Type="http://schemas.openxmlformats.org/officeDocument/2006/relationships/hyperlink" Target="https://www.investopedia.com/terms/t/transparency.asp" TargetMode="External"/></Relationships>
</file>

<file path=ppt/slides/_rels/slide37.xml.rels><?xml version="1.0" encoding="UTF-8" standalone="yes"?>
<Relationships xmlns="http://schemas.openxmlformats.org/package/2006/relationships"><Relationship Id="rId8" Type="http://schemas.openxmlformats.org/officeDocument/2006/relationships/hyperlink" Target="https://en.wikipedia.org/wiki/Pudong" TargetMode="External"/><Relationship Id="rId13" Type="http://schemas.openxmlformats.org/officeDocument/2006/relationships/hyperlink" Target="https://en.wikipedia.org/wiki/Zinc" TargetMode="External"/><Relationship Id="rId3" Type="http://schemas.openxmlformats.org/officeDocument/2006/relationships/hyperlink" Target="https://en.wikipedia.org/wiki/China" TargetMode="External"/><Relationship Id="rId7" Type="http://schemas.openxmlformats.org/officeDocument/2006/relationships/hyperlink" Target="https://en.wikipedia.org/wiki/Lujiazui" TargetMode="External"/><Relationship Id="rId12" Type="http://schemas.openxmlformats.org/officeDocument/2006/relationships/hyperlink" Target="https://en.wikipedia.org/wiki/Aluminium" TargetMode="External"/><Relationship Id="rId2" Type="http://schemas.openxmlformats.org/officeDocument/2006/relationships/hyperlink" Target="https://en.wikipedia.org/wiki/Futures_exchange" TargetMode="External"/><Relationship Id="rId1" Type="http://schemas.openxmlformats.org/officeDocument/2006/relationships/slideLayout" Target="../slideLayouts/slideLayout2.xml"/><Relationship Id="rId6" Type="http://schemas.openxmlformats.org/officeDocument/2006/relationships/hyperlink" Target="https://en.wikipedia.org/wiki/China_Securities_Regulatory_Commission" TargetMode="External"/><Relationship Id="rId11" Type="http://schemas.openxmlformats.org/officeDocument/2006/relationships/hyperlink" Target="https://en.wikipedia.org/wiki/Copper" TargetMode="External"/><Relationship Id="rId5" Type="http://schemas.openxmlformats.org/officeDocument/2006/relationships/hyperlink" Target="https://en.wikipedia.org/wiki/Incorporation_(business)" TargetMode="External"/><Relationship Id="rId15" Type="http://schemas.openxmlformats.org/officeDocument/2006/relationships/hyperlink" Target="https://en.wikipedia.org/wiki/Gold" TargetMode="External"/><Relationship Id="rId10" Type="http://schemas.openxmlformats.org/officeDocument/2006/relationships/hyperlink" Target="https://en.wikipedia.org/wiki/Futures_contract" TargetMode="External"/><Relationship Id="rId4" Type="http://schemas.openxmlformats.org/officeDocument/2006/relationships/hyperlink" Target="https://en.wikipedia.org/wiki/Non-profit" TargetMode="External"/><Relationship Id="rId9" Type="http://schemas.openxmlformats.org/officeDocument/2006/relationships/hyperlink" Target="https://en.wikipedia.org/wiki/Shanghai" TargetMode="External"/><Relationship Id="rId14" Type="http://schemas.openxmlformats.org/officeDocument/2006/relationships/hyperlink" Target="https://en.wikipedia.org/wiki/Rubber" TargetMode="External"/></Relationships>
</file>

<file path=ppt/slides/_rels/slide38.xml.rels><?xml version="1.0" encoding="UTF-8" standalone="yes"?>
<Relationships xmlns="http://schemas.openxmlformats.org/package/2006/relationships"><Relationship Id="rId8" Type="http://schemas.openxmlformats.org/officeDocument/2006/relationships/hyperlink" Target="https://en.wikipedia.org/wiki/Nickel" TargetMode="External"/><Relationship Id="rId13" Type="http://schemas.openxmlformats.org/officeDocument/2006/relationships/hyperlink" Target="https://en.wikipedia.org/wiki/Futures_contract" TargetMode="External"/><Relationship Id="rId3" Type="http://schemas.openxmlformats.org/officeDocument/2006/relationships/hyperlink" Target="https://en.wikipedia.org/wiki/Copper" TargetMode="External"/><Relationship Id="rId7" Type="http://schemas.openxmlformats.org/officeDocument/2006/relationships/hyperlink" Target="https://en.wikipedia.org/wiki/Tin" TargetMode="External"/><Relationship Id="rId12" Type="http://schemas.openxmlformats.org/officeDocument/2006/relationships/hyperlink" Target="https://en.wikipedia.org/wiki/New_York_Mercantile_Exchange" TargetMode="External"/><Relationship Id="rId2" Type="http://schemas.openxmlformats.org/officeDocument/2006/relationships/hyperlink" Target="https://en.wikipedia.org/wiki/Metal" TargetMode="External"/><Relationship Id="rId1" Type="http://schemas.openxmlformats.org/officeDocument/2006/relationships/slideLayout" Target="../slideLayouts/slideLayout2.xml"/><Relationship Id="rId6" Type="http://schemas.openxmlformats.org/officeDocument/2006/relationships/hyperlink" Target="https://en.wikipedia.org/wiki/Zinc" TargetMode="External"/><Relationship Id="rId11" Type="http://schemas.openxmlformats.org/officeDocument/2006/relationships/hyperlink" Target="https://en.wikipedia.org/wiki/London_Metal_Exchange" TargetMode="External"/><Relationship Id="rId5" Type="http://schemas.openxmlformats.org/officeDocument/2006/relationships/hyperlink" Target="https://en.wikipedia.org/wiki/Lead" TargetMode="External"/><Relationship Id="rId10" Type="http://schemas.openxmlformats.org/officeDocument/2006/relationships/hyperlink" Target="https://en.wikipedia.org/wiki/Geographical" TargetMode="External"/><Relationship Id="rId4" Type="http://schemas.openxmlformats.org/officeDocument/2006/relationships/hyperlink" Target="https://en.wikipedia.org/wiki/Aluminum" TargetMode="External"/><Relationship Id="rId9" Type="http://schemas.openxmlformats.org/officeDocument/2006/relationships/hyperlink" Target="https://en.wikipedia.org/wiki/Shanghai" TargetMode="External"/></Relationships>
</file>

<file path=ppt/slides/_rels/slide39.xml.rels><?xml version="1.0" encoding="UTF-8" standalone="yes"?>
<Relationships xmlns="http://schemas.openxmlformats.org/package/2006/relationships"><Relationship Id="rId3" Type="http://schemas.openxmlformats.org/officeDocument/2006/relationships/hyperlink" Target="https://en.wikipedia.org/wiki/Osaka" TargetMode="External"/><Relationship Id="rId2" Type="http://schemas.openxmlformats.org/officeDocument/2006/relationships/hyperlink" Target="https://en.wikipedia.org/wiki/Futures_exchange"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8" Type="http://schemas.openxmlformats.org/officeDocument/2006/relationships/hyperlink" Target="https://en.wikipedia.org/wiki/Derivative_(finance)" TargetMode="External"/><Relationship Id="rId3" Type="http://schemas.openxmlformats.org/officeDocument/2006/relationships/hyperlink" Target="https://en.wikipedia.org/wiki/Kuala_Lumpur_Stock_Exchange" TargetMode="External"/><Relationship Id="rId7" Type="http://schemas.openxmlformats.org/officeDocument/2006/relationships/hyperlink" Target="https://en.wikipedia.org/wiki/Securities" TargetMode="External"/><Relationship Id="rId2" Type="http://schemas.openxmlformats.org/officeDocument/2006/relationships/hyperlink" Target="https://en.wikipedia.org/wiki/Malaysia" TargetMode="External"/><Relationship Id="rId1" Type="http://schemas.openxmlformats.org/officeDocument/2006/relationships/slideLayout" Target="../slideLayouts/slideLayout2.xml"/><Relationship Id="rId6" Type="http://schemas.openxmlformats.org/officeDocument/2006/relationships/hyperlink" Target="https://en.wikipedia.org/wiki/Option_(finance)" TargetMode="External"/><Relationship Id="rId5" Type="http://schemas.openxmlformats.org/officeDocument/2006/relationships/hyperlink" Target="https://en.wikipedia.org/wiki/Futures_contract" TargetMode="External"/><Relationship Id="rId4" Type="http://schemas.openxmlformats.org/officeDocument/2006/relationships/hyperlink" Target="https://en.wikipedia.org/wiki/Palm_oil" TargetMode="Externa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IN" dirty="0"/>
          </a:p>
        </p:txBody>
      </p:sp>
      <p:sp>
        <p:nvSpPr>
          <p:cNvPr id="3" name="Subtitle 2"/>
          <p:cNvSpPr>
            <a:spLocks noGrp="1"/>
          </p:cNvSpPr>
          <p:nvPr>
            <p:ph type="subTitle" idx="1"/>
          </p:nvPr>
        </p:nvSpPr>
        <p:spPr>
          <a:xfrm>
            <a:off x="1371600" y="5105400"/>
            <a:ext cx="6400800" cy="1295400"/>
          </a:xfrm>
        </p:spPr>
        <p:txBody>
          <a:bodyPr/>
          <a:lstStyle/>
          <a:p>
            <a:r>
              <a:rPr lang="en-IN" b="1" dirty="0">
                <a:solidFill>
                  <a:schemeClr val="tx1"/>
                </a:solidFill>
              </a:rPr>
              <a:t>UNIT III</a:t>
            </a:r>
          </a:p>
          <a:p>
            <a:r>
              <a:rPr lang="en-IN" b="1" dirty="0">
                <a:solidFill>
                  <a:schemeClr val="tx1"/>
                </a:solidFill>
              </a:rPr>
              <a:t>Introduction to Derivatives</a:t>
            </a:r>
          </a:p>
        </p:txBody>
      </p:sp>
      <p:pic>
        <p:nvPicPr>
          <p:cNvPr id="4" name="Picture 3" descr="download (1).jpg"/>
          <p:cNvPicPr>
            <a:picLocks noChangeAspect="1"/>
          </p:cNvPicPr>
          <p:nvPr/>
        </p:nvPicPr>
        <p:blipFill>
          <a:blip r:embed="rId2" cstate="print"/>
          <a:stretch>
            <a:fillRect/>
          </a:stretch>
        </p:blipFill>
        <p:spPr>
          <a:xfrm>
            <a:off x="381000" y="457200"/>
            <a:ext cx="8305800" cy="44958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shade val="50000"/>
            </a:schemeClr>
          </a:lnRef>
          <a:fillRef idx="1">
            <a:schemeClr val="accent4"/>
          </a:fillRef>
          <a:effectRef idx="0">
            <a:schemeClr val="accent4"/>
          </a:effectRef>
          <a:fontRef idx="minor">
            <a:schemeClr val="lt1"/>
          </a:fontRef>
        </p:style>
        <p:txBody>
          <a:bodyPr/>
          <a:lstStyle/>
          <a:p>
            <a:r>
              <a:rPr lang="en-IN" dirty="0"/>
              <a:t>Future Contracts </a:t>
            </a:r>
          </a:p>
        </p:txBody>
      </p:sp>
      <p:sp>
        <p:nvSpPr>
          <p:cNvPr id="3" name="Content Placeholder 2"/>
          <p:cNvSpPr>
            <a:spLocks noGrp="1"/>
          </p:cNvSpPr>
          <p:nvPr>
            <p:ph idx="1"/>
          </p:nvPr>
        </p:nvSpPr>
        <p:spPr>
          <a:xfrm>
            <a:off x="457200" y="1600200"/>
            <a:ext cx="8382000" cy="5029200"/>
          </a:xfrm>
        </p:spPr>
        <p:txBody>
          <a:bodyPr>
            <a:normAutofit fontScale="85000" lnSpcReduction="20000"/>
          </a:bodyPr>
          <a:lstStyle/>
          <a:p>
            <a:pPr algn="just"/>
            <a:r>
              <a:rPr lang="en-IN" dirty="0"/>
              <a:t>Exchange traded contract</a:t>
            </a:r>
          </a:p>
          <a:p>
            <a:pPr algn="just"/>
            <a:r>
              <a:rPr lang="en-IN" dirty="0"/>
              <a:t>Buy / Sell financial instrument / Physical commodities for future delivery at agreed price.</a:t>
            </a:r>
          </a:p>
          <a:p>
            <a:pPr algn="just"/>
            <a:r>
              <a:rPr lang="en-IN" dirty="0"/>
              <a:t>Asset : Currency, </a:t>
            </a:r>
            <a:r>
              <a:rPr lang="en-IN" dirty="0" err="1"/>
              <a:t>Int</a:t>
            </a:r>
            <a:r>
              <a:rPr lang="en-IN" dirty="0"/>
              <a:t> rate, Commodities, </a:t>
            </a:r>
            <a:r>
              <a:rPr lang="en-IN" dirty="0" err="1"/>
              <a:t>Forex</a:t>
            </a:r>
            <a:r>
              <a:rPr lang="en-IN" dirty="0"/>
              <a:t>, Live stocks</a:t>
            </a:r>
          </a:p>
          <a:p>
            <a:pPr algn="just"/>
            <a:r>
              <a:rPr lang="en-IN" dirty="0"/>
              <a:t>X specified delivery dates. ( Delivery Month)</a:t>
            </a:r>
          </a:p>
          <a:p>
            <a:pPr algn="just"/>
            <a:r>
              <a:rPr lang="en-IN" dirty="0"/>
              <a:t>Exchange specific certain standard features ( Qty, </a:t>
            </a:r>
            <a:r>
              <a:rPr lang="en-IN" dirty="0" err="1"/>
              <a:t>Qlty</a:t>
            </a:r>
            <a:r>
              <a:rPr lang="en-IN" dirty="0"/>
              <a:t>, Unit, Price,  etc)</a:t>
            </a:r>
          </a:p>
          <a:p>
            <a:pPr algn="just"/>
            <a:r>
              <a:rPr lang="en-IN" dirty="0"/>
              <a:t>Online trading ( Transparency &amp; Liquidity)</a:t>
            </a:r>
          </a:p>
          <a:p>
            <a:pPr algn="just"/>
            <a:r>
              <a:rPr lang="en-IN" dirty="0"/>
              <a:t>Future Price : DD &amp; SS</a:t>
            </a:r>
          </a:p>
          <a:p>
            <a:pPr algn="just"/>
            <a:r>
              <a:rPr lang="en-IN" dirty="0"/>
              <a:t>Clearing House</a:t>
            </a:r>
          </a:p>
          <a:p>
            <a:pPr algn="just"/>
            <a:r>
              <a:rPr lang="en-IN" dirty="0"/>
              <a:t>Exchange keeps record of contract</a:t>
            </a:r>
          </a:p>
          <a:p>
            <a:pPr algn="just"/>
            <a:endParaRPr lang="en-IN" dirty="0"/>
          </a:p>
          <a:p>
            <a:pPr algn="just"/>
            <a:endParaRPr lang="en-IN" dirty="0"/>
          </a:p>
          <a:p>
            <a:pPr algn="just"/>
            <a:endParaRPr lang="en-IN"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shade val="50000"/>
            </a:schemeClr>
          </a:lnRef>
          <a:fillRef idx="1">
            <a:schemeClr val="accent4"/>
          </a:fillRef>
          <a:effectRef idx="0">
            <a:schemeClr val="accent4"/>
          </a:effectRef>
          <a:fontRef idx="minor">
            <a:schemeClr val="lt1"/>
          </a:fontRef>
        </p:style>
        <p:txBody>
          <a:bodyPr/>
          <a:lstStyle/>
          <a:p>
            <a:r>
              <a:rPr lang="en-IN" dirty="0"/>
              <a:t>Swaps Contracts </a:t>
            </a:r>
          </a:p>
        </p:txBody>
      </p:sp>
      <p:sp>
        <p:nvSpPr>
          <p:cNvPr id="3" name="Content Placeholder 2"/>
          <p:cNvSpPr>
            <a:spLocks noGrp="1"/>
          </p:cNvSpPr>
          <p:nvPr>
            <p:ph idx="1"/>
          </p:nvPr>
        </p:nvSpPr>
        <p:spPr>
          <a:xfrm>
            <a:off x="457200" y="1600200"/>
            <a:ext cx="8229600" cy="5029200"/>
          </a:xfrm>
        </p:spPr>
        <p:txBody>
          <a:bodyPr>
            <a:normAutofit/>
          </a:bodyPr>
          <a:lstStyle/>
          <a:p>
            <a:pPr algn="just"/>
            <a:r>
              <a:rPr lang="en-IN" dirty="0"/>
              <a:t>A contract where in 2 parties exchange 2 different streams of cash flows over a definite period of time through the mediation of a financial institution.</a:t>
            </a:r>
          </a:p>
          <a:p>
            <a:pPr algn="just"/>
            <a:r>
              <a:rPr lang="en-IN" dirty="0"/>
              <a:t>Portfolio of forward contracts</a:t>
            </a:r>
          </a:p>
          <a:p>
            <a:pPr algn="just"/>
            <a:r>
              <a:rPr lang="en-IN" dirty="0"/>
              <a:t>OTC Products &amp; X exchange traded</a:t>
            </a:r>
          </a:p>
          <a:p>
            <a:pPr algn="just"/>
            <a:r>
              <a:rPr lang="en-IN" dirty="0"/>
              <a:t>Interest rate swap ( Floating Rate) </a:t>
            </a:r>
          </a:p>
          <a:p>
            <a:pPr algn="just"/>
            <a:r>
              <a:rPr lang="en-IN" dirty="0"/>
              <a:t>LIBOR : London inter bank offer rate</a:t>
            </a:r>
          </a:p>
          <a:p>
            <a:pPr algn="just"/>
            <a:r>
              <a:rPr lang="en-IN" dirty="0"/>
              <a:t>MIBOR : Mumbai inter bank offer rate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shade val="50000"/>
            </a:schemeClr>
          </a:lnRef>
          <a:fillRef idx="1">
            <a:schemeClr val="accent4"/>
          </a:fillRef>
          <a:effectRef idx="0">
            <a:schemeClr val="accent4"/>
          </a:effectRef>
          <a:fontRef idx="minor">
            <a:schemeClr val="lt1"/>
          </a:fontRef>
        </p:style>
        <p:txBody>
          <a:bodyPr/>
          <a:lstStyle/>
          <a:p>
            <a:r>
              <a:rPr lang="en-IN" dirty="0"/>
              <a:t>Options Contracts </a:t>
            </a:r>
          </a:p>
        </p:txBody>
      </p:sp>
      <p:sp>
        <p:nvSpPr>
          <p:cNvPr id="3" name="Content Placeholder 2"/>
          <p:cNvSpPr>
            <a:spLocks noGrp="1"/>
          </p:cNvSpPr>
          <p:nvPr>
            <p:ph idx="1"/>
          </p:nvPr>
        </p:nvSpPr>
        <p:spPr>
          <a:xfrm>
            <a:off x="457200" y="1600200"/>
            <a:ext cx="8229600" cy="5029200"/>
          </a:xfrm>
        </p:spPr>
        <p:txBody>
          <a:bodyPr>
            <a:normAutofit/>
          </a:bodyPr>
          <a:lstStyle/>
          <a:p>
            <a:pPr algn="just"/>
            <a:r>
              <a:rPr lang="en-IN" dirty="0"/>
              <a:t>Agreement between 2 parties, gives buyer of the option the right, but X obligation, to buy/sell an asset @ fixed price @ a given point in future.</a:t>
            </a:r>
          </a:p>
          <a:p>
            <a:pPr algn="just"/>
            <a:r>
              <a:rPr lang="en-IN" dirty="0"/>
              <a:t>Seller has the obligation to sell/ buy the asset to/from buyer &amp; X right.</a:t>
            </a:r>
          </a:p>
          <a:p>
            <a:pPr algn="just"/>
            <a:r>
              <a:rPr lang="en-IN" dirty="0"/>
              <a:t>Obligation ----</a:t>
            </a:r>
            <a:r>
              <a:rPr lang="en-IN" dirty="0">
                <a:sym typeface="Wingdings" pitchFamily="2" charset="2"/>
              </a:rPr>
              <a:t> Premium</a:t>
            </a:r>
          </a:p>
          <a:p>
            <a:pPr algn="just"/>
            <a:r>
              <a:rPr lang="en-IN" dirty="0">
                <a:sym typeface="Wingdings" pitchFamily="2" charset="2"/>
              </a:rPr>
              <a:t>Underlying asset : Stock Indices, Currency, Bonds, Commodities.</a:t>
            </a:r>
          </a:p>
          <a:p>
            <a:pPr algn="just"/>
            <a:endParaRPr lang="en-IN"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shade val="50000"/>
            </a:schemeClr>
          </a:lnRef>
          <a:fillRef idx="1">
            <a:schemeClr val="accent4"/>
          </a:fillRef>
          <a:effectRef idx="0">
            <a:schemeClr val="accent4"/>
          </a:effectRef>
          <a:fontRef idx="minor">
            <a:schemeClr val="lt1"/>
          </a:fontRef>
        </p:style>
        <p:txBody>
          <a:bodyPr/>
          <a:lstStyle/>
          <a:p>
            <a:r>
              <a:rPr lang="en-IN" dirty="0"/>
              <a:t>Options Contracts </a:t>
            </a:r>
          </a:p>
        </p:txBody>
      </p:sp>
      <p:sp>
        <p:nvSpPr>
          <p:cNvPr id="3" name="Content Placeholder 2"/>
          <p:cNvSpPr>
            <a:spLocks noGrp="1"/>
          </p:cNvSpPr>
          <p:nvPr>
            <p:ph idx="1"/>
          </p:nvPr>
        </p:nvSpPr>
        <p:spPr>
          <a:xfrm>
            <a:off x="457200" y="1600200"/>
            <a:ext cx="8229600" cy="5029200"/>
          </a:xfrm>
        </p:spPr>
        <p:txBody>
          <a:bodyPr>
            <a:normAutofit lnSpcReduction="10000"/>
          </a:bodyPr>
          <a:lstStyle/>
          <a:p>
            <a:pPr algn="just"/>
            <a:endParaRPr lang="en-IN" dirty="0"/>
          </a:p>
          <a:p>
            <a:pPr algn="just"/>
            <a:r>
              <a:rPr lang="en-IN" dirty="0"/>
              <a:t>Call : Holder the right to buy @ certain date &amp; price</a:t>
            </a:r>
          </a:p>
          <a:p>
            <a:pPr algn="just"/>
            <a:r>
              <a:rPr lang="en-IN" dirty="0"/>
              <a:t>Put : Holder the right to sell @ certain date &amp; price</a:t>
            </a:r>
          </a:p>
          <a:p>
            <a:pPr algn="just"/>
            <a:r>
              <a:rPr lang="en-IN" dirty="0"/>
              <a:t>Contract Price : Exercise price / Strike price</a:t>
            </a:r>
          </a:p>
          <a:p>
            <a:pPr algn="just"/>
            <a:r>
              <a:rPr lang="en-IN" dirty="0"/>
              <a:t>Contract date : Exercise date / maturity</a:t>
            </a:r>
          </a:p>
          <a:p>
            <a:pPr algn="just"/>
            <a:r>
              <a:rPr lang="en-IN" dirty="0"/>
              <a:t>American Option V/s. European Option</a:t>
            </a:r>
          </a:p>
          <a:p>
            <a:pPr algn="just"/>
            <a:r>
              <a:rPr lang="en-IN" dirty="0"/>
              <a:t>Vanilla / Standard , Exotic Option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4" name="Content Placeholder 3" descr="Derivative-Instruments.png"/>
          <p:cNvPicPr>
            <a:picLocks noGrp="1" noChangeAspect="1"/>
          </p:cNvPicPr>
          <p:nvPr>
            <p:ph idx="1"/>
          </p:nvPr>
        </p:nvPicPr>
        <p:blipFill>
          <a:blip r:embed="rId2" cstate="print"/>
          <a:stretch>
            <a:fillRect/>
          </a:stretch>
        </p:blipFill>
        <p:spPr>
          <a:xfrm>
            <a:off x="304800" y="0"/>
            <a:ext cx="8534400" cy="6545355"/>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lstStyle/>
          <a:p>
            <a:r>
              <a:rPr lang="en-IN" dirty="0"/>
              <a:t>Products</a:t>
            </a:r>
          </a:p>
        </p:txBody>
      </p:sp>
      <p:sp>
        <p:nvSpPr>
          <p:cNvPr id="3" name="Content Placeholder 2"/>
          <p:cNvSpPr>
            <a:spLocks noGrp="1"/>
          </p:cNvSpPr>
          <p:nvPr>
            <p:ph idx="1"/>
          </p:nvPr>
        </p:nvSpPr>
        <p:spPr/>
        <p:txBody>
          <a:bodyPr>
            <a:normAutofit fontScale="92500" lnSpcReduction="10000"/>
          </a:bodyPr>
          <a:lstStyle/>
          <a:p>
            <a:pPr algn="ctr">
              <a:buNone/>
            </a:pPr>
            <a:r>
              <a:rPr lang="en-IN" b="1" dirty="0"/>
              <a:t>1. FRA : Forward Rate Agreement</a:t>
            </a:r>
          </a:p>
          <a:p>
            <a:pPr algn="just"/>
            <a:r>
              <a:rPr lang="en-IN" dirty="0"/>
              <a:t>On interest rate</a:t>
            </a:r>
          </a:p>
          <a:p>
            <a:pPr algn="just"/>
            <a:r>
              <a:rPr lang="en-IN" dirty="0"/>
              <a:t>Exchange difference between market interest rate &amp; decided interest rate on the date of execution.</a:t>
            </a:r>
          </a:p>
          <a:p>
            <a:pPr algn="just"/>
            <a:r>
              <a:rPr lang="en-IN" dirty="0"/>
              <a:t>Future borrowing</a:t>
            </a:r>
          </a:p>
          <a:p>
            <a:pPr algn="just"/>
            <a:r>
              <a:rPr lang="en-IN" dirty="0"/>
              <a:t>Buy / Sale deposits</a:t>
            </a:r>
          </a:p>
          <a:p>
            <a:pPr algn="just"/>
            <a:r>
              <a:rPr lang="en-IN" dirty="0"/>
              <a:t>Cash settled contracts</a:t>
            </a:r>
          </a:p>
          <a:p>
            <a:pPr algn="just"/>
            <a:r>
              <a:rPr lang="en-IN" dirty="0"/>
              <a:t>International Banks in euro- dollar market</a:t>
            </a:r>
          </a:p>
          <a:p>
            <a:pPr algn="just"/>
            <a:r>
              <a:rPr lang="en-IN" dirty="0"/>
              <a:t>Yet to become active instrument in India.</a:t>
            </a:r>
          </a:p>
          <a:p>
            <a:pPr algn="just">
              <a:buNone/>
            </a:pPr>
            <a:endParaRPr lang="en-IN"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5719"/>
          </a:xfrm>
        </p:spPr>
        <p:txBody>
          <a:bodyPr>
            <a:normAutofit fontScale="90000"/>
          </a:bodyPr>
          <a:lstStyle/>
          <a:p>
            <a:endParaRPr lang="en-IN" dirty="0"/>
          </a:p>
        </p:txBody>
      </p:sp>
      <p:sp>
        <p:nvSpPr>
          <p:cNvPr id="3" name="Content Placeholder 2"/>
          <p:cNvSpPr>
            <a:spLocks noGrp="1"/>
          </p:cNvSpPr>
          <p:nvPr>
            <p:ph idx="1"/>
          </p:nvPr>
        </p:nvSpPr>
        <p:spPr>
          <a:xfrm>
            <a:off x="457200" y="304800"/>
            <a:ext cx="8229600" cy="6172200"/>
          </a:xfrm>
        </p:spPr>
        <p:txBody>
          <a:bodyPr>
            <a:normAutofit fontScale="85000" lnSpcReduction="20000"/>
          </a:bodyPr>
          <a:lstStyle/>
          <a:p>
            <a:pPr algn="ctr">
              <a:buNone/>
            </a:pPr>
            <a:r>
              <a:rPr lang="en-IN" b="1" dirty="0"/>
              <a:t>2. Commodity Derivatives</a:t>
            </a:r>
          </a:p>
          <a:p>
            <a:r>
              <a:rPr lang="en-IN" dirty="0"/>
              <a:t>Forward , Future , Options, Swaps</a:t>
            </a:r>
          </a:p>
          <a:p>
            <a:pPr>
              <a:buNone/>
            </a:pPr>
            <a:r>
              <a:rPr lang="en-IN" dirty="0"/>
              <a:t>( Options are X allowed in India)</a:t>
            </a:r>
          </a:p>
          <a:p>
            <a:pPr>
              <a:buNone/>
            </a:pPr>
            <a:endParaRPr lang="en-IN" dirty="0"/>
          </a:p>
          <a:p>
            <a:pPr algn="ctr">
              <a:buNone/>
            </a:pPr>
            <a:r>
              <a:rPr lang="en-IN" b="1" dirty="0"/>
              <a:t>3. Currency Derivatives</a:t>
            </a:r>
          </a:p>
          <a:p>
            <a:pPr algn="just"/>
            <a:r>
              <a:rPr lang="en-IN" dirty="0"/>
              <a:t>FOREX : Oldest market in India</a:t>
            </a:r>
          </a:p>
          <a:p>
            <a:pPr algn="just"/>
            <a:r>
              <a:rPr lang="en-IN" dirty="0"/>
              <a:t>OTC Market</a:t>
            </a:r>
          </a:p>
          <a:p>
            <a:pPr algn="just"/>
            <a:r>
              <a:rPr lang="en-IN" dirty="0"/>
              <a:t>Only authorised dealers offer this products</a:t>
            </a:r>
          </a:p>
          <a:p>
            <a:pPr algn="just"/>
            <a:r>
              <a:rPr lang="en-IN" dirty="0"/>
              <a:t>Exporter / Importers : Risk Management</a:t>
            </a:r>
          </a:p>
          <a:p>
            <a:pPr algn="just"/>
            <a:r>
              <a:rPr lang="en-IN" dirty="0"/>
              <a:t>Cross currency (Buy / Sale )</a:t>
            </a:r>
          </a:p>
          <a:p>
            <a:pPr algn="just"/>
            <a:r>
              <a:rPr lang="en-IN" dirty="0"/>
              <a:t>Base currency : US $</a:t>
            </a:r>
          </a:p>
          <a:p>
            <a:pPr algn="just"/>
            <a:r>
              <a:rPr lang="en-IN" dirty="0"/>
              <a:t>Yet to develop </a:t>
            </a:r>
          </a:p>
          <a:p>
            <a:pPr algn="just"/>
            <a:r>
              <a:rPr lang="en-IN" dirty="0"/>
              <a:t>Only corporate borrowers / depositors : approaches banks to hedge risk.</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anim calcmode="lin" valueType="num">
                                      <p:cBhvr additive="base">
                                        <p:cTn id="5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10" end="10"/>
                                            </p:txEl>
                                          </p:spTgt>
                                        </p:tgtEl>
                                        <p:attrNameLst>
                                          <p:attrName>style.visibility</p:attrName>
                                        </p:attrNameLst>
                                      </p:cBhvr>
                                      <p:to>
                                        <p:strVal val="visible"/>
                                      </p:to>
                                    </p:set>
                                    <p:anim calcmode="lin" valueType="num">
                                      <p:cBhvr additive="base">
                                        <p:cTn id="61"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11" end="11"/>
                                            </p:txEl>
                                          </p:spTgt>
                                        </p:tgtEl>
                                        <p:attrNameLst>
                                          <p:attrName>style.visibility</p:attrName>
                                        </p:attrNameLst>
                                      </p:cBhvr>
                                      <p:to>
                                        <p:strVal val="visible"/>
                                      </p:to>
                                    </p:set>
                                    <p:anim calcmode="lin" valueType="num">
                                      <p:cBhvr additive="base">
                                        <p:cTn id="67"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
                                            <p:txEl>
                                              <p:pRg st="12" end="12"/>
                                            </p:txEl>
                                          </p:spTgt>
                                        </p:tgtEl>
                                        <p:attrNameLst>
                                          <p:attrName>style.visibility</p:attrName>
                                        </p:attrNameLst>
                                      </p:cBhvr>
                                      <p:to>
                                        <p:strVal val="visible"/>
                                      </p:to>
                                    </p:set>
                                    <p:anim calcmode="lin" valueType="num">
                                      <p:cBhvr additive="base">
                                        <p:cTn id="73"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5719"/>
          </a:xfrm>
        </p:spPr>
        <p:txBody>
          <a:bodyPr>
            <a:normAutofit fontScale="90000"/>
          </a:bodyPr>
          <a:lstStyle/>
          <a:p>
            <a:endParaRPr lang="en-IN" dirty="0"/>
          </a:p>
        </p:txBody>
      </p:sp>
      <p:sp>
        <p:nvSpPr>
          <p:cNvPr id="3" name="Content Placeholder 2"/>
          <p:cNvSpPr>
            <a:spLocks noGrp="1"/>
          </p:cNvSpPr>
          <p:nvPr>
            <p:ph idx="1"/>
          </p:nvPr>
        </p:nvSpPr>
        <p:spPr>
          <a:xfrm>
            <a:off x="457200" y="304800"/>
            <a:ext cx="8229600" cy="6172200"/>
          </a:xfrm>
        </p:spPr>
        <p:txBody>
          <a:bodyPr>
            <a:normAutofit fontScale="85000" lnSpcReduction="20000"/>
          </a:bodyPr>
          <a:lstStyle/>
          <a:p>
            <a:pPr algn="ctr">
              <a:buNone/>
            </a:pPr>
            <a:r>
              <a:rPr lang="en-IN" b="1" dirty="0"/>
              <a:t>4. Stock market Derivatives</a:t>
            </a:r>
          </a:p>
          <a:p>
            <a:pPr algn="just"/>
            <a:r>
              <a:rPr lang="en-IN" dirty="0"/>
              <a:t>2000, SEBI permitted NSE &amp; BSE : Index Future Trading</a:t>
            </a:r>
          </a:p>
          <a:p>
            <a:pPr algn="just"/>
            <a:r>
              <a:rPr lang="en-IN" dirty="0"/>
              <a:t>Individual securities ( Nov. 2001)</a:t>
            </a:r>
          </a:p>
          <a:p>
            <a:pPr algn="just"/>
            <a:r>
              <a:rPr lang="en-IN" dirty="0"/>
              <a:t>MF allowed to trade(For hedging &amp; portfolio balancing)</a:t>
            </a:r>
          </a:p>
          <a:p>
            <a:pPr algn="just"/>
            <a:r>
              <a:rPr lang="en-IN" dirty="0"/>
              <a:t>BSE 30 Stock , NSE 50 Stock</a:t>
            </a:r>
          </a:p>
          <a:p>
            <a:pPr algn="just"/>
            <a:r>
              <a:rPr lang="en-IN" dirty="0"/>
              <a:t>Investor &gt; Hedge : take opposite position</a:t>
            </a:r>
          </a:p>
          <a:p>
            <a:pPr algn="just"/>
            <a:r>
              <a:rPr lang="en-IN" dirty="0"/>
              <a:t>Hard to manipulate </a:t>
            </a:r>
          </a:p>
          <a:p>
            <a:pPr algn="just"/>
            <a:r>
              <a:rPr lang="en-IN" dirty="0"/>
              <a:t>Index option ( European Style ) : 3 month expiration cycle , are cash settled.</a:t>
            </a:r>
          </a:p>
          <a:p>
            <a:pPr algn="ctr">
              <a:buNone/>
            </a:pPr>
            <a:r>
              <a:rPr lang="en-IN" b="1" dirty="0"/>
              <a:t>5. Credit derivatives</a:t>
            </a:r>
          </a:p>
          <a:p>
            <a:pPr algn="just"/>
            <a:r>
              <a:rPr lang="en-IN" dirty="0"/>
              <a:t>Credit is underlying asset</a:t>
            </a:r>
          </a:p>
          <a:p>
            <a:pPr algn="just"/>
            <a:r>
              <a:rPr lang="en-IN" dirty="0"/>
              <a:t>Payoff depends on : Event ( Default / bankruptcy, Natural Disaster)</a:t>
            </a:r>
          </a:p>
          <a:p>
            <a:pPr algn="just"/>
            <a:r>
              <a:rPr lang="en-IN" dirty="0"/>
              <a:t>Financial Loss : Absorb by other than lender</a:t>
            </a:r>
          </a:p>
          <a:p>
            <a:pPr algn="just"/>
            <a:r>
              <a:rPr lang="en-IN" dirty="0"/>
              <a:t>Inactive market in India.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 calcmode="lin" valueType="num">
                                      <p:cBhvr additive="base">
                                        <p:cTn id="6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
                                            <p:txEl>
                                              <p:pRg st="11" end="11"/>
                                            </p:txEl>
                                          </p:spTgt>
                                        </p:tgtEl>
                                        <p:attrNameLst>
                                          <p:attrName>style.visibility</p:attrName>
                                        </p:attrNameLst>
                                      </p:cBhvr>
                                      <p:to>
                                        <p:strVal val="visible"/>
                                      </p:to>
                                    </p:set>
                                    <p:anim calcmode="lin" valueType="num">
                                      <p:cBhvr additive="base">
                                        <p:cTn id="73"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3">
                                            <p:txEl>
                                              <p:pRg st="12" end="12"/>
                                            </p:txEl>
                                          </p:spTgt>
                                        </p:tgtEl>
                                        <p:attrNameLst>
                                          <p:attrName>style.visibility</p:attrName>
                                        </p:attrNameLst>
                                      </p:cBhvr>
                                      <p:to>
                                        <p:strVal val="visible"/>
                                      </p:to>
                                    </p:set>
                                    <p:anim calcmode="lin" valueType="num">
                                      <p:cBhvr additive="base">
                                        <p:cTn id="79"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lstStyle/>
          <a:p>
            <a:r>
              <a:rPr lang="en-IN" dirty="0"/>
              <a:t>Functions</a:t>
            </a:r>
          </a:p>
        </p:txBody>
      </p:sp>
      <p:graphicFrame>
        <p:nvGraphicFramePr>
          <p:cNvPr id="4" name="Content Placeholder 3"/>
          <p:cNvGraphicFramePr>
            <a:graphicFrameLocks noGrp="1"/>
          </p:cNvGraphicFramePr>
          <p:nvPr>
            <p:ph idx="1"/>
          </p:nvPr>
        </p:nvGraphicFramePr>
        <p:xfrm>
          <a:off x="457200" y="1600200"/>
          <a:ext cx="8229600" cy="495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dirty="0"/>
          </a:p>
        </p:txBody>
      </p:sp>
      <p:graphicFrame>
        <p:nvGraphicFramePr>
          <p:cNvPr id="4" name="Content Placeholder 3"/>
          <p:cNvGraphicFramePr>
            <a:graphicFrameLocks noGrp="1"/>
          </p:cNvGraphicFramePr>
          <p:nvPr>
            <p:ph idx="1"/>
          </p:nvPr>
        </p:nvGraphicFramePr>
        <p:xfrm>
          <a:off x="380999" y="304798"/>
          <a:ext cx="8534401" cy="6292021"/>
        </p:xfrm>
        <a:graphic>
          <a:graphicData uri="http://schemas.openxmlformats.org/drawingml/2006/table">
            <a:tbl>
              <a:tblPr firstRow="1" bandRow="1">
                <a:tableStyleId>{B301B821-A1FF-4177-AEE7-76D212191A09}</a:tableStyleId>
              </a:tblPr>
              <a:tblGrid>
                <a:gridCol w="1659467">
                  <a:extLst>
                    <a:ext uri="{9D8B030D-6E8A-4147-A177-3AD203B41FA5}">
                      <a16:colId xmlns:a16="http://schemas.microsoft.com/office/drawing/2014/main" val="20000"/>
                    </a:ext>
                  </a:extLst>
                </a:gridCol>
                <a:gridCol w="3239911">
                  <a:extLst>
                    <a:ext uri="{9D8B030D-6E8A-4147-A177-3AD203B41FA5}">
                      <a16:colId xmlns:a16="http://schemas.microsoft.com/office/drawing/2014/main" val="20001"/>
                    </a:ext>
                  </a:extLst>
                </a:gridCol>
                <a:gridCol w="3635023">
                  <a:extLst>
                    <a:ext uri="{9D8B030D-6E8A-4147-A177-3AD203B41FA5}">
                      <a16:colId xmlns:a16="http://schemas.microsoft.com/office/drawing/2014/main" val="20002"/>
                    </a:ext>
                  </a:extLst>
                </a:gridCol>
              </a:tblGrid>
              <a:tr h="581222">
                <a:tc>
                  <a:txBody>
                    <a:bodyPr/>
                    <a:lstStyle/>
                    <a:p>
                      <a:endParaRPr lang="en-IN"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2000" b="1" dirty="0">
                          <a:solidFill>
                            <a:sysClr val="windowText" lastClr="000000"/>
                          </a:solidFill>
                        </a:rPr>
                        <a:t>Exchange</a:t>
                      </a:r>
                      <a:r>
                        <a:rPr lang="en-IN" sz="2000" b="1" baseline="0" dirty="0">
                          <a:solidFill>
                            <a:sysClr val="windowText" lastClr="000000"/>
                          </a:solidFill>
                        </a:rPr>
                        <a:t> Traded </a:t>
                      </a:r>
                      <a:r>
                        <a:rPr lang="en-IN" sz="2000" b="1" dirty="0">
                          <a:solidFill>
                            <a:sysClr val="windowText" lastClr="000000"/>
                          </a:solidFill>
                        </a:rPr>
                        <a:t> Derivatives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2000" b="1" dirty="0">
                          <a:solidFill>
                            <a:sysClr val="windowText" lastClr="000000"/>
                          </a:solidFill>
                        </a:rPr>
                        <a:t>Over The Counter Derivatives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012451">
                <a:tc>
                  <a:txBody>
                    <a:bodyPr/>
                    <a:lstStyle/>
                    <a:p>
                      <a:pPr algn="ctr"/>
                      <a:r>
                        <a:rPr lang="en-IN" b="1" dirty="0"/>
                        <a:t>Meaning</a:t>
                      </a:r>
                      <a:endParaRPr lang="en-IN"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N" dirty="0"/>
                        <a:t>Derivatives traded on a regulated exchange.</a:t>
                      </a:r>
                      <a:endParaRPr lang="en-IN"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N" dirty="0"/>
                        <a:t>Derivatives traded over the counter, with no exchange in contract.</a:t>
                      </a:r>
                      <a:endParaRPr lang="en-IN"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708716">
                <a:tc>
                  <a:txBody>
                    <a:bodyPr/>
                    <a:lstStyle/>
                    <a:p>
                      <a:pPr algn="ctr"/>
                      <a:r>
                        <a:rPr lang="en-IN" b="1" dirty="0"/>
                        <a:t>Nature</a:t>
                      </a:r>
                      <a:endParaRPr lang="en-IN"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N" dirty="0"/>
                        <a:t>The contract are specified</a:t>
                      </a:r>
                      <a:r>
                        <a:rPr lang="en-IN" baseline="0" dirty="0"/>
                        <a:t> by the exchange.</a:t>
                      </a:r>
                      <a:endParaRPr lang="en-IN"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N" dirty="0"/>
                        <a:t>The contracts terms are determined by buyer &amp; seller.</a:t>
                      </a:r>
                      <a:endParaRPr lang="en-IN"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581222">
                <a:tc>
                  <a:txBody>
                    <a:bodyPr/>
                    <a:lstStyle/>
                    <a:p>
                      <a:pPr algn="ctr"/>
                      <a:r>
                        <a:rPr lang="en-IN" b="1" dirty="0"/>
                        <a:t>Negotiation</a:t>
                      </a:r>
                      <a:endParaRPr lang="en-IN"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N" dirty="0"/>
                        <a:t>No scope </a:t>
                      </a:r>
                      <a:endParaRPr lang="en-IN"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N" dirty="0"/>
                        <a:t>Complete Scope</a:t>
                      </a:r>
                      <a:endParaRPr lang="en-IN"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708716">
                <a:tc>
                  <a:txBody>
                    <a:bodyPr/>
                    <a:lstStyle/>
                    <a:p>
                      <a:pPr algn="ctr"/>
                      <a:r>
                        <a:rPr lang="en-IN" b="1" dirty="0"/>
                        <a:t>Structure</a:t>
                      </a:r>
                      <a:endParaRPr lang="en-IN"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N" dirty="0"/>
                        <a:t>Centralised</a:t>
                      </a:r>
                      <a:r>
                        <a:rPr lang="en-IN" baseline="0" dirty="0"/>
                        <a:t> (Traded via exchange)</a:t>
                      </a:r>
                      <a:endParaRPr lang="en-IN"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N" dirty="0"/>
                        <a:t>Decentralised (Traded</a:t>
                      </a:r>
                      <a:r>
                        <a:rPr lang="en-IN" baseline="0" dirty="0"/>
                        <a:t> via brokers)</a:t>
                      </a:r>
                      <a:endParaRPr lang="en-IN"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581222">
                <a:tc>
                  <a:txBody>
                    <a:bodyPr/>
                    <a:lstStyle/>
                    <a:p>
                      <a:pPr algn="ctr"/>
                      <a:r>
                        <a:rPr lang="en-IN" b="1" dirty="0"/>
                        <a:t>Regulations</a:t>
                      </a:r>
                      <a:endParaRPr lang="en-IN"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N" dirty="0"/>
                        <a:t>SEBI</a:t>
                      </a:r>
                      <a:endParaRPr lang="en-IN"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N" dirty="0"/>
                        <a:t>No regulations</a:t>
                      </a:r>
                      <a:endParaRPr lang="en-IN"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708716">
                <a:tc>
                  <a:txBody>
                    <a:bodyPr/>
                    <a:lstStyle/>
                    <a:p>
                      <a:pPr algn="ctr"/>
                      <a:r>
                        <a:rPr lang="en-IN" b="1" dirty="0"/>
                        <a:t>Risk</a:t>
                      </a:r>
                      <a:endParaRPr lang="en-IN"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N" dirty="0"/>
                        <a:t>Credit &amp; Default Risk taken over by exchange.</a:t>
                      </a:r>
                      <a:endParaRPr lang="en-IN"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N" dirty="0"/>
                        <a:t>Absence of regulation &amp; exchange increases the risk.</a:t>
                      </a:r>
                      <a:endParaRPr lang="en-IN"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r h="708716">
                <a:tc>
                  <a:txBody>
                    <a:bodyPr/>
                    <a:lstStyle/>
                    <a:p>
                      <a:pPr algn="ctr"/>
                      <a:r>
                        <a:rPr lang="en-IN" b="1" dirty="0"/>
                        <a:t>Scope</a:t>
                      </a:r>
                      <a:endParaRPr lang="en-IN"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N" dirty="0"/>
                        <a:t>Large scope for big &amp; small players.</a:t>
                      </a:r>
                      <a:endParaRPr lang="en-IN"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N" dirty="0"/>
                        <a:t>Limited scope for small players.</a:t>
                      </a:r>
                      <a:endParaRPr lang="en-IN"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7"/>
                  </a:ext>
                </a:extLst>
              </a:tr>
              <a:tr h="581222">
                <a:tc>
                  <a:txBody>
                    <a:bodyPr/>
                    <a:lstStyle/>
                    <a:p>
                      <a:pPr algn="ctr"/>
                      <a:r>
                        <a:rPr lang="en-IN" b="1" dirty="0"/>
                        <a:t>Transparency</a:t>
                      </a:r>
                      <a:endParaRPr lang="en-IN"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N" dirty="0"/>
                        <a:t>Highly</a:t>
                      </a:r>
                      <a:r>
                        <a:rPr lang="en-IN" baseline="0" dirty="0"/>
                        <a:t> Transparent</a:t>
                      </a:r>
                      <a:endParaRPr lang="en-IN"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N" dirty="0"/>
                        <a:t>Visibility &amp; transparency</a:t>
                      </a:r>
                      <a:r>
                        <a:rPr lang="en-IN" baseline="0" dirty="0"/>
                        <a:t> is lower</a:t>
                      </a:r>
                      <a:endParaRPr lang="en-IN"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lstStyle/>
          <a:p>
            <a:r>
              <a:rPr lang="en-IN" b="1" dirty="0"/>
              <a:t>???????</a:t>
            </a:r>
          </a:p>
        </p:txBody>
      </p:sp>
      <p:graphicFrame>
        <p:nvGraphicFramePr>
          <p:cNvPr id="4" name="Content Placeholder 3"/>
          <p:cNvGraphicFramePr>
            <a:graphicFrameLocks noGrp="1"/>
          </p:cNvGraphicFramePr>
          <p:nvPr>
            <p:ph idx="1"/>
          </p:nvPr>
        </p:nvGraphicFramePr>
        <p:xfrm>
          <a:off x="457200" y="1600200"/>
          <a:ext cx="8229600" cy="5257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graphicEl>
                                              <a:dgm id="{52DCBF60-8043-429F-A2FA-F1C163E50F8F}"/>
                                            </p:graphicEl>
                                          </p:spTgt>
                                        </p:tgtEl>
                                        <p:attrNameLst>
                                          <p:attrName>style.visibility</p:attrName>
                                        </p:attrNameLst>
                                      </p:cBhvr>
                                      <p:to>
                                        <p:strVal val="visible"/>
                                      </p:to>
                                    </p:set>
                                    <p:anim calcmode="lin" valueType="num">
                                      <p:cBhvr additive="base">
                                        <p:cTn id="7" dur="500" fill="hold"/>
                                        <p:tgtEl>
                                          <p:spTgt spid="4">
                                            <p:graphicEl>
                                              <a:dgm id="{52DCBF60-8043-429F-A2FA-F1C163E50F8F}"/>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52DCBF60-8043-429F-A2FA-F1C163E50F8F}"/>
                                            </p:graphic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graphicEl>
                                              <a:dgm id="{3F9A508B-6F11-4A12-B9A0-9DE06080E777}"/>
                                            </p:graphicEl>
                                          </p:spTgt>
                                        </p:tgtEl>
                                        <p:attrNameLst>
                                          <p:attrName>style.visibility</p:attrName>
                                        </p:attrNameLst>
                                      </p:cBhvr>
                                      <p:to>
                                        <p:strVal val="visible"/>
                                      </p:to>
                                    </p:set>
                                    <p:anim calcmode="lin" valueType="num">
                                      <p:cBhvr additive="base">
                                        <p:cTn id="11" dur="500" fill="hold"/>
                                        <p:tgtEl>
                                          <p:spTgt spid="4">
                                            <p:graphicEl>
                                              <a:dgm id="{3F9A508B-6F11-4A12-B9A0-9DE06080E777}"/>
                                            </p:graphic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graphicEl>
                                              <a:dgm id="{3F9A508B-6F11-4A12-B9A0-9DE06080E777}"/>
                                            </p:graphic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graphicEl>
                                              <a:dgm id="{FBDE6EEF-88EE-442B-9A46-C00AF5701FE8}"/>
                                            </p:graphicEl>
                                          </p:spTgt>
                                        </p:tgtEl>
                                        <p:attrNameLst>
                                          <p:attrName>style.visibility</p:attrName>
                                        </p:attrNameLst>
                                      </p:cBhvr>
                                      <p:to>
                                        <p:strVal val="visible"/>
                                      </p:to>
                                    </p:set>
                                    <p:anim calcmode="lin" valueType="num">
                                      <p:cBhvr additive="base">
                                        <p:cTn id="17" dur="500" fill="hold"/>
                                        <p:tgtEl>
                                          <p:spTgt spid="4">
                                            <p:graphicEl>
                                              <a:dgm id="{FBDE6EEF-88EE-442B-9A46-C00AF5701FE8}"/>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graphicEl>
                                              <a:dgm id="{FBDE6EEF-88EE-442B-9A46-C00AF5701FE8}"/>
                                            </p:graphic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graphicEl>
                                              <a:dgm id="{E01DF37E-7F61-42AB-A25E-FA2EA6D640B1}"/>
                                            </p:graphicEl>
                                          </p:spTgt>
                                        </p:tgtEl>
                                        <p:attrNameLst>
                                          <p:attrName>style.visibility</p:attrName>
                                        </p:attrNameLst>
                                      </p:cBhvr>
                                      <p:to>
                                        <p:strVal val="visible"/>
                                      </p:to>
                                    </p:set>
                                    <p:anim calcmode="lin" valueType="num">
                                      <p:cBhvr additive="base">
                                        <p:cTn id="21" dur="500" fill="hold"/>
                                        <p:tgtEl>
                                          <p:spTgt spid="4">
                                            <p:graphicEl>
                                              <a:dgm id="{E01DF37E-7F61-42AB-A25E-FA2EA6D640B1}"/>
                                            </p:graphic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graphicEl>
                                              <a:dgm id="{E01DF37E-7F61-42AB-A25E-FA2EA6D640B1}"/>
                                            </p:graphic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4">
                                            <p:graphicEl>
                                              <a:dgm id="{0FD61869-B7FC-4DD6-BE52-3AE0F1A60A40}"/>
                                            </p:graphicEl>
                                          </p:spTgt>
                                        </p:tgtEl>
                                        <p:attrNameLst>
                                          <p:attrName>style.visibility</p:attrName>
                                        </p:attrNameLst>
                                      </p:cBhvr>
                                      <p:to>
                                        <p:strVal val="visible"/>
                                      </p:to>
                                    </p:set>
                                    <p:anim calcmode="lin" valueType="num">
                                      <p:cBhvr additive="base">
                                        <p:cTn id="27" dur="500" fill="hold"/>
                                        <p:tgtEl>
                                          <p:spTgt spid="4">
                                            <p:graphicEl>
                                              <a:dgm id="{0FD61869-B7FC-4DD6-BE52-3AE0F1A60A40}"/>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graphicEl>
                                              <a:dgm id="{0FD61869-B7FC-4DD6-BE52-3AE0F1A60A40}"/>
                                            </p:graphic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
                                            <p:graphicEl>
                                              <a:dgm id="{2AB9327D-B31F-467B-88B9-9C86DA592D6F}"/>
                                            </p:graphicEl>
                                          </p:spTgt>
                                        </p:tgtEl>
                                        <p:attrNameLst>
                                          <p:attrName>style.visibility</p:attrName>
                                        </p:attrNameLst>
                                      </p:cBhvr>
                                      <p:to>
                                        <p:strVal val="visible"/>
                                      </p:to>
                                    </p:set>
                                    <p:anim calcmode="lin" valueType="num">
                                      <p:cBhvr additive="base">
                                        <p:cTn id="31" dur="500" fill="hold"/>
                                        <p:tgtEl>
                                          <p:spTgt spid="4">
                                            <p:graphicEl>
                                              <a:dgm id="{2AB9327D-B31F-467B-88B9-9C86DA592D6F}"/>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graphicEl>
                                              <a:dgm id="{2AB9327D-B31F-467B-88B9-9C86DA592D6F}"/>
                                            </p:graphic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graphicEl>
                                              <a:dgm id="{FEAD648D-67E0-4805-8B46-B215EED8B0F2}"/>
                                            </p:graphicEl>
                                          </p:spTgt>
                                        </p:tgtEl>
                                        <p:attrNameLst>
                                          <p:attrName>style.visibility</p:attrName>
                                        </p:attrNameLst>
                                      </p:cBhvr>
                                      <p:to>
                                        <p:strVal val="visible"/>
                                      </p:to>
                                    </p:set>
                                    <p:anim calcmode="lin" valueType="num">
                                      <p:cBhvr additive="base">
                                        <p:cTn id="37" dur="500" fill="hold"/>
                                        <p:tgtEl>
                                          <p:spTgt spid="4">
                                            <p:graphicEl>
                                              <a:dgm id="{FEAD648D-67E0-4805-8B46-B215EED8B0F2}"/>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graphicEl>
                                              <a:dgm id="{FEAD648D-67E0-4805-8B46-B215EED8B0F2}"/>
                                            </p:graphic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
                                            <p:graphicEl>
                                              <a:dgm id="{083FCE14-B6BF-4825-9980-BEFBC3EB7573}"/>
                                            </p:graphicEl>
                                          </p:spTgt>
                                        </p:tgtEl>
                                        <p:attrNameLst>
                                          <p:attrName>style.visibility</p:attrName>
                                        </p:attrNameLst>
                                      </p:cBhvr>
                                      <p:to>
                                        <p:strVal val="visible"/>
                                      </p:to>
                                    </p:set>
                                    <p:anim calcmode="lin" valueType="num">
                                      <p:cBhvr additive="base">
                                        <p:cTn id="41" dur="500" fill="hold"/>
                                        <p:tgtEl>
                                          <p:spTgt spid="4">
                                            <p:graphicEl>
                                              <a:dgm id="{083FCE14-B6BF-4825-9980-BEFBC3EB7573}"/>
                                            </p:graphicEl>
                                          </p:spTgt>
                                        </p:tgtEl>
                                        <p:attrNameLst>
                                          <p:attrName>ppt_x</p:attrName>
                                        </p:attrNameLst>
                                      </p:cBhvr>
                                      <p:tavLst>
                                        <p:tav tm="0">
                                          <p:val>
                                            <p:strVal val="#ppt_x"/>
                                          </p:val>
                                        </p:tav>
                                        <p:tav tm="100000">
                                          <p:val>
                                            <p:strVal val="#ppt_x"/>
                                          </p:val>
                                        </p:tav>
                                      </p:tavLst>
                                    </p:anim>
                                    <p:anim calcmode="lin" valueType="num">
                                      <p:cBhvr additive="base">
                                        <p:cTn id="42" dur="500" fill="hold"/>
                                        <p:tgtEl>
                                          <p:spTgt spid="4">
                                            <p:graphicEl>
                                              <a:dgm id="{083FCE14-B6BF-4825-9980-BEFBC3EB7573}"/>
                                            </p:graphic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4">
                                            <p:graphicEl>
                                              <a:dgm id="{48688668-B7F3-44F4-86B5-C32019A9A63A}"/>
                                            </p:graphicEl>
                                          </p:spTgt>
                                        </p:tgtEl>
                                        <p:attrNameLst>
                                          <p:attrName>style.visibility</p:attrName>
                                        </p:attrNameLst>
                                      </p:cBhvr>
                                      <p:to>
                                        <p:strVal val="visible"/>
                                      </p:to>
                                    </p:set>
                                    <p:anim calcmode="lin" valueType="num">
                                      <p:cBhvr additive="base">
                                        <p:cTn id="47" dur="500" fill="hold"/>
                                        <p:tgtEl>
                                          <p:spTgt spid="4">
                                            <p:graphicEl>
                                              <a:dgm id="{48688668-B7F3-44F4-86B5-C32019A9A63A}"/>
                                            </p:graphicEl>
                                          </p:spTgt>
                                        </p:tgtEl>
                                        <p:attrNameLst>
                                          <p:attrName>ppt_x</p:attrName>
                                        </p:attrNameLst>
                                      </p:cBhvr>
                                      <p:tavLst>
                                        <p:tav tm="0">
                                          <p:val>
                                            <p:strVal val="#ppt_x"/>
                                          </p:val>
                                        </p:tav>
                                        <p:tav tm="100000">
                                          <p:val>
                                            <p:strVal val="#ppt_x"/>
                                          </p:val>
                                        </p:tav>
                                      </p:tavLst>
                                    </p:anim>
                                    <p:anim calcmode="lin" valueType="num">
                                      <p:cBhvr additive="base">
                                        <p:cTn id="48" dur="500" fill="hold"/>
                                        <p:tgtEl>
                                          <p:spTgt spid="4">
                                            <p:graphicEl>
                                              <a:dgm id="{48688668-B7F3-44F4-86B5-C32019A9A63A}"/>
                                            </p:graphic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4">
                                            <p:graphicEl>
                                              <a:dgm id="{F6C09D5B-1507-4A30-9171-27102C7B3CFB}"/>
                                            </p:graphicEl>
                                          </p:spTgt>
                                        </p:tgtEl>
                                        <p:attrNameLst>
                                          <p:attrName>style.visibility</p:attrName>
                                        </p:attrNameLst>
                                      </p:cBhvr>
                                      <p:to>
                                        <p:strVal val="visible"/>
                                      </p:to>
                                    </p:set>
                                    <p:anim calcmode="lin" valueType="num">
                                      <p:cBhvr additive="base">
                                        <p:cTn id="51" dur="500" fill="hold"/>
                                        <p:tgtEl>
                                          <p:spTgt spid="4">
                                            <p:graphicEl>
                                              <a:dgm id="{F6C09D5B-1507-4A30-9171-27102C7B3CFB}"/>
                                            </p:graphicEl>
                                          </p:spTgt>
                                        </p:tgtEl>
                                        <p:attrNameLst>
                                          <p:attrName>ppt_x</p:attrName>
                                        </p:attrNameLst>
                                      </p:cBhvr>
                                      <p:tavLst>
                                        <p:tav tm="0">
                                          <p:val>
                                            <p:strVal val="#ppt_x"/>
                                          </p:val>
                                        </p:tav>
                                        <p:tav tm="100000">
                                          <p:val>
                                            <p:strVal val="#ppt_x"/>
                                          </p:val>
                                        </p:tav>
                                      </p:tavLst>
                                    </p:anim>
                                    <p:anim calcmode="lin" valueType="num">
                                      <p:cBhvr additive="base">
                                        <p:cTn id="52" dur="500" fill="hold"/>
                                        <p:tgtEl>
                                          <p:spTgt spid="4">
                                            <p:graphicEl>
                                              <a:dgm id="{F6C09D5B-1507-4A30-9171-27102C7B3CFB}"/>
                                            </p:graphic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4">
                                            <p:graphicEl>
                                              <a:dgm id="{6205DF30-1E99-464D-B929-9C74DDF1805A}"/>
                                            </p:graphicEl>
                                          </p:spTgt>
                                        </p:tgtEl>
                                        <p:attrNameLst>
                                          <p:attrName>style.visibility</p:attrName>
                                        </p:attrNameLst>
                                      </p:cBhvr>
                                      <p:to>
                                        <p:strVal val="visible"/>
                                      </p:to>
                                    </p:set>
                                    <p:anim calcmode="lin" valueType="num">
                                      <p:cBhvr additive="base">
                                        <p:cTn id="57" dur="500" fill="hold"/>
                                        <p:tgtEl>
                                          <p:spTgt spid="4">
                                            <p:graphicEl>
                                              <a:dgm id="{6205DF30-1E99-464D-B929-9C74DDF1805A}"/>
                                            </p:graphicEl>
                                          </p:spTgt>
                                        </p:tgtEl>
                                        <p:attrNameLst>
                                          <p:attrName>ppt_x</p:attrName>
                                        </p:attrNameLst>
                                      </p:cBhvr>
                                      <p:tavLst>
                                        <p:tav tm="0">
                                          <p:val>
                                            <p:strVal val="#ppt_x"/>
                                          </p:val>
                                        </p:tav>
                                        <p:tav tm="100000">
                                          <p:val>
                                            <p:strVal val="#ppt_x"/>
                                          </p:val>
                                        </p:tav>
                                      </p:tavLst>
                                    </p:anim>
                                    <p:anim calcmode="lin" valueType="num">
                                      <p:cBhvr additive="base">
                                        <p:cTn id="58" dur="500" fill="hold"/>
                                        <p:tgtEl>
                                          <p:spTgt spid="4">
                                            <p:graphicEl>
                                              <a:dgm id="{6205DF30-1E99-464D-B929-9C74DDF1805A}"/>
                                            </p:graphic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4">
                                            <p:graphicEl>
                                              <a:dgm id="{C66404DE-488A-4535-92B0-4BF933FA6042}"/>
                                            </p:graphicEl>
                                          </p:spTgt>
                                        </p:tgtEl>
                                        <p:attrNameLst>
                                          <p:attrName>style.visibility</p:attrName>
                                        </p:attrNameLst>
                                      </p:cBhvr>
                                      <p:to>
                                        <p:strVal val="visible"/>
                                      </p:to>
                                    </p:set>
                                    <p:anim calcmode="lin" valueType="num">
                                      <p:cBhvr additive="base">
                                        <p:cTn id="61" dur="500" fill="hold"/>
                                        <p:tgtEl>
                                          <p:spTgt spid="4">
                                            <p:graphicEl>
                                              <a:dgm id="{C66404DE-488A-4535-92B0-4BF933FA6042}"/>
                                            </p:graphicEl>
                                          </p:spTgt>
                                        </p:tgtEl>
                                        <p:attrNameLst>
                                          <p:attrName>ppt_x</p:attrName>
                                        </p:attrNameLst>
                                      </p:cBhvr>
                                      <p:tavLst>
                                        <p:tav tm="0">
                                          <p:val>
                                            <p:strVal val="#ppt_x"/>
                                          </p:val>
                                        </p:tav>
                                        <p:tav tm="100000">
                                          <p:val>
                                            <p:strVal val="#ppt_x"/>
                                          </p:val>
                                        </p:tav>
                                      </p:tavLst>
                                    </p:anim>
                                    <p:anim calcmode="lin" valueType="num">
                                      <p:cBhvr additive="base">
                                        <p:cTn id="62" dur="500" fill="hold"/>
                                        <p:tgtEl>
                                          <p:spTgt spid="4">
                                            <p:graphicEl>
                                              <a:dgm id="{C66404DE-488A-4535-92B0-4BF933FA6042}"/>
                                            </p:graphic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4">
                                            <p:graphicEl>
                                              <a:dgm id="{C7AB290A-CCDB-4405-9313-AEB1CC989204}"/>
                                            </p:graphicEl>
                                          </p:spTgt>
                                        </p:tgtEl>
                                        <p:attrNameLst>
                                          <p:attrName>style.visibility</p:attrName>
                                        </p:attrNameLst>
                                      </p:cBhvr>
                                      <p:to>
                                        <p:strVal val="visible"/>
                                      </p:to>
                                    </p:set>
                                    <p:anim calcmode="lin" valueType="num">
                                      <p:cBhvr additive="base">
                                        <p:cTn id="67" dur="500" fill="hold"/>
                                        <p:tgtEl>
                                          <p:spTgt spid="4">
                                            <p:graphicEl>
                                              <a:dgm id="{C7AB290A-CCDB-4405-9313-AEB1CC989204}"/>
                                            </p:graphicEl>
                                          </p:spTgt>
                                        </p:tgtEl>
                                        <p:attrNameLst>
                                          <p:attrName>ppt_x</p:attrName>
                                        </p:attrNameLst>
                                      </p:cBhvr>
                                      <p:tavLst>
                                        <p:tav tm="0">
                                          <p:val>
                                            <p:strVal val="#ppt_x"/>
                                          </p:val>
                                        </p:tav>
                                        <p:tav tm="100000">
                                          <p:val>
                                            <p:strVal val="#ppt_x"/>
                                          </p:val>
                                        </p:tav>
                                      </p:tavLst>
                                    </p:anim>
                                    <p:anim calcmode="lin" valueType="num">
                                      <p:cBhvr additive="base">
                                        <p:cTn id="68" dur="500" fill="hold"/>
                                        <p:tgtEl>
                                          <p:spTgt spid="4">
                                            <p:graphicEl>
                                              <a:dgm id="{C7AB290A-CCDB-4405-9313-AEB1CC989204}"/>
                                            </p:graphicEl>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4">
                                            <p:graphicEl>
                                              <a:dgm id="{F2655437-F2A1-48F1-9E8F-9AC50C3B3BD8}"/>
                                            </p:graphicEl>
                                          </p:spTgt>
                                        </p:tgtEl>
                                        <p:attrNameLst>
                                          <p:attrName>style.visibility</p:attrName>
                                        </p:attrNameLst>
                                      </p:cBhvr>
                                      <p:to>
                                        <p:strVal val="visible"/>
                                      </p:to>
                                    </p:set>
                                    <p:anim calcmode="lin" valueType="num">
                                      <p:cBhvr additive="base">
                                        <p:cTn id="71" dur="500" fill="hold"/>
                                        <p:tgtEl>
                                          <p:spTgt spid="4">
                                            <p:graphicEl>
                                              <a:dgm id="{F2655437-F2A1-48F1-9E8F-9AC50C3B3BD8}"/>
                                            </p:graphicEl>
                                          </p:spTgt>
                                        </p:tgtEl>
                                        <p:attrNameLst>
                                          <p:attrName>ppt_x</p:attrName>
                                        </p:attrNameLst>
                                      </p:cBhvr>
                                      <p:tavLst>
                                        <p:tav tm="0">
                                          <p:val>
                                            <p:strVal val="#ppt_x"/>
                                          </p:val>
                                        </p:tav>
                                        <p:tav tm="100000">
                                          <p:val>
                                            <p:strVal val="#ppt_x"/>
                                          </p:val>
                                        </p:tav>
                                      </p:tavLst>
                                    </p:anim>
                                    <p:anim calcmode="lin" valueType="num">
                                      <p:cBhvr additive="base">
                                        <p:cTn id="72" dur="500" fill="hold"/>
                                        <p:tgtEl>
                                          <p:spTgt spid="4">
                                            <p:graphicEl>
                                              <a:dgm id="{F2655437-F2A1-48F1-9E8F-9AC50C3B3BD8}"/>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style>
          <a:lnRef idx="2">
            <a:schemeClr val="accent4">
              <a:shade val="50000"/>
            </a:schemeClr>
          </a:lnRef>
          <a:fillRef idx="1">
            <a:schemeClr val="accent4"/>
          </a:fillRef>
          <a:effectRef idx="0">
            <a:schemeClr val="accent4"/>
          </a:effectRef>
          <a:fontRef idx="minor">
            <a:schemeClr val="lt1"/>
          </a:fontRef>
        </p:style>
        <p:txBody>
          <a:bodyPr>
            <a:normAutofit fontScale="90000"/>
          </a:bodyPr>
          <a:lstStyle/>
          <a:p>
            <a:r>
              <a:rPr lang="en-IN" b="1" dirty="0"/>
              <a:t>Financial Derivatives</a:t>
            </a:r>
            <a:endParaRPr lang="en-IN" dirty="0"/>
          </a:p>
        </p:txBody>
      </p:sp>
      <p:graphicFrame>
        <p:nvGraphicFramePr>
          <p:cNvPr id="4" name="Content Placeholder 3"/>
          <p:cNvGraphicFramePr>
            <a:graphicFrameLocks noGrp="1"/>
          </p:cNvGraphicFramePr>
          <p:nvPr>
            <p:ph idx="1"/>
          </p:nvPr>
        </p:nvGraphicFramePr>
        <p:xfrm>
          <a:off x="457200" y="990600"/>
          <a:ext cx="8229600" cy="5638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graphicEl>
                                              <a:dgm id="{907D5844-5C4D-400D-92CD-1145FA183068}"/>
                                            </p:graphicEl>
                                          </p:spTgt>
                                        </p:tgtEl>
                                        <p:attrNameLst>
                                          <p:attrName>style.visibility</p:attrName>
                                        </p:attrNameLst>
                                      </p:cBhvr>
                                      <p:to>
                                        <p:strVal val="visible"/>
                                      </p:to>
                                    </p:set>
                                    <p:anim calcmode="lin" valueType="num">
                                      <p:cBhvr additive="base">
                                        <p:cTn id="7" dur="500" fill="hold"/>
                                        <p:tgtEl>
                                          <p:spTgt spid="4">
                                            <p:graphicEl>
                                              <a:dgm id="{907D5844-5C4D-400D-92CD-1145FA183068}"/>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907D5844-5C4D-400D-92CD-1145FA183068}"/>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graphicEl>
                                              <a:dgm id="{D289FB33-46D7-4484-BE3D-21E1CFC7A14B}"/>
                                            </p:graphicEl>
                                          </p:spTgt>
                                        </p:tgtEl>
                                        <p:attrNameLst>
                                          <p:attrName>style.visibility</p:attrName>
                                        </p:attrNameLst>
                                      </p:cBhvr>
                                      <p:to>
                                        <p:strVal val="visible"/>
                                      </p:to>
                                    </p:set>
                                    <p:anim calcmode="lin" valueType="num">
                                      <p:cBhvr additive="base">
                                        <p:cTn id="13" dur="500" fill="hold"/>
                                        <p:tgtEl>
                                          <p:spTgt spid="4">
                                            <p:graphicEl>
                                              <a:dgm id="{D289FB33-46D7-4484-BE3D-21E1CFC7A14B}"/>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graphicEl>
                                              <a:dgm id="{D289FB33-46D7-4484-BE3D-21E1CFC7A14B}"/>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graphicEl>
                                              <a:dgm id="{A1C9CCC6-291C-4CB4-9FAE-82CBED96B70A}"/>
                                            </p:graphicEl>
                                          </p:spTgt>
                                        </p:tgtEl>
                                        <p:attrNameLst>
                                          <p:attrName>style.visibility</p:attrName>
                                        </p:attrNameLst>
                                      </p:cBhvr>
                                      <p:to>
                                        <p:strVal val="visible"/>
                                      </p:to>
                                    </p:set>
                                    <p:anim calcmode="lin" valueType="num">
                                      <p:cBhvr additive="base">
                                        <p:cTn id="19" dur="500" fill="hold"/>
                                        <p:tgtEl>
                                          <p:spTgt spid="4">
                                            <p:graphicEl>
                                              <a:dgm id="{A1C9CCC6-291C-4CB4-9FAE-82CBED96B70A}"/>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graphicEl>
                                              <a:dgm id="{A1C9CCC6-291C-4CB4-9FAE-82CBED96B70A}"/>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graphicEl>
                                              <a:dgm id="{5798E20E-17DF-45EA-BC99-8007BBD35FBF}"/>
                                            </p:graphicEl>
                                          </p:spTgt>
                                        </p:tgtEl>
                                        <p:attrNameLst>
                                          <p:attrName>style.visibility</p:attrName>
                                        </p:attrNameLst>
                                      </p:cBhvr>
                                      <p:to>
                                        <p:strVal val="visible"/>
                                      </p:to>
                                    </p:set>
                                    <p:anim calcmode="lin" valueType="num">
                                      <p:cBhvr additive="base">
                                        <p:cTn id="25" dur="500" fill="hold"/>
                                        <p:tgtEl>
                                          <p:spTgt spid="4">
                                            <p:graphicEl>
                                              <a:dgm id="{5798E20E-17DF-45EA-BC99-8007BBD35FBF}"/>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graphicEl>
                                              <a:dgm id="{5798E20E-17DF-45EA-BC99-8007BBD35FBF}"/>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graphicEl>
                                              <a:dgm id="{ADFE5E33-86DE-4626-A00D-6897955B0DB9}"/>
                                            </p:graphicEl>
                                          </p:spTgt>
                                        </p:tgtEl>
                                        <p:attrNameLst>
                                          <p:attrName>style.visibility</p:attrName>
                                        </p:attrNameLst>
                                      </p:cBhvr>
                                      <p:to>
                                        <p:strVal val="visible"/>
                                      </p:to>
                                    </p:set>
                                    <p:anim calcmode="lin" valueType="num">
                                      <p:cBhvr additive="base">
                                        <p:cTn id="31" dur="500" fill="hold"/>
                                        <p:tgtEl>
                                          <p:spTgt spid="4">
                                            <p:graphicEl>
                                              <a:dgm id="{ADFE5E33-86DE-4626-A00D-6897955B0DB9}"/>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graphicEl>
                                              <a:dgm id="{ADFE5E33-86DE-4626-A00D-6897955B0DB9}"/>
                                            </p:graphic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graphicEl>
                                              <a:dgm id="{2819E999-1D9A-4F4A-AA64-DD2E926C98E8}"/>
                                            </p:graphicEl>
                                          </p:spTgt>
                                        </p:tgtEl>
                                        <p:attrNameLst>
                                          <p:attrName>style.visibility</p:attrName>
                                        </p:attrNameLst>
                                      </p:cBhvr>
                                      <p:to>
                                        <p:strVal val="visible"/>
                                      </p:to>
                                    </p:set>
                                    <p:anim calcmode="lin" valueType="num">
                                      <p:cBhvr additive="base">
                                        <p:cTn id="37" dur="500" fill="hold"/>
                                        <p:tgtEl>
                                          <p:spTgt spid="4">
                                            <p:graphicEl>
                                              <a:dgm id="{2819E999-1D9A-4F4A-AA64-DD2E926C98E8}"/>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graphicEl>
                                              <a:dgm id="{2819E999-1D9A-4F4A-AA64-DD2E926C98E8}"/>
                                            </p:graphic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graphicEl>
                                              <a:dgm id="{1D70A5BE-5457-4DBE-B4B8-231AE50CE3D5}"/>
                                            </p:graphicEl>
                                          </p:spTgt>
                                        </p:tgtEl>
                                        <p:attrNameLst>
                                          <p:attrName>style.visibility</p:attrName>
                                        </p:attrNameLst>
                                      </p:cBhvr>
                                      <p:to>
                                        <p:strVal val="visible"/>
                                      </p:to>
                                    </p:set>
                                    <p:anim calcmode="lin" valueType="num">
                                      <p:cBhvr additive="base">
                                        <p:cTn id="43" dur="500" fill="hold"/>
                                        <p:tgtEl>
                                          <p:spTgt spid="4">
                                            <p:graphicEl>
                                              <a:dgm id="{1D70A5BE-5457-4DBE-B4B8-231AE50CE3D5}"/>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graphicEl>
                                              <a:dgm id="{1D70A5BE-5457-4DBE-B4B8-231AE50CE3D5}"/>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style>
          <a:lnRef idx="2">
            <a:schemeClr val="accent4">
              <a:shade val="50000"/>
            </a:schemeClr>
          </a:lnRef>
          <a:fillRef idx="1">
            <a:schemeClr val="accent4"/>
          </a:fillRef>
          <a:effectRef idx="0">
            <a:schemeClr val="accent4"/>
          </a:effectRef>
          <a:fontRef idx="minor">
            <a:schemeClr val="lt1"/>
          </a:fontRef>
        </p:style>
        <p:txBody>
          <a:bodyPr>
            <a:normAutofit fontScale="90000"/>
          </a:bodyPr>
          <a:lstStyle/>
          <a:p>
            <a:r>
              <a:rPr lang="en-IN" b="1" dirty="0"/>
              <a:t>Commodity Derivatives</a:t>
            </a:r>
            <a:endParaRPr lang="en-IN" dirty="0"/>
          </a:p>
        </p:txBody>
      </p:sp>
      <p:graphicFrame>
        <p:nvGraphicFramePr>
          <p:cNvPr id="4" name="Content Placeholder 3"/>
          <p:cNvGraphicFramePr>
            <a:graphicFrameLocks noGrp="1"/>
          </p:cNvGraphicFramePr>
          <p:nvPr>
            <p:ph idx="1"/>
          </p:nvPr>
        </p:nvGraphicFramePr>
        <p:xfrm>
          <a:off x="457200" y="1066800"/>
          <a:ext cx="8229600" cy="5562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graphicEl>
                                              <a:dgm id="{BE9553EE-D9D3-4741-B164-14E779F446DE}"/>
                                            </p:graphicEl>
                                          </p:spTgt>
                                        </p:tgtEl>
                                        <p:attrNameLst>
                                          <p:attrName>style.visibility</p:attrName>
                                        </p:attrNameLst>
                                      </p:cBhvr>
                                      <p:to>
                                        <p:strVal val="visible"/>
                                      </p:to>
                                    </p:set>
                                    <p:anim calcmode="lin" valueType="num">
                                      <p:cBhvr additive="base">
                                        <p:cTn id="7" dur="500" fill="hold"/>
                                        <p:tgtEl>
                                          <p:spTgt spid="4">
                                            <p:graphicEl>
                                              <a:dgm id="{BE9553EE-D9D3-4741-B164-14E779F446DE}"/>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BE9553EE-D9D3-4741-B164-14E779F446DE}"/>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graphicEl>
                                              <a:dgm id="{FFF7FD75-0931-465F-ABDE-6CBA56CDCC0D}"/>
                                            </p:graphicEl>
                                          </p:spTgt>
                                        </p:tgtEl>
                                        <p:attrNameLst>
                                          <p:attrName>style.visibility</p:attrName>
                                        </p:attrNameLst>
                                      </p:cBhvr>
                                      <p:to>
                                        <p:strVal val="visible"/>
                                      </p:to>
                                    </p:set>
                                    <p:anim calcmode="lin" valueType="num">
                                      <p:cBhvr additive="base">
                                        <p:cTn id="13" dur="500" fill="hold"/>
                                        <p:tgtEl>
                                          <p:spTgt spid="4">
                                            <p:graphicEl>
                                              <a:dgm id="{FFF7FD75-0931-465F-ABDE-6CBA56CDCC0D}"/>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graphicEl>
                                              <a:dgm id="{FFF7FD75-0931-465F-ABDE-6CBA56CDCC0D}"/>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graphicEl>
                                              <a:dgm id="{FF10084D-67D4-48C5-BBA5-4D90B3587EAD}"/>
                                            </p:graphicEl>
                                          </p:spTgt>
                                        </p:tgtEl>
                                        <p:attrNameLst>
                                          <p:attrName>style.visibility</p:attrName>
                                        </p:attrNameLst>
                                      </p:cBhvr>
                                      <p:to>
                                        <p:strVal val="visible"/>
                                      </p:to>
                                    </p:set>
                                    <p:anim calcmode="lin" valueType="num">
                                      <p:cBhvr additive="base">
                                        <p:cTn id="19" dur="500" fill="hold"/>
                                        <p:tgtEl>
                                          <p:spTgt spid="4">
                                            <p:graphicEl>
                                              <a:dgm id="{FF10084D-67D4-48C5-BBA5-4D90B3587EAD}"/>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graphicEl>
                                              <a:dgm id="{FF10084D-67D4-48C5-BBA5-4D90B3587EAD}"/>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graphicEl>
                                              <a:dgm id="{C3B705B3-42AC-4A7E-89E1-EB7BCCA1CE54}"/>
                                            </p:graphicEl>
                                          </p:spTgt>
                                        </p:tgtEl>
                                        <p:attrNameLst>
                                          <p:attrName>style.visibility</p:attrName>
                                        </p:attrNameLst>
                                      </p:cBhvr>
                                      <p:to>
                                        <p:strVal val="visible"/>
                                      </p:to>
                                    </p:set>
                                    <p:anim calcmode="lin" valueType="num">
                                      <p:cBhvr additive="base">
                                        <p:cTn id="25" dur="500" fill="hold"/>
                                        <p:tgtEl>
                                          <p:spTgt spid="4">
                                            <p:graphicEl>
                                              <a:dgm id="{C3B705B3-42AC-4A7E-89E1-EB7BCCA1CE54}"/>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graphicEl>
                                              <a:dgm id="{C3B705B3-42AC-4A7E-89E1-EB7BCCA1CE54}"/>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graphicEl>
                                              <a:dgm id="{031A64FF-6563-421F-A714-AF91AAD22E3D}"/>
                                            </p:graphicEl>
                                          </p:spTgt>
                                        </p:tgtEl>
                                        <p:attrNameLst>
                                          <p:attrName>style.visibility</p:attrName>
                                        </p:attrNameLst>
                                      </p:cBhvr>
                                      <p:to>
                                        <p:strVal val="visible"/>
                                      </p:to>
                                    </p:set>
                                    <p:anim calcmode="lin" valueType="num">
                                      <p:cBhvr additive="base">
                                        <p:cTn id="31" dur="500" fill="hold"/>
                                        <p:tgtEl>
                                          <p:spTgt spid="4">
                                            <p:graphicEl>
                                              <a:dgm id="{031A64FF-6563-421F-A714-AF91AAD22E3D}"/>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graphicEl>
                                              <a:dgm id="{031A64FF-6563-421F-A714-AF91AAD22E3D}"/>
                                            </p:graphic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graphicEl>
                                              <a:dgm id="{DD084C10-A0FC-4498-A3B8-C2A2C8D1BA59}"/>
                                            </p:graphicEl>
                                          </p:spTgt>
                                        </p:tgtEl>
                                        <p:attrNameLst>
                                          <p:attrName>style.visibility</p:attrName>
                                        </p:attrNameLst>
                                      </p:cBhvr>
                                      <p:to>
                                        <p:strVal val="visible"/>
                                      </p:to>
                                    </p:set>
                                    <p:anim calcmode="lin" valueType="num">
                                      <p:cBhvr additive="base">
                                        <p:cTn id="37" dur="500" fill="hold"/>
                                        <p:tgtEl>
                                          <p:spTgt spid="4">
                                            <p:graphicEl>
                                              <a:dgm id="{DD084C10-A0FC-4498-A3B8-C2A2C8D1BA59}"/>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graphicEl>
                                              <a:dgm id="{DD084C10-A0FC-4498-A3B8-C2A2C8D1BA59}"/>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B0F0"/>
          </a:solidFill>
        </p:spPr>
        <p:txBody>
          <a:bodyPr/>
          <a:lstStyle/>
          <a:p>
            <a:r>
              <a:rPr lang="en-IN" dirty="0"/>
              <a:t>Commodity Specific Issues</a:t>
            </a:r>
          </a:p>
        </p:txBody>
      </p:sp>
      <p:graphicFrame>
        <p:nvGraphicFramePr>
          <p:cNvPr id="4" name="Content Placeholder 3"/>
          <p:cNvGraphicFramePr>
            <a:graphicFrameLocks noGrp="1"/>
          </p:cNvGraphicFramePr>
          <p:nvPr>
            <p:ph idx="1"/>
          </p:nvPr>
        </p:nvGraphicFramePr>
        <p:xfrm>
          <a:off x="457200" y="1600200"/>
          <a:ext cx="8229600"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graphicEl>
                                              <a:dgm id="{CEF4766E-CC89-490D-ABCD-AE040D18B054}"/>
                                            </p:graphicEl>
                                          </p:spTgt>
                                        </p:tgtEl>
                                        <p:attrNameLst>
                                          <p:attrName>style.visibility</p:attrName>
                                        </p:attrNameLst>
                                      </p:cBhvr>
                                      <p:to>
                                        <p:strVal val="visible"/>
                                      </p:to>
                                    </p:set>
                                    <p:anim calcmode="lin" valueType="num">
                                      <p:cBhvr additive="base">
                                        <p:cTn id="7" dur="500" fill="hold"/>
                                        <p:tgtEl>
                                          <p:spTgt spid="4">
                                            <p:graphicEl>
                                              <a:dgm id="{CEF4766E-CC89-490D-ABCD-AE040D18B054}"/>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CEF4766E-CC89-490D-ABCD-AE040D18B054}"/>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graphicEl>
                                              <a:dgm id="{1E788080-52DE-4AEF-860B-AD68B3C1DA90}"/>
                                            </p:graphicEl>
                                          </p:spTgt>
                                        </p:tgtEl>
                                        <p:attrNameLst>
                                          <p:attrName>style.visibility</p:attrName>
                                        </p:attrNameLst>
                                      </p:cBhvr>
                                      <p:to>
                                        <p:strVal val="visible"/>
                                      </p:to>
                                    </p:set>
                                    <p:anim calcmode="lin" valueType="num">
                                      <p:cBhvr additive="base">
                                        <p:cTn id="13" dur="500" fill="hold"/>
                                        <p:tgtEl>
                                          <p:spTgt spid="4">
                                            <p:graphicEl>
                                              <a:dgm id="{1E788080-52DE-4AEF-860B-AD68B3C1DA90}"/>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graphicEl>
                                              <a:dgm id="{1E788080-52DE-4AEF-860B-AD68B3C1DA90}"/>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graphicEl>
                                              <a:dgm id="{82A54AFC-B50E-4D71-9440-612BFF3CD262}"/>
                                            </p:graphicEl>
                                          </p:spTgt>
                                        </p:tgtEl>
                                        <p:attrNameLst>
                                          <p:attrName>style.visibility</p:attrName>
                                        </p:attrNameLst>
                                      </p:cBhvr>
                                      <p:to>
                                        <p:strVal val="visible"/>
                                      </p:to>
                                    </p:set>
                                    <p:anim calcmode="lin" valueType="num">
                                      <p:cBhvr additive="base">
                                        <p:cTn id="19" dur="500" fill="hold"/>
                                        <p:tgtEl>
                                          <p:spTgt spid="4">
                                            <p:graphicEl>
                                              <a:dgm id="{82A54AFC-B50E-4D71-9440-612BFF3CD262}"/>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graphicEl>
                                              <a:dgm id="{82A54AFC-B50E-4D71-9440-612BFF3CD262}"/>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graphicEl>
                                              <a:dgm id="{3F0DD066-0FF0-4725-A586-A4F9D11217A0}"/>
                                            </p:graphicEl>
                                          </p:spTgt>
                                        </p:tgtEl>
                                        <p:attrNameLst>
                                          <p:attrName>style.visibility</p:attrName>
                                        </p:attrNameLst>
                                      </p:cBhvr>
                                      <p:to>
                                        <p:strVal val="visible"/>
                                      </p:to>
                                    </p:set>
                                    <p:anim calcmode="lin" valueType="num">
                                      <p:cBhvr additive="base">
                                        <p:cTn id="25" dur="500" fill="hold"/>
                                        <p:tgtEl>
                                          <p:spTgt spid="4">
                                            <p:graphicEl>
                                              <a:dgm id="{3F0DD066-0FF0-4725-A586-A4F9D11217A0}"/>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graphicEl>
                                              <a:dgm id="{3F0DD066-0FF0-4725-A586-A4F9D11217A0}"/>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graphicEl>
                                              <a:dgm id="{B0C440D1-EDDD-44D2-B783-6DBF84046BF3}"/>
                                            </p:graphicEl>
                                          </p:spTgt>
                                        </p:tgtEl>
                                        <p:attrNameLst>
                                          <p:attrName>style.visibility</p:attrName>
                                        </p:attrNameLst>
                                      </p:cBhvr>
                                      <p:to>
                                        <p:strVal val="visible"/>
                                      </p:to>
                                    </p:set>
                                    <p:anim calcmode="lin" valueType="num">
                                      <p:cBhvr additive="base">
                                        <p:cTn id="31" dur="500" fill="hold"/>
                                        <p:tgtEl>
                                          <p:spTgt spid="4">
                                            <p:graphicEl>
                                              <a:dgm id="{B0C440D1-EDDD-44D2-B783-6DBF84046BF3}"/>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graphicEl>
                                              <a:dgm id="{B0C440D1-EDDD-44D2-B783-6DBF84046BF3}"/>
                                            </p:graphic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graphicEl>
                                              <a:dgm id="{339A4A3A-E3E6-47A2-8BFE-9CA3307C7BC6}"/>
                                            </p:graphicEl>
                                          </p:spTgt>
                                        </p:tgtEl>
                                        <p:attrNameLst>
                                          <p:attrName>style.visibility</p:attrName>
                                        </p:attrNameLst>
                                      </p:cBhvr>
                                      <p:to>
                                        <p:strVal val="visible"/>
                                      </p:to>
                                    </p:set>
                                    <p:anim calcmode="lin" valueType="num">
                                      <p:cBhvr additive="base">
                                        <p:cTn id="37" dur="500" fill="hold"/>
                                        <p:tgtEl>
                                          <p:spTgt spid="4">
                                            <p:graphicEl>
                                              <a:dgm id="{339A4A3A-E3E6-47A2-8BFE-9CA3307C7BC6}"/>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graphicEl>
                                              <a:dgm id="{339A4A3A-E3E6-47A2-8BFE-9CA3307C7BC6}"/>
                                            </p:graphic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graphicEl>
                                              <a:dgm id="{DDCA441B-3DC6-40FA-B951-82BD021E96B1}"/>
                                            </p:graphicEl>
                                          </p:spTgt>
                                        </p:tgtEl>
                                        <p:attrNameLst>
                                          <p:attrName>style.visibility</p:attrName>
                                        </p:attrNameLst>
                                      </p:cBhvr>
                                      <p:to>
                                        <p:strVal val="visible"/>
                                      </p:to>
                                    </p:set>
                                    <p:anim calcmode="lin" valueType="num">
                                      <p:cBhvr additive="base">
                                        <p:cTn id="43" dur="500" fill="hold"/>
                                        <p:tgtEl>
                                          <p:spTgt spid="4">
                                            <p:graphicEl>
                                              <a:dgm id="{DDCA441B-3DC6-40FA-B951-82BD021E96B1}"/>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graphicEl>
                                              <a:dgm id="{DDCA441B-3DC6-40FA-B951-82BD021E96B1}"/>
                                            </p:graphic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graphicEl>
                                              <a:dgm id="{C77CB22C-A91F-494B-9964-44D0B80B9FF9}"/>
                                            </p:graphicEl>
                                          </p:spTgt>
                                        </p:tgtEl>
                                        <p:attrNameLst>
                                          <p:attrName>style.visibility</p:attrName>
                                        </p:attrNameLst>
                                      </p:cBhvr>
                                      <p:to>
                                        <p:strVal val="visible"/>
                                      </p:to>
                                    </p:set>
                                    <p:anim calcmode="lin" valueType="num">
                                      <p:cBhvr additive="base">
                                        <p:cTn id="49" dur="500" fill="hold"/>
                                        <p:tgtEl>
                                          <p:spTgt spid="4">
                                            <p:graphicEl>
                                              <a:dgm id="{C77CB22C-A91F-494B-9964-44D0B80B9FF9}"/>
                                            </p:graphic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graphicEl>
                                              <a:dgm id="{C77CB22C-A91F-494B-9964-44D0B80B9FF9}"/>
                                            </p:graphic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
                                            <p:graphicEl>
                                              <a:dgm id="{754DDF1D-27DF-4F65-9830-83D3FD5D1D22}"/>
                                            </p:graphicEl>
                                          </p:spTgt>
                                        </p:tgtEl>
                                        <p:attrNameLst>
                                          <p:attrName>style.visibility</p:attrName>
                                        </p:attrNameLst>
                                      </p:cBhvr>
                                      <p:to>
                                        <p:strVal val="visible"/>
                                      </p:to>
                                    </p:set>
                                    <p:anim calcmode="lin" valueType="num">
                                      <p:cBhvr additive="base">
                                        <p:cTn id="55" dur="500" fill="hold"/>
                                        <p:tgtEl>
                                          <p:spTgt spid="4">
                                            <p:graphicEl>
                                              <a:dgm id="{754DDF1D-27DF-4F65-9830-83D3FD5D1D22}"/>
                                            </p:graphic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graphicEl>
                                              <a:dgm id="{754DDF1D-27DF-4F65-9830-83D3FD5D1D22}"/>
                                            </p:graphic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4">
                                            <p:graphicEl>
                                              <a:dgm id="{1ED760C8-D6C7-471A-9E37-FF20BAD2A758}"/>
                                            </p:graphicEl>
                                          </p:spTgt>
                                        </p:tgtEl>
                                        <p:attrNameLst>
                                          <p:attrName>style.visibility</p:attrName>
                                        </p:attrNameLst>
                                      </p:cBhvr>
                                      <p:to>
                                        <p:strVal val="visible"/>
                                      </p:to>
                                    </p:set>
                                    <p:anim calcmode="lin" valueType="num">
                                      <p:cBhvr additive="base">
                                        <p:cTn id="61" dur="500" fill="hold"/>
                                        <p:tgtEl>
                                          <p:spTgt spid="4">
                                            <p:graphicEl>
                                              <a:dgm id="{1ED760C8-D6C7-471A-9E37-FF20BAD2A758}"/>
                                            </p:graphicEl>
                                          </p:spTgt>
                                        </p:tgtEl>
                                        <p:attrNameLst>
                                          <p:attrName>ppt_x</p:attrName>
                                        </p:attrNameLst>
                                      </p:cBhvr>
                                      <p:tavLst>
                                        <p:tav tm="0">
                                          <p:val>
                                            <p:strVal val="#ppt_x"/>
                                          </p:val>
                                        </p:tav>
                                        <p:tav tm="100000">
                                          <p:val>
                                            <p:strVal val="#ppt_x"/>
                                          </p:val>
                                        </p:tav>
                                      </p:tavLst>
                                    </p:anim>
                                    <p:anim calcmode="lin" valueType="num">
                                      <p:cBhvr additive="base">
                                        <p:cTn id="62" dur="500" fill="hold"/>
                                        <p:tgtEl>
                                          <p:spTgt spid="4">
                                            <p:graphicEl>
                                              <a:dgm id="{1ED760C8-D6C7-471A-9E37-FF20BAD2A758}"/>
                                            </p:graphic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4">
                                            <p:graphicEl>
                                              <a:dgm id="{5BFFA1F1-6CBB-4F25-A753-30A3565224F7}"/>
                                            </p:graphicEl>
                                          </p:spTgt>
                                        </p:tgtEl>
                                        <p:attrNameLst>
                                          <p:attrName>style.visibility</p:attrName>
                                        </p:attrNameLst>
                                      </p:cBhvr>
                                      <p:to>
                                        <p:strVal val="visible"/>
                                      </p:to>
                                    </p:set>
                                    <p:anim calcmode="lin" valueType="num">
                                      <p:cBhvr additive="base">
                                        <p:cTn id="67" dur="500" fill="hold"/>
                                        <p:tgtEl>
                                          <p:spTgt spid="4">
                                            <p:graphicEl>
                                              <a:dgm id="{5BFFA1F1-6CBB-4F25-A753-30A3565224F7}"/>
                                            </p:graphicEl>
                                          </p:spTgt>
                                        </p:tgtEl>
                                        <p:attrNameLst>
                                          <p:attrName>ppt_x</p:attrName>
                                        </p:attrNameLst>
                                      </p:cBhvr>
                                      <p:tavLst>
                                        <p:tav tm="0">
                                          <p:val>
                                            <p:strVal val="#ppt_x"/>
                                          </p:val>
                                        </p:tav>
                                        <p:tav tm="100000">
                                          <p:val>
                                            <p:strVal val="#ppt_x"/>
                                          </p:val>
                                        </p:tav>
                                      </p:tavLst>
                                    </p:anim>
                                    <p:anim calcmode="lin" valueType="num">
                                      <p:cBhvr additive="base">
                                        <p:cTn id="68" dur="500" fill="hold"/>
                                        <p:tgtEl>
                                          <p:spTgt spid="4">
                                            <p:graphicEl>
                                              <a:dgm id="{5BFFA1F1-6CBB-4F25-A753-30A3565224F7}"/>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B0F0"/>
          </a:solidFill>
        </p:spPr>
        <p:txBody>
          <a:bodyPr/>
          <a:lstStyle/>
          <a:p>
            <a:r>
              <a:rPr lang="en-IN" dirty="0"/>
              <a:t>Pricing Issues</a:t>
            </a:r>
          </a:p>
        </p:txBody>
      </p:sp>
      <p:graphicFrame>
        <p:nvGraphicFramePr>
          <p:cNvPr id="4" name="Content Placeholder 3"/>
          <p:cNvGraphicFramePr>
            <a:graphicFrameLocks noGrp="1"/>
          </p:cNvGraphicFramePr>
          <p:nvPr>
            <p:ph idx="1"/>
          </p:nvPr>
        </p:nvGraphicFramePr>
        <p:xfrm>
          <a:off x="457200" y="1600200"/>
          <a:ext cx="82296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graphicEl>
                                              <a:dgm id="{183F1071-A728-4920-B0B4-F653FDD6D9FD}"/>
                                            </p:graphicEl>
                                          </p:spTgt>
                                        </p:tgtEl>
                                        <p:attrNameLst>
                                          <p:attrName>style.visibility</p:attrName>
                                        </p:attrNameLst>
                                      </p:cBhvr>
                                      <p:to>
                                        <p:strVal val="visible"/>
                                      </p:to>
                                    </p:set>
                                    <p:anim calcmode="lin" valueType="num">
                                      <p:cBhvr additive="base">
                                        <p:cTn id="7" dur="500" fill="hold"/>
                                        <p:tgtEl>
                                          <p:spTgt spid="4">
                                            <p:graphicEl>
                                              <a:dgm id="{183F1071-A728-4920-B0B4-F653FDD6D9FD}"/>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183F1071-A728-4920-B0B4-F653FDD6D9FD}"/>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graphicEl>
                                              <a:dgm id="{A5350E13-3011-4F94-A06E-04332000F0B3}"/>
                                            </p:graphicEl>
                                          </p:spTgt>
                                        </p:tgtEl>
                                        <p:attrNameLst>
                                          <p:attrName>style.visibility</p:attrName>
                                        </p:attrNameLst>
                                      </p:cBhvr>
                                      <p:to>
                                        <p:strVal val="visible"/>
                                      </p:to>
                                    </p:set>
                                    <p:anim calcmode="lin" valueType="num">
                                      <p:cBhvr additive="base">
                                        <p:cTn id="13" dur="500" fill="hold"/>
                                        <p:tgtEl>
                                          <p:spTgt spid="4">
                                            <p:graphicEl>
                                              <a:dgm id="{A5350E13-3011-4F94-A06E-04332000F0B3}"/>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graphicEl>
                                              <a:dgm id="{A5350E13-3011-4F94-A06E-04332000F0B3}"/>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graphicEl>
                                              <a:dgm id="{8CC721C8-FE4C-42BC-9CA3-D70AE85C3FAB}"/>
                                            </p:graphicEl>
                                          </p:spTgt>
                                        </p:tgtEl>
                                        <p:attrNameLst>
                                          <p:attrName>style.visibility</p:attrName>
                                        </p:attrNameLst>
                                      </p:cBhvr>
                                      <p:to>
                                        <p:strVal val="visible"/>
                                      </p:to>
                                    </p:set>
                                    <p:anim calcmode="lin" valueType="num">
                                      <p:cBhvr additive="base">
                                        <p:cTn id="19" dur="500" fill="hold"/>
                                        <p:tgtEl>
                                          <p:spTgt spid="4">
                                            <p:graphicEl>
                                              <a:dgm id="{8CC721C8-FE4C-42BC-9CA3-D70AE85C3FAB}"/>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graphicEl>
                                              <a:dgm id="{8CC721C8-FE4C-42BC-9CA3-D70AE85C3FAB}"/>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graphicEl>
                                              <a:dgm id="{A239B19C-60B4-45E7-84DB-1632167E89BA}"/>
                                            </p:graphicEl>
                                          </p:spTgt>
                                        </p:tgtEl>
                                        <p:attrNameLst>
                                          <p:attrName>style.visibility</p:attrName>
                                        </p:attrNameLst>
                                      </p:cBhvr>
                                      <p:to>
                                        <p:strVal val="visible"/>
                                      </p:to>
                                    </p:set>
                                    <p:anim calcmode="lin" valueType="num">
                                      <p:cBhvr additive="base">
                                        <p:cTn id="25" dur="500" fill="hold"/>
                                        <p:tgtEl>
                                          <p:spTgt spid="4">
                                            <p:graphicEl>
                                              <a:dgm id="{A239B19C-60B4-45E7-84DB-1632167E89BA}"/>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graphicEl>
                                              <a:dgm id="{A239B19C-60B4-45E7-84DB-1632167E89BA}"/>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graphicEl>
                                              <a:dgm id="{79BD8E7A-DB5B-4150-871B-A309FE020AAC}"/>
                                            </p:graphicEl>
                                          </p:spTgt>
                                        </p:tgtEl>
                                        <p:attrNameLst>
                                          <p:attrName>style.visibility</p:attrName>
                                        </p:attrNameLst>
                                      </p:cBhvr>
                                      <p:to>
                                        <p:strVal val="visible"/>
                                      </p:to>
                                    </p:set>
                                    <p:anim calcmode="lin" valueType="num">
                                      <p:cBhvr additive="base">
                                        <p:cTn id="31" dur="500" fill="hold"/>
                                        <p:tgtEl>
                                          <p:spTgt spid="4">
                                            <p:graphicEl>
                                              <a:dgm id="{79BD8E7A-DB5B-4150-871B-A309FE020AAC}"/>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graphicEl>
                                              <a:dgm id="{79BD8E7A-DB5B-4150-871B-A309FE020AAC}"/>
                                            </p:graphic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graphicEl>
                                              <a:dgm id="{20859E1D-3281-4057-B005-28D4C7527CF1}"/>
                                            </p:graphicEl>
                                          </p:spTgt>
                                        </p:tgtEl>
                                        <p:attrNameLst>
                                          <p:attrName>style.visibility</p:attrName>
                                        </p:attrNameLst>
                                      </p:cBhvr>
                                      <p:to>
                                        <p:strVal val="visible"/>
                                      </p:to>
                                    </p:set>
                                    <p:anim calcmode="lin" valueType="num">
                                      <p:cBhvr additive="base">
                                        <p:cTn id="37" dur="500" fill="hold"/>
                                        <p:tgtEl>
                                          <p:spTgt spid="4">
                                            <p:graphicEl>
                                              <a:dgm id="{20859E1D-3281-4057-B005-28D4C7527CF1}"/>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graphicEl>
                                              <a:dgm id="{20859E1D-3281-4057-B005-28D4C7527CF1}"/>
                                            </p:graphic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graphicEl>
                                              <a:dgm id="{9B9106C1-18A9-4BE4-88AF-66FBEF1B6DB4}"/>
                                            </p:graphicEl>
                                          </p:spTgt>
                                        </p:tgtEl>
                                        <p:attrNameLst>
                                          <p:attrName>style.visibility</p:attrName>
                                        </p:attrNameLst>
                                      </p:cBhvr>
                                      <p:to>
                                        <p:strVal val="visible"/>
                                      </p:to>
                                    </p:set>
                                    <p:anim calcmode="lin" valueType="num">
                                      <p:cBhvr additive="base">
                                        <p:cTn id="43" dur="500" fill="hold"/>
                                        <p:tgtEl>
                                          <p:spTgt spid="4">
                                            <p:graphicEl>
                                              <a:dgm id="{9B9106C1-18A9-4BE4-88AF-66FBEF1B6DB4}"/>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graphicEl>
                                              <a:dgm id="{9B9106C1-18A9-4BE4-88AF-66FBEF1B6DB4}"/>
                                            </p:graphic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graphicEl>
                                              <a:dgm id="{E846467B-A60A-4060-A49F-BB4454F134A6}"/>
                                            </p:graphicEl>
                                          </p:spTgt>
                                        </p:tgtEl>
                                        <p:attrNameLst>
                                          <p:attrName>style.visibility</p:attrName>
                                        </p:attrNameLst>
                                      </p:cBhvr>
                                      <p:to>
                                        <p:strVal val="visible"/>
                                      </p:to>
                                    </p:set>
                                    <p:anim calcmode="lin" valueType="num">
                                      <p:cBhvr additive="base">
                                        <p:cTn id="49" dur="500" fill="hold"/>
                                        <p:tgtEl>
                                          <p:spTgt spid="4">
                                            <p:graphicEl>
                                              <a:dgm id="{E846467B-A60A-4060-A49F-BB4454F134A6}"/>
                                            </p:graphic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graphicEl>
                                              <a:dgm id="{E846467B-A60A-4060-A49F-BB4454F134A6}"/>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B0F0"/>
          </a:solidFill>
        </p:spPr>
        <p:txBody>
          <a:bodyPr/>
          <a:lstStyle/>
          <a:p>
            <a:r>
              <a:rPr lang="en-IN" dirty="0"/>
              <a:t>Risk Management</a:t>
            </a:r>
          </a:p>
        </p:txBody>
      </p:sp>
      <p:graphicFrame>
        <p:nvGraphicFramePr>
          <p:cNvPr id="4" name="Content Placeholder 3"/>
          <p:cNvGraphicFramePr>
            <a:graphicFrameLocks noGrp="1"/>
          </p:cNvGraphicFramePr>
          <p:nvPr>
            <p:ph idx="1"/>
          </p:nvPr>
        </p:nvGraphicFramePr>
        <p:xfrm>
          <a:off x="457200" y="1600200"/>
          <a:ext cx="82296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graphicEl>
                                              <a:dgm id="{DAF20C98-25FD-420D-92DA-64132EE7E9B9}"/>
                                            </p:graphicEl>
                                          </p:spTgt>
                                        </p:tgtEl>
                                        <p:attrNameLst>
                                          <p:attrName>style.visibility</p:attrName>
                                        </p:attrNameLst>
                                      </p:cBhvr>
                                      <p:to>
                                        <p:strVal val="visible"/>
                                      </p:to>
                                    </p:set>
                                    <p:anim calcmode="lin" valueType="num">
                                      <p:cBhvr additive="base">
                                        <p:cTn id="7" dur="500" fill="hold"/>
                                        <p:tgtEl>
                                          <p:spTgt spid="4">
                                            <p:graphicEl>
                                              <a:dgm id="{DAF20C98-25FD-420D-92DA-64132EE7E9B9}"/>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DAF20C98-25FD-420D-92DA-64132EE7E9B9}"/>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graphicEl>
                                              <a:dgm id="{F433B7D8-58C6-4B97-AF5F-F64C6E0787EA}"/>
                                            </p:graphicEl>
                                          </p:spTgt>
                                        </p:tgtEl>
                                        <p:attrNameLst>
                                          <p:attrName>style.visibility</p:attrName>
                                        </p:attrNameLst>
                                      </p:cBhvr>
                                      <p:to>
                                        <p:strVal val="visible"/>
                                      </p:to>
                                    </p:set>
                                    <p:anim calcmode="lin" valueType="num">
                                      <p:cBhvr additive="base">
                                        <p:cTn id="13" dur="500" fill="hold"/>
                                        <p:tgtEl>
                                          <p:spTgt spid="4">
                                            <p:graphicEl>
                                              <a:dgm id="{F433B7D8-58C6-4B97-AF5F-F64C6E0787EA}"/>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graphicEl>
                                              <a:dgm id="{F433B7D8-58C6-4B97-AF5F-F64C6E0787EA}"/>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graphicEl>
                                              <a:dgm id="{09121BC0-0984-4FBA-B90A-CAF8FC693586}"/>
                                            </p:graphicEl>
                                          </p:spTgt>
                                        </p:tgtEl>
                                        <p:attrNameLst>
                                          <p:attrName>style.visibility</p:attrName>
                                        </p:attrNameLst>
                                      </p:cBhvr>
                                      <p:to>
                                        <p:strVal val="visible"/>
                                      </p:to>
                                    </p:set>
                                    <p:anim calcmode="lin" valueType="num">
                                      <p:cBhvr additive="base">
                                        <p:cTn id="19" dur="500" fill="hold"/>
                                        <p:tgtEl>
                                          <p:spTgt spid="4">
                                            <p:graphicEl>
                                              <a:dgm id="{09121BC0-0984-4FBA-B90A-CAF8FC693586}"/>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graphicEl>
                                              <a:dgm id="{09121BC0-0984-4FBA-B90A-CAF8FC693586}"/>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graphicEl>
                                              <a:dgm id="{8902B8C8-8BA6-4F70-ABC2-F70B521BA752}"/>
                                            </p:graphicEl>
                                          </p:spTgt>
                                        </p:tgtEl>
                                        <p:attrNameLst>
                                          <p:attrName>style.visibility</p:attrName>
                                        </p:attrNameLst>
                                      </p:cBhvr>
                                      <p:to>
                                        <p:strVal val="visible"/>
                                      </p:to>
                                    </p:set>
                                    <p:anim calcmode="lin" valueType="num">
                                      <p:cBhvr additive="base">
                                        <p:cTn id="25" dur="500" fill="hold"/>
                                        <p:tgtEl>
                                          <p:spTgt spid="4">
                                            <p:graphicEl>
                                              <a:dgm id="{8902B8C8-8BA6-4F70-ABC2-F70B521BA752}"/>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graphicEl>
                                              <a:dgm id="{8902B8C8-8BA6-4F70-ABC2-F70B521BA752}"/>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graphicEl>
                                              <a:dgm id="{16691067-3BF4-4CB5-936E-D6BC9B18773E}"/>
                                            </p:graphicEl>
                                          </p:spTgt>
                                        </p:tgtEl>
                                        <p:attrNameLst>
                                          <p:attrName>style.visibility</p:attrName>
                                        </p:attrNameLst>
                                      </p:cBhvr>
                                      <p:to>
                                        <p:strVal val="visible"/>
                                      </p:to>
                                    </p:set>
                                    <p:anim calcmode="lin" valueType="num">
                                      <p:cBhvr additive="base">
                                        <p:cTn id="31" dur="500" fill="hold"/>
                                        <p:tgtEl>
                                          <p:spTgt spid="4">
                                            <p:graphicEl>
                                              <a:dgm id="{16691067-3BF4-4CB5-936E-D6BC9B18773E}"/>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graphicEl>
                                              <a:dgm id="{16691067-3BF4-4CB5-936E-D6BC9B18773E}"/>
                                            </p:graphic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graphicEl>
                                              <a:dgm id="{F1796A37-AB98-4CE1-9D48-CFCBFAD85B73}"/>
                                            </p:graphicEl>
                                          </p:spTgt>
                                        </p:tgtEl>
                                        <p:attrNameLst>
                                          <p:attrName>style.visibility</p:attrName>
                                        </p:attrNameLst>
                                      </p:cBhvr>
                                      <p:to>
                                        <p:strVal val="visible"/>
                                      </p:to>
                                    </p:set>
                                    <p:anim calcmode="lin" valueType="num">
                                      <p:cBhvr additive="base">
                                        <p:cTn id="37" dur="500" fill="hold"/>
                                        <p:tgtEl>
                                          <p:spTgt spid="4">
                                            <p:graphicEl>
                                              <a:dgm id="{F1796A37-AB98-4CE1-9D48-CFCBFAD85B73}"/>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graphicEl>
                                              <a:dgm id="{F1796A37-AB98-4CE1-9D48-CFCBFAD85B73}"/>
                                            </p:graphic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graphicEl>
                                              <a:dgm id="{AD4477B0-41B6-4BA6-A98A-BF369D6A6B59}"/>
                                            </p:graphicEl>
                                          </p:spTgt>
                                        </p:tgtEl>
                                        <p:attrNameLst>
                                          <p:attrName>style.visibility</p:attrName>
                                        </p:attrNameLst>
                                      </p:cBhvr>
                                      <p:to>
                                        <p:strVal val="visible"/>
                                      </p:to>
                                    </p:set>
                                    <p:anim calcmode="lin" valueType="num">
                                      <p:cBhvr additive="base">
                                        <p:cTn id="43" dur="500" fill="hold"/>
                                        <p:tgtEl>
                                          <p:spTgt spid="4">
                                            <p:graphicEl>
                                              <a:dgm id="{AD4477B0-41B6-4BA6-A98A-BF369D6A6B59}"/>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graphicEl>
                                              <a:dgm id="{AD4477B0-41B6-4BA6-A98A-BF369D6A6B59}"/>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solidFill>
        </p:spPr>
        <p:txBody>
          <a:bodyPr/>
          <a:lstStyle/>
          <a:p>
            <a:r>
              <a:rPr lang="en-IN" dirty="0"/>
              <a:t>Type of Assets</a:t>
            </a:r>
          </a:p>
        </p:txBody>
      </p:sp>
      <p:sp>
        <p:nvSpPr>
          <p:cNvPr id="3" name="Content Placeholder 2"/>
          <p:cNvSpPr>
            <a:spLocks noGrp="1"/>
          </p:cNvSpPr>
          <p:nvPr>
            <p:ph idx="1"/>
          </p:nvPr>
        </p:nvSpPr>
        <p:spPr>
          <a:xfrm>
            <a:off x="457200" y="1600200"/>
            <a:ext cx="8229600" cy="4876800"/>
          </a:xfrm>
        </p:spPr>
        <p:txBody>
          <a:bodyPr>
            <a:normAutofit fontScale="92500" lnSpcReduction="20000"/>
          </a:bodyPr>
          <a:lstStyle/>
          <a:p>
            <a:pPr algn="just"/>
            <a:r>
              <a:rPr lang="en-IN" dirty="0"/>
              <a:t>An investment asset is an asset held for investment by a significant number of people or companies. </a:t>
            </a:r>
          </a:p>
          <a:p>
            <a:pPr algn="just"/>
            <a:r>
              <a:rPr lang="en-IN" dirty="0"/>
              <a:t>A consumption asset is an asset that is nearly always held to be consumed (either directly or in some sort of manufacturing process). </a:t>
            </a:r>
          </a:p>
          <a:p>
            <a:pPr algn="just"/>
            <a:r>
              <a:rPr lang="en-IN" dirty="0"/>
              <a:t>The forward/futures price can be determined from the spot price for an investment asset. </a:t>
            </a:r>
          </a:p>
          <a:p>
            <a:pPr algn="just"/>
            <a:r>
              <a:rPr lang="en-IN" dirty="0"/>
              <a:t>In the case of a consumption asset all that can be determined is an upper bound for the forward/futures price.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graphicFrame>
        <p:nvGraphicFramePr>
          <p:cNvPr id="4" name="Content Placeholder 3"/>
          <p:cNvGraphicFramePr>
            <a:graphicFrameLocks noGrp="1"/>
          </p:cNvGraphicFramePr>
          <p:nvPr>
            <p:ph idx="1"/>
          </p:nvPr>
        </p:nvGraphicFramePr>
        <p:xfrm>
          <a:off x="457200" y="304800"/>
          <a:ext cx="8458200" cy="6226787"/>
        </p:xfrm>
        <a:graphic>
          <a:graphicData uri="http://schemas.openxmlformats.org/drawingml/2006/table">
            <a:tbl>
              <a:tblPr firstRow="1" bandRow="1">
                <a:tableStyleId>{284E427A-3D55-4303-BF80-6455036E1DE7}</a:tableStyleId>
              </a:tblPr>
              <a:tblGrid>
                <a:gridCol w="1722967">
                  <a:extLst>
                    <a:ext uri="{9D8B030D-6E8A-4147-A177-3AD203B41FA5}">
                      <a16:colId xmlns:a16="http://schemas.microsoft.com/office/drawing/2014/main" val="20000"/>
                    </a:ext>
                  </a:extLst>
                </a:gridCol>
                <a:gridCol w="3289300">
                  <a:extLst>
                    <a:ext uri="{9D8B030D-6E8A-4147-A177-3AD203B41FA5}">
                      <a16:colId xmlns:a16="http://schemas.microsoft.com/office/drawing/2014/main" val="20001"/>
                    </a:ext>
                  </a:extLst>
                </a:gridCol>
                <a:gridCol w="3445933">
                  <a:extLst>
                    <a:ext uri="{9D8B030D-6E8A-4147-A177-3AD203B41FA5}">
                      <a16:colId xmlns:a16="http://schemas.microsoft.com/office/drawing/2014/main" val="20002"/>
                    </a:ext>
                  </a:extLst>
                </a:gridCol>
              </a:tblGrid>
              <a:tr h="594136">
                <a:tc>
                  <a:txBody>
                    <a:bodyPr/>
                    <a:lstStyle/>
                    <a:p>
                      <a:pPr algn="ctr"/>
                      <a:r>
                        <a:rPr lang="en-IN" sz="2300" dirty="0">
                          <a:solidFill>
                            <a:schemeClr val="tx1"/>
                          </a:solidFill>
                        </a:rPr>
                        <a:t>Basis</a:t>
                      </a:r>
                    </a:p>
                  </a:txBody>
                  <a:tcPr/>
                </a:tc>
                <a:tc>
                  <a:txBody>
                    <a:bodyPr/>
                    <a:lstStyle/>
                    <a:p>
                      <a:pPr algn="ctr"/>
                      <a:r>
                        <a:rPr lang="en-IN" sz="2300" dirty="0">
                          <a:solidFill>
                            <a:schemeClr val="tx1"/>
                          </a:solidFill>
                        </a:rPr>
                        <a:t>Investment Assets</a:t>
                      </a:r>
                    </a:p>
                  </a:txBody>
                  <a:tcPr/>
                </a:tc>
                <a:tc>
                  <a:txBody>
                    <a:bodyPr/>
                    <a:lstStyle/>
                    <a:p>
                      <a:pPr algn="ctr"/>
                      <a:r>
                        <a:rPr lang="en-IN" sz="2300" dirty="0">
                          <a:solidFill>
                            <a:schemeClr val="tx1"/>
                          </a:solidFill>
                        </a:rPr>
                        <a:t>Consumption Assets</a:t>
                      </a:r>
                    </a:p>
                  </a:txBody>
                  <a:tcPr/>
                </a:tc>
                <a:extLst>
                  <a:ext uri="{0D108BD9-81ED-4DB2-BD59-A6C34878D82A}">
                    <a16:rowId xmlns:a16="http://schemas.microsoft.com/office/drawing/2014/main" val="10000"/>
                  </a:ext>
                </a:extLst>
              </a:tr>
              <a:tr h="1025494">
                <a:tc>
                  <a:txBody>
                    <a:bodyPr/>
                    <a:lstStyle/>
                    <a:p>
                      <a:pPr algn="ctr"/>
                      <a:r>
                        <a:rPr lang="en-IN" sz="2300" b="1" dirty="0">
                          <a:solidFill>
                            <a:schemeClr val="tx1"/>
                          </a:solidFill>
                        </a:rPr>
                        <a:t>Pricing</a:t>
                      </a:r>
                    </a:p>
                  </a:txBody>
                  <a:tcPr anchor="ctr"/>
                </a:tc>
                <a:tc>
                  <a:txBody>
                    <a:bodyPr/>
                    <a:lstStyle/>
                    <a:p>
                      <a:r>
                        <a:rPr lang="en-IN" sz="2300" dirty="0">
                          <a:solidFill>
                            <a:schemeClr val="tx1"/>
                          </a:solidFill>
                        </a:rPr>
                        <a:t>Pricing is influenced by Cost of funds invested.</a:t>
                      </a:r>
                    </a:p>
                  </a:txBody>
                  <a:tcPr anchor="ctr"/>
                </a:tc>
                <a:tc>
                  <a:txBody>
                    <a:bodyPr/>
                    <a:lstStyle/>
                    <a:p>
                      <a:r>
                        <a:rPr lang="en-IN" sz="2300" dirty="0">
                          <a:solidFill>
                            <a:schemeClr val="tx1"/>
                          </a:solidFill>
                        </a:rPr>
                        <a:t>Pricing is influenced by Cost of Storage.</a:t>
                      </a:r>
                    </a:p>
                  </a:txBody>
                  <a:tcPr anchor="ctr"/>
                </a:tc>
                <a:extLst>
                  <a:ext uri="{0D108BD9-81ED-4DB2-BD59-A6C34878D82A}">
                    <a16:rowId xmlns:a16="http://schemas.microsoft.com/office/drawing/2014/main" val="10001"/>
                  </a:ext>
                </a:extLst>
              </a:tr>
              <a:tr h="1530991">
                <a:tc>
                  <a:txBody>
                    <a:bodyPr/>
                    <a:lstStyle/>
                    <a:p>
                      <a:pPr algn="ctr"/>
                      <a:r>
                        <a:rPr lang="en-IN" sz="2300" b="1" dirty="0">
                          <a:solidFill>
                            <a:schemeClr val="tx1"/>
                          </a:solidFill>
                        </a:rPr>
                        <a:t>Holding Cost</a:t>
                      </a:r>
                    </a:p>
                  </a:txBody>
                  <a:tcPr anchor="ctr"/>
                </a:tc>
                <a:tc>
                  <a:txBody>
                    <a:bodyPr/>
                    <a:lstStyle/>
                    <a:p>
                      <a:r>
                        <a:rPr lang="en-IN" sz="2300" dirty="0">
                          <a:solidFill>
                            <a:schemeClr val="tx1"/>
                          </a:solidFill>
                        </a:rPr>
                        <a:t>The holding cost is cost of financing minus dividends returns.</a:t>
                      </a:r>
                    </a:p>
                  </a:txBody>
                  <a:tcPr anchor="ctr"/>
                </a:tc>
                <a:tc>
                  <a:txBody>
                    <a:bodyPr/>
                    <a:lstStyle/>
                    <a:p>
                      <a:r>
                        <a:rPr lang="en-IN" sz="2300" dirty="0">
                          <a:solidFill>
                            <a:schemeClr val="tx1"/>
                          </a:solidFill>
                        </a:rPr>
                        <a:t>The holding cost is the cost of financing plus cost of storage &amp; insurance purchased.</a:t>
                      </a:r>
                    </a:p>
                  </a:txBody>
                  <a:tcPr anchor="ctr"/>
                </a:tc>
                <a:extLst>
                  <a:ext uri="{0D108BD9-81ED-4DB2-BD59-A6C34878D82A}">
                    <a16:rowId xmlns:a16="http://schemas.microsoft.com/office/drawing/2014/main" val="10002"/>
                  </a:ext>
                </a:extLst>
              </a:tr>
              <a:tr h="1171677">
                <a:tc>
                  <a:txBody>
                    <a:bodyPr/>
                    <a:lstStyle/>
                    <a:p>
                      <a:pPr algn="ctr"/>
                      <a:r>
                        <a:rPr lang="en-IN" sz="2300" b="1" dirty="0">
                          <a:solidFill>
                            <a:schemeClr val="tx1"/>
                          </a:solidFill>
                        </a:rPr>
                        <a:t>Storing</a:t>
                      </a:r>
                    </a:p>
                  </a:txBody>
                  <a:tcPr anchor="ctr"/>
                </a:tc>
                <a:tc>
                  <a:txBody>
                    <a:bodyPr/>
                    <a:lstStyle/>
                    <a:p>
                      <a:r>
                        <a:rPr lang="en-IN" sz="2300" dirty="0">
                          <a:solidFill>
                            <a:schemeClr val="tx1"/>
                          </a:solidFill>
                        </a:rPr>
                        <a:t>Storing &amp; maintaining</a:t>
                      </a:r>
                      <a:r>
                        <a:rPr lang="en-IN" sz="2300" baseline="0" dirty="0">
                          <a:solidFill>
                            <a:schemeClr val="tx1"/>
                          </a:solidFill>
                        </a:rPr>
                        <a:t> is relatively easy &amp; cost effective.</a:t>
                      </a:r>
                      <a:endParaRPr lang="en-IN" sz="2300" dirty="0">
                        <a:solidFill>
                          <a:schemeClr val="tx1"/>
                        </a:solidFill>
                      </a:endParaRPr>
                    </a:p>
                  </a:txBody>
                  <a:tcPr anchor="ctr"/>
                </a:tc>
                <a:tc>
                  <a:txBody>
                    <a:bodyPr/>
                    <a:lstStyle/>
                    <a:p>
                      <a:r>
                        <a:rPr lang="en-IN" sz="2300" dirty="0">
                          <a:solidFill>
                            <a:schemeClr val="tx1"/>
                          </a:solidFill>
                        </a:rPr>
                        <a:t>Storing &amp; maintaining is a Risky, tedious &amp; expensive.</a:t>
                      </a:r>
                    </a:p>
                  </a:txBody>
                  <a:tcPr anchor="ctr"/>
                </a:tc>
                <a:extLst>
                  <a:ext uri="{0D108BD9-81ED-4DB2-BD59-A6C34878D82A}">
                    <a16:rowId xmlns:a16="http://schemas.microsoft.com/office/drawing/2014/main" val="10003"/>
                  </a:ext>
                </a:extLst>
              </a:tr>
              <a:tr h="1904489">
                <a:tc>
                  <a:txBody>
                    <a:bodyPr/>
                    <a:lstStyle/>
                    <a:p>
                      <a:pPr algn="ctr"/>
                      <a:r>
                        <a:rPr lang="en-IN" sz="2300" b="1" dirty="0">
                          <a:solidFill>
                            <a:schemeClr val="tx1"/>
                          </a:solidFill>
                        </a:rPr>
                        <a:t>Assumption</a:t>
                      </a:r>
                    </a:p>
                  </a:txBody>
                  <a:tcPr anchor="ctr"/>
                </a:tc>
                <a:tc>
                  <a:txBody>
                    <a:bodyPr/>
                    <a:lstStyle/>
                    <a:p>
                      <a:r>
                        <a:rPr lang="en-IN" sz="2300" dirty="0">
                          <a:solidFill>
                            <a:schemeClr val="tx1"/>
                          </a:solidFill>
                        </a:rPr>
                        <a:t>Position assumed to be carried for</a:t>
                      </a:r>
                      <a:r>
                        <a:rPr lang="en-IN" sz="2300" baseline="0" dirty="0">
                          <a:solidFill>
                            <a:schemeClr val="tx1"/>
                          </a:solidFill>
                        </a:rPr>
                        <a:t> longer period in anticipation of gains/ appreciation.</a:t>
                      </a:r>
                      <a:endParaRPr lang="en-IN" sz="2300" dirty="0">
                        <a:solidFill>
                          <a:schemeClr val="tx1"/>
                        </a:solidFill>
                      </a:endParaRPr>
                    </a:p>
                  </a:txBody>
                  <a:tcPr anchor="ctr"/>
                </a:tc>
                <a:tc>
                  <a:txBody>
                    <a:bodyPr/>
                    <a:lstStyle/>
                    <a:p>
                      <a:r>
                        <a:rPr lang="en-IN" sz="2300" dirty="0">
                          <a:solidFill>
                            <a:schemeClr val="tx1"/>
                          </a:solidFill>
                        </a:rPr>
                        <a:t>Position assumed</a:t>
                      </a:r>
                      <a:r>
                        <a:rPr lang="en-IN" sz="2300" baseline="0" dirty="0">
                          <a:solidFill>
                            <a:schemeClr val="tx1"/>
                          </a:solidFill>
                        </a:rPr>
                        <a:t> to be carried for relatively shorter period, in anticipation of gains/ appreciation.</a:t>
                      </a:r>
                      <a:endParaRPr lang="en-IN" sz="2300" dirty="0">
                        <a:solidFill>
                          <a:schemeClr val="tx1"/>
                        </a:solidFill>
                      </a:endParaRPr>
                    </a:p>
                  </a:txBody>
                  <a:tcPr anchor="ctr"/>
                </a:tc>
                <a:extLst>
                  <a:ext uri="{0D108BD9-81ED-4DB2-BD59-A6C34878D82A}">
                    <a16:rowId xmlns:a16="http://schemas.microsoft.com/office/drawing/2014/main" val="10004"/>
                  </a:ext>
                </a:extLst>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solidFill>
        </p:spPr>
        <p:txBody>
          <a:bodyPr/>
          <a:lstStyle/>
          <a:p>
            <a:r>
              <a:rPr lang="en-IN" dirty="0"/>
              <a:t>Cost of Carry Model</a:t>
            </a:r>
          </a:p>
        </p:txBody>
      </p:sp>
      <p:sp>
        <p:nvSpPr>
          <p:cNvPr id="3" name="Content Placeholder 2"/>
          <p:cNvSpPr>
            <a:spLocks noGrp="1"/>
          </p:cNvSpPr>
          <p:nvPr>
            <p:ph idx="1"/>
          </p:nvPr>
        </p:nvSpPr>
        <p:spPr>
          <a:xfrm>
            <a:off x="457200" y="1600200"/>
            <a:ext cx="8229600" cy="4876800"/>
          </a:xfrm>
        </p:spPr>
        <p:txBody>
          <a:bodyPr>
            <a:noAutofit/>
          </a:bodyPr>
          <a:lstStyle/>
          <a:p>
            <a:pPr algn="just"/>
            <a:r>
              <a:rPr lang="en-IN" sz="2400" dirty="0"/>
              <a:t>Cost of carry can be defined simply as the net cost of holding a position. </a:t>
            </a:r>
          </a:p>
          <a:p>
            <a:pPr algn="just"/>
            <a:r>
              <a:rPr lang="en-IN" sz="2400" dirty="0"/>
              <a:t>The most widely used model for pricing futures contracts, the term is used in capital markets to define the difference between the cost of a particular asset and the returns generated on it over a particular period. </a:t>
            </a:r>
          </a:p>
          <a:p>
            <a:pPr algn="just"/>
            <a:r>
              <a:rPr lang="en-IN" sz="2400" dirty="0"/>
              <a:t>It can also be defined as the difference between the interest generated on a cash asset and the cost of funds to finance that instrument.</a:t>
            </a:r>
          </a:p>
          <a:p>
            <a:pPr algn="just"/>
            <a:r>
              <a:rPr lang="en-IN" sz="2400" dirty="0"/>
              <a:t>In the commodity market, it is the cost of holding an asset in physical form, including insurance payments.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304800"/>
            <a:ext cx="8229600" cy="6172200"/>
          </a:xfrm>
        </p:spPr>
        <p:txBody>
          <a:bodyPr>
            <a:normAutofit fontScale="85000" lnSpcReduction="20000"/>
          </a:bodyPr>
          <a:lstStyle/>
          <a:p>
            <a:pPr algn="just"/>
            <a:r>
              <a:rPr lang="en-IN" dirty="0"/>
              <a:t>In the derivatives market, it includes interest expenses on margin accounts, which is the cost incurred on an underlying security or index until the expiry of the futures contract. </a:t>
            </a:r>
          </a:p>
          <a:p>
            <a:pPr algn="just"/>
            <a:r>
              <a:rPr lang="en-IN" dirty="0"/>
              <a:t>The cost also includes economic costs, such as the opportunity costs associated with taking the initial position.</a:t>
            </a:r>
          </a:p>
          <a:p>
            <a:pPr algn="just"/>
            <a:r>
              <a:rPr lang="en-IN" b="1" dirty="0"/>
              <a:t>Formula:</a:t>
            </a:r>
            <a:br>
              <a:rPr lang="en-IN" dirty="0"/>
            </a:br>
            <a:r>
              <a:rPr lang="en-IN" dirty="0"/>
              <a:t>Futures price = Spot price + cost of carry</a:t>
            </a:r>
            <a:br>
              <a:rPr lang="en-IN" dirty="0"/>
            </a:br>
            <a:r>
              <a:rPr lang="en-IN" b="1" dirty="0">
                <a:solidFill>
                  <a:srgbClr val="FF0000"/>
                </a:solidFill>
              </a:rPr>
              <a:t>Or</a:t>
            </a:r>
            <a:r>
              <a:rPr lang="en-IN" dirty="0"/>
              <a:t> cost of carry = Futures price – spot price</a:t>
            </a:r>
          </a:p>
          <a:p>
            <a:pPr algn="just"/>
            <a:r>
              <a:rPr lang="en-IN" dirty="0"/>
              <a:t>Cost of carry is a factor in both direct investing and derivative markets.</a:t>
            </a:r>
          </a:p>
          <a:p>
            <a:pPr algn="just"/>
            <a:r>
              <a:rPr lang="en-IN" dirty="0"/>
              <a:t>Carrying costs detract from total return for direct investors.</a:t>
            </a:r>
          </a:p>
          <a:p>
            <a:pPr algn="just"/>
            <a:r>
              <a:rPr lang="en-IN" dirty="0"/>
              <a:t>In the derivative markets, carrying costs are a factor that influence derivative contract pricing.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a:solidFill>
            <a:schemeClr val="accent2"/>
          </a:solidFill>
        </p:spPr>
        <p:txBody>
          <a:bodyPr/>
          <a:lstStyle/>
          <a:p>
            <a:r>
              <a:rPr lang="en-IN" dirty="0"/>
              <a:t>cost-of-carry factors</a:t>
            </a:r>
          </a:p>
        </p:txBody>
      </p:sp>
      <p:sp>
        <p:nvSpPr>
          <p:cNvPr id="3" name="Content Placeholder 2"/>
          <p:cNvSpPr>
            <a:spLocks noGrp="1"/>
          </p:cNvSpPr>
          <p:nvPr>
            <p:ph idx="1"/>
          </p:nvPr>
        </p:nvSpPr>
        <p:spPr>
          <a:xfrm>
            <a:off x="457200" y="1295400"/>
            <a:ext cx="8229600" cy="5257800"/>
          </a:xfrm>
        </p:spPr>
        <p:txBody>
          <a:bodyPr>
            <a:normAutofit fontScale="70000" lnSpcReduction="20000"/>
          </a:bodyPr>
          <a:lstStyle/>
          <a:p>
            <a:pPr algn="just">
              <a:lnSpc>
                <a:spcPct val="120000"/>
              </a:lnSpc>
            </a:pPr>
            <a:r>
              <a:rPr lang="en-IN" b="1" dirty="0"/>
              <a:t>Margin</a:t>
            </a:r>
            <a:r>
              <a:rPr lang="en-IN" dirty="0"/>
              <a:t>: Using margin can require interest payments, since a margin is essentially borrowing. As such, interest borrowing costs would need to be subtracted from total returns.</a:t>
            </a:r>
          </a:p>
          <a:p>
            <a:pPr algn="just">
              <a:lnSpc>
                <a:spcPct val="120000"/>
              </a:lnSpc>
            </a:pPr>
            <a:r>
              <a:rPr lang="en-IN" b="1" dirty="0"/>
              <a:t>Short Selling</a:t>
            </a:r>
            <a:r>
              <a:rPr lang="en-IN" dirty="0"/>
              <a:t>: In short selling, an investor may want to account for foregone dividends as a type of opportunity cost.</a:t>
            </a:r>
          </a:p>
          <a:p>
            <a:pPr algn="just">
              <a:lnSpc>
                <a:spcPct val="120000"/>
              </a:lnSpc>
            </a:pPr>
            <a:r>
              <a:rPr lang="en-IN" b="1" dirty="0"/>
              <a:t>Other Borrowing</a:t>
            </a:r>
            <a:r>
              <a:rPr lang="en-IN" dirty="0"/>
              <a:t>: When making any type of investment with borrowed funds, the interest payments on the loan can be considered a type of carrying cost that reduces total return.</a:t>
            </a:r>
          </a:p>
          <a:p>
            <a:pPr algn="just">
              <a:lnSpc>
                <a:spcPct val="120000"/>
              </a:lnSpc>
            </a:pPr>
            <a:r>
              <a:rPr lang="en-IN" b="1" dirty="0"/>
              <a:t>Trading Commissions</a:t>
            </a:r>
            <a:r>
              <a:rPr lang="en-IN" dirty="0"/>
              <a:t>: Any trading costs involved with entering and exiting a position will reduce the overall total return achieved.</a:t>
            </a:r>
          </a:p>
          <a:p>
            <a:pPr algn="just">
              <a:lnSpc>
                <a:spcPct val="120000"/>
              </a:lnSpc>
            </a:pPr>
            <a:r>
              <a:rPr lang="en-IN" b="1" dirty="0"/>
              <a:t>Storage</a:t>
            </a:r>
            <a:r>
              <a:rPr lang="en-IN" dirty="0"/>
              <a:t>: In markets where physical storage costs are associated with an asset, an investor would need to account for those costs. For physical commodities, storage, insurance, and obsolescence are the primary costs that detract from total returns.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4" name="Content Placeholder 3" descr="images.png"/>
          <p:cNvPicPr>
            <a:picLocks noGrp="1" noChangeAspect="1"/>
          </p:cNvPicPr>
          <p:nvPr>
            <p:ph idx="1"/>
          </p:nvPr>
        </p:nvPicPr>
        <p:blipFill>
          <a:blip r:embed="rId2" cstate="print"/>
          <a:stretch>
            <a:fillRect/>
          </a:stretch>
        </p:blipFill>
        <p:spPr>
          <a:xfrm>
            <a:off x="380999" y="304800"/>
            <a:ext cx="8382001" cy="5943600"/>
          </a:xfr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solidFill>
        </p:spPr>
        <p:txBody>
          <a:bodyPr/>
          <a:lstStyle/>
          <a:p>
            <a:r>
              <a:rPr lang="en-IN" dirty="0"/>
              <a:t>F = S</a:t>
            </a:r>
            <a:r>
              <a:rPr lang="en-IN" sz="2400" dirty="0"/>
              <a:t>e </a:t>
            </a:r>
            <a:r>
              <a:rPr lang="en-IN" dirty="0"/>
              <a:t>([r + s - c] x t)</a:t>
            </a:r>
          </a:p>
        </p:txBody>
      </p:sp>
      <p:sp>
        <p:nvSpPr>
          <p:cNvPr id="3" name="Content Placeholder 2"/>
          <p:cNvSpPr>
            <a:spLocks noGrp="1"/>
          </p:cNvSpPr>
          <p:nvPr>
            <p:ph idx="1"/>
          </p:nvPr>
        </p:nvSpPr>
        <p:spPr>
          <a:xfrm>
            <a:off x="457200" y="1600200"/>
            <a:ext cx="8229600" cy="4800600"/>
          </a:xfrm>
        </p:spPr>
        <p:txBody>
          <a:bodyPr>
            <a:normAutofit fontScale="92500" lnSpcReduction="10000"/>
          </a:bodyPr>
          <a:lstStyle/>
          <a:p>
            <a:pPr algn="just"/>
            <a:r>
              <a:rPr lang="en-IN" dirty="0"/>
              <a:t>F = the future price of the commodity</a:t>
            </a:r>
          </a:p>
          <a:p>
            <a:pPr algn="just"/>
            <a:r>
              <a:rPr lang="en-IN" dirty="0"/>
              <a:t>S = the spot price of the commodity</a:t>
            </a:r>
          </a:p>
          <a:p>
            <a:pPr algn="just"/>
            <a:r>
              <a:rPr lang="en-IN" dirty="0"/>
              <a:t>e = ‘base e’, a mathematical constant approximated to 2.718</a:t>
            </a:r>
          </a:p>
          <a:p>
            <a:pPr algn="just"/>
            <a:r>
              <a:rPr lang="en-IN" dirty="0"/>
              <a:t>r = the risk-free interest rate</a:t>
            </a:r>
          </a:p>
          <a:p>
            <a:pPr algn="just"/>
            <a:r>
              <a:rPr lang="en-IN" dirty="0"/>
              <a:t>s = the storage cost (as a percentage of the spot price)</a:t>
            </a:r>
          </a:p>
          <a:p>
            <a:pPr algn="just"/>
            <a:r>
              <a:rPr lang="en-IN" dirty="0"/>
              <a:t>c = the convenience yield</a:t>
            </a:r>
          </a:p>
          <a:p>
            <a:pPr algn="just"/>
            <a:r>
              <a:rPr lang="en-IN" dirty="0"/>
              <a:t>t = the time to delivery of the contract (as a fraction of one year)</a:t>
            </a:r>
          </a:p>
          <a:p>
            <a:pPr algn="just"/>
            <a:endParaRPr lang="en-IN"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solidFill>
        </p:spPr>
        <p:txBody>
          <a:bodyPr/>
          <a:lstStyle/>
          <a:p>
            <a:r>
              <a:rPr lang="en-IN" dirty="0"/>
              <a:t>Assumptions</a:t>
            </a:r>
          </a:p>
        </p:txBody>
      </p:sp>
      <p:sp>
        <p:nvSpPr>
          <p:cNvPr id="3" name="Content Placeholder 2"/>
          <p:cNvSpPr>
            <a:spLocks noGrp="1"/>
          </p:cNvSpPr>
          <p:nvPr>
            <p:ph idx="1"/>
          </p:nvPr>
        </p:nvSpPr>
        <p:spPr>
          <a:xfrm>
            <a:off x="457200" y="1600200"/>
            <a:ext cx="8229600" cy="4876800"/>
          </a:xfrm>
        </p:spPr>
        <p:txBody>
          <a:bodyPr>
            <a:normAutofit fontScale="92500" lnSpcReduction="10000"/>
          </a:bodyPr>
          <a:lstStyle/>
          <a:p>
            <a:r>
              <a:rPr lang="en-IN" dirty="0"/>
              <a:t>The underlying asset is available in abundance in cash market.</a:t>
            </a:r>
          </a:p>
          <a:p>
            <a:r>
              <a:rPr lang="en-IN" dirty="0"/>
              <a:t>There is no seasonal DD &amp; SS in the underlying asset.</a:t>
            </a:r>
          </a:p>
          <a:p>
            <a:r>
              <a:rPr lang="en-IN" dirty="0"/>
              <a:t>The storability of the underlying asset is not a problem </a:t>
            </a:r>
            <a:r>
              <a:rPr lang="en-IN" dirty="0" err="1"/>
              <a:t>ie</a:t>
            </a:r>
            <a:r>
              <a:rPr lang="en-IN" dirty="0"/>
              <a:t> the asset is </a:t>
            </a:r>
            <a:r>
              <a:rPr lang="en-IN" dirty="0" err="1"/>
              <a:t>carriable</a:t>
            </a:r>
            <a:r>
              <a:rPr lang="en-IN" dirty="0"/>
              <a:t>.</a:t>
            </a:r>
          </a:p>
          <a:p>
            <a:r>
              <a:rPr lang="en-IN" dirty="0"/>
              <a:t>The underlying asset can be sold short.</a:t>
            </a:r>
          </a:p>
          <a:p>
            <a:r>
              <a:rPr lang="en-IN" dirty="0"/>
              <a:t>No transaction costs are applicable.</a:t>
            </a:r>
          </a:p>
          <a:p>
            <a:r>
              <a:rPr lang="en-IN" dirty="0"/>
              <a:t>No taxes are applicable.</a:t>
            </a:r>
          </a:p>
          <a:p>
            <a:r>
              <a:rPr lang="en-IN" dirty="0"/>
              <a:t>The are no margin requirement.</a:t>
            </a:r>
          </a:p>
          <a:p>
            <a:endParaRPr lang="en-IN" dirty="0"/>
          </a:p>
          <a:p>
            <a:endParaRPr lang="en-IN"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lstStyle/>
          <a:p>
            <a:r>
              <a:rPr lang="en-IN" dirty="0"/>
              <a:t>CBOT</a:t>
            </a:r>
          </a:p>
        </p:txBody>
      </p:sp>
      <p:sp>
        <p:nvSpPr>
          <p:cNvPr id="3" name="Content Placeholder 2"/>
          <p:cNvSpPr>
            <a:spLocks noGrp="1"/>
          </p:cNvSpPr>
          <p:nvPr>
            <p:ph idx="1"/>
          </p:nvPr>
        </p:nvSpPr>
        <p:spPr>
          <a:xfrm>
            <a:off x="457200" y="1600200"/>
            <a:ext cx="8229600" cy="4953000"/>
          </a:xfrm>
        </p:spPr>
        <p:txBody>
          <a:bodyPr>
            <a:normAutofit fontScale="92500" lnSpcReduction="20000"/>
          </a:bodyPr>
          <a:lstStyle/>
          <a:p>
            <a:pPr algn="just"/>
            <a:r>
              <a:rPr lang="en-IN" dirty="0"/>
              <a:t>The Chicago Board of Trade (CBOT) is a commodity exchange established in 1848.</a:t>
            </a:r>
          </a:p>
          <a:p>
            <a:pPr algn="just"/>
            <a:r>
              <a:rPr lang="en-IN" dirty="0"/>
              <a:t>The Chicago Board of Trade originally traded only agricultural commodities such as wheat, corn, and soybeans.</a:t>
            </a:r>
          </a:p>
          <a:p>
            <a:pPr algn="just"/>
            <a:r>
              <a:rPr lang="en-IN" dirty="0"/>
              <a:t>Now it offers options and futures contracts on a wide range of products including gold, silver, U.S. Treasury bonds, and energy.</a:t>
            </a:r>
          </a:p>
          <a:p>
            <a:pPr algn="just"/>
            <a:r>
              <a:rPr lang="en-IN" dirty="0"/>
              <a:t>The Chicago Board of Trade was originally solely an open-outcry trading platform, where human traders met to haggle and agree on a market price for a commodity.</a:t>
            </a:r>
          </a:p>
          <a:p>
            <a:pPr algn="just"/>
            <a:endParaRPr lang="en-IN"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lstStyle/>
          <a:p>
            <a:r>
              <a:rPr lang="en-IN" dirty="0"/>
              <a:t>Winnipeg Commodity Exchange</a:t>
            </a:r>
          </a:p>
        </p:txBody>
      </p:sp>
      <p:sp>
        <p:nvSpPr>
          <p:cNvPr id="3" name="Content Placeholder 2"/>
          <p:cNvSpPr>
            <a:spLocks noGrp="1"/>
          </p:cNvSpPr>
          <p:nvPr>
            <p:ph idx="1"/>
          </p:nvPr>
        </p:nvSpPr>
        <p:spPr/>
        <p:txBody>
          <a:bodyPr>
            <a:normAutofit fontScale="62500" lnSpcReduction="20000"/>
          </a:bodyPr>
          <a:lstStyle/>
          <a:p>
            <a:pPr algn="just"/>
            <a:r>
              <a:rPr lang="en-IN" dirty="0"/>
              <a:t>The </a:t>
            </a:r>
            <a:r>
              <a:rPr lang="en-IN" b="1" dirty="0"/>
              <a:t>Winnipeg Commodity Exchange</a:t>
            </a:r>
            <a:r>
              <a:rPr lang="en-IN" dirty="0"/>
              <a:t> is the former name of a </a:t>
            </a:r>
            <a:r>
              <a:rPr lang="en-IN" dirty="0">
                <a:hlinkClick r:id="rId2" tooltip="Derivatives market"/>
              </a:rPr>
              <a:t>derivatives market</a:t>
            </a:r>
            <a:r>
              <a:rPr lang="en-IN" dirty="0"/>
              <a:t> based in </a:t>
            </a:r>
            <a:r>
              <a:rPr lang="en-IN" dirty="0">
                <a:hlinkClick r:id="rId3" tooltip="Winnipeg, Manitoba"/>
              </a:rPr>
              <a:t>Winnipeg, Manitoba</a:t>
            </a:r>
            <a:r>
              <a:rPr lang="en-IN" dirty="0"/>
              <a:t>, Canada now known as ICE Futures Canada. Futures and options contracts are electronically traded in western </a:t>
            </a:r>
            <a:r>
              <a:rPr lang="en-IN" dirty="0">
                <a:hlinkClick r:id="rId4" tooltip="Barley"/>
              </a:rPr>
              <a:t>barley</a:t>
            </a:r>
            <a:r>
              <a:rPr lang="en-IN" dirty="0"/>
              <a:t> and </a:t>
            </a:r>
            <a:r>
              <a:rPr lang="en-IN" dirty="0">
                <a:hlinkClick r:id="rId5" tooltip="Canola"/>
              </a:rPr>
              <a:t>canola</a:t>
            </a:r>
            <a:r>
              <a:rPr lang="en-IN" dirty="0"/>
              <a:t> (rapeseed).</a:t>
            </a:r>
          </a:p>
          <a:p>
            <a:pPr algn="just"/>
            <a:r>
              <a:rPr lang="en-IN" dirty="0"/>
              <a:t>The WCE began its existence as the Winnipeg Grain &amp; Produce Exchange in 1887. In 1904, it introduced its first futures contracts. It was, and remains, Canada's only commodity </a:t>
            </a:r>
            <a:r>
              <a:rPr lang="en-IN" dirty="0">
                <a:hlinkClick r:id="rId6" tooltip="Futures exchange"/>
              </a:rPr>
              <a:t>futures exchange</a:t>
            </a:r>
            <a:r>
              <a:rPr lang="en-IN" dirty="0"/>
              <a:t>. It also formerly operated the Canadian Financial Futures Market.</a:t>
            </a:r>
          </a:p>
          <a:p>
            <a:pPr algn="just"/>
            <a:r>
              <a:rPr lang="en-IN" dirty="0"/>
              <a:t>In December 2004, WCE converted from the traditional "</a:t>
            </a:r>
            <a:r>
              <a:rPr lang="en-IN" dirty="0">
                <a:hlinkClick r:id="rId7" tooltip="Open outcry"/>
              </a:rPr>
              <a:t>open outcry</a:t>
            </a:r>
            <a:r>
              <a:rPr lang="en-IN" dirty="0"/>
              <a:t>" method of trading to an electronic trading format. This made it the first commodity futures exchange in North America to go fully electronic. Until December 2007, futures were traded on the platform of the </a:t>
            </a:r>
            <a:r>
              <a:rPr lang="en-IN" dirty="0">
                <a:hlinkClick r:id="rId8" tooltip="Chicago Board of Trade"/>
              </a:rPr>
              <a:t>Chicago Board of Trade</a:t>
            </a:r>
            <a:r>
              <a:rPr lang="en-IN" dirty="0"/>
              <a:t>.</a:t>
            </a:r>
          </a:p>
          <a:p>
            <a:pPr algn="just"/>
            <a:r>
              <a:rPr lang="en-IN" dirty="0"/>
              <a:t>Since September 2007, the WCE has been a subsidiary of the Atlanta-based </a:t>
            </a:r>
            <a:r>
              <a:rPr lang="en-IN" dirty="0">
                <a:hlinkClick r:id="rId9" tooltip="Intercontinental Exchange"/>
              </a:rPr>
              <a:t>Intercontinental Exchange</a:t>
            </a:r>
            <a:r>
              <a:rPr lang="en-IN" dirty="0"/>
              <a:t> (ICE). Its quotes are now traded on the ICE platform.</a:t>
            </a:r>
          </a:p>
          <a:p>
            <a:pPr algn="just"/>
            <a:endParaRPr lang="en-IN"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lstStyle/>
          <a:p>
            <a:r>
              <a:rPr lang="en-IN" dirty="0"/>
              <a:t>NYMEX</a:t>
            </a:r>
          </a:p>
        </p:txBody>
      </p:sp>
      <p:sp>
        <p:nvSpPr>
          <p:cNvPr id="3" name="Content Placeholder 2"/>
          <p:cNvSpPr>
            <a:spLocks noGrp="1"/>
          </p:cNvSpPr>
          <p:nvPr>
            <p:ph idx="1"/>
          </p:nvPr>
        </p:nvSpPr>
        <p:spPr>
          <a:xfrm>
            <a:off x="457200" y="1600200"/>
            <a:ext cx="8229600" cy="4876800"/>
          </a:xfrm>
        </p:spPr>
        <p:txBody>
          <a:bodyPr>
            <a:normAutofit fontScale="70000" lnSpcReduction="20000"/>
          </a:bodyPr>
          <a:lstStyle/>
          <a:p>
            <a:pPr algn="just"/>
            <a:r>
              <a:rPr lang="en-IN" dirty="0"/>
              <a:t>The New York Mercantile Exchange (NYMEX) is the world's largest physical commodity </a:t>
            </a:r>
            <a:r>
              <a:rPr lang="en-IN" u="sng" dirty="0">
                <a:hlinkClick r:id="rId2"/>
              </a:rPr>
              <a:t>futures exchange</a:t>
            </a:r>
            <a:r>
              <a:rPr lang="en-IN" dirty="0"/>
              <a:t> and is today part of the </a:t>
            </a:r>
            <a:r>
              <a:rPr lang="en-IN" u="sng" dirty="0">
                <a:hlinkClick r:id="rId3"/>
              </a:rPr>
              <a:t>Chicago Mercantile Exchange Group</a:t>
            </a:r>
            <a:r>
              <a:rPr lang="en-IN" dirty="0"/>
              <a:t> (CME Group), which is the world’s leading and most diverse derivatives marketplace. </a:t>
            </a:r>
          </a:p>
          <a:p>
            <a:pPr algn="just"/>
            <a:r>
              <a:rPr lang="en-IN" dirty="0"/>
              <a:t>CME Group consists of four exchanges: Chicago Mercantile Exchange (CME), Chicago Board of Trade (CBOT), NYMEX, and the Commodity Exchange, Inc. (COMEX). </a:t>
            </a:r>
          </a:p>
          <a:p>
            <a:pPr algn="just"/>
            <a:r>
              <a:rPr lang="en-IN" dirty="0"/>
              <a:t>Each exchange lists wide range of futures products, commodities, and global benchmarks across major asset classes. </a:t>
            </a:r>
          </a:p>
          <a:p>
            <a:pPr algn="just"/>
            <a:r>
              <a:rPr lang="en-IN" dirty="0"/>
              <a:t>NYMEX is a commodities trading exchange that started in 1872 and was acquired by CME Group in 2008.</a:t>
            </a:r>
          </a:p>
          <a:p>
            <a:pPr algn="just"/>
            <a:r>
              <a:rPr lang="en-IN" dirty="0"/>
              <a:t>The exchange lists futures and options on various metals, energy, and agricultural commodities.</a:t>
            </a:r>
          </a:p>
          <a:p>
            <a:pPr algn="just"/>
            <a:r>
              <a:rPr lang="en-IN" dirty="0"/>
              <a:t>NYMEX was once an open-outcry market with trading pits, but like most exchanges today, it has become increasingly electronic.</a:t>
            </a:r>
          </a:p>
          <a:p>
            <a:pPr algn="just"/>
            <a:endParaRPr lang="en-IN"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lstStyle/>
          <a:p>
            <a:r>
              <a:rPr lang="en-IN" dirty="0"/>
              <a:t>LME</a:t>
            </a:r>
          </a:p>
        </p:txBody>
      </p:sp>
      <p:sp>
        <p:nvSpPr>
          <p:cNvPr id="3" name="Content Placeholder 2"/>
          <p:cNvSpPr>
            <a:spLocks noGrp="1"/>
          </p:cNvSpPr>
          <p:nvPr>
            <p:ph idx="1"/>
          </p:nvPr>
        </p:nvSpPr>
        <p:spPr>
          <a:xfrm>
            <a:off x="457200" y="1600200"/>
            <a:ext cx="8229600" cy="5029200"/>
          </a:xfrm>
        </p:spPr>
        <p:txBody>
          <a:bodyPr>
            <a:normAutofit fontScale="62500" lnSpcReduction="20000"/>
          </a:bodyPr>
          <a:lstStyle/>
          <a:p>
            <a:pPr algn="just"/>
            <a:r>
              <a:rPr lang="en-IN" dirty="0"/>
              <a:t>The London Metal Exchange (LME) is a commodities exchange that deals in metals </a:t>
            </a:r>
            <a:r>
              <a:rPr lang="en-IN" u="sng" dirty="0">
                <a:hlinkClick r:id="rId2"/>
              </a:rPr>
              <a:t>futures</a:t>
            </a:r>
            <a:r>
              <a:rPr lang="en-IN" dirty="0"/>
              <a:t> and </a:t>
            </a:r>
            <a:r>
              <a:rPr lang="en-IN" u="sng" dirty="0">
                <a:hlinkClick r:id="rId3"/>
              </a:rPr>
              <a:t>options</a:t>
            </a:r>
            <a:r>
              <a:rPr lang="en-IN" dirty="0"/>
              <a:t>. The LME is a non-ferrous exchange, which means that iron and steel do not trade there. Instead, tradable contracts include </a:t>
            </a:r>
            <a:r>
              <a:rPr lang="en-IN" dirty="0" err="1"/>
              <a:t>aluminum</a:t>
            </a:r>
            <a:r>
              <a:rPr lang="en-IN" dirty="0"/>
              <a:t>, copper, gold, silver, cobalt, and zinc.</a:t>
            </a:r>
          </a:p>
          <a:p>
            <a:pPr algn="just"/>
            <a:r>
              <a:rPr lang="en-IN" dirty="0"/>
              <a:t>Located in London, England, the LME is the world </a:t>
            </a:r>
            <a:r>
              <a:rPr lang="en-IN" dirty="0" err="1"/>
              <a:t>center</a:t>
            </a:r>
            <a:r>
              <a:rPr lang="en-IN" dirty="0"/>
              <a:t> for the trading of industrial metals, with more than three-quarters of all non-ferrous metal futures business transacted on the exchange.</a:t>
            </a:r>
          </a:p>
          <a:p>
            <a:pPr algn="just"/>
            <a:r>
              <a:rPr lang="en-IN" dirty="0"/>
              <a:t>The London Metals Exchange (LME) is one of the largest commodities exchanges in the world.</a:t>
            </a:r>
          </a:p>
          <a:p>
            <a:pPr algn="just"/>
            <a:r>
              <a:rPr lang="en-IN" dirty="0"/>
              <a:t>Futures and options contracts on metals like gold, silver, zinc, and copper are listed for trading on LME.</a:t>
            </a:r>
          </a:p>
          <a:p>
            <a:pPr algn="just"/>
            <a:r>
              <a:rPr lang="en-IN" dirty="0"/>
              <a:t>Hedgers and speculators are active on the metals exchange, with hedgers turning to futures and options to mitigate risk and speculators seeking to make short-term profits by taking on risk.</a:t>
            </a:r>
          </a:p>
          <a:p>
            <a:pPr algn="just"/>
            <a:r>
              <a:rPr lang="en-IN" dirty="0"/>
              <a:t>LME represents the only remaining physical commodities trading market in Europe, as the trend has been moving steadily to electronic trading and away from open outcry.</a:t>
            </a:r>
          </a:p>
          <a:p>
            <a:pPr algn="just"/>
            <a:endParaRPr lang="en-IN"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normAutofit/>
          </a:bodyPr>
          <a:lstStyle/>
          <a:p>
            <a:r>
              <a:rPr lang="en-IN" dirty="0"/>
              <a:t>Dalian Commodities Exchange</a:t>
            </a:r>
          </a:p>
        </p:txBody>
      </p:sp>
      <p:sp>
        <p:nvSpPr>
          <p:cNvPr id="3" name="Content Placeholder 2"/>
          <p:cNvSpPr>
            <a:spLocks noGrp="1"/>
          </p:cNvSpPr>
          <p:nvPr>
            <p:ph idx="1"/>
          </p:nvPr>
        </p:nvSpPr>
        <p:spPr>
          <a:xfrm>
            <a:off x="457200" y="1600200"/>
            <a:ext cx="8229600" cy="4876800"/>
          </a:xfrm>
        </p:spPr>
        <p:txBody>
          <a:bodyPr>
            <a:normAutofit fontScale="55000" lnSpcReduction="20000"/>
          </a:bodyPr>
          <a:lstStyle/>
          <a:p>
            <a:pPr algn="just"/>
            <a:r>
              <a:rPr lang="en-IN" sz="3800" dirty="0"/>
              <a:t>The Dalian Commodities Exchange is located in Dalian, China and trades </a:t>
            </a:r>
            <a:r>
              <a:rPr lang="en-IN" sz="3800" u="sng" dirty="0">
                <a:hlinkClick r:id="rId2"/>
              </a:rPr>
              <a:t>futures contracts</a:t>
            </a:r>
            <a:r>
              <a:rPr lang="en-IN" sz="3800" dirty="0"/>
              <a:t> on a wide variety of </a:t>
            </a:r>
            <a:r>
              <a:rPr lang="en-IN" sz="3800" u="sng" dirty="0">
                <a:hlinkClick r:id="rId3"/>
              </a:rPr>
              <a:t>commodities</a:t>
            </a:r>
            <a:r>
              <a:rPr lang="en-IN" sz="3800" dirty="0"/>
              <a:t>. The exchange the largest trader of agricultural futures in the world. </a:t>
            </a:r>
          </a:p>
          <a:p>
            <a:pPr algn="just"/>
            <a:r>
              <a:rPr lang="en-IN" sz="3800" dirty="0"/>
              <a:t>The Dalian Exchange was established on February 28, 1993. </a:t>
            </a:r>
          </a:p>
          <a:p>
            <a:pPr algn="just"/>
            <a:r>
              <a:rPr lang="en-IN" sz="3800" dirty="0"/>
              <a:t>It is a non-profit, self-regulating entity with about 200 members and over 160,000 investors.</a:t>
            </a:r>
          </a:p>
          <a:p>
            <a:pPr algn="just"/>
            <a:r>
              <a:rPr lang="en-IN" sz="3800" dirty="0"/>
              <a:t>Through the nineties the exchange gained a reputation for financial integrity, risk management and functionality in the market, as well as for </a:t>
            </a:r>
            <a:r>
              <a:rPr lang="en-IN" sz="3800" u="sng" dirty="0">
                <a:hlinkClick r:id="rId4"/>
              </a:rPr>
              <a:t>transparency</a:t>
            </a:r>
            <a:r>
              <a:rPr lang="en-IN" sz="3800" dirty="0"/>
              <a:t> and liquidity.</a:t>
            </a:r>
          </a:p>
          <a:p>
            <a:pPr algn="just"/>
            <a:r>
              <a:rPr lang="en-IN" sz="3800" dirty="0"/>
              <a:t>In 2013, the Dalian Commodities Exchange expanded from its role as an agricultural commodities exchange to include industrials, such as iron ore and coke coal. The exchange now has nearly 500,000 participants.</a:t>
            </a:r>
          </a:p>
          <a:p>
            <a:pPr algn="just"/>
            <a:r>
              <a:rPr lang="en-IN" sz="3800" dirty="0"/>
              <a:t> In 2015, the DCE was ranked 8th out of the leading global derivatives exchanges by the </a:t>
            </a:r>
            <a:r>
              <a:rPr lang="en-IN" sz="3800" u="sng" dirty="0">
                <a:hlinkClick r:id="rId5"/>
              </a:rPr>
              <a:t>Futures Industry Association</a:t>
            </a:r>
            <a:r>
              <a:rPr lang="en-IN" sz="3800" dirty="0"/>
              <a:t>, as well as the largest futures market for oils, plastics, coal, metallurgical coke, and iron ore. </a:t>
            </a:r>
          </a:p>
          <a:p>
            <a:endParaRPr lang="en-IN"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lstStyle/>
          <a:p>
            <a:r>
              <a:rPr lang="en-IN" dirty="0"/>
              <a:t>Shanghai Futures Exchange</a:t>
            </a:r>
          </a:p>
        </p:txBody>
      </p:sp>
      <p:sp>
        <p:nvSpPr>
          <p:cNvPr id="3" name="Content Placeholder 2"/>
          <p:cNvSpPr>
            <a:spLocks noGrp="1"/>
          </p:cNvSpPr>
          <p:nvPr>
            <p:ph idx="1"/>
          </p:nvPr>
        </p:nvSpPr>
        <p:spPr>
          <a:xfrm>
            <a:off x="457200" y="1600200"/>
            <a:ext cx="8229600" cy="4800600"/>
          </a:xfrm>
        </p:spPr>
        <p:txBody>
          <a:bodyPr>
            <a:noAutofit/>
          </a:bodyPr>
          <a:lstStyle/>
          <a:p>
            <a:pPr algn="just"/>
            <a:r>
              <a:rPr lang="en-IN" sz="2300" dirty="0"/>
              <a:t>The </a:t>
            </a:r>
            <a:r>
              <a:rPr lang="en-IN" sz="2300" b="1" dirty="0"/>
              <a:t>Shanghai Futures Exchange</a:t>
            </a:r>
            <a:r>
              <a:rPr lang="en-IN" sz="2300" dirty="0"/>
              <a:t> was formed from the amalgamation of the national level </a:t>
            </a:r>
            <a:r>
              <a:rPr lang="en-IN" sz="2300" dirty="0">
                <a:hlinkClick r:id="rId2" tooltip="Futures exchange"/>
              </a:rPr>
              <a:t>futures exchanges</a:t>
            </a:r>
            <a:r>
              <a:rPr lang="en-IN" sz="2300" dirty="0"/>
              <a:t> of </a:t>
            </a:r>
            <a:r>
              <a:rPr lang="en-IN" sz="2300" dirty="0">
                <a:hlinkClick r:id="rId3" tooltip="China"/>
              </a:rPr>
              <a:t>China</a:t>
            </a:r>
            <a:r>
              <a:rPr lang="en-IN" sz="2300" dirty="0"/>
              <a:t>, the Shanghai Metal Exchange, Shanghai Foodstuffs Commodity Exchange, and the Shanghai Commodity Exchange in December 1999.</a:t>
            </a:r>
          </a:p>
          <a:p>
            <a:pPr algn="just"/>
            <a:r>
              <a:rPr lang="en-IN" sz="2300" dirty="0"/>
              <a:t>It is a </a:t>
            </a:r>
            <a:r>
              <a:rPr lang="en-IN" sz="2300" dirty="0">
                <a:hlinkClick r:id="rId4" tooltip="Non-profit"/>
              </a:rPr>
              <a:t>non-profit</a:t>
            </a:r>
            <a:r>
              <a:rPr lang="en-IN" sz="2300" dirty="0"/>
              <a:t>-seeking </a:t>
            </a:r>
            <a:r>
              <a:rPr lang="en-IN" sz="2300" dirty="0">
                <a:hlinkClick r:id="rId5" tooltip="Incorporation (business)"/>
              </a:rPr>
              <a:t>incorporated</a:t>
            </a:r>
            <a:r>
              <a:rPr lang="en-IN" sz="2300" dirty="0"/>
              <a:t> body regulated by the </a:t>
            </a:r>
            <a:r>
              <a:rPr lang="en-IN" sz="2300" dirty="0">
                <a:hlinkClick r:id="rId6" tooltip="China Securities Regulatory Commission"/>
              </a:rPr>
              <a:t>China Securities Regulatory Commission</a:t>
            </a:r>
            <a:r>
              <a:rPr lang="en-IN" sz="2300" dirty="0"/>
              <a:t>.</a:t>
            </a:r>
          </a:p>
          <a:p>
            <a:pPr algn="just"/>
            <a:r>
              <a:rPr lang="en-IN" sz="2300" dirty="0"/>
              <a:t>The trading floor is located in </a:t>
            </a:r>
            <a:r>
              <a:rPr lang="en-IN" sz="2300" dirty="0" err="1">
                <a:hlinkClick r:id="rId7" tooltip="Lujiazui"/>
              </a:rPr>
              <a:t>Lujiazui</a:t>
            </a:r>
            <a:r>
              <a:rPr lang="en-IN" sz="2300" dirty="0"/>
              <a:t>, in the </a:t>
            </a:r>
            <a:r>
              <a:rPr lang="en-IN" sz="2300" dirty="0" err="1">
                <a:hlinkClick r:id="rId8" tooltip="Pudong"/>
              </a:rPr>
              <a:t>Pudong</a:t>
            </a:r>
            <a:r>
              <a:rPr lang="en-IN" sz="2300" dirty="0"/>
              <a:t> district of </a:t>
            </a:r>
            <a:r>
              <a:rPr lang="en-IN" sz="2300" dirty="0">
                <a:hlinkClick r:id="rId9" tooltip="Shanghai"/>
              </a:rPr>
              <a:t>Shanghai</a:t>
            </a:r>
            <a:r>
              <a:rPr lang="en-IN" sz="2300" dirty="0"/>
              <a:t>. It currently trades </a:t>
            </a:r>
            <a:r>
              <a:rPr lang="en-IN" sz="2300" dirty="0">
                <a:hlinkClick r:id="rId10" tooltip="Futures contract"/>
              </a:rPr>
              <a:t>futures contracts</a:t>
            </a:r>
            <a:r>
              <a:rPr lang="en-IN" sz="2300" dirty="0"/>
              <a:t> in </a:t>
            </a:r>
            <a:r>
              <a:rPr lang="en-IN" sz="2300" dirty="0">
                <a:hlinkClick r:id="rId11" tooltip="Copper"/>
              </a:rPr>
              <a:t>copper</a:t>
            </a:r>
            <a:r>
              <a:rPr lang="en-IN" sz="2300" dirty="0"/>
              <a:t>, </a:t>
            </a:r>
            <a:r>
              <a:rPr lang="en-IN" sz="2300" dirty="0">
                <a:hlinkClick r:id="rId12" tooltip="Aluminium"/>
              </a:rPr>
              <a:t>aluminium</a:t>
            </a:r>
            <a:r>
              <a:rPr lang="en-IN" sz="2300" dirty="0"/>
              <a:t>, </a:t>
            </a:r>
            <a:r>
              <a:rPr lang="en-IN" sz="2300" dirty="0">
                <a:hlinkClick r:id="rId13" tooltip="Zinc"/>
              </a:rPr>
              <a:t>zinc</a:t>
            </a:r>
            <a:r>
              <a:rPr lang="en-IN" sz="2300" dirty="0"/>
              <a:t>, natural </a:t>
            </a:r>
            <a:r>
              <a:rPr lang="en-IN" sz="2300" dirty="0">
                <a:hlinkClick r:id="rId14" tooltip="Rubber"/>
              </a:rPr>
              <a:t>rubber</a:t>
            </a:r>
            <a:r>
              <a:rPr lang="en-IN" sz="2300" dirty="0"/>
              <a:t>, fuel oil, and </a:t>
            </a:r>
            <a:r>
              <a:rPr lang="en-IN" sz="2300" dirty="0">
                <a:hlinkClick r:id="rId15" tooltip="Gold"/>
              </a:rPr>
              <a:t>gold</a:t>
            </a:r>
            <a:r>
              <a:rPr lang="en-IN" sz="2300" dirty="0"/>
              <a:t>.</a:t>
            </a:r>
          </a:p>
          <a:p>
            <a:pPr algn="just"/>
            <a:r>
              <a:rPr lang="en-IN" sz="2300" dirty="0"/>
              <a:t>The Shanghai Metal Exchange (SHME), was established on 28 May 1992. SHME is a non-profit, self-regulating corporation. </a:t>
            </a:r>
          </a:p>
          <a:p>
            <a:pPr algn="just">
              <a:buNone/>
            </a:pPr>
            <a:br>
              <a:rPr lang="en-IN" sz="1700" dirty="0"/>
            </a:br>
            <a:endParaRPr lang="en-IN" sz="1700" dirty="0"/>
          </a:p>
          <a:p>
            <a:pPr algn="just"/>
            <a:endParaRPr lang="en-IN" sz="17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lstStyle/>
          <a:p>
            <a:r>
              <a:rPr lang="en-IN" dirty="0"/>
              <a:t>Shanghai Futures Exchange</a:t>
            </a:r>
          </a:p>
        </p:txBody>
      </p:sp>
      <p:sp>
        <p:nvSpPr>
          <p:cNvPr id="3" name="Content Placeholder 2"/>
          <p:cNvSpPr>
            <a:spLocks noGrp="1"/>
          </p:cNvSpPr>
          <p:nvPr>
            <p:ph idx="1"/>
          </p:nvPr>
        </p:nvSpPr>
        <p:spPr>
          <a:xfrm>
            <a:off x="457200" y="1600200"/>
            <a:ext cx="8229600" cy="4800600"/>
          </a:xfrm>
        </p:spPr>
        <p:txBody>
          <a:bodyPr>
            <a:noAutofit/>
          </a:bodyPr>
          <a:lstStyle/>
          <a:p>
            <a:pPr algn="just"/>
            <a:r>
              <a:rPr lang="en-IN" sz="2400" dirty="0"/>
              <a:t>The exchange was created for trading in non-ferrous </a:t>
            </a:r>
            <a:r>
              <a:rPr lang="en-IN" sz="2400" dirty="0">
                <a:hlinkClick r:id="rId2" tooltip="Metal"/>
              </a:rPr>
              <a:t>metals</a:t>
            </a:r>
            <a:r>
              <a:rPr lang="en-IN" sz="2400" dirty="0"/>
              <a:t> and currently contracts for several non-ferrous metals including </a:t>
            </a:r>
            <a:r>
              <a:rPr lang="en-IN" sz="2400" dirty="0">
                <a:hlinkClick r:id="rId3" tooltip="Copper"/>
              </a:rPr>
              <a:t>copper</a:t>
            </a:r>
            <a:r>
              <a:rPr lang="en-IN" sz="2400" dirty="0"/>
              <a:t>, </a:t>
            </a:r>
            <a:r>
              <a:rPr lang="en-IN" sz="2400" dirty="0" err="1">
                <a:hlinkClick r:id="rId4" tooltip="Aluminum"/>
              </a:rPr>
              <a:t>aluminum</a:t>
            </a:r>
            <a:r>
              <a:rPr lang="en-IN" sz="2400" dirty="0"/>
              <a:t>, </a:t>
            </a:r>
            <a:r>
              <a:rPr lang="en-IN" sz="2400" dirty="0">
                <a:hlinkClick r:id="rId5" tooltip="Lead"/>
              </a:rPr>
              <a:t>lead</a:t>
            </a:r>
            <a:r>
              <a:rPr lang="en-IN" sz="2400" dirty="0"/>
              <a:t>, </a:t>
            </a:r>
            <a:r>
              <a:rPr lang="en-IN" sz="2400" dirty="0">
                <a:hlinkClick r:id="rId6" tooltip="Zinc"/>
              </a:rPr>
              <a:t>zinc</a:t>
            </a:r>
            <a:r>
              <a:rPr lang="en-IN" sz="2400" dirty="0"/>
              <a:t>, </a:t>
            </a:r>
            <a:r>
              <a:rPr lang="en-IN" sz="2400" dirty="0">
                <a:hlinkClick r:id="rId7" tooltip="Tin"/>
              </a:rPr>
              <a:t>tin</a:t>
            </a:r>
            <a:r>
              <a:rPr lang="en-IN" sz="2400" dirty="0"/>
              <a:t>, </a:t>
            </a:r>
            <a:r>
              <a:rPr lang="en-IN" sz="2400" dirty="0">
                <a:hlinkClick r:id="rId8" tooltip="Nickel"/>
              </a:rPr>
              <a:t>nickel</a:t>
            </a:r>
            <a:r>
              <a:rPr lang="en-IN" sz="2400" dirty="0"/>
              <a:t>.</a:t>
            </a:r>
          </a:p>
          <a:p>
            <a:pPr algn="just"/>
            <a:r>
              <a:rPr lang="en-IN" sz="2400" dirty="0"/>
              <a:t>SHME is located in the city of </a:t>
            </a:r>
            <a:r>
              <a:rPr lang="en-IN" sz="2400" dirty="0">
                <a:hlinkClick r:id="rId9" tooltip="Shanghai"/>
              </a:rPr>
              <a:t>Shanghai</a:t>
            </a:r>
            <a:r>
              <a:rPr lang="en-IN" sz="2400" dirty="0"/>
              <a:t> and its </a:t>
            </a:r>
            <a:r>
              <a:rPr lang="en-IN" sz="2400" dirty="0">
                <a:hlinkClick r:id="rId10" tooltip="Geographical"/>
              </a:rPr>
              <a:t>geographical</a:t>
            </a:r>
            <a:r>
              <a:rPr lang="en-IN" sz="2400" dirty="0"/>
              <a:t> location bridges the time gap between </a:t>
            </a:r>
            <a:r>
              <a:rPr lang="en-IN" sz="2400" dirty="0">
                <a:hlinkClick r:id="rId11" tooltip="London Metal Exchange"/>
              </a:rPr>
              <a:t>London Metal Exchange</a:t>
            </a:r>
            <a:r>
              <a:rPr lang="en-IN" sz="2400" dirty="0"/>
              <a:t> and </a:t>
            </a:r>
            <a:r>
              <a:rPr lang="en-IN" sz="2400" dirty="0">
                <a:hlinkClick r:id="rId12" tooltip="New York Mercantile Exchange"/>
              </a:rPr>
              <a:t>New York Mercantile Exchange</a:t>
            </a:r>
            <a:r>
              <a:rPr lang="en-IN" sz="2400" dirty="0"/>
              <a:t> markets, thus enabling traders across the world to have a 24-hour access to </a:t>
            </a:r>
            <a:r>
              <a:rPr lang="en-IN" sz="2400" dirty="0">
                <a:hlinkClick r:id="rId13" tooltip="Futures contract"/>
              </a:rPr>
              <a:t>futures contracts</a:t>
            </a:r>
            <a:r>
              <a:rPr lang="en-IN" sz="2400" dirty="0"/>
              <a:t> of non-ferrous metals. </a:t>
            </a:r>
          </a:p>
          <a:p>
            <a:pPr algn="just"/>
            <a:r>
              <a:rPr lang="en-IN" sz="2400" dirty="0"/>
              <a:t>SHME is currently the largest non-ferrous metals futures exchange in China and the third largest exchange of its kind in the world.</a:t>
            </a:r>
            <a:endParaRPr lang="en-IN" sz="2500" dirty="0"/>
          </a:p>
          <a:p>
            <a:pPr algn="just">
              <a:buNone/>
            </a:pPr>
            <a:br>
              <a:rPr lang="en-IN" sz="1700" dirty="0"/>
            </a:br>
            <a:endParaRPr lang="en-IN" sz="1700" dirty="0"/>
          </a:p>
          <a:p>
            <a:pPr algn="just"/>
            <a:endParaRPr lang="en-IN" sz="17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normAutofit fontScale="90000"/>
          </a:bodyPr>
          <a:lstStyle/>
          <a:p>
            <a:r>
              <a:rPr lang="en-IN" dirty="0"/>
              <a:t>Osaka </a:t>
            </a:r>
            <a:r>
              <a:rPr lang="en-IN" dirty="0" err="1"/>
              <a:t>Dojima</a:t>
            </a:r>
            <a:r>
              <a:rPr lang="en-IN" dirty="0"/>
              <a:t> Commodity Exchange</a:t>
            </a:r>
          </a:p>
        </p:txBody>
      </p:sp>
      <p:sp>
        <p:nvSpPr>
          <p:cNvPr id="3" name="Content Placeholder 2"/>
          <p:cNvSpPr>
            <a:spLocks noGrp="1"/>
          </p:cNvSpPr>
          <p:nvPr>
            <p:ph idx="1"/>
          </p:nvPr>
        </p:nvSpPr>
        <p:spPr>
          <a:xfrm>
            <a:off x="457200" y="1600200"/>
            <a:ext cx="8229600" cy="4876800"/>
          </a:xfrm>
        </p:spPr>
        <p:txBody>
          <a:bodyPr>
            <a:normAutofit fontScale="85000" lnSpcReduction="10000"/>
          </a:bodyPr>
          <a:lstStyle/>
          <a:p>
            <a:pPr algn="just"/>
            <a:r>
              <a:rPr lang="en-IN" b="1" dirty="0"/>
              <a:t>Osaka </a:t>
            </a:r>
            <a:r>
              <a:rPr lang="en-IN" b="1" dirty="0" err="1"/>
              <a:t>Dojima</a:t>
            </a:r>
            <a:r>
              <a:rPr lang="en-IN" b="1" dirty="0"/>
              <a:t> Commodity Exchange</a:t>
            </a:r>
            <a:r>
              <a:rPr lang="en-IN" dirty="0"/>
              <a:t> (ODE) is a </a:t>
            </a:r>
            <a:r>
              <a:rPr lang="en-IN" dirty="0">
                <a:hlinkClick r:id="rId2" tooltip="Futures exchange"/>
              </a:rPr>
              <a:t>futures exchange</a:t>
            </a:r>
            <a:r>
              <a:rPr lang="en-IN" dirty="0"/>
              <a:t> based in </a:t>
            </a:r>
            <a:r>
              <a:rPr lang="en-IN" dirty="0">
                <a:hlinkClick r:id="rId3" tooltip="Osaka"/>
              </a:rPr>
              <a:t>Osaka</a:t>
            </a:r>
            <a:r>
              <a:rPr lang="en-IN" dirty="0"/>
              <a:t>, Japan. It started as the Osaka Grain Exchange in 1952.</a:t>
            </a:r>
          </a:p>
          <a:p>
            <a:pPr algn="just"/>
            <a:r>
              <a:rPr lang="en-IN" dirty="0"/>
              <a:t>In 1993 it merged with the Osaka Sugar Exchange and the Kobe Grain Exchange, taking the name Kansai Agricultural Commodities Exchange. </a:t>
            </a:r>
          </a:p>
          <a:p>
            <a:pPr algn="just"/>
            <a:r>
              <a:rPr lang="en-IN" dirty="0"/>
              <a:t>The exchange merged with the Kobe Raw Silk Exchange in 1997, becoming the Kansai Commodities Exchange (KEX), and with the Fukuoka Commodities Exchange in 2006. In February 2013 it took over the rice exchange from the Tokyo Grain Exchange and took its current name.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shade val="50000"/>
            </a:schemeClr>
          </a:lnRef>
          <a:fillRef idx="1">
            <a:schemeClr val="accent5"/>
          </a:fillRef>
          <a:effectRef idx="0">
            <a:schemeClr val="accent5"/>
          </a:effectRef>
          <a:fontRef idx="minor">
            <a:schemeClr val="lt1"/>
          </a:fontRef>
        </p:style>
        <p:txBody>
          <a:bodyPr/>
          <a:lstStyle/>
          <a:p>
            <a:r>
              <a:rPr lang="en-IN" dirty="0"/>
              <a:t>Introduction</a:t>
            </a:r>
          </a:p>
        </p:txBody>
      </p:sp>
      <p:sp>
        <p:nvSpPr>
          <p:cNvPr id="3" name="Content Placeholder 2"/>
          <p:cNvSpPr>
            <a:spLocks noGrp="1"/>
          </p:cNvSpPr>
          <p:nvPr>
            <p:ph idx="1"/>
          </p:nvPr>
        </p:nvSpPr>
        <p:spPr/>
        <p:txBody>
          <a:bodyPr>
            <a:normAutofit lnSpcReduction="10000"/>
          </a:bodyPr>
          <a:lstStyle/>
          <a:p>
            <a:pPr algn="just"/>
            <a:r>
              <a:rPr lang="en-IN" dirty="0"/>
              <a:t>A derivative is a financial instrument whose value depends upon the value of the underlying variables.</a:t>
            </a:r>
          </a:p>
          <a:p>
            <a:pPr algn="just"/>
            <a:r>
              <a:rPr lang="en-IN" dirty="0"/>
              <a:t>Price of currency, Stock, Commodity , Stock indices, Interest rates, etc.</a:t>
            </a:r>
          </a:p>
          <a:p>
            <a:pPr lvl="0" algn="just"/>
            <a:r>
              <a:rPr lang="en-IN" dirty="0"/>
              <a:t>A derivative is a contract between two or more parties whose value is based on an agreed-upon underlying financial asset, index or security..</a:t>
            </a:r>
          </a:p>
          <a:p>
            <a:pPr algn="just"/>
            <a:endParaRPr lang="en-IN" dirty="0"/>
          </a:p>
          <a:p>
            <a:pPr algn="just"/>
            <a:endParaRPr lang="en-IN" dirty="0"/>
          </a:p>
        </p:txBody>
      </p:sp>
      <p:sp>
        <p:nvSpPr>
          <p:cNvPr id="4" name="Rectangle 3"/>
          <p:cNvSpPr/>
          <p:nvPr/>
        </p:nvSpPr>
        <p:spPr>
          <a:xfrm>
            <a:off x="381000" y="6211669"/>
            <a:ext cx="8305800" cy="369332"/>
          </a:xfrm>
          <a:prstGeom prst="rect">
            <a:avLst/>
          </a:prstGeom>
        </p:spPr>
        <p:txBody>
          <a:bodyPr wrap="square">
            <a:spAutoFit/>
          </a:bodyPr>
          <a:lstStyle/>
          <a:p>
            <a:r>
              <a:rPr lang="en-IN" dirty="0"/>
              <a:t>https://www.investopedia.com/terms/d/derivative.asp</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normAutofit/>
          </a:bodyPr>
          <a:lstStyle/>
          <a:p>
            <a:r>
              <a:rPr lang="en-IN" dirty="0"/>
              <a:t>Singapore Exchange</a:t>
            </a:r>
          </a:p>
        </p:txBody>
      </p:sp>
      <p:sp>
        <p:nvSpPr>
          <p:cNvPr id="3" name="Content Placeholder 2"/>
          <p:cNvSpPr>
            <a:spLocks noGrp="1"/>
          </p:cNvSpPr>
          <p:nvPr>
            <p:ph idx="1"/>
          </p:nvPr>
        </p:nvSpPr>
        <p:spPr/>
        <p:txBody>
          <a:bodyPr>
            <a:normAutofit fontScale="92500" lnSpcReduction="20000"/>
          </a:bodyPr>
          <a:lstStyle/>
          <a:p>
            <a:pPr algn="just"/>
            <a:r>
              <a:rPr lang="en-IN" dirty="0"/>
              <a:t>The (SGX) is a full-service equities, fixed income, derivatives, commodities, and foreign currency exchange. </a:t>
            </a:r>
          </a:p>
          <a:p>
            <a:pPr algn="just"/>
            <a:r>
              <a:rPr lang="en-IN" dirty="0"/>
              <a:t>The exchange came into formation from the 1999 combination of three separate entities — Stock Exchange of Singapore, Singapore International Monetary Exchange and Securities Clearing and Computer Services Pte. </a:t>
            </a:r>
          </a:p>
          <a:p>
            <a:pPr algn="just"/>
            <a:r>
              <a:rPr lang="en-IN" dirty="0"/>
              <a:t>In 2000, the Singapore Exchange listed its shares for public investors and in 2008 it completed the acquisition of Singapore Commodity Exchange.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normAutofit/>
          </a:bodyPr>
          <a:lstStyle/>
          <a:p>
            <a:r>
              <a:rPr lang="en-IN" dirty="0"/>
              <a:t>Malaysia Derivatives Exchange</a:t>
            </a:r>
          </a:p>
        </p:txBody>
      </p:sp>
      <p:sp>
        <p:nvSpPr>
          <p:cNvPr id="3" name="Content Placeholder 2"/>
          <p:cNvSpPr>
            <a:spLocks noGrp="1"/>
          </p:cNvSpPr>
          <p:nvPr>
            <p:ph idx="1"/>
          </p:nvPr>
        </p:nvSpPr>
        <p:spPr/>
        <p:txBody>
          <a:bodyPr>
            <a:normAutofit fontScale="70000" lnSpcReduction="20000"/>
          </a:bodyPr>
          <a:lstStyle/>
          <a:p>
            <a:pPr algn="just"/>
            <a:r>
              <a:rPr lang="en-IN" dirty="0"/>
              <a:t>The </a:t>
            </a:r>
            <a:r>
              <a:rPr lang="en-IN" b="1" dirty="0"/>
              <a:t>Malaysia Derivatives Exchange</a:t>
            </a:r>
            <a:r>
              <a:rPr lang="en-IN" dirty="0"/>
              <a:t> (MDEX), also known as Malaysian Distribution Exchange, is a limited share company formed during June 2001 in </a:t>
            </a:r>
            <a:r>
              <a:rPr lang="en-IN" dirty="0">
                <a:hlinkClick r:id="rId2" tooltip="Malaysia"/>
              </a:rPr>
              <a:t>Malaysia</a:t>
            </a:r>
            <a:r>
              <a:rPr lang="en-IN" dirty="0"/>
              <a:t> through the merger of the Kuala Lumpur Options and Financial Futures Exchange (KLOFFE) and the Commodity and Monetary Exchange of Malaysia (COMMEX Malaysia). It is a subsidiary of the </a:t>
            </a:r>
            <a:r>
              <a:rPr lang="en-IN" dirty="0">
                <a:hlinkClick r:id="rId3" tooltip="Kuala Lumpur Stock Exchange"/>
              </a:rPr>
              <a:t>Kuala Lumpur Stock Exchange</a:t>
            </a:r>
            <a:r>
              <a:rPr lang="en-IN" dirty="0"/>
              <a:t> (KLSE).</a:t>
            </a:r>
          </a:p>
          <a:p>
            <a:pPr algn="just"/>
            <a:r>
              <a:rPr lang="en-IN" dirty="0"/>
              <a:t>MDEX is fully electronic, using the KLOFFE Automated Trading System (KATS). The exchange's most active contract is crude </a:t>
            </a:r>
            <a:r>
              <a:rPr lang="en-IN" dirty="0">
                <a:hlinkClick r:id="rId4" tooltip="Palm oil"/>
              </a:rPr>
              <a:t>palm oil</a:t>
            </a:r>
            <a:r>
              <a:rPr lang="en-IN" dirty="0"/>
              <a:t> </a:t>
            </a:r>
            <a:r>
              <a:rPr lang="en-IN" dirty="0">
                <a:hlinkClick r:id="rId5" tooltip="Futures contract"/>
              </a:rPr>
              <a:t>futures</a:t>
            </a:r>
            <a:r>
              <a:rPr lang="en-IN" dirty="0"/>
              <a:t>. It also trades futures and </a:t>
            </a:r>
            <a:r>
              <a:rPr lang="en-IN" dirty="0">
                <a:hlinkClick r:id="rId6" tooltip="Option (finance)"/>
              </a:rPr>
              <a:t>options</a:t>
            </a:r>
            <a:r>
              <a:rPr lang="en-IN" dirty="0"/>
              <a:t> on the KLSE Composite Index, three-month KLIBOR (Kuala Lumpur Interbank Offered Rate) futures, and five-year Malaysian Government </a:t>
            </a:r>
            <a:r>
              <a:rPr lang="en-IN" dirty="0">
                <a:hlinkClick r:id="rId7" tooltip="Securities"/>
              </a:rPr>
              <a:t>securities</a:t>
            </a:r>
            <a:r>
              <a:rPr lang="en-IN" dirty="0"/>
              <a:t> futures. </a:t>
            </a:r>
          </a:p>
          <a:p>
            <a:pPr algn="just"/>
            <a:r>
              <a:rPr lang="en-IN" dirty="0"/>
              <a:t>All </a:t>
            </a:r>
            <a:r>
              <a:rPr lang="en-IN" dirty="0">
                <a:hlinkClick r:id="rId8" tooltip="Derivative (finance)"/>
              </a:rPr>
              <a:t>derivatives</a:t>
            </a:r>
            <a:r>
              <a:rPr lang="en-IN" dirty="0"/>
              <a:t> except crude palm oil are cash settled. The KATS system has two trading sessions, separated by a lunch break. Trading is done Monday through Friday, from 8:45 a.m. to 6 p.m.</a:t>
            </a:r>
          </a:p>
          <a:p>
            <a:pPr algn="just"/>
            <a:endParaRPr lang="en-IN"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graphicFrame>
        <p:nvGraphicFramePr>
          <p:cNvPr id="5" name="Content Placeholder 4"/>
          <p:cNvGraphicFramePr>
            <a:graphicFrameLocks noGrp="1"/>
          </p:cNvGraphicFramePr>
          <p:nvPr>
            <p:ph idx="1"/>
          </p:nvPr>
        </p:nvGraphicFramePr>
        <p:xfrm>
          <a:off x="457200" y="304800"/>
          <a:ext cx="8229600" cy="5943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angle 3"/>
          <p:cNvSpPr/>
          <p:nvPr/>
        </p:nvSpPr>
        <p:spPr>
          <a:xfrm>
            <a:off x="685800" y="6248400"/>
            <a:ext cx="6324600" cy="369332"/>
          </a:xfrm>
          <a:prstGeom prst="rect">
            <a:avLst/>
          </a:prstGeom>
        </p:spPr>
        <p:txBody>
          <a:bodyPr wrap="square">
            <a:spAutoFit/>
          </a:bodyPr>
          <a:lstStyle/>
          <a:p>
            <a:r>
              <a:rPr lang="en-IN" dirty="0"/>
              <a:t>https://www.investopedia.com/ask/answers/12/derivative.asp</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graphicEl>
                                              <a:dgm id="{BAEA92C3-473C-4C07-9584-F5F313FB9F42}"/>
                                            </p:graphicEl>
                                          </p:spTgt>
                                        </p:tgtEl>
                                        <p:attrNameLst>
                                          <p:attrName>style.visibility</p:attrName>
                                        </p:attrNameLst>
                                      </p:cBhvr>
                                      <p:to>
                                        <p:strVal val="visible"/>
                                      </p:to>
                                    </p:set>
                                    <p:anim calcmode="lin" valueType="num">
                                      <p:cBhvr additive="base">
                                        <p:cTn id="7" dur="500" fill="hold"/>
                                        <p:tgtEl>
                                          <p:spTgt spid="5">
                                            <p:graphicEl>
                                              <a:dgm id="{BAEA92C3-473C-4C07-9584-F5F313FB9F42}"/>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graphicEl>
                                              <a:dgm id="{BAEA92C3-473C-4C07-9584-F5F313FB9F42}"/>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graphicEl>
                                              <a:dgm id="{1CE063E0-76E3-4C60-88C1-3B597CAD8BB5}"/>
                                            </p:graphicEl>
                                          </p:spTgt>
                                        </p:tgtEl>
                                        <p:attrNameLst>
                                          <p:attrName>style.visibility</p:attrName>
                                        </p:attrNameLst>
                                      </p:cBhvr>
                                      <p:to>
                                        <p:strVal val="visible"/>
                                      </p:to>
                                    </p:set>
                                    <p:anim calcmode="lin" valueType="num">
                                      <p:cBhvr additive="base">
                                        <p:cTn id="13" dur="500" fill="hold"/>
                                        <p:tgtEl>
                                          <p:spTgt spid="5">
                                            <p:graphicEl>
                                              <a:dgm id="{1CE063E0-76E3-4C60-88C1-3B597CAD8BB5}"/>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graphicEl>
                                              <a:dgm id="{1CE063E0-76E3-4C60-88C1-3B597CAD8BB5}"/>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graphicEl>
                                              <a:dgm id="{0A847343-E955-4CDD-99F0-88FFB86F8B64}"/>
                                            </p:graphicEl>
                                          </p:spTgt>
                                        </p:tgtEl>
                                        <p:attrNameLst>
                                          <p:attrName>style.visibility</p:attrName>
                                        </p:attrNameLst>
                                      </p:cBhvr>
                                      <p:to>
                                        <p:strVal val="visible"/>
                                      </p:to>
                                    </p:set>
                                    <p:anim calcmode="lin" valueType="num">
                                      <p:cBhvr additive="base">
                                        <p:cTn id="19" dur="500" fill="hold"/>
                                        <p:tgtEl>
                                          <p:spTgt spid="5">
                                            <p:graphicEl>
                                              <a:dgm id="{0A847343-E955-4CDD-99F0-88FFB86F8B64}"/>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graphicEl>
                                              <a:dgm id="{0A847343-E955-4CDD-99F0-88FFB86F8B64}"/>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graphicEl>
                                              <a:dgm id="{37867403-9614-4B56-B23B-6B22DEE517E4}"/>
                                            </p:graphicEl>
                                          </p:spTgt>
                                        </p:tgtEl>
                                        <p:attrNameLst>
                                          <p:attrName>style.visibility</p:attrName>
                                        </p:attrNameLst>
                                      </p:cBhvr>
                                      <p:to>
                                        <p:strVal val="visible"/>
                                      </p:to>
                                    </p:set>
                                    <p:anim calcmode="lin" valueType="num">
                                      <p:cBhvr additive="base">
                                        <p:cTn id="25" dur="500" fill="hold"/>
                                        <p:tgtEl>
                                          <p:spTgt spid="5">
                                            <p:graphicEl>
                                              <a:dgm id="{37867403-9614-4B56-B23B-6B22DEE517E4}"/>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graphicEl>
                                              <a:dgm id="{37867403-9614-4B56-B23B-6B22DEE517E4}"/>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graphicEl>
                                              <a:dgm id="{2F44388B-0D0E-4043-A9A6-E64529F654A1}"/>
                                            </p:graphicEl>
                                          </p:spTgt>
                                        </p:tgtEl>
                                        <p:attrNameLst>
                                          <p:attrName>style.visibility</p:attrName>
                                        </p:attrNameLst>
                                      </p:cBhvr>
                                      <p:to>
                                        <p:strVal val="visible"/>
                                      </p:to>
                                    </p:set>
                                    <p:anim calcmode="lin" valueType="num">
                                      <p:cBhvr additive="base">
                                        <p:cTn id="31" dur="500" fill="hold"/>
                                        <p:tgtEl>
                                          <p:spTgt spid="5">
                                            <p:graphicEl>
                                              <a:dgm id="{2F44388B-0D0E-4043-A9A6-E64529F654A1}"/>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graphicEl>
                                              <a:dgm id="{2F44388B-0D0E-4043-A9A6-E64529F654A1}"/>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4" name="Content Placeholder 3" descr="derivatives-ecgc-risk-management-chapter-6-2nd-semester-mcom-bangalore-university-5-638.jpg"/>
          <p:cNvPicPr>
            <a:picLocks noGrp="1" noChangeAspect="1"/>
          </p:cNvPicPr>
          <p:nvPr>
            <p:ph idx="1"/>
          </p:nvPr>
        </p:nvPicPr>
        <p:blipFill>
          <a:blip r:embed="rId2" cstate="print"/>
          <a:stretch>
            <a:fillRect/>
          </a:stretch>
        </p:blipFill>
        <p:spPr>
          <a:xfrm>
            <a:off x="228600" y="228600"/>
            <a:ext cx="8534400" cy="6248400"/>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shade val="50000"/>
            </a:schemeClr>
          </a:lnRef>
          <a:fillRef idx="1">
            <a:schemeClr val="accent5"/>
          </a:fillRef>
          <a:effectRef idx="0">
            <a:schemeClr val="accent5"/>
          </a:effectRef>
          <a:fontRef idx="minor">
            <a:schemeClr val="lt1"/>
          </a:fontRef>
        </p:style>
        <p:txBody>
          <a:bodyPr/>
          <a:lstStyle/>
          <a:p>
            <a:r>
              <a:rPr lang="en-IN" dirty="0"/>
              <a:t>Objective</a:t>
            </a:r>
          </a:p>
        </p:txBody>
      </p:sp>
      <p:graphicFrame>
        <p:nvGraphicFramePr>
          <p:cNvPr id="4" name="Content Placeholder 3"/>
          <p:cNvGraphicFramePr>
            <a:graphicFrameLocks noGrp="1"/>
          </p:cNvGraphicFramePr>
          <p:nvPr>
            <p:ph idx="1"/>
          </p:nvPr>
        </p:nvGraphicFramePr>
        <p:xfrm>
          <a:off x="457200" y="1600200"/>
          <a:ext cx="8229600" cy="502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graphicEl>
                                              <a:dgm id="{0FFF950A-858F-4906-955D-0CA6D5331D19}"/>
                                            </p:graphicEl>
                                          </p:spTgt>
                                        </p:tgtEl>
                                        <p:attrNameLst>
                                          <p:attrName>style.visibility</p:attrName>
                                        </p:attrNameLst>
                                      </p:cBhvr>
                                      <p:to>
                                        <p:strVal val="visible"/>
                                      </p:to>
                                    </p:set>
                                    <p:anim calcmode="lin" valueType="num">
                                      <p:cBhvr additive="base">
                                        <p:cTn id="7" dur="500" fill="hold"/>
                                        <p:tgtEl>
                                          <p:spTgt spid="4">
                                            <p:graphicEl>
                                              <a:dgm id="{0FFF950A-858F-4906-955D-0CA6D5331D19}"/>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0FFF950A-858F-4906-955D-0CA6D5331D19}"/>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graphicEl>
                                              <a:dgm id="{D9E40D1F-9588-4B5F-8706-3EED4E90C7B0}"/>
                                            </p:graphicEl>
                                          </p:spTgt>
                                        </p:tgtEl>
                                        <p:attrNameLst>
                                          <p:attrName>style.visibility</p:attrName>
                                        </p:attrNameLst>
                                      </p:cBhvr>
                                      <p:to>
                                        <p:strVal val="visible"/>
                                      </p:to>
                                    </p:set>
                                    <p:anim calcmode="lin" valueType="num">
                                      <p:cBhvr additive="base">
                                        <p:cTn id="13" dur="500" fill="hold"/>
                                        <p:tgtEl>
                                          <p:spTgt spid="4">
                                            <p:graphicEl>
                                              <a:dgm id="{D9E40D1F-9588-4B5F-8706-3EED4E90C7B0}"/>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graphicEl>
                                              <a:dgm id="{D9E40D1F-9588-4B5F-8706-3EED4E90C7B0}"/>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graphicEl>
                                              <a:dgm id="{EB2E3021-D3DD-4333-BE66-D33B363CBD36}"/>
                                            </p:graphicEl>
                                          </p:spTgt>
                                        </p:tgtEl>
                                        <p:attrNameLst>
                                          <p:attrName>style.visibility</p:attrName>
                                        </p:attrNameLst>
                                      </p:cBhvr>
                                      <p:to>
                                        <p:strVal val="visible"/>
                                      </p:to>
                                    </p:set>
                                    <p:anim calcmode="lin" valueType="num">
                                      <p:cBhvr additive="base">
                                        <p:cTn id="19" dur="500" fill="hold"/>
                                        <p:tgtEl>
                                          <p:spTgt spid="4">
                                            <p:graphicEl>
                                              <a:dgm id="{EB2E3021-D3DD-4333-BE66-D33B363CBD36}"/>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graphicEl>
                                              <a:dgm id="{EB2E3021-D3DD-4333-BE66-D33B363CBD36}"/>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graphicEl>
                                              <a:dgm id="{D82A3C2C-B345-4252-92D4-EEDADA7D48D6}"/>
                                            </p:graphicEl>
                                          </p:spTgt>
                                        </p:tgtEl>
                                        <p:attrNameLst>
                                          <p:attrName>style.visibility</p:attrName>
                                        </p:attrNameLst>
                                      </p:cBhvr>
                                      <p:to>
                                        <p:strVal val="visible"/>
                                      </p:to>
                                    </p:set>
                                    <p:anim calcmode="lin" valueType="num">
                                      <p:cBhvr additive="base">
                                        <p:cTn id="25" dur="500" fill="hold"/>
                                        <p:tgtEl>
                                          <p:spTgt spid="4">
                                            <p:graphicEl>
                                              <a:dgm id="{D82A3C2C-B345-4252-92D4-EEDADA7D48D6}"/>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graphicEl>
                                              <a:dgm id="{D82A3C2C-B345-4252-92D4-EEDADA7D48D6}"/>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graphicEl>
                                              <a:dgm id="{976DA818-D4CB-4971-8E34-5D3BAA4E26A2}"/>
                                            </p:graphicEl>
                                          </p:spTgt>
                                        </p:tgtEl>
                                        <p:attrNameLst>
                                          <p:attrName>style.visibility</p:attrName>
                                        </p:attrNameLst>
                                      </p:cBhvr>
                                      <p:to>
                                        <p:strVal val="visible"/>
                                      </p:to>
                                    </p:set>
                                    <p:anim calcmode="lin" valueType="num">
                                      <p:cBhvr additive="base">
                                        <p:cTn id="31" dur="500" fill="hold"/>
                                        <p:tgtEl>
                                          <p:spTgt spid="4">
                                            <p:graphicEl>
                                              <a:dgm id="{976DA818-D4CB-4971-8E34-5D3BAA4E26A2}"/>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graphicEl>
                                              <a:dgm id="{976DA818-D4CB-4971-8E34-5D3BAA4E26A2}"/>
                                            </p:graphic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graphicEl>
                                              <a:dgm id="{0DDBAEE0-06C7-4D40-994C-F0734624D599}"/>
                                            </p:graphicEl>
                                          </p:spTgt>
                                        </p:tgtEl>
                                        <p:attrNameLst>
                                          <p:attrName>style.visibility</p:attrName>
                                        </p:attrNameLst>
                                      </p:cBhvr>
                                      <p:to>
                                        <p:strVal val="visible"/>
                                      </p:to>
                                    </p:set>
                                    <p:anim calcmode="lin" valueType="num">
                                      <p:cBhvr additive="base">
                                        <p:cTn id="37" dur="500" fill="hold"/>
                                        <p:tgtEl>
                                          <p:spTgt spid="4">
                                            <p:graphicEl>
                                              <a:dgm id="{0DDBAEE0-06C7-4D40-994C-F0734624D599}"/>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graphicEl>
                                              <a:dgm id="{0DDBAEE0-06C7-4D40-994C-F0734624D599}"/>
                                            </p:graphic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graphicEl>
                                              <a:dgm id="{BB8C3969-EF31-495F-8953-643536ACCD9A}"/>
                                            </p:graphicEl>
                                          </p:spTgt>
                                        </p:tgtEl>
                                        <p:attrNameLst>
                                          <p:attrName>style.visibility</p:attrName>
                                        </p:attrNameLst>
                                      </p:cBhvr>
                                      <p:to>
                                        <p:strVal val="visible"/>
                                      </p:to>
                                    </p:set>
                                    <p:anim calcmode="lin" valueType="num">
                                      <p:cBhvr additive="base">
                                        <p:cTn id="43" dur="500" fill="hold"/>
                                        <p:tgtEl>
                                          <p:spTgt spid="4">
                                            <p:graphicEl>
                                              <a:dgm id="{BB8C3969-EF31-495F-8953-643536ACCD9A}"/>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graphicEl>
                                              <a:dgm id="{BB8C3969-EF31-495F-8953-643536ACCD9A}"/>
                                            </p:graphic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graphicEl>
                                              <a:dgm id="{5EB09EA4-FF64-45AD-A0A8-6CF53DFEB1B9}"/>
                                            </p:graphicEl>
                                          </p:spTgt>
                                        </p:tgtEl>
                                        <p:attrNameLst>
                                          <p:attrName>style.visibility</p:attrName>
                                        </p:attrNameLst>
                                      </p:cBhvr>
                                      <p:to>
                                        <p:strVal val="visible"/>
                                      </p:to>
                                    </p:set>
                                    <p:anim calcmode="lin" valueType="num">
                                      <p:cBhvr additive="base">
                                        <p:cTn id="49" dur="500" fill="hold"/>
                                        <p:tgtEl>
                                          <p:spTgt spid="4">
                                            <p:graphicEl>
                                              <a:dgm id="{5EB09EA4-FF64-45AD-A0A8-6CF53DFEB1B9}"/>
                                            </p:graphic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graphicEl>
                                              <a:dgm id="{5EB09EA4-FF64-45AD-A0A8-6CF53DFEB1B9}"/>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dirty="0"/>
          </a:p>
        </p:txBody>
      </p:sp>
      <p:graphicFrame>
        <p:nvGraphicFramePr>
          <p:cNvPr id="4" name="Content Placeholder 3"/>
          <p:cNvGraphicFramePr>
            <a:graphicFrameLocks noGrp="1"/>
          </p:cNvGraphicFramePr>
          <p:nvPr>
            <p:ph idx="1"/>
          </p:nvPr>
        </p:nvGraphicFramePr>
        <p:xfrm>
          <a:off x="457200" y="304800"/>
          <a:ext cx="8229600" cy="6172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graphicEl>
                                              <a:dgm id="{55997146-923C-4E15-8C97-352F2FE75943}"/>
                                            </p:graphicEl>
                                          </p:spTgt>
                                        </p:tgtEl>
                                        <p:attrNameLst>
                                          <p:attrName>style.visibility</p:attrName>
                                        </p:attrNameLst>
                                      </p:cBhvr>
                                      <p:to>
                                        <p:strVal val="visible"/>
                                      </p:to>
                                    </p:set>
                                    <p:anim calcmode="lin" valueType="num">
                                      <p:cBhvr additive="base">
                                        <p:cTn id="7" dur="500" fill="hold"/>
                                        <p:tgtEl>
                                          <p:spTgt spid="4">
                                            <p:graphicEl>
                                              <a:dgm id="{55997146-923C-4E15-8C97-352F2FE75943}"/>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55997146-923C-4E15-8C97-352F2FE75943}"/>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graphicEl>
                                              <a:dgm id="{D7C8A226-44B4-4D4D-A579-43841C962502}"/>
                                            </p:graphicEl>
                                          </p:spTgt>
                                        </p:tgtEl>
                                        <p:attrNameLst>
                                          <p:attrName>style.visibility</p:attrName>
                                        </p:attrNameLst>
                                      </p:cBhvr>
                                      <p:to>
                                        <p:strVal val="visible"/>
                                      </p:to>
                                    </p:set>
                                    <p:anim calcmode="lin" valueType="num">
                                      <p:cBhvr additive="base">
                                        <p:cTn id="13" dur="500" fill="hold"/>
                                        <p:tgtEl>
                                          <p:spTgt spid="4">
                                            <p:graphicEl>
                                              <a:dgm id="{D7C8A226-44B4-4D4D-A579-43841C962502}"/>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graphicEl>
                                              <a:dgm id="{D7C8A226-44B4-4D4D-A579-43841C962502}"/>
                                            </p:graphic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graphicEl>
                                              <a:dgm id="{74F6E6FE-F4A8-4BBA-B2CE-A99361E5E2B7}"/>
                                            </p:graphicEl>
                                          </p:spTgt>
                                        </p:tgtEl>
                                        <p:attrNameLst>
                                          <p:attrName>style.visibility</p:attrName>
                                        </p:attrNameLst>
                                      </p:cBhvr>
                                      <p:to>
                                        <p:strVal val="visible"/>
                                      </p:to>
                                    </p:set>
                                    <p:anim calcmode="lin" valueType="num">
                                      <p:cBhvr additive="base">
                                        <p:cTn id="17" dur="500" fill="hold"/>
                                        <p:tgtEl>
                                          <p:spTgt spid="4">
                                            <p:graphicEl>
                                              <a:dgm id="{74F6E6FE-F4A8-4BBA-B2CE-A99361E5E2B7}"/>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graphicEl>
                                              <a:dgm id="{74F6E6FE-F4A8-4BBA-B2CE-A99361E5E2B7}"/>
                                            </p:graphic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4">
                                            <p:graphicEl>
                                              <a:dgm id="{2F2639F7-D004-41A4-8438-45647713CC6E}"/>
                                            </p:graphicEl>
                                          </p:spTgt>
                                        </p:tgtEl>
                                        <p:attrNameLst>
                                          <p:attrName>style.visibility</p:attrName>
                                        </p:attrNameLst>
                                      </p:cBhvr>
                                      <p:to>
                                        <p:strVal val="visible"/>
                                      </p:to>
                                    </p:set>
                                    <p:anim calcmode="lin" valueType="num">
                                      <p:cBhvr additive="base">
                                        <p:cTn id="23" dur="500" fill="hold"/>
                                        <p:tgtEl>
                                          <p:spTgt spid="4">
                                            <p:graphicEl>
                                              <a:dgm id="{2F2639F7-D004-41A4-8438-45647713CC6E}"/>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graphicEl>
                                              <a:dgm id="{2F2639F7-D004-41A4-8438-45647713CC6E}"/>
                                            </p:graphic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
                                            <p:graphicEl>
                                              <a:dgm id="{D20D59D2-C0DE-4A2E-9049-5CA0CF4282B8}"/>
                                            </p:graphicEl>
                                          </p:spTgt>
                                        </p:tgtEl>
                                        <p:attrNameLst>
                                          <p:attrName>style.visibility</p:attrName>
                                        </p:attrNameLst>
                                      </p:cBhvr>
                                      <p:to>
                                        <p:strVal val="visible"/>
                                      </p:to>
                                    </p:set>
                                    <p:anim calcmode="lin" valueType="num">
                                      <p:cBhvr additive="base">
                                        <p:cTn id="27" dur="500" fill="hold"/>
                                        <p:tgtEl>
                                          <p:spTgt spid="4">
                                            <p:graphicEl>
                                              <a:dgm id="{D20D59D2-C0DE-4A2E-9049-5CA0CF4282B8}"/>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graphicEl>
                                              <a:dgm id="{D20D59D2-C0DE-4A2E-9049-5CA0CF4282B8}"/>
                                            </p:graphic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4">
                                            <p:graphicEl>
                                              <a:dgm id="{0766AB01-281A-4952-BA67-FEE9740C6F8E}"/>
                                            </p:graphicEl>
                                          </p:spTgt>
                                        </p:tgtEl>
                                        <p:attrNameLst>
                                          <p:attrName>style.visibility</p:attrName>
                                        </p:attrNameLst>
                                      </p:cBhvr>
                                      <p:to>
                                        <p:strVal val="visible"/>
                                      </p:to>
                                    </p:set>
                                    <p:anim calcmode="lin" valueType="num">
                                      <p:cBhvr additive="base">
                                        <p:cTn id="33" dur="500" fill="hold"/>
                                        <p:tgtEl>
                                          <p:spTgt spid="4">
                                            <p:graphicEl>
                                              <a:dgm id="{0766AB01-281A-4952-BA67-FEE9740C6F8E}"/>
                                            </p:graphic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graphicEl>
                                              <a:dgm id="{0766AB01-281A-4952-BA67-FEE9740C6F8E}"/>
                                            </p:graphic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graphicEl>
                                              <a:dgm id="{3C9897E0-696B-4DA1-8C93-E2F0BFFE2FF2}"/>
                                            </p:graphicEl>
                                          </p:spTgt>
                                        </p:tgtEl>
                                        <p:attrNameLst>
                                          <p:attrName>style.visibility</p:attrName>
                                        </p:attrNameLst>
                                      </p:cBhvr>
                                      <p:to>
                                        <p:strVal val="visible"/>
                                      </p:to>
                                    </p:set>
                                    <p:anim calcmode="lin" valueType="num">
                                      <p:cBhvr additive="base">
                                        <p:cTn id="37" dur="500" fill="hold"/>
                                        <p:tgtEl>
                                          <p:spTgt spid="4">
                                            <p:graphicEl>
                                              <a:dgm id="{3C9897E0-696B-4DA1-8C93-E2F0BFFE2FF2}"/>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graphicEl>
                                              <a:dgm id="{3C9897E0-696B-4DA1-8C93-E2F0BFFE2FF2}"/>
                                            </p:graphic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graphicEl>
                                              <a:dgm id="{05946B8C-6175-4FF2-81FA-3434C86E728E}"/>
                                            </p:graphicEl>
                                          </p:spTgt>
                                        </p:tgtEl>
                                        <p:attrNameLst>
                                          <p:attrName>style.visibility</p:attrName>
                                        </p:attrNameLst>
                                      </p:cBhvr>
                                      <p:to>
                                        <p:strVal val="visible"/>
                                      </p:to>
                                    </p:set>
                                    <p:anim calcmode="lin" valueType="num">
                                      <p:cBhvr additive="base">
                                        <p:cTn id="43" dur="500" fill="hold"/>
                                        <p:tgtEl>
                                          <p:spTgt spid="4">
                                            <p:graphicEl>
                                              <a:dgm id="{05946B8C-6175-4FF2-81FA-3434C86E728E}"/>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graphicEl>
                                              <a:dgm id="{05946B8C-6175-4FF2-81FA-3434C86E728E}"/>
                                            </p:graphic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
                                            <p:graphicEl>
                                              <a:dgm id="{CCEC61C2-B223-4E19-BFF2-23C6DA9A31F8}"/>
                                            </p:graphicEl>
                                          </p:spTgt>
                                        </p:tgtEl>
                                        <p:attrNameLst>
                                          <p:attrName>style.visibility</p:attrName>
                                        </p:attrNameLst>
                                      </p:cBhvr>
                                      <p:to>
                                        <p:strVal val="visible"/>
                                      </p:to>
                                    </p:set>
                                    <p:anim calcmode="lin" valueType="num">
                                      <p:cBhvr additive="base">
                                        <p:cTn id="47" dur="500" fill="hold"/>
                                        <p:tgtEl>
                                          <p:spTgt spid="4">
                                            <p:graphicEl>
                                              <a:dgm id="{CCEC61C2-B223-4E19-BFF2-23C6DA9A31F8}"/>
                                            </p:graphicEl>
                                          </p:spTgt>
                                        </p:tgtEl>
                                        <p:attrNameLst>
                                          <p:attrName>ppt_x</p:attrName>
                                        </p:attrNameLst>
                                      </p:cBhvr>
                                      <p:tavLst>
                                        <p:tav tm="0">
                                          <p:val>
                                            <p:strVal val="#ppt_x"/>
                                          </p:val>
                                        </p:tav>
                                        <p:tav tm="100000">
                                          <p:val>
                                            <p:strVal val="#ppt_x"/>
                                          </p:val>
                                        </p:tav>
                                      </p:tavLst>
                                    </p:anim>
                                    <p:anim calcmode="lin" valueType="num">
                                      <p:cBhvr additive="base">
                                        <p:cTn id="48" dur="500" fill="hold"/>
                                        <p:tgtEl>
                                          <p:spTgt spid="4">
                                            <p:graphicEl>
                                              <a:dgm id="{CCEC61C2-B223-4E19-BFF2-23C6DA9A31F8}"/>
                                            </p:graphic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4">
                                            <p:graphicEl>
                                              <a:dgm id="{0D9C21F2-347C-47E0-BC9B-EC137AF8E536}"/>
                                            </p:graphicEl>
                                          </p:spTgt>
                                        </p:tgtEl>
                                        <p:attrNameLst>
                                          <p:attrName>style.visibility</p:attrName>
                                        </p:attrNameLst>
                                      </p:cBhvr>
                                      <p:to>
                                        <p:strVal val="visible"/>
                                      </p:to>
                                    </p:set>
                                    <p:anim calcmode="lin" valueType="num">
                                      <p:cBhvr additive="base">
                                        <p:cTn id="53" dur="500" fill="hold"/>
                                        <p:tgtEl>
                                          <p:spTgt spid="4">
                                            <p:graphicEl>
                                              <a:dgm id="{0D9C21F2-347C-47E0-BC9B-EC137AF8E536}"/>
                                            </p:graphicEl>
                                          </p:spTgt>
                                        </p:tgtEl>
                                        <p:attrNameLst>
                                          <p:attrName>ppt_x</p:attrName>
                                        </p:attrNameLst>
                                      </p:cBhvr>
                                      <p:tavLst>
                                        <p:tav tm="0">
                                          <p:val>
                                            <p:strVal val="#ppt_x"/>
                                          </p:val>
                                        </p:tav>
                                        <p:tav tm="100000">
                                          <p:val>
                                            <p:strVal val="#ppt_x"/>
                                          </p:val>
                                        </p:tav>
                                      </p:tavLst>
                                    </p:anim>
                                    <p:anim calcmode="lin" valueType="num">
                                      <p:cBhvr additive="base">
                                        <p:cTn id="54" dur="500" fill="hold"/>
                                        <p:tgtEl>
                                          <p:spTgt spid="4">
                                            <p:graphicEl>
                                              <a:dgm id="{0D9C21F2-347C-47E0-BC9B-EC137AF8E536}"/>
                                            </p:graphic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4">
                                            <p:graphicEl>
                                              <a:dgm id="{651A2C10-C290-456B-BDCD-E99E6309CDBF}"/>
                                            </p:graphicEl>
                                          </p:spTgt>
                                        </p:tgtEl>
                                        <p:attrNameLst>
                                          <p:attrName>style.visibility</p:attrName>
                                        </p:attrNameLst>
                                      </p:cBhvr>
                                      <p:to>
                                        <p:strVal val="visible"/>
                                      </p:to>
                                    </p:set>
                                    <p:anim calcmode="lin" valueType="num">
                                      <p:cBhvr additive="base">
                                        <p:cTn id="57" dur="500" fill="hold"/>
                                        <p:tgtEl>
                                          <p:spTgt spid="4">
                                            <p:graphicEl>
                                              <a:dgm id="{651A2C10-C290-456B-BDCD-E99E6309CDBF}"/>
                                            </p:graphicEl>
                                          </p:spTgt>
                                        </p:tgtEl>
                                        <p:attrNameLst>
                                          <p:attrName>ppt_x</p:attrName>
                                        </p:attrNameLst>
                                      </p:cBhvr>
                                      <p:tavLst>
                                        <p:tav tm="0">
                                          <p:val>
                                            <p:strVal val="#ppt_x"/>
                                          </p:val>
                                        </p:tav>
                                        <p:tav tm="100000">
                                          <p:val>
                                            <p:strVal val="#ppt_x"/>
                                          </p:val>
                                        </p:tav>
                                      </p:tavLst>
                                    </p:anim>
                                    <p:anim calcmode="lin" valueType="num">
                                      <p:cBhvr additive="base">
                                        <p:cTn id="58" dur="500" fill="hold"/>
                                        <p:tgtEl>
                                          <p:spTgt spid="4">
                                            <p:graphicEl>
                                              <a:dgm id="{651A2C10-C290-456B-BDCD-E99E6309CDBF}"/>
                                            </p:graphic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4">
                                            <p:graphicEl>
                                              <a:dgm id="{0D9F368E-A036-4AE1-A634-57E47DCC020F}"/>
                                            </p:graphicEl>
                                          </p:spTgt>
                                        </p:tgtEl>
                                        <p:attrNameLst>
                                          <p:attrName>style.visibility</p:attrName>
                                        </p:attrNameLst>
                                      </p:cBhvr>
                                      <p:to>
                                        <p:strVal val="visible"/>
                                      </p:to>
                                    </p:set>
                                    <p:anim calcmode="lin" valueType="num">
                                      <p:cBhvr additive="base">
                                        <p:cTn id="63" dur="500" fill="hold"/>
                                        <p:tgtEl>
                                          <p:spTgt spid="4">
                                            <p:graphicEl>
                                              <a:dgm id="{0D9F368E-A036-4AE1-A634-57E47DCC020F}"/>
                                            </p:graphicEl>
                                          </p:spTgt>
                                        </p:tgtEl>
                                        <p:attrNameLst>
                                          <p:attrName>ppt_x</p:attrName>
                                        </p:attrNameLst>
                                      </p:cBhvr>
                                      <p:tavLst>
                                        <p:tav tm="0">
                                          <p:val>
                                            <p:strVal val="#ppt_x"/>
                                          </p:val>
                                        </p:tav>
                                        <p:tav tm="100000">
                                          <p:val>
                                            <p:strVal val="#ppt_x"/>
                                          </p:val>
                                        </p:tav>
                                      </p:tavLst>
                                    </p:anim>
                                    <p:anim calcmode="lin" valueType="num">
                                      <p:cBhvr additive="base">
                                        <p:cTn id="64" dur="500" fill="hold"/>
                                        <p:tgtEl>
                                          <p:spTgt spid="4">
                                            <p:graphicEl>
                                              <a:dgm id="{0D9F368E-A036-4AE1-A634-57E47DCC020F}"/>
                                            </p:graphicEl>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4">
                                            <p:graphicEl>
                                              <a:dgm id="{E0A4F3E7-5958-417C-B134-4B8DB49FD6C9}"/>
                                            </p:graphicEl>
                                          </p:spTgt>
                                        </p:tgtEl>
                                        <p:attrNameLst>
                                          <p:attrName>style.visibility</p:attrName>
                                        </p:attrNameLst>
                                      </p:cBhvr>
                                      <p:to>
                                        <p:strVal val="visible"/>
                                      </p:to>
                                    </p:set>
                                    <p:anim calcmode="lin" valueType="num">
                                      <p:cBhvr additive="base">
                                        <p:cTn id="67" dur="500" fill="hold"/>
                                        <p:tgtEl>
                                          <p:spTgt spid="4">
                                            <p:graphicEl>
                                              <a:dgm id="{E0A4F3E7-5958-417C-B134-4B8DB49FD6C9}"/>
                                            </p:graphicEl>
                                          </p:spTgt>
                                        </p:tgtEl>
                                        <p:attrNameLst>
                                          <p:attrName>ppt_x</p:attrName>
                                        </p:attrNameLst>
                                      </p:cBhvr>
                                      <p:tavLst>
                                        <p:tav tm="0">
                                          <p:val>
                                            <p:strVal val="#ppt_x"/>
                                          </p:val>
                                        </p:tav>
                                        <p:tav tm="100000">
                                          <p:val>
                                            <p:strVal val="#ppt_x"/>
                                          </p:val>
                                        </p:tav>
                                      </p:tavLst>
                                    </p:anim>
                                    <p:anim calcmode="lin" valueType="num">
                                      <p:cBhvr additive="base">
                                        <p:cTn id="68" dur="500" fill="hold"/>
                                        <p:tgtEl>
                                          <p:spTgt spid="4">
                                            <p:graphicEl>
                                              <a:dgm id="{E0A4F3E7-5958-417C-B134-4B8DB49FD6C9}"/>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shade val="50000"/>
            </a:schemeClr>
          </a:lnRef>
          <a:fillRef idx="1">
            <a:schemeClr val="accent4"/>
          </a:fillRef>
          <a:effectRef idx="0">
            <a:schemeClr val="accent4"/>
          </a:effectRef>
          <a:fontRef idx="minor">
            <a:schemeClr val="lt1"/>
          </a:fontRef>
        </p:style>
        <p:txBody>
          <a:bodyPr/>
          <a:lstStyle/>
          <a:p>
            <a:r>
              <a:rPr lang="en-IN" dirty="0"/>
              <a:t>Forward Contracts </a:t>
            </a:r>
          </a:p>
        </p:txBody>
      </p:sp>
      <p:sp>
        <p:nvSpPr>
          <p:cNvPr id="3" name="Content Placeholder 2"/>
          <p:cNvSpPr>
            <a:spLocks noGrp="1"/>
          </p:cNvSpPr>
          <p:nvPr>
            <p:ph idx="1"/>
          </p:nvPr>
        </p:nvSpPr>
        <p:spPr>
          <a:xfrm>
            <a:off x="457200" y="1600200"/>
            <a:ext cx="8229600" cy="5029200"/>
          </a:xfrm>
        </p:spPr>
        <p:txBody>
          <a:bodyPr>
            <a:normAutofit fontScale="92500" lnSpcReduction="20000"/>
          </a:bodyPr>
          <a:lstStyle/>
          <a:p>
            <a:pPr algn="just"/>
            <a:r>
              <a:rPr lang="en-IN" dirty="0"/>
              <a:t>Simple Derivatives</a:t>
            </a:r>
          </a:p>
          <a:p>
            <a:pPr algn="just"/>
            <a:r>
              <a:rPr lang="en-IN" dirty="0"/>
              <a:t>Agreement to Buy &amp; Sell an asset @ certain future time for designated price</a:t>
            </a:r>
          </a:p>
          <a:p>
            <a:pPr algn="just"/>
            <a:r>
              <a:rPr lang="en-IN" dirty="0"/>
              <a:t>X Traded at exchange</a:t>
            </a:r>
          </a:p>
          <a:p>
            <a:pPr algn="just"/>
            <a:r>
              <a:rPr lang="en-IN" dirty="0"/>
              <a:t>OTC product</a:t>
            </a:r>
          </a:p>
          <a:p>
            <a:pPr algn="just"/>
            <a:r>
              <a:rPr lang="en-IN" dirty="0"/>
              <a:t>Agreed Price = Delivery Price</a:t>
            </a:r>
          </a:p>
          <a:p>
            <a:pPr algn="just"/>
            <a:r>
              <a:rPr lang="en-IN" dirty="0"/>
              <a:t>X Cost to party ( Long/Buy, Short/Sell)</a:t>
            </a:r>
          </a:p>
          <a:p>
            <a:pPr algn="just"/>
            <a:r>
              <a:rPr lang="en-IN" dirty="0"/>
              <a:t>Gain / Loss</a:t>
            </a:r>
          </a:p>
          <a:p>
            <a:pPr algn="just"/>
            <a:r>
              <a:rPr lang="en-IN" dirty="0"/>
              <a:t>Settled @ maturity</a:t>
            </a:r>
          </a:p>
          <a:p>
            <a:pPr algn="just"/>
            <a:r>
              <a:rPr lang="en-IN" dirty="0"/>
              <a:t>Pay off : Buyer-&gt; Price @ Maturity, Seller-&gt; Delivery Price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297</TotalTime>
  <Words>3311</Words>
  <Application>Microsoft Office PowerPoint</Application>
  <PresentationFormat>On-screen Show (4:3)</PresentationFormat>
  <Paragraphs>302</Paragraphs>
  <Slides>41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41</vt:i4>
      </vt:variant>
    </vt:vector>
  </HeadingPairs>
  <TitlesOfParts>
    <vt:vector size="44" baseType="lpstr">
      <vt:lpstr>Arial</vt:lpstr>
      <vt:lpstr>Calibri</vt:lpstr>
      <vt:lpstr>Office Theme</vt:lpstr>
      <vt:lpstr>PowerPoint Presentation</vt:lpstr>
      <vt:lpstr>???????</vt:lpstr>
      <vt:lpstr>PowerPoint Presentation</vt:lpstr>
      <vt:lpstr>Introduction</vt:lpstr>
      <vt:lpstr>PowerPoint Presentation</vt:lpstr>
      <vt:lpstr>PowerPoint Presentation</vt:lpstr>
      <vt:lpstr>Objective</vt:lpstr>
      <vt:lpstr>PowerPoint Presentation</vt:lpstr>
      <vt:lpstr>Forward Contracts </vt:lpstr>
      <vt:lpstr>Future Contracts </vt:lpstr>
      <vt:lpstr>Swaps Contracts </vt:lpstr>
      <vt:lpstr>Options Contracts </vt:lpstr>
      <vt:lpstr>Options Contracts </vt:lpstr>
      <vt:lpstr>PowerPoint Presentation</vt:lpstr>
      <vt:lpstr>Products</vt:lpstr>
      <vt:lpstr>PowerPoint Presentation</vt:lpstr>
      <vt:lpstr>PowerPoint Presentation</vt:lpstr>
      <vt:lpstr>Functions</vt:lpstr>
      <vt:lpstr>PowerPoint Presentation</vt:lpstr>
      <vt:lpstr>Financial Derivatives</vt:lpstr>
      <vt:lpstr>Commodity Derivatives</vt:lpstr>
      <vt:lpstr>Commodity Specific Issues</vt:lpstr>
      <vt:lpstr>Pricing Issues</vt:lpstr>
      <vt:lpstr>Risk Management</vt:lpstr>
      <vt:lpstr>Type of Assets</vt:lpstr>
      <vt:lpstr>PowerPoint Presentation</vt:lpstr>
      <vt:lpstr>Cost of Carry Model</vt:lpstr>
      <vt:lpstr>PowerPoint Presentation</vt:lpstr>
      <vt:lpstr>cost-of-carry factors</vt:lpstr>
      <vt:lpstr>F = Se ([r + s - c] x t)</vt:lpstr>
      <vt:lpstr>Assumptions</vt:lpstr>
      <vt:lpstr>CBOT</vt:lpstr>
      <vt:lpstr>Winnipeg Commodity Exchange</vt:lpstr>
      <vt:lpstr>NYMEX</vt:lpstr>
      <vt:lpstr>LME</vt:lpstr>
      <vt:lpstr>Dalian Commodities Exchange</vt:lpstr>
      <vt:lpstr>Shanghai Futures Exchange</vt:lpstr>
      <vt:lpstr>Shanghai Futures Exchange</vt:lpstr>
      <vt:lpstr>Osaka Dojima Commodity Exchange</vt:lpstr>
      <vt:lpstr>Singapore Exchange</vt:lpstr>
      <vt:lpstr>Malaysia Derivatives Exchange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VIMALKUMAR MISTRY</dc:creator>
  <cp:lastModifiedBy>aarti vyas</cp:lastModifiedBy>
  <cp:revision>109</cp:revision>
  <dcterms:created xsi:type="dcterms:W3CDTF">2006-08-16T00:00:00Z</dcterms:created>
  <dcterms:modified xsi:type="dcterms:W3CDTF">2021-05-08T06:03:21Z</dcterms:modified>
</cp:coreProperties>
</file>