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3" r:id="rId1"/>
  </p:sldMasterIdLst>
  <p:sldIdLst>
    <p:sldId id="257" r:id="rId2"/>
    <p:sldId id="258" r:id="rId3"/>
    <p:sldId id="259" r:id="rId4"/>
    <p:sldId id="260" r:id="rId5"/>
    <p:sldId id="261" r:id="rId6"/>
    <p:sldId id="262" r:id="rId7"/>
    <p:sldId id="263" r:id="rId8"/>
    <p:sldId id="264" r:id="rId9"/>
    <p:sldId id="266" r:id="rId10"/>
    <p:sldId id="267" r:id="rId11"/>
    <p:sldId id="268" r:id="rId12"/>
    <p:sldId id="269" r:id="rId13"/>
    <p:sldId id="270" r:id="rId14"/>
    <p:sldId id="271" r:id="rId15"/>
    <p:sldId id="272" r:id="rId16"/>
    <p:sldId id="274" r:id="rId17"/>
    <p:sldId id="275" r:id="rId18"/>
    <p:sldId id="276" r:id="rId19"/>
    <p:sldId id="277" r:id="rId20"/>
    <p:sldId id="279" r:id="rId21"/>
    <p:sldId id="278" r:id="rId22"/>
    <p:sldId id="280" r:id="rId23"/>
    <p:sldId id="281" r:id="rId24"/>
    <p:sldId id="282" r:id="rId25"/>
    <p:sldId id="283" r:id="rId26"/>
    <p:sldId id="284" r:id="rId27"/>
    <p:sldId id="286" r:id="rId28"/>
    <p:sldId id="287" r:id="rId29"/>
    <p:sldId id="285" r:id="rId30"/>
    <p:sldId id="288" r:id="rId31"/>
    <p:sldId id="289" r:id="rId32"/>
    <p:sldId id="265" r:id="rId33"/>
    <p:sldId id="273"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011F79-5AC5-4F62-94DA-D613B01FCFE9}" type="doc">
      <dgm:prSet loTypeId="urn:microsoft.com/office/officeart/2005/8/layout/chevronAccent+Icon" loCatId="process" qsTypeId="urn:microsoft.com/office/officeart/2005/8/quickstyle/simple1" qsCatId="simple" csTypeId="urn:microsoft.com/office/officeart/2005/8/colors/colorful1" csCatId="colorful" phldr="1"/>
      <dgm:spPr/>
      <dgm:t>
        <a:bodyPr/>
        <a:lstStyle/>
        <a:p>
          <a:endParaRPr lang="en-US"/>
        </a:p>
      </dgm:t>
    </dgm:pt>
    <dgm:pt modelId="{15AD7613-60F6-4D3D-BB20-5A33F8C6DE23}">
      <dgm:prSet phldrT="[Text]" custT="1"/>
      <dgm:spPr/>
      <dgm:t>
        <a:bodyPr/>
        <a:lstStyle/>
        <a:p>
          <a:r>
            <a:rPr lang="en-US" sz="1800" dirty="0" smtClean="0"/>
            <a:t>Bimetallism</a:t>
          </a:r>
          <a:endParaRPr lang="en-US" sz="1800" dirty="0"/>
        </a:p>
      </dgm:t>
    </dgm:pt>
    <dgm:pt modelId="{5A3A983B-2414-48D6-873B-B9C8F4D85069}" type="parTrans" cxnId="{412FF8B2-1A19-4C38-B6BC-29C825AAFFC3}">
      <dgm:prSet/>
      <dgm:spPr/>
      <dgm:t>
        <a:bodyPr/>
        <a:lstStyle/>
        <a:p>
          <a:endParaRPr lang="en-US"/>
        </a:p>
      </dgm:t>
    </dgm:pt>
    <dgm:pt modelId="{E55B2C06-7474-4D36-B426-3C848B2D83A4}" type="sibTrans" cxnId="{412FF8B2-1A19-4C38-B6BC-29C825AAFFC3}">
      <dgm:prSet/>
      <dgm:spPr/>
      <dgm:t>
        <a:bodyPr/>
        <a:lstStyle/>
        <a:p>
          <a:endParaRPr lang="en-US"/>
        </a:p>
      </dgm:t>
    </dgm:pt>
    <dgm:pt modelId="{C1937D74-35C4-438C-9413-8A808876032D}">
      <dgm:prSet phldrT="[Text]" custT="1"/>
      <dgm:spPr/>
      <dgm:t>
        <a:bodyPr/>
        <a:lstStyle/>
        <a:p>
          <a:r>
            <a:rPr lang="en-US" sz="1400" dirty="0" smtClean="0"/>
            <a:t>Before 1870</a:t>
          </a:r>
          <a:endParaRPr lang="en-US" sz="1400" dirty="0"/>
        </a:p>
      </dgm:t>
    </dgm:pt>
    <dgm:pt modelId="{635FD5FB-5342-47A0-A985-700EEE5E19A6}" type="parTrans" cxnId="{C4B2D3B1-A13F-42C9-975B-2EA9088F91EE}">
      <dgm:prSet/>
      <dgm:spPr/>
      <dgm:t>
        <a:bodyPr/>
        <a:lstStyle/>
        <a:p>
          <a:endParaRPr lang="en-US"/>
        </a:p>
      </dgm:t>
    </dgm:pt>
    <dgm:pt modelId="{9B75BF69-45BF-4AE5-A14E-0440155487D8}" type="sibTrans" cxnId="{C4B2D3B1-A13F-42C9-975B-2EA9088F91EE}">
      <dgm:prSet/>
      <dgm:spPr/>
      <dgm:t>
        <a:bodyPr/>
        <a:lstStyle/>
        <a:p>
          <a:endParaRPr lang="en-US"/>
        </a:p>
      </dgm:t>
    </dgm:pt>
    <dgm:pt modelId="{7B9D67F0-62B1-42D0-9E91-4AD3DFB8352E}">
      <dgm:prSet phldrT="[Text]" custT="1"/>
      <dgm:spPr/>
      <dgm:t>
        <a:bodyPr/>
        <a:lstStyle/>
        <a:p>
          <a:r>
            <a:rPr lang="en-US" sz="1800" dirty="0" smtClean="0"/>
            <a:t>Gold Standard </a:t>
          </a:r>
          <a:endParaRPr lang="en-US" sz="1800" dirty="0"/>
        </a:p>
      </dgm:t>
    </dgm:pt>
    <dgm:pt modelId="{3D7CF3D6-2307-4C8A-9063-7F5D0C5933D0}" type="parTrans" cxnId="{40C68545-13AC-418A-AD9F-42A519CB773D}">
      <dgm:prSet/>
      <dgm:spPr/>
      <dgm:t>
        <a:bodyPr/>
        <a:lstStyle/>
        <a:p>
          <a:endParaRPr lang="en-US"/>
        </a:p>
      </dgm:t>
    </dgm:pt>
    <dgm:pt modelId="{E1E060A7-8C3A-4A93-8C0E-CE12D543E473}" type="sibTrans" cxnId="{40C68545-13AC-418A-AD9F-42A519CB773D}">
      <dgm:prSet/>
      <dgm:spPr/>
      <dgm:t>
        <a:bodyPr/>
        <a:lstStyle/>
        <a:p>
          <a:endParaRPr lang="en-US"/>
        </a:p>
      </dgm:t>
    </dgm:pt>
    <dgm:pt modelId="{01368DFF-F6C2-4143-A73B-34EFF14A6FE5}">
      <dgm:prSet phldrT="[Text]" custT="1"/>
      <dgm:spPr/>
      <dgm:t>
        <a:bodyPr/>
        <a:lstStyle/>
        <a:p>
          <a:r>
            <a:rPr lang="en-US" sz="1400" dirty="0" smtClean="0"/>
            <a:t>1870-1932</a:t>
          </a:r>
          <a:endParaRPr lang="en-US" sz="1400" dirty="0"/>
        </a:p>
      </dgm:t>
    </dgm:pt>
    <dgm:pt modelId="{C9F6BC97-DCD5-4CD9-BADC-5175000A1E9C}" type="parTrans" cxnId="{62B570A6-C662-446B-9555-F294FC9FB26E}">
      <dgm:prSet/>
      <dgm:spPr/>
      <dgm:t>
        <a:bodyPr/>
        <a:lstStyle/>
        <a:p>
          <a:endParaRPr lang="en-US"/>
        </a:p>
      </dgm:t>
    </dgm:pt>
    <dgm:pt modelId="{ACEBEDB6-7DA3-4B92-A171-2899414A21A4}" type="sibTrans" cxnId="{62B570A6-C662-446B-9555-F294FC9FB26E}">
      <dgm:prSet/>
      <dgm:spPr/>
      <dgm:t>
        <a:bodyPr/>
        <a:lstStyle/>
        <a:p>
          <a:endParaRPr lang="en-US"/>
        </a:p>
      </dgm:t>
    </dgm:pt>
    <dgm:pt modelId="{32A2A3AC-A292-406E-9392-001AA999A54E}">
      <dgm:prSet phldrT="[Text]" custT="1"/>
      <dgm:spPr/>
      <dgm:t>
        <a:bodyPr/>
        <a:lstStyle/>
        <a:p>
          <a:r>
            <a:rPr lang="en-US" sz="1800" dirty="0" smtClean="0"/>
            <a:t>Bretton Woods</a:t>
          </a:r>
          <a:endParaRPr lang="en-US" sz="1800" dirty="0"/>
        </a:p>
      </dgm:t>
    </dgm:pt>
    <dgm:pt modelId="{D84BAFDA-74D0-4EA2-AF6D-1F7211D8737F}" type="parTrans" cxnId="{06C1D5CA-F800-467C-8555-4237AA72F5DB}">
      <dgm:prSet/>
      <dgm:spPr/>
      <dgm:t>
        <a:bodyPr/>
        <a:lstStyle/>
        <a:p>
          <a:endParaRPr lang="en-US"/>
        </a:p>
      </dgm:t>
    </dgm:pt>
    <dgm:pt modelId="{65182368-E84C-4F69-BE63-E7564CBF3A54}" type="sibTrans" cxnId="{06C1D5CA-F800-467C-8555-4237AA72F5DB}">
      <dgm:prSet/>
      <dgm:spPr/>
      <dgm:t>
        <a:bodyPr/>
        <a:lstStyle/>
        <a:p>
          <a:endParaRPr lang="en-US"/>
        </a:p>
      </dgm:t>
    </dgm:pt>
    <dgm:pt modelId="{794CF3CF-BCE0-4DBB-84FA-CEC929D9D549}">
      <dgm:prSet phldrT="[Text]" custT="1"/>
      <dgm:spPr/>
      <dgm:t>
        <a:bodyPr/>
        <a:lstStyle/>
        <a:p>
          <a:r>
            <a:rPr lang="en-US" sz="1400" dirty="0" smtClean="0"/>
            <a:t>1946-1971</a:t>
          </a:r>
          <a:endParaRPr lang="en-US" sz="1400" dirty="0"/>
        </a:p>
      </dgm:t>
    </dgm:pt>
    <dgm:pt modelId="{B0D856D3-2860-4AF7-B803-95561EBE39A4}" type="parTrans" cxnId="{9ACAF147-266D-4FD6-A81F-79542212E700}">
      <dgm:prSet/>
      <dgm:spPr/>
      <dgm:t>
        <a:bodyPr/>
        <a:lstStyle/>
        <a:p>
          <a:endParaRPr lang="en-US"/>
        </a:p>
      </dgm:t>
    </dgm:pt>
    <dgm:pt modelId="{D073ACD6-AC68-43C3-82F5-EE82476563F4}" type="sibTrans" cxnId="{9ACAF147-266D-4FD6-A81F-79542212E700}">
      <dgm:prSet/>
      <dgm:spPr/>
      <dgm:t>
        <a:bodyPr/>
        <a:lstStyle/>
        <a:p>
          <a:endParaRPr lang="en-US"/>
        </a:p>
      </dgm:t>
    </dgm:pt>
    <dgm:pt modelId="{2AE8E5EC-A47F-4665-8DE0-4F7C16435859}">
      <dgm:prSet phldrT="[Text]" custT="1"/>
      <dgm:spPr/>
      <dgm:t>
        <a:bodyPr/>
        <a:lstStyle/>
        <a:p>
          <a:r>
            <a:rPr lang="en-US" sz="1400" dirty="0" smtClean="0"/>
            <a:t>1978 onwards</a:t>
          </a:r>
        </a:p>
      </dgm:t>
    </dgm:pt>
    <dgm:pt modelId="{F3BF75EF-4AA1-42AB-8407-905256A07B31}" type="parTrans" cxnId="{6618DF65-9BB2-494D-9178-484B112CAE43}">
      <dgm:prSet/>
      <dgm:spPr/>
      <dgm:t>
        <a:bodyPr/>
        <a:lstStyle/>
        <a:p>
          <a:endParaRPr lang="en-US"/>
        </a:p>
      </dgm:t>
    </dgm:pt>
    <dgm:pt modelId="{D1242A2D-743A-4416-84AB-6C9210694F9E}" type="sibTrans" cxnId="{6618DF65-9BB2-494D-9178-484B112CAE43}">
      <dgm:prSet/>
      <dgm:spPr/>
      <dgm:t>
        <a:bodyPr/>
        <a:lstStyle/>
        <a:p>
          <a:endParaRPr lang="en-US"/>
        </a:p>
      </dgm:t>
    </dgm:pt>
    <dgm:pt modelId="{FF6CB012-F24A-4C07-95E7-BC267448DA12}">
      <dgm:prSet phldrT="[Text]" custT="1"/>
      <dgm:spPr/>
      <dgm:t>
        <a:bodyPr/>
        <a:lstStyle/>
        <a:p>
          <a:r>
            <a:rPr lang="en-US" sz="1800" dirty="0" smtClean="0"/>
            <a:t>Flexible Exchange Rate System</a:t>
          </a:r>
          <a:endParaRPr lang="en-US" sz="1800" dirty="0"/>
        </a:p>
      </dgm:t>
    </dgm:pt>
    <dgm:pt modelId="{F9CE6280-1EDF-40A6-91E8-0AC842388D5C}" type="parTrans" cxnId="{3D0D8FDF-7A71-42A8-92D8-CD1C8B7A46D0}">
      <dgm:prSet/>
      <dgm:spPr/>
      <dgm:t>
        <a:bodyPr/>
        <a:lstStyle/>
        <a:p>
          <a:endParaRPr lang="en-US"/>
        </a:p>
      </dgm:t>
    </dgm:pt>
    <dgm:pt modelId="{C88D8D41-72A1-4EA5-9166-89BA045BC9B6}" type="sibTrans" cxnId="{3D0D8FDF-7A71-42A8-92D8-CD1C8B7A46D0}">
      <dgm:prSet/>
      <dgm:spPr/>
      <dgm:t>
        <a:bodyPr/>
        <a:lstStyle/>
        <a:p>
          <a:endParaRPr lang="en-US"/>
        </a:p>
      </dgm:t>
    </dgm:pt>
    <dgm:pt modelId="{C6A29EF5-11AD-4302-A637-D90B0CA44234}" type="pres">
      <dgm:prSet presAssocID="{2C011F79-5AC5-4F62-94DA-D613B01FCFE9}" presName="Name0" presStyleCnt="0">
        <dgm:presLayoutVars>
          <dgm:dir/>
          <dgm:resizeHandles val="exact"/>
        </dgm:presLayoutVars>
      </dgm:prSet>
      <dgm:spPr/>
      <dgm:t>
        <a:bodyPr/>
        <a:lstStyle/>
        <a:p>
          <a:endParaRPr lang="en-US"/>
        </a:p>
      </dgm:t>
    </dgm:pt>
    <dgm:pt modelId="{81B9E110-C1C1-40B6-A17B-41E93D231B05}" type="pres">
      <dgm:prSet presAssocID="{15AD7613-60F6-4D3D-BB20-5A33F8C6DE23}" presName="composite" presStyleCnt="0"/>
      <dgm:spPr/>
    </dgm:pt>
    <dgm:pt modelId="{DF8FAD2F-B90C-4514-8F93-A4C032B18C69}" type="pres">
      <dgm:prSet presAssocID="{15AD7613-60F6-4D3D-BB20-5A33F8C6DE23}" presName="bgChev" presStyleLbl="node1" presStyleIdx="0" presStyleCnt="4"/>
      <dgm:spPr/>
    </dgm:pt>
    <dgm:pt modelId="{60FBB5E7-FF00-4BCA-8713-013FD7092986}" type="pres">
      <dgm:prSet presAssocID="{15AD7613-60F6-4D3D-BB20-5A33F8C6DE23}" presName="txNode" presStyleLbl="fgAcc1" presStyleIdx="0" presStyleCnt="4">
        <dgm:presLayoutVars>
          <dgm:bulletEnabled val="1"/>
        </dgm:presLayoutVars>
      </dgm:prSet>
      <dgm:spPr/>
      <dgm:t>
        <a:bodyPr/>
        <a:lstStyle/>
        <a:p>
          <a:endParaRPr lang="en-US"/>
        </a:p>
      </dgm:t>
    </dgm:pt>
    <dgm:pt modelId="{5B16B19E-489B-49D1-97DD-A702D00A798D}" type="pres">
      <dgm:prSet presAssocID="{E55B2C06-7474-4D36-B426-3C848B2D83A4}" presName="compositeSpace" presStyleCnt="0"/>
      <dgm:spPr/>
    </dgm:pt>
    <dgm:pt modelId="{3CDF01CA-66BE-4A57-8525-1C95E2F6BF19}" type="pres">
      <dgm:prSet presAssocID="{7B9D67F0-62B1-42D0-9E91-4AD3DFB8352E}" presName="composite" presStyleCnt="0"/>
      <dgm:spPr/>
    </dgm:pt>
    <dgm:pt modelId="{83CEDC90-2BBC-475C-A37E-3E3B11507E3A}" type="pres">
      <dgm:prSet presAssocID="{7B9D67F0-62B1-42D0-9E91-4AD3DFB8352E}" presName="bgChev" presStyleLbl="node1" presStyleIdx="1" presStyleCnt="4"/>
      <dgm:spPr/>
    </dgm:pt>
    <dgm:pt modelId="{99610CCB-7906-47DD-922D-33CCFA681518}" type="pres">
      <dgm:prSet presAssocID="{7B9D67F0-62B1-42D0-9E91-4AD3DFB8352E}" presName="txNode" presStyleLbl="fgAcc1" presStyleIdx="1" presStyleCnt="4">
        <dgm:presLayoutVars>
          <dgm:bulletEnabled val="1"/>
        </dgm:presLayoutVars>
      </dgm:prSet>
      <dgm:spPr/>
      <dgm:t>
        <a:bodyPr/>
        <a:lstStyle/>
        <a:p>
          <a:endParaRPr lang="en-US"/>
        </a:p>
      </dgm:t>
    </dgm:pt>
    <dgm:pt modelId="{33714995-605F-4B22-85E9-172E3E2D2C31}" type="pres">
      <dgm:prSet presAssocID="{E1E060A7-8C3A-4A93-8C0E-CE12D543E473}" presName="compositeSpace" presStyleCnt="0"/>
      <dgm:spPr/>
    </dgm:pt>
    <dgm:pt modelId="{F068C9C4-078E-4EAD-9980-936730ACA95D}" type="pres">
      <dgm:prSet presAssocID="{32A2A3AC-A292-406E-9392-001AA999A54E}" presName="composite" presStyleCnt="0"/>
      <dgm:spPr/>
    </dgm:pt>
    <dgm:pt modelId="{7472BE3F-2F6D-4A91-B7DC-5C46CB40DF59}" type="pres">
      <dgm:prSet presAssocID="{32A2A3AC-A292-406E-9392-001AA999A54E}" presName="bgChev" presStyleLbl="node1" presStyleIdx="2" presStyleCnt="4"/>
      <dgm:spPr/>
    </dgm:pt>
    <dgm:pt modelId="{8E70A2A8-B532-41B1-A085-7A942F8ACAD9}" type="pres">
      <dgm:prSet presAssocID="{32A2A3AC-A292-406E-9392-001AA999A54E}" presName="txNode" presStyleLbl="fgAcc1" presStyleIdx="2" presStyleCnt="4">
        <dgm:presLayoutVars>
          <dgm:bulletEnabled val="1"/>
        </dgm:presLayoutVars>
      </dgm:prSet>
      <dgm:spPr/>
      <dgm:t>
        <a:bodyPr/>
        <a:lstStyle/>
        <a:p>
          <a:endParaRPr lang="en-US"/>
        </a:p>
      </dgm:t>
    </dgm:pt>
    <dgm:pt modelId="{9C67C5D6-957D-464F-BE6F-90BAF03FF249}" type="pres">
      <dgm:prSet presAssocID="{65182368-E84C-4F69-BE63-E7564CBF3A54}" presName="compositeSpace" presStyleCnt="0"/>
      <dgm:spPr/>
    </dgm:pt>
    <dgm:pt modelId="{BE678C25-3216-4D80-8BD8-A84114B8C29F}" type="pres">
      <dgm:prSet presAssocID="{FF6CB012-F24A-4C07-95E7-BC267448DA12}" presName="composite" presStyleCnt="0"/>
      <dgm:spPr/>
    </dgm:pt>
    <dgm:pt modelId="{AAD7967F-B6EF-40A2-9B80-8944C43C9688}" type="pres">
      <dgm:prSet presAssocID="{FF6CB012-F24A-4C07-95E7-BC267448DA12}" presName="bgChev" presStyleLbl="node1" presStyleIdx="3" presStyleCnt="4"/>
      <dgm:spPr/>
    </dgm:pt>
    <dgm:pt modelId="{DAF5A531-C0E6-4C53-B565-4705A5621F55}" type="pres">
      <dgm:prSet presAssocID="{FF6CB012-F24A-4C07-95E7-BC267448DA12}" presName="txNode" presStyleLbl="fgAcc1" presStyleIdx="3" presStyleCnt="4">
        <dgm:presLayoutVars>
          <dgm:bulletEnabled val="1"/>
        </dgm:presLayoutVars>
      </dgm:prSet>
      <dgm:spPr/>
      <dgm:t>
        <a:bodyPr/>
        <a:lstStyle/>
        <a:p>
          <a:endParaRPr lang="en-US"/>
        </a:p>
      </dgm:t>
    </dgm:pt>
  </dgm:ptLst>
  <dgm:cxnLst>
    <dgm:cxn modelId="{8910D37A-3E2C-4A96-BC7D-A995200C88F3}" type="presOf" srcId="{794CF3CF-BCE0-4DBB-84FA-CEC929D9D549}" destId="{8E70A2A8-B532-41B1-A085-7A942F8ACAD9}" srcOrd="0" destOrd="1" presId="urn:microsoft.com/office/officeart/2005/8/layout/chevronAccent+Icon"/>
    <dgm:cxn modelId="{1C4067DE-9803-4D6D-AA69-ED1B681CBBA8}" type="presOf" srcId="{C1937D74-35C4-438C-9413-8A808876032D}" destId="{60FBB5E7-FF00-4BCA-8713-013FD7092986}" srcOrd="0" destOrd="1" presId="urn:microsoft.com/office/officeart/2005/8/layout/chevronAccent+Icon"/>
    <dgm:cxn modelId="{6618DF65-9BB2-494D-9178-484B112CAE43}" srcId="{FF6CB012-F24A-4C07-95E7-BC267448DA12}" destId="{2AE8E5EC-A47F-4665-8DE0-4F7C16435859}" srcOrd="0" destOrd="0" parTransId="{F3BF75EF-4AA1-42AB-8407-905256A07B31}" sibTransId="{D1242A2D-743A-4416-84AB-6C9210694F9E}"/>
    <dgm:cxn modelId="{62B570A6-C662-446B-9555-F294FC9FB26E}" srcId="{7B9D67F0-62B1-42D0-9E91-4AD3DFB8352E}" destId="{01368DFF-F6C2-4143-A73B-34EFF14A6FE5}" srcOrd="0" destOrd="0" parTransId="{C9F6BC97-DCD5-4CD9-BADC-5175000A1E9C}" sibTransId="{ACEBEDB6-7DA3-4B92-A171-2899414A21A4}"/>
    <dgm:cxn modelId="{46F3001F-6F04-46AA-8DBB-1B05CEC7B1AE}" type="presOf" srcId="{15AD7613-60F6-4D3D-BB20-5A33F8C6DE23}" destId="{60FBB5E7-FF00-4BCA-8713-013FD7092986}" srcOrd="0" destOrd="0" presId="urn:microsoft.com/office/officeart/2005/8/layout/chevronAccent+Icon"/>
    <dgm:cxn modelId="{E089F114-4C0B-4D32-A946-CD66D5D1BC85}" type="presOf" srcId="{7B9D67F0-62B1-42D0-9E91-4AD3DFB8352E}" destId="{99610CCB-7906-47DD-922D-33CCFA681518}" srcOrd="0" destOrd="0" presId="urn:microsoft.com/office/officeart/2005/8/layout/chevronAccent+Icon"/>
    <dgm:cxn modelId="{3D0D8FDF-7A71-42A8-92D8-CD1C8B7A46D0}" srcId="{2C011F79-5AC5-4F62-94DA-D613B01FCFE9}" destId="{FF6CB012-F24A-4C07-95E7-BC267448DA12}" srcOrd="3" destOrd="0" parTransId="{F9CE6280-1EDF-40A6-91E8-0AC842388D5C}" sibTransId="{C88D8D41-72A1-4EA5-9166-89BA045BC9B6}"/>
    <dgm:cxn modelId="{C4B2D3B1-A13F-42C9-975B-2EA9088F91EE}" srcId="{15AD7613-60F6-4D3D-BB20-5A33F8C6DE23}" destId="{C1937D74-35C4-438C-9413-8A808876032D}" srcOrd="0" destOrd="0" parTransId="{635FD5FB-5342-47A0-A985-700EEE5E19A6}" sibTransId="{9B75BF69-45BF-4AE5-A14E-0440155487D8}"/>
    <dgm:cxn modelId="{B8D7569F-6BF4-45BC-B857-5697767A26CC}" type="presOf" srcId="{2AE8E5EC-A47F-4665-8DE0-4F7C16435859}" destId="{DAF5A531-C0E6-4C53-B565-4705A5621F55}" srcOrd="0" destOrd="1" presId="urn:microsoft.com/office/officeart/2005/8/layout/chevronAccent+Icon"/>
    <dgm:cxn modelId="{9ACAF147-266D-4FD6-A81F-79542212E700}" srcId="{32A2A3AC-A292-406E-9392-001AA999A54E}" destId="{794CF3CF-BCE0-4DBB-84FA-CEC929D9D549}" srcOrd="0" destOrd="0" parTransId="{B0D856D3-2860-4AF7-B803-95561EBE39A4}" sibTransId="{D073ACD6-AC68-43C3-82F5-EE82476563F4}"/>
    <dgm:cxn modelId="{06C1D5CA-F800-467C-8555-4237AA72F5DB}" srcId="{2C011F79-5AC5-4F62-94DA-D613B01FCFE9}" destId="{32A2A3AC-A292-406E-9392-001AA999A54E}" srcOrd="2" destOrd="0" parTransId="{D84BAFDA-74D0-4EA2-AF6D-1F7211D8737F}" sibTransId="{65182368-E84C-4F69-BE63-E7564CBF3A54}"/>
    <dgm:cxn modelId="{C10867F1-6182-460F-9ADA-6FF4D1DD2541}" type="presOf" srcId="{FF6CB012-F24A-4C07-95E7-BC267448DA12}" destId="{DAF5A531-C0E6-4C53-B565-4705A5621F55}" srcOrd="0" destOrd="0" presId="urn:microsoft.com/office/officeart/2005/8/layout/chevronAccent+Icon"/>
    <dgm:cxn modelId="{3BBDBCA5-2934-42C2-9265-CA317BC1C457}" type="presOf" srcId="{2C011F79-5AC5-4F62-94DA-D613B01FCFE9}" destId="{C6A29EF5-11AD-4302-A637-D90B0CA44234}" srcOrd="0" destOrd="0" presId="urn:microsoft.com/office/officeart/2005/8/layout/chevronAccent+Icon"/>
    <dgm:cxn modelId="{649A10FA-CB88-4D04-A3D4-1B22F15D3DFF}" type="presOf" srcId="{32A2A3AC-A292-406E-9392-001AA999A54E}" destId="{8E70A2A8-B532-41B1-A085-7A942F8ACAD9}" srcOrd="0" destOrd="0" presId="urn:microsoft.com/office/officeart/2005/8/layout/chevronAccent+Icon"/>
    <dgm:cxn modelId="{2F4219C5-0D72-4159-AC84-B9B57B71F8A8}" type="presOf" srcId="{01368DFF-F6C2-4143-A73B-34EFF14A6FE5}" destId="{99610CCB-7906-47DD-922D-33CCFA681518}" srcOrd="0" destOrd="1" presId="urn:microsoft.com/office/officeart/2005/8/layout/chevronAccent+Icon"/>
    <dgm:cxn modelId="{412FF8B2-1A19-4C38-B6BC-29C825AAFFC3}" srcId="{2C011F79-5AC5-4F62-94DA-D613B01FCFE9}" destId="{15AD7613-60F6-4D3D-BB20-5A33F8C6DE23}" srcOrd="0" destOrd="0" parTransId="{5A3A983B-2414-48D6-873B-B9C8F4D85069}" sibTransId="{E55B2C06-7474-4D36-B426-3C848B2D83A4}"/>
    <dgm:cxn modelId="{40C68545-13AC-418A-AD9F-42A519CB773D}" srcId="{2C011F79-5AC5-4F62-94DA-D613B01FCFE9}" destId="{7B9D67F0-62B1-42D0-9E91-4AD3DFB8352E}" srcOrd="1" destOrd="0" parTransId="{3D7CF3D6-2307-4C8A-9063-7F5D0C5933D0}" sibTransId="{E1E060A7-8C3A-4A93-8C0E-CE12D543E473}"/>
    <dgm:cxn modelId="{17EC8921-9C76-48EF-A43E-31341A836DE6}" type="presParOf" srcId="{C6A29EF5-11AD-4302-A637-D90B0CA44234}" destId="{81B9E110-C1C1-40B6-A17B-41E93D231B05}" srcOrd="0" destOrd="0" presId="urn:microsoft.com/office/officeart/2005/8/layout/chevronAccent+Icon"/>
    <dgm:cxn modelId="{B557261B-F81C-465F-8D96-923387266F79}" type="presParOf" srcId="{81B9E110-C1C1-40B6-A17B-41E93D231B05}" destId="{DF8FAD2F-B90C-4514-8F93-A4C032B18C69}" srcOrd="0" destOrd="0" presId="urn:microsoft.com/office/officeart/2005/8/layout/chevronAccent+Icon"/>
    <dgm:cxn modelId="{DA8F85D1-96E0-4874-B89D-3E15EABA26EA}" type="presParOf" srcId="{81B9E110-C1C1-40B6-A17B-41E93D231B05}" destId="{60FBB5E7-FF00-4BCA-8713-013FD7092986}" srcOrd="1" destOrd="0" presId="urn:microsoft.com/office/officeart/2005/8/layout/chevronAccent+Icon"/>
    <dgm:cxn modelId="{2DBD5279-F130-45C2-9642-5F9F6747713F}" type="presParOf" srcId="{C6A29EF5-11AD-4302-A637-D90B0CA44234}" destId="{5B16B19E-489B-49D1-97DD-A702D00A798D}" srcOrd="1" destOrd="0" presId="urn:microsoft.com/office/officeart/2005/8/layout/chevronAccent+Icon"/>
    <dgm:cxn modelId="{9A3268A0-4195-448E-933A-AC2845F006D3}" type="presParOf" srcId="{C6A29EF5-11AD-4302-A637-D90B0CA44234}" destId="{3CDF01CA-66BE-4A57-8525-1C95E2F6BF19}" srcOrd="2" destOrd="0" presId="urn:microsoft.com/office/officeart/2005/8/layout/chevronAccent+Icon"/>
    <dgm:cxn modelId="{FCF8C7A1-B70A-4FC0-99C9-F7676BDB9845}" type="presParOf" srcId="{3CDF01CA-66BE-4A57-8525-1C95E2F6BF19}" destId="{83CEDC90-2BBC-475C-A37E-3E3B11507E3A}" srcOrd="0" destOrd="0" presId="urn:microsoft.com/office/officeart/2005/8/layout/chevronAccent+Icon"/>
    <dgm:cxn modelId="{C166EA16-73BB-4A0E-99E8-CB7090A7DE87}" type="presParOf" srcId="{3CDF01CA-66BE-4A57-8525-1C95E2F6BF19}" destId="{99610CCB-7906-47DD-922D-33CCFA681518}" srcOrd="1" destOrd="0" presId="urn:microsoft.com/office/officeart/2005/8/layout/chevronAccent+Icon"/>
    <dgm:cxn modelId="{830ED586-6AF8-4238-B0B6-184AC13EA3F4}" type="presParOf" srcId="{C6A29EF5-11AD-4302-A637-D90B0CA44234}" destId="{33714995-605F-4B22-85E9-172E3E2D2C31}" srcOrd="3" destOrd="0" presId="urn:microsoft.com/office/officeart/2005/8/layout/chevronAccent+Icon"/>
    <dgm:cxn modelId="{8AEEB0A7-95EF-4762-93A9-BB73F867A327}" type="presParOf" srcId="{C6A29EF5-11AD-4302-A637-D90B0CA44234}" destId="{F068C9C4-078E-4EAD-9980-936730ACA95D}" srcOrd="4" destOrd="0" presId="urn:microsoft.com/office/officeart/2005/8/layout/chevronAccent+Icon"/>
    <dgm:cxn modelId="{B7917338-CEE9-41D6-9BF6-8BFC08F5A000}" type="presParOf" srcId="{F068C9C4-078E-4EAD-9980-936730ACA95D}" destId="{7472BE3F-2F6D-4A91-B7DC-5C46CB40DF59}" srcOrd="0" destOrd="0" presId="urn:microsoft.com/office/officeart/2005/8/layout/chevronAccent+Icon"/>
    <dgm:cxn modelId="{68374091-2ECF-42C3-B205-C3F2A0F5476F}" type="presParOf" srcId="{F068C9C4-078E-4EAD-9980-936730ACA95D}" destId="{8E70A2A8-B532-41B1-A085-7A942F8ACAD9}" srcOrd="1" destOrd="0" presId="urn:microsoft.com/office/officeart/2005/8/layout/chevronAccent+Icon"/>
    <dgm:cxn modelId="{9BAF2CA3-7B3A-4387-90D6-F4831DBD76AB}" type="presParOf" srcId="{C6A29EF5-11AD-4302-A637-D90B0CA44234}" destId="{9C67C5D6-957D-464F-BE6F-90BAF03FF249}" srcOrd="5" destOrd="0" presId="urn:microsoft.com/office/officeart/2005/8/layout/chevronAccent+Icon"/>
    <dgm:cxn modelId="{44EDEA54-AEF2-4C05-BEB3-FA8CFB53275F}" type="presParOf" srcId="{C6A29EF5-11AD-4302-A637-D90B0CA44234}" destId="{BE678C25-3216-4D80-8BD8-A84114B8C29F}" srcOrd="6" destOrd="0" presId="urn:microsoft.com/office/officeart/2005/8/layout/chevronAccent+Icon"/>
    <dgm:cxn modelId="{4DE16220-7FDE-4082-ABDE-CB811EF6E5AD}" type="presParOf" srcId="{BE678C25-3216-4D80-8BD8-A84114B8C29F}" destId="{AAD7967F-B6EF-40A2-9B80-8944C43C9688}" srcOrd="0" destOrd="0" presId="urn:microsoft.com/office/officeart/2005/8/layout/chevronAccent+Icon"/>
    <dgm:cxn modelId="{4A4452CB-7ECC-4586-9893-9C02C0B4F2AC}" type="presParOf" srcId="{BE678C25-3216-4D80-8BD8-A84114B8C29F}" destId="{DAF5A531-C0E6-4C53-B565-4705A5621F55}"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8FAD2F-B90C-4514-8F93-A4C032B18C69}">
      <dsp:nvSpPr>
        <dsp:cNvPr id="0" name=""/>
        <dsp:cNvSpPr/>
      </dsp:nvSpPr>
      <dsp:spPr>
        <a:xfrm>
          <a:off x="5266" y="1894402"/>
          <a:ext cx="2478937" cy="956870"/>
        </a:xfrm>
        <a:prstGeom prst="chevron">
          <a:avLst>
            <a:gd name="adj" fmla="val 4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FBB5E7-FF00-4BCA-8713-013FD7092986}">
      <dsp:nvSpPr>
        <dsp:cNvPr id="0" name=""/>
        <dsp:cNvSpPr/>
      </dsp:nvSpPr>
      <dsp:spPr>
        <a:xfrm>
          <a:off x="666316" y="2133619"/>
          <a:ext cx="2093325" cy="956870"/>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n-US" sz="1800" kern="1200" dirty="0" smtClean="0"/>
            <a:t>Bimetallism</a:t>
          </a:r>
          <a:endParaRPr lang="en-US" sz="1800" kern="1200" dirty="0"/>
        </a:p>
        <a:p>
          <a:pPr marL="114300" lvl="1" indent="-114300" algn="l" defTabSz="622300">
            <a:lnSpc>
              <a:spcPct val="90000"/>
            </a:lnSpc>
            <a:spcBef>
              <a:spcPct val="0"/>
            </a:spcBef>
            <a:spcAft>
              <a:spcPct val="15000"/>
            </a:spcAft>
            <a:buChar char="••"/>
          </a:pPr>
          <a:r>
            <a:rPr lang="en-US" sz="1400" kern="1200" dirty="0" smtClean="0"/>
            <a:t>Before 1870</a:t>
          </a:r>
          <a:endParaRPr lang="en-US" sz="1400" kern="1200" dirty="0"/>
        </a:p>
      </dsp:txBody>
      <dsp:txXfrm>
        <a:off x="694342" y="2161645"/>
        <a:ext cx="2037273" cy="900818"/>
      </dsp:txXfrm>
    </dsp:sp>
    <dsp:sp modelId="{83CEDC90-2BBC-475C-A37E-3E3B11507E3A}">
      <dsp:nvSpPr>
        <dsp:cNvPr id="0" name=""/>
        <dsp:cNvSpPr/>
      </dsp:nvSpPr>
      <dsp:spPr>
        <a:xfrm>
          <a:off x="2836764" y="1894402"/>
          <a:ext cx="2478937" cy="956870"/>
        </a:xfrm>
        <a:prstGeom prst="chevron">
          <a:avLst>
            <a:gd name="adj" fmla="val 4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610CCB-7906-47DD-922D-33CCFA681518}">
      <dsp:nvSpPr>
        <dsp:cNvPr id="0" name=""/>
        <dsp:cNvSpPr/>
      </dsp:nvSpPr>
      <dsp:spPr>
        <a:xfrm>
          <a:off x="3497814" y="2133619"/>
          <a:ext cx="2093325" cy="956870"/>
        </a:xfrm>
        <a:prstGeom prst="roundRect">
          <a:avLst>
            <a:gd name="adj" fmla="val 10000"/>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n-US" sz="1800" kern="1200" dirty="0" smtClean="0"/>
            <a:t>Gold Standard </a:t>
          </a:r>
          <a:endParaRPr lang="en-US" sz="1800" kern="1200" dirty="0"/>
        </a:p>
        <a:p>
          <a:pPr marL="114300" lvl="1" indent="-114300" algn="l" defTabSz="622300">
            <a:lnSpc>
              <a:spcPct val="90000"/>
            </a:lnSpc>
            <a:spcBef>
              <a:spcPct val="0"/>
            </a:spcBef>
            <a:spcAft>
              <a:spcPct val="15000"/>
            </a:spcAft>
            <a:buChar char="••"/>
          </a:pPr>
          <a:r>
            <a:rPr lang="en-US" sz="1400" kern="1200" dirty="0" smtClean="0"/>
            <a:t>1870-1932</a:t>
          </a:r>
          <a:endParaRPr lang="en-US" sz="1400" kern="1200" dirty="0"/>
        </a:p>
      </dsp:txBody>
      <dsp:txXfrm>
        <a:off x="3525840" y="2161645"/>
        <a:ext cx="2037273" cy="900818"/>
      </dsp:txXfrm>
    </dsp:sp>
    <dsp:sp modelId="{7472BE3F-2F6D-4A91-B7DC-5C46CB40DF59}">
      <dsp:nvSpPr>
        <dsp:cNvPr id="0" name=""/>
        <dsp:cNvSpPr/>
      </dsp:nvSpPr>
      <dsp:spPr>
        <a:xfrm>
          <a:off x="5668262" y="1894402"/>
          <a:ext cx="2478937" cy="956870"/>
        </a:xfrm>
        <a:prstGeom prst="chevron">
          <a:avLst>
            <a:gd name="adj" fmla="val 4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70A2A8-B532-41B1-A085-7A942F8ACAD9}">
      <dsp:nvSpPr>
        <dsp:cNvPr id="0" name=""/>
        <dsp:cNvSpPr/>
      </dsp:nvSpPr>
      <dsp:spPr>
        <a:xfrm>
          <a:off x="6329312" y="2133619"/>
          <a:ext cx="2093325" cy="956870"/>
        </a:xfrm>
        <a:prstGeom prst="roundRect">
          <a:avLst>
            <a:gd name="adj" fmla="val 10000"/>
          </a:avLst>
        </a:prstGeom>
        <a:solidFill>
          <a:schemeClr val="lt1">
            <a:alpha val="90000"/>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n-US" sz="1800" kern="1200" dirty="0" smtClean="0"/>
            <a:t>Bretton Woods</a:t>
          </a:r>
          <a:endParaRPr lang="en-US" sz="1800" kern="1200" dirty="0"/>
        </a:p>
        <a:p>
          <a:pPr marL="114300" lvl="1" indent="-114300" algn="l" defTabSz="622300">
            <a:lnSpc>
              <a:spcPct val="90000"/>
            </a:lnSpc>
            <a:spcBef>
              <a:spcPct val="0"/>
            </a:spcBef>
            <a:spcAft>
              <a:spcPct val="15000"/>
            </a:spcAft>
            <a:buChar char="••"/>
          </a:pPr>
          <a:r>
            <a:rPr lang="en-US" sz="1400" kern="1200" dirty="0" smtClean="0"/>
            <a:t>1946-1971</a:t>
          </a:r>
          <a:endParaRPr lang="en-US" sz="1400" kern="1200" dirty="0"/>
        </a:p>
      </dsp:txBody>
      <dsp:txXfrm>
        <a:off x="6357338" y="2161645"/>
        <a:ext cx="2037273" cy="900818"/>
      </dsp:txXfrm>
    </dsp:sp>
    <dsp:sp modelId="{AAD7967F-B6EF-40A2-9B80-8944C43C9688}">
      <dsp:nvSpPr>
        <dsp:cNvPr id="0" name=""/>
        <dsp:cNvSpPr/>
      </dsp:nvSpPr>
      <dsp:spPr>
        <a:xfrm>
          <a:off x="8499760" y="1894402"/>
          <a:ext cx="2478937" cy="956870"/>
        </a:xfrm>
        <a:prstGeom prst="chevron">
          <a:avLst>
            <a:gd name="adj" fmla="val 4000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F5A531-C0E6-4C53-B565-4705A5621F55}">
      <dsp:nvSpPr>
        <dsp:cNvPr id="0" name=""/>
        <dsp:cNvSpPr/>
      </dsp:nvSpPr>
      <dsp:spPr>
        <a:xfrm>
          <a:off x="9160810" y="2133619"/>
          <a:ext cx="2093325" cy="956870"/>
        </a:xfrm>
        <a:prstGeom prst="roundRect">
          <a:avLst>
            <a:gd name="adj" fmla="val 10000"/>
          </a:avLst>
        </a:prstGeom>
        <a:solidFill>
          <a:schemeClr val="lt1">
            <a:alpha val="90000"/>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n-US" sz="1800" kern="1200" dirty="0" smtClean="0"/>
            <a:t>Flexible Exchange Rate System</a:t>
          </a:r>
          <a:endParaRPr lang="en-US" sz="1800" kern="1200" dirty="0"/>
        </a:p>
        <a:p>
          <a:pPr marL="114300" lvl="1" indent="-114300" algn="l" defTabSz="622300">
            <a:lnSpc>
              <a:spcPct val="90000"/>
            </a:lnSpc>
            <a:spcBef>
              <a:spcPct val="0"/>
            </a:spcBef>
            <a:spcAft>
              <a:spcPct val="15000"/>
            </a:spcAft>
            <a:buChar char="••"/>
          </a:pPr>
          <a:r>
            <a:rPr lang="en-US" sz="1400" kern="1200" dirty="0" smtClean="0"/>
            <a:t>1978 onwards</a:t>
          </a:r>
        </a:p>
      </dsp:txBody>
      <dsp:txXfrm>
        <a:off x="9188836" y="2161645"/>
        <a:ext cx="2037273" cy="900818"/>
      </dsp:txXfrm>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AD6EE87-EBD5-4F12-A48A-63ACA297AC8F}" type="datetimeFigureOut">
              <a:rPr lang="en-US" smtClean="0"/>
              <a:t>8/6/2020</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61969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0298CD5-6C1E-4009-B41F-6DF62E31D3BE}" type="datetimeFigureOut">
              <a:rPr lang="en-US" smtClean="0"/>
              <a:pPr/>
              <a:t>8/6/2020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677128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8/6/2020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55220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8/6/2020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2700196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8/6/2020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66563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8/6/2020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237709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8/6/2020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10576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8/6/2020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166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8/6/2020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54814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8/6/2020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30252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smtClean="0"/>
              <a:t>8/6/2020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14648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8/6/2020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21695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8/6/2020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500599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8/6/2020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83271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8/6/2020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75353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smtClean="0"/>
              <a:t>8/6/2020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962358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smtClean="0"/>
              <a:t>8/6/2020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spTree>
    <p:extLst>
      <p:ext uri="{BB962C8B-B14F-4D97-AF65-F5344CB8AC3E}">
        <p14:creationId xmlns:p14="http://schemas.microsoft.com/office/powerpoint/2010/main" val="88208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298CD5-6C1E-4009-B41F-6DF62E31D3BE}" type="datetimeFigureOut">
              <a:rPr lang="en-US" smtClean="0"/>
              <a:pPr/>
              <a:t>8/6/2020</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2502469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572279" y="3799758"/>
            <a:ext cx="8930747" cy="2110382"/>
          </a:xfrm>
        </p:spPr>
        <p:txBody>
          <a:bodyPr>
            <a:normAutofit/>
          </a:bodyPr>
          <a:lstStyle/>
          <a:p>
            <a:pPr algn="ctr"/>
            <a:r>
              <a:rPr lang="en-US" dirty="0" smtClean="0"/>
              <a:t>Welcome to the session on </a:t>
            </a:r>
            <a:br>
              <a:rPr lang="en-US" dirty="0" smtClean="0"/>
            </a:br>
            <a:r>
              <a:rPr lang="en-US" b="1" dirty="0" smtClean="0"/>
              <a:t>“International </a:t>
            </a:r>
            <a:r>
              <a:rPr lang="en-US" b="1" dirty="0"/>
              <a:t>B</a:t>
            </a:r>
            <a:r>
              <a:rPr lang="en-US" b="1" dirty="0" smtClean="0"/>
              <a:t>anking &amp; Finance”</a:t>
            </a:r>
            <a:endParaRPr lang="en-US" b="1" dirty="0"/>
          </a:p>
        </p:txBody>
      </p:sp>
      <p:sp>
        <p:nvSpPr>
          <p:cNvPr id="9" name="Text Placeholder 8"/>
          <p:cNvSpPr>
            <a:spLocks noGrp="1"/>
          </p:cNvSpPr>
          <p:nvPr>
            <p:ph type="body" idx="1"/>
          </p:nvPr>
        </p:nvSpPr>
        <p:spPr>
          <a:xfrm>
            <a:off x="2572278" y="5882853"/>
            <a:ext cx="8930748" cy="860400"/>
          </a:xfrm>
        </p:spPr>
        <p:txBody>
          <a:bodyPr/>
          <a:lstStyle/>
          <a:p>
            <a:r>
              <a:rPr lang="en-US" dirty="0" smtClean="0"/>
              <a:t>By </a:t>
            </a:r>
            <a:r>
              <a:rPr lang="en-US" dirty="0" err="1" smtClean="0"/>
              <a:t>Akash</a:t>
            </a:r>
            <a:r>
              <a:rPr lang="en-US" dirty="0" smtClean="0"/>
              <a:t> </a:t>
            </a:r>
            <a:r>
              <a:rPr lang="en-US" dirty="0" err="1" smtClean="0"/>
              <a:t>Deshmukh</a:t>
            </a:r>
            <a:endParaRPr lang="en-US"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3260" y="98804"/>
            <a:ext cx="7868787" cy="4392616"/>
          </a:xfrm>
          <a:prstGeom prst="rect">
            <a:avLst/>
          </a:prstGeom>
        </p:spPr>
      </p:pic>
    </p:spTree>
    <p:extLst>
      <p:ext uri="{BB962C8B-B14F-4D97-AF65-F5344CB8AC3E}">
        <p14:creationId xmlns:p14="http://schemas.microsoft.com/office/powerpoint/2010/main" val="34619686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Gold Points</a:t>
            </a:r>
            <a:endParaRPr lang="en-US" b="1" dirty="0"/>
          </a:p>
        </p:txBody>
      </p:sp>
      <p:sp>
        <p:nvSpPr>
          <p:cNvPr id="3" name="Content Placeholder 2"/>
          <p:cNvSpPr>
            <a:spLocks noGrp="1"/>
          </p:cNvSpPr>
          <p:nvPr>
            <p:ph idx="1"/>
          </p:nvPr>
        </p:nvSpPr>
        <p:spPr/>
        <p:txBody>
          <a:bodyPr/>
          <a:lstStyle/>
          <a:p>
            <a:r>
              <a:rPr lang="en-US" dirty="0" smtClean="0"/>
              <a:t>If the cost of arbitrage is 10 per ounce of gold. Then the rate of exchange will be </a:t>
            </a:r>
          </a:p>
          <a:p>
            <a:pPr>
              <a:spcBef>
                <a:spcPts val="0"/>
              </a:spcBef>
              <a:spcAft>
                <a:spcPts val="0"/>
              </a:spcAft>
            </a:pPr>
            <a:r>
              <a:rPr lang="en-US" b="1" dirty="0">
                <a:solidFill>
                  <a:srgbClr val="002060"/>
                </a:solidFill>
              </a:rPr>
              <a:t>1 USD = 600/400 = DEM </a:t>
            </a:r>
            <a:r>
              <a:rPr lang="en-US" b="1" dirty="0" smtClean="0">
                <a:solidFill>
                  <a:srgbClr val="002060"/>
                </a:solidFill>
              </a:rPr>
              <a:t>1.5000 </a:t>
            </a:r>
            <a:r>
              <a:rPr lang="en-US" b="1" dirty="0" smtClean="0">
                <a:solidFill>
                  <a:srgbClr val="FF0000"/>
                </a:solidFill>
              </a:rPr>
              <a:t>(Initial Rate)</a:t>
            </a:r>
            <a:endParaRPr lang="en-US" b="1" dirty="0">
              <a:solidFill>
                <a:srgbClr val="FF0000"/>
              </a:solidFill>
            </a:endParaRPr>
          </a:p>
          <a:p>
            <a:pPr>
              <a:spcBef>
                <a:spcPts val="0"/>
              </a:spcBef>
              <a:spcAft>
                <a:spcPts val="0"/>
              </a:spcAft>
            </a:pPr>
            <a:r>
              <a:rPr lang="en-US" b="1" dirty="0" smtClean="0">
                <a:solidFill>
                  <a:srgbClr val="002060"/>
                </a:solidFill>
              </a:rPr>
              <a:t>1 </a:t>
            </a:r>
            <a:r>
              <a:rPr lang="en-US" b="1" dirty="0">
                <a:solidFill>
                  <a:srgbClr val="002060"/>
                </a:solidFill>
              </a:rPr>
              <a:t>USD = </a:t>
            </a:r>
            <a:r>
              <a:rPr lang="en-US" b="1" dirty="0" smtClean="0">
                <a:solidFill>
                  <a:srgbClr val="002060"/>
                </a:solidFill>
              </a:rPr>
              <a:t>610/400 </a:t>
            </a:r>
            <a:r>
              <a:rPr lang="en-US" b="1" dirty="0">
                <a:solidFill>
                  <a:srgbClr val="002060"/>
                </a:solidFill>
              </a:rPr>
              <a:t>= DEM </a:t>
            </a:r>
            <a:r>
              <a:rPr lang="en-US" b="1" dirty="0" smtClean="0">
                <a:solidFill>
                  <a:srgbClr val="002060"/>
                </a:solidFill>
              </a:rPr>
              <a:t>1.5250 </a:t>
            </a:r>
            <a:r>
              <a:rPr lang="en-US" b="1" dirty="0" smtClean="0">
                <a:solidFill>
                  <a:srgbClr val="FF0000"/>
                </a:solidFill>
              </a:rPr>
              <a:t>(Upper Gold Points)</a:t>
            </a:r>
          </a:p>
          <a:p>
            <a:pPr>
              <a:spcBef>
                <a:spcPts val="0"/>
              </a:spcBef>
              <a:spcAft>
                <a:spcPts val="0"/>
              </a:spcAft>
            </a:pPr>
            <a:r>
              <a:rPr lang="en-US" b="1" dirty="0">
                <a:solidFill>
                  <a:srgbClr val="002060"/>
                </a:solidFill>
              </a:rPr>
              <a:t>1 USD = </a:t>
            </a:r>
            <a:r>
              <a:rPr lang="en-US" b="1" dirty="0" smtClean="0">
                <a:solidFill>
                  <a:srgbClr val="002060"/>
                </a:solidFill>
              </a:rPr>
              <a:t>590/400 </a:t>
            </a:r>
            <a:r>
              <a:rPr lang="en-US" b="1" dirty="0">
                <a:solidFill>
                  <a:srgbClr val="002060"/>
                </a:solidFill>
              </a:rPr>
              <a:t>= DEM </a:t>
            </a:r>
            <a:r>
              <a:rPr lang="en-US" b="1" dirty="0" smtClean="0">
                <a:solidFill>
                  <a:srgbClr val="002060"/>
                </a:solidFill>
              </a:rPr>
              <a:t>1.4750 </a:t>
            </a:r>
            <a:r>
              <a:rPr lang="en-US" b="1" dirty="0" smtClean="0">
                <a:solidFill>
                  <a:srgbClr val="FF0000"/>
                </a:solidFill>
              </a:rPr>
              <a:t>(Lower </a:t>
            </a:r>
            <a:r>
              <a:rPr lang="en-US" b="1" dirty="0">
                <a:solidFill>
                  <a:srgbClr val="FF0000"/>
                </a:solidFill>
              </a:rPr>
              <a:t>Gold Points</a:t>
            </a:r>
            <a:r>
              <a:rPr lang="en-US" b="1" dirty="0" smtClean="0">
                <a:solidFill>
                  <a:srgbClr val="FF0000"/>
                </a:solidFill>
              </a:rPr>
              <a:t>)</a:t>
            </a:r>
          </a:p>
          <a:p>
            <a:pPr>
              <a:spcBef>
                <a:spcPts val="0"/>
              </a:spcBef>
              <a:spcAft>
                <a:spcPts val="0"/>
              </a:spcAft>
            </a:pPr>
            <a:endParaRPr lang="en-US" b="1" dirty="0">
              <a:solidFill>
                <a:srgbClr val="FF0000"/>
              </a:solidFill>
            </a:endParaRPr>
          </a:p>
          <a:p>
            <a:pPr>
              <a:spcBef>
                <a:spcPts val="0"/>
              </a:spcBef>
              <a:spcAft>
                <a:spcPts val="0"/>
              </a:spcAft>
            </a:pPr>
            <a:r>
              <a:rPr lang="en-US" dirty="0" smtClean="0"/>
              <a:t>Settling of Demand and Supply of currencies between two countries through currencies.</a:t>
            </a:r>
            <a:endParaRPr lang="en-US" dirty="0"/>
          </a:p>
          <a:p>
            <a:endParaRPr lang="en-US" dirty="0" smtClean="0"/>
          </a:p>
        </p:txBody>
      </p:sp>
    </p:spTree>
    <p:extLst>
      <p:ext uri="{BB962C8B-B14F-4D97-AF65-F5344CB8AC3E}">
        <p14:creationId xmlns:p14="http://schemas.microsoft.com/office/powerpoint/2010/main" val="22843850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Price Specie Adjustment Mechanism</a:t>
            </a:r>
            <a:endParaRPr lang="en-US" b="1" dirty="0"/>
          </a:p>
        </p:txBody>
      </p:sp>
      <p:sp>
        <p:nvSpPr>
          <p:cNvPr id="3" name="Content Placeholder 2"/>
          <p:cNvSpPr>
            <a:spLocks noGrp="1"/>
          </p:cNvSpPr>
          <p:nvPr>
            <p:ph idx="1"/>
          </p:nvPr>
        </p:nvSpPr>
        <p:spPr/>
        <p:txBody>
          <a:bodyPr/>
          <a:lstStyle/>
          <a:p>
            <a:r>
              <a:rPr lang="en-US" dirty="0" smtClean="0"/>
              <a:t>The net imbalances between countries would be settled through the transfer of gold reserves</a:t>
            </a:r>
          </a:p>
          <a:p>
            <a:r>
              <a:rPr lang="en-US" dirty="0" smtClean="0"/>
              <a:t>This would result in reduction of money supply and commodity prices in the deficit country and increased money supply and inflation in surplus country</a:t>
            </a:r>
          </a:p>
          <a:p>
            <a:r>
              <a:rPr lang="en-US" dirty="0" smtClean="0"/>
              <a:t>Thus commodities will be attractive in deficit country and remove trade imbalance and achieve equilibrium</a:t>
            </a:r>
            <a:endParaRPr lang="en-US" dirty="0"/>
          </a:p>
        </p:txBody>
      </p:sp>
    </p:spTree>
    <p:extLst>
      <p:ext uri="{BB962C8B-B14F-4D97-AF65-F5344CB8AC3E}">
        <p14:creationId xmlns:p14="http://schemas.microsoft.com/office/powerpoint/2010/main" val="3626835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Advantages of Gold Standard</a:t>
            </a:r>
            <a:endParaRPr lang="en-US" b="1" dirty="0"/>
          </a:p>
        </p:txBody>
      </p:sp>
      <p:sp>
        <p:nvSpPr>
          <p:cNvPr id="3" name="Content Placeholder 2"/>
          <p:cNvSpPr>
            <a:spLocks noGrp="1"/>
          </p:cNvSpPr>
          <p:nvPr>
            <p:ph idx="1"/>
          </p:nvPr>
        </p:nvSpPr>
        <p:spPr/>
        <p:txBody>
          <a:bodyPr/>
          <a:lstStyle/>
          <a:p>
            <a:r>
              <a:rPr lang="en-US" dirty="0" smtClean="0"/>
              <a:t>Easy system of operate</a:t>
            </a:r>
          </a:p>
          <a:p>
            <a:r>
              <a:rPr lang="en-US" dirty="0" smtClean="0"/>
              <a:t>Provide high level of stability in exchange rate promoting trade and investments</a:t>
            </a:r>
          </a:p>
          <a:p>
            <a:r>
              <a:rPr lang="en-US" dirty="0" smtClean="0"/>
              <a:t>In-built trade equilibrium mechanism- </a:t>
            </a:r>
            <a:r>
              <a:rPr lang="en-US" dirty="0"/>
              <a:t>Price Specie Adjustment </a:t>
            </a:r>
            <a:r>
              <a:rPr lang="en-US" dirty="0" smtClean="0"/>
              <a:t>Mechanism</a:t>
            </a:r>
          </a:p>
          <a:p>
            <a:r>
              <a:rPr lang="en-US" dirty="0" smtClean="0"/>
              <a:t>Secured system of payment and settlements</a:t>
            </a:r>
            <a:endParaRPr lang="en-US" dirty="0"/>
          </a:p>
        </p:txBody>
      </p:sp>
    </p:spTree>
    <p:extLst>
      <p:ext uri="{BB962C8B-B14F-4D97-AF65-F5344CB8AC3E}">
        <p14:creationId xmlns:p14="http://schemas.microsoft.com/office/powerpoint/2010/main" val="29764201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Disadvantages </a:t>
            </a:r>
            <a:r>
              <a:rPr lang="en-US" b="1" dirty="0"/>
              <a:t>of Gold Standard</a:t>
            </a:r>
            <a:endParaRPr lang="en-US" dirty="0"/>
          </a:p>
        </p:txBody>
      </p:sp>
      <p:sp>
        <p:nvSpPr>
          <p:cNvPr id="3" name="Content Placeholder 2"/>
          <p:cNvSpPr>
            <a:spLocks noGrp="1"/>
          </p:cNvSpPr>
          <p:nvPr>
            <p:ph idx="1"/>
          </p:nvPr>
        </p:nvSpPr>
        <p:spPr/>
        <p:txBody>
          <a:bodyPr/>
          <a:lstStyle/>
          <a:p>
            <a:r>
              <a:rPr lang="en-US" dirty="0" smtClean="0"/>
              <a:t>Increase in the cost of manufacturing gold led to stoppage of gold production</a:t>
            </a:r>
          </a:p>
          <a:p>
            <a:r>
              <a:rPr lang="en-US" dirty="0" smtClean="0"/>
              <a:t>Countries with persistent trade deficit suffered from recessions </a:t>
            </a:r>
          </a:p>
          <a:p>
            <a:r>
              <a:rPr lang="en-US" dirty="0" smtClean="0"/>
              <a:t>Lack of flexibility to adjust money supply during the times of crisis</a:t>
            </a:r>
          </a:p>
          <a:p>
            <a:r>
              <a:rPr lang="en-US" dirty="0" smtClean="0"/>
              <a:t>Neutralization of Reserves</a:t>
            </a:r>
            <a:endParaRPr lang="en-US" dirty="0"/>
          </a:p>
        </p:txBody>
      </p:sp>
    </p:spTree>
    <p:extLst>
      <p:ext uri="{BB962C8B-B14F-4D97-AF65-F5344CB8AC3E}">
        <p14:creationId xmlns:p14="http://schemas.microsoft.com/office/powerpoint/2010/main" val="25971674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Types of Gold Standard: </a:t>
            </a:r>
            <a:br>
              <a:rPr lang="en-US" b="1" dirty="0" smtClean="0"/>
            </a:br>
            <a:r>
              <a:rPr lang="en-US" b="1" dirty="0" smtClean="0"/>
              <a:t>Gold Coin Standard</a:t>
            </a:r>
            <a:endParaRPr lang="en-US" b="1" dirty="0"/>
          </a:p>
        </p:txBody>
      </p:sp>
      <p:sp>
        <p:nvSpPr>
          <p:cNvPr id="3" name="Content Placeholder 2"/>
          <p:cNvSpPr>
            <a:spLocks noGrp="1"/>
          </p:cNvSpPr>
          <p:nvPr>
            <p:ph idx="1"/>
          </p:nvPr>
        </p:nvSpPr>
        <p:spPr>
          <a:xfrm>
            <a:off x="1484310" y="2666999"/>
            <a:ext cx="10018713" cy="3733801"/>
          </a:xfrm>
        </p:spPr>
        <p:txBody>
          <a:bodyPr>
            <a:normAutofit lnSpcReduction="10000"/>
          </a:bodyPr>
          <a:lstStyle/>
          <a:p>
            <a:r>
              <a:rPr lang="en-US" dirty="0"/>
              <a:t>Gold coin standard or gold currency standard or gold species </a:t>
            </a:r>
            <a:r>
              <a:rPr lang="en-US" dirty="0" smtClean="0"/>
              <a:t>standard or</a:t>
            </a:r>
            <a:r>
              <a:rPr lang="en-US" dirty="0"/>
              <a:t> orthodox gold standard or traditional gold </a:t>
            </a:r>
            <a:r>
              <a:rPr lang="en-US" dirty="0" smtClean="0"/>
              <a:t>standard </a:t>
            </a:r>
            <a:r>
              <a:rPr lang="en-US" dirty="0"/>
              <a:t>is the oldest form of gold standard. </a:t>
            </a:r>
            <a:endParaRPr lang="en-US" dirty="0" smtClean="0"/>
          </a:p>
          <a:p>
            <a:r>
              <a:rPr lang="en-US" dirty="0"/>
              <a:t>Gold coin standard is also regarded as full gold standard because under this standard full- bodies standard coins made of gold were circulated. Other forms of money are redeemable into gold</a:t>
            </a:r>
            <a:r>
              <a:rPr lang="en-US" dirty="0" smtClean="0"/>
              <a:t>.</a:t>
            </a:r>
          </a:p>
          <a:p>
            <a:r>
              <a:rPr lang="en-US" dirty="0" smtClean="0"/>
              <a:t>This was prevalent in pre-World War I phase. According </a:t>
            </a:r>
            <a:r>
              <a:rPr lang="en-US" dirty="0"/>
              <a:t>to Crowther – “A currency system in which gold coins either form the whole circulation or else circulate equally with notes is known as the full-gold standard.”</a:t>
            </a:r>
            <a:endParaRPr lang="en-US" dirty="0" smtClean="0"/>
          </a:p>
          <a:p>
            <a:endParaRPr lang="en-US" dirty="0"/>
          </a:p>
        </p:txBody>
      </p:sp>
    </p:spTree>
    <p:extLst>
      <p:ext uri="{BB962C8B-B14F-4D97-AF65-F5344CB8AC3E}">
        <p14:creationId xmlns:p14="http://schemas.microsoft.com/office/powerpoint/2010/main" val="39387053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a:t>
            </a:r>
            <a:r>
              <a:rPr lang="en-US" b="1" dirty="0"/>
              <a:t>of Gold Standard: </a:t>
            </a:r>
            <a:br>
              <a:rPr lang="en-US" b="1" dirty="0"/>
            </a:br>
            <a:r>
              <a:rPr lang="en-US" b="1" dirty="0" smtClean="0"/>
              <a:t>Gold Bullion Standard</a:t>
            </a:r>
            <a:endParaRPr lang="en-US" b="1" dirty="0"/>
          </a:p>
        </p:txBody>
      </p:sp>
      <p:sp>
        <p:nvSpPr>
          <p:cNvPr id="3" name="Content Placeholder 2"/>
          <p:cNvSpPr>
            <a:spLocks noGrp="1"/>
          </p:cNvSpPr>
          <p:nvPr>
            <p:ph idx="1"/>
          </p:nvPr>
        </p:nvSpPr>
        <p:spPr/>
        <p:txBody>
          <a:bodyPr/>
          <a:lstStyle/>
          <a:p>
            <a:r>
              <a:rPr lang="en-US" dirty="0"/>
              <a:t>After World War I, Gold standard was revived in some countries of Europe not on gold currency basis but on gold bullion basis. It was adopted by Great Britain in 1925. Gold bullion standard is a modified version of gold coin standard in which there was no gold coinage and the currency is convertible into gold bullion (i.e., gold bars).</a:t>
            </a:r>
          </a:p>
        </p:txBody>
      </p:sp>
    </p:spTree>
    <p:extLst>
      <p:ext uri="{BB962C8B-B14F-4D97-AF65-F5344CB8AC3E}">
        <p14:creationId xmlns:p14="http://schemas.microsoft.com/office/powerpoint/2010/main" val="19768040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a:t>
            </a:r>
            <a:r>
              <a:rPr lang="en-US" b="1" dirty="0"/>
              <a:t>of Gold Standard: </a:t>
            </a:r>
            <a:r>
              <a:rPr lang="en-US" b="1" dirty="0" smtClean="0"/>
              <a:t/>
            </a:r>
            <a:br>
              <a:rPr lang="en-US" b="1" dirty="0" smtClean="0"/>
            </a:br>
            <a:r>
              <a:rPr lang="en-US" b="1" dirty="0" smtClean="0"/>
              <a:t>Gold Exchange Standard</a:t>
            </a:r>
            <a:endParaRPr lang="en-US" b="1" dirty="0"/>
          </a:p>
        </p:txBody>
      </p:sp>
      <p:sp>
        <p:nvSpPr>
          <p:cNvPr id="3" name="Content Placeholder 2"/>
          <p:cNvSpPr>
            <a:spLocks noGrp="1"/>
          </p:cNvSpPr>
          <p:nvPr>
            <p:ph idx="1"/>
          </p:nvPr>
        </p:nvSpPr>
        <p:spPr/>
        <p:txBody>
          <a:bodyPr>
            <a:normAutofit lnSpcReduction="10000"/>
          </a:bodyPr>
          <a:lstStyle/>
          <a:p>
            <a:r>
              <a:rPr lang="en-US" dirty="0"/>
              <a:t>Gold exchange standard refers to a system in which there is neither a gold currency in circulation not gold reserves held for external purposes. Under this system, the domestic currency of a country (which is composed of token coins and paper notes) is not converted into gold for meeting internal needs, but is converted into the currency of some foreign payments</a:t>
            </a:r>
            <a:r>
              <a:rPr lang="en-US" dirty="0" smtClean="0"/>
              <a:t>.</a:t>
            </a:r>
          </a:p>
          <a:p>
            <a:r>
              <a:rPr lang="en-US" dirty="0"/>
              <a:t>It was first adopted by Holland in 1877 and then by Austria, Hungary, Russia and India during the last decade of the 19th century. India abandoned this standard in 1926 on the recommendations Of the Hilton Young Commission.</a:t>
            </a:r>
          </a:p>
        </p:txBody>
      </p:sp>
    </p:spTree>
    <p:extLst>
      <p:ext uri="{BB962C8B-B14F-4D97-AF65-F5344CB8AC3E}">
        <p14:creationId xmlns:p14="http://schemas.microsoft.com/office/powerpoint/2010/main" val="35212643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a:t>
            </a:r>
            <a:r>
              <a:rPr lang="en-US" b="1" dirty="0"/>
              <a:t>of Gold Standard: </a:t>
            </a:r>
            <a:r>
              <a:rPr lang="en-US" b="1" dirty="0" smtClean="0"/>
              <a:t/>
            </a:r>
            <a:br>
              <a:rPr lang="en-US" b="1" dirty="0" smtClean="0"/>
            </a:br>
            <a:r>
              <a:rPr lang="en-US" b="1" dirty="0" smtClean="0"/>
              <a:t>Gold Reserve Standard</a:t>
            </a:r>
            <a:endParaRPr lang="en-US" b="1" dirty="0"/>
          </a:p>
        </p:txBody>
      </p:sp>
      <p:sp>
        <p:nvSpPr>
          <p:cNvPr id="3" name="Content Placeholder 2"/>
          <p:cNvSpPr>
            <a:spLocks noGrp="1"/>
          </p:cNvSpPr>
          <p:nvPr>
            <p:ph idx="1"/>
          </p:nvPr>
        </p:nvSpPr>
        <p:spPr/>
        <p:txBody>
          <a:bodyPr>
            <a:normAutofit fontScale="92500" lnSpcReduction="10000"/>
          </a:bodyPr>
          <a:lstStyle/>
          <a:p>
            <a:pPr fontAlgn="base"/>
            <a:r>
              <a:rPr lang="en-US" dirty="0"/>
              <a:t>After the breakdown of gold standard, a new monetary system called gold reserve standard, was developed in 1936 mainly to ensure stability in exchange rates. In 1936, Great Britain, the U.S.A. and France entered into a Tripartite Monetary Agreement according to which free flow of gold or foreign currency was allowed to stabilize exchange rates and promote foreign trade without affecting the internal value of the domestic currency.</a:t>
            </a:r>
          </a:p>
          <a:p>
            <a:pPr fontAlgn="base"/>
            <a:r>
              <a:rPr lang="en-US" dirty="0"/>
              <a:t>For this purpose, Exchange Equalization Funds were created. The gold reserve standard functioned successfully for three years and came to an end with the outbreak of World War II.</a:t>
            </a:r>
          </a:p>
          <a:p>
            <a:endParaRPr lang="en-US" dirty="0"/>
          </a:p>
        </p:txBody>
      </p:sp>
    </p:spTree>
    <p:extLst>
      <p:ext uri="{BB962C8B-B14F-4D97-AF65-F5344CB8AC3E}">
        <p14:creationId xmlns:p14="http://schemas.microsoft.com/office/powerpoint/2010/main" val="8507783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Types of Gold Standard: </a:t>
            </a:r>
            <a:r>
              <a:rPr lang="en-US" b="1" dirty="0" smtClean="0"/>
              <a:t/>
            </a:r>
            <a:br>
              <a:rPr lang="en-US" b="1" dirty="0" smtClean="0"/>
            </a:br>
            <a:r>
              <a:rPr lang="en-US" b="1" dirty="0" smtClean="0"/>
              <a:t>Gold Parity Standard</a:t>
            </a:r>
            <a:endParaRPr lang="en-US" b="1" dirty="0"/>
          </a:p>
        </p:txBody>
      </p:sp>
      <p:sp>
        <p:nvSpPr>
          <p:cNvPr id="3" name="Content Placeholder 2"/>
          <p:cNvSpPr>
            <a:spLocks noGrp="1"/>
          </p:cNvSpPr>
          <p:nvPr>
            <p:ph idx="1"/>
          </p:nvPr>
        </p:nvSpPr>
        <p:spPr/>
        <p:txBody>
          <a:bodyPr/>
          <a:lstStyle/>
          <a:p>
            <a:r>
              <a:rPr lang="en-US" dirty="0"/>
              <a:t>In essence, gold parity standard is the modern version of the gold standard. It came into force with the establishment of the International Monetary Fund (IMF) in 1946. Under this standard, every member country has to define the par value of its currency in terms of gold in order to determine the exchange rate. The gold parity standard aims at maintaining stable exchange rates without interfering into the domestic monetary system of the member countries.</a:t>
            </a:r>
          </a:p>
        </p:txBody>
      </p:sp>
    </p:spTree>
    <p:extLst>
      <p:ext uri="{BB962C8B-B14F-4D97-AF65-F5344CB8AC3E}">
        <p14:creationId xmlns:p14="http://schemas.microsoft.com/office/powerpoint/2010/main" val="19182243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58001"/>
            <a:ext cx="10018713" cy="1752599"/>
          </a:xfrm>
        </p:spPr>
        <p:txBody>
          <a:bodyPr/>
          <a:lstStyle/>
          <a:p>
            <a:r>
              <a:rPr lang="en-US" b="1" dirty="0" smtClean="0"/>
              <a:t>Bretton Woods Conference</a:t>
            </a:r>
            <a:endParaRPr lang="en-US" b="1" dirty="0"/>
          </a:p>
        </p:txBody>
      </p:sp>
      <p:sp>
        <p:nvSpPr>
          <p:cNvPr id="3" name="Content Placeholder 2"/>
          <p:cNvSpPr>
            <a:spLocks noGrp="1"/>
          </p:cNvSpPr>
          <p:nvPr>
            <p:ph idx="1"/>
          </p:nvPr>
        </p:nvSpPr>
        <p:spPr>
          <a:xfrm>
            <a:off x="1484310" y="1793539"/>
            <a:ext cx="10018713" cy="4893864"/>
          </a:xfrm>
        </p:spPr>
        <p:txBody>
          <a:bodyPr>
            <a:normAutofit/>
          </a:bodyPr>
          <a:lstStyle/>
          <a:p>
            <a:r>
              <a:rPr lang="en-US" dirty="0"/>
              <a:t>The Bretton Woods system of international </a:t>
            </a:r>
            <a:r>
              <a:rPr lang="en-US" dirty="0" smtClean="0"/>
              <a:t>monetary management </a:t>
            </a:r>
            <a:r>
              <a:rPr lang="en-US" dirty="0"/>
              <a:t>established the rules for commercial and financial relations among the world's major industrial states</a:t>
            </a:r>
            <a:r>
              <a:rPr lang="en-US" dirty="0" smtClean="0"/>
              <a:t>.</a:t>
            </a:r>
          </a:p>
          <a:p>
            <a:r>
              <a:rPr lang="en-US" dirty="0" smtClean="0"/>
              <a:t> </a:t>
            </a:r>
            <a:r>
              <a:rPr lang="en-US" dirty="0"/>
              <a:t>The Bretton Woods system was the first example of a fully negotiated monetary order intended to govern monetary relations among independent nation-states</a:t>
            </a:r>
            <a:r>
              <a:rPr lang="en-US" dirty="0" smtClean="0"/>
              <a:t>.</a:t>
            </a:r>
          </a:p>
          <a:p>
            <a:r>
              <a:rPr lang="en-US" dirty="0" smtClean="0"/>
              <a:t>Preparing </a:t>
            </a:r>
            <a:r>
              <a:rPr lang="en-US" dirty="0"/>
              <a:t>to rebuild the international economic system as World War II was still raging, 730 delegates from all </a:t>
            </a:r>
            <a:r>
              <a:rPr lang="en-US" dirty="0" smtClean="0"/>
              <a:t>44 Allied Nations </a:t>
            </a:r>
            <a:r>
              <a:rPr lang="en-US" dirty="0"/>
              <a:t>gathered at the Mount Washington Hotel </a:t>
            </a:r>
            <a:r>
              <a:rPr lang="en-US" dirty="0" smtClean="0"/>
              <a:t>in Bretton </a:t>
            </a:r>
            <a:r>
              <a:rPr lang="en-US" dirty="0"/>
              <a:t>Woods, New Hampshire for the </a:t>
            </a:r>
            <a:r>
              <a:rPr lang="en-US" b="1" dirty="0">
                <a:solidFill>
                  <a:srgbClr val="FF0000"/>
                </a:solidFill>
              </a:rPr>
              <a:t>United Nations Monetary and Financial </a:t>
            </a:r>
            <a:r>
              <a:rPr lang="en-US" b="1" dirty="0" smtClean="0">
                <a:solidFill>
                  <a:srgbClr val="FF0000"/>
                </a:solidFill>
              </a:rPr>
              <a:t>Conference</a:t>
            </a:r>
            <a:r>
              <a:rPr lang="en-US" dirty="0"/>
              <a:t> </a:t>
            </a:r>
            <a:r>
              <a:rPr lang="en-US" dirty="0" smtClean="0"/>
              <a:t>in United States of America. The </a:t>
            </a:r>
            <a:r>
              <a:rPr lang="en-US" dirty="0"/>
              <a:t>delegates deliberated upon and signed the Bretton Woods Agreements during the first three weeks of July 1944.</a:t>
            </a:r>
          </a:p>
          <a:p>
            <a:endParaRPr lang="en-US" dirty="0" smtClean="0"/>
          </a:p>
        </p:txBody>
      </p:sp>
    </p:spTree>
    <p:extLst>
      <p:ext uri="{BB962C8B-B14F-4D97-AF65-F5344CB8AC3E}">
        <p14:creationId xmlns:p14="http://schemas.microsoft.com/office/powerpoint/2010/main" val="18629343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24128" y="585216"/>
            <a:ext cx="9720072" cy="1639370"/>
          </a:xfrm>
        </p:spPr>
        <p:txBody>
          <a:bodyPr>
            <a:normAutofit fontScale="90000"/>
          </a:bodyPr>
          <a:lstStyle/>
          <a:p>
            <a:r>
              <a:rPr lang="en-US" dirty="0" smtClean="0"/>
              <a:t>Topic:</a:t>
            </a:r>
            <a:br>
              <a:rPr lang="en-US" dirty="0" smtClean="0"/>
            </a:br>
            <a:r>
              <a:rPr lang="en-US" sz="6000" b="1" dirty="0" smtClean="0"/>
              <a:t>International Monetary Systems</a:t>
            </a:r>
            <a:endParaRPr lang="en-US"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4523" y="2676379"/>
            <a:ext cx="5779281" cy="38458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068723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0610" y="2702257"/>
            <a:ext cx="5487534" cy="387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1883391" y="382137"/>
            <a:ext cx="9894627"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Setting </a:t>
            </a:r>
            <a:r>
              <a:rPr lang="en-US" sz="2400" dirty="0"/>
              <a:t>up a system of rules, institutions, and procedures to regulate the international monetary system, the planners at Bretton Woods </a:t>
            </a:r>
            <a:r>
              <a:rPr lang="en-US" sz="2400" dirty="0" smtClean="0"/>
              <a:t>established the following institutions: </a:t>
            </a:r>
          </a:p>
          <a:p>
            <a:pPr marL="342900" indent="-342900">
              <a:buFont typeface="Arial" panose="020B0604020202020204" pitchFamily="34" charset="0"/>
              <a:buChar char="•"/>
            </a:pPr>
            <a:endParaRPr lang="en-US" sz="2400" dirty="0" smtClean="0"/>
          </a:p>
          <a:p>
            <a:r>
              <a:rPr lang="en-US" sz="2400" b="1" dirty="0" smtClean="0">
                <a:solidFill>
                  <a:srgbClr val="FF0000"/>
                </a:solidFill>
              </a:rPr>
              <a:t>A. The</a:t>
            </a:r>
            <a:r>
              <a:rPr lang="en-US" sz="2400" b="1" dirty="0">
                <a:solidFill>
                  <a:srgbClr val="FF0000"/>
                </a:solidFill>
              </a:rPr>
              <a:t> International Bank for Reconstruction and Development (IBRD) </a:t>
            </a:r>
            <a:r>
              <a:rPr lang="en-US" sz="2400" dirty="0"/>
              <a:t>(now one of five institutions in the World Bank </a:t>
            </a:r>
            <a:r>
              <a:rPr lang="en-US" sz="2400" dirty="0" smtClean="0"/>
              <a:t>Group) for long-term capital requirements</a:t>
            </a:r>
            <a:endParaRPr lang="en-US" sz="2400" dirty="0"/>
          </a:p>
        </p:txBody>
      </p:sp>
      <p:sp>
        <p:nvSpPr>
          <p:cNvPr id="7" name="TextBox 6"/>
          <p:cNvSpPr txBox="1"/>
          <p:nvPr/>
        </p:nvSpPr>
        <p:spPr>
          <a:xfrm>
            <a:off x="1883391" y="3179930"/>
            <a:ext cx="4176215" cy="3046988"/>
          </a:xfrm>
          <a:prstGeom prst="rect">
            <a:avLst/>
          </a:prstGeom>
          <a:noFill/>
        </p:spPr>
        <p:txBody>
          <a:bodyPr wrap="square" rtlCol="0">
            <a:spAutoFit/>
          </a:bodyPr>
          <a:lstStyle/>
          <a:p>
            <a:r>
              <a:rPr lang="en-US" sz="2400" b="1" dirty="0" smtClean="0">
                <a:solidFill>
                  <a:srgbClr val="FF0000"/>
                </a:solidFill>
              </a:rPr>
              <a:t>B. The International Monetary Fund (IMF</a:t>
            </a:r>
            <a:r>
              <a:rPr lang="en-US" sz="2400" dirty="0" smtClean="0">
                <a:solidFill>
                  <a:srgbClr val="FF0000"/>
                </a:solidFill>
              </a:rPr>
              <a:t>) </a:t>
            </a:r>
            <a:r>
              <a:rPr lang="en-US" sz="2400" dirty="0" smtClean="0"/>
              <a:t>for short-term capital requirements </a:t>
            </a:r>
          </a:p>
          <a:p>
            <a:endParaRPr lang="en-US" sz="2400" dirty="0"/>
          </a:p>
          <a:p>
            <a:r>
              <a:rPr lang="en-US" sz="2400" b="1" dirty="0" smtClean="0">
                <a:solidFill>
                  <a:srgbClr val="FF0000"/>
                </a:solidFill>
              </a:rPr>
              <a:t>C. International Trade Organization (ITO) </a:t>
            </a:r>
            <a:r>
              <a:rPr lang="en-US" sz="2400" dirty="0" smtClean="0"/>
              <a:t>which was to define and supervise trade practices  but didn’t materialize</a:t>
            </a:r>
            <a:endParaRPr lang="en-US" sz="2400" dirty="0"/>
          </a:p>
        </p:txBody>
      </p:sp>
    </p:spTree>
    <p:extLst>
      <p:ext uri="{BB962C8B-B14F-4D97-AF65-F5344CB8AC3E}">
        <p14:creationId xmlns:p14="http://schemas.microsoft.com/office/powerpoint/2010/main" val="25606420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665328"/>
          </a:xfrm>
        </p:spPr>
        <p:txBody>
          <a:bodyPr>
            <a:normAutofit fontScale="90000"/>
          </a:bodyPr>
          <a:lstStyle/>
          <a:p>
            <a:r>
              <a:rPr lang="en-US" b="1" dirty="0"/>
              <a:t>Bretton Woods Conference</a:t>
            </a:r>
          </a:p>
        </p:txBody>
      </p:sp>
      <p:sp>
        <p:nvSpPr>
          <p:cNvPr id="3" name="Content Placeholder 2"/>
          <p:cNvSpPr>
            <a:spLocks noGrp="1"/>
          </p:cNvSpPr>
          <p:nvPr>
            <p:ph idx="1"/>
          </p:nvPr>
        </p:nvSpPr>
        <p:spPr>
          <a:xfrm>
            <a:off x="1484311" y="2019869"/>
            <a:ext cx="10707689" cy="4653886"/>
          </a:xfrm>
        </p:spPr>
        <p:txBody>
          <a:bodyPr>
            <a:noAutofit/>
          </a:bodyPr>
          <a:lstStyle/>
          <a:p>
            <a:r>
              <a:rPr lang="en-US" dirty="0" smtClean="0"/>
              <a:t>These </a:t>
            </a:r>
            <a:r>
              <a:rPr lang="en-US" dirty="0"/>
              <a:t>organizations became operational in 1946 after a sufficient number of countries had ratified the agreement</a:t>
            </a:r>
            <a:r>
              <a:rPr lang="en-US" dirty="0" smtClean="0"/>
              <a:t>.</a:t>
            </a:r>
          </a:p>
          <a:p>
            <a:r>
              <a:rPr lang="en-US" dirty="0" smtClean="0"/>
              <a:t>The </a:t>
            </a:r>
            <a:r>
              <a:rPr lang="en-US" dirty="0"/>
              <a:t>chief features of the Bretton Woods system were an obligation for each country to adopt a monetary policy that maintained the exchange rate of its currency within a fixed value—plus or minus one percent—in terms of gold; and the ability of the IMF to bridge temporary imbalances of payments</a:t>
            </a:r>
            <a:r>
              <a:rPr lang="en-US" dirty="0" smtClean="0"/>
              <a:t>.</a:t>
            </a:r>
          </a:p>
          <a:p>
            <a:r>
              <a:rPr lang="en-US" dirty="0" smtClean="0"/>
              <a:t> </a:t>
            </a:r>
            <a:r>
              <a:rPr lang="en-US" dirty="0"/>
              <a:t>In the face of increasing strain, the system collapsed in 1971, following the United States' suspension of convertibility from dollars to gold</a:t>
            </a:r>
            <a:r>
              <a:rPr lang="en-US" dirty="0" smtClean="0"/>
              <a:t>. Until </a:t>
            </a:r>
            <a:r>
              <a:rPr lang="en-US" dirty="0"/>
              <a:t>the early 1970s, the Bretton Woods system was effective in controlling conflict and in achieving the common goals of the leading states that had created it, especially the </a:t>
            </a:r>
            <a:r>
              <a:rPr lang="en-US" dirty="0" smtClean="0"/>
              <a:t>United</a:t>
            </a:r>
            <a:endParaRPr lang="en-US" dirty="0"/>
          </a:p>
        </p:txBody>
      </p:sp>
    </p:spTree>
    <p:extLst>
      <p:ext uri="{BB962C8B-B14F-4D97-AF65-F5344CB8AC3E}">
        <p14:creationId xmlns:p14="http://schemas.microsoft.com/office/powerpoint/2010/main" val="15492245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Bretton Woods System/</a:t>
            </a:r>
            <a:br>
              <a:rPr lang="en-US" b="1" dirty="0" smtClean="0"/>
            </a:br>
            <a:r>
              <a:rPr lang="en-US" b="1" dirty="0" smtClean="0"/>
              <a:t>IMF’s Fixed Exchange Rate System </a:t>
            </a:r>
            <a:endParaRPr lang="en-US" b="1" dirty="0"/>
          </a:p>
        </p:txBody>
      </p:sp>
      <p:sp>
        <p:nvSpPr>
          <p:cNvPr id="3" name="Content Placeholder 2"/>
          <p:cNvSpPr>
            <a:spLocks noGrp="1"/>
          </p:cNvSpPr>
          <p:nvPr>
            <p:ph idx="1"/>
          </p:nvPr>
        </p:nvSpPr>
        <p:spPr>
          <a:xfrm>
            <a:off x="1869742" y="2667000"/>
            <a:ext cx="10322257" cy="1086134"/>
          </a:xfrm>
        </p:spPr>
        <p:txBody>
          <a:bodyPr>
            <a:normAutofit/>
          </a:bodyPr>
          <a:lstStyle/>
          <a:p>
            <a:r>
              <a:rPr lang="en-US" dirty="0" smtClean="0"/>
              <a:t>The system was implemented in 1946 which was promoted by International Monetary Fund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7384" y="3604002"/>
            <a:ext cx="4112810" cy="31942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1787858" y="3862315"/>
            <a:ext cx="5324900" cy="2677656"/>
          </a:xfrm>
          <a:prstGeom prst="rect">
            <a:avLst/>
          </a:prstGeom>
          <a:noFill/>
        </p:spPr>
        <p:txBody>
          <a:bodyPr wrap="square" rtlCol="0">
            <a:spAutoFit/>
          </a:bodyPr>
          <a:lstStyle/>
          <a:p>
            <a:pPr algn="r"/>
            <a:r>
              <a:rPr lang="en-US" sz="2400" dirty="0"/>
              <a:t>At the Bretton Woods conference, Harry Dexter White </a:t>
            </a:r>
            <a:r>
              <a:rPr lang="en-US" sz="2400" dirty="0" smtClean="0"/>
              <a:t>(on the left)negotiating </a:t>
            </a:r>
            <a:r>
              <a:rPr lang="en-US" sz="2400" dirty="0"/>
              <a:t>on behalf of the </a:t>
            </a:r>
            <a:r>
              <a:rPr lang="en-US" sz="2400" dirty="0" smtClean="0"/>
              <a:t>US </a:t>
            </a:r>
            <a:r>
              <a:rPr lang="en-US" sz="2400" dirty="0"/>
              <a:t>was the architect of the IMF, while John Maynard </a:t>
            </a:r>
            <a:r>
              <a:rPr lang="en-US" sz="2400" dirty="0" smtClean="0"/>
              <a:t>Keynes (on the right) negotiating </a:t>
            </a:r>
            <a:r>
              <a:rPr lang="en-US" sz="2400" dirty="0"/>
              <a:t>on behalf of the </a:t>
            </a:r>
            <a:r>
              <a:rPr lang="en-US" sz="2400" dirty="0" smtClean="0"/>
              <a:t>UK </a:t>
            </a:r>
            <a:r>
              <a:rPr lang="en-US" sz="2400" dirty="0"/>
              <a:t>proposed an alternative which he called the International Clearing </a:t>
            </a:r>
            <a:r>
              <a:rPr lang="en-US" sz="2400" dirty="0" smtClean="0"/>
              <a:t>Union.</a:t>
            </a:r>
            <a:endParaRPr lang="en-US" sz="2400" dirty="0"/>
          </a:p>
        </p:txBody>
      </p:sp>
    </p:spTree>
    <p:extLst>
      <p:ext uri="{BB962C8B-B14F-4D97-AF65-F5344CB8AC3E}">
        <p14:creationId xmlns:p14="http://schemas.microsoft.com/office/powerpoint/2010/main" val="5545947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651681"/>
          </a:xfrm>
        </p:spPr>
        <p:txBody>
          <a:bodyPr>
            <a:normAutofit fontScale="90000"/>
          </a:bodyPr>
          <a:lstStyle/>
          <a:p>
            <a:r>
              <a:rPr lang="en-US" b="1" dirty="0" smtClean="0"/>
              <a:t>Features of Bretton Woods System</a:t>
            </a:r>
            <a:endParaRPr lang="en-US" b="1" dirty="0"/>
          </a:p>
        </p:txBody>
      </p:sp>
      <p:sp>
        <p:nvSpPr>
          <p:cNvPr id="3" name="Content Placeholder 2"/>
          <p:cNvSpPr>
            <a:spLocks noGrp="1"/>
          </p:cNvSpPr>
          <p:nvPr>
            <p:ph idx="1"/>
          </p:nvPr>
        </p:nvSpPr>
        <p:spPr>
          <a:xfrm>
            <a:off x="1484310" y="2292828"/>
            <a:ext cx="10018713" cy="4221707"/>
          </a:xfrm>
        </p:spPr>
        <p:txBody>
          <a:bodyPr>
            <a:normAutofit/>
          </a:bodyPr>
          <a:lstStyle/>
          <a:p>
            <a:r>
              <a:rPr lang="en-US" dirty="0"/>
              <a:t>United States Dollar (USD) was given status of </a:t>
            </a:r>
            <a:r>
              <a:rPr lang="en-US" b="1" dirty="0">
                <a:solidFill>
                  <a:srgbClr val="FF0000"/>
                </a:solidFill>
              </a:rPr>
              <a:t>Universal Reserve Asset </a:t>
            </a:r>
            <a:r>
              <a:rPr lang="en-US" dirty="0"/>
              <a:t>(with gold reserves, countries could use domestic money against USD reserves). </a:t>
            </a:r>
          </a:p>
          <a:p>
            <a:r>
              <a:rPr lang="en-US" dirty="0"/>
              <a:t>The value of USD was fixed at </a:t>
            </a:r>
            <a:r>
              <a:rPr lang="en-US" b="1" dirty="0">
                <a:solidFill>
                  <a:schemeClr val="accent6">
                    <a:lumMod val="50000"/>
                  </a:schemeClr>
                </a:solidFill>
              </a:rPr>
              <a:t>1 ounce of Gold = USD 35</a:t>
            </a:r>
          </a:p>
          <a:p>
            <a:r>
              <a:rPr lang="en-US" dirty="0"/>
              <a:t>US Federal Reserve Bank provided unconditional guarantee to buy and sell unlimited quantity of gold and at this price is </a:t>
            </a:r>
            <a:r>
              <a:rPr lang="en-US" b="1" dirty="0">
                <a:solidFill>
                  <a:srgbClr val="0070C0"/>
                </a:solidFill>
              </a:rPr>
              <a:t>Gold Convertibility Clause</a:t>
            </a:r>
            <a:r>
              <a:rPr lang="en-US" dirty="0"/>
              <a:t>.</a:t>
            </a:r>
          </a:p>
          <a:p>
            <a:r>
              <a:rPr lang="en-US" dirty="0" smtClean="0"/>
              <a:t>No other country was required to provide for redemption of its currency against gold nor they were required to fix an official price.</a:t>
            </a:r>
          </a:p>
          <a:p>
            <a:r>
              <a:rPr lang="en-US" dirty="0"/>
              <a:t>United States Dollar (USD) </a:t>
            </a:r>
            <a:r>
              <a:rPr lang="en-US" dirty="0" smtClean="0"/>
              <a:t>functioned as the </a:t>
            </a:r>
            <a:r>
              <a:rPr lang="en-US" b="1" dirty="0" smtClean="0">
                <a:solidFill>
                  <a:srgbClr val="002060"/>
                </a:solidFill>
              </a:rPr>
              <a:t>Universal Vehicle Currency.</a:t>
            </a:r>
            <a:endParaRPr lang="en-US" dirty="0" smtClean="0">
              <a:solidFill>
                <a:srgbClr val="002060"/>
              </a:solidFill>
            </a:endParaRPr>
          </a:p>
          <a:p>
            <a:endParaRPr lang="en-US" dirty="0"/>
          </a:p>
        </p:txBody>
      </p:sp>
    </p:spTree>
    <p:extLst>
      <p:ext uri="{BB962C8B-B14F-4D97-AF65-F5344CB8AC3E}">
        <p14:creationId xmlns:p14="http://schemas.microsoft.com/office/powerpoint/2010/main" val="34870723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Parity Value</a:t>
            </a:r>
            <a:endParaRPr lang="en-US" b="1" dirty="0"/>
          </a:p>
        </p:txBody>
      </p:sp>
      <p:sp>
        <p:nvSpPr>
          <p:cNvPr id="3" name="Content Placeholder 2"/>
          <p:cNvSpPr>
            <a:spLocks noGrp="1"/>
          </p:cNvSpPr>
          <p:nvPr>
            <p:ph idx="1"/>
          </p:nvPr>
        </p:nvSpPr>
        <p:spPr>
          <a:xfrm>
            <a:off x="1484310" y="2175678"/>
            <a:ext cx="10018713" cy="3706505"/>
          </a:xfrm>
        </p:spPr>
        <p:txBody>
          <a:bodyPr>
            <a:normAutofit/>
          </a:bodyPr>
          <a:lstStyle/>
          <a:p>
            <a:r>
              <a:rPr lang="en-US" dirty="0" smtClean="0"/>
              <a:t>The fixing of value for a currency as a multiple of another currency is called as </a:t>
            </a:r>
            <a:r>
              <a:rPr lang="en-US" b="1" dirty="0" smtClean="0">
                <a:solidFill>
                  <a:schemeClr val="accent6">
                    <a:lumMod val="50000"/>
                  </a:schemeClr>
                </a:solidFill>
              </a:rPr>
              <a:t>Pegging</a:t>
            </a:r>
            <a:r>
              <a:rPr lang="en-US" dirty="0" smtClean="0">
                <a:solidFill>
                  <a:schemeClr val="accent6">
                    <a:lumMod val="50000"/>
                  </a:schemeClr>
                </a:solidFill>
              </a:rPr>
              <a:t>.</a:t>
            </a:r>
          </a:p>
          <a:p>
            <a:r>
              <a:rPr lang="en-US" dirty="0" smtClean="0"/>
              <a:t>Each country was supposed to fix the value of currency against USD = </a:t>
            </a:r>
            <a:r>
              <a:rPr lang="en-US" b="1" dirty="0" smtClean="0">
                <a:solidFill>
                  <a:srgbClr val="FF0000"/>
                </a:solidFill>
              </a:rPr>
              <a:t>Parity Value</a:t>
            </a:r>
            <a:r>
              <a:rPr lang="en-US" dirty="0" smtClean="0">
                <a:solidFill>
                  <a:srgbClr val="FF0000"/>
                </a:solidFill>
              </a:rPr>
              <a:t>.</a:t>
            </a:r>
          </a:p>
          <a:p>
            <a:r>
              <a:rPr lang="en-US" dirty="0" smtClean="0"/>
              <a:t>The equality between Gold, USD and domestic currency was called as </a:t>
            </a:r>
            <a:r>
              <a:rPr lang="en-US" b="1" dirty="0" smtClean="0">
                <a:solidFill>
                  <a:srgbClr val="002060"/>
                </a:solidFill>
              </a:rPr>
              <a:t>Par Value Mechanism.</a:t>
            </a:r>
          </a:p>
          <a:p>
            <a:r>
              <a:rPr lang="en-US" dirty="0" smtClean="0"/>
              <a:t>Variation range of +/- 1% was allowed for every cross rate defined which was called </a:t>
            </a:r>
            <a:r>
              <a:rPr lang="en-US" b="1" dirty="0">
                <a:solidFill>
                  <a:srgbClr val="00B050"/>
                </a:solidFill>
              </a:rPr>
              <a:t>I</a:t>
            </a:r>
            <a:r>
              <a:rPr lang="en-US" b="1" dirty="0" smtClean="0">
                <a:solidFill>
                  <a:srgbClr val="00B050"/>
                </a:solidFill>
              </a:rPr>
              <a:t>ntervention points/Support points</a:t>
            </a:r>
            <a:r>
              <a:rPr lang="en-US" dirty="0" smtClean="0">
                <a:solidFill>
                  <a:srgbClr val="00B050"/>
                </a:solidFill>
              </a:rPr>
              <a:t>.</a:t>
            </a:r>
            <a:endParaRPr lang="en-US" dirty="0">
              <a:solidFill>
                <a:srgbClr val="00B050"/>
              </a:solidFill>
            </a:endParaRPr>
          </a:p>
        </p:txBody>
      </p:sp>
    </p:spTree>
    <p:extLst>
      <p:ext uri="{BB962C8B-B14F-4D97-AF65-F5344CB8AC3E}">
        <p14:creationId xmlns:p14="http://schemas.microsoft.com/office/powerpoint/2010/main" val="17908709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Parity Values</a:t>
            </a:r>
            <a:endParaRPr lang="en-US" dirty="0"/>
          </a:p>
        </p:txBody>
      </p:sp>
      <p:sp>
        <p:nvSpPr>
          <p:cNvPr id="3" name="Content Placeholder 2"/>
          <p:cNvSpPr>
            <a:spLocks noGrp="1"/>
          </p:cNvSpPr>
          <p:nvPr>
            <p:ph idx="1"/>
          </p:nvPr>
        </p:nvSpPr>
        <p:spPr>
          <a:xfrm>
            <a:off x="2265530" y="2039200"/>
            <a:ext cx="9728814" cy="4034052"/>
          </a:xfrm>
        </p:spPr>
        <p:txBody>
          <a:bodyPr>
            <a:normAutofit/>
          </a:bodyPr>
          <a:lstStyle/>
          <a:p>
            <a:r>
              <a:rPr lang="en-US" b="1" dirty="0" smtClean="0"/>
              <a:t>Parity 1: USD 1 = DEM 1.75</a:t>
            </a:r>
          </a:p>
          <a:p>
            <a:r>
              <a:rPr lang="en-US" b="1" dirty="0" smtClean="0"/>
              <a:t>Parity 2: USD 1 =GBP 0.50</a:t>
            </a:r>
          </a:p>
          <a:p>
            <a:r>
              <a:rPr lang="en-US" dirty="0" smtClean="0"/>
              <a:t>GBP 0.50 = DEM 1.75</a:t>
            </a:r>
          </a:p>
          <a:p>
            <a:r>
              <a:rPr lang="en-US" dirty="0" smtClean="0"/>
              <a:t>GBP 1 = DEM 1.75/0.50 </a:t>
            </a:r>
          </a:p>
          <a:p>
            <a:r>
              <a:rPr lang="en-US" dirty="0" smtClean="0">
                <a:solidFill>
                  <a:srgbClr val="FF0000"/>
                </a:solidFill>
              </a:rPr>
              <a:t>GBP 1 = DEM 3.50</a:t>
            </a:r>
          </a:p>
          <a:p>
            <a:r>
              <a:rPr lang="en-US" b="1" dirty="0" smtClean="0">
                <a:solidFill>
                  <a:srgbClr val="002060"/>
                </a:solidFill>
              </a:rPr>
              <a:t>GBP 1 = DEM 3.5350 (upper support level)</a:t>
            </a:r>
          </a:p>
          <a:p>
            <a:r>
              <a:rPr lang="en-US" b="1" dirty="0">
                <a:solidFill>
                  <a:srgbClr val="002060"/>
                </a:solidFill>
              </a:rPr>
              <a:t>GBP 1 = DEM </a:t>
            </a:r>
            <a:r>
              <a:rPr lang="en-US" b="1" dirty="0" smtClean="0">
                <a:solidFill>
                  <a:srgbClr val="002060"/>
                </a:solidFill>
              </a:rPr>
              <a:t>3.4650 (lower support level)</a:t>
            </a:r>
            <a:endParaRPr lang="en-US" b="1" dirty="0">
              <a:solidFill>
                <a:srgbClr val="002060"/>
              </a:solidFill>
            </a:endParaRPr>
          </a:p>
        </p:txBody>
      </p:sp>
    </p:spTree>
    <p:extLst>
      <p:ext uri="{BB962C8B-B14F-4D97-AF65-F5344CB8AC3E}">
        <p14:creationId xmlns:p14="http://schemas.microsoft.com/office/powerpoint/2010/main" val="10392465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638033"/>
          </a:xfrm>
        </p:spPr>
        <p:txBody>
          <a:bodyPr>
            <a:normAutofit fontScale="90000"/>
          </a:bodyPr>
          <a:lstStyle/>
          <a:p>
            <a:r>
              <a:rPr lang="en-US" b="1" dirty="0"/>
              <a:t>Features of Bretton Woods System</a:t>
            </a:r>
            <a:endParaRPr lang="en-US" dirty="0"/>
          </a:p>
        </p:txBody>
      </p:sp>
      <p:sp>
        <p:nvSpPr>
          <p:cNvPr id="3" name="Content Placeholder 2"/>
          <p:cNvSpPr>
            <a:spLocks noGrp="1"/>
          </p:cNvSpPr>
          <p:nvPr>
            <p:ph idx="1"/>
          </p:nvPr>
        </p:nvSpPr>
        <p:spPr>
          <a:xfrm>
            <a:off x="1921040" y="1705973"/>
            <a:ext cx="10018713" cy="5424985"/>
          </a:xfrm>
        </p:spPr>
        <p:txBody>
          <a:bodyPr>
            <a:normAutofit/>
          </a:bodyPr>
          <a:lstStyle/>
          <a:p>
            <a:r>
              <a:rPr lang="en-US" dirty="0" smtClean="0"/>
              <a:t>Every currency was redeemable in terms of USD and only USD was redeemable in terms of Gold. </a:t>
            </a:r>
            <a:r>
              <a:rPr lang="en-US" dirty="0" smtClean="0">
                <a:solidFill>
                  <a:srgbClr val="FF0000"/>
                </a:solidFill>
              </a:rPr>
              <a:t>(</a:t>
            </a:r>
            <a:r>
              <a:rPr lang="en-US" b="1" dirty="0" smtClean="0">
                <a:solidFill>
                  <a:srgbClr val="FF0000"/>
                </a:solidFill>
              </a:rPr>
              <a:t>Gold Exchange Standard</a:t>
            </a:r>
            <a:r>
              <a:rPr lang="en-US" dirty="0" smtClean="0">
                <a:solidFill>
                  <a:srgbClr val="FF0000"/>
                </a:solidFill>
              </a:rPr>
              <a:t>)</a:t>
            </a:r>
          </a:p>
          <a:p>
            <a:r>
              <a:rPr lang="en-US" dirty="0" smtClean="0"/>
              <a:t>The introduction of concept of “</a:t>
            </a:r>
            <a:r>
              <a:rPr lang="en-US" b="1" dirty="0" smtClean="0">
                <a:solidFill>
                  <a:srgbClr val="002060"/>
                </a:solidFill>
              </a:rPr>
              <a:t>Central Bank Intervention</a:t>
            </a:r>
            <a:r>
              <a:rPr lang="en-US" dirty="0" smtClean="0"/>
              <a:t>” (Proactive participation of Central Bank in domestic markets with the intention of influencing exchange rate movement)</a:t>
            </a:r>
          </a:p>
          <a:p>
            <a:r>
              <a:rPr lang="en-US" b="1" dirty="0" smtClean="0">
                <a:solidFill>
                  <a:srgbClr val="00B050"/>
                </a:solidFill>
              </a:rPr>
              <a:t>Adjustable </a:t>
            </a:r>
            <a:r>
              <a:rPr lang="en-US" b="1" dirty="0">
                <a:solidFill>
                  <a:srgbClr val="00B050"/>
                </a:solidFill>
              </a:rPr>
              <a:t>P</a:t>
            </a:r>
            <a:r>
              <a:rPr lang="en-US" b="1" dirty="0" smtClean="0">
                <a:solidFill>
                  <a:srgbClr val="00B050"/>
                </a:solidFill>
              </a:rPr>
              <a:t>eg System </a:t>
            </a:r>
            <a:r>
              <a:rPr lang="en-US" dirty="0" smtClean="0"/>
              <a:t>provided flexibility to the system in case structural imbalances in the Balance of Payments, member countries could devalue their currencies </a:t>
            </a:r>
          </a:p>
          <a:p>
            <a:r>
              <a:rPr lang="en-US" dirty="0" smtClean="0"/>
              <a:t>The concept of dual exchange rates was abolished</a:t>
            </a:r>
          </a:p>
          <a:p>
            <a:r>
              <a:rPr lang="en-US" dirty="0" smtClean="0"/>
              <a:t>All member countries accepted IMF as the supervisory authority with respect to exchange rate management and domestic foreign exchange market</a:t>
            </a:r>
          </a:p>
          <a:p>
            <a:endParaRPr lang="en-US" dirty="0"/>
          </a:p>
        </p:txBody>
      </p:sp>
    </p:spTree>
    <p:extLst>
      <p:ext uri="{BB962C8B-B14F-4D97-AF65-F5344CB8AC3E}">
        <p14:creationId xmlns:p14="http://schemas.microsoft.com/office/powerpoint/2010/main" val="18556088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788158"/>
          </a:xfrm>
        </p:spPr>
        <p:txBody>
          <a:bodyPr/>
          <a:lstStyle/>
          <a:p>
            <a:r>
              <a:rPr lang="en-US" b="1" dirty="0"/>
              <a:t>Triffin </a:t>
            </a:r>
            <a:r>
              <a:rPr lang="en-US" b="1" dirty="0" smtClean="0"/>
              <a:t>dilemma</a:t>
            </a:r>
            <a:r>
              <a:rPr lang="en-US" dirty="0" smtClean="0"/>
              <a:t>/</a:t>
            </a:r>
            <a:r>
              <a:rPr lang="en-US" b="1" dirty="0" smtClean="0"/>
              <a:t>Triffin </a:t>
            </a:r>
            <a:r>
              <a:rPr lang="en-US" b="1" dirty="0"/>
              <a:t>paradox</a:t>
            </a:r>
            <a:endParaRPr lang="en-US" dirty="0"/>
          </a:p>
        </p:txBody>
      </p:sp>
      <p:sp>
        <p:nvSpPr>
          <p:cNvPr id="3" name="Content Placeholder 2"/>
          <p:cNvSpPr>
            <a:spLocks noGrp="1"/>
          </p:cNvSpPr>
          <p:nvPr>
            <p:ph idx="1"/>
          </p:nvPr>
        </p:nvSpPr>
        <p:spPr>
          <a:xfrm>
            <a:off x="1484310" y="1146407"/>
            <a:ext cx="10018713" cy="4317241"/>
          </a:xfrm>
        </p:spPr>
        <p:txBody>
          <a:bodyPr>
            <a:normAutofit/>
          </a:bodyPr>
          <a:lstStyle/>
          <a:p>
            <a:r>
              <a:rPr lang="en-US" dirty="0"/>
              <a:t>The </a:t>
            </a:r>
            <a:r>
              <a:rPr lang="en-US" b="1" dirty="0"/>
              <a:t>Triffin dilemma</a:t>
            </a:r>
            <a:r>
              <a:rPr lang="en-US" dirty="0"/>
              <a:t> or </a:t>
            </a:r>
            <a:r>
              <a:rPr lang="en-US" b="1" dirty="0"/>
              <a:t>Triffin paradox</a:t>
            </a:r>
            <a:r>
              <a:rPr lang="en-US" dirty="0"/>
              <a:t> is the conflict of economic interests that arises between short-term domestic and long-term international objectives for countries whose currencies serve as global reserve currencies</a:t>
            </a:r>
            <a:r>
              <a:rPr lang="en-US" dirty="0" smtClean="0"/>
              <a:t>.</a:t>
            </a:r>
          </a:p>
          <a:p>
            <a:r>
              <a:rPr lang="en-US" dirty="0" smtClean="0"/>
              <a:t> </a:t>
            </a:r>
            <a:r>
              <a:rPr lang="en-US" dirty="0"/>
              <a:t>This dilemma was identified in the 1960s by Belgian-American economist Robert </a:t>
            </a:r>
            <a:r>
              <a:rPr lang="en-US" dirty="0" smtClean="0"/>
              <a:t>Triffin, who </a:t>
            </a:r>
            <a:r>
              <a:rPr lang="en-US" dirty="0"/>
              <a:t>pointed out that the country whose currency, being the global reserve currency, foreign nations wish to hold, must be willing to supply the world with an extra supply of its currency to fulfill world demand for these foreign exchange reserves, thus leading to a trade deficit.</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8943" t="15411" r="12087"/>
          <a:stretch/>
        </p:blipFill>
        <p:spPr>
          <a:xfrm>
            <a:off x="8816453" y="4666578"/>
            <a:ext cx="3193577" cy="20594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161314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395785"/>
            <a:ext cx="10553015" cy="6277970"/>
          </a:xfrm>
        </p:spPr>
        <p:txBody>
          <a:bodyPr>
            <a:normAutofit/>
          </a:bodyPr>
          <a:lstStyle/>
          <a:p>
            <a:r>
              <a:rPr lang="en-US" dirty="0"/>
              <a:t>Testifying before the U.S. Congress in 1960, economist Robert Triffin exposed a fundamental problem in the international monetary system</a:t>
            </a:r>
            <a:r>
              <a:rPr lang="en-US" dirty="0" smtClean="0"/>
              <a:t>.</a:t>
            </a:r>
          </a:p>
          <a:p>
            <a:r>
              <a:rPr lang="en-US" dirty="0"/>
              <a:t>If the United States stopped running balance of payments deficits, the international community would lose its largest source of additions to reserves. The resulting shortage of liquidity could pull the world economy into a contractionary spiral, leading to instability</a:t>
            </a:r>
            <a:r>
              <a:rPr lang="en-US" dirty="0" smtClean="0"/>
              <a:t>.</a:t>
            </a:r>
          </a:p>
          <a:p>
            <a:r>
              <a:rPr lang="en-US" dirty="0"/>
              <a:t>If U.S. deficits continued, a steady stream of dollars would continue to fuel world economic growth. However, excessive U.S. deficits (dollar glut) would erode confidence in the value of the U.S. dollar. Without confidence in the dollar, it would no longer be accepted as the world's reserve currency. The fixed exchange rate system could break down, leading to instability</a:t>
            </a:r>
            <a:r>
              <a:rPr lang="en-US" dirty="0" smtClean="0"/>
              <a:t>.</a:t>
            </a:r>
          </a:p>
          <a:p>
            <a:r>
              <a:rPr lang="en-US" dirty="0"/>
              <a:t>Triffin proposed the creation of new reserve units. These units would not depend on gold or currencies, but would add to the world's total liquidity. Creating such a new reserve would allow the United States to reduce its balance of payments deficits, while still allowing for global economic expansion.</a:t>
            </a:r>
          </a:p>
        </p:txBody>
      </p:sp>
    </p:spTree>
    <p:extLst>
      <p:ext uri="{BB962C8B-B14F-4D97-AF65-F5344CB8AC3E}">
        <p14:creationId xmlns:p14="http://schemas.microsoft.com/office/powerpoint/2010/main" val="29757627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Reasons for failure of the Bretton Woods System</a:t>
            </a:r>
            <a:endParaRPr lang="en-US" b="1" dirty="0"/>
          </a:p>
        </p:txBody>
      </p:sp>
      <p:sp>
        <p:nvSpPr>
          <p:cNvPr id="3" name="Content Placeholder 2"/>
          <p:cNvSpPr>
            <a:spLocks noGrp="1"/>
          </p:cNvSpPr>
          <p:nvPr>
            <p:ph idx="1"/>
          </p:nvPr>
        </p:nvSpPr>
        <p:spPr/>
        <p:txBody>
          <a:bodyPr/>
          <a:lstStyle/>
          <a:p>
            <a:r>
              <a:rPr lang="en-US" dirty="0" smtClean="0"/>
              <a:t>No revision of gold prices which led to suspension of gold prices </a:t>
            </a:r>
          </a:p>
          <a:p>
            <a:r>
              <a:rPr lang="en-US" dirty="0" smtClean="0"/>
              <a:t>No revaluation of parities which benefitted West Germany and Japan</a:t>
            </a:r>
          </a:p>
          <a:p>
            <a:r>
              <a:rPr lang="en-US" dirty="0" smtClean="0"/>
              <a:t>No revision of gold prices in terms of USD leading to problem with devaluation of a currency</a:t>
            </a:r>
          </a:p>
          <a:p>
            <a:r>
              <a:rPr lang="en-US" dirty="0" smtClean="0"/>
              <a:t>Continued trade deficit of the led to reduced acceptability of USD</a:t>
            </a:r>
          </a:p>
          <a:p>
            <a:endParaRPr lang="en-US" dirty="0"/>
          </a:p>
        </p:txBody>
      </p:sp>
    </p:spTree>
    <p:extLst>
      <p:ext uri="{BB962C8B-B14F-4D97-AF65-F5344CB8AC3E}">
        <p14:creationId xmlns:p14="http://schemas.microsoft.com/office/powerpoint/2010/main" val="13501754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International Monetary </a:t>
            </a:r>
            <a:r>
              <a:rPr lang="en-US" b="1" dirty="0"/>
              <a:t>S</a:t>
            </a:r>
            <a:r>
              <a:rPr lang="en-US" b="1" dirty="0" smtClean="0"/>
              <a:t>ystem</a:t>
            </a:r>
            <a:endParaRPr lang="en-US" b="1" dirty="0"/>
          </a:p>
        </p:txBody>
      </p:sp>
      <p:sp>
        <p:nvSpPr>
          <p:cNvPr id="4" name="Content Placeholder 3"/>
          <p:cNvSpPr>
            <a:spLocks noGrp="1"/>
          </p:cNvSpPr>
          <p:nvPr>
            <p:ph idx="1"/>
          </p:nvPr>
        </p:nvSpPr>
        <p:spPr>
          <a:xfrm>
            <a:off x="1484310" y="2284859"/>
            <a:ext cx="10018713" cy="3124201"/>
          </a:xfrm>
        </p:spPr>
        <p:txBody>
          <a:bodyPr/>
          <a:lstStyle/>
          <a:p>
            <a:pPr>
              <a:buFont typeface="Arial" panose="020B0604020202020204" pitchFamily="34" charset="0"/>
              <a:buChar char="•"/>
            </a:pPr>
            <a:r>
              <a:rPr lang="en-US" dirty="0"/>
              <a:t>The international monetary system refers to the operating system of the financial environment, which consists of financial institutions, multinational corporations, and investors. The international monetary system provides the institutional framework for determining the rules and procedures for international payments, determination of exchange rates, and movement of capital.</a:t>
            </a:r>
          </a:p>
        </p:txBody>
      </p:sp>
    </p:spTree>
    <p:extLst>
      <p:ext uri="{BB962C8B-B14F-4D97-AF65-F5344CB8AC3E}">
        <p14:creationId xmlns:p14="http://schemas.microsoft.com/office/powerpoint/2010/main" val="7259336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624385"/>
          </a:xfrm>
        </p:spPr>
        <p:txBody>
          <a:bodyPr>
            <a:normAutofit fontScale="90000"/>
          </a:bodyPr>
          <a:lstStyle/>
          <a:p>
            <a:r>
              <a:rPr lang="en-US" b="1" dirty="0" smtClean="0"/>
              <a:t>Smithsonian Agreement </a:t>
            </a:r>
            <a:endParaRPr lang="en-US" b="1" dirty="0"/>
          </a:p>
        </p:txBody>
      </p:sp>
      <p:sp>
        <p:nvSpPr>
          <p:cNvPr id="3" name="Content Placeholder 2"/>
          <p:cNvSpPr>
            <a:spLocks noGrp="1"/>
          </p:cNvSpPr>
          <p:nvPr>
            <p:ph idx="1"/>
          </p:nvPr>
        </p:nvSpPr>
        <p:spPr>
          <a:xfrm>
            <a:off x="2142699" y="1132764"/>
            <a:ext cx="9360324" cy="5595583"/>
          </a:xfrm>
        </p:spPr>
        <p:txBody>
          <a:bodyPr>
            <a:normAutofit/>
          </a:bodyPr>
          <a:lstStyle/>
          <a:p>
            <a:r>
              <a:rPr lang="en-US" dirty="0" smtClean="0"/>
              <a:t>G-10 Countries (USA, UK, West Germany, France, Japan, Canada, Italy, Sweden, Belgium and Holland) met Smithsonian Institute in Washington in December 1971</a:t>
            </a:r>
          </a:p>
          <a:p>
            <a:r>
              <a:rPr lang="en-US" dirty="0" smtClean="0"/>
              <a:t>The aim was to re-introduce Bretton Woods System</a:t>
            </a:r>
          </a:p>
          <a:p>
            <a:pPr>
              <a:spcBef>
                <a:spcPts val="0"/>
              </a:spcBef>
              <a:spcAft>
                <a:spcPts val="0"/>
              </a:spcAft>
            </a:pPr>
            <a:r>
              <a:rPr lang="en-US" dirty="0" smtClean="0"/>
              <a:t>Major Amendments</a:t>
            </a:r>
          </a:p>
          <a:p>
            <a:pPr marL="457200" indent="-457200">
              <a:spcBef>
                <a:spcPts val="0"/>
              </a:spcBef>
              <a:spcAft>
                <a:spcPts val="0"/>
              </a:spcAft>
              <a:buFont typeface="+mj-lt"/>
              <a:buAutoNum type="arabicPeriod"/>
            </a:pPr>
            <a:r>
              <a:rPr lang="en-US" dirty="0" smtClean="0"/>
              <a:t>US exempted from Gold Convertibility Clause</a:t>
            </a:r>
          </a:p>
          <a:p>
            <a:pPr marL="457200" indent="-457200">
              <a:spcBef>
                <a:spcPts val="0"/>
              </a:spcBef>
              <a:spcAft>
                <a:spcPts val="0"/>
              </a:spcAft>
              <a:buFont typeface="+mj-lt"/>
              <a:buAutoNum type="arabicPeriod"/>
            </a:pPr>
            <a:r>
              <a:rPr lang="en-US" dirty="0" smtClean="0"/>
              <a:t>USD devalued to 1 ounce of Gold = USD 38</a:t>
            </a:r>
          </a:p>
          <a:p>
            <a:pPr marL="457200" indent="-457200">
              <a:spcBef>
                <a:spcPts val="0"/>
              </a:spcBef>
              <a:spcAft>
                <a:spcPts val="0"/>
              </a:spcAft>
              <a:buFont typeface="+mj-lt"/>
              <a:buAutoNum type="arabicPeriod"/>
            </a:pPr>
            <a:r>
              <a:rPr lang="en-US" dirty="0" smtClean="0"/>
              <a:t>Revalued parities for all member G-10 countries</a:t>
            </a:r>
          </a:p>
          <a:p>
            <a:pPr marL="457200" indent="-457200">
              <a:spcBef>
                <a:spcPts val="0"/>
              </a:spcBef>
              <a:spcAft>
                <a:spcPts val="0"/>
              </a:spcAft>
              <a:buFont typeface="+mj-lt"/>
              <a:buAutoNum type="arabicPeriod"/>
            </a:pPr>
            <a:r>
              <a:rPr lang="en-US" dirty="0" smtClean="0"/>
              <a:t>Variation range increased to (+/-) 2.25%</a:t>
            </a:r>
          </a:p>
          <a:p>
            <a:pPr marL="457200" indent="-457200">
              <a:spcBef>
                <a:spcPts val="0"/>
              </a:spcBef>
              <a:spcAft>
                <a:spcPts val="0"/>
              </a:spcAft>
              <a:buFont typeface="+mj-lt"/>
              <a:buAutoNum type="arabicPeriod"/>
            </a:pPr>
            <a:r>
              <a:rPr lang="en-US" dirty="0" smtClean="0"/>
              <a:t>All the counties to revise and fix new parities with USD</a:t>
            </a:r>
          </a:p>
          <a:p>
            <a:pPr marL="457200" indent="-457200">
              <a:spcBef>
                <a:spcPts val="0"/>
              </a:spcBef>
              <a:spcAft>
                <a:spcPts val="0"/>
              </a:spcAft>
              <a:buFont typeface="+mj-lt"/>
              <a:buAutoNum type="arabicPeriod"/>
            </a:pPr>
            <a:endParaRPr lang="en-US" dirty="0"/>
          </a:p>
          <a:p>
            <a:pPr>
              <a:spcBef>
                <a:spcPts val="0"/>
              </a:spcBef>
              <a:spcAft>
                <a:spcPts val="0"/>
              </a:spcAft>
            </a:pPr>
            <a:r>
              <a:rPr lang="en-US" dirty="0" smtClean="0"/>
              <a:t>The system was abandoned in 1973</a:t>
            </a:r>
            <a:endParaRPr lang="en-US" dirty="0"/>
          </a:p>
        </p:txBody>
      </p:sp>
    </p:spTree>
    <p:extLst>
      <p:ext uri="{BB962C8B-B14F-4D97-AF65-F5344CB8AC3E}">
        <p14:creationId xmlns:p14="http://schemas.microsoft.com/office/powerpoint/2010/main" val="10887548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801806"/>
          </a:xfrm>
        </p:spPr>
        <p:txBody>
          <a:bodyPr/>
          <a:lstStyle/>
          <a:p>
            <a:r>
              <a:rPr lang="en-US" b="1" dirty="0" smtClean="0"/>
              <a:t>Changes in the world post </a:t>
            </a:r>
            <a:endParaRPr lang="en-US" b="1" dirty="0"/>
          </a:p>
        </p:txBody>
      </p:sp>
      <p:sp>
        <p:nvSpPr>
          <p:cNvPr id="3" name="Content Placeholder 2"/>
          <p:cNvSpPr>
            <a:spLocks noGrp="1"/>
          </p:cNvSpPr>
          <p:nvPr>
            <p:ph idx="1"/>
          </p:nvPr>
        </p:nvSpPr>
        <p:spPr>
          <a:xfrm>
            <a:off x="1484310" y="1487607"/>
            <a:ext cx="10018713" cy="4303593"/>
          </a:xfrm>
        </p:spPr>
        <p:txBody>
          <a:bodyPr>
            <a:normAutofit lnSpcReduction="10000"/>
          </a:bodyPr>
          <a:lstStyle/>
          <a:p>
            <a:pPr marL="0" indent="0">
              <a:buNone/>
            </a:pPr>
            <a:r>
              <a:rPr lang="en-US" b="1" u="sng" dirty="0" smtClean="0"/>
              <a:t>Snake in the Tunnel</a:t>
            </a:r>
          </a:p>
          <a:p>
            <a:r>
              <a:rPr lang="en-US" dirty="0"/>
              <a:t>R</a:t>
            </a:r>
            <a:r>
              <a:rPr lang="en-US" dirty="0" smtClean="0"/>
              <a:t>ise of European Markets </a:t>
            </a:r>
          </a:p>
          <a:p>
            <a:r>
              <a:rPr lang="en-US" dirty="0" smtClean="0"/>
              <a:t>Reconsideration of wider variation zone for trade</a:t>
            </a:r>
          </a:p>
          <a:p>
            <a:r>
              <a:rPr lang="en-US" dirty="0" smtClean="0"/>
              <a:t>Parity Grid in 1979</a:t>
            </a:r>
          </a:p>
          <a:p>
            <a:r>
              <a:rPr lang="en-US" dirty="0" smtClean="0"/>
              <a:t>Rise of European Monetary Unit – Single Currency “Euro” in 1999</a:t>
            </a:r>
          </a:p>
          <a:p>
            <a:pPr marL="0" indent="0">
              <a:buNone/>
            </a:pPr>
            <a:endParaRPr lang="en-US" b="1" u="sng" dirty="0" smtClean="0"/>
          </a:p>
          <a:p>
            <a:pPr marL="0" indent="0">
              <a:buNone/>
            </a:pPr>
            <a:r>
              <a:rPr lang="en-US" b="1" u="sng" dirty="0" smtClean="0"/>
              <a:t>Dollar Standard</a:t>
            </a:r>
            <a:endParaRPr lang="en-US" b="1" u="sng" dirty="0"/>
          </a:p>
          <a:p>
            <a:r>
              <a:rPr lang="en-US" dirty="0" smtClean="0"/>
              <a:t>The standard which grew between 1968-1973 where the US Administration was not committed to redeem currency</a:t>
            </a:r>
            <a:endParaRPr lang="en-US" dirty="0"/>
          </a:p>
        </p:txBody>
      </p:sp>
    </p:spTree>
    <p:extLst>
      <p:ext uri="{BB962C8B-B14F-4D97-AF65-F5344CB8AC3E}">
        <p14:creationId xmlns:p14="http://schemas.microsoft.com/office/powerpoint/2010/main" val="17001227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67284" y="2666998"/>
            <a:ext cx="7135742" cy="3706505"/>
          </a:xfrm>
        </p:spPr>
        <p:txBody>
          <a:bodyPr>
            <a:noAutofit/>
          </a:bodyPr>
          <a:lstStyle/>
          <a:p>
            <a:r>
              <a:rPr lang="en-US" sz="6600" b="1" dirty="0" smtClean="0"/>
              <a:t>Any Doubts/Questions/</a:t>
            </a:r>
            <a:br>
              <a:rPr lang="en-US" sz="6600" b="1" dirty="0" smtClean="0"/>
            </a:br>
            <a:r>
              <a:rPr lang="en-US" sz="6600" b="1" dirty="0" smtClean="0"/>
              <a:t>Clarifications/ Feedback required</a:t>
            </a:r>
            <a:endParaRPr lang="en-US" sz="6600"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0979" y="198603"/>
            <a:ext cx="4038502" cy="31338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998261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1604" y="161344"/>
            <a:ext cx="4407303" cy="65128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09802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Evolution</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75206579"/>
              </p:ext>
            </p:extLst>
          </p:nvPr>
        </p:nvGraphicFramePr>
        <p:xfrm>
          <a:off x="900755" y="1323834"/>
          <a:ext cx="11259403" cy="4984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5651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Bimetallism</a:t>
            </a:r>
            <a:endParaRPr lang="en-US" b="1" dirty="0"/>
          </a:p>
        </p:txBody>
      </p:sp>
      <p:sp>
        <p:nvSpPr>
          <p:cNvPr id="3" name="Content Placeholder 2"/>
          <p:cNvSpPr>
            <a:spLocks noGrp="1"/>
          </p:cNvSpPr>
          <p:nvPr>
            <p:ph idx="1"/>
          </p:nvPr>
        </p:nvSpPr>
        <p:spPr>
          <a:xfrm>
            <a:off x="1484310" y="1465997"/>
            <a:ext cx="10018713" cy="3124201"/>
          </a:xfrm>
        </p:spPr>
        <p:txBody>
          <a:bodyPr/>
          <a:lstStyle/>
          <a:p>
            <a:pPr>
              <a:buFont typeface="Arial" panose="020B0604020202020204" pitchFamily="34" charset="0"/>
              <a:buChar char="•"/>
            </a:pPr>
            <a:r>
              <a:rPr lang="en-US" dirty="0"/>
              <a:t>Before 1870, the international monetary system consisted of bimetallism, where both gold and silver coins were used as the international modes of payment. </a:t>
            </a:r>
            <a:endParaRPr lang="en-US" dirty="0" smtClean="0"/>
          </a:p>
          <a:p>
            <a:pPr>
              <a:buFont typeface="Arial" panose="020B0604020202020204" pitchFamily="34" charset="0"/>
              <a:buChar char="•"/>
            </a:pPr>
            <a:r>
              <a:rPr lang="en-US" dirty="0" smtClean="0"/>
              <a:t>The </a:t>
            </a:r>
            <a:r>
              <a:rPr lang="en-US" dirty="0"/>
              <a:t>exchange rates among currencies were determined by their gold or silver contents. Some countries were either on a gold or a silver standard.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5271" y="4302123"/>
            <a:ext cx="5069268" cy="24712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044492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Gold standard</a:t>
            </a:r>
            <a:endParaRPr lang="en-US" b="1" dirty="0"/>
          </a:p>
        </p:txBody>
      </p:sp>
      <p:sp>
        <p:nvSpPr>
          <p:cNvPr id="3" name="Content Placeholder 2"/>
          <p:cNvSpPr>
            <a:spLocks noGrp="1"/>
          </p:cNvSpPr>
          <p:nvPr>
            <p:ph idx="1"/>
          </p:nvPr>
        </p:nvSpPr>
        <p:spPr>
          <a:xfrm>
            <a:off x="1484310" y="1179391"/>
            <a:ext cx="10018713" cy="3124201"/>
          </a:xfrm>
        </p:spPr>
        <p:txBody>
          <a:bodyPr/>
          <a:lstStyle/>
          <a:p>
            <a:pPr>
              <a:buFont typeface="Arial" panose="020B0604020202020204" pitchFamily="34" charset="0"/>
              <a:buChar char="•"/>
            </a:pPr>
            <a:r>
              <a:rPr lang="en-US" dirty="0" smtClean="0"/>
              <a:t>Gold Standard was the first universally implemented exchange rate system in the world</a:t>
            </a:r>
          </a:p>
          <a:p>
            <a:pPr>
              <a:buFont typeface="Arial" panose="020B0604020202020204" pitchFamily="34" charset="0"/>
              <a:buChar char="•"/>
            </a:pPr>
            <a:r>
              <a:rPr lang="en-US" dirty="0" smtClean="0"/>
              <a:t>The system was promoted by Bank of England and established in 1870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9225" y="3985693"/>
            <a:ext cx="4152331"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412309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Features of gold standard</a:t>
            </a:r>
            <a:endParaRPr lang="en-US" b="1" dirty="0"/>
          </a:p>
        </p:txBody>
      </p:sp>
      <p:sp>
        <p:nvSpPr>
          <p:cNvPr id="3" name="Content Placeholder 2"/>
          <p:cNvSpPr>
            <a:spLocks noGrp="1"/>
          </p:cNvSpPr>
          <p:nvPr>
            <p:ph idx="1"/>
          </p:nvPr>
        </p:nvSpPr>
        <p:spPr>
          <a:xfrm>
            <a:off x="2184190" y="2504365"/>
            <a:ext cx="10030559" cy="4415051"/>
          </a:xfrm>
        </p:spPr>
        <p:txBody>
          <a:bodyPr>
            <a:normAutofit fontScale="92500" lnSpcReduction="20000"/>
          </a:bodyPr>
          <a:lstStyle/>
          <a:p>
            <a:pPr>
              <a:buFont typeface="Arial" panose="020B0604020202020204" pitchFamily="34" charset="0"/>
              <a:buChar char="•"/>
            </a:pPr>
            <a:r>
              <a:rPr lang="en-US" dirty="0" smtClean="0"/>
              <a:t> Every country was required to establish a Central Bank to function as </a:t>
            </a:r>
            <a:r>
              <a:rPr lang="en-US" b="1" dirty="0" smtClean="0"/>
              <a:t>custodian of country’s monetary reserves</a:t>
            </a:r>
          </a:p>
          <a:p>
            <a:pPr>
              <a:buFont typeface="Arial" panose="020B0604020202020204" pitchFamily="34" charset="0"/>
              <a:buChar char="•"/>
            </a:pPr>
            <a:r>
              <a:rPr lang="en-US" dirty="0" smtClean="0"/>
              <a:t>Every Central Bank was to be provided </a:t>
            </a:r>
            <a:r>
              <a:rPr lang="en-US" b="1" dirty="0" smtClean="0"/>
              <a:t>the sole (exclusive) authority to issue paper money</a:t>
            </a:r>
            <a:r>
              <a:rPr lang="en-US" dirty="0" smtClean="0"/>
              <a:t> within the area under its jurisdiction</a:t>
            </a:r>
          </a:p>
          <a:p>
            <a:pPr>
              <a:buFont typeface="Arial" panose="020B0604020202020204" pitchFamily="34" charset="0"/>
              <a:buChar char="•"/>
            </a:pPr>
            <a:r>
              <a:rPr lang="en-US" dirty="0" smtClean="0"/>
              <a:t>Every Central Bank was required to </a:t>
            </a:r>
            <a:r>
              <a:rPr lang="en-US" b="1" dirty="0" smtClean="0"/>
              <a:t>establish a fixed official price</a:t>
            </a:r>
            <a:r>
              <a:rPr lang="en-US" dirty="0" smtClean="0"/>
              <a:t> for gold in terms of domestic currency </a:t>
            </a:r>
          </a:p>
          <a:p>
            <a:pPr>
              <a:buFont typeface="Arial" panose="020B0604020202020204" pitchFamily="34" charset="0"/>
              <a:buChar char="•"/>
            </a:pPr>
            <a:r>
              <a:rPr lang="en-US" dirty="0" smtClean="0"/>
              <a:t>Every Central Bank was required to provide </a:t>
            </a:r>
            <a:r>
              <a:rPr lang="en-US" b="1" dirty="0" smtClean="0"/>
              <a:t>an irrevocable promise on </a:t>
            </a:r>
            <a:r>
              <a:rPr lang="en-US" dirty="0" smtClean="0"/>
              <a:t>each paper note to redeem the same on demand I terms of specified quantity of gold</a:t>
            </a:r>
          </a:p>
          <a:p>
            <a:pPr>
              <a:buFont typeface="Arial" panose="020B0604020202020204" pitchFamily="34" charset="0"/>
              <a:buChar char="•"/>
            </a:pPr>
            <a:r>
              <a:rPr lang="en-US" dirty="0" smtClean="0"/>
              <a:t>Each Central Bank was required to provide </a:t>
            </a:r>
            <a:r>
              <a:rPr lang="en-US" b="1" dirty="0" smtClean="0"/>
              <a:t>an unconditional guarantee </a:t>
            </a:r>
            <a:r>
              <a:rPr lang="en-US" dirty="0" smtClean="0"/>
              <a:t>to buy and sell unlimited quantity of gold at the fixed official price </a:t>
            </a:r>
          </a:p>
          <a:p>
            <a:pPr>
              <a:buFont typeface="Arial" panose="020B0604020202020204" pitchFamily="34" charset="0"/>
              <a:buChar char="•"/>
            </a:pPr>
            <a:r>
              <a:rPr lang="en-US" dirty="0" smtClean="0"/>
              <a:t>The total amount of </a:t>
            </a:r>
            <a:r>
              <a:rPr lang="en-US" b="1" dirty="0" smtClean="0"/>
              <a:t>money supply </a:t>
            </a:r>
            <a:r>
              <a:rPr lang="en-US" dirty="0" smtClean="0"/>
              <a:t>in circulation by way of Bank Notes was required to be limited </a:t>
            </a:r>
            <a:r>
              <a:rPr lang="en-US" b="1" dirty="0" smtClean="0"/>
              <a:t>to the extent of the monetary gold reserves </a:t>
            </a:r>
            <a:r>
              <a:rPr lang="en-US" dirty="0" smtClean="0"/>
              <a:t>with the Central Monetary Authority</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392311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Mint Par of Exchange</a:t>
            </a:r>
            <a:endParaRPr lang="en-US" b="1" dirty="0"/>
          </a:p>
        </p:txBody>
      </p:sp>
      <p:sp>
        <p:nvSpPr>
          <p:cNvPr id="3" name="Content Placeholder 2"/>
          <p:cNvSpPr>
            <a:spLocks noGrp="1"/>
          </p:cNvSpPr>
          <p:nvPr>
            <p:ph idx="1"/>
          </p:nvPr>
        </p:nvSpPr>
        <p:spPr>
          <a:xfrm>
            <a:off x="2207642" y="3758824"/>
            <a:ext cx="10018713" cy="3124201"/>
          </a:xfrm>
        </p:spPr>
        <p:txBody>
          <a:bodyPr>
            <a:noAutofit/>
          </a:bodyPr>
          <a:lstStyle/>
          <a:p>
            <a:pPr>
              <a:buFont typeface="Arial" panose="020B0604020202020204" pitchFamily="34" charset="0"/>
              <a:buChar char="•"/>
            </a:pPr>
            <a:r>
              <a:rPr lang="en-US" dirty="0" smtClean="0"/>
              <a:t>The mechanism for establishing exchange rates between currencies under the Gold Standard was called as the </a:t>
            </a:r>
            <a:r>
              <a:rPr lang="en-US" b="1" dirty="0" smtClean="0"/>
              <a:t>“Mint Par of Exchange”</a:t>
            </a:r>
          </a:p>
          <a:p>
            <a:pPr>
              <a:buFont typeface="Arial" panose="020B0604020202020204" pitchFamily="34" charset="0"/>
              <a:buChar char="•"/>
            </a:pPr>
            <a:r>
              <a:rPr lang="en-US" dirty="0" smtClean="0"/>
              <a:t>The Exchange rate between two currencies was represented by the ratio of the official gold prices for the two currencies</a:t>
            </a:r>
          </a:p>
          <a:p>
            <a:pPr>
              <a:buFont typeface="Arial" panose="020B0604020202020204" pitchFamily="34" charset="0"/>
              <a:buChar char="•"/>
            </a:pPr>
            <a:r>
              <a:rPr lang="en-US" b="1" dirty="0" smtClean="0">
                <a:solidFill>
                  <a:srgbClr val="002060"/>
                </a:solidFill>
              </a:rPr>
              <a:t>Example:</a:t>
            </a:r>
          </a:p>
          <a:p>
            <a:pPr marL="0" indent="0">
              <a:spcBef>
                <a:spcPts val="0"/>
              </a:spcBef>
              <a:spcAft>
                <a:spcPts val="0"/>
              </a:spcAft>
              <a:buNone/>
            </a:pPr>
            <a:r>
              <a:rPr lang="en-US" b="1" dirty="0" smtClean="0">
                <a:solidFill>
                  <a:srgbClr val="002060"/>
                </a:solidFill>
              </a:rPr>
              <a:t>1 </a:t>
            </a:r>
            <a:r>
              <a:rPr lang="en-US" b="1" dirty="0">
                <a:solidFill>
                  <a:srgbClr val="002060"/>
                </a:solidFill>
              </a:rPr>
              <a:t>ounce of Gold in USA = USD 400</a:t>
            </a:r>
          </a:p>
          <a:p>
            <a:pPr marL="0" indent="0">
              <a:spcBef>
                <a:spcPts val="0"/>
              </a:spcBef>
              <a:spcAft>
                <a:spcPts val="0"/>
              </a:spcAft>
              <a:buNone/>
            </a:pPr>
            <a:r>
              <a:rPr lang="en-US" b="1" dirty="0">
                <a:solidFill>
                  <a:srgbClr val="002060"/>
                </a:solidFill>
              </a:rPr>
              <a:t>1 ounce of Gold in Germany = DEM 600</a:t>
            </a:r>
          </a:p>
          <a:p>
            <a:pPr marL="0" indent="0">
              <a:spcBef>
                <a:spcPts val="0"/>
              </a:spcBef>
              <a:spcAft>
                <a:spcPts val="0"/>
              </a:spcAft>
              <a:buNone/>
            </a:pPr>
            <a:r>
              <a:rPr lang="en-US" b="1" dirty="0">
                <a:solidFill>
                  <a:srgbClr val="002060"/>
                </a:solidFill>
              </a:rPr>
              <a:t>Then, 1 USD = 600/400 = DEM </a:t>
            </a:r>
            <a:r>
              <a:rPr lang="en-US" b="1" dirty="0" smtClean="0">
                <a:solidFill>
                  <a:srgbClr val="002060"/>
                </a:solidFill>
              </a:rPr>
              <a:t>1.5000</a:t>
            </a:r>
          </a:p>
          <a:p>
            <a:pPr marL="0" indent="0">
              <a:spcBef>
                <a:spcPts val="0"/>
              </a:spcBef>
              <a:spcAft>
                <a:spcPts val="0"/>
              </a:spcAft>
              <a:buNone/>
            </a:pPr>
            <a:endParaRPr lang="en-US" b="1" dirty="0">
              <a:solidFill>
                <a:srgbClr val="002060"/>
              </a:solidFill>
            </a:endParaRPr>
          </a:p>
          <a:p>
            <a:pPr>
              <a:buFont typeface="Arial" panose="020B0604020202020204" pitchFamily="34" charset="0"/>
              <a:buChar char="•"/>
            </a:pPr>
            <a:r>
              <a:rPr lang="en-US" dirty="0" smtClean="0"/>
              <a:t>Exchange rates established under this system are called as </a:t>
            </a:r>
            <a:r>
              <a:rPr lang="en-US" b="1" dirty="0" smtClean="0"/>
              <a:t>“Central Exchange Rates” </a:t>
            </a:r>
            <a:r>
              <a:rPr lang="en-US" dirty="0" smtClean="0"/>
              <a:t>or </a:t>
            </a:r>
            <a:r>
              <a:rPr lang="en-US" b="1" dirty="0" smtClean="0"/>
              <a:t>“Mint Parities”</a:t>
            </a:r>
          </a:p>
          <a:p>
            <a:pPr>
              <a:buFont typeface="Arial" panose="020B0604020202020204" pitchFamily="34" charset="0"/>
              <a:buChar char="•"/>
            </a:pP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586205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Gold Points</a:t>
            </a:r>
            <a:endParaRPr lang="en-US" b="1" dirty="0"/>
          </a:p>
        </p:txBody>
      </p:sp>
      <p:sp>
        <p:nvSpPr>
          <p:cNvPr id="3" name="Content Placeholder 2"/>
          <p:cNvSpPr>
            <a:spLocks noGrp="1"/>
          </p:cNvSpPr>
          <p:nvPr>
            <p:ph idx="1"/>
          </p:nvPr>
        </p:nvSpPr>
        <p:spPr>
          <a:xfrm>
            <a:off x="2006222" y="2060813"/>
            <a:ext cx="10031104" cy="4572000"/>
          </a:xfrm>
        </p:spPr>
        <p:txBody>
          <a:bodyPr>
            <a:normAutofit/>
          </a:bodyPr>
          <a:lstStyle/>
          <a:p>
            <a:r>
              <a:rPr lang="en-US" dirty="0" smtClean="0"/>
              <a:t>The arbitrage between the exchange rates provided a room for trading to exchange rate, thus providing the upper and lower gold points.</a:t>
            </a:r>
          </a:p>
          <a:p>
            <a:pPr>
              <a:buFont typeface="Arial" panose="020B0604020202020204" pitchFamily="34" charset="0"/>
              <a:buChar char="•"/>
            </a:pPr>
            <a:r>
              <a:rPr lang="en-US" b="1" dirty="0">
                <a:solidFill>
                  <a:srgbClr val="002060"/>
                </a:solidFill>
              </a:rPr>
              <a:t>Example:</a:t>
            </a:r>
          </a:p>
          <a:p>
            <a:pPr marL="0" indent="0">
              <a:spcBef>
                <a:spcPts val="0"/>
              </a:spcBef>
              <a:spcAft>
                <a:spcPts val="0"/>
              </a:spcAft>
              <a:buNone/>
            </a:pPr>
            <a:r>
              <a:rPr lang="en-US" b="1" dirty="0">
                <a:solidFill>
                  <a:srgbClr val="002060"/>
                </a:solidFill>
              </a:rPr>
              <a:t>1 ounce of Gold in USA = USD 400</a:t>
            </a:r>
          </a:p>
          <a:p>
            <a:pPr marL="0" indent="0">
              <a:spcBef>
                <a:spcPts val="0"/>
              </a:spcBef>
              <a:spcAft>
                <a:spcPts val="0"/>
              </a:spcAft>
              <a:buNone/>
            </a:pPr>
            <a:r>
              <a:rPr lang="en-US" b="1" dirty="0">
                <a:solidFill>
                  <a:srgbClr val="002060"/>
                </a:solidFill>
              </a:rPr>
              <a:t>1 ounce of Gold in Germany = DEM 600</a:t>
            </a:r>
          </a:p>
          <a:p>
            <a:pPr marL="0" indent="0">
              <a:spcBef>
                <a:spcPts val="0"/>
              </a:spcBef>
              <a:spcAft>
                <a:spcPts val="0"/>
              </a:spcAft>
              <a:buNone/>
            </a:pPr>
            <a:r>
              <a:rPr lang="en-US" b="1" dirty="0">
                <a:solidFill>
                  <a:srgbClr val="002060"/>
                </a:solidFill>
              </a:rPr>
              <a:t>Then, 1 USD = 600/400 = DEM 1.5000</a:t>
            </a:r>
          </a:p>
          <a:p>
            <a:r>
              <a:rPr lang="en-US" dirty="0" smtClean="0"/>
              <a:t>So if the demand for US Dollar increased the new exchange rate will be </a:t>
            </a:r>
          </a:p>
          <a:p>
            <a:r>
              <a:rPr lang="en-US" b="1" dirty="0">
                <a:solidFill>
                  <a:srgbClr val="002060"/>
                </a:solidFill>
              </a:rPr>
              <a:t>1 </a:t>
            </a:r>
            <a:r>
              <a:rPr lang="en-US" b="1" dirty="0" smtClean="0">
                <a:solidFill>
                  <a:srgbClr val="002060"/>
                </a:solidFill>
              </a:rPr>
              <a:t>USD = DEM 1.6000</a:t>
            </a:r>
            <a:endParaRPr lang="en-US" b="1" dirty="0">
              <a:solidFill>
                <a:srgbClr val="002060"/>
              </a:solidFill>
            </a:endParaRPr>
          </a:p>
          <a:p>
            <a:r>
              <a:rPr lang="en-US" dirty="0" smtClean="0"/>
              <a:t>So if a person wants to remit USD 400, then</a:t>
            </a:r>
          </a:p>
          <a:p>
            <a:r>
              <a:rPr lang="en-US" b="1" dirty="0" smtClean="0">
                <a:solidFill>
                  <a:srgbClr val="002060"/>
                </a:solidFill>
              </a:rPr>
              <a:t>400*1.6000= DEM 640 </a:t>
            </a:r>
            <a:r>
              <a:rPr lang="en-US" b="1" dirty="0">
                <a:solidFill>
                  <a:srgbClr val="002060"/>
                </a:solidFill>
              </a:rPr>
              <a:t>instead of </a:t>
            </a:r>
            <a:r>
              <a:rPr lang="en-US" b="1" dirty="0" smtClean="0">
                <a:solidFill>
                  <a:srgbClr val="002060"/>
                </a:solidFill>
              </a:rPr>
              <a:t>400*1.5000</a:t>
            </a:r>
            <a:r>
              <a:rPr lang="en-US" b="1" dirty="0">
                <a:solidFill>
                  <a:srgbClr val="002060"/>
                </a:solidFill>
              </a:rPr>
              <a:t>= DEM </a:t>
            </a:r>
            <a:r>
              <a:rPr lang="en-US" b="1" dirty="0" smtClean="0">
                <a:solidFill>
                  <a:srgbClr val="002060"/>
                </a:solidFill>
              </a:rPr>
              <a:t>600</a:t>
            </a:r>
          </a:p>
          <a:p>
            <a:endParaRPr lang="en-US" dirty="0"/>
          </a:p>
        </p:txBody>
      </p:sp>
    </p:spTree>
    <p:extLst>
      <p:ext uri="{BB962C8B-B14F-4D97-AF65-F5344CB8AC3E}">
        <p14:creationId xmlns:p14="http://schemas.microsoft.com/office/powerpoint/2010/main" val="10050516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Parallax</Template>
  <TotalTime>1095</TotalTime>
  <Words>1899</Words>
  <Application>Microsoft Office PowerPoint</Application>
  <PresentationFormat>Widescreen</PresentationFormat>
  <Paragraphs>158</Paragraphs>
  <Slides>33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33</vt:i4>
      </vt:variant>
    </vt:vector>
  </HeadingPairs>
  <TitlesOfParts>
    <vt:vector size="36" baseType="lpstr">
      <vt:lpstr>Arial</vt:lpstr>
      <vt:lpstr>Corbel</vt:lpstr>
      <vt:lpstr>Parallax</vt:lpstr>
      <vt:lpstr>Welcome to the session on  “International Banking &amp; Finance”</vt:lpstr>
      <vt:lpstr>Topic: International Monetary Systems</vt:lpstr>
      <vt:lpstr>International Monetary System</vt:lpstr>
      <vt:lpstr>Evolution</vt:lpstr>
      <vt:lpstr>Bimetallism</vt:lpstr>
      <vt:lpstr>Gold standard</vt:lpstr>
      <vt:lpstr>Features of gold standard</vt:lpstr>
      <vt:lpstr>Mint Par of Exchange</vt:lpstr>
      <vt:lpstr>Gold Points</vt:lpstr>
      <vt:lpstr>Gold Points</vt:lpstr>
      <vt:lpstr>Price Specie Adjustment Mechanism</vt:lpstr>
      <vt:lpstr>Advantages of Gold Standard</vt:lpstr>
      <vt:lpstr>Disadvantages of Gold Standard</vt:lpstr>
      <vt:lpstr> Types of Gold Standard:  Gold Coin Standard</vt:lpstr>
      <vt:lpstr>Types of Gold Standard:  Gold Bullion Standard</vt:lpstr>
      <vt:lpstr>Types of Gold Standard:  Gold Exchange Standard</vt:lpstr>
      <vt:lpstr>Types of Gold Standard:  Gold Reserve Standard</vt:lpstr>
      <vt:lpstr> Types of Gold Standard:  Gold Parity Standard</vt:lpstr>
      <vt:lpstr>Bretton Woods Conference</vt:lpstr>
      <vt:lpstr>PowerPoint Presentation</vt:lpstr>
      <vt:lpstr>Bretton Woods Conference</vt:lpstr>
      <vt:lpstr>Bretton Woods System/ IMF’s Fixed Exchange Rate System </vt:lpstr>
      <vt:lpstr>Features of Bretton Woods System</vt:lpstr>
      <vt:lpstr>Parity Value</vt:lpstr>
      <vt:lpstr>Parity Values</vt:lpstr>
      <vt:lpstr>Features of Bretton Woods System</vt:lpstr>
      <vt:lpstr>Triffin dilemma/Triffin paradox</vt:lpstr>
      <vt:lpstr>PowerPoint Presentation</vt:lpstr>
      <vt:lpstr>Reasons for failure of the Bretton Woods System</vt:lpstr>
      <vt:lpstr>Smithsonian Agreement </vt:lpstr>
      <vt:lpstr>Changes in the world post </vt:lpstr>
      <vt:lpstr>Any Doubts/Questions/ Clarifications/ Feedback required</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Piyush Kawdiya</dc:creator>
  <cp:lastModifiedBy>Piyush Kawdiya</cp:lastModifiedBy>
  <cp:revision>41</cp:revision>
  <dcterms:created xsi:type="dcterms:W3CDTF">2020-07-23T23:40:56Z</dcterms:created>
  <dcterms:modified xsi:type="dcterms:W3CDTF">2020-08-06T06:12:40Z</dcterms:modified>
</cp:coreProperties>
</file>