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66" r:id="rId2"/>
    <p:sldId id="267" r:id="rId3"/>
    <p:sldId id="280" r:id="rId4"/>
    <p:sldId id="257" r:id="rId5"/>
    <p:sldId id="281" r:id="rId6"/>
    <p:sldId id="282" r:id="rId7"/>
    <p:sldId id="258" r:id="rId8"/>
    <p:sldId id="261" r:id="rId9"/>
    <p:sldId id="262" r:id="rId10"/>
    <p:sldId id="264" r:id="rId11"/>
    <p:sldId id="265" r:id="rId12"/>
    <p:sldId id="274" r:id="rId13"/>
    <p:sldId id="275" r:id="rId14"/>
    <p:sldId id="277" r:id="rId15"/>
    <p:sldId id="278" r:id="rId16"/>
    <p:sldId id="279" r:id="rId17"/>
    <p:sldId id="260" r:id="rId18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21" autoAdjust="0"/>
    <p:restoredTop sz="92832" autoAdjust="0"/>
  </p:normalViewPr>
  <p:slideViewPr>
    <p:cSldViewPr>
      <p:cViewPr>
        <p:scale>
          <a:sx n="73" d="100"/>
          <a:sy n="73" d="100"/>
        </p:scale>
        <p:origin x="-432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B19958-EE9F-47ED-810C-0F83CC8E57FF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6FA56A-6DCF-4C1A-81D7-608F1FB19C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6FA56A-6DCF-4C1A-81D7-608F1FB19CE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9A8554-C967-4AFE-AA8B-A39E741219E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551E5A-53DD-4501-B2FC-4A6082EFC22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D8C056-2B3B-4A7D-9BAE-DCB44C53E5F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9FCA5F-89C9-469E-A8F1-109E32C6FD63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956A93-B2E9-4E47-808A-2DA0F64A018D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D73359-566E-45B1-A0C6-C0230893047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C9B354-347E-4732-89A5-D1A05235939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E4E99E-A12C-4335-A60B-4B41EBEBAD33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CF1F1B-84E3-4DA0-843E-9DAED0E9024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A985A7-FA1A-4253-8401-5F063205B3B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6A3D0C-E27A-4C69-8CE8-9418478CB499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FF4BD99-51B2-4C16-A6E1-8F5B1D76AE71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epa\Pictures\Screenshots\Screenshot (380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85728"/>
            <a:ext cx="8786842" cy="607220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400" b="1" dirty="0" smtClean="0">
                <a:solidFill>
                  <a:srgbClr val="0070C0"/>
                </a:solidFill>
              </a:rPr>
              <a:t>4. Evaluating  Alternative Plans  </a:t>
            </a:r>
            <a:endParaRPr lang="en-US" sz="3400" b="1" dirty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1214423"/>
            <a:ext cx="5286412" cy="5214973"/>
          </a:xfrm>
        </p:spPr>
        <p:txBody>
          <a:bodyPr/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400" dirty="0" smtClean="0"/>
              <a:t>Superior and subordinate evaluate each alternative plan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400" dirty="0" smtClean="0"/>
              <a:t>Cost benefit Analysis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400" dirty="0" smtClean="0">
                <a:solidFill>
                  <a:srgbClr val="0070C0"/>
                </a:solidFill>
              </a:rPr>
              <a:t>For </a:t>
            </a:r>
            <a:r>
              <a:rPr lang="en-GB" sz="2400" dirty="0" err="1" smtClean="0">
                <a:solidFill>
                  <a:srgbClr val="0070C0"/>
                </a:solidFill>
              </a:rPr>
              <a:t>eg</a:t>
            </a:r>
            <a:r>
              <a:rPr lang="en-GB" sz="2400" dirty="0" smtClean="0">
                <a:solidFill>
                  <a:srgbClr val="0070C0"/>
                </a:solidFill>
              </a:rPr>
              <a:t>. To increase sell alternative plans such as </a:t>
            </a:r>
          </a:p>
          <a:p>
            <a:pPr>
              <a:buFont typeface="Wingdings" pitchFamily="2" charset="2"/>
              <a:buChar char="Ø"/>
            </a:pPr>
            <a:r>
              <a:rPr lang="en-GB" sz="2400" dirty="0" smtClean="0">
                <a:solidFill>
                  <a:srgbClr val="FF0000"/>
                </a:solidFill>
              </a:rPr>
              <a:t>Plan A</a:t>
            </a:r>
            <a:r>
              <a:rPr lang="en-GB" sz="2400" dirty="0" smtClean="0">
                <a:solidFill>
                  <a:srgbClr val="7030A0"/>
                </a:solidFill>
              </a:rPr>
              <a:t> - Increase advertisement – </a:t>
            </a:r>
            <a:r>
              <a:rPr lang="en-GB" sz="2400" dirty="0" smtClean="0">
                <a:solidFill>
                  <a:srgbClr val="003300"/>
                </a:solidFill>
              </a:rPr>
              <a:t>More cost &amp; More benefit</a:t>
            </a:r>
          </a:p>
          <a:p>
            <a:pPr algn="just">
              <a:buFont typeface="Wingdings" pitchFamily="2" charset="2"/>
              <a:buChar char="Ø"/>
            </a:pPr>
            <a:r>
              <a:rPr lang="en-GB" sz="2400" dirty="0" smtClean="0">
                <a:solidFill>
                  <a:srgbClr val="FF0000"/>
                </a:solidFill>
              </a:rPr>
              <a:t>Plan B</a:t>
            </a:r>
            <a:r>
              <a:rPr lang="en-GB" sz="2400" dirty="0" smtClean="0">
                <a:solidFill>
                  <a:srgbClr val="7030A0"/>
                </a:solidFill>
              </a:rPr>
              <a:t>– Product modification – </a:t>
            </a:r>
            <a:r>
              <a:rPr lang="en-GB" sz="2400" dirty="0" smtClean="0">
                <a:solidFill>
                  <a:srgbClr val="003300"/>
                </a:solidFill>
              </a:rPr>
              <a:t>More cost &amp; less benefits  </a:t>
            </a:r>
          </a:p>
          <a:p>
            <a:pPr algn="just">
              <a:buFont typeface="Wingdings" pitchFamily="2" charset="2"/>
              <a:buChar char="Ø"/>
            </a:pPr>
            <a:r>
              <a:rPr lang="en-GB" sz="2400" dirty="0" smtClean="0">
                <a:solidFill>
                  <a:srgbClr val="FF0000"/>
                </a:solidFill>
              </a:rPr>
              <a:t>Plan C</a:t>
            </a:r>
            <a:r>
              <a:rPr lang="en-GB" sz="2400" dirty="0" smtClean="0">
                <a:solidFill>
                  <a:srgbClr val="7030A0"/>
                </a:solidFill>
              </a:rPr>
              <a:t> – offers and discount on products   - </a:t>
            </a:r>
            <a:r>
              <a:rPr lang="en-GB" sz="2400" dirty="0" smtClean="0">
                <a:solidFill>
                  <a:srgbClr val="003300"/>
                </a:solidFill>
              </a:rPr>
              <a:t>Less cost &amp; More benefits</a:t>
            </a:r>
          </a:p>
          <a:p>
            <a:pPr algn="just">
              <a:buNone/>
            </a:pPr>
            <a:endParaRPr lang="en-GB" sz="2400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5" name="Picture 18" descr="Alternative Plan Illustration Stock Photo, Picture And Royalty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1428736"/>
            <a:ext cx="3286116" cy="514353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400" b="1" dirty="0" smtClean="0">
                <a:solidFill>
                  <a:srgbClr val="0070C0"/>
                </a:solidFill>
              </a:rPr>
              <a:t>5. Selecting Best Plan  </a:t>
            </a:r>
            <a:endParaRPr lang="en-US" sz="3400" b="1" dirty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1214423"/>
            <a:ext cx="5857916" cy="4929221"/>
          </a:xfrm>
        </p:spPr>
        <p:txBody>
          <a:bodyPr/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400" dirty="0" smtClean="0"/>
              <a:t>Superior and subordinate Select efficient plan 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400" dirty="0" smtClean="0"/>
              <a:t>Maximum benefits -minimum cost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400" dirty="0" smtClean="0">
                <a:solidFill>
                  <a:srgbClr val="0070C0"/>
                </a:solidFill>
              </a:rPr>
              <a:t>For </a:t>
            </a:r>
            <a:r>
              <a:rPr lang="en-GB" sz="2400" dirty="0" err="1" smtClean="0">
                <a:solidFill>
                  <a:srgbClr val="0070C0"/>
                </a:solidFill>
              </a:rPr>
              <a:t>eg</a:t>
            </a:r>
            <a:r>
              <a:rPr lang="en-GB" sz="2400" dirty="0" smtClean="0">
                <a:solidFill>
                  <a:srgbClr val="0070C0"/>
                </a:solidFill>
              </a:rPr>
              <a:t>. To increase sell alternative plans such as - </a:t>
            </a:r>
          </a:p>
          <a:p>
            <a:pPr>
              <a:buNone/>
            </a:pPr>
            <a:r>
              <a:rPr lang="en-GB" sz="2400" b="1" dirty="0" smtClean="0">
                <a:solidFill>
                  <a:srgbClr val="003300"/>
                </a:solidFill>
              </a:rPr>
              <a:t>X</a:t>
            </a:r>
            <a:r>
              <a:rPr lang="en-GB" sz="2400" b="1" dirty="0" smtClean="0">
                <a:solidFill>
                  <a:srgbClr val="FF0066"/>
                </a:solidFill>
              </a:rPr>
              <a:t>  </a:t>
            </a:r>
            <a:r>
              <a:rPr lang="en-GB" sz="2400" dirty="0" smtClean="0">
                <a:solidFill>
                  <a:srgbClr val="FF0000"/>
                </a:solidFill>
              </a:rPr>
              <a:t>Plan A</a:t>
            </a:r>
            <a:r>
              <a:rPr lang="en-GB" sz="2400" dirty="0" smtClean="0">
                <a:solidFill>
                  <a:srgbClr val="7030A0"/>
                </a:solidFill>
              </a:rPr>
              <a:t> - Increase advertisement – </a:t>
            </a:r>
            <a:r>
              <a:rPr lang="en-GB" sz="2400" dirty="0" smtClean="0">
                <a:solidFill>
                  <a:srgbClr val="003300"/>
                </a:solidFill>
              </a:rPr>
              <a:t>More cost &amp; More benefit - </a:t>
            </a:r>
            <a:r>
              <a:rPr lang="en-GB" sz="2400" b="1" dirty="0" smtClean="0">
                <a:solidFill>
                  <a:srgbClr val="FF0066"/>
                </a:solidFill>
              </a:rPr>
              <a:t>X</a:t>
            </a:r>
          </a:p>
          <a:p>
            <a:pPr algn="just">
              <a:buNone/>
            </a:pPr>
            <a:r>
              <a:rPr lang="en-GB" sz="2400" b="1" dirty="0" smtClean="0">
                <a:solidFill>
                  <a:srgbClr val="003300"/>
                </a:solidFill>
              </a:rPr>
              <a:t>X</a:t>
            </a:r>
            <a:r>
              <a:rPr lang="en-GB" sz="2400" b="1" dirty="0" smtClean="0">
                <a:solidFill>
                  <a:srgbClr val="FF0066"/>
                </a:solidFill>
              </a:rPr>
              <a:t> </a:t>
            </a:r>
            <a:r>
              <a:rPr lang="en-GB" sz="2400" dirty="0" smtClean="0">
                <a:solidFill>
                  <a:srgbClr val="FF0000"/>
                </a:solidFill>
              </a:rPr>
              <a:t>Plan B</a:t>
            </a:r>
            <a:r>
              <a:rPr lang="en-GB" sz="2400" dirty="0" smtClean="0">
                <a:solidFill>
                  <a:srgbClr val="7030A0"/>
                </a:solidFill>
              </a:rPr>
              <a:t>– Product modification – </a:t>
            </a:r>
            <a:r>
              <a:rPr lang="en-GB" sz="2400" dirty="0" smtClean="0">
                <a:solidFill>
                  <a:srgbClr val="003300"/>
                </a:solidFill>
              </a:rPr>
              <a:t>More cost &amp; less benefits  - </a:t>
            </a:r>
            <a:r>
              <a:rPr lang="en-GB" sz="2400" b="1" dirty="0" smtClean="0">
                <a:solidFill>
                  <a:srgbClr val="FF0066"/>
                </a:solidFill>
              </a:rPr>
              <a:t>X</a:t>
            </a:r>
            <a:endParaRPr lang="en-GB" sz="2400" dirty="0" smtClean="0">
              <a:solidFill>
                <a:srgbClr val="003300"/>
              </a:solidFill>
            </a:endParaRPr>
          </a:p>
          <a:p>
            <a:pPr algn="just">
              <a:buFont typeface="Wingdings" pitchFamily="2" charset="2"/>
              <a:buChar char="ü"/>
            </a:pPr>
            <a:r>
              <a:rPr lang="en-GB" sz="2400" dirty="0" smtClean="0">
                <a:solidFill>
                  <a:srgbClr val="FF0000"/>
                </a:solidFill>
              </a:rPr>
              <a:t>Plan C</a:t>
            </a:r>
            <a:r>
              <a:rPr lang="en-GB" sz="2400" dirty="0" smtClean="0">
                <a:solidFill>
                  <a:srgbClr val="7030A0"/>
                </a:solidFill>
              </a:rPr>
              <a:t> – offers and discount on products   - </a:t>
            </a:r>
            <a:r>
              <a:rPr lang="en-GB" sz="2400" dirty="0" smtClean="0">
                <a:solidFill>
                  <a:srgbClr val="003300"/>
                </a:solidFill>
              </a:rPr>
              <a:t>Less cost &amp; More benefits - </a:t>
            </a:r>
          </a:p>
          <a:p>
            <a:pPr algn="just">
              <a:buNone/>
            </a:pPr>
            <a:endParaRPr lang="en-GB" sz="2400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6" name="Picture 2" descr="Bad Plan - Logistics Plu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1714488"/>
            <a:ext cx="2928926" cy="4786346"/>
          </a:xfrm>
          <a:prstGeom prst="rect">
            <a:avLst/>
          </a:prstGeom>
          <a:noFill/>
        </p:spPr>
      </p:pic>
      <p:pic>
        <p:nvPicPr>
          <p:cNvPr id="7" name="Picture 20" descr="Green tick symbol and red cross sign in circle. Icons for ..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285728"/>
            <a:ext cx="2071702" cy="128267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400" b="1" dirty="0" smtClean="0">
                <a:solidFill>
                  <a:srgbClr val="0070C0"/>
                </a:solidFill>
              </a:rPr>
              <a:t>6. Implementation of Plan      </a:t>
            </a:r>
            <a:endParaRPr lang="en-US" sz="3400" b="1" dirty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1214423"/>
            <a:ext cx="7286676" cy="5214973"/>
          </a:xfrm>
        </p:spPr>
        <p:txBody>
          <a:bodyPr/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400" dirty="0" smtClean="0"/>
              <a:t>Subordinate implement the plan with guidance of superior 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400" dirty="0" smtClean="0"/>
              <a:t>Organize resources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400" dirty="0" smtClean="0"/>
              <a:t>Implement plan  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400" dirty="0" smtClean="0">
                <a:solidFill>
                  <a:srgbClr val="0070C0"/>
                </a:solidFill>
              </a:rPr>
              <a:t>For </a:t>
            </a:r>
            <a:r>
              <a:rPr lang="en-GB" sz="2400" dirty="0" err="1" smtClean="0">
                <a:solidFill>
                  <a:srgbClr val="0070C0"/>
                </a:solidFill>
              </a:rPr>
              <a:t>eg</a:t>
            </a:r>
            <a:r>
              <a:rPr lang="en-GB" sz="2400" dirty="0" smtClean="0">
                <a:solidFill>
                  <a:srgbClr val="0070C0"/>
                </a:solidFill>
              </a:rPr>
              <a:t>. To increase sell alternative plans such as - </a:t>
            </a:r>
            <a:endParaRPr lang="en-GB" sz="2400" dirty="0" smtClean="0">
              <a:solidFill>
                <a:srgbClr val="003300"/>
              </a:solidFill>
            </a:endParaRPr>
          </a:p>
          <a:p>
            <a:pPr algn="just">
              <a:buFont typeface="Wingdings" pitchFamily="2" charset="2"/>
              <a:buChar char="ü"/>
            </a:pPr>
            <a:r>
              <a:rPr lang="en-GB" sz="2400" dirty="0" smtClean="0">
                <a:solidFill>
                  <a:srgbClr val="FF0000"/>
                </a:solidFill>
              </a:rPr>
              <a:t>Plan C</a:t>
            </a:r>
            <a:r>
              <a:rPr lang="en-GB" sz="2400" dirty="0" smtClean="0">
                <a:solidFill>
                  <a:srgbClr val="7030A0"/>
                </a:solidFill>
              </a:rPr>
              <a:t> – offers and discount on products   </a:t>
            </a:r>
          </a:p>
          <a:p>
            <a:pPr algn="just">
              <a:buFont typeface="Wingdings" pitchFamily="2" charset="2"/>
              <a:buChar char="ü"/>
            </a:pPr>
            <a:r>
              <a:rPr lang="en-GB" sz="2400" dirty="0" smtClean="0">
                <a:solidFill>
                  <a:srgbClr val="7030A0"/>
                </a:solidFill>
              </a:rPr>
              <a:t>Actually advertise the offer  </a:t>
            </a:r>
            <a:endParaRPr lang="en-GB" sz="2400" dirty="0" smtClean="0">
              <a:solidFill>
                <a:srgbClr val="003300"/>
              </a:solidFill>
            </a:endParaRPr>
          </a:p>
          <a:p>
            <a:pPr algn="just">
              <a:buFont typeface="Wingdings" pitchFamily="2" charset="2"/>
              <a:buChar char="ü"/>
            </a:pPr>
            <a:endParaRPr lang="en-GB" sz="2400" dirty="0" smtClean="0">
              <a:solidFill>
                <a:srgbClr val="FF0000"/>
              </a:solidFill>
            </a:endParaRPr>
          </a:p>
          <a:p>
            <a:pPr algn="just">
              <a:buFont typeface="Wingdings" pitchFamily="2" charset="2"/>
              <a:buChar char="ü"/>
            </a:pPr>
            <a:endParaRPr lang="en-GB" sz="2400" dirty="0" smtClean="0">
              <a:solidFill>
                <a:srgbClr val="003300"/>
              </a:solidFill>
            </a:endParaRPr>
          </a:p>
          <a:p>
            <a:pPr algn="just">
              <a:buNone/>
            </a:pPr>
            <a:endParaRPr lang="en-GB" sz="2400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400" b="1" dirty="0" smtClean="0">
                <a:solidFill>
                  <a:srgbClr val="0070C0"/>
                </a:solidFill>
              </a:rPr>
              <a:t>7. Measurement and Comparison of performance       </a:t>
            </a:r>
            <a:endParaRPr lang="en-US" sz="3400" b="1" dirty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1643050"/>
            <a:ext cx="8643998" cy="4786346"/>
          </a:xfrm>
        </p:spPr>
        <p:txBody>
          <a:bodyPr/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400" dirty="0" smtClean="0"/>
              <a:t>Superior and Subordinate periodically measures the actual performance.  implement the plan with guidance of superior 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400" dirty="0" smtClean="0"/>
              <a:t>Compare actual performance with planned performance 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400" dirty="0" smtClean="0">
                <a:solidFill>
                  <a:srgbClr val="0070C0"/>
                </a:solidFill>
              </a:rPr>
              <a:t>For </a:t>
            </a:r>
            <a:r>
              <a:rPr lang="en-GB" sz="2400" dirty="0" err="1" smtClean="0">
                <a:solidFill>
                  <a:srgbClr val="0070C0"/>
                </a:solidFill>
              </a:rPr>
              <a:t>eg</a:t>
            </a:r>
            <a:r>
              <a:rPr lang="en-GB" sz="2400" dirty="0" smtClean="0">
                <a:solidFill>
                  <a:srgbClr val="0070C0"/>
                </a:solidFill>
              </a:rPr>
              <a:t>. To increase sell alternative plans such as </a:t>
            </a:r>
            <a:endParaRPr lang="en-GB" sz="2400" dirty="0" smtClean="0">
              <a:solidFill>
                <a:srgbClr val="003300"/>
              </a:solidFill>
            </a:endParaRPr>
          </a:p>
          <a:p>
            <a:pPr algn="just">
              <a:buFont typeface="Wingdings" pitchFamily="2" charset="2"/>
              <a:buChar char="ü"/>
            </a:pPr>
            <a:r>
              <a:rPr lang="en-GB" sz="2400" dirty="0" smtClean="0">
                <a:solidFill>
                  <a:srgbClr val="FF0000"/>
                </a:solidFill>
              </a:rPr>
              <a:t>Plan C</a:t>
            </a:r>
            <a:r>
              <a:rPr lang="en-GB" sz="2400" dirty="0" smtClean="0">
                <a:solidFill>
                  <a:srgbClr val="7030A0"/>
                </a:solidFill>
              </a:rPr>
              <a:t> – offers and discount on products   </a:t>
            </a:r>
          </a:p>
          <a:p>
            <a:pPr algn="just">
              <a:buFont typeface="Wingdings" pitchFamily="2" charset="2"/>
              <a:buChar char="ü"/>
            </a:pPr>
            <a:r>
              <a:rPr lang="en-GB" sz="2400" dirty="0" smtClean="0">
                <a:solidFill>
                  <a:srgbClr val="7030A0"/>
                </a:solidFill>
              </a:rPr>
              <a:t>Compare sell before discount and after discount</a:t>
            </a:r>
          </a:p>
          <a:p>
            <a:pPr algn="just">
              <a:buFont typeface="Wingdings" pitchFamily="2" charset="2"/>
              <a:buChar char="ü"/>
            </a:pPr>
            <a:r>
              <a:rPr lang="en-GB" sz="2400" dirty="0" smtClean="0">
                <a:solidFill>
                  <a:srgbClr val="7030A0"/>
                </a:solidFill>
              </a:rPr>
              <a:t>For </a:t>
            </a:r>
            <a:r>
              <a:rPr lang="en-GB" sz="2400" dirty="0" err="1" smtClean="0">
                <a:solidFill>
                  <a:srgbClr val="7030A0"/>
                </a:solidFill>
              </a:rPr>
              <a:t>eg</a:t>
            </a:r>
            <a:r>
              <a:rPr lang="en-GB" sz="2400" dirty="0" smtClean="0">
                <a:solidFill>
                  <a:srgbClr val="7030A0"/>
                </a:solidFill>
              </a:rPr>
              <a:t>. Planned sell – 10000</a:t>
            </a:r>
          </a:p>
          <a:p>
            <a:pPr algn="just">
              <a:buFont typeface="Wingdings" pitchFamily="2" charset="2"/>
              <a:buChar char="ü"/>
            </a:pPr>
            <a:r>
              <a:rPr lang="en-GB" sz="2400" dirty="0" smtClean="0">
                <a:solidFill>
                  <a:srgbClr val="7030A0"/>
                </a:solidFill>
              </a:rPr>
              <a:t>Actual sell – 8000</a:t>
            </a:r>
          </a:p>
          <a:p>
            <a:pPr algn="just">
              <a:buFont typeface="Wingdings" pitchFamily="2" charset="2"/>
              <a:buChar char="ü"/>
            </a:pPr>
            <a:r>
              <a:rPr lang="en-GB" sz="2400" dirty="0" smtClean="0">
                <a:solidFill>
                  <a:srgbClr val="7030A0"/>
                </a:solidFill>
              </a:rPr>
              <a:t>Shortage of sell - 2000   </a:t>
            </a:r>
            <a:endParaRPr lang="en-GB" sz="2400" dirty="0" smtClean="0">
              <a:solidFill>
                <a:srgbClr val="003300"/>
              </a:solidFill>
            </a:endParaRPr>
          </a:p>
          <a:p>
            <a:pPr algn="just">
              <a:buFont typeface="Wingdings" pitchFamily="2" charset="2"/>
              <a:buChar char="ü"/>
            </a:pPr>
            <a:endParaRPr lang="en-GB" sz="2400" dirty="0" smtClean="0">
              <a:solidFill>
                <a:srgbClr val="FF0000"/>
              </a:solidFill>
            </a:endParaRPr>
          </a:p>
          <a:p>
            <a:pPr algn="just">
              <a:buFont typeface="Wingdings" pitchFamily="2" charset="2"/>
              <a:buChar char="ü"/>
            </a:pPr>
            <a:endParaRPr lang="en-GB" sz="2400" dirty="0" smtClean="0">
              <a:solidFill>
                <a:srgbClr val="003300"/>
              </a:solidFill>
            </a:endParaRPr>
          </a:p>
          <a:p>
            <a:pPr algn="just">
              <a:buNone/>
            </a:pPr>
            <a:endParaRPr lang="en-GB" sz="2400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12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12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400" b="1" dirty="0" smtClean="0">
                <a:solidFill>
                  <a:srgbClr val="0070C0"/>
                </a:solidFill>
              </a:rPr>
              <a:t>8. Causes of deviation        </a:t>
            </a:r>
            <a:endParaRPr lang="en-US" sz="3400" b="1" dirty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1643050"/>
            <a:ext cx="8643998" cy="4786346"/>
          </a:xfrm>
        </p:spPr>
        <p:txBody>
          <a:bodyPr/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400" dirty="0" smtClean="0"/>
              <a:t>Superior and Subordinate study causes of short falls in target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400" dirty="0" smtClean="0">
                <a:solidFill>
                  <a:srgbClr val="0070C0"/>
                </a:solidFill>
              </a:rPr>
              <a:t>For </a:t>
            </a:r>
            <a:r>
              <a:rPr lang="en-GB" sz="2400" dirty="0" err="1" smtClean="0">
                <a:solidFill>
                  <a:srgbClr val="0070C0"/>
                </a:solidFill>
              </a:rPr>
              <a:t>eg</a:t>
            </a:r>
            <a:r>
              <a:rPr lang="en-GB" sz="2400" dirty="0" smtClean="0">
                <a:solidFill>
                  <a:srgbClr val="0070C0"/>
                </a:solidFill>
              </a:rPr>
              <a:t>. To increase sell alternative plans such as </a:t>
            </a:r>
            <a:endParaRPr lang="en-GB" sz="2400" dirty="0" smtClean="0">
              <a:solidFill>
                <a:srgbClr val="003300"/>
              </a:solidFill>
            </a:endParaRPr>
          </a:p>
          <a:p>
            <a:pPr algn="just">
              <a:buFont typeface="Wingdings" pitchFamily="2" charset="2"/>
              <a:buChar char="ü"/>
            </a:pPr>
            <a:r>
              <a:rPr lang="en-GB" sz="2400" dirty="0" smtClean="0">
                <a:solidFill>
                  <a:srgbClr val="7030A0"/>
                </a:solidFill>
              </a:rPr>
              <a:t>For </a:t>
            </a:r>
            <a:r>
              <a:rPr lang="en-GB" sz="2400" dirty="0" err="1" smtClean="0">
                <a:solidFill>
                  <a:srgbClr val="7030A0"/>
                </a:solidFill>
              </a:rPr>
              <a:t>eg</a:t>
            </a:r>
            <a:r>
              <a:rPr lang="en-GB" sz="2400" dirty="0" smtClean="0">
                <a:solidFill>
                  <a:srgbClr val="7030A0"/>
                </a:solidFill>
              </a:rPr>
              <a:t>. Planned sell – 10000</a:t>
            </a:r>
          </a:p>
          <a:p>
            <a:pPr algn="just">
              <a:buFont typeface="Wingdings" pitchFamily="2" charset="2"/>
              <a:buChar char="ü"/>
            </a:pPr>
            <a:r>
              <a:rPr lang="en-GB" sz="2400" dirty="0" smtClean="0">
                <a:solidFill>
                  <a:srgbClr val="7030A0"/>
                </a:solidFill>
              </a:rPr>
              <a:t>Actual sell – 8000</a:t>
            </a:r>
          </a:p>
          <a:p>
            <a:pPr algn="just">
              <a:buFont typeface="Wingdings" pitchFamily="2" charset="2"/>
              <a:buChar char="ü"/>
            </a:pPr>
            <a:r>
              <a:rPr lang="en-GB" sz="2400" dirty="0" smtClean="0">
                <a:solidFill>
                  <a:srgbClr val="7030A0"/>
                </a:solidFill>
              </a:rPr>
              <a:t>Shortage of sell – 2000</a:t>
            </a:r>
          </a:p>
          <a:p>
            <a:pPr algn="just">
              <a:buFont typeface="Wingdings" pitchFamily="2" charset="2"/>
              <a:buChar char="ü"/>
            </a:pPr>
            <a:r>
              <a:rPr lang="en-GB" sz="2400" dirty="0" smtClean="0">
                <a:solidFill>
                  <a:srgbClr val="FF0000"/>
                </a:solidFill>
              </a:rPr>
              <a:t>Causes of deviation – customers not aware about discount offered    </a:t>
            </a:r>
          </a:p>
          <a:p>
            <a:pPr algn="just">
              <a:buFont typeface="Wingdings" pitchFamily="2" charset="2"/>
              <a:buChar char="ü"/>
            </a:pPr>
            <a:endParaRPr lang="en-GB" sz="2400" dirty="0" smtClean="0">
              <a:solidFill>
                <a:srgbClr val="FF0000"/>
              </a:solidFill>
            </a:endParaRPr>
          </a:p>
          <a:p>
            <a:pPr algn="just">
              <a:buFont typeface="Wingdings" pitchFamily="2" charset="2"/>
              <a:buChar char="ü"/>
            </a:pPr>
            <a:endParaRPr lang="en-GB" sz="2400" dirty="0" smtClean="0">
              <a:solidFill>
                <a:srgbClr val="003300"/>
              </a:solidFill>
            </a:endParaRPr>
          </a:p>
          <a:p>
            <a:pPr algn="just">
              <a:buNone/>
            </a:pPr>
            <a:endParaRPr lang="en-GB" sz="2400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en-GB" sz="3400" b="1" dirty="0" smtClean="0">
                <a:solidFill>
                  <a:srgbClr val="0070C0"/>
                </a:solidFill>
              </a:rPr>
              <a:t>9. Corrective Measures         </a:t>
            </a:r>
            <a:endParaRPr lang="en-US" sz="3400" b="1" dirty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1071546"/>
            <a:ext cx="8929718" cy="5357850"/>
          </a:xfrm>
        </p:spPr>
        <p:txBody>
          <a:bodyPr/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400" dirty="0" smtClean="0"/>
              <a:t>Superior and Subordinate list out corrective measures to overcome deviation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400" dirty="0" smtClean="0">
                <a:solidFill>
                  <a:srgbClr val="0070C0"/>
                </a:solidFill>
              </a:rPr>
              <a:t>For </a:t>
            </a:r>
            <a:r>
              <a:rPr lang="en-GB" sz="2400" dirty="0" err="1" smtClean="0">
                <a:solidFill>
                  <a:srgbClr val="0070C0"/>
                </a:solidFill>
              </a:rPr>
              <a:t>eg</a:t>
            </a:r>
            <a:r>
              <a:rPr lang="en-GB" sz="2400" dirty="0" smtClean="0">
                <a:solidFill>
                  <a:srgbClr val="0070C0"/>
                </a:solidFill>
              </a:rPr>
              <a:t>. To increase sell alternative plans such as </a:t>
            </a:r>
            <a:endParaRPr lang="en-GB" sz="2400" dirty="0" smtClean="0">
              <a:solidFill>
                <a:srgbClr val="003300"/>
              </a:solidFill>
            </a:endParaRPr>
          </a:p>
          <a:p>
            <a:pPr algn="just">
              <a:buFont typeface="Wingdings" pitchFamily="2" charset="2"/>
              <a:buChar char="ü"/>
            </a:pPr>
            <a:r>
              <a:rPr lang="en-GB" sz="2400" dirty="0" smtClean="0">
                <a:solidFill>
                  <a:srgbClr val="7030A0"/>
                </a:solidFill>
              </a:rPr>
              <a:t>For </a:t>
            </a:r>
            <a:r>
              <a:rPr lang="en-GB" sz="2400" dirty="0" err="1" smtClean="0">
                <a:solidFill>
                  <a:srgbClr val="7030A0"/>
                </a:solidFill>
              </a:rPr>
              <a:t>eg</a:t>
            </a:r>
            <a:r>
              <a:rPr lang="en-GB" sz="2400" dirty="0" smtClean="0">
                <a:solidFill>
                  <a:srgbClr val="7030A0"/>
                </a:solidFill>
              </a:rPr>
              <a:t>. Planned sell – 10000, Actual sell – 8000</a:t>
            </a:r>
          </a:p>
          <a:p>
            <a:pPr algn="just">
              <a:buFont typeface="Wingdings" pitchFamily="2" charset="2"/>
              <a:buChar char="ü"/>
            </a:pPr>
            <a:r>
              <a:rPr lang="en-GB" sz="2400" dirty="0" smtClean="0">
                <a:solidFill>
                  <a:srgbClr val="7030A0"/>
                </a:solidFill>
              </a:rPr>
              <a:t>Shortage of sell – 2000</a:t>
            </a:r>
          </a:p>
          <a:p>
            <a:pPr algn="just">
              <a:buFont typeface="Wingdings" pitchFamily="2" charset="2"/>
              <a:buChar char="ü"/>
            </a:pPr>
            <a:r>
              <a:rPr lang="en-GB" sz="2400" dirty="0" smtClean="0">
                <a:solidFill>
                  <a:srgbClr val="FF0000"/>
                </a:solidFill>
              </a:rPr>
              <a:t>Causes of deviation – customers not aware about discount offered  </a:t>
            </a:r>
          </a:p>
          <a:p>
            <a:pPr algn="just">
              <a:buFont typeface="Wingdings" pitchFamily="2" charset="2"/>
              <a:buChar char="ü"/>
            </a:pPr>
            <a:r>
              <a:rPr lang="en-GB" sz="2400" dirty="0" smtClean="0">
                <a:solidFill>
                  <a:srgbClr val="002060"/>
                </a:solidFill>
              </a:rPr>
              <a:t>Corrective Measures- Advertise discount offered </a:t>
            </a:r>
            <a:r>
              <a:rPr lang="en-GB" sz="2400" dirty="0" smtClean="0">
                <a:solidFill>
                  <a:srgbClr val="FF0000"/>
                </a:solidFill>
              </a:rPr>
              <a:t>  </a:t>
            </a:r>
          </a:p>
          <a:p>
            <a:pPr algn="just">
              <a:buFont typeface="Wingdings" pitchFamily="2" charset="2"/>
              <a:buChar char="ü"/>
            </a:pPr>
            <a:endParaRPr lang="en-GB" sz="2400" dirty="0" smtClean="0">
              <a:solidFill>
                <a:srgbClr val="FF0000"/>
              </a:solidFill>
            </a:endParaRPr>
          </a:p>
          <a:p>
            <a:pPr algn="just">
              <a:buFont typeface="Wingdings" pitchFamily="2" charset="2"/>
              <a:buChar char="ü"/>
            </a:pPr>
            <a:endParaRPr lang="en-GB" sz="2400" dirty="0" smtClean="0">
              <a:solidFill>
                <a:srgbClr val="003300"/>
              </a:solidFill>
            </a:endParaRPr>
          </a:p>
          <a:p>
            <a:pPr algn="just">
              <a:buNone/>
            </a:pPr>
            <a:endParaRPr lang="en-GB" sz="2400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en-GB" sz="3400" b="1" dirty="0" smtClean="0">
                <a:solidFill>
                  <a:srgbClr val="0070C0"/>
                </a:solidFill>
              </a:rPr>
              <a:t>10. Follow up          </a:t>
            </a:r>
            <a:endParaRPr lang="en-US" sz="3400" b="1" dirty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1071546"/>
            <a:ext cx="8929718" cy="5357850"/>
          </a:xfrm>
        </p:spPr>
        <p:txBody>
          <a:bodyPr/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400" dirty="0" smtClean="0"/>
              <a:t>Superior and Subordinate Cross check the result of corrective measures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400" dirty="0" smtClean="0"/>
              <a:t>Expected result or not  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400" dirty="0" smtClean="0">
                <a:solidFill>
                  <a:srgbClr val="0070C0"/>
                </a:solidFill>
              </a:rPr>
              <a:t>For </a:t>
            </a:r>
            <a:r>
              <a:rPr lang="en-GB" sz="2400" dirty="0" err="1" smtClean="0">
                <a:solidFill>
                  <a:srgbClr val="0070C0"/>
                </a:solidFill>
              </a:rPr>
              <a:t>eg</a:t>
            </a:r>
            <a:r>
              <a:rPr lang="en-GB" sz="2400" dirty="0" smtClean="0">
                <a:solidFill>
                  <a:srgbClr val="0070C0"/>
                </a:solidFill>
              </a:rPr>
              <a:t>. To increase sell alternative plans such as </a:t>
            </a:r>
            <a:endParaRPr lang="en-GB" sz="2400" dirty="0" smtClean="0">
              <a:solidFill>
                <a:srgbClr val="003300"/>
              </a:solidFill>
            </a:endParaRPr>
          </a:p>
          <a:p>
            <a:pPr algn="just">
              <a:buFont typeface="Wingdings" pitchFamily="2" charset="2"/>
              <a:buChar char="ü"/>
            </a:pPr>
            <a:r>
              <a:rPr lang="en-GB" sz="2400" dirty="0" smtClean="0">
                <a:solidFill>
                  <a:srgbClr val="7030A0"/>
                </a:solidFill>
              </a:rPr>
              <a:t>For </a:t>
            </a:r>
            <a:r>
              <a:rPr lang="en-GB" sz="2400" dirty="0" err="1" smtClean="0">
                <a:solidFill>
                  <a:srgbClr val="7030A0"/>
                </a:solidFill>
              </a:rPr>
              <a:t>eg</a:t>
            </a:r>
            <a:r>
              <a:rPr lang="en-GB" sz="2400" dirty="0" smtClean="0">
                <a:solidFill>
                  <a:srgbClr val="7030A0"/>
                </a:solidFill>
              </a:rPr>
              <a:t>. Planned sell – 10000, Actual sell – 8000</a:t>
            </a:r>
          </a:p>
          <a:p>
            <a:pPr algn="just">
              <a:buFont typeface="Wingdings" pitchFamily="2" charset="2"/>
              <a:buChar char="ü"/>
            </a:pPr>
            <a:r>
              <a:rPr lang="en-GB" sz="2400" dirty="0" smtClean="0">
                <a:solidFill>
                  <a:srgbClr val="7030A0"/>
                </a:solidFill>
              </a:rPr>
              <a:t>Shortage of sell – 2000</a:t>
            </a:r>
          </a:p>
          <a:p>
            <a:pPr algn="just">
              <a:buFont typeface="Wingdings" pitchFamily="2" charset="2"/>
              <a:buChar char="ü"/>
            </a:pPr>
            <a:r>
              <a:rPr lang="en-GB" sz="2400" dirty="0" smtClean="0">
                <a:solidFill>
                  <a:srgbClr val="FF0000"/>
                </a:solidFill>
              </a:rPr>
              <a:t>Causes of deviation – customers not aware about discount offered  </a:t>
            </a:r>
          </a:p>
          <a:p>
            <a:pPr algn="just">
              <a:buFont typeface="Wingdings" pitchFamily="2" charset="2"/>
              <a:buChar char="ü"/>
            </a:pPr>
            <a:r>
              <a:rPr lang="en-GB" sz="2400" dirty="0" smtClean="0">
                <a:solidFill>
                  <a:srgbClr val="002060"/>
                </a:solidFill>
              </a:rPr>
              <a:t>Corrective Measures- Advertise discount offered</a:t>
            </a:r>
          </a:p>
          <a:p>
            <a:pPr algn="just">
              <a:buFont typeface="Wingdings" pitchFamily="2" charset="2"/>
              <a:buChar char="ü"/>
            </a:pPr>
            <a:r>
              <a:rPr lang="en-GB" sz="2400" dirty="0" smtClean="0">
                <a:solidFill>
                  <a:srgbClr val="002060"/>
                </a:solidFill>
              </a:rPr>
              <a:t>Result – Sell increased 10000 units  </a:t>
            </a:r>
            <a:r>
              <a:rPr lang="en-GB" sz="2400" dirty="0" smtClean="0">
                <a:solidFill>
                  <a:srgbClr val="FF0000"/>
                </a:solidFill>
              </a:rPr>
              <a:t>  </a:t>
            </a:r>
          </a:p>
          <a:p>
            <a:pPr algn="just">
              <a:buFont typeface="Wingdings" pitchFamily="2" charset="2"/>
              <a:buChar char="ü"/>
            </a:pPr>
            <a:endParaRPr lang="en-GB" sz="2400" dirty="0" smtClean="0">
              <a:solidFill>
                <a:srgbClr val="FF0000"/>
              </a:solidFill>
            </a:endParaRPr>
          </a:p>
          <a:p>
            <a:pPr algn="just">
              <a:buFont typeface="Wingdings" pitchFamily="2" charset="2"/>
              <a:buChar char="ü"/>
            </a:pPr>
            <a:endParaRPr lang="en-GB" sz="2400" dirty="0" smtClean="0">
              <a:solidFill>
                <a:srgbClr val="003300"/>
              </a:solidFill>
            </a:endParaRPr>
          </a:p>
          <a:p>
            <a:pPr algn="just">
              <a:buNone/>
            </a:pPr>
            <a:endParaRPr lang="en-GB" sz="2400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12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12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4" name="AutoShape 10" descr="SMART Goal - Definition, Guide, and Importance of Goal Sett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6" name="AutoShape 12" descr="SMART Goal - Definition, Guide, and Importance of Goal Sett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epa\Pictures\Screenshots\Screenshot (381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0"/>
            <a:ext cx="8591576" cy="650083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85734"/>
            <a:ext cx="9001156" cy="5214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2816840" y="5786454"/>
            <a:ext cx="3510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https://youtu.be/0qM5YYWaRC4</a:t>
            </a:r>
            <a:endParaRPr 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epa\Pictures\Screenshots\Screenshot (354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6"/>
            <a:ext cx="8429684" cy="6357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6600" b="1" dirty="0" smtClean="0">
                <a:solidFill>
                  <a:srgbClr val="FF0000"/>
                </a:solidFill>
              </a:rPr>
              <a:t>MBO PROCESS </a:t>
            </a:r>
            <a:endParaRPr lang="en-US" sz="6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/>
          <a:lstStyle/>
          <a:p>
            <a:r>
              <a:rPr lang="en-GB" sz="3200" b="1" dirty="0" smtClean="0">
                <a:solidFill>
                  <a:srgbClr val="0070C0"/>
                </a:solidFill>
              </a:rPr>
              <a:t>1. Analysis of Internal Environment(SWOT)</a:t>
            </a:r>
            <a:r>
              <a:rPr lang="en-GB" sz="3200" b="1" dirty="0" smtClean="0"/>
              <a:t> </a:t>
            </a:r>
            <a:endParaRPr lang="en-US" sz="3200" b="1" dirty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686304" cy="4525963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en-GB" sz="2400" dirty="0" smtClean="0"/>
              <a:t>To identify strengths and weaknesses</a:t>
            </a:r>
          </a:p>
          <a:p>
            <a:pPr algn="just">
              <a:buFont typeface="Wingdings" pitchFamily="2" charset="2"/>
              <a:buChar char="Ø"/>
            </a:pPr>
            <a:r>
              <a:rPr lang="en-GB" sz="2400" dirty="0" smtClean="0"/>
              <a:t>It consists </a:t>
            </a:r>
          </a:p>
          <a:p>
            <a:pPr algn="just">
              <a:buFont typeface="Wingdings" pitchFamily="2" charset="2"/>
              <a:buChar char="Ø"/>
            </a:pPr>
            <a:r>
              <a:rPr lang="en-GB" sz="2400" dirty="0" smtClean="0">
                <a:solidFill>
                  <a:srgbClr val="7030A0"/>
                </a:solidFill>
              </a:rPr>
              <a:t>manpower, </a:t>
            </a:r>
          </a:p>
          <a:p>
            <a:pPr algn="just">
              <a:buFont typeface="Wingdings" pitchFamily="2" charset="2"/>
              <a:buChar char="Ø"/>
            </a:pPr>
            <a:r>
              <a:rPr lang="en-GB" sz="2400" dirty="0" smtClean="0">
                <a:solidFill>
                  <a:srgbClr val="7030A0"/>
                </a:solidFill>
              </a:rPr>
              <a:t>mission of organisation </a:t>
            </a:r>
          </a:p>
          <a:p>
            <a:pPr algn="just">
              <a:buFont typeface="Wingdings" pitchFamily="2" charset="2"/>
              <a:buChar char="Ø"/>
            </a:pPr>
            <a:r>
              <a:rPr lang="en-GB" sz="2400" dirty="0" smtClean="0">
                <a:solidFill>
                  <a:srgbClr val="7030A0"/>
                </a:solidFill>
              </a:rPr>
              <a:t>machines, </a:t>
            </a:r>
          </a:p>
          <a:p>
            <a:pPr algn="just">
              <a:buFont typeface="Wingdings" pitchFamily="2" charset="2"/>
              <a:buChar char="Ø"/>
            </a:pPr>
            <a:r>
              <a:rPr lang="en-GB" sz="2400" dirty="0" smtClean="0">
                <a:solidFill>
                  <a:srgbClr val="7030A0"/>
                </a:solidFill>
              </a:rPr>
              <a:t>material, </a:t>
            </a:r>
          </a:p>
          <a:p>
            <a:pPr>
              <a:buFont typeface="Wingdings" pitchFamily="2" charset="2"/>
              <a:buChar char="Ø"/>
            </a:pPr>
            <a:r>
              <a:rPr lang="en-GB" sz="2400" dirty="0" smtClean="0">
                <a:solidFill>
                  <a:srgbClr val="7030A0"/>
                </a:solidFill>
              </a:rPr>
              <a:t>Management labour relationship etc. 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 descr="internal environmen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3286124"/>
            <a:ext cx="3714744" cy="3143272"/>
          </a:xfrm>
          <a:prstGeom prst="rect">
            <a:avLst/>
          </a:prstGeom>
          <a:noFill/>
        </p:spPr>
      </p:pic>
      <p:pic>
        <p:nvPicPr>
          <p:cNvPr id="6" name="Picture 6" descr="SWOT - (Strengths Weaknesses Opportunities Threats) Diagram On ..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1428736"/>
            <a:ext cx="3786182" cy="171451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400" b="1" dirty="0" smtClean="0">
                <a:solidFill>
                  <a:srgbClr val="0070C0"/>
                </a:solidFill>
              </a:rPr>
              <a:t>2. Analysis of External Environment</a:t>
            </a:r>
            <a:r>
              <a:rPr lang="en-GB" sz="3400" b="1" dirty="0" smtClean="0"/>
              <a:t> </a:t>
            </a:r>
            <a:endParaRPr lang="en-US" sz="3400" b="1" dirty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686304" cy="4525963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en-GB" sz="2400" dirty="0" smtClean="0"/>
              <a:t>To identify opportunities and challenges</a:t>
            </a:r>
          </a:p>
          <a:p>
            <a:pPr algn="just">
              <a:buFont typeface="Wingdings" pitchFamily="2" charset="2"/>
              <a:buChar char="Ø"/>
            </a:pPr>
            <a:r>
              <a:rPr lang="en-GB" sz="2400" dirty="0" smtClean="0"/>
              <a:t>It consists </a:t>
            </a:r>
          </a:p>
          <a:p>
            <a:pPr algn="just">
              <a:buFont typeface="Wingdings" pitchFamily="2" charset="2"/>
              <a:buChar char="Ø"/>
            </a:pPr>
            <a:r>
              <a:rPr lang="en-GB" sz="2400" dirty="0" smtClean="0">
                <a:solidFill>
                  <a:srgbClr val="7030A0"/>
                </a:solidFill>
              </a:rPr>
              <a:t>Customer preferences </a:t>
            </a:r>
          </a:p>
          <a:p>
            <a:pPr algn="just">
              <a:buFont typeface="Wingdings" pitchFamily="2" charset="2"/>
              <a:buChar char="Ø"/>
            </a:pPr>
            <a:r>
              <a:rPr lang="en-GB" sz="2400" dirty="0" smtClean="0">
                <a:solidFill>
                  <a:srgbClr val="7030A0"/>
                </a:solidFill>
              </a:rPr>
              <a:t>Govt policies </a:t>
            </a:r>
          </a:p>
          <a:p>
            <a:pPr algn="just">
              <a:buFont typeface="Wingdings" pitchFamily="2" charset="2"/>
              <a:buChar char="Ø"/>
            </a:pPr>
            <a:r>
              <a:rPr lang="en-GB" sz="2400" dirty="0" smtClean="0">
                <a:solidFill>
                  <a:srgbClr val="7030A0"/>
                </a:solidFill>
              </a:rPr>
              <a:t>Competitors</a:t>
            </a:r>
          </a:p>
          <a:p>
            <a:pPr algn="just">
              <a:buFont typeface="Wingdings" pitchFamily="2" charset="2"/>
              <a:buChar char="Ø"/>
            </a:pPr>
            <a:r>
              <a:rPr lang="en-GB" sz="2400" dirty="0" smtClean="0">
                <a:solidFill>
                  <a:srgbClr val="7030A0"/>
                </a:solidFill>
              </a:rPr>
              <a:t>Social Conditions</a:t>
            </a:r>
          </a:p>
          <a:p>
            <a:pPr>
              <a:buFont typeface="Wingdings" pitchFamily="2" charset="2"/>
              <a:buChar char="Ø"/>
            </a:pPr>
            <a:r>
              <a:rPr lang="en-GB" sz="2400" dirty="0" smtClean="0">
                <a:solidFill>
                  <a:srgbClr val="7030A0"/>
                </a:solidFill>
              </a:rPr>
              <a:t>Economic conditions 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6" name="Picture 8" descr="File:Business environment.jpg - Wikimedia Common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0" y="1643050"/>
            <a:ext cx="3810000" cy="478634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400" b="1" dirty="0" smtClean="0">
                <a:solidFill>
                  <a:srgbClr val="0070C0"/>
                </a:solidFill>
              </a:rPr>
              <a:t>3. Collectively formulating Plans </a:t>
            </a:r>
            <a:endParaRPr lang="en-US" sz="3400" b="1" dirty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44" y="1600200"/>
            <a:ext cx="5572164" cy="4525963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en-GB" sz="2400" dirty="0" smtClean="0">
                <a:solidFill>
                  <a:srgbClr val="7030A0"/>
                </a:solidFill>
              </a:rPr>
              <a:t>Superior and subordinate jointly formulate action plans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400" dirty="0" smtClean="0">
                <a:solidFill>
                  <a:srgbClr val="0070C0"/>
                </a:solidFill>
              </a:rPr>
              <a:t>For </a:t>
            </a:r>
            <a:r>
              <a:rPr lang="en-GB" sz="2400" dirty="0" err="1" smtClean="0">
                <a:solidFill>
                  <a:srgbClr val="0070C0"/>
                </a:solidFill>
              </a:rPr>
              <a:t>eg</a:t>
            </a:r>
            <a:r>
              <a:rPr lang="en-GB" sz="2400" dirty="0" smtClean="0">
                <a:solidFill>
                  <a:srgbClr val="0070C0"/>
                </a:solidFill>
              </a:rPr>
              <a:t>. To increase sell alternative plans such as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400" dirty="0" smtClean="0">
                <a:solidFill>
                  <a:srgbClr val="FF0000"/>
                </a:solidFill>
              </a:rPr>
              <a:t>Plan A</a:t>
            </a:r>
            <a:r>
              <a:rPr lang="en-GB" sz="2400" dirty="0" smtClean="0">
                <a:solidFill>
                  <a:srgbClr val="7030A0"/>
                </a:solidFill>
              </a:rPr>
              <a:t> - Increase advertisement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400" dirty="0" smtClean="0">
                <a:solidFill>
                  <a:srgbClr val="FF0000"/>
                </a:solidFill>
              </a:rPr>
              <a:t>Plan B</a:t>
            </a:r>
            <a:r>
              <a:rPr lang="en-GB" sz="2400" dirty="0" smtClean="0">
                <a:solidFill>
                  <a:srgbClr val="7030A0"/>
                </a:solidFill>
              </a:rPr>
              <a:t>– Product modification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400" dirty="0" smtClean="0">
                <a:solidFill>
                  <a:srgbClr val="FF0000"/>
                </a:solidFill>
              </a:rPr>
              <a:t>Plan C</a:t>
            </a:r>
            <a:r>
              <a:rPr lang="en-GB" sz="2400" dirty="0" smtClean="0">
                <a:solidFill>
                  <a:srgbClr val="7030A0"/>
                </a:solidFill>
              </a:rPr>
              <a:t> – offers and discount on products </a:t>
            </a:r>
          </a:p>
          <a:p>
            <a:pPr algn="just">
              <a:buFont typeface="Wingdings" pitchFamily="2" charset="2"/>
              <a:buChar char="Ø"/>
            </a:pPr>
            <a:r>
              <a:rPr lang="en-GB" sz="2400" dirty="0" smtClean="0">
                <a:solidFill>
                  <a:srgbClr val="7030A0"/>
                </a:solidFill>
              </a:rPr>
              <a:t>  </a:t>
            </a:r>
          </a:p>
          <a:p>
            <a:pPr algn="just">
              <a:buNone/>
            </a:pPr>
            <a:endParaRPr lang="en-GB" sz="2400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6" name="Picture 16" descr="Alternative Plan Images, Stock Photos &amp; Vectors | Shutterstoc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1571612"/>
            <a:ext cx="3100384" cy="485778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build="p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501</TotalTime>
  <Words>511</Words>
  <Application>Microsoft Office PowerPoint</Application>
  <PresentationFormat>On-screen Show (4:3)</PresentationFormat>
  <Paragraphs>127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Diseño predeterminado</vt:lpstr>
      <vt:lpstr>Slide 1</vt:lpstr>
      <vt:lpstr>Slide 2</vt:lpstr>
      <vt:lpstr>Slide 3</vt:lpstr>
      <vt:lpstr>Slide 4</vt:lpstr>
      <vt:lpstr>Slide 5</vt:lpstr>
      <vt:lpstr>MBO PROCESS </vt:lpstr>
      <vt:lpstr>1. Analysis of Internal Environment(SWOT) </vt:lpstr>
      <vt:lpstr>2. Analysis of External Environment </vt:lpstr>
      <vt:lpstr>3. Collectively formulating Plans </vt:lpstr>
      <vt:lpstr>4. Evaluating  Alternative Plans  </vt:lpstr>
      <vt:lpstr>5. Selecting Best Plan  </vt:lpstr>
      <vt:lpstr>6. Implementation of Plan      </vt:lpstr>
      <vt:lpstr>7. Measurement and Comparison of performance       </vt:lpstr>
      <vt:lpstr>8. Causes of deviation        </vt:lpstr>
      <vt:lpstr>9. Corrective Measures         </vt:lpstr>
      <vt:lpstr>10. Follow up          </vt:lpstr>
      <vt:lpstr>Slide 17</vt:lpstr>
    </vt:vector>
  </TitlesOfParts>
  <Company>Siracusa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Texto</dc:title>
  <dc:creator>Mariajose</dc:creator>
  <cp:lastModifiedBy>Windows User</cp:lastModifiedBy>
  <cp:revision>78</cp:revision>
  <dcterms:created xsi:type="dcterms:W3CDTF">2008-10-16T00:38:52Z</dcterms:created>
  <dcterms:modified xsi:type="dcterms:W3CDTF">2020-09-21T08:47:05Z</dcterms:modified>
</cp:coreProperties>
</file>