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6" r:id="rId3"/>
    <p:sldId id="307" r:id="rId4"/>
    <p:sldId id="308" r:id="rId5"/>
    <p:sldId id="309" r:id="rId6"/>
    <p:sldId id="310" r:id="rId7"/>
    <p:sldId id="311" r:id="rId8"/>
    <p:sldId id="312" r:id="rId9"/>
    <p:sldId id="313" r:id="rId10"/>
    <p:sldId id="314" r:id="rId11"/>
    <p:sldId id="315" r:id="rId12"/>
    <p:sldId id="316" r:id="rId13"/>
    <p:sldId id="275" r:id="rId14"/>
    <p:sldId id="276" r:id="rId15"/>
    <p:sldId id="284" r:id="rId16"/>
    <p:sldId id="277" r:id="rId17"/>
    <p:sldId id="282" r:id="rId18"/>
    <p:sldId id="278" r:id="rId19"/>
    <p:sldId id="279" r:id="rId20"/>
    <p:sldId id="280" r:id="rId21"/>
    <p:sldId id="281" r:id="rId22"/>
    <p:sldId id="283" r:id="rId23"/>
    <p:sldId id="286" r:id="rId24"/>
    <p:sldId id="288" r:id="rId25"/>
    <p:sldId id="317" r:id="rId26"/>
    <p:sldId id="318" r:id="rId27"/>
    <p:sldId id="319" r:id="rId28"/>
    <p:sldId id="320" r:id="rId29"/>
    <p:sldId id="321" r:id="rId30"/>
    <p:sldId id="285" r:id="rId31"/>
    <p:sldId id="322" r:id="rId32"/>
    <p:sldId id="323"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287" r:id="rId50"/>
    <p:sldId id="289" r:id="rId51"/>
    <p:sldId id="257" r:id="rId52"/>
    <p:sldId id="258" r:id="rId53"/>
    <p:sldId id="259" r:id="rId54"/>
    <p:sldId id="260" r:id="rId55"/>
    <p:sldId id="261" r:id="rId56"/>
    <p:sldId id="262" r:id="rId57"/>
    <p:sldId id="263" r:id="rId58"/>
    <p:sldId id="264" r:id="rId59"/>
    <p:sldId id="293" r:id="rId60"/>
    <p:sldId id="265" r:id="rId61"/>
    <p:sldId id="266" r:id="rId62"/>
    <p:sldId id="267" r:id="rId63"/>
    <p:sldId id="268" r:id="rId64"/>
    <p:sldId id="269" r:id="rId65"/>
    <p:sldId id="270" r:id="rId66"/>
    <p:sldId id="290" r:id="rId67"/>
    <p:sldId id="291" r:id="rId68"/>
    <p:sldId id="292" r:id="rId69"/>
    <p:sldId id="294" r:id="rId70"/>
    <p:sldId id="271" r:id="rId71"/>
    <p:sldId id="272" r:id="rId72"/>
    <p:sldId id="273" r:id="rId73"/>
    <p:sldId id="300" r:id="rId74"/>
    <p:sldId id="295" r:id="rId75"/>
    <p:sldId id="301" r:id="rId76"/>
    <p:sldId id="296" r:id="rId77"/>
    <p:sldId id="297" r:id="rId78"/>
    <p:sldId id="298" r:id="rId79"/>
    <p:sldId id="299" r:id="rId80"/>
    <p:sldId id="302" r:id="rId81"/>
    <p:sldId id="303" r:id="rId82"/>
    <p:sldId id="304" r:id="rId83"/>
    <p:sldId id="305" r:id="rId8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EC09FF-2426-4D14-993C-3B6F95F0894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7A38C1D-4A8A-4033-8F8F-667FCC914B19}">
      <dgm:prSet phldrT="[Text]"/>
      <dgm:spPr/>
      <dgm:t>
        <a:bodyPr/>
        <a:lstStyle/>
        <a:p>
          <a:r>
            <a:rPr lang="en-US" dirty="0"/>
            <a:t>Business objective</a:t>
          </a:r>
        </a:p>
      </dgm:t>
    </dgm:pt>
    <dgm:pt modelId="{C782E894-3A17-44B2-A50F-B929A2A5F51E}" type="parTrans" cxnId="{14CDF180-7CAF-47B3-BBC7-B7A8FC3F14E3}">
      <dgm:prSet/>
      <dgm:spPr/>
      <dgm:t>
        <a:bodyPr/>
        <a:lstStyle/>
        <a:p>
          <a:endParaRPr lang="en-US"/>
        </a:p>
      </dgm:t>
    </dgm:pt>
    <dgm:pt modelId="{C10CA6E4-F94B-49C0-B353-BE8231FDCB5B}" type="sibTrans" cxnId="{14CDF180-7CAF-47B3-BBC7-B7A8FC3F14E3}">
      <dgm:prSet/>
      <dgm:spPr/>
      <dgm:t>
        <a:bodyPr/>
        <a:lstStyle/>
        <a:p>
          <a:endParaRPr lang="en-US"/>
        </a:p>
      </dgm:t>
    </dgm:pt>
    <dgm:pt modelId="{53804BA6-A75A-44FB-B87B-C830E376D0ED}">
      <dgm:prSet phldrT="[Text]"/>
      <dgm:spPr/>
      <dgm:t>
        <a:bodyPr/>
        <a:lstStyle/>
        <a:p>
          <a:r>
            <a:rPr lang="en-US" dirty="0"/>
            <a:t>Organic objective</a:t>
          </a:r>
        </a:p>
      </dgm:t>
    </dgm:pt>
    <dgm:pt modelId="{2C187E3D-9C30-4CE5-ACC1-BDD897B5702B}" type="parTrans" cxnId="{721071FC-9457-49A9-9EAE-A903FEFFC415}">
      <dgm:prSet/>
      <dgm:spPr/>
      <dgm:t>
        <a:bodyPr/>
        <a:lstStyle/>
        <a:p>
          <a:endParaRPr lang="en-US"/>
        </a:p>
      </dgm:t>
    </dgm:pt>
    <dgm:pt modelId="{0ECC3BF7-BBC5-47A8-BB21-64B4B7CCD760}" type="sibTrans" cxnId="{721071FC-9457-49A9-9EAE-A903FEFFC415}">
      <dgm:prSet/>
      <dgm:spPr/>
      <dgm:t>
        <a:bodyPr/>
        <a:lstStyle/>
        <a:p>
          <a:endParaRPr lang="en-US"/>
        </a:p>
      </dgm:t>
    </dgm:pt>
    <dgm:pt modelId="{F8A99910-8976-4E3E-AA5E-B2E570AB6DDD}">
      <dgm:prSet phldrT="[Text]"/>
      <dgm:spPr/>
      <dgm:t>
        <a:bodyPr/>
        <a:lstStyle/>
        <a:p>
          <a:r>
            <a:rPr lang="en-US" dirty="0"/>
            <a:t>Social objective</a:t>
          </a:r>
        </a:p>
      </dgm:t>
    </dgm:pt>
    <dgm:pt modelId="{6D9E6C18-4AFD-410F-A632-63BE1F67D7A3}" type="parTrans" cxnId="{DA9150EA-81C2-49EB-BA60-BDE7C40C9740}">
      <dgm:prSet/>
      <dgm:spPr/>
      <dgm:t>
        <a:bodyPr/>
        <a:lstStyle/>
        <a:p>
          <a:endParaRPr lang="en-US"/>
        </a:p>
      </dgm:t>
    </dgm:pt>
    <dgm:pt modelId="{26F4EA47-CA03-41B5-8D98-68404050FAC4}" type="sibTrans" cxnId="{DA9150EA-81C2-49EB-BA60-BDE7C40C9740}">
      <dgm:prSet/>
      <dgm:spPr/>
      <dgm:t>
        <a:bodyPr/>
        <a:lstStyle/>
        <a:p>
          <a:endParaRPr lang="en-US"/>
        </a:p>
      </dgm:t>
    </dgm:pt>
    <dgm:pt modelId="{9B94757D-BDF3-41B9-B183-D87F93C3D774}">
      <dgm:prSet phldrT="[Text]"/>
      <dgm:spPr/>
      <dgm:t>
        <a:bodyPr/>
        <a:lstStyle/>
        <a:p>
          <a:r>
            <a:rPr lang="en-US" dirty="0"/>
            <a:t>National objective</a:t>
          </a:r>
        </a:p>
      </dgm:t>
    </dgm:pt>
    <dgm:pt modelId="{B31351E3-901B-4F25-AC26-EAEF0BC78217}" type="parTrans" cxnId="{98277011-0B28-4452-95E1-4926A8C87442}">
      <dgm:prSet/>
      <dgm:spPr/>
      <dgm:t>
        <a:bodyPr/>
        <a:lstStyle/>
        <a:p>
          <a:endParaRPr lang="en-US"/>
        </a:p>
      </dgm:t>
    </dgm:pt>
    <dgm:pt modelId="{96A0147E-9227-4AC2-9F4C-A8A1ECCB11D4}" type="sibTrans" cxnId="{98277011-0B28-4452-95E1-4926A8C87442}">
      <dgm:prSet/>
      <dgm:spPr/>
      <dgm:t>
        <a:bodyPr/>
        <a:lstStyle/>
        <a:p>
          <a:endParaRPr lang="en-US"/>
        </a:p>
      </dgm:t>
    </dgm:pt>
    <dgm:pt modelId="{10A0D159-4C41-4928-A86B-8F26B86EAB3E}">
      <dgm:prSet/>
      <dgm:spPr/>
      <dgm:t>
        <a:bodyPr/>
        <a:lstStyle/>
        <a:p>
          <a:r>
            <a:rPr lang="en-US" dirty="0"/>
            <a:t>Economic objective</a:t>
          </a:r>
        </a:p>
      </dgm:t>
    </dgm:pt>
    <dgm:pt modelId="{83988123-A95F-4C3D-A1A9-DFB7F9E700DE}" type="parTrans" cxnId="{B8FE5769-1DD8-4203-BFE0-BE696D59BCB3}">
      <dgm:prSet/>
      <dgm:spPr/>
      <dgm:t>
        <a:bodyPr/>
        <a:lstStyle/>
        <a:p>
          <a:endParaRPr lang="en-US"/>
        </a:p>
      </dgm:t>
    </dgm:pt>
    <dgm:pt modelId="{6DF3A4B3-C2F1-44B4-B9D9-C3B8083DCA77}" type="sibTrans" cxnId="{B8FE5769-1DD8-4203-BFE0-BE696D59BCB3}">
      <dgm:prSet/>
      <dgm:spPr/>
      <dgm:t>
        <a:bodyPr/>
        <a:lstStyle/>
        <a:p>
          <a:endParaRPr lang="en-US"/>
        </a:p>
      </dgm:t>
    </dgm:pt>
    <dgm:pt modelId="{37421535-17F8-4171-971C-2B8931813AF3}">
      <dgm:prSet/>
      <dgm:spPr/>
      <dgm:t>
        <a:bodyPr/>
        <a:lstStyle/>
        <a:p>
          <a:r>
            <a:rPr lang="en-US" dirty="0"/>
            <a:t>Human objective</a:t>
          </a:r>
        </a:p>
      </dgm:t>
    </dgm:pt>
    <dgm:pt modelId="{9765292C-0D4B-4446-A659-5215EA3FD65C}" type="parTrans" cxnId="{86DA17F9-1B1C-4754-B2BE-85590A855387}">
      <dgm:prSet/>
      <dgm:spPr/>
      <dgm:t>
        <a:bodyPr/>
        <a:lstStyle/>
        <a:p>
          <a:endParaRPr lang="en-US"/>
        </a:p>
      </dgm:t>
    </dgm:pt>
    <dgm:pt modelId="{217F8046-3EB0-4345-B63B-5223A8FF6339}" type="sibTrans" cxnId="{86DA17F9-1B1C-4754-B2BE-85590A855387}">
      <dgm:prSet/>
      <dgm:spPr/>
      <dgm:t>
        <a:bodyPr/>
        <a:lstStyle/>
        <a:p>
          <a:endParaRPr lang="en-US"/>
        </a:p>
      </dgm:t>
    </dgm:pt>
    <dgm:pt modelId="{753E9C36-9A2B-463A-98C9-36F1910EDF2B}" type="pres">
      <dgm:prSet presAssocID="{22EC09FF-2426-4D14-993C-3B6F95F0894D}" presName="hierChild1" presStyleCnt="0">
        <dgm:presLayoutVars>
          <dgm:orgChart val="1"/>
          <dgm:chPref val="1"/>
          <dgm:dir/>
          <dgm:animOne val="branch"/>
          <dgm:animLvl val="lvl"/>
          <dgm:resizeHandles/>
        </dgm:presLayoutVars>
      </dgm:prSet>
      <dgm:spPr/>
    </dgm:pt>
    <dgm:pt modelId="{B2257E0F-6FA0-463B-8F57-E06F6AF48F50}" type="pres">
      <dgm:prSet presAssocID="{D7A38C1D-4A8A-4033-8F8F-667FCC914B19}" presName="hierRoot1" presStyleCnt="0">
        <dgm:presLayoutVars>
          <dgm:hierBranch val="init"/>
        </dgm:presLayoutVars>
      </dgm:prSet>
      <dgm:spPr/>
    </dgm:pt>
    <dgm:pt modelId="{2EFCD0BF-E51E-48E9-B51F-13BA98C854A1}" type="pres">
      <dgm:prSet presAssocID="{D7A38C1D-4A8A-4033-8F8F-667FCC914B19}" presName="rootComposite1" presStyleCnt="0"/>
      <dgm:spPr/>
    </dgm:pt>
    <dgm:pt modelId="{17AF3329-0B42-4F1B-8C47-59D28F4C0F3F}" type="pres">
      <dgm:prSet presAssocID="{D7A38C1D-4A8A-4033-8F8F-667FCC914B19}" presName="rootText1" presStyleLbl="node0" presStyleIdx="0" presStyleCnt="1">
        <dgm:presLayoutVars>
          <dgm:chPref val="3"/>
        </dgm:presLayoutVars>
      </dgm:prSet>
      <dgm:spPr/>
    </dgm:pt>
    <dgm:pt modelId="{0DF9C1F7-FDAE-42AE-991F-D18E73C19AE5}" type="pres">
      <dgm:prSet presAssocID="{D7A38C1D-4A8A-4033-8F8F-667FCC914B19}" presName="rootConnector1" presStyleLbl="node1" presStyleIdx="0" presStyleCnt="0"/>
      <dgm:spPr/>
    </dgm:pt>
    <dgm:pt modelId="{320A6D05-7C5A-4CF9-80E6-3102F22BFE3A}" type="pres">
      <dgm:prSet presAssocID="{D7A38C1D-4A8A-4033-8F8F-667FCC914B19}" presName="hierChild2" presStyleCnt="0"/>
      <dgm:spPr/>
    </dgm:pt>
    <dgm:pt modelId="{0A5DECD8-0F8B-47F5-82BF-878E506AB8F0}" type="pres">
      <dgm:prSet presAssocID="{2C187E3D-9C30-4CE5-ACC1-BDD897B5702B}" presName="Name37" presStyleLbl="parChTrans1D2" presStyleIdx="0" presStyleCnt="5"/>
      <dgm:spPr/>
    </dgm:pt>
    <dgm:pt modelId="{DD1A9B7D-234F-428B-8CA2-840A28B36D20}" type="pres">
      <dgm:prSet presAssocID="{53804BA6-A75A-44FB-B87B-C830E376D0ED}" presName="hierRoot2" presStyleCnt="0">
        <dgm:presLayoutVars>
          <dgm:hierBranch val="init"/>
        </dgm:presLayoutVars>
      </dgm:prSet>
      <dgm:spPr/>
    </dgm:pt>
    <dgm:pt modelId="{243079AD-B7A4-4574-BD4C-3FF85D536D92}" type="pres">
      <dgm:prSet presAssocID="{53804BA6-A75A-44FB-B87B-C830E376D0ED}" presName="rootComposite" presStyleCnt="0"/>
      <dgm:spPr/>
    </dgm:pt>
    <dgm:pt modelId="{BAD1582A-FA5D-4E4A-91D8-E02751D984C7}" type="pres">
      <dgm:prSet presAssocID="{53804BA6-A75A-44FB-B87B-C830E376D0ED}" presName="rootText" presStyleLbl="node2" presStyleIdx="0" presStyleCnt="5">
        <dgm:presLayoutVars>
          <dgm:chPref val="3"/>
        </dgm:presLayoutVars>
      </dgm:prSet>
      <dgm:spPr/>
    </dgm:pt>
    <dgm:pt modelId="{27BEAB6A-25CD-403C-98DA-488E10E64284}" type="pres">
      <dgm:prSet presAssocID="{53804BA6-A75A-44FB-B87B-C830E376D0ED}" presName="rootConnector" presStyleLbl="node2" presStyleIdx="0" presStyleCnt="5"/>
      <dgm:spPr/>
    </dgm:pt>
    <dgm:pt modelId="{5240BCCB-73AE-4B1C-81F6-63545DE4BCC3}" type="pres">
      <dgm:prSet presAssocID="{53804BA6-A75A-44FB-B87B-C830E376D0ED}" presName="hierChild4" presStyleCnt="0"/>
      <dgm:spPr/>
    </dgm:pt>
    <dgm:pt modelId="{74EEE4F0-1502-434E-ACD3-7D53F55F4733}" type="pres">
      <dgm:prSet presAssocID="{53804BA6-A75A-44FB-B87B-C830E376D0ED}" presName="hierChild5" presStyleCnt="0"/>
      <dgm:spPr/>
    </dgm:pt>
    <dgm:pt modelId="{E835328F-5821-4AB1-A2F1-0A98AD4C3FB7}" type="pres">
      <dgm:prSet presAssocID="{83988123-A95F-4C3D-A1A9-DFB7F9E700DE}" presName="Name37" presStyleLbl="parChTrans1D2" presStyleIdx="1" presStyleCnt="5"/>
      <dgm:spPr/>
    </dgm:pt>
    <dgm:pt modelId="{30DFF740-9DFA-4949-899F-55F9E49544AA}" type="pres">
      <dgm:prSet presAssocID="{10A0D159-4C41-4928-A86B-8F26B86EAB3E}" presName="hierRoot2" presStyleCnt="0">
        <dgm:presLayoutVars>
          <dgm:hierBranch val="init"/>
        </dgm:presLayoutVars>
      </dgm:prSet>
      <dgm:spPr/>
    </dgm:pt>
    <dgm:pt modelId="{BEB75600-608B-4B8D-98F7-CD84BA31457B}" type="pres">
      <dgm:prSet presAssocID="{10A0D159-4C41-4928-A86B-8F26B86EAB3E}" presName="rootComposite" presStyleCnt="0"/>
      <dgm:spPr/>
    </dgm:pt>
    <dgm:pt modelId="{8C9D1B54-35FA-4C9D-811D-D826367289D3}" type="pres">
      <dgm:prSet presAssocID="{10A0D159-4C41-4928-A86B-8F26B86EAB3E}" presName="rootText" presStyleLbl="node2" presStyleIdx="1" presStyleCnt="5">
        <dgm:presLayoutVars>
          <dgm:chPref val="3"/>
        </dgm:presLayoutVars>
      </dgm:prSet>
      <dgm:spPr/>
    </dgm:pt>
    <dgm:pt modelId="{5F4933D5-5F5F-43C1-A2EA-04C66BBC1CF4}" type="pres">
      <dgm:prSet presAssocID="{10A0D159-4C41-4928-A86B-8F26B86EAB3E}" presName="rootConnector" presStyleLbl="node2" presStyleIdx="1" presStyleCnt="5"/>
      <dgm:spPr/>
    </dgm:pt>
    <dgm:pt modelId="{D99496A9-70DB-41F8-9B6D-36050174EC56}" type="pres">
      <dgm:prSet presAssocID="{10A0D159-4C41-4928-A86B-8F26B86EAB3E}" presName="hierChild4" presStyleCnt="0"/>
      <dgm:spPr/>
    </dgm:pt>
    <dgm:pt modelId="{C5AC6D41-AB7A-4B9D-8C02-E73E7068B950}" type="pres">
      <dgm:prSet presAssocID="{10A0D159-4C41-4928-A86B-8F26B86EAB3E}" presName="hierChild5" presStyleCnt="0"/>
      <dgm:spPr/>
    </dgm:pt>
    <dgm:pt modelId="{2587EFDC-5310-4079-8E8D-7B7BBF1F73C8}" type="pres">
      <dgm:prSet presAssocID="{6D9E6C18-4AFD-410F-A632-63BE1F67D7A3}" presName="Name37" presStyleLbl="parChTrans1D2" presStyleIdx="2" presStyleCnt="5"/>
      <dgm:spPr/>
    </dgm:pt>
    <dgm:pt modelId="{6F45D8FE-BC6F-46C9-84DA-8EBCBE438E31}" type="pres">
      <dgm:prSet presAssocID="{F8A99910-8976-4E3E-AA5E-B2E570AB6DDD}" presName="hierRoot2" presStyleCnt="0">
        <dgm:presLayoutVars>
          <dgm:hierBranch val="init"/>
        </dgm:presLayoutVars>
      </dgm:prSet>
      <dgm:spPr/>
    </dgm:pt>
    <dgm:pt modelId="{05BAC546-DCCD-4009-9D18-22081F8CE433}" type="pres">
      <dgm:prSet presAssocID="{F8A99910-8976-4E3E-AA5E-B2E570AB6DDD}" presName="rootComposite" presStyleCnt="0"/>
      <dgm:spPr/>
    </dgm:pt>
    <dgm:pt modelId="{C20B2111-FEF7-459D-A72B-38C97EA7B5AB}" type="pres">
      <dgm:prSet presAssocID="{F8A99910-8976-4E3E-AA5E-B2E570AB6DDD}" presName="rootText" presStyleLbl="node2" presStyleIdx="2" presStyleCnt="5">
        <dgm:presLayoutVars>
          <dgm:chPref val="3"/>
        </dgm:presLayoutVars>
      </dgm:prSet>
      <dgm:spPr/>
    </dgm:pt>
    <dgm:pt modelId="{4C934BD5-A9AD-4C85-BC4C-F0636B3044DB}" type="pres">
      <dgm:prSet presAssocID="{F8A99910-8976-4E3E-AA5E-B2E570AB6DDD}" presName="rootConnector" presStyleLbl="node2" presStyleIdx="2" presStyleCnt="5"/>
      <dgm:spPr/>
    </dgm:pt>
    <dgm:pt modelId="{0DA51633-0968-4592-B5C2-3EBB67D16165}" type="pres">
      <dgm:prSet presAssocID="{F8A99910-8976-4E3E-AA5E-B2E570AB6DDD}" presName="hierChild4" presStyleCnt="0"/>
      <dgm:spPr/>
    </dgm:pt>
    <dgm:pt modelId="{C17BFB26-A3C4-42B2-A47C-8E69C38B4B2D}" type="pres">
      <dgm:prSet presAssocID="{F8A99910-8976-4E3E-AA5E-B2E570AB6DDD}" presName="hierChild5" presStyleCnt="0"/>
      <dgm:spPr/>
    </dgm:pt>
    <dgm:pt modelId="{49269984-4B65-4BDF-B984-FEF663389F4C}" type="pres">
      <dgm:prSet presAssocID="{9765292C-0D4B-4446-A659-5215EA3FD65C}" presName="Name37" presStyleLbl="parChTrans1D2" presStyleIdx="3" presStyleCnt="5"/>
      <dgm:spPr/>
    </dgm:pt>
    <dgm:pt modelId="{58B5CEDE-96D3-41FE-80E9-B11ACED709B8}" type="pres">
      <dgm:prSet presAssocID="{37421535-17F8-4171-971C-2B8931813AF3}" presName="hierRoot2" presStyleCnt="0">
        <dgm:presLayoutVars>
          <dgm:hierBranch val="init"/>
        </dgm:presLayoutVars>
      </dgm:prSet>
      <dgm:spPr/>
    </dgm:pt>
    <dgm:pt modelId="{02917B89-2CB6-488E-AFDC-A26C88EB18F1}" type="pres">
      <dgm:prSet presAssocID="{37421535-17F8-4171-971C-2B8931813AF3}" presName="rootComposite" presStyleCnt="0"/>
      <dgm:spPr/>
    </dgm:pt>
    <dgm:pt modelId="{75CDD5F1-3B76-496E-A800-0485229F03B8}" type="pres">
      <dgm:prSet presAssocID="{37421535-17F8-4171-971C-2B8931813AF3}" presName="rootText" presStyleLbl="node2" presStyleIdx="3" presStyleCnt="5">
        <dgm:presLayoutVars>
          <dgm:chPref val="3"/>
        </dgm:presLayoutVars>
      </dgm:prSet>
      <dgm:spPr/>
    </dgm:pt>
    <dgm:pt modelId="{0243E2F8-93F8-4E7D-97AF-1A9EA5D93C4F}" type="pres">
      <dgm:prSet presAssocID="{37421535-17F8-4171-971C-2B8931813AF3}" presName="rootConnector" presStyleLbl="node2" presStyleIdx="3" presStyleCnt="5"/>
      <dgm:spPr/>
    </dgm:pt>
    <dgm:pt modelId="{BDF37D5F-E8C4-43F0-9583-E5C52215A291}" type="pres">
      <dgm:prSet presAssocID="{37421535-17F8-4171-971C-2B8931813AF3}" presName="hierChild4" presStyleCnt="0"/>
      <dgm:spPr/>
    </dgm:pt>
    <dgm:pt modelId="{66727949-A2FC-49B6-998B-376829532016}" type="pres">
      <dgm:prSet presAssocID="{37421535-17F8-4171-971C-2B8931813AF3}" presName="hierChild5" presStyleCnt="0"/>
      <dgm:spPr/>
    </dgm:pt>
    <dgm:pt modelId="{FFB6D75F-5C20-4047-99C5-BC9F96D67CC0}" type="pres">
      <dgm:prSet presAssocID="{B31351E3-901B-4F25-AC26-EAEF0BC78217}" presName="Name37" presStyleLbl="parChTrans1D2" presStyleIdx="4" presStyleCnt="5"/>
      <dgm:spPr/>
    </dgm:pt>
    <dgm:pt modelId="{0875EB77-12C6-4A89-A168-B978EDCE87E8}" type="pres">
      <dgm:prSet presAssocID="{9B94757D-BDF3-41B9-B183-D87F93C3D774}" presName="hierRoot2" presStyleCnt="0">
        <dgm:presLayoutVars>
          <dgm:hierBranch val="init"/>
        </dgm:presLayoutVars>
      </dgm:prSet>
      <dgm:spPr/>
    </dgm:pt>
    <dgm:pt modelId="{C3C6A9AD-5CAD-4CA6-8414-382573CC8F00}" type="pres">
      <dgm:prSet presAssocID="{9B94757D-BDF3-41B9-B183-D87F93C3D774}" presName="rootComposite" presStyleCnt="0"/>
      <dgm:spPr/>
    </dgm:pt>
    <dgm:pt modelId="{D03AAAFB-A11B-455A-B67C-A6CA222407AD}" type="pres">
      <dgm:prSet presAssocID="{9B94757D-BDF3-41B9-B183-D87F93C3D774}" presName="rootText" presStyleLbl="node2" presStyleIdx="4" presStyleCnt="5">
        <dgm:presLayoutVars>
          <dgm:chPref val="3"/>
        </dgm:presLayoutVars>
      </dgm:prSet>
      <dgm:spPr/>
    </dgm:pt>
    <dgm:pt modelId="{DDBFF0DD-0EEA-461E-B92E-3F8C736CC835}" type="pres">
      <dgm:prSet presAssocID="{9B94757D-BDF3-41B9-B183-D87F93C3D774}" presName="rootConnector" presStyleLbl="node2" presStyleIdx="4" presStyleCnt="5"/>
      <dgm:spPr/>
    </dgm:pt>
    <dgm:pt modelId="{01EA7211-8142-445B-9449-D3F55D15405D}" type="pres">
      <dgm:prSet presAssocID="{9B94757D-BDF3-41B9-B183-D87F93C3D774}" presName="hierChild4" presStyleCnt="0"/>
      <dgm:spPr/>
    </dgm:pt>
    <dgm:pt modelId="{94986444-57B5-4512-9F8A-487FD884A5D3}" type="pres">
      <dgm:prSet presAssocID="{9B94757D-BDF3-41B9-B183-D87F93C3D774}" presName="hierChild5" presStyleCnt="0"/>
      <dgm:spPr/>
    </dgm:pt>
    <dgm:pt modelId="{531F970D-A4C4-4720-A2D7-AEBE65638644}" type="pres">
      <dgm:prSet presAssocID="{D7A38C1D-4A8A-4033-8F8F-667FCC914B19}" presName="hierChild3" presStyleCnt="0"/>
      <dgm:spPr/>
    </dgm:pt>
  </dgm:ptLst>
  <dgm:cxnLst>
    <dgm:cxn modelId="{E2F82F0B-8040-42FC-804D-5AB6B2E8337D}" type="presOf" srcId="{F8A99910-8976-4E3E-AA5E-B2E570AB6DDD}" destId="{4C934BD5-A9AD-4C85-BC4C-F0636B3044DB}" srcOrd="1" destOrd="0" presId="urn:microsoft.com/office/officeart/2005/8/layout/orgChart1"/>
    <dgm:cxn modelId="{B780600E-BFF6-4FF0-A360-487FCBC30357}" type="presOf" srcId="{9765292C-0D4B-4446-A659-5215EA3FD65C}" destId="{49269984-4B65-4BDF-B984-FEF663389F4C}" srcOrd="0" destOrd="0" presId="urn:microsoft.com/office/officeart/2005/8/layout/orgChart1"/>
    <dgm:cxn modelId="{98277011-0B28-4452-95E1-4926A8C87442}" srcId="{D7A38C1D-4A8A-4033-8F8F-667FCC914B19}" destId="{9B94757D-BDF3-41B9-B183-D87F93C3D774}" srcOrd="4" destOrd="0" parTransId="{B31351E3-901B-4F25-AC26-EAEF0BC78217}" sibTransId="{96A0147E-9227-4AC2-9F4C-A8A1ECCB11D4}"/>
    <dgm:cxn modelId="{23725E1F-21C2-4869-8B95-46ECF0C5702B}" type="presOf" srcId="{10A0D159-4C41-4928-A86B-8F26B86EAB3E}" destId="{5F4933D5-5F5F-43C1-A2EA-04C66BBC1CF4}" srcOrd="1" destOrd="0" presId="urn:microsoft.com/office/officeart/2005/8/layout/orgChart1"/>
    <dgm:cxn modelId="{B012BE1F-ABD7-46A2-ACC4-583FA1CE8E9C}" type="presOf" srcId="{D7A38C1D-4A8A-4033-8F8F-667FCC914B19}" destId="{0DF9C1F7-FDAE-42AE-991F-D18E73C19AE5}" srcOrd="1" destOrd="0" presId="urn:microsoft.com/office/officeart/2005/8/layout/orgChart1"/>
    <dgm:cxn modelId="{AD5C365E-49A5-4BEF-8513-F1F6EEDDD3B9}" type="presOf" srcId="{53804BA6-A75A-44FB-B87B-C830E376D0ED}" destId="{BAD1582A-FA5D-4E4A-91D8-E02751D984C7}" srcOrd="0" destOrd="0" presId="urn:microsoft.com/office/officeart/2005/8/layout/orgChart1"/>
    <dgm:cxn modelId="{B8FE5769-1DD8-4203-BFE0-BE696D59BCB3}" srcId="{D7A38C1D-4A8A-4033-8F8F-667FCC914B19}" destId="{10A0D159-4C41-4928-A86B-8F26B86EAB3E}" srcOrd="1" destOrd="0" parTransId="{83988123-A95F-4C3D-A1A9-DFB7F9E700DE}" sibTransId="{6DF3A4B3-C2F1-44B4-B9D9-C3B8083DCA77}"/>
    <dgm:cxn modelId="{03989C4C-AE4F-4ECE-9474-235ADB8CE54D}" type="presOf" srcId="{37421535-17F8-4171-971C-2B8931813AF3}" destId="{0243E2F8-93F8-4E7D-97AF-1A9EA5D93C4F}" srcOrd="1" destOrd="0" presId="urn:microsoft.com/office/officeart/2005/8/layout/orgChart1"/>
    <dgm:cxn modelId="{3B2C2258-C119-4A4A-8666-479338F8A3A5}" type="presOf" srcId="{6D9E6C18-4AFD-410F-A632-63BE1F67D7A3}" destId="{2587EFDC-5310-4079-8E8D-7B7BBF1F73C8}" srcOrd="0" destOrd="0" presId="urn:microsoft.com/office/officeart/2005/8/layout/orgChart1"/>
    <dgm:cxn modelId="{2DF8377F-E30C-49E2-B061-818EC22CAF7A}" type="presOf" srcId="{D7A38C1D-4A8A-4033-8F8F-667FCC914B19}" destId="{17AF3329-0B42-4F1B-8C47-59D28F4C0F3F}" srcOrd="0" destOrd="0" presId="urn:microsoft.com/office/officeart/2005/8/layout/orgChart1"/>
    <dgm:cxn modelId="{14CDF180-7CAF-47B3-BBC7-B7A8FC3F14E3}" srcId="{22EC09FF-2426-4D14-993C-3B6F95F0894D}" destId="{D7A38C1D-4A8A-4033-8F8F-667FCC914B19}" srcOrd="0" destOrd="0" parTransId="{C782E894-3A17-44B2-A50F-B929A2A5F51E}" sibTransId="{C10CA6E4-F94B-49C0-B353-BE8231FDCB5B}"/>
    <dgm:cxn modelId="{3BB14E81-18B4-4E97-9AD8-DBC8C0E2B652}" type="presOf" srcId="{F8A99910-8976-4E3E-AA5E-B2E570AB6DDD}" destId="{C20B2111-FEF7-459D-A72B-38C97EA7B5AB}" srcOrd="0" destOrd="0" presId="urn:microsoft.com/office/officeart/2005/8/layout/orgChart1"/>
    <dgm:cxn modelId="{32ABF893-B2CC-4C65-B6CF-2C13034ED4CE}" type="presOf" srcId="{10A0D159-4C41-4928-A86B-8F26B86EAB3E}" destId="{8C9D1B54-35FA-4C9D-811D-D826367289D3}" srcOrd="0" destOrd="0" presId="urn:microsoft.com/office/officeart/2005/8/layout/orgChart1"/>
    <dgm:cxn modelId="{81303A9D-7AC6-4C12-AF00-22A93EFEE3AB}" type="presOf" srcId="{B31351E3-901B-4F25-AC26-EAEF0BC78217}" destId="{FFB6D75F-5C20-4047-99C5-BC9F96D67CC0}" srcOrd="0" destOrd="0" presId="urn:microsoft.com/office/officeart/2005/8/layout/orgChart1"/>
    <dgm:cxn modelId="{7FCF49A3-55B6-4131-A481-4FAFB9205B02}" type="presOf" srcId="{2C187E3D-9C30-4CE5-ACC1-BDD897B5702B}" destId="{0A5DECD8-0F8B-47F5-82BF-878E506AB8F0}" srcOrd="0" destOrd="0" presId="urn:microsoft.com/office/officeart/2005/8/layout/orgChart1"/>
    <dgm:cxn modelId="{0748F3BB-A3C2-43FF-9D2F-AB0B4D4B1626}" type="presOf" srcId="{83988123-A95F-4C3D-A1A9-DFB7F9E700DE}" destId="{E835328F-5821-4AB1-A2F1-0A98AD4C3FB7}" srcOrd="0" destOrd="0" presId="urn:microsoft.com/office/officeart/2005/8/layout/orgChart1"/>
    <dgm:cxn modelId="{80967CC5-ADA0-477D-A478-61B8883BB176}" type="presOf" srcId="{37421535-17F8-4171-971C-2B8931813AF3}" destId="{75CDD5F1-3B76-496E-A800-0485229F03B8}" srcOrd="0" destOrd="0" presId="urn:microsoft.com/office/officeart/2005/8/layout/orgChart1"/>
    <dgm:cxn modelId="{2FD4DDC8-2C53-4890-8A95-9235953F82C8}" type="presOf" srcId="{53804BA6-A75A-44FB-B87B-C830E376D0ED}" destId="{27BEAB6A-25CD-403C-98DA-488E10E64284}" srcOrd="1" destOrd="0" presId="urn:microsoft.com/office/officeart/2005/8/layout/orgChart1"/>
    <dgm:cxn modelId="{0213A0E5-5A6C-414F-90B2-8051D5486529}" type="presOf" srcId="{9B94757D-BDF3-41B9-B183-D87F93C3D774}" destId="{D03AAAFB-A11B-455A-B67C-A6CA222407AD}" srcOrd="0" destOrd="0" presId="urn:microsoft.com/office/officeart/2005/8/layout/orgChart1"/>
    <dgm:cxn modelId="{DA9150EA-81C2-49EB-BA60-BDE7C40C9740}" srcId="{D7A38C1D-4A8A-4033-8F8F-667FCC914B19}" destId="{F8A99910-8976-4E3E-AA5E-B2E570AB6DDD}" srcOrd="2" destOrd="0" parTransId="{6D9E6C18-4AFD-410F-A632-63BE1F67D7A3}" sibTransId="{26F4EA47-CA03-41B5-8D98-68404050FAC4}"/>
    <dgm:cxn modelId="{84EFA6F5-38A8-4ED0-98E8-9BF2DCC4FFE2}" type="presOf" srcId="{22EC09FF-2426-4D14-993C-3B6F95F0894D}" destId="{753E9C36-9A2B-463A-98C9-36F1910EDF2B}" srcOrd="0" destOrd="0" presId="urn:microsoft.com/office/officeart/2005/8/layout/orgChart1"/>
    <dgm:cxn modelId="{86DA17F9-1B1C-4754-B2BE-85590A855387}" srcId="{D7A38C1D-4A8A-4033-8F8F-667FCC914B19}" destId="{37421535-17F8-4171-971C-2B8931813AF3}" srcOrd="3" destOrd="0" parTransId="{9765292C-0D4B-4446-A659-5215EA3FD65C}" sibTransId="{217F8046-3EB0-4345-B63B-5223A8FF6339}"/>
    <dgm:cxn modelId="{721071FC-9457-49A9-9EAE-A903FEFFC415}" srcId="{D7A38C1D-4A8A-4033-8F8F-667FCC914B19}" destId="{53804BA6-A75A-44FB-B87B-C830E376D0ED}" srcOrd="0" destOrd="0" parTransId="{2C187E3D-9C30-4CE5-ACC1-BDD897B5702B}" sibTransId="{0ECC3BF7-BBC5-47A8-BB21-64B4B7CCD760}"/>
    <dgm:cxn modelId="{506E6AFE-5C63-4932-B8B9-3D602F119D5C}" type="presOf" srcId="{9B94757D-BDF3-41B9-B183-D87F93C3D774}" destId="{DDBFF0DD-0EEA-461E-B92E-3F8C736CC835}" srcOrd="1" destOrd="0" presId="urn:microsoft.com/office/officeart/2005/8/layout/orgChart1"/>
    <dgm:cxn modelId="{AF236F31-BFDD-4E1D-AA76-44CBD667D2C4}" type="presParOf" srcId="{753E9C36-9A2B-463A-98C9-36F1910EDF2B}" destId="{B2257E0F-6FA0-463B-8F57-E06F6AF48F50}" srcOrd="0" destOrd="0" presId="urn:microsoft.com/office/officeart/2005/8/layout/orgChart1"/>
    <dgm:cxn modelId="{100608EB-D6C3-4DC7-B000-C4EE44B7D470}" type="presParOf" srcId="{B2257E0F-6FA0-463B-8F57-E06F6AF48F50}" destId="{2EFCD0BF-E51E-48E9-B51F-13BA98C854A1}" srcOrd="0" destOrd="0" presId="urn:microsoft.com/office/officeart/2005/8/layout/orgChart1"/>
    <dgm:cxn modelId="{CF9522F3-78B9-4EA4-9C83-22D8C8FD27B4}" type="presParOf" srcId="{2EFCD0BF-E51E-48E9-B51F-13BA98C854A1}" destId="{17AF3329-0B42-4F1B-8C47-59D28F4C0F3F}" srcOrd="0" destOrd="0" presId="urn:microsoft.com/office/officeart/2005/8/layout/orgChart1"/>
    <dgm:cxn modelId="{D3D2F913-5E35-45B6-A983-8C17340F75BE}" type="presParOf" srcId="{2EFCD0BF-E51E-48E9-B51F-13BA98C854A1}" destId="{0DF9C1F7-FDAE-42AE-991F-D18E73C19AE5}" srcOrd="1" destOrd="0" presId="urn:microsoft.com/office/officeart/2005/8/layout/orgChart1"/>
    <dgm:cxn modelId="{37CD2C0A-65D7-4C59-B71F-7BE205B0A767}" type="presParOf" srcId="{B2257E0F-6FA0-463B-8F57-E06F6AF48F50}" destId="{320A6D05-7C5A-4CF9-80E6-3102F22BFE3A}" srcOrd="1" destOrd="0" presId="urn:microsoft.com/office/officeart/2005/8/layout/orgChart1"/>
    <dgm:cxn modelId="{473442AA-C551-438E-8659-45D0CB066323}" type="presParOf" srcId="{320A6D05-7C5A-4CF9-80E6-3102F22BFE3A}" destId="{0A5DECD8-0F8B-47F5-82BF-878E506AB8F0}" srcOrd="0" destOrd="0" presId="urn:microsoft.com/office/officeart/2005/8/layout/orgChart1"/>
    <dgm:cxn modelId="{6A688755-683F-44F4-9F87-C2BA9C8C416E}" type="presParOf" srcId="{320A6D05-7C5A-4CF9-80E6-3102F22BFE3A}" destId="{DD1A9B7D-234F-428B-8CA2-840A28B36D20}" srcOrd="1" destOrd="0" presId="urn:microsoft.com/office/officeart/2005/8/layout/orgChart1"/>
    <dgm:cxn modelId="{46B1ED18-0275-4E72-90BA-7329A6DBA4E3}" type="presParOf" srcId="{DD1A9B7D-234F-428B-8CA2-840A28B36D20}" destId="{243079AD-B7A4-4574-BD4C-3FF85D536D92}" srcOrd="0" destOrd="0" presId="urn:microsoft.com/office/officeart/2005/8/layout/orgChart1"/>
    <dgm:cxn modelId="{3149AD8B-6705-471A-95EE-8044BA426B67}" type="presParOf" srcId="{243079AD-B7A4-4574-BD4C-3FF85D536D92}" destId="{BAD1582A-FA5D-4E4A-91D8-E02751D984C7}" srcOrd="0" destOrd="0" presId="urn:microsoft.com/office/officeart/2005/8/layout/orgChart1"/>
    <dgm:cxn modelId="{BA95CFA1-B36D-480B-AF8F-FC234D1D15E0}" type="presParOf" srcId="{243079AD-B7A4-4574-BD4C-3FF85D536D92}" destId="{27BEAB6A-25CD-403C-98DA-488E10E64284}" srcOrd="1" destOrd="0" presId="urn:microsoft.com/office/officeart/2005/8/layout/orgChart1"/>
    <dgm:cxn modelId="{6B472EC2-421C-49D4-8E36-770464BE7778}" type="presParOf" srcId="{DD1A9B7D-234F-428B-8CA2-840A28B36D20}" destId="{5240BCCB-73AE-4B1C-81F6-63545DE4BCC3}" srcOrd="1" destOrd="0" presId="urn:microsoft.com/office/officeart/2005/8/layout/orgChart1"/>
    <dgm:cxn modelId="{465A8DA6-C9FD-424D-8FF7-03DD675F8F26}" type="presParOf" srcId="{DD1A9B7D-234F-428B-8CA2-840A28B36D20}" destId="{74EEE4F0-1502-434E-ACD3-7D53F55F4733}" srcOrd="2" destOrd="0" presId="urn:microsoft.com/office/officeart/2005/8/layout/orgChart1"/>
    <dgm:cxn modelId="{2148FBDB-6192-440B-BFF2-9BC320820255}" type="presParOf" srcId="{320A6D05-7C5A-4CF9-80E6-3102F22BFE3A}" destId="{E835328F-5821-4AB1-A2F1-0A98AD4C3FB7}" srcOrd="2" destOrd="0" presId="urn:microsoft.com/office/officeart/2005/8/layout/orgChart1"/>
    <dgm:cxn modelId="{402DD063-C28B-40AB-BC34-5E9FC4146A92}" type="presParOf" srcId="{320A6D05-7C5A-4CF9-80E6-3102F22BFE3A}" destId="{30DFF740-9DFA-4949-899F-55F9E49544AA}" srcOrd="3" destOrd="0" presId="urn:microsoft.com/office/officeart/2005/8/layout/orgChart1"/>
    <dgm:cxn modelId="{D95BD018-C845-41A6-BD1F-2EE30BF160A4}" type="presParOf" srcId="{30DFF740-9DFA-4949-899F-55F9E49544AA}" destId="{BEB75600-608B-4B8D-98F7-CD84BA31457B}" srcOrd="0" destOrd="0" presId="urn:microsoft.com/office/officeart/2005/8/layout/orgChart1"/>
    <dgm:cxn modelId="{0C65553E-40C1-4C62-9CC6-80327566AFBB}" type="presParOf" srcId="{BEB75600-608B-4B8D-98F7-CD84BA31457B}" destId="{8C9D1B54-35FA-4C9D-811D-D826367289D3}" srcOrd="0" destOrd="0" presId="urn:microsoft.com/office/officeart/2005/8/layout/orgChart1"/>
    <dgm:cxn modelId="{F39B792D-094E-45A0-8FC5-81FF1204ACF8}" type="presParOf" srcId="{BEB75600-608B-4B8D-98F7-CD84BA31457B}" destId="{5F4933D5-5F5F-43C1-A2EA-04C66BBC1CF4}" srcOrd="1" destOrd="0" presId="urn:microsoft.com/office/officeart/2005/8/layout/orgChart1"/>
    <dgm:cxn modelId="{E7C5D9F3-97DA-4B8E-9FD7-3376E1DFF600}" type="presParOf" srcId="{30DFF740-9DFA-4949-899F-55F9E49544AA}" destId="{D99496A9-70DB-41F8-9B6D-36050174EC56}" srcOrd="1" destOrd="0" presId="urn:microsoft.com/office/officeart/2005/8/layout/orgChart1"/>
    <dgm:cxn modelId="{16C1E21B-B86D-4711-BDAE-EF4BD6061CCB}" type="presParOf" srcId="{30DFF740-9DFA-4949-899F-55F9E49544AA}" destId="{C5AC6D41-AB7A-4B9D-8C02-E73E7068B950}" srcOrd="2" destOrd="0" presId="urn:microsoft.com/office/officeart/2005/8/layout/orgChart1"/>
    <dgm:cxn modelId="{9EE980C2-DFC1-43E7-BEED-6302AA7E52A6}" type="presParOf" srcId="{320A6D05-7C5A-4CF9-80E6-3102F22BFE3A}" destId="{2587EFDC-5310-4079-8E8D-7B7BBF1F73C8}" srcOrd="4" destOrd="0" presId="urn:microsoft.com/office/officeart/2005/8/layout/orgChart1"/>
    <dgm:cxn modelId="{FE51D2DD-0AA6-4A98-9360-EBB9A8FC84A6}" type="presParOf" srcId="{320A6D05-7C5A-4CF9-80E6-3102F22BFE3A}" destId="{6F45D8FE-BC6F-46C9-84DA-8EBCBE438E31}" srcOrd="5" destOrd="0" presId="urn:microsoft.com/office/officeart/2005/8/layout/orgChart1"/>
    <dgm:cxn modelId="{1262FCFB-33D2-4EB7-9360-4A7D4E077EAF}" type="presParOf" srcId="{6F45D8FE-BC6F-46C9-84DA-8EBCBE438E31}" destId="{05BAC546-DCCD-4009-9D18-22081F8CE433}" srcOrd="0" destOrd="0" presId="urn:microsoft.com/office/officeart/2005/8/layout/orgChart1"/>
    <dgm:cxn modelId="{0B4D8547-ECB2-4948-B543-5B107760AC6A}" type="presParOf" srcId="{05BAC546-DCCD-4009-9D18-22081F8CE433}" destId="{C20B2111-FEF7-459D-A72B-38C97EA7B5AB}" srcOrd="0" destOrd="0" presId="urn:microsoft.com/office/officeart/2005/8/layout/orgChart1"/>
    <dgm:cxn modelId="{78F7C290-3A03-489E-B3CF-A67C94671E0D}" type="presParOf" srcId="{05BAC546-DCCD-4009-9D18-22081F8CE433}" destId="{4C934BD5-A9AD-4C85-BC4C-F0636B3044DB}" srcOrd="1" destOrd="0" presId="urn:microsoft.com/office/officeart/2005/8/layout/orgChart1"/>
    <dgm:cxn modelId="{46F65D3D-470A-4477-8019-1C36F8179036}" type="presParOf" srcId="{6F45D8FE-BC6F-46C9-84DA-8EBCBE438E31}" destId="{0DA51633-0968-4592-B5C2-3EBB67D16165}" srcOrd="1" destOrd="0" presId="urn:microsoft.com/office/officeart/2005/8/layout/orgChart1"/>
    <dgm:cxn modelId="{C6990895-B215-45C3-AF65-A01186EFC0DF}" type="presParOf" srcId="{6F45D8FE-BC6F-46C9-84DA-8EBCBE438E31}" destId="{C17BFB26-A3C4-42B2-A47C-8E69C38B4B2D}" srcOrd="2" destOrd="0" presId="urn:microsoft.com/office/officeart/2005/8/layout/orgChart1"/>
    <dgm:cxn modelId="{61171F60-B4DB-470F-AD33-C839B91633C0}" type="presParOf" srcId="{320A6D05-7C5A-4CF9-80E6-3102F22BFE3A}" destId="{49269984-4B65-4BDF-B984-FEF663389F4C}" srcOrd="6" destOrd="0" presId="urn:microsoft.com/office/officeart/2005/8/layout/orgChart1"/>
    <dgm:cxn modelId="{0D56E508-E574-4646-83CB-B71782950D9C}" type="presParOf" srcId="{320A6D05-7C5A-4CF9-80E6-3102F22BFE3A}" destId="{58B5CEDE-96D3-41FE-80E9-B11ACED709B8}" srcOrd="7" destOrd="0" presId="urn:microsoft.com/office/officeart/2005/8/layout/orgChart1"/>
    <dgm:cxn modelId="{F9711132-4400-43A4-925A-B1F8F3941EDB}" type="presParOf" srcId="{58B5CEDE-96D3-41FE-80E9-B11ACED709B8}" destId="{02917B89-2CB6-488E-AFDC-A26C88EB18F1}" srcOrd="0" destOrd="0" presId="urn:microsoft.com/office/officeart/2005/8/layout/orgChart1"/>
    <dgm:cxn modelId="{F064C10D-F410-4C41-B885-A267B7BBD4F7}" type="presParOf" srcId="{02917B89-2CB6-488E-AFDC-A26C88EB18F1}" destId="{75CDD5F1-3B76-496E-A800-0485229F03B8}" srcOrd="0" destOrd="0" presId="urn:microsoft.com/office/officeart/2005/8/layout/orgChart1"/>
    <dgm:cxn modelId="{D1EBF535-9645-46C6-96BB-34004806FE7B}" type="presParOf" srcId="{02917B89-2CB6-488E-AFDC-A26C88EB18F1}" destId="{0243E2F8-93F8-4E7D-97AF-1A9EA5D93C4F}" srcOrd="1" destOrd="0" presId="urn:microsoft.com/office/officeart/2005/8/layout/orgChart1"/>
    <dgm:cxn modelId="{37DE2D04-23C8-4603-90D5-980DD4526B81}" type="presParOf" srcId="{58B5CEDE-96D3-41FE-80E9-B11ACED709B8}" destId="{BDF37D5F-E8C4-43F0-9583-E5C52215A291}" srcOrd="1" destOrd="0" presId="urn:microsoft.com/office/officeart/2005/8/layout/orgChart1"/>
    <dgm:cxn modelId="{E36EB9DA-36D9-4E69-BBEA-CD35BD93DD52}" type="presParOf" srcId="{58B5CEDE-96D3-41FE-80E9-B11ACED709B8}" destId="{66727949-A2FC-49B6-998B-376829532016}" srcOrd="2" destOrd="0" presId="urn:microsoft.com/office/officeart/2005/8/layout/orgChart1"/>
    <dgm:cxn modelId="{21BB1EBB-5AFE-4A55-A04B-6B2286E5C28D}" type="presParOf" srcId="{320A6D05-7C5A-4CF9-80E6-3102F22BFE3A}" destId="{FFB6D75F-5C20-4047-99C5-BC9F96D67CC0}" srcOrd="8" destOrd="0" presId="urn:microsoft.com/office/officeart/2005/8/layout/orgChart1"/>
    <dgm:cxn modelId="{C047BD36-675F-4525-B9F6-23D84C181EB9}" type="presParOf" srcId="{320A6D05-7C5A-4CF9-80E6-3102F22BFE3A}" destId="{0875EB77-12C6-4A89-A168-B978EDCE87E8}" srcOrd="9" destOrd="0" presId="urn:microsoft.com/office/officeart/2005/8/layout/orgChart1"/>
    <dgm:cxn modelId="{3E7DA4C2-765E-4FE6-8095-F3CCAEF10D29}" type="presParOf" srcId="{0875EB77-12C6-4A89-A168-B978EDCE87E8}" destId="{C3C6A9AD-5CAD-4CA6-8414-382573CC8F00}" srcOrd="0" destOrd="0" presId="urn:microsoft.com/office/officeart/2005/8/layout/orgChart1"/>
    <dgm:cxn modelId="{ACA9F6D7-8868-4970-BA07-89F1B6861948}" type="presParOf" srcId="{C3C6A9AD-5CAD-4CA6-8414-382573CC8F00}" destId="{D03AAAFB-A11B-455A-B67C-A6CA222407AD}" srcOrd="0" destOrd="0" presId="urn:microsoft.com/office/officeart/2005/8/layout/orgChart1"/>
    <dgm:cxn modelId="{30BCA561-1F3D-4636-BCC3-1C500897D051}" type="presParOf" srcId="{C3C6A9AD-5CAD-4CA6-8414-382573CC8F00}" destId="{DDBFF0DD-0EEA-461E-B92E-3F8C736CC835}" srcOrd="1" destOrd="0" presId="urn:microsoft.com/office/officeart/2005/8/layout/orgChart1"/>
    <dgm:cxn modelId="{6910EBA5-C669-4924-8E90-7BDBBAF443C4}" type="presParOf" srcId="{0875EB77-12C6-4A89-A168-B978EDCE87E8}" destId="{01EA7211-8142-445B-9449-D3F55D15405D}" srcOrd="1" destOrd="0" presId="urn:microsoft.com/office/officeart/2005/8/layout/orgChart1"/>
    <dgm:cxn modelId="{D3EC7310-866A-4E64-AEF9-7EBB771A7006}" type="presParOf" srcId="{0875EB77-12C6-4A89-A168-B978EDCE87E8}" destId="{94986444-57B5-4512-9F8A-487FD884A5D3}" srcOrd="2" destOrd="0" presId="urn:microsoft.com/office/officeart/2005/8/layout/orgChart1"/>
    <dgm:cxn modelId="{BA4C4F71-D312-49BA-A3C2-DDA066DA54A4}" type="presParOf" srcId="{B2257E0F-6FA0-463B-8F57-E06F6AF48F50}" destId="{531F970D-A4C4-4720-A2D7-AEBE6563864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B6D75F-5C20-4047-99C5-BC9F96D67CC0}">
      <dsp:nvSpPr>
        <dsp:cNvPr id="0" name=""/>
        <dsp:cNvSpPr/>
      </dsp:nvSpPr>
      <dsp:spPr>
        <a:xfrm>
          <a:off x="4381500" y="1937972"/>
          <a:ext cx="3630622" cy="315054"/>
        </a:xfrm>
        <a:custGeom>
          <a:avLst/>
          <a:gdLst/>
          <a:ahLst/>
          <a:cxnLst/>
          <a:rect l="0" t="0" r="0" b="0"/>
          <a:pathLst>
            <a:path>
              <a:moveTo>
                <a:pt x="0" y="0"/>
              </a:moveTo>
              <a:lnTo>
                <a:pt x="0" y="157527"/>
              </a:lnTo>
              <a:lnTo>
                <a:pt x="3630622" y="157527"/>
              </a:lnTo>
              <a:lnTo>
                <a:pt x="3630622" y="3150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69984-4B65-4BDF-B984-FEF663389F4C}">
      <dsp:nvSpPr>
        <dsp:cNvPr id="0" name=""/>
        <dsp:cNvSpPr/>
      </dsp:nvSpPr>
      <dsp:spPr>
        <a:xfrm>
          <a:off x="4381500" y="1937972"/>
          <a:ext cx="1815311" cy="315054"/>
        </a:xfrm>
        <a:custGeom>
          <a:avLst/>
          <a:gdLst/>
          <a:ahLst/>
          <a:cxnLst/>
          <a:rect l="0" t="0" r="0" b="0"/>
          <a:pathLst>
            <a:path>
              <a:moveTo>
                <a:pt x="0" y="0"/>
              </a:moveTo>
              <a:lnTo>
                <a:pt x="0" y="157527"/>
              </a:lnTo>
              <a:lnTo>
                <a:pt x="1815311" y="157527"/>
              </a:lnTo>
              <a:lnTo>
                <a:pt x="1815311" y="3150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87EFDC-5310-4079-8E8D-7B7BBF1F73C8}">
      <dsp:nvSpPr>
        <dsp:cNvPr id="0" name=""/>
        <dsp:cNvSpPr/>
      </dsp:nvSpPr>
      <dsp:spPr>
        <a:xfrm>
          <a:off x="4335780" y="1937972"/>
          <a:ext cx="91440" cy="315054"/>
        </a:xfrm>
        <a:custGeom>
          <a:avLst/>
          <a:gdLst/>
          <a:ahLst/>
          <a:cxnLst/>
          <a:rect l="0" t="0" r="0" b="0"/>
          <a:pathLst>
            <a:path>
              <a:moveTo>
                <a:pt x="45720" y="0"/>
              </a:moveTo>
              <a:lnTo>
                <a:pt x="45720" y="3150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35328F-5821-4AB1-A2F1-0A98AD4C3FB7}">
      <dsp:nvSpPr>
        <dsp:cNvPr id="0" name=""/>
        <dsp:cNvSpPr/>
      </dsp:nvSpPr>
      <dsp:spPr>
        <a:xfrm>
          <a:off x="2566188" y="1937972"/>
          <a:ext cx="1815311" cy="315054"/>
        </a:xfrm>
        <a:custGeom>
          <a:avLst/>
          <a:gdLst/>
          <a:ahLst/>
          <a:cxnLst/>
          <a:rect l="0" t="0" r="0" b="0"/>
          <a:pathLst>
            <a:path>
              <a:moveTo>
                <a:pt x="1815311" y="0"/>
              </a:moveTo>
              <a:lnTo>
                <a:pt x="1815311" y="157527"/>
              </a:lnTo>
              <a:lnTo>
                <a:pt x="0" y="157527"/>
              </a:lnTo>
              <a:lnTo>
                <a:pt x="0" y="3150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5DECD8-0F8B-47F5-82BF-878E506AB8F0}">
      <dsp:nvSpPr>
        <dsp:cNvPr id="0" name=""/>
        <dsp:cNvSpPr/>
      </dsp:nvSpPr>
      <dsp:spPr>
        <a:xfrm>
          <a:off x="750877" y="1937972"/>
          <a:ext cx="3630622" cy="315054"/>
        </a:xfrm>
        <a:custGeom>
          <a:avLst/>
          <a:gdLst/>
          <a:ahLst/>
          <a:cxnLst/>
          <a:rect l="0" t="0" r="0" b="0"/>
          <a:pathLst>
            <a:path>
              <a:moveTo>
                <a:pt x="3630622" y="0"/>
              </a:moveTo>
              <a:lnTo>
                <a:pt x="3630622" y="157527"/>
              </a:lnTo>
              <a:lnTo>
                <a:pt x="0" y="157527"/>
              </a:lnTo>
              <a:lnTo>
                <a:pt x="0" y="3150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7AF3329-0B42-4F1B-8C47-59D28F4C0F3F}">
      <dsp:nvSpPr>
        <dsp:cNvPr id="0" name=""/>
        <dsp:cNvSpPr/>
      </dsp:nvSpPr>
      <dsp:spPr>
        <a:xfrm>
          <a:off x="3631371" y="1187844"/>
          <a:ext cx="1500257" cy="7501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t>Business objective</a:t>
          </a:r>
        </a:p>
      </dsp:txBody>
      <dsp:txXfrm>
        <a:off x="3631371" y="1187844"/>
        <a:ext cx="1500257" cy="750128"/>
      </dsp:txXfrm>
    </dsp:sp>
    <dsp:sp modelId="{BAD1582A-FA5D-4E4A-91D8-E02751D984C7}">
      <dsp:nvSpPr>
        <dsp:cNvPr id="0" name=""/>
        <dsp:cNvSpPr/>
      </dsp:nvSpPr>
      <dsp:spPr>
        <a:xfrm>
          <a:off x="748" y="2253027"/>
          <a:ext cx="1500257" cy="7501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t>Organic objective</a:t>
          </a:r>
        </a:p>
      </dsp:txBody>
      <dsp:txXfrm>
        <a:off x="748" y="2253027"/>
        <a:ext cx="1500257" cy="750128"/>
      </dsp:txXfrm>
    </dsp:sp>
    <dsp:sp modelId="{8C9D1B54-35FA-4C9D-811D-D826367289D3}">
      <dsp:nvSpPr>
        <dsp:cNvPr id="0" name=""/>
        <dsp:cNvSpPr/>
      </dsp:nvSpPr>
      <dsp:spPr>
        <a:xfrm>
          <a:off x="1816060" y="2253027"/>
          <a:ext cx="1500257" cy="7501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t>Economic objective</a:t>
          </a:r>
        </a:p>
      </dsp:txBody>
      <dsp:txXfrm>
        <a:off x="1816060" y="2253027"/>
        <a:ext cx="1500257" cy="750128"/>
      </dsp:txXfrm>
    </dsp:sp>
    <dsp:sp modelId="{C20B2111-FEF7-459D-A72B-38C97EA7B5AB}">
      <dsp:nvSpPr>
        <dsp:cNvPr id="0" name=""/>
        <dsp:cNvSpPr/>
      </dsp:nvSpPr>
      <dsp:spPr>
        <a:xfrm>
          <a:off x="3631371" y="2253027"/>
          <a:ext cx="1500257" cy="7501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t>Social objective</a:t>
          </a:r>
        </a:p>
      </dsp:txBody>
      <dsp:txXfrm>
        <a:off x="3631371" y="2253027"/>
        <a:ext cx="1500257" cy="750128"/>
      </dsp:txXfrm>
    </dsp:sp>
    <dsp:sp modelId="{75CDD5F1-3B76-496E-A800-0485229F03B8}">
      <dsp:nvSpPr>
        <dsp:cNvPr id="0" name=""/>
        <dsp:cNvSpPr/>
      </dsp:nvSpPr>
      <dsp:spPr>
        <a:xfrm>
          <a:off x="5446682" y="2253027"/>
          <a:ext cx="1500257" cy="7501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t>Human objective</a:t>
          </a:r>
        </a:p>
      </dsp:txBody>
      <dsp:txXfrm>
        <a:off x="5446682" y="2253027"/>
        <a:ext cx="1500257" cy="750128"/>
      </dsp:txXfrm>
    </dsp:sp>
    <dsp:sp modelId="{D03AAAFB-A11B-455A-B67C-A6CA222407AD}">
      <dsp:nvSpPr>
        <dsp:cNvPr id="0" name=""/>
        <dsp:cNvSpPr/>
      </dsp:nvSpPr>
      <dsp:spPr>
        <a:xfrm>
          <a:off x="7261993" y="2253027"/>
          <a:ext cx="1500257" cy="7501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t>National objective</a:t>
          </a:r>
        </a:p>
      </dsp:txBody>
      <dsp:txXfrm>
        <a:off x="7261993" y="2253027"/>
        <a:ext cx="1500257" cy="7501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9999E-D615-4F9D-8311-1FE73D1B74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C39BBF1-0B1E-4748-99B8-A6748DF5E0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B3D7AD9-519E-4FF4-8A15-D4F8B76412CF}"/>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5" name="Footer Placeholder 4">
            <a:extLst>
              <a:ext uri="{FF2B5EF4-FFF2-40B4-BE49-F238E27FC236}">
                <a16:creationId xmlns:a16="http://schemas.microsoft.com/office/drawing/2014/main" id="{E5D15AFB-2BF6-460B-9541-57F985D5213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347AE4C-F5F4-402A-AADE-3D6BE032F580}"/>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2724410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B6FC6-D7F5-49FA-B0BE-CF464C7B48B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2DE3CF7-DE53-446B-AF8C-B1065C4933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730CB76-D096-4C8D-80E1-9BFF642FC7E8}"/>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5" name="Footer Placeholder 4">
            <a:extLst>
              <a:ext uri="{FF2B5EF4-FFF2-40B4-BE49-F238E27FC236}">
                <a16:creationId xmlns:a16="http://schemas.microsoft.com/office/drawing/2014/main" id="{B00F2E1E-B5B2-4915-9962-7C10903926A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0C43E4D-0E9A-422C-9AC3-23935069BCED}"/>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3907682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6EBD7-2AB8-44EE-83BB-031C7DA306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9CF73ED-A037-4A55-BF25-E35F1B4FD65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37A2F4E-AD4E-4AC6-AB06-B8CA6D4600A0}"/>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5" name="Footer Placeholder 4">
            <a:extLst>
              <a:ext uri="{FF2B5EF4-FFF2-40B4-BE49-F238E27FC236}">
                <a16:creationId xmlns:a16="http://schemas.microsoft.com/office/drawing/2014/main" id="{0FD46077-4C11-4F8B-BD7F-FCDBEA0A26C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855B2EC-189C-49A2-86A6-2CFA3DB331B1}"/>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3088674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6077-1D08-47E6-8A84-31A01DA6522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60298CB-91E4-4FE4-8C91-520B661E08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0E47373-5209-4AB2-B747-29D3EDBCEE4D}"/>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5" name="Footer Placeholder 4">
            <a:extLst>
              <a:ext uri="{FF2B5EF4-FFF2-40B4-BE49-F238E27FC236}">
                <a16:creationId xmlns:a16="http://schemas.microsoft.com/office/drawing/2014/main" id="{BA798CD9-269A-4319-80F8-7C7AB1B8F1C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6A92E17-C176-440E-A079-9B7918A6E943}"/>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728587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B1DD-8BFC-4817-8862-193B2BE01B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90DF9CF8-BBD5-4F8B-BA70-0F60373A1A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7E1A28-5DE0-4533-A0A7-191B77EC29D5}"/>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5" name="Footer Placeholder 4">
            <a:extLst>
              <a:ext uri="{FF2B5EF4-FFF2-40B4-BE49-F238E27FC236}">
                <a16:creationId xmlns:a16="http://schemas.microsoft.com/office/drawing/2014/main" id="{D3E93FD8-0371-4360-B556-A00AC9DC0D3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00E92C6-41B6-46CB-8C57-1533672247CB}"/>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1849660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9E4C-1BB3-4D93-B628-1BD9D5E6347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D325213-D432-4448-AA35-64DF0B901F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0AE3ADA-112F-46B8-8996-3E8C48A26E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B4AD737-F630-43EA-8EF1-F73034901B81}"/>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6" name="Footer Placeholder 5">
            <a:extLst>
              <a:ext uri="{FF2B5EF4-FFF2-40B4-BE49-F238E27FC236}">
                <a16:creationId xmlns:a16="http://schemas.microsoft.com/office/drawing/2014/main" id="{0C0E041D-ACE7-4EF1-90F5-BCB64B90929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4D89F1A-E91D-4A7B-9671-07BC558B1023}"/>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3478569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25D90-86D5-4FC2-8C51-F9A8362B968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173C2E6-D953-4421-B039-B48883A3B5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C654BC-20FA-4E6B-BA47-99D0699406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2636FEA-4D85-4728-B48C-EFADA2D306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F002B9-8E20-4C01-AFE1-B5BAB63586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6935325-4572-41FF-AE75-8DB0C6062C79}"/>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8" name="Footer Placeholder 7">
            <a:extLst>
              <a:ext uri="{FF2B5EF4-FFF2-40B4-BE49-F238E27FC236}">
                <a16:creationId xmlns:a16="http://schemas.microsoft.com/office/drawing/2014/main" id="{CE87B1D0-7FDF-41F1-BB97-D967895A72D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6659582-54FF-469E-9738-AA0BB6216DED}"/>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2802987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738EF-5942-4CD5-88CD-346D09207A6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9047311-E82D-49FB-95EC-ABFAA6609775}"/>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4" name="Footer Placeholder 3">
            <a:extLst>
              <a:ext uri="{FF2B5EF4-FFF2-40B4-BE49-F238E27FC236}">
                <a16:creationId xmlns:a16="http://schemas.microsoft.com/office/drawing/2014/main" id="{5A233F40-48EC-4A0E-A050-B6954BC4C16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D7E35B6-0F14-4DAA-A81E-EFF58FD92DAD}"/>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1207141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A95BEE-52E0-436E-9EA4-E86BBC3FD929}"/>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3" name="Footer Placeholder 2">
            <a:extLst>
              <a:ext uri="{FF2B5EF4-FFF2-40B4-BE49-F238E27FC236}">
                <a16:creationId xmlns:a16="http://schemas.microsoft.com/office/drawing/2014/main" id="{73432AEA-0444-411D-B380-45F3F16DC1C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3A1135D-2081-4A3A-A739-634105F42FEE}"/>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1535451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A2920-74AB-47C2-81DD-6DAD32DA7F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E963058-3E03-487E-B56D-729EED4ABB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2C19E6E-641F-4844-BA14-76C1C1A1AA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27823A-5482-4BAF-A0AD-F0ECAFBE97D2}"/>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6" name="Footer Placeholder 5">
            <a:extLst>
              <a:ext uri="{FF2B5EF4-FFF2-40B4-BE49-F238E27FC236}">
                <a16:creationId xmlns:a16="http://schemas.microsoft.com/office/drawing/2014/main" id="{352CAC69-6113-4532-99BC-156516A9D75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B4F925-B18E-46E9-8306-0CD9842F596A}"/>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1301711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09D41-65E5-4A9D-BDBD-70E4619155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3301C04-8EFC-405A-BBD9-7F3380F6BA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B38999F1-AF19-4F46-82F5-0E05D9E92D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35EE78-DC82-4BB0-B181-22F6CD2FB374}"/>
              </a:ext>
            </a:extLst>
          </p:cNvPr>
          <p:cNvSpPr>
            <a:spLocks noGrp="1"/>
          </p:cNvSpPr>
          <p:nvPr>
            <p:ph type="dt" sz="half" idx="10"/>
          </p:nvPr>
        </p:nvSpPr>
        <p:spPr/>
        <p:txBody>
          <a:bodyPr/>
          <a:lstStyle/>
          <a:p>
            <a:fld id="{88897D34-5381-4344-94CA-B71F581B20CD}" type="datetimeFigureOut">
              <a:rPr lang="en-IN" smtClean="0"/>
              <a:t>13-10-2021</a:t>
            </a:fld>
            <a:endParaRPr lang="en-IN"/>
          </a:p>
        </p:txBody>
      </p:sp>
      <p:sp>
        <p:nvSpPr>
          <p:cNvPr id="6" name="Footer Placeholder 5">
            <a:extLst>
              <a:ext uri="{FF2B5EF4-FFF2-40B4-BE49-F238E27FC236}">
                <a16:creationId xmlns:a16="http://schemas.microsoft.com/office/drawing/2014/main" id="{64E2B94D-920E-4757-AC89-CD8D7FF850B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1EF2D6D-F533-4DDA-A73F-73EDB351D051}"/>
              </a:ext>
            </a:extLst>
          </p:cNvPr>
          <p:cNvSpPr>
            <a:spLocks noGrp="1"/>
          </p:cNvSpPr>
          <p:nvPr>
            <p:ph type="sldNum" sz="quarter" idx="12"/>
          </p:nvPr>
        </p:nvSpPr>
        <p:spPr/>
        <p:txBody>
          <a:bodyPr/>
          <a:lstStyle/>
          <a:p>
            <a:fld id="{D1A1C1B8-F355-47D8-B528-2FFBCA6C455D}" type="slidenum">
              <a:rPr lang="en-IN" smtClean="0"/>
              <a:t>‹#›</a:t>
            </a:fld>
            <a:endParaRPr lang="en-IN"/>
          </a:p>
        </p:txBody>
      </p:sp>
    </p:spTree>
    <p:extLst>
      <p:ext uri="{BB962C8B-B14F-4D97-AF65-F5344CB8AC3E}">
        <p14:creationId xmlns:p14="http://schemas.microsoft.com/office/powerpoint/2010/main" val="2053658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B1D7A3-7AE4-4F09-BF87-9DE3F3F8AE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1ACC0D2-C256-43BF-AF43-FD6CF72721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730C5AD-3A2A-4B1F-A6B5-A74898DE48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97D34-5381-4344-94CA-B71F581B20CD}" type="datetimeFigureOut">
              <a:rPr lang="en-IN" smtClean="0"/>
              <a:t>13-10-2021</a:t>
            </a:fld>
            <a:endParaRPr lang="en-IN"/>
          </a:p>
        </p:txBody>
      </p:sp>
      <p:sp>
        <p:nvSpPr>
          <p:cNvPr id="5" name="Footer Placeholder 4">
            <a:extLst>
              <a:ext uri="{FF2B5EF4-FFF2-40B4-BE49-F238E27FC236}">
                <a16:creationId xmlns:a16="http://schemas.microsoft.com/office/drawing/2014/main" id="{4F213EC3-8AD4-4737-B6E6-0FB9AE98C5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FDC0847F-85D0-4CBD-8732-17C06DDF57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A1C1B8-F355-47D8-B528-2FFBCA6C455D}" type="slidenum">
              <a:rPr lang="en-IN" smtClean="0"/>
              <a:t>‹#›</a:t>
            </a:fld>
            <a:endParaRPr lang="en-IN"/>
          </a:p>
        </p:txBody>
      </p:sp>
    </p:spTree>
    <p:extLst>
      <p:ext uri="{BB962C8B-B14F-4D97-AF65-F5344CB8AC3E}">
        <p14:creationId xmlns:p14="http://schemas.microsoft.com/office/powerpoint/2010/main" val="1164583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s://pestleanalysis.com/pest-analysis/"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s://pestleanalysis.com/political-factors-affecting-business/"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pestleanalysis.com/economic-factors-affecting-business/"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s://pestleanalysis.com/what-is-environmental-analysis/" TargetMode="External"/><Relationship Id="rId2" Type="http://schemas.openxmlformats.org/officeDocument/2006/relationships/hyperlink" Target="https://pestleanalysis.com/technological-factors-affecting-busines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pestleanalysis.com/what-is-environmental-analysis/"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F3450-003C-4BB5-AA01-29699466E9BA}"/>
              </a:ext>
            </a:extLst>
          </p:cNvPr>
          <p:cNvSpPr>
            <a:spLocks noGrp="1"/>
          </p:cNvSpPr>
          <p:nvPr>
            <p:ph type="ctrTitle"/>
          </p:nvPr>
        </p:nvSpPr>
        <p:spPr>
          <a:xfrm>
            <a:off x="1524000" y="1122363"/>
            <a:ext cx="9144000" cy="2828200"/>
          </a:xfrm>
        </p:spPr>
        <p:txBody>
          <a:bodyPr>
            <a:normAutofit/>
          </a:bodyPr>
          <a:lstStyle/>
          <a:p>
            <a:r>
              <a:rPr lang="en-US" sz="9600" dirty="0"/>
              <a:t>FYBAF</a:t>
            </a:r>
            <a:br>
              <a:rPr lang="en-US" sz="9600" dirty="0"/>
            </a:br>
            <a:r>
              <a:rPr lang="en-US" sz="9600" dirty="0"/>
              <a:t>Commerce -I</a:t>
            </a:r>
            <a:endParaRPr lang="en-IN" sz="9600" dirty="0"/>
          </a:p>
        </p:txBody>
      </p:sp>
    </p:spTree>
    <p:extLst>
      <p:ext uri="{BB962C8B-B14F-4D97-AF65-F5344CB8AC3E}">
        <p14:creationId xmlns:p14="http://schemas.microsoft.com/office/powerpoint/2010/main" val="763671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A53120-B95C-4B46-8C7A-401DF9F3B669}"/>
              </a:ext>
            </a:extLst>
          </p:cNvPr>
          <p:cNvSpPr>
            <a:spLocks noGrp="1"/>
          </p:cNvSpPr>
          <p:nvPr>
            <p:ph idx="1"/>
          </p:nvPr>
        </p:nvSpPr>
        <p:spPr>
          <a:xfrm>
            <a:off x="355107" y="319596"/>
            <a:ext cx="11398928" cy="6276513"/>
          </a:xfrm>
        </p:spPr>
        <p:txBody>
          <a:bodyPr/>
          <a:lstStyle/>
          <a:p>
            <a:r>
              <a:rPr lang="en-US" sz="2800" b="1" i="1" u="sng" dirty="0">
                <a:effectLst>
                  <a:outerShdw blurRad="38100" dist="38100" dir="2700000" algn="tl">
                    <a:srgbClr val="000000">
                      <a:alpha val="43137"/>
                    </a:srgbClr>
                  </a:outerShdw>
                </a:effectLst>
              </a:rPr>
              <a:t>Social responsibility / Social activity</a:t>
            </a:r>
          </a:p>
          <a:p>
            <a:r>
              <a:rPr lang="en-IN" dirty="0"/>
              <a:t>Business firm try to </a:t>
            </a:r>
            <a:r>
              <a:rPr lang="en-IN" dirty="0" err="1"/>
              <a:t>fulfill</a:t>
            </a:r>
            <a:r>
              <a:rPr lang="en-IN" dirty="0"/>
              <a:t> their social responsibility towards various stake holders such as employees, customers, govt, shareholder, competitor, society</a:t>
            </a:r>
          </a:p>
          <a:p>
            <a:endParaRPr lang="en-IN" dirty="0"/>
          </a:p>
          <a:p>
            <a:r>
              <a:rPr lang="en-US" sz="2800" b="1" i="1" u="sng" dirty="0">
                <a:effectLst>
                  <a:outerShdw blurRad="38100" dist="38100" dir="2700000" algn="tl">
                    <a:srgbClr val="000000">
                      <a:alpha val="43137"/>
                    </a:srgbClr>
                  </a:outerShdw>
                </a:effectLst>
              </a:rPr>
              <a:t>Business functions</a:t>
            </a:r>
          </a:p>
          <a:p>
            <a:r>
              <a:rPr lang="en-IN" dirty="0"/>
              <a:t>Business involves  a number of activities right from production to distribution of goods and services.</a:t>
            </a:r>
          </a:p>
          <a:p>
            <a:r>
              <a:rPr lang="en-IN" dirty="0"/>
              <a:t>It includes production activity, marketing activity, finance activity, personnel activity etc  </a:t>
            </a:r>
          </a:p>
        </p:txBody>
      </p:sp>
    </p:spTree>
    <p:extLst>
      <p:ext uri="{BB962C8B-B14F-4D97-AF65-F5344CB8AC3E}">
        <p14:creationId xmlns:p14="http://schemas.microsoft.com/office/powerpoint/2010/main" val="1744793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E30B4-2DAA-4334-BE13-C48160D95E1B}"/>
              </a:ext>
            </a:extLst>
          </p:cNvPr>
          <p:cNvSpPr>
            <a:spLocks noGrp="1"/>
          </p:cNvSpPr>
          <p:nvPr>
            <p:ph idx="1"/>
          </p:nvPr>
        </p:nvSpPr>
        <p:spPr>
          <a:xfrm>
            <a:off x="461639" y="275208"/>
            <a:ext cx="11185864" cy="6178858"/>
          </a:xfrm>
        </p:spPr>
        <p:txBody>
          <a:bodyPr/>
          <a:lstStyle/>
          <a:p>
            <a:r>
              <a:rPr lang="en-US" sz="2800" b="1" i="1" u="sng" dirty="0">
                <a:effectLst>
                  <a:outerShdw blurRad="38100" dist="38100" dir="2700000" algn="tl">
                    <a:srgbClr val="000000">
                      <a:alpha val="43137"/>
                    </a:srgbClr>
                  </a:outerShdw>
                </a:effectLst>
              </a:rPr>
              <a:t>Customer satisfaction</a:t>
            </a:r>
          </a:p>
          <a:p>
            <a:r>
              <a:rPr lang="en-IN" dirty="0"/>
              <a:t>Now a days business adopts consumer oriented approach</a:t>
            </a:r>
          </a:p>
          <a:p>
            <a:r>
              <a:rPr lang="en-IN" dirty="0"/>
              <a:t>Customer satisfaction has become ultimate aim of the business</a:t>
            </a:r>
          </a:p>
          <a:p>
            <a:r>
              <a:rPr lang="en-IN" dirty="0"/>
              <a:t>The purpose is to create and retain the customers.</a:t>
            </a:r>
          </a:p>
          <a:p>
            <a:endParaRPr lang="en-IN" dirty="0"/>
          </a:p>
          <a:p>
            <a:r>
              <a:rPr lang="en-US" sz="2800" b="1" i="1" u="sng" dirty="0">
                <a:effectLst>
                  <a:outerShdw blurRad="38100" dist="38100" dir="2700000" algn="tl">
                    <a:srgbClr val="000000">
                      <a:alpha val="43137"/>
                    </a:srgbClr>
                  </a:outerShdw>
                </a:effectLst>
              </a:rPr>
              <a:t>Creative &amp; dynamic</a:t>
            </a:r>
          </a:p>
          <a:p>
            <a:r>
              <a:rPr lang="en-IN" dirty="0"/>
              <a:t>Modern business is creative  and dynamic in nature.</a:t>
            </a:r>
          </a:p>
          <a:p>
            <a:r>
              <a:rPr lang="en-IN" dirty="0"/>
              <a:t>Business has to come up with creative ideas , approaches and concept for production n distribution of goods &amp; services</a:t>
            </a:r>
          </a:p>
          <a:p>
            <a:r>
              <a:rPr lang="en-IN" dirty="0"/>
              <a:t>One cannot satisfy the customer by providing same type of goods and services.</a:t>
            </a:r>
          </a:p>
        </p:txBody>
      </p:sp>
    </p:spTree>
    <p:extLst>
      <p:ext uri="{BB962C8B-B14F-4D97-AF65-F5344CB8AC3E}">
        <p14:creationId xmlns:p14="http://schemas.microsoft.com/office/powerpoint/2010/main" val="2700394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3CBB85-6EFD-4809-AD7B-86F2668DFB1A}"/>
              </a:ext>
            </a:extLst>
          </p:cNvPr>
          <p:cNvSpPr>
            <a:spLocks noGrp="1"/>
          </p:cNvSpPr>
          <p:nvPr>
            <p:ph idx="1"/>
          </p:nvPr>
        </p:nvSpPr>
        <p:spPr>
          <a:xfrm>
            <a:off x="838200" y="142043"/>
            <a:ext cx="10515600" cy="6400800"/>
          </a:xfrm>
        </p:spPr>
        <p:txBody>
          <a:bodyPr/>
          <a:lstStyle/>
          <a:p>
            <a:r>
              <a:rPr lang="en-US" sz="2800" b="1" i="1" u="sng" dirty="0">
                <a:effectLst>
                  <a:outerShdw blurRad="38100" dist="38100" dir="2700000" algn="tl">
                    <a:srgbClr val="000000">
                      <a:alpha val="43137"/>
                    </a:srgbClr>
                  </a:outerShdw>
                </a:effectLst>
              </a:rPr>
              <a:t>Govt. control</a:t>
            </a:r>
          </a:p>
          <a:p>
            <a:r>
              <a:rPr lang="en-IN" dirty="0"/>
              <a:t>Business firms are subject to govt control.</a:t>
            </a:r>
          </a:p>
          <a:p>
            <a:r>
              <a:rPr lang="en-IN" dirty="0"/>
              <a:t>They have to follow rules and regulation provided by govt.</a:t>
            </a:r>
          </a:p>
          <a:p>
            <a:endParaRPr lang="en-IN" dirty="0"/>
          </a:p>
          <a:p>
            <a:r>
              <a:rPr lang="en-US" b="1" i="1" u="sng" dirty="0">
                <a:effectLst>
                  <a:outerShdw blurRad="38100" dist="38100" dir="2700000" algn="tl">
                    <a:srgbClr val="000000">
                      <a:alpha val="43137"/>
                    </a:srgbClr>
                  </a:outerShdw>
                </a:effectLst>
              </a:rPr>
              <a:t>Optimum utilization of resources.</a:t>
            </a:r>
          </a:p>
          <a:p>
            <a:r>
              <a:rPr lang="en-US" dirty="0"/>
              <a:t>It facilitates optimum utilization of countries resources and achieves economic progress and satisfy wants and need of the customer</a:t>
            </a:r>
          </a:p>
          <a:p>
            <a:endParaRPr lang="en-US" dirty="0"/>
          </a:p>
          <a:p>
            <a:r>
              <a:rPr lang="en-US" sz="2800" b="1" i="1" u="sng" dirty="0">
                <a:effectLst>
                  <a:outerShdw blurRad="38100" dist="38100" dir="2700000" algn="tl">
                    <a:srgbClr val="000000">
                      <a:alpha val="43137"/>
                    </a:srgbClr>
                  </a:outerShdw>
                </a:effectLst>
              </a:rPr>
              <a:t>Quality focus</a:t>
            </a:r>
            <a:r>
              <a:rPr lang="en-US" sz="2800" dirty="0"/>
              <a:t> </a:t>
            </a:r>
          </a:p>
          <a:p>
            <a:r>
              <a:rPr lang="en-US" sz="2800" dirty="0"/>
              <a:t>Business firm focuses on quality product to gain competitive advantage</a:t>
            </a:r>
          </a:p>
          <a:p>
            <a:endParaRPr lang="en-IN" dirty="0"/>
          </a:p>
        </p:txBody>
      </p:sp>
    </p:spTree>
    <p:extLst>
      <p:ext uri="{BB962C8B-B14F-4D97-AF65-F5344CB8AC3E}">
        <p14:creationId xmlns:p14="http://schemas.microsoft.com/office/powerpoint/2010/main" val="1349184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a:solidFill>
                  <a:srgbClr val="FF0000"/>
                </a:solidFill>
              </a:rPr>
              <a:t>Functions of business</a:t>
            </a:r>
          </a:p>
        </p:txBody>
      </p:sp>
      <p:sp>
        <p:nvSpPr>
          <p:cNvPr id="3" name="Content Placeholder 2"/>
          <p:cNvSpPr>
            <a:spLocks noGrp="1"/>
          </p:cNvSpPr>
          <p:nvPr>
            <p:ph idx="1"/>
          </p:nvPr>
        </p:nvSpPr>
        <p:spPr>
          <a:xfrm>
            <a:off x="301841" y="1340528"/>
            <a:ext cx="11540971" cy="5264458"/>
          </a:xfrm>
        </p:spPr>
        <p:txBody>
          <a:bodyPr/>
          <a:lstStyle/>
          <a:p>
            <a:pPr marL="0" indent="0">
              <a:buNone/>
            </a:pPr>
            <a:endParaRPr lang="en-US" dirty="0"/>
          </a:p>
        </p:txBody>
      </p:sp>
      <p:sp>
        <p:nvSpPr>
          <p:cNvPr id="4" name="Oval 3"/>
          <p:cNvSpPr/>
          <p:nvPr/>
        </p:nvSpPr>
        <p:spPr>
          <a:xfrm>
            <a:off x="4939520" y="3429000"/>
            <a:ext cx="200816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FUNCTIONS</a:t>
            </a:r>
          </a:p>
        </p:txBody>
      </p:sp>
      <p:sp>
        <p:nvSpPr>
          <p:cNvPr id="8" name="Rounded Rectangle 7"/>
          <p:cNvSpPr/>
          <p:nvPr/>
        </p:nvSpPr>
        <p:spPr>
          <a:xfrm>
            <a:off x="5486400" y="1905000"/>
            <a:ext cx="914400" cy="914400"/>
          </a:xfrm>
          <a:prstGeom prst="roundRect">
            <a:avLst>
              <a:gd name="adj" fmla="val 5000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7010400" y="2286000"/>
            <a:ext cx="1752600"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b="1" dirty="0"/>
              <a:t>MARKETING</a:t>
            </a:r>
          </a:p>
        </p:txBody>
      </p:sp>
      <p:sp>
        <p:nvSpPr>
          <p:cNvPr id="11" name="Rounded Rectangle 10"/>
          <p:cNvSpPr/>
          <p:nvPr/>
        </p:nvSpPr>
        <p:spPr>
          <a:xfrm>
            <a:off x="7086600" y="4495800"/>
            <a:ext cx="2013012"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REASEARCH &amp; DEVELOPMENT</a:t>
            </a:r>
          </a:p>
        </p:txBody>
      </p:sp>
      <p:sp>
        <p:nvSpPr>
          <p:cNvPr id="12" name="Rounded Rectangle 11"/>
          <p:cNvSpPr/>
          <p:nvPr/>
        </p:nvSpPr>
        <p:spPr>
          <a:xfrm>
            <a:off x="5181599" y="4876800"/>
            <a:ext cx="1742983"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PERSONNEL</a:t>
            </a:r>
          </a:p>
        </p:txBody>
      </p:sp>
      <p:sp>
        <p:nvSpPr>
          <p:cNvPr id="13" name="Rounded Rectangle 12"/>
          <p:cNvSpPr/>
          <p:nvPr/>
        </p:nvSpPr>
        <p:spPr>
          <a:xfrm>
            <a:off x="3348723" y="4495800"/>
            <a:ext cx="1604277"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FINANCE</a:t>
            </a:r>
          </a:p>
        </p:txBody>
      </p:sp>
      <p:sp>
        <p:nvSpPr>
          <p:cNvPr id="14" name="Rounded Rectangle 13"/>
          <p:cNvSpPr/>
          <p:nvPr/>
        </p:nvSpPr>
        <p:spPr>
          <a:xfrm>
            <a:off x="2265285" y="3352800"/>
            <a:ext cx="1925715"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PRODUCTION</a:t>
            </a:r>
          </a:p>
        </p:txBody>
      </p:sp>
      <p:sp>
        <p:nvSpPr>
          <p:cNvPr id="15" name="Rounded Rectangle 14"/>
          <p:cNvSpPr/>
          <p:nvPr/>
        </p:nvSpPr>
        <p:spPr>
          <a:xfrm>
            <a:off x="3276600" y="2209800"/>
            <a:ext cx="1676400"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PURCHASE &amp; STORE  KEEPING</a:t>
            </a:r>
          </a:p>
        </p:txBody>
      </p:sp>
      <p:sp>
        <p:nvSpPr>
          <p:cNvPr id="16" name="Rounded Rectangle 15"/>
          <p:cNvSpPr/>
          <p:nvPr/>
        </p:nvSpPr>
        <p:spPr>
          <a:xfrm>
            <a:off x="7772399" y="3276600"/>
            <a:ext cx="1611297" cy="914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PUBLIC RELATION</a:t>
            </a:r>
          </a:p>
        </p:txBody>
      </p:sp>
      <p:cxnSp>
        <p:nvCxnSpPr>
          <p:cNvPr id="18" name="Straight Connector 17"/>
          <p:cNvCxnSpPr>
            <a:stCxn id="37" idx="2"/>
            <a:endCxn id="4" idx="0"/>
          </p:cNvCxnSpPr>
          <p:nvPr/>
        </p:nvCxnSpPr>
        <p:spPr>
          <a:xfrm flipH="1">
            <a:off x="5943600" y="2635373"/>
            <a:ext cx="51968" cy="7936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4" idx="7"/>
          </p:cNvCxnSpPr>
          <p:nvPr/>
        </p:nvCxnSpPr>
        <p:spPr>
          <a:xfrm flipV="1">
            <a:off x="6653592" y="3048001"/>
            <a:ext cx="433010" cy="4814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4" idx="6"/>
          </p:cNvCxnSpPr>
          <p:nvPr/>
        </p:nvCxnSpPr>
        <p:spPr>
          <a:xfrm flipV="1">
            <a:off x="6947680" y="3733800"/>
            <a:ext cx="82472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4" idx="5"/>
          </p:cNvCxnSpPr>
          <p:nvPr/>
        </p:nvCxnSpPr>
        <p:spPr>
          <a:xfrm>
            <a:off x="6653592" y="4014367"/>
            <a:ext cx="585410" cy="633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a:stCxn id="4" idx="4"/>
            <a:endCxn id="12" idx="0"/>
          </p:cNvCxnSpPr>
          <p:nvPr/>
        </p:nvCxnSpPr>
        <p:spPr>
          <a:xfrm>
            <a:off x="5943600" y="4114800"/>
            <a:ext cx="109491"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4" idx="3"/>
          </p:cNvCxnSpPr>
          <p:nvPr/>
        </p:nvCxnSpPr>
        <p:spPr>
          <a:xfrm flipH="1">
            <a:off x="4724405" y="4014367"/>
            <a:ext cx="509203" cy="633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a:stCxn id="4" idx="2"/>
            <a:endCxn id="14" idx="3"/>
          </p:cNvCxnSpPr>
          <p:nvPr/>
        </p:nvCxnSpPr>
        <p:spPr>
          <a:xfrm flipH="1">
            <a:off x="4191000" y="3771900"/>
            <a:ext cx="74852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4" idx="1"/>
          </p:cNvCxnSpPr>
          <p:nvPr/>
        </p:nvCxnSpPr>
        <p:spPr>
          <a:xfrm>
            <a:off x="4800600" y="3048001"/>
            <a:ext cx="433008" cy="481432"/>
          </a:xfrm>
          <a:prstGeom prst="line">
            <a:avLst/>
          </a:prstGeom>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5233568" y="1720973"/>
            <a:ext cx="1524000" cy="914400"/>
          </a:xfrm>
          <a:prstGeom prst="roundRect">
            <a:avLst>
              <a:gd name="adj" fmla="val 351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SALES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381000"/>
            <a:ext cx="8839200" cy="6324600"/>
          </a:xfrm>
        </p:spPr>
        <p:txBody>
          <a:bodyPr>
            <a:normAutofit/>
          </a:bodyPr>
          <a:lstStyle/>
          <a:p>
            <a:r>
              <a:rPr lang="en-US" b="1" u="sng" dirty="0">
                <a:solidFill>
                  <a:srgbClr val="990033"/>
                </a:solidFill>
              </a:rPr>
              <a:t>Production function</a:t>
            </a:r>
            <a:r>
              <a:rPr lang="en-US" dirty="0"/>
              <a:t> – </a:t>
            </a:r>
          </a:p>
          <a:p>
            <a:pPr>
              <a:buFont typeface="Wingdings" pitchFamily="2" charset="2"/>
              <a:buChar char="Ø"/>
            </a:pPr>
            <a:r>
              <a:rPr lang="en-US" dirty="0"/>
              <a:t>Production means conversion of raw material into finished product .</a:t>
            </a:r>
          </a:p>
          <a:p>
            <a:pPr>
              <a:buFont typeface="Wingdings" pitchFamily="2" charset="2"/>
              <a:buChar char="Ø"/>
            </a:pPr>
            <a:r>
              <a:rPr lang="en-US" dirty="0"/>
              <a:t>It creates form  utility</a:t>
            </a:r>
          </a:p>
          <a:p>
            <a:pPr>
              <a:buFont typeface="Wingdings" pitchFamily="2" charset="2"/>
              <a:buChar char="Ø"/>
            </a:pPr>
            <a:r>
              <a:rPr lang="en-US" dirty="0"/>
              <a:t>Production department includes various functions such as</a:t>
            </a:r>
          </a:p>
          <a:p>
            <a:pPr>
              <a:buFont typeface="Wingdings" pitchFamily="2" charset="2"/>
              <a:buChar char="ü"/>
            </a:pPr>
            <a:r>
              <a:rPr lang="en-US" dirty="0"/>
              <a:t> production planning &amp; control</a:t>
            </a:r>
          </a:p>
          <a:p>
            <a:pPr>
              <a:buFont typeface="Wingdings" pitchFamily="2" charset="2"/>
              <a:buChar char="ü"/>
            </a:pPr>
            <a:r>
              <a:rPr lang="en-US" dirty="0"/>
              <a:t>Quality control</a:t>
            </a:r>
          </a:p>
          <a:p>
            <a:pPr>
              <a:buFont typeface="Wingdings" pitchFamily="2" charset="2"/>
              <a:buChar char="ü"/>
            </a:pPr>
            <a:r>
              <a:rPr lang="en-US" dirty="0"/>
              <a:t>R&amp;D</a:t>
            </a:r>
          </a:p>
          <a:p>
            <a:pPr>
              <a:buFont typeface="Wingdings" pitchFamily="2" charset="2"/>
              <a:buChar char="ü"/>
            </a:pPr>
            <a:r>
              <a:rPr lang="en-US" dirty="0"/>
              <a:t>Inventory control</a:t>
            </a:r>
          </a:p>
          <a:p>
            <a:pPr>
              <a:buFont typeface="Wingdings" pitchFamily="2" charset="2"/>
              <a:buChar char="ü"/>
            </a:pPr>
            <a:r>
              <a:rPr lang="en-US" dirty="0"/>
              <a:t>Maintenance of plant &amp; machinery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F4C6C0-96DE-4D41-87EE-28098EC4C6B1}"/>
              </a:ext>
            </a:extLst>
          </p:cNvPr>
          <p:cNvSpPr>
            <a:spLocks noGrp="1"/>
          </p:cNvSpPr>
          <p:nvPr>
            <p:ph idx="1"/>
          </p:nvPr>
        </p:nvSpPr>
        <p:spPr>
          <a:xfrm>
            <a:off x="838200" y="346229"/>
            <a:ext cx="10515600" cy="5830734"/>
          </a:xfrm>
        </p:spPr>
        <p:txBody>
          <a:bodyPr>
            <a:normAutofit fontScale="92500" lnSpcReduction="10000"/>
          </a:bodyPr>
          <a:lstStyle/>
          <a:p>
            <a:r>
              <a:rPr lang="en-US" b="1" u="sng" dirty="0">
                <a:solidFill>
                  <a:srgbClr val="990033"/>
                </a:solidFill>
              </a:rPr>
              <a:t> Inventory management(Purchase &amp; Store keeping)</a:t>
            </a:r>
          </a:p>
          <a:p>
            <a:pPr>
              <a:buFont typeface="Wingdings" pitchFamily="2" charset="2"/>
              <a:buChar char="Ø"/>
            </a:pPr>
            <a:r>
              <a:rPr lang="en-US" dirty="0"/>
              <a:t> Inventory management refers to management of inventory such as finished good , semi-finished goods , raw materials, parts&amp; other items of inventory.</a:t>
            </a:r>
          </a:p>
          <a:p>
            <a:pPr>
              <a:buFont typeface="Wingdings" pitchFamily="2" charset="2"/>
              <a:buChar char="Ø"/>
            </a:pPr>
            <a:r>
              <a:rPr lang="en-US" dirty="0"/>
              <a:t>Proper inventory has to be maintained.</a:t>
            </a:r>
          </a:p>
          <a:p>
            <a:pPr>
              <a:buFont typeface="Wingdings" pitchFamily="2" charset="2"/>
              <a:buChar char="Ø"/>
            </a:pPr>
            <a:r>
              <a:rPr lang="en-US" dirty="0"/>
              <a:t>Over inventory  or  under inventory must be avoided. </a:t>
            </a:r>
          </a:p>
          <a:p>
            <a:pPr>
              <a:buFont typeface="Wingdings" pitchFamily="2" charset="2"/>
              <a:buChar char="Ø"/>
            </a:pPr>
            <a:r>
              <a:rPr lang="en-US" dirty="0"/>
              <a:t>It involves the following activity</a:t>
            </a:r>
          </a:p>
          <a:p>
            <a:pPr>
              <a:buFont typeface="Wingdings" pitchFamily="2" charset="2"/>
              <a:buChar char="ü"/>
            </a:pPr>
            <a:r>
              <a:rPr lang="en-US" dirty="0"/>
              <a:t>Materials planning</a:t>
            </a:r>
          </a:p>
          <a:p>
            <a:pPr>
              <a:buFont typeface="Wingdings" pitchFamily="2" charset="2"/>
              <a:buChar char="ü"/>
            </a:pPr>
            <a:r>
              <a:rPr lang="en-US" dirty="0"/>
              <a:t>Purchasing of material &amp; other inputs</a:t>
            </a:r>
          </a:p>
          <a:p>
            <a:pPr>
              <a:buFont typeface="Wingdings" pitchFamily="2" charset="2"/>
              <a:buChar char="ü"/>
            </a:pPr>
            <a:r>
              <a:rPr lang="en-US" dirty="0"/>
              <a:t>Monitoring inventory of items</a:t>
            </a:r>
          </a:p>
          <a:p>
            <a:pPr>
              <a:buFont typeface="Wingdings" pitchFamily="2" charset="2"/>
              <a:buChar char="ü"/>
            </a:pPr>
            <a:r>
              <a:rPr lang="en-US" dirty="0"/>
              <a:t>Store keeping</a:t>
            </a:r>
          </a:p>
          <a:p>
            <a:pPr>
              <a:buFont typeface="Wingdings" pitchFamily="2" charset="2"/>
              <a:buChar char="ü"/>
            </a:pPr>
            <a:r>
              <a:rPr lang="en-US" dirty="0"/>
              <a:t>Issuing of material &amp; other inputs.</a:t>
            </a:r>
          </a:p>
          <a:p>
            <a:pPr>
              <a:buFont typeface="Wingdings" panose="05000000000000000000" pitchFamily="2" charset="2"/>
              <a:buChar char="Ø"/>
            </a:pPr>
            <a:r>
              <a:rPr lang="en-US" dirty="0"/>
              <a:t>this dept task is to make sure that everything is organized to carry out the business.</a:t>
            </a:r>
          </a:p>
          <a:p>
            <a:pPr>
              <a:buFont typeface="Wingdings" pitchFamily="2" charset="2"/>
              <a:buChar char="ü"/>
            </a:pPr>
            <a:endParaRPr lang="en-US" dirty="0"/>
          </a:p>
          <a:p>
            <a:endParaRPr lang="en-IN" dirty="0"/>
          </a:p>
        </p:txBody>
      </p:sp>
    </p:spTree>
    <p:extLst>
      <p:ext uri="{BB962C8B-B14F-4D97-AF65-F5344CB8AC3E}">
        <p14:creationId xmlns:p14="http://schemas.microsoft.com/office/powerpoint/2010/main" val="735775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228600"/>
            <a:ext cx="8839200" cy="6477000"/>
          </a:xfrm>
        </p:spPr>
        <p:txBody>
          <a:bodyPr>
            <a:normAutofit/>
          </a:bodyPr>
          <a:lstStyle/>
          <a:p>
            <a:r>
              <a:rPr lang="en-US" b="1" u="sng" dirty="0">
                <a:solidFill>
                  <a:srgbClr val="990033"/>
                </a:solidFill>
              </a:rPr>
              <a:t>Marketing function</a:t>
            </a:r>
          </a:p>
          <a:p>
            <a:pPr>
              <a:buFont typeface="Wingdings" pitchFamily="2" charset="2"/>
              <a:buChar char="Ø"/>
            </a:pPr>
            <a:r>
              <a:rPr lang="en-US" dirty="0"/>
              <a:t>The success &amp; survival of the business is influenced by marketing department.</a:t>
            </a:r>
          </a:p>
          <a:p>
            <a:pPr>
              <a:buFont typeface="Wingdings" pitchFamily="2" charset="2"/>
              <a:buChar char="Ø"/>
            </a:pPr>
            <a:r>
              <a:rPr lang="en-US" dirty="0"/>
              <a:t>The marketing </a:t>
            </a:r>
            <a:r>
              <a:rPr lang="en-US" dirty="0" err="1"/>
              <a:t>departmt</a:t>
            </a:r>
            <a:r>
              <a:rPr lang="en-US" dirty="0"/>
              <a:t> is communicating the value of a product or a services to a customer.</a:t>
            </a:r>
          </a:p>
          <a:p>
            <a:pPr>
              <a:buFont typeface="Wingdings" pitchFamily="2" charset="2"/>
              <a:buChar char="Ø"/>
            </a:pPr>
            <a:r>
              <a:rPr lang="en-US" dirty="0"/>
              <a:t>It involves the following activity</a:t>
            </a:r>
          </a:p>
          <a:p>
            <a:pPr>
              <a:buFont typeface="Wingdings" pitchFamily="2" charset="2"/>
              <a:buChar char="ü"/>
            </a:pPr>
            <a:r>
              <a:rPr lang="en-US" dirty="0"/>
              <a:t>Marketing research</a:t>
            </a:r>
          </a:p>
          <a:p>
            <a:pPr>
              <a:buFont typeface="Wingdings" pitchFamily="2" charset="2"/>
              <a:buChar char="ü"/>
            </a:pPr>
            <a:r>
              <a:rPr lang="en-US" dirty="0"/>
              <a:t>Pricing of products</a:t>
            </a:r>
          </a:p>
          <a:p>
            <a:pPr>
              <a:buFont typeface="Wingdings" pitchFamily="2" charset="2"/>
              <a:buChar char="ü"/>
            </a:pPr>
            <a:r>
              <a:rPr lang="en-US" dirty="0"/>
              <a:t>Promotion mix</a:t>
            </a:r>
          </a:p>
          <a:p>
            <a:pPr>
              <a:buFont typeface="Wingdings" pitchFamily="2" charset="2"/>
              <a:buChar char="ü"/>
            </a:pPr>
            <a:r>
              <a:rPr lang="en-US" dirty="0"/>
              <a:t>Product distribution </a:t>
            </a:r>
          </a:p>
          <a:p>
            <a:pPr>
              <a:buFont typeface="Wingdings" pitchFamily="2" charset="2"/>
              <a:buChar char="ü"/>
            </a:pPr>
            <a:r>
              <a:rPr lang="en-US" dirty="0"/>
              <a:t>Product packaging</a:t>
            </a:r>
          </a:p>
          <a:p>
            <a:pPr>
              <a:buFont typeface="Wingdings" pitchFamily="2" charset="2"/>
              <a:buChar char="ü"/>
            </a:pPr>
            <a:r>
              <a:rPr lang="en-US" dirty="0"/>
              <a:t>Product positioning</a:t>
            </a:r>
          </a:p>
          <a:p>
            <a:pPr>
              <a:buFont typeface="Wingdings" pitchFamily="2" charset="2"/>
              <a:buChar char="ü"/>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F42799-02B9-42D1-8FD2-04EF4070ED93}"/>
              </a:ext>
            </a:extLst>
          </p:cNvPr>
          <p:cNvSpPr>
            <a:spLocks noGrp="1"/>
          </p:cNvSpPr>
          <p:nvPr>
            <p:ph idx="1"/>
          </p:nvPr>
        </p:nvSpPr>
        <p:spPr>
          <a:xfrm>
            <a:off x="838200" y="408373"/>
            <a:ext cx="10515600" cy="5768590"/>
          </a:xfrm>
        </p:spPr>
        <p:txBody>
          <a:bodyPr/>
          <a:lstStyle/>
          <a:p>
            <a:r>
              <a:rPr lang="en-US" b="1" u="sng" dirty="0">
                <a:solidFill>
                  <a:srgbClr val="990033"/>
                </a:solidFill>
              </a:rPr>
              <a:t>Sales function</a:t>
            </a:r>
          </a:p>
          <a:p>
            <a:pPr>
              <a:buFont typeface="Wingdings" pitchFamily="2" charset="2"/>
              <a:buChar char="Ø"/>
            </a:pPr>
            <a:r>
              <a:rPr lang="en-US" dirty="0"/>
              <a:t>The sales activities are performed by sales department.</a:t>
            </a:r>
          </a:p>
          <a:p>
            <a:pPr>
              <a:buFont typeface="Wingdings" pitchFamily="2" charset="2"/>
              <a:buChar char="Ø"/>
            </a:pPr>
            <a:r>
              <a:rPr lang="en-US" dirty="0"/>
              <a:t>Sales </a:t>
            </a:r>
            <a:r>
              <a:rPr lang="en-US" dirty="0" err="1"/>
              <a:t>deptmt</a:t>
            </a:r>
            <a:r>
              <a:rPr lang="en-US" dirty="0"/>
              <a:t> is involved in selling the product &amp; services offered by business.</a:t>
            </a:r>
          </a:p>
          <a:p>
            <a:pPr>
              <a:buFont typeface="Wingdings" pitchFamily="2" charset="2"/>
              <a:buChar char="Ø"/>
            </a:pPr>
            <a:r>
              <a:rPr lang="en-US" dirty="0"/>
              <a:t>Visit &amp; talk to customer.</a:t>
            </a:r>
          </a:p>
          <a:p>
            <a:pPr>
              <a:buFont typeface="Wingdings" pitchFamily="2" charset="2"/>
              <a:buChar char="Ø"/>
            </a:pPr>
            <a:r>
              <a:rPr lang="en-US" dirty="0"/>
              <a:t>It works in close co-ordination with the marketing department.</a:t>
            </a:r>
          </a:p>
          <a:p>
            <a:pPr>
              <a:buFont typeface="Wingdings" pitchFamily="2" charset="2"/>
              <a:buChar char="Ø"/>
            </a:pPr>
            <a:r>
              <a:rPr lang="en-US" dirty="0"/>
              <a:t>It receives or books order from dealers or customers &amp; distributes the goods through the distribution channels</a:t>
            </a:r>
          </a:p>
          <a:p>
            <a:pPr>
              <a:buFont typeface="Wingdings" pitchFamily="2" charset="2"/>
              <a:buChar char="Ø"/>
            </a:pPr>
            <a:r>
              <a:rPr lang="en-US" dirty="0"/>
              <a:t>The department may  undertakes follow up of sales in case of consumer durables or industrial goods.</a:t>
            </a:r>
          </a:p>
          <a:p>
            <a:pPr>
              <a:buFont typeface="Wingdings" pitchFamily="2" charset="2"/>
              <a:buChar char="Ø"/>
            </a:pPr>
            <a:r>
              <a:rPr lang="en-US" dirty="0"/>
              <a:t>Keep customer informed about new products and services</a:t>
            </a:r>
          </a:p>
          <a:p>
            <a:pPr>
              <a:buFont typeface="Wingdings" pitchFamily="2" charset="2"/>
              <a:buChar char="Ø"/>
            </a:pPr>
            <a:r>
              <a:rPr lang="en-US" dirty="0"/>
              <a:t>Keeps record of how much has been sold.</a:t>
            </a:r>
          </a:p>
          <a:p>
            <a:endParaRPr lang="en-IN" dirty="0"/>
          </a:p>
        </p:txBody>
      </p:sp>
    </p:spTree>
    <p:extLst>
      <p:ext uri="{BB962C8B-B14F-4D97-AF65-F5344CB8AC3E}">
        <p14:creationId xmlns:p14="http://schemas.microsoft.com/office/powerpoint/2010/main" val="6113964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228600"/>
            <a:ext cx="8686800" cy="6477000"/>
          </a:xfrm>
        </p:spPr>
        <p:txBody>
          <a:bodyPr>
            <a:normAutofit lnSpcReduction="10000"/>
          </a:bodyPr>
          <a:lstStyle/>
          <a:p>
            <a:r>
              <a:rPr lang="en-US" b="1" u="sng" dirty="0">
                <a:solidFill>
                  <a:srgbClr val="990033"/>
                </a:solidFill>
              </a:rPr>
              <a:t>Finance  function</a:t>
            </a:r>
          </a:p>
          <a:p>
            <a:pPr>
              <a:buFont typeface="Wingdings" pitchFamily="2" charset="2"/>
              <a:buChar char="Ø"/>
            </a:pPr>
            <a:r>
              <a:rPr lang="en-US" dirty="0"/>
              <a:t>Finance is considered as the life line of modern business.</a:t>
            </a:r>
          </a:p>
          <a:p>
            <a:pPr>
              <a:buFont typeface="Wingdings" pitchFamily="2" charset="2"/>
              <a:buChar char="Ø"/>
            </a:pPr>
            <a:r>
              <a:rPr lang="en-US" dirty="0"/>
              <a:t>Every business firm, large or small requires finance for the efficient conduct of its activities.</a:t>
            </a:r>
          </a:p>
          <a:p>
            <a:pPr>
              <a:buFont typeface="Wingdings" pitchFamily="2" charset="2"/>
              <a:buChar char="Ø"/>
            </a:pPr>
            <a:r>
              <a:rPr lang="en-US" dirty="0"/>
              <a:t>It is concerned with planning obtaining, utilizing, &amp; controlling  of funds in a business.</a:t>
            </a:r>
          </a:p>
          <a:p>
            <a:pPr>
              <a:buFont typeface="Wingdings" pitchFamily="2" charset="2"/>
              <a:buChar char="Ø"/>
            </a:pPr>
            <a:r>
              <a:rPr lang="en-US" dirty="0"/>
              <a:t>It </a:t>
            </a:r>
            <a:r>
              <a:rPr lang="en-US" dirty="0" err="1"/>
              <a:t>impt</a:t>
            </a:r>
            <a:r>
              <a:rPr lang="en-US" dirty="0"/>
              <a:t> functions are</a:t>
            </a:r>
          </a:p>
          <a:p>
            <a:pPr>
              <a:buFont typeface="Wingdings" pitchFamily="2" charset="2"/>
              <a:buChar char="ü"/>
            </a:pPr>
            <a:r>
              <a:rPr lang="en-US" dirty="0"/>
              <a:t>Determining the right sources of funds</a:t>
            </a:r>
          </a:p>
          <a:p>
            <a:pPr>
              <a:buFont typeface="Wingdings" pitchFamily="2" charset="2"/>
              <a:buChar char="ü"/>
            </a:pPr>
            <a:r>
              <a:rPr lang="en-US" dirty="0"/>
              <a:t>Application of funds</a:t>
            </a:r>
          </a:p>
          <a:p>
            <a:pPr>
              <a:buFont typeface="Wingdings" pitchFamily="2" charset="2"/>
              <a:buChar char="ü"/>
            </a:pPr>
            <a:r>
              <a:rPr lang="en-US" dirty="0"/>
              <a:t>Proper </a:t>
            </a:r>
            <a:r>
              <a:rPr lang="en-US" dirty="0" err="1"/>
              <a:t>mngt</a:t>
            </a:r>
            <a:r>
              <a:rPr lang="en-US" dirty="0"/>
              <a:t> of working capital.</a:t>
            </a:r>
          </a:p>
          <a:p>
            <a:pPr>
              <a:buFont typeface="Wingdings" pitchFamily="2" charset="2"/>
              <a:buChar char="ü"/>
            </a:pPr>
            <a:r>
              <a:rPr lang="en-US" dirty="0"/>
              <a:t>Proper </a:t>
            </a:r>
            <a:r>
              <a:rPr lang="en-US" dirty="0" err="1"/>
              <a:t>mngt</a:t>
            </a:r>
            <a:r>
              <a:rPr lang="en-US" dirty="0"/>
              <a:t> of fixed capital. </a:t>
            </a:r>
          </a:p>
          <a:p>
            <a:pPr>
              <a:buFont typeface="Wingdings" pitchFamily="2" charset="2"/>
              <a:buChar char="ü"/>
            </a:pPr>
            <a:r>
              <a:rPr lang="en-US" dirty="0"/>
              <a:t>Monitoring income / revenue</a:t>
            </a:r>
          </a:p>
          <a:p>
            <a:pPr>
              <a:buFont typeface="Wingdings" pitchFamily="2" charset="2"/>
              <a:buChar char="ü"/>
            </a:pPr>
            <a:r>
              <a:rPr lang="en-US" dirty="0"/>
              <a:t>Monitoring expenditure </a:t>
            </a:r>
          </a:p>
          <a:p>
            <a:pPr>
              <a:buFont typeface="Wingdings" pitchFamily="2" charset="2"/>
              <a:buChar char="ü"/>
            </a:pPr>
            <a:r>
              <a:rPr lang="en-US" dirty="0"/>
              <a:t>Preparing accounts </a:t>
            </a:r>
            <a:r>
              <a:rPr lang="en-US" dirty="0" err="1"/>
              <a:t>etc</a:t>
            </a:r>
            <a:endParaRPr lang="en-US" dirty="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228600"/>
            <a:ext cx="8839200" cy="6477000"/>
          </a:xfrm>
        </p:spPr>
        <p:txBody>
          <a:bodyPr/>
          <a:lstStyle/>
          <a:p>
            <a:r>
              <a:rPr lang="en-US" b="1" u="sng" dirty="0">
                <a:solidFill>
                  <a:srgbClr val="990033"/>
                </a:solidFill>
              </a:rPr>
              <a:t>Human Resource management(HRM)</a:t>
            </a:r>
          </a:p>
          <a:p>
            <a:pPr>
              <a:buFont typeface="Wingdings" pitchFamily="2" charset="2"/>
              <a:buChar char="Ø"/>
            </a:pPr>
            <a:r>
              <a:rPr lang="en-US" dirty="0"/>
              <a:t>It is concerned with management of people in the </a:t>
            </a:r>
            <a:r>
              <a:rPr lang="en-US" dirty="0" err="1"/>
              <a:t>organisation</a:t>
            </a:r>
            <a:r>
              <a:rPr lang="en-US" dirty="0"/>
              <a:t>.</a:t>
            </a:r>
          </a:p>
          <a:p>
            <a:pPr>
              <a:buFont typeface="Wingdings" pitchFamily="2" charset="2"/>
              <a:buChar char="Ø"/>
            </a:pPr>
            <a:r>
              <a:rPr lang="en-US" dirty="0"/>
              <a:t>The success &amp; survival of the firm depends upon the quality of people.</a:t>
            </a:r>
          </a:p>
          <a:p>
            <a:pPr>
              <a:buFont typeface="Wingdings" pitchFamily="2" charset="2"/>
              <a:buChar char="Ø"/>
            </a:pPr>
            <a:r>
              <a:rPr lang="en-US" dirty="0"/>
              <a:t>It involves the following activity</a:t>
            </a:r>
          </a:p>
          <a:p>
            <a:pPr>
              <a:buFont typeface="Wingdings" pitchFamily="2" charset="2"/>
              <a:buChar char="ü"/>
            </a:pPr>
            <a:r>
              <a:rPr lang="en-US" dirty="0"/>
              <a:t>Manpower planning </a:t>
            </a:r>
          </a:p>
          <a:p>
            <a:pPr>
              <a:buFont typeface="Wingdings" pitchFamily="2" charset="2"/>
              <a:buChar char="ü"/>
            </a:pPr>
            <a:r>
              <a:rPr lang="en-US" dirty="0"/>
              <a:t>Recruitment &amp; selection</a:t>
            </a:r>
          </a:p>
          <a:p>
            <a:pPr>
              <a:buFont typeface="Wingdings" pitchFamily="2" charset="2"/>
              <a:buChar char="ü"/>
            </a:pPr>
            <a:r>
              <a:rPr lang="en-US" dirty="0"/>
              <a:t>Training of manpower</a:t>
            </a:r>
          </a:p>
          <a:p>
            <a:pPr>
              <a:buFont typeface="Wingdings" pitchFamily="2" charset="2"/>
              <a:buChar char="ü"/>
            </a:pPr>
            <a:r>
              <a:rPr lang="en-US" dirty="0"/>
              <a:t>Performance appraisal</a:t>
            </a:r>
          </a:p>
          <a:p>
            <a:pPr>
              <a:buFont typeface="Wingdings" pitchFamily="2" charset="2"/>
              <a:buChar char="ü"/>
            </a:pPr>
            <a:r>
              <a:rPr lang="en-US" dirty="0"/>
              <a:t>Promotion &amp; transfers</a:t>
            </a:r>
          </a:p>
          <a:p>
            <a:pPr>
              <a:buFont typeface="Wingdings" pitchFamily="2" charset="2"/>
              <a:buChar char="ü"/>
            </a:pPr>
            <a:r>
              <a:rPr lang="en-US" dirty="0"/>
              <a:t>Compensation to employees. </a:t>
            </a:r>
          </a:p>
          <a:p>
            <a:pPr>
              <a:buFont typeface="Wingdings" pitchFamily="2" charset="2"/>
              <a:buChar char="Ø"/>
            </a:pPr>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714DF-7D17-4320-A9AD-3ABF03FB73BB}"/>
              </a:ext>
            </a:extLst>
          </p:cNvPr>
          <p:cNvSpPr>
            <a:spLocks noGrp="1"/>
          </p:cNvSpPr>
          <p:nvPr>
            <p:ph type="title"/>
          </p:nvPr>
        </p:nvSpPr>
        <p:spPr/>
        <p:txBody>
          <a:bodyPr/>
          <a:lstStyle/>
          <a:p>
            <a:r>
              <a:rPr lang="en-US" b="1" i="1" u="sng" dirty="0">
                <a:solidFill>
                  <a:srgbClr val="00B050"/>
                </a:solidFill>
                <a:effectLst>
                  <a:outerShdw blurRad="38100" dist="38100" dir="2700000" algn="tl">
                    <a:srgbClr val="000000">
                      <a:alpha val="43137"/>
                    </a:srgbClr>
                  </a:outerShdw>
                </a:effectLst>
              </a:rPr>
              <a:t>Concept  of  Business</a:t>
            </a:r>
            <a:endParaRPr lang="en-IN" b="1" i="1" u="sng" dirty="0">
              <a:solidFill>
                <a:srgbClr val="00B05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FF76F39-D0B1-47EB-92A6-4CBF8198801D}"/>
              </a:ext>
            </a:extLst>
          </p:cNvPr>
          <p:cNvSpPr>
            <a:spLocks noGrp="1"/>
          </p:cNvSpPr>
          <p:nvPr>
            <p:ph idx="1"/>
          </p:nvPr>
        </p:nvSpPr>
        <p:spPr/>
        <p:txBody>
          <a:bodyPr>
            <a:normAutofit lnSpcReduction="10000"/>
          </a:bodyPr>
          <a:lstStyle/>
          <a:p>
            <a:endParaRPr lang="en-US" dirty="0"/>
          </a:p>
          <a:p>
            <a:r>
              <a:rPr lang="en-US" dirty="0"/>
              <a:t>Business is activity  relating to production and  distribution of goods and services for economic gain  (profit).</a:t>
            </a:r>
          </a:p>
          <a:p>
            <a:r>
              <a:rPr lang="en-US" dirty="0"/>
              <a:t>It is called commercial activity. It is the activity of producing and distributing the  goods and services for money </a:t>
            </a:r>
          </a:p>
          <a:p>
            <a:r>
              <a:rPr lang="en-US" dirty="0"/>
              <a:t>In simple language  business means to get something or produce something at low cost and sell it at higher cost </a:t>
            </a:r>
          </a:p>
          <a:p>
            <a:r>
              <a:rPr lang="en-US" dirty="0"/>
              <a:t>The only purpose of  business is to earn profit</a:t>
            </a:r>
          </a:p>
          <a:p>
            <a:r>
              <a:rPr lang="en-US" dirty="0"/>
              <a:t>It is a human activity directed towards producing  or acquiring wealth through buying and selling </a:t>
            </a:r>
            <a:r>
              <a:rPr lang="en-US" dirty="0" err="1"/>
              <a:t>acivities</a:t>
            </a:r>
            <a:r>
              <a:rPr lang="en-US" dirty="0"/>
              <a:t>.</a:t>
            </a:r>
            <a:endParaRPr lang="en-IN" dirty="0"/>
          </a:p>
        </p:txBody>
      </p:sp>
    </p:spTree>
    <p:extLst>
      <p:ext uri="{BB962C8B-B14F-4D97-AF65-F5344CB8AC3E}">
        <p14:creationId xmlns:p14="http://schemas.microsoft.com/office/powerpoint/2010/main" val="39117586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52400"/>
            <a:ext cx="8763000" cy="6553200"/>
          </a:xfrm>
        </p:spPr>
        <p:txBody>
          <a:bodyPr>
            <a:normAutofit/>
          </a:bodyPr>
          <a:lstStyle/>
          <a:p>
            <a:r>
              <a:rPr lang="en-US" b="1" u="sng" dirty="0">
                <a:solidFill>
                  <a:srgbClr val="990033"/>
                </a:solidFill>
              </a:rPr>
              <a:t>Research &amp; development</a:t>
            </a:r>
          </a:p>
          <a:p>
            <a:pPr>
              <a:buFont typeface="Wingdings" pitchFamily="2" charset="2"/>
              <a:buChar char="Ø"/>
            </a:pPr>
            <a:r>
              <a:rPr lang="en-US" dirty="0"/>
              <a:t>Now a days large firm set up separate department to look after R&amp;D activities.</a:t>
            </a:r>
          </a:p>
          <a:p>
            <a:pPr>
              <a:buFont typeface="Wingdings" pitchFamily="2" charset="2"/>
              <a:buChar char="Ø"/>
            </a:pPr>
            <a:r>
              <a:rPr lang="en-US" dirty="0"/>
              <a:t>R&amp;D department plays an </a:t>
            </a:r>
            <a:r>
              <a:rPr lang="en-US" dirty="0" err="1"/>
              <a:t>impt</a:t>
            </a:r>
            <a:r>
              <a:rPr lang="en-US" dirty="0"/>
              <a:t> role in product modifications &amp; product development</a:t>
            </a:r>
          </a:p>
          <a:p>
            <a:pPr>
              <a:buFont typeface="Wingdings" pitchFamily="2" charset="2"/>
              <a:buChar char="Ø"/>
            </a:pPr>
            <a:r>
              <a:rPr lang="en-US" dirty="0"/>
              <a:t>In today’s business firms needs to allocate a good amount of money  for R&amp;D activities.</a:t>
            </a:r>
          </a:p>
          <a:p>
            <a:pPr>
              <a:buFont typeface="Wingdings" pitchFamily="2" charset="2"/>
              <a:buChar char="Ø"/>
            </a:pPr>
            <a:r>
              <a:rPr lang="en-US" dirty="0"/>
              <a:t>At present in India the R&amp;D expenditure is very negligible.</a:t>
            </a:r>
          </a:p>
          <a:p>
            <a:pPr>
              <a:buFont typeface="Wingdings" pitchFamily="2" charset="2"/>
              <a:buChar char="Ø"/>
            </a:pPr>
            <a:r>
              <a:rPr lang="en-US" dirty="0"/>
              <a:t>Even large firms in India allocates hardly </a:t>
            </a:r>
            <a:r>
              <a:rPr lang="en-US" sz="3200" dirty="0"/>
              <a:t>1</a:t>
            </a:r>
            <a:r>
              <a:rPr lang="en-US" dirty="0"/>
              <a:t> %  of their sales revenue towards R&amp;D activities.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1" y="125767"/>
            <a:ext cx="8760654" cy="6553200"/>
          </a:xfrm>
        </p:spPr>
        <p:txBody>
          <a:bodyPr/>
          <a:lstStyle/>
          <a:p>
            <a:r>
              <a:rPr lang="en-US" b="1" u="sng" dirty="0">
                <a:solidFill>
                  <a:srgbClr val="990033"/>
                </a:solidFill>
              </a:rPr>
              <a:t>Public relations</a:t>
            </a:r>
          </a:p>
          <a:p>
            <a:pPr>
              <a:buFont typeface="Wingdings" pitchFamily="2" charset="2"/>
              <a:buChar char="Ø"/>
            </a:pPr>
            <a:r>
              <a:rPr lang="en-US" dirty="0"/>
              <a:t> Large firms maintains separate department to look after public relations.</a:t>
            </a:r>
          </a:p>
          <a:p>
            <a:pPr>
              <a:buFont typeface="Wingdings" pitchFamily="2" charset="2"/>
              <a:buChar char="Ø"/>
            </a:pPr>
            <a:r>
              <a:rPr lang="en-US" dirty="0"/>
              <a:t>There is need to maintain good public relation with various sections of public.</a:t>
            </a:r>
          </a:p>
          <a:p>
            <a:pPr>
              <a:buFont typeface="Wingdings" pitchFamily="2" charset="2"/>
              <a:buChar char="Ø"/>
            </a:pPr>
            <a:r>
              <a:rPr lang="en-US" dirty="0"/>
              <a:t>This department may handles public queries, media queries or interviews, complaints from  NGOs, customers &amp; other authorities</a:t>
            </a:r>
          </a:p>
          <a:p>
            <a:pPr>
              <a:buFont typeface="Wingdings" pitchFamily="2" charset="2"/>
              <a:buChar char="Ø"/>
            </a:pPr>
            <a:r>
              <a:rPr lang="en-US" dirty="0"/>
              <a:t>It is the work of this department to manage corporate image of the firm &amp; to develop good relation with  various  section of the public.</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DB44CB-8294-406A-82FB-0676F43650F8}"/>
              </a:ext>
            </a:extLst>
          </p:cNvPr>
          <p:cNvSpPr>
            <a:spLocks noGrp="1"/>
          </p:cNvSpPr>
          <p:nvPr>
            <p:ph idx="1"/>
          </p:nvPr>
        </p:nvSpPr>
        <p:spPr>
          <a:xfrm>
            <a:off x="838200" y="275208"/>
            <a:ext cx="10515600" cy="5901755"/>
          </a:xfrm>
        </p:spPr>
        <p:txBody>
          <a:bodyPr/>
          <a:lstStyle/>
          <a:p>
            <a:r>
              <a:rPr lang="en-US" b="1" u="sng" dirty="0">
                <a:solidFill>
                  <a:srgbClr val="990033"/>
                </a:solidFill>
              </a:rPr>
              <a:t>Customer services</a:t>
            </a:r>
          </a:p>
          <a:p>
            <a:pPr>
              <a:buFont typeface="Wingdings" panose="05000000000000000000" pitchFamily="2" charset="2"/>
              <a:buChar char="Ø"/>
            </a:pPr>
            <a:r>
              <a:rPr lang="en-US" dirty="0"/>
              <a:t>Concerned with customer relationship . It includes the activities like</a:t>
            </a:r>
            <a:r>
              <a:rPr lang="en-US" b="1" u="sng" dirty="0">
                <a:solidFill>
                  <a:srgbClr val="990033"/>
                </a:solidFill>
              </a:rPr>
              <a:t> </a:t>
            </a:r>
          </a:p>
          <a:p>
            <a:pPr>
              <a:buFont typeface="Wingdings" panose="05000000000000000000" pitchFamily="2" charset="2"/>
              <a:buChar char="ü"/>
            </a:pPr>
            <a:r>
              <a:rPr lang="en-US" dirty="0"/>
              <a:t>Providing information</a:t>
            </a:r>
          </a:p>
          <a:p>
            <a:pPr>
              <a:buFont typeface="Wingdings" panose="05000000000000000000" pitchFamily="2" charset="2"/>
              <a:buChar char="ü"/>
            </a:pPr>
            <a:r>
              <a:rPr lang="en-US" dirty="0"/>
              <a:t>Giving advice</a:t>
            </a:r>
          </a:p>
          <a:p>
            <a:pPr>
              <a:buFont typeface="Wingdings" panose="05000000000000000000" pitchFamily="2" charset="2"/>
              <a:buChar char="ü"/>
            </a:pPr>
            <a:r>
              <a:rPr lang="en-US" dirty="0"/>
              <a:t>Providing credit facilities</a:t>
            </a:r>
          </a:p>
          <a:p>
            <a:pPr>
              <a:buFont typeface="Wingdings" panose="05000000000000000000" pitchFamily="2" charset="2"/>
              <a:buChar char="ü"/>
            </a:pPr>
            <a:r>
              <a:rPr lang="en-US" dirty="0"/>
              <a:t>Delivering goods</a:t>
            </a:r>
          </a:p>
          <a:p>
            <a:pPr>
              <a:buFont typeface="Wingdings" panose="05000000000000000000" pitchFamily="2" charset="2"/>
              <a:buChar char="ü"/>
            </a:pPr>
            <a:r>
              <a:rPr lang="en-US" dirty="0"/>
              <a:t>Providing after sales services </a:t>
            </a:r>
            <a:r>
              <a:rPr lang="en-US" dirty="0" err="1"/>
              <a:t>etc</a:t>
            </a:r>
            <a:endParaRPr lang="en-US" dirty="0"/>
          </a:p>
          <a:p>
            <a:endParaRPr lang="en-IN" dirty="0"/>
          </a:p>
        </p:txBody>
      </p:sp>
    </p:spTree>
    <p:extLst>
      <p:ext uri="{BB962C8B-B14F-4D97-AF65-F5344CB8AC3E}">
        <p14:creationId xmlns:p14="http://schemas.microsoft.com/office/powerpoint/2010/main" val="3899254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740" y="365125"/>
            <a:ext cx="10972060" cy="868871"/>
          </a:xfrm>
        </p:spPr>
        <p:txBody>
          <a:bodyPr/>
          <a:lstStyle/>
          <a:p>
            <a:r>
              <a:rPr lang="en-US" b="1" i="1" u="sng" dirty="0">
                <a:solidFill>
                  <a:srgbClr val="FF0000"/>
                </a:solidFill>
              </a:rPr>
              <a:t>Significance of business</a:t>
            </a:r>
          </a:p>
        </p:txBody>
      </p:sp>
      <p:sp>
        <p:nvSpPr>
          <p:cNvPr id="3" name="Content Placeholder 2"/>
          <p:cNvSpPr>
            <a:spLocks noGrp="1"/>
          </p:cNvSpPr>
          <p:nvPr>
            <p:ph idx="1"/>
          </p:nvPr>
        </p:nvSpPr>
        <p:spPr>
          <a:xfrm>
            <a:off x="381740" y="1171852"/>
            <a:ext cx="10972060" cy="5495277"/>
          </a:xfrm>
          <a:ln>
            <a:solidFill>
              <a:srgbClr val="FF0066"/>
            </a:solidFill>
          </a:ln>
        </p:spPr>
        <p:txBody>
          <a:bodyPr>
            <a:normAutofit fontScale="85000" lnSpcReduction="20000"/>
          </a:bodyPr>
          <a:lstStyle/>
          <a:p>
            <a:r>
              <a:rPr lang="en-US" dirty="0"/>
              <a:t>Business plays an </a:t>
            </a:r>
            <a:r>
              <a:rPr lang="en-US" dirty="0" err="1"/>
              <a:t>impt</a:t>
            </a:r>
            <a:r>
              <a:rPr lang="en-US" dirty="0"/>
              <a:t> role in any economy. It  Benefits to several sections of the  society.</a:t>
            </a:r>
          </a:p>
          <a:p>
            <a:r>
              <a:rPr lang="en-US" b="1" u="sng" dirty="0">
                <a:solidFill>
                  <a:srgbClr val="FF0066"/>
                </a:solidFill>
              </a:rPr>
              <a:t>Significance to business firm</a:t>
            </a:r>
          </a:p>
          <a:p>
            <a:pPr>
              <a:buFont typeface="Wingdings" pitchFamily="2" charset="2"/>
              <a:buChar char="Ø"/>
            </a:pPr>
            <a:r>
              <a:rPr lang="en-US" dirty="0"/>
              <a:t>Achievement of objective</a:t>
            </a:r>
          </a:p>
          <a:p>
            <a:pPr>
              <a:buFont typeface="Wingdings" pitchFamily="2" charset="2"/>
              <a:buChar char="Ø"/>
            </a:pPr>
            <a:r>
              <a:rPr lang="en-US" dirty="0"/>
              <a:t>Corporate image</a:t>
            </a:r>
          </a:p>
          <a:p>
            <a:pPr>
              <a:buFont typeface="Wingdings" pitchFamily="2" charset="2"/>
              <a:buChar char="Ø"/>
            </a:pPr>
            <a:r>
              <a:rPr lang="en-US" dirty="0"/>
              <a:t>Customer satisfaction</a:t>
            </a:r>
          </a:p>
          <a:p>
            <a:pPr>
              <a:buFont typeface="Wingdings" pitchFamily="2" charset="2"/>
              <a:buChar char="Ø"/>
            </a:pPr>
            <a:r>
              <a:rPr lang="en-US" dirty="0"/>
              <a:t>Competitive Advantage</a:t>
            </a:r>
          </a:p>
          <a:p>
            <a:pPr>
              <a:buFont typeface="Wingdings" pitchFamily="2" charset="2"/>
              <a:buChar char="Ø"/>
            </a:pPr>
            <a:r>
              <a:rPr lang="en-US" dirty="0"/>
              <a:t>Efficiency of business</a:t>
            </a:r>
          </a:p>
          <a:p>
            <a:pPr>
              <a:buFont typeface="Wingdings" pitchFamily="2" charset="2"/>
              <a:buChar char="Ø"/>
            </a:pPr>
            <a:r>
              <a:rPr lang="en-US" dirty="0"/>
              <a:t>Expansion of business</a:t>
            </a:r>
          </a:p>
          <a:p>
            <a:pPr>
              <a:buFont typeface="Wingdings" pitchFamily="2" charset="2"/>
              <a:buChar char="Ø"/>
            </a:pPr>
            <a:r>
              <a:rPr lang="en-US" dirty="0"/>
              <a:t>Economies of scale</a:t>
            </a:r>
          </a:p>
          <a:p>
            <a:pPr>
              <a:buFont typeface="Wingdings" pitchFamily="2" charset="2"/>
              <a:buChar char="Ø"/>
            </a:pPr>
            <a:r>
              <a:rPr lang="en-US" dirty="0"/>
              <a:t>Optimum utilization of resources</a:t>
            </a:r>
          </a:p>
          <a:p>
            <a:pPr>
              <a:buFont typeface="Wingdings" pitchFamily="2" charset="2"/>
              <a:buChar char="Ø"/>
            </a:pPr>
            <a:r>
              <a:rPr lang="en-US" dirty="0"/>
              <a:t>Research &amp; development</a:t>
            </a:r>
          </a:p>
          <a:p>
            <a:pPr>
              <a:buFont typeface="Wingdings" pitchFamily="2" charset="2"/>
              <a:buChar char="Ø"/>
            </a:pPr>
            <a:r>
              <a:rPr lang="en-US" dirty="0"/>
              <a:t>Enhance relations with society</a:t>
            </a:r>
          </a:p>
          <a:p>
            <a:pPr>
              <a:buFont typeface="Wingdings" pitchFamily="2" charset="2"/>
              <a:buChar char="Ø"/>
            </a:pPr>
            <a:r>
              <a:rPr lang="en-US" dirty="0"/>
              <a:t>Social status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9519F8-0B72-4006-8101-E9F4185936DB}"/>
              </a:ext>
            </a:extLst>
          </p:cNvPr>
          <p:cNvSpPr>
            <a:spLocks noGrp="1"/>
          </p:cNvSpPr>
          <p:nvPr>
            <p:ph idx="1"/>
          </p:nvPr>
        </p:nvSpPr>
        <p:spPr>
          <a:xfrm>
            <a:off x="275207" y="204186"/>
            <a:ext cx="11700769" cy="6400800"/>
          </a:xfrm>
        </p:spPr>
        <p:txBody>
          <a:bodyPr/>
          <a:lstStyle/>
          <a:p>
            <a:r>
              <a:rPr lang="en-US" sz="3200" b="1" i="1" u="sng" dirty="0">
                <a:solidFill>
                  <a:srgbClr val="FFC000"/>
                </a:solidFill>
                <a:effectLst>
                  <a:outerShdw blurRad="38100" dist="38100" dir="2700000" algn="tl">
                    <a:srgbClr val="000000">
                      <a:alpha val="43137"/>
                    </a:srgbClr>
                  </a:outerShdw>
                </a:effectLst>
              </a:rPr>
              <a:t>Achievement of objective</a:t>
            </a:r>
          </a:p>
          <a:p>
            <a:pPr>
              <a:buFont typeface="Wingdings" panose="05000000000000000000" pitchFamily="2" charset="2"/>
              <a:buChar char="Ø"/>
            </a:pPr>
            <a:r>
              <a:rPr lang="en-US" dirty="0"/>
              <a:t>Sound business helps the firm to achieve  its objective</a:t>
            </a:r>
          </a:p>
          <a:p>
            <a:pPr>
              <a:buFont typeface="Wingdings" panose="05000000000000000000" pitchFamily="2" charset="2"/>
              <a:buChar char="Ø"/>
            </a:pPr>
            <a:r>
              <a:rPr lang="en-IN" dirty="0"/>
              <a:t>By producing quality goods &amp; services  providing proper after sales services  that  satisfies customers requirements, a firm can achieve its various objective</a:t>
            </a:r>
          </a:p>
          <a:p>
            <a:pPr>
              <a:buFont typeface="Wingdings" panose="05000000000000000000" pitchFamily="2" charset="2"/>
              <a:buChar char="Ø"/>
            </a:pPr>
            <a:r>
              <a:rPr lang="en-IN" dirty="0"/>
              <a:t>Increase in sales, increase in Market share, increase on profit, growth &amp; expansion, improve corporate image etc</a:t>
            </a:r>
          </a:p>
          <a:p>
            <a:pPr marL="0" indent="0">
              <a:buNone/>
            </a:pPr>
            <a:endParaRPr lang="en-IN" dirty="0"/>
          </a:p>
          <a:p>
            <a:r>
              <a:rPr lang="en-IN" sz="3200" b="1" i="1" u="sng" dirty="0">
                <a:solidFill>
                  <a:srgbClr val="FFC000"/>
                </a:solidFill>
                <a:effectLst>
                  <a:outerShdw blurRad="38100" dist="38100" dir="2700000" algn="tl">
                    <a:srgbClr val="000000">
                      <a:alpha val="43137"/>
                    </a:srgbClr>
                  </a:outerShdw>
                </a:effectLst>
              </a:rPr>
              <a:t>Corporate  image</a:t>
            </a:r>
          </a:p>
          <a:p>
            <a:pPr>
              <a:buFont typeface="Wingdings" panose="05000000000000000000" pitchFamily="2" charset="2"/>
              <a:buChar char="Ø"/>
            </a:pPr>
            <a:r>
              <a:rPr lang="en-IN" dirty="0"/>
              <a:t>Good practices such as R&amp;D, effective after sales service, fulfilling CSR responsibility</a:t>
            </a:r>
          </a:p>
          <a:p>
            <a:pPr>
              <a:buFont typeface="Wingdings" panose="05000000000000000000" pitchFamily="2" charset="2"/>
              <a:buChar char="Ø"/>
            </a:pPr>
            <a:r>
              <a:rPr lang="en-IN" dirty="0"/>
              <a:t>Helps firm to develop good corporate image in minds of stake holders</a:t>
            </a:r>
          </a:p>
        </p:txBody>
      </p:sp>
    </p:spTree>
    <p:extLst>
      <p:ext uri="{BB962C8B-B14F-4D97-AF65-F5344CB8AC3E}">
        <p14:creationId xmlns:p14="http://schemas.microsoft.com/office/powerpoint/2010/main" val="1550618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6480C6-B34F-4EC7-BDE7-9B80134F0EAC}"/>
              </a:ext>
            </a:extLst>
          </p:cNvPr>
          <p:cNvSpPr>
            <a:spLocks noGrp="1"/>
          </p:cNvSpPr>
          <p:nvPr>
            <p:ph idx="1"/>
          </p:nvPr>
        </p:nvSpPr>
        <p:spPr>
          <a:xfrm>
            <a:off x="221941" y="239696"/>
            <a:ext cx="11691891" cy="6312023"/>
          </a:xfrm>
        </p:spPr>
        <p:txBody>
          <a:bodyPr/>
          <a:lstStyle/>
          <a:p>
            <a:r>
              <a:rPr lang="en-US" sz="3200" b="1" i="1" u="sng" dirty="0">
                <a:solidFill>
                  <a:srgbClr val="FFC000"/>
                </a:solidFill>
                <a:effectLst>
                  <a:outerShdw blurRad="38100" dist="38100" dir="2700000" algn="tl">
                    <a:srgbClr val="000000">
                      <a:alpha val="43137"/>
                    </a:srgbClr>
                  </a:outerShdw>
                </a:effectLst>
              </a:rPr>
              <a:t>Customer satisfaction</a:t>
            </a:r>
          </a:p>
          <a:p>
            <a:pPr>
              <a:buFont typeface="Wingdings" panose="05000000000000000000" pitchFamily="2" charset="2"/>
              <a:buChar char="Ø"/>
            </a:pPr>
            <a:r>
              <a:rPr lang="en-US" dirty="0"/>
              <a:t>Timely &amp; effective after sales service</a:t>
            </a:r>
          </a:p>
          <a:p>
            <a:pPr>
              <a:buFont typeface="Wingdings" panose="05000000000000000000" pitchFamily="2" charset="2"/>
              <a:buChar char="Ø"/>
            </a:pPr>
            <a:r>
              <a:rPr lang="en-US" dirty="0"/>
              <a:t>Good quality products</a:t>
            </a:r>
          </a:p>
          <a:p>
            <a:pPr>
              <a:buFont typeface="Wingdings" panose="05000000000000000000" pitchFamily="2" charset="2"/>
              <a:buChar char="Ø"/>
            </a:pPr>
            <a:r>
              <a:rPr lang="en-US" dirty="0"/>
              <a:t>Maintaining good customer relationship</a:t>
            </a:r>
          </a:p>
          <a:p>
            <a:pPr>
              <a:buFont typeface="Wingdings" panose="05000000000000000000" pitchFamily="2" charset="2"/>
              <a:buChar char="Ø"/>
            </a:pPr>
            <a:r>
              <a:rPr lang="en-US" dirty="0"/>
              <a:t>Effective sales promotion activities</a:t>
            </a:r>
          </a:p>
          <a:p>
            <a:pPr marL="0" indent="0">
              <a:buNone/>
            </a:pPr>
            <a:endParaRPr lang="en-US" dirty="0"/>
          </a:p>
          <a:p>
            <a:r>
              <a:rPr lang="en-IN" sz="3200" b="1" i="1" u="sng" dirty="0">
                <a:solidFill>
                  <a:srgbClr val="FFC000"/>
                </a:solidFill>
                <a:effectLst>
                  <a:outerShdw blurRad="38100" dist="38100" dir="2700000" algn="tl">
                    <a:srgbClr val="000000">
                      <a:alpha val="43137"/>
                    </a:srgbClr>
                  </a:outerShdw>
                </a:effectLst>
              </a:rPr>
              <a:t>Competitive advantage</a:t>
            </a:r>
          </a:p>
          <a:p>
            <a:pPr>
              <a:buFont typeface="Wingdings" panose="05000000000000000000" pitchFamily="2" charset="2"/>
              <a:buChar char="Ø"/>
            </a:pPr>
            <a:r>
              <a:rPr lang="en-IN" dirty="0"/>
              <a:t>Innovation in products &amp; services enable a firm to gain competitive advantage in the market</a:t>
            </a:r>
          </a:p>
          <a:p>
            <a:pPr marL="0" indent="0">
              <a:buNone/>
            </a:pPr>
            <a:endParaRPr lang="en-IN" dirty="0"/>
          </a:p>
        </p:txBody>
      </p:sp>
    </p:spTree>
    <p:extLst>
      <p:ext uri="{BB962C8B-B14F-4D97-AF65-F5344CB8AC3E}">
        <p14:creationId xmlns:p14="http://schemas.microsoft.com/office/powerpoint/2010/main" val="1565130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34886C-7C82-4A3F-BCFA-47392D6BA277}"/>
              </a:ext>
            </a:extLst>
          </p:cNvPr>
          <p:cNvSpPr>
            <a:spLocks noGrp="1"/>
          </p:cNvSpPr>
          <p:nvPr>
            <p:ph idx="1"/>
          </p:nvPr>
        </p:nvSpPr>
        <p:spPr>
          <a:xfrm>
            <a:off x="248575" y="79898"/>
            <a:ext cx="11718524" cy="6471821"/>
          </a:xfrm>
        </p:spPr>
        <p:txBody>
          <a:bodyPr/>
          <a:lstStyle/>
          <a:p>
            <a:r>
              <a:rPr lang="en-IN" sz="3200" b="1" i="1" u="sng" dirty="0">
                <a:solidFill>
                  <a:srgbClr val="FFC000"/>
                </a:solidFill>
                <a:effectLst>
                  <a:outerShdw blurRad="38100" dist="38100" dir="2700000" algn="tl">
                    <a:srgbClr val="000000">
                      <a:alpha val="43137"/>
                    </a:srgbClr>
                  </a:outerShdw>
                </a:effectLst>
              </a:rPr>
              <a:t>Efficiency of business</a:t>
            </a:r>
          </a:p>
          <a:p>
            <a:pPr>
              <a:buFont typeface="Wingdings" panose="05000000000000000000" pitchFamily="2" charset="2"/>
              <a:buChar char="Ø"/>
            </a:pPr>
            <a:r>
              <a:rPr lang="en-IN" dirty="0"/>
              <a:t>Efficiency is relation between returns to costs.</a:t>
            </a:r>
          </a:p>
          <a:p>
            <a:pPr>
              <a:buFont typeface="Wingdings" panose="05000000000000000000" pitchFamily="2" charset="2"/>
              <a:buChar char="Ø"/>
            </a:pPr>
            <a:r>
              <a:rPr lang="en-IN" dirty="0"/>
              <a:t>A firm can be more  efficient when it gets higher returns at lower costs</a:t>
            </a:r>
          </a:p>
          <a:p>
            <a:pPr>
              <a:buFont typeface="Wingdings" panose="05000000000000000000" pitchFamily="2" charset="2"/>
              <a:buChar char="Ø"/>
            </a:pPr>
            <a:r>
              <a:rPr lang="en-IN" dirty="0"/>
              <a:t>With help of R&amp;D, Training &amp; development, Technology upgradation etc</a:t>
            </a:r>
          </a:p>
          <a:p>
            <a:pPr>
              <a:buFont typeface="Wingdings" panose="05000000000000000000" pitchFamily="2" charset="2"/>
              <a:buChar char="Ø"/>
            </a:pPr>
            <a:endParaRPr lang="en-IN" dirty="0"/>
          </a:p>
          <a:p>
            <a:pPr marL="0" indent="0">
              <a:buNone/>
            </a:pPr>
            <a:r>
              <a:rPr lang="en-IN" sz="3200" b="1" i="1" u="sng" dirty="0">
                <a:solidFill>
                  <a:srgbClr val="FFC000"/>
                </a:solidFill>
                <a:effectLst>
                  <a:outerShdw blurRad="38100" dist="38100" dir="2700000" algn="tl">
                    <a:srgbClr val="000000">
                      <a:alpha val="43137"/>
                    </a:srgbClr>
                  </a:outerShdw>
                </a:effectLst>
              </a:rPr>
              <a:t>Expansion of business:</a:t>
            </a:r>
          </a:p>
          <a:p>
            <a:pPr marL="0" indent="0">
              <a:buNone/>
            </a:pPr>
            <a:r>
              <a:rPr lang="en-IN" dirty="0"/>
              <a:t>Sound business practices helps a businessman to expand  his  business .</a:t>
            </a:r>
          </a:p>
          <a:p>
            <a:pPr marL="0" indent="0">
              <a:buNone/>
            </a:pPr>
            <a:r>
              <a:rPr lang="en-IN" dirty="0"/>
              <a:t>Business strategies includes- market development, product development, market penetration, merger &amp; takeover, Diversification of business etc</a:t>
            </a:r>
          </a:p>
        </p:txBody>
      </p:sp>
    </p:spTree>
    <p:extLst>
      <p:ext uri="{BB962C8B-B14F-4D97-AF65-F5344CB8AC3E}">
        <p14:creationId xmlns:p14="http://schemas.microsoft.com/office/powerpoint/2010/main" val="2311748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495BD6-D23C-41A2-9134-06C2C133BF68}"/>
              </a:ext>
            </a:extLst>
          </p:cNvPr>
          <p:cNvSpPr>
            <a:spLocks noGrp="1"/>
          </p:cNvSpPr>
          <p:nvPr>
            <p:ph idx="1"/>
          </p:nvPr>
        </p:nvSpPr>
        <p:spPr>
          <a:xfrm>
            <a:off x="355107" y="213064"/>
            <a:ext cx="11487705" cy="6409678"/>
          </a:xfrm>
        </p:spPr>
        <p:txBody>
          <a:bodyPr/>
          <a:lstStyle/>
          <a:p>
            <a:r>
              <a:rPr lang="en-US" sz="3200" b="1" i="1" u="sng" dirty="0">
                <a:solidFill>
                  <a:srgbClr val="FFC000"/>
                </a:solidFill>
                <a:effectLst>
                  <a:outerShdw blurRad="38100" dist="38100" dir="2700000" algn="tl">
                    <a:srgbClr val="000000">
                      <a:alpha val="43137"/>
                    </a:srgbClr>
                  </a:outerShdw>
                </a:effectLst>
              </a:rPr>
              <a:t>Economies of scale</a:t>
            </a:r>
          </a:p>
          <a:p>
            <a:pPr>
              <a:buFont typeface="Wingdings" panose="05000000000000000000" pitchFamily="2" charset="2"/>
              <a:buChar char="Ø"/>
            </a:pPr>
            <a:r>
              <a:rPr lang="en-US" dirty="0"/>
              <a:t>Firms get economies of scale such as economies of production on bulk purchase of materials, distribution cost reduces  </a:t>
            </a:r>
            <a:r>
              <a:rPr lang="en-US" dirty="0" err="1"/>
              <a:t>bcoz</a:t>
            </a:r>
            <a:r>
              <a:rPr lang="en-US" dirty="0"/>
              <a:t> of bulk shipment </a:t>
            </a:r>
          </a:p>
          <a:p>
            <a:r>
              <a:rPr lang="en-US" sz="3200" b="1" i="1" u="sng" dirty="0">
                <a:solidFill>
                  <a:srgbClr val="FFC000"/>
                </a:solidFill>
                <a:effectLst>
                  <a:outerShdw blurRad="38100" dist="38100" dir="2700000" algn="tl">
                    <a:srgbClr val="000000">
                      <a:alpha val="43137"/>
                    </a:srgbClr>
                  </a:outerShdw>
                </a:effectLst>
              </a:rPr>
              <a:t>Optimum utilization of resources</a:t>
            </a:r>
          </a:p>
          <a:p>
            <a:pPr>
              <a:buFont typeface="Wingdings" panose="05000000000000000000" pitchFamily="2" charset="2"/>
              <a:buChar char="Ø"/>
            </a:pPr>
            <a:r>
              <a:rPr lang="en-US" dirty="0"/>
              <a:t>A firm would be able to make optimum use of its resources only when it is in a position to  create dd for its goods &amp; services</a:t>
            </a:r>
          </a:p>
          <a:p>
            <a:r>
              <a:rPr lang="en-US" sz="3200" b="1" i="1" u="sng" dirty="0">
                <a:solidFill>
                  <a:srgbClr val="FFC000"/>
                </a:solidFill>
                <a:effectLst>
                  <a:outerShdw blurRad="38100" dist="38100" dir="2700000" algn="tl">
                    <a:srgbClr val="000000">
                      <a:alpha val="43137"/>
                    </a:srgbClr>
                  </a:outerShdw>
                </a:effectLst>
              </a:rPr>
              <a:t>Research &amp; development</a:t>
            </a:r>
          </a:p>
          <a:p>
            <a:pPr>
              <a:buFont typeface="Wingdings" panose="05000000000000000000" pitchFamily="2" charset="2"/>
              <a:buChar char="Ø"/>
            </a:pPr>
            <a:r>
              <a:rPr lang="en-US" dirty="0"/>
              <a:t>R&amp;D helps business to develop  new products</a:t>
            </a:r>
          </a:p>
          <a:p>
            <a:pPr>
              <a:buFont typeface="Wingdings" panose="05000000000000000000" pitchFamily="2" charset="2"/>
              <a:buChar char="Ø"/>
            </a:pPr>
            <a:r>
              <a:rPr lang="en-US" dirty="0"/>
              <a:t>Through marketing research, a firm can identify customer requirements. The market research findings can be used by product research &amp; development team to introduce new &amp; innovative  products. </a:t>
            </a:r>
            <a:endParaRPr lang="en-IN" dirty="0"/>
          </a:p>
        </p:txBody>
      </p:sp>
    </p:spTree>
    <p:extLst>
      <p:ext uri="{BB962C8B-B14F-4D97-AF65-F5344CB8AC3E}">
        <p14:creationId xmlns:p14="http://schemas.microsoft.com/office/powerpoint/2010/main" val="1206192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5DC5CA-8204-4639-A594-3E9D795F711D}"/>
              </a:ext>
            </a:extLst>
          </p:cNvPr>
          <p:cNvSpPr>
            <a:spLocks noGrp="1"/>
          </p:cNvSpPr>
          <p:nvPr>
            <p:ph idx="1"/>
          </p:nvPr>
        </p:nvSpPr>
        <p:spPr>
          <a:xfrm>
            <a:off x="301841" y="142043"/>
            <a:ext cx="11700769" cy="6551720"/>
          </a:xfrm>
        </p:spPr>
        <p:txBody>
          <a:bodyPr/>
          <a:lstStyle/>
          <a:p>
            <a:r>
              <a:rPr lang="en-US" sz="3200" b="1" i="1" u="sng" dirty="0">
                <a:solidFill>
                  <a:srgbClr val="FFC000"/>
                </a:solidFill>
                <a:effectLst>
                  <a:outerShdw blurRad="38100" dist="38100" dir="2700000" algn="tl">
                    <a:srgbClr val="000000">
                      <a:alpha val="43137"/>
                    </a:srgbClr>
                  </a:outerShdw>
                </a:effectLst>
              </a:rPr>
              <a:t>Relationships with society</a:t>
            </a:r>
          </a:p>
          <a:p>
            <a:pPr>
              <a:buFont typeface="Wingdings" panose="05000000000000000000" pitchFamily="2" charset="2"/>
              <a:buChar char="Ø"/>
            </a:pPr>
            <a:r>
              <a:rPr lang="en-US" dirty="0"/>
              <a:t>A firm needs to adopt sound business practices </a:t>
            </a:r>
          </a:p>
          <a:p>
            <a:pPr>
              <a:buFont typeface="Wingdings" panose="05000000000000000000" pitchFamily="2" charset="2"/>
              <a:buChar char="Ø"/>
            </a:pPr>
            <a:r>
              <a:rPr lang="en-US" dirty="0"/>
              <a:t>This would enable a firm to build , maintain  &amp; enhance relations with various     sections of the society.</a:t>
            </a:r>
          </a:p>
          <a:p>
            <a:pPr marL="0" indent="0">
              <a:buNone/>
            </a:pPr>
            <a:endParaRPr lang="en-US" dirty="0"/>
          </a:p>
          <a:p>
            <a:r>
              <a:rPr lang="en-US" sz="3200" b="1" i="1" u="sng" dirty="0">
                <a:solidFill>
                  <a:srgbClr val="FFC000"/>
                </a:solidFill>
                <a:effectLst>
                  <a:outerShdw blurRad="38100" dist="38100" dir="2700000" algn="tl">
                    <a:srgbClr val="000000">
                      <a:alpha val="43137"/>
                    </a:srgbClr>
                  </a:outerShdw>
                </a:effectLst>
              </a:rPr>
              <a:t>Social status</a:t>
            </a:r>
          </a:p>
          <a:p>
            <a:pPr>
              <a:buFont typeface="Wingdings" panose="05000000000000000000" pitchFamily="2" charset="2"/>
              <a:buChar char="Ø"/>
            </a:pPr>
            <a:r>
              <a:rPr lang="en-US" dirty="0"/>
              <a:t>Businessmen who undertake sound business practices, enjoys a better status in the society. </a:t>
            </a:r>
          </a:p>
          <a:p>
            <a:pPr>
              <a:buFont typeface="Wingdings" panose="05000000000000000000" pitchFamily="2" charset="2"/>
              <a:buChar char="Ø"/>
            </a:pPr>
            <a:r>
              <a:rPr lang="en-US" dirty="0"/>
              <a:t>Their presence motivates  &amp; influences members of the society to better their performance</a:t>
            </a:r>
            <a:endParaRPr lang="en-IN" dirty="0"/>
          </a:p>
        </p:txBody>
      </p:sp>
    </p:spTree>
    <p:extLst>
      <p:ext uri="{BB962C8B-B14F-4D97-AF65-F5344CB8AC3E}">
        <p14:creationId xmlns:p14="http://schemas.microsoft.com/office/powerpoint/2010/main" val="701956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128" y="228600"/>
            <a:ext cx="11505460" cy="6400800"/>
          </a:xfrm>
        </p:spPr>
        <p:txBody>
          <a:bodyPr>
            <a:normAutofit/>
          </a:bodyPr>
          <a:lstStyle/>
          <a:p>
            <a:r>
              <a:rPr lang="en-US" sz="3200" b="1" i="1" u="sng" dirty="0">
                <a:solidFill>
                  <a:srgbClr val="FF0066"/>
                </a:solidFill>
                <a:effectLst>
                  <a:outerShdw blurRad="38100" dist="38100" dir="2700000" algn="tl">
                    <a:srgbClr val="000000">
                      <a:alpha val="43137"/>
                    </a:srgbClr>
                  </a:outerShdw>
                </a:effectLst>
              </a:rPr>
              <a:t>Significance to Consumers</a:t>
            </a:r>
          </a:p>
          <a:p>
            <a:pPr marL="0" indent="0">
              <a:buNone/>
            </a:pPr>
            <a:endParaRPr lang="en-US" sz="3200" b="1" u="sng" dirty="0">
              <a:solidFill>
                <a:srgbClr val="FF0066"/>
              </a:solidFill>
            </a:endParaRPr>
          </a:p>
          <a:p>
            <a:pPr>
              <a:buFont typeface="Wingdings" pitchFamily="2" charset="2"/>
              <a:buChar char="Ø"/>
            </a:pPr>
            <a:r>
              <a:rPr lang="en-US" dirty="0"/>
              <a:t>Availability of quality goods  &amp; services</a:t>
            </a:r>
          </a:p>
          <a:p>
            <a:pPr>
              <a:buFont typeface="Wingdings" pitchFamily="2" charset="2"/>
              <a:buChar char="Ø"/>
            </a:pPr>
            <a:r>
              <a:rPr lang="en-US" dirty="0"/>
              <a:t>Goods at good prices</a:t>
            </a:r>
          </a:p>
          <a:p>
            <a:pPr>
              <a:buFont typeface="Wingdings" pitchFamily="2" charset="2"/>
              <a:buChar char="Ø"/>
            </a:pPr>
            <a:r>
              <a:rPr lang="en-US" dirty="0"/>
              <a:t>Better facilities &amp; Services</a:t>
            </a:r>
          </a:p>
          <a:p>
            <a:pPr>
              <a:buFont typeface="Wingdings" pitchFamily="2" charset="2"/>
              <a:buChar char="Ø"/>
            </a:pPr>
            <a:r>
              <a:rPr lang="en-US" dirty="0"/>
              <a:t>Customer satisfaction</a:t>
            </a:r>
          </a:p>
          <a:p>
            <a:pPr>
              <a:buFont typeface="Wingdings" pitchFamily="2" charset="2"/>
              <a:buChar char="Ø"/>
            </a:pPr>
            <a:r>
              <a:rPr lang="en-US" dirty="0"/>
              <a:t>Higher standard of living</a:t>
            </a:r>
          </a:p>
          <a:p>
            <a:pPr>
              <a:buFont typeface="Wingdings" pitchFamily="2" charset="2"/>
              <a:buChar char="Ø"/>
            </a:pPr>
            <a:r>
              <a:rPr lang="en-US" dirty="0"/>
              <a:t>Status to the customers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4885D2-23E9-4562-9B1B-1D1E5C0259E7}"/>
              </a:ext>
            </a:extLst>
          </p:cNvPr>
          <p:cNvSpPr>
            <a:spLocks noGrp="1"/>
          </p:cNvSpPr>
          <p:nvPr>
            <p:ph idx="1"/>
          </p:nvPr>
        </p:nvSpPr>
        <p:spPr>
          <a:xfrm>
            <a:off x="838200" y="168676"/>
            <a:ext cx="10515600" cy="6498454"/>
          </a:xfrm>
        </p:spPr>
        <p:txBody>
          <a:bodyPr/>
          <a:lstStyle/>
          <a:p>
            <a:pPr marL="0" indent="0">
              <a:buNone/>
            </a:pPr>
            <a:r>
              <a:rPr lang="en-US" dirty="0"/>
              <a:t>Definitions</a:t>
            </a:r>
          </a:p>
          <a:p>
            <a:pPr marL="0" indent="0">
              <a:buNone/>
            </a:pPr>
            <a:endParaRPr lang="en-US" dirty="0"/>
          </a:p>
          <a:p>
            <a:pPr marL="0" indent="0">
              <a:buNone/>
            </a:pPr>
            <a:r>
              <a:rPr lang="en-US" dirty="0"/>
              <a:t>“Business is an institution </a:t>
            </a:r>
            <a:r>
              <a:rPr lang="en-US" dirty="0" err="1"/>
              <a:t>organised</a:t>
            </a:r>
            <a:r>
              <a:rPr lang="en-US" dirty="0"/>
              <a:t>  and  operated to provide goods and services to society under the incentive of private gain.”</a:t>
            </a:r>
          </a:p>
          <a:p>
            <a:pPr>
              <a:buNone/>
            </a:pPr>
            <a:r>
              <a:rPr lang="en-US" dirty="0"/>
              <a:t>                                                               </a:t>
            </a:r>
            <a:r>
              <a:rPr lang="en-US" b="1" i="1" dirty="0" err="1"/>
              <a:t>B.O.Wheeler</a:t>
            </a:r>
            <a:endParaRPr lang="en-US" b="1" i="1" dirty="0"/>
          </a:p>
          <a:p>
            <a:pPr marL="0" indent="0">
              <a:buNone/>
            </a:pPr>
            <a:r>
              <a:rPr lang="en-US" b="1" i="1" dirty="0"/>
              <a:t>“</a:t>
            </a:r>
            <a:r>
              <a:rPr lang="en-US" i="1" dirty="0"/>
              <a:t>Business is an </a:t>
            </a:r>
            <a:r>
              <a:rPr lang="en-US" i="1" dirty="0" err="1"/>
              <a:t>organised</a:t>
            </a:r>
            <a:r>
              <a:rPr lang="en-US" i="1" dirty="0"/>
              <a:t> efforts by individual to produce goods &amp; services, to sell these goods &amp; services in market place, and to reap some reward for this effort”</a:t>
            </a:r>
          </a:p>
          <a:p>
            <a:pPr>
              <a:buNone/>
            </a:pPr>
            <a:r>
              <a:rPr lang="en-US" i="1" dirty="0"/>
              <a:t>                                                                 </a:t>
            </a:r>
            <a:r>
              <a:rPr lang="en-US" b="1" i="1" dirty="0"/>
              <a:t> Keith Davis.</a:t>
            </a:r>
          </a:p>
          <a:p>
            <a:pPr>
              <a:buNone/>
            </a:pPr>
            <a:r>
              <a:rPr lang="en-US" i="1" dirty="0"/>
              <a:t>The above definition are traditional definition as they emphasis on profit </a:t>
            </a:r>
            <a:r>
              <a:rPr lang="en-US" dirty="0"/>
              <a:t> </a:t>
            </a:r>
          </a:p>
          <a:p>
            <a:pPr marL="0" indent="0">
              <a:buNone/>
            </a:pPr>
            <a:endParaRPr lang="en-IN" dirty="0"/>
          </a:p>
        </p:txBody>
      </p:sp>
    </p:spTree>
    <p:extLst>
      <p:ext uri="{BB962C8B-B14F-4D97-AF65-F5344CB8AC3E}">
        <p14:creationId xmlns:p14="http://schemas.microsoft.com/office/powerpoint/2010/main" val="2157110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F1D8EF-43A0-4095-8880-53F18DFE53F3}"/>
              </a:ext>
            </a:extLst>
          </p:cNvPr>
          <p:cNvSpPr>
            <a:spLocks noGrp="1"/>
          </p:cNvSpPr>
          <p:nvPr>
            <p:ph idx="1"/>
          </p:nvPr>
        </p:nvSpPr>
        <p:spPr>
          <a:xfrm>
            <a:off x="248575" y="133165"/>
            <a:ext cx="11683013" cy="6498454"/>
          </a:xfrm>
        </p:spPr>
        <p:txBody>
          <a:bodyPr>
            <a:normAutofit/>
          </a:bodyPr>
          <a:lstStyle/>
          <a:p>
            <a:r>
              <a:rPr lang="en-US" sz="3200" b="1" i="1" u="sng" dirty="0">
                <a:solidFill>
                  <a:srgbClr val="FF0066"/>
                </a:solidFill>
                <a:effectLst>
                  <a:outerShdw blurRad="38100" dist="38100" dir="2700000" algn="tl">
                    <a:srgbClr val="000000">
                      <a:alpha val="43137"/>
                    </a:srgbClr>
                  </a:outerShdw>
                </a:effectLst>
              </a:rPr>
              <a:t>Significance to Society</a:t>
            </a:r>
          </a:p>
          <a:p>
            <a:pPr>
              <a:buFont typeface="Wingdings" pitchFamily="2" charset="2"/>
              <a:buChar char="Ø"/>
            </a:pPr>
            <a:endParaRPr lang="en-US" dirty="0"/>
          </a:p>
          <a:p>
            <a:pPr>
              <a:buFont typeface="Wingdings" pitchFamily="2" charset="2"/>
              <a:buChar char="Ø"/>
            </a:pPr>
            <a:r>
              <a:rPr lang="en-US" dirty="0"/>
              <a:t>Economic growth</a:t>
            </a:r>
          </a:p>
          <a:p>
            <a:pPr>
              <a:buFont typeface="Wingdings" pitchFamily="2" charset="2"/>
              <a:buChar char="Ø"/>
            </a:pPr>
            <a:r>
              <a:rPr lang="en-US" dirty="0"/>
              <a:t>Regional development</a:t>
            </a:r>
          </a:p>
          <a:p>
            <a:pPr>
              <a:buFont typeface="Wingdings" pitchFamily="2" charset="2"/>
              <a:buChar char="Ø"/>
            </a:pPr>
            <a:r>
              <a:rPr lang="en-US" dirty="0"/>
              <a:t>Revenue to govt</a:t>
            </a:r>
          </a:p>
          <a:p>
            <a:pPr>
              <a:buFont typeface="Wingdings" pitchFamily="2" charset="2"/>
              <a:buChar char="Ø"/>
            </a:pPr>
            <a:r>
              <a:rPr lang="en-US" dirty="0"/>
              <a:t>Social order</a:t>
            </a:r>
          </a:p>
          <a:p>
            <a:pPr>
              <a:buFont typeface="Wingdings" pitchFamily="2" charset="2"/>
              <a:buChar char="Ø"/>
            </a:pPr>
            <a:r>
              <a:rPr lang="en-US" dirty="0"/>
              <a:t> Employment</a:t>
            </a:r>
          </a:p>
          <a:p>
            <a:pPr>
              <a:buFont typeface="Wingdings" pitchFamily="2" charset="2"/>
              <a:buChar char="Ø"/>
            </a:pPr>
            <a:r>
              <a:rPr lang="en-US" dirty="0"/>
              <a:t>Capital formation</a:t>
            </a:r>
          </a:p>
          <a:p>
            <a:pPr>
              <a:buFont typeface="Wingdings" pitchFamily="2" charset="2"/>
              <a:buChar char="Ø"/>
            </a:pPr>
            <a:r>
              <a:rPr lang="en-US" dirty="0"/>
              <a:t>Standard of living</a:t>
            </a:r>
          </a:p>
          <a:p>
            <a:pPr>
              <a:buFont typeface="Wingdings" pitchFamily="2" charset="2"/>
              <a:buChar char="Ø"/>
            </a:pPr>
            <a:r>
              <a:rPr lang="en-US" dirty="0"/>
              <a:t>Competition benefits to society</a:t>
            </a:r>
          </a:p>
          <a:p>
            <a:pPr>
              <a:buFont typeface="Wingdings" pitchFamily="2" charset="2"/>
              <a:buChar char="Ø"/>
            </a:pPr>
            <a:r>
              <a:rPr lang="en-US" dirty="0"/>
              <a:t>Infrastructure development</a:t>
            </a:r>
          </a:p>
          <a:p>
            <a:pPr>
              <a:buFont typeface="Wingdings" pitchFamily="2" charset="2"/>
              <a:buChar char="Ø"/>
            </a:pPr>
            <a:r>
              <a:rPr lang="en-US" dirty="0"/>
              <a:t>Global relation/ international relations.</a:t>
            </a:r>
          </a:p>
          <a:p>
            <a:endParaRPr lang="en-IN" dirty="0"/>
          </a:p>
        </p:txBody>
      </p:sp>
    </p:spTree>
    <p:extLst>
      <p:ext uri="{BB962C8B-B14F-4D97-AF65-F5344CB8AC3E}">
        <p14:creationId xmlns:p14="http://schemas.microsoft.com/office/powerpoint/2010/main" val="1099400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1BC2623-3718-4467-9C8E-8BFF061F7F1F}"/>
              </a:ext>
            </a:extLst>
          </p:cNvPr>
          <p:cNvSpPr>
            <a:spLocks noGrp="1"/>
          </p:cNvSpPr>
          <p:nvPr>
            <p:ph type="subTitle" idx="1"/>
          </p:nvPr>
        </p:nvSpPr>
        <p:spPr>
          <a:xfrm>
            <a:off x="284085" y="328474"/>
            <a:ext cx="11807301" cy="6294268"/>
          </a:xfrm>
        </p:spPr>
        <p:txBody>
          <a:bodyPr/>
          <a:lstStyle/>
          <a:p>
            <a:pPr marL="457200" indent="-457200" algn="l">
              <a:buFont typeface="Arial" panose="020B0604020202020204" pitchFamily="34" charset="0"/>
              <a:buChar char="•"/>
            </a:pPr>
            <a:r>
              <a:rPr lang="en-US" sz="2800" b="1" i="1" u="sng" dirty="0">
                <a:solidFill>
                  <a:srgbClr val="FFC000"/>
                </a:solidFill>
                <a:effectLst>
                  <a:outerShdw blurRad="38100" dist="38100" dir="2700000" algn="tl">
                    <a:srgbClr val="000000">
                      <a:alpha val="43137"/>
                    </a:srgbClr>
                  </a:outerShdw>
                </a:effectLst>
              </a:rPr>
              <a:t>Economic growth</a:t>
            </a:r>
          </a:p>
          <a:p>
            <a:pPr marL="342900" indent="-342900" algn="l">
              <a:buFont typeface="Wingdings" panose="05000000000000000000" pitchFamily="2" charset="2"/>
              <a:buChar char="Ø"/>
            </a:pPr>
            <a:r>
              <a:rPr lang="en-US" dirty="0"/>
              <a:t>Business activities facilitates economic  growth of the country.</a:t>
            </a:r>
          </a:p>
          <a:p>
            <a:pPr marL="342900" indent="-342900" algn="l">
              <a:buFont typeface="Wingdings" panose="05000000000000000000" pitchFamily="2" charset="2"/>
              <a:buChar char="Ø"/>
            </a:pPr>
            <a:r>
              <a:rPr lang="en-US" dirty="0"/>
              <a:t>Economic growth relates to increase in national income</a:t>
            </a:r>
          </a:p>
          <a:p>
            <a:pPr marL="342900" indent="-342900" algn="l">
              <a:buFont typeface="Wingdings" panose="05000000000000000000" pitchFamily="2" charset="2"/>
              <a:buChar char="Ø"/>
            </a:pPr>
            <a:r>
              <a:rPr lang="en-US" dirty="0"/>
              <a:t>National income increases when there  is growth in</a:t>
            </a:r>
          </a:p>
          <a:p>
            <a:pPr algn="l"/>
            <a:r>
              <a:rPr lang="en-US" dirty="0"/>
              <a:t>    Various  sectors like agriculture, industry &amp; service </a:t>
            </a:r>
          </a:p>
          <a:p>
            <a:pPr algn="l"/>
            <a:r>
              <a:rPr lang="en-US" dirty="0"/>
              <a:t>     sector .</a:t>
            </a:r>
          </a:p>
          <a:p>
            <a:pPr marL="342900" indent="-342900" algn="l">
              <a:buFont typeface="Wingdings" panose="05000000000000000000" pitchFamily="2" charset="2"/>
              <a:buChar char="Ø"/>
            </a:pPr>
            <a:r>
              <a:rPr lang="en-US" dirty="0"/>
              <a:t>Sound business activities helps to promote industry’s </a:t>
            </a:r>
          </a:p>
          <a:p>
            <a:pPr algn="l"/>
            <a:r>
              <a:rPr lang="en-US" dirty="0"/>
              <a:t>     product including </a:t>
            </a:r>
            <a:r>
              <a:rPr lang="en-US" dirty="0" err="1"/>
              <a:t>agro</a:t>
            </a:r>
            <a:r>
              <a:rPr lang="en-US" dirty="0"/>
              <a:t> based ones.</a:t>
            </a:r>
          </a:p>
          <a:p>
            <a:pPr marL="342900" indent="-342900" algn="l">
              <a:buFont typeface="Wingdings" panose="05000000000000000000" pitchFamily="2" charset="2"/>
              <a:buChar char="Ø"/>
            </a:pPr>
            <a:r>
              <a:rPr lang="en-US" dirty="0"/>
              <a:t>Service sector also gets a boost due to good</a:t>
            </a:r>
          </a:p>
          <a:p>
            <a:pPr algn="l"/>
            <a:r>
              <a:rPr lang="en-US" dirty="0"/>
              <a:t>     performance of industry &amp; agriculture</a:t>
            </a:r>
          </a:p>
          <a:p>
            <a:pPr marL="342900" indent="-342900" algn="l">
              <a:buFont typeface="Wingdings" panose="05000000000000000000" pitchFamily="2" charset="2"/>
              <a:buChar char="Ø"/>
            </a:pPr>
            <a:r>
              <a:rPr lang="en-US" dirty="0"/>
              <a:t>Thus growth in all sectors result in economic</a:t>
            </a:r>
          </a:p>
          <a:p>
            <a:pPr algn="l"/>
            <a:r>
              <a:rPr lang="en-US" dirty="0"/>
              <a:t>      growth of a nation</a:t>
            </a:r>
            <a:endParaRPr lang="en-IN" dirty="0"/>
          </a:p>
        </p:txBody>
      </p:sp>
      <p:pic>
        <p:nvPicPr>
          <p:cNvPr id="4" name="Picture 3">
            <a:extLst>
              <a:ext uri="{FF2B5EF4-FFF2-40B4-BE49-F238E27FC236}">
                <a16:creationId xmlns:a16="http://schemas.microsoft.com/office/drawing/2014/main" id="{961DB741-88A9-4773-B236-D70D275D764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0812" y="2214979"/>
            <a:ext cx="4536489" cy="3193742"/>
          </a:xfrm>
          <a:prstGeom prst="rect">
            <a:avLst/>
          </a:prstGeom>
          <a:noFill/>
          <a:ln>
            <a:noFill/>
          </a:ln>
        </p:spPr>
      </p:pic>
    </p:spTree>
    <p:extLst>
      <p:ext uri="{BB962C8B-B14F-4D97-AF65-F5344CB8AC3E}">
        <p14:creationId xmlns:p14="http://schemas.microsoft.com/office/powerpoint/2010/main" val="13145061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C9FB18-4E51-44EC-92B3-35183D4D24E0}"/>
              </a:ext>
            </a:extLst>
          </p:cNvPr>
          <p:cNvSpPr>
            <a:spLocks noGrp="1"/>
          </p:cNvSpPr>
          <p:nvPr>
            <p:ph idx="1"/>
          </p:nvPr>
        </p:nvSpPr>
        <p:spPr>
          <a:xfrm>
            <a:off x="248575" y="168676"/>
            <a:ext cx="11620870" cy="6498454"/>
          </a:xfrm>
        </p:spPr>
        <p:txBody>
          <a:bodyPr/>
          <a:lstStyle/>
          <a:p>
            <a:r>
              <a:rPr lang="en-US" sz="3200" b="1" i="1" u="sng" dirty="0">
                <a:solidFill>
                  <a:srgbClr val="FFC000"/>
                </a:solidFill>
                <a:effectLst>
                  <a:outerShdw blurRad="38100" dist="38100" dir="2700000" algn="tl">
                    <a:srgbClr val="000000">
                      <a:alpha val="43137"/>
                    </a:srgbClr>
                  </a:outerShdw>
                </a:effectLst>
              </a:rPr>
              <a:t>Regional development</a:t>
            </a:r>
          </a:p>
          <a:p>
            <a:r>
              <a:rPr lang="en-IN" dirty="0"/>
              <a:t>Business  firms help to bring  about regional development in the country</a:t>
            </a:r>
          </a:p>
          <a:p>
            <a:r>
              <a:rPr lang="en-IN" dirty="0"/>
              <a:t>Firms set up  industries in backward area.</a:t>
            </a:r>
          </a:p>
          <a:p>
            <a:r>
              <a:rPr lang="en-IN" dirty="0"/>
              <a:t>Govt also provide incentive  for setting  up industries in backward areas.</a:t>
            </a:r>
          </a:p>
          <a:p>
            <a:r>
              <a:rPr lang="en-IN" dirty="0"/>
              <a:t>Thus business firm helps in regional development of the nation.</a:t>
            </a:r>
          </a:p>
        </p:txBody>
      </p:sp>
      <p:pic>
        <p:nvPicPr>
          <p:cNvPr id="4" name="Picture 3">
            <a:extLst>
              <a:ext uri="{FF2B5EF4-FFF2-40B4-BE49-F238E27FC236}">
                <a16:creationId xmlns:a16="http://schemas.microsoft.com/office/drawing/2014/main" id="{21501C5E-C4A9-4CB4-8771-DB9FE6B8125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30641" y="3009530"/>
            <a:ext cx="8655728" cy="3706426"/>
          </a:xfrm>
          <a:prstGeom prst="rect">
            <a:avLst/>
          </a:prstGeom>
          <a:noFill/>
          <a:ln>
            <a:noFill/>
          </a:ln>
        </p:spPr>
      </p:pic>
    </p:spTree>
    <p:extLst>
      <p:ext uri="{BB962C8B-B14F-4D97-AF65-F5344CB8AC3E}">
        <p14:creationId xmlns:p14="http://schemas.microsoft.com/office/powerpoint/2010/main" val="1554864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132D9D-89E4-42A5-84F5-0B61372DD977}"/>
              </a:ext>
            </a:extLst>
          </p:cNvPr>
          <p:cNvSpPr>
            <a:spLocks noGrp="1"/>
          </p:cNvSpPr>
          <p:nvPr>
            <p:ph idx="1"/>
          </p:nvPr>
        </p:nvSpPr>
        <p:spPr>
          <a:xfrm>
            <a:off x="257452" y="230819"/>
            <a:ext cx="11620870" cy="6329779"/>
          </a:xfrm>
        </p:spPr>
        <p:txBody>
          <a:bodyPr/>
          <a:lstStyle/>
          <a:p>
            <a:r>
              <a:rPr lang="en-US" sz="3200" b="1" i="1" u="sng" dirty="0">
                <a:solidFill>
                  <a:srgbClr val="FFC000"/>
                </a:solidFill>
                <a:effectLst>
                  <a:outerShdw blurRad="38100" dist="38100" dir="2700000" algn="tl">
                    <a:srgbClr val="000000">
                      <a:alpha val="43137"/>
                    </a:srgbClr>
                  </a:outerShdw>
                </a:effectLst>
              </a:rPr>
              <a:t>Revenue to govt</a:t>
            </a:r>
          </a:p>
          <a:p>
            <a:pPr>
              <a:buFont typeface="Wingdings" panose="05000000000000000000" pitchFamily="2" charset="2"/>
              <a:buChar char="Ø"/>
            </a:pPr>
            <a:r>
              <a:rPr lang="en-IN" dirty="0"/>
              <a:t>Business generates revenue to the govt in the form of taxes &amp; duties</a:t>
            </a:r>
          </a:p>
          <a:p>
            <a:pPr>
              <a:buFont typeface="Wingdings" panose="05000000000000000000" pitchFamily="2" charset="2"/>
              <a:buChar char="Ø"/>
            </a:pPr>
            <a:r>
              <a:rPr lang="en-IN" dirty="0"/>
              <a:t>The govt imposes direct &amp; indirect tax </a:t>
            </a:r>
          </a:p>
          <a:p>
            <a:pPr>
              <a:buFont typeface="Wingdings" panose="05000000000000000000" pitchFamily="2" charset="2"/>
              <a:buChar char="Ø"/>
            </a:pPr>
            <a:r>
              <a:rPr lang="en-IN" dirty="0"/>
              <a:t>Such as corporate tax, capital gains tax, excise duty, customs duty, service tax etc</a:t>
            </a:r>
          </a:p>
          <a:p>
            <a:pPr>
              <a:buFont typeface="Wingdings" panose="05000000000000000000" pitchFamily="2" charset="2"/>
              <a:buChar char="Ø"/>
            </a:pPr>
            <a:r>
              <a:rPr lang="en-IN" dirty="0"/>
              <a:t>Govt can also earn revenue by way of profit earned by public sector units</a:t>
            </a:r>
          </a:p>
          <a:p>
            <a:pPr>
              <a:buFont typeface="Wingdings" panose="05000000000000000000" pitchFamily="2" charset="2"/>
              <a:buChar char="Ø"/>
            </a:pPr>
            <a:r>
              <a:rPr lang="en-IN" dirty="0"/>
              <a:t>These revenue can be utilised for various  development purposes</a:t>
            </a:r>
          </a:p>
          <a:p>
            <a:pPr>
              <a:buFont typeface="Wingdings" panose="05000000000000000000" pitchFamily="2" charset="2"/>
              <a:buChar char="Ø"/>
            </a:pPr>
            <a:r>
              <a:rPr lang="en-IN" dirty="0"/>
              <a:t>                                                                      </a:t>
            </a:r>
          </a:p>
        </p:txBody>
      </p:sp>
      <p:pic>
        <p:nvPicPr>
          <p:cNvPr id="4" name="Picture 3">
            <a:extLst>
              <a:ext uri="{FF2B5EF4-FFF2-40B4-BE49-F238E27FC236}">
                <a16:creationId xmlns:a16="http://schemas.microsoft.com/office/drawing/2014/main" id="{82D77ABD-8D07-4202-8B91-00A54F89125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13678" y="3777449"/>
            <a:ext cx="5288132" cy="2849732"/>
          </a:xfrm>
          <a:prstGeom prst="rect">
            <a:avLst/>
          </a:prstGeom>
          <a:noFill/>
          <a:ln>
            <a:noFill/>
          </a:ln>
        </p:spPr>
      </p:pic>
      <p:pic>
        <p:nvPicPr>
          <p:cNvPr id="5" name="Picture 4">
            <a:extLst>
              <a:ext uri="{FF2B5EF4-FFF2-40B4-BE49-F238E27FC236}">
                <a16:creationId xmlns:a16="http://schemas.microsoft.com/office/drawing/2014/main" id="{13323DF8-590F-4992-9044-DCD2A03C47D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476259" y="3764132"/>
            <a:ext cx="4949301" cy="2796466"/>
          </a:xfrm>
          <a:prstGeom prst="rect">
            <a:avLst/>
          </a:prstGeom>
          <a:noFill/>
          <a:ln>
            <a:noFill/>
          </a:ln>
        </p:spPr>
      </p:pic>
    </p:spTree>
    <p:extLst>
      <p:ext uri="{BB962C8B-B14F-4D97-AF65-F5344CB8AC3E}">
        <p14:creationId xmlns:p14="http://schemas.microsoft.com/office/powerpoint/2010/main" val="1486120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927159-8444-4949-9B2E-57EC04F93721}"/>
              </a:ext>
            </a:extLst>
          </p:cNvPr>
          <p:cNvSpPr>
            <a:spLocks noGrp="1"/>
          </p:cNvSpPr>
          <p:nvPr>
            <p:ph idx="1"/>
          </p:nvPr>
        </p:nvSpPr>
        <p:spPr>
          <a:xfrm>
            <a:off x="310717" y="195309"/>
            <a:ext cx="11603115" cy="6400800"/>
          </a:xfrm>
        </p:spPr>
        <p:txBody>
          <a:bodyPr/>
          <a:lstStyle/>
          <a:p>
            <a:r>
              <a:rPr lang="en-US" sz="3200" b="1" i="1" u="sng" dirty="0">
                <a:solidFill>
                  <a:srgbClr val="FFC000"/>
                </a:solidFill>
                <a:effectLst>
                  <a:outerShdw blurRad="38100" dist="38100" dir="2700000" algn="tl">
                    <a:srgbClr val="000000">
                      <a:alpha val="43137"/>
                    </a:srgbClr>
                  </a:outerShdw>
                </a:effectLst>
              </a:rPr>
              <a:t>Employment</a:t>
            </a:r>
          </a:p>
          <a:p>
            <a:pPr>
              <a:buFont typeface="Wingdings" panose="05000000000000000000" pitchFamily="2" charset="2"/>
              <a:buChar char="Ø"/>
            </a:pPr>
            <a:r>
              <a:rPr lang="en-US" dirty="0"/>
              <a:t>Business firm provides employment directly or indirectly.</a:t>
            </a:r>
          </a:p>
          <a:p>
            <a:pPr>
              <a:buFont typeface="Wingdings" panose="05000000000000000000" pitchFamily="2" charset="2"/>
              <a:buChar char="Ø"/>
            </a:pPr>
            <a:r>
              <a:rPr lang="en-IN" dirty="0"/>
              <a:t>Direct  employment  on account of growth of  business firms</a:t>
            </a:r>
          </a:p>
          <a:p>
            <a:pPr>
              <a:buFont typeface="Wingdings" panose="05000000000000000000" pitchFamily="2" charset="2"/>
              <a:buChar char="Ø"/>
            </a:pPr>
            <a:r>
              <a:rPr lang="en-IN" dirty="0"/>
              <a:t>Growth of business results in increases in demand for labours</a:t>
            </a:r>
          </a:p>
          <a:p>
            <a:pPr>
              <a:buFont typeface="Wingdings" panose="05000000000000000000" pitchFamily="2" charset="2"/>
              <a:buChar char="Ø"/>
            </a:pPr>
            <a:r>
              <a:rPr lang="en-IN" dirty="0"/>
              <a:t>Indirect employment in supporting sectors like banking, insurance, transportation, telecommunication etc.</a:t>
            </a:r>
          </a:p>
        </p:txBody>
      </p:sp>
      <p:pic>
        <p:nvPicPr>
          <p:cNvPr id="4" name="Picture 3">
            <a:extLst>
              <a:ext uri="{FF2B5EF4-FFF2-40B4-BE49-F238E27FC236}">
                <a16:creationId xmlns:a16="http://schemas.microsoft.com/office/drawing/2014/main" id="{47CDA5A3-41D8-486F-8809-12246C660E1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66152" y="3231472"/>
            <a:ext cx="8806648" cy="3497801"/>
          </a:xfrm>
          <a:prstGeom prst="rect">
            <a:avLst/>
          </a:prstGeom>
          <a:noFill/>
          <a:ln>
            <a:noFill/>
          </a:ln>
        </p:spPr>
      </p:pic>
    </p:spTree>
    <p:extLst>
      <p:ext uri="{BB962C8B-B14F-4D97-AF65-F5344CB8AC3E}">
        <p14:creationId xmlns:p14="http://schemas.microsoft.com/office/powerpoint/2010/main" val="29950475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3FF2C5-E878-4418-BDCE-317796554C85}"/>
              </a:ext>
            </a:extLst>
          </p:cNvPr>
          <p:cNvSpPr>
            <a:spLocks noGrp="1"/>
          </p:cNvSpPr>
          <p:nvPr>
            <p:ph idx="1"/>
          </p:nvPr>
        </p:nvSpPr>
        <p:spPr>
          <a:xfrm>
            <a:off x="337351" y="124287"/>
            <a:ext cx="11611993" cy="6551721"/>
          </a:xfrm>
        </p:spPr>
        <p:txBody>
          <a:bodyPr/>
          <a:lstStyle/>
          <a:p>
            <a:r>
              <a:rPr lang="en-US" sz="3200" b="1" i="1" u="sng" dirty="0">
                <a:solidFill>
                  <a:srgbClr val="FFC000"/>
                </a:solidFill>
                <a:effectLst>
                  <a:outerShdw blurRad="38100" dist="38100" dir="2700000" algn="tl">
                    <a:srgbClr val="000000">
                      <a:alpha val="43137"/>
                    </a:srgbClr>
                  </a:outerShdw>
                </a:effectLst>
              </a:rPr>
              <a:t>Capital formation</a:t>
            </a:r>
          </a:p>
          <a:p>
            <a:r>
              <a:rPr lang="en-IN" dirty="0"/>
              <a:t>Business facilitates capital formation in the country</a:t>
            </a:r>
          </a:p>
          <a:p>
            <a:r>
              <a:rPr lang="en-IN" dirty="0"/>
              <a:t>Capital formation results in economic growth of a nation.</a:t>
            </a:r>
          </a:p>
          <a:p>
            <a:pPr marL="0" indent="0">
              <a:buNone/>
            </a:pPr>
            <a:r>
              <a:rPr lang="en-IN" dirty="0"/>
              <a:t>                                                                </a:t>
            </a:r>
          </a:p>
        </p:txBody>
      </p:sp>
      <p:pic>
        <p:nvPicPr>
          <p:cNvPr id="4" name="Picture 3">
            <a:extLst>
              <a:ext uri="{FF2B5EF4-FFF2-40B4-BE49-F238E27FC236}">
                <a16:creationId xmlns:a16="http://schemas.microsoft.com/office/drawing/2014/main" id="{7763D130-BBF7-4851-A7D8-DF2C4C7A5E4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8272" y="1811045"/>
            <a:ext cx="5220069" cy="4776186"/>
          </a:xfrm>
          <a:prstGeom prst="rect">
            <a:avLst/>
          </a:prstGeom>
          <a:noFill/>
          <a:ln>
            <a:noFill/>
          </a:ln>
        </p:spPr>
      </p:pic>
      <p:pic>
        <p:nvPicPr>
          <p:cNvPr id="5" name="Picture 4">
            <a:extLst>
              <a:ext uri="{FF2B5EF4-FFF2-40B4-BE49-F238E27FC236}">
                <a16:creationId xmlns:a16="http://schemas.microsoft.com/office/drawing/2014/main" id="{2DD6DFF1-6C94-41C9-A17F-3737AC14FC4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47534" y="2059651"/>
            <a:ext cx="5507115" cy="4305638"/>
          </a:xfrm>
          <a:prstGeom prst="rect">
            <a:avLst/>
          </a:prstGeom>
          <a:noFill/>
          <a:ln>
            <a:noFill/>
          </a:ln>
        </p:spPr>
      </p:pic>
    </p:spTree>
    <p:extLst>
      <p:ext uri="{BB962C8B-B14F-4D97-AF65-F5344CB8AC3E}">
        <p14:creationId xmlns:p14="http://schemas.microsoft.com/office/powerpoint/2010/main" val="450415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A55833-9128-4129-9DF0-4EBC6D47A202}"/>
              </a:ext>
            </a:extLst>
          </p:cNvPr>
          <p:cNvSpPr>
            <a:spLocks noGrp="1"/>
          </p:cNvSpPr>
          <p:nvPr>
            <p:ph idx="1"/>
          </p:nvPr>
        </p:nvSpPr>
        <p:spPr>
          <a:xfrm>
            <a:off x="248575" y="186431"/>
            <a:ext cx="11762912" cy="6418555"/>
          </a:xfrm>
        </p:spPr>
        <p:txBody>
          <a:bodyPr/>
          <a:lstStyle/>
          <a:p>
            <a:r>
              <a:rPr lang="en-US" sz="3200" b="1" i="1" u="sng" dirty="0">
                <a:solidFill>
                  <a:srgbClr val="FFC000"/>
                </a:solidFill>
                <a:effectLst>
                  <a:outerShdw blurRad="38100" dist="38100" dir="2700000" algn="tl">
                    <a:srgbClr val="000000">
                      <a:alpha val="43137"/>
                    </a:srgbClr>
                  </a:outerShdw>
                </a:effectLst>
              </a:rPr>
              <a:t>Infrastructure development</a:t>
            </a:r>
          </a:p>
          <a:p>
            <a:r>
              <a:rPr lang="en-US" dirty="0"/>
              <a:t>Business firms  are responsible for infrastructure development.</a:t>
            </a:r>
          </a:p>
          <a:p>
            <a:r>
              <a:rPr lang="en-US" dirty="0"/>
              <a:t>Large business firms participates in  infrastructure development  projects such as construction of roads,  irrigation projects ,dam , bridges, power generation </a:t>
            </a:r>
            <a:r>
              <a:rPr lang="en-US" dirty="0" err="1"/>
              <a:t>etc</a:t>
            </a:r>
            <a:endParaRPr lang="en-US" dirty="0"/>
          </a:p>
          <a:p>
            <a:r>
              <a:rPr lang="en-US" dirty="0"/>
              <a:t>Nowadays business  firms develop infrastructure through public – private partnership projects. </a:t>
            </a:r>
          </a:p>
          <a:p>
            <a:pPr marL="0" indent="0">
              <a:buNone/>
            </a:pPr>
            <a:endParaRPr lang="en-IN" dirty="0"/>
          </a:p>
        </p:txBody>
      </p:sp>
      <p:pic>
        <p:nvPicPr>
          <p:cNvPr id="6" name="Picture 5">
            <a:extLst>
              <a:ext uri="{FF2B5EF4-FFF2-40B4-BE49-F238E27FC236}">
                <a16:creationId xmlns:a16="http://schemas.microsoft.com/office/drawing/2014/main" id="{4DBD094E-A198-46BD-AECF-A568BE599A3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6959" y="3429000"/>
            <a:ext cx="8522563" cy="3175986"/>
          </a:xfrm>
          <a:prstGeom prst="rect">
            <a:avLst/>
          </a:prstGeom>
          <a:noFill/>
          <a:ln>
            <a:noFill/>
          </a:ln>
        </p:spPr>
      </p:pic>
    </p:spTree>
    <p:extLst>
      <p:ext uri="{BB962C8B-B14F-4D97-AF65-F5344CB8AC3E}">
        <p14:creationId xmlns:p14="http://schemas.microsoft.com/office/powerpoint/2010/main" val="18438233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E92DF7-59E9-4EFD-9FC7-622105D3251F}"/>
              </a:ext>
            </a:extLst>
          </p:cNvPr>
          <p:cNvSpPr>
            <a:spLocks noGrp="1"/>
          </p:cNvSpPr>
          <p:nvPr>
            <p:ph idx="1"/>
          </p:nvPr>
        </p:nvSpPr>
        <p:spPr>
          <a:xfrm>
            <a:off x="257452" y="177552"/>
            <a:ext cx="11638626" cy="6436311"/>
          </a:xfrm>
        </p:spPr>
        <p:txBody>
          <a:bodyPr/>
          <a:lstStyle/>
          <a:p>
            <a:r>
              <a:rPr lang="en-US" sz="3200" b="1" i="1" u="sng" dirty="0">
                <a:solidFill>
                  <a:srgbClr val="FFC000"/>
                </a:solidFill>
                <a:effectLst>
                  <a:outerShdw blurRad="38100" dist="38100" dir="2700000" algn="tl">
                    <a:srgbClr val="000000">
                      <a:alpha val="43137"/>
                    </a:srgbClr>
                  </a:outerShdw>
                </a:effectLst>
              </a:rPr>
              <a:t>Social order</a:t>
            </a:r>
          </a:p>
          <a:p>
            <a:r>
              <a:rPr lang="en-IN" dirty="0"/>
              <a:t>Business helps to maintain social order in the country</a:t>
            </a:r>
          </a:p>
          <a:p>
            <a:r>
              <a:rPr lang="en-IN" dirty="0"/>
              <a:t>Due to employment people will not indulge in anti-social activities such as robbery, kidnapping , murder etc</a:t>
            </a:r>
          </a:p>
          <a:p>
            <a:r>
              <a:rPr lang="en-IN" dirty="0"/>
              <a:t>If employment is not available there could have been law &amp; order problems in the society.</a:t>
            </a:r>
          </a:p>
        </p:txBody>
      </p:sp>
      <p:pic>
        <p:nvPicPr>
          <p:cNvPr id="4" name="Picture 3">
            <a:extLst>
              <a:ext uri="{FF2B5EF4-FFF2-40B4-BE49-F238E27FC236}">
                <a16:creationId xmlns:a16="http://schemas.microsoft.com/office/drawing/2014/main" id="{20E98B04-53B2-42D3-B2F2-47BDC9CB895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19675" y="2716567"/>
            <a:ext cx="6583440" cy="4039340"/>
          </a:xfrm>
          <a:prstGeom prst="rect">
            <a:avLst/>
          </a:prstGeom>
          <a:noFill/>
          <a:ln>
            <a:noFill/>
          </a:ln>
        </p:spPr>
      </p:pic>
    </p:spTree>
    <p:extLst>
      <p:ext uri="{BB962C8B-B14F-4D97-AF65-F5344CB8AC3E}">
        <p14:creationId xmlns:p14="http://schemas.microsoft.com/office/powerpoint/2010/main" val="3598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105C62-82B4-4568-832D-C79C2F472393}"/>
              </a:ext>
            </a:extLst>
          </p:cNvPr>
          <p:cNvSpPr>
            <a:spLocks noGrp="1"/>
          </p:cNvSpPr>
          <p:nvPr>
            <p:ph idx="1"/>
          </p:nvPr>
        </p:nvSpPr>
        <p:spPr>
          <a:xfrm>
            <a:off x="346229" y="195308"/>
            <a:ext cx="11620870" cy="6365289"/>
          </a:xfrm>
        </p:spPr>
        <p:txBody>
          <a:bodyPr/>
          <a:lstStyle/>
          <a:p>
            <a:r>
              <a:rPr lang="en-US" sz="3200" b="1" i="1" u="sng" dirty="0">
                <a:solidFill>
                  <a:srgbClr val="FFC000"/>
                </a:solidFill>
                <a:effectLst>
                  <a:outerShdw blurRad="38100" dist="38100" dir="2700000" algn="tl">
                    <a:srgbClr val="000000">
                      <a:alpha val="43137"/>
                    </a:srgbClr>
                  </a:outerShdw>
                </a:effectLst>
              </a:rPr>
              <a:t>Standard of living</a:t>
            </a:r>
          </a:p>
          <a:p>
            <a:pPr>
              <a:buFont typeface="Wingdings" pitchFamily="2" charset="2"/>
              <a:buChar char="Ø"/>
            </a:pPr>
            <a:r>
              <a:rPr lang="en-US" dirty="0"/>
              <a:t>Business firm generates employment .</a:t>
            </a:r>
          </a:p>
          <a:p>
            <a:pPr>
              <a:buFont typeface="Wingdings" pitchFamily="2" charset="2"/>
              <a:buChar char="Ø"/>
            </a:pPr>
            <a:r>
              <a:rPr lang="en-US" dirty="0"/>
              <a:t>Employment increases income level of the people</a:t>
            </a:r>
          </a:p>
          <a:p>
            <a:pPr>
              <a:buFont typeface="Wingdings" pitchFamily="2" charset="2"/>
              <a:buChar char="Ø"/>
            </a:pPr>
            <a:r>
              <a:rPr lang="en-US" dirty="0"/>
              <a:t>So purchasing power also increases</a:t>
            </a:r>
          </a:p>
          <a:p>
            <a:pPr>
              <a:buFont typeface="Wingdings" pitchFamily="2" charset="2"/>
              <a:buChar char="Ø"/>
            </a:pPr>
            <a:r>
              <a:rPr lang="en-US" dirty="0"/>
              <a:t>It results in higher consumption level of goods &amp; services</a:t>
            </a:r>
          </a:p>
          <a:p>
            <a:pPr>
              <a:buFont typeface="Wingdings" pitchFamily="2" charset="2"/>
              <a:buChar char="Ø"/>
            </a:pPr>
            <a:r>
              <a:rPr lang="en-US" dirty="0"/>
              <a:t>Increase in consumption leads to higher standard of living.</a:t>
            </a:r>
          </a:p>
          <a:p>
            <a:pPr>
              <a:buFont typeface="Wingdings" pitchFamily="2" charset="2"/>
              <a:buChar char="Ø"/>
            </a:pPr>
            <a:r>
              <a:rPr lang="en-US" dirty="0"/>
              <a:t>Business also provides quality goods &amp; services, which also improves standards  of living of the consumers</a:t>
            </a:r>
          </a:p>
          <a:p>
            <a:r>
              <a:rPr lang="en-US" sz="3200" b="1" i="1" u="sng" dirty="0">
                <a:solidFill>
                  <a:srgbClr val="FFC000"/>
                </a:solidFill>
                <a:effectLst>
                  <a:outerShdw blurRad="38100" dist="38100" dir="2700000" algn="tl">
                    <a:srgbClr val="000000">
                      <a:alpha val="43137"/>
                    </a:srgbClr>
                  </a:outerShdw>
                </a:effectLst>
              </a:rPr>
              <a:t>Competition benefits to society</a:t>
            </a:r>
          </a:p>
          <a:p>
            <a:pPr>
              <a:buFont typeface="Wingdings" pitchFamily="2" charset="2"/>
              <a:buChar char="Ø"/>
            </a:pPr>
            <a:r>
              <a:rPr lang="en-US" dirty="0"/>
              <a:t>Competition among the business firm brings benefits to the society</a:t>
            </a:r>
          </a:p>
          <a:p>
            <a:pPr>
              <a:buFont typeface="Wingdings" pitchFamily="2" charset="2"/>
              <a:buChar char="Ø"/>
            </a:pPr>
            <a:r>
              <a:rPr lang="en-US" dirty="0"/>
              <a:t> in order to gain competitive advantage Business also undertakes social development activities like development of school, hospitals, provides donations  to the community.</a:t>
            </a:r>
          </a:p>
          <a:p>
            <a:endParaRPr lang="en-IN" dirty="0"/>
          </a:p>
        </p:txBody>
      </p:sp>
    </p:spTree>
    <p:extLst>
      <p:ext uri="{BB962C8B-B14F-4D97-AF65-F5344CB8AC3E}">
        <p14:creationId xmlns:p14="http://schemas.microsoft.com/office/powerpoint/2010/main" val="1764383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67E9F6-B727-4DE9-B14F-B4B0536E0ADE}"/>
              </a:ext>
            </a:extLst>
          </p:cNvPr>
          <p:cNvSpPr>
            <a:spLocks noGrp="1"/>
          </p:cNvSpPr>
          <p:nvPr>
            <p:ph idx="1"/>
          </p:nvPr>
        </p:nvSpPr>
        <p:spPr>
          <a:xfrm>
            <a:off x="301841" y="213064"/>
            <a:ext cx="11718524" cy="6454066"/>
          </a:xfrm>
        </p:spPr>
        <p:txBody>
          <a:bodyPr/>
          <a:lstStyle/>
          <a:p>
            <a:r>
              <a:rPr lang="en-US" sz="3200" b="1" i="1" u="sng" dirty="0">
                <a:solidFill>
                  <a:srgbClr val="FFC000"/>
                </a:solidFill>
                <a:effectLst>
                  <a:outerShdw blurRad="38100" dist="38100" dir="2700000" algn="tl">
                    <a:srgbClr val="000000">
                      <a:alpha val="43137"/>
                    </a:srgbClr>
                  </a:outerShdw>
                </a:effectLst>
              </a:rPr>
              <a:t>International relations</a:t>
            </a:r>
          </a:p>
          <a:p>
            <a:pPr>
              <a:buFont typeface="Wingdings" panose="05000000000000000000" pitchFamily="2" charset="2"/>
              <a:buChar char="Ø"/>
            </a:pPr>
            <a:r>
              <a:rPr lang="en-US" dirty="0"/>
              <a:t>Business helps to maintain good &amp; friendly relations with other countries</a:t>
            </a:r>
          </a:p>
          <a:p>
            <a:pPr>
              <a:buFont typeface="Wingdings" panose="05000000000000000000" pitchFamily="2" charset="2"/>
              <a:buChar char="Ø"/>
            </a:pPr>
            <a:r>
              <a:rPr lang="en-US" dirty="0"/>
              <a:t>Foreign trade enables countries to be dependent on each other which in turn helps to develop good relation among participating countries.</a:t>
            </a:r>
            <a:endParaRPr lang="en-IN" dirty="0"/>
          </a:p>
        </p:txBody>
      </p:sp>
      <p:pic>
        <p:nvPicPr>
          <p:cNvPr id="4" name="Picture 3">
            <a:extLst>
              <a:ext uri="{FF2B5EF4-FFF2-40B4-BE49-F238E27FC236}">
                <a16:creationId xmlns:a16="http://schemas.microsoft.com/office/drawing/2014/main" id="{C7952A31-3716-4AC9-97D4-C00975414B8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83581" y="2583402"/>
            <a:ext cx="11114842" cy="3870664"/>
          </a:xfrm>
          <a:prstGeom prst="rect">
            <a:avLst/>
          </a:prstGeom>
          <a:noFill/>
          <a:ln>
            <a:noFill/>
          </a:ln>
        </p:spPr>
      </p:pic>
    </p:spTree>
    <p:extLst>
      <p:ext uri="{BB962C8B-B14F-4D97-AF65-F5344CB8AC3E}">
        <p14:creationId xmlns:p14="http://schemas.microsoft.com/office/powerpoint/2010/main" val="1264061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631FA5-B96F-4F20-B740-B170812A3453}"/>
              </a:ext>
            </a:extLst>
          </p:cNvPr>
          <p:cNvSpPr>
            <a:spLocks noGrp="1"/>
          </p:cNvSpPr>
          <p:nvPr>
            <p:ph idx="1"/>
          </p:nvPr>
        </p:nvSpPr>
        <p:spPr>
          <a:xfrm>
            <a:off x="838200" y="639192"/>
            <a:ext cx="10515600" cy="5537771"/>
          </a:xfrm>
        </p:spPr>
        <p:txBody>
          <a:bodyPr>
            <a:normAutofit fontScale="92500" lnSpcReduction="20000"/>
          </a:bodyPr>
          <a:lstStyle/>
          <a:p>
            <a:r>
              <a:rPr lang="en-US" sz="3200" dirty="0"/>
              <a:t>But  in the today's global world the definition of business has changed </a:t>
            </a:r>
          </a:p>
          <a:p>
            <a:endParaRPr lang="en-US" sz="3200" dirty="0"/>
          </a:p>
          <a:p>
            <a:r>
              <a:rPr lang="en-US" sz="3200" dirty="0"/>
              <a:t>The business that focuses on not only on profit but also on customer satisfaction &amp; social interest, can survive  in the today's competitive world.</a:t>
            </a:r>
          </a:p>
          <a:p>
            <a:pPr marL="0" indent="0">
              <a:buNone/>
            </a:pPr>
            <a:endParaRPr lang="en-US" sz="3200" dirty="0"/>
          </a:p>
          <a:p>
            <a:r>
              <a:rPr lang="en-US" sz="3200" dirty="0"/>
              <a:t>Thus we can defined Business as follows</a:t>
            </a:r>
          </a:p>
          <a:p>
            <a:pPr marL="0" indent="0">
              <a:buNone/>
            </a:pPr>
            <a:endParaRPr lang="en-US" sz="3200" dirty="0"/>
          </a:p>
          <a:p>
            <a:r>
              <a:rPr lang="en-US" sz="3200" dirty="0"/>
              <a:t>“</a:t>
            </a:r>
            <a:r>
              <a:rPr lang="en-US" sz="3200" dirty="0">
                <a:solidFill>
                  <a:srgbClr val="740A67"/>
                </a:solidFill>
              </a:rPr>
              <a:t> </a:t>
            </a:r>
            <a:r>
              <a:rPr lang="en-US" sz="3200" i="1" dirty="0">
                <a:solidFill>
                  <a:srgbClr val="740A67"/>
                </a:solidFill>
              </a:rPr>
              <a:t>Business is an </a:t>
            </a:r>
            <a:r>
              <a:rPr lang="en-US" sz="3200" i="1" dirty="0" err="1">
                <a:solidFill>
                  <a:srgbClr val="740A67"/>
                </a:solidFill>
              </a:rPr>
              <a:t>organised</a:t>
            </a:r>
            <a:r>
              <a:rPr lang="en-US" sz="3200" i="1" dirty="0">
                <a:solidFill>
                  <a:srgbClr val="740A67"/>
                </a:solidFill>
              </a:rPr>
              <a:t> activity to identify or anticipate, customer requirements; and to design &amp; supply goods &amp; services to satisfy customers and to serve the interest of all the </a:t>
            </a:r>
            <a:r>
              <a:rPr lang="en-US" sz="3200" i="1">
                <a:solidFill>
                  <a:srgbClr val="740A67"/>
                </a:solidFill>
              </a:rPr>
              <a:t>other stakeholders”</a:t>
            </a:r>
            <a:endParaRPr lang="en-US" sz="3200" dirty="0">
              <a:solidFill>
                <a:srgbClr val="740A67"/>
              </a:solidFill>
            </a:endParaRPr>
          </a:p>
          <a:p>
            <a:endParaRPr lang="en-IN" dirty="0"/>
          </a:p>
        </p:txBody>
      </p:sp>
    </p:spTree>
    <p:extLst>
      <p:ext uri="{BB962C8B-B14F-4D97-AF65-F5344CB8AC3E}">
        <p14:creationId xmlns:p14="http://schemas.microsoft.com/office/powerpoint/2010/main" val="603801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 of Business</a:t>
            </a:r>
          </a:p>
        </p:txBody>
      </p:sp>
      <p:sp>
        <p:nvSpPr>
          <p:cNvPr id="3" name="Content Placeholder 2"/>
          <p:cNvSpPr>
            <a:spLocks noGrp="1"/>
          </p:cNvSpPr>
          <p:nvPr>
            <p:ph idx="1"/>
          </p:nvPr>
        </p:nvSpPr>
        <p:spPr/>
        <p:txBody>
          <a:bodyPr>
            <a:noAutofit/>
          </a:bodyPr>
          <a:lstStyle/>
          <a:p>
            <a:r>
              <a:rPr lang="en-US" dirty="0"/>
              <a:t>What is “objective”.</a:t>
            </a:r>
          </a:p>
          <a:p>
            <a:pPr>
              <a:buFont typeface="Wingdings" pitchFamily="2" charset="2"/>
              <a:buChar char="Ø"/>
            </a:pPr>
            <a:r>
              <a:rPr lang="en-US" dirty="0"/>
              <a:t>“</a:t>
            </a:r>
            <a:r>
              <a:rPr lang="en-US" dirty="0">
                <a:solidFill>
                  <a:srgbClr val="FF0066"/>
                </a:solidFill>
              </a:rPr>
              <a:t>Objectives  are the goals , aims or purpose that </a:t>
            </a:r>
            <a:r>
              <a:rPr lang="en-US" dirty="0" err="1">
                <a:solidFill>
                  <a:srgbClr val="FF0066"/>
                </a:solidFill>
              </a:rPr>
              <a:t>organisation</a:t>
            </a:r>
            <a:r>
              <a:rPr lang="en-US" dirty="0">
                <a:solidFill>
                  <a:srgbClr val="FF0066"/>
                </a:solidFill>
              </a:rPr>
              <a:t> wish to achieve over varying period  of time.”</a:t>
            </a:r>
          </a:p>
          <a:p>
            <a:pPr>
              <a:buNone/>
            </a:pPr>
            <a:r>
              <a:rPr lang="en-US" dirty="0"/>
              <a:t>                                                                                       Dalton E. McFarland</a:t>
            </a:r>
          </a:p>
          <a:p>
            <a:pPr>
              <a:buFont typeface="Wingdings" pitchFamily="2" charset="2"/>
              <a:buChar char="Ø"/>
            </a:pPr>
            <a:r>
              <a:rPr lang="en-US" dirty="0"/>
              <a:t> </a:t>
            </a:r>
            <a:r>
              <a:rPr lang="en-US" dirty="0">
                <a:solidFill>
                  <a:srgbClr val="FF0066"/>
                </a:solidFill>
              </a:rPr>
              <a:t> “Objective are goals established to guide efforts  of the company and each of its components” </a:t>
            </a:r>
          </a:p>
          <a:p>
            <a:pPr>
              <a:buNone/>
            </a:pPr>
            <a:r>
              <a:rPr lang="en-US" dirty="0"/>
              <a:t>                                                                                        Louis A. Allen.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52400"/>
            <a:ext cx="8839200" cy="6553200"/>
          </a:xfrm>
        </p:spPr>
        <p:txBody>
          <a:bodyPr>
            <a:normAutofit lnSpcReduction="10000"/>
          </a:bodyPr>
          <a:lstStyle/>
          <a:p>
            <a:pPr algn="ctr"/>
            <a:r>
              <a:rPr lang="en-US" b="1" u="sng" dirty="0">
                <a:effectLst>
                  <a:outerShdw blurRad="38100" dist="38100" dir="2700000" algn="tl">
                    <a:srgbClr val="000000">
                      <a:alpha val="43137"/>
                    </a:srgbClr>
                  </a:outerShdw>
                </a:effectLst>
              </a:rPr>
              <a:t>Steps in setting of objectives</a:t>
            </a:r>
          </a:p>
          <a:p>
            <a:r>
              <a:rPr lang="en-US" b="1" i="1" u="sng" dirty="0">
                <a:solidFill>
                  <a:srgbClr val="7030A0"/>
                </a:solidFill>
              </a:rPr>
              <a:t>Analysis of internal  environment</a:t>
            </a:r>
          </a:p>
          <a:p>
            <a:pPr>
              <a:buFont typeface="Wingdings" pitchFamily="2" charset="2"/>
              <a:buChar char="Ø"/>
            </a:pPr>
            <a:r>
              <a:rPr lang="en-US" dirty="0"/>
              <a:t>The </a:t>
            </a:r>
            <a:r>
              <a:rPr lang="en-US" dirty="0" err="1"/>
              <a:t>organisation</a:t>
            </a:r>
            <a:r>
              <a:rPr lang="en-US" dirty="0"/>
              <a:t> needs to </a:t>
            </a:r>
            <a:r>
              <a:rPr lang="en-US" dirty="0" err="1"/>
              <a:t>analyse</a:t>
            </a:r>
            <a:r>
              <a:rPr lang="en-US" dirty="0"/>
              <a:t> internal </a:t>
            </a:r>
            <a:r>
              <a:rPr lang="en-US" dirty="0" err="1"/>
              <a:t>envt</a:t>
            </a:r>
            <a:r>
              <a:rPr lang="en-US" dirty="0"/>
              <a:t>.</a:t>
            </a:r>
          </a:p>
          <a:p>
            <a:pPr>
              <a:buFont typeface="Wingdings" pitchFamily="2" charset="2"/>
              <a:buChar char="Ø"/>
            </a:pPr>
            <a:r>
              <a:rPr lang="en-US" dirty="0"/>
              <a:t>It involves analysis of physical resources, financial resources, human resources  marketing strategies, personnel policies, working condition etc.</a:t>
            </a:r>
          </a:p>
          <a:p>
            <a:pPr>
              <a:buFont typeface="Wingdings" pitchFamily="2" charset="2"/>
              <a:buChar char="Ø"/>
            </a:pPr>
            <a:r>
              <a:rPr lang="en-US" dirty="0"/>
              <a:t>It would reveal strengths &amp; weakness of the </a:t>
            </a:r>
            <a:r>
              <a:rPr lang="en-US" dirty="0" err="1"/>
              <a:t>organisation</a:t>
            </a:r>
            <a:r>
              <a:rPr lang="en-US" dirty="0"/>
              <a:t>.</a:t>
            </a:r>
          </a:p>
          <a:p>
            <a:pPr>
              <a:buFont typeface="Wingdings" pitchFamily="2" charset="2"/>
              <a:buChar char="Ø"/>
            </a:pPr>
            <a:endParaRPr lang="en-US" dirty="0"/>
          </a:p>
          <a:p>
            <a:r>
              <a:rPr lang="en-US" b="1" i="1" u="sng" dirty="0">
                <a:solidFill>
                  <a:srgbClr val="7030A0"/>
                </a:solidFill>
              </a:rPr>
              <a:t>Analysis of external  environment</a:t>
            </a:r>
          </a:p>
          <a:p>
            <a:pPr>
              <a:buFont typeface="Wingdings" pitchFamily="2" charset="2"/>
              <a:buChar char="Ø"/>
            </a:pPr>
            <a:r>
              <a:rPr lang="en-US" dirty="0"/>
              <a:t>The </a:t>
            </a:r>
            <a:r>
              <a:rPr lang="en-US" dirty="0" err="1"/>
              <a:t>organisation</a:t>
            </a:r>
            <a:r>
              <a:rPr lang="en-US" dirty="0"/>
              <a:t> also needs to </a:t>
            </a:r>
            <a:r>
              <a:rPr lang="en-US" dirty="0" err="1"/>
              <a:t>analyse</a:t>
            </a:r>
            <a:r>
              <a:rPr lang="en-US" dirty="0"/>
              <a:t> the external </a:t>
            </a:r>
            <a:r>
              <a:rPr lang="en-US" dirty="0" err="1"/>
              <a:t>envt</a:t>
            </a:r>
            <a:r>
              <a:rPr lang="en-US" dirty="0"/>
              <a:t> that affects the working of the firm.</a:t>
            </a:r>
          </a:p>
          <a:p>
            <a:pPr>
              <a:buFont typeface="Wingdings" pitchFamily="2" charset="2"/>
              <a:buChar char="Ø"/>
            </a:pPr>
            <a:r>
              <a:rPr lang="en-US" dirty="0"/>
              <a:t>It  involves  analysis  of  govt policies, competitors strategies, consumer tastes &amp; preference, technological development, growth  &amp; performance of industry etc.</a:t>
            </a:r>
          </a:p>
          <a:p>
            <a:pPr>
              <a:buFont typeface="Wingdings" pitchFamily="2" charset="2"/>
              <a:buChar char="Ø"/>
            </a:pPr>
            <a:r>
              <a:rPr lang="en-US" dirty="0"/>
              <a:t>It reveals  opportunities &amp; threats.</a:t>
            </a:r>
          </a:p>
          <a:p>
            <a:pPr>
              <a:buFont typeface="Wingdings" pitchFamily="2" charset="2"/>
              <a:buChar char="Ø"/>
            </a:pPr>
            <a:endParaRPr lang="en-US" dirty="0"/>
          </a:p>
          <a:p>
            <a:pPr>
              <a:buNone/>
            </a:pPr>
            <a:endParaRPr lang="en-US" dirty="0"/>
          </a:p>
          <a:p>
            <a:pPr>
              <a:buNone/>
            </a:pPr>
            <a:endParaRPr lang="en-US" dirty="0"/>
          </a:p>
          <a:p>
            <a:pPr>
              <a:buNone/>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228600"/>
            <a:ext cx="8780585" cy="6553200"/>
          </a:xfrm>
        </p:spPr>
        <p:txBody>
          <a:bodyPr>
            <a:normAutofit lnSpcReduction="10000"/>
          </a:bodyPr>
          <a:lstStyle/>
          <a:p>
            <a:r>
              <a:rPr lang="en-US" b="1" i="1" u="sng" dirty="0">
                <a:solidFill>
                  <a:srgbClr val="7030A0"/>
                </a:solidFill>
              </a:rPr>
              <a:t>Values  &amp; beliefs  of top management</a:t>
            </a:r>
          </a:p>
          <a:p>
            <a:pPr>
              <a:buFont typeface="Wingdings" pitchFamily="2" charset="2"/>
              <a:buChar char="Ø"/>
            </a:pPr>
            <a:r>
              <a:rPr lang="en-US" dirty="0"/>
              <a:t>It is </a:t>
            </a:r>
            <a:r>
              <a:rPr lang="en-US" dirty="0" err="1"/>
              <a:t>impt</a:t>
            </a:r>
            <a:r>
              <a:rPr lang="en-US" dirty="0"/>
              <a:t> factor affecting setting of objective. </a:t>
            </a:r>
          </a:p>
          <a:p>
            <a:pPr>
              <a:buFont typeface="Wingdings" pitchFamily="2" charset="2"/>
              <a:buChar char="Ø"/>
            </a:pPr>
            <a:r>
              <a:rPr lang="en-US" dirty="0"/>
              <a:t>In some </a:t>
            </a:r>
            <a:r>
              <a:rPr lang="en-US" dirty="0" err="1"/>
              <a:t>organisation</a:t>
            </a:r>
            <a:r>
              <a:rPr lang="en-US" dirty="0"/>
              <a:t> top executives may  believe in quality &amp; innovation as means of success &amp; in some </a:t>
            </a:r>
            <a:r>
              <a:rPr lang="en-US" dirty="0" err="1"/>
              <a:t>organisation</a:t>
            </a:r>
            <a:endParaRPr lang="en-US" dirty="0"/>
          </a:p>
          <a:p>
            <a:pPr>
              <a:buNone/>
            </a:pPr>
            <a:r>
              <a:rPr lang="en-US" dirty="0"/>
              <a:t>   Top executive may believe in volume &amp; not on quality.</a:t>
            </a:r>
          </a:p>
          <a:p>
            <a:pPr>
              <a:buFont typeface="Wingdings" pitchFamily="2" charset="2"/>
              <a:buChar char="Ø"/>
            </a:pPr>
            <a:r>
              <a:rPr lang="en-US" dirty="0"/>
              <a:t>at this stage the </a:t>
            </a:r>
            <a:r>
              <a:rPr lang="en-US" dirty="0" err="1"/>
              <a:t>mngt</a:t>
            </a:r>
            <a:r>
              <a:rPr lang="en-US" dirty="0"/>
              <a:t> frames mission  statement</a:t>
            </a:r>
          </a:p>
          <a:p>
            <a:pPr>
              <a:buFont typeface="Wingdings" pitchFamily="2" charset="2"/>
              <a:buChar char="Ø"/>
            </a:pPr>
            <a:r>
              <a:rPr lang="en-US" dirty="0"/>
              <a:t>Mission statement becomes the basis of setting objective.</a:t>
            </a:r>
          </a:p>
          <a:p>
            <a:pPr>
              <a:buFont typeface="Wingdings" pitchFamily="2" charset="2"/>
              <a:buChar char="Ø"/>
            </a:pPr>
            <a:endParaRPr lang="en-US" dirty="0"/>
          </a:p>
          <a:p>
            <a:r>
              <a:rPr lang="en-US" b="1" i="1" u="sng" dirty="0">
                <a:solidFill>
                  <a:srgbClr val="7030A0"/>
                </a:solidFill>
              </a:rPr>
              <a:t>Awareness of Past performance of the firm.</a:t>
            </a:r>
          </a:p>
          <a:p>
            <a:pPr>
              <a:buFont typeface="Wingdings" pitchFamily="2" charset="2"/>
              <a:buChar char="Ø"/>
            </a:pPr>
            <a:r>
              <a:rPr lang="en-US" dirty="0"/>
              <a:t>It provides direction in setting objective</a:t>
            </a:r>
          </a:p>
          <a:p>
            <a:pPr>
              <a:buFont typeface="Wingdings" pitchFamily="2" charset="2"/>
              <a:buChar char="Ø"/>
            </a:pPr>
            <a:r>
              <a:rPr lang="en-US" dirty="0" err="1"/>
              <a:t>Mngt</a:t>
            </a:r>
            <a:r>
              <a:rPr lang="en-US" dirty="0"/>
              <a:t> needs to consider the past objective &amp; development of the firm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52400"/>
            <a:ext cx="8686800" cy="6477000"/>
          </a:xfrm>
        </p:spPr>
        <p:txBody>
          <a:bodyPr>
            <a:normAutofit fontScale="92500" lnSpcReduction="10000"/>
          </a:bodyPr>
          <a:lstStyle/>
          <a:p>
            <a:r>
              <a:rPr lang="en-US" b="1" i="1" u="sng" dirty="0">
                <a:solidFill>
                  <a:srgbClr val="7030A0"/>
                </a:solidFill>
              </a:rPr>
              <a:t>Involvement of employees</a:t>
            </a:r>
          </a:p>
          <a:p>
            <a:pPr>
              <a:buFont typeface="Wingdings" pitchFamily="2" charset="2"/>
              <a:buChar char="Ø"/>
            </a:pPr>
            <a:r>
              <a:rPr lang="en-US" dirty="0"/>
              <a:t>There is need to involve employees in setting objective.</a:t>
            </a:r>
          </a:p>
          <a:p>
            <a:pPr>
              <a:buFont typeface="Wingdings" pitchFamily="2" charset="2"/>
              <a:buChar char="Ø"/>
            </a:pPr>
            <a:r>
              <a:rPr lang="en-US" dirty="0"/>
              <a:t>It will help to gain cooperation &amp; commitment of subordinate in effective implementation of the various activities to achieve goals</a:t>
            </a:r>
          </a:p>
          <a:p>
            <a:pPr>
              <a:buFont typeface="Wingdings" pitchFamily="2" charset="2"/>
              <a:buChar char="Ø"/>
            </a:pPr>
            <a:endParaRPr lang="en-US" dirty="0"/>
          </a:p>
          <a:p>
            <a:r>
              <a:rPr lang="en-US" b="1" i="1" u="sng" dirty="0">
                <a:solidFill>
                  <a:srgbClr val="7030A0"/>
                </a:solidFill>
              </a:rPr>
              <a:t>Setting of objective</a:t>
            </a:r>
          </a:p>
          <a:p>
            <a:pPr>
              <a:buFont typeface="Wingdings" pitchFamily="2" charset="2"/>
              <a:buChar char="Ø"/>
            </a:pPr>
            <a:r>
              <a:rPr lang="en-US" dirty="0" err="1"/>
              <a:t>Mngt</a:t>
            </a:r>
            <a:r>
              <a:rPr lang="en-US" dirty="0"/>
              <a:t> need to set the objective in all the functional areas</a:t>
            </a:r>
          </a:p>
          <a:p>
            <a:pPr>
              <a:buFont typeface="Wingdings" pitchFamily="2" charset="2"/>
              <a:buChar char="Ø"/>
            </a:pPr>
            <a:r>
              <a:rPr lang="en-US" dirty="0"/>
              <a:t>Certain essential needs to be considered such as</a:t>
            </a:r>
          </a:p>
          <a:p>
            <a:pPr>
              <a:buFont typeface="Wingdings" pitchFamily="2" charset="2"/>
              <a:buChar char="ü"/>
            </a:pPr>
            <a:r>
              <a:rPr lang="en-US" dirty="0"/>
              <a:t>Specific &amp; well defined</a:t>
            </a:r>
          </a:p>
          <a:p>
            <a:pPr>
              <a:buFont typeface="Wingdings" pitchFamily="2" charset="2"/>
              <a:buChar char="ü"/>
            </a:pPr>
            <a:r>
              <a:rPr lang="en-US" dirty="0"/>
              <a:t>Measurable against standards</a:t>
            </a:r>
          </a:p>
          <a:p>
            <a:pPr>
              <a:buFont typeface="Wingdings" pitchFamily="2" charset="2"/>
              <a:buChar char="ü"/>
            </a:pPr>
            <a:r>
              <a:rPr lang="en-US" dirty="0"/>
              <a:t>Attainable</a:t>
            </a:r>
          </a:p>
          <a:p>
            <a:pPr>
              <a:buFont typeface="Wingdings" pitchFamily="2" charset="2"/>
              <a:buChar char="ü"/>
            </a:pPr>
            <a:r>
              <a:rPr lang="en-US" dirty="0"/>
              <a:t>Realistic &amp;not imaginary</a:t>
            </a:r>
          </a:p>
          <a:p>
            <a:pPr>
              <a:buFont typeface="Wingdings" pitchFamily="2" charset="2"/>
              <a:buChar char="ü"/>
            </a:pPr>
            <a:r>
              <a:rPr lang="en-US" dirty="0"/>
              <a:t>Time  bound</a:t>
            </a:r>
          </a:p>
          <a:p>
            <a:pPr>
              <a:buFont typeface="Wingdings" pitchFamily="2" charset="2"/>
              <a:buChar char="ü"/>
            </a:pPr>
            <a:r>
              <a:rPr lang="en-US" dirty="0"/>
              <a:t>Integration of objective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52400"/>
            <a:ext cx="8686800" cy="6553200"/>
          </a:xfrm>
        </p:spPr>
        <p:txBody>
          <a:bodyPr/>
          <a:lstStyle/>
          <a:p>
            <a:r>
              <a:rPr lang="en-US" b="1" i="1" u="sng" dirty="0">
                <a:solidFill>
                  <a:srgbClr val="7030A0"/>
                </a:solidFill>
              </a:rPr>
              <a:t>Implementation </a:t>
            </a:r>
          </a:p>
          <a:p>
            <a:pPr>
              <a:buFont typeface="Wingdings" pitchFamily="2" charset="2"/>
              <a:buChar char="Ø"/>
            </a:pPr>
            <a:r>
              <a:rPr lang="en-US" dirty="0"/>
              <a:t>After setting objective the </a:t>
            </a:r>
            <a:r>
              <a:rPr lang="en-US" dirty="0" err="1"/>
              <a:t>mngt</a:t>
            </a:r>
            <a:r>
              <a:rPr lang="en-US" dirty="0"/>
              <a:t> must plan &amp; implement the target.</a:t>
            </a:r>
          </a:p>
          <a:p>
            <a:pPr>
              <a:buFont typeface="Wingdings" pitchFamily="2" charset="2"/>
              <a:buChar char="Ø"/>
            </a:pPr>
            <a:r>
              <a:rPr lang="en-US" dirty="0"/>
              <a:t>It involves </a:t>
            </a:r>
            <a:r>
              <a:rPr lang="en-US" dirty="0" err="1"/>
              <a:t>organising</a:t>
            </a:r>
            <a:r>
              <a:rPr lang="en-US" dirty="0"/>
              <a:t> resources, directing subordinates, motivating subordinates.</a:t>
            </a:r>
          </a:p>
          <a:p>
            <a:pPr>
              <a:buFont typeface="Wingdings" pitchFamily="2" charset="2"/>
              <a:buChar char="Ø"/>
            </a:pPr>
            <a:endParaRPr lang="en-US" dirty="0"/>
          </a:p>
          <a:p>
            <a:r>
              <a:rPr lang="en-US" b="1" i="1" u="sng" dirty="0">
                <a:solidFill>
                  <a:srgbClr val="7030A0"/>
                </a:solidFill>
              </a:rPr>
              <a:t>Review</a:t>
            </a:r>
          </a:p>
          <a:p>
            <a:pPr>
              <a:buFont typeface="Wingdings" pitchFamily="2" charset="2"/>
              <a:buChar char="Ø"/>
            </a:pPr>
            <a:r>
              <a:rPr lang="en-US" dirty="0"/>
              <a:t>There must be periodic review of activity.</a:t>
            </a:r>
          </a:p>
          <a:p>
            <a:pPr>
              <a:buFont typeface="Wingdings" pitchFamily="2" charset="2"/>
              <a:buChar char="Ø"/>
            </a:pPr>
            <a:r>
              <a:rPr lang="en-US" dirty="0"/>
              <a:t>This will help to know whether objective are achieved or not.</a:t>
            </a:r>
          </a:p>
          <a:p>
            <a:pPr>
              <a:buFont typeface="Wingdings" pitchFamily="2" charset="2"/>
              <a:buChar char="Ø"/>
            </a:pP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8229600" cy="990600"/>
          </a:xfrm>
        </p:spPr>
        <p:txBody>
          <a:bodyPr>
            <a:normAutofit/>
          </a:bodyPr>
          <a:lstStyle/>
          <a:p>
            <a:r>
              <a:rPr lang="en-US" b="1" i="1" u="sng" dirty="0">
                <a:solidFill>
                  <a:srgbClr val="FF0000"/>
                </a:solidFill>
                <a:effectLst>
                  <a:outerShdw blurRad="38100" dist="38100" dir="2700000" algn="tl">
                    <a:srgbClr val="000000">
                      <a:alpha val="43137"/>
                    </a:srgbClr>
                  </a:outerShdw>
                </a:effectLst>
              </a:rPr>
              <a:t>Classification of business objective</a:t>
            </a:r>
          </a:p>
        </p:txBody>
      </p:sp>
      <p:graphicFrame>
        <p:nvGraphicFramePr>
          <p:cNvPr id="4" name="Content Placeholder 3"/>
          <p:cNvGraphicFramePr>
            <a:graphicFrameLocks noGrp="1"/>
          </p:cNvGraphicFramePr>
          <p:nvPr>
            <p:ph idx="1"/>
          </p:nvPr>
        </p:nvGraphicFramePr>
        <p:xfrm>
          <a:off x="1676400" y="1600200"/>
          <a:ext cx="8763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228600"/>
            <a:ext cx="8686800" cy="6477000"/>
          </a:xfrm>
        </p:spPr>
        <p:txBody>
          <a:bodyPr>
            <a:normAutofit fontScale="92500" lnSpcReduction="10000"/>
          </a:bodyPr>
          <a:lstStyle/>
          <a:p>
            <a:pPr>
              <a:buNone/>
            </a:pPr>
            <a:r>
              <a:rPr lang="en-US" b="1" i="1" u="sng" dirty="0">
                <a:solidFill>
                  <a:srgbClr val="FF0066"/>
                </a:solidFill>
                <a:effectLst>
                  <a:outerShdw blurRad="38100" dist="38100" dir="2700000" algn="tl">
                    <a:srgbClr val="000000">
                      <a:alpha val="43137"/>
                    </a:srgbClr>
                  </a:outerShdw>
                </a:effectLst>
              </a:rPr>
              <a:t>A)Organic objective</a:t>
            </a:r>
          </a:p>
          <a:p>
            <a:r>
              <a:rPr lang="en-US" dirty="0"/>
              <a:t>Survival</a:t>
            </a:r>
          </a:p>
          <a:p>
            <a:r>
              <a:rPr lang="en-US" dirty="0"/>
              <a:t>Growth</a:t>
            </a:r>
          </a:p>
          <a:p>
            <a:r>
              <a:rPr lang="en-US" dirty="0"/>
              <a:t>Recognition &amp; prestige</a:t>
            </a:r>
          </a:p>
          <a:p>
            <a:pPr>
              <a:buNone/>
            </a:pPr>
            <a:endParaRPr lang="en-US" dirty="0"/>
          </a:p>
          <a:p>
            <a:pPr>
              <a:buNone/>
            </a:pPr>
            <a:r>
              <a:rPr lang="en-US" b="1" i="1" u="sng" dirty="0">
                <a:solidFill>
                  <a:srgbClr val="FF0066"/>
                </a:solidFill>
                <a:effectLst>
                  <a:outerShdw blurRad="38100" dist="38100" dir="2700000" algn="tl">
                    <a:srgbClr val="000000">
                      <a:alpha val="43137"/>
                    </a:srgbClr>
                  </a:outerShdw>
                </a:effectLst>
              </a:rPr>
              <a:t>B)Economic objective</a:t>
            </a:r>
          </a:p>
          <a:p>
            <a:r>
              <a:rPr lang="en-US" b="1" dirty="0"/>
              <a:t>Profit</a:t>
            </a:r>
          </a:p>
          <a:p>
            <a:r>
              <a:rPr lang="en-US" dirty="0"/>
              <a:t>Creation of wealth</a:t>
            </a:r>
          </a:p>
          <a:p>
            <a:r>
              <a:rPr lang="en-US" dirty="0"/>
              <a:t>Creation of customer</a:t>
            </a:r>
          </a:p>
          <a:p>
            <a:r>
              <a:rPr lang="en-US" dirty="0"/>
              <a:t>Innovation</a:t>
            </a:r>
          </a:p>
          <a:p>
            <a:r>
              <a:rPr lang="en-US" dirty="0"/>
              <a:t>Utilization of resources</a:t>
            </a:r>
          </a:p>
          <a:p>
            <a:r>
              <a:rPr lang="en-US" dirty="0"/>
              <a:t>Increase in market share</a:t>
            </a:r>
          </a:p>
          <a:p>
            <a:r>
              <a:rPr lang="en-US" dirty="0"/>
              <a:t>Expansion of markets</a:t>
            </a:r>
          </a:p>
          <a:p>
            <a:r>
              <a:rPr lang="en-US" dirty="0"/>
              <a:t>Product introduction</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52400"/>
            <a:ext cx="8686800" cy="6553200"/>
          </a:xfrm>
        </p:spPr>
        <p:txBody>
          <a:bodyPr/>
          <a:lstStyle/>
          <a:p>
            <a:pPr>
              <a:buNone/>
            </a:pPr>
            <a:r>
              <a:rPr lang="en-US" b="1" i="1" u="sng" dirty="0">
                <a:solidFill>
                  <a:srgbClr val="FF0066"/>
                </a:solidFill>
                <a:effectLst>
                  <a:outerShdw blurRad="38100" dist="38100" dir="2700000" algn="tl">
                    <a:srgbClr val="000000">
                      <a:alpha val="43137"/>
                    </a:srgbClr>
                  </a:outerShdw>
                </a:effectLst>
              </a:rPr>
              <a:t>C) Social objective</a:t>
            </a:r>
          </a:p>
          <a:p>
            <a:r>
              <a:rPr lang="en-US" dirty="0"/>
              <a:t>Towards employees</a:t>
            </a:r>
          </a:p>
          <a:p>
            <a:r>
              <a:rPr lang="en-US" dirty="0"/>
              <a:t>Towards customers</a:t>
            </a:r>
          </a:p>
          <a:p>
            <a:r>
              <a:rPr lang="en-US" dirty="0"/>
              <a:t>Towards  shareholder</a:t>
            </a:r>
          </a:p>
          <a:p>
            <a:r>
              <a:rPr lang="en-US" dirty="0"/>
              <a:t>Towards government</a:t>
            </a:r>
          </a:p>
          <a:p>
            <a:r>
              <a:rPr lang="en-US" dirty="0"/>
              <a:t>Towards suppliers</a:t>
            </a:r>
          </a:p>
          <a:p>
            <a:r>
              <a:rPr lang="en-US" dirty="0"/>
              <a:t>Towards dealers</a:t>
            </a:r>
          </a:p>
          <a:p>
            <a:r>
              <a:rPr lang="en-US" dirty="0"/>
              <a:t>Towards media</a:t>
            </a:r>
          </a:p>
          <a:p>
            <a:r>
              <a:rPr lang="en-US" dirty="0"/>
              <a:t>Towards competitors</a:t>
            </a:r>
          </a:p>
          <a:p>
            <a:pPr>
              <a:buNone/>
            </a:pP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228600"/>
            <a:ext cx="8686800" cy="6477000"/>
          </a:xfrm>
        </p:spPr>
        <p:txBody>
          <a:bodyPr>
            <a:normAutofit fontScale="85000" lnSpcReduction="20000"/>
          </a:bodyPr>
          <a:lstStyle/>
          <a:p>
            <a:pPr>
              <a:buNone/>
            </a:pPr>
            <a:r>
              <a:rPr lang="en-US" b="1" i="1" u="sng" dirty="0">
                <a:solidFill>
                  <a:srgbClr val="FF0066"/>
                </a:solidFill>
                <a:effectLst>
                  <a:outerShdw blurRad="38100" dist="38100" dir="2700000" algn="tl">
                    <a:srgbClr val="000000">
                      <a:alpha val="43137"/>
                    </a:srgbClr>
                  </a:outerShdw>
                </a:effectLst>
              </a:rPr>
              <a:t>D) Human objective</a:t>
            </a:r>
          </a:p>
          <a:p>
            <a:r>
              <a:rPr lang="en-US" dirty="0"/>
              <a:t>Fair wages</a:t>
            </a:r>
          </a:p>
          <a:p>
            <a:r>
              <a:rPr lang="en-US" dirty="0"/>
              <a:t>Better working condition</a:t>
            </a:r>
          </a:p>
          <a:p>
            <a:r>
              <a:rPr lang="en-US" dirty="0"/>
              <a:t>Workers participation in </a:t>
            </a:r>
            <a:r>
              <a:rPr lang="en-US" dirty="0" err="1"/>
              <a:t>mngt</a:t>
            </a:r>
            <a:endParaRPr lang="en-US" dirty="0"/>
          </a:p>
          <a:p>
            <a:r>
              <a:rPr lang="en-US" dirty="0"/>
              <a:t>Human resource development</a:t>
            </a:r>
          </a:p>
          <a:p>
            <a:r>
              <a:rPr lang="en-US" dirty="0"/>
              <a:t>Job satisfaction</a:t>
            </a:r>
          </a:p>
          <a:p>
            <a:r>
              <a:rPr lang="en-US" dirty="0"/>
              <a:t>Welfare facilities</a:t>
            </a:r>
          </a:p>
          <a:p>
            <a:endParaRPr lang="en-US" dirty="0"/>
          </a:p>
          <a:p>
            <a:pPr>
              <a:buNone/>
            </a:pPr>
            <a:r>
              <a:rPr lang="en-US" b="1" i="1" u="sng" dirty="0">
                <a:solidFill>
                  <a:srgbClr val="FF0066"/>
                </a:solidFill>
                <a:effectLst>
                  <a:outerShdw blurRad="38100" dist="38100" dir="2700000" algn="tl">
                    <a:srgbClr val="000000">
                      <a:alpha val="43137"/>
                    </a:srgbClr>
                  </a:outerShdw>
                </a:effectLst>
              </a:rPr>
              <a:t>E)National objective</a:t>
            </a:r>
          </a:p>
          <a:p>
            <a:r>
              <a:rPr lang="en-US" dirty="0"/>
              <a:t>Social justice</a:t>
            </a:r>
          </a:p>
          <a:p>
            <a:r>
              <a:rPr lang="en-US" dirty="0"/>
              <a:t>Development of small scale industry</a:t>
            </a:r>
          </a:p>
          <a:p>
            <a:r>
              <a:rPr lang="en-US" dirty="0"/>
              <a:t>Production as per national priorities.</a:t>
            </a:r>
          </a:p>
          <a:p>
            <a:r>
              <a:rPr lang="en-US" dirty="0"/>
              <a:t>Self sufficiency</a:t>
            </a:r>
          </a:p>
          <a:p>
            <a:r>
              <a:rPr lang="en-US" dirty="0"/>
              <a:t>Development of backward areas</a:t>
            </a:r>
          </a:p>
          <a:p>
            <a:r>
              <a:rPr lang="en-US" dirty="0"/>
              <a:t>Social welfare.</a:t>
            </a:r>
          </a:p>
          <a:p>
            <a:r>
              <a:rPr lang="en-US" dirty="0"/>
              <a:t>Creation of employment opportunities</a:t>
            </a:r>
          </a:p>
          <a:p>
            <a:r>
              <a:rPr lang="en-US" dirty="0"/>
              <a:t>National integration &amp; communal harmony.</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451" y="152400"/>
            <a:ext cx="11603115" cy="6553200"/>
          </a:xfrm>
        </p:spPr>
        <p:txBody>
          <a:bodyPr>
            <a:normAutofit fontScale="85000" lnSpcReduction="20000"/>
          </a:bodyPr>
          <a:lstStyle/>
          <a:p>
            <a:pPr algn="ctr">
              <a:buNone/>
            </a:pPr>
            <a:r>
              <a:rPr lang="en-US" b="1" i="1" u="sng" dirty="0">
                <a:solidFill>
                  <a:srgbClr val="00B050"/>
                </a:solidFill>
                <a:effectLst>
                  <a:outerShdw blurRad="38100" dist="38100" dir="2700000" algn="tl">
                    <a:srgbClr val="000000">
                      <a:alpha val="43137"/>
                    </a:srgbClr>
                  </a:outerShdw>
                </a:effectLst>
              </a:rPr>
              <a:t>Reconciliation of economic and social objection</a:t>
            </a:r>
          </a:p>
          <a:p>
            <a:pPr>
              <a:buFont typeface="Wingdings" pitchFamily="2" charset="2"/>
              <a:buChar char="Ø"/>
            </a:pPr>
            <a:r>
              <a:rPr lang="en-US" dirty="0"/>
              <a:t>Business is a part of society &amp; therefore, it has to meet its social obligation along with its economic  objectives.</a:t>
            </a:r>
          </a:p>
          <a:p>
            <a:pPr>
              <a:buFont typeface="Wingdings" pitchFamily="2" charset="2"/>
              <a:buChar char="Ø"/>
            </a:pPr>
            <a:r>
              <a:rPr lang="en-US" dirty="0"/>
              <a:t>It has to meet its economic &amp; social objective. </a:t>
            </a:r>
          </a:p>
          <a:p>
            <a:pPr>
              <a:buFont typeface="Wingdings" pitchFamily="2" charset="2"/>
              <a:buChar char="Ø"/>
            </a:pPr>
            <a:r>
              <a:rPr lang="en-US" dirty="0"/>
              <a:t>It has to balance its economic &amp;  social objective in order to satisfy the  various parties/groups.</a:t>
            </a:r>
          </a:p>
          <a:p>
            <a:r>
              <a:rPr lang="en-US" b="1" i="1" u="sng" dirty="0">
                <a:solidFill>
                  <a:srgbClr val="FF0000"/>
                </a:solidFill>
                <a:effectLst>
                  <a:outerShdw blurRad="38100" dist="38100" dir="2700000" algn="tl">
                    <a:srgbClr val="000000">
                      <a:alpha val="43137"/>
                    </a:srgbClr>
                  </a:outerShdw>
                </a:effectLst>
              </a:rPr>
              <a:t>The economic &amp; social  objective can be reconciled as under .</a:t>
            </a:r>
          </a:p>
          <a:p>
            <a:pPr>
              <a:buFont typeface="Wingdings" pitchFamily="2" charset="2"/>
              <a:buChar char="ü"/>
            </a:pPr>
            <a:r>
              <a:rPr lang="en-US" dirty="0"/>
              <a:t>Profit &amp; consumer price</a:t>
            </a:r>
          </a:p>
          <a:p>
            <a:pPr>
              <a:buFont typeface="Wingdings" pitchFamily="2" charset="2"/>
              <a:buChar char="ü"/>
            </a:pPr>
            <a:r>
              <a:rPr lang="en-US" dirty="0"/>
              <a:t>Profit &amp;  research &amp; Development</a:t>
            </a:r>
          </a:p>
          <a:p>
            <a:pPr>
              <a:buFont typeface="Wingdings" pitchFamily="2" charset="2"/>
              <a:buChar char="ü"/>
            </a:pPr>
            <a:r>
              <a:rPr lang="en-US" dirty="0"/>
              <a:t>Profit &amp; after sale service</a:t>
            </a:r>
          </a:p>
          <a:p>
            <a:pPr>
              <a:buFont typeface="Wingdings" pitchFamily="2" charset="2"/>
              <a:buChar char="ü"/>
            </a:pPr>
            <a:r>
              <a:rPr lang="en-US" dirty="0"/>
              <a:t>Profit &amp; employees welfare</a:t>
            </a:r>
          </a:p>
          <a:p>
            <a:pPr>
              <a:buFont typeface="Wingdings" pitchFamily="2" charset="2"/>
              <a:buChar char="ü"/>
            </a:pPr>
            <a:r>
              <a:rPr lang="en-US" dirty="0"/>
              <a:t>Profit &amp; taxes</a:t>
            </a:r>
          </a:p>
          <a:p>
            <a:pPr>
              <a:buFont typeface="Wingdings" pitchFamily="2" charset="2"/>
              <a:buChar char="ü"/>
            </a:pPr>
            <a:r>
              <a:rPr lang="en-US" dirty="0"/>
              <a:t>Profit &amp; shareholders interest</a:t>
            </a:r>
          </a:p>
          <a:p>
            <a:pPr>
              <a:buFont typeface="Wingdings" pitchFamily="2" charset="2"/>
              <a:buChar char="ü"/>
            </a:pPr>
            <a:r>
              <a:rPr lang="en-US" dirty="0"/>
              <a:t>Profit &amp; social development</a:t>
            </a:r>
          </a:p>
          <a:p>
            <a:pPr>
              <a:buFont typeface="Wingdings" pitchFamily="2" charset="2"/>
              <a:buChar char="ü"/>
            </a:pPr>
            <a:r>
              <a:rPr lang="en-US" dirty="0"/>
              <a:t>Business expansion &amp; social interest</a:t>
            </a:r>
          </a:p>
          <a:p>
            <a:pPr>
              <a:buFont typeface="Wingdings" pitchFamily="2" charset="2"/>
              <a:buChar char="ü"/>
            </a:pPr>
            <a:r>
              <a:rPr lang="en-US" dirty="0"/>
              <a:t>Business expansion &amp; competition</a:t>
            </a:r>
          </a:p>
          <a:p>
            <a:pPr>
              <a:buFont typeface="Wingdings" pitchFamily="2" charset="2"/>
              <a:buChar char="ü"/>
            </a:pPr>
            <a:r>
              <a:rPr lang="en-US" dirty="0"/>
              <a:t>Business expansion &amp; suppliers.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C79B7-A4BE-4CD9-9620-D60D9E2EE3EA}"/>
              </a:ext>
            </a:extLst>
          </p:cNvPr>
          <p:cNvSpPr>
            <a:spLocks noGrp="1"/>
          </p:cNvSpPr>
          <p:nvPr>
            <p:ph type="title"/>
          </p:nvPr>
        </p:nvSpPr>
        <p:spPr>
          <a:xfrm>
            <a:off x="838200" y="365126"/>
            <a:ext cx="10515600" cy="691318"/>
          </a:xfrm>
        </p:spPr>
        <p:txBody>
          <a:bodyPr>
            <a:normAutofit fontScale="90000"/>
          </a:bodyPr>
          <a:lstStyle/>
          <a:p>
            <a:r>
              <a:rPr lang="en-US" b="1" i="1" u="sng" dirty="0">
                <a:effectLst>
                  <a:outerShdw blurRad="38100" dist="38100" dir="2700000" algn="tl">
                    <a:srgbClr val="000000">
                      <a:alpha val="43137"/>
                    </a:srgbClr>
                  </a:outerShdw>
                </a:effectLst>
              </a:rPr>
              <a:t>Characteristics of Business</a:t>
            </a:r>
            <a:endParaRPr lang="en-IN" b="1" i="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0016D42B-4086-49DD-90D7-EED41F25D7DC}"/>
              </a:ext>
            </a:extLst>
          </p:cNvPr>
          <p:cNvSpPr>
            <a:spLocks noGrp="1"/>
          </p:cNvSpPr>
          <p:nvPr>
            <p:ph idx="1"/>
          </p:nvPr>
        </p:nvSpPr>
        <p:spPr>
          <a:xfrm>
            <a:off x="443883" y="1056444"/>
            <a:ext cx="11345663" cy="5436430"/>
          </a:xfrm>
        </p:spPr>
        <p:txBody>
          <a:bodyPr>
            <a:normAutofit fontScale="85000" lnSpcReduction="20000"/>
          </a:bodyPr>
          <a:lstStyle/>
          <a:p>
            <a:r>
              <a:rPr lang="en-US" sz="2800" dirty="0" err="1"/>
              <a:t>Organised</a:t>
            </a:r>
            <a:r>
              <a:rPr lang="en-US" sz="2800" dirty="0"/>
              <a:t> activity</a:t>
            </a:r>
          </a:p>
          <a:p>
            <a:r>
              <a:rPr lang="en-US" sz="2800" dirty="0"/>
              <a:t>Economic activity</a:t>
            </a:r>
          </a:p>
          <a:p>
            <a:r>
              <a:rPr lang="en-US" sz="2800" dirty="0"/>
              <a:t>Buying and selling</a:t>
            </a:r>
          </a:p>
          <a:p>
            <a:r>
              <a:rPr lang="en-US" sz="2800" dirty="0"/>
              <a:t>Profit motive</a:t>
            </a:r>
          </a:p>
          <a:p>
            <a:r>
              <a:rPr lang="en-US" sz="2800" dirty="0"/>
              <a:t>Degree of scale </a:t>
            </a:r>
          </a:p>
          <a:p>
            <a:r>
              <a:rPr lang="en-US" sz="2800" dirty="0"/>
              <a:t>Regularity in dealings</a:t>
            </a:r>
          </a:p>
          <a:p>
            <a:r>
              <a:rPr lang="en-US" sz="2800" dirty="0"/>
              <a:t>Risks &amp; uncertainties</a:t>
            </a:r>
          </a:p>
          <a:p>
            <a:r>
              <a:rPr lang="en-US" sz="2800" dirty="0"/>
              <a:t>Societal interest</a:t>
            </a:r>
          </a:p>
          <a:p>
            <a:r>
              <a:rPr lang="en-US" sz="2800" dirty="0"/>
              <a:t>Social responsibility / Social activity</a:t>
            </a:r>
          </a:p>
          <a:p>
            <a:r>
              <a:rPr lang="en-US" sz="2800" dirty="0"/>
              <a:t>Business functions</a:t>
            </a:r>
          </a:p>
          <a:p>
            <a:r>
              <a:rPr lang="en-US" sz="2800" dirty="0"/>
              <a:t>Customer satisfaction</a:t>
            </a:r>
          </a:p>
          <a:p>
            <a:r>
              <a:rPr lang="en-US" sz="2800" dirty="0"/>
              <a:t>Creative &amp; dynamic</a:t>
            </a:r>
          </a:p>
          <a:p>
            <a:r>
              <a:rPr lang="en-US" sz="2800" dirty="0"/>
              <a:t>Govt. control</a:t>
            </a:r>
          </a:p>
          <a:p>
            <a:r>
              <a:rPr lang="en-US" dirty="0"/>
              <a:t>Optimum utilization of resources.</a:t>
            </a:r>
            <a:endParaRPr lang="en-US" sz="2800" dirty="0"/>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15192546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362F4-C37E-48B1-8324-B8BBA04ED86E}"/>
              </a:ext>
            </a:extLst>
          </p:cNvPr>
          <p:cNvSpPr>
            <a:spLocks noGrp="1"/>
          </p:cNvSpPr>
          <p:nvPr>
            <p:ph type="ctrTitle"/>
          </p:nvPr>
        </p:nvSpPr>
        <p:spPr/>
        <p:txBody>
          <a:bodyPr/>
          <a:lstStyle/>
          <a:p>
            <a:r>
              <a:rPr lang="en-US" dirty="0">
                <a:solidFill>
                  <a:srgbClr val="7030A0"/>
                </a:solidFill>
              </a:rPr>
              <a:t>Business environment</a:t>
            </a:r>
            <a:endParaRPr lang="en-IN" dirty="0">
              <a:solidFill>
                <a:srgbClr val="7030A0"/>
              </a:solidFill>
            </a:endParaRPr>
          </a:p>
        </p:txBody>
      </p:sp>
    </p:spTree>
    <p:extLst>
      <p:ext uri="{BB962C8B-B14F-4D97-AF65-F5344CB8AC3E}">
        <p14:creationId xmlns:p14="http://schemas.microsoft.com/office/powerpoint/2010/main" val="28205518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5F833-B35C-46A1-98A7-8AA4E09C3350}"/>
              </a:ext>
            </a:extLst>
          </p:cNvPr>
          <p:cNvSpPr>
            <a:spLocks noGrp="1"/>
          </p:cNvSpPr>
          <p:nvPr>
            <p:ph type="title"/>
          </p:nvPr>
        </p:nvSpPr>
        <p:spPr>
          <a:xfrm>
            <a:off x="685800" y="266331"/>
            <a:ext cx="10820400" cy="1198486"/>
          </a:xfrm>
        </p:spPr>
        <p:txBody>
          <a:bodyPr/>
          <a:lstStyle/>
          <a:p>
            <a:r>
              <a:rPr lang="en-US" b="1" i="1" u="sng" dirty="0">
                <a:solidFill>
                  <a:srgbClr val="FF0066"/>
                </a:solidFill>
                <a:effectLst>
                  <a:outerShdw blurRad="38100" dist="38100" dir="2700000" algn="tl">
                    <a:srgbClr val="000000">
                      <a:alpha val="43137"/>
                    </a:srgbClr>
                  </a:outerShdw>
                </a:effectLst>
              </a:rPr>
              <a:t>Concept of business environment</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8692BDF-0D70-43CC-8C94-8217978E6174}"/>
              </a:ext>
            </a:extLst>
          </p:cNvPr>
          <p:cNvSpPr>
            <a:spLocks noGrp="1"/>
          </p:cNvSpPr>
          <p:nvPr>
            <p:ph idx="1"/>
          </p:nvPr>
        </p:nvSpPr>
        <p:spPr>
          <a:xfrm>
            <a:off x="346229" y="1624614"/>
            <a:ext cx="11487705" cy="4900473"/>
          </a:xfrm>
        </p:spPr>
        <p:txBody>
          <a:bodyPr/>
          <a:lstStyle/>
          <a:p>
            <a:r>
              <a:rPr lang="en-US" dirty="0">
                <a:solidFill>
                  <a:srgbClr val="7030A0"/>
                </a:solidFill>
              </a:rPr>
              <a:t>Business environment consist of all the internal &amp; external forces or factors that influence the working of a business firm.</a:t>
            </a:r>
          </a:p>
          <a:p>
            <a:pPr marL="0" indent="0">
              <a:buNone/>
            </a:pPr>
            <a:endParaRPr lang="en-US" dirty="0">
              <a:solidFill>
                <a:srgbClr val="7030A0"/>
              </a:solidFill>
            </a:endParaRPr>
          </a:p>
          <a:p>
            <a:r>
              <a:rPr lang="en-US" dirty="0">
                <a:solidFill>
                  <a:srgbClr val="7030A0"/>
                </a:solidFill>
              </a:rPr>
              <a:t>The internal factors comprises of firms strategies and policies, management- labour relation, resources like manpower, capital, machinery etc.</a:t>
            </a:r>
          </a:p>
          <a:p>
            <a:pPr marL="0" indent="0">
              <a:buNone/>
            </a:pPr>
            <a:endParaRPr lang="en-US" dirty="0">
              <a:solidFill>
                <a:srgbClr val="7030A0"/>
              </a:solidFill>
            </a:endParaRPr>
          </a:p>
          <a:p>
            <a:r>
              <a:rPr lang="en-US" dirty="0">
                <a:solidFill>
                  <a:srgbClr val="7030A0"/>
                </a:solidFill>
              </a:rPr>
              <a:t>External environment comprise of micro factor  &amp; macro factors</a:t>
            </a:r>
          </a:p>
          <a:p>
            <a:r>
              <a:rPr lang="en-US" dirty="0">
                <a:solidFill>
                  <a:srgbClr val="7030A0"/>
                </a:solidFill>
              </a:rPr>
              <a:t>Micro factor  include customer, competitors, suppliers </a:t>
            </a:r>
            <a:r>
              <a:rPr lang="en-US" dirty="0" err="1">
                <a:solidFill>
                  <a:srgbClr val="7030A0"/>
                </a:solidFill>
              </a:rPr>
              <a:t>etc</a:t>
            </a:r>
            <a:endParaRPr lang="en-US" dirty="0">
              <a:solidFill>
                <a:srgbClr val="7030A0"/>
              </a:solidFill>
            </a:endParaRPr>
          </a:p>
          <a:p>
            <a:r>
              <a:rPr lang="en-US" dirty="0">
                <a:solidFill>
                  <a:srgbClr val="7030A0"/>
                </a:solidFill>
              </a:rPr>
              <a:t>Macro factors include economic  </a:t>
            </a:r>
            <a:r>
              <a:rPr lang="en-US" dirty="0" err="1">
                <a:solidFill>
                  <a:srgbClr val="7030A0"/>
                </a:solidFill>
              </a:rPr>
              <a:t>envt</a:t>
            </a:r>
            <a:r>
              <a:rPr lang="en-US" dirty="0">
                <a:solidFill>
                  <a:srgbClr val="7030A0"/>
                </a:solidFill>
              </a:rPr>
              <a:t>, social </a:t>
            </a:r>
            <a:r>
              <a:rPr lang="en-US" dirty="0" err="1">
                <a:solidFill>
                  <a:srgbClr val="7030A0"/>
                </a:solidFill>
              </a:rPr>
              <a:t>envt</a:t>
            </a:r>
            <a:r>
              <a:rPr lang="en-US" dirty="0">
                <a:solidFill>
                  <a:srgbClr val="7030A0"/>
                </a:solidFill>
              </a:rPr>
              <a:t>, political </a:t>
            </a:r>
            <a:r>
              <a:rPr lang="en-US" dirty="0" err="1">
                <a:solidFill>
                  <a:srgbClr val="7030A0"/>
                </a:solidFill>
              </a:rPr>
              <a:t>envt</a:t>
            </a:r>
            <a:r>
              <a:rPr lang="en-US" dirty="0">
                <a:solidFill>
                  <a:srgbClr val="7030A0"/>
                </a:solidFill>
              </a:rPr>
              <a:t>, technical </a:t>
            </a:r>
            <a:r>
              <a:rPr lang="en-US" dirty="0" err="1">
                <a:solidFill>
                  <a:srgbClr val="7030A0"/>
                </a:solidFill>
              </a:rPr>
              <a:t>envt</a:t>
            </a:r>
            <a:r>
              <a:rPr lang="en-US" dirty="0">
                <a:solidFill>
                  <a:srgbClr val="7030A0"/>
                </a:solidFill>
              </a:rPr>
              <a:t> etc.</a:t>
            </a:r>
            <a:endParaRPr lang="en-IN" dirty="0">
              <a:solidFill>
                <a:srgbClr val="7030A0"/>
              </a:solidFill>
            </a:endParaRPr>
          </a:p>
        </p:txBody>
      </p:sp>
    </p:spTree>
    <p:extLst>
      <p:ext uri="{BB962C8B-B14F-4D97-AF65-F5344CB8AC3E}">
        <p14:creationId xmlns:p14="http://schemas.microsoft.com/office/powerpoint/2010/main" val="16911855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733926-32A0-4F83-9C53-B6EE4ED3CB7B}"/>
              </a:ext>
            </a:extLst>
          </p:cNvPr>
          <p:cNvSpPr>
            <a:spLocks noGrp="1"/>
          </p:cNvSpPr>
          <p:nvPr>
            <p:ph idx="1"/>
          </p:nvPr>
        </p:nvSpPr>
        <p:spPr>
          <a:xfrm>
            <a:off x="230819" y="213064"/>
            <a:ext cx="11638626" cy="6285390"/>
          </a:xfrm>
        </p:spPr>
        <p:txBody>
          <a:bodyPr/>
          <a:lstStyle/>
          <a:p>
            <a:endParaRPr lang="en-US" dirty="0">
              <a:solidFill>
                <a:srgbClr val="7030A0"/>
              </a:solidFill>
            </a:endParaRPr>
          </a:p>
          <a:p>
            <a:endParaRPr lang="en-US" dirty="0">
              <a:solidFill>
                <a:srgbClr val="7030A0"/>
              </a:solidFill>
            </a:endParaRPr>
          </a:p>
          <a:p>
            <a:r>
              <a:rPr lang="en-US" sz="2800" dirty="0">
                <a:solidFill>
                  <a:srgbClr val="7030A0"/>
                </a:solidFill>
              </a:rPr>
              <a:t>Analysis of internal environment  helps a firm to identify its strengths &amp; weakness</a:t>
            </a:r>
          </a:p>
          <a:p>
            <a:pPr marL="0" indent="0">
              <a:buNone/>
            </a:pPr>
            <a:endParaRPr lang="en-US" sz="2800" dirty="0">
              <a:solidFill>
                <a:srgbClr val="7030A0"/>
              </a:solidFill>
            </a:endParaRPr>
          </a:p>
          <a:p>
            <a:r>
              <a:rPr lang="en-US" sz="2800" dirty="0">
                <a:solidFill>
                  <a:srgbClr val="7030A0"/>
                </a:solidFill>
              </a:rPr>
              <a:t>Analysis of external environment helps to identify opportunities &amp; threats</a:t>
            </a:r>
          </a:p>
          <a:p>
            <a:endParaRPr lang="en-US" sz="2800" dirty="0">
              <a:solidFill>
                <a:srgbClr val="7030A0"/>
              </a:solidFill>
            </a:endParaRPr>
          </a:p>
          <a:p>
            <a:r>
              <a:rPr lang="en-US" sz="2800" dirty="0">
                <a:solidFill>
                  <a:srgbClr val="7030A0"/>
                </a:solidFill>
              </a:rPr>
              <a:t>Thus environment analysis helps to undertake the SWOT  analysis</a:t>
            </a:r>
          </a:p>
          <a:p>
            <a:pPr marL="0" indent="0">
              <a:buNone/>
            </a:pPr>
            <a:endParaRPr lang="en-US" sz="2800" dirty="0">
              <a:solidFill>
                <a:srgbClr val="7030A0"/>
              </a:solidFill>
            </a:endParaRPr>
          </a:p>
          <a:p>
            <a:r>
              <a:rPr lang="en-US" sz="2800" dirty="0">
                <a:solidFill>
                  <a:srgbClr val="7030A0"/>
                </a:solidFill>
              </a:rPr>
              <a:t>Swot  is also  called as SWOC.</a:t>
            </a:r>
            <a:endParaRPr lang="en-IN" sz="2800" dirty="0">
              <a:solidFill>
                <a:srgbClr val="7030A0"/>
              </a:solidFill>
            </a:endParaRPr>
          </a:p>
        </p:txBody>
      </p:sp>
    </p:spTree>
    <p:extLst>
      <p:ext uri="{BB962C8B-B14F-4D97-AF65-F5344CB8AC3E}">
        <p14:creationId xmlns:p14="http://schemas.microsoft.com/office/powerpoint/2010/main" val="40989503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E6D04-A14F-4F8E-822B-4B7629A71B37}"/>
              </a:ext>
            </a:extLst>
          </p:cNvPr>
          <p:cNvSpPr>
            <a:spLocks noGrp="1"/>
          </p:cNvSpPr>
          <p:nvPr>
            <p:ph type="title"/>
          </p:nvPr>
        </p:nvSpPr>
        <p:spPr>
          <a:xfrm>
            <a:off x="239697" y="88777"/>
            <a:ext cx="11266503" cy="1091953"/>
          </a:xfrm>
        </p:spPr>
        <p:txBody>
          <a:bodyPr/>
          <a:lstStyle/>
          <a:p>
            <a:r>
              <a:rPr lang="en-US" b="1" i="1" u="sng" dirty="0">
                <a:solidFill>
                  <a:srgbClr val="FF0066"/>
                </a:solidFill>
                <a:effectLst>
                  <a:outerShdw blurRad="38100" dist="38100" dir="2700000" algn="tl">
                    <a:srgbClr val="000000">
                      <a:alpha val="43137"/>
                    </a:srgbClr>
                  </a:outerShdw>
                </a:effectLst>
              </a:rPr>
              <a:t>Definitions</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7A6F0A1-E55D-448E-BA9F-56E4060E6D1A}"/>
              </a:ext>
            </a:extLst>
          </p:cNvPr>
          <p:cNvSpPr>
            <a:spLocks noGrp="1"/>
          </p:cNvSpPr>
          <p:nvPr>
            <p:ph idx="1"/>
          </p:nvPr>
        </p:nvSpPr>
        <p:spPr>
          <a:xfrm>
            <a:off x="239697" y="1065320"/>
            <a:ext cx="11266503" cy="5495278"/>
          </a:xfrm>
        </p:spPr>
        <p:txBody>
          <a:bodyPr/>
          <a:lstStyle/>
          <a:p>
            <a:pPr marL="0" indent="0">
              <a:buNone/>
            </a:pPr>
            <a:endParaRPr lang="en-US" sz="3600" b="1" i="1" dirty="0">
              <a:solidFill>
                <a:srgbClr val="7030A0"/>
              </a:solidFill>
            </a:endParaRPr>
          </a:p>
          <a:p>
            <a:pPr marL="0" indent="0">
              <a:buNone/>
            </a:pPr>
            <a:endParaRPr lang="en-US" sz="3600" b="1" i="1" dirty="0">
              <a:solidFill>
                <a:srgbClr val="7030A0"/>
              </a:solidFill>
            </a:endParaRPr>
          </a:p>
          <a:p>
            <a:pPr marL="0" indent="0">
              <a:buNone/>
            </a:pPr>
            <a:r>
              <a:rPr lang="en-US" sz="3600" b="1" i="1" dirty="0">
                <a:solidFill>
                  <a:srgbClr val="7030A0"/>
                </a:solidFill>
              </a:rPr>
              <a:t>“Business environment  means the aggregate of all conditions, events and influences that surround and affect it.” </a:t>
            </a:r>
          </a:p>
          <a:p>
            <a:pPr marL="0" indent="0">
              <a:buNone/>
            </a:pPr>
            <a:endParaRPr lang="en-US" sz="3600" dirty="0"/>
          </a:p>
          <a:p>
            <a:pPr marL="0" indent="0">
              <a:buNone/>
            </a:pPr>
            <a:r>
              <a:rPr lang="en-US" sz="3600" dirty="0"/>
              <a:t>                                                                                                                              </a:t>
            </a:r>
          </a:p>
          <a:p>
            <a:pPr marL="0" indent="0">
              <a:buNone/>
            </a:pPr>
            <a:r>
              <a:rPr lang="en-US" sz="3600" b="1" i="1" dirty="0">
                <a:solidFill>
                  <a:srgbClr val="7030A0"/>
                </a:solidFill>
              </a:rPr>
              <a:t>                                                                  Keith Davis</a:t>
            </a:r>
          </a:p>
          <a:p>
            <a:pPr marL="0" indent="0">
              <a:buNone/>
            </a:pPr>
            <a:endParaRPr lang="en-US" sz="3600" b="1" i="1" dirty="0">
              <a:solidFill>
                <a:srgbClr val="7030A0"/>
              </a:solidFill>
            </a:endParaRPr>
          </a:p>
          <a:p>
            <a:pPr marL="0" indent="0">
              <a:buNone/>
            </a:pPr>
            <a:endParaRPr lang="en-IN" sz="2400" b="1" i="1" dirty="0">
              <a:solidFill>
                <a:srgbClr val="7030A0"/>
              </a:solidFill>
            </a:endParaRPr>
          </a:p>
        </p:txBody>
      </p:sp>
    </p:spTree>
    <p:extLst>
      <p:ext uri="{BB962C8B-B14F-4D97-AF65-F5344CB8AC3E}">
        <p14:creationId xmlns:p14="http://schemas.microsoft.com/office/powerpoint/2010/main" val="23947776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EF837-B867-43E8-B0BF-6FEB3D1B3188}"/>
              </a:ext>
            </a:extLst>
          </p:cNvPr>
          <p:cNvSpPr>
            <a:spLocks noGrp="1"/>
          </p:cNvSpPr>
          <p:nvPr>
            <p:ph type="title"/>
          </p:nvPr>
        </p:nvSpPr>
        <p:spPr>
          <a:xfrm>
            <a:off x="838200" y="365125"/>
            <a:ext cx="10515600" cy="984281"/>
          </a:xfrm>
        </p:spPr>
        <p:txBody>
          <a:bodyPr/>
          <a:lstStyle/>
          <a:p>
            <a:r>
              <a:rPr lang="en-US" b="1" i="1" u="sng" dirty="0">
                <a:solidFill>
                  <a:srgbClr val="FF0066"/>
                </a:solidFill>
                <a:effectLst>
                  <a:outerShdw blurRad="38100" dist="38100" dir="2700000" algn="tl">
                    <a:srgbClr val="000000">
                      <a:alpha val="43137"/>
                    </a:srgbClr>
                  </a:outerShdw>
                </a:effectLst>
              </a:rPr>
              <a:t>Features of business </a:t>
            </a:r>
            <a:r>
              <a:rPr lang="en-US" b="1" i="1" u="sng" dirty="0" err="1">
                <a:solidFill>
                  <a:srgbClr val="FF0066"/>
                </a:solidFill>
                <a:effectLst>
                  <a:outerShdw blurRad="38100" dist="38100" dir="2700000" algn="tl">
                    <a:srgbClr val="000000">
                      <a:alpha val="43137"/>
                    </a:srgbClr>
                  </a:outerShdw>
                </a:effectLst>
              </a:rPr>
              <a:t>evnironment</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347AFD8-7642-4C73-BFE2-E14426B18BA8}"/>
              </a:ext>
            </a:extLst>
          </p:cNvPr>
          <p:cNvSpPr>
            <a:spLocks noGrp="1"/>
          </p:cNvSpPr>
          <p:nvPr>
            <p:ph idx="1"/>
          </p:nvPr>
        </p:nvSpPr>
        <p:spPr>
          <a:xfrm>
            <a:off x="301841" y="1349406"/>
            <a:ext cx="11603114" cy="5282213"/>
          </a:xfrm>
        </p:spPr>
        <p:txBody>
          <a:bodyPr>
            <a:normAutofit fontScale="92500" lnSpcReduction="10000"/>
          </a:bodyPr>
          <a:lstStyle/>
          <a:p>
            <a:r>
              <a:rPr lang="en-US" b="1" i="1" u="sng" dirty="0">
                <a:solidFill>
                  <a:srgbClr val="7030A0"/>
                </a:solidFill>
                <a:effectLst>
                  <a:outerShdw blurRad="38100" dist="38100" dir="2700000" algn="tl">
                    <a:srgbClr val="000000">
                      <a:alpha val="43137"/>
                    </a:srgbClr>
                  </a:outerShdw>
                </a:effectLst>
              </a:rPr>
              <a:t>Dynamic in nature</a:t>
            </a:r>
          </a:p>
          <a:p>
            <a:endParaRPr lang="en-US" b="1" i="1" u="sng" dirty="0">
              <a:solidFill>
                <a:srgbClr val="7030A0"/>
              </a:solidFill>
              <a:effectLst>
                <a:outerShdw blurRad="38100" dist="38100" dir="2700000" algn="tl">
                  <a:srgbClr val="000000">
                    <a:alpha val="43137"/>
                  </a:srgbClr>
                </a:outerShdw>
              </a:effectLst>
            </a:endParaRPr>
          </a:p>
          <a:p>
            <a:pPr>
              <a:buFont typeface="Wingdings" panose="05000000000000000000" pitchFamily="2" charset="2"/>
              <a:buChar char="Ø"/>
            </a:pPr>
            <a:r>
              <a:rPr lang="en-US" dirty="0"/>
              <a:t>Business environment is dynamic in nature</a:t>
            </a:r>
          </a:p>
          <a:p>
            <a:pPr>
              <a:buFont typeface="Wingdings" panose="05000000000000000000" pitchFamily="2" charset="2"/>
              <a:buChar char="Ø"/>
            </a:pPr>
            <a:r>
              <a:rPr lang="en-US" dirty="0"/>
              <a:t>Changes takes place in the external environment</a:t>
            </a:r>
          </a:p>
          <a:p>
            <a:pPr>
              <a:buFont typeface="Wingdings" panose="05000000000000000000" pitchFamily="2" charset="2"/>
              <a:buChar char="Ø"/>
            </a:pPr>
            <a:r>
              <a:rPr lang="en-US" dirty="0"/>
              <a:t>Competitors may introduce new product designs, or change pricing, promotion &amp; other strategies.</a:t>
            </a:r>
          </a:p>
          <a:p>
            <a:pPr>
              <a:buFont typeface="Wingdings" panose="05000000000000000000" pitchFamily="2" charset="2"/>
              <a:buChar char="Ø"/>
            </a:pPr>
            <a:r>
              <a:rPr lang="en-US" dirty="0"/>
              <a:t>Customers tastes &amp; preferences may change over a period of time</a:t>
            </a:r>
          </a:p>
          <a:p>
            <a:pPr>
              <a:buFont typeface="Wingdings" panose="05000000000000000000" pitchFamily="2" charset="2"/>
              <a:buChar char="Ø"/>
            </a:pPr>
            <a:r>
              <a:rPr lang="en-US" dirty="0"/>
              <a:t>Govt may introduce policy change in respect to taxation, foreign investment, foreign trade </a:t>
            </a:r>
            <a:r>
              <a:rPr lang="en-US" dirty="0" err="1"/>
              <a:t>etc</a:t>
            </a:r>
            <a:endParaRPr lang="en-US" dirty="0"/>
          </a:p>
          <a:p>
            <a:pPr>
              <a:buFont typeface="Wingdings" panose="05000000000000000000" pitchFamily="2" charset="2"/>
              <a:buChar char="Ø"/>
            </a:pPr>
            <a:r>
              <a:rPr lang="en-US" dirty="0"/>
              <a:t>Firm needs  make changes in its strategies to face challenges of dynamic </a:t>
            </a:r>
            <a:r>
              <a:rPr lang="en-US" dirty="0" err="1"/>
              <a:t>evnt</a:t>
            </a:r>
            <a:endParaRPr lang="en-US" dirty="0"/>
          </a:p>
          <a:p>
            <a:pPr>
              <a:buFont typeface="Wingdings" panose="05000000000000000000" pitchFamily="2" charset="2"/>
              <a:buChar char="Ø"/>
            </a:pPr>
            <a:r>
              <a:rPr lang="en-US" dirty="0"/>
              <a:t>When these  changes are favorable  brings opportunity for the organization &amp; unfavorable </a:t>
            </a:r>
            <a:r>
              <a:rPr lang="en-US" dirty="0" err="1"/>
              <a:t>envt</a:t>
            </a:r>
            <a:r>
              <a:rPr lang="en-US" dirty="0"/>
              <a:t> bring threat to the </a:t>
            </a:r>
            <a:r>
              <a:rPr lang="en-US" dirty="0" err="1"/>
              <a:t>organisation</a:t>
            </a:r>
            <a:r>
              <a:rPr lang="en-US" dirty="0"/>
              <a:t> </a:t>
            </a:r>
            <a:endParaRPr lang="en-IN" dirty="0"/>
          </a:p>
        </p:txBody>
      </p:sp>
    </p:spTree>
    <p:extLst>
      <p:ext uri="{BB962C8B-B14F-4D97-AF65-F5344CB8AC3E}">
        <p14:creationId xmlns:p14="http://schemas.microsoft.com/office/powerpoint/2010/main" val="3743908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967E5B-657F-4D4A-91C6-7C8DF885D31D}"/>
              </a:ext>
            </a:extLst>
          </p:cNvPr>
          <p:cNvSpPr>
            <a:spLocks noGrp="1"/>
          </p:cNvSpPr>
          <p:nvPr>
            <p:ph idx="1"/>
          </p:nvPr>
        </p:nvSpPr>
        <p:spPr>
          <a:xfrm>
            <a:off x="319596" y="585927"/>
            <a:ext cx="11186604" cy="5970110"/>
          </a:xfrm>
        </p:spPr>
        <p:txBody>
          <a:bodyPr>
            <a:normAutofit lnSpcReduction="10000"/>
          </a:bodyPr>
          <a:lstStyle/>
          <a:p>
            <a:r>
              <a:rPr lang="en-US" sz="2400" b="1" i="1" u="sng" dirty="0">
                <a:solidFill>
                  <a:srgbClr val="7030A0"/>
                </a:solidFill>
                <a:effectLst>
                  <a:outerShdw blurRad="38100" dist="38100" dir="2700000" algn="tl">
                    <a:srgbClr val="000000">
                      <a:alpha val="43137"/>
                    </a:srgbClr>
                  </a:outerShdw>
                </a:effectLst>
              </a:rPr>
              <a:t>Direct &amp; indirect impact</a:t>
            </a:r>
          </a:p>
          <a:p>
            <a:pPr>
              <a:buFont typeface="Wingdings" panose="05000000000000000000" pitchFamily="2" charset="2"/>
              <a:buChar char="Ø"/>
            </a:pPr>
            <a:r>
              <a:rPr lang="en-US" dirty="0"/>
              <a:t>Business environment may have direct &amp; indirect  impact on working of a business firm.</a:t>
            </a:r>
          </a:p>
          <a:p>
            <a:pPr>
              <a:buFont typeface="Wingdings" panose="05000000000000000000" pitchFamily="2" charset="2"/>
              <a:buChar char="Ø"/>
            </a:pPr>
            <a:r>
              <a:rPr lang="en-US" dirty="0"/>
              <a:t>Micro – external  factors like competition , govt policies, customer preferences </a:t>
            </a:r>
            <a:r>
              <a:rPr lang="en-US" dirty="0" err="1"/>
              <a:t>etc</a:t>
            </a:r>
            <a:r>
              <a:rPr lang="en-US" dirty="0"/>
              <a:t> can have direct effect on the working of a business firm</a:t>
            </a:r>
          </a:p>
          <a:p>
            <a:pPr>
              <a:buFont typeface="Wingdings" panose="05000000000000000000" pitchFamily="2" charset="2"/>
              <a:buChar char="Ø"/>
            </a:pPr>
            <a:r>
              <a:rPr lang="en-US" dirty="0"/>
              <a:t>Macro external factors like social </a:t>
            </a:r>
            <a:r>
              <a:rPr lang="en-US" dirty="0" err="1"/>
              <a:t>envt</a:t>
            </a:r>
            <a:r>
              <a:rPr lang="en-US" dirty="0"/>
              <a:t>, economic </a:t>
            </a:r>
            <a:r>
              <a:rPr lang="en-US" dirty="0" err="1"/>
              <a:t>evnvt</a:t>
            </a:r>
            <a:r>
              <a:rPr lang="en-US" dirty="0"/>
              <a:t>, political  may have indirect effect on the working of business  firm.</a:t>
            </a:r>
          </a:p>
          <a:p>
            <a:endParaRPr lang="en-US" dirty="0"/>
          </a:p>
          <a:p>
            <a:r>
              <a:rPr lang="en-US" sz="2400" b="1" i="1" u="sng" dirty="0">
                <a:solidFill>
                  <a:srgbClr val="7030A0"/>
                </a:solidFill>
                <a:effectLst>
                  <a:outerShdw blurRad="38100" dist="38100" dir="2700000" algn="tl">
                    <a:srgbClr val="000000">
                      <a:alpha val="43137"/>
                    </a:srgbClr>
                  </a:outerShdw>
                </a:effectLst>
              </a:rPr>
              <a:t>Internal external environment</a:t>
            </a:r>
          </a:p>
          <a:p>
            <a:pPr>
              <a:buFont typeface="Wingdings" panose="05000000000000000000" pitchFamily="2" charset="2"/>
              <a:buChar char="Ø"/>
            </a:pPr>
            <a:r>
              <a:rPr lang="en-US" dirty="0"/>
              <a:t>Internal &amp; external factors influences activities of business firms</a:t>
            </a:r>
          </a:p>
          <a:p>
            <a:pPr>
              <a:buFont typeface="Wingdings" panose="05000000000000000000" pitchFamily="2" charset="2"/>
              <a:buChar char="Ø"/>
            </a:pPr>
            <a:r>
              <a:rPr lang="en-US" dirty="0"/>
              <a:t>Internal factors are controllable in nature </a:t>
            </a:r>
          </a:p>
          <a:p>
            <a:pPr>
              <a:buFont typeface="Wingdings" panose="05000000000000000000" pitchFamily="2" charset="2"/>
              <a:buChar char="Ø"/>
            </a:pPr>
            <a:r>
              <a:rPr lang="en-US" dirty="0"/>
              <a:t>External factors are beyond the control of a business firm. </a:t>
            </a:r>
          </a:p>
          <a:p>
            <a:pPr>
              <a:buFont typeface="Wingdings" panose="05000000000000000000" pitchFamily="2" charset="2"/>
              <a:buChar char="Ø"/>
            </a:pPr>
            <a:r>
              <a:rPr lang="en-US" dirty="0"/>
              <a:t>Business firm need to adjust its strategies depending upon the changes in external factors </a:t>
            </a:r>
            <a:endParaRPr lang="en-IN" dirty="0"/>
          </a:p>
        </p:txBody>
      </p:sp>
    </p:spTree>
    <p:extLst>
      <p:ext uri="{BB962C8B-B14F-4D97-AF65-F5344CB8AC3E}">
        <p14:creationId xmlns:p14="http://schemas.microsoft.com/office/powerpoint/2010/main" val="12571126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668966-CD46-43D5-8627-79E8B2BAC8AA}"/>
              </a:ext>
            </a:extLst>
          </p:cNvPr>
          <p:cNvSpPr>
            <a:spLocks noGrp="1"/>
          </p:cNvSpPr>
          <p:nvPr>
            <p:ph idx="1"/>
          </p:nvPr>
        </p:nvSpPr>
        <p:spPr>
          <a:xfrm>
            <a:off x="312198" y="339571"/>
            <a:ext cx="11567604" cy="6178858"/>
          </a:xfrm>
        </p:spPr>
        <p:txBody>
          <a:bodyPr>
            <a:normAutofit lnSpcReduction="10000"/>
          </a:bodyPr>
          <a:lstStyle/>
          <a:p>
            <a:r>
              <a:rPr lang="en-US" sz="2800" b="1" i="1" u="sng" dirty="0">
                <a:solidFill>
                  <a:srgbClr val="7030A0"/>
                </a:solidFill>
                <a:effectLst>
                  <a:outerShdw blurRad="38100" dist="38100" dir="2700000" algn="tl">
                    <a:srgbClr val="000000">
                      <a:alpha val="43137"/>
                    </a:srgbClr>
                  </a:outerShdw>
                </a:effectLst>
              </a:rPr>
              <a:t>Inseparable part of business</a:t>
            </a:r>
          </a:p>
          <a:p>
            <a:pPr>
              <a:buFont typeface="Wingdings" panose="05000000000000000000" pitchFamily="2" charset="2"/>
              <a:buChar char="Ø"/>
            </a:pPr>
            <a:r>
              <a:rPr lang="en-US" dirty="0"/>
              <a:t>Business firm cannot operates without </a:t>
            </a:r>
            <a:r>
              <a:rPr lang="en-US" dirty="0" err="1"/>
              <a:t>envt</a:t>
            </a:r>
            <a:r>
              <a:rPr lang="en-US" dirty="0"/>
              <a:t>.</a:t>
            </a:r>
          </a:p>
          <a:p>
            <a:pPr>
              <a:buFont typeface="Wingdings" panose="05000000000000000000" pitchFamily="2" charset="2"/>
              <a:buChar char="Ø"/>
            </a:pPr>
            <a:r>
              <a:rPr lang="en-US" dirty="0"/>
              <a:t>Business firm cannot operate without customers , suppliers, &amp; dealers </a:t>
            </a:r>
          </a:p>
          <a:p>
            <a:pPr>
              <a:buFont typeface="Wingdings" panose="05000000000000000000" pitchFamily="2" charset="2"/>
              <a:buChar char="Ø"/>
            </a:pPr>
            <a:r>
              <a:rPr lang="en-US" dirty="0"/>
              <a:t>Even business firm depends on natural </a:t>
            </a:r>
            <a:r>
              <a:rPr lang="en-US" dirty="0" err="1"/>
              <a:t>envt</a:t>
            </a:r>
            <a:r>
              <a:rPr lang="en-US" dirty="0"/>
              <a:t>  for the supply of raw material</a:t>
            </a:r>
          </a:p>
          <a:p>
            <a:pPr>
              <a:buFont typeface="Wingdings" panose="05000000000000000000" pitchFamily="2" charset="2"/>
              <a:buChar char="Ø"/>
            </a:pPr>
            <a:r>
              <a:rPr lang="en-US" dirty="0"/>
              <a:t>Technological &amp; other factors also influence the working of the business </a:t>
            </a:r>
          </a:p>
          <a:p>
            <a:pPr marL="0" indent="0">
              <a:buNone/>
            </a:pPr>
            <a:endParaRPr lang="en-IN" dirty="0">
              <a:solidFill>
                <a:srgbClr val="FFC000"/>
              </a:solidFill>
            </a:endParaRPr>
          </a:p>
          <a:p>
            <a:r>
              <a:rPr lang="en-IN" sz="2400" b="1" i="1" u="sng" dirty="0">
                <a:solidFill>
                  <a:srgbClr val="7030A0"/>
                </a:solidFill>
                <a:effectLst>
                  <a:outerShdw blurRad="38100" dist="38100" dir="2700000" algn="tl">
                    <a:srgbClr val="000000">
                      <a:alpha val="43137"/>
                    </a:srgbClr>
                  </a:outerShdw>
                </a:effectLst>
              </a:rPr>
              <a:t>Complex in nature</a:t>
            </a:r>
          </a:p>
          <a:p>
            <a:pPr>
              <a:buFont typeface="Wingdings" panose="05000000000000000000" pitchFamily="2" charset="2"/>
              <a:buChar char="Ø"/>
            </a:pPr>
            <a:r>
              <a:rPr lang="en-IN" dirty="0"/>
              <a:t>Business </a:t>
            </a:r>
            <a:r>
              <a:rPr lang="en-IN" dirty="0" err="1"/>
              <a:t>envt</a:t>
            </a:r>
            <a:r>
              <a:rPr lang="en-IN" dirty="0"/>
              <a:t> is complex &amp; unpredictable </a:t>
            </a:r>
          </a:p>
          <a:p>
            <a:pPr>
              <a:buFont typeface="Wingdings" panose="05000000000000000000" pitchFamily="2" charset="2"/>
              <a:buChar char="Ø"/>
            </a:pPr>
            <a:r>
              <a:rPr lang="en-IN" dirty="0"/>
              <a:t>In olden days business </a:t>
            </a:r>
            <a:r>
              <a:rPr lang="en-IN" dirty="0" err="1"/>
              <a:t>envt</a:t>
            </a:r>
            <a:r>
              <a:rPr lang="en-IN" dirty="0"/>
              <a:t> was stable </a:t>
            </a:r>
          </a:p>
          <a:p>
            <a:pPr>
              <a:buFont typeface="Wingdings" panose="05000000000000000000" pitchFamily="2" charset="2"/>
              <a:buChar char="Ø"/>
            </a:pPr>
            <a:r>
              <a:rPr lang="en-IN" dirty="0"/>
              <a:t>Customer  preferences were few, competition was limited, govt policies were stable &amp; so on</a:t>
            </a:r>
          </a:p>
          <a:p>
            <a:pPr>
              <a:buFont typeface="Wingdings" panose="05000000000000000000" pitchFamily="2" charset="2"/>
              <a:buChar char="Ø"/>
            </a:pPr>
            <a:r>
              <a:rPr lang="en-IN" dirty="0"/>
              <a:t>But nowadays business </a:t>
            </a:r>
            <a:r>
              <a:rPr lang="en-IN" dirty="0" err="1"/>
              <a:t>envt</a:t>
            </a:r>
            <a:r>
              <a:rPr lang="en-IN" dirty="0"/>
              <a:t> is more complex due to heavy competition, growing customers expectation, drastic changes in govt policies.</a:t>
            </a:r>
          </a:p>
        </p:txBody>
      </p:sp>
    </p:spTree>
    <p:extLst>
      <p:ext uri="{BB962C8B-B14F-4D97-AF65-F5344CB8AC3E}">
        <p14:creationId xmlns:p14="http://schemas.microsoft.com/office/powerpoint/2010/main" val="42142234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F2A092-3BAF-40D7-8E6A-259B8B749408}"/>
              </a:ext>
            </a:extLst>
          </p:cNvPr>
          <p:cNvSpPr>
            <a:spLocks noGrp="1"/>
          </p:cNvSpPr>
          <p:nvPr>
            <p:ph idx="1"/>
          </p:nvPr>
        </p:nvSpPr>
        <p:spPr>
          <a:xfrm>
            <a:off x="195309" y="346230"/>
            <a:ext cx="11700769" cy="6267634"/>
          </a:xfrm>
        </p:spPr>
        <p:txBody>
          <a:bodyPr>
            <a:normAutofit lnSpcReduction="10000"/>
          </a:bodyPr>
          <a:lstStyle/>
          <a:p>
            <a:r>
              <a:rPr lang="en-US" sz="2400" b="1" i="1" u="sng" dirty="0">
                <a:solidFill>
                  <a:srgbClr val="7030A0"/>
                </a:solidFill>
                <a:effectLst>
                  <a:outerShdw blurRad="38100" dist="38100" dir="2700000" algn="tl">
                    <a:srgbClr val="000000">
                      <a:alpha val="43137"/>
                    </a:srgbClr>
                  </a:outerShdw>
                </a:effectLst>
              </a:rPr>
              <a:t>Creates opportunities &amp; obstacles</a:t>
            </a:r>
          </a:p>
          <a:p>
            <a:pPr>
              <a:buFont typeface="Wingdings" panose="05000000000000000000" pitchFamily="2" charset="2"/>
              <a:buChar char="Ø"/>
            </a:pPr>
            <a:r>
              <a:rPr lang="en-US" dirty="0"/>
              <a:t>Opportunities may be termed as favorable situations which facilitates higher profits &amp; growth of the business</a:t>
            </a:r>
          </a:p>
          <a:p>
            <a:pPr>
              <a:buFont typeface="Wingdings" panose="05000000000000000000" pitchFamily="2" charset="2"/>
              <a:buChar char="Ø"/>
            </a:pPr>
            <a:r>
              <a:rPr lang="en-US" dirty="0"/>
              <a:t>Obstacles are the unfavorable situation which may adversely affects the organization’s profitability and growth.</a:t>
            </a:r>
          </a:p>
          <a:p>
            <a:pPr marL="0" indent="0">
              <a:buNone/>
            </a:pPr>
            <a:endParaRPr lang="en-US" dirty="0"/>
          </a:p>
          <a:p>
            <a:r>
              <a:rPr lang="en-US" sz="2400" b="1" i="1" u="sng" dirty="0">
                <a:solidFill>
                  <a:srgbClr val="7030A0"/>
                </a:solidFill>
                <a:effectLst>
                  <a:outerShdw blurRad="38100" dist="38100" dir="2700000" algn="tl">
                    <a:srgbClr val="000000">
                      <a:alpha val="43137"/>
                    </a:srgbClr>
                  </a:outerShdw>
                </a:effectLst>
              </a:rPr>
              <a:t>Regulates scope of business</a:t>
            </a:r>
          </a:p>
          <a:p>
            <a:pPr>
              <a:buFont typeface="Wingdings" panose="05000000000000000000" pitchFamily="2" charset="2"/>
              <a:buChar char="Ø"/>
            </a:pPr>
            <a:r>
              <a:rPr lang="en-US" dirty="0" err="1"/>
              <a:t>Eg</a:t>
            </a:r>
            <a:r>
              <a:rPr lang="en-US" dirty="0"/>
              <a:t> govt regulation such as restrictions on advertising  of liquor &amp; cigarettes, restricts advertising  of socially undesirable products</a:t>
            </a:r>
          </a:p>
          <a:p>
            <a:pPr marL="0" indent="0">
              <a:buNone/>
            </a:pPr>
            <a:endParaRPr lang="en-US" dirty="0"/>
          </a:p>
          <a:p>
            <a:r>
              <a:rPr lang="en-US" sz="2400" b="1" i="1" u="sng" dirty="0">
                <a:solidFill>
                  <a:srgbClr val="7030A0"/>
                </a:solidFill>
                <a:effectLst>
                  <a:outerShdw blurRad="38100" dist="38100" dir="2700000" algn="tl">
                    <a:srgbClr val="000000">
                      <a:alpha val="43137"/>
                    </a:srgbClr>
                  </a:outerShdw>
                </a:effectLst>
              </a:rPr>
              <a:t>Reactive &amp; proactive decisions</a:t>
            </a:r>
          </a:p>
          <a:p>
            <a:pPr>
              <a:buFont typeface="Wingdings" panose="05000000000000000000" pitchFamily="2" charset="2"/>
              <a:buChar char="Ø"/>
            </a:pPr>
            <a:r>
              <a:rPr lang="en-US" dirty="0"/>
              <a:t>Business is able to take proactive or reactive decision due to business  </a:t>
            </a:r>
            <a:r>
              <a:rPr lang="en-US" dirty="0" err="1"/>
              <a:t>envt</a:t>
            </a:r>
            <a:r>
              <a:rPr lang="en-US" dirty="0"/>
              <a:t> </a:t>
            </a:r>
          </a:p>
          <a:p>
            <a:pPr>
              <a:buFont typeface="Wingdings" panose="05000000000000000000" pitchFamily="2" charset="2"/>
              <a:buChar char="Ø"/>
            </a:pPr>
            <a:r>
              <a:rPr lang="en-US" dirty="0"/>
              <a:t>Majority  of the firms take reactive decision</a:t>
            </a:r>
          </a:p>
          <a:p>
            <a:pPr>
              <a:buFont typeface="Wingdings" panose="05000000000000000000" pitchFamily="2" charset="2"/>
              <a:buChar char="Ø"/>
            </a:pPr>
            <a:r>
              <a:rPr lang="en-US" dirty="0"/>
              <a:t>Few firms take proactive decisions</a:t>
            </a:r>
          </a:p>
          <a:p>
            <a:pPr marL="0" indent="0">
              <a:buNone/>
            </a:pPr>
            <a:endParaRPr lang="en-IN" dirty="0"/>
          </a:p>
        </p:txBody>
      </p:sp>
    </p:spTree>
    <p:extLst>
      <p:ext uri="{BB962C8B-B14F-4D97-AF65-F5344CB8AC3E}">
        <p14:creationId xmlns:p14="http://schemas.microsoft.com/office/powerpoint/2010/main" val="10302224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D77D32-A64D-4525-90F5-D06EA6D9A8FD}"/>
              </a:ext>
            </a:extLst>
          </p:cNvPr>
          <p:cNvSpPr>
            <a:spLocks noGrp="1"/>
          </p:cNvSpPr>
          <p:nvPr>
            <p:ph idx="1"/>
          </p:nvPr>
        </p:nvSpPr>
        <p:spPr>
          <a:xfrm>
            <a:off x="275207" y="177553"/>
            <a:ext cx="11523215" cy="6400799"/>
          </a:xfrm>
        </p:spPr>
        <p:txBody>
          <a:bodyPr/>
          <a:lstStyle/>
          <a:p>
            <a:endParaRPr lang="en-US" dirty="0"/>
          </a:p>
          <a:p>
            <a:r>
              <a:rPr lang="en-US" sz="2400" b="1" i="1" u="sng" dirty="0">
                <a:solidFill>
                  <a:srgbClr val="7030A0"/>
                </a:solidFill>
                <a:effectLst>
                  <a:outerShdw blurRad="38100" dist="38100" dir="2700000" algn="tl">
                    <a:srgbClr val="000000">
                      <a:alpha val="43137"/>
                    </a:srgbClr>
                  </a:outerShdw>
                </a:effectLst>
              </a:rPr>
              <a:t>Environment  is multi dimensional</a:t>
            </a:r>
            <a:r>
              <a:rPr lang="en-US" dirty="0"/>
              <a:t> </a:t>
            </a:r>
          </a:p>
          <a:p>
            <a:pPr>
              <a:buFont typeface="Wingdings" panose="05000000000000000000" pitchFamily="2" charset="2"/>
              <a:buChar char="Ø"/>
            </a:pPr>
            <a:r>
              <a:rPr lang="en-US" dirty="0"/>
              <a:t>Changes in environment may have positive and negative impact on the working of business firms</a:t>
            </a:r>
          </a:p>
          <a:p>
            <a:pPr>
              <a:buFont typeface="Wingdings" panose="05000000000000000000" pitchFamily="2" charset="2"/>
              <a:buChar char="Ø"/>
            </a:pPr>
            <a:r>
              <a:rPr lang="en-US" dirty="0" err="1"/>
              <a:t>Envtal</a:t>
            </a:r>
            <a:r>
              <a:rPr lang="en-US" dirty="0"/>
              <a:t> changes may be favorable to some firms &amp; unfavorable  to other</a:t>
            </a:r>
          </a:p>
          <a:p>
            <a:endParaRPr lang="en-US" dirty="0"/>
          </a:p>
          <a:p>
            <a:r>
              <a:rPr lang="en-US" sz="2400" b="1" i="1" u="sng" dirty="0">
                <a:solidFill>
                  <a:srgbClr val="7030A0"/>
                </a:solidFill>
                <a:effectLst>
                  <a:outerShdw blurRad="38100" dist="38100" dir="2700000" algn="tl">
                    <a:srgbClr val="000000">
                      <a:alpha val="43137"/>
                    </a:srgbClr>
                  </a:outerShdw>
                </a:effectLst>
              </a:rPr>
              <a:t>Environment analysis &amp; planning</a:t>
            </a:r>
          </a:p>
          <a:p>
            <a:pPr>
              <a:buFont typeface="Wingdings" panose="05000000000000000000" pitchFamily="2" charset="2"/>
              <a:buChar char="Ø"/>
            </a:pPr>
            <a:r>
              <a:rPr lang="en-US" dirty="0"/>
              <a:t>The relationship between planning &amp; </a:t>
            </a:r>
            <a:r>
              <a:rPr lang="en-US" dirty="0" err="1"/>
              <a:t>envt</a:t>
            </a:r>
            <a:r>
              <a:rPr lang="en-US" dirty="0"/>
              <a:t> analysis in inseparable .</a:t>
            </a:r>
          </a:p>
          <a:p>
            <a:pPr>
              <a:buFont typeface="Wingdings" panose="05000000000000000000" pitchFamily="2" charset="2"/>
              <a:buChar char="Ø"/>
            </a:pPr>
            <a:r>
              <a:rPr lang="en-US" dirty="0"/>
              <a:t>The main purpose is to set goals or objectives.</a:t>
            </a:r>
          </a:p>
          <a:p>
            <a:pPr>
              <a:buFont typeface="Wingdings" panose="05000000000000000000" pitchFamily="2" charset="2"/>
              <a:buChar char="Ø"/>
            </a:pPr>
            <a:r>
              <a:rPr lang="en-US" dirty="0"/>
              <a:t>Depending on the SWOT  analysis , a firms sets its objectives</a:t>
            </a:r>
          </a:p>
          <a:p>
            <a:pPr marL="0" indent="0">
              <a:buNone/>
            </a:pPr>
            <a:endParaRPr lang="en-IN" dirty="0"/>
          </a:p>
        </p:txBody>
      </p:sp>
    </p:spTree>
    <p:extLst>
      <p:ext uri="{BB962C8B-B14F-4D97-AF65-F5344CB8AC3E}">
        <p14:creationId xmlns:p14="http://schemas.microsoft.com/office/powerpoint/2010/main" val="32591541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6B4300-D4ED-4A8F-BA88-3152D1530661}"/>
              </a:ext>
            </a:extLst>
          </p:cNvPr>
          <p:cNvSpPr>
            <a:spLocks noGrp="1"/>
          </p:cNvSpPr>
          <p:nvPr>
            <p:ph idx="1"/>
          </p:nvPr>
        </p:nvSpPr>
        <p:spPr>
          <a:xfrm>
            <a:off x="301841" y="159798"/>
            <a:ext cx="11656380" cy="6454066"/>
          </a:xfrm>
        </p:spPr>
        <p:txBody>
          <a:bodyPr/>
          <a:lstStyle/>
          <a:p>
            <a:r>
              <a:rPr lang="en-US" b="1" i="1" u="sng" dirty="0">
                <a:solidFill>
                  <a:srgbClr val="7030A0"/>
                </a:solidFill>
                <a:effectLst>
                  <a:outerShdw blurRad="38100" dist="38100" dir="2700000" algn="tl">
                    <a:srgbClr val="000000">
                      <a:alpha val="43137"/>
                    </a:srgbClr>
                  </a:outerShdw>
                </a:effectLst>
              </a:rPr>
              <a:t>Multi-faceted</a:t>
            </a:r>
            <a:r>
              <a:rPr lang="en-US" b="1" i="1" u="sng" dirty="0">
                <a:effectLst>
                  <a:outerShdw blurRad="38100" dist="38100" dir="2700000" algn="tl">
                    <a:srgbClr val="000000">
                      <a:alpha val="43137"/>
                    </a:srgbClr>
                  </a:outerShdw>
                </a:effectLst>
              </a:rPr>
              <a:t> </a:t>
            </a:r>
          </a:p>
          <a:p>
            <a:pPr>
              <a:buFont typeface="Wingdings" panose="05000000000000000000" pitchFamily="2" charset="2"/>
              <a:buChar char="Ø"/>
            </a:pPr>
            <a:r>
              <a:rPr lang="en-US" dirty="0"/>
              <a:t>What shape an </a:t>
            </a:r>
            <a:r>
              <a:rPr lang="en-US" dirty="0" err="1"/>
              <a:t>envt</a:t>
            </a:r>
            <a:r>
              <a:rPr lang="en-US" dirty="0"/>
              <a:t> will assume depends on the perception of the observers.</a:t>
            </a:r>
          </a:p>
          <a:p>
            <a:pPr>
              <a:buFont typeface="Wingdings" panose="05000000000000000000" pitchFamily="2" charset="2"/>
              <a:buChar char="Ø"/>
            </a:pPr>
            <a:r>
              <a:rPr lang="en-US" dirty="0"/>
              <a:t>A change in the </a:t>
            </a:r>
            <a:r>
              <a:rPr lang="en-US" dirty="0" err="1"/>
              <a:t>envt</a:t>
            </a:r>
            <a:r>
              <a:rPr lang="en-US" dirty="0"/>
              <a:t>  is welcomed by one company while another company perceives it as a threat</a:t>
            </a:r>
          </a:p>
          <a:p>
            <a:pPr>
              <a:buFont typeface="Wingdings" panose="05000000000000000000" pitchFamily="2" charset="2"/>
              <a:buChar char="Ø"/>
            </a:pPr>
            <a:r>
              <a:rPr lang="en-US" dirty="0"/>
              <a:t>New development can be viewed differently by different observers.</a:t>
            </a:r>
          </a:p>
          <a:p>
            <a:endParaRPr lang="en-US" dirty="0"/>
          </a:p>
          <a:p>
            <a:r>
              <a:rPr lang="en-US" b="1" i="1" u="sng" dirty="0">
                <a:solidFill>
                  <a:srgbClr val="7030A0"/>
                </a:solidFill>
                <a:effectLst>
                  <a:outerShdw blurRad="38100" dist="38100" dir="2700000" algn="tl">
                    <a:srgbClr val="000000">
                      <a:alpha val="43137"/>
                    </a:srgbClr>
                  </a:outerShdw>
                </a:effectLst>
              </a:rPr>
              <a:t>SWOT analysis</a:t>
            </a:r>
          </a:p>
          <a:p>
            <a:pPr>
              <a:buFont typeface="Wingdings" panose="05000000000000000000" pitchFamily="2" charset="2"/>
              <a:buChar char="Ø"/>
            </a:pPr>
            <a:r>
              <a:rPr lang="en-US" dirty="0"/>
              <a:t>SWOT analysis facilitates , internal &amp; external  factors of analysis  which have impact on the  strength &amp; weakness are often internal to the organization  while opportunity &amp; threat generally relates to external factors</a:t>
            </a:r>
          </a:p>
          <a:p>
            <a:endParaRPr lang="en-US" dirty="0"/>
          </a:p>
          <a:p>
            <a:endParaRPr lang="en-IN" dirty="0"/>
          </a:p>
        </p:txBody>
      </p:sp>
    </p:spTree>
    <p:extLst>
      <p:ext uri="{BB962C8B-B14F-4D97-AF65-F5344CB8AC3E}">
        <p14:creationId xmlns:p14="http://schemas.microsoft.com/office/powerpoint/2010/main" val="692412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A3DDA9-03A9-42C8-AD7E-D75C6E729C9B}"/>
              </a:ext>
            </a:extLst>
          </p:cNvPr>
          <p:cNvSpPr>
            <a:spLocks noGrp="1"/>
          </p:cNvSpPr>
          <p:nvPr>
            <p:ph idx="1"/>
          </p:nvPr>
        </p:nvSpPr>
        <p:spPr>
          <a:xfrm>
            <a:off x="838200" y="381740"/>
            <a:ext cx="10515600" cy="6010182"/>
          </a:xfrm>
        </p:spPr>
        <p:txBody>
          <a:bodyPr>
            <a:normAutofit/>
          </a:bodyPr>
          <a:lstStyle/>
          <a:p>
            <a:r>
              <a:rPr lang="en-US" sz="2800" b="1" i="1" u="sng" dirty="0" err="1">
                <a:effectLst>
                  <a:outerShdw blurRad="38100" dist="38100" dir="2700000" algn="tl">
                    <a:srgbClr val="000000">
                      <a:alpha val="43137"/>
                    </a:srgbClr>
                  </a:outerShdw>
                </a:effectLst>
              </a:rPr>
              <a:t>Organised</a:t>
            </a:r>
            <a:r>
              <a:rPr lang="en-US" sz="2800" b="1" i="1" u="sng" dirty="0">
                <a:effectLst>
                  <a:outerShdw blurRad="38100" dist="38100" dir="2700000" algn="tl">
                    <a:srgbClr val="000000">
                      <a:alpha val="43137"/>
                    </a:srgbClr>
                  </a:outerShdw>
                </a:effectLst>
              </a:rPr>
              <a:t> activity:-</a:t>
            </a:r>
          </a:p>
          <a:p>
            <a:r>
              <a:rPr lang="en-US" dirty="0"/>
              <a:t>Business is an organized activity</a:t>
            </a:r>
          </a:p>
          <a:p>
            <a:r>
              <a:rPr lang="en-US" sz="2800" dirty="0"/>
              <a:t>It id</a:t>
            </a:r>
            <a:r>
              <a:rPr lang="en-US" dirty="0"/>
              <a:t>entify requirement of customer</a:t>
            </a:r>
          </a:p>
          <a:p>
            <a:r>
              <a:rPr lang="en-US" sz="2800" dirty="0"/>
              <a:t>Produces and su</a:t>
            </a:r>
            <a:r>
              <a:rPr lang="en-US" dirty="0"/>
              <a:t>pplies product to customer </a:t>
            </a:r>
          </a:p>
          <a:p>
            <a:r>
              <a:rPr lang="en-US" sz="2800" dirty="0"/>
              <a:t>Obtains feed</a:t>
            </a:r>
            <a:r>
              <a:rPr lang="en-US" dirty="0"/>
              <a:t>back </a:t>
            </a:r>
          </a:p>
          <a:p>
            <a:r>
              <a:rPr lang="en-US" sz="2800" dirty="0"/>
              <a:t>Modify and innovate product to enha</a:t>
            </a:r>
            <a:r>
              <a:rPr lang="en-US" dirty="0"/>
              <a:t>nce company’s growth and goodwill</a:t>
            </a:r>
          </a:p>
          <a:p>
            <a:r>
              <a:rPr lang="en-US" sz="2800" b="1" i="1" u="sng" dirty="0">
                <a:effectLst>
                  <a:outerShdw blurRad="38100" dist="38100" dir="2700000" algn="tl">
                    <a:srgbClr val="000000">
                      <a:alpha val="43137"/>
                    </a:srgbClr>
                  </a:outerShdw>
                </a:effectLst>
              </a:rPr>
              <a:t>Economic activity</a:t>
            </a:r>
          </a:p>
          <a:p>
            <a:r>
              <a:rPr lang="en-US" dirty="0"/>
              <a:t>Business is economic activity of production &amp; distribution of Goods and services</a:t>
            </a:r>
          </a:p>
          <a:p>
            <a:r>
              <a:rPr lang="en-US" sz="2800" dirty="0"/>
              <a:t> it provides employment opportunities in different sectors like banking, insurance, </a:t>
            </a:r>
            <a:r>
              <a:rPr lang="en-US" sz="2800" dirty="0" err="1"/>
              <a:t>transportation,industries,trade</a:t>
            </a:r>
            <a:r>
              <a:rPr lang="en-US" sz="2800" dirty="0"/>
              <a:t>  etc.</a:t>
            </a:r>
          </a:p>
        </p:txBody>
      </p:sp>
    </p:spTree>
    <p:extLst>
      <p:ext uri="{BB962C8B-B14F-4D97-AF65-F5344CB8AC3E}">
        <p14:creationId xmlns:p14="http://schemas.microsoft.com/office/powerpoint/2010/main" val="18250925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E3667-CCAA-4489-A6FA-B6904CCDDCFD}"/>
              </a:ext>
            </a:extLst>
          </p:cNvPr>
          <p:cNvSpPr>
            <a:spLocks noGrp="1"/>
          </p:cNvSpPr>
          <p:nvPr>
            <p:ph type="title"/>
          </p:nvPr>
        </p:nvSpPr>
        <p:spPr>
          <a:xfrm>
            <a:off x="2895600" y="195309"/>
            <a:ext cx="8610600" cy="1278384"/>
          </a:xfrm>
        </p:spPr>
        <p:txBody>
          <a:bodyPr/>
          <a:lstStyle/>
          <a:p>
            <a:r>
              <a:rPr lang="en-US" b="1" i="1" u="sng" dirty="0">
                <a:solidFill>
                  <a:srgbClr val="FF0066"/>
                </a:solidFill>
                <a:effectLst>
                  <a:outerShdw blurRad="38100" dist="38100" dir="2700000" algn="tl">
                    <a:srgbClr val="000000">
                      <a:alpha val="43137"/>
                    </a:srgbClr>
                  </a:outerShdw>
                </a:effectLst>
              </a:rPr>
              <a:t>Importance of business environment</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047B7881-5AE9-4CBD-A3FD-B05DE5D0089D}"/>
              </a:ext>
            </a:extLst>
          </p:cNvPr>
          <p:cNvSpPr>
            <a:spLocks noGrp="1"/>
          </p:cNvSpPr>
          <p:nvPr>
            <p:ph idx="1"/>
          </p:nvPr>
        </p:nvSpPr>
        <p:spPr>
          <a:xfrm>
            <a:off x="310717" y="1473694"/>
            <a:ext cx="11718525" cy="5095782"/>
          </a:xfrm>
        </p:spPr>
        <p:txBody>
          <a:bodyPr>
            <a:normAutofit fontScale="92500" lnSpcReduction="20000"/>
          </a:bodyPr>
          <a:lstStyle/>
          <a:p>
            <a:pPr>
              <a:buFont typeface="Wingdings" panose="05000000000000000000" pitchFamily="2" charset="2"/>
              <a:buChar char="Ø"/>
            </a:pPr>
            <a:r>
              <a:rPr lang="en-US" b="1" dirty="0"/>
              <a:t>Identification of strengths</a:t>
            </a:r>
          </a:p>
          <a:p>
            <a:pPr>
              <a:buFont typeface="Wingdings" panose="05000000000000000000" pitchFamily="2" charset="2"/>
              <a:buChar char="Ø"/>
            </a:pPr>
            <a:r>
              <a:rPr lang="en-US" b="1" dirty="0"/>
              <a:t>Identification of weaknesses</a:t>
            </a:r>
          </a:p>
          <a:p>
            <a:pPr>
              <a:buFont typeface="Wingdings" panose="05000000000000000000" pitchFamily="2" charset="2"/>
              <a:buChar char="Ø"/>
            </a:pPr>
            <a:r>
              <a:rPr lang="en-US" b="1" dirty="0"/>
              <a:t>Identification of opportunities</a:t>
            </a:r>
          </a:p>
          <a:p>
            <a:pPr>
              <a:buFont typeface="Wingdings" panose="05000000000000000000" pitchFamily="2" charset="2"/>
              <a:buChar char="Ø"/>
            </a:pPr>
            <a:r>
              <a:rPr lang="en-US" b="1" dirty="0"/>
              <a:t>Identification  of threats </a:t>
            </a:r>
          </a:p>
          <a:p>
            <a:pPr>
              <a:buFont typeface="Wingdings" panose="05000000000000000000" pitchFamily="2" charset="2"/>
              <a:buChar char="Ø"/>
            </a:pPr>
            <a:r>
              <a:rPr lang="en-US" b="1" dirty="0"/>
              <a:t>Planning</a:t>
            </a:r>
          </a:p>
          <a:p>
            <a:pPr>
              <a:buFont typeface="Wingdings" panose="05000000000000000000" pitchFamily="2" charset="2"/>
              <a:buChar char="Ø"/>
            </a:pPr>
            <a:r>
              <a:rPr lang="en-US" b="1" dirty="0"/>
              <a:t>Organizing resources</a:t>
            </a:r>
          </a:p>
          <a:p>
            <a:pPr>
              <a:buFont typeface="Wingdings" panose="05000000000000000000" pitchFamily="2" charset="2"/>
              <a:buChar char="Ø"/>
            </a:pPr>
            <a:r>
              <a:rPr lang="en-US" b="1" dirty="0"/>
              <a:t>Motivating employees</a:t>
            </a:r>
          </a:p>
          <a:p>
            <a:pPr>
              <a:buFont typeface="Wingdings" panose="05000000000000000000" pitchFamily="2" charset="2"/>
              <a:buChar char="Ø"/>
            </a:pPr>
            <a:r>
              <a:rPr lang="en-US" b="1" dirty="0"/>
              <a:t>Controlling</a:t>
            </a:r>
          </a:p>
          <a:p>
            <a:pPr>
              <a:buFont typeface="Wingdings" panose="05000000000000000000" pitchFamily="2" charset="2"/>
              <a:buChar char="Ø"/>
            </a:pPr>
            <a:r>
              <a:rPr lang="en-US" b="1" dirty="0"/>
              <a:t>Survival &amp; growth</a:t>
            </a:r>
          </a:p>
          <a:p>
            <a:pPr>
              <a:buFont typeface="Wingdings" panose="05000000000000000000" pitchFamily="2" charset="2"/>
              <a:buChar char="Ø"/>
            </a:pPr>
            <a:r>
              <a:rPr lang="en-US" b="1" dirty="0"/>
              <a:t>Corporate image</a:t>
            </a:r>
          </a:p>
          <a:p>
            <a:pPr>
              <a:buFont typeface="Wingdings" panose="05000000000000000000" pitchFamily="2" charset="2"/>
              <a:buChar char="Ø"/>
            </a:pPr>
            <a:r>
              <a:rPr lang="en-US" b="1" dirty="0"/>
              <a:t>Innovation  </a:t>
            </a:r>
          </a:p>
          <a:p>
            <a:pPr>
              <a:buFont typeface="Wingdings" panose="05000000000000000000" pitchFamily="2" charset="2"/>
              <a:buChar char="Ø"/>
            </a:pPr>
            <a:r>
              <a:rPr lang="en-US" b="1"/>
              <a:t>Efficiency </a:t>
            </a:r>
            <a:endParaRPr lang="en-IN" b="1" dirty="0"/>
          </a:p>
        </p:txBody>
      </p:sp>
    </p:spTree>
    <p:extLst>
      <p:ext uri="{BB962C8B-B14F-4D97-AF65-F5344CB8AC3E}">
        <p14:creationId xmlns:p14="http://schemas.microsoft.com/office/powerpoint/2010/main" val="35732260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AF618-2AAB-453C-98B9-323334CC8B81}"/>
              </a:ext>
            </a:extLst>
          </p:cNvPr>
          <p:cNvSpPr>
            <a:spLocks noGrp="1"/>
          </p:cNvSpPr>
          <p:nvPr>
            <p:ph type="title"/>
          </p:nvPr>
        </p:nvSpPr>
        <p:spPr>
          <a:xfrm>
            <a:off x="2895600" y="195309"/>
            <a:ext cx="8610600" cy="1127464"/>
          </a:xfrm>
        </p:spPr>
        <p:txBody>
          <a:bodyPr>
            <a:normAutofit fontScale="90000"/>
          </a:bodyPr>
          <a:lstStyle/>
          <a:p>
            <a:r>
              <a:rPr lang="en-US" b="1" i="1" u="sng" dirty="0">
                <a:solidFill>
                  <a:srgbClr val="FF0066"/>
                </a:solidFill>
                <a:effectLst>
                  <a:outerShdw blurRad="38100" dist="38100" dir="2700000" algn="tl">
                    <a:srgbClr val="000000">
                      <a:alpha val="43137"/>
                    </a:srgbClr>
                  </a:outerShdw>
                </a:effectLst>
              </a:rPr>
              <a:t>Interrelationship between business &amp;  environment</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4BB823E-D976-454E-99BF-FF389295AFAF}"/>
              </a:ext>
            </a:extLst>
          </p:cNvPr>
          <p:cNvSpPr>
            <a:spLocks noGrp="1"/>
          </p:cNvSpPr>
          <p:nvPr>
            <p:ph idx="1"/>
          </p:nvPr>
        </p:nvSpPr>
        <p:spPr>
          <a:xfrm>
            <a:off x="213063" y="1322773"/>
            <a:ext cx="11691891" cy="5202313"/>
          </a:xfrm>
        </p:spPr>
        <p:txBody>
          <a:bodyPr/>
          <a:lstStyle/>
          <a:p>
            <a:endParaRPr lang="en-US" dirty="0"/>
          </a:p>
          <a:p>
            <a:r>
              <a:rPr lang="en-US" dirty="0"/>
              <a:t>Business &amp; Natural environment</a:t>
            </a:r>
          </a:p>
          <a:p>
            <a:r>
              <a:rPr lang="en-US" dirty="0"/>
              <a:t>Business &amp; Economic environment</a:t>
            </a:r>
          </a:p>
          <a:p>
            <a:r>
              <a:rPr lang="en-US" dirty="0"/>
              <a:t>Business &amp; Socio – Cultural environment</a:t>
            </a:r>
          </a:p>
          <a:p>
            <a:r>
              <a:rPr lang="en-US" dirty="0"/>
              <a:t>Business &amp; Technological environment</a:t>
            </a:r>
          </a:p>
          <a:p>
            <a:r>
              <a:rPr lang="en-US" dirty="0"/>
              <a:t>Business &amp; Demographic Environment</a:t>
            </a:r>
          </a:p>
          <a:p>
            <a:r>
              <a:rPr lang="en-US" dirty="0"/>
              <a:t>Business &amp; Regulatory environment </a:t>
            </a:r>
          </a:p>
          <a:p>
            <a:r>
              <a:rPr lang="en-US" dirty="0"/>
              <a:t>Business &amp; International environment</a:t>
            </a:r>
          </a:p>
          <a:p>
            <a:r>
              <a:rPr lang="en-US" dirty="0"/>
              <a:t>Business &amp; Political environment</a:t>
            </a:r>
            <a:endParaRPr lang="en-IN" dirty="0"/>
          </a:p>
        </p:txBody>
      </p:sp>
    </p:spTree>
    <p:extLst>
      <p:ext uri="{BB962C8B-B14F-4D97-AF65-F5344CB8AC3E}">
        <p14:creationId xmlns:p14="http://schemas.microsoft.com/office/powerpoint/2010/main" val="404147324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B7B45-7893-4498-99A3-490F0F6C3FA6}"/>
              </a:ext>
            </a:extLst>
          </p:cNvPr>
          <p:cNvSpPr>
            <a:spLocks noGrp="1"/>
          </p:cNvSpPr>
          <p:nvPr>
            <p:ph type="title"/>
          </p:nvPr>
        </p:nvSpPr>
        <p:spPr>
          <a:xfrm>
            <a:off x="115410" y="97655"/>
            <a:ext cx="11390790" cy="710213"/>
          </a:xfrm>
        </p:spPr>
        <p:txBody>
          <a:bodyPr/>
          <a:lstStyle/>
          <a:p>
            <a:r>
              <a:rPr lang="en-US" b="1" i="1" u="sng" dirty="0">
                <a:solidFill>
                  <a:srgbClr val="FF0066"/>
                </a:solidFill>
                <a:effectLst>
                  <a:outerShdw blurRad="38100" dist="38100" dir="2700000" algn="tl">
                    <a:srgbClr val="000000">
                      <a:alpha val="43137"/>
                    </a:srgbClr>
                  </a:outerShdw>
                </a:effectLst>
              </a:rPr>
              <a:t>Constituents of business environment</a:t>
            </a:r>
            <a:r>
              <a:rPr lang="en-US" dirty="0"/>
              <a:t> </a:t>
            </a:r>
            <a:endParaRPr lang="en-IN" dirty="0"/>
          </a:p>
        </p:txBody>
      </p:sp>
      <p:sp>
        <p:nvSpPr>
          <p:cNvPr id="3" name="Content Placeholder 2">
            <a:extLst>
              <a:ext uri="{FF2B5EF4-FFF2-40B4-BE49-F238E27FC236}">
                <a16:creationId xmlns:a16="http://schemas.microsoft.com/office/drawing/2014/main" id="{D281EDA9-3E8D-45AA-92D8-7D8D10C38D85}"/>
              </a:ext>
            </a:extLst>
          </p:cNvPr>
          <p:cNvSpPr>
            <a:spLocks noGrp="1"/>
          </p:cNvSpPr>
          <p:nvPr>
            <p:ph idx="1"/>
          </p:nvPr>
        </p:nvSpPr>
        <p:spPr>
          <a:xfrm>
            <a:off x="230819" y="1029810"/>
            <a:ext cx="11275381" cy="5521910"/>
          </a:xfrm>
        </p:spPr>
        <p:txBody>
          <a:bodyPr>
            <a:normAutofit fontScale="92500" lnSpcReduction="20000"/>
          </a:bodyPr>
          <a:lstStyle/>
          <a:p>
            <a:r>
              <a:rPr lang="en-US" b="1" dirty="0">
                <a:solidFill>
                  <a:srgbClr val="00B0F0"/>
                </a:solidFill>
              </a:rPr>
              <a:t>The business environment  can be broadly divided into  two group</a:t>
            </a:r>
          </a:p>
          <a:p>
            <a:r>
              <a:rPr lang="en-US" b="1" dirty="0">
                <a:solidFill>
                  <a:srgbClr val="00B0F0"/>
                </a:solidFill>
              </a:rPr>
              <a:t>Internal  environment &amp; External environment</a:t>
            </a:r>
          </a:p>
          <a:p>
            <a:pPr marL="514350" indent="-514350">
              <a:buAutoNum type="romanUcParenR"/>
            </a:pPr>
            <a:r>
              <a:rPr lang="en-US" b="1" i="1" u="sng" dirty="0">
                <a:solidFill>
                  <a:srgbClr val="00B050"/>
                </a:solidFill>
                <a:effectLst>
                  <a:outerShdw blurRad="38100" dist="38100" dir="2700000" algn="tl">
                    <a:srgbClr val="000000">
                      <a:alpha val="43137"/>
                    </a:srgbClr>
                  </a:outerShdw>
                </a:effectLst>
              </a:rPr>
              <a:t>Internal  environment</a:t>
            </a:r>
          </a:p>
          <a:p>
            <a:pPr marL="0" indent="0">
              <a:buNone/>
            </a:pPr>
            <a:r>
              <a:rPr lang="en-US" dirty="0"/>
              <a:t>Proper analysis of internal  environment reveals  strength &amp; weaknesses </a:t>
            </a:r>
          </a:p>
          <a:p>
            <a:pPr marL="0" indent="0">
              <a:buNone/>
            </a:pPr>
            <a:r>
              <a:rPr lang="en-US" dirty="0"/>
              <a:t>It will help the businessman to strengthen its strength &amp; reduce its weakness </a:t>
            </a:r>
          </a:p>
          <a:p>
            <a:pPr marL="0" indent="0">
              <a:buNone/>
            </a:pPr>
            <a:r>
              <a:rPr lang="en-US" dirty="0"/>
              <a:t>The following are some of the important factors of internal environment</a:t>
            </a:r>
          </a:p>
          <a:p>
            <a:r>
              <a:rPr lang="en-US" sz="3000" b="1" i="1" u="sng" dirty="0">
                <a:solidFill>
                  <a:schemeClr val="accent2">
                    <a:lumMod val="75000"/>
                  </a:schemeClr>
                </a:solidFill>
                <a:effectLst>
                  <a:outerShdw blurRad="38100" dist="38100" dir="2700000" algn="tl">
                    <a:srgbClr val="000000">
                      <a:alpha val="43137"/>
                    </a:srgbClr>
                  </a:outerShdw>
                </a:effectLst>
              </a:rPr>
              <a:t>Mission &amp; objective</a:t>
            </a:r>
            <a:r>
              <a:rPr lang="en-US" dirty="0"/>
              <a:t> </a:t>
            </a:r>
          </a:p>
          <a:p>
            <a:pPr>
              <a:buFont typeface="Wingdings" panose="05000000000000000000" pitchFamily="2" charset="2"/>
              <a:buChar char="Ø"/>
            </a:pPr>
            <a:r>
              <a:rPr lang="en-US" dirty="0"/>
              <a:t>Organization frame mission statement.</a:t>
            </a:r>
          </a:p>
          <a:p>
            <a:pPr>
              <a:buFont typeface="Wingdings" panose="05000000000000000000" pitchFamily="2" charset="2"/>
              <a:buChar char="Ø"/>
            </a:pPr>
            <a:r>
              <a:rPr lang="en-US" dirty="0"/>
              <a:t>A mission statement reflects the vision, purpose &amp; philosophy of  the organization. </a:t>
            </a:r>
          </a:p>
          <a:p>
            <a:pPr>
              <a:buFont typeface="Wingdings" panose="05000000000000000000" pitchFamily="2" charset="2"/>
              <a:buChar char="Ø"/>
            </a:pPr>
            <a:r>
              <a:rPr lang="en-US" dirty="0"/>
              <a:t>The organization must state its objective in the line with mission statement.</a:t>
            </a:r>
          </a:p>
          <a:p>
            <a:pPr>
              <a:buFont typeface="Wingdings" panose="05000000000000000000" pitchFamily="2" charset="2"/>
              <a:buChar char="Ø"/>
            </a:pPr>
            <a:r>
              <a:rPr lang="en-US" dirty="0" err="1"/>
              <a:t>Eg</a:t>
            </a:r>
            <a:r>
              <a:rPr lang="en-US" dirty="0"/>
              <a:t> if mission statement states ‘ we produce best quality drugs in the pharma industry. The objectives of the firm must place emphasis on R&amp;D  to innovate &amp; improve quality of its products on continuous basis.</a:t>
            </a:r>
            <a:endParaRPr lang="en-IN" dirty="0"/>
          </a:p>
        </p:txBody>
      </p:sp>
    </p:spTree>
    <p:extLst>
      <p:ext uri="{BB962C8B-B14F-4D97-AF65-F5344CB8AC3E}">
        <p14:creationId xmlns:p14="http://schemas.microsoft.com/office/powerpoint/2010/main" val="14923573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C8D974-C3F6-4CE4-8186-3D7689631D67}"/>
              </a:ext>
            </a:extLst>
          </p:cNvPr>
          <p:cNvSpPr>
            <a:spLocks noGrp="1"/>
          </p:cNvSpPr>
          <p:nvPr>
            <p:ph idx="1"/>
          </p:nvPr>
        </p:nvSpPr>
        <p:spPr>
          <a:xfrm>
            <a:off x="195309" y="204186"/>
            <a:ext cx="11807301" cy="6445189"/>
          </a:xfrm>
        </p:spPr>
        <p:txBody>
          <a:bodyPr>
            <a:normAutofit lnSpcReduction="10000"/>
          </a:bodyPr>
          <a:lstStyle/>
          <a:p>
            <a:endParaRPr lang="en-US" dirty="0"/>
          </a:p>
          <a:p>
            <a:r>
              <a:rPr lang="en-US" b="1" i="1" u="sng" dirty="0">
                <a:solidFill>
                  <a:schemeClr val="accent2">
                    <a:lumMod val="75000"/>
                  </a:schemeClr>
                </a:solidFill>
                <a:effectLst>
                  <a:outerShdw blurRad="38100" dist="38100" dir="2700000" algn="tl">
                    <a:srgbClr val="000000">
                      <a:alpha val="43137"/>
                    </a:srgbClr>
                  </a:outerShdw>
                </a:effectLst>
              </a:rPr>
              <a:t>Plans &amp; policies</a:t>
            </a:r>
            <a:r>
              <a:rPr lang="en-US" dirty="0"/>
              <a:t> </a:t>
            </a:r>
          </a:p>
          <a:p>
            <a:pPr>
              <a:buFont typeface="Wingdings" panose="05000000000000000000" pitchFamily="2" charset="2"/>
              <a:buChar char="Ø"/>
            </a:pPr>
            <a:r>
              <a:rPr lang="en-US" dirty="0"/>
              <a:t>The plans and policies of the firm must be in line with its objective.</a:t>
            </a:r>
          </a:p>
          <a:p>
            <a:pPr>
              <a:buFont typeface="Wingdings" panose="05000000000000000000" pitchFamily="2" charset="2"/>
              <a:buChar char="Ø"/>
            </a:pPr>
            <a:r>
              <a:rPr lang="en-US" dirty="0"/>
              <a:t>Analysis of the plan &amp; policies will enable the firm to find out their suitability to achieve the objective</a:t>
            </a:r>
          </a:p>
          <a:p>
            <a:pPr>
              <a:buFont typeface="Wingdings" panose="05000000000000000000" pitchFamily="2" charset="2"/>
              <a:buChar char="Ø"/>
            </a:pPr>
            <a:r>
              <a:rPr lang="en-US" dirty="0"/>
              <a:t>If not the firm may reframe the plan or reset the objectives</a:t>
            </a:r>
          </a:p>
          <a:p>
            <a:endParaRPr lang="en-US" dirty="0"/>
          </a:p>
          <a:p>
            <a:r>
              <a:rPr lang="en-US" b="1" i="1" u="sng" dirty="0">
                <a:solidFill>
                  <a:schemeClr val="accent2">
                    <a:lumMod val="75000"/>
                  </a:schemeClr>
                </a:solidFill>
                <a:effectLst>
                  <a:outerShdw blurRad="38100" dist="38100" dir="2700000" algn="tl">
                    <a:srgbClr val="000000">
                      <a:alpha val="43137"/>
                    </a:srgbClr>
                  </a:outerShdw>
                </a:effectLst>
              </a:rPr>
              <a:t>Human resources</a:t>
            </a:r>
            <a:r>
              <a:rPr lang="en-US" dirty="0"/>
              <a:t> </a:t>
            </a:r>
          </a:p>
          <a:p>
            <a:pPr>
              <a:buFont typeface="Wingdings" panose="05000000000000000000" pitchFamily="2" charset="2"/>
              <a:buChar char="Ø"/>
            </a:pPr>
            <a:r>
              <a:rPr lang="en-US" dirty="0"/>
              <a:t>The survival and success of the firm  largely depends on the quality of human resources.</a:t>
            </a:r>
          </a:p>
          <a:p>
            <a:pPr>
              <a:buFont typeface="Wingdings" panose="05000000000000000000" pitchFamily="2" charset="2"/>
              <a:buChar char="Ø"/>
            </a:pPr>
            <a:r>
              <a:rPr lang="en-US" dirty="0"/>
              <a:t>Analysis of manpower HR would indicate the strengths &amp; weaknesses of the employees.</a:t>
            </a:r>
          </a:p>
          <a:p>
            <a:pPr>
              <a:buFont typeface="Wingdings" panose="05000000000000000000" pitchFamily="2" charset="2"/>
              <a:buChar char="Ø"/>
            </a:pPr>
            <a:r>
              <a:rPr lang="en-US" dirty="0" err="1"/>
              <a:t>Eg</a:t>
            </a:r>
            <a:r>
              <a:rPr lang="en-US" dirty="0"/>
              <a:t> if employee's are not  committed &amp; dedicated, the management  need to train &amp;  motivate them.   </a:t>
            </a:r>
            <a:endParaRPr lang="en-IN" dirty="0"/>
          </a:p>
        </p:txBody>
      </p:sp>
    </p:spTree>
    <p:extLst>
      <p:ext uri="{BB962C8B-B14F-4D97-AF65-F5344CB8AC3E}">
        <p14:creationId xmlns:p14="http://schemas.microsoft.com/office/powerpoint/2010/main" val="36448034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0CD153-9B35-4C33-970A-F2B0C9CAABE3}"/>
              </a:ext>
            </a:extLst>
          </p:cNvPr>
          <p:cNvSpPr>
            <a:spLocks noGrp="1"/>
          </p:cNvSpPr>
          <p:nvPr>
            <p:ph idx="1"/>
          </p:nvPr>
        </p:nvSpPr>
        <p:spPr>
          <a:xfrm>
            <a:off x="142043" y="230819"/>
            <a:ext cx="11842811" cy="6409677"/>
          </a:xfrm>
        </p:spPr>
        <p:txBody>
          <a:bodyPr>
            <a:normAutofit fontScale="92500"/>
          </a:bodyPr>
          <a:lstStyle/>
          <a:p>
            <a:endParaRPr lang="en-US" dirty="0"/>
          </a:p>
          <a:p>
            <a:r>
              <a:rPr lang="en-US" sz="2400" b="1" i="1" u="sng" dirty="0">
                <a:solidFill>
                  <a:schemeClr val="accent2">
                    <a:lumMod val="75000"/>
                  </a:schemeClr>
                </a:solidFill>
                <a:effectLst>
                  <a:outerShdw blurRad="38100" dist="38100" dir="2700000" algn="tl">
                    <a:srgbClr val="000000">
                      <a:alpha val="43137"/>
                    </a:srgbClr>
                  </a:outerShdw>
                </a:effectLst>
              </a:rPr>
              <a:t>Physical  resources</a:t>
            </a:r>
            <a:r>
              <a:rPr lang="en-US" dirty="0"/>
              <a:t> </a:t>
            </a:r>
          </a:p>
          <a:p>
            <a:pPr>
              <a:buFont typeface="Wingdings" panose="05000000000000000000" pitchFamily="2" charset="2"/>
              <a:buChar char="Ø"/>
            </a:pPr>
            <a:r>
              <a:rPr lang="en-US" dirty="0"/>
              <a:t>It includes machines, equipment's, building, office premises, furniture &amp; fittings </a:t>
            </a:r>
            <a:r>
              <a:rPr lang="en-US" dirty="0" err="1"/>
              <a:t>etc</a:t>
            </a:r>
            <a:endParaRPr lang="en-US" dirty="0"/>
          </a:p>
          <a:p>
            <a:pPr>
              <a:buFont typeface="Wingdings" panose="05000000000000000000" pitchFamily="2" charset="2"/>
              <a:buChar char="Ø"/>
            </a:pPr>
            <a:r>
              <a:rPr lang="en-US" dirty="0"/>
              <a:t>Analysis will  indicates the strengths &amp; weaknesses of physical resources.</a:t>
            </a:r>
          </a:p>
          <a:p>
            <a:pPr marL="0" indent="0">
              <a:buNone/>
            </a:pPr>
            <a:endParaRPr lang="en-US" dirty="0"/>
          </a:p>
          <a:p>
            <a:r>
              <a:rPr lang="en-US" sz="2600" b="1" i="1" u="sng" dirty="0">
                <a:solidFill>
                  <a:schemeClr val="accent2">
                    <a:lumMod val="75000"/>
                  </a:schemeClr>
                </a:solidFill>
                <a:effectLst>
                  <a:outerShdw blurRad="38100" dist="38100" dir="2700000" algn="tl">
                    <a:srgbClr val="000000">
                      <a:alpha val="43137"/>
                    </a:srgbClr>
                  </a:outerShdw>
                </a:effectLst>
              </a:rPr>
              <a:t>Financial resources</a:t>
            </a:r>
          </a:p>
          <a:p>
            <a:pPr>
              <a:buFont typeface="Wingdings" panose="05000000000000000000" pitchFamily="2" charset="2"/>
              <a:buChar char="Ø"/>
            </a:pPr>
            <a:r>
              <a:rPr lang="en-US" sz="2600" dirty="0"/>
              <a:t> </a:t>
            </a:r>
            <a:r>
              <a:rPr lang="en-US" dirty="0"/>
              <a:t>A firm need to obtain  the funds from the right sources.</a:t>
            </a:r>
          </a:p>
          <a:p>
            <a:pPr>
              <a:buFont typeface="Wingdings" panose="05000000000000000000" pitchFamily="2" charset="2"/>
              <a:buChar char="Ø"/>
            </a:pPr>
            <a:r>
              <a:rPr lang="en-US" dirty="0"/>
              <a:t>There must be proper application of funds towards fixed capital  &amp; working capital needs</a:t>
            </a:r>
          </a:p>
          <a:p>
            <a:pPr>
              <a:buFont typeface="Wingdings" panose="05000000000000000000" pitchFamily="2" charset="2"/>
              <a:buChar char="Ø"/>
            </a:pPr>
            <a:r>
              <a:rPr lang="en-US" dirty="0"/>
              <a:t>Analysis indicates effectiveness of financial management.</a:t>
            </a:r>
          </a:p>
          <a:p>
            <a:pPr>
              <a:buFont typeface="Wingdings" panose="05000000000000000000" pitchFamily="2" charset="2"/>
              <a:buChar char="Ø"/>
            </a:pPr>
            <a:r>
              <a:rPr lang="en-US" dirty="0"/>
              <a:t>It indicates whether or not the funds are obtained from the right sources, &amp; right application of funds</a:t>
            </a:r>
          </a:p>
          <a:p>
            <a:pPr>
              <a:buFont typeface="Wingdings" panose="05000000000000000000" pitchFamily="2" charset="2"/>
              <a:buChar char="Ø"/>
            </a:pPr>
            <a:r>
              <a:rPr lang="en-US" dirty="0"/>
              <a:t>It not firm need to take adequate  measures to ensure effective management of financial resources. </a:t>
            </a:r>
            <a:endParaRPr lang="en-IN" dirty="0"/>
          </a:p>
        </p:txBody>
      </p:sp>
    </p:spTree>
    <p:extLst>
      <p:ext uri="{BB962C8B-B14F-4D97-AF65-F5344CB8AC3E}">
        <p14:creationId xmlns:p14="http://schemas.microsoft.com/office/powerpoint/2010/main" val="362166818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AA06CD-94D8-4809-B91F-6E096DF3F262}"/>
              </a:ext>
            </a:extLst>
          </p:cNvPr>
          <p:cNvSpPr>
            <a:spLocks noGrp="1"/>
          </p:cNvSpPr>
          <p:nvPr>
            <p:ph idx="1"/>
          </p:nvPr>
        </p:nvSpPr>
        <p:spPr>
          <a:xfrm>
            <a:off x="221942" y="213064"/>
            <a:ext cx="11762912" cy="6312023"/>
          </a:xfrm>
        </p:spPr>
        <p:txBody>
          <a:bodyPr>
            <a:normAutofit/>
          </a:bodyPr>
          <a:lstStyle/>
          <a:p>
            <a:r>
              <a:rPr lang="en-US" b="1" i="1" u="sng" dirty="0">
                <a:solidFill>
                  <a:schemeClr val="accent2">
                    <a:lumMod val="75000"/>
                  </a:schemeClr>
                </a:solidFill>
                <a:effectLst>
                  <a:outerShdw blurRad="38100" dist="38100" dir="2700000" algn="tl">
                    <a:srgbClr val="000000">
                      <a:alpha val="43137"/>
                    </a:srgbClr>
                  </a:outerShdw>
                </a:effectLst>
              </a:rPr>
              <a:t>Corporate image</a:t>
            </a:r>
            <a:r>
              <a:rPr lang="en-US" dirty="0"/>
              <a:t> </a:t>
            </a:r>
          </a:p>
          <a:p>
            <a:r>
              <a:rPr lang="en-US" dirty="0"/>
              <a:t>Firm  has to  develop &amp; maintain  good corporate image in the mind of  stakeholders</a:t>
            </a:r>
          </a:p>
          <a:p>
            <a:r>
              <a:rPr lang="en-US" dirty="0"/>
              <a:t>A firm should undertake  analysis of  corporate image</a:t>
            </a:r>
          </a:p>
          <a:p>
            <a:r>
              <a:rPr lang="en-US" dirty="0"/>
              <a:t>If finds problem then adequate measures need to be taken.</a:t>
            </a:r>
          </a:p>
          <a:p>
            <a:endParaRPr lang="en-US" dirty="0"/>
          </a:p>
          <a:p>
            <a:r>
              <a:rPr lang="en-US" b="1" i="1" u="sng" dirty="0" err="1">
                <a:solidFill>
                  <a:schemeClr val="accent2">
                    <a:lumMod val="75000"/>
                  </a:schemeClr>
                </a:solidFill>
                <a:effectLst>
                  <a:outerShdw blurRad="38100" dist="38100" dir="2700000" algn="tl">
                    <a:srgbClr val="000000">
                      <a:alpha val="43137"/>
                    </a:srgbClr>
                  </a:outerShdw>
                </a:effectLst>
              </a:rPr>
              <a:t>Labour</a:t>
            </a:r>
            <a:r>
              <a:rPr lang="en-US" b="1" i="1" u="sng" dirty="0">
                <a:solidFill>
                  <a:schemeClr val="accent2">
                    <a:lumMod val="75000"/>
                  </a:schemeClr>
                </a:solidFill>
                <a:effectLst>
                  <a:outerShdw blurRad="38100" dist="38100" dir="2700000" algn="tl">
                    <a:srgbClr val="000000">
                      <a:alpha val="43137"/>
                    </a:srgbClr>
                  </a:outerShdw>
                </a:effectLst>
              </a:rPr>
              <a:t> –management relations</a:t>
            </a:r>
          </a:p>
          <a:p>
            <a:r>
              <a:rPr lang="en-US" dirty="0"/>
              <a:t>There must be good relation between </a:t>
            </a:r>
            <a:r>
              <a:rPr lang="en-US" dirty="0" err="1"/>
              <a:t>labour</a:t>
            </a:r>
            <a:r>
              <a:rPr lang="en-US" dirty="0"/>
              <a:t> – management</a:t>
            </a:r>
          </a:p>
          <a:p>
            <a:r>
              <a:rPr lang="en-US" dirty="0"/>
              <a:t>Proper analysis of </a:t>
            </a:r>
            <a:r>
              <a:rPr lang="en-US" dirty="0" err="1"/>
              <a:t>labour</a:t>
            </a:r>
            <a:r>
              <a:rPr lang="en-US" dirty="0"/>
              <a:t>- management relations indicates its  effectiveness</a:t>
            </a:r>
          </a:p>
          <a:p>
            <a:r>
              <a:rPr lang="en-US" dirty="0"/>
              <a:t>If there are problems than necessary measures need to be taken to improve relation.</a:t>
            </a:r>
            <a:endParaRPr lang="en-IN" dirty="0"/>
          </a:p>
        </p:txBody>
      </p:sp>
    </p:spTree>
    <p:extLst>
      <p:ext uri="{BB962C8B-B14F-4D97-AF65-F5344CB8AC3E}">
        <p14:creationId xmlns:p14="http://schemas.microsoft.com/office/powerpoint/2010/main" val="2140329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24DB4C-1F30-4D70-8BC1-AB1E31EFA252}"/>
              </a:ext>
            </a:extLst>
          </p:cNvPr>
          <p:cNvSpPr>
            <a:spLocks noGrp="1"/>
          </p:cNvSpPr>
          <p:nvPr>
            <p:ph idx="1"/>
          </p:nvPr>
        </p:nvSpPr>
        <p:spPr>
          <a:xfrm>
            <a:off x="230819" y="221942"/>
            <a:ext cx="11762913" cy="6409677"/>
          </a:xfrm>
        </p:spPr>
        <p:txBody>
          <a:bodyPr/>
          <a:lstStyle/>
          <a:p>
            <a:r>
              <a:rPr lang="en-US" b="1" i="1" u="sng" dirty="0" err="1">
                <a:solidFill>
                  <a:schemeClr val="accent2">
                    <a:lumMod val="50000"/>
                  </a:schemeClr>
                </a:solidFill>
              </a:rPr>
              <a:t>Organisational</a:t>
            </a:r>
            <a:r>
              <a:rPr lang="en-US" b="1" i="1" u="sng" dirty="0"/>
              <a:t> </a:t>
            </a:r>
            <a:r>
              <a:rPr lang="en-US" b="1" i="1" u="sng" dirty="0">
                <a:solidFill>
                  <a:schemeClr val="accent2">
                    <a:lumMod val="50000"/>
                  </a:schemeClr>
                </a:solidFill>
              </a:rPr>
              <a:t>strategy</a:t>
            </a:r>
          </a:p>
          <a:p>
            <a:pPr>
              <a:buFont typeface="Wingdings" panose="05000000000000000000" pitchFamily="2" charset="2"/>
              <a:buChar char="Ø"/>
            </a:pPr>
            <a:r>
              <a:rPr lang="en-US" dirty="0"/>
              <a:t>Strategy implies systematic plan of action to defend oneself or to defeat competitors . Strategy is a blue print of action. It indicates course of action to be followed to achieve objectives.</a:t>
            </a:r>
          </a:p>
          <a:p>
            <a:endParaRPr lang="en-US" dirty="0"/>
          </a:p>
          <a:p>
            <a:r>
              <a:rPr lang="en-US" b="1" i="1" u="sng" dirty="0" err="1">
                <a:solidFill>
                  <a:schemeClr val="accent2">
                    <a:lumMod val="50000"/>
                  </a:schemeClr>
                </a:solidFill>
              </a:rPr>
              <a:t>Organisational</a:t>
            </a:r>
            <a:r>
              <a:rPr lang="en-US" b="1" i="1" u="sng" dirty="0">
                <a:solidFill>
                  <a:schemeClr val="accent2">
                    <a:lumMod val="50000"/>
                  </a:schemeClr>
                </a:solidFill>
              </a:rPr>
              <a:t> structure</a:t>
            </a:r>
          </a:p>
          <a:p>
            <a:pPr>
              <a:buFont typeface="Wingdings" panose="05000000000000000000" pitchFamily="2" charset="2"/>
              <a:buChar char="Ø"/>
            </a:pPr>
            <a:r>
              <a:rPr lang="en-US" dirty="0" err="1"/>
              <a:t>Organisational</a:t>
            </a:r>
            <a:r>
              <a:rPr lang="en-US" dirty="0"/>
              <a:t> structure relationship of superior &amp; subordinates, composition of board of directors, attitude of management are important internal factors</a:t>
            </a:r>
          </a:p>
          <a:p>
            <a:pPr>
              <a:buFont typeface="Wingdings" panose="05000000000000000000" pitchFamily="2" charset="2"/>
              <a:buChar char="Ø"/>
            </a:pPr>
            <a:r>
              <a:rPr lang="en-US" dirty="0"/>
              <a:t>The </a:t>
            </a:r>
            <a:r>
              <a:rPr lang="en-US" dirty="0" err="1"/>
              <a:t>organisatioan</a:t>
            </a:r>
            <a:r>
              <a:rPr lang="en-US" dirty="0"/>
              <a:t> structure differs according to nature &amp; size of the business &amp; organization </a:t>
            </a:r>
            <a:r>
              <a:rPr lang="en-US" dirty="0" err="1"/>
              <a:t>philposophy</a:t>
            </a:r>
            <a:r>
              <a:rPr lang="en-US" dirty="0"/>
              <a:t>.</a:t>
            </a:r>
          </a:p>
          <a:p>
            <a:pPr>
              <a:buFont typeface="Wingdings" panose="05000000000000000000" pitchFamily="2" charset="2"/>
              <a:buChar char="Ø"/>
            </a:pPr>
            <a:r>
              <a:rPr lang="en-US" dirty="0" err="1"/>
              <a:t>Organisation</a:t>
            </a:r>
            <a:r>
              <a:rPr lang="en-US" dirty="0"/>
              <a:t> structure should be flexible.</a:t>
            </a:r>
            <a:endParaRPr lang="en-IN" dirty="0"/>
          </a:p>
        </p:txBody>
      </p:sp>
    </p:spTree>
    <p:extLst>
      <p:ext uri="{BB962C8B-B14F-4D97-AF65-F5344CB8AC3E}">
        <p14:creationId xmlns:p14="http://schemas.microsoft.com/office/powerpoint/2010/main" val="9064710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0712E7-75FA-4838-ABFE-154104A23CD0}"/>
              </a:ext>
            </a:extLst>
          </p:cNvPr>
          <p:cNvSpPr>
            <a:spLocks noGrp="1"/>
          </p:cNvSpPr>
          <p:nvPr>
            <p:ph idx="1"/>
          </p:nvPr>
        </p:nvSpPr>
        <p:spPr>
          <a:xfrm>
            <a:off x="257451" y="186430"/>
            <a:ext cx="11665259" cy="6427433"/>
          </a:xfrm>
        </p:spPr>
        <p:txBody>
          <a:bodyPr/>
          <a:lstStyle/>
          <a:p>
            <a:r>
              <a:rPr lang="en-US" b="1" i="1" u="sng" dirty="0">
                <a:solidFill>
                  <a:schemeClr val="accent2">
                    <a:lumMod val="50000"/>
                  </a:schemeClr>
                </a:solidFill>
              </a:rPr>
              <a:t>Marketing capability</a:t>
            </a:r>
          </a:p>
          <a:p>
            <a:pPr>
              <a:buFont typeface="Wingdings" panose="05000000000000000000" pitchFamily="2" charset="2"/>
              <a:buChar char="Ø"/>
            </a:pPr>
            <a:r>
              <a:rPr lang="en-US" dirty="0"/>
              <a:t>It relates to  4ps</a:t>
            </a:r>
          </a:p>
          <a:p>
            <a:pPr>
              <a:buFont typeface="Wingdings" panose="05000000000000000000" pitchFamily="2" charset="2"/>
              <a:buChar char="Ø"/>
            </a:pPr>
            <a:r>
              <a:rPr lang="en-US" dirty="0"/>
              <a:t>When company’s product have distinctive images  it is strength</a:t>
            </a:r>
          </a:p>
          <a:p>
            <a:pPr>
              <a:buFont typeface="Wingdings" panose="05000000000000000000" pitchFamily="2" charset="2"/>
              <a:buChar char="Ø"/>
            </a:pPr>
            <a:r>
              <a:rPr lang="en-US" dirty="0"/>
              <a:t>Price relates to decision about pricing strategy  &amp; fixation of price.</a:t>
            </a:r>
          </a:p>
          <a:p>
            <a:pPr>
              <a:buFont typeface="Wingdings" panose="05000000000000000000" pitchFamily="2" charset="2"/>
              <a:buChar char="Ø"/>
            </a:pPr>
            <a:r>
              <a:rPr lang="en-US" dirty="0"/>
              <a:t>Promotion include advertising , publicity  &amp; sale promotion </a:t>
            </a:r>
            <a:r>
              <a:rPr lang="en-US" dirty="0" err="1"/>
              <a:t>etc</a:t>
            </a:r>
            <a:endParaRPr lang="en-US" dirty="0"/>
          </a:p>
          <a:p>
            <a:pPr>
              <a:buFont typeface="Wingdings" panose="05000000000000000000" pitchFamily="2" charset="2"/>
              <a:buChar char="Ø"/>
            </a:pPr>
            <a:r>
              <a:rPr lang="en-US" dirty="0"/>
              <a:t>Physical  distribution includes channels of intermediaries who  help in distributing the product to final customer.</a:t>
            </a:r>
          </a:p>
          <a:p>
            <a:pPr>
              <a:buFont typeface="Wingdings" panose="05000000000000000000" pitchFamily="2" charset="2"/>
              <a:buChar char="Ø"/>
            </a:pPr>
            <a:r>
              <a:rPr lang="en-US" dirty="0"/>
              <a:t> management of supply chain effectively can be a  company’s strength.</a:t>
            </a:r>
            <a:endParaRPr lang="en-IN" dirty="0"/>
          </a:p>
        </p:txBody>
      </p:sp>
    </p:spTree>
    <p:extLst>
      <p:ext uri="{BB962C8B-B14F-4D97-AF65-F5344CB8AC3E}">
        <p14:creationId xmlns:p14="http://schemas.microsoft.com/office/powerpoint/2010/main" val="22833666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5BF589-CF88-4BB2-AE13-F9B8B08081E6}"/>
              </a:ext>
            </a:extLst>
          </p:cNvPr>
          <p:cNvSpPr>
            <a:spLocks noGrp="1"/>
          </p:cNvSpPr>
          <p:nvPr>
            <p:ph idx="1"/>
          </p:nvPr>
        </p:nvSpPr>
        <p:spPr>
          <a:xfrm>
            <a:off x="292963" y="177553"/>
            <a:ext cx="11709647" cy="6418556"/>
          </a:xfrm>
        </p:spPr>
        <p:txBody>
          <a:bodyPr>
            <a:normAutofit/>
          </a:bodyPr>
          <a:lstStyle/>
          <a:p>
            <a:r>
              <a:rPr lang="en-US" b="1" i="1" u="sng" dirty="0">
                <a:solidFill>
                  <a:schemeClr val="accent2">
                    <a:lumMod val="50000"/>
                  </a:schemeClr>
                </a:solidFill>
              </a:rPr>
              <a:t>Operational</a:t>
            </a:r>
            <a:r>
              <a:rPr lang="en-US" b="1" i="1" u="sng" dirty="0">
                <a:solidFill>
                  <a:srgbClr val="C00000"/>
                </a:solidFill>
              </a:rPr>
              <a:t> </a:t>
            </a:r>
            <a:r>
              <a:rPr lang="en-US" b="1" i="1" u="sng" dirty="0">
                <a:solidFill>
                  <a:schemeClr val="accent2">
                    <a:lumMod val="50000"/>
                  </a:schemeClr>
                </a:solidFill>
              </a:rPr>
              <a:t>capability</a:t>
            </a:r>
          </a:p>
          <a:p>
            <a:pPr>
              <a:buFont typeface="Wingdings" panose="05000000000000000000" pitchFamily="2" charset="2"/>
              <a:buChar char="Ø"/>
            </a:pPr>
            <a:r>
              <a:rPr lang="en-US" dirty="0"/>
              <a:t>It is related to production aspect</a:t>
            </a:r>
          </a:p>
          <a:p>
            <a:pPr>
              <a:buFont typeface="Wingdings" panose="05000000000000000000" pitchFamily="2" charset="2"/>
              <a:buChar char="Ø"/>
            </a:pPr>
            <a:r>
              <a:rPr lang="en-US" dirty="0"/>
              <a:t>It includes product design, production process, cost control, patent right and R&amp;D related to the new product development.</a:t>
            </a:r>
          </a:p>
          <a:p>
            <a:pPr>
              <a:buFont typeface="Wingdings" panose="05000000000000000000" pitchFamily="2" charset="2"/>
              <a:buChar char="Ø"/>
            </a:pPr>
            <a:r>
              <a:rPr lang="en-US" dirty="0"/>
              <a:t>If a company has cost advantage patent to manufacture  a product .</a:t>
            </a:r>
          </a:p>
          <a:p>
            <a:pPr>
              <a:buFont typeface="Wingdings" panose="05000000000000000000" pitchFamily="2" charset="2"/>
              <a:buChar char="Ø"/>
            </a:pPr>
            <a:r>
              <a:rPr lang="en-US" dirty="0"/>
              <a:t>It can be a company’s  strength. </a:t>
            </a:r>
          </a:p>
          <a:p>
            <a:endParaRPr lang="en-US" dirty="0"/>
          </a:p>
          <a:p>
            <a:r>
              <a:rPr lang="en-US" b="1" i="1" u="sng" dirty="0">
                <a:solidFill>
                  <a:schemeClr val="accent2">
                    <a:lumMod val="50000"/>
                  </a:schemeClr>
                </a:solidFill>
              </a:rPr>
              <a:t>Personnel capability</a:t>
            </a:r>
          </a:p>
          <a:p>
            <a:pPr>
              <a:buFont typeface="Wingdings" panose="05000000000000000000" pitchFamily="2" charset="2"/>
              <a:buChar char="Ø"/>
            </a:pPr>
            <a:r>
              <a:rPr lang="en-US" dirty="0"/>
              <a:t>It relates to human resources &amp; skill </a:t>
            </a:r>
          </a:p>
          <a:p>
            <a:pPr>
              <a:buFont typeface="Wingdings" panose="05000000000000000000" pitchFamily="2" charset="2"/>
              <a:buChar char="Ø"/>
            </a:pPr>
            <a:r>
              <a:rPr lang="en-US" dirty="0"/>
              <a:t>It includes various aspects like employees </a:t>
            </a:r>
            <a:r>
              <a:rPr lang="en-US" dirty="0" err="1"/>
              <a:t>satisfaction,motivation</a:t>
            </a:r>
            <a:r>
              <a:rPr lang="en-US" dirty="0"/>
              <a:t>, performance, efficiency &amp; relationship between </a:t>
            </a:r>
            <a:r>
              <a:rPr lang="en-US" dirty="0" err="1"/>
              <a:t>labour</a:t>
            </a:r>
            <a:r>
              <a:rPr lang="en-US" dirty="0"/>
              <a:t> &amp; management.</a:t>
            </a:r>
          </a:p>
          <a:p>
            <a:pPr>
              <a:buFont typeface="Wingdings" panose="05000000000000000000" pitchFamily="2" charset="2"/>
              <a:buChar char="Ø"/>
            </a:pPr>
            <a:r>
              <a:rPr lang="en-US" dirty="0"/>
              <a:t>Having competent employees in an organization can be strength. </a:t>
            </a:r>
          </a:p>
        </p:txBody>
      </p:sp>
    </p:spTree>
    <p:extLst>
      <p:ext uri="{BB962C8B-B14F-4D97-AF65-F5344CB8AC3E}">
        <p14:creationId xmlns:p14="http://schemas.microsoft.com/office/powerpoint/2010/main" val="12350632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B1C53F-8AFA-4D75-9D78-AA1856F8EB2B}"/>
              </a:ext>
            </a:extLst>
          </p:cNvPr>
          <p:cNvSpPr>
            <a:spLocks noGrp="1"/>
          </p:cNvSpPr>
          <p:nvPr>
            <p:ph idx="1"/>
          </p:nvPr>
        </p:nvSpPr>
        <p:spPr>
          <a:xfrm>
            <a:off x="133165" y="230819"/>
            <a:ext cx="11842072" cy="6507332"/>
          </a:xfrm>
        </p:spPr>
        <p:txBody>
          <a:bodyPr/>
          <a:lstStyle/>
          <a:p>
            <a:r>
              <a:rPr lang="en-US" b="1" i="1" u="sng" dirty="0">
                <a:solidFill>
                  <a:schemeClr val="accent2">
                    <a:lumMod val="50000"/>
                  </a:schemeClr>
                </a:solidFill>
              </a:rPr>
              <a:t>Financial capability</a:t>
            </a:r>
          </a:p>
          <a:p>
            <a:pPr>
              <a:buFont typeface="Wingdings" panose="05000000000000000000" pitchFamily="2" charset="2"/>
              <a:buChar char="Ø"/>
            </a:pPr>
            <a:r>
              <a:rPr lang="en-US" dirty="0"/>
              <a:t>It relates financing , investing ,exploring right source of raising funds ,decision regarding  </a:t>
            </a:r>
            <a:r>
              <a:rPr lang="en-US" dirty="0" err="1"/>
              <a:t>pymt</a:t>
            </a:r>
            <a:r>
              <a:rPr lang="en-US" dirty="0"/>
              <a:t> of dividend  &amp; retaining  a part of profits.</a:t>
            </a:r>
          </a:p>
          <a:p>
            <a:pPr>
              <a:buFont typeface="Wingdings" panose="05000000000000000000" pitchFamily="2" charset="2"/>
              <a:buChar char="Ø"/>
            </a:pPr>
            <a:r>
              <a:rPr lang="en-US" dirty="0"/>
              <a:t>Efficient fund management  can be company’s strength.</a:t>
            </a:r>
          </a:p>
          <a:p>
            <a:endParaRPr lang="en-US" dirty="0"/>
          </a:p>
          <a:p>
            <a:r>
              <a:rPr lang="en-US" b="1" i="1" u="sng" dirty="0">
                <a:solidFill>
                  <a:schemeClr val="accent2">
                    <a:lumMod val="50000"/>
                  </a:schemeClr>
                </a:solidFill>
              </a:rPr>
              <a:t>Technical capability</a:t>
            </a:r>
          </a:p>
          <a:p>
            <a:pPr>
              <a:buFont typeface="Wingdings" panose="05000000000000000000" pitchFamily="2" charset="2"/>
              <a:buChar char="Ø"/>
            </a:pPr>
            <a:r>
              <a:rPr lang="en-US" dirty="0"/>
              <a:t>It is important to improve the productivity &amp; to upgrade the product</a:t>
            </a:r>
          </a:p>
          <a:p>
            <a:pPr>
              <a:buFont typeface="Wingdings" panose="05000000000000000000" pitchFamily="2" charset="2"/>
              <a:buChar char="Ø"/>
            </a:pPr>
            <a:r>
              <a:rPr lang="en-US" dirty="0"/>
              <a:t>The companies spending on R&amp;D  helps in gaining technical strength.</a:t>
            </a:r>
            <a:endParaRPr lang="en-IN" dirty="0"/>
          </a:p>
          <a:p>
            <a:endParaRPr lang="en-IN" dirty="0"/>
          </a:p>
        </p:txBody>
      </p:sp>
    </p:spTree>
    <p:extLst>
      <p:ext uri="{BB962C8B-B14F-4D97-AF65-F5344CB8AC3E}">
        <p14:creationId xmlns:p14="http://schemas.microsoft.com/office/powerpoint/2010/main" val="2662976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C111D0-9845-4341-A6F6-F06C81C16459}"/>
              </a:ext>
            </a:extLst>
          </p:cNvPr>
          <p:cNvSpPr>
            <a:spLocks noGrp="1"/>
          </p:cNvSpPr>
          <p:nvPr>
            <p:ph idx="1"/>
          </p:nvPr>
        </p:nvSpPr>
        <p:spPr>
          <a:xfrm>
            <a:off x="408373" y="221942"/>
            <a:ext cx="11336784" cy="6320901"/>
          </a:xfrm>
        </p:spPr>
        <p:txBody>
          <a:bodyPr/>
          <a:lstStyle/>
          <a:p>
            <a:r>
              <a:rPr lang="en-US" sz="2800" b="1" i="1" u="sng" dirty="0">
                <a:effectLst>
                  <a:outerShdw blurRad="38100" dist="38100" dir="2700000" algn="tl">
                    <a:srgbClr val="000000">
                      <a:alpha val="43137"/>
                    </a:srgbClr>
                  </a:outerShdw>
                </a:effectLst>
              </a:rPr>
              <a:t>Buying and selling</a:t>
            </a:r>
            <a:endParaRPr lang="en-US" sz="2800" dirty="0"/>
          </a:p>
          <a:p>
            <a:r>
              <a:rPr lang="en-US" dirty="0"/>
              <a:t>The basic  activity of any business is trading</a:t>
            </a:r>
          </a:p>
          <a:p>
            <a:r>
              <a:rPr lang="en-US" dirty="0"/>
              <a:t>It involves buying of raw material, plant &amp; machinery, property </a:t>
            </a:r>
            <a:r>
              <a:rPr lang="en-US" dirty="0" err="1"/>
              <a:t>etc</a:t>
            </a:r>
            <a:r>
              <a:rPr lang="en-US" dirty="0"/>
              <a:t> and convert it RM in to finished goods </a:t>
            </a:r>
          </a:p>
          <a:p>
            <a:r>
              <a:rPr lang="en-US" dirty="0"/>
              <a:t>Selling the finished goods to consumer, wholesalers , retailers </a:t>
            </a:r>
            <a:r>
              <a:rPr lang="en-US" dirty="0" err="1"/>
              <a:t>etc</a:t>
            </a:r>
            <a:endParaRPr lang="en-US" dirty="0"/>
          </a:p>
          <a:p>
            <a:r>
              <a:rPr lang="en-US" dirty="0"/>
              <a:t>Making available the goods for different sections of the society.</a:t>
            </a:r>
          </a:p>
          <a:p>
            <a:r>
              <a:rPr lang="en-US" sz="2800" b="1" i="1" u="sng" dirty="0">
                <a:effectLst>
                  <a:outerShdw blurRad="38100" dist="38100" dir="2700000" algn="tl">
                    <a:srgbClr val="000000">
                      <a:alpha val="43137"/>
                    </a:srgbClr>
                  </a:outerShdw>
                </a:effectLst>
              </a:rPr>
              <a:t>Profit motive</a:t>
            </a:r>
          </a:p>
          <a:p>
            <a:r>
              <a:rPr lang="en-IN" dirty="0"/>
              <a:t>The primary objective of any business is to earn profit.</a:t>
            </a:r>
          </a:p>
          <a:p>
            <a:r>
              <a:rPr lang="en-IN" dirty="0"/>
              <a:t>It is a reward for the efforts undertaken by a business firm</a:t>
            </a:r>
          </a:p>
          <a:p>
            <a:r>
              <a:rPr lang="en-IN" dirty="0"/>
              <a:t>Profit is the indicator of success of business</a:t>
            </a:r>
          </a:p>
          <a:p>
            <a:r>
              <a:rPr lang="en-IN" dirty="0"/>
              <a:t>Profit is required for survival, growth expansion of the business</a:t>
            </a:r>
          </a:p>
        </p:txBody>
      </p:sp>
    </p:spTree>
    <p:extLst>
      <p:ext uri="{BB962C8B-B14F-4D97-AF65-F5344CB8AC3E}">
        <p14:creationId xmlns:p14="http://schemas.microsoft.com/office/powerpoint/2010/main" val="418155652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F7D712-65FD-494F-A194-78B66866720B}"/>
              </a:ext>
            </a:extLst>
          </p:cNvPr>
          <p:cNvSpPr>
            <a:spLocks noGrp="1"/>
          </p:cNvSpPr>
          <p:nvPr>
            <p:ph idx="1"/>
          </p:nvPr>
        </p:nvSpPr>
        <p:spPr>
          <a:xfrm>
            <a:off x="301841" y="204186"/>
            <a:ext cx="11665258" cy="6454066"/>
          </a:xfrm>
        </p:spPr>
        <p:txBody>
          <a:bodyPr>
            <a:normAutofit fontScale="92500" lnSpcReduction="20000"/>
          </a:bodyPr>
          <a:lstStyle/>
          <a:p>
            <a:pPr marL="0" indent="0">
              <a:buNone/>
            </a:pPr>
            <a:endParaRPr lang="en-US" dirty="0"/>
          </a:p>
          <a:p>
            <a:pPr marL="0" indent="0">
              <a:buNone/>
            </a:pPr>
            <a:r>
              <a:rPr lang="en-US" sz="2400" b="1" i="1" u="sng" dirty="0">
                <a:solidFill>
                  <a:srgbClr val="00B050"/>
                </a:solidFill>
                <a:effectLst>
                  <a:outerShdw blurRad="38100" dist="38100" dir="2700000" algn="tl">
                    <a:srgbClr val="000000">
                      <a:alpha val="43137"/>
                    </a:srgbClr>
                  </a:outerShdw>
                </a:effectLst>
              </a:rPr>
              <a:t>II) External environment</a:t>
            </a:r>
          </a:p>
          <a:p>
            <a:pPr marL="0" indent="0">
              <a:buNone/>
            </a:pPr>
            <a:r>
              <a:rPr lang="en-US" dirty="0"/>
              <a:t>There constant need to </a:t>
            </a:r>
            <a:r>
              <a:rPr lang="en-US" dirty="0" err="1"/>
              <a:t>analyse</a:t>
            </a:r>
            <a:r>
              <a:rPr lang="en-US" dirty="0"/>
              <a:t> the external </a:t>
            </a:r>
            <a:r>
              <a:rPr lang="en-US" dirty="0" err="1"/>
              <a:t>envt</a:t>
            </a:r>
            <a:r>
              <a:rPr lang="en-US" dirty="0"/>
              <a:t> </a:t>
            </a:r>
          </a:p>
          <a:p>
            <a:pPr marL="0" indent="0">
              <a:buNone/>
            </a:pPr>
            <a:r>
              <a:rPr lang="en-US" dirty="0"/>
              <a:t>It reveals opportunities &amp; threats</a:t>
            </a:r>
          </a:p>
          <a:p>
            <a:pPr marL="0" indent="0">
              <a:buNone/>
            </a:pPr>
            <a:r>
              <a:rPr lang="en-US" dirty="0"/>
              <a:t>Proper analysis  will enable the firm to grab the opportunities &amp; defuse the threats</a:t>
            </a:r>
          </a:p>
          <a:p>
            <a:pPr marL="0" indent="0">
              <a:buNone/>
            </a:pPr>
            <a:endParaRPr lang="en-US" dirty="0"/>
          </a:p>
          <a:p>
            <a:pPr marL="0" indent="0">
              <a:buNone/>
            </a:pPr>
            <a:r>
              <a:rPr lang="en-US" dirty="0"/>
              <a:t>External </a:t>
            </a:r>
            <a:r>
              <a:rPr lang="en-US" dirty="0" err="1"/>
              <a:t>envt</a:t>
            </a:r>
            <a:r>
              <a:rPr lang="en-US" dirty="0"/>
              <a:t> can be further divided into 2 groups</a:t>
            </a:r>
          </a:p>
          <a:p>
            <a:pPr marL="0" indent="0">
              <a:buNone/>
            </a:pPr>
            <a:r>
              <a:rPr lang="en-US" dirty="0"/>
              <a:t>Micro Environment </a:t>
            </a:r>
          </a:p>
          <a:p>
            <a:pPr marL="0" indent="0">
              <a:buNone/>
            </a:pPr>
            <a:r>
              <a:rPr lang="en-US" dirty="0"/>
              <a:t>Macro Environment</a:t>
            </a:r>
          </a:p>
          <a:p>
            <a:pPr marL="0" indent="0">
              <a:buNone/>
            </a:pPr>
            <a:endParaRPr lang="en-US" dirty="0"/>
          </a:p>
          <a:p>
            <a:r>
              <a:rPr lang="en-US" b="1" i="1" u="sng" dirty="0">
                <a:solidFill>
                  <a:srgbClr val="7030A0"/>
                </a:solidFill>
                <a:effectLst>
                  <a:outerShdw blurRad="38100" dist="38100" dir="2700000" algn="tl">
                    <a:srgbClr val="000000">
                      <a:alpha val="43137"/>
                    </a:srgbClr>
                  </a:outerShdw>
                </a:effectLst>
              </a:rPr>
              <a:t>Micro environment</a:t>
            </a:r>
          </a:p>
          <a:p>
            <a:pPr marL="0" indent="0">
              <a:buNone/>
            </a:pPr>
            <a:r>
              <a:rPr lang="en-US" dirty="0"/>
              <a:t>Any changes in the micro environment can have direct impact  on the working of a firm.</a:t>
            </a:r>
          </a:p>
          <a:p>
            <a:pPr marL="0" indent="0">
              <a:buNone/>
            </a:pPr>
            <a:r>
              <a:rPr lang="en-US" dirty="0"/>
              <a:t>The micro environment factors includes :</a:t>
            </a:r>
          </a:p>
          <a:p>
            <a:pPr marL="0" indent="0">
              <a:buNone/>
            </a:pPr>
            <a:r>
              <a:rPr lang="en-US" dirty="0"/>
              <a:t> </a:t>
            </a:r>
            <a:endParaRPr lang="en-IN" dirty="0"/>
          </a:p>
        </p:txBody>
      </p:sp>
    </p:spTree>
    <p:extLst>
      <p:ext uri="{BB962C8B-B14F-4D97-AF65-F5344CB8AC3E}">
        <p14:creationId xmlns:p14="http://schemas.microsoft.com/office/powerpoint/2010/main" val="27967374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ABBD25-3419-4828-9998-F5982C6B6EB2}"/>
              </a:ext>
            </a:extLst>
          </p:cNvPr>
          <p:cNvSpPr>
            <a:spLocks noGrp="1"/>
          </p:cNvSpPr>
          <p:nvPr>
            <p:ph idx="1"/>
          </p:nvPr>
        </p:nvSpPr>
        <p:spPr>
          <a:xfrm>
            <a:off x="106532" y="204186"/>
            <a:ext cx="11825056" cy="6445189"/>
          </a:xfrm>
        </p:spPr>
        <p:txBody>
          <a:bodyPr>
            <a:normAutofit lnSpcReduction="10000"/>
          </a:bodyPr>
          <a:lstStyle/>
          <a:p>
            <a:pPr marL="0" indent="0">
              <a:buNone/>
            </a:pPr>
            <a:endParaRPr lang="en-US" dirty="0"/>
          </a:p>
          <a:p>
            <a:pPr marL="0" indent="0">
              <a:buNone/>
            </a:pPr>
            <a:r>
              <a:rPr lang="en-US" dirty="0"/>
              <a:t>The micro environment factors includes :</a:t>
            </a:r>
          </a:p>
          <a:p>
            <a:pPr>
              <a:buFont typeface="Wingdings" panose="05000000000000000000" pitchFamily="2" charset="2"/>
              <a:buChar char="Ø"/>
            </a:pPr>
            <a:endParaRPr lang="en-US" dirty="0"/>
          </a:p>
          <a:p>
            <a:pPr>
              <a:buFont typeface="Wingdings" panose="05000000000000000000" pitchFamily="2" charset="2"/>
              <a:buChar char="Ø"/>
            </a:pPr>
            <a:r>
              <a:rPr lang="en-US" dirty="0"/>
              <a:t>Customers </a:t>
            </a:r>
          </a:p>
          <a:p>
            <a:pPr>
              <a:buFont typeface="Wingdings" panose="05000000000000000000" pitchFamily="2" charset="2"/>
              <a:buChar char="Ø"/>
            </a:pPr>
            <a:r>
              <a:rPr lang="en-US" dirty="0"/>
              <a:t>Competitors</a:t>
            </a:r>
          </a:p>
          <a:p>
            <a:pPr>
              <a:buFont typeface="Wingdings" panose="05000000000000000000" pitchFamily="2" charset="2"/>
              <a:buChar char="Ø"/>
            </a:pPr>
            <a:r>
              <a:rPr lang="en-US" dirty="0"/>
              <a:t>Suppliers</a:t>
            </a:r>
          </a:p>
          <a:p>
            <a:pPr>
              <a:buFont typeface="Wingdings" panose="05000000000000000000" pitchFamily="2" charset="2"/>
              <a:buChar char="Ø"/>
            </a:pPr>
            <a:r>
              <a:rPr lang="en-US" dirty="0"/>
              <a:t>Channel intermediaries</a:t>
            </a:r>
          </a:p>
          <a:p>
            <a:pPr>
              <a:buFont typeface="Wingdings" panose="05000000000000000000" pitchFamily="2" charset="2"/>
              <a:buChar char="Ø"/>
            </a:pPr>
            <a:r>
              <a:rPr lang="en-US" dirty="0"/>
              <a:t>Society</a:t>
            </a:r>
          </a:p>
          <a:p>
            <a:pPr>
              <a:buFont typeface="Wingdings" panose="05000000000000000000" pitchFamily="2" charset="2"/>
              <a:buChar char="ü"/>
            </a:pPr>
            <a:r>
              <a:rPr lang="en-US" dirty="0"/>
              <a:t>Financial institutions &amp; banks</a:t>
            </a:r>
          </a:p>
          <a:p>
            <a:pPr>
              <a:buFont typeface="Wingdings" panose="05000000000000000000" pitchFamily="2" charset="2"/>
              <a:buChar char="ü"/>
            </a:pPr>
            <a:r>
              <a:rPr lang="en-US" dirty="0"/>
              <a:t>Media</a:t>
            </a:r>
          </a:p>
          <a:p>
            <a:pPr>
              <a:buFont typeface="Wingdings" panose="05000000000000000000" pitchFamily="2" charset="2"/>
              <a:buChar char="ü"/>
            </a:pPr>
            <a:r>
              <a:rPr lang="en-US" dirty="0"/>
              <a:t>Government</a:t>
            </a:r>
          </a:p>
          <a:p>
            <a:pPr>
              <a:buFont typeface="Wingdings" panose="05000000000000000000" pitchFamily="2" charset="2"/>
              <a:buChar char="ü"/>
            </a:pPr>
            <a:r>
              <a:rPr lang="en-US" dirty="0"/>
              <a:t>Citizens action groups</a:t>
            </a:r>
          </a:p>
          <a:p>
            <a:pPr>
              <a:buFont typeface="Wingdings" panose="05000000000000000000" pitchFamily="2" charset="2"/>
              <a:buChar char="ü"/>
            </a:pPr>
            <a:r>
              <a:rPr lang="en-US" dirty="0"/>
              <a:t>General public</a:t>
            </a:r>
            <a:endParaRPr lang="en-IN" dirty="0"/>
          </a:p>
        </p:txBody>
      </p:sp>
    </p:spTree>
    <p:extLst>
      <p:ext uri="{BB962C8B-B14F-4D97-AF65-F5344CB8AC3E}">
        <p14:creationId xmlns:p14="http://schemas.microsoft.com/office/powerpoint/2010/main" val="78654067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C0FCA3-DD92-4F54-A8D7-33A39C48D16E}"/>
              </a:ext>
            </a:extLst>
          </p:cNvPr>
          <p:cNvSpPr>
            <a:spLocks noGrp="1"/>
          </p:cNvSpPr>
          <p:nvPr>
            <p:ph idx="1"/>
          </p:nvPr>
        </p:nvSpPr>
        <p:spPr>
          <a:xfrm>
            <a:off x="266329" y="195308"/>
            <a:ext cx="11691891" cy="6409677"/>
          </a:xfrm>
        </p:spPr>
        <p:txBody>
          <a:bodyPr>
            <a:normAutofit lnSpcReduction="10000"/>
          </a:bodyPr>
          <a:lstStyle/>
          <a:p>
            <a:endParaRPr lang="en-US" sz="2400" b="1" i="1" u="sng" dirty="0">
              <a:solidFill>
                <a:srgbClr val="7030A0"/>
              </a:solidFill>
              <a:effectLst>
                <a:outerShdw blurRad="38100" dist="38100" dir="2700000" algn="tl">
                  <a:srgbClr val="000000">
                    <a:alpha val="43137"/>
                  </a:srgbClr>
                </a:outerShdw>
              </a:effectLst>
            </a:endParaRPr>
          </a:p>
          <a:p>
            <a:endParaRPr lang="en-US" sz="2400" b="1" i="1" u="sng" dirty="0">
              <a:solidFill>
                <a:srgbClr val="7030A0"/>
              </a:solidFill>
              <a:effectLst>
                <a:outerShdw blurRad="38100" dist="38100" dir="2700000" algn="tl">
                  <a:srgbClr val="000000">
                    <a:alpha val="43137"/>
                  </a:srgbClr>
                </a:outerShdw>
              </a:effectLst>
            </a:endParaRPr>
          </a:p>
          <a:p>
            <a:r>
              <a:rPr lang="en-US" sz="2400" b="1" i="1" u="sng" dirty="0">
                <a:solidFill>
                  <a:srgbClr val="7030A0"/>
                </a:solidFill>
                <a:effectLst>
                  <a:outerShdw blurRad="38100" dist="38100" dir="2700000" algn="tl">
                    <a:srgbClr val="000000">
                      <a:alpha val="43137"/>
                    </a:srgbClr>
                  </a:outerShdw>
                </a:effectLst>
              </a:rPr>
              <a:t>Macro environment</a:t>
            </a:r>
            <a:r>
              <a:rPr lang="en-US" dirty="0"/>
              <a:t> </a:t>
            </a:r>
          </a:p>
          <a:p>
            <a:pPr marL="0" indent="0">
              <a:buNone/>
            </a:pPr>
            <a:r>
              <a:rPr lang="en-US" dirty="0"/>
              <a:t>The various macro environment factors are briefly discussed as follows</a:t>
            </a:r>
          </a:p>
          <a:p>
            <a:pPr>
              <a:buFont typeface="Wingdings" panose="05000000000000000000" pitchFamily="2" charset="2"/>
              <a:buChar char="Ø"/>
            </a:pPr>
            <a:r>
              <a:rPr lang="en-US" dirty="0"/>
              <a:t>Demographic environment</a:t>
            </a:r>
          </a:p>
          <a:p>
            <a:pPr>
              <a:buFont typeface="Wingdings" panose="05000000000000000000" pitchFamily="2" charset="2"/>
              <a:buChar char="Ø"/>
            </a:pPr>
            <a:r>
              <a:rPr lang="en-US" dirty="0"/>
              <a:t>Economic environment</a:t>
            </a:r>
          </a:p>
          <a:p>
            <a:pPr>
              <a:buFont typeface="Wingdings" panose="05000000000000000000" pitchFamily="2" charset="2"/>
              <a:buChar char="Ø"/>
            </a:pPr>
            <a:r>
              <a:rPr lang="en-US" dirty="0"/>
              <a:t>Natural environment</a:t>
            </a:r>
          </a:p>
          <a:p>
            <a:pPr>
              <a:buFont typeface="Wingdings" panose="05000000000000000000" pitchFamily="2" charset="2"/>
              <a:buChar char="Ø"/>
            </a:pPr>
            <a:r>
              <a:rPr lang="en-US" dirty="0"/>
              <a:t>Technological environment</a:t>
            </a:r>
          </a:p>
          <a:p>
            <a:pPr>
              <a:buFont typeface="Wingdings" panose="05000000000000000000" pitchFamily="2" charset="2"/>
              <a:buChar char="Ø"/>
            </a:pPr>
            <a:r>
              <a:rPr lang="en-US" dirty="0"/>
              <a:t>Political environment</a:t>
            </a:r>
          </a:p>
          <a:p>
            <a:pPr>
              <a:buFont typeface="Wingdings" panose="05000000000000000000" pitchFamily="2" charset="2"/>
              <a:buChar char="Ø"/>
            </a:pPr>
            <a:r>
              <a:rPr lang="en-US" dirty="0"/>
              <a:t>Cultural environment</a:t>
            </a:r>
          </a:p>
          <a:p>
            <a:pPr>
              <a:buFont typeface="Wingdings" panose="05000000000000000000" pitchFamily="2" charset="2"/>
              <a:buChar char="Ø"/>
            </a:pPr>
            <a:r>
              <a:rPr lang="en-US" dirty="0"/>
              <a:t>Financial environment</a:t>
            </a:r>
          </a:p>
          <a:p>
            <a:pPr>
              <a:buFont typeface="Wingdings" panose="05000000000000000000" pitchFamily="2" charset="2"/>
              <a:buChar char="Ø"/>
            </a:pPr>
            <a:r>
              <a:rPr lang="en-US" dirty="0"/>
              <a:t>Legal environment</a:t>
            </a:r>
          </a:p>
          <a:p>
            <a:pPr>
              <a:buFont typeface="Wingdings" panose="05000000000000000000" pitchFamily="2" charset="2"/>
              <a:buChar char="Ø"/>
            </a:pPr>
            <a:r>
              <a:rPr lang="en-US" dirty="0"/>
              <a:t>International environment </a:t>
            </a:r>
            <a:endParaRPr lang="en-IN" dirty="0"/>
          </a:p>
        </p:txBody>
      </p:sp>
    </p:spTree>
    <p:extLst>
      <p:ext uri="{BB962C8B-B14F-4D97-AF65-F5344CB8AC3E}">
        <p14:creationId xmlns:p14="http://schemas.microsoft.com/office/powerpoint/2010/main" val="343154708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estle-analysis-dossier">
            <a:extLst>
              <a:ext uri="{FF2B5EF4-FFF2-40B4-BE49-F238E27FC236}">
                <a16:creationId xmlns:a16="http://schemas.microsoft.com/office/drawing/2014/main" id="{FF360E40-90C0-477F-95C2-C88E982C711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6027" y="195309"/>
            <a:ext cx="11425561" cy="5981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732553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3E0FB-319E-484D-8F3D-C0BB53FD9DD4}"/>
              </a:ext>
            </a:extLst>
          </p:cNvPr>
          <p:cNvSpPr>
            <a:spLocks noGrp="1"/>
          </p:cNvSpPr>
          <p:nvPr>
            <p:ph type="title"/>
          </p:nvPr>
        </p:nvSpPr>
        <p:spPr/>
        <p:txBody>
          <a:bodyPr/>
          <a:lstStyle/>
          <a:p>
            <a:r>
              <a:rPr lang="en-US" dirty="0"/>
              <a:t>PESTAL ANALYSIS</a:t>
            </a:r>
            <a:endParaRPr lang="en-IN" dirty="0"/>
          </a:p>
        </p:txBody>
      </p:sp>
      <p:sp>
        <p:nvSpPr>
          <p:cNvPr id="3" name="Content Placeholder 2">
            <a:extLst>
              <a:ext uri="{FF2B5EF4-FFF2-40B4-BE49-F238E27FC236}">
                <a16:creationId xmlns:a16="http://schemas.microsoft.com/office/drawing/2014/main" id="{D36007C0-90C2-4687-A931-8020CC8EEE10}"/>
              </a:ext>
            </a:extLst>
          </p:cNvPr>
          <p:cNvSpPr>
            <a:spLocks noGrp="1"/>
          </p:cNvSpPr>
          <p:nvPr>
            <p:ph idx="1"/>
          </p:nvPr>
        </p:nvSpPr>
        <p:spPr>
          <a:xfrm>
            <a:off x="319595" y="1216242"/>
            <a:ext cx="11700769" cy="5353234"/>
          </a:xfrm>
        </p:spPr>
        <p:txBody>
          <a:bodyPr/>
          <a:lstStyle/>
          <a:p>
            <a:endParaRPr lang="en-US" dirty="0"/>
          </a:p>
          <a:p>
            <a:r>
              <a:rPr lang="en-US" dirty="0"/>
              <a:t>PESTAL Analysis  describes a framework of macro-environmental factor used in environmental scanning.</a:t>
            </a:r>
          </a:p>
          <a:p>
            <a:endParaRPr lang="en-US" dirty="0"/>
          </a:p>
          <a:p>
            <a:r>
              <a:rPr lang="en-US" dirty="0"/>
              <a:t>PESTAL  stands for POLITICAL, ECONOMIC, SOCIAL, TECHNOLOGICAL, ENVIRONMENTAL and LEGAL.</a:t>
            </a:r>
          </a:p>
          <a:p>
            <a:endParaRPr lang="en-US" sz="2400" i="0" dirty="0">
              <a:effectLst/>
              <a:latin typeface="Raleway" panose="020B0604020202020204" pitchFamily="2" charset="0"/>
            </a:endParaRPr>
          </a:p>
          <a:p>
            <a:r>
              <a:rPr lang="en-US" sz="2400" b="1" i="0" dirty="0">
                <a:effectLst/>
              </a:rPr>
              <a:t>PESTLE analysis, </a:t>
            </a:r>
            <a:r>
              <a:rPr lang="en-US" sz="2400" b="1" i="0" u="none" strike="noStrike" dirty="0">
                <a:effectLst/>
                <a:hlinkClick r:id="rId2">
                  <a:extLst>
                    <a:ext uri="{A12FA001-AC4F-418D-AE19-62706E023703}">
                      <ahyp:hlinkClr xmlns:ahyp="http://schemas.microsoft.com/office/drawing/2018/hyperlinkcolor" val="tx"/>
                    </a:ext>
                  </a:extLst>
                </a:hlinkClick>
              </a:rPr>
              <a:t>which is sometimes referred to as PEST analysis</a:t>
            </a:r>
            <a:r>
              <a:rPr lang="en-US" sz="2400" b="1" i="0" dirty="0">
                <a:effectLst/>
              </a:rPr>
              <a:t>, is a concept in marketing principles. Moreover, this concept is used as a tool by companies to track the environment they’re operating in or are planning to launch a new project/product/service, etc.</a:t>
            </a:r>
            <a:endParaRPr lang="en-IN" sz="2400" b="1" dirty="0"/>
          </a:p>
        </p:txBody>
      </p:sp>
    </p:spTree>
    <p:extLst>
      <p:ext uri="{BB962C8B-B14F-4D97-AF65-F5344CB8AC3E}">
        <p14:creationId xmlns:p14="http://schemas.microsoft.com/office/powerpoint/2010/main" val="26327313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is-pestle-analysis-template">
            <a:extLst>
              <a:ext uri="{FF2B5EF4-FFF2-40B4-BE49-F238E27FC236}">
                <a16:creationId xmlns:a16="http://schemas.microsoft.com/office/drawing/2014/main" id="{D1B7C82F-2C7C-4FDB-975A-5594FC0200F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9698" y="204788"/>
            <a:ext cx="11691890" cy="6453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4386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E4BA99-1E71-4AB2-B621-7A85C70B0C47}"/>
              </a:ext>
            </a:extLst>
          </p:cNvPr>
          <p:cNvSpPr>
            <a:spLocks noGrp="1"/>
          </p:cNvSpPr>
          <p:nvPr>
            <p:ph idx="1"/>
          </p:nvPr>
        </p:nvSpPr>
        <p:spPr>
          <a:xfrm>
            <a:off x="310718" y="284084"/>
            <a:ext cx="11683014" cy="6320901"/>
          </a:xfrm>
        </p:spPr>
        <p:txBody>
          <a:bodyPr/>
          <a:lstStyle/>
          <a:p>
            <a:r>
              <a:rPr lang="en-US" dirty="0"/>
              <a:t>Political  factor</a:t>
            </a:r>
          </a:p>
          <a:p>
            <a:r>
              <a:rPr lang="en-US" sz="2400" b="0" i="0" dirty="0">
                <a:effectLst/>
              </a:rPr>
              <a:t>These factors determine the extent to which a government may influence the economy or a certain industry.</a:t>
            </a:r>
          </a:p>
          <a:p>
            <a:r>
              <a:rPr lang="en-US" sz="2400" b="0" i="0" dirty="0">
                <a:effectLst/>
              </a:rPr>
              <a:t> For example, a government may impose a new tax or duty due to which entire revenue generating structures of organizations might change. </a:t>
            </a:r>
          </a:p>
          <a:p>
            <a:r>
              <a:rPr lang="en-US" sz="2400" b="0" i="0" u="none" strike="noStrike" dirty="0">
                <a:effectLst/>
                <a:hlinkClick r:id="rId2">
                  <a:extLst>
                    <a:ext uri="{A12FA001-AC4F-418D-AE19-62706E023703}">
                      <ahyp:hlinkClr xmlns:ahyp="http://schemas.microsoft.com/office/drawing/2018/hyperlinkcolor" val="tx"/>
                    </a:ext>
                  </a:extLst>
                </a:hlinkClick>
              </a:rPr>
              <a:t>Political factors</a:t>
            </a:r>
            <a:r>
              <a:rPr lang="en-US" sz="2400" b="0" i="0" dirty="0">
                <a:effectLst/>
              </a:rPr>
              <a:t> include tax policies, Fiscal policy, trade tariffs, </a:t>
            </a:r>
            <a:r>
              <a:rPr lang="en-US" sz="2400" b="0" i="0" dirty="0" err="1">
                <a:effectLst/>
              </a:rPr>
              <a:t>labour</a:t>
            </a:r>
            <a:r>
              <a:rPr lang="en-US" sz="2400" b="0" i="0" dirty="0">
                <a:effectLst/>
              </a:rPr>
              <a:t> laws , environmental  regulation, </a:t>
            </a:r>
            <a:r>
              <a:rPr lang="en-US" sz="2400" dirty="0"/>
              <a:t>trade restriction </a:t>
            </a:r>
            <a:r>
              <a:rPr lang="en-US" sz="2400" b="0" i="0" dirty="0">
                <a:effectLst/>
              </a:rPr>
              <a:t>etc. that a government may levy around the fiscal year and it may affect the business environment (economic environment) to a great extent.</a:t>
            </a:r>
          </a:p>
          <a:p>
            <a:r>
              <a:rPr lang="en-US" sz="2400" dirty="0"/>
              <a:t>Government has great &amp; important  role  play  in the health , education  &amp; infrastructural growth in the  economy.</a:t>
            </a:r>
            <a:endParaRPr lang="en-US" sz="2400" b="0" i="0" dirty="0">
              <a:effectLst/>
            </a:endParaRPr>
          </a:p>
          <a:p>
            <a:endParaRPr lang="en-US" sz="2400" dirty="0"/>
          </a:p>
          <a:p>
            <a:endParaRPr lang="en-US" sz="2400" b="0" i="0" dirty="0">
              <a:effectLst/>
            </a:endParaRPr>
          </a:p>
          <a:p>
            <a:endParaRPr lang="en-IN" sz="2400" dirty="0"/>
          </a:p>
        </p:txBody>
      </p:sp>
    </p:spTree>
    <p:extLst>
      <p:ext uri="{BB962C8B-B14F-4D97-AF65-F5344CB8AC3E}">
        <p14:creationId xmlns:p14="http://schemas.microsoft.com/office/powerpoint/2010/main" val="229127326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63B601-CAA6-4099-9BDD-31B3A3E2477B}"/>
              </a:ext>
            </a:extLst>
          </p:cNvPr>
          <p:cNvSpPr>
            <a:spLocks noGrp="1"/>
          </p:cNvSpPr>
          <p:nvPr>
            <p:ph idx="1"/>
          </p:nvPr>
        </p:nvSpPr>
        <p:spPr>
          <a:xfrm>
            <a:off x="177553" y="150920"/>
            <a:ext cx="11807301" cy="6578354"/>
          </a:xfrm>
        </p:spPr>
        <p:txBody>
          <a:bodyPr/>
          <a:lstStyle/>
          <a:p>
            <a:r>
              <a:rPr lang="en-US" dirty="0"/>
              <a:t>Economic factors</a:t>
            </a:r>
          </a:p>
          <a:p>
            <a:r>
              <a:rPr lang="en-US" b="0" i="0" dirty="0">
                <a:effectLst/>
              </a:rPr>
              <a:t>These factors are determinants of an economy’s performance that directly impacts a company and have long term effects.</a:t>
            </a:r>
          </a:p>
          <a:p>
            <a:r>
              <a:rPr lang="en-US" b="0" i="0" dirty="0">
                <a:effectLst/>
              </a:rPr>
              <a:t> For example, a rise in the inflation rate of any economy would affect the way companies price their products and services. </a:t>
            </a:r>
          </a:p>
          <a:p>
            <a:r>
              <a:rPr lang="en-US" b="0" i="0" dirty="0">
                <a:effectLst/>
              </a:rPr>
              <a:t>Adding to that, it would affect the purchasing power of a consumer and change demand/supply models for that economy. </a:t>
            </a:r>
          </a:p>
          <a:p>
            <a:r>
              <a:rPr lang="en-US" b="0" i="0" u="none" strike="noStrike" dirty="0">
                <a:effectLst/>
                <a:hlinkClick r:id="rId2">
                  <a:extLst>
                    <a:ext uri="{A12FA001-AC4F-418D-AE19-62706E023703}">
                      <ahyp:hlinkClr xmlns:ahyp="http://schemas.microsoft.com/office/drawing/2018/hyperlinkcolor" val="tx"/>
                    </a:ext>
                  </a:extLst>
                </a:hlinkClick>
              </a:rPr>
              <a:t>Economic factors</a:t>
            </a:r>
            <a:r>
              <a:rPr lang="en-US" b="0" i="0" dirty="0">
                <a:effectLst/>
              </a:rPr>
              <a:t> include inflation rate, interest rates, foreign exchange rates, economic growth patterns, etc. </a:t>
            </a:r>
          </a:p>
          <a:p>
            <a:r>
              <a:rPr lang="en-US" dirty="0"/>
              <a:t>Theses factors have major impact on how business operates &amp; make decisions</a:t>
            </a:r>
            <a:endParaRPr lang="en-US" b="0" i="0" dirty="0">
              <a:effectLst/>
            </a:endParaRPr>
          </a:p>
          <a:p>
            <a:r>
              <a:rPr lang="en-US" b="0" i="0" dirty="0">
                <a:effectLst/>
              </a:rPr>
              <a:t>It also accounts for the FDI (foreign direct investment) depending on certain specific industries who’re undergoing this analysis.</a:t>
            </a:r>
          </a:p>
          <a:p>
            <a:r>
              <a:rPr lang="en-US" dirty="0" err="1"/>
              <a:t>Eg</a:t>
            </a:r>
            <a:r>
              <a:rPr lang="en-US" dirty="0"/>
              <a:t> Exchange rate affects the cost of exporting goods &amp; the supply &amp; price of imported goods in an economy. </a:t>
            </a:r>
            <a:endParaRPr lang="en-IN" dirty="0"/>
          </a:p>
        </p:txBody>
      </p:sp>
    </p:spTree>
    <p:extLst>
      <p:ext uri="{BB962C8B-B14F-4D97-AF65-F5344CB8AC3E}">
        <p14:creationId xmlns:p14="http://schemas.microsoft.com/office/powerpoint/2010/main" val="99519997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6CA964-B318-484D-9F86-E35F794C4E7F}"/>
              </a:ext>
            </a:extLst>
          </p:cNvPr>
          <p:cNvSpPr>
            <a:spLocks noGrp="1"/>
          </p:cNvSpPr>
          <p:nvPr>
            <p:ph idx="1"/>
          </p:nvPr>
        </p:nvSpPr>
        <p:spPr>
          <a:xfrm>
            <a:off x="150920" y="239696"/>
            <a:ext cx="11851690" cy="6427433"/>
          </a:xfrm>
        </p:spPr>
        <p:txBody>
          <a:bodyPr/>
          <a:lstStyle/>
          <a:p>
            <a:r>
              <a:rPr lang="en-US" dirty="0"/>
              <a:t>Social factors</a:t>
            </a:r>
          </a:p>
          <a:p>
            <a:r>
              <a:rPr lang="en-IN" dirty="0"/>
              <a:t>Social factors  include  the cultural aspects &amp; includes population growth rate , age , distribution career attitude  &amp; emphasis on safety.</a:t>
            </a:r>
          </a:p>
          <a:p>
            <a:r>
              <a:rPr lang="en-IN" dirty="0"/>
              <a:t>Trends is social factors affects the dd for a company’s product &amp; how company operates.</a:t>
            </a:r>
          </a:p>
          <a:p>
            <a:r>
              <a:rPr lang="en-IN" dirty="0" err="1"/>
              <a:t>Eg</a:t>
            </a:r>
            <a:r>
              <a:rPr lang="en-IN" dirty="0"/>
              <a:t> an aging population  may imply a smaller &amp; less willing workforce. </a:t>
            </a:r>
          </a:p>
          <a:p>
            <a:r>
              <a:rPr lang="en-IN" dirty="0"/>
              <a:t>Further companies social change various management strategies to adapt to these </a:t>
            </a:r>
            <a:r>
              <a:rPr lang="en-IN"/>
              <a:t>social trends </a:t>
            </a:r>
            <a:endParaRPr lang="en-IN" dirty="0"/>
          </a:p>
        </p:txBody>
      </p:sp>
    </p:spTree>
    <p:extLst>
      <p:ext uri="{BB962C8B-B14F-4D97-AF65-F5344CB8AC3E}">
        <p14:creationId xmlns:p14="http://schemas.microsoft.com/office/powerpoint/2010/main" val="39431814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C19EF5-F20A-4CCA-8CB4-4F42ECD512F8}"/>
              </a:ext>
            </a:extLst>
          </p:cNvPr>
          <p:cNvSpPr>
            <a:spLocks noGrp="1"/>
          </p:cNvSpPr>
          <p:nvPr>
            <p:ph idx="1"/>
          </p:nvPr>
        </p:nvSpPr>
        <p:spPr>
          <a:xfrm>
            <a:off x="213064" y="142043"/>
            <a:ext cx="11771790" cy="6507332"/>
          </a:xfrm>
        </p:spPr>
        <p:txBody>
          <a:bodyPr>
            <a:normAutofit/>
          </a:bodyPr>
          <a:lstStyle/>
          <a:p>
            <a:r>
              <a:rPr lang="en-US" dirty="0"/>
              <a:t>Technological factors</a:t>
            </a:r>
          </a:p>
          <a:p>
            <a:r>
              <a:rPr lang="en-US" sz="2400" b="0" i="0" dirty="0">
                <a:effectLst/>
              </a:rPr>
              <a:t>These factors pertain to </a:t>
            </a:r>
            <a:r>
              <a:rPr lang="en-US" sz="2400" b="0" i="0" u="none" strike="noStrike" dirty="0">
                <a:effectLst/>
                <a:hlinkClick r:id="rId2">
                  <a:extLst>
                    <a:ext uri="{A12FA001-AC4F-418D-AE19-62706E023703}">
                      <ahyp:hlinkClr xmlns:ahyp="http://schemas.microsoft.com/office/drawing/2018/hyperlinkcolor" val="tx"/>
                    </a:ext>
                  </a:extLst>
                </a:hlinkClick>
              </a:rPr>
              <a:t>innovations in technology</a:t>
            </a:r>
            <a:r>
              <a:rPr lang="en-US" sz="2400" b="0" i="0" dirty="0">
                <a:effectLst/>
              </a:rPr>
              <a:t> that may affect the operations of the industry and the market favorably or unfavorably. </a:t>
            </a:r>
          </a:p>
          <a:p>
            <a:r>
              <a:rPr lang="en-US" sz="2400" b="0" i="0" dirty="0">
                <a:effectLst/>
              </a:rPr>
              <a:t>This refers to automation, research and development, and the amount of technological awareness that a market possesses.</a:t>
            </a:r>
          </a:p>
          <a:p>
            <a:r>
              <a:rPr lang="en-US" sz="2400" dirty="0"/>
              <a:t>Technological shifts can affects costs , quality &amp; lead to innovation.</a:t>
            </a:r>
          </a:p>
          <a:p>
            <a:endParaRPr lang="en-US" sz="2400" b="0" i="0" dirty="0">
              <a:effectLst/>
            </a:endParaRPr>
          </a:p>
          <a:p>
            <a:r>
              <a:rPr lang="en-US" b="0" i="0" dirty="0">
                <a:effectLst/>
              </a:rPr>
              <a:t>Environmental factors </a:t>
            </a:r>
          </a:p>
          <a:p>
            <a:pPr algn="l"/>
            <a:r>
              <a:rPr lang="en-US" sz="2400" b="0" i="0" dirty="0">
                <a:effectLst/>
              </a:rPr>
              <a:t>These factors include all those that influence or are determined by the surrounding environment. This aspect of the PESTLE is crucial for certain industries particularly for example tourism, farming, agriculture, etc. Factors of a </a:t>
            </a:r>
            <a:r>
              <a:rPr lang="en-US" sz="2400" b="0" i="0" u="none" strike="noStrike" dirty="0">
                <a:effectLst/>
                <a:hlinkClick r:id="rId3">
                  <a:extLst>
                    <a:ext uri="{A12FA001-AC4F-418D-AE19-62706E023703}">
                      <ahyp:hlinkClr xmlns:ahyp="http://schemas.microsoft.com/office/drawing/2018/hyperlinkcolor" val="tx"/>
                    </a:ext>
                  </a:extLst>
                </a:hlinkClick>
              </a:rPr>
              <a:t>business environmental analysis</a:t>
            </a:r>
            <a:r>
              <a:rPr lang="en-US" sz="2400" b="0" i="0" dirty="0">
                <a:effectLst/>
              </a:rPr>
              <a:t> include but are not limited to climate, weather, geographical location, global changes in climate, environmental offsets, etc.</a:t>
            </a:r>
          </a:p>
          <a:p>
            <a:br>
              <a:rPr lang="en-US" dirty="0"/>
            </a:br>
            <a:endParaRPr lang="en-US" b="0" i="0" dirty="0">
              <a:effectLst/>
            </a:endParaRPr>
          </a:p>
          <a:p>
            <a:endParaRPr lang="en-IN" sz="2400" dirty="0"/>
          </a:p>
        </p:txBody>
      </p:sp>
    </p:spTree>
    <p:extLst>
      <p:ext uri="{BB962C8B-B14F-4D97-AF65-F5344CB8AC3E}">
        <p14:creationId xmlns:p14="http://schemas.microsoft.com/office/powerpoint/2010/main" val="675264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9DD7F-EC41-4762-A8EB-CB9E34160476}"/>
              </a:ext>
            </a:extLst>
          </p:cNvPr>
          <p:cNvSpPr>
            <a:spLocks noGrp="1"/>
          </p:cNvSpPr>
          <p:nvPr>
            <p:ph idx="1"/>
          </p:nvPr>
        </p:nvSpPr>
        <p:spPr>
          <a:xfrm>
            <a:off x="514905" y="328474"/>
            <a:ext cx="10838895" cy="6249879"/>
          </a:xfrm>
        </p:spPr>
        <p:txBody>
          <a:bodyPr/>
          <a:lstStyle/>
          <a:p>
            <a:r>
              <a:rPr lang="en-US" sz="2800" b="1" i="1" u="sng" dirty="0">
                <a:effectLst>
                  <a:outerShdw blurRad="38100" dist="38100" dir="2700000" algn="tl">
                    <a:srgbClr val="000000">
                      <a:alpha val="43137"/>
                    </a:srgbClr>
                  </a:outerShdw>
                </a:effectLst>
              </a:rPr>
              <a:t>Degree of scale </a:t>
            </a:r>
          </a:p>
          <a:p>
            <a:r>
              <a:rPr lang="en-US" dirty="0"/>
              <a:t>Business can be undertaken at varied degree of scale</a:t>
            </a:r>
          </a:p>
          <a:p>
            <a:r>
              <a:rPr lang="en-US" dirty="0"/>
              <a:t>Some firms such as sole trading concerns  undertake small scale business</a:t>
            </a:r>
          </a:p>
          <a:p>
            <a:r>
              <a:rPr lang="en-US" dirty="0"/>
              <a:t>Some firms like joint stock companies undertake large scale business activities.</a:t>
            </a:r>
          </a:p>
          <a:p>
            <a:endParaRPr lang="en-US" dirty="0"/>
          </a:p>
          <a:p>
            <a:r>
              <a:rPr lang="en-US" sz="2800" b="1" i="1" u="sng" dirty="0">
                <a:effectLst>
                  <a:outerShdw blurRad="38100" dist="38100" dir="2700000" algn="tl">
                    <a:srgbClr val="000000">
                      <a:alpha val="43137"/>
                    </a:srgbClr>
                  </a:outerShdw>
                </a:effectLst>
              </a:rPr>
              <a:t>Regularity in dealings</a:t>
            </a:r>
          </a:p>
          <a:p>
            <a:r>
              <a:rPr lang="en-US" dirty="0"/>
              <a:t>Business is not a single time activity</a:t>
            </a:r>
          </a:p>
          <a:p>
            <a:r>
              <a:rPr lang="en-US" dirty="0"/>
              <a:t>It is continuous process of production &amp; distribution of goods &amp; services</a:t>
            </a:r>
          </a:p>
          <a:p>
            <a:pPr marL="0" indent="0">
              <a:buNone/>
            </a:pPr>
            <a:r>
              <a:rPr lang="en-US" sz="2800" b="1" i="1" u="sng" dirty="0">
                <a:effectLst>
                  <a:outerShdw blurRad="38100" dist="38100" dir="2700000" algn="tl">
                    <a:srgbClr val="000000">
                      <a:alpha val="43137"/>
                    </a:srgbClr>
                  </a:outerShdw>
                </a:effectLst>
              </a:rPr>
              <a:t>     </a:t>
            </a:r>
            <a:endParaRPr lang="en-IN" b="1"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7279914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C958DC-E8F8-4D68-9176-B88CB6104BEC}"/>
              </a:ext>
            </a:extLst>
          </p:cNvPr>
          <p:cNvSpPr>
            <a:spLocks noGrp="1"/>
          </p:cNvSpPr>
          <p:nvPr>
            <p:ph idx="1"/>
          </p:nvPr>
        </p:nvSpPr>
        <p:spPr>
          <a:xfrm>
            <a:off x="195309" y="142043"/>
            <a:ext cx="11798423" cy="6489576"/>
          </a:xfrm>
        </p:spPr>
        <p:txBody>
          <a:bodyPr/>
          <a:lstStyle/>
          <a:p>
            <a:r>
              <a:rPr lang="en-US" b="0" i="0" dirty="0">
                <a:effectLst/>
              </a:rPr>
              <a:t>Environmental factors </a:t>
            </a:r>
          </a:p>
          <a:p>
            <a:pPr algn="l"/>
            <a:r>
              <a:rPr lang="en-US" sz="2800" b="0" i="0" dirty="0">
                <a:effectLst/>
              </a:rPr>
              <a:t>These factors include all those that influence or are determined by the surrounding environment. </a:t>
            </a:r>
          </a:p>
          <a:p>
            <a:pPr algn="l"/>
            <a:r>
              <a:rPr lang="en-US" sz="2800" b="0" i="0" dirty="0">
                <a:effectLst/>
              </a:rPr>
              <a:t>This aspect of the PESTLE is crucial for certain industries particularly for example tourism, farming, agriculture, etc. </a:t>
            </a:r>
          </a:p>
          <a:p>
            <a:pPr algn="l"/>
            <a:r>
              <a:rPr lang="en-US" sz="2800" b="0" i="0" dirty="0">
                <a:effectLst/>
              </a:rPr>
              <a:t>Factors of a </a:t>
            </a:r>
            <a:r>
              <a:rPr lang="en-US" sz="2800" b="0" i="0" u="none" strike="noStrike" dirty="0">
                <a:effectLst/>
                <a:hlinkClick r:id="rId2">
                  <a:extLst>
                    <a:ext uri="{A12FA001-AC4F-418D-AE19-62706E023703}">
                      <ahyp:hlinkClr xmlns:ahyp="http://schemas.microsoft.com/office/drawing/2018/hyperlinkcolor" val="tx"/>
                    </a:ext>
                  </a:extLst>
                </a:hlinkClick>
              </a:rPr>
              <a:t>business environmental analysis</a:t>
            </a:r>
            <a:r>
              <a:rPr lang="en-US" sz="2800" b="0" i="0" dirty="0">
                <a:effectLst/>
              </a:rPr>
              <a:t> include but are not limited to climate, weather, geographical location, global changes in climate, environmental offsets, etc.</a:t>
            </a:r>
          </a:p>
          <a:p>
            <a:r>
              <a:rPr lang="en-US" dirty="0"/>
              <a:t>It includes environmental legislation, waste disposal, energy sources, energy availability &amp; its cost.</a:t>
            </a:r>
            <a:br>
              <a:rPr lang="en-US" dirty="0"/>
            </a:br>
            <a:endParaRPr lang="en-US" b="0" i="0" dirty="0">
              <a:effectLst/>
            </a:endParaRPr>
          </a:p>
          <a:p>
            <a:endParaRPr lang="en-IN" dirty="0"/>
          </a:p>
        </p:txBody>
      </p:sp>
    </p:spTree>
    <p:extLst>
      <p:ext uri="{BB962C8B-B14F-4D97-AF65-F5344CB8AC3E}">
        <p14:creationId xmlns:p14="http://schemas.microsoft.com/office/powerpoint/2010/main" val="4200861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F80FA2-7BF2-49BC-988D-B90F817F9B43}"/>
              </a:ext>
            </a:extLst>
          </p:cNvPr>
          <p:cNvSpPr>
            <a:spLocks noGrp="1"/>
          </p:cNvSpPr>
          <p:nvPr>
            <p:ph idx="1"/>
          </p:nvPr>
        </p:nvSpPr>
        <p:spPr>
          <a:xfrm>
            <a:off x="310717" y="239696"/>
            <a:ext cx="11656381" cy="6436311"/>
          </a:xfrm>
        </p:spPr>
        <p:txBody>
          <a:bodyPr/>
          <a:lstStyle/>
          <a:p>
            <a:r>
              <a:rPr lang="en-US" dirty="0"/>
              <a:t>Legal factors </a:t>
            </a:r>
          </a:p>
          <a:p>
            <a:r>
              <a:rPr lang="en-US" dirty="0"/>
              <a:t>Legal factors includes Consumer law, Employment Regulations, Minimum  Wages Act &amp; Health &amp; Safety Laws. </a:t>
            </a:r>
          </a:p>
          <a:p>
            <a:r>
              <a:rPr lang="en-US" dirty="0"/>
              <a:t>These factors affects how a company operates ,its cost &amp; dd for its products.</a:t>
            </a:r>
            <a:endParaRPr lang="en-IN" dirty="0"/>
          </a:p>
        </p:txBody>
      </p:sp>
    </p:spTree>
    <p:extLst>
      <p:ext uri="{BB962C8B-B14F-4D97-AF65-F5344CB8AC3E}">
        <p14:creationId xmlns:p14="http://schemas.microsoft.com/office/powerpoint/2010/main" val="338288402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97038-E501-4612-95F2-44E764A03141}"/>
              </a:ext>
            </a:extLst>
          </p:cNvPr>
          <p:cNvSpPr>
            <a:spLocks noGrp="1"/>
          </p:cNvSpPr>
          <p:nvPr>
            <p:ph type="title"/>
          </p:nvPr>
        </p:nvSpPr>
        <p:spPr>
          <a:xfrm>
            <a:off x="838200" y="355107"/>
            <a:ext cx="10515600" cy="781235"/>
          </a:xfrm>
        </p:spPr>
        <p:txBody>
          <a:bodyPr/>
          <a:lstStyle/>
          <a:p>
            <a:r>
              <a:rPr lang="en-US" b="1" i="1" u="sng" dirty="0">
                <a:effectLst>
                  <a:outerShdw blurRad="38100" dist="38100" dir="2700000" algn="tl">
                    <a:srgbClr val="000000">
                      <a:alpha val="43137"/>
                    </a:srgbClr>
                  </a:outerShdw>
                </a:effectLst>
              </a:rPr>
              <a:t>SWOT Analysis</a:t>
            </a:r>
            <a:endParaRPr lang="en-IN" b="1" i="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318BEEFF-90D1-43DE-8341-4A438EB5BE8F}"/>
              </a:ext>
            </a:extLst>
          </p:cNvPr>
          <p:cNvSpPr>
            <a:spLocks noGrp="1"/>
          </p:cNvSpPr>
          <p:nvPr>
            <p:ph idx="1"/>
          </p:nvPr>
        </p:nvSpPr>
        <p:spPr>
          <a:xfrm>
            <a:off x="266329" y="1136342"/>
            <a:ext cx="11700769" cy="5575176"/>
          </a:xfrm>
        </p:spPr>
        <p:txBody>
          <a:bodyPr/>
          <a:lstStyle/>
          <a:p>
            <a:r>
              <a:rPr lang="en-US" dirty="0"/>
              <a:t>SWOT analysis facilitates internal  factors &amp; external factors analysis, which have their impact on the business. </a:t>
            </a:r>
          </a:p>
          <a:p>
            <a:r>
              <a:rPr lang="en-US" dirty="0"/>
              <a:t>Strength &amp; weakness are often internal to an organization , while opportunities and threats generally relates to external factors.</a:t>
            </a:r>
          </a:p>
          <a:p>
            <a:r>
              <a:rPr lang="en-US" dirty="0"/>
              <a:t>For this reason the SWOT analysis is  sometime called as internal- external   analysis &amp; SWOT Matrix.</a:t>
            </a:r>
          </a:p>
          <a:p>
            <a:r>
              <a:rPr lang="en-US" dirty="0"/>
              <a:t>The strength &amp; weakness exist within an organization can be matched with the opportunities &amp; threats operating in the environments so that an effective strategy can be formulated.</a:t>
            </a:r>
          </a:p>
          <a:p>
            <a:r>
              <a:rPr lang="en-US" dirty="0"/>
              <a:t>An effective organizational strategy  capitalizes on the opportunities through the use strengths  &amp; neutralizes the  threats  by minimizing the  impact of weaknesses, to achieve  pre-determined objectives.  </a:t>
            </a:r>
            <a:endParaRPr lang="en-IN" dirty="0"/>
          </a:p>
        </p:txBody>
      </p:sp>
    </p:spTree>
    <p:extLst>
      <p:ext uri="{BB962C8B-B14F-4D97-AF65-F5344CB8AC3E}">
        <p14:creationId xmlns:p14="http://schemas.microsoft.com/office/powerpoint/2010/main" val="23383402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10761D-F406-4529-9947-892D7FD6C13D}"/>
              </a:ext>
            </a:extLst>
          </p:cNvPr>
          <p:cNvSpPr>
            <a:spLocks noGrp="1"/>
          </p:cNvSpPr>
          <p:nvPr>
            <p:ph idx="1"/>
          </p:nvPr>
        </p:nvSpPr>
        <p:spPr>
          <a:xfrm>
            <a:off x="213063" y="168676"/>
            <a:ext cx="11798423" cy="6445188"/>
          </a:xfrm>
        </p:spPr>
        <p:txBody>
          <a:bodyPr/>
          <a:lstStyle/>
          <a:p>
            <a:r>
              <a:rPr lang="en-US" dirty="0"/>
              <a:t>SWOT analysis has several benefits like simple to use, low cost, flexible &amp; can be  adapted to varying situation , brings clarification of issues, development of goal oriented alternatives &amp; useful as a starting point  for strategic analysis.</a:t>
            </a:r>
          </a:p>
          <a:p>
            <a:r>
              <a:rPr lang="en-US" dirty="0"/>
              <a:t>Following are the 4 components of SWOT Analysis</a:t>
            </a:r>
          </a:p>
          <a:p>
            <a:r>
              <a:rPr lang="en-US" dirty="0"/>
              <a:t>Strength</a:t>
            </a:r>
          </a:p>
          <a:p>
            <a:r>
              <a:rPr lang="en-US" dirty="0"/>
              <a:t>Weaknesses</a:t>
            </a:r>
          </a:p>
          <a:p>
            <a:r>
              <a:rPr lang="en-US" dirty="0"/>
              <a:t>Opportunities </a:t>
            </a:r>
          </a:p>
          <a:p>
            <a:r>
              <a:rPr lang="en-US"/>
              <a:t>Threats </a:t>
            </a:r>
            <a:endParaRPr lang="en-IN" dirty="0"/>
          </a:p>
        </p:txBody>
      </p:sp>
    </p:spTree>
    <p:extLst>
      <p:ext uri="{BB962C8B-B14F-4D97-AF65-F5344CB8AC3E}">
        <p14:creationId xmlns:p14="http://schemas.microsoft.com/office/powerpoint/2010/main" val="3125467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0350D5-2FAD-439B-BE53-19381D573BF8}"/>
              </a:ext>
            </a:extLst>
          </p:cNvPr>
          <p:cNvSpPr>
            <a:spLocks noGrp="1"/>
          </p:cNvSpPr>
          <p:nvPr>
            <p:ph idx="1"/>
          </p:nvPr>
        </p:nvSpPr>
        <p:spPr>
          <a:xfrm>
            <a:off x="470517" y="355106"/>
            <a:ext cx="10883283" cy="6267635"/>
          </a:xfrm>
        </p:spPr>
        <p:txBody>
          <a:bodyPr/>
          <a:lstStyle/>
          <a:p>
            <a:r>
              <a:rPr lang="en-US" sz="2800" b="1" i="1" u="sng" dirty="0">
                <a:effectLst>
                  <a:outerShdw blurRad="38100" dist="38100" dir="2700000" algn="tl">
                    <a:srgbClr val="000000">
                      <a:alpha val="43137"/>
                    </a:srgbClr>
                  </a:outerShdw>
                </a:effectLst>
              </a:rPr>
              <a:t>Risks &amp; uncertainties</a:t>
            </a:r>
          </a:p>
          <a:p>
            <a:r>
              <a:rPr lang="en-IN" dirty="0"/>
              <a:t>Business is subject to risks and uncertainties</a:t>
            </a:r>
          </a:p>
          <a:p>
            <a:r>
              <a:rPr lang="en-IN" dirty="0"/>
              <a:t>Business may suffer loss</a:t>
            </a:r>
          </a:p>
          <a:p>
            <a:r>
              <a:rPr lang="en-IN" dirty="0"/>
              <a:t>Certain  risks can be minimised through insurance.</a:t>
            </a:r>
          </a:p>
          <a:p>
            <a:endParaRPr lang="en-IN" dirty="0"/>
          </a:p>
          <a:p>
            <a:r>
              <a:rPr lang="en-US" sz="2800" b="1" i="1" u="sng" dirty="0">
                <a:effectLst>
                  <a:outerShdw blurRad="38100" dist="38100" dir="2700000" algn="tl">
                    <a:srgbClr val="000000">
                      <a:alpha val="43137"/>
                    </a:srgbClr>
                  </a:outerShdw>
                </a:effectLst>
              </a:rPr>
              <a:t>Societal interest</a:t>
            </a:r>
          </a:p>
          <a:p>
            <a:r>
              <a:rPr lang="en-IN" dirty="0"/>
              <a:t>Now a days business place  emphasis on the societal concept of business</a:t>
            </a:r>
          </a:p>
          <a:p>
            <a:r>
              <a:rPr lang="en-IN" dirty="0"/>
              <a:t>Try to achieve balance between profit, consumer satisfaction, public interest</a:t>
            </a:r>
          </a:p>
          <a:p>
            <a:r>
              <a:rPr lang="en-IN" dirty="0"/>
              <a:t>So produces eco friendly products.</a:t>
            </a:r>
          </a:p>
        </p:txBody>
      </p:sp>
    </p:spTree>
    <p:extLst>
      <p:ext uri="{BB962C8B-B14F-4D97-AF65-F5344CB8AC3E}">
        <p14:creationId xmlns:p14="http://schemas.microsoft.com/office/powerpoint/2010/main" val="3914004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TotalTime>
  <Words>5303</Words>
  <Application>Microsoft Office PowerPoint</Application>
  <PresentationFormat>Widescreen</PresentationFormat>
  <Paragraphs>696</Paragraphs>
  <Slides>83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83</vt:i4>
      </vt:variant>
    </vt:vector>
  </HeadingPairs>
  <TitlesOfParts>
    <vt:vector size="89" baseType="lpstr">
      <vt:lpstr>Arial</vt:lpstr>
      <vt:lpstr>Calibri</vt:lpstr>
      <vt:lpstr>Calibri Light</vt:lpstr>
      <vt:lpstr>Raleway</vt:lpstr>
      <vt:lpstr>Wingdings</vt:lpstr>
      <vt:lpstr>Office Theme</vt:lpstr>
      <vt:lpstr>FYBAF Commerce -I</vt:lpstr>
      <vt:lpstr>Concept  of  Business</vt:lpstr>
      <vt:lpstr>PowerPoint Presentation</vt:lpstr>
      <vt:lpstr>PowerPoint Presentation</vt:lpstr>
      <vt:lpstr>Characteristics of Business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Functions of business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Significance of business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Objective of Business</vt:lpstr>
      <vt:lpstr>PowerPoint Presentation</vt:lpstr>
      <vt:lpstr>PowerPoint Presentation</vt:lpstr>
      <vt:lpstr>PowerPoint Presentation</vt:lpstr>
      <vt:lpstr>PowerPoint Presentation</vt:lpstr>
      <vt:lpstr>Classification of business objective</vt:lpstr>
      <vt:lpstr>PowerPoint Presentation</vt:lpstr>
      <vt:lpstr>PowerPoint Presentation</vt:lpstr>
      <vt:lpstr>PowerPoint Presentation</vt:lpstr>
      <vt:lpstr>PowerPoint Presentation</vt:lpstr>
      <vt:lpstr>Business environment</vt:lpstr>
      <vt:lpstr>Concept of business environment</vt:lpstr>
      <vt:lpstr>PowerPoint Presentation</vt:lpstr>
      <vt:lpstr>Definitions</vt:lpstr>
      <vt:lpstr>Features of business evnironment</vt:lpstr>
      <vt:lpstr>PowerPoint Presentation</vt:lpstr>
      <vt:lpstr>PowerPoint Presentation</vt:lpstr>
      <vt:lpstr>PowerPoint Presentation</vt:lpstr>
      <vt:lpstr>PowerPoint Presentation</vt:lpstr>
      <vt:lpstr>PowerPoint Presentation</vt:lpstr>
      <vt:lpstr>Importance of business environment</vt:lpstr>
      <vt:lpstr>Interrelationship between business &amp;  environment</vt:lpstr>
      <vt:lpstr>Constituents of business environment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PESTAL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SWOT Analysis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FYBAF</dc:title>
  <dc:creator>DELL</dc:creator>
  <cp:lastModifiedBy>DELL</cp:lastModifiedBy>
  <cp:revision>17</cp:revision>
  <dcterms:created xsi:type="dcterms:W3CDTF">2021-09-28T09:20:57Z</dcterms:created>
  <dcterms:modified xsi:type="dcterms:W3CDTF">2021-10-13T17:31:29Z</dcterms:modified>
</cp:coreProperties>
</file>