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grV3HNvtaiIg9e7ZZzeMEAAy41I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 /><Relationship Id="rId13" Type="http://schemas.openxmlformats.org/officeDocument/2006/relationships/viewProps" Target="view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presProps" Target="pres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customschemas.google.com/relationships/presentationmetadata" Target="metadata" /><Relationship Id="rId5" Type="http://schemas.openxmlformats.org/officeDocument/2006/relationships/slide" Target="slides/slide4.xml" /><Relationship Id="rId15" Type="http://schemas.openxmlformats.org/officeDocument/2006/relationships/tableStyles" Target="tableStyles.xml" /><Relationship Id="rId4" Type="http://schemas.openxmlformats.org/officeDocument/2006/relationships/slide" Target="slides/slide3.xml" /><Relationship Id="rId14" Type="http://schemas.openxmlformats.org/officeDocument/2006/relationships/theme" Target="theme/theme1.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6"/>
          <p:cNvSpPr>
            <a:spLocks noGrp="1"/>
          </p:cNvSpPr>
          <p:nvPr>
            <p:ph type="pic" idx="2"/>
          </p:nvPr>
        </p:nvSpPr>
        <p:spPr>
          <a:xfrm>
            <a:off x="5183188" y="987425"/>
            <a:ext cx="6172200" cy="4873625"/>
          </a:xfrm>
          <a:prstGeom prst="rect">
            <a:avLst/>
          </a:prstGeom>
          <a:noFill/>
          <a:ln>
            <a:noFill/>
          </a:ln>
        </p:spPr>
      </p:sp>
      <p:sp>
        <p:nvSpPr>
          <p:cNvPr id="64" name="Google Shape;64;p1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a:t>Understanding TV formats &amp; Genres</a:t>
            </a: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a:t>Unit II – Creating Drama for TRP</a:t>
            </a:r>
            <a:endParaRPr/>
          </a:p>
          <a:p>
            <a:pPr marL="0" lvl="0" indent="0" algn="ctr" rtl="0">
              <a:lnSpc>
                <a:spcPct val="90000"/>
              </a:lnSpc>
              <a:spcBef>
                <a:spcPts val="1000"/>
              </a:spcBef>
              <a:spcAft>
                <a:spcPts val="0"/>
              </a:spcAft>
              <a:buClr>
                <a:schemeClr val="dk1"/>
              </a:buClr>
              <a:buSzPts val="24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Target rating point (TRP)</a:t>
            </a:r>
            <a:endParaRPr/>
          </a:p>
        </p:txBody>
      </p:sp>
      <p:sp>
        <p:nvSpPr>
          <p:cNvPr id="91" name="Google Shape;9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latin typeface="Calibri"/>
                <a:ea typeface="Calibri"/>
                <a:cs typeface="Calibri"/>
                <a:sym typeface="Calibri"/>
              </a:rPr>
              <a:t>In simple terms, anyone who watches television for more than a minute is considered a viewer. A viewer can be as young as a two-year-old. </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The TRP or Target Rating Point is the </a:t>
            </a:r>
            <a:r>
              <a:rPr lang="en-US">
                <a:highlight>
                  <a:srgbClr val="FFFF00"/>
                </a:highlight>
                <a:latin typeface="Calibri"/>
                <a:ea typeface="Calibri"/>
                <a:cs typeface="Calibri"/>
                <a:sym typeface="Calibri"/>
              </a:rPr>
              <a:t>metric </a:t>
            </a:r>
            <a:r>
              <a:rPr lang="en-US">
                <a:latin typeface="Calibri"/>
                <a:ea typeface="Calibri"/>
                <a:cs typeface="Calibri"/>
                <a:sym typeface="Calibri"/>
              </a:rPr>
              <a:t>used by the marketing and advertising agencies to </a:t>
            </a:r>
            <a:r>
              <a:rPr lang="en-US">
                <a:highlight>
                  <a:srgbClr val="FFFF00"/>
                </a:highlight>
                <a:latin typeface="Calibri"/>
                <a:ea typeface="Calibri"/>
                <a:cs typeface="Calibri"/>
                <a:sym typeface="Calibri"/>
              </a:rPr>
              <a:t>evaluate this viewership. </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In India, the TRP is recorded by the Broadcast Audience Research Council using Bar-O-Meters that are installed in televisions in selected households. </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As on date, the </a:t>
            </a:r>
            <a:r>
              <a:rPr lang="en-US">
                <a:highlight>
                  <a:srgbClr val="FFFF00"/>
                </a:highlight>
                <a:latin typeface="Calibri"/>
                <a:ea typeface="Calibri"/>
                <a:cs typeface="Calibri"/>
                <a:sym typeface="Calibri"/>
              </a:rPr>
              <a:t>BARC</a:t>
            </a:r>
            <a:r>
              <a:rPr lang="en-US">
                <a:latin typeface="Calibri"/>
                <a:ea typeface="Calibri"/>
                <a:cs typeface="Calibri"/>
                <a:sym typeface="Calibri"/>
              </a:rPr>
              <a:t> has installed these meters in 44,000 households across the country. </a:t>
            </a:r>
            <a:endParaRPr>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broadcast audience research council (BARC)</a:t>
            </a:r>
            <a:endParaRPr/>
          </a:p>
        </p:txBody>
      </p:sp>
      <p:sp>
        <p:nvSpPr>
          <p:cNvPr id="97" name="Google Shape;97;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90000"/>
              </a:lnSpc>
              <a:spcBef>
                <a:spcPts val="0"/>
              </a:spcBef>
              <a:spcAft>
                <a:spcPts val="0"/>
              </a:spcAft>
              <a:buClr>
                <a:schemeClr val="dk1"/>
              </a:buClr>
              <a:buSzPct val="100000"/>
              <a:buChar char="•"/>
            </a:pPr>
            <a:r>
              <a:rPr lang="en-US">
                <a:latin typeface="Calibri"/>
                <a:ea typeface="Calibri"/>
                <a:cs typeface="Calibri"/>
                <a:sym typeface="Calibri"/>
              </a:rPr>
              <a:t>The Broadcast Audience Research Council (BARC) India is a </a:t>
            </a:r>
            <a:r>
              <a:rPr lang="en-US">
                <a:highlight>
                  <a:srgbClr val="FFFF00"/>
                </a:highlight>
                <a:latin typeface="Calibri"/>
                <a:ea typeface="Calibri"/>
                <a:cs typeface="Calibri"/>
                <a:sym typeface="Calibri"/>
              </a:rPr>
              <a:t>joint industry body </a:t>
            </a:r>
            <a:r>
              <a:rPr lang="en-US">
                <a:latin typeface="Calibri"/>
                <a:ea typeface="Calibri"/>
                <a:cs typeface="Calibri"/>
                <a:sym typeface="Calibri"/>
              </a:rPr>
              <a:t>founded by organizations that represent Indian broadcasters (IBF), advertisers (ISA), and advertising and media agencies (AAAI).</a:t>
            </a:r>
            <a:endParaRPr/>
          </a:p>
          <a:p>
            <a:pPr marL="228600" lvl="0" indent="-228600" algn="l" rtl="0">
              <a:lnSpc>
                <a:spcPct val="90000"/>
              </a:lnSpc>
              <a:spcBef>
                <a:spcPts val="1000"/>
              </a:spcBef>
              <a:spcAft>
                <a:spcPts val="0"/>
              </a:spcAft>
              <a:buClr>
                <a:schemeClr val="dk1"/>
              </a:buClr>
              <a:buSzPct val="100000"/>
              <a:buChar char="•"/>
            </a:pPr>
            <a:r>
              <a:rPr lang="en-US">
                <a:latin typeface="Calibri"/>
                <a:ea typeface="Calibri"/>
                <a:cs typeface="Calibri"/>
                <a:sym typeface="Calibri"/>
              </a:rPr>
              <a:t> It is the </a:t>
            </a:r>
            <a:r>
              <a:rPr lang="en-US">
                <a:highlight>
                  <a:srgbClr val="FFFF00"/>
                </a:highlight>
                <a:latin typeface="Calibri"/>
                <a:ea typeface="Calibri"/>
                <a:cs typeface="Calibri"/>
                <a:sym typeface="Calibri"/>
              </a:rPr>
              <a:t>world's largest television measurement science industry body.</a:t>
            </a:r>
            <a:endParaRPr/>
          </a:p>
          <a:p>
            <a:pPr marL="228600" lvl="0" indent="-228600" algn="l" rtl="0">
              <a:lnSpc>
                <a:spcPct val="90000"/>
              </a:lnSpc>
              <a:spcBef>
                <a:spcPts val="1000"/>
              </a:spcBef>
              <a:spcAft>
                <a:spcPts val="0"/>
              </a:spcAft>
              <a:buClr>
                <a:schemeClr val="dk1"/>
              </a:buClr>
              <a:buSzPct val="100000"/>
              <a:buChar char="•"/>
            </a:pPr>
            <a:r>
              <a:rPr lang="en-US">
                <a:latin typeface="Calibri"/>
                <a:ea typeface="Calibri"/>
                <a:cs typeface="Calibri"/>
                <a:sym typeface="Calibri"/>
              </a:rPr>
              <a:t>BARC (Broadcast Audience Research Council) India is an industry body set up to design, commission, supervise and own an accurate, reliable and timely television </a:t>
            </a:r>
            <a:r>
              <a:rPr lang="en-US">
                <a:highlight>
                  <a:srgbClr val="FFFF00"/>
                </a:highlight>
                <a:latin typeface="Calibri"/>
                <a:ea typeface="Calibri"/>
                <a:cs typeface="Calibri"/>
                <a:sym typeface="Calibri"/>
              </a:rPr>
              <a:t>audience measurement system </a:t>
            </a:r>
            <a:r>
              <a:rPr lang="en-US">
                <a:latin typeface="Calibri"/>
                <a:ea typeface="Calibri"/>
                <a:cs typeface="Calibri"/>
                <a:sym typeface="Calibri"/>
              </a:rPr>
              <a:t>for India. </a:t>
            </a:r>
            <a:endParaRPr/>
          </a:p>
          <a:p>
            <a:pPr marL="228600" lvl="0" indent="-228600" algn="l" rtl="0">
              <a:lnSpc>
                <a:spcPct val="90000"/>
              </a:lnSpc>
              <a:spcBef>
                <a:spcPts val="1000"/>
              </a:spcBef>
              <a:spcAft>
                <a:spcPts val="0"/>
              </a:spcAft>
              <a:buClr>
                <a:schemeClr val="dk1"/>
              </a:buClr>
              <a:buSzPct val="100000"/>
              <a:buChar char="•"/>
            </a:pPr>
            <a:r>
              <a:rPr lang="en-US">
                <a:latin typeface="Calibri"/>
                <a:ea typeface="Calibri"/>
                <a:cs typeface="Calibri"/>
                <a:sym typeface="Calibri"/>
              </a:rPr>
              <a:t>It currently </a:t>
            </a:r>
            <a:r>
              <a:rPr lang="en-US">
                <a:highlight>
                  <a:srgbClr val="FFFF00"/>
                </a:highlight>
                <a:latin typeface="Calibri"/>
                <a:ea typeface="Calibri"/>
                <a:cs typeface="Calibri"/>
                <a:sym typeface="Calibri"/>
              </a:rPr>
              <a:t>measures TV Viewing habits </a:t>
            </a:r>
            <a:r>
              <a:rPr lang="en-US">
                <a:latin typeface="Calibri"/>
                <a:ea typeface="Calibri"/>
                <a:cs typeface="Calibri"/>
                <a:sym typeface="Calibri"/>
              </a:rPr>
              <a:t>of 210 million TV households in the country, using 44,000 sample panel homes. This will go up to 50,000 in the 2021 calendar year, as mandated by the Ministry of Information &amp; Broadcasting.</a:t>
            </a:r>
            <a:endParaRPr>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Herd Culture</a:t>
            </a:r>
            <a:endParaRPr/>
          </a:p>
        </p:txBody>
      </p:sp>
      <p:sp>
        <p:nvSpPr>
          <p:cNvPr id="103" name="Google Shape;103;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latin typeface="Calibri"/>
                <a:ea typeface="Calibri"/>
                <a:cs typeface="Calibri"/>
                <a:sym typeface="Calibri"/>
              </a:rPr>
              <a:t>Herd mentality, mob mentality or pack mentality describes how people can be </a:t>
            </a:r>
            <a:r>
              <a:rPr lang="en-US">
                <a:highlight>
                  <a:srgbClr val="FFFF00"/>
                </a:highlight>
                <a:latin typeface="Calibri"/>
                <a:ea typeface="Calibri"/>
                <a:cs typeface="Calibri"/>
                <a:sym typeface="Calibri"/>
              </a:rPr>
              <a:t>influenced</a:t>
            </a:r>
            <a:r>
              <a:rPr lang="en-US">
                <a:latin typeface="Calibri"/>
                <a:ea typeface="Calibri"/>
                <a:cs typeface="Calibri"/>
                <a:sym typeface="Calibri"/>
              </a:rPr>
              <a:t> by their peers to adopt certain behaviors on a largely emotional, rather than rational, basis.</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 When individuals are affected by mob mentality, they may make different </a:t>
            </a:r>
            <a:r>
              <a:rPr lang="en-US">
                <a:highlight>
                  <a:srgbClr val="FFFF00"/>
                </a:highlight>
                <a:latin typeface="Calibri"/>
                <a:ea typeface="Calibri"/>
                <a:cs typeface="Calibri"/>
                <a:sym typeface="Calibri"/>
              </a:rPr>
              <a:t>decisions</a:t>
            </a:r>
            <a:r>
              <a:rPr lang="en-US">
                <a:latin typeface="Calibri"/>
                <a:ea typeface="Calibri"/>
                <a:cs typeface="Calibri"/>
                <a:sym typeface="Calibri"/>
              </a:rPr>
              <a:t> than they would have individually</a:t>
            </a:r>
            <a:r>
              <a:rPr lang="en-US"/>
              <a:t>.</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Herd mentality has been very common on television as trends become repeated, followed and copied. If one thing works, then every show has to follow it! </a:t>
            </a:r>
            <a:endParaRPr>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5"/>
          <p:cNvSpPr txBox="1">
            <a:spLocks noGrp="1"/>
          </p:cNvSpPr>
          <p:nvPr>
            <p:ph type="body" idx="1"/>
          </p:nvPr>
        </p:nvSpPr>
        <p:spPr>
          <a:xfrm>
            <a:off x="838200" y="519953"/>
            <a:ext cx="10515600" cy="565701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latin typeface="Calibri"/>
                <a:ea typeface="Calibri"/>
                <a:cs typeface="Calibri"/>
                <a:sym typeface="Calibri"/>
              </a:rPr>
              <a:t>Take the example of the recent overhyped consummation scene in Bade Acche Laggte Hai! Before you know it, every show is following the trend showing bolder scenes along the same lines. If Akshara's miscarriage leads </a:t>
            </a:r>
            <a:r>
              <a:rPr lang="en-US">
                <a:highlight>
                  <a:srgbClr val="FFFF00"/>
                </a:highlight>
                <a:latin typeface="Calibri"/>
                <a:ea typeface="Calibri"/>
                <a:cs typeface="Calibri"/>
                <a:sym typeface="Calibri"/>
              </a:rPr>
              <a:t>to higher TRP's</a:t>
            </a:r>
            <a:r>
              <a:rPr lang="en-US">
                <a:latin typeface="Calibri"/>
                <a:ea typeface="Calibri"/>
                <a:cs typeface="Calibri"/>
                <a:sym typeface="Calibri"/>
              </a:rPr>
              <a:t>, then other actresses too are seen having miscarriages in their show.</a:t>
            </a:r>
            <a:endParaRPr/>
          </a:p>
          <a:p>
            <a:pPr marL="228600" lvl="0" indent="-228600" algn="l" rtl="0">
              <a:lnSpc>
                <a:spcPct val="90000"/>
              </a:lnSpc>
              <a:spcBef>
                <a:spcPts val="1000"/>
              </a:spcBef>
              <a:spcAft>
                <a:spcPts val="0"/>
              </a:spcAft>
              <a:buClr>
                <a:schemeClr val="dk1"/>
              </a:buClr>
              <a:buSzPts val="2800"/>
              <a:buChar char="•"/>
            </a:pPr>
            <a:r>
              <a:rPr lang="en-US">
                <a:latin typeface="Calibri"/>
                <a:ea typeface="Calibri"/>
                <a:cs typeface="Calibri"/>
                <a:sym typeface="Calibri"/>
              </a:rPr>
              <a:t>A few shows like Jassi Jaissi Koi Nahin, Remix, Sasural Genda Phool, Baa Bahu Aur Baby-Season 2, Sarabhai Vs Sarabhai, etc have been </a:t>
            </a:r>
            <a:r>
              <a:rPr lang="en-US">
                <a:highlight>
                  <a:srgbClr val="FFFF00"/>
                </a:highlight>
                <a:latin typeface="Calibri"/>
                <a:ea typeface="Calibri"/>
                <a:cs typeface="Calibri"/>
                <a:sym typeface="Calibri"/>
              </a:rPr>
              <a:t>trendsetters</a:t>
            </a:r>
            <a:r>
              <a:rPr lang="en-US">
                <a:latin typeface="Calibri"/>
                <a:ea typeface="Calibri"/>
                <a:cs typeface="Calibri"/>
                <a:sym typeface="Calibri"/>
              </a:rPr>
              <a:t> as they have broken the current norm and created content which was very different from what was running on television at that time.</a:t>
            </a:r>
            <a:endParaRPr/>
          </a:p>
          <a:p>
            <a:pPr marL="228600" lvl="0" indent="-50800" algn="l" rtl="0">
              <a:lnSpc>
                <a:spcPct val="90000"/>
              </a:lnSpc>
              <a:spcBef>
                <a:spcPts val="1000"/>
              </a:spcBef>
              <a:spcAft>
                <a:spcPts val="0"/>
              </a:spcAft>
              <a:buClr>
                <a:schemeClr val="dk1"/>
              </a:buClr>
              <a:buSzPts val="2800"/>
              <a:buNone/>
            </a:pPr>
            <a:endParaRPr>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Indian TV serial breaking barriers</a:t>
            </a:r>
            <a:endParaRPr/>
          </a:p>
        </p:txBody>
      </p:sp>
      <p:sp>
        <p:nvSpPr>
          <p:cNvPr id="114" name="Google Shape;114;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highlight>
                  <a:srgbClr val="FFFF00"/>
                </a:highlight>
                <a:latin typeface="Calibri"/>
                <a:ea typeface="Calibri"/>
                <a:cs typeface="Calibri"/>
                <a:sym typeface="Calibri"/>
              </a:rPr>
              <a:t>Anupamaa</a:t>
            </a:r>
            <a:r>
              <a:rPr lang="en-US">
                <a:latin typeface="Calibri"/>
                <a:ea typeface="Calibri"/>
                <a:cs typeface="Calibri"/>
                <a:sym typeface="Calibri"/>
              </a:rPr>
              <a:t>, who parts with her ambitions and goals in a bid to raise her family, feels dejected when she fails to get any credit for her sacrifices and trials. She then decides to live on her own terms.</a:t>
            </a:r>
            <a:endParaRPr/>
          </a:p>
          <a:p>
            <a:pPr marL="228600" lvl="0" indent="-228600" algn="l" rtl="0">
              <a:lnSpc>
                <a:spcPct val="90000"/>
              </a:lnSpc>
              <a:spcBef>
                <a:spcPts val="1000"/>
              </a:spcBef>
              <a:spcAft>
                <a:spcPts val="0"/>
              </a:spcAft>
              <a:buClr>
                <a:schemeClr val="dk1"/>
              </a:buClr>
              <a:buSzPts val="2800"/>
              <a:buChar char="•"/>
            </a:pPr>
            <a:r>
              <a:rPr lang="en-US">
                <a:highlight>
                  <a:srgbClr val="FFFF00"/>
                </a:highlight>
                <a:latin typeface="Calibri"/>
                <a:ea typeface="Calibri"/>
                <a:cs typeface="Calibri"/>
                <a:sym typeface="Calibri"/>
              </a:rPr>
              <a:t>Udaariyan</a:t>
            </a:r>
            <a:r>
              <a:rPr lang="en-US">
                <a:latin typeface="Calibri"/>
                <a:ea typeface="Calibri"/>
                <a:cs typeface="Calibri"/>
                <a:sym typeface="Calibri"/>
              </a:rPr>
              <a:t> Jasmine, who lives in a small village in Punjab, dreams of flying to Canada and leading a rosy life there. She is unaware that Fateh is crazily in love with her and wants to help fulfil her dreams.</a:t>
            </a:r>
            <a:endParaRPr/>
          </a:p>
          <a:p>
            <a:pPr marL="228600" lvl="0" indent="-228600" algn="l" rtl="0">
              <a:lnSpc>
                <a:spcPct val="90000"/>
              </a:lnSpc>
              <a:spcBef>
                <a:spcPts val="1000"/>
              </a:spcBef>
              <a:spcAft>
                <a:spcPts val="0"/>
              </a:spcAft>
              <a:buClr>
                <a:schemeClr val="dk1"/>
              </a:buClr>
              <a:buSzPts val="2800"/>
              <a:buChar char="•"/>
            </a:pPr>
            <a:r>
              <a:rPr lang="en-US">
                <a:highlight>
                  <a:srgbClr val="FFFF00"/>
                </a:highlight>
                <a:latin typeface="Calibri"/>
                <a:ea typeface="Calibri"/>
                <a:cs typeface="Calibri"/>
                <a:sym typeface="Calibri"/>
              </a:rPr>
              <a:t>Banni Chow Home Delivery </a:t>
            </a:r>
            <a:r>
              <a:rPr lang="en-US">
                <a:latin typeface="Calibri"/>
                <a:ea typeface="Calibri"/>
                <a:cs typeface="Calibri"/>
                <a:sym typeface="Calibri"/>
              </a:rPr>
              <a:t>Banni, an independent and brave woman who runs a food delivery business, crosses paths with Yuvan, an oppressed young man with special needs, and their lives change.</a:t>
            </a: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Slides>
  <Notes>6</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Understanding TV formats &amp; Genres</vt:lpstr>
      <vt:lpstr>Target rating point (TRP)</vt:lpstr>
      <vt:lpstr>broadcast audience research council (BARC)</vt:lpstr>
      <vt:lpstr>Herd Culture</vt:lpstr>
      <vt:lpstr>PowerPoint Presentation</vt:lpstr>
      <vt:lpstr>Indian TV serial breaking barriers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TV formats &amp; Genres</dc:title>
  <dc:creator>veronika barla</dc:creator>
  <cp:lastModifiedBy>919975202713</cp:lastModifiedBy>
  <cp:revision>1</cp:revision>
  <dcterms:created xsi:type="dcterms:W3CDTF">2022-07-06T15:39:53Z</dcterms:created>
  <dcterms:modified xsi:type="dcterms:W3CDTF">2023-10-10T13:40:44Z</dcterms:modified>
</cp:coreProperties>
</file>