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0" d="100"/>
          <a:sy n="70" d="100"/>
        </p:scale>
        <p:origin x="50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37535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41271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31349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42014679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698191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066466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74660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22318983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988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2A54C80-263E-416B-A8E0-580EDEADCBDC}" type="datetimeFigureOut">
              <a:rPr lang="en-US" smtClean="0"/>
              <a:t>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139153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68844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smtClean="0"/>
              <a:t>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113899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03804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69902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53884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2A54C80-263E-416B-A8E0-580EDEADCBDC}" type="datetimeFigureOut">
              <a:rPr lang="en-US" smtClean="0"/>
              <a:t>2/6/2021</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4251147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94718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61BEF0D-F0BB-DE4B-95CE-6DB70DBA9567}" type="datetimeFigureOut">
              <a:rPr lang="en-US" smtClean="0"/>
              <a:pPr/>
              <a:t>2/6/2021</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6235074"/>
      </p:ext>
    </p:extLst>
  </p:cSld>
  <p:clrMap bg1="dk1" tx1="lt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n w="0"/>
                <a:solidFill>
                  <a:schemeClr val="accent3"/>
                </a:solidFill>
                <a:effectLst>
                  <a:reflection blurRad="6350" stA="53000" endA="300" endPos="35500" dir="5400000" sy="-90000" algn="bl" rotWithShape="0"/>
                </a:effectLst>
              </a:rPr>
              <a:t>CONTEMPORARY ISSUES</a:t>
            </a:r>
            <a:endParaRPr lang="en-US" dirty="0">
              <a:ln w="0"/>
              <a:solidFill>
                <a:schemeClr val="accent3"/>
              </a:solidFill>
              <a:effectLst>
                <a:reflection blurRad="6350" stA="53000" endA="300" endPos="35500" dir="5400000" sy="-90000" algn="bl" rotWithShape="0"/>
              </a:effectLst>
            </a:endParaRPr>
          </a:p>
        </p:txBody>
      </p:sp>
      <p:sp>
        <p:nvSpPr>
          <p:cNvPr id="3" name="Subtitle 2"/>
          <p:cNvSpPr>
            <a:spLocks noGrp="1"/>
          </p:cNvSpPr>
          <p:nvPr>
            <p:ph type="subTitle" idx="1"/>
          </p:nvPr>
        </p:nvSpPr>
        <p:spPr/>
        <p:txBody>
          <a:bodyPr>
            <a:normAutofit fontScale="92500" lnSpcReduction="10000"/>
          </a:bodyPr>
          <a:lstStyle/>
          <a:p>
            <a:pPr algn="ctr"/>
            <a:r>
              <a:rPr lang="en-US" dirty="0" smtClean="0"/>
              <a:t>	</a:t>
            </a:r>
            <a:r>
              <a:rPr lang="en-US" sz="6000" dirty="0" smtClean="0">
                <a:solidFill>
                  <a:schemeClr val="accent1">
                    <a:lumMod val="20000"/>
                    <a:lumOff val="80000"/>
                  </a:schemeClr>
                </a:solidFill>
              </a:rPr>
              <a:t>MODULE-1</a:t>
            </a:r>
            <a:endParaRPr lang="en-US" sz="6000" dirty="0">
              <a:solidFill>
                <a:schemeClr val="accent1">
                  <a:lumMod val="20000"/>
                  <a:lumOff val="80000"/>
                </a:schemeClr>
              </a:solidFill>
            </a:endParaRPr>
          </a:p>
        </p:txBody>
      </p:sp>
    </p:spTree>
    <p:extLst>
      <p:ext uri="{BB962C8B-B14F-4D97-AF65-F5344CB8AC3E}">
        <p14:creationId xmlns:p14="http://schemas.microsoft.com/office/powerpoint/2010/main" val="128505973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02606"/>
            <a:ext cx="9560458" cy="694099"/>
          </a:xfrm>
        </p:spPr>
        <p:txBody>
          <a:bodyPr/>
          <a:lstStyle/>
          <a:p>
            <a:r>
              <a:rPr lang="en-US" dirty="0"/>
              <a:t>INDEPENDENCE OF CENTRAL BANK</a:t>
            </a:r>
          </a:p>
        </p:txBody>
      </p:sp>
      <p:sp>
        <p:nvSpPr>
          <p:cNvPr id="3" name="Content Placeholder 2"/>
          <p:cNvSpPr>
            <a:spLocks noGrp="1"/>
          </p:cNvSpPr>
          <p:nvPr>
            <p:ph idx="1"/>
          </p:nvPr>
        </p:nvSpPr>
        <p:spPr>
          <a:xfrm>
            <a:off x="0" y="914400"/>
            <a:ext cx="12192000" cy="5943599"/>
          </a:xfrm>
        </p:spPr>
        <p:txBody>
          <a:bodyPr>
            <a:normAutofit fontScale="77500" lnSpcReduction="20000"/>
          </a:bodyPr>
          <a:lstStyle/>
          <a:p>
            <a:pPr marL="0" indent="0">
              <a:buNone/>
            </a:pPr>
            <a:r>
              <a:rPr lang="en-US" sz="3000" dirty="0" smtClean="0"/>
              <a:t>The independence of the RBI becomes a tricky issue due to the following:</a:t>
            </a:r>
          </a:p>
          <a:p>
            <a:pPr>
              <a:buFont typeface="Wingdings" panose="05000000000000000000" pitchFamily="2" charset="2"/>
              <a:buChar char="Ø"/>
            </a:pPr>
            <a:r>
              <a:rPr lang="en-US" sz="3800" dirty="0" smtClean="0"/>
              <a:t>Even today the top officials are appointed by the government.</a:t>
            </a:r>
          </a:p>
          <a:p>
            <a:pPr>
              <a:buFont typeface="Wingdings" panose="05000000000000000000" pitchFamily="2" charset="2"/>
              <a:buChar char="Ø"/>
            </a:pPr>
            <a:r>
              <a:rPr lang="en-US" sz="3800" dirty="0" smtClean="0"/>
              <a:t>Public sector banks owned by the government.</a:t>
            </a:r>
          </a:p>
          <a:p>
            <a:pPr>
              <a:buFont typeface="Wingdings" panose="05000000000000000000" pitchFamily="2" charset="2"/>
              <a:buChar char="Ø"/>
            </a:pPr>
            <a:r>
              <a:rPr lang="en-US" sz="3800" dirty="0" smtClean="0"/>
              <a:t>The RBI is the banker of the government. Hence it is obligated to follow the directives of the government.</a:t>
            </a:r>
          </a:p>
          <a:p>
            <a:pPr>
              <a:buFont typeface="Wingdings" panose="05000000000000000000" pitchFamily="2" charset="2"/>
              <a:buChar char="Ø"/>
            </a:pPr>
            <a:r>
              <a:rPr lang="en-US" sz="3800" dirty="0" smtClean="0"/>
              <a:t>Public debt of Management is another function of the RBI. While debt has to be mobilized at a lower rate, inflation control needs a higher rate of interest leading to a conflict.</a:t>
            </a:r>
          </a:p>
          <a:p>
            <a:pPr>
              <a:buFont typeface="Wingdings" panose="05000000000000000000" pitchFamily="2" charset="2"/>
              <a:buChar char="Ø"/>
            </a:pPr>
            <a:r>
              <a:rPr lang="en-US" sz="3800" dirty="0" smtClean="0"/>
              <a:t>Governments socio-economic objectives often compels the central bank to </a:t>
            </a:r>
            <a:r>
              <a:rPr lang="en-US" sz="3800" dirty="0" smtClean="0"/>
              <a:t>revere </a:t>
            </a:r>
            <a:r>
              <a:rPr lang="en-US" sz="3800" dirty="0" smtClean="0"/>
              <a:t>it’s </a:t>
            </a:r>
            <a:r>
              <a:rPr lang="en-US" sz="3800" dirty="0" smtClean="0"/>
              <a:t>policy. </a:t>
            </a:r>
            <a:r>
              <a:rPr lang="en-US" sz="3800" dirty="0" smtClean="0"/>
              <a:t>However the budgetary provisions have huge impact on money supply. This affects the functioning of RBI.</a:t>
            </a:r>
          </a:p>
          <a:p>
            <a:pPr>
              <a:buFont typeface="Wingdings" panose="05000000000000000000" pitchFamily="2" charset="2"/>
              <a:buChar char="Ø"/>
            </a:pPr>
            <a:r>
              <a:rPr lang="en-US" sz="3300" dirty="0" smtClean="0"/>
              <a:t>The central bank’s policies, finances and operations are influenced by the government.</a:t>
            </a:r>
            <a:endParaRPr lang="en-US" sz="2400" dirty="0"/>
          </a:p>
        </p:txBody>
      </p:sp>
    </p:spTree>
    <p:extLst>
      <p:ext uri="{BB962C8B-B14F-4D97-AF65-F5344CB8AC3E}">
        <p14:creationId xmlns:p14="http://schemas.microsoft.com/office/powerpoint/2010/main" val="387697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anim calcmode="lin" valueType="num">
                                      <p:cBhvr>
                                        <p:cTn id="8"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down)">
                                      <p:cBhvr>
                                        <p:cTn id="19" dur="580">
                                          <p:stCondLst>
                                            <p:cond delay="0"/>
                                          </p:stCondLst>
                                        </p:cTn>
                                        <p:tgtEl>
                                          <p:spTgt spid="3">
                                            <p:txEl>
                                              <p:pRg st="3" end="3"/>
                                            </p:txEl>
                                          </p:spTgt>
                                        </p:tgtEl>
                                      </p:cBhvr>
                                    </p:animEffect>
                                    <p:anim calcmode="lin" valueType="num">
                                      <p:cBhvr>
                                        <p:cTn id="2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25" dur="26">
                                          <p:stCondLst>
                                            <p:cond delay="650"/>
                                          </p:stCondLst>
                                        </p:cTn>
                                        <p:tgtEl>
                                          <p:spTgt spid="3">
                                            <p:txEl>
                                              <p:pRg st="3" end="3"/>
                                            </p:txEl>
                                          </p:spTgt>
                                        </p:tgtEl>
                                      </p:cBhvr>
                                      <p:to x="100000" y="60000"/>
                                    </p:animScale>
                                    <p:animScale>
                                      <p:cBhvr>
                                        <p:cTn id="26" dur="166" decel="50000">
                                          <p:stCondLst>
                                            <p:cond delay="676"/>
                                          </p:stCondLst>
                                        </p:cTn>
                                        <p:tgtEl>
                                          <p:spTgt spid="3">
                                            <p:txEl>
                                              <p:pRg st="3" end="3"/>
                                            </p:txEl>
                                          </p:spTgt>
                                        </p:tgtEl>
                                      </p:cBhvr>
                                      <p:to x="100000" y="100000"/>
                                    </p:animScale>
                                    <p:animScale>
                                      <p:cBhvr>
                                        <p:cTn id="27" dur="26">
                                          <p:stCondLst>
                                            <p:cond delay="1312"/>
                                          </p:stCondLst>
                                        </p:cTn>
                                        <p:tgtEl>
                                          <p:spTgt spid="3">
                                            <p:txEl>
                                              <p:pRg st="3" end="3"/>
                                            </p:txEl>
                                          </p:spTgt>
                                        </p:tgtEl>
                                      </p:cBhvr>
                                      <p:to x="100000" y="80000"/>
                                    </p:animScale>
                                    <p:animScale>
                                      <p:cBhvr>
                                        <p:cTn id="28" dur="166" decel="50000">
                                          <p:stCondLst>
                                            <p:cond delay="1338"/>
                                          </p:stCondLst>
                                        </p:cTn>
                                        <p:tgtEl>
                                          <p:spTgt spid="3">
                                            <p:txEl>
                                              <p:pRg st="3" end="3"/>
                                            </p:txEl>
                                          </p:spTgt>
                                        </p:tgtEl>
                                      </p:cBhvr>
                                      <p:to x="100000" y="100000"/>
                                    </p:animScale>
                                    <p:animScale>
                                      <p:cBhvr>
                                        <p:cTn id="29" dur="26">
                                          <p:stCondLst>
                                            <p:cond delay="1642"/>
                                          </p:stCondLst>
                                        </p:cTn>
                                        <p:tgtEl>
                                          <p:spTgt spid="3">
                                            <p:txEl>
                                              <p:pRg st="3" end="3"/>
                                            </p:txEl>
                                          </p:spTgt>
                                        </p:tgtEl>
                                      </p:cBhvr>
                                      <p:to x="100000" y="90000"/>
                                    </p:animScale>
                                    <p:animScale>
                                      <p:cBhvr>
                                        <p:cTn id="30" dur="166" decel="50000">
                                          <p:stCondLst>
                                            <p:cond delay="1668"/>
                                          </p:stCondLst>
                                        </p:cTn>
                                        <p:tgtEl>
                                          <p:spTgt spid="3">
                                            <p:txEl>
                                              <p:pRg st="3" end="3"/>
                                            </p:txEl>
                                          </p:spTgt>
                                        </p:tgtEl>
                                      </p:cBhvr>
                                      <p:to x="100000" y="100000"/>
                                    </p:animScale>
                                    <p:animScale>
                                      <p:cBhvr>
                                        <p:cTn id="31" dur="26">
                                          <p:stCondLst>
                                            <p:cond delay="1808"/>
                                          </p:stCondLst>
                                        </p:cTn>
                                        <p:tgtEl>
                                          <p:spTgt spid="3">
                                            <p:txEl>
                                              <p:pRg st="3" end="3"/>
                                            </p:txEl>
                                          </p:spTgt>
                                        </p:tgtEl>
                                      </p:cBhvr>
                                      <p:to x="100000" y="95000"/>
                                    </p:animScale>
                                    <p:animScale>
                                      <p:cBhvr>
                                        <p:cTn id="32" dur="166" decel="50000">
                                          <p:stCondLst>
                                            <p:cond delay="1834"/>
                                          </p:stCondLst>
                                        </p:cTn>
                                        <p:tgtEl>
                                          <p:spTgt spid="3">
                                            <p:txEl>
                                              <p:pRg st="3" end="3"/>
                                            </p:txEl>
                                          </p:spTgt>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9" dur="500"/>
                                        <p:tgtEl>
                                          <p:spTgt spid="3">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Effect transition="in" filter="circle(in)">
                                      <p:cBhvr>
                                        <p:cTn id="44" dur="2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wipe(down)">
                                      <p:cBhvr>
                                        <p:cTn id="4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543208"/>
          </a:xfrm>
        </p:spPr>
        <p:txBody>
          <a:bodyPr>
            <a:normAutofit fontScale="90000"/>
          </a:bodyPr>
          <a:lstStyle/>
          <a:p>
            <a:r>
              <a:rPr lang="en-US" dirty="0" smtClean="0"/>
              <a:t>CREDITIBILITY OF CENTRAL BANK</a:t>
            </a:r>
            <a:endParaRPr lang="en-US" dirty="0"/>
          </a:p>
        </p:txBody>
      </p:sp>
      <p:sp>
        <p:nvSpPr>
          <p:cNvPr id="3" name="Content Placeholder 2"/>
          <p:cNvSpPr>
            <a:spLocks noGrp="1"/>
          </p:cNvSpPr>
          <p:nvPr>
            <p:ph idx="1"/>
          </p:nvPr>
        </p:nvSpPr>
        <p:spPr>
          <a:xfrm>
            <a:off x="0" y="543208"/>
            <a:ext cx="12192000" cy="6314792"/>
          </a:xfrm>
        </p:spPr>
        <p:txBody>
          <a:bodyPr>
            <a:noAutofit/>
          </a:bodyPr>
          <a:lstStyle/>
          <a:p>
            <a:r>
              <a:rPr lang="en-US" sz="2400" dirty="0" smtClean="0"/>
              <a:t>Central banks are premier institutions having their own identity.</a:t>
            </a:r>
          </a:p>
          <a:p>
            <a:r>
              <a:rPr lang="en-US" sz="2400" dirty="0" smtClean="0"/>
              <a:t>Organizations, which manage public debt, foreign exchange management, developing payment system.</a:t>
            </a:r>
          </a:p>
          <a:p>
            <a:r>
              <a:rPr lang="en-US" sz="2400" dirty="0" smtClean="0"/>
              <a:t>Regarding inflation control, the concept of inflation targeting is gaining popularity</a:t>
            </a:r>
          </a:p>
          <a:p>
            <a:r>
              <a:rPr lang="en-US" sz="2400" dirty="0"/>
              <a:t>Here the expected rate of inflation is estimated and policies are framed accordingly.</a:t>
            </a:r>
          </a:p>
          <a:p>
            <a:r>
              <a:rPr lang="en-US" sz="2400" dirty="0" smtClean="0"/>
              <a:t>Once the target is fixed by the government, the operational freedom should be given to the central bank to achieve it.</a:t>
            </a:r>
          </a:p>
          <a:p>
            <a:r>
              <a:rPr lang="en-US" sz="2400" dirty="0" smtClean="0"/>
              <a:t>The credibility of the central bank lies in using it’s instruments and achieving the targets.</a:t>
            </a:r>
          </a:p>
          <a:p>
            <a:r>
              <a:rPr lang="en-US" sz="2400" dirty="0" smtClean="0"/>
              <a:t>The central bank should make it stands clear on vexed issues.</a:t>
            </a:r>
          </a:p>
          <a:p>
            <a:r>
              <a:rPr lang="en-US" sz="2400" dirty="0" smtClean="0"/>
              <a:t>Even though it lacks autonomy, it has made it’s stand clear on conflicting issues in the interest of the nation.</a:t>
            </a:r>
            <a:endParaRPr lang="en-US" sz="2400" dirty="0"/>
          </a:p>
        </p:txBody>
      </p:sp>
    </p:spTree>
    <p:extLst>
      <p:ext uri="{BB962C8B-B14F-4D97-AF65-F5344CB8AC3E}">
        <p14:creationId xmlns:p14="http://schemas.microsoft.com/office/powerpoint/2010/main" val="304905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p:cTn id="2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3">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5" presetClass="entr" presetSubtype="0"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2000"/>
                                        <p:tgtEl>
                                          <p:spTgt spid="3">
                                            <p:txEl>
                                              <p:pRg st="2" end="2"/>
                                            </p:txEl>
                                          </p:spTgt>
                                        </p:tgtEl>
                                      </p:cBhvr>
                                    </p:animEffect>
                                    <p:anim calcmode="lin" valueType="num">
                                      <p:cBhvr>
                                        <p:cTn id="33"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4"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wipe(down)">
                                      <p:cBhvr>
                                        <p:cTn id="39" dur="580">
                                          <p:stCondLst>
                                            <p:cond delay="0"/>
                                          </p:stCondLst>
                                        </p:cTn>
                                        <p:tgtEl>
                                          <p:spTgt spid="3">
                                            <p:txEl>
                                              <p:pRg st="3" end="3"/>
                                            </p:txEl>
                                          </p:spTgt>
                                        </p:tgtEl>
                                      </p:cBhvr>
                                    </p:animEffect>
                                    <p:anim calcmode="lin" valueType="num">
                                      <p:cBhvr>
                                        <p:cTn id="4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3" end="3"/>
                                            </p:txEl>
                                          </p:spTgt>
                                        </p:tgtEl>
                                      </p:cBhvr>
                                      <p:to x="100000" y="60000"/>
                                    </p:animScale>
                                    <p:animScale>
                                      <p:cBhvr>
                                        <p:cTn id="46" dur="166" decel="50000">
                                          <p:stCondLst>
                                            <p:cond delay="676"/>
                                          </p:stCondLst>
                                        </p:cTn>
                                        <p:tgtEl>
                                          <p:spTgt spid="3">
                                            <p:txEl>
                                              <p:pRg st="3" end="3"/>
                                            </p:txEl>
                                          </p:spTgt>
                                        </p:tgtEl>
                                      </p:cBhvr>
                                      <p:to x="100000" y="100000"/>
                                    </p:animScale>
                                    <p:animScale>
                                      <p:cBhvr>
                                        <p:cTn id="47" dur="26">
                                          <p:stCondLst>
                                            <p:cond delay="1312"/>
                                          </p:stCondLst>
                                        </p:cTn>
                                        <p:tgtEl>
                                          <p:spTgt spid="3">
                                            <p:txEl>
                                              <p:pRg st="3" end="3"/>
                                            </p:txEl>
                                          </p:spTgt>
                                        </p:tgtEl>
                                      </p:cBhvr>
                                      <p:to x="100000" y="80000"/>
                                    </p:animScale>
                                    <p:animScale>
                                      <p:cBhvr>
                                        <p:cTn id="48" dur="166" decel="50000">
                                          <p:stCondLst>
                                            <p:cond delay="1338"/>
                                          </p:stCondLst>
                                        </p:cTn>
                                        <p:tgtEl>
                                          <p:spTgt spid="3">
                                            <p:txEl>
                                              <p:pRg st="3" end="3"/>
                                            </p:txEl>
                                          </p:spTgt>
                                        </p:tgtEl>
                                      </p:cBhvr>
                                      <p:to x="100000" y="100000"/>
                                    </p:animScale>
                                    <p:animScale>
                                      <p:cBhvr>
                                        <p:cTn id="49" dur="26">
                                          <p:stCondLst>
                                            <p:cond delay="1642"/>
                                          </p:stCondLst>
                                        </p:cTn>
                                        <p:tgtEl>
                                          <p:spTgt spid="3">
                                            <p:txEl>
                                              <p:pRg st="3" end="3"/>
                                            </p:txEl>
                                          </p:spTgt>
                                        </p:tgtEl>
                                      </p:cBhvr>
                                      <p:to x="100000" y="90000"/>
                                    </p:animScale>
                                    <p:animScale>
                                      <p:cBhvr>
                                        <p:cTn id="50" dur="166" decel="50000">
                                          <p:stCondLst>
                                            <p:cond delay="1668"/>
                                          </p:stCondLst>
                                        </p:cTn>
                                        <p:tgtEl>
                                          <p:spTgt spid="3">
                                            <p:txEl>
                                              <p:pRg st="3" end="3"/>
                                            </p:txEl>
                                          </p:spTgt>
                                        </p:tgtEl>
                                      </p:cBhvr>
                                      <p:to x="100000" y="100000"/>
                                    </p:animScale>
                                    <p:animScale>
                                      <p:cBhvr>
                                        <p:cTn id="51" dur="26">
                                          <p:stCondLst>
                                            <p:cond delay="1808"/>
                                          </p:stCondLst>
                                        </p:cTn>
                                        <p:tgtEl>
                                          <p:spTgt spid="3">
                                            <p:txEl>
                                              <p:pRg st="3" end="3"/>
                                            </p:txEl>
                                          </p:spTgt>
                                        </p:tgtEl>
                                      </p:cBhvr>
                                      <p:to x="100000" y="95000"/>
                                    </p:animScale>
                                    <p:animScale>
                                      <p:cBhvr>
                                        <p:cTn id="52" dur="166" decel="50000">
                                          <p:stCondLst>
                                            <p:cond delay="1834"/>
                                          </p:stCondLst>
                                        </p:cTn>
                                        <p:tgtEl>
                                          <p:spTgt spid="3">
                                            <p:txEl>
                                              <p:pRg st="3" end="3"/>
                                            </p:txEl>
                                          </p:spTgt>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nodeType="click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57" dur="500"/>
                                        <p:tgtEl>
                                          <p:spTgt spid="3">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3">
                                            <p:txEl>
                                              <p:pRg st="5" end="5"/>
                                            </p:txEl>
                                          </p:spTgt>
                                        </p:tgtEl>
                                        <p:attrNameLst>
                                          <p:attrName>style.visibility</p:attrName>
                                        </p:attrNameLst>
                                      </p:cBhvr>
                                      <p:to>
                                        <p:strVal val="visible"/>
                                      </p:to>
                                    </p:set>
                                    <p:animEffect transition="in" filter="wipe(down)">
                                      <p:cBhvr>
                                        <p:cTn id="62" dur="500"/>
                                        <p:tgtEl>
                                          <p:spTgt spid="3">
                                            <p:txEl>
                                              <p:pRg st="5" end="5"/>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6" presetClass="entr" presetSubtype="16" fill="hold"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Effect transition="in" filter="circle(in)">
                                      <p:cBhvr>
                                        <p:cTn id="67" dur="2000"/>
                                        <p:tgtEl>
                                          <p:spTgt spid="3">
                                            <p:txEl>
                                              <p:pRg st="6" end="6"/>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nodeType="clickEffect">
                                  <p:stCondLst>
                                    <p:cond delay="0"/>
                                  </p:stCondLst>
                                  <p:childTnLst>
                                    <p:set>
                                      <p:cBhvr>
                                        <p:cTn id="71" dur="1" fill="hold">
                                          <p:stCondLst>
                                            <p:cond delay="0"/>
                                          </p:stCondLst>
                                        </p:cTn>
                                        <p:tgtEl>
                                          <p:spTgt spid="3">
                                            <p:txEl>
                                              <p:pRg st="7" end="7"/>
                                            </p:txEl>
                                          </p:spTgt>
                                        </p:tgtEl>
                                        <p:attrNameLst>
                                          <p:attrName>style.visibility</p:attrName>
                                        </p:attrNameLst>
                                      </p:cBhvr>
                                      <p:to>
                                        <p:strVal val="visible"/>
                                      </p:to>
                                    </p:set>
                                    <p:animEffect transition="in" filter="wipe(down)">
                                      <p:cBhvr>
                                        <p:cTn id="7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259"/>
            <a:ext cx="12192000" cy="624644"/>
          </a:xfrm>
        </p:spPr>
        <p:txBody>
          <a:bodyPr/>
          <a:lstStyle/>
          <a:p>
            <a:r>
              <a:rPr lang="en-US" dirty="0" smtClean="0"/>
              <a:t>ACCOUNTABILITY OF CENTRAL BANKS</a:t>
            </a:r>
            <a:endParaRPr lang="en-US" dirty="0"/>
          </a:p>
        </p:txBody>
      </p:sp>
      <p:sp>
        <p:nvSpPr>
          <p:cNvPr id="3" name="Content Placeholder 2"/>
          <p:cNvSpPr>
            <a:spLocks noGrp="1"/>
          </p:cNvSpPr>
          <p:nvPr>
            <p:ph idx="1"/>
          </p:nvPr>
        </p:nvSpPr>
        <p:spPr>
          <a:xfrm>
            <a:off x="0" y="660904"/>
            <a:ext cx="12192000" cy="6197096"/>
          </a:xfrm>
        </p:spPr>
        <p:txBody>
          <a:bodyPr>
            <a:normAutofit/>
          </a:bodyPr>
          <a:lstStyle/>
          <a:p>
            <a:r>
              <a:rPr lang="en-US" sz="2800" dirty="0" smtClean="0"/>
              <a:t>If the banks are given a clear mandate and operational freedom, they can be made accountable for the outcome.</a:t>
            </a:r>
          </a:p>
          <a:p>
            <a:r>
              <a:rPr lang="en-US" sz="2800" dirty="0" smtClean="0"/>
              <a:t>In developing countries central banks have to perform diverse functions.</a:t>
            </a:r>
          </a:p>
          <a:p>
            <a:r>
              <a:rPr lang="en-US" sz="2800" dirty="0" smtClean="0"/>
              <a:t>Financial sector reforms, fiscal reforms, reforms in forex market etc. are required in developing countries to spur growth.</a:t>
            </a:r>
          </a:p>
          <a:p>
            <a:r>
              <a:rPr lang="en-US" sz="2800" dirty="0" smtClean="0"/>
              <a:t>Better coordination and cooperation is required between the central bank and the government.</a:t>
            </a:r>
          </a:p>
          <a:p>
            <a:r>
              <a:rPr lang="en-US" sz="2800" dirty="0" smtClean="0"/>
              <a:t>Accountability will ensure optimum use of resources and better governance and control.</a:t>
            </a:r>
          </a:p>
          <a:p>
            <a:pPr marL="0" indent="0">
              <a:buNone/>
            </a:pPr>
            <a:endParaRPr lang="en-US" sz="2800" dirty="0"/>
          </a:p>
        </p:txBody>
      </p:sp>
    </p:spTree>
    <p:extLst>
      <p:ext uri="{BB962C8B-B14F-4D97-AF65-F5344CB8AC3E}">
        <p14:creationId xmlns:p14="http://schemas.microsoft.com/office/powerpoint/2010/main" val="3288843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2472"/>
            <a:ext cx="12192000" cy="778554"/>
          </a:xfrm>
        </p:spPr>
        <p:txBody>
          <a:bodyPr/>
          <a:lstStyle/>
          <a:p>
            <a:r>
              <a:rPr lang="en-US" dirty="0" smtClean="0"/>
              <a:t>TRANSPARANCY OF CENTRAL BANKS</a:t>
            </a:r>
            <a:endParaRPr lang="en-US" dirty="0"/>
          </a:p>
        </p:txBody>
      </p:sp>
      <p:sp>
        <p:nvSpPr>
          <p:cNvPr id="3" name="Content Placeholder 2"/>
          <p:cNvSpPr>
            <a:spLocks noGrp="1"/>
          </p:cNvSpPr>
          <p:nvPr>
            <p:ph idx="1"/>
          </p:nvPr>
        </p:nvSpPr>
        <p:spPr>
          <a:xfrm>
            <a:off x="0" y="642796"/>
            <a:ext cx="12192000" cy="6215203"/>
          </a:xfrm>
        </p:spPr>
        <p:txBody>
          <a:bodyPr>
            <a:normAutofit fontScale="92500"/>
          </a:bodyPr>
          <a:lstStyle/>
          <a:p>
            <a:r>
              <a:rPr lang="en-US" sz="2800" dirty="0" smtClean="0"/>
              <a:t>The emergence of WTO and consequent liberalization of world trade have resulted in increase in international trade and transactions.</a:t>
            </a:r>
          </a:p>
          <a:p>
            <a:r>
              <a:rPr lang="en-US" sz="2800" dirty="0" smtClean="0"/>
              <a:t>The flow capital of between nations has also increased.</a:t>
            </a:r>
          </a:p>
          <a:p>
            <a:r>
              <a:rPr lang="en-US" sz="2800" dirty="0" smtClean="0"/>
              <a:t>Central banks are expected to be more transparent related to their policies and outcomes.</a:t>
            </a:r>
          </a:p>
          <a:p>
            <a:r>
              <a:rPr lang="en-US" sz="2800" dirty="0" smtClean="0"/>
              <a:t>A higher degree of transparency leads to better credibility of the institution.</a:t>
            </a:r>
          </a:p>
          <a:p>
            <a:r>
              <a:rPr lang="en-US" sz="2800" dirty="0" smtClean="0"/>
              <a:t>Central banks are also under the control of the government  on their functions and are well known.</a:t>
            </a:r>
          </a:p>
          <a:p>
            <a:r>
              <a:rPr lang="en-US" sz="2800" dirty="0" smtClean="0"/>
              <a:t>They provide information to the public at regular intervals and also indicate deviations are possible if the situation warrants.</a:t>
            </a:r>
          </a:p>
          <a:p>
            <a:r>
              <a:rPr lang="en-US" sz="2800" dirty="0" smtClean="0"/>
              <a:t>In the 1990s, Latin American countries and south eastern countries faced a severe economic crisis.</a:t>
            </a:r>
          </a:p>
          <a:p>
            <a:pPr marL="0" indent="0">
              <a:buNone/>
            </a:pPr>
            <a:endParaRPr lang="en-US" dirty="0"/>
          </a:p>
        </p:txBody>
      </p:sp>
    </p:spTree>
    <p:extLst>
      <p:ext uri="{BB962C8B-B14F-4D97-AF65-F5344CB8AC3E}">
        <p14:creationId xmlns:p14="http://schemas.microsoft.com/office/powerpoint/2010/main" val="224083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801" y="0"/>
            <a:ext cx="12192000" cy="742384"/>
          </a:xfrm>
        </p:spPr>
        <p:txBody>
          <a:bodyPr/>
          <a:lstStyle/>
          <a:p>
            <a:r>
              <a:rPr lang="en-US" dirty="0" smtClean="0"/>
              <a:t>TRANSPARANCY </a:t>
            </a:r>
            <a:r>
              <a:rPr lang="en-US" dirty="0"/>
              <a:t>OF CENTRAL BANKS</a:t>
            </a:r>
          </a:p>
        </p:txBody>
      </p:sp>
      <p:sp>
        <p:nvSpPr>
          <p:cNvPr id="3" name="Content Placeholder 2"/>
          <p:cNvSpPr>
            <a:spLocks noGrp="1"/>
          </p:cNvSpPr>
          <p:nvPr>
            <p:ph idx="1"/>
          </p:nvPr>
        </p:nvSpPr>
        <p:spPr>
          <a:xfrm>
            <a:off x="0" y="742384"/>
            <a:ext cx="12192000" cy="6115616"/>
          </a:xfrm>
        </p:spPr>
        <p:txBody>
          <a:bodyPr>
            <a:normAutofit/>
          </a:bodyPr>
          <a:lstStyle/>
          <a:p>
            <a:pPr marL="0" indent="0">
              <a:buNone/>
            </a:pPr>
            <a:r>
              <a:rPr lang="en-US" sz="3200" dirty="0" smtClean="0"/>
              <a:t>Greater demand for </a:t>
            </a:r>
            <a:r>
              <a:rPr lang="en-US" sz="3200" dirty="0" err="1" smtClean="0"/>
              <a:t>transparancy</a:t>
            </a:r>
            <a:r>
              <a:rPr lang="en-US" sz="3200" dirty="0" smtClean="0"/>
              <a:t> on the central bank means making public the following:</a:t>
            </a:r>
          </a:p>
          <a:p>
            <a:pPr>
              <a:buFont typeface="Wingdings" panose="05000000000000000000" pitchFamily="2" charset="2"/>
              <a:buChar char="Ø"/>
            </a:pPr>
            <a:r>
              <a:rPr lang="en-US" sz="3200" dirty="0" smtClean="0"/>
              <a:t>Announcement of the monetary policy and review, if any.</a:t>
            </a:r>
          </a:p>
          <a:p>
            <a:pPr>
              <a:buFont typeface="Wingdings" panose="05000000000000000000" pitchFamily="2" charset="2"/>
              <a:buChar char="Ø"/>
            </a:pPr>
            <a:r>
              <a:rPr lang="en-US" sz="3200" dirty="0" smtClean="0"/>
              <a:t>Methods to achieve the objects.</a:t>
            </a:r>
          </a:p>
          <a:p>
            <a:pPr>
              <a:buFont typeface="Wingdings" panose="05000000000000000000" pitchFamily="2" charset="2"/>
              <a:buChar char="Ø"/>
            </a:pPr>
            <a:r>
              <a:rPr lang="en-US" sz="3200" dirty="0" smtClean="0"/>
              <a:t>Organizations and managements.</a:t>
            </a:r>
          </a:p>
          <a:p>
            <a:pPr>
              <a:buFont typeface="Wingdings" panose="05000000000000000000" pitchFamily="2" charset="2"/>
              <a:buChar char="Ø"/>
            </a:pPr>
            <a:r>
              <a:rPr lang="en-US" sz="3200" dirty="0" smtClean="0"/>
              <a:t>Providing reliable data on monetary issues.</a:t>
            </a:r>
          </a:p>
          <a:p>
            <a:pPr>
              <a:buFont typeface="Wingdings" panose="05000000000000000000" pitchFamily="2" charset="2"/>
              <a:buChar char="Ø"/>
            </a:pPr>
            <a:r>
              <a:rPr lang="en-US" sz="3200" dirty="0" smtClean="0"/>
              <a:t>The outcomes or achievements and failures of the policy initiatives.</a:t>
            </a:r>
            <a:endParaRPr lang="en-US" sz="3200" dirty="0"/>
          </a:p>
        </p:txBody>
      </p:sp>
    </p:spTree>
    <p:extLst>
      <p:ext uri="{BB962C8B-B14F-4D97-AF65-F5344CB8AC3E}">
        <p14:creationId xmlns:p14="http://schemas.microsoft.com/office/powerpoint/2010/main" val="2913273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additive="base">
                                        <p:cTn id="4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15224"/>
          </a:xfrm>
        </p:spPr>
        <p:txBody>
          <a:bodyPr/>
          <a:lstStyle/>
          <a:p>
            <a:r>
              <a:rPr lang="en-US" dirty="0" smtClean="0"/>
              <a:t>TRANSPARANCY </a:t>
            </a:r>
            <a:r>
              <a:rPr lang="en-US" dirty="0"/>
              <a:t>OF CENTRAL BANKS</a:t>
            </a:r>
          </a:p>
        </p:txBody>
      </p:sp>
      <p:sp>
        <p:nvSpPr>
          <p:cNvPr id="3" name="Content Placeholder 2"/>
          <p:cNvSpPr>
            <a:spLocks noGrp="1"/>
          </p:cNvSpPr>
          <p:nvPr>
            <p:ph idx="1"/>
          </p:nvPr>
        </p:nvSpPr>
        <p:spPr>
          <a:xfrm>
            <a:off x="0" y="615636"/>
            <a:ext cx="12192000" cy="6242364"/>
          </a:xfrm>
        </p:spPr>
        <p:txBody>
          <a:bodyPr>
            <a:normAutofit/>
          </a:bodyPr>
          <a:lstStyle/>
          <a:p>
            <a:pPr marL="0" indent="0">
              <a:buNone/>
            </a:pPr>
            <a:r>
              <a:rPr lang="en-US" sz="2800" dirty="0" smtClean="0"/>
              <a:t>The following methods are adopted to impart transparency:</a:t>
            </a:r>
          </a:p>
          <a:p>
            <a:r>
              <a:rPr lang="en-US" sz="2800" dirty="0" smtClean="0"/>
              <a:t>Publication of annual reports.</a:t>
            </a:r>
          </a:p>
          <a:p>
            <a:r>
              <a:rPr lang="en-US" sz="2800" dirty="0" smtClean="0"/>
              <a:t>Quarterly or monthly reports about monetary developments.</a:t>
            </a:r>
          </a:p>
          <a:p>
            <a:r>
              <a:rPr lang="en-US" sz="2800" dirty="0" smtClean="0"/>
              <a:t>Report on inflation targeting, measures taken  and outcome.</a:t>
            </a:r>
          </a:p>
          <a:p>
            <a:r>
              <a:rPr lang="en-US" sz="2800" dirty="0" smtClean="0"/>
              <a:t>Use of print media and electronic media for dissemination of information.</a:t>
            </a:r>
          </a:p>
          <a:p>
            <a:r>
              <a:rPr lang="en-US" sz="2800" dirty="0" smtClean="0"/>
              <a:t>Use of officials website to notify developments and policy changes.</a:t>
            </a:r>
          </a:p>
          <a:p>
            <a:r>
              <a:rPr lang="en-US" sz="2800" dirty="0" smtClean="0"/>
              <a:t>Open discussions through seminars and conferences  involving all the stakeholders.</a:t>
            </a:r>
          </a:p>
          <a:p>
            <a:r>
              <a:rPr lang="en-US" sz="2800" dirty="0" smtClean="0"/>
              <a:t>Disclosure of discussions between central bank’s official and the government.</a:t>
            </a:r>
            <a:endParaRPr lang="en-US" sz="2800" dirty="0"/>
          </a:p>
        </p:txBody>
      </p:sp>
    </p:spTree>
    <p:extLst>
      <p:ext uri="{BB962C8B-B14F-4D97-AF65-F5344CB8AC3E}">
        <p14:creationId xmlns:p14="http://schemas.microsoft.com/office/powerpoint/2010/main" val="1634907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wipe(down)">
                                      <p:cBhvr>
                                        <p:cTn id="14" dur="580">
                                          <p:stCondLst>
                                            <p:cond delay="0"/>
                                          </p:stCondLst>
                                        </p:cTn>
                                        <p:tgtEl>
                                          <p:spTgt spid="3">
                                            <p:txEl>
                                              <p:pRg st="1" end="1"/>
                                            </p:txEl>
                                          </p:spTgt>
                                        </p:tgtEl>
                                      </p:cBhvr>
                                    </p:animEffect>
                                    <p:anim calcmode="lin" valueType="num">
                                      <p:cBhvr>
                                        <p:cTn id="15"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1" end="1"/>
                                            </p:txEl>
                                          </p:spTgt>
                                        </p:tgtEl>
                                      </p:cBhvr>
                                      <p:to x="100000" y="60000"/>
                                    </p:animScale>
                                    <p:animScale>
                                      <p:cBhvr>
                                        <p:cTn id="21" dur="166" decel="50000">
                                          <p:stCondLst>
                                            <p:cond delay="676"/>
                                          </p:stCondLst>
                                        </p:cTn>
                                        <p:tgtEl>
                                          <p:spTgt spid="3">
                                            <p:txEl>
                                              <p:pRg st="1" end="1"/>
                                            </p:txEl>
                                          </p:spTgt>
                                        </p:tgtEl>
                                      </p:cBhvr>
                                      <p:to x="100000" y="100000"/>
                                    </p:animScale>
                                    <p:animScale>
                                      <p:cBhvr>
                                        <p:cTn id="22" dur="26">
                                          <p:stCondLst>
                                            <p:cond delay="1312"/>
                                          </p:stCondLst>
                                        </p:cTn>
                                        <p:tgtEl>
                                          <p:spTgt spid="3">
                                            <p:txEl>
                                              <p:pRg st="1" end="1"/>
                                            </p:txEl>
                                          </p:spTgt>
                                        </p:tgtEl>
                                      </p:cBhvr>
                                      <p:to x="100000" y="80000"/>
                                    </p:animScale>
                                    <p:animScale>
                                      <p:cBhvr>
                                        <p:cTn id="23" dur="166" decel="50000">
                                          <p:stCondLst>
                                            <p:cond delay="1338"/>
                                          </p:stCondLst>
                                        </p:cTn>
                                        <p:tgtEl>
                                          <p:spTgt spid="3">
                                            <p:txEl>
                                              <p:pRg st="1" end="1"/>
                                            </p:txEl>
                                          </p:spTgt>
                                        </p:tgtEl>
                                      </p:cBhvr>
                                      <p:to x="100000" y="100000"/>
                                    </p:animScale>
                                    <p:animScale>
                                      <p:cBhvr>
                                        <p:cTn id="24" dur="26">
                                          <p:stCondLst>
                                            <p:cond delay="1642"/>
                                          </p:stCondLst>
                                        </p:cTn>
                                        <p:tgtEl>
                                          <p:spTgt spid="3">
                                            <p:txEl>
                                              <p:pRg st="1" end="1"/>
                                            </p:txEl>
                                          </p:spTgt>
                                        </p:tgtEl>
                                      </p:cBhvr>
                                      <p:to x="100000" y="90000"/>
                                    </p:animScale>
                                    <p:animScale>
                                      <p:cBhvr>
                                        <p:cTn id="25" dur="166" decel="50000">
                                          <p:stCondLst>
                                            <p:cond delay="1668"/>
                                          </p:stCondLst>
                                        </p:cTn>
                                        <p:tgtEl>
                                          <p:spTgt spid="3">
                                            <p:txEl>
                                              <p:pRg st="1" end="1"/>
                                            </p:txEl>
                                          </p:spTgt>
                                        </p:tgtEl>
                                      </p:cBhvr>
                                      <p:to x="100000" y="100000"/>
                                    </p:animScale>
                                    <p:animScale>
                                      <p:cBhvr>
                                        <p:cTn id="26" dur="26">
                                          <p:stCondLst>
                                            <p:cond delay="1808"/>
                                          </p:stCondLst>
                                        </p:cTn>
                                        <p:tgtEl>
                                          <p:spTgt spid="3">
                                            <p:txEl>
                                              <p:pRg st="1" end="1"/>
                                            </p:txEl>
                                          </p:spTgt>
                                        </p:tgtEl>
                                      </p:cBhvr>
                                      <p:to x="100000" y="95000"/>
                                    </p:animScale>
                                    <p:animScale>
                                      <p:cBhvr>
                                        <p:cTn id="27" dur="166" decel="50000">
                                          <p:stCondLst>
                                            <p:cond delay="1834"/>
                                          </p:stCondLst>
                                        </p:cTn>
                                        <p:tgtEl>
                                          <p:spTgt spid="3">
                                            <p:txEl>
                                              <p:pRg st="1" end="1"/>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 calcmode="lin" valueType="num">
                                      <p:cBhvr>
                                        <p:cTn id="3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4" dur="5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wipe(down)">
                                      <p:cBhvr>
                                        <p:cTn id="39" dur="580">
                                          <p:stCondLst>
                                            <p:cond delay="0"/>
                                          </p:stCondLst>
                                        </p:cTn>
                                        <p:tgtEl>
                                          <p:spTgt spid="3">
                                            <p:txEl>
                                              <p:pRg st="3" end="3"/>
                                            </p:txEl>
                                          </p:spTgt>
                                        </p:tgtEl>
                                      </p:cBhvr>
                                    </p:animEffect>
                                    <p:anim calcmode="lin" valueType="num">
                                      <p:cBhvr>
                                        <p:cTn id="4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3" end="3"/>
                                            </p:txEl>
                                          </p:spTgt>
                                        </p:tgtEl>
                                      </p:cBhvr>
                                      <p:to x="100000" y="60000"/>
                                    </p:animScale>
                                    <p:animScale>
                                      <p:cBhvr>
                                        <p:cTn id="46" dur="166" decel="50000">
                                          <p:stCondLst>
                                            <p:cond delay="676"/>
                                          </p:stCondLst>
                                        </p:cTn>
                                        <p:tgtEl>
                                          <p:spTgt spid="3">
                                            <p:txEl>
                                              <p:pRg st="3" end="3"/>
                                            </p:txEl>
                                          </p:spTgt>
                                        </p:tgtEl>
                                      </p:cBhvr>
                                      <p:to x="100000" y="100000"/>
                                    </p:animScale>
                                    <p:animScale>
                                      <p:cBhvr>
                                        <p:cTn id="47" dur="26">
                                          <p:stCondLst>
                                            <p:cond delay="1312"/>
                                          </p:stCondLst>
                                        </p:cTn>
                                        <p:tgtEl>
                                          <p:spTgt spid="3">
                                            <p:txEl>
                                              <p:pRg st="3" end="3"/>
                                            </p:txEl>
                                          </p:spTgt>
                                        </p:tgtEl>
                                      </p:cBhvr>
                                      <p:to x="100000" y="80000"/>
                                    </p:animScale>
                                    <p:animScale>
                                      <p:cBhvr>
                                        <p:cTn id="48" dur="166" decel="50000">
                                          <p:stCondLst>
                                            <p:cond delay="1338"/>
                                          </p:stCondLst>
                                        </p:cTn>
                                        <p:tgtEl>
                                          <p:spTgt spid="3">
                                            <p:txEl>
                                              <p:pRg st="3" end="3"/>
                                            </p:txEl>
                                          </p:spTgt>
                                        </p:tgtEl>
                                      </p:cBhvr>
                                      <p:to x="100000" y="100000"/>
                                    </p:animScale>
                                    <p:animScale>
                                      <p:cBhvr>
                                        <p:cTn id="49" dur="26">
                                          <p:stCondLst>
                                            <p:cond delay="1642"/>
                                          </p:stCondLst>
                                        </p:cTn>
                                        <p:tgtEl>
                                          <p:spTgt spid="3">
                                            <p:txEl>
                                              <p:pRg st="3" end="3"/>
                                            </p:txEl>
                                          </p:spTgt>
                                        </p:tgtEl>
                                      </p:cBhvr>
                                      <p:to x="100000" y="90000"/>
                                    </p:animScale>
                                    <p:animScale>
                                      <p:cBhvr>
                                        <p:cTn id="50" dur="166" decel="50000">
                                          <p:stCondLst>
                                            <p:cond delay="1668"/>
                                          </p:stCondLst>
                                        </p:cTn>
                                        <p:tgtEl>
                                          <p:spTgt spid="3">
                                            <p:txEl>
                                              <p:pRg st="3" end="3"/>
                                            </p:txEl>
                                          </p:spTgt>
                                        </p:tgtEl>
                                      </p:cBhvr>
                                      <p:to x="100000" y="100000"/>
                                    </p:animScale>
                                    <p:animScale>
                                      <p:cBhvr>
                                        <p:cTn id="51" dur="26">
                                          <p:stCondLst>
                                            <p:cond delay="1808"/>
                                          </p:stCondLst>
                                        </p:cTn>
                                        <p:tgtEl>
                                          <p:spTgt spid="3">
                                            <p:txEl>
                                              <p:pRg st="3" end="3"/>
                                            </p:txEl>
                                          </p:spTgt>
                                        </p:tgtEl>
                                      </p:cBhvr>
                                      <p:to x="100000" y="95000"/>
                                    </p:animScale>
                                    <p:animScale>
                                      <p:cBhvr>
                                        <p:cTn id="52" dur="166" decel="50000">
                                          <p:stCondLst>
                                            <p:cond delay="1834"/>
                                          </p:stCondLst>
                                        </p:cTn>
                                        <p:tgtEl>
                                          <p:spTgt spid="3">
                                            <p:txEl>
                                              <p:pRg st="3" end="3"/>
                                            </p:txEl>
                                          </p:spTgt>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anim calcmode="lin" valueType="num">
                                      <p:cBhvr>
                                        <p:cTn id="5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5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59" dur="500"/>
                                        <p:tgtEl>
                                          <p:spTgt spid="3">
                                            <p:txEl>
                                              <p:pRg st="4" end="4"/>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6" presetClass="entr" presetSubtype="0" fill="hold" nodeType="clickEffect">
                                  <p:stCondLst>
                                    <p:cond delay="0"/>
                                  </p:stCondLst>
                                  <p:childTnLst>
                                    <p:set>
                                      <p:cBhvr>
                                        <p:cTn id="63" dur="1" fill="hold">
                                          <p:stCondLst>
                                            <p:cond delay="0"/>
                                          </p:stCondLst>
                                        </p:cTn>
                                        <p:tgtEl>
                                          <p:spTgt spid="3">
                                            <p:txEl>
                                              <p:pRg st="5" end="5"/>
                                            </p:txEl>
                                          </p:spTgt>
                                        </p:tgtEl>
                                        <p:attrNameLst>
                                          <p:attrName>style.visibility</p:attrName>
                                        </p:attrNameLst>
                                      </p:cBhvr>
                                      <p:to>
                                        <p:strVal val="visible"/>
                                      </p:to>
                                    </p:set>
                                    <p:animEffect transition="in" filter="wipe(down)">
                                      <p:cBhvr>
                                        <p:cTn id="64" dur="580">
                                          <p:stCondLst>
                                            <p:cond delay="0"/>
                                          </p:stCondLst>
                                        </p:cTn>
                                        <p:tgtEl>
                                          <p:spTgt spid="3">
                                            <p:txEl>
                                              <p:pRg st="5" end="5"/>
                                            </p:txEl>
                                          </p:spTgt>
                                        </p:tgtEl>
                                      </p:cBhvr>
                                    </p:animEffect>
                                    <p:anim calcmode="lin" valueType="num">
                                      <p:cBhvr>
                                        <p:cTn id="65"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70" dur="26">
                                          <p:stCondLst>
                                            <p:cond delay="650"/>
                                          </p:stCondLst>
                                        </p:cTn>
                                        <p:tgtEl>
                                          <p:spTgt spid="3">
                                            <p:txEl>
                                              <p:pRg st="5" end="5"/>
                                            </p:txEl>
                                          </p:spTgt>
                                        </p:tgtEl>
                                      </p:cBhvr>
                                      <p:to x="100000" y="60000"/>
                                    </p:animScale>
                                    <p:animScale>
                                      <p:cBhvr>
                                        <p:cTn id="71" dur="166" decel="50000">
                                          <p:stCondLst>
                                            <p:cond delay="676"/>
                                          </p:stCondLst>
                                        </p:cTn>
                                        <p:tgtEl>
                                          <p:spTgt spid="3">
                                            <p:txEl>
                                              <p:pRg st="5" end="5"/>
                                            </p:txEl>
                                          </p:spTgt>
                                        </p:tgtEl>
                                      </p:cBhvr>
                                      <p:to x="100000" y="100000"/>
                                    </p:animScale>
                                    <p:animScale>
                                      <p:cBhvr>
                                        <p:cTn id="72" dur="26">
                                          <p:stCondLst>
                                            <p:cond delay="1312"/>
                                          </p:stCondLst>
                                        </p:cTn>
                                        <p:tgtEl>
                                          <p:spTgt spid="3">
                                            <p:txEl>
                                              <p:pRg st="5" end="5"/>
                                            </p:txEl>
                                          </p:spTgt>
                                        </p:tgtEl>
                                      </p:cBhvr>
                                      <p:to x="100000" y="80000"/>
                                    </p:animScale>
                                    <p:animScale>
                                      <p:cBhvr>
                                        <p:cTn id="73" dur="166" decel="50000">
                                          <p:stCondLst>
                                            <p:cond delay="1338"/>
                                          </p:stCondLst>
                                        </p:cTn>
                                        <p:tgtEl>
                                          <p:spTgt spid="3">
                                            <p:txEl>
                                              <p:pRg st="5" end="5"/>
                                            </p:txEl>
                                          </p:spTgt>
                                        </p:tgtEl>
                                      </p:cBhvr>
                                      <p:to x="100000" y="100000"/>
                                    </p:animScale>
                                    <p:animScale>
                                      <p:cBhvr>
                                        <p:cTn id="74" dur="26">
                                          <p:stCondLst>
                                            <p:cond delay="1642"/>
                                          </p:stCondLst>
                                        </p:cTn>
                                        <p:tgtEl>
                                          <p:spTgt spid="3">
                                            <p:txEl>
                                              <p:pRg st="5" end="5"/>
                                            </p:txEl>
                                          </p:spTgt>
                                        </p:tgtEl>
                                      </p:cBhvr>
                                      <p:to x="100000" y="90000"/>
                                    </p:animScale>
                                    <p:animScale>
                                      <p:cBhvr>
                                        <p:cTn id="75" dur="166" decel="50000">
                                          <p:stCondLst>
                                            <p:cond delay="1668"/>
                                          </p:stCondLst>
                                        </p:cTn>
                                        <p:tgtEl>
                                          <p:spTgt spid="3">
                                            <p:txEl>
                                              <p:pRg st="5" end="5"/>
                                            </p:txEl>
                                          </p:spTgt>
                                        </p:tgtEl>
                                      </p:cBhvr>
                                      <p:to x="100000" y="100000"/>
                                    </p:animScale>
                                    <p:animScale>
                                      <p:cBhvr>
                                        <p:cTn id="76" dur="26">
                                          <p:stCondLst>
                                            <p:cond delay="1808"/>
                                          </p:stCondLst>
                                        </p:cTn>
                                        <p:tgtEl>
                                          <p:spTgt spid="3">
                                            <p:txEl>
                                              <p:pRg st="5" end="5"/>
                                            </p:txEl>
                                          </p:spTgt>
                                        </p:tgtEl>
                                      </p:cBhvr>
                                      <p:to x="100000" y="95000"/>
                                    </p:animScale>
                                    <p:animScale>
                                      <p:cBhvr>
                                        <p:cTn id="77" dur="166" decel="50000">
                                          <p:stCondLst>
                                            <p:cond delay="1834"/>
                                          </p:stCondLst>
                                        </p:cTn>
                                        <p:tgtEl>
                                          <p:spTgt spid="3">
                                            <p:txEl>
                                              <p:pRg st="5" end="5"/>
                                            </p:txEl>
                                          </p:spTgt>
                                        </p:tgtEl>
                                      </p:cBhvr>
                                      <p:to x="100000" y="100000"/>
                                    </p:animScale>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nodeType="clickEffect">
                                  <p:stCondLst>
                                    <p:cond delay="0"/>
                                  </p:stCondLst>
                                  <p:childTnLst>
                                    <p:set>
                                      <p:cBhvr>
                                        <p:cTn id="81" dur="1" fill="hold">
                                          <p:stCondLst>
                                            <p:cond delay="0"/>
                                          </p:stCondLst>
                                        </p:cTn>
                                        <p:tgtEl>
                                          <p:spTgt spid="3">
                                            <p:txEl>
                                              <p:pRg st="6" end="6"/>
                                            </p:txEl>
                                          </p:spTgt>
                                        </p:tgtEl>
                                        <p:attrNameLst>
                                          <p:attrName>style.visibility</p:attrName>
                                        </p:attrNameLst>
                                      </p:cBhvr>
                                      <p:to>
                                        <p:strVal val="visible"/>
                                      </p:to>
                                    </p:set>
                                    <p:anim calcmode="lin" valueType="num">
                                      <p:cBhvr>
                                        <p:cTn id="8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8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84" dur="500"/>
                                        <p:tgtEl>
                                          <p:spTgt spid="3">
                                            <p:txEl>
                                              <p:pRg st="6" end="6"/>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26" presetClass="entr" presetSubtype="0" fill="hold" nodeType="clickEffect">
                                  <p:stCondLst>
                                    <p:cond delay="0"/>
                                  </p:stCondLst>
                                  <p:childTnLst>
                                    <p:set>
                                      <p:cBhvr>
                                        <p:cTn id="88" dur="1" fill="hold">
                                          <p:stCondLst>
                                            <p:cond delay="0"/>
                                          </p:stCondLst>
                                        </p:cTn>
                                        <p:tgtEl>
                                          <p:spTgt spid="3">
                                            <p:txEl>
                                              <p:pRg st="7" end="7"/>
                                            </p:txEl>
                                          </p:spTgt>
                                        </p:tgtEl>
                                        <p:attrNameLst>
                                          <p:attrName>style.visibility</p:attrName>
                                        </p:attrNameLst>
                                      </p:cBhvr>
                                      <p:to>
                                        <p:strVal val="visible"/>
                                      </p:to>
                                    </p:set>
                                    <p:animEffect transition="in" filter="wipe(down)">
                                      <p:cBhvr>
                                        <p:cTn id="89" dur="580">
                                          <p:stCondLst>
                                            <p:cond delay="0"/>
                                          </p:stCondLst>
                                        </p:cTn>
                                        <p:tgtEl>
                                          <p:spTgt spid="3">
                                            <p:txEl>
                                              <p:pRg st="7" end="7"/>
                                            </p:txEl>
                                          </p:spTgt>
                                        </p:tgtEl>
                                      </p:cBhvr>
                                    </p:animEffect>
                                    <p:anim calcmode="lin" valueType="num">
                                      <p:cBhvr>
                                        <p:cTn id="90"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95" dur="26">
                                          <p:stCondLst>
                                            <p:cond delay="650"/>
                                          </p:stCondLst>
                                        </p:cTn>
                                        <p:tgtEl>
                                          <p:spTgt spid="3">
                                            <p:txEl>
                                              <p:pRg st="7" end="7"/>
                                            </p:txEl>
                                          </p:spTgt>
                                        </p:tgtEl>
                                      </p:cBhvr>
                                      <p:to x="100000" y="60000"/>
                                    </p:animScale>
                                    <p:animScale>
                                      <p:cBhvr>
                                        <p:cTn id="96" dur="166" decel="50000">
                                          <p:stCondLst>
                                            <p:cond delay="676"/>
                                          </p:stCondLst>
                                        </p:cTn>
                                        <p:tgtEl>
                                          <p:spTgt spid="3">
                                            <p:txEl>
                                              <p:pRg st="7" end="7"/>
                                            </p:txEl>
                                          </p:spTgt>
                                        </p:tgtEl>
                                      </p:cBhvr>
                                      <p:to x="100000" y="100000"/>
                                    </p:animScale>
                                    <p:animScale>
                                      <p:cBhvr>
                                        <p:cTn id="97" dur="26">
                                          <p:stCondLst>
                                            <p:cond delay="1312"/>
                                          </p:stCondLst>
                                        </p:cTn>
                                        <p:tgtEl>
                                          <p:spTgt spid="3">
                                            <p:txEl>
                                              <p:pRg st="7" end="7"/>
                                            </p:txEl>
                                          </p:spTgt>
                                        </p:tgtEl>
                                      </p:cBhvr>
                                      <p:to x="100000" y="80000"/>
                                    </p:animScale>
                                    <p:animScale>
                                      <p:cBhvr>
                                        <p:cTn id="98" dur="166" decel="50000">
                                          <p:stCondLst>
                                            <p:cond delay="1338"/>
                                          </p:stCondLst>
                                        </p:cTn>
                                        <p:tgtEl>
                                          <p:spTgt spid="3">
                                            <p:txEl>
                                              <p:pRg st="7" end="7"/>
                                            </p:txEl>
                                          </p:spTgt>
                                        </p:tgtEl>
                                      </p:cBhvr>
                                      <p:to x="100000" y="100000"/>
                                    </p:animScale>
                                    <p:animScale>
                                      <p:cBhvr>
                                        <p:cTn id="99" dur="26">
                                          <p:stCondLst>
                                            <p:cond delay="1642"/>
                                          </p:stCondLst>
                                        </p:cTn>
                                        <p:tgtEl>
                                          <p:spTgt spid="3">
                                            <p:txEl>
                                              <p:pRg st="7" end="7"/>
                                            </p:txEl>
                                          </p:spTgt>
                                        </p:tgtEl>
                                      </p:cBhvr>
                                      <p:to x="100000" y="90000"/>
                                    </p:animScale>
                                    <p:animScale>
                                      <p:cBhvr>
                                        <p:cTn id="100" dur="166" decel="50000">
                                          <p:stCondLst>
                                            <p:cond delay="1668"/>
                                          </p:stCondLst>
                                        </p:cTn>
                                        <p:tgtEl>
                                          <p:spTgt spid="3">
                                            <p:txEl>
                                              <p:pRg st="7" end="7"/>
                                            </p:txEl>
                                          </p:spTgt>
                                        </p:tgtEl>
                                      </p:cBhvr>
                                      <p:to x="100000" y="100000"/>
                                    </p:animScale>
                                    <p:animScale>
                                      <p:cBhvr>
                                        <p:cTn id="101" dur="26">
                                          <p:stCondLst>
                                            <p:cond delay="1808"/>
                                          </p:stCondLst>
                                        </p:cTn>
                                        <p:tgtEl>
                                          <p:spTgt spid="3">
                                            <p:txEl>
                                              <p:pRg st="7" end="7"/>
                                            </p:txEl>
                                          </p:spTgt>
                                        </p:tgtEl>
                                      </p:cBhvr>
                                      <p:to x="100000" y="95000"/>
                                    </p:animScale>
                                    <p:animScale>
                                      <p:cBhvr>
                                        <p:cTn id="102" dur="166" decel="50000">
                                          <p:stCondLst>
                                            <p:cond delay="1834"/>
                                          </p:stCondLst>
                                        </p:cTn>
                                        <p:tgtEl>
                                          <p:spTgt spid="3">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5846"/>
            <a:ext cx="12192000" cy="1059211"/>
          </a:xfrm>
        </p:spPr>
        <p:txBody>
          <a:bodyPr/>
          <a:lstStyle/>
          <a:p>
            <a:r>
              <a:rPr lang="en-US" dirty="0" smtClean="0"/>
              <a:t>TRANSPARANCY </a:t>
            </a:r>
            <a:r>
              <a:rPr lang="en-US" dirty="0"/>
              <a:t>OF CENTRAL BANKS</a:t>
            </a:r>
          </a:p>
        </p:txBody>
      </p:sp>
      <p:sp>
        <p:nvSpPr>
          <p:cNvPr id="3" name="Content Placeholder 2"/>
          <p:cNvSpPr>
            <a:spLocks noGrp="1"/>
          </p:cNvSpPr>
          <p:nvPr>
            <p:ph idx="1"/>
          </p:nvPr>
        </p:nvSpPr>
        <p:spPr>
          <a:xfrm>
            <a:off x="0" y="1195056"/>
            <a:ext cx="12192000" cy="5662943"/>
          </a:xfrm>
        </p:spPr>
        <p:txBody>
          <a:bodyPr>
            <a:normAutofit/>
          </a:bodyPr>
          <a:lstStyle/>
          <a:p>
            <a:r>
              <a:rPr lang="en-US" sz="3200" dirty="0" smtClean="0"/>
              <a:t>IMF, the Bank for the International Settlements (BIS) and others have framed international standards for transparency.</a:t>
            </a:r>
          </a:p>
          <a:p>
            <a:r>
              <a:rPr lang="en-US" sz="3200" dirty="0" smtClean="0"/>
              <a:t>Central banks especially in developing countries to adopt international standards for transparency while keeping in mind the domestic </a:t>
            </a:r>
            <a:r>
              <a:rPr lang="en-US" sz="3200" dirty="0" err="1" smtClean="0"/>
              <a:t>requirments</a:t>
            </a:r>
            <a:r>
              <a:rPr lang="en-US" sz="3200" dirty="0" smtClean="0"/>
              <a:t>.</a:t>
            </a:r>
          </a:p>
          <a:p>
            <a:r>
              <a:rPr lang="en-US" sz="3200" dirty="0" smtClean="0"/>
              <a:t>This enables the central bank to ensure stability of the market and it also enhances it’s credibility and reputation.</a:t>
            </a:r>
            <a:endParaRPr lang="en-US" sz="3200" dirty="0"/>
          </a:p>
        </p:txBody>
      </p:sp>
    </p:spTree>
    <p:extLst>
      <p:ext uri="{BB962C8B-B14F-4D97-AF65-F5344CB8AC3E}">
        <p14:creationId xmlns:p14="http://schemas.microsoft.com/office/powerpoint/2010/main" val="3611619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2420" y="534153"/>
            <a:ext cx="5839485" cy="1004935"/>
          </a:xfrm>
        </p:spPr>
        <p:txBody>
          <a:bodyPr>
            <a:noAutofit/>
          </a:bodyPr>
          <a:lstStyle/>
          <a:p>
            <a:pPr algn="ctr"/>
            <a:r>
              <a:rPr lang="en-US" sz="3200" dirty="0" smtClean="0"/>
              <a:t/>
            </a:r>
            <a:br>
              <a:rPr lang="en-US" sz="3200" dirty="0" smtClean="0"/>
            </a:br>
            <a:r>
              <a:rPr lang="en-US" sz="3200" dirty="0" smtClean="0"/>
              <a:t>INTRODUCTION</a:t>
            </a:r>
            <a:endParaRPr lang="en-US" sz="3200" dirty="0"/>
          </a:p>
        </p:txBody>
      </p:sp>
      <p:sp>
        <p:nvSpPr>
          <p:cNvPr id="3" name="Content Placeholder 2"/>
          <p:cNvSpPr>
            <a:spLocks noGrp="1"/>
          </p:cNvSpPr>
          <p:nvPr>
            <p:ph idx="1"/>
          </p:nvPr>
        </p:nvSpPr>
        <p:spPr>
          <a:xfrm>
            <a:off x="416459" y="1656784"/>
            <a:ext cx="10393380" cy="4255129"/>
          </a:xfrm>
        </p:spPr>
        <p:txBody>
          <a:bodyPr>
            <a:normAutofit/>
          </a:bodyPr>
          <a:lstStyle/>
          <a:p>
            <a:r>
              <a:rPr lang="en-US" sz="3200" dirty="0" smtClean="0"/>
              <a:t>With the introduction of privatization, globalization and liberalization, the role of the central bank has become all the more important.</a:t>
            </a:r>
          </a:p>
          <a:p>
            <a:endParaRPr lang="en-US" sz="3200" dirty="0" smtClean="0"/>
          </a:p>
          <a:p>
            <a:r>
              <a:rPr lang="en-US" sz="3200" dirty="0" smtClean="0"/>
              <a:t>It is making continuous efforts to strengthen the financial system and protect the economy from wide fluctuations.</a:t>
            </a:r>
            <a:endParaRPr lang="en-US" sz="3200" dirty="0"/>
          </a:p>
        </p:txBody>
      </p:sp>
    </p:spTree>
    <p:extLst>
      <p:ext uri="{BB962C8B-B14F-4D97-AF65-F5344CB8AC3E}">
        <p14:creationId xmlns:p14="http://schemas.microsoft.com/office/powerpoint/2010/main" val="242618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1090495" cy="588475"/>
          </a:xfrm>
        </p:spPr>
        <p:txBody>
          <a:bodyPr>
            <a:normAutofit fontScale="90000"/>
          </a:bodyPr>
          <a:lstStyle/>
          <a:p>
            <a:pPr algn="ctr"/>
            <a:r>
              <a:rPr lang="en-US" dirty="0" smtClean="0"/>
              <a:t>AUTONOMY OF THE CENTRAL BANK</a:t>
            </a:r>
            <a:endParaRPr lang="en-US" dirty="0"/>
          </a:p>
        </p:txBody>
      </p:sp>
      <p:sp>
        <p:nvSpPr>
          <p:cNvPr id="3" name="Content Placeholder 2"/>
          <p:cNvSpPr>
            <a:spLocks noGrp="1"/>
          </p:cNvSpPr>
          <p:nvPr>
            <p:ph idx="1"/>
          </p:nvPr>
        </p:nvSpPr>
        <p:spPr>
          <a:xfrm>
            <a:off x="353084" y="733331"/>
            <a:ext cx="11036175" cy="6124669"/>
          </a:xfrm>
        </p:spPr>
        <p:txBody>
          <a:bodyPr>
            <a:normAutofit fontScale="92500" lnSpcReduction="10000"/>
          </a:bodyPr>
          <a:lstStyle/>
          <a:p>
            <a:pPr algn="just"/>
            <a:r>
              <a:rPr lang="en-US" sz="2800" dirty="0" smtClean="0"/>
              <a:t>In 1991, economic crisis forced the government to introduced New Economic Policy (NEP).In the process of implementing reforms and achieving their objectives, both the government and central bank had differences in opinion and scope for the government to overrule the concerns of the </a:t>
            </a:r>
            <a:r>
              <a:rPr lang="en-US" sz="2800" dirty="0"/>
              <a:t>C</a:t>
            </a:r>
            <a:r>
              <a:rPr lang="en-US" sz="2800" dirty="0" smtClean="0"/>
              <a:t>entral Bank and undermined it’s authority increased.</a:t>
            </a:r>
          </a:p>
          <a:p>
            <a:r>
              <a:rPr lang="en-US" sz="2800" dirty="0" smtClean="0"/>
              <a:t>The central bank of any country can be autonomous but not totally independent.</a:t>
            </a:r>
          </a:p>
          <a:p>
            <a:r>
              <a:rPr lang="en-US" sz="2800" dirty="0" smtClean="0"/>
              <a:t>The government and central banks have to coordinate and cooperate with each other.</a:t>
            </a:r>
          </a:p>
          <a:p>
            <a:r>
              <a:rPr lang="en-US" sz="2800" dirty="0" smtClean="0"/>
              <a:t>The relationship between the central bank and the government is different in different countries. While the Federal Reserve System is autonomous, the Bank of England which was an very much autonomous bank, in 18</a:t>
            </a:r>
            <a:r>
              <a:rPr lang="en-US" sz="2800" baseline="30000" dirty="0" smtClean="0"/>
              <a:t>th</a:t>
            </a:r>
            <a:r>
              <a:rPr lang="en-US" sz="2800" dirty="0" smtClean="0"/>
              <a:t> and 19</a:t>
            </a:r>
            <a:r>
              <a:rPr lang="en-US" sz="2800" baseline="30000" dirty="0" smtClean="0"/>
              <a:t>th</a:t>
            </a:r>
            <a:r>
              <a:rPr lang="en-US" sz="2800" dirty="0" smtClean="0"/>
              <a:t> centuries, became subservient to the government in the 20</a:t>
            </a:r>
            <a:r>
              <a:rPr lang="en-US" sz="2800" baseline="30000" dirty="0" smtClean="0"/>
              <a:t>th</a:t>
            </a:r>
            <a:r>
              <a:rPr lang="en-US" sz="2800" dirty="0" smtClean="0"/>
              <a:t> century.</a:t>
            </a:r>
          </a:p>
          <a:p>
            <a:endParaRPr lang="en-US" sz="2000" dirty="0" smtClean="0"/>
          </a:p>
        </p:txBody>
      </p:sp>
    </p:spTree>
    <p:extLst>
      <p:ext uri="{BB962C8B-B14F-4D97-AF65-F5344CB8AC3E}">
        <p14:creationId xmlns:p14="http://schemas.microsoft.com/office/powerpoint/2010/main" val="2890554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anim calcmode="lin" valueType="num">
                                      <p:cBhvr>
                                        <p:cTn id="16"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7"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ipe(down)">
                                      <p:cBhvr>
                                        <p:cTn id="29" dur="580">
                                          <p:stCondLst>
                                            <p:cond delay="0"/>
                                          </p:stCondLst>
                                        </p:cTn>
                                        <p:tgtEl>
                                          <p:spTgt spid="3">
                                            <p:txEl>
                                              <p:pRg st="3" end="3"/>
                                            </p:txEl>
                                          </p:spTgt>
                                        </p:tgtEl>
                                      </p:cBhvr>
                                    </p:animEffect>
                                    <p:anim calcmode="lin" valueType="num">
                                      <p:cBhvr>
                                        <p:cTn id="3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35" dur="26">
                                          <p:stCondLst>
                                            <p:cond delay="650"/>
                                          </p:stCondLst>
                                        </p:cTn>
                                        <p:tgtEl>
                                          <p:spTgt spid="3">
                                            <p:txEl>
                                              <p:pRg st="3" end="3"/>
                                            </p:txEl>
                                          </p:spTgt>
                                        </p:tgtEl>
                                      </p:cBhvr>
                                      <p:to x="100000" y="60000"/>
                                    </p:animScale>
                                    <p:animScale>
                                      <p:cBhvr>
                                        <p:cTn id="36" dur="166" decel="50000">
                                          <p:stCondLst>
                                            <p:cond delay="676"/>
                                          </p:stCondLst>
                                        </p:cTn>
                                        <p:tgtEl>
                                          <p:spTgt spid="3">
                                            <p:txEl>
                                              <p:pRg st="3" end="3"/>
                                            </p:txEl>
                                          </p:spTgt>
                                        </p:tgtEl>
                                      </p:cBhvr>
                                      <p:to x="100000" y="100000"/>
                                    </p:animScale>
                                    <p:animScale>
                                      <p:cBhvr>
                                        <p:cTn id="37" dur="26">
                                          <p:stCondLst>
                                            <p:cond delay="1312"/>
                                          </p:stCondLst>
                                        </p:cTn>
                                        <p:tgtEl>
                                          <p:spTgt spid="3">
                                            <p:txEl>
                                              <p:pRg st="3" end="3"/>
                                            </p:txEl>
                                          </p:spTgt>
                                        </p:tgtEl>
                                      </p:cBhvr>
                                      <p:to x="100000" y="80000"/>
                                    </p:animScale>
                                    <p:animScale>
                                      <p:cBhvr>
                                        <p:cTn id="38" dur="166" decel="50000">
                                          <p:stCondLst>
                                            <p:cond delay="1338"/>
                                          </p:stCondLst>
                                        </p:cTn>
                                        <p:tgtEl>
                                          <p:spTgt spid="3">
                                            <p:txEl>
                                              <p:pRg st="3" end="3"/>
                                            </p:txEl>
                                          </p:spTgt>
                                        </p:tgtEl>
                                      </p:cBhvr>
                                      <p:to x="100000" y="100000"/>
                                    </p:animScale>
                                    <p:animScale>
                                      <p:cBhvr>
                                        <p:cTn id="39" dur="26">
                                          <p:stCondLst>
                                            <p:cond delay="1642"/>
                                          </p:stCondLst>
                                        </p:cTn>
                                        <p:tgtEl>
                                          <p:spTgt spid="3">
                                            <p:txEl>
                                              <p:pRg st="3" end="3"/>
                                            </p:txEl>
                                          </p:spTgt>
                                        </p:tgtEl>
                                      </p:cBhvr>
                                      <p:to x="100000" y="90000"/>
                                    </p:animScale>
                                    <p:animScale>
                                      <p:cBhvr>
                                        <p:cTn id="40" dur="166" decel="50000">
                                          <p:stCondLst>
                                            <p:cond delay="1668"/>
                                          </p:stCondLst>
                                        </p:cTn>
                                        <p:tgtEl>
                                          <p:spTgt spid="3">
                                            <p:txEl>
                                              <p:pRg st="3" end="3"/>
                                            </p:txEl>
                                          </p:spTgt>
                                        </p:tgtEl>
                                      </p:cBhvr>
                                      <p:to x="100000" y="100000"/>
                                    </p:animScale>
                                    <p:animScale>
                                      <p:cBhvr>
                                        <p:cTn id="41" dur="26">
                                          <p:stCondLst>
                                            <p:cond delay="1808"/>
                                          </p:stCondLst>
                                        </p:cTn>
                                        <p:tgtEl>
                                          <p:spTgt spid="3">
                                            <p:txEl>
                                              <p:pRg st="3" end="3"/>
                                            </p:txEl>
                                          </p:spTgt>
                                        </p:tgtEl>
                                      </p:cBhvr>
                                      <p:to x="100000" y="95000"/>
                                    </p:animScale>
                                    <p:animScale>
                                      <p:cBhvr>
                                        <p:cTn id="42"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9103" y="217283"/>
            <a:ext cx="11227973" cy="6500387"/>
          </a:xfrm>
        </p:spPr>
        <p:txBody>
          <a:bodyPr>
            <a:noAutofit/>
          </a:bodyPr>
          <a:lstStyle/>
          <a:p>
            <a:r>
              <a:rPr lang="en-US" sz="2800" dirty="0"/>
              <a:t>The development of economy depends on two vital policies namely the fiscal policy and the monetary policy.</a:t>
            </a:r>
          </a:p>
          <a:p>
            <a:r>
              <a:rPr lang="en-US" sz="2800" dirty="0"/>
              <a:t>When the objectives differ, the question of supremacy and autonomy arises.</a:t>
            </a:r>
          </a:p>
          <a:p>
            <a:r>
              <a:rPr lang="en-US" sz="2800" dirty="0"/>
              <a:t>Interference by the government in monetary area leads to erosion of autonomy.</a:t>
            </a:r>
          </a:p>
          <a:p>
            <a:pPr algn="just"/>
            <a:r>
              <a:rPr lang="en-US" sz="2800" dirty="0" smtClean="0"/>
              <a:t>Today Central banks, are actively involved in developing the financial markets, management of public debate and foreign exchange reserves, implementation of prudential norms, setting up of institutions for specific purposes etc.</a:t>
            </a:r>
          </a:p>
          <a:p>
            <a:r>
              <a:rPr lang="en-US" sz="2800" dirty="0" smtClean="0"/>
              <a:t>A central bank can have greater autonomy if it has financial autonomy.</a:t>
            </a:r>
          </a:p>
          <a:p>
            <a:r>
              <a:rPr lang="en-US" sz="2800" dirty="0" smtClean="0"/>
              <a:t>These are also the area for conflicts between government and central bank.</a:t>
            </a:r>
          </a:p>
          <a:p>
            <a:r>
              <a:rPr lang="en-US" sz="2800" dirty="0" smtClean="0"/>
              <a:t>Close-coordination and a high degree of cooperation is required between the central government and central bank</a:t>
            </a:r>
            <a:r>
              <a:rPr lang="en-US" sz="2400" dirty="0"/>
              <a:t>.</a:t>
            </a:r>
            <a:endParaRPr lang="en-US" sz="2000" dirty="0"/>
          </a:p>
        </p:txBody>
      </p:sp>
    </p:spTree>
    <p:extLst>
      <p:ext uri="{BB962C8B-B14F-4D97-AF65-F5344CB8AC3E}">
        <p14:creationId xmlns:p14="http://schemas.microsoft.com/office/powerpoint/2010/main" val="1263937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barn(inVertical)">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wipe(down)">
                                      <p:cBhvr>
                                        <p:cTn id="35" dur="500"/>
                                        <p:tgtEl>
                                          <p:spTgt spid="3">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570368"/>
          </a:xfrm>
        </p:spPr>
        <p:txBody>
          <a:bodyPr>
            <a:normAutofit fontScale="90000"/>
          </a:bodyPr>
          <a:lstStyle/>
          <a:p>
            <a:pPr algn="ctr"/>
            <a:r>
              <a:rPr lang="en-US" dirty="0" smtClean="0"/>
              <a:t>FACTORS LIMITING AUTONOMY</a:t>
            </a:r>
            <a:endParaRPr lang="en-US" dirty="0"/>
          </a:p>
        </p:txBody>
      </p:sp>
      <p:sp>
        <p:nvSpPr>
          <p:cNvPr id="3" name="Content Placeholder 2"/>
          <p:cNvSpPr>
            <a:spLocks noGrp="1"/>
          </p:cNvSpPr>
          <p:nvPr>
            <p:ph idx="1"/>
          </p:nvPr>
        </p:nvSpPr>
        <p:spPr>
          <a:xfrm>
            <a:off x="362140" y="814812"/>
            <a:ext cx="11416418" cy="5667469"/>
          </a:xfrm>
          <a:ln>
            <a:noFill/>
          </a:ln>
        </p:spPr>
        <p:txBody>
          <a:bodyPr>
            <a:normAutofit/>
          </a:bodyPr>
          <a:lstStyle/>
          <a:p>
            <a:r>
              <a:rPr lang="en-US" sz="2400" dirty="0" smtClean="0"/>
              <a:t>Objectives of fiscal policy and monetary policy.</a:t>
            </a:r>
          </a:p>
          <a:p>
            <a:r>
              <a:rPr lang="en-US" sz="2400" dirty="0" smtClean="0"/>
              <a:t>The public sector banks owned by government play a predominant role in Indian banking sector.</a:t>
            </a:r>
          </a:p>
          <a:p>
            <a:r>
              <a:rPr lang="en-US" sz="2400" dirty="0" smtClean="0"/>
              <a:t>The budgetary operations of the government also influence the monetary policy limiting the autonomy of the central bank.</a:t>
            </a:r>
          </a:p>
          <a:p>
            <a:r>
              <a:rPr lang="en-US" sz="2400" dirty="0" smtClean="0"/>
              <a:t>Sometimes public debt management function and monetary policy of the central bank are in conflict with each other.</a:t>
            </a:r>
          </a:p>
          <a:p>
            <a:r>
              <a:rPr lang="en-US" sz="2400" dirty="0" smtClean="0"/>
              <a:t>Appointment of top officials and personnel management is another area where government’s interference limits autonomy.</a:t>
            </a:r>
          </a:p>
          <a:p>
            <a:r>
              <a:rPr lang="en-US" sz="2400" dirty="0" smtClean="0"/>
              <a:t>In the recent times in India, issues like </a:t>
            </a:r>
            <a:r>
              <a:rPr lang="en-US" sz="2400" dirty="0" err="1" smtClean="0"/>
              <a:t>demonetisation</a:t>
            </a:r>
            <a:r>
              <a:rPr lang="en-US" sz="2400" dirty="0" smtClean="0"/>
              <a:t>, transfer of profits to the government, usage of cash reserves, increase in non-profiting assets and corrective action to be taken etc. often lead to be dissent between the government and the central bank.  </a:t>
            </a:r>
            <a:endParaRPr lang="en-US" sz="2400" dirty="0"/>
          </a:p>
        </p:txBody>
      </p:sp>
    </p:spTree>
    <p:extLst>
      <p:ext uri="{BB962C8B-B14F-4D97-AF65-F5344CB8AC3E}">
        <p14:creationId xmlns:p14="http://schemas.microsoft.com/office/powerpoint/2010/main" val="2511302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wipe(down)">
                                      <p:cBhvr>
                                        <p:cTn id="14" dur="580">
                                          <p:stCondLst>
                                            <p:cond delay="0"/>
                                          </p:stCondLst>
                                        </p:cTn>
                                        <p:tgtEl>
                                          <p:spTgt spid="3">
                                            <p:txEl>
                                              <p:pRg st="1" end="1"/>
                                            </p:txEl>
                                          </p:spTgt>
                                        </p:tgtEl>
                                      </p:cBhvr>
                                    </p:animEffect>
                                    <p:anim calcmode="lin" valueType="num">
                                      <p:cBhvr>
                                        <p:cTn id="15"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1" end="1"/>
                                            </p:txEl>
                                          </p:spTgt>
                                        </p:tgtEl>
                                      </p:cBhvr>
                                      <p:to x="100000" y="60000"/>
                                    </p:animScale>
                                    <p:animScale>
                                      <p:cBhvr>
                                        <p:cTn id="21" dur="166" decel="50000">
                                          <p:stCondLst>
                                            <p:cond delay="676"/>
                                          </p:stCondLst>
                                        </p:cTn>
                                        <p:tgtEl>
                                          <p:spTgt spid="3">
                                            <p:txEl>
                                              <p:pRg st="1" end="1"/>
                                            </p:txEl>
                                          </p:spTgt>
                                        </p:tgtEl>
                                      </p:cBhvr>
                                      <p:to x="100000" y="100000"/>
                                    </p:animScale>
                                    <p:animScale>
                                      <p:cBhvr>
                                        <p:cTn id="22" dur="26">
                                          <p:stCondLst>
                                            <p:cond delay="1312"/>
                                          </p:stCondLst>
                                        </p:cTn>
                                        <p:tgtEl>
                                          <p:spTgt spid="3">
                                            <p:txEl>
                                              <p:pRg st="1" end="1"/>
                                            </p:txEl>
                                          </p:spTgt>
                                        </p:tgtEl>
                                      </p:cBhvr>
                                      <p:to x="100000" y="80000"/>
                                    </p:animScale>
                                    <p:animScale>
                                      <p:cBhvr>
                                        <p:cTn id="23" dur="166" decel="50000">
                                          <p:stCondLst>
                                            <p:cond delay="1338"/>
                                          </p:stCondLst>
                                        </p:cTn>
                                        <p:tgtEl>
                                          <p:spTgt spid="3">
                                            <p:txEl>
                                              <p:pRg st="1" end="1"/>
                                            </p:txEl>
                                          </p:spTgt>
                                        </p:tgtEl>
                                      </p:cBhvr>
                                      <p:to x="100000" y="100000"/>
                                    </p:animScale>
                                    <p:animScale>
                                      <p:cBhvr>
                                        <p:cTn id="24" dur="26">
                                          <p:stCondLst>
                                            <p:cond delay="1642"/>
                                          </p:stCondLst>
                                        </p:cTn>
                                        <p:tgtEl>
                                          <p:spTgt spid="3">
                                            <p:txEl>
                                              <p:pRg st="1" end="1"/>
                                            </p:txEl>
                                          </p:spTgt>
                                        </p:tgtEl>
                                      </p:cBhvr>
                                      <p:to x="100000" y="90000"/>
                                    </p:animScale>
                                    <p:animScale>
                                      <p:cBhvr>
                                        <p:cTn id="25" dur="166" decel="50000">
                                          <p:stCondLst>
                                            <p:cond delay="1668"/>
                                          </p:stCondLst>
                                        </p:cTn>
                                        <p:tgtEl>
                                          <p:spTgt spid="3">
                                            <p:txEl>
                                              <p:pRg st="1" end="1"/>
                                            </p:txEl>
                                          </p:spTgt>
                                        </p:tgtEl>
                                      </p:cBhvr>
                                      <p:to x="100000" y="100000"/>
                                    </p:animScale>
                                    <p:animScale>
                                      <p:cBhvr>
                                        <p:cTn id="26" dur="26">
                                          <p:stCondLst>
                                            <p:cond delay="1808"/>
                                          </p:stCondLst>
                                        </p:cTn>
                                        <p:tgtEl>
                                          <p:spTgt spid="3">
                                            <p:txEl>
                                              <p:pRg st="1" end="1"/>
                                            </p:txEl>
                                          </p:spTgt>
                                        </p:tgtEl>
                                      </p:cBhvr>
                                      <p:to x="100000" y="95000"/>
                                    </p:animScale>
                                    <p:animScale>
                                      <p:cBhvr>
                                        <p:cTn id="27" dur="166" decel="50000">
                                          <p:stCondLst>
                                            <p:cond delay="1834"/>
                                          </p:stCondLst>
                                        </p:cTn>
                                        <p:tgtEl>
                                          <p:spTgt spid="3">
                                            <p:txEl>
                                              <p:pRg st="1" end="1"/>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32" dur="5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 calcmode="lin" valueType="num">
                                      <p:cBhvr>
                                        <p:cTn id="4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7" dur="500"/>
                                        <p:tgtEl>
                                          <p:spTgt spid="3">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1000"/>
                                        <p:tgtEl>
                                          <p:spTgt spid="3">
                                            <p:txEl>
                                              <p:pRg st="5" end="5"/>
                                            </p:txEl>
                                          </p:spTgt>
                                        </p:tgtEl>
                                      </p:cBhvr>
                                    </p:animEffect>
                                    <p:anim calcmode="lin" valueType="num">
                                      <p:cBhvr>
                                        <p:cTn id="5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8966" y="280658"/>
            <a:ext cx="7925036" cy="995882"/>
          </a:xfrm>
        </p:spPr>
        <p:txBody>
          <a:bodyPr/>
          <a:lstStyle/>
          <a:p>
            <a:pPr algn="ctr"/>
            <a:r>
              <a:rPr lang="en-US" dirty="0" smtClean="0"/>
              <a:t>AUTONOMY OF RBI</a:t>
            </a:r>
            <a:endParaRPr lang="en-US" dirty="0"/>
          </a:p>
        </p:txBody>
      </p:sp>
      <p:sp>
        <p:nvSpPr>
          <p:cNvPr id="3" name="Content Placeholder 2"/>
          <p:cNvSpPr>
            <a:spLocks noGrp="1"/>
          </p:cNvSpPr>
          <p:nvPr>
            <p:ph idx="1"/>
          </p:nvPr>
        </p:nvSpPr>
        <p:spPr>
          <a:xfrm>
            <a:off x="443620" y="1412341"/>
            <a:ext cx="11108602" cy="5169528"/>
          </a:xfrm>
        </p:spPr>
        <p:txBody>
          <a:bodyPr>
            <a:normAutofit fontScale="92500"/>
          </a:bodyPr>
          <a:lstStyle/>
          <a:p>
            <a:r>
              <a:rPr lang="en-US" sz="2800" dirty="0" smtClean="0"/>
              <a:t>Post independence, India focused on  poverty alleviation, industrial progress, service sector development, equality of wealth, geographic development and employment generation </a:t>
            </a:r>
          </a:p>
          <a:p>
            <a:r>
              <a:rPr lang="en-US" sz="2800" dirty="0" smtClean="0"/>
              <a:t>Hence fiscal policies took predominance over monetary policy. Monetary policy had limited scope as economy was small.</a:t>
            </a:r>
          </a:p>
          <a:p>
            <a:r>
              <a:rPr lang="en-US" sz="2800" dirty="0" smtClean="0"/>
              <a:t>1969 saw nationalization of banks with a social undertone. RBI’s role increased with monitoring of strict laws.</a:t>
            </a:r>
          </a:p>
          <a:p>
            <a:r>
              <a:rPr lang="en-US" sz="2800" dirty="0" smtClean="0"/>
              <a:t>Importance was on priority sector lending. Priority sector was identified in accordance with government and RBI monitored banks’ lending to that sector.(agriculture, SMEs, exports, education, housing, </a:t>
            </a:r>
            <a:r>
              <a:rPr lang="en-US" sz="2800" dirty="0" err="1" smtClean="0"/>
              <a:t>etc</a:t>
            </a:r>
            <a:r>
              <a:rPr lang="en-US" sz="2800" dirty="0" smtClean="0"/>
              <a:t>)</a:t>
            </a:r>
            <a:endParaRPr lang="en-US" sz="2800" dirty="0"/>
          </a:p>
        </p:txBody>
      </p:sp>
    </p:spTree>
    <p:extLst>
      <p:ext uri="{BB962C8B-B14F-4D97-AF65-F5344CB8AC3E}">
        <p14:creationId xmlns:p14="http://schemas.microsoft.com/office/powerpoint/2010/main" val="254359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48420"/>
          </a:xfrm>
        </p:spPr>
        <p:txBody>
          <a:bodyPr/>
          <a:lstStyle/>
          <a:p>
            <a:r>
              <a:rPr lang="en-US" dirty="0" smtClean="0"/>
              <a:t>               AUTONOMY </a:t>
            </a:r>
            <a:r>
              <a:rPr lang="en-US" dirty="0"/>
              <a:t>OF RBI</a:t>
            </a:r>
          </a:p>
        </p:txBody>
      </p:sp>
      <p:sp>
        <p:nvSpPr>
          <p:cNvPr id="3" name="Content Placeholder 2"/>
          <p:cNvSpPr>
            <a:spLocks noGrp="1"/>
          </p:cNvSpPr>
          <p:nvPr>
            <p:ph idx="1"/>
          </p:nvPr>
        </p:nvSpPr>
        <p:spPr>
          <a:xfrm>
            <a:off x="677334" y="1358020"/>
            <a:ext cx="10693818" cy="5142367"/>
          </a:xfrm>
        </p:spPr>
        <p:txBody>
          <a:bodyPr>
            <a:normAutofit/>
          </a:bodyPr>
          <a:lstStyle/>
          <a:p>
            <a:r>
              <a:rPr lang="en-US" sz="2800" dirty="0" smtClean="0"/>
              <a:t>With liberalization </a:t>
            </a:r>
            <a:r>
              <a:rPr lang="en-US" sz="2800" dirty="0" err="1" smtClean="0"/>
              <a:t>kickstarting</a:t>
            </a:r>
            <a:r>
              <a:rPr lang="en-US" sz="2800" dirty="0" smtClean="0"/>
              <a:t> in 1991, economical scenario started changing.</a:t>
            </a:r>
          </a:p>
          <a:p>
            <a:r>
              <a:rPr lang="en-US" sz="2800" dirty="0" smtClean="0"/>
              <a:t> Import licensing was abolished. Export quota vanished. </a:t>
            </a:r>
          </a:p>
          <a:p>
            <a:r>
              <a:rPr lang="en-US" sz="2800" dirty="0" smtClean="0"/>
              <a:t>Cap on remittances was increased both qualitative &amp; quantitative</a:t>
            </a:r>
          </a:p>
          <a:p>
            <a:r>
              <a:rPr lang="en-US" sz="2800" dirty="0" smtClean="0"/>
              <a:t>Cap on FDI and FII liberalized. Technology imports began.</a:t>
            </a:r>
          </a:p>
          <a:p>
            <a:r>
              <a:rPr lang="en-US" sz="2800" dirty="0" smtClean="0"/>
              <a:t>Private sector started receiving boost. JVs increased.</a:t>
            </a:r>
          </a:p>
          <a:p>
            <a:r>
              <a:rPr lang="en-US" sz="2800" dirty="0" smtClean="0"/>
              <a:t>Foreign banks were allowed to operate. Many private sector banks like HDFC Bank, ICICI Bank, Axis bank were born ( 1993, 1994) </a:t>
            </a:r>
          </a:p>
        </p:txBody>
      </p:sp>
    </p:spTree>
    <p:extLst>
      <p:ext uri="{BB962C8B-B14F-4D97-AF65-F5344CB8AC3E}">
        <p14:creationId xmlns:p14="http://schemas.microsoft.com/office/powerpoint/2010/main" val="1432461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wipe(down)">
                                      <p:cBhvr>
                                        <p:cTn id="14" dur="580">
                                          <p:stCondLst>
                                            <p:cond delay="0"/>
                                          </p:stCondLst>
                                        </p:cTn>
                                        <p:tgtEl>
                                          <p:spTgt spid="3">
                                            <p:txEl>
                                              <p:pRg st="1" end="1"/>
                                            </p:txEl>
                                          </p:spTgt>
                                        </p:tgtEl>
                                      </p:cBhvr>
                                    </p:animEffect>
                                    <p:anim calcmode="lin" valueType="num">
                                      <p:cBhvr>
                                        <p:cTn id="15"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1" end="1"/>
                                            </p:txEl>
                                          </p:spTgt>
                                        </p:tgtEl>
                                      </p:cBhvr>
                                      <p:to x="100000" y="60000"/>
                                    </p:animScale>
                                    <p:animScale>
                                      <p:cBhvr>
                                        <p:cTn id="21" dur="166" decel="50000">
                                          <p:stCondLst>
                                            <p:cond delay="676"/>
                                          </p:stCondLst>
                                        </p:cTn>
                                        <p:tgtEl>
                                          <p:spTgt spid="3">
                                            <p:txEl>
                                              <p:pRg st="1" end="1"/>
                                            </p:txEl>
                                          </p:spTgt>
                                        </p:tgtEl>
                                      </p:cBhvr>
                                      <p:to x="100000" y="100000"/>
                                    </p:animScale>
                                    <p:animScale>
                                      <p:cBhvr>
                                        <p:cTn id="22" dur="26">
                                          <p:stCondLst>
                                            <p:cond delay="1312"/>
                                          </p:stCondLst>
                                        </p:cTn>
                                        <p:tgtEl>
                                          <p:spTgt spid="3">
                                            <p:txEl>
                                              <p:pRg st="1" end="1"/>
                                            </p:txEl>
                                          </p:spTgt>
                                        </p:tgtEl>
                                      </p:cBhvr>
                                      <p:to x="100000" y="80000"/>
                                    </p:animScale>
                                    <p:animScale>
                                      <p:cBhvr>
                                        <p:cTn id="23" dur="166" decel="50000">
                                          <p:stCondLst>
                                            <p:cond delay="1338"/>
                                          </p:stCondLst>
                                        </p:cTn>
                                        <p:tgtEl>
                                          <p:spTgt spid="3">
                                            <p:txEl>
                                              <p:pRg st="1" end="1"/>
                                            </p:txEl>
                                          </p:spTgt>
                                        </p:tgtEl>
                                      </p:cBhvr>
                                      <p:to x="100000" y="100000"/>
                                    </p:animScale>
                                    <p:animScale>
                                      <p:cBhvr>
                                        <p:cTn id="24" dur="26">
                                          <p:stCondLst>
                                            <p:cond delay="1642"/>
                                          </p:stCondLst>
                                        </p:cTn>
                                        <p:tgtEl>
                                          <p:spTgt spid="3">
                                            <p:txEl>
                                              <p:pRg st="1" end="1"/>
                                            </p:txEl>
                                          </p:spTgt>
                                        </p:tgtEl>
                                      </p:cBhvr>
                                      <p:to x="100000" y="90000"/>
                                    </p:animScale>
                                    <p:animScale>
                                      <p:cBhvr>
                                        <p:cTn id="25" dur="166" decel="50000">
                                          <p:stCondLst>
                                            <p:cond delay="1668"/>
                                          </p:stCondLst>
                                        </p:cTn>
                                        <p:tgtEl>
                                          <p:spTgt spid="3">
                                            <p:txEl>
                                              <p:pRg st="1" end="1"/>
                                            </p:txEl>
                                          </p:spTgt>
                                        </p:tgtEl>
                                      </p:cBhvr>
                                      <p:to x="100000" y="100000"/>
                                    </p:animScale>
                                    <p:animScale>
                                      <p:cBhvr>
                                        <p:cTn id="26" dur="26">
                                          <p:stCondLst>
                                            <p:cond delay="1808"/>
                                          </p:stCondLst>
                                        </p:cTn>
                                        <p:tgtEl>
                                          <p:spTgt spid="3">
                                            <p:txEl>
                                              <p:pRg st="1" end="1"/>
                                            </p:txEl>
                                          </p:spTgt>
                                        </p:tgtEl>
                                      </p:cBhvr>
                                      <p:to x="100000" y="95000"/>
                                    </p:animScale>
                                    <p:animScale>
                                      <p:cBhvr>
                                        <p:cTn id="27" dur="166" decel="50000">
                                          <p:stCondLst>
                                            <p:cond delay="1834"/>
                                          </p:stCondLst>
                                        </p:cTn>
                                        <p:tgtEl>
                                          <p:spTgt spid="3">
                                            <p:txEl>
                                              <p:pRg st="1" end="1"/>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32" dur="5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barn(inVertical)">
                                      <p:cBhvr>
                                        <p:cTn id="37" dur="5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2000"/>
                                        <p:tgtEl>
                                          <p:spTgt spid="3">
                                            <p:txEl>
                                              <p:pRg st="4" end="4"/>
                                            </p:txEl>
                                          </p:spTgt>
                                        </p:tgtEl>
                                      </p:cBhvr>
                                    </p:animEffect>
                                    <p:anim calcmode="lin" valueType="num">
                                      <p:cBhvr>
                                        <p:cTn id="43"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44"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wipe(down)">
                                      <p:cBhvr>
                                        <p:cTn id="4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932506"/>
            <a:ext cx="8596668" cy="997893"/>
          </a:xfrm>
        </p:spPr>
        <p:txBody>
          <a:bodyPr/>
          <a:lstStyle/>
          <a:p>
            <a:pPr algn="ctr"/>
            <a:r>
              <a:rPr lang="en-US" dirty="0"/>
              <a:t>AUTONOMY OF RBI</a:t>
            </a:r>
          </a:p>
        </p:txBody>
      </p:sp>
      <p:sp>
        <p:nvSpPr>
          <p:cNvPr id="3" name="Content Placeholder 2"/>
          <p:cNvSpPr>
            <a:spLocks noGrp="1"/>
          </p:cNvSpPr>
          <p:nvPr>
            <p:ph idx="1"/>
          </p:nvPr>
        </p:nvSpPr>
        <p:spPr>
          <a:xfrm>
            <a:off x="677333" y="2160589"/>
            <a:ext cx="9869953" cy="4321692"/>
          </a:xfrm>
        </p:spPr>
        <p:txBody>
          <a:bodyPr>
            <a:normAutofit lnSpcReduction="10000"/>
          </a:bodyPr>
          <a:lstStyle/>
          <a:p>
            <a:pPr algn="just"/>
            <a:r>
              <a:rPr lang="en-US" sz="2400" dirty="0"/>
              <a:t>Prudential norms for </a:t>
            </a:r>
            <a:r>
              <a:rPr lang="en-US" sz="2400" dirty="0" smtClean="0"/>
              <a:t>NPA </a:t>
            </a:r>
            <a:r>
              <a:rPr lang="en-US" sz="2400" dirty="0"/>
              <a:t>classification and income recognition were introduced. Capital requirement by banks were viewed importantly.</a:t>
            </a:r>
          </a:p>
          <a:p>
            <a:pPr algn="just"/>
            <a:r>
              <a:rPr lang="en-US" sz="2400" dirty="0"/>
              <a:t>Several recommendations of </a:t>
            </a:r>
            <a:r>
              <a:rPr lang="en-US" sz="2400" dirty="0" err="1" smtClean="0"/>
              <a:t>Narasimhan</a:t>
            </a:r>
            <a:r>
              <a:rPr lang="en-US" sz="2400" dirty="0" smtClean="0"/>
              <a:t> </a:t>
            </a:r>
            <a:r>
              <a:rPr lang="en-US" sz="2400" dirty="0" err="1" smtClean="0"/>
              <a:t>comitee</a:t>
            </a:r>
            <a:r>
              <a:rPr lang="en-US" sz="2400" dirty="0" smtClean="0"/>
              <a:t> </a:t>
            </a:r>
            <a:r>
              <a:rPr lang="en-US" sz="2400" dirty="0"/>
              <a:t>were implemented.</a:t>
            </a:r>
          </a:p>
          <a:p>
            <a:pPr algn="just"/>
            <a:r>
              <a:rPr lang="en-US" sz="2400" dirty="0"/>
              <a:t>Convertibility of rupee changed. Rupee was devalued. </a:t>
            </a:r>
          </a:p>
          <a:p>
            <a:pPr algn="just"/>
            <a:r>
              <a:rPr lang="en-US" sz="2400" dirty="0"/>
              <a:t>There was a change in both fiscal policy and monetary policy. </a:t>
            </a:r>
          </a:p>
          <a:p>
            <a:pPr algn="just"/>
            <a:r>
              <a:rPr lang="en-US" sz="2400" dirty="0"/>
              <a:t>This resulted in change of role of banks. While autonomy was passed to the banks, monitoring and scrutiny by RBI increased.</a:t>
            </a:r>
          </a:p>
          <a:p>
            <a:pPr algn="just"/>
            <a:r>
              <a:rPr lang="en-US" sz="2400" dirty="0"/>
              <a:t>This called for obvious increase in autonomy of RBI.</a:t>
            </a:r>
          </a:p>
          <a:p>
            <a:endParaRPr lang="en-US" dirty="0"/>
          </a:p>
        </p:txBody>
      </p:sp>
    </p:spTree>
    <p:extLst>
      <p:ext uri="{BB962C8B-B14F-4D97-AF65-F5344CB8AC3E}">
        <p14:creationId xmlns:p14="http://schemas.microsoft.com/office/powerpoint/2010/main" val="1026332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arn(inVertical)">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80">
                                          <p:stCondLst>
                                            <p:cond delay="0"/>
                                          </p:stCondLst>
                                        </p:cTn>
                                        <p:tgtEl>
                                          <p:spTgt spid="3">
                                            <p:txEl>
                                              <p:pRg st="3" end="3"/>
                                            </p:txEl>
                                          </p:spTgt>
                                        </p:tgtEl>
                                      </p:cBhvr>
                                    </p:animEffect>
                                    <p:anim calcmode="lin" valueType="num">
                                      <p:cBhvr>
                                        <p:cTn id="28"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33" dur="26">
                                          <p:stCondLst>
                                            <p:cond delay="650"/>
                                          </p:stCondLst>
                                        </p:cTn>
                                        <p:tgtEl>
                                          <p:spTgt spid="3">
                                            <p:txEl>
                                              <p:pRg st="3" end="3"/>
                                            </p:txEl>
                                          </p:spTgt>
                                        </p:tgtEl>
                                      </p:cBhvr>
                                      <p:to x="100000" y="60000"/>
                                    </p:animScale>
                                    <p:animScale>
                                      <p:cBhvr>
                                        <p:cTn id="34" dur="166" decel="50000">
                                          <p:stCondLst>
                                            <p:cond delay="676"/>
                                          </p:stCondLst>
                                        </p:cTn>
                                        <p:tgtEl>
                                          <p:spTgt spid="3">
                                            <p:txEl>
                                              <p:pRg st="3" end="3"/>
                                            </p:txEl>
                                          </p:spTgt>
                                        </p:tgtEl>
                                      </p:cBhvr>
                                      <p:to x="100000" y="100000"/>
                                    </p:animScale>
                                    <p:animScale>
                                      <p:cBhvr>
                                        <p:cTn id="35" dur="26">
                                          <p:stCondLst>
                                            <p:cond delay="1312"/>
                                          </p:stCondLst>
                                        </p:cTn>
                                        <p:tgtEl>
                                          <p:spTgt spid="3">
                                            <p:txEl>
                                              <p:pRg st="3" end="3"/>
                                            </p:txEl>
                                          </p:spTgt>
                                        </p:tgtEl>
                                      </p:cBhvr>
                                      <p:to x="100000" y="80000"/>
                                    </p:animScale>
                                    <p:animScale>
                                      <p:cBhvr>
                                        <p:cTn id="36" dur="166" decel="50000">
                                          <p:stCondLst>
                                            <p:cond delay="1338"/>
                                          </p:stCondLst>
                                        </p:cTn>
                                        <p:tgtEl>
                                          <p:spTgt spid="3">
                                            <p:txEl>
                                              <p:pRg st="3" end="3"/>
                                            </p:txEl>
                                          </p:spTgt>
                                        </p:tgtEl>
                                      </p:cBhvr>
                                      <p:to x="100000" y="100000"/>
                                    </p:animScale>
                                    <p:animScale>
                                      <p:cBhvr>
                                        <p:cTn id="37" dur="26">
                                          <p:stCondLst>
                                            <p:cond delay="1642"/>
                                          </p:stCondLst>
                                        </p:cTn>
                                        <p:tgtEl>
                                          <p:spTgt spid="3">
                                            <p:txEl>
                                              <p:pRg st="3" end="3"/>
                                            </p:txEl>
                                          </p:spTgt>
                                        </p:tgtEl>
                                      </p:cBhvr>
                                      <p:to x="100000" y="90000"/>
                                    </p:animScale>
                                    <p:animScale>
                                      <p:cBhvr>
                                        <p:cTn id="38" dur="166" decel="50000">
                                          <p:stCondLst>
                                            <p:cond delay="1668"/>
                                          </p:stCondLst>
                                        </p:cTn>
                                        <p:tgtEl>
                                          <p:spTgt spid="3">
                                            <p:txEl>
                                              <p:pRg st="3" end="3"/>
                                            </p:txEl>
                                          </p:spTgt>
                                        </p:tgtEl>
                                      </p:cBhvr>
                                      <p:to x="100000" y="100000"/>
                                    </p:animScale>
                                    <p:animScale>
                                      <p:cBhvr>
                                        <p:cTn id="39" dur="26">
                                          <p:stCondLst>
                                            <p:cond delay="1808"/>
                                          </p:stCondLst>
                                        </p:cTn>
                                        <p:tgtEl>
                                          <p:spTgt spid="3">
                                            <p:txEl>
                                              <p:pRg st="3" end="3"/>
                                            </p:txEl>
                                          </p:spTgt>
                                        </p:tgtEl>
                                      </p:cBhvr>
                                      <p:to x="100000" y="95000"/>
                                    </p:animScale>
                                    <p:animScale>
                                      <p:cBhvr>
                                        <p:cTn id="40" dur="166" decel="50000">
                                          <p:stCondLst>
                                            <p:cond delay="1834"/>
                                          </p:stCondLst>
                                        </p:cTn>
                                        <p:tgtEl>
                                          <p:spTgt spid="3">
                                            <p:txEl>
                                              <p:pRg st="3" end="3"/>
                                            </p:txEl>
                                          </p:spTgt>
                                        </p:tgtEl>
                                      </p:cBhvr>
                                      <p:to x="100000" y="100000"/>
                                    </p:animScale>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 calcmode="lin" valueType="num">
                                      <p:cBhvr>
                                        <p:cTn id="4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7" dur="500"/>
                                        <p:tgtEl>
                                          <p:spTgt spid="3">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 calcmode="lin" valueType="num">
                                      <p:cBhvr additive="base">
                                        <p:cTn id="5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9507815" cy="730313"/>
          </a:xfrm>
        </p:spPr>
        <p:txBody>
          <a:bodyPr/>
          <a:lstStyle/>
          <a:p>
            <a:pPr algn="ctr"/>
            <a:r>
              <a:rPr lang="en-US" dirty="0" smtClean="0"/>
              <a:t>INDEPENDENCE OF CENTRAL BANK</a:t>
            </a:r>
            <a:endParaRPr lang="en-US" dirty="0"/>
          </a:p>
        </p:txBody>
      </p:sp>
      <p:sp>
        <p:nvSpPr>
          <p:cNvPr id="3" name="Content Placeholder 2"/>
          <p:cNvSpPr>
            <a:spLocks noGrp="1"/>
          </p:cNvSpPr>
          <p:nvPr>
            <p:ph idx="1"/>
          </p:nvPr>
        </p:nvSpPr>
        <p:spPr>
          <a:xfrm>
            <a:off x="0" y="1629624"/>
            <a:ext cx="12192000" cy="5228376"/>
          </a:xfrm>
        </p:spPr>
        <p:txBody>
          <a:bodyPr/>
          <a:lstStyle/>
          <a:p>
            <a:r>
              <a:rPr lang="en-US" sz="2800" dirty="0" smtClean="0"/>
              <a:t>It is not necessary that a central bank should be completely autonomous, but it is important to have independence in it’s functioning.</a:t>
            </a:r>
          </a:p>
          <a:p>
            <a:r>
              <a:rPr lang="en-US" sz="2800" dirty="0" smtClean="0"/>
              <a:t>The liberal fiscal policy of government was made by the accommodative monetary policy of RBI.</a:t>
            </a:r>
          </a:p>
          <a:p>
            <a:r>
              <a:rPr lang="en-US" sz="2800" dirty="0" smtClean="0"/>
              <a:t>The influence of fiscal policy over monetary policy started changing since in 1990s when government’s roles in various sectors, stated getting diluted.</a:t>
            </a:r>
          </a:p>
          <a:p>
            <a:pPr marL="0" indent="0">
              <a:buNone/>
            </a:pPr>
            <a:endParaRPr lang="en-US" dirty="0" smtClean="0"/>
          </a:p>
          <a:p>
            <a:pPr marL="0" indent="0">
              <a:buNone/>
            </a:pPr>
            <a:r>
              <a:rPr lang="en-US" dirty="0" smtClean="0"/>
              <a:t> </a:t>
            </a:r>
            <a:endParaRPr lang="en-US" dirty="0"/>
          </a:p>
        </p:txBody>
      </p:sp>
    </p:spTree>
    <p:extLst>
      <p:ext uri="{BB962C8B-B14F-4D97-AF65-F5344CB8AC3E}">
        <p14:creationId xmlns:p14="http://schemas.microsoft.com/office/powerpoint/2010/main" val="3079585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386</TotalTime>
  <Words>1443</Words>
  <Application>Microsoft Office PowerPoint</Application>
  <PresentationFormat>Widescreen</PresentationFormat>
  <Paragraphs>101</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Century Gothic</vt:lpstr>
      <vt:lpstr>Wingdings</vt:lpstr>
      <vt:lpstr>Wingdings 3</vt:lpstr>
      <vt:lpstr>Ion</vt:lpstr>
      <vt:lpstr>CONTEMPORARY ISSUES</vt:lpstr>
      <vt:lpstr> INTRODUCTION</vt:lpstr>
      <vt:lpstr>AUTONOMY OF THE CENTRAL BANK</vt:lpstr>
      <vt:lpstr>PowerPoint Presentation</vt:lpstr>
      <vt:lpstr>FACTORS LIMITING AUTONOMY</vt:lpstr>
      <vt:lpstr>AUTONOMY OF RBI</vt:lpstr>
      <vt:lpstr>               AUTONOMY OF RBI</vt:lpstr>
      <vt:lpstr>AUTONOMY OF RBI</vt:lpstr>
      <vt:lpstr>INDEPENDENCE OF CENTRAL BANK</vt:lpstr>
      <vt:lpstr>INDEPENDENCE OF CENTRAL BANK</vt:lpstr>
      <vt:lpstr>CREDITIBILITY OF CENTRAL BANK</vt:lpstr>
      <vt:lpstr>ACCOUNTABILITY OF CENTRAL BANKS</vt:lpstr>
      <vt:lpstr>TRANSPARANCY OF CENTRAL BANKS</vt:lpstr>
      <vt:lpstr>TRANSPARANCY OF CENTRAL BANKS</vt:lpstr>
      <vt:lpstr>TRANSPARANCY OF CENTRAL BANKS</vt:lpstr>
      <vt:lpstr>TRANSPARANCY OF CENTRAL BANKS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CONTEMPORARY ISSUES</dc:title>
  <dc:creator>Windows 10 Pro</dc:creator>
  <cp:lastModifiedBy>Windows 10 Pro</cp:lastModifiedBy>
  <cp:revision>37</cp:revision>
  <dcterms:created xsi:type="dcterms:W3CDTF">2021-01-16T14:50:57Z</dcterms:created>
  <dcterms:modified xsi:type="dcterms:W3CDTF">2021-02-06T03:10:00Z</dcterms:modified>
</cp:coreProperties>
</file>