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9" r:id="rId23"/>
    <p:sldId id="280" r:id="rId24"/>
    <p:sldId id="277" r:id="rId25"/>
    <p:sldId id="283" r:id="rId26"/>
    <p:sldId id="284" r:id="rId27"/>
    <p:sldId id="285" r:id="rId28"/>
    <p:sldId id="282" r:id="rId29"/>
    <p:sldId id="287" r:id="rId30"/>
    <p:sldId id="288" r:id="rId31"/>
    <p:sldId id="286" r:id="rId32"/>
    <p:sldId id="289" r:id="rId33"/>
    <p:sldId id="291" r:id="rId34"/>
    <p:sldId id="290" r:id="rId35"/>
    <p:sldId id="292" r:id="rId36"/>
    <p:sldId id="293" r:id="rId37"/>
    <p:sldId id="294" r:id="rId38"/>
    <p:sldId id="295" r:id="rId39"/>
    <p:sldId id="297" r:id="rId40"/>
    <p:sldId id="296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11" r:id="rId52"/>
    <p:sldId id="308" r:id="rId53"/>
    <p:sldId id="309" r:id="rId54"/>
    <p:sldId id="310" r:id="rId55"/>
    <p:sldId id="312" r:id="rId56"/>
    <p:sldId id="313" r:id="rId57"/>
    <p:sldId id="314" r:id="rId58"/>
    <p:sldId id="319" r:id="rId59"/>
    <p:sldId id="315" r:id="rId60"/>
    <p:sldId id="316" r:id="rId61"/>
    <p:sldId id="317" r:id="rId62"/>
    <p:sldId id="318" r:id="rId63"/>
    <p:sldId id="321" r:id="rId64"/>
    <p:sldId id="324" r:id="rId65"/>
    <p:sldId id="322" r:id="rId66"/>
    <p:sldId id="323" r:id="rId67"/>
    <p:sldId id="320" r:id="rId68"/>
    <p:sldId id="325" r:id="rId69"/>
    <p:sldId id="326" r:id="rId70"/>
    <p:sldId id="327" r:id="rId7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185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408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4098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88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5742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178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694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188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137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1192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966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351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325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8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832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62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083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A6E658B-B4C4-4EB8-ACCF-C3F2486B7F5C}" type="datetimeFigureOut">
              <a:rPr lang="en-IN" smtClean="0"/>
              <a:t>09-09-2020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27CBA6D-3551-4641-B660-49FE30E083C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8064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5E1DA-50F0-4C7E-A6BF-D0956F491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123" y="1131790"/>
            <a:ext cx="11359298" cy="23876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Welcomes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Toxicology</a:t>
            </a:r>
            <a:endParaRPr lang="en-IN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D17040-C88B-494A-8203-8247682DB6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Dr. </a:t>
            </a:r>
            <a:r>
              <a:rPr lang="en-US" dirty="0" err="1"/>
              <a:t>Vitthal</a:t>
            </a:r>
            <a:r>
              <a:rPr lang="en-US" dirty="0"/>
              <a:t> T. Mohite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56532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80EE-911A-4490-B242-AC18BF72F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517236"/>
            <a:ext cx="9601196" cy="995351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Phyto toxins - Caffeine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CEDD0-4041-4CAB-B2B5-FDD327542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7745"/>
            <a:ext cx="10515600" cy="4506180"/>
          </a:xfrm>
        </p:spPr>
        <p:txBody>
          <a:bodyPr/>
          <a:lstStyle/>
          <a:p>
            <a:r>
              <a:rPr lang="en-US" sz="3200" dirty="0"/>
              <a:t>Caffeine : </a:t>
            </a:r>
            <a:r>
              <a:rPr lang="en-US" sz="2400" dirty="0"/>
              <a:t>extracted from bean of coffee plant.  </a:t>
            </a:r>
            <a:r>
              <a:rPr lang="en-US" sz="2400" i="1" dirty="0" err="1"/>
              <a:t>Coffea</a:t>
            </a:r>
            <a:r>
              <a:rPr lang="en-US" sz="2400" i="1" dirty="0"/>
              <a:t> </a:t>
            </a:r>
            <a:r>
              <a:rPr lang="en-US" sz="2400" i="1" dirty="0" err="1"/>
              <a:t>canephora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(used in foods and </a:t>
            </a:r>
            <a:r>
              <a:rPr lang="en-US" sz="2400" dirty="0" err="1"/>
              <a:t>drinks,coffee</a:t>
            </a:r>
            <a:r>
              <a:rPr lang="en-US" sz="2400" dirty="0"/>
              <a:t>, </a:t>
            </a:r>
            <a:r>
              <a:rPr lang="en-US" sz="2400" dirty="0" err="1"/>
              <a:t>chocolate,gum</a:t>
            </a:r>
            <a:r>
              <a:rPr lang="en-US" sz="2400" dirty="0"/>
              <a:t>, medicines pesticides)</a:t>
            </a:r>
          </a:p>
          <a:p>
            <a:pPr marL="0" indent="0">
              <a:buNone/>
            </a:pPr>
            <a:r>
              <a:rPr lang="en-US" sz="2400" dirty="0"/>
              <a:t>Mode of entry- GI passed all barrier</a:t>
            </a:r>
          </a:p>
          <a:p>
            <a:pPr marL="0" indent="0">
              <a:buNone/>
            </a:pPr>
            <a:endParaRPr lang="en-IN" dirty="0"/>
          </a:p>
          <a:p>
            <a:endParaRPr lang="en-IN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EDA2B4C-48B9-4558-BA0E-2052E6DD7B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916763"/>
              </p:ext>
            </p:extLst>
          </p:nvPr>
        </p:nvGraphicFramePr>
        <p:xfrm>
          <a:off x="1808273" y="2920413"/>
          <a:ext cx="7937090" cy="38439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8545">
                  <a:extLst>
                    <a:ext uri="{9D8B030D-6E8A-4147-A177-3AD203B41FA5}">
                      <a16:colId xmlns:a16="http://schemas.microsoft.com/office/drawing/2014/main" val="2238221902"/>
                    </a:ext>
                  </a:extLst>
                </a:gridCol>
                <a:gridCol w="3968545">
                  <a:extLst>
                    <a:ext uri="{9D8B030D-6E8A-4147-A177-3AD203B41FA5}">
                      <a16:colId xmlns:a16="http://schemas.microsoft.com/office/drawing/2014/main" val="1614753653"/>
                    </a:ext>
                  </a:extLst>
                </a:gridCol>
              </a:tblGrid>
              <a:tr h="3681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Organ 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Effect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72283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CNS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Increased hunger, anxiety, Confusion, irritability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8977219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Eyes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Blurred eyes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8427904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Ears 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Dizziness</a:t>
                      </a:r>
                      <a:endParaRPr lang="en-IN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4653954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Mouth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Dryness</a:t>
                      </a:r>
                      <a:endParaRPr lang="en-IN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9056281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Skin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Cold sweats</a:t>
                      </a:r>
                      <a:endParaRPr lang="en-IN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8767477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Heart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Fast Heartbeat</a:t>
                      </a:r>
                      <a:endParaRPr lang="en-IN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5028007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Respiratory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Troubled breathing</a:t>
                      </a:r>
                      <a:endParaRPr lang="en-IN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3218473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Gastric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Ache</a:t>
                      </a:r>
                      <a:endParaRPr lang="en-IN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5166488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Intestinal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Diarrhoea</a:t>
                      </a:r>
                      <a:endParaRPr lang="en-IN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0832464"/>
                  </a:ext>
                </a:extLst>
              </a:tr>
              <a:tr h="217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Urinary tract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Increase Urination, Ketones in urine</a:t>
                      </a:r>
                      <a:endParaRPr lang="en-IN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1469831"/>
                  </a:ext>
                </a:extLst>
              </a:tr>
            </a:tbl>
          </a:graphicData>
        </a:graphic>
      </p:graphicFrame>
      <p:pic>
        <p:nvPicPr>
          <p:cNvPr id="5" name="Picture 4" descr="Coffee Tree Images, Stock Photos &amp; Vectors | Shutterstock">
            <a:extLst>
              <a:ext uri="{FF2B5EF4-FFF2-40B4-BE49-F238E27FC236}">
                <a16:creationId xmlns:a16="http://schemas.microsoft.com/office/drawing/2014/main" id="{FBB787C2-8C48-4223-922B-F0334509F1F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8962" y="126700"/>
            <a:ext cx="2742547" cy="15639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2586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8FAA6-9F88-4BC0-B366-50BF48CC7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329" y="126342"/>
            <a:ext cx="9601196" cy="130386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Caffeine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1F161-0C0A-4B0D-A80A-3EE015141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3482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/>
              <a:t>Metabolism takes place in liver in presence enzyme cytochrome p450 separates in three  compounds</a:t>
            </a:r>
          </a:p>
          <a:p>
            <a:pPr lvl="1"/>
            <a:r>
              <a:rPr lang="en-US" dirty="0"/>
              <a:t>Paraxanthine- </a:t>
            </a:r>
            <a:r>
              <a:rPr lang="en-US" dirty="0">
                <a:solidFill>
                  <a:srgbClr val="002060"/>
                </a:solidFill>
              </a:rPr>
              <a:t>increase lipolysis resulting higher glycerol &amp; Fatty acids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Theobromine- </a:t>
            </a:r>
            <a:r>
              <a:rPr lang="en-US" dirty="0">
                <a:solidFill>
                  <a:srgbClr val="002060"/>
                </a:solidFill>
              </a:rPr>
              <a:t>dilate blood vessel increase urine production</a:t>
            </a:r>
          </a:p>
          <a:p>
            <a:pPr lvl="1"/>
            <a:r>
              <a:rPr lang="en-US" dirty="0"/>
              <a:t>Theophylline – </a:t>
            </a:r>
            <a:r>
              <a:rPr lang="en-US" dirty="0">
                <a:solidFill>
                  <a:srgbClr val="002060"/>
                </a:solidFill>
              </a:rPr>
              <a:t>causes nausea and irregular heart beat.</a:t>
            </a:r>
            <a:endParaRPr lang="en-IN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endParaRPr lang="en-IN" dirty="0">
              <a:solidFill>
                <a:srgbClr val="C00000"/>
              </a:solidFill>
            </a:endParaRPr>
          </a:p>
          <a:p>
            <a:pPr marL="457200" lvl="1" indent="0">
              <a:buNone/>
            </a:pPr>
            <a:r>
              <a:rPr lang="en-IN" dirty="0">
                <a:solidFill>
                  <a:srgbClr val="C00000"/>
                </a:solidFill>
              </a:rPr>
              <a:t>Pregnancy</a:t>
            </a:r>
            <a:r>
              <a:rPr lang="en-IN" dirty="0">
                <a:solidFill>
                  <a:srgbClr val="002060"/>
                </a:solidFill>
              </a:rPr>
              <a:t> significantly increase rate of miscarriage</a:t>
            </a:r>
          </a:p>
          <a:p>
            <a:pPr marL="457200" lvl="1" indent="0">
              <a:buNone/>
            </a:pPr>
            <a:r>
              <a:rPr lang="en-IN" dirty="0">
                <a:solidFill>
                  <a:srgbClr val="002060"/>
                </a:solidFill>
              </a:rPr>
              <a:t>In </a:t>
            </a:r>
            <a:r>
              <a:rPr lang="en-IN" dirty="0">
                <a:solidFill>
                  <a:srgbClr val="C00000"/>
                </a:solidFill>
              </a:rPr>
              <a:t>children</a:t>
            </a:r>
            <a:r>
              <a:rPr lang="en-IN" dirty="0">
                <a:solidFill>
                  <a:srgbClr val="002060"/>
                </a:solidFill>
              </a:rPr>
              <a:t> reduces growth rate,  dehydration</a:t>
            </a:r>
          </a:p>
          <a:p>
            <a:pPr marL="457200" lvl="1" indent="0">
              <a:buNone/>
            </a:pPr>
            <a:r>
              <a:rPr lang="en-IN" dirty="0">
                <a:solidFill>
                  <a:srgbClr val="002060"/>
                </a:solidFill>
              </a:rPr>
              <a:t>Increases toxicity of certain drugs like paracetamol</a:t>
            </a:r>
          </a:p>
          <a:p>
            <a:pPr marL="457200" lvl="1" indent="0">
              <a:buNone/>
            </a:pPr>
            <a:endParaRPr lang="en-IN" sz="3200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en-IN" sz="3200" dirty="0">
                <a:solidFill>
                  <a:srgbClr val="C00000"/>
                </a:solidFill>
              </a:rPr>
              <a:t>Benefits of Caffeine</a:t>
            </a:r>
          </a:p>
          <a:p>
            <a:pPr marL="457200" lvl="1" indent="0">
              <a:buNone/>
            </a:pPr>
            <a:r>
              <a:rPr lang="en-US" sz="1800" dirty="0"/>
              <a:t>Acts as mild analgesic</a:t>
            </a:r>
          </a:p>
          <a:p>
            <a:pPr marL="457200" lvl="1" indent="0">
              <a:buNone/>
            </a:pPr>
            <a:r>
              <a:rPr lang="en-US" sz="1800" dirty="0" err="1"/>
              <a:t>Neurostumulant</a:t>
            </a:r>
            <a:r>
              <a:rPr lang="en-US" sz="1800" dirty="0"/>
              <a:t> </a:t>
            </a:r>
          </a:p>
          <a:p>
            <a:pPr marL="457200" lvl="1" indent="0">
              <a:buNone/>
            </a:pPr>
            <a:r>
              <a:rPr lang="en-US" sz="1800" dirty="0"/>
              <a:t>Help to prevent cardiovascular problems. </a:t>
            </a:r>
          </a:p>
        </p:txBody>
      </p:sp>
    </p:spTree>
    <p:extLst>
      <p:ext uri="{BB962C8B-B14F-4D97-AF65-F5344CB8AC3E}">
        <p14:creationId xmlns:p14="http://schemas.microsoft.com/office/powerpoint/2010/main" val="490420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D5FF1-3EDE-49C2-8892-4AE2C7C97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Nicotine </a:t>
            </a:r>
            <a:r>
              <a:rPr lang="en-US" sz="2800" b="1" dirty="0">
                <a:solidFill>
                  <a:srgbClr val="C00000"/>
                </a:solidFill>
              </a:rPr>
              <a:t>( Tobacco- </a:t>
            </a:r>
            <a:r>
              <a:rPr lang="en-US" sz="2800" b="1" i="1" dirty="0" err="1">
                <a:solidFill>
                  <a:srgbClr val="C00000"/>
                </a:solidFill>
              </a:rPr>
              <a:t>Nicotina</a:t>
            </a:r>
            <a:r>
              <a:rPr lang="en-US" sz="2800" b="1" i="1" dirty="0">
                <a:solidFill>
                  <a:srgbClr val="C00000"/>
                </a:solidFill>
              </a:rPr>
              <a:t> tabacum</a:t>
            </a:r>
            <a:r>
              <a:rPr lang="en-US" sz="2800" b="1" dirty="0">
                <a:solidFill>
                  <a:srgbClr val="C00000"/>
                </a:solidFill>
              </a:rPr>
              <a:t>) </a:t>
            </a:r>
            <a:endParaRPr lang="en-IN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F6078-0B6B-4F41-9CA2-BEECCF6BB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dirty="0"/>
              <a:t>Family – </a:t>
            </a:r>
            <a:r>
              <a:rPr lang="en-US" sz="3600" i="1" dirty="0"/>
              <a:t>Solanaceae </a:t>
            </a:r>
            <a:r>
              <a:rPr lang="en-US" sz="3600" dirty="0"/>
              <a:t>have Poisonous alkaloids.</a:t>
            </a:r>
          </a:p>
          <a:p>
            <a:r>
              <a:rPr lang="en-US" sz="3600" dirty="0"/>
              <a:t>Highly addiction</a:t>
            </a:r>
          </a:p>
          <a:p>
            <a:r>
              <a:rPr lang="en-US" sz="3600" dirty="0"/>
              <a:t>Shows psychological and physiological addiction.</a:t>
            </a:r>
          </a:p>
          <a:p>
            <a:r>
              <a:rPr lang="en-US" sz="3600" dirty="0"/>
              <a:t>Active and passive smoking gives rise so many complications.</a:t>
            </a:r>
          </a:p>
          <a:p>
            <a:r>
              <a:rPr lang="en-US" sz="3600" dirty="0"/>
              <a:t>Easily cross blood-brain barrier.</a:t>
            </a:r>
          </a:p>
          <a:p>
            <a:r>
              <a:rPr lang="en-US" sz="3600" dirty="0"/>
              <a:t>Chewing shows adverse effect on GI.</a:t>
            </a:r>
          </a:p>
          <a:p>
            <a:r>
              <a:rPr lang="en-US" sz="3600" dirty="0"/>
              <a:t>It changes the level of chemicals in the brain.</a:t>
            </a:r>
          </a:p>
          <a:p>
            <a:endParaRPr lang="en-US" dirty="0"/>
          </a:p>
          <a:p>
            <a:endParaRPr lang="en-IN" dirty="0"/>
          </a:p>
        </p:txBody>
      </p:sp>
      <p:pic>
        <p:nvPicPr>
          <p:cNvPr id="4" name="Picture 3" descr="The Growing Tobacco Plant In The Farmer's Plantation / Tobacco ...">
            <a:extLst>
              <a:ext uri="{FF2B5EF4-FFF2-40B4-BE49-F238E27FC236}">
                <a16:creationId xmlns:a16="http://schemas.microsoft.com/office/drawing/2014/main" id="{8AC65C77-7CAD-4CB2-B6B6-472415E661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560" y="-3334"/>
            <a:ext cx="2553335" cy="2062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7183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AF787-D7AC-4A43-99AC-DDB41C0A0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Nicotine ( Tobacco- </a:t>
            </a:r>
            <a:r>
              <a:rPr lang="en-US" b="1" i="1" dirty="0" err="1">
                <a:solidFill>
                  <a:srgbClr val="C00000"/>
                </a:solidFill>
              </a:rPr>
              <a:t>Nicotina</a:t>
            </a:r>
            <a:r>
              <a:rPr lang="en-US" b="1" i="1" dirty="0">
                <a:solidFill>
                  <a:srgbClr val="C00000"/>
                </a:solidFill>
              </a:rPr>
              <a:t> tabacum</a:t>
            </a:r>
            <a:r>
              <a:rPr lang="en-US" b="1" dirty="0">
                <a:solidFill>
                  <a:srgbClr val="C00000"/>
                </a:solidFill>
              </a:rPr>
              <a:t>)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Effects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508D8-EE2D-485F-9E90-07ADDC619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Effect on PNS, heart</a:t>
            </a:r>
          </a:p>
          <a:p>
            <a:r>
              <a:rPr lang="en-US" dirty="0"/>
              <a:t>GI –Nausea, diarrhea, dizziness, increase in bowel activity.</a:t>
            </a:r>
          </a:p>
          <a:p>
            <a:r>
              <a:rPr lang="en-US" dirty="0"/>
              <a:t>Pain in jaw.</a:t>
            </a:r>
          </a:p>
          <a:p>
            <a:r>
              <a:rPr lang="en-US" dirty="0"/>
              <a:t>Lung, stomach, </a:t>
            </a:r>
            <a:r>
              <a:rPr lang="en-US"/>
              <a:t>intestinal cancer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83963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013A8-9EBC-4FE3-8A0E-5E7229AFA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Mycotoxins – </a:t>
            </a:r>
            <a:r>
              <a:rPr lang="en-US" sz="2400" b="1" dirty="0">
                <a:solidFill>
                  <a:srgbClr val="FF0000"/>
                </a:solidFill>
              </a:rPr>
              <a:t>Produced by toxic fungi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03EC2-A864-4C98-AE07-158BA9EE6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They found in humans and domestic animals.</a:t>
            </a:r>
          </a:p>
          <a:p>
            <a:r>
              <a:rPr lang="en-US" dirty="0"/>
              <a:t>They contaminate mainly crops during growth and storage.</a:t>
            </a:r>
          </a:p>
          <a:p>
            <a:r>
              <a:rPr lang="en-US" dirty="0"/>
              <a:t>Also show adverse effect on poultry birds.</a:t>
            </a:r>
          </a:p>
          <a:p>
            <a:r>
              <a:rPr lang="en-US" dirty="0"/>
              <a:t>Some of these are acutely toxic.</a:t>
            </a:r>
          </a:p>
          <a:p>
            <a:r>
              <a:rPr lang="en-US" dirty="0"/>
              <a:t>Show various clinical symptoms.</a:t>
            </a:r>
          </a:p>
          <a:p>
            <a:r>
              <a:rPr lang="en-US" dirty="0"/>
              <a:t>They are neurotoxicant also causes </a:t>
            </a:r>
            <a:r>
              <a:rPr lang="en-US" dirty="0" err="1"/>
              <a:t>vasoconstrinction</a:t>
            </a:r>
            <a:endParaRPr lang="en-US" dirty="0"/>
          </a:p>
          <a:p>
            <a:r>
              <a:rPr lang="en-US" dirty="0"/>
              <a:t>Alkaloid , Aflatoxins, trichothecenes.</a:t>
            </a:r>
          </a:p>
          <a:p>
            <a:r>
              <a:rPr lang="en-US" dirty="0"/>
              <a:t>Cytochrome p450 alters aflatoxins and results acute and chronic aflatoxins. </a:t>
            </a:r>
            <a:endParaRPr lang="en-IN" dirty="0"/>
          </a:p>
        </p:txBody>
      </p:sp>
      <p:pic>
        <p:nvPicPr>
          <p:cNvPr id="4" name="Picture 3" descr="Mycotoxins, endotoxins and their control - Biomin.net">
            <a:extLst>
              <a:ext uri="{FF2B5EF4-FFF2-40B4-BE49-F238E27FC236}">
                <a16:creationId xmlns:a16="http://schemas.microsoft.com/office/drawing/2014/main" id="{1AFE2CB2-3935-4008-A86C-7A370067B50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273" y="88586"/>
            <a:ext cx="2624180" cy="21370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7129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DF45-221D-40AC-9444-5496324E2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461818"/>
            <a:ext cx="9601196" cy="111298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Zootoxins – animal in origin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3A51E-725E-4466-911D-78768D33C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782618"/>
            <a:ext cx="7103882" cy="40932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400 species of poisonous snake and 1500 marine species.</a:t>
            </a:r>
          </a:p>
          <a:p>
            <a:r>
              <a:rPr lang="en-US" dirty="0"/>
              <a:t>Protozoans, cnidarians, arthropods, fishes, amphibians, reptiles  vertebrates,</a:t>
            </a:r>
          </a:p>
          <a:p>
            <a:r>
              <a:rPr lang="en-US" dirty="0"/>
              <a:t>Defense mechanism.</a:t>
            </a:r>
          </a:p>
          <a:p>
            <a:r>
              <a:rPr lang="en-US" dirty="0"/>
              <a:t>Toxins of animals referred as venoms.</a:t>
            </a:r>
          </a:p>
          <a:p>
            <a:r>
              <a:rPr lang="en-US" b="1" dirty="0">
                <a:solidFill>
                  <a:srgbClr val="C00000"/>
                </a:solidFill>
              </a:rPr>
              <a:t>Cnidarian Toxins</a:t>
            </a:r>
            <a:r>
              <a:rPr lang="en-US" dirty="0"/>
              <a:t> – (Coelenterates)</a:t>
            </a:r>
          </a:p>
          <a:p>
            <a:r>
              <a:rPr lang="en-US" dirty="0"/>
              <a:t>Possesses variety of biologically compounds. ( Polypeptide toxin, diterpenes and proteins.</a:t>
            </a:r>
          </a:p>
          <a:p>
            <a:r>
              <a:rPr lang="en-US" dirty="0"/>
              <a:t>Nematocysts to inject the venom. Stinging cells activated mechanically or chemically.</a:t>
            </a:r>
          </a:p>
          <a:p>
            <a:r>
              <a:rPr lang="en-US" dirty="0"/>
              <a:t>Neurotoxins paralyze prey</a:t>
            </a:r>
          </a:p>
          <a:p>
            <a:endParaRPr lang="en-IN" dirty="0"/>
          </a:p>
        </p:txBody>
      </p:sp>
      <p:pic>
        <p:nvPicPr>
          <p:cNvPr id="4" name="Picture 3" descr="Cnidarians Facts: Corals, Jellyfish, and Sea Anemones">
            <a:extLst>
              <a:ext uri="{FF2B5EF4-FFF2-40B4-BE49-F238E27FC236}">
                <a16:creationId xmlns:a16="http://schemas.microsoft.com/office/drawing/2014/main" id="{A74850A1-D20D-4C40-8E58-CCF6D97092F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073" y="2604654"/>
            <a:ext cx="3377278" cy="3177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9834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A6ABA-6B3E-4397-9ABE-1AB652A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 Arthropods Toxins – </a:t>
            </a:r>
            <a:r>
              <a:rPr lang="en-US" sz="2400" b="1" dirty="0">
                <a:solidFill>
                  <a:srgbClr val="FF0000"/>
                </a:solidFill>
              </a:rPr>
              <a:t>Mechanisms and Effects of Stinging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Produced by exocrine glands.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Larger group of in Animal Kingdom</a:t>
            </a:r>
            <a:br>
              <a:rPr lang="en-US" sz="2400" b="1" dirty="0">
                <a:solidFill>
                  <a:srgbClr val="FF0000"/>
                </a:solidFill>
              </a:rPr>
            </a:br>
            <a:endParaRPr lang="en-IN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29E29-6AF7-4B93-B1FB-EDB9332FF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/>
              <a:t>Insect -  Ants , Dragonflies, bees.</a:t>
            </a:r>
          </a:p>
          <a:p>
            <a:pPr marL="0" indent="0">
              <a:buNone/>
            </a:pPr>
            <a:r>
              <a:rPr lang="en-US" sz="3600" dirty="0"/>
              <a:t>Arachnids – spiders, Scorpion.</a:t>
            </a:r>
          </a:p>
          <a:p>
            <a:pPr marL="0" indent="0">
              <a:buNone/>
            </a:pPr>
            <a:r>
              <a:rPr lang="en-US" sz="3600" dirty="0"/>
              <a:t>Crustaceans – crabs, lobsters, shrimps</a:t>
            </a:r>
          </a:p>
          <a:p>
            <a:pPr marL="0" indent="0">
              <a:buNone/>
            </a:pPr>
            <a:r>
              <a:rPr lang="en-US" sz="3600" dirty="0"/>
              <a:t>Myriapods -  Centipedes, millipedes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53189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8BD7A-ACC5-4852-B00A-E3D735937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Honey Bees –Stinging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7030A0"/>
                </a:solidFill>
              </a:rPr>
              <a:t>Order- Hymenoptera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EB78C-C18D-41F7-928F-6E927C6F3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Honey Bee sting</a:t>
            </a:r>
          </a:p>
          <a:p>
            <a:r>
              <a:rPr lang="en-US" dirty="0"/>
              <a:t>Modified ovipositor causes lethality.</a:t>
            </a:r>
          </a:p>
          <a:p>
            <a:r>
              <a:rPr lang="en-US" dirty="0"/>
              <a:t>Composition-</a:t>
            </a:r>
            <a:r>
              <a:rPr lang="en-US" dirty="0" err="1"/>
              <a:t>Apamine</a:t>
            </a:r>
            <a:r>
              <a:rPr lang="en-US" dirty="0"/>
              <a:t>, Phospholipase,</a:t>
            </a:r>
          </a:p>
          <a:p>
            <a:pPr lvl="1"/>
            <a:r>
              <a:rPr lang="en-US" dirty="0"/>
              <a:t>Histamine, dopamine etc.</a:t>
            </a:r>
          </a:p>
          <a:p>
            <a:pPr lvl="1"/>
            <a:r>
              <a:rPr lang="en-US" dirty="0"/>
              <a:t>50 sting can become </a:t>
            </a:r>
            <a:r>
              <a:rPr lang="en-US" dirty="0" err="1"/>
              <a:t>leathal</a:t>
            </a: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dirty="0"/>
              <a:t>Respiratory dysfunction, intravascular hemolysis</a:t>
            </a:r>
          </a:p>
          <a:p>
            <a:pPr marL="457200" lvl="1" indent="0">
              <a:buNone/>
            </a:pPr>
            <a:r>
              <a:rPr lang="en-US" dirty="0"/>
              <a:t>Hypertension, hepatic changes, renal changes.</a:t>
            </a:r>
          </a:p>
          <a:p>
            <a:pPr marL="457200" lvl="1" indent="0">
              <a:buNone/>
            </a:pPr>
            <a:r>
              <a:rPr lang="en-US" sz="3200" b="1" dirty="0">
                <a:solidFill>
                  <a:srgbClr val="C00000"/>
                </a:solidFill>
              </a:rPr>
              <a:t>Symptoms </a:t>
            </a:r>
            <a:r>
              <a:rPr lang="en-US" sz="2000" b="1" dirty="0"/>
              <a:t>– Stinging are painful, increase body </a:t>
            </a:r>
          </a:p>
          <a:p>
            <a:pPr marL="457200" lvl="1" indent="0">
              <a:buNone/>
            </a:pPr>
            <a:r>
              <a:rPr lang="en-US" sz="2000" b="1" dirty="0"/>
              <a:t>Temperature, localized swelling, vomiting, irritation,</a:t>
            </a:r>
          </a:p>
          <a:p>
            <a:pPr marL="457200" lvl="1" indent="0">
              <a:buNone/>
            </a:pPr>
            <a:r>
              <a:rPr lang="en-US" sz="2000" b="1" dirty="0"/>
              <a:t>cardiac arrest, local edema, </a:t>
            </a:r>
            <a:r>
              <a:rPr lang="en-US" sz="2000" b="1" dirty="0" err="1"/>
              <a:t>haemolysis</a:t>
            </a:r>
            <a:r>
              <a:rPr lang="en-US" sz="2000" b="1" dirty="0"/>
              <a:t>.</a:t>
            </a:r>
            <a:endParaRPr lang="en-US" b="1" dirty="0"/>
          </a:p>
          <a:p>
            <a:endParaRPr lang="en-IN" dirty="0"/>
          </a:p>
        </p:txBody>
      </p:sp>
      <p:pic>
        <p:nvPicPr>
          <p:cNvPr id="4" name="Picture 3" descr="Essay on Honey-Bee">
            <a:extLst>
              <a:ext uri="{FF2B5EF4-FFF2-40B4-BE49-F238E27FC236}">
                <a16:creationId xmlns:a16="http://schemas.microsoft.com/office/drawing/2014/main" id="{7C1CBB3E-5B26-441C-9BF0-F9BE2DCE688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309" y="1935015"/>
            <a:ext cx="4697691" cy="4557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2338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4335E-229E-4550-A470-A077DA87D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Venoms of Scorpion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400" b="1" i="1" dirty="0" err="1">
                <a:solidFill>
                  <a:srgbClr val="002060"/>
                </a:solidFill>
              </a:rPr>
              <a:t>Pandinus</a:t>
            </a:r>
            <a:r>
              <a:rPr lang="en-US" sz="2400" b="1" i="1" dirty="0">
                <a:solidFill>
                  <a:srgbClr val="002060"/>
                </a:solidFill>
              </a:rPr>
              <a:t>, </a:t>
            </a:r>
            <a:r>
              <a:rPr lang="en-US" sz="2400" b="1" i="1" dirty="0" err="1">
                <a:solidFill>
                  <a:srgbClr val="002060"/>
                </a:solidFill>
              </a:rPr>
              <a:t>Vejovis</a:t>
            </a:r>
            <a:r>
              <a:rPr lang="en-US" sz="2400" b="1" i="1" dirty="0">
                <a:solidFill>
                  <a:srgbClr val="002060"/>
                </a:solidFill>
              </a:rPr>
              <a:t>, Nebo</a:t>
            </a:r>
            <a:endParaRPr lang="en-IN" b="1" i="1" dirty="0">
              <a:solidFill>
                <a:srgbClr val="00206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B91297-7AEE-417B-B289-52556D6FF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Oldest nocturnal terrestrial arthropods. </a:t>
            </a:r>
          </a:p>
          <a:p>
            <a:r>
              <a:rPr lang="en-US" dirty="0"/>
              <a:t>Contains low molecular wt. proteins</a:t>
            </a:r>
          </a:p>
          <a:p>
            <a:r>
              <a:rPr lang="en-US" dirty="0"/>
              <a:t>Peptides, amino acids, nucleosides, salts.</a:t>
            </a:r>
          </a:p>
          <a:p>
            <a:r>
              <a:rPr lang="en-US" b="1" dirty="0">
                <a:solidFill>
                  <a:srgbClr val="FF0000"/>
                </a:solidFill>
              </a:rPr>
              <a:t>Symptoms – </a:t>
            </a:r>
            <a:r>
              <a:rPr lang="en-US" sz="2400" dirty="0"/>
              <a:t>Localized pain, Swelling, mild </a:t>
            </a:r>
          </a:p>
          <a:p>
            <a:pPr marL="0" indent="0">
              <a:buNone/>
            </a:pPr>
            <a:r>
              <a:rPr lang="en-US" sz="2400" dirty="0"/>
              <a:t>    weakness, fever, impair in respiratory function.</a:t>
            </a:r>
          </a:p>
          <a:p>
            <a:pPr marL="0" indent="0">
              <a:buNone/>
            </a:pPr>
            <a:r>
              <a:rPr lang="en-US" sz="2400" dirty="0"/>
              <a:t>     Respiratory paralysis</a:t>
            </a:r>
          </a:p>
          <a:p>
            <a:pPr marL="0" indent="0">
              <a:buNone/>
            </a:pP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5D2F1BAF-81E3-4AE6-9C19-536055CF69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358" y="2141537"/>
            <a:ext cx="4269029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7477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DA665-5CCB-4E6F-9905-53D14A49D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Venoms of Snakes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E9238-9A76-4F73-B63A-A4ABDF566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400 variety of snakes venomous.</a:t>
            </a:r>
          </a:p>
          <a:p>
            <a:r>
              <a:rPr lang="en-US" dirty="0"/>
              <a:t>Venom is mixture of complex mixture of protein contain 95 %.</a:t>
            </a:r>
          </a:p>
          <a:p>
            <a:r>
              <a:rPr lang="en-US" dirty="0"/>
              <a:t>Also contain inorganic salts Ca, K,S, Mg, trace elements Ni, Fe, </a:t>
            </a:r>
            <a:r>
              <a:rPr lang="en-US" dirty="0" err="1"/>
              <a:t>Zn,Mn</a:t>
            </a:r>
            <a:r>
              <a:rPr lang="en-US" dirty="0"/>
              <a:t>, Cobalt.</a:t>
            </a:r>
          </a:p>
          <a:p>
            <a:r>
              <a:rPr lang="en-US" dirty="0"/>
              <a:t>Enzymes hydrolase, peptidase, protease, endopeptidase and </a:t>
            </a:r>
            <a:r>
              <a:rPr lang="en-US" dirty="0" err="1"/>
              <a:t>ptorenase</a:t>
            </a:r>
            <a:r>
              <a:rPr lang="en-US" dirty="0"/>
              <a:t>.</a:t>
            </a:r>
          </a:p>
          <a:p>
            <a:r>
              <a:rPr lang="en-US" dirty="0"/>
              <a:t>Thrombin like enzyme release fibrinopeptide. </a:t>
            </a:r>
          </a:p>
          <a:p>
            <a:r>
              <a:rPr lang="en-US" dirty="0"/>
              <a:t>Phosphodiesterase found in venoms families of snakes.</a:t>
            </a:r>
          </a:p>
          <a:p>
            <a:r>
              <a:rPr lang="en-US" dirty="0"/>
              <a:t>Acetylcholinesterase present in cobra </a:t>
            </a:r>
          </a:p>
          <a:p>
            <a:r>
              <a:rPr lang="en-US" dirty="0"/>
              <a:t>Some compound present as anticoagulants and prevents normal clotting</a:t>
            </a:r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4544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55453-0C81-4C35-BE81-C8E3F0FC4C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of Toxicology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F68E03-544F-4096-B930-B5107F1DF5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028512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8B831-27C6-41F9-82D7-07601835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Mechanism and effects of biting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31C91-5BF2-41E3-8DC3-2734DF500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Transfer venom by fangs  produces proteolytic and </a:t>
            </a:r>
            <a:r>
              <a:rPr lang="en-US" dirty="0" err="1"/>
              <a:t>haemorrhagic</a:t>
            </a:r>
            <a:r>
              <a:rPr lang="en-US" dirty="0"/>
              <a:t> action.</a:t>
            </a:r>
          </a:p>
          <a:p>
            <a:r>
              <a:rPr lang="en-US" dirty="0"/>
              <a:t>Neurotoxins block neuromuscular movements.</a:t>
            </a:r>
          </a:p>
          <a:p>
            <a:r>
              <a:rPr lang="en-US" dirty="0"/>
              <a:t>They are lethal because they have ability to cause respiratory failure.</a:t>
            </a:r>
          </a:p>
          <a:p>
            <a:r>
              <a:rPr lang="en-US" dirty="0"/>
              <a:t>Hemolytic agents hydrolyze and disturb RBCs.</a:t>
            </a:r>
          </a:p>
          <a:p>
            <a:r>
              <a:rPr lang="en-US" dirty="0"/>
              <a:t>Blood coagulation cause rapid and complete coagulation of preys blood.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243350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FBC01-D45E-4294-B373-9ED606E3A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Characteristics of Exposure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083FD-4EB2-4A68-980F-52F83510C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7673"/>
            <a:ext cx="10515600" cy="5511918"/>
          </a:xfrm>
        </p:spPr>
        <p:txBody>
          <a:bodyPr>
            <a:normAutofit fontScale="40000" lnSpcReduction="20000"/>
          </a:bodyPr>
          <a:lstStyle/>
          <a:p>
            <a:r>
              <a:rPr lang="en-US" sz="3400" b="1" dirty="0">
                <a:solidFill>
                  <a:srgbClr val="002060"/>
                </a:solidFill>
              </a:rPr>
              <a:t>Duration of Exposure.</a:t>
            </a:r>
          </a:p>
          <a:p>
            <a:pPr lvl="1"/>
            <a:r>
              <a:rPr lang="en-US" dirty="0"/>
              <a:t>Acute –  96  </a:t>
            </a:r>
            <a:r>
              <a:rPr lang="en-US" dirty="0" err="1"/>
              <a:t>hrs</a:t>
            </a:r>
            <a:r>
              <a:rPr lang="en-US" dirty="0"/>
              <a:t> Subacute – 30 days</a:t>
            </a:r>
          </a:p>
          <a:p>
            <a:pPr lvl="1"/>
            <a:r>
              <a:rPr lang="en-US" dirty="0"/>
              <a:t>Chronic- sub chronic – 30-90 days</a:t>
            </a:r>
          </a:p>
          <a:p>
            <a:pPr lvl="1"/>
            <a:r>
              <a:rPr lang="en-US" dirty="0"/>
              <a:t>Chronic- more that 90 days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Based on source of exposure to chemicals the exposure can be</a:t>
            </a:r>
          </a:p>
          <a:p>
            <a:pPr lvl="1"/>
            <a:r>
              <a:rPr lang="en-US" dirty="0"/>
              <a:t>Environmental </a:t>
            </a:r>
          </a:p>
          <a:p>
            <a:pPr lvl="1"/>
            <a:r>
              <a:rPr lang="en-US" dirty="0"/>
              <a:t>Occupational</a:t>
            </a:r>
          </a:p>
          <a:p>
            <a:pPr lvl="1"/>
            <a:r>
              <a:rPr lang="en-US" dirty="0"/>
              <a:t>Therapeutic</a:t>
            </a:r>
          </a:p>
          <a:p>
            <a:pPr lvl="1"/>
            <a:r>
              <a:rPr lang="en-US" dirty="0"/>
              <a:t>Dietary</a:t>
            </a:r>
          </a:p>
          <a:p>
            <a:pPr lvl="1"/>
            <a:r>
              <a:rPr lang="en-US" dirty="0"/>
              <a:t>Accidental</a:t>
            </a:r>
          </a:p>
          <a:p>
            <a:pPr lvl="1"/>
            <a:r>
              <a:rPr lang="en-US" dirty="0"/>
              <a:t> Intentional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Categories of toxic effects</a:t>
            </a:r>
          </a:p>
          <a:p>
            <a:pPr marL="914400" lvl="1" indent="-457200">
              <a:buAutoNum type="alphaLcParenR"/>
            </a:pPr>
            <a:r>
              <a:rPr lang="en-US" b="1" dirty="0"/>
              <a:t>Local &amp; Systemic effects</a:t>
            </a:r>
          </a:p>
          <a:p>
            <a:pPr marL="914400" lvl="1" indent="-457200">
              <a:buAutoNum type="alphaLcParenR"/>
            </a:pPr>
            <a:r>
              <a:rPr lang="en-US" b="1" dirty="0"/>
              <a:t>Immediate and delayed effect</a:t>
            </a:r>
          </a:p>
          <a:p>
            <a:pPr marL="914400" lvl="1" indent="-457200">
              <a:buAutoNum type="alphaLcParenR"/>
            </a:pPr>
            <a:r>
              <a:rPr lang="en-US" b="1" dirty="0"/>
              <a:t>Reversible and irreversible effects</a:t>
            </a:r>
          </a:p>
          <a:p>
            <a:r>
              <a:rPr lang="en-US" sz="3600" b="1" dirty="0">
                <a:solidFill>
                  <a:srgbClr val="002060"/>
                </a:solidFill>
              </a:rPr>
              <a:t>Frequency of Exposure.</a:t>
            </a:r>
          </a:p>
          <a:p>
            <a:pPr lvl="1"/>
            <a:r>
              <a:rPr lang="en-US" dirty="0"/>
              <a:t>No. of times dose on concentration taken in the body</a:t>
            </a:r>
          </a:p>
          <a:p>
            <a:r>
              <a:rPr lang="en-US" sz="3800" b="1" dirty="0">
                <a:solidFill>
                  <a:srgbClr val="002060"/>
                </a:solidFill>
              </a:rPr>
              <a:t>Site of Exposure </a:t>
            </a:r>
          </a:p>
          <a:p>
            <a:r>
              <a:rPr lang="en-US" dirty="0"/>
              <a:t>Exposure-Absorption-Translocation – Storage depots- Bioaccumulation-Excretion </a:t>
            </a:r>
          </a:p>
          <a:p>
            <a:endParaRPr lang="en-US" dirty="0"/>
          </a:p>
          <a:p>
            <a:r>
              <a:rPr lang="en-US" sz="3800" b="1" dirty="0">
                <a:solidFill>
                  <a:srgbClr val="002060"/>
                </a:solidFill>
              </a:rPr>
              <a:t>Routes of Exposure</a:t>
            </a:r>
          </a:p>
          <a:p>
            <a:pPr lvl="1"/>
            <a:r>
              <a:rPr lang="en-US" sz="2900" b="1" dirty="0"/>
              <a:t>GI</a:t>
            </a:r>
          </a:p>
          <a:p>
            <a:pPr lvl="1"/>
            <a:r>
              <a:rPr lang="en-US" sz="2900" b="1" dirty="0"/>
              <a:t>Integument</a:t>
            </a:r>
          </a:p>
          <a:p>
            <a:pPr lvl="1"/>
            <a:r>
              <a:rPr lang="en-US" sz="2900" b="1" dirty="0"/>
              <a:t>RT</a:t>
            </a:r>
            <a:endParaRPr lang="en-IN" sz="2900" b="1" dirty="0"/>
          </a:p>
        </p:txBody>
      </p:sp>
    </p:spTree>
    <p:extLst>
      <p:ext uri="{BB962C8B-B14F-4D97-AF65-F5344CB8AC3E}">
        <p14:creationId xmlns:p14="http://schemas.microsoft.com/office/powerpoint/2010/main" val="4082415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5998-F1FD-420A-A472-0CE148587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536237"/>
            <a:ext cx="9601196" cy="892850"/>
          </a:xfrm>
        </p:spPr>
        <p:txBody>
          <a:bodyPr/>
          <a:lstStyle/>
          <a:p>
            <a:r>
              <a:rPr lang="en-US" dirty="0"/>
              <a:t>T.S. of Human Skin</a:t>
            </a:r>
            <a:endParaRPr lang="en-IN" dirty="0"/>
          </a:p>
        </p:txBody>
      </p:sp>
      <p:pic>
        <p:nvPicPr>
          <p:cNvPr id="4" name="Content Placeholder 3" descr="Skin (epidermis) anatomy | HealthEngine Blog">
            <a:extLst>
              <a:ext uri="{FF2B5EF4-FFF2-40B4-BE49-F238E27FC236}">
                <a16:creationId xmlns:a16="http://schemas.microsoft.com/office/drawing/2014/main" id="{4E46C741-8BFC-408D-9B9C-E8CB82F900E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000" y="1579419"/>
            <a:ext cx="6871855" cy="4742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16795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494D2-CC03-4193-A5C1-80BD1A423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Respiratory Tract as a Route of Exposure of Toxicant.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ToxTutor - Respiratory Tract">
            <a:extLst>
              <a:ext uri="{FF2B5EF4-FFF2-40B4-BE49-F238E27FC236}">
                <a16:creationId xmlns:a16="http://schemas.microsoft.com/office/drawing/2014/main" id="{41F0AEB8-1EA0-4035-BDE4-40C5C12D26E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7193" y="2557463"/>
            <a:ext cx="5157614" cy="3317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22096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1EA2B-CA57-4C6E-B1A7-487FA521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Toxicity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E5F7B-5E85-4EAF-BF58-F081AA017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Acute toxicity</a:t>
            </a:r>
          </a:p>
          <a:p>
            <a:r>
              <a:rPr lang="en-US" dirty="0"/>
              <a:t>Chronic Toxicity</a:t>
            </a:r>
          </a:p>
          <a:p>
            <a:r>
              <a:rPr lang="en-US" dirty="0"/>
              <a:t>Concept of LD</a:t>
            </a:r>
            <a:r>
              <a:rPr lang="en-US" baseline="-25000" dirty="0"/>
              <a:t>50,</a:t>
            </a:r>
            <a:r>
              <a:rPr lang="en-US" dirty="0"/>
              <a:t>  LC</a:t>
            </a:r>
            <a:r>
              <a:rPr lang="en-US" baseline="-25000" dirty="0"/>
              <a:t>50 , </a:t>
            </a:r>
            <a:r>
              <a:rPr lang="en-US" dirty="0"/>
              <a:t>TD </a:t>
            </a:r>
            <a:r>
              <a:rPr lang="en-US" baseline="-25000" dirty="0"/>
              <a:t>50</a:t>
            </a:r>
            <a:r>
              <a:rPr lang="en-US" dirty="0"/>
              <a:t> and ED</a:t>
            </a:r>
            <a:r>
              <a:rPr lang="en-US" baseline="-25000" dirty="0"/>
              <a:t>50 </a:t>
            </a:r>
            <a:endParaRPr lang="en-US" baseline="30000" dirty="0"/>
          </a:p>
          <a:p>
            <a:r>
              <a:rPr lang="en-US" baseline="30000" dirty="0"/>
              <a:t>NOEL – No observed Effect Level</a:t>
            </a:r>
          </a:p>
          <a:p>
            <a:r>
              <a:rPr lang="en-US" baseline="30000" dirty="0"/>
              <a:t>TLV- </a:t>
            </a:r>
            <a:r>
              <a:rPr lang="en-US" baseline="30000" dirty="0" err="1"/>
              <a:t>Threshhold</a:t>
            </a:r>
            <a:r>
              <a:rPr lang="en-US" baseline="30000" dirty="0"/>
              <a:t> limit Value</a:t>
            </a:r>
          </a:p>
          <a:p>
            <a:r>
              <a:rPr lang="en-US" baseline="30000" dirty="0"/>
              <a:t>LOAEL –Low observed adverse effect level</a:t>
            </a:r>
          </a:p>
          <a:p>
            <a:r>
              <a:rPr lang="en-US" baseline="30000" dirty="0"/>
              <a:t>NOAEL- No observed adverse effects level</a:t>
            </a:r>
          </a:p>
          <a:p>
            <a:endParaRPr lang="en-US" baseline="300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845030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3B8A4-64DD-43DC-8E1D-87B4DF41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243" y="699329"/>
            <a:ext cx="9601196" cy="1054058"/>
          </a:xfrm>
        </p:spPr>
        <p:txBody>
          <a:bodyPr/>
          <a:lstStyle/>
          <a:p>
            <a:pPr algn="ctr"/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LD</a:t>
            </a:r>
            <a:r>
              <a:rPr lang="en-US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(Median Lethal Dose)</a:t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Dose in mg/kg body weight causing death of 50 % of Animals Exposed)</a:t>
            </a:r>
            <a:endParaRPr lang="en-IN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B1C33-24A6-4DAC-B0D3-20E256ADC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Help to take information about chemical exposure and minimizing impact on human health and environment.</a:t>
            </a:r>
          </a:p>
          <a:p>
            <a:r>
              <a:rPr lang="en-US" dirty="0"/>
              <a:t>Mostly done in rats and mice.</a:t>
            </a:r>
          </a:p>
          <a:p>
            <a:r>
              <a:rPr lang="en-US" dirty="0"/>
              <a:t>Doses either oral or dermal.</a:t>
            </a:r>
          </a:p>
          <a:p>
            <a:r>
              <a:rPr lang="en-US" dirty="0"/>
              <a:t>LD</a:t>
            </a:r>
            <a:r>
              <a:rPr lang="en-US" baseline="-25000" dirty="0"/>
              <a:t>50 </a:t>
            </a:r>
            <a:r>
              <a:rPr lang="en-US" dirty="0"/>
              <a:t>is used as an aid in developing emergency procedures.</a:t>
            </a:r>
          </a:p>
          <a:p>
            <a:r>
              <a:rPr lang="en-US" dirty="0"/>
              <a:t>It only marks lethal toxicity .</a:t>
            </a:r>
          </a:p>
          <a:p>
            <a:r>
              <a:rPr lang="en-US" dirty="0"/>
              <a:t>Tests performed for pure chemicals.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921678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C6245-9C9A-4EFD-8024-ED9910D64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</a:t>
            </a:r>
            <a:r>
              <a:rPr lang="en-US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(Median Lethal Concentration)</a:t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Concentration in mg/kg body weight causing death of 50 % of Animals Exposed)</a:t>
            </a:r>
            <a:endParaRPr lang="en-IN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9C8E8-C440-438D-85E7-C3AB329B6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Concentration of Chemical in water or some time in air.</a:t>
            </a:r>
          </a:p>
          <a:p>
            <a:r>
              <a:rPr lang="en-US" dirty="0"/>
              <a:t>Used for toxicity study of Aquatic animals.</a:t>
            </a:r>
          </a:p>
          <a:p>
            <a:r>
              <a:rPr lang="en-US" dirty="0"/>
              <a:t>In daphnia, Paramecium toxicity testing is carried for 4 hours.</a:t>
            </a:r>
          </a:p>
          <a:p>
            <a:r>
              <a:rPr lang="en-US" dirty="0"/>
              <a:t>For invertebrates and fishes studied for 96 hrs.</a:t>
            </a:r>
          </a:p>
          <a:p>
            <a:r>
              <a:rPr lang="en-US" dirty="0"/>
              <a:t>Aquatic animals are extensively used as experimental animals for toxicity studies.</a:t>
            </a:r>
          </a:p>
          <a:p>
            <a:r>
              <a:rPr lang="en-US" dirty="0"/>
              <a:t>Drugs discovery for the oceans in being increased.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586196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B079E-7DC7-4530-A47B-2BF46F130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548499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</a:t>
            </a:r>
            <a:r>
              <a:rPr lang="en-US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(Therapeutic Dose)</a:t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amount of dose of drug that produces a therapeutic response or desired effects.)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BF7C1-0BD7-4DE2-96C4-C58846827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852365"/>
            <a:ext cx="9601196" cy="43693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Important to predetermine therapeutic dose.</a:t>
            </a:r>
          </a:p>
          <a:p>
            <a:r>
              <a:rPr lang="en-US" dirty="0"/>
              <a:t>Lowest level of drug that should show clinically significant response.</a:t>
            </a:r>
          </a:p>
          <a:p>
            <a:r>
              <a:rPr lang="en-US" dirty="0"/>
              <a:t>It should be between minimum effective dose (MED)and maximum tolerated dose (MTD).</a:t>
            </a:r>
          </a:p>
          <a:p>
            <a:r>
              <a:rPr lang="en-US" dirty="0"/>
              <a:t>If large difference between MED and MTD then drug has large therapeutic window.</a:t>
            </a:r>
          </a:p>
          <a:p>
            <a:r>
              <a:rPr lang="en-US" dirty="0"/>
              <a:t>LD</a:t>
            </a:r>
            <a:r>
              <a:rPr lang="en-US" baseline="-25000" dirty="0"/>
              <a:t>50</a:t>
            </a:r>
            <a:r>
              <a:rPr lang="en-US" dirty="0"/>
              <a:t> gives safety margin of drugs. Usually it is calculated with ED value .</a:t>
            </a:r>
          </a:p>
          <a:p>
            <a:r>
              <a:rPr lang="en-IN" dirty="0"/>
              <a:t>The ratio of LD</a:t>
            </a:r>
            <a:r>
              <a:rPr lang="en-IN" baseline="-25000" dirty="0"/>
              <a:t>50</a:t>
            </a:r>
            <a:r>
              <a:rPr lang="en-IN" dirty="0"/>
              <a:t>/ED</a:t>
            </a:r>
            <a:r>
              <a:rPr lang="en-IN" baseline="-25000" dirty="0"/>
              <a:t>50</a:t>
            </a:r>
            <a:r>
              <a:rPr lang="en-IN" dirty="0"/>
              <a:t> provides greater margin of safety called </a:t>
            </a:r>
          </a:p>
          <a:p>
            <a:pPr marL="0" indent="0">
              <a:buNone/>
            </a:pPr>
            <a:r>
              <a:rPr lang="en-IN" b="1" dirty="0">
                <a:solidFill>
                  <a:srgbClr val="FF0000"/>
                </a:solidFill>
              </a:rPr>
              <a:t>        “Therapeutic Index”</a:t>
            </a:r>
            <a:r>
              <a:rPr lang="en-IN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Threshold Dose </a:t>
            </a:r>
            <a:r>
              <a:rPr lang="en-US" dirty="0"/>
              <a:t>: Lowest amount or exposure level of a toxic substance at which a specified and measurable effect manifests.</a:t>
            </a:r>
            <a:br>
              <a:rPr lang="en-US" dirty="0"/>
            </a:b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90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78960-69B9-4153-8E4E-E5F0DDDF0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595633"/>
            <a:ext cx="9601196" cy="1303867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effective dose, Toxic dose</a:t>
            </a:r>
            <a:endParaRPr lang="en-IN" sz="3600" b="1" dirty="0"/>
          </a:p>
        </p:txBody>
      </p:sp>
      <p:pic>
        <p:nvPicPr>
          <p:cNvPr id="4" name="Content Placeholder 3" descr="ToxTutor - Dose Estimates of Toxic Effects">
            <a:extLst>
              <a:ext uri="{FF2B5EF4-FFF2-40B4-BE49-F238E27FC236}">
                <a16:creationId xmlns:a16="http://schemas.microsoft.com/office/drawing/2014/main" id="{71A45EB7-7C4D-49F7-B754-91FE866712D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107" y="1819373"/>
            <a:ext cx="10397765" cy="4442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42312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42EC3-21E1-48C7-B437-DE7AA3EF5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652194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Dose- Response relationship</a:t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pic>
        <p:nvPicPr>
          <p:cNvPr id="1026" name="Picture 2" descr="SOME BASIC CONCEPTS &#10;DOSE – amount of drug administered in the patient &#10;E.G If 500 mg of paracetamol is taken dose is 500m...">
            <a:extLst>
              <a:ext uri="{FF2B5EF4-FFF2-40B4-BE49-F238E27FC236}">
                <a16:creationId xmlns:a16="http://schemas.microsoft.com/office/drawing/2014/main" id="{D830520D-A808-4112-BCA9-9ED8A681A77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865" y="1492405"/>
            <a:ext cx="9238269" cy="471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212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E8C6-CE01-4292-B63D-D209EEA6CA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2915" y="0"/>
            <a:ext cx="9144000" cy="23876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Principles of Toxicology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55C65-5282-48C2-B791-516D15967A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9235" y="2387600"/>
            <a:ext cx="8033923" cy="3598421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en-US" dirty="0"/>
              <a:t>Measurements of toxicity is very complex.</a:t>
            </a:r>
          </a:p>
          <a:p>
            <a:pPr marL="457200" indent="-457200" algn="just">
              <a:buAutoNum type="arabicPeriod"/>
            </a:pPr>
            <a:r>
              <a:rPr lang="en-US" dirty="0"/>
              <a:t>Toxicity may be acute or chronic.</a:t>
            </a:r>
          </a:p>
          <a:p>
            <a:pPr marL="457200" indent="-457200" algn="just">
              <a:buAutoNum type="arabicPeriod"/>
            </a:pPr>
            <a:r>
              <a:rPr lang="en-US" dirty="0"/>
              <a:t>Toxicity depends on age, gender, diet, health, and surrounding environment.</a:t>
            </a:r>
          </a:p>
          <a:p>
            <a:pPr marL="457200" indent="-457200" algn="just">
              <a:buAutoNum type="arabicPeriod"/>
            </a:pPr>
            <a:r>
              <a:rPr lang="en-US" dirty="0"/>
              <a:t>Toxicity is nothing but the measurement of toxic response.</a:t>
            </a:r>
          </a:p>
          <a:p>
            <a:pPr marL="457200" indent="-457200" algn="just">
              <a:buAutoNum type="arabicPeriod"/>
            </a:pPr>
            <a:r>
              <a:rPr lang="en-IN" dirty="0"/>
              <a:t>Route of exposure is determined.</a:t>
            </a:r>
          </a:p>
        </p:txBody>
      </p:sp>
    </p:spTree>
    <p:extLst>
      <p:ext uri="{BB962C8B-B14F-4D97-AF65-F5344CB8AC3E}">
        <p14:creationId xmlns:p14="http://schemas.microsoft.com/office/powerpoint/2010/main" val="7402532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FD4D4-7C88-40F9-B955-3EFFECAF8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63334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Dose- Response Curve</a:t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pic>
        <p:nvPicPr>
          <p:cNvPr id="4" name="Content Placeholder 3" descr="Exposure effects explained | 2019-02-01 | ISHN">
            <a:extLst>
              <a:ext uri="{FF2B5EF4-FFF2-40B4-BE49-F238E27FC236}">
                <a16:creationId xmlns:a16="http://schemas.microsoft.com/office/drawing/2014/main" id="{35608219-608B-406A-8AA3-EFAF4B6885F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66" y="1564849"/>
            <a:ext cx="10605155" cy="5024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09681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A8CF6-5850-46AF-BE9E-CF1C0B67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Dose- Response relationship</a:t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pic>
        <p:nvPicPr>
          <p:cNvPr id="4" name="Content Placeholder 3" descr="How to Derive Derived No-Effect Level (DNEL)">
            <a:extLst>
              <a:ext uri="{FF2B5EF4-FFF2-40B4-BE49-F238E27FC236}">
                <a16:creationId xmlns:a16="http://schemas.microsoft.com/office/drawing/2014/main" id="{C5101C8F-CDA3-475A-AC8B-128E2835996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46" y="1809946"/>
            <a:ext cx="10001052" cy="42703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2156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0F6C5-8CF3-4671-99E3-152BEE46B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Therapeutic Index</a:t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DF055-6F31-438C-AD7F-CACFC1E1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010176"/>
            <a:ext cx="9601196" cy="4220941"/>
          </a:xfrm>
        </p:spPr>
        <p:txBody>
          <a:bodyPr>
            <a:normAutofit/>
          </a:bodyPr>
          <a:lstStyle/>
          <a:p>
            <a:r>
              <a:rPr lang="en-US" dirty="0"/>
              <a:t>Amount of therapeutic drug necessary to cause therapeutic effect.</a:t>
            </a:r>
          </a:p>
          <a:p>
            <a:r>
              <a:rPr lang="en-US" dirty="0"/>
              <a:t>It is range of dose between efficacy &amp; Toxicity.</a:t>
            </a:r>
          </a:p>
          <a:p>
            <a:r>
              <a:rPr lang="en-US" dirty="0"/>
              <a:t>Helps to generate optimum therapeutic value without side effects.</a:t>
            </a:r>
          </a:p>
          <a:p>
            <a:r>
              <a:rPr lang="en-US" dirty="0"/>
              <a:t>In therapeutic index TD</a:t>
            </a:r>
            <a:r>
              <a:rPr lang="en-US" baseline="-25000" dirty="0"/>
              <a:t>50 </a:t>
            </a:r>
            <a:r>
              <a:rPr lang="en-US" dirty="0"/>
              <a:t>drug responsible to cause toxic effects.</a:t>
            </a:r>
          </a:p>
          <a:p>
            <a:r>
              <a:rPr lang="en-US" dirty="0"/>
              <a:t>ED</a:t>
            </a:r>
            <a:r>
              <a:rPr lang="en-US" baseline="-25000" dirty="0"/>
              <a:t>50 </a:t>
            </a:r>
            <a:r>
              <a:rPr lang="en-US" dirty="0"/>
              <a:t>drugs that give maximum pharmacological effects.</a:t>
            </a:r>
          </a:p>
          <a:p>
            <a:r>
              <a:rPr lang="en-US" dirty="0"/>
              <a:t>Therapeutic index for animals= LD</a:t>
            </a:r>
            <a:r>
              <a:rPr lang="en-US" baseline="-25000" dirty="0"/>
              <a:t>50</a:t>
            </a:r>
            <a:r>
              <a:rPr lang="en-US" dirty="0"/>
              <a:t>/ED</a:t>
            </a:r>
            <a:r>
              <a:rPr lang="en-US" baseline="-25000" dirty="0"/>
              <a:t>50</a:t>
            </a:r>
            <a:r>
              <a:rPr lang="en-US" dirty="0"/>
              <a:t> </a:t>
            </a:r>
          </a:p>
          <a:p>
            <a:r>
              <a:rPr lang="en-US" dirty="0"/>
              <a:t>Therapeutic index for humans = TD</a:t>
            </a:r>
            <a:r>
              <a:rPr lang="en-US" baseline="-25000" dirty="0"/>
              <a:t>50</a:t>
            </a:r>
            <a:r>
              <a:rPr lang="en-US" dirty="0"/>
              <a:t>/ED</a:t>
            </a:r>
            <a:r>
              <a:rPr lang="en-US" baseline="-25000" dirty="0"/>
              <a:t>50 </a:t>
            </a:r>
            <a:endParaRPr lang="en-US" dirty="0"/>
          </a:p>
          <a:p>
            <a:endParaRPr lang="en-US" baseline="-25000" dirty="0"/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82144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13BFD-127E-497F-AA12-881BF06BA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330198"/>
            <a:ext cx="9601196" cy="1303867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 of Safety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6E662-90A0-454A-9CC1-01016B28E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338606"/>
            <a:ext cx="9601196" cy="5189196"/>
          </a:xfrm>
        </p:spPr>
        <p:txBody>
          <a:bodyPr>
            <a:normAutofit fontScale="47500" lnSpcReduction="20000"/>
          </a:bodyPr>
          <a:lstStyle/>
          <a:p>
            <a:r>
              <a:rPr lang="en-US" sz="5000" dirty="0"/>
              <a:t>The </a:t>
            </a:r>
            <a:r>
              <a:rPr lang="en-US" sz="5000" b="1" dirty="0"/>
              <a:t>Margin of Safety</a:t>
            </a:r>
            <a:r>
              <a:rPr lang="en-US" sz="5000" dirty="0"/>
              <a:t> ( MOS ) is usually calculated as the ratio of the toxic dose to 1% of the population (TD01) to the dose that is 99% effective to the population ( ED99 ). ... Although more patients may benefit from higher doses , that is offset by the probability that toxicity will occur.</a:t>
            </a:r>
          </a:p>
          <a:p>
            <a:r>
              <a:rPr lang="en-US" sz="5000" dirty="0"/>
              <a:t>Margin of exposure</a:t>
            </a:r>
          </a:p>
          <a:p>
            <a:r>
              <a:rPr lang="en-US" sz="5000" dirty="0"/>
              <a:t>MOE = NOAEL/Estimated Exposure Dose.</a:t>
            </a:r>
          </a:p>
          <a:p>
            <a:r>
              <a:rPr lang="en-US" sz="5000" dirty="0"/>
              <a:t>Unit of NOAEL: mg/kg </a:t>
            </a:r>
            <a:r>
              <a:rPr lang="en-US" sz="5000" dirty="0" err="1"/>
              <a:t>bw</a:t>
            </a:r>
            <a:r>
              <a:rPr lang="en-US" sz="5000" dirty="0"/>
              <a:t>/day or ppm.</a:t>
            </a:r>
          </a:p>
          <a:p>
            <a:endParaRPr lang="en-US" sz="5000" dirty="0"/>
          </a:p>
          <a:p>
            <a:r>
              <a:rPr lang="en-US" sz="5000" b="1" dirty="0">
                <a:solidFill>
                  <a:srgbClr val="C00000"/>
                </a:solidFill>
              </a:rPr>
              <a:t>Margin of safety in pharmacology -</a:t>
            </a:r>
            <a:r>
              <a:rPr lang="en-US" sz="5000" dirty="0"/>
              <a:t>The </a:t>
            </a:r>
            <a:r>
              <a:rPr lang="en-US" sz="5000" b="1" dirty="0"/>
              <a:t>margin of safety</a:t>
            </a:r>
            <a:r>
              <a:rPr lang="en-US" sz="5000" dirty="0"/>
              <a:t> of a drug is a concept that tells us how safely we can use a drug for therapeutic purposes without risking too many adverse effects at the same time.</a:t>
            </a:r>
          </a:p>
          <a:p>
            <a:pPr marL="0" indent="0">
              <a:buNone/>
            </a:pPr>
            <a:br>
              <a:rPr lang="en-US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399473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PT - NST110: Advanced Toxicology PowerPoint Presentation, free ...">
            <a:extLst>
              <a:ext uri="{FF2B5EF4-FFF2-40B4-BE49-F238E27FC236}">
                <a16:creationId xmlns:a16="http://schemas.microsoft.com/office/drawing/2014/main" id="{886B62F8-7820-45EF-99BE-50E13E15D3C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69" y="499621"/>
            <a:ext cx="10803118" cy="6174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20145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4B937-ADC5-4F1E-9DA7-B6727B5B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51079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Dose translation from Animals to Humans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874CC-98D3-4A08-90C3-5BB4CC3D2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095" y="1814659"/>
            <a:ext cx="10312924" cy="406120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new drugs appropriate translation of drug doses from one animal to another become necessary.</a:t>
            </a:r>
          </a:p>
          <a:p>
            <a:r>
              <a:rPr lang="en-US" dirty="0"/>
              <a:t>The animal doses should not be extrapolated to a human equivalent dose(HED)by simple conversion based on body weight.</a:t>
            </a:r>
          </a:p>
          <a:p>
            <a:r>
              <a:rPr lang="en-US" dirty="0"/>
              <a:t>BSA (Body Surface Area) is been as normal method.</a:t>
            </a:r>
          </a:p>
          <a:p>
            <a:r>
              <a:rPr lang="en-US" dirty="0"/>
              <a:t>K</a:t>
            </a:r>
            <a:r>
              <a:rPr lang="en-US" baseline="-25000" dirty="0"/>
              <a:t>m</a:t>
            </a:r>
            <a:r>
              <a:rPr lang="en-US" dirty="0"/>
              <a:t> = body weight /BSA</a:t>
            </a:r>
          </a:p>
          <a:p>
            <a:r>
              <a:rPr lang="en-US" dirty="0"/>
              <a:t>While new drug assessment of human risk is been considered.</a:t>
            </a:r>
          </a:p>
          <a:p>
            <a:r>
              <a:rPr lang="en-US" dirty="0"/>
              <a:t>HED(mg/kg)=Animal dose (mg/kg)X(Animal K</a:t>
            </a:r>
            <a:r>
              <a:rPr lang="en-US" baseline="-25000" dirty="0"/>
              <a:t>m</a:t>
            </a:r>
            <a:r>
              <a:rPr lang="en-US" dirty="0"/>
              <a:t>/Human K</a:t>
            </a:r>
            <a:r>
              <a:rPr lang="en-US" baseline="-25000" dirty="0"/>
              <a:t>m)</a:t>
            </a:r>
            <a:endParaRPr lang="en-US" dirty="0"/>
          </a:p>
          <a:p>
            <a:r>
              <a:rPr lang="en-US" dirty="0"/>
              <a:t>Safety factor is important : Risk = Hazard x Exposure.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505831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E6A4B-155F-42E8-89F8-45885328C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terms in Toxicology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97E4C-6D82-4773-B4DB-153D6BB9E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Acceptable Daily intake (ADI)</a:t>
            </a:r>
          </a:p>
          <a:p>
            <a:r>
              <a:rPr lang="en-US" dirty="0"/>
              <a:t>Safety Factor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412505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76706-9F4A-4594-AF36-C171834D0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Organ Toxicity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F5C13-3F86-4DDB-9F88-82A004F43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Target organ</a:t>
            </a:r>
            <a:r>
              <a:rPr lang="en-US" dirty="0"/>
              <a:t> toxins are chemicals that can cause adverse effects or disease states manifested in specific </a:t>
            </a:r>
            <a:r>
              <a:rPr lang="en-US" b="1" dirty="0"/>
              <a:t>organs</a:t>
            </a:r>
            <a:r>
              <a:rPr lang="en-US" dirty="0"/>
              <a:t> of the body.</a:t>
            </a:r>
          </a:p>
          <a:p>
            <a:r>
              <a:rPr lang="en-US" dirty="0"/>
              <a:t>Toxins do not affect all </a:t>
            </a:r>
            <a:r>
              <a:rPr lang="en-US" b="1" dirty="0"/>
              <a:t>organs</a:t>
            </a:r>
            <a:r>
              <a:rPr lang="en-US" dirty="0"/>
              <a:t> in the body to the same extent due to their different cell structures.</a:t>
            </a:r>
          </a:p>
          <a:p>
            <a:r>
              <a:rPr lang="en-US" dirty="0"/>
              <a:t> is the result of alterations in cellular structure or function.</a:t>
            </a:r>
          </a:p>
          <a:p>
            <a:r>
              <a:rPr lang="en-US" dirty="0"/>
              <a:t>The </a:t>
            </a:r>
            <a:r>
              <a:rPr lang="en-US" b="1" dirty="0"/>
              <a:t>liver</a:t>
            </a:r>
            <a:r>
              <a:rPr lang="en-US" dirty="0"/>
              <a:t> is an important site for the breakdown of most metabolites in the body</a:t>
            </a:r>
          </a:p>
          <a:p>
            <a:r>
              <a:rPr lang="en-US" dirty="0"/>
              <a:t> Liver is “metabolic clearing house” of the body.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443941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F0576-8B03-4132-9A34-2C36DEA31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199708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Hepato-toxicity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8BB5C-4791-4E01-814D-13BC08526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Function of liver is storage, metabolism and biosynthesis</a:t>
            </a:r>
          </a:p>
          <a:p>
            <a:r>
              <a:rPr lang="en-US" dirty="0"/>
              <a:t>Main site of xenobiotic metabolism</a:t>
            </a:r>
          </a:p>
          <a:p>
            <a:r>
              <a:rPr lang="en-US" b="1" dirty="0">
                <a:solidFill>
                  <a:srgbClr val="002060"/>
                </a:solidFill>
              </a:rPr>
              <a:t>Susceptibility of Liver :- </a:t>
            </a:r>
            <a:r>
              <a:rPr lang="en-US" dirty="0">
                <a:solidFill>
                  <a:schemeClr val="tx1"/>
                </a:solidFill>
              </a:rPr>
              <a:t>Largest organ in body.</a:t>
            </a:r>
          </a:p>
          <a:p>
            <a:r>
              <a:rPr lang="en-US" dirty="0">
                <a:solidFill>
                  <a:schemeClr val="tx1"/>
                </a:solidFill>
              </a:rPr>
              <a:t>Target organ chemically induced injuries.</a:t>
            </a:r>
          </a:p>
          <a:p>
            <a:r>
              <a:rPr lang="en-US" dirty="0">
                <a:solidFill>
                  <a:schemeClr val="tx1"/>
                </a:solidFill>
              </a:rPr>
              <a:t>First target organ, biotransformation, detoxication, oxidative reactions.</a:t>
            </a:r>
          </a:p>
          <a:p>
            <a:r>
              <a:rPr lang="en-US" dirty="0">
                <a:solidFill>
                  <a:schemeClr val="tx1"/>
                </a:solidFill>
              </a:rPr>
              <a:t>Role of cytochrome p450 </a:t>
            </a:r>
            <a:endParaRPr lang="en-US" dirty="0">
              <a:solidFill>
                <a:srgbClr val="002060"/>
              </a:solidFill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521822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E0477-5A6E-42BB-BD02-1E1A792A8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463658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Histology of Liver</a:t>
            </a:r>
            <a:endParaRPr lang="en-IN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Liver histology: Structure, cells and characteristics | Kenhub">
            <a:extLst>
              <a:ext uri="{FF2B5EF4-FFF2-40B4-BE49-F238E27FC236}">
                <a16:creationId xmlns:a16="http://schemas.microsoft.com/office/drawing/2014/main" id="{0C0496F9-DB4E-401D-8398-E66DDE57B23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25" y="1470581"/>
            <a:ext cx="11858918" cy="53874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501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23389-6820-4D59-A49E-335DB97F0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8904" y="-913826"/>
            <a:ext cx="9144000" cy="1985244"/>
          </a:xfrm>
        </p:spPr>
        <p:txBody>
          <a:bodyPr/>
          <a:lstStyle/>
          <a:p>
            <a:r>
              <a:rPr lang="en-US" dirty="0"/>
              <a:t>Scope of toxicology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FB343C-5F1F-4185-AA4B-9E8D60FC9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0290" y="1283856"/>
            <a:ext cx="7647709" cy="5409176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en-US" dirty="0"/>
              <a:t>Clinical Toxicology</a:t>
            </a:r>
          </a:p>
          <a:p>
            <a:pPr marL="457200" indent="-457200" algn="just">
              <a:buAutoNum type="arabicPeriod"/>
            </a:pPr>
            <a:r>
              <a:rPr lang="en-US" dirty="0"/>
              <a:t>Biochemical and molecular Toxicology.</a:t>
            </a:r>
          </a:p>
          <a:p>
            <a:pPr marL="457200" indent="-457200" algn="just">
              <a:buAutoNum type="arabicPeriod"/>
            </a:pPr>
            <a:r>
              <a:rPr lang="en-US" dirty="0" err="1"/>
              <a:t>Behavioural</a:t>
            </a:r>
            <a:r>
              <a:rPr lang="en-US" dirty="0"/>
              <a:t> toxicology.</a:t>
            </a:r>
          </a:p>
          <a:p>
            <a:pPr marL="457200" indent="-457200" algn="just">
              <a:buAutoNum type="arabicPeriod"/>
            </a:pPr>
            <a:r>
              <a:rPr lang="en-US" dirty="0"/>
              <a:t>Nutritional toxicology.</a:t>
            </a:r>
          </a:p>
          <a:p>
            <a:pPr marL="457200" indent="-457200" algn="just">
              <a:buAutoNum type="arabicPeriod"/>
            </a:pPr>
            <a:r>
              <a:rPr lang="en-US" dirty="0"/>
              <a:t>Analytical toxicology</a:t>
            </a:r>
          </a:p>
          <a:p>
            <a:pPr marL="457200" indent="-457200" algn="just">
              <a:buAutoNum type="arabicPeriod"/>
            </a:pPr>
            <a:r>
              <a:rPr lang="en-US" dirty="0"/>
              <a:t>Pathological toxicology</a:t>
            </a:r>
          </a:p>
          <a:p>
            <a:pPr marL="457200" indent="-457200" algn="just">
              <a:buAutoNum type="arabicPeriod"/>
            </a:pPr>
            <a:r>
              <a:rPr lang="en-US" dirty="0"/>
              <a:t>Veterinary Toxicology</a:t>
            </a:r>
          </a:p>
          <a:p>
            <a:pPr marL="457200" indent="-457200" algn="just">
              <a:buAutoNum type="arabicPeriod"/>
            </a:pPr>
            <a:r>
              <a:rPr lang="en-US" dirty="0"/>
              <a:t>Forensic Toxicology</a:t>
            </a:r>
          </a:p>
          <a:p>
            <a:pPr marL="457200" indent="-457200" algn="just">
              <a:buAutoNum type="arabicPeriod"/>
            </a:pPr>
            <a:r>
              <a:rPr lang="en-US" dirty="0"/>
              <a:t>Regulatory  Toxicology</a:t>
            </a:r>
          </a:p>
          <a:p>
            <a:pPr marL="457200" indent="-457200" algn="just">
              <a:buAutoNum type="arabicPeriod"/>
            </a:pPr>
            <a:r>
              <a:rPr lang="en-US" dirty="0"/>
              <a:t>Environmental Toxicology.</a:t>
            </a:r>
          </a:p>
          <a:p>
            <a:pPr marL="457200" indent="-457200" algn="just">
              <a:buAutoNum type="arabicPeriod"/>
            </a:pPr>
            <a:r>
              <a:rPr lang="en-US" dirty="0"/>
              <a:t>Industrial toxicology</a:t>
            </a:r>
          </a:p>
          <a:p>
            <a:pPr marL="457200" indent="-457200" algn="just">
              <a:buAutoNum type="arabicPeriod"/>
            </a:pPr>
            <a:endParaRPr lang="en-US" dirty="0"/>
          </a:p>
          <a:p>
            <a:pPr marL="457200" indent="-457200" algn="just">
              <a:buAutoNum type="arabicPeriod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97054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61F2C-41A3-4607-BA3F-2D51053DA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Types of Liver Injury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844D5-1F8B-4DF8-B40E-85489ADB8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2556932"/>
            <a:ext cx="10501460" cy="3318936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Fatty Liver- </a:t>
            </a:r>
            <a:r>
              <a:rPr lang="en-US" b="1" dirty="0">
                <a:solidFill>
                  <a:schemeClr val="tx1"/>
                </a:solidFill>
              </a:rPr>
              <a:t>Accumulation of fat in hepatocyte.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Necrosis- </a:t>
            </a:r>
            <a:r>
              <a:rPr lang="en-US" b="1" dirty="0">
                <a:solidFill>
                  <a:schemeClr val="tx1"/>
                </a:solidFill>
              </a:rPr>
              <a:t>denigrative process leading death of cells.</a:t>
            </a:r>
          </a:p>
          <a:p>
            <a:r>
              <a:rPr lang="en-US" b="1" dirty="0">
                <a:solidFill>
                  <a:srgbClr val="002060"/>
                </a:solidFill>
              </a:rPr>
              <a:t>Apoptosis- </a:t>
            </a:r>
            <a:r>
              <a:rPr lang="en-US" b="1" dirty="0">
                <a:solidFill>
                  <a:schemeClr val="tx1"/>
                </a:solidFill>
              </a:rPr>
              <a:t>is controlled form of cell death due to oxidative stress, anoxia, radiation.</a:t>
            </a:r>
          </a:p>
          <a:p>
            <a:r>
              <a:rPr lang="en-US" b="1" dirty="0">
                <a:solidFill>
                  <a:srgbClr val="002060"/>
                </a:solidFill>
              </a:rPr>
              <a:t>Cholestasis- </a:t>
            </a:r>
            <a:r>
              <a:rPr lang="en-US" b="1" dirty="0">
                <a:solidFill>
                  <a:schemeClr val="tx1"/>
                </a:solidFill>
              </a:rPr>
              <a:t>It is the result of interference of bile flow due to blockage of bile duct.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Cirrhosis-</a:t>
            </a:r>
            <a:r>
              <a:rPr lang="en-US" b="1" dirty="0">
                <a:solidFill>
                  <a:schemeClr val="tx1"/>
                </a:solidFill>
              </a:rPr>
              <a:t> due to deposition of collagen in the liver.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Hepatitis- </a:t>
            </a:r>
            <a:r>
              <a:rPr lang="en-US" b="1" dirty="0">
                <a:solidFill>
                  <a:schemeClr val="tx1"/>
                </a:solidFill>
              </a:rPr>
              <a:t>Inflammation due to viral infection.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Oxidative stress- </a:t>
            </a:r>
            <a:r>
              <a:rPr lang="en-US" b="1" dirty="0">
                <a:solidFill>
                  <a:schemeClr val="tx1"/>
                </a:solidFill>
              </a:rPr>
              <a:t> Due to imbalance in the state of cell.</a:t>
            </a:r>
            <a:endParaRPr lang="en-IN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0915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EFDBA-DF78-41B4-B79F-11FEE2BBF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Examples of Hepatotoxicants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DDF8C-AD81-4C70-B084-AA5F3C4FA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substances cause cellular injury by activating metabolic reactions.</a:t>
            </a:r>
          </a:p>
          <a:p>
            <a:r>
              <a:rPr lang="en-US" dirty="0"/>
              <a:t>Reactive metabolites can covalently bind to cellular macromolecules cofactors, coenzymes, proteins lipids, carbohydrates.</a:t>
            </a:r>
          </a:p>
          <a:p>
            <a:r>
              <a:rPr lang="en-US" b="1" dirty="0">
                <a:solidFill>
                  <a:srgbClr val="002060"/>
                </a:solidFill>
              </a:rPr>
              <a:t>CCL</a:t>
            </a:r>
            <a:r>
              <a:rPr lang="en-US" b="1" baseline="-25000" dirty="0">
                <a:solidFill>
                  <a:srgbClr val="002060"/>
                </a:solidFill>
              </a:rPr>
              <a:t>4 </a:t>
            </a:r>
            <a:r>
              <a:rPr lang="en-US" b="1" dirty="0">
                <a:solidFill>
                  <a:srgbClr val="002060"/>
                </a:solidFill>
              </a:rPr>
              <a:t> -</a:t>
            </a:r>
            <a:r>
              <a:rPr lang="en-US" dirty="0"/>
              <a:t> Cytochrome p450 highly reactive free radicle. </a:t>
            </a:r>
          </a:p>
          <a:p>
            <a:r>
              <a:rPr lang="en-US" b="1" dirty="0">
                <a:solidFill>
                  <a:srgbClr val="002060"/>
                </a:solidFill>
              </a:rPr>
              <a:t>Acetaminophen</a:t>
            </a:r>
            <a:r>
              <a:rPr lang="en-US" dirty="0"/>
              <a:t>: commonly used as pain killer safe with therapeutic dose.</a:t>
            </a:r>
          </a:p>
          <a:p>
            <a:r>
              <a:rPr lang="en-US" dirty="0"/>
              <a:t>Over dose cause acute centrilobular necrosis can become fetal.</a:t>
            </a:r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752862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6C38D-DACE-408D-9548-31274AC5E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397670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Neurotoxicity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7B178-E987-4953-AF80-EAEC5CC0B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007909"/>
            <a:ext cx="9601196" cy="4675695"/>
          </a:xfrm>
        </p:spPr>
        <p:txBody>
          <a:bodyPr>
            <a:normAutofit fontScale="92500"/>
          </a:bodyPr>
          <a:lstStyle/>
          <a:p>
            <a:r>
              <a:rPr lang="en-US" dirty="0"/>
              <a:t>The nervous system is a highly complex part of an animal that coordinates its actions.</a:t>
            </a:r>
          </a:p>
          <a:p>
            <a:r>
              <a:rPr lang="en-US" dirty="0"/>
              <a:t>Sensory information by transmitting signals to and from different parts of its body.</a:t>
            </a:r>
          </a:p>
          <a:p>
            <a:r>
              <a:rPr lang="en-US" dirty="0"/>
              <a:t>The nervous system detects environmental changes that impact the body, then works in tandem with the endocrine system </a:t>
            </a:r>
            <a:endParaRPr lang="en-US" b="1" dirty="0"/>
          </a:p>
          <a:p>
            <a:r>
              <a:rPr lang="en-US" b="1" dirty="0"/>
              <a:t>Blood brain barrier</a:t>
            </a:r>
            <a:r>
              <a:rPr lang="en-US" dirty="0"/>
              <a:t>- N.S. is protected from adverse effect due to barriers.</a:t>
            </a:r>
          </a:p>
          <a:p>
            <a:r>
              <a:rPr lang="en-US" dirty="0"/>
              <a:t>a semipermeable membrane separating the blood from the cerebrospinal fluid.</a:t>
            </a:r>
          </a:p>
          <a:p>
            <a:r>
              <a:rPr lang="en-US" dirty="0"/>
              <a:t>constituting a barrier to the passage of cells, particles, and large molecules.</a:t>
            </a:r>
          </a:p>
          <a:p>
            <a:br>
              <a:rPr lang="en-US" dirty="0"/>
            </a:br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43824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12E6C-1E01-49D5-92E6-B1E361C05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280" y="39452"/>
            <a:ext cx="9601196" cy="1303867"/>
          </a:xfrm>
        </p:spPr>
        <p:txBody>
          <a:bodyPr/>
          <a:lstStyle/>
          <a:p>
            <a:r>
              <a:rPr lang="en-US" dirty="0"/>
              <a:t>Nervous System</a:t>
            </a:r>
            <a:endParaRPr lang="en-IN" dirty="0"/>
          </a:p>
        </p:txBody>
      </p:sp>
      <p:sp>
        <p:nvSpPr>
          <p:cNvPr id="4" name="AutoShape 2" descr="Peripheral nervous system - Queensland Brain Institute ...">
            <a:extLst>
              <a:ext uri="{FF2B5EF4-FFF2-40B4-BE49-F238E27FC236}">
                <a16:creationId xmlns:a16="http://schemas.microsoft.com/office/drawing/2014/main" id="{2BC882AF-014D-48E1-ACF7-BDA1FAE1B293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pic>
        <p:nvPicPr>
          <p:cNvPr id="1028" name="Picture 4" descr="Peripheral nervous system - Queensland Brain Institute ...">
            <a:extLst>
              <a:ext uri="{FF2B5EF4-FFF2-40B4-BE49-F238E27FC236}">
                <a16:creationId xmlns:a16="http://schemas.microsoft.com/office/drawing/2014/main" id="{73D12C46-1765-4899-84D8-25D3965AA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008" y="982132"/>
            <a:ext cx="7949742" cy="549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4191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8A1A9-C672-457F-827B-D6D35978B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353" y="330197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Structure of Human Nerve Cell</a:t>
            </a:r>
            <a:endParaRPr lang="en-IN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labeled diagram of nerve cell - Biology - TopperLearning.com ...">
            <a:extLst>
              <a:ext uri="{FF2B5EF4-FFF2-40B4-BE49-F238E27FC236}">
                <a16:creationId xmlns:a16="http://schemas.microsoft.com/office/drawing/2014/main" id="{47807398-4700-4E27-BD68-6A02C7DF0AC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58" y="1998483"/>
            <a:ext cx="9680540" cy="38773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95998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43D75-2795-4984-9295-47484EA4A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124293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Neurotoxic agents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E43E5-8973-4FE7-A9E1-32D61B2BD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178351"/>
            <a:ext cx="9601196" cy="5555356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/>
              <a:t>Chemotherapy drugs that are used to kill fast growing cells</a:t>
            </a:r>
          </a:p>
          <a:p>
            <a:r>
              <a:rPr lang="en-US" b="1" dirty="0"/>
              <a:t>Radiation</a:t>
            </a:r>
          </a:p>
          <a:p>
            <a:r>
              <a:rPr lang="en-US" b="1" dirty="0"/>
              <a:t>Drug therapies or drugs of abuse</a:t>
            </a:r>
          </a:p>
          <a:p>
            <a:r>
              <a:rPr lang="en-US" b="1" dirty="0"/>
              <a:t>Heavy metals such as mercury and lead</a:t>
            </a:r>
          </a:p>
          <a:p>
            <a:r>
              <a:rPr lang="en-US" b="1" dirty="0"/>
              <a:t>Certain foods and food additives</a:t>
            </a:r>
          </a:p>
          <a:p>
            <a:r>
              <a:rPr lang="en-US" b="1" dirty="0"/>
              <a:t>Insecticides/pesticides, Environmental pollutants.</a:t>
            </a:r>
          </a:p>
          <a:p>
            <a:r>
              <a:rPr lang="en-US" b="1" dirty="0"/>
              <a:t>Cosmetics</a:t>
            </a:r>
          </a:p>
          <a:p>
            <a:r>
              <a:rPr lang="en-US" b="1" dirty="0"/>
              <a:t>Industrial and cleaning solvents</a:t>
            </a:r>
          </a:p>
          <a:p>
            <a:r>
              <a:rPr lang="en-US" sz="3300" b="1" dirty="0"/>
              <a:t>Some examples of neurotoxic substances our environment has become polluted with and that it is difficult for people to avoid exposure to include:</a:t>
            </a:r>
          </a:p>
          <a:p>
            <a:r>
              <a:rPr lang="en-US" b="1" dirty="0"/>
              <a:t>Mercury</a:t>
            </a:r>
          </a:p>
          <a:p>
            <a:r>
              <a:rPr lang="en-US" b="1" dirty="0"/>
              <a:t>Cadmium</a:t>
            </a:r>
          </a:p>
          <a:p>
            <a:r>
              <a:rPr lang="en-US" b="1" dirty="0"/>
              <a:t>Lead</a:t>
            </a:r>
          </a:p>
          <a:p>
            <a:r>
              <a:rPr lang="en-US" b="1" dirty="0"/>
              <a:t>Insecticides</a:t>
            </a:r>
          </a:p>
          <a:p>
            <a:r>
              <a:rPr lang="en-US" b="1" dirty="0"/>
              <a:t>Solvents</a:t>
            </a:r>
          </a:p>
          <a:p>
            <a:r>
              <a:rPr lang="en-US" b="1" dirty="0"/>
              <a:t>Car exhaust</a:t>
            </a:r>
          </a:p>
          <a:p>
            <a:r>
              <a:rPr lang="en-US" b="1" dirty="0"/>
              <a:t>Chlorine</a:t>
            </a:r>
          </a:p>
          <a:p>
            <a:r>
              <a:rPr lang="en-US" b="1" dirty="0"/>
              <a:t>Formaldehyde</a:t>
            </a:r>
          </a:p>
          <a:p>
            <a:r>
              <a:rPr lang="en-US" b="1" dirty="0"/>
              <a:t>Phenol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668021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28553-D375-4D07-B48B-0C10F3FC5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286327"/>
            <a:ext cx="9601196" cy="110836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Effects of Neuro toxicity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4610E-2100-4D8D-8084-7276D119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514764"/>
            <a:ext cx="9601196" cy="534323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Paralysis or weakness in the limbs</a:t>
            </a:r>
          </a:p>
          <a:p>
            <a:r>
              <a:rPr lang="en-US" b="1" dirty="0"/>
              <a:t>Altered sensation, tingling and numbness in the limbs</a:t>
            </a:r>
          </a:p>
          <a:p>
            <a:r>
              <a:rPr lang="en-US" b="1" dirty="0"/>
              <a:t>Headache</a:t>
            </a:r>
          </a:p>
          <a:p>
            <a:r>
              <a:rPr lang="en-US" b="1" dirty="0"/>
              <a:t>Vision loss</a:t>
            </a:r>
          </a:p>
          <a:p>
            <a:r>
              <a:rPr lang="en-US" b="1" dirty="0"/>
              <a:t>Loss of memory and cognitive function</a:t>
            </a:r>
          </a:p>
          <a:p>
            <a:r>
              <a:rPr lang="en-US" b="1" dirty="0"/>
              <a:t>Uncontrollable obsessive and/or compulsive behavior</a:t>
            </a:r>
          </a:p>
          <a:p>
            <a:r>
              <a:rPr lang="en-US" b="1" dirty="0"/>
              <a:t>Behavioral problems</a:t>
            </a:r>
          </a:p>
          <a:p>
            <a:r>
              <a:rPr lang="en-US" b="1" dirty="0"/>
              <a:t>Sexual dysfunction</a:t>
            </a:r>
          </a:p>
          <a:p>
            <a:r>
              <a:rPr lang="en-US" b="1" dirty="0"/>
              <a:t>Depression</a:t>
            </a:r>
          </a:p>
          <a:p>
            <a:r>
              <a:rPr lang="en-US" b="1" dirty="0"/>
              <a:t>Loss of circulation</a:t>
            </a:r>
          </a:p>
          <a:p>
            <a:r>
              <a:rPr lang="en-US" b="1" dirty="0"/>
              <a:t>Imbalance</a:t>
            </a:r>
          </a:p>
          <a:p>
            <a:r>
              <a:rPr lang="en-US" b="1" dirty="0"/>
              <a:t>Flu-like symptoms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340939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3FAF8-2E73-4FE4-AA72-B7DF282D1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Examples of Neurotoxicant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47F90-5403-4016-8361-CAF10B6B1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Occupational Exposure for variety of compounds.</a:t>
            </a:r>
          </a:p>
          <a:p>
            <a:r>
              <a:rPr lang="en-US" dirty="0"/>
              <a:t>Neurotoxicants are substances capable of causing adverse effects in the central and peripheral nervous system, and in sense organs.</a:t>
            </a:r>
          </a:p>
          <a:p>
            <a:r>
              <a:rPr lang="en-US" dirty="0"/>
              <a:t>These effects include narcosis, nausea, dizziness, vertigo, irritability, euphoria, movement coordination problems, impaired memory and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IN" dirty="0"/>
              <a:t>Neurodegenerative diseases like </a:t>
            </a:r>
            <a:r>
              <a:rPr lang="en-IN" dirty="0" err="1"/>
              <a:t>Alzheimer"s</a:t>
            </a:r>
            <a:r>
              <a:rPr lang="en-IN" dirty="0"/>
              <a:t> disease. Some neurotoxic effects may be reversible (e.g. narcosis, nausea, dizziness, vertigo) and others may be irreversible (e.g. neurodegenerative diseases).</a:t>
            </a:r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065375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3E498-4904-41C8-AB4C-F95DDDD24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463658"/>
            <a:ext cx="9601196" cy="1303867"/>
          </a:xfrm>
        </p:spPr>
        <p:txBody>
          <a:bodyPr/>
          <a:lstStyle/>
          <a:p>
            <a:r>
              <a:rPr lang="en-US" dirty="0"/>
              <a:t>Alzheimer’s Disease </a:t>
            </a:r>
            <a:endParaRPr lang="en-IN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3D1F21B-3352-4975-990C-671E554CF34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241" y="1498863"/>
            <a:ext cx="9756743" cy="4807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14213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123B-DCF7-4EAE-AFBB-A180E1A2B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341109"/>
            <a:ext cx="9601196" cy="1303867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Nephrotoxicity</a:t>
            </a:r>
            <a:endParaRPr lang="en-IN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Nephron | Introduction, Structure and Function">
            <a:extLst>
              <a:ext uri="{FF2B5EF4-FFF2-40B4-BE49-F238E27FC236}">
                <a16:creationId xmlns:a16="http://schemas.microsoft.com/office/drawing/2014/main" id="{5BBFC70B-67D7-4D3B-9F8F-F5700E425E6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78" y="1447015"/>
            <a:ext cx="10444899" cy="4831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7591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869B7-18B8-4176-A0FC-6C1D07638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  <a:latin typeface="Arial Black" panose="020B0A04020102020204" pitchFamily="34" charset="0"/>
              </a:rPr>
              <a:t>Divisions of Toxicology</a:t>
            </a:r>
            <a:endParaRPr lang="en-IN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C2114-7F95-429F-9047-AAED3B311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297" y="1253331"/>
            <a:ext cx="10515600" cy="548522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A. Modes of toxic action.</a:t>
            </a:r>
          </a:p>
          <a:p>
            <a:pPr lvl="1"/>
            <a:r>
              <a:rPr lang="en-US" dirty="0"/>
              <a:t>Systemic Toxicity – </a:t>
            </a:r>
            <a:r>
              <a:rPr lang="en-US" dirty="0">
                <a:solidFill>
                  <a:srgbClr val="002060"/>
                </a:solidFill>
              </a:rPr>
              <a:t>Effects of toxins on entire body</a:t>
            </a:r>
          </a:p>
          <a:p>
            <a:pPr lvl="1"/>
            <a:r>
              <a:rPr lang="en-US" dirty="0"/>
              <a:t>Organ Toxicity – </a:t>
            </a:r>
            <a:r>
              <a:rPr lang="en-US" dirty="0">
                <a:solidFill>
                  <a:srgbClr val="002060"/>
                </a:solidFill>
              </a:rPr>
              <a:t>Effects of toxins on organ structure &amp; function.</a:t>
            </a:r>
            <a:endParaRPr lang="en-US" dirty="0"/>
          </a:p>
          <a:p>
            <a:r>
              <a:rPr lang="en-US" dirty="0"/>
              <a:t>Measurement of Toxicants and Toxicity – 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Action of toxicant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Level of toxicity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Nature of toxicant</a:t>
            </a:r>
          </a:p>
          <a:p>
            <a:r>
              <a:rPr lang="en-US" dirty="0"/>
              <a:t>Applied toxicology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Toxicity testing- Acute , Chronic, Mechanism, Effects on Biological Organism.</a:t>
            </a:r>
          </a:p>
          <a:p>
            <a:r>
              <a:rPr lang="en-US" dirty="0"/>
              <a:t>Nature of chemical agents.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Agricultural Chemicals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Clinical Drugs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Drugs of Abuse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Food Additives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Industrial Chemicals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Therapeutic Drugs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Naturally occurring substances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306291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E1E9F-F97F-4F3E-82FB-351DF6798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Susceptibility of Kidney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80968-D6C9-4523-93D0-40EEF298E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Site selective injury.</a:t>
            </a:r>
          </a:p>
          <a:p>
            <a:r>
              <a:rPr lang="en-US" dirty="0"/>
              <a:t>Glomerular Injury.</a:t>
            </a:r>
          </a:p>
          <a:p>
            <a:r>
              <a:rPr lang="en-US" dirty="0"/>
              <a:t>Proximal tubular Injury</a:t>
            </a:r>
          </a:p>
          <a:p>
            <a:r>
              <a:rPr lang="en-US" dirty="0"/>
              <a:t>Loop of </a:t>
            </a:r>
            <a:r>
              <a:rPr lang="en-US" dirty="0" err="1"/>
              <a:t>Henely</a:t>
            </a:r>
            <a:r>
              <a:rPr lang="en-US" dirty="0"/>
              <a:t> Injury</a:t>
            </a:r>
          </a:p>
          <a:p>
            <a:r>
              <a:rPr lang="en-US" dirty="0"/>
              <a:t>Distal tubule and collecting duct injury</a:t>
            </a:r>
          </a:p>
          <a:p>
            <a:r>
              <a:rPr lang="en-US" dirty="0"/>
              <a:t>Papillary Injury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030614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4AF48-0D92-4ADC-8EFD-D5733CBAB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28518" y="405646"/>
            <a:ext cx="17628341" cy="2398678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91BC7-4A33-4CA5-A7BF-77F922108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Mechanisms of Nephrotoxicity&#10;OUTER MEDULLA&#10;INNER MEDULLA&#10;CORTEX&#10;ACUTE PRE-RENAL&#10;FAILURE&#10;AMPHOTERICIN,&#10;ANTIHYPERTENSIVES,&#10;D...">
            <a:extLst>
              <a:ext uri="{FF2B5EF4-FFF2-40B4-BE49-F238E27FC236}">
                <a16:creationId xmlns:a16="http://schemas.microsoft.com/office/drawing/2014/main" id="{D2F6E505-7704-4327-B03B-3DFB92A9A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31" y="204281"/>
            <a:ext cx="11157625" cy="623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6266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E3624-5B17-4F0C-86EB-D9670D762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Types of </a:t>
            </a:r>
            <a:r>
              <a:rPr lang="en-US" b="1" dirty="0" err="1">
                <a:solidFill>
                  <a:srgbClr val="FF0000"/>
                </a:solidFill>
              </a:rPr>
              <a:t>Nephrotoxicant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5BE95-9A5A-4B12-B790-D2C6D3F5C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Heavy metals</a:t>
            </a:r>
          </a:p>
          <a:p>
            <a:r>
              <a:rPr lang="en-US" dirty="0" err="1"/>
              <a:t>Chloraform</a:t>
            </a:r>
            <a:endParaRPr lang="en-US" dirty="0"/>
          </a:p>
          <a:p>
            <a:r>
              <a:rPr lang="en-US" dirty="0"/>
              <a:t>Fungi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699403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91B1A-3A58-4BD4-A88B-48BE0867B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Nephrotoxicity and Agents responsible&#10; Nephrotoxic injury is damage to one or both kidenys&#10;that result from exposure to a...">
            <a:extLst>
              <a:ext uri="{FF2B5EF4-FFF2-40B4-BE49-F238E27FC236}">
                <a16:creationId xmlns:a16="http://schemas.microsoft.com/office/drawing/2014/main" id="{AEF6D922-4CB8-49B7-BE68-F84D124AC8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97" y="763571"/>
            <a:ext cx="10708849" cy="555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8733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12477-107F-470E-85C5-A57964DBD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Common Drugs leading to&#10;Nephrotoxicity&#10; Antibiotics:&#10; Aminoglycoside, Vancomycin&#10; Anti Fungals&#10; Amphotericin B&#10; Immun...">
            <a:extLst>
              <a:ext uri="{FF2B5EF4-FFF2-40B4-BE49-F238E27FC236}">
                <a16:creationId xmlns:a16="http://schemas.microsoft.com/office/drawing/2014/main" id="{42D27629-C2EC-493C-985D-1E859961D2D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84" y="565609"/>
            <a:ext cx="10727703" cy="530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7200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F7CFA-DB1D-4CA6-BD5F-CF7F65D3E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Regulatory Toxicology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C46FD-C73F-4484-9014-C0AB36825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OCED guidelines for testing of chemicals 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1.Physical &amp; Chemical properties</a:t>
            </a:r>
          </a:p>
          <a:p>
            <a:r>
              <a:rPr lang="en-US" b="1" dirty="0">
                <a:solidFill>
                  <a:schemeClr val="tx1"/>
                </a:solidFill>
              </a:rPr>
              <a:t>2. Effect on biotic system.</a:t>
            </a:r>
          </a:p>
          <a:p>
            <a:r>
              <a:rPr lang="en-US" b="1" dirty="0">
                <a:solidFill>
                  <a:schemeClr val="tx1"/>
                </a:solidFill>
              </a:rPr>
              <a:t>3. Degradation &amp; Accumulation.</a:t>
            </a:r>
          </a:p>
          <a:p>
            <a:r>
              <a:rPr lang="en-US" b="1" dirty="0">
                <a:solidFill>
                  <a:schemeClr val="tx1"/>
                </a:solidFill>
              </a:rPr>
              <a:t>4. Health effects.</a:t>
            </a:r>
          </a:p>
          <a:p>
            <a:r>
              <a:rPr lang="en-US" b="1" dirty="0">
                <a:solidFill>
                  <a:schemeClr val="tx1"/>
                </a:solidFill>
              </a:rPr>
              <a:t>5. Other test Guideline's.</a:t>
            </a:r>
            <a:endParaRPr lang="en-IN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72104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8C86E-B924-4889-B315-1F16BF97E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CPCSEA&#10;Committee for the Purpose of Control and Supervision&#10;of Experiments on Animals (CPCSEA)&#10;Statutory body formed by ...">
            <a:extLst>
              <a:ext uri="{FF2B5EF4-FFF2-40B4-BE49-F238E27FC236}">
                <a16:creationId xmlns:a16="http://schemas.microsoft.com/office/drawing/2014/main" id="{FA859C36-33B4-4F14-B03E-5310EB85BB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33" y="609166"/>
            <a:ext cx="11019933" cy="563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6237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215F8-F7D5-4F61-B78F-DB96A853B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CPCSEA&#10;National level expert committee to scrutinize and approve&#10;the research projects conducted using animals.&#10;Introduc...">
            <a:extLst>
              <a:ext uri="{FF2B5EF4-FFF2-40B4-BE49-F238E27FC236}">
                <a16:creationId xmlns:a16="http://schemas.microsoft.com/office/drawing/2014/main" id="{9E29F19A-4B55-4B07-885D-EB08FD963C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08" y="546755"/>
            <a:ext cx="10953947" cy="596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4318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39F86-7118-4A02-AC69-CA0C116EC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CPCSEA&#10;Goals:&#10;To promote the humane care of animals used in&#10;research.&#10;To provide specifications that will enhance animal...">
            <a:extLst>
              <a:ext uri="{FF2B5EF4-FFF2-40B4-BE49-F238E27FC236}">
                <a16:creationId xmlns:a16="http://schemas.microsoft.com/office/drawing/2014/main" id="{49A0B7E4-DE37-45E1-B292-EB4AC8646EB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02" y="339365"/>
            <a:ext cx="10689996" cy="278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Main Activities&#10; Registration of establishments&#10; for experiments on animals&#10; for Breeding of animals&#10; Approval of Anim...">
            <a:extLst>
              <a:ext uri="{FF2B5EF4-FFF2-40B4-BE49-F238E27FC236}">
                <a16:creationId xmlns:a16="http://schemas.microsoft.com/office/drawing/2014/main" id="{413D70CD-F83B-496E-8358-A2473ACD1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02" y="2928766"/>
            <a:ext cx="10558020" cy="391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7935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2BE7D-11EA-42B9-A116-8A4B7C1B4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CPCSEA&#10;This committee is composed of&#10;Members of the scientific community&#10;Regulatory authorities&#10;Animal activists.&#10;The ...">
            <a:extLst>
              <a:ext uri="{FF2B5EF4-FFF2-40B4-BE49-F238E27FC236}">
                <a16:creationId xmlns:a16="http://schemas.microsoft.com/office/drawing/2014/main" id="{3EE6523C-0DA1-481C-BF37-4E26A206974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08" y="735291"/>
            <a:ext cx="11001081" cy="554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98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3F9CE-8835-4F4B-9DE8-C6647E933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 descr="There are various types of toxicology as&#10;outlined below:&#10; Analytical toxicology&#10; Applied toxicology&#10; Clinical toxicolog...">
            <a:extLst>
              <a:ext uri="{FF2B5EF4-FFF2-40B4-BE49-F238E27FC236}">
                <a16:creationId xmlns:a16="http://schemas.microsoft.com/office/drawing/2014/main" id="{5253D584-47CA-4B40-9E3A-A2F5002518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77" y="113122"/>
            <a:ext cx="11802359" cy="674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46797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9036-6594-4DB1-A7D3-B812B5801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8" name="Picture 2" descr="Ministry of&#10;Environment and&#10;Forests&#10;(Animal welfare)&#10;CPCSEA&#10;IAEC IBSC/IBC&#10;IAEC:Institutional animals ethical committee&#10;IBS...">
            <a:extLst>
              <a:ext uri="{FF2B5EF4-FFF2-40B4-BE49-F238E27FC236}">
                <a16:creationId xmlns:a16="http://schemas.microsoft.com/office/drawing/2014/main" id="{8FB73763-59E6-4188-9323-C4BCDFDBEC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90" y="235670"/>
            <a:ext cx="11123628" cy="616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6640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7D3C7-C6DB-46B1-BA00-E5EECE66F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CPCSEA and IAEC&#10;Role of CPCSEA is to monitor animal experiments&#10;through ethics committees set up in institutions(IAEC)&#10;C...">
            <a:extLst>
              <a:ext uri="{FF2B5EF4-FFF2-40B4-BE49-F238E27FC236}">
                <a16:creationId xmlns:a16="http://schemas.microsoft.com/office/drawing/2014/main" id="{0EB30F76-11E7-4B22-997F-73AA85D97E0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53" y="735291"/>
            <a:ext cx="11255603" cy="581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79451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384FE-A8FB-4BA8-96DF-8C094B991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IAEC composition&#10; --A Biological Scientist.&#10; --Two Scientists from different bio disciplines.&#10; --A Veterinarian involve...">
            <a:extLst>
              <a:ext uri="{FF2B5EF4-FFF2-40B4-BE49-F238E27FC236}">
                <a16:creationId xmlns:a16="http://schemas.microsoft.com/office/drawing/2014/main" id="{FC09D574-0169-49C7-92D6-8A4A55DAA1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13" y="700383"/>
            <a:ext cx="11180190" cy="596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20880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B1B3-4185-4338-92FC-3BD78BDF2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8" name="Picture 2" descr="Animal procurement and tranportation&#10;Procurement of animals done from established&#10;commercial animal vendors.&#10;During tran...">
            <a:extLst>
              <a:ext uri="{FF2B5EF4-FFF2-40B4-BE49-F238E27FC236}">
                <a16:creationId xmlns:a16="http://schemas.microsoft.com/office/drawing/2014/main" id="{B68A91B1-F942-4E2B-9FAD-9EBA85119CF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94" y="509047"/>
            <a:ext cx="11208470" cy="597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55650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A171-7362-4AFC-ACAF-B8CC33F94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4" descr="Experimental area:&#10;Experiments should be carried out in a separate area&#10;away from the place where they are housed.&#10;Separ...">
            <a:extLst>
              <a:ext uri="{FF2B5EF4-FFF2-40B4-BE49-F238E27FC236}">
                <a16:creationId xmlns:a16="http://schemas.microsoft.com/office/drawing/2014/main" id="{1B0948A2-B24E-416D-A610-0AFE59BE99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81" y="499621"/>
            <a:ext cx="11001081" cy="592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8461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5561C-A445-4186-84F3-5A7942301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320512"/>
            <a:ext cx="9601196" cy="1965488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5122" name="Picture 2" descr="Physical facilities&#10;Building materials Durable, moisture- proof, fire resistant&#10;and pest resistant&#10;Corridor(s) Wide enough...">
            <a:extLst>
              <a:ext uri="{FF2B5EF4-FFF2-40B4-BE49-F238E27FC236}">
                <a16:creationId xmlns:a16="http://schemas.microsoft.com/office/drawing/2014/main" id="{BD9DEBB0-026B-4D2A-AEA1-958EBF460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14" y="452487"/>
            <a:ext cx="11293312" cy="623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3994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9484E-6820-48B6-8C47-107492A2B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67336-FF77-44B2-BEE3-601048926A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Picture 4" descr="Environment&#10;Temperature&#10;Humidity control&#10;between 18-29o&#10;C&#10;range of 30-70%&#10;Ventilation designed with 12-15 air cycles per&#10;h...">
            <a:extLst>
              <a:ext uri="{FF2B5EF4-FFF2-40B4-BE49-F238E27FC236}">
                <a16:creationId xmlns:a16="http://schemas.microsoft.com/office/drawing/2014/main" id="{E22EC024-34D3-445C-B16B-A21E9F525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60" y="377073"/>
            <a:ext cx="11368726" cy="611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9918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55E9D-F819-4AC3-8E50-4B0149B6F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53907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Animal Models used in Regulatory Toxicology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417D3-8483-4C6B-9443-3F4E9734E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102177"/>
            <a:ext cx="9601196" cy="421675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Animal model : Animal studies that the ranges of values of key parameters of the diseases.</a:t>
            </a:r>
          </a:p>
          <a:p>
            <a:r>
              <a:rPr lang="en-US" dirty="0"/>
              <a:t>It help to measure quality assurance and Quality Control.</a:t>
            </a:r>
          </a:p>
          <a:p>
            <a:r>
              <a:rPr lang="en-US" dirty="0"/>
              <a:t>Help it to create educational activity, to gain knowledge for basic understanding.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Animal Models are classified </a:t>
            </a:r>
          </a:p>
          <a:p>
            <a:pPr marL="0" indent="0">
              <a:buNone/>
            </a:pPr>
            <a:r>
              <a:rPr lang="en-US" dirty="0"/>
              <a:t>1. </a:t>
            </a:r>
            <a:r>
              <a:rPr lang="en-US" b="1" dirty="0"/>
              <a:t>Experimental </a:t>
            </a:r>
            <a:r>
              <a:rPr lang="en-US" dirty="0"/>
              <a:t>– Used in an experiment to introduce condition that mimic a human disease.</a:t>
            </a:r>
          </a:p>
          <a:p>
            <a:pPr marL="0" indent="0">
              <a:buNone/>
            </a:pPr>
            <a:r>
              <a:rPr lang="en-IN" dirty="0"/>
              <a:t>2. </a:t>
            </a:r>
            <a:r>
              <a:rPr lang="en-IN" b="1" dirty="0"/>
              <a:t>Negative</a:t>
            </a:r>
            <a:r>
              <a:rPr lang="en-IN" dirty="0"/>
              <a:t> – particular condition cannot be produced therefore studies to better understand the reason of protective effects.</a:t>
            </a:r>
          </a:p>
          <a:p>
            <a:pPr marL="0" indent="0">
              <a:buNone/>
            </a:pPr>
            <a:r>
              <a:rPr lang="en-IN" dirty="0"/>
              <a:t>3. </a:t>
            </a:r>
            <a:r>
              <a:rPr lang="en-IN" b="1" dirty="0"/>
              <a:t>Spontaneous</a:t>
            </a:r>
            <a:r>
              <a:rPr lang="en-IN" dirty="0"/>
              <a:t> – to understand how animal suffers certain conditions.</a:t>
            </a:r>
          </a:p>
          <a:p>
            <a:pPr marL="0" indent="0">
              <a:buNone/>
            </a:pPr>
            <a:r>
              <a:rPr lang="en-IN" dirty="0"/>
              <a:t>4. </a:t>
            </a:r>
            <a:r>
              <a:rPr lang="en-IN" b="1" dirty="0"/>
              <a:t>Alternative models</a:t>
            </a:r>
            <a:r>
              <a:rPr lang="en-IN" dirty="0"/>
              <a:t> – used of animal extensively reduced or stopped.</a:t>
            </a:r>
          </a:p>
        </p:txBody>
      </p:sp>
    </p:spTree>
    <p:extLst>
      <p:ext uri="{BB962C8B-B14F-4D97-AF65-F5344CB8AC3E}">
        <p14:creationId xmlns:p14="http://schemas.microsoft.com/office/powerpoint/2010/main" val="318254001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95713-474F-4F8E-8032-BBDBFE3C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Animal models used in experiments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CBE01-911A-48C9-9C11-06415AA74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 Daphnia, Bivalves, Prawns, Lobster, Crabs, Fishes</a:t>
            </a:r>
          </a:p>
          <a:p>
            <a:r>
              <a:rPr lang="en-US" dirty="0"/>
              <a:t>Guinea pigs</a:t>
            </a:r>
          </a:p>
          <a:p>
            <a:r>
              <a:rPr lang="en-US" dirty="0"/>
              <a:t>Rats</a:t>
            </a:r>
          </a:p>
          <a:p>
            <a:r>
              <a:rPr lang="en-US" dirty="0"/>
              <a:t>Monkeys</a:t>
            </a:r>
          </a:p>
          <a:p>
            <a:r>
              <a:rPr lang="en-US" dirty="0"/>
              <a:t>Rabbits</a:t>
            </a:r>
          </a:p>
          <a:p>
            <a:r>
              <a:rPr lang="en-US" dirty="0"/>
              <a:t>Bats</a:t>
            </a:r>
          </a:p>
          <a:p>
            <a:r>
              <a:rPr lang="en-US" dirty="0"/>
              <a:t>  </a:t>
            </a:r>
            <a:endParaRPr lang="en-IN" dirty="0"/>
          </a:p>
        </p:txBody>
      </p:sp>
      <p:pic>
        <p:nvPicPr>
          <p:cNvPr id="4" name="Picture 3" descr="How Much Guinea Pig Cuteness Can You Take? - Lafeber Co. - Small ...">
            <a:extLst>
              <a:ext uri="{FF2B5EF4-FFF2-40B4-BE49-F238E27FC236}">
                <a16:creationId xmlns:a16="http://schemas.microsoft.com/office/drawing/2014/main" id="{35F652F4-5CF9-456B-94DD-06D4AB13C26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34"/>
            <a:ext cx="1825664" cy="18143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8E88FAC-CFA1-4BDA-8039-CA3DF167CABC}"/>
              </a:ext>
            </a:extLst>
          </p:cNvPr>
          <p:cNvSpPr/>
          <p:nvPr/>
        </p:nvSpPr>
        <p:spPr>
          <a:xfrm>
            <a:off x="113122" y="1527142"/>
            <a:ext cx="1753385" cy="245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Guinea Pig</a:t>
            </a:r>
            <a:endParaRPr lang="en-IN" dirty="0"/>
          </a:p>
        </p:txBody>
      </p:sp>
      <p:pic>
        <p:nvPicPr>
          <p:cNvPr id="6" name="Picture 5" descr="the albino rats - YouTube">
            <a:extLst>
              <a:ext uri="{FF2B5EF4-FFF2-40B4-BE49-F238E27FC236}">
                <a16:creationId xmlns:a16="http://schemas.microsoft.com/office/drawing/2014/main" id="{9E733F89-6095-49F9-88FA-8BA650BAB3D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054" y="-24745"/>
            <a:ext cx="1825664" cy="1796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Gray Langurs (also Known As Hanuman Langur) Monkey Ready For ...">
            <a:extLst>
              <a:ext uri="{FF2B5EF4-FFF2-40B4-BE49-F238E27FC236}">
                <a16:creationId xmlns:a16="http://schemas.microsoft.com/office/drawing/2014/main" id="{B003BCE6-562F-41D3-88B3-AA43C68CBE4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802" y="4852607"/>
            <a:ext cx="2787198" cy="2005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ow Do Bats Live With So Many Viruses? - The New York Times">
            <a:extLst>
              <a:ext uri="{FF2B5EF4-FFF2-40B4-BE49-F238E27FC236}">
                <a16:creationId xmlns:a16="http://schemas.microsoft.com/office/drawing/2014/main" id="{7E3874F6-A951-41A9-9440-A17B3F25E5F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894" y="4852607"/>
            <a:ext cx="1985907" cy="2005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Rabbit Stock Pictures, Royalty-free Photos &amp; Images">
            <a:extLst>
              <a:ext uri="{FF2B5EF4-FFF2-40B4-BE49-F238E27FC236}">
                <a16:creationId xmlns:a16="http://schemas.microsoft.com/office/drawing/2014/main" id="{D99CE830-6C56-4AA8-A991-7EAA4C1ED283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697" y="4852607"/>
            <a:ext cx="2362984" cy="20465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269255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AB29E-ECA5-4AD5-8D42-8845041D5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Alternative Methods in Toxicology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BB27D-A525-4046-8E25-5E9DEF240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vitro tests- outside the body of animals</a:t>
            </a:r>
          </a:p>
          <a:p>
            <a:r>
              <a:rPr lang="en-US" dirty="0"/>
              <a:t>Cells and tissue cultures</a:t>
            </a:r>
          </a:p>
          <a:p>
            <a:r>
              <a:rPr lang="en-US" dirty="0"/>
              <a:t>Mathematical Models.</a:t>
            </a:r>
          </a:p>
          <a:p>
            <a:r>
              <a:rPr lang="en-US" dirty="0"/>
              <a:t>Bioinformatics </a:t>
            </a:r>
          </a:p>
          <a:p>
            <a:r>
              <a:rPr lang="en-US" dirty="0"/>
              <a:t>Twenty first century Toxicology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30911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15574-F434-4488-9C1B-1F5D0DA89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latin typeface="Arial Black" panose="020B0A04020102020204" pitchFamily="34" charset="0"/>
              </a:rPr>
              <a:t>Contribution to the other Branches of Science</a:t>
            </a:r>
            <a:endParaRPr lang="en-IN" b="1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16298-7464-4C2F-934D-EF78EEC9E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Is a developing Science</a:t>
            </a:r>
          </a:p>
          <a:p>
            <a:r>
              <a:rPr lang="en-US" dirty="0"/>
              <a:t>Contribute to  every branch of science.</a:t>
            </a:r>
          </a:p>
          <a:p>
            <a:r>
              <a:rPr lang="en-US" dirty="0"/>
              <a:t>Chemistry, Biochemistry, Biology, Physics, Pathology, </a:t>
            </a:r>
            <a:r>
              <a:rPr lang="en-US" dirty="0" err="1"/>
              <a:t>Epidemology</a:t>
            </a:r>
            <a:r>
              <a:rPr lang="en-US" dirty="0"/>
              <a:t>, Immunology, Ecology, Public Health, Biostatistics, Pharmacology etc.</a:t>
            </a:r>
          </a:p>
          <a:p>
            <a:r>
              <a:rPr lang="en-US" dirty="0"/>
              <a:t>Protection of environment.</a:t>
            </a:r>
          </a:p>
          <a:p>
            <a:r>
              <a:rPr lang="en-US" dirty="0"/>
              <a:t>Agriculture.</a:t>
            </a:r>
          </a:p>
          <a:p>
            <a:r>
              <a:rPr lang="en-US"/>
              <a:t>Veterinary Science.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9807924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5759-FF56-42C6-A279-1536AF6E5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1AD8B-B2C2-4227-8572-0F505E065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/>
              <a:t>Thank You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76715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75E57-BD3B-4A92-800D-FE4CBCFB9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Diagramatic</a:t>
            </a:r>
            <a:r>
              <a:rPr lang="en-US" dirty="0"/>
              <a:t> representation of Toxicology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0B06B-A942-41DD-8797-069B8651C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N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17112DB-CCBD-4F44-92C0-5F3FE191E76B}"/>
              </a:ext>
            </a:extLst>
          </p:cNvPr>
          <p:cNvSpPr/>
          <p:nvPr/>
        </p:nvSpPr>
        <p:spPr>
          <a:xfrm>
            <a:off x="4742545" y="2702694"/>
            <a:ext cx="2752627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Toxicology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5AD2F79-00F4-4B49-8365-138D28E6E6D2}"/>
              </a:ext>
            </a:extLst>
          </p:cNvPr>
          <p:cNvSpPr/>
          <p:nvPr/>
        </p:nvSpPr>
        <p:spPr>
          <a:xfrm>
            <a:off x="7676090" y="2463686"/>
            <a:ext cx="2108933" cy="3110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Physiology</a:t>
            </a:r>
            <a:endParaRPr lang="en-I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9556DF-D835-47BC-9F8E-675201334395}"/>
              </a:ext>
            </a:extLst>
          </p:cNvPr>
          <p:cNvSpPr/>
          <p:nvPr/>
        </p:nvSpPr>
        <p:spPr>
          <a:xfrm>
            <a:off x="4845377" y="2007908"/>
            <a:ext cx="2309567" cy="311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Pharmacology</a:t>
            </a:r>
            <a:endParaRPr lang="en-I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B186B0-46C1-45EE-9BD7-C02E126C53EB}"/>
              </a:ext>
            </a:extLst>
          </p:cNvPr>
          <p:cNvSpPr/>
          <p:nvPr/>
        </p:nvSpPr>
        <p:spPr>
          <a:xfrm>
            <a:off x="2243579" y="2460396"/>
            <a:ext cx="1800520" cy="301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Pathology</a:t>
            </a:r>
            <a:endParaRPr lang="en-IN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9A2A87-3C7D-4812-8483-1A112CAED917}"/>
              </a:ext>
            </a:extLst>
          </p:cNvPr>
          <p:cNvSpPr/>
          <p:nvPr/>
        </p:nvSpPr>
        <p:spPr>
          <a:xfrm>
            <a:off x="1875933" y="3014221"/>
            <a:ext cx="2045617" cy="4147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Chemistry</a:t>
            </a:r>
            <a:endParaRPr lang="en-IN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D2C613-DE00-4180-A786-305438A6AFBC}"/>
              </a:ext>
            </a:extLst>
          </p:cNvPr>
          <p:cNvSpPr/>
          <p:nvPr/>
        </p:nvSpPr>
        <p:spPr>
          <a:xfrm>
            <a:off x="2243579" y="3753619"/>
            <a:ext cx="2139885" cy="311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Biology</a:t>
            </a:r>
            <a:endParaRPr lang="en-IN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3C850F-E796-485B-B861-B489AA4CCA3A}"/>
              </a:ext>
            </a:extLst>
          </p:cNvPr>
          <p:cNvSpPr/>
          <p:nvPr/>
        </p:nvSpPr>
        <p:spPr>
          <a:xfrm>
            <a:off x="8316167" y="3132767"/>
            <a:ext cx="2119306" cy="289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Public  Health</a:t>
            </a:r>
            <a:endParaRPr lang="en-IN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51D1DA-CA29-48AA-91CC-03747C630824}"/>
              </a:ext>
            </a:extLst>
          </p:cNvPr>
          <p:cNvSpPr/>
          <p:nvPr/>
        </p:nvSpPr>
        <p:spPr>
          <a:xfrm>
            <a:off x="7927942" y="3753619"/>
            <a:ext cx="2139885" cy="289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Immunology</a:t>
            </a:r>
            <a:endParaRPr lang="en-IN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168DAB-9C68-46CD-B99C-08184CEA00BE}"/>
              </a:ext>
            </a:extLst>
          </p:cNvPr>
          <p:cNvCxnSpPr/>
          <p:nvPr/>
        </p:nvCxnSpPr>
        <p:spPr>
          <a:xfrm>
            <a:off x="4166647" y="2620652"/>
            <a:ext cx="792715" cy="193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664FAF-18C0-46C5-8E7A-CCB31CA3E499}"/>
              </a:ext>
            </a:extLst>
          </p:cNvPr>
          <p:cNvCxnSpPr/>
          <p:nvPr/>
        </p:nvCxnSpPr>
        <p:spPr>
          <a:xfrm>
            <a:off x="6096000" y="2318991"/>
            <a:ext cx="0" cy="301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4BA50DD-A0F0-4716-9B2C-6A50A1BE292C}"/>
              </a:ext>
            </a:extLst>
          </p:cNvPr>
          <p:cNvCxnSpPr/>
          <p:nvPr/>
        </p:nvCxnSpPr>
        <p:spPr>
          <a:xfrm>
            <a:off x="4166647" y="3214540"/>
            <a:ext cx="575898" cy="69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F268A7B-B93D-4170-A724-14FC169A10D5}"/>
              </a:ext>
            </a:extLst>
          </p:cNvPr>
          <p:cNvCxnSpPr/>
          <p:nvPr/>
        </p:nvCxnSpPr>
        <p:spPr>
          <a:xfrm flipH="1">
            <a:off x="4553146" y="4163194"/>
            <a:ext cx="9858" cy="1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811859-3E00-4CA3-AD1B-B11A71E5F5F8}"/>
              </a:ext>
            </a:extLst>
          </p:cNvPr>
          <p:cNvCxnSpPr/>
          <p:nvPr/>
        </p:nvCxnSpPr>
        <p:spPr>
          <a:xfrm flipV="1">
            <a:off x="4454596" y="3685880"/>
            <a:ext cx="504766" cy="212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0C36285-EF7E-49F5-A012-50E0526578E3}"/>
              </a:ext>
            </a:extLst>
          </p:cNvPr>
          <p:cNvCxnSpPr>
            <a:endCxn id="4" idx="7"/>
          </p:cNvCxnSpPr>
          <p:nvPr/>
        </p:nvCxnSpPr>
        <p:spPr>
          <a:xfrm flipH="1">
            <a:off x="7092059" y="2694806"/>
            <a:ext cx="524190" cy="202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AA8B96B-7FAE-4F6E-9C96-3026EEDEE86B}"/>
              </a:ext>
            </a:extLst>
          </p:cNvPr>
          <p:cNvCxnSpPr>
            <a:cxnSpLocks/>
          </p:cNvCxnSpPr>
          <p:nvPr/>
        </p:nvCxnSpPr>
        <p:spPr>
          <a:xfrm flipH="1">
            <a:off x="7616250" y="3271101"/>
            <a:ext cx="613350" cy="94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718DF3A-7C40-4267-9CF1-E584F0E0D418}"/>
              </a:ext>
            </a:extLst>
          </p:cNvPr>
          <p:cNvCxnSpPr/>
          <p:nvPr/>
        </p:nvCxnSpPr>
        <p:spPr>
          <a:xfrm flipH="1" flipV="1">
            <a:off x="7354154" y="3792218"/>
            <a:ext cx="460667" cy="116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EC9278F-939D-4740-B96E-B9D2CBE4E7DC}"/>
              </a:ext>
            </a:extLst>
          </p:cNvPr>
          <p:cNvCxnSpPr/>
          <p:nvPr/>
        </p:nvCxnSpPr>
        <p:spPr>
          <a:xfrm>
            <a:off x="6096000" y="4289196"/>
            <a:ext cx="0" cy="405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193B747-237F-40B1-A1F8-7B90431C3AF1}"/>
              </a:ext>
            </a:extLst>
          </p:cNvPr>
          <p:cNvCxnSpPr/>
          <p:nvPr/>
        </p:nvCxnSpPr>
        <p:spPr>
          <a:xfrm>
            <a:off x="3846136" y="4619134"/>
            <a:ext cx="45814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03183DA-E551-45D1-8A3F-D169FB5C1732}"/>
              </a:ext>
            </a:extLst>
          </p:cNvPr>
          <p:cNvCxnSpPr/>
          <p:nvPr/>
        </p:nvCxnSpPr>
        <p:spPr>
          <a:xfrm>
            <a:off x="3921550" y="4694548"/>
            <a:ext cx="0" cy="424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0984DBC-E289-4B72-9212-4BE7C67C3A19}"/>
              </a:ext>
            </a:extLst>
          </p:cNvPr>
          <p:cNvCxnSpPr/>
          <p:nvPr/>
        </p:nvCxnSpPr>
        <p:spPr>
          <a:xfrm>
            <a:off x="2898741" y="2469821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7092F7C-A3A6-4A98-BE73-9569B7479D96}"/>
              </a:ext>
            </a:extLst>
          </p:cNvPr>
          <p:cNvCxnSpPr/>
          <p:nvPr/>
        </p:nvCxnSpPr>
        <p:spPr>
          <a:xfrm>
            <a:off x="6259398" y="4694548"/>
            <a:ext cx="0" cy="424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B2D29E8-BF8D-4911-ACDC-FC3CE9A29D8B}"/>
              </a:ext>
            </a:extLst>
          </p:cNvPr>
          <p:cNvCxnSpPr/>
          <p:nvPr/>
        </p:nvCxnSpPr>
        <p:spPr>
          <a:xfrm>
            <a:off x="8427563" y="4619134"/>
            <a:ext cx="0" cy="499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BB1BABB0-CC3D-4B32-AD8D-A4135CBE1BE6}"/>
              </a:ext>
            </a:extLst>
          </p:cNvPr>
          <p:cNvSpPr/>
          <p:nvPr/>
        </p:nvSpPr>
        <p:spPr>
          <a:xfrm>
            <a:off x="1875933" y="5210012"/>
            <a:ext cx="2743148" cy="301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Environmental Pollution</a:t>
            </a:r>
            <a:endParaRPr lang="en-IN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769AF0E-5813-4562-A97A-D3EDD33A1DD0}"/>
              </a:ext>
            </a:extLst>
          </p:cNvPr>
          <p:cNvSpPr/>
          <p:nvPr/>
        </p:nvSpPr>
        <p:spPr>
          <a:xfrm>
            <a:off x="4921659" y="5152215"/>
            <a:ext cx="2573513" cy="2523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Economic Development</a:t>
            </a:r>
            <a:endParaRPr lang="en-IN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4008B1-75CB-4828-AF33-8F390511D4D2}"/>
              </a:ext>
            </a:extLst>
          </p:cNvPr>
          <p:cNvSpPr/>
          <p:nvPr/>
        </p:nvSpPr>
        <p:spPr>
          <a:xfrm>
            <a:off x="7922925" y="5152215"/>
            <a:ext cx="2743147" cy="3589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Forensic  Toxicology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35607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6C00C-7D7F-4C6E-8E3C-0CF293522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Toxins and Toxicants</a:t>
            </a:r>
            <a:br>
              <a:rPr lang="en-US" sz="5400" b="1" dirty="0">
                <a:solidFill>
                  <a:srgbClr val="FF0000"/>
                </a:solidFill>
              </a:rPr>
            </a:br>
            <a:r>
              <a:rPr lang="en-US" sz="2800" b="1" dirty="0">
                <a:solidFill>
                  <a:srgbClr val="002060"/>
                </a:solidFill>
              </a:rPr>
              <a:t>Toxin- Poison of plant or animal in origin</a:t>
            </a:r>
            <a:br>
              <a:rPr lang="en-US" sz="2800" b="1" dirty="0">
                <a:solidFill>
                  <a:srgbClr val="002060"/>
                </a:solidFill>
              </a:rPr>
            </a:br>
            <a:r>
              <a:rPr lang="en-US" sz="2800" b="1" dirty="0">
                <a:solidFill>
                  <a:srgbClr val="002060"/>
                </a:solidFill>
              </a:rPr>
              <a:t>Toxicants-  Toxic substance introduced in to the environment</a:t>
            </a:r>
            <a:endParaRPr lang="en-IN" sz="5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23D1C-795B-41B9-B88A-C1FD3AD1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sz="3600" b="1" dirty="0">
              <a:solidFill>
                <a:srgbClr val="C00000"/>
              </a:solidFill>
            </a:endParaRPr>
          </a:p>
          <a:p>
            <a:r>
              <a:rPr lang="en-US" sz="3600" b="1" dirty="0">
                <a:solidFill>
                  <a:srgbClr val="C00000"/>
                </a:solidFill>
              </a:rPr>
              <a:t>Phytotoxins – </a:t>
            </a:r>
            <a:r>
              <a:rPr lang="en-US" sz="3600" b="1" dirty="0">
                <a:solidFill>
                  <a:srgbClr val="00B050"/>
                </a:solidFill>
              </a:rPr>
              <a:t>Toxins of plant in origin</a:t>
            </a:r>
            <a:br>
              <a:rPr lang="en-US" sz="3600" b="1" dirty="0">
                <a:solidFill>
                  <a:srgbClr val="00B050"/>
                </a:solidFill>
              </a:rPr>
            </a:br>
            <a:r>
              <a:rPr lang="en-US" sz="2400" b="1" dirty="0"/>
              <a:t>(Sulfur Compounds, lipids, phenols, alkaloids glycosides) e.g. Caffeine, Nicotine</a:t>
            </a:r>
          </a:p>
          <a:p>
            <a:endParaRPr lang="en-US" sz="3600" b="1" dirty="0">
              <a:solidFill>
                <a:srgbClr val="FF0000"/>
              </a:solidFill>
            </a:endParaRPr>
          </a:p>
          <a:p>
            <a:r>
              <a:rPr lang="en-US" sz="3600" b="1" dirty="0">
                <a:solidFill>
                  <a:srgbClr val="FF0000"/>
                </a:solidFill>
              </a:rPr>
              <a:t>Zootoxins : </a:t>
            </a:r>
            <a:r>
              <a:rPr lang="en-US" sz="3600" b="1" dirty="0">
                <a:solidFill>
                  <a:srgbClr val="00B050"/>
                </a:solidFill>
              </a:rPr>
              <a:t>Toxins of Animal in Origin.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</a:rPr>
              <a:t>      </a:t>
            </a:r>
            <a:r>
              <a:rPr lang="en-US" b="1" dirty="0"/>
              <a:t>(different tissues, glands, </a:t>
            </a:r>
            <a:r>
              <a:rPr lang="en-US" b="1" dirty="0" err="1"/>
              <a:t>organs,skin</a:t>
            </a:r>
            <a:r>
              <a:rPr lang="en-US" b="1" dirty="0"/>
              <a:t>)e.g.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Cnidarian toxins, Arthropods.</a:t>
            </a:r>
          </a:p>
          <a:p>
            <a:r>
              <a:rPr lang="en-US" sz="4000" b="1" dirty="0">
                <a:solidFill>
                  <a:srgbClr val="C00000"/>
                </a:solidFill>
              </a:rPr>
              <a:t>Mycotoxins</a:t>
            </a:r>
            <a:r>
              <a:rPr lang="en-US" b="1" dirty="0"/>
              <a:t>  :</a:t>
            </a:r>
            <a:r>
              <a:rPr lang="en-US" b="1" dirty="0">
                <a:solidFill>
                  <a:srgbClr val="00B050"/>
                </a:solidFill>
              </a:rPr>
              <a:t>Toxins Produced by fungi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/>
              <a:t>(Alkaloids, Aflatoxins, </a:t>
            </a:r>
            <a:r>
              <a:rPr lang="en-US" b="1" dirty="0" err="1"/>
              <a:t>Trichothesenes</a:t>
            </a:r>
            <a:r>
              <a:rPr lang="en-US" b="1" dirty="0"/>
              <a:t> e.g. </a:t>
            </a:r>
            <a:r>
              <a:rPr lang="en-US" b="1" dirty="0" err="1"/>
              <a:t>Claviceps</a:t>
            </a:r>
            <a:r>
              <a:rPr lang="en-US" b="1" dirty="0"/>
              <a:t>, Aspergillus sp.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915286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2015</TotalTime>
  <Words>2632</Words>
  <Application>Microsoft Office PowerPoint</Application>
  <PresentationFormat>Widescreen</PresentationFormat>
  <Paragraphs>387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6" baseType="lpstr">
      <vt:lpstr>Arial</vt:lpstr>
      <vt:lpstr>Arial Black</vt:lpstr>
      <vt:lpstr>Calibri</vt:lpstr>
      <vt:lpstr>Garamond</vt:lpstr>
      <vt:lpstr>Times New Roman</vt:lpstr>
      <vt:lpstr>Organic</vt:lpstr>
      <vt:lpstr>Thakur College of Science &amp; Commerce Department of Zoology Welcomes  Academic Year – 2020-21 Toxicology</vt:lpstr>
      <vt:lpstr>History of Toxicology</vt:lpstr>
      <vt:lpstr>Principles of Toxicology</vt:lpstr>
      <vt:lpstr>Scope of toxicology</vt:lpstr>
      <vt:lpstr>Divisions of Toxicology</vt:lpstr>
      <vt:lpstr>PowerPoint Presentation</vt:lpstr>
      <vt:lpstr>Contribution to the other Branches of Science</vt:lpstr>
      <vt:lpstr>Diagramatic representation of Toxicology</vt:lpstr>
      <vt:lpstr>Toxins and Toxicants Toxin- Poison of plant or animal in origin Toxicants-  Toxic substance introduced in to the environment</vt:lpstr>
      <vt:lpstr>Phyto toxins - Caffeine</vt:lpstr>
      <vt:lpstr>Caffeine</vt:lpstr>
      <vt:lpstr>Nicotine ( Tobacco- Nicotina tabacum) </vt:lpstr>
      <vt:lpstr>Nicotine ( Tobacco- Nicotina tabacum)  Effects</vt:lpstr>
      <vt:lpstr>Mycotoxins – Produced by toxic fungi</vt:lpstr>
      <vt:lpstr>Zootoxins – animal in origin</vt:lpstr>
      <vt:lpstr> Arthropods Toxins – Mechanisms and Effects of Stinging  Produced by exocrine glands.  Larger group of in Animal Kingdom </vt:lpstr>
      <vt:lpstr>Honey Bees –Stinging Order- Hymenoptera</vt:lpstr>
      <vt:lpstr>Venoms of Scorpion  Pandinus, Vejovis, Nebo</vt:lpstr>
      <vt:lpstr>Venoms of Snakes</vt:lpstr>
      <vt:lpstr>Mechanism and effects of biting</vt:lpstr>
      <vt:lpstr>Characteristics of Exposure</vt:lpstr>
      <vt:lpstr>T.S. of Human Skin</vt:lpstr>
      <vt:lpstr>Respiratory Tract as a Route of Exposure of Toxicant.</vt:lpstr>
      <vt:lpstr>Types of Toxicity</vt:lpstr>
      <vt:lpstr>  LD50 (Median Lethal Dose) ( Dose in mg/kg body weight causing death of 50 % of Animals Exposed)</vt:lpstr>
      <vt:lpstr>LC50 (Median Lethal Concentration) ( Concentration in mg/kg body weight causing death of 50 % of Animals Exposed)</vt:lpstr>
      <vt:lpstr>EC50 (Therapeutic Dose) ( amount of dose of drug that produces a therapeutic response or desired effects.)</vt:lpstr>
      <vt:lpstr>Comparison of effective dose, Toxic dose</vt:lpstr>
      <vt:lpstr>Dose- Response relationship </vt:lpstr>
      <vt:lpstr>Dose- Response Curve </vt:lpstr>
      <vt:lpstr> Dose- Response relationship </vt:lpstr>
      <vt:lpstr>Therapeutic Index </vt:lpstr>
      <vt:lpstr>Margin of Safety</vt:lpstr>
      <vt:lpstr>PowerPoint Presentation</vt:lpstr>
      <vt:lpstr>Dose translation from Animals to Humans</vt:lpstr>
      <vt:lpstr>Important terms in Toxicology</vt:lpstr>
      <vt:lpstr>Target Organ Toxicity</vt:lpstr>
      <vt:lpstr>Hepato-toxicity</vt:lpstr>
      <vt:lpstr>Histology of Liver</vt:lpstr>
      <vt:lpstr>Types of Liver Injury</vt:lpstr>
      <vt:lpstr>Examples of Hepatotoxicants</vt:lpstr>
      <vt:lpstr>Neurotoxicity</vt:lpstr>
      <vt:lpstr>Nervous System</vt:lpstr>
      <vt:lpstr>Structure of Human Nerve Cell</vt:lpstr>
      <vt:lpstr>Neurotoxic agents</vt:lpstr>
      <vt:lpstr>Effects of Neuro toxicity</vt:lpstr>
      <vt:lpstr>Examples of Neurotoxicant</vt:lpstr>
      <vt:lpstr>Alzheimer’s Disease </vt:lpstr>
      <vt:lpstr>Nephrotoxicity</vt:lpstr>
      <vt:lpstr>Susceptibility of Kidney</vt:lpstr>
      <vt:lpstr>PowerPoint Presentation</vt:lpstr>
      <vt:lpstr>Types of Nephrotoxicant</vt:lpstr>
      <vt:lpstr>PowerPoint Presentation</vt:lpstr>
      <vt:lpstr>PowerPoint Presentation</vt:lpstr>
      <vt:lpstr>Regulatory Toxicology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Animal Models used in Regulatory Toxicology</vt:lpstr>
      <vt:lpstr>Animal models used in experiments</vt:lpstr>
      <vt:lpstr>Alternative Methods in Toxicology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Thakur College of Science &amp; Commerce Department of Zoology Welcomes  Academic Year – 2020-21</dc:title>
  <dc:creator>Geeta Mohite</dc:creator>
  <cp:lastModifiedBy>Geeta Mohite</cp:lastModifiedBy>
  <cp:revision>113</cp:revision>
  <dcterms:created xsi:type="dcterms:W3CDTF">2020-06-11T19:07:55Z</dcterms:created>
  <dcterms:modified xsi:type="dcterms:W3CDTF">2020-09-09T07:09:47Z</dcterms:modified>
</cp:coreProperties>
</file>