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6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14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5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A2455-BF55-44B5-BBDA-9E5007D87330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95AFA-F170-4648-A22E-2378EB2F5E2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958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95AFA-F170-4648-A22E-2378EB2F5E28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73199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917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781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434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5131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9646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5848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3082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154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1838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683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330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DA1B0C5-5AD8-49E1-AD97-500D8D87BE53}" type="datetimeFigureOut">
              <a:rPr lang="en-IN" smtClean="0"/>
              <a:t>24-10-2020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C789AA9-C528-457A-8956-F34CA483A056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633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EB1DC-2B9A-46E6-A6E3-F49FBA75A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247" y="875918"/>
            <a:ext cx="11402008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Welcomes </a:t>
            </a:r>
            <a:b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IN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31D40-9F7C-4E65-92EA-2ECF1DB4F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3429000"/>
            <a:ext cx="10058400" cy="216962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 Black" panose="020B0A04020102020204" pitchFamily="34" charset="0"/>
              </a:rPr>
              <a:t>(Paper – III Unit- III)</a:t>
            </a:r>
          </a:p>
          <a:p>
            <a:pPr algn="ctr"/>
            <a:r>
              <a:rPr lang="en-US" sz="4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Vermiculture</a:t>
            </a:r>
          </a:p>
          <a:p>
            <a:pPr algn="ctr"/>
            <a:endParaRPr lang="en-US" sz="36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 Black" panose="020B0A04020102020204" pitchFamily="34" charset="0"/>
              </a:rPr>
              <a:t>Dr. </a:t>
            </a:r>
            <a:r>
              <a:rPr lang="en-US" b="1" dirty="0" err="1">
                <a:solidFill>
                  <a:schemeClr val="tx1"/>
                </a:solidFill>
                <a:latin typeface="Arial Black" panose="020B0A04020102020204" pitchFamily="34" charset="0"/>
              </a:rPr>
              <a:t>Vitthal</a:t>
            </a:r>
            <a:r>
              <a:rPr lang="en-US" b="1" dirty="0">
                <a:solidFill>
                  <a:schemeClr val="tx1"/>
                </a:solidFill>
                <a:latin typeface="Arial Black" panose="020B0A04020102020204" pitchFamily="34" charset="0"/>
              </a:rPr>
              <a:t> T. Mohite</a:t>
            </a:r>
          </a:p>
          <a:p>
            <a:pPr algn="ctr"/>
            <a:r>
              <a:rPr lang="en-US" sz="1800" b="1" dirty="0">
                <a:solidFill>
                  <a:schemeClr val="tx1"/>
                </a:solidFill>
                <a:latin typeface="Arial Black" panose="020B0A04020102020204" pitchFamily="34" charset="0"/>
              </a:rPr>
              <a:t>Head, Department of Zoology</a:t>
            </a:r>
            <a:endParaRPr lang="en-IN" sz="18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350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14D75-07D1-4C26-A5A6-DD83DF38A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195136"/>
            <a:ext cx="10058400" cy="47324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Windrows Method</a:t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9D4DF-D12A-425B-A894-42882E72F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67326"/>
            <a:ext cx="10058400" cy="5013158"/>
          </a:xfrm>
        </p:spPr>
        <p:txBody>
          <a:bodyPr>
            <a:normAutofit/>
          </a:bodyPr>
          <a:lstStyle/>
          <a:p>
            <a:r>
              <a:rPr lang="en-US" dirty="0"/>
              <a:t>Long rows of bedding .</a:t>
            </a:r>
          </a:p>
          <a:p>
            <a:r>
              <a:rPr lang="en-US" dirty="0"/>
              <a:t>Used to produce large volume of Vermicompost.</a:t>
            </a:r>
          </a:p>
          <a:p>
            <a:r>
              <a:rPr lang="en-US" dirty="0"/>
              <a:t>Three Types </a:t>
            </a:r>
          </a:p>
          <a:p>
            <a:r>
              <a:rPr lang="en-US" b="1" dirty="0">
                <a:solidFill>
                  <a:srgbClr val="002060"/>
                </a:solidFill>
              </a:rPr>
              <a:t>a) Static pile Windrows ( Batch Method)</a:t>
            </a:r>
          </a:p>
          <a:p>
            <a:r>
              <a:rPr lang="en-US" dirty="0"/>
              <a:t>Bedding and food are mixed.</a:t>
            </a:r>
          </a:p>
          <a:p>
            <a:r>
              <a:rPr lang="en-US" dirty="0"/>
              <a:t>Only worms are added and not much care is taken.</a:t>
            </a:r>
          </a:p>
          <a:p>
            <a:r>
              <a:rPr lang="en-US" dirty="0"/>
              <a:t>Bed is with large quantity of hay &amp; Silage increase porosity &amp; increase rate of earthworm reproduction.</a:t>
            </a:r>
          </a:p>
          <a:p>
            <a:r>
              <a:rPr lang="en-US" dirty="0"/>
              <a:t>Poultry manure is used as feed stock with shredded fiber with ratio 1:9.</a:t>
            </a:r>
          </a:p>
          <a:p>
            <a:r>
              <a:rPr lang="en-US" dirty="0"/>
              <a:t>Hight of bed is up to 1 meter, 3 meter wide and 15 meters long.</a:t>
            </a:r>
          </a:p>
          <a:p>
            <a:r>
              <a:rPr lang="en-US" dirty="0"/>
              <a:t>Biomass is prepared within 45 – 50 weeks.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9CE1FE-DD25-4636-BCA6-89EEFEB5A0C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326" y="-16041"/>
            <a:ext cx="4828674" cy="3938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3977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105A5-4408-4FB2-9881-937B80EF0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838" y="577516"/>
            <a:ext cx="10058400" cy="84436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Windrows Method</a:t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EC55D-D904-41E3-93A9-81C51A586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" y="1066800"/>
            <a:ext cx="10058400" cy="5213684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b) Top fed Windrows ( Continuous Flow) :</a:t>
            </a:r>
          </a:p>
          <a:p>
            <a:r>
              <a:rPr lang="en-US" dirty="0"/>
              <a:t>Similar to static windrows, but set up as continuous flow. </a:t>
            </a:r>
          </a:p>
          <a:p>
            <a:r>
              <a:rPr lang="en-US" dirty="0"/>
              <a:t>Only once worms are added only once but bedding is added continuously.</a:t>
            </a:r>
          </a:p>
          <a:p>
            <a:r>
              <a:rPr lang="en-US" dirty="0"/>
              <a:t>Bedding is placed first then worms inoculated.</a:t>
            </a:r>
          </a:p>
          <a:p>
            <a:r>
              <a:rPr lang="en-US" dirty="0"/>
              <a:t>New bedding added periodically consumed by worms &amp; manure is produced.</a:t>
            </a:r>
          </a:p>
          <a:p>
            <a:r>
              <a:rPr lang="en-US" dirty="0"/>
              <a:t>This method decrease the costing of the manure production.</a:t>
            </a:r>
          </a:p>
          <a:p>
            <a:r>
              <a:rPr lang="en-US" b="1" dirty="0">
                <a:solidFill>
                  <a:srgbClr val="002060"/>
                </a:solidFill>
              </a:rPr>
              <a:t>c) Wedges ( Continuous Flow)</a:t>
            </a:r>
            <a:r>
              <a:rPr lang="en-US" dirty="0"/>
              <a:t> :</a:t>
            </a:r>
          </a:p>
          <a:p>
            <a:r>
              <a:rPr lang="en-US" dirty="0"/>
              <a:t>Initial stock of worms in bedding is placed 3 sided not more than 3 m height.</a:t>
            </a:r>
          </a:p>
          <a:p>
            <a:r>
              <a:rPr lang="en-US" dirty="0"/>
              <a:t>Side of corral can be concrete, wood or even of hay or straw.</a:t>
            </a:r>
          </a:p>
          <a:p>
            <a:r>
              <a:rPr lang="en-US" dirty="0"/>
              <a:t>Fresh material is added on regular basis through open side by </a:t>
            </a:r>
          </a:p>
          <a:p>
            <a:r>
              <a:rPr lang="en-US" dirty="0"/>
              <a:t>Bucket loader.</a:t>
            </a:r>
          </a:p>
          <a:p>
            <a:r>
              <a:rPr lang="en-US" dirty="0"/>
              <a:t>Worms used fresh material &amp; Vermicompost left behind.</a:t>
            </a:r>
          </a:p>
          <a:p>
            <a:endParaRPr lang="en-US" dirty="0"/>
          </a:p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1E2510-0103-4182-B4F0-A664915D71E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579" y="4483768"/>
            <a:ext cx="3970421" cy="2374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10897D1-AC40-4DCD-A5B5-04F75288B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347" y="1"/>
            <a:ext cx="3296653" cy="275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111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53E07-A0C2-4A96-85F6-569895E42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Beds or Bins Methods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D21CF-9AFE-47DC-99F8-BEA100A92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88" y="1153874"/>
            <a:ext cx="8813260" cy="497455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a) Top-Fed beds ( Continuous Methods)</a:t>
            </a:r>
            <a:r>
              <a:rPr lang="en-US" dirty="0"/>
              <a:t> </a:t>
            </a:r>
          </a:p>
          <a:p>
            <a:r>
              <a:rPr lang="en-US" dirty="0"/>
              <a:t>It works similar to top-fed windrows but difference is contained four wall and floor.</a:t>
            </a:r>
          </a:p>
          <a:p>
            <a:r>
              <a:rPr lang="en-US" dirty="0"/>
              <a:t>The bins are built with insulated sites.</a:t>
            </a:r>
          </a:p>
          <a:p>
            <a:r>
              <a:rPr lang="en-US" dirty="0"/>
              <a:t>They are large, sheltered from the wind &amp; precipitation.</a:t>
            </a:r>
          </a:p>
          <a:p>
            <a:r>
              <a:rPr lang="en-US" dirty="0"/>
              <a:t>Different size  of bins are made.</a:t>
            </a:r>
          </a:p>
          <a:p>
            <a:r>
              <a:rPr lang="en-US" b="1" dirty="0">
                <a:solidFill>
                  <a:srgbClr val="002060"/>
                </a:solidFill>
              </a:rPr>
              <a:t>b) Stacked bins(Batch or continuous Flow)</a:t>
            </a:r>
            <a:r>
              <a:rPr lang="en-US" dirty="0"/>
              <a:t> : </a:t>
            </a:r>
          </a:p>
          <a:p>
            <a:r>
              <a:rPr lang="en-US" dirty="0"/>
              <a:t>Bins are small &amp; Lifted easily </a:t>
            </a:r>
          </a:p>
          <a:p>
            <a:r>
              <a:rPr lang="en-US" dirty="0"/>
              <a:t>Material is premixed, placed in bins &amp; worms are added.</a:t>
            </a:r>
          </a:p>
          <a:p>
            <a:r>
              <a:rPr lang="en-US" dirty="0"/>
              <a:t>Size is predetermined &amp; usual sine is1.2 m</a:t>
            </a:r>
            <a:r>
              <a:rPr lang="en-US" baseline="30000" dirty="0"/>
              <a:t>2</a:t>
            </a:r>
            <a:r>
              <a:rPr lang="en-US" dirty="0"/>
              <a:t> with depth 30 to 45 cm.</a:t>
            </a:r>
          </a:p>
          <a:p>
            <a:r>
              <a:rPr lang="en-US" dirty="0"/>
              <a:t>Each bins 2.27kg of worms are added &amp; population increase 4-5 times.</a:t>
            </a:r>
          </a:p>
          <a:p>
            <a:r>
              <a:rPr lang="en-US" dirty="0"/>
              <a:t>6 months required for processing.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7D52CF-16E4-4655-AA8F-F526A7D518A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268" y="-155643"/>
            <a:ext cx="3164732" cy="3424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20EF42-8AA8-43D0-BDC1-B93FFE3DF52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229" y="3429000"/>
            <a:ext cx="3164732" cy="2988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7772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B095A-2B5D-49B3-A4EC-95377222E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Flow –Through Reactor Method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095CE-2135-4552-AC1E-3DBD15FBB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283368"/>
            <a:ext cx="10477099" cy="5079332"/>
          </a:xfrm>
        </p:spPr>
        <p:txBody>
          <a:bodyPr/>
          <a:lstStyle/>
          <a:p>
            <a:r>
              <a:rPr lang="en-US" dirty="0"/>
              <a:t>Concept is developed by </a:t>
            </a:r>
            <a:r>
              <a:rPr lang="en-US" b="1" dirty="0">
                <a:solidFill>
                  <a:srgbClr val="0070C0"/>
                </a:solidFill>
              </a:rPr>
              <a:t>Dr. Clive Edward &amp; his colleagues in England in 1980.</a:t>
            </a:r>
          </a:p>
          <a:p>
            <a:r>
              <a:rPr lang="en-US" dirty="0"/>
              <a:t>Worms live in raised box, usually rectangular &amp; not more than 3 meters.</a:t>
            </a:r>
          </a:p>
          <a:p>
            <a:r>
              <a:rPr lang="en-US" dirty="0"/>
              <a:t>Material is added from top and product is removed from bottom.</a:t>
            </a:r>
          </a:p>
          <a:p>
            <a:r>
              <a:rPr lang="en-US" dirty="0"/>
              <a:t>Worms are not disturbed in the bed.</a:t>
            </a:r>
          </a:p>
          <a:p>
            <a:r>
              <a:rPr lang="en-US" b="1" i="1" dirty="0">
                <a:solidFill>
                  <a:srgbClr val="7030A0"/>
                </a:solidFill>
              </a:rPr>
              <a:t>Eisenia </a:t>
            </a:r>
            <a:r>
              <a:rPr lang="en-US" b="1" i="1" dirty="0" err="1">
                <a:solidFill>
                  <a:srgbClr val="7030A0"/>
                </a:solidFill>
              </a:rPr>
              <a:t>fetida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dirty="0"/>
              <a:t>species is suitable for this.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AE7E0F-35F3-4512-B9AB-3EB6A8E1C2B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4042611"/>
            <a:ext cx="3924300" cy="2815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87D5EF-2A55-4ACE-A025-E5A835FF706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042" y="4066674"/>
            <a:ext cx="5007376" cy="28153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8588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B1EA8-9FB2-4D5D-B677-DE665B259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030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Maintenance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2B475-E0D6-42CC-A674-3E7B031BB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579" y="1371600"/>
            <a:ext cx="10554101" cy="4950594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Bedding : 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Contains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biodegradable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materials provides worms stable habitat.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should be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highly absorbent &amp; retain water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with good bulking potential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protein&amp; nitrogen content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Cardboard paper, news paper, coconut husk fibers &amp; sawdust.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Excessive heating may become toxic.</a:t>
            </a:r>
          </a:p>
          <a:p>
            <a:r>
              <a:rPr lang="en-US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Food scraps can be placed on the bedding.</a:t>
            </a:r>
            <a:endParaRPr lang="en-US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Food buried in the bedding is easy for the worms to find. </a:t>
            </a:r>
          </a:p>
          <a:p>
            <a:r>
              <a:rPr lang="en-US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Red worms also eat the bedding. </a:t>
            </a:r>
          </a:p>
          <a:p>
            <a:r>
              <a:rPr lang="en-US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They convert these materials into </a:t>
            </a:r>
            <a:r>
              <a:rPr lang="en-US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“humus” –</a:t>
            </a:r>
            <a:r>
              <a:rPr lang="en-US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dark, </a:t>
            </a:r>
          </a:p>
          <a:p>
            <a:r>
              <a:rPr lang="en-US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organic fertilizer that is prized by gardeners.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93DA95-B01F-4DBC-8977-9D1FD8DB4E8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47" y="3039979"/>
            <a:ext cx="4515853" cy="3282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34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819DD-8362-420A-95F1-8F8340144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030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Food Source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8CAD5-56C3-4668-8A27-69D4C8D4D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451811"/>
            <a:ext cx="10058400" cy="4417284"/>
          </a:xfrm>
        </p:spPr>
        <p:txBody>
          <a:bodyPr/>
          <a:lstStyle/>
          <a:p>
            <a:r>
              <a:rPr lang="en-US" dirty="0"/>
              <a:t>Under ideal condition earthworm  consume food equivalent to its body weight each day.</a:t>
            </a:r>
          </a:p>
          <a:p>
            <a:r>
              <a:rPr lang="en-US" dirty="0"/>
              <a:t>Plant –  dead parts of  plants.</a:t>
            </a:r>
          </a:p>
          <a:p>
            <a:r>
              <a:rPr lang="en-US" dirty="0"/>
              <a:t>Animal origin- Cattle, poultry, sheep, goat manure </a:t>
            </a:r>
          </a:p>
          <a:p>
            <a:r>
              <a:rPr lang="en-US" dirty="0"/>
              <a:t>Fresh food scraps </a:t>
            </a:r>
          </a:p>
          <a:p>
            <a:r>
              <a:rPr lang="en-US" dirty="0"/>
              <a:t>Poultry , fish, cardboard, grains, hay, legumes.</a:t>
            </a:r>
          </a:p>
          <a:p>
            <a:r>
              <a:rPr lang="en-US" dirty="0"/>
              <a:t>Slaughter wastes.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078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891DE-1E05-4CFF-B2AC-B1D0D8316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80211"/>
            <a:ext cx="10058400" cy="5788883"/>
          </a:xfrm>
        </p:spPr>
        <p:txBody>
          <a:bodyPr/>
          <a:lstStyle/>
          <a:p>
            <a:r>
              <a:rPr lang="en-US" b="1" dirty="0"/>
              <a:t>Moisture  : </a:t>
            </a:r>
            <a:r>
              <a:rPr lang="en-US" dirty="0"/>
              <a:t>Earthworm breath through skin</a:t>
            </a:r>
          </a:p>
          <a:p>
            <a:r>
              <a:rPr lang="en-US" dirty="0"/>
              <a:t>Moisture content  should be more than 50 %.</a:t>
            </a:r>
            <a:endParaRPr lang="en-US" b="1" dirty="0"/>
          </a:p>
          <a:p>
            <a:r>
              <a:rPr lang="en-US" b="1" dirty="0"/>
              <a:t>Aeration : </a:t>
            </a:r>
            <a:r>
              <a:rPr lang="en-US" dirty="0"/>
              <a:t> Worms require oxygen breathing &amp; Can’t  survive anaerobically.</a:t>
            </a:r>
          </a:p>
          <a:p>
            <a:r>
              <a:rPr lang="en-US" dirty="0"/>
              <a:t>Poor aeration cut oxygen supply resulting death of worms.</a:t>
            </a:r>
          </a:p>
          <a:p>
            <a:r>
              <a:rPr lang="en-US" dirty="0"/>
              <a:t>Presence of microbes &amp; their activities release toxic substances may kill the worms.</a:t>
            </a:r>
          </a:p>
          <a:p>
            <a:r>
              <a:rPr lang="en-US" b="1" dirty="0"/>
              <a:t>Temperature</a:t>
            </a:r>
            <a:r>
              <a:rPr lang="en-US" dirty="0"/>
              <a:t> : 15 to 20</a:t>
            </a:r>
            <a:r>
              <a:rPr lang="en-US" baseline="30000" dirty="0"/>
              <a:t>0</a:t>
            </a:r>
            <a:r>
              <a:rPr lang="en-US" dirty="0"/>
              <a:t>c temperature is sufficient for vermiculture.</a:t>
            </a:r>
          </a:p>
          <a:p>
            <a:r>
              <a:rPr lang="en-US" dirty="0"/>
              <a:t> </a:t>
            </a:r>
            <a:r>
              <a:rPr lang="en-US" b="1" dirty="0"/>
              <a:t>pH </a:t>
            </a:r>
            <a:r>
              <a:rPr lang="en-US" dirty="0"/>
              <a:t> : Worms survive at pH range 5-9. But pH between 7.5 to 8.0 considered optimum.</a:t>
            </a:r>
          </a:p>
          <a:p>
            <a:r>
              <a:rPr lang="en-US" b="1" dirty="0"/>
              <a:t>Salt content : </a:t>
            </a:r>
            <a:r>
              <a:rPr lang="en-US" dirty="0"/>
              <a:t>Very sensitive for salt, prefers less than 0.5 %.</a:t>
            </a:r>
          </a:p>
          <a:p>
            <a:r>
              <a:rPr lang="en-US" b="1" dirty="0"/>
              <a:t>Urine content : </a:t>
            </a:r>
            <a:r>
              <a:rPr lang="en-US" dirty="0"/>
              <a:t> Less urine is suggested. Excess urine produces gases like ammonia is toxic.</a:t>
            </a:r>
          </a:p>
          <a:p>
            <a:r>
              <a:rPr lang="en-US" b="1" dirty="0"/>
              <a:t>Toxic components</a:t>
            </a:r>
            <a:r>
              <a:rPr lang="en-US" dirty="0"/>
              <a:t>: </a:t>
            </a:r>
            <a:r>
              <a:rPr lang="en-US" b="1" dirty="0"/>
              <a:t> </a:t>
            </a:r>
            <a:r>
              <a:rPr lang="en-US" dirty="0"/>
              <a:t>free from horse manure, detergent, chemicals, pesticides etc.</a:t>
            </a:r>
          </a:p>
          <a:p>
            <a:r>
              <a:rPr lang="en-US" b="1" dirty="0"/>
              <a:t>Protection from pests &amp; Diseases</a:t>
            </a:r>
            <a:r>
              <a:rPr lang="en-US" dirty="0"/>
              <a:t> : Free from microorganisms.</a:t>
            </a:r>
          </a:p>
          <a:p>
            <a:r>
              <a:rPr lang="en-US" dirty="0"/>
              <a:t>Ants &amp; mites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88104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27908-0590-48FD-95A5-74F1A0D1F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4541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of Harvesting worms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94035-30A8-4C77-8208-3B5D47EA8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Worm harvesting carried out for selling  the worms and to start new worm beds.</a:t>
            </a:r>
          </a:p>
          <a:p>
            <a:r>
              <a:rPr lang="en-US" dirty="0"/>
              <a:t>Replacing material with new bedding &amp; feeding is very essential.</a:t>
            </a:r>
          </a:p>
          <a:p>
            <a:r>
              <a:rPr lang="en-US" dirty="0"/>
              <a:t>Worm separated, weighed and transferred in sterile pots.</a:t>
            </a:r>
          </a:p>
          <a:p>
            <a:r>
              <a:rPr lang="en-US" dirty="0"/>
              <a:t>1. Manual Method</a:t>
            </a:r>
          </a:p>
          <a:p>
            <a:r>
              <a:rPr lang="en-US" dirty="0"/>
              <a:t>2. Migration Method</a:t>
            </a:r>
          </a:p>
          <a:p>
            <a:r>
              <a:rPr lang="en-US" dirty="0"/>
              <a:t>3. Mechanical Method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48D0C4-9C17-4041-A5FF-75A96087BDE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7884" y="4122821"/>
            <a:ext cx="3163905" cy="2194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3F72AD-536D-4963-A270-87DB2FE1E2B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474" y="3561347"/>
            <a:ext cx="4186989" cy="27556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8815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AE07D-AAF6-4C2B-BB87-8AEE6B716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52386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Manual Method</a:t>
            </a:r>
            <a:endParaRPr lang="en-IN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F5C2F-C99B-449B-A528-7B08F14712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Small scale growers uses this method those sell worms to home.</a:t>
            </a:r>
          </a:p>
          <a:p>
            <a:r>
              <a:rPr lang="en-US" dirty="0"/>
              <a:t>Involves hand sorting , picking the worms &amp; keeping in container.</a:t>
            </a:r>
          </a:p>
          <a:p>
            <a:r>
              <a:rPr lang="en-US" dirty="0"/>
              <a:t>Followed by weighing &amp; preparation for delivery.</a:t>
            </a:r>
          </a:p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903C30-5054-49B8-A7CD-C14CEB9493E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876" y="3060315"/>
            <a:ext cx="5731510" cy="32238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6907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6FF0A-0DCB-4856-B117-40CA23339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1448" y="0"/>
            <a:ext cx="10058400" cy="79623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Migration Method</a:t>
            </a:r>
            <a:endParaRPr lang="en-IN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B0527-FEB0-4E58-A64F-848616F30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858253"/>
            <a:ext cx="10058400" cy="502688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Worm has tendency to migrate new region for food and avoid dryness , light.</a:t>
            </a:r>
          </a:p>
          <a:p>
            <a:r>
              <a:rPr lang="en-US" b="1" dirty="0">
                <a:solidFill>
                  <a:srgbClr val="002060"/>
                </a:solidFill>
              </a:rPr>
              <a:t>1) The Screen Method</a:t>
            </a:r>
            <a:r>
              <a:rPr lang="en-US" dirty="0"/>
              <a:t>: </a:t>
            </a:r>
          </a:p>
          <a:p>
            <a:r>
              <a:rPr lang="en-US" dirty="0"/>
              <a:t>Very convenient &amp; easy to use.</a:t>
            </a:r>
          </a:p>
          <a:p>
            <a:r>
              <a:rPr lang="en-US" dirty="0"/>
              <a:t>Box is constructed with screen bottom, mesh is with ¼ inch n size is used.</a:t>
            </a:r>
          </a:p>
          <a:p>
            <a:r>
              <a:rPr lang="en-US" dirty="0"/>
              <a:t>Earthworms are forced downwards by strong light.</a:t>
            </a:r>
          </a:p>
          <a:p>
            <a:r>
              <a:rPr lang="en-US" dirty="0"/>
              <a:t>Due to this worms go down through screen prepared , </a:t>
            </a:r>
            <a:r>
              <a:rPr lang="en-US" dirty="0" err="1"/>
              <a:t>preweighed</a:t>
            </a:r>
            <a:r>
              <a:rPr lang="en-US" dirty="0"/>
              <a:t> container.</a:t>
            </a:r>
          </a:p>
          <a:p>
            <a:r>
              <a:rPr lang="en-US" dirty="0"/>
              <a:t>Once worms gone down compost is removed.</a:t>
            </a:r>
          </a:p>
          <a:p>
            <a:r>
              <a:rPr lang="en-US" dirty="0"/>
              <a:t>Worm harvester can move from one box to another. </a:t>
            </a:r>
          </a:p>
          <a:p>
            <a:r>
              <a:rPr lang="en-US" b="1" dirty="0">
                <a:solidFill>
                  <a:srgbClr val="002060"/>
                </a:solidFill>
              </a:rPr>
              <a:t>2) Upward migration</a:t>
            </a:r>
            <a:r>
              <a:rPr lang="en-US" dirty="0"/>
              <a:t> : </a:t>
            </a:r>
          </a:p>
          <a:p>
            <a:r>
              <a:rPr lang="en-US" dirty="0"/>
              <a:t>Is similar to Screen method but mesh is kept on the bed.</a:t>
            </a:r>
          </a:p>
          <a:p>
            <a:r>
              <a:rPr lang="en-US" dirty="0"/>
              <a:t>Food attractant to worms like chicken mass, fresh cattle manure, ground coffee are put on it.</a:t>
            </a:r>
          </a:p>
          <a:p>
            <a:r>
              <a:rPr lang="en-IN" dirty="0"/>
              <a:t>Worms move in upward direction &amp; beds are not disturbed.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38A690-C9DB-410D-9B90-3B5FED7D1D4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292" y="2580774"/>
            <a:ext cx="2545080" cy="190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3455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8B62B-DD76-4FEF-847D-FC499814B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5801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7314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Vermiculture</a:t>
            </a:r>
            <a:endParaRPr lang="en-IN" b="1" dirty="0">
              <a:solidFill>
                <a:srgbClr val="73140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D2960F-1AAA-4C63-915A-4A0BC2CA46B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99"/>
            <a:ext cx="2581275" cy="1718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DDE28F-4F65-459A-989D-79A368B107D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866776"/>
            <a:ext cx="6496050" cy="5543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8630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2CF84-F492-4E14-9057-F740ACE82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9C864B6-0973-4F5C-912D-70EE837DF44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79" y="160421"/>
            <a:ext cx="9514573" cy="5708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3444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748D1-AD22-4544-B263-7194CFD13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53154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Method</a:t>
            </a:r>
            <a:endParaRPr lang="en-IN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6F411-DD48-4A7B-8777-DB4A80318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22421"/>
            <a:ext cx="10058400" cy="4946673"/>
          </a:xfrm>
        </p:spPr>
        <p:txBody>
          <a:bodyPr/>
          <a:lstStyle/>
          <a:p>
            <a:r>
              <a:rPr lang="en-US" dirty="0"/>
              <a:t>Most rapid &amp; Easiest method, described by </a:t>
            </a:r>
            <a:r>
              <a:rPr lang="en-US" dirty="0" err="1"/>
              <a:t>Boganov</a:t>
            </a:r>
            <a:r>
              <a:rPr lang="en-US" dirty="0"/>
              <a:t> in 1996.</a:t>
            </a:r>
          </a:p>
          <a:p>
            <a:r>
              <a:rPr lang="en-US" dirty="0"/>
              <a:t>Mechanical harvester is used is rotating cylinder of 8-10 feet in length 2-3 foot in diameter.</a:t>
            </a:r>
          </a:p>
          <a:p>
            <a:r>
              <a:rPr lang="en-US" dirty="0"/>
              <a:t>Cylinder wall is made up of screen material of different mesh sizes. </a:t>
            </a:r>
          </a:p>
          <a:p>
            <a:r>
              <a:rPr lang="en-US" dirty="0"/>
              <a:t>Cylinder rotates by electric motor. </a:t>
            </a:r>
          </a:p>
          <a:p>
            <a:r>
              <a:rPr lang="en-US" dirty="0"/>
              <a:t>As cylinder rotates worms passes through lower end in to wheel barrow.</a:t>
            </a:r>
          </a:p>
          <a:p>
            <a:r>
              <a:rPr lang="en-US" dirty="0"/>
              <a:t>This method is useful for harvesting earthworms in large number.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19351E-E752-4657-8D0F-B6219BA3895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916" y="3585411"/>
            <a:ext cx="6071937" cy="32109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1409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261D2-F3B6-49EF-AB44-3ED363F03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70230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 Importance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9050B-B250-4356-A4EE-716778897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8906"/>
            <a:ext cx="10058400" cy="488018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Play role of decomposer &amp; help recycling of nutrients by improving soil fertility.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Enrich nutrient in soil, retain moisture, improves soil structure.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Increase suitable microbial activity for agriculture.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Forms manure with N,P,K &amp; Mg as compare to conventional compost.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Advantages</a:t>
            </a:r>
            <a:r>
              <a:rPr lang="en-US" b="1" dirty="0"/>
              <a:t> :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Does not require expensive equipment.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Ecofriendly socially come economically viable technology.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Eliminate use of chemical fertilizers.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Microbes in vermicompost transferring nutrients in forms readily taken up by plants.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It improves crop plant production by enhancing growth rate of plants.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tx1"/>
                </a:solidFill>
              </a:rPr>
              <a:t>Used to convert Municipal &amp; Industrial solid organic wastes in to organic fertilizers.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576991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DB23C-4473-4CA8-B6AD-35EBFFD2F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 of earthworms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9A917-3909-4CC5-8460-4C52FAFD1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177048"/>
            <a:ext cx="10058400" cy="522375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Worms have potential to generate </a:t>
            </a:r>
            <a:r>
              <a:rPr lang="en-US" sz="2400" b="1" dirty="0">
                <a:solidFill>
                  <a:srgbClr val="0070C0"/>
                </a:solidFill>
              </a:rPr>
              <a:t>NPK equal about 10-12 million tons</a:t>
            </a:r>
            <a:r>
              <a:rPr lang="en-US" sz="2400" dirty="0"/>
              <a:t> in India.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1200 tons of organic wastes convert into 350 tone of vermicompost.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Large number Municipal corporation set up vermicompost plants.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Earthworms  also used as fish bait.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Worms can be used as fish feed.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Due to high protein content in body can be used in pig &amp; poultry feed.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Used in medicine ( Unani Medicine) on Small pox, jaundice, wounds healing, boils, piles, sore throat.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3857793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66600-BD95-4469-9EB8-CD9CCB7FA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619776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of Vermicompost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17DF9-3206-45C4-A9ED-AA710E43B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Flourishing industry due to increase in awareness of organic farming.</a:t>
            </a:r>
          </a:p>
          <a:p>
            <a:r>
              <a:rPr lang="en-US" b="1" dirty="0">
                <a:solidFill>
                  <a:srgbClr val="0070C0"/>
                </a:solidFill>
              </a:rPr>
              <a:t>Cost Rs. 3000 to Rs. 6000 per ton of compost. </a:t>
            </a:r>
          </a:p>
          <a:p>
            <a:r>
              <a:rPr lang="en-US" dirty="0"/>
              <a:t>Retail market Rs. 20 to Rs. 50 per kg.</a:t>
            </a:r>
          </a:p>
          <a:p>
            <a:r>
              <a:rPr lang="en-US" dirty="0"/>
              <a:t>Metro cities can be sold for kitchen gardens.</a:t>
            </a:r>
          </a:p>
          <a:p>
            <a:r>
              <a:rPr lang="en-US" dirty="0"/>
              <a:t>Entrepreneurship.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6795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E09CE-BE68-4A5D-B985-876FCB8AD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19900" dirty="0"/>
              <a:t>Thank You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02971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3BF0A-369A-4549-887B-5C509C65E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4212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7314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Vermiculture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7B303-6D98-490E-88CD-B2F842966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67912"/>
            <a:ext cx="10058400" cy="4023360"/>
          </a:xfrm>
        </p:spPr>
        <p:txBody>
          <a:bodyPr/>
          <a:lstStyle/>
          <a:p>
            <a:r>
              <a:rPr lang="en-US" dirty="0"/>
              <a:t>Definition : process of rearing of earthworms to </a:t>
            </a:r>
            <a:r>
              <a:rPr lang="en-US" b="1" dirty="0">
                <a:solidFill>
                  <a:srgbClr val="0070C0"/>
                </a:solidFill>
              </a:rPr>
              <a:t>convert dead &amp; decaying organic matter into natural fertilizers.</a:t>
            </a:r>
          </a:p>
          <a:p>
            <a:r>
              <a:rPr lang="en-US" dirty="0"/>
              <a:t>Organic food waste converts into </a:t>
            </a:r>
            <a:r>
              <a:rPr lang="en-US" dirty="0">
                <a:solidFill>
                  <a:srgbClr val="0070C0"/>
                </a:solidFill>
              </a:rPr>
              <a:t>nutrient rich material</a:t>
            </a:r>
            <a:r>
              <a:rPr lang="en-US" dirty="0"/>
              <a:t> to support plant growth</a:t>
            </a:r>
          </a:p>
          <a:p>
            <a:r>
              <a:rPr lang="en-US" dirty="0"/>
              <a:t>Charles Darwin called them as </a:t>
            </a:r>
            <a:r>
              <a:rPr lang="en-US" b="1" dirty="0">
                <a:solidFill>
                  <a:srgbClr val="0070C0"/>
                </a:solidFill>
              </a:rPr>
              <a:t>“Farmer’s Friend”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rgbClr val="0070C0"/>
                </a:solidFill>
              </a:rPr>
              <a:t>Biological indicators </a:t>
            </a:r>
            <a:r>
              <a:rPr lang="en-US" dirty="0"/>
              <a:t>of soil fertility.</a:t>
            </a:r>
          </a:p>
          <a:p>
            <a:r>
              <a:rPr lang="en-US" dirty="0"/>
              <a:t>Responsible for </a:t>
            </a:r>
            <a:r>
              <a:rPr lang="en-US" b="1" dirty="0">
                <a:solidFill>
                  <a:srgbClr val="0070C0"/>
                </a:solidFill>
              </a:rPr>
              <a:t>physical &amp; chemical </a:t>
            </a:r>
            <a:r>
              <a:rPr lang="en-US" dirty="0"/>
              <a:t>changes of soil.</a:t>
            </a:r>
          </a:p>
          <a:p>
            <a:r>
              <a:rPr lang="en-US" b="1" dirty="0">
                <a:solidFill>
                  <a:srgbClr val="0070C0"/>
                </a:solidFill>
              </a:rPr>
              <a:t>3000 species worldwide</a:t>
            </a:r>
            <a:r>
              <a:rPr lang="en-US" dirty="0"/>
              <a:t> with five large families.</a:t>
            </a:r>
          </a:p>
          <a:p>
            <a:r>
              <a:rPr lang="en-US" dirty="0"/>
              <a:t>Mostly </a:t>
            </a:r>
            <a:r>
              <a:rPr lang="en-US" b="1" dirty="0">
                <a:solidFill>
                  <a:srgbClr val="0070C0"/>
                </a:solidFill>
              </a:rPr>
              <a:t>terrestrials</a:t>
            </a:r>
            <a:r>
              <a:rPr lang="en-US" dirty="0"/>
              <a:t> but few are found in </a:t>
            </a:r>
            <a:r>
              <a:rPr lang="en-US" b="1" dirty="0">
                <a:solidFill>
                  <a:srgbClr val="0070C0"/>
                </a:solidFill>
              </a:rPr>
              <a:t>estuaries</a:t>
            </a:r>
            <a:r>
              <a:rPr lang="en-US" dirty="0"/>
              <a:t>. </a:t>
            </a:r>
          </a:p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409883-6D90-4D93-894F-EE2B4A8F5CD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77823"/>
            <a:ext cx="3128211" cy="17165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8300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B0987-EEDD-4F93-BB53-F3BB38875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7314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</a:t>
            </a:r>
            <a:r>
              <a:rPr lang="en-US" b="1" dirty="0" err="1">
                <a:solidFill>
                  <a:srgbClr val="7314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Verms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C3886-0B60-4B2B-B41A-175DE47B5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371600"/>
            <a:ext cx="10058400" cy="49149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 err="1"/>
              <a:t>Anecic</a:t>
            </a:r>
            <a:r>
              <a:rPr lang="en-US" b="1" dirty="0"/>
              <a:t> : </a:t>
            </a:r>
            <a:r>
              <a:rPr lang="en-US" b="1" dirty="0">
                <a:solidFill>
                  <a:srgbClr val="0070C0"/>
                </a:solidFill>
              </a:rPr>
              <a:t>Burrowing worms</a:t>
            </a:r>
            <a:r>
              <a:rPr lang="en-US" dirty="0"/>
              <a:t> come to surface at night drag food down to their </a:t>
            </a:r>
            <a:r>
              <a:rPr lang="en-US" dirty="0">
                <a:solidFill>
                  <a:srgbClr val="0070C0"/>
                </a:solidFill>
              </a:rPr>
              <a:t>permanent burrows </a:t>
            </a:r>
            <a:r>
              <a:rPr lang="en-US" dirty="0"/>
              <a:t>deep in the soil. e.g. </a:t>
            </a:r>
            <a:r>
              <a:rPr lang="en-US" i="1" dirty="0" err="1"/>
              <a:t>Lumbricus</a:t>
            </a:r>
            <a:r>
              <a:rPr lang="en-US" i="1" dirty="0"/>
              <a:t> </a:t>
            </a:r>
            <a:r>
              <a:rPr lang="en-US" i="1" dirty="0" err="1"/>
              <a:t>terrestris</a:t>
            </a:r>
            <a:r>
              <a:rPr lang="en-US" i="1" dirty="0"/>
              <a:t>.</a:t>
            </a:r>
            <a:endParaRPr lang="en-US" b="1" dirty="0"/>
          </a:p>
          <a:p>
            <a:pPr>
              <a:lnSpc>
                <a:spcPct val="100000"/>
              </a:lnSpc>
            </a:pPr>
            <a:r>
              <a:rPr lang="en-US" b="1" dirty="0" err="1"/>
              <a:t>Endogeic</a:t>
            </a:r>
            <a:r>
              <a:rPr lang="en-US" b="1" dirty="0"/>
              <a:t> :</a:t>
            </a:r>
            <a:r>
              <a:rPr lang="en-US" dirty="0"/>
              <a:t> </a:t>
            </a:r>
            <a:r>
              <a:rPr lang="en-US" b="1" dirty="0">
                <a:solidFill>
                  <a:srgbClr val="0070C0"/>
                </a:solidFill>
              </a:rPr>
              <a:t>shallow soil burrowing worms</a:t>
            </a:r>
            <a:r>
              <a:rPr lang="en-US" dirty="0"/>
              <a:t>, feed on organic matter present in soil. Rarely comes at surface.  e. g. </a:t>
            </a:r>
            <a:r>
              <a:rPr lang="en-US" i="1" dirty="0" err="1"/>
              <a:t>Allolobophora</a:t>
            </a:r>
            <a:r>
              <a:rPr lang="en-US" i="1" dirty="0"/>
              <a:t> </a:t>
            </a:r>
            <a:r>
              <a:rPr lang="en-US" i="1" dirty="0" err="1"/>
              <a:t>chlorotica</a:t>
            </a:r>
            <a:r>
              <a:rPr lang="en-US" i="1" dirty="0"/>
              <a:t>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err="1"/>
              <a:t>Epigeic</a:t>
            </a:r>
            <a:r>
              <a:rPr lang="en-US" b="1" dirty="0"/>
              <a:t> : </a:t>
            </a:r>
            <a:r>
              <a:rPr lang="en-US" b="1" dirty="0">
                <a:solidFill>
                  <a:srgbClr val="0070C0"/>
                </a:solidFill>
              </a:rPr>
              <a:t>live in surface litter &amp; feed on decaying organic matter</a:t>
            </a:r>
            <a:r>
              <a:rPr lang="en-US" dirty="0"/>
              <a:t>, do not have permanent borrow. e.g. </a:t>
            </a:r>
            <a:r>
              <a:rPr lang="en-US" i="1" dirty="0" err="1"/>
              <a:t>Lumbricus</a:t>
            </a:r>
            <a:r>
              <a:rPr lang="en-US" i="1" dirty="0"/>
              <a:t> </a:t>
            </a:r>
            <a:r>
              <a:rPr lang="en-US" i="1" dirty="0" err="1"/>
              <a:t>rubellus</a:t>
            </a:r>
            <a:r>
              <a:rPr lang="en-US" i="1" dirty="0"/>
              <a:t>.</a:t>
            </a:r>
          </a:p>
          <a:p>
            <a:pPr>
              <a:lnSpc>
                <a:spcPct val="100000"/>
              </a:lnSpc>
            </a:pPr>
            <a:endParaRPr lang="en-IN" b="1" dirty="0"/>
          </a:p>
          <a:p>
            <a:pPr>
              <a:lnSpc>
                <a:spcPct val="100000"/>
              </a:lnSpc>
            </a:pPr>
            <a:r>
              <a:rPr lang="en-IN" b="1" dirty="0"/>
              <a:t>Saprophagous:  </a:t>
            </a:r>
            <a:r>
              <a:rPr lang="en-IN" dirty="0"/>
              <a:t>feed on </a:t>
            </a:r>
            <a:r>
              <a:rPr lang="en-IN" b="1" dirty="0">
                <a:solidFill>
                  <a:srgbClr val="0070C0"/>
                </a:solidFill>
              </a:rPr>
              <a:t>dead decaying </a:t>
            </a:r>
            <a:r>
              <a:rPr lang="en-IN" dirty="0"/>
              <a:t>organic matter.</a:t>
            </a:r>
          </a:p>
          <a:p>
            <a:pPr>
              <a:lnSpc>
                <a:spcPct val="100000"/>
              </a:lnSpc>
            </a:pPr>
            <a:r>
              <a:rPr lang="en-IN" b="1" dirty="0"/>
              <a:t>Detritivores: </a:t>
            </a:r>
            <a:r>
              <a:rPr lang="en-IN" dirty="0"/>
              <a:t>feed on </a:t>
            </a:r>
            <a:r>
              <a:rPr lang="en-IN" b="1" dirty="0">
                <a:solidFill>
                  <a:srgbClr val="0070C0"/>
                </a:solidFill>
              </a:rPr>
              <a:t>plant litter, organic matter </a:t>
            </a:r>
            <a:r>
              <a:rPr lang="en-IN" dirty="0"/>
              <a:t>and mammalian dung near soil.</a:t>
            </a:r>
          </a:p>
          <a:p>
            <a:pPr>
              <a:lnSpc>
                <a:spcPct val="100000"/>
              </a:lnSpc>
            </a:pPr>
            <a:r>
              <a:rPr lang="en-IN" b="1" dirty="0" err="1"/>
              <a:t>Geophagus</a:t>
            </a:r>
            <a:r>
              <a:rPr lang="en-IN" b="1" dirty="0"/>
              <a:t> : </a:t>
            </a:r>
            <a:r>
              <a:rPr lang="en-IN" dirty="0"/>
              <a:t>feed on </a:t>
            </a:r>
            <a:r>
              <a:rPr lang="en-IN" b="1" dirty="0">
                <a:solidFill>
                  <a:srgbClr val="0070C0"/>
                </a:solidFill>
              </a:rPr>
              <a:t>organically rich soil </a:t>
            </a:r>
            <a:r>
              <a:rPr lang="en-IN" dirty="0"/>
              <a:t>beneath the soil surface.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8548D8-5DE1-4560-8200-CA7687CB455E}"/>
              </a:ext>
            </a:extLst>
          </p:cNvPr>
          <p:cNvCxnSpPr>
            <a:cxnSpLocks/>
          </p:cNvCxnSpPr>
          <p:nvPr/>
        </p:nvCxnSpPr>
        <p:spPr>
          <a:xfrm>
            <a:off x="1097280" y="3939435"/>
            <a:ext cx="1005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337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81015-1FCB-4A94-9F10-436296BB8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5238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Species of Earthworm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6BE5F16-5E45-4061-AE3F-C9F60F73FE6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21" y="1227222"/>
            <a:ext cx="10233259" cy="51334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573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A5971-2A88-4613-B7AB-5209A24EB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4212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7314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Vermiculture Requirements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490FF-06EA-476C-B585-CDDBB235D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rgbClr val="7030A0"/>
                </a:solidFill>
              </a:rPr>
              <a:t>Suitable species of earthworm.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rgbClr val="7030A0"/>
                </a:solidFill>
              </a:rPr>
              <a:t>Appropriate worm density.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rgbClr val="7030A0"/>
                </a:solidFill>
              </a:rPr>
              <a:t>Temperature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rgbClr val="7030A0"/>
                </a:solidFill>
              </a:rPr>
              <a:t>Moisture content.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rgbClr val="7030A0"/>
                </a:solidFill>
              </a:rPr>
              <a:t>Bedding material.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rgbClr val="7030A0"/>
                </a:solidFill>
              </a:rPr>
              <a:t>Feeding material.</a:t>
            </a:r>
            <a:endParaRPr lang="en-IN" sz="2800" b="1" dirty="0">
              <a:solidFill>
                <a:srgbClr val="7030A0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28FE197-765E-4B2E-9A60-30C92863EA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845735"/>
            <a:ext cx="4067174" cy="4023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BF4921-53F5-4346-8A2C-B55466652B8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968" y="1"/>
            <a:ext cx="2095793" cy="163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2149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A59D8-BF14-4DEB-868C-ACD4D6A8C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Species of&#10;earthworms&#10; ">
            <a:extLst>
              <a:ext uri="{FF2B5EF4-FFF2-40B4-BE49-F238E27FC236}">
                <a16:creationId xmlns:a16="http://schemas.microsoft.com/office/drawing/2014/main" id="{8B12ACF5-995A-46A7-A39D-01BC1B026A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0"/>
            <a:ext cx="10161270" cy="655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10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19A20-6F20-4094-A857-DE7A28041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FC9D3-619B-4B97-9EAD-C3FA812D6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Vermicomposting">
            <a:extLst>
              <a:ext uri="{FF2B5EF4-FFF2-40B4-BE49-F238E27FC236}">
                <a16:creationId xmlns:a16="http://schemas.microsoft.com/office/drawing/2014/main" id="{B7E8160A-0241-45C1-86EE-900CA412C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0"/>
            <a:ext cx="10403205" cy="638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336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A989F-DE49-4D9D-ABC7-CF8A0D9CA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07006"/>
            <a:ext cx="10058400" cy="1296962"/>
          </a:xfrm>
        </p:spPr>
        <p:txBody>
          <a:bodyPr/>
          <a:lstStyle/>
          <a:p>
            <a:r>
              <a:rPr lang="en-US" b="1" dirty="0">
                <a:solidFill>
                  <a:srgbClr val="73140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used Vermiculture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3B08D-350F-4521-8931-97A61CE74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1. Windrows Method</a:t>
            </a:r>
          </a:p>
          <a:p>
            <a:pPr lvl="1"/>
            <a:r>
              <a:rPr lang="en-US" dirty="0"/>
              <a:t>A) Static pill windrow</a:t>
            </a:r>
          </a:p>
          <a:p>
            <a:pPr lvl="1"/>
            <a:r>
              <a:rPr lang="en-US" dirty="0"/>
              <a:t>B) Top fed windrow</a:t>
            </a:r>
          </a:p>
          <a:p>
            <a:pPr lvl="1"/>
            <a:r>
              <a:rPr lang="en-US" dirty="0"/>
              <a:t>C) Wedges</a:t>
            </a:r>
          </a:p>
          <a:p>
            <a:r>
              <a:rPr lang="en-US" b="1" dirty="0">
                <a:solidFill>
                  <a:srgbClr val="7030A0"/>
                </a:solidFill>
              </a:rPr>
              <a:t>2. Beds or Bin Method</a:t>
            </a:r>
          </a:p>
          <a:p>
            <a:pPr lvl="1"/>
            <a:r>
              <a:rPr lang="en-US" dirty="0"/>
              <a:t>A) Top fed beds</a:t>
            </a:r>
          </a:p>
          <a:p>
            <a:pPr lvl="1"/>
            <a:r>
              <a:rPr lang="en-US" dirty="0"/>
              <a:t>B) Stacked bins</a:t>
            </a:r>
          </a:p>
          <a:p>
            <a:r>
              <a:rPr lang="en-US" b="1" dirty="0">
                <a:solidFill>
                  <a:srgbClr val="7030A0"/>
                </a:solidFill>
              </a:rPr>
              <a:t>3. Flow through Reactor Method.</a:t>
            </a:r>
          </a:p>
          <a:p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861601-A0DE-4C44-A15B-A31952E5014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105" y="-16042"/>
            <a:ext cx="3826042" cy="23902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4C977D-2372-4912-8846-D46A31374A99}"/>
              </a:ext>
            </a:extLst>
          </p:cNvPr>
          <p:cNvSpPr/>
          <p:nvPr/>
        </p:nvSpPr>
        <p:spPr>
          <a:xfrm>
            <a:off x="9296399" y="2310063"/>
            <a:ext cx="2173705" cy="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Windrow Methods</a:t>
            </a:r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8D73B1-8904-43DA-AA09-7CF2278AAAF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934" y="2713166"/>
            <a:ext cx="2887980" cy="30175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88B05D-AA83-43B4-A39D-B2EE24205F00}"/>
              </a:ext>
            </a:extLst>
          </p:cNvPr>
          <p:cNvSpPr/>
          <p:nvPr/>
        </p:nvSpPr>
        <p:spPr>
          <a:xfrm>
            <a:off x="9296399" y="5518484"/>
            <a:ext cx="2173705" cy="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Bin Method</a:t>
            </a:r>
            <a:endParaRPr lang="en-IN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C76012-A215-4C23-8776-FAC94B06081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253" y="3987115"/>
            <a:ext cx="3996723" cy="233347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0CD39CD-B280-42BD-A9D8-5E959F80DA5B}"/>
              </a:ext>
            </a:extLst>
          </p:cNvPr>
          <p:cNvSpPr/>
          <p:nvPr/>
        </p:nvSpPr>
        <p:spPr>
          <a:xfrm>
            <a:off x="4668253" y="6320589"/>
            <a:ext cx="3416968" cy="312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Flow through reactor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3798160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600</TotalTime>
  <Words>1561</Words>
  <Application>Microsoft Office PowerPoint</Application>
  <PresentationFormat>Widescreen</PresentationFormat>
  <Paragraphs>192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 Black</vt:lpstr>
      <vt:lpstr>Calibri</vt:lpstr>
      <vt:lpstr>Calibri Light</vt:lpstr>
      <vt:lpstr>Times New Roman</vt:lpstr>
      <vt:lpstr>Retrospect</vt:lpstr>
      <vt:lpstr>Thakur College of Science &amp; Commerce  Department of Zoology Welcomes  Academic Year – 2020-21</vt:lpstr>
      <vt:lpstr>Vermiculture</vt:lpstr>
      <vt:lpstr>Vermiculture</vt:lpstr>
      <vt:lpstr>Types of Verms</vt:lpstr>
      <vt:lpstr>Species of Earthworm</vt:lpstr>
      <vt:lpstr> Vermiculture Requirements</vt:lpstr>
      <vt:lpstr>PowerPoint Presentation</vt:lpstr>
      <vt:lpstr>PowerPoint Presentation</vt:lpstr>
      <vt:lpstr>Methods used Vermiculture</vt:lpstr>
      <vt:lpstr>             Windrows Method </vt:lpstr>
      <vt:lpstr>I. Windrows Method </vt:lpstr>
      <vt:lpstr>II. Beds or Bins Methods</vt:lpstr>
      <vt:lpstr>III. Flow –Through Reactor Method</vt:lpstr>
      <vt:lpstr>Maintenance</vt:lpstr>
      <vt:lpstr>Food Source</vt:lpstr>
      <vt:lpstr>PowerPoint Presentation</vt:lpstr>
      <vt:lpstr>Methods of Harvesting worms</vt:lpstr>
      <vt:lpstr> Manual Method</vt:lpstr>
      <vt:lpstr>Migration Method</vt:lpstr>
      <vt:lpstr>PowerPoint Presentation</vt:lpstr>
      <vt:lpstr>Mechanical Method</vt:lpstr>
      <vt:lpstr>Economic Importance</vt:lpstr>
      <vt:lpstr>Demand of earthworms</vt:lpstr>
      <vt:lpstr>Marketing of Vermicompost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Thakur College of Science &amp; Commerce  Department of Zoology Welcomes  Academic Year – 2020-21</dc:title>
  <dc:creator>Geeta Mohite</dc:creator>
  <cp:lastModifiedBy>Geeta Mohite</cp:lastModifiedBy>
  <cp:revision>51</cp:revision>
  <dcterms:created xsi:type="dcterms:W3CDTF">2020-08-01T01:48:38Z</dcterms:created>
  <dcterms:modified xsi:type="dcterms:W3CDTF">2020-10-24T04:09:28Z</dcterms:modified>
</cp:coreProperties>
</file>