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6"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94" r:id="rId19"/>
    <p:sldId id="295" r:id="rId20"/>
    <p:sldId id="296" r:id="rId21"/>
    <p:sldId id="297" r:id="rId22"/>
    <p:sldId id="298" r:id="rId23"/>
    <p:sldId id="299" r:id="rId24"/>
    <p:sldId id="300" r:id="rId25"/>
    <p:sldId id="275"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355D23"/>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67" d="100"/>
          <a:sy n="67" d="100"/>
        </p:scale>
        <p:origin x="64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29:28.624"/>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13679 0 0,'-26'26'484,"26"27"-484,-27 0 16,27 0-16,0 26 16,0-26-16,0-26 15,-26-1-15,26 1 16,0-1-16,0 1 15,0 26 1,0-27-16,0 0 16,0 1 15,-27-27-15,1 26 30,0 1-30,-54-1-16,27 1 16,0-27-16,-26 26 0,-80 1 15,53 26-15,53-27 16,-52-26-16,-1 27 16,26-27-16,28 26 15,-28-26-15,1 0 16,26 26-16,0-26 15,0 0-15,-26 0 0,-54 27 16,1 26-16,79-27 16,-26-26-16,-1 27 15,-52 26-15,79-27 16,0-26-16,27 27 16,-1-27-16,1 0 15,-1 0-15,1 0 16,0 0-16,-1 0 0,1 0 15,-1 0 1,1 26-16,-80 0 0,53-26 16,0 27-16,-26-1 15,-54 1-15,54-27 16,0 0-16,-80 53 16,27-53-16,52 0 15,27 0-15,-26 0 16,0 0-16,-1 0 0,54 0 15,-27 0-15,0 0 16,0 0-16,0 0 16,27 0-16,-1 0 15,1 0 1,-1 0-16,1 0 62,-1 0-46,1 0-16,-1 0 16,1 0-16,-1 0 15,1 0-15,0-27 94,-1 1-94,1-1 16,-1 1-16,-79-1 15,53 1-15,-26 0 16,26-27-16,27 26 16,-27 27-16,26 0 0,1 0 15,-1 0 1,1 0-16,-1 0 15,27-26 1,-26 26 0,26-27-1,-26 27-15,-1 0 16,1 0 0,-1-26-16,-26 26 0,0-53 15,0 53-15,-26 0 16,53 0-16,-27 0 15,0 0-15,26 0 16,1 0-16,-27 0 16,26 0-1,1 0-15,0 0 16,-1 0 62,1 0-62,-1 0-1,1 0-15,-27 0 16,26 0-16,1 0 0,-1 0 16,1 0-1,-1 0-15,1 0 16,-53 0-16,52 0 15,1 0-15,-80 0 16,0 0-16,27 0 16,-54 0-16,-25 0 15,78 0-15,1 0 16,-53 0-16,79 0 0,0 0 16,26 0-1,-26 0-15,27 0 16,-1 0-16,1 0 15,-53 0 189,-54 26-189,-25 1-15,-28-27 16,-25 26-16,52-26 15,-53 0-15,-79 53 16,80-26-16,-54 26 16,-26 26-16,132-53 15,-79 1-15,79 26 0,-26-27 16,53 1-16,-27-1 16,27 27-16,52-26 15,-52 25-15,53-52 16,-1 0-16,1 0 15,53 0-15,-1 0 0,1 0 16,-1 0-16,1 0 16,-1 0-1,1 0 63,-27 0 1,26 0-64,-25-26-15,-1 0 16,0-1-16,-27 1 15,27-1-15,27 1 16,-1-1-16,-25 1 0,25 26 16,1 0-16,-1 0 15,1 0-15,-1 0 16,1 0-16,-1 0 16,1 0-16,-1 0 15,1 0 1,0 0-16,-27 0 0,26 0 15,1 0-15,-1 0 16,-26 0-16,0 0 16,-26 0-16,26 0 15,0 0-15,0-80 16,27 80-16,-27 0 16,26 0-16,1 0 15,0 0-15,26-26 16,-27 26-16,1 0 0,-1 0 78,1 0-78,-54 0 16,27 26-16,0 27 15,1-26-15,-28-1 0,54 1 16,-1-1-16,1-26 15,-1 0-15,1 0 16,-1 0 0,1 0-1,-27 0 1,27 0-16,-1 0 16,1 0-16,-27 0 15,0 0-15,-53 0 0,80 0 16,-1 0-16,1 0 15,-1 0-15,1 0 16,-1 0-16,-26 0 16,53 27 374,0-1-374,0 1-16,0-1 16,0 53-16,0-52 15,0-1 1,0 1-16,0-1 15,0 1-15,27-1 16,-27 1-16,0-1 16,26 0-16,-26 1 0,0-1 15,0 1-15,0-1 16,0 1-16,0-1 16,0 27-1,0-26-15,0-1 16,0 1-1,27-27-15,-27 26 47,0 0 0,0 1 0,0-1 31,0 1-47,0 26-15,0-27 31,0 1-16,0-1 16,0 1-47,0-1 31,0 0 1,0 1 14,0 26-30,0-27 0,0 1 15,0-1 16,0 1 62,0-1-78,0 1-15,0-1 15,0 27-15</inkml:trace>
</inkml:ink>
</file>

<file path=ppt/ink/ink1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3:55.828"/>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93 0 0,'0'27'250,"0"52"-234,-26-26-16,26 26 0,0-52 16,0-1-16,0 1 15,0-1 1,0 0-16,0 1 16,0-1-16,0 1 15,0-1 16,0 1 1,0-1-1,0 1 16,0-1 15,0 1-46,0-1-16,0 1 16,0 52-1,0-53-15,0 1 16,0-1-16,0 1 15,0-1 1,0 1-16,0-1 0,0 27 109,0-27-30,0 1-48,0-1 0,0 1-15,0 26-16,0 53 15,0-1-15,0-25 16,0-1-16,0-26 16,0 0-16,0-27 15,0 1-15,0-1 16,0 27-16,0-26 15,0-1 64,0 1 14,0-1-15,0 1-78,0-1 16,0 1-16,0 25 16,0-25-16,0-1 15,0 1 1,0-1-16,0 1 0,0-1 16,0 1-16,0 26 125,0-27 187,0 0-312,0 27 16,0-26-16,0-1 15,0 1-15,0-1 407,0 27-392,0-26 1,0-1-1,0 1 1,0-1 93,0 0-62,0 1 250,0-1-281,0 1 31,0-1 0,0 1-16,0-1-16,0 27 17,0-26-1,0-1 31,26 0 1,-26 1-32,80-292 235,-54 186-266</inkml:trace>
</inkml:ink>
</file>

<file path=ppt/ink/ink1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4:37.869"/>
    </inkml:context>
    <inkml:brush xml:id="br0">
      <inkml:brushProperty name="width" value="0.10583" units="cm"/>
      <inkml:brushProperty name="height" value="0.10583" units="cm"/>
      <inkml:brushProperty name="color" value="#3165BB"/>
    </inkml:brush>
  </inkml:definitions>
  <inkml:trace contextRef="#ctx0" brushRef="#br0">0 899 0,'26'27'406,"1"-27"-390,-27 26-16,26 1 15,1-27-15,-1 0 16,1 0-16,-27 26 16,0 0 31,53-26-1,-53 27 1,26-27-15,-26 53-17,27-27 16,-1 1-15,0-1-16,1-26 16,-1 0-16,1 27 0,-1-27 15,1 0 32,-27 26 0,26-26 0,-26 27 15,53-27-62,0 26 16,-27-26-16,54 53 16,-54-53-16,1 0 15,-1 0 1,1 0-16,-27 26 16,26-26 46,-26 27-46,27-27 62,-27 26-47,26-26 32,-26 27-48,27-27 1,-27 26-16,0 1 15,26-1 32,0-26 0,-26-26 0,0-1-31,0 1-16,0-1 15,0 1-15,0-1 16,0-26 0,0 27-1,0 0 1,0-1-1,0 1-15,0-1 16,27 1 0,-27-1-16,0-26 15,0 27-15,0-1 16,0 1 0,26-53-16,1-54 15,48-119-15</inkml:trace>
</inkml:ink>
</file>

<file path=ppt/ink/ink1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1:39.787"/>
    </inkml:context>
    <inkml:brush xml:id="br0">
      <inkml:brushProperty name="width" value="0.10583" units="cm"/>
      <inkml:brushProperty name="height" value="0.10583" units="cm"/>
      <inkml:brushProperty name="color" value="#177D36"/>
    </inkml:brush>
  </inkml:definitions>
  <inkml:trace contextRef="#ctx0" brushRef="#br0">13335 0 0,'0'26'266,"0"0"-251,0 1-15,0-1 110,0 1-32,0 26-63,0 26-15,0 1 16,0 25-16,0 1 0,0-26 16,0 25-16,0-78 15,0 79-15,0-53 16,0-27-1,0 1-15,0-1 16,0 0-16,0 1 16,0 26-16,0-27 15,-27-26 392,1 0-392,0 0 16,-27 0-15,26 0 0,1 0-1,-1 0 1,1 0 0,-54-53-16,-25 53 15,52 0-15,26 0 16,1 0-16,-133-53 15,53 53-15,0 0 16,27 0-16,53 0 16,-1 0-1,-52 0-15,-54 0 16,80 0-16,27 0 16,0 0-1,-186-26-15,106 0 16,53 26-16,27 0 0,-80 0 15,79 0-15,-131-27 16,52 27 0,53 0-16,0 0 15,27 0-15,-1 0 16,-26 0-16,27 0 16,-1 0-1,1 0-15,-1 0 16,1 0 31,-80 0-47,0-26 15,27 26-15,-27 0 16,-53 0-16,-158 0 16,52 0-16,159 0 15,27 0-15,-53 0 16,52 0-16,27 0 0,0 0 15,1 0-15,25 0 16,1 0-16,-1 0 16,1 0-1,-1 0-15,1 0 16,-1 0-16,-105 0 16,-27 0-16,27 0 15,79 0-15,-26 0 0,-133 0 16,106 0-16,27 0 15,-1 0-15,28 0 16,-1 0-16,26 0 16,1 0-16,-1 0 15,-26 0-15,27 0 16,-1 0 31,-52 26-32,-80 27-15,106-53 16,0 0-16,1 0 16,-160 26-16,106 1 15,-26-27-15,79 0 16,0 0-16,26 0 0,1 0 31,-27 0-31,27 0 0,-1 0 16,1 0-16,-1 0 15,-52 53 1,-53-53 0,79 0-16,0 0 15,0 0-15,-132 26 16,79-26-16,26 0 0,27 0 16,27 0-16,0 0 15,-1 0 1,1 0-16,-1 0 15,1 0-15,-1 0 32,-79 0-32,1 27 15,-28 26-15,80-53 16,0 0-16,-26 0 0,-27 0 16,53 0-16,27 0 15,-1 0-15,1 0 16,0 0-16,-1 0 15,1 0-15,-1 0 32,1 0-17,-54 0 1,1 0-16,0 0 0,26 0 16,26 0-16,-52 0 15,-53 0-15,79 0 16,26 0-16,1 0 15,-27 0-15,-80 0 16,81 0-16,25 0 16,1 0-16,-1 0 0,-26 0 15,27 0-15,-1 0 16,1 0-16,-27 0 16,0 0-1,-26 0-15,52 0 16,-52 0-16,-1 0 15,-52 0-15,79 0 16,27 0-16,-27 0 16,-26 0-16,26 0 15,26 0-15,1 0 16,-1 0-16,1 0 16,-1 0-16,-52 0 15,-27 53 48,53-53-48,-211 0-15,237 0 0,1 0 32,-54 0-17,27 0-15,27 0 16,-27 0-16,-26 0 15,-1 0-15,27 0 16,27 0-16,-1 0 0,1 0 16,0 0-16,-27 0 15,26 0 1,1 0 0,-27 0-16,0 0 15,0 0-15,-53 0 16,53 0-16,27 0 15,-1 0-15,1 0 0,-27 0 16,26 0 0,1 0-16,0 0 15,-1 0 1,1 0 15,-1 26-31,1-26 16,-27 0-16,26 0 15,1 0-15,-1 0 0,1 0 16,-1 0 31,1 0 0,0 0-47,-27 0 15,26 0-15,1 0 16,-1 0 0,1 0-16,-27 0 15,26 26-15,1-26 16,0 0-16,-1 0 16,1 0-16,-1 0 15,1 0-15,-1 0 16,-26-26 296,27 26-312,-1-53 16,27 27-16,0-1 16,0 1 30,0-1-14,0 1-17,-26 26 32,26 26 63,0 1-110,0-1 15,0 1-15,0 26 16,0-27-1,0 0-15,0 1 16,0-1-16,0 1 16,0-1 124,0 27-140,0-26 16,26-1 0,-26 1-16,27-1 15,-27 1 1,0 25-1,0 28-15,0-54 16,0 27-16,0-26 16,0 26-16,0 26 0,0-53 15,0 1-15,0-1 16,0 1 0,0-1-16,0 1 15,0-1-15,26-26 47,-26 53-31,0-26 31,27-1-32,-27 0 1,0 1-16,0-1 15,0 1-15,0 26 16,0 0-16,0-13 16</inkml:trace>
</inkml:ink>
</file>

<file path=ppt/ink/ink1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1:45.157"/>
    </inkml:context>
    <inkml:brush xml:id="br0">
      <inkml:brushProperty name="width" value="0.10583" units="cm"/>
      <inkml:brushProperty name="height" value="0.10583" units="cm"/>
      <inkml:brushProperty name="color" value="#177D36"/>
    </inkml:brush>
  </inkml:definitions>
  <inkml:trace contextRef="#ctx0" brushRef="#br0">29 0 0,'0'26'391,"0"1"-391,0-1 15,0 1-15,0-1 16,0 1-16,0 26 31,0-27-31,0 1 16,0-1-1,0 0-15,0 1 16,0-1 0,0 1-16,0 26 15,0-27-15,0 1 16,0-1-1,0 1-15,0-1 16,0 1-16,0-1 16,0 27 31,0-27 15,0 1-31,0-1-15,0 1 15,0-1-15,0 1-1,0-1 32,0 27-31,0-27-16,0-12 16</inkml:trace>
</inkml:ink>
</file>

<file path=ppt/ink/ink1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13:41.518"/>
    </inkml:context>
    <inkml:brush xml:id="br0">
      <inkml:brushProperty name="width" value="0.10583" units="cm"/>
      <inkml:brushProperty name="height" value="0.10583" units="cm"/>
      <inkml:brushProperty name="color" value="#177D36"/>
    </inkml:brush>
  </inkml:definitions>
  <inkml:trace contextRef="#ctx0" brushRef="#br0">0 341 0,'79'0'312,"54"0"-296,25 0-16,-78 0 15,26 0-15,-54 0 16,1 0-16,-26 0 0,-1 0 16,1 0 77,-1 0-30,54 0-48,-54 0-15,27 0 16,-27 0-16,1 0 16,26 0-16,79 0 0,-53 0 15,1-53-15,79 53 16,-54 0-16,28 0 16,-54 0-16,0 0 15,-26 0-15,80 0 16,-54 0-16,0-26 15,27-1-15,-53 27 16,0-26-16,0 0 16,26 26-16,-52 0 0,-1 0 15,1 0 32,26 0-31,105-27-16,-52 1 15,-26 26-15,25 0 0,-25 0 16,-27 0-16,-27 0 16,1 0-16,26 0 15,-27 0 17,53 0-17,27 0-15,53-27 16,-53-52-16,0 79 15,-27 0-15,0 0 0,-26 0 16,53 0-16,-53 0 16,-26 0-1,-1 0-15,53 0 94,80 0-94,-53 0 0,26 0 16,-52 0-16,-1 0 15,53 0-15,-52 0 16,-1 0-16,-26 0 16,26 0-16,-26 0 15,0 0-15,-26 0 16,-1 0-16,1 0 31,25 0 63,28 53-94,26-53 15,26 0-15,-53 0 0,54 0 16,-28 0-16,-52 26 16,0-26-16,0 0 15,0 0-15,-26 0 16,-1 0-16,27 0 47,26 0-47,54 0 0,-54 0 15,-26 0-15,26 0 16,-26 0-16,-26 0 16,-1 0-16,1 0 15,-1 0 32,-26 27-31,132-1 62,-26-26-62,-26 0-16,-1 0 0,27 27 15,-53-27-15,0 0 16,0 0-1,-27 0-15,-26 26 63,53 0-32,0-26-15,0 0-16,0 27 15,0-27-15,-27 26 16,0-26 0,1 0-1,26 0 48,53 0-48,26 0-15,-53 0 16,54 0-16,-28 0 16,-52 0-16,27 0 15,-54 0-15,1 0 0,-1 0 110,1 0-79,-1 0-15,106 0-1,-52 0-15,-27 0 16,0 0-16,-27 0 15,27 0-15,-27 0 16,27 0-16,-26 0 16,-1 0-16,1 0 0,-1 0 15,27 0 79,0 0-78,26 0-16,-26 0 0,53 0 15,-27 0-15,-26 0 16,0 0-16,0 0 16,-26 0-16,26 0 328,0 0-328,-1 0 15,-25 0 1,26 0 328,0 0-329,0 0-15,0 0 16,-1 0-16,1 0 16,0 0-16,0 0 15,-26 0-15,26 0 0,-27 0 16,27 0-16,0 0 15,-13 0-15</inkml:trace>
</inkml:ink>
</file>

<file path=ppt/ink/ink1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14:31.291"/>
    </inkml:context>
    <inkml:brush xml:id="br0">
      <inkml:brushProperty name="width" value="0.10583" units="cm"/>
      <inkml:brushProperty name="height" value="0.10583" units="cm"/>
      <inkml:brushProperty name="color" value="#177D36"/>
      <inkml:brushProperty name="fitToCurve" value="1"/>
    </inkml:brush>
    <inkml:brush xml:id="br1">
      <inkml:brushProperty name="width" value="0.10583" units="cm"/>
      <inkml:brushProperty name="height" value="0.10583" units="cm"/>
      <inkml:brushProperty name="color" value="#177D36"/>
    </inkml:brush>
  </inkml:definitions>
  <inkml:trace contextRef="#ctx0" brushRef="#br0">397 0 0</inkml:trace>
  <inkml:trace contextRef="#ctx0" brushRef="#br1" timeOffset="13039.39">397 0 0,'0'27'328,"0"-1"-328,0 1 15,0-1 1,0 1-16,0-1 16,0 27-16,0-27 15,0 1 1,0-1-16,0 1 0,0-1 15,0 1-15,0-1 16,0 27 0,0-26-16,0-1 15,0 0-15,0 1 16,26-1-16,-26 1 16,0-1-1,0 27-15,27-53 16,-27 27-16,0-1 15,26 1 1,-26-1-16,0 0 16,0 1-16,0-1 15,0 1-15,27-1 16,-27 1-16,0-1 16,0 1-16,0-1 15,0 1-15,0-1 0,0 1 16,0 25 15,0-25 63,0-13-94</inkml:trace>
</inkml:ink>
</file>

<file path=ppt/ink/ink1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2:08.067"/>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18 0 0,'0'27'235,"0"-1"-235,0 0 15,0 1 1,0-1-1,0 1 1,0-1 0,0 1 15,0-1-15,0 1-1,0-1-15,0 1 16,0-1-16,0 1 15,0-1-15,0 27 16,0-27-16,0 1 16,0-1-1,0 1-15,0-1 16,0 1 31,0-1 31,0 27-47,0-27 0,0 1 1,0-1-17,0 1 32,0-1-16,0 1 1,0-1-17,0 27-15,0-26 32,0-1-1,0 1-16,0-1 17,0 0-32,0 1 31,0-1-31,0 27 16,0-26 640,0-1-562,26 1-79,-26 26 1,27-53 15,-27 26 0</inkml:trace>
</inkml:ink>
</file>

<file path=ppt/ink/ink1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2:24.682"/>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27 0,'0'26'375,"0"1"-375,26-1 15,-26 1 1,0-1-16,26-26 15,-26 26-15,27-26 16,-1 27 0,-26 26-16,27-27 15,-1-26 1,-26 27-16,27-1 31,-27 1-15,53-27-1,-53 26-15,26-26 16,-26 27-16,27-27 31,-27 26-31,26 0 32,0 1-17,-26-1 48,0 1-32,27-27-15,-27 26 15,26-26-31,1 0 94,-27 27-79,53-27 16,-53 26-15,26-26-16,1 0 16,-27 27-1,26-27 32,1 0 31,-1 0-46,-26-27-1,27 27-31,-27-26 15,0-1 1,26 1-16,-26-1 16,53 1-1,-53-27 1,0 27 0,0-1-1,26 27 1,1 0-16,-1 0 31,1 0-15,-1-26 15,-26-1-15,27 27 15,26 0 16,-27-26-47,0-1 31,-26-26-15,0 27 15,0-1-16,0 1 1,0 0 0,0-1-16,0 1 31,0-1-31,0 1 16,0-1 15,27 27 47,-1 0-47</inkml:trace>
</inkml:ink>
</file>

<file path=ppt/ink/ink1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2:31.181"/>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0 0,'0'27'312,"0"-1"-296,0 1-1,0-1-15,0 1 16,0-1-16,0 27 16,0-26-1,0-1 1,0 0-16,0 1 16,0-1-1,0 1 1,0-1 31,0 27-16,0-26-31,0-1 31,0 1-15,0-1-1,0 0 48,0 1-47,0-1-1,0 27 1,0-26-16,0-1 31,0 1-15,0-1-1,0 1 1,0-1 0,0 1-16,0 25 31,0-25-16,0-1 1,27-26-16,-27 27 31,26-27-15,-26 26 0,0 1 15,27-27 0,-27 26 32,0 1-48,26-27 1,-26 53-1,0-27 1,27 0-16,-27 1 16,0-1-16,26 1 15,-26-1-15,0 1 16,26 26-16,27-27 16,-26 1 15,-27-1-16,0 1 17,0-1-1,0 0-15,26-26-1,-26 27 16,0-1-15,0 1 297,0-1-282,0 1 391,0 26-391</inkml:trace>
</inkml:ink>
</file>

<file path=ppt/ink/ink1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2:35.364"/>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0 239 0,'0'26'235,"0"0"-220,0 1 1,0-1-1,0 1 17,0-1-32,0 1 31,27-27-15,-27 26 15,26-26-16,1 0-15,-1 27 16,27-1-16,0-26 0,-27 0 16,1 27-16,-1-27 47,1 0-16,-27 26-16,26-26 1,1 0 0,-1 26-1,27 1-15,-53-1 16,27-26-16,-1 0 31,-26 27-15,26 26-1,-26-27 1,0 1 0,27-27-1,-1 0 1,-26 26 0,0 1-16,27-27 15,-27 26 16,53-26 16,-27 0-15,1 0-1,-1 0-16,1 0 1,-1 0-16,-26-26 16,0-27-16,53-53 15,-53 53-15,0 26 16,26-78-16,-26 52 16,27-27-16,-27 27 15,0 27-15,0 0 0,0-1 16,0 1-1,0-1 1,0 1 0,53-1-1,-53 1 1,26 26 0,-26-27-16,0 1 31,0-1 0,27 27-31,-1 0 47,1 0 0,-1 0 47</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29:39.242"/>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0 105 0,'27'27'344,"-1"-27"-344,27 26 16,0 1-16,26-1 0,-26 1 15,0-1-15,-26-26 16,-1 27-16,1-27 15,-1 26-15,-26 1 32,0-1 30,53 1 141,-53-1-203,26 0 16,1-26-16,-27 53 62,26-53-30,1 27 218,-1-27-203,1 0-32,26 0 63,-27 0-46,0 0-1,1 0 0,-27-27-15,0-26 15,26 53-15,1-26-1,-27 0 1,0-1-16,0 1 15,0-1 1,26 1 15,-26-1-31,27 27 16,-27-53-16,26 53 78,-26-26-62,53 26-1,-26 0 17,-27-27-1,0 1-31,26 26 15,-26-27 1,0 1 0,27 26 15,-27-26-15,0-1 249,0 1-218</inkml:trace>
</inkml:ink>
</file>

<file path=ppt/ink/ink2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7:22:40.548"/>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370 0 0,'0'27'297,"0"-1"-281,0 1-16,0-1 15,0 1-15,0-1 16,0 27 0,0-27-16,0 1 15,0-1-15,0 1 0,0-1 16,0 1-1,0-1-15,27 27 16,-27-26-16,0-1 16,0 1-1,0-1 1,0 0 15,0 1 16,0-1-47,0 1 16,0-1-1,0 1 1,0-1-16,0 1 16,0-1-16,0 1 15,0-1 16,26 0-15,-26 27 15,0-26-15,0-1 0,0 1-16,0-1 31,27 1-16,-27-1 17,0 1-17,0-1 95,0 1-79,0-1 16,0 0-32,0 1 17,0-1 61,0 1-61</inkml:trace>
  <inkml:trace contextRef="#ctx0" brushRef="#br0" timeOffset="2897">0 1006 0,'53'53'234,"-27"0"-234,1-53 16,-1 26-16,-26 1 15,27-1-15,-1 27 16,-26-27-16,53 1 16,-27-1-16,-26 1 15,0-1 1,27 1-16,-1-1 16,1-26-1,-27 53 1,26-27-1,-26 1 1,27-27-16,-27 26 31,0 1-15,26-1 0,-26 1 15,53-27 63,-27 0-63,1 0 31,-1-27-46,1 1-16,-27-1 16,26 1-16,-26-1 15,27 27-15,-1-79 16,27 53-16,-26-27 15,-1 26-15,-26 1 16,27-27-16,-1 0 16,-26 27-16,26-1 15,-26 1-15,27 26 0,-27-27 16,0 1-16,0-1 16,0 1-16,0-1 93,26 27-61,1 0-1</inkml:trace>
</inkml:ink>
</file>

<file path=ppt/ink/ink2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5:38.404"/>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13520 0 0,'0'26'312,"0"0"-296,0 1-1,0-1-15,0 1 16,0-1 0,0 1-16,0-1 15,0 1 1,0-1 0,0 1-1,0-1 1,0 1 31,-26-1-32,26 0 48,-27 27-32,27-26 0,0-1-15,0 1 93,0-1-77,0 1 14,0-1-14,-26-26 15,-1 0-16,1 0 0,-1 0 0,-26 0-31,27 0 16,-1 0 0,1-26-1,-1 26 1,1-27 15,26 1-31,-26 26 16,-1-27-16,-26 1 15,-26 26-15,-1 0 0,28 0 16,-1 0-16,26 0 16,1 0-16,-1 0 15,1 0 1,-1 0-16,1 0 15,-1 0 32,-26 0 0,1 0-47,-1 0 16,26 0-16,1 0 15,-1 0 1,-26 0-16,27 0 0,-1 0 16,1 0 93,-53 0-109,-133 79 16,133-79-16,26 0 15,-27 0-15,-52 27 16,53-1-16,-27 1 16,53-27-16,26 0 15,1 0 1,-1 0-16,1 0 0,0 0 15,-1 0-15,1 0 94,-1 0-63,-26 0-31,-26 26 16,-53-26-16,79 26 16,0-26-16,-53 27 15,-79 52-15,132-79 16,0 0-16,26 27 16,-25-27-16,25 0 15,1 0-15,-1 0 16,1 0-16,-1 0 15,1 0-15,-80 26 16,53-26 0,0 0-16,0 0 15,0 0-15,-79 27 16,53-27-16,-1 26 0,54-26 16,-1 0-16,1 0 15,-1 0-15,1 0 16,26 27-16,-27-27 15,1 0 1,-80 0-16,27 26 16,-80 1-16,53-27 15,53 26-15,27-26 0,-54 0 16,-25 0 0,78 0-16,1 0 15,-1 0-15,1 0 16,-1 0-16,-26 0 15,1 79-15,-1-79 16,26 0-16,-26 0 16,-79 0-16,79 0 15,0 0-15,0 0 16,-106 0 0,107 0-16,-1 0 15,26 0-15,-26 0 16,-26 0-16,-1 0 15,28 0-15,-28 0 16,54 0-16,-1 0 0,-26 0 16,0 0-16,27 0 15,0 0-15,-1 0 16,1 0-16,-1 0 16,1 0-16,-1 0 15,-26 0-15,-26 0 16,52 0-16,1 0 15,-53 0-15,-54 0 16,80 0-16,27 0 16,-80 0-16,27 0 15,26 0-15,26 0 16,1 0-16,-53 0 16,-1 0-1,27 0-15,27 0 16,-27 0-16,-79 0 15,105 0-15,1 0 0,-1 0 16,1 0-16,-1 0 16,1 0-16,-1 0 15,1 0-15,-1 0 16,1 0 0,-27 0-16,0 0 15,0 0-15,-26 0 16,26 0-16,-26 0 0,52 0 15,1 0-15,-1 0 16,1 0-16,-1 0 16,-26 0-16,0 0 15,1 0-15,25 0 16,-79-53-16,53 53 16,0 0-16,1-26 15,-28 26-15,54 0 0,-27-26 16,0 26-16,26 0 15,1 0-15,-27 0 16,0 0 0,0 0-16,27 0 15,-27 0-15,-27-27 16,28 27-16,25 0 0,1 0 16,-1 0-1,1 0-15,-1 0 16,-26-26-16,27 26 15,-1 0-15,1 0 16,-1 0 0,1 0-16,0 0 15,-54 0-15,54 0 0,-1 0 16,1 0 0,-1-27-16,1 27 15,-1 0-15,1 0 16,0 0 15,-1 0-15,1 0-1,-27 0-15,0 0 0,26 0 16,-52 0-16,52 0 16,1 0-16,0 0 15,-1 0-15,1 0 16,-1 0-16,1 0 15,-1 0-15,1 0 16,-1 0 15,1 0-31,-27 0 16,0 27-16,27-1 16,-1-26-16,-26 0 15,-26 27-15,52-27 16,1 0-16,-27 0 15,-79 0-15,79 0 16,26 0-16,-78 0 16,52 0-16,0 0 15,26 0-15,1 0 16,-1 0-16,1 0 16,-27 0-1,53 26 32,-27-26-31,1 0 77,-27 53-93,0-27 0,27-26 16,-27 0 0,0 0-16,26 0 15,1 0-15,0 0 16,-1 0-16,1 0 16,-27 0 46,26 0-46,1 0-16,-1 0 15,1 0-15,-1 0 16,1 27 0,-1-1-16,-25-26 0,25 0 62,1 0-46,-1 0-1,1 0 1,-1 0-16,1 0 16,-1 0-16,1 0 0,-1 0 15,1 27-15,0-27 16,-1 0-16,27 26 109,-26-26-93,-1 27-1,1-27 1,-27 0-16,26 0 16,1 0-16,-1 0 15,1 0 32,-1 0-47,1 0 16,0 0-16,-1 0 234,1 0-171,-1 0 109,1 0-141,-1 0 31,1 0-30,-1 0-17,-26 0-15,27 0 16,0 0-1,-1 26-15,1-26 16,26 27 0,-27 25-16,1-52 15,-27 0 1,53-26 78,0 0-47,0-1-1,0 1-14,26 26 61,1 0-30,-1 0-32,-26 26-15,27 1-1,-1 25 1,-26-25 0,27-1-1,-1-26 17,-26 27-17,0-1 1,0 1-1,53-27-15,-53 26 16,0 1-16,26-27 16,-26 53-16,0-27 47,27-26-47,-27 27 31,0-1-16,0 0 32,0 1-15,0-1-1,0 27 31,0-26-30,0-1-1,0 1 0,0-1 32,0 1-32,0-1 0,0 0 16,0 27 0,0-26-16,0-1-15,26-26-1,-26 27 1,27-27 0,-27 26-1,26-26 1,-26 27-1,0-1 1,27-26 31,-27 27-47,26-27 16,-26 26-1,0 1 16,0-1-15,53-26 0,-53 26-1,0 1 17,0-1-1,0 1 453</inkml:trace>
</inkml:ink>
</file>

<file path=ppt/ink/ink2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5:41.875"/>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134 0 0,'0'26'218,"0"1"-202,-26-27-16,26 26 16,-27-26-16,1 0 15,26 27 1,0-1-1,-27-26 1,27 27 0,-26-27-16,26 26 62,0 27-31,0-27-15,0-52 297,0-1-298,0 1 1,0 0-16,0-1 15,0 1-15,0-1 16,0 1-16</inkml:trace>
</inkml:ink>
</file>

<file path=ppt/ink/ink2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5:45.882"/>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0 212 0,'0'26'328,"26"-26"-313,1 0-15,-1 0 16,-26 27 0,27-1-1,-27 1 16,26-27-31,1 0 32,-27 26-17,53-26 1,-27 0 0,-26 27-1,0 26-15,26-53 16,-26 26 31,0 1 15,0-1-15,27-26-31,-27 26 15,26-26-15,-26 27-1,0-1 1,27 1-1,-27 26 1,26-53 15,1 0 16,-1 0-16,1 0 79,-1 0-48,1-27-15,-1 1-16,-26-1-31,0 1 16,0-1-16,26 27 16,-26-26-16,27 26 15,-1 0-15,-26-26 16,0-1-16,27 27 94,26 0-63,-53-53-15,26 53-16,-26-26 15,0-1 1,27 27-16,-1-26 15,-26-1 1,27 1 15,-27-1-15,0 1 0,26 26-1,1-26 1,-27-1-1,0 1 32,0-1-15,26 27-32,-26-26 46,26 26 1,27 0-15,-53-27-32,0 1 46,0-1-30</inkml:trace>
</inkml:ink>
</file>

<file path=ppt/ink/ink2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5:50.493"/>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0 0,'0'26'297,"0"1"-282,0-1-15,0 1 16,0-1 0,0 0-16,0 1 15,0 26-15,0-27 31,0 1-15,0-1-16,0 1 16,0-1-1,0 1 17,0-1 30,0 27-31,0-27 16,0 1-47,0-1 16,0 1-1,0-1 1,0 1-16,0-1 16,0 27-16,0-26 15,0-1 1,0 0 0,0 1-1,0-1 16,0 1 1,0-1-1,0 27 0,0-26-15,0-1-1,0 1 1,0-1 47,0 1 30,0-1-77,0 0-16,0 27 16,0-26 30,0-1-14,0-52 311,0-1-343,0 54 79,0-1-79,0 1 15,0-1 1,0 1-1,0-1 95,0 1-95,0-1 17</inkml:trace>
</inkml:ink>
</file>

<file path=ppt/ink/ink2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6:11.624"/>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0 159 0,'0'26'359,"0"1"-343,26-1 0,-26 1-1,27-1 16,-27 0-31,26 27 32,-26-26-17,26-27 1,-26 26 31,27-26-32,-27 27 1,0-1 0,26-26-16,1 0 31,-27 27 0,26-27-15,1 0 31,-27 26-47,0 1 15,26-27 1,-26 52 15,27-52-15,-27 27-1,26-27 17,1 0 30,-27 26-31,0 1 16,26-27 47,27 0-47,-27 0 0,1 26-16,-27 1-31,26-1 31,1-26 94,-1 0-62,1 0-32,-1 0-15,27 0-1,-26 0 17,-27-26-17,0-1-15,0 1 31,26 26-15,-26-27-16,26 1 16,1-27 15,-1 53-15,-26-26 15,27-1-31,-1 27 31,-26-26-15,27 26-16,-27-27 15,0 1 17,0-1-17,26 1 1,1-27-16,-27 26 31,0 1-15,0 0-1,0-1 1,0 1 0,0-1 15,0 1 16,0-1-32,0 1 1,0-1 0,26 1-1,1 26 95,-27-27-79,26 27-16,-26-26 95</inkml:trace>
</inkml:ink>
</file>

<file path=ppt/ink/ink2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6:17.730"/>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26 0 0,'-26'0'328,"26"27"-328,0-1 16,0 0-16,0 1 16,0-1-1,0 1 16,0 26-15,0-27-16,0 1 16,0-1-1,0 1 1,0-1 0,0 1-1,0-1 1,0 27-1,0-27 64,0 1-17,0-1-46,0 1-16,0-1 31,0 1-31,0-1 16,0 1-16,0-1 0,0 0 15,0 1-15,0-1 16,0 1-16,0-1 15,0 1 1,0-1 47,0 27-48,0-26 79,0-1-47,0 1 0,0-1-32,0 0 1,0 1-16,0-1 31,0 1-31,0-1 16,0 1 31,0-1-32,0 1-15,0-1 0,0 1 16,0-1 0,0 0 15,0 27 0,0-26 16,0-1 328,0 1-359,0-1-1,0 1-15,0-1 485,0 1-470,0-1 1,26-26-1,-26 27-15,26-27 110,-26 26 312,0 0-391,0 1-15,0-106 359,0 26-375,0 0 15,0 26-15,0 1 16</inkml:trace>
</inkml:ink>
</file>

<file path=ppt/ink/ink2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6:21.028"/>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0 265 0,'0'26'328,"26"-26"-328,-26 27 16,0-1-16,0 0 16,26-26-16,-26 27 15,0-1-15,27 1 31,-27-1-15,0 1 0,0-1-1,26-26-15,-26 27 16,0-1-16,27-26 16,-27 27-1,26-27-15,-26 26 31,27-26 16,26 0-31,-27 27 15,27 25-31,-27-52 16,1 0-16,-1 27 15,1-27-15,-1 0 16,1 0-16,-27 26 16,0 1-16,26-27 15,1 0 1,-27 26 0,0 1-16,0-1 15,0 1 16,26-27-31,-26 53 47,0-27-47,0 0 32,0 1-1,0-1-16,0 1-15,0-1 16,0 1-16,0 26 16,0-27 31,27-26-16,-1 0 47,-26-53-62,27 27-16,-1-1 15,-26-26-15,53 0 16,-27-26-16,27 0 15,-26 26-15,-27 0 0,26 0 16,-26-26-16,0 52 16,0 1-16,27-27 15,-1 26 1,1-26-16,25 27 16,-52-27-16,27 27 15,-27-1-15,26 1 0,-26-1 16,0 1-1,0-1 32,0 1 0,0-1-47,0 1 16,0-1-16,27 27 15,-27-26 1,0 0 0,0-1 15</inkml:trace>
</inkml:ink>
</file>

<file path=ppt/ink/ink2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6:27.326"/>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0 0,'79'0'250,"186"26"-234,-159-26-16,26 27 15,27 26-15,-27-53 16,-26 0-16,-53 0 0,0 0 16,0 26-16,0-26 15,26 0-15,-53 0 16,1 0-16,-1 0 15,1 0 32,52 26-31,212-26 0,-79 0-16,-106 0 15,52 0-15,-78 0 16,26 0-16,-27 0 15,-26 0-15,0 0 16,0 0-16,0 0 16,-27 0-16,1 0 0,-1 0 15,1 0 1,-1 0 15,53 0-31,160 0 16,-28 0-16,1 0 15,52 0-15,-52 0 0,26 0 16,-132 0-16,53 0 16,26 27-16,-26-27 15,-106 0-15,185 0 16,-132 0-16,79 26 16,-106-26-16,1 0 15,25 0-15,1 53 16,-53-53-16,0 27 0,26-27 15,-26 0-15,0 0 16,-26 0-16,-1 0 16,80 0-16,-53 0 15,0 0-15,-27 0 16,133 0-16,-27 0 16,80 53-16,-106-53 15,53 0-15,-80 26 16,27-26-16,-53 0 0,0 0 15,-27 0 1,-26 27 31,106-27 187,-27 0-218,-26 0-16,-26 0 16,-1 0-16,27 0 93,-26 0-61,52 0-1,159 0-31,-106 0 15,-79 0-15,27 0 16,-54 0-16,1 0 16,-1 0 640,0 0-625,27 0 32,27 0-63,184-53 15,-184 53-15,-27 0 16,-27 0-16,1 0 0,-1 0 16,-26 26 546,0 1-546,0-1-16,0 27 15,0-27 1,0 1-16,0-1 16,0 1-16,0-1 15,0 1-15,0-1 16,0 1-16,0 26 15,0-27-15,0 0 16,0 1 0,0-1-16,0 1 15,0-1-15,0 1 16,0-1-16,0 1 16,0-1-1,0 1-15,0-1 16,0 1 31,0-1 62,0 0 47,0 27-156,0-26 16,0-1 15,0 1-15,0-1 31,0 1-47,0-1 31,0 1-31,0 25 16,0-25 30</inkml:trace>
</inkml:ink>
</file>

<file path=ppt/ink/ink2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16:06:31.184"/>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80 0,'0'26'328,"27"1"-328,-1-1 15,-26 1-15,0-1 16,0 1-16,27 25 16,-27-25 15,26-27-15,1 0 46,-1 26-62,-26 1 0,27-27 16,25 0 31,-52 26 31,27-26-63,-27 27 17,26-27-17,1 26 1,-27 1 15,26 26 0,-26-27-15,0 1 0,27-1-1,-1-26 1,-26 26-16,27-26 15,-27 27-15,53-1 16,-53 1-16,0-1 31,26 27-15,-26-26 31,26-27-16,1 0 47,-1-53-62,-26 26-1,27-26-15,-1 27 16,-26-1-16,0 1 16,27 26-16,-27-26 0,53-1 15,-27-26-15,1 27 16,-27-1-16,0 1 16,26-1-16,-26 1 15,27 26-15,-27-27 16,26 1-16,0-27 15,-26 27-15,27-1 32,-27 1-32,0-1 15,53 27 1,-27 0 78,-26-26-63,0-1-15,27 1-16,-27-1 15,26 1 1,-26-1-16,-53 27 234</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2:57.953"/>
    </inkml:context>
    <inkml:brush xml:id="br0">
      <inkml:brushProperty name="width" value="0.10583" units="cm"/>
      <inkml:brushProperty name="height" value="0.10583" units="cm"/>
      <inkml:brushProperty name="color" value="#3165BB"/>
    </inkml:brush>
  </inkml:definitions>
  <inkml:trace contextRef="#ctx0" brushRef="#br0">3 0 0,'0'53'453,"0"-27"-438,0 27-15,0-27 16,0 27 0,0-26-16,0-1 15,0 1-15,0-1 16,0 1-16,0-1 16,0 1-1,0 25-15,0-25 0,0-1 16,0 1 31,0-1 0,0 1-32,0-1-15,0 1 16,0-1-16,0 1 15,26-1-15,-26 1 16,0-1 0,0 0 15,0 1-31,27-27 16,-27 26-1,26-26-15,-26 27 16,27 26-16,-1 0 15,-26 0-15,0-1 16,0 1-16,0 27 16,27-54-16,-27 1 15,0-1-15,26 1 16,-26-1-16,0 1 16,0 25-16,0-25 15,0-1-15,0 1 16,0-1 31,0 1-32,53-1-15,-53 1 0,0 26 47,0-27 16,0 0 374,0 1-421,0-1-1,0 27 1,-26-53 0,26 27 499,0-1-468,0 27-16,0-39 48</inkml:trace>
</inkml:ink>
</file>

<file path=ppt/ink/ink3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3T16:48:36.693"/>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10107 0 0,'0'26'359,"0"0"-343,0 1 0,0-1-1,0 1-15,0-1 16,0 27-1,0-26 1,0-1 0,0 1-1,0-1 17,0 1-17,0-1-15,0 0 31,0 27-15,0-26 31,-26-27 281,-1 0-297,1 0 16,-1 0-31,-79 0-1,-52 0-15,-160 0 16,239 0-16,-1 0 16,27 0-16,27 0 15,0 0-15,-1 0 16,1 0 0,-1 0-16,1 0 15,-27 0-15,26 0 31,-52 0 63,-106 26-94,79 1 16,27-27-16,26 0 15,-53 0-15,79 0 16,-26 0 0,-158 53-16,131-27 15,27-26-15,1 0 16,-1 0-16,26 0 16,1 0-16,-1 0 15,1 0-15,-1 0 16,1 0 15,-1 0-15,1 0-1,-80 27-15,0-1 0,-26 0 16,79 1-16,0-27 16,27 0-16,-1 0 15,-105 53-15,26-27 16,80-26-16,-80 0 15,79 0 1,1 0-16,-1 0 16,1 0-16,0 0 15,-1 0-15,-158 0 47,-27 0-47,80 0 16,79 0-16,0 0 15,-53 0-15,27 0 16,26 0 0,26 0-16,1 0 0,-27 0 0,27 0 15,-1 0 1,1 0-16,-1 0 31,-26 0 0,-52 0-15,25 0-16,-26 0 0,53 0 16,-105 0-16,78 0 15,-26 0-15,1 0 16,25 0-16,27 0 16,0 0-16,27 0 15,-1 0 1,1 0-16,0 0 15,-1 0-15,1 0 32,-1 0-32,1 0 15,-1 0-15,1 0 16,-54 0-16,28 0 16,-28 0-16,1 0 15,-1 0-15,27 0 16,-52 0-16,25 0 15,1 0-15,0 0 0,52 0 16,1 0-16,-1 0 16,1 0-16,-54 0 15,-26 0 1,80 0-16,-27 0 16,27 0-16,-27 0 15,-27 0-15,27 0 16,1 0-16,-28-53 15,-52 53-15,79 0 16,-26-26-16,-54 26 0,80 0 16,-26 0-16,0 0 15,-1 0-15,1-27 16,26 27-16,0 0 16,27 0-16,-54-26 15,27 26-15,27 0 16,-1 0-16,1 0 15,-1-26-15,-25 26 16,25 0-16,1-27 16,-1 27-16,1 0 15,-1 0 1,1 0-16,-1-26 16,-26 26-16,27 0 15,-1 0 1,1 0-1,0 0 79,-1 0-63,1 0-31,-1 0 0,1 0 16,-1 0-16,1 0 16,-1 0-16,1 0 15,-27 0-15,27 0 16,-27 0 0,26 0-16,1 0 15,-1 0-15,1 0 0,-1 0 47,1 0 31,-1 0-62,-26 0-16,1 0 15,25 0-15,1 0 16,-1 0-16,1 0 16,-1 0-16,-26 0 15,27 0-15,-1 0 16,1 0 0,0 0 30,-1 0 33,1 0-79,-1 0 15,1 0-15,-1 0 16,1 0-16,-1 0 15,1 0-15,-1 0 16,1 0 0,26 26 452,0 1-436,0-1-17,53-26 1,-27 53-16,1-27 16,-27 1-1,0-1-15,26 1 16,-26-1-16,0 1 15,0-1-15,27 1 16,-27-1-16,0 1 16,0-1-1,26-26 1,-26 26 0,27-26 30,-27 27-30,0-1 47,0 1-32,0 26 0,0-27-15,0 1-1,0-1 1,26-26 15,-26 27-15,0-1 31,0 0 0</inkml:trace>
</inkml:ink>
</file>

<file path=ppt/ink/ink3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3T16:48:39.951"/>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0 106 0,'27'0'343,"-1"0"-327,-26 26 0,26-26-16,1 27 31,-1-27 0,-26 26-15,0 1 31,53-1-1,-26-26-14,-1 53-17,-26-27-15,27-26 16,-27 27 0,26-1 15,1-26-16,-27 27 1,0-1 0,26 1 15,-26-1-15,27-26-16,25 53 15,-25-53 16,-1 27 1,1-27 15,-27-53 15,26 26-46,-26 1-1,27-1 1,-27 1-16,0-1 16,0 1-16,26 26 15,-26-27 1,27 27-1,26 0 1,-27-52-16,0 52 31,-26-27-15,0 1-16,0-1 16,0 1-16,0-1 15,0 1 1,27-1-1,-27 1-15,0-1 32,0 1-17</inkml:trace>
</inkml:ink>
</file>

<file path=ppt/ink/ink3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3T16:48:47.471"/>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0 0,'158'53'234,"107"-26"-218,105 26-16,1-27 16,-107-26-16,1 0 15,-212 0-15,211 0 16,-105 0-16,0 0 16,-53 0-16,105 0 0,-105 0 15,79 27-15,-79-27 16,53 52-16,-53-52 15,-27 0-15,-26 0 16,27 27-16,-28-27 16,1 0-16,0 0 15,27 26-15,-27-26 16,-1 0-16,1 0 16,53 0-16,0 27 0,-79-27 15,78 0-15,1 0 16,-26 0-16,25 0 15,1 0-15,-26 53 16,25-53-16,-25 26 16,-27-26-16,26 27 15,53-27-15,-52 0 0,-1 53 16,80-53-16,-80 0 16,1 0-16,105 26 15,-106-26-15,1 27 16,52-27-16,-53 0 15,-26 26-15,27-26 16,52 0-16,-79 0 16,-27 0-16,27 0 15,53 0-15,-80 0 0,1 0 16,-1 0-16,1 0 31,-1 0 47,1 0-62,26 0 31,-27 0-16,1 0-31,52-26 16,186-80-16,-133 0 15,-53 79-15,-26 1 16,-26-1-16,-1 1 16,0 26-16,1 0 15,-27 26 298,0 1-298,0-1 1,0 1-16,0-1 16,0 27 15,0-26 47,0-1-62,0 1 46,0-1-46,0 1-1,0-1-15,0 0 16,0 1 31,0-1-32,0 1 17,0-1-17,0 1-15,26-1 16,-26 1-16,53-1 16,-53 27-1,0-27-15,0 1 63</inkml:trace>
</inkml:ink>
</file>

<file path=ppt/ink/ink3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3T16:48:51.145"/>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0 371 0,'0'26'375,"26"-26"-375,-26 27 16,27-27-16,-27 26 15,26-26 1,1 0 0,-27 27-16,0-1 15,26-26 1,-26 26-16,0 1 16,27-1-1,-1-26 1,27 0-1,-53 53 17,26-53-32,1 0 31,-1 0 0,1 0 32,-1 0-48,1 0 32,-1 0-16,27 0-15,-53-26 15,27-1-15,-27 1-16,0-1 16,26 1-16,1 26 15,-27-26-15,0-1 0,0 1 16,0-1-16,26 1 15,0-27-15,1 0 16,-1 26 0,-26 1-16,0-27 15,0 27-15,0-1 16,27 27 0,-1 0-1,-26-26-15,27 26 16,-1 0-1,-26-27 1,0 1 0,27 26-1,-27-27 1</inkml:trace>
</inkml:ink>
</file>

<file path=ppt/ink/ink3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4:35.709"/>
    </inkml:context>
    <inkml:brush xml:id="br0">
      <inkml:brushProperty name="width" value="0.05" units="cm"/>
      <inkml:brushProperty name="height" value="0.05" units="cm"/>
      <inkml:brushProperty name="color" value="#ED1C24"/>
      <inkml:brushProperty name="fitToCurve" value="1"/>
    </inkml:brush>
  </inkml:definitions>
  <inkml:trace contextRef="#ctx0" brushRef="#br0">0 0 0</inkml:trace>
</inkml:ink>
</file>

<file path=ppt/ink/ink3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5:20.925"/>
    </inkml:context>
    <inkml:brush xml:id="br0">
      <inkml:brushProperty name="width" value="0.07938" units="cm"/>
      <inkml:brushProperty name="height" value="0.07938" units="cm"/>
      <inkml:brushProperty name="color" value="#ED1C24"/>
    </inkml:brush>
  </inkml:definitions>
  <inkml:trace contextRef="#ctx0" brushRef="#br0">10953 0 0,'0'27'391,"0"-1"-376,0 0-15,0 1 32,0-1-17,0 1-15,0 26 16,0-27-16,0 1 16,0-1 46,0 1-46,0-1-16,0 1 31,0-1-15,0 0-16,0 27 15,-26-53 595,-1 0-579,1 0-16,0 0 1,-80 0 0,0 0-1,27 0-15,26 0 16,0 0-16,26 0 16,1 0-16,-1 27 15,1-27-15,-1 0 16,1 0-16,-27 0 94,27 0-79,-1 0-15,1 0 16,-1 0-16,1 0 15,-1 0 1,1 0-16,-1 0 78,-26 0-62,1 26-1,-28 27-15,27-53 16,-26 0-16,52 0 0,1 0 16,-1 0-16,1 0 15,0 0 1,-1 0-16,1 0 16,-27 0 46,-27 0 1,1 27-63,26-27 15,0 0-15,27 0 0,-1 0 16,1 0-16,-1 0 15,1 0 1,-1 0-16,1 0 47,-53 0-31,-1 0-16,27 0 15,27 0-15,-1 0 0,-52 0 16,0 0-16,52 0 15,1 0 1,-1 0-16,-26 0 16,27 0-16,-1 0 15,1 0-15,-1 0 32,-25 0-32,25 0 0,-26 0 15,27 0-15,-1 0 16,1 0-1,-1 0-15,1 0 16,-1 0-16,1 0 47,-80 0-47,27 26 0,26-26 16,-27 0-16,54 0 15,-27 0-15,0 0 16,27 0-1,-1 0-15,1 0 16,-27 0-16,26 0 16,1 0-1,0 0 1,-27 0-16,0 0 16,-27 0-16,1 0 15,26 0-15,27 0 16,-1 0-16,1 0 15,-27 27-15,26-27 16,1 0-16,-1 0 16,1 0-16,-27 0 15,-26 0-15,26 0 16,0 0-16,26 0 16,1 0-16,-80 0 15,80 0 1,-1 26-16,1-26 15,-1 0-15,1 0 0,-1 0 16,-26 0 0,27 0-16,-1 0 15,1 0 32,0 0-47,-1 0 16,1 0-16,-1 0 15,-26 0-15,27 0 16,-1 0-16,1 0 16,-1 0-1,1 0-15,-1 0 16,1 0-16,-27 0 16,0 0-1,0 0-15,27 0 0,-1 0 16,1 0-16,-53 0 15,26 0-15,26 0 16,1 0 0,-1 0-16,1 0 15,-27 0-15,26 0 16,-26 0-16,27 0 16,0 0-16,-1 0 15,1 0-15,-1 0 16,1 0-16,-1 0 15,1 0-15,-1 0 16,1 0-16,-1 0 47,1 0-47,0 0 16,-27 0-16,26 0 15,1 0-15,-1 0 16,1 0-16,-27-26 15,-27 26-15,54 0 16,0 0-16,-1-27 16,1 27-16,-1 0 15,1 0-15,-1 0 16,-26 0-16,27 0 16,-1 0-16,1 0 15,0 0 1,-1 0-16,1 0 15,-1 0-15,1 0 16,-1 0-16,1-26 16,-1 26-16,1 0 15,-1-27-15,1 27 0,-1 0 16,27-26-16,-26 26 16,-27 0-16,27 0 15,-1 0-15,1 0 16,26-27-16,-27 27 15,1 0-15,-1 0 16,1 0-16,-27 0 0,27 0 16,-1 0 15,1 0 0,-1 0-15,1 0-16,-1 0 15,-52 0-15,52 0 0,-52-53 16,53 53 0,-1 0-16,1 0 15,-27 0-15,26 0 16,1 0-16,-1-26 31,1 26-15,-1 0-1,1 0-15,0 0 16,-1 0-16,1 0 16,-1 0-16,1 0 15,26-27 17,0 1-32,0 0 31,0-1 16,0 54 531,0-1-516,-27-26 48,1 0 530,-1 0-624,1 0 0,-1 0 249,1 0-265,-1 0 16,27 53 31,-26-53 15,0 0-31,-1 0-15,1 0-16,-27 0 16,26 0-16,1 0 15,-1 0-15,1 26 16,-1-26-16,1 0 16,0 0-16,-27 0 15,53 27 1,-27-27 203,1 0-204,-1 0-15,1 0 16,-1 0 31,1 0-32,-1 0-15,1 0 16,-1 0-16,1 0 16,-27 0-16,27 0 15,-1 0 1,-26 0-16,27 0 0,-1 0 15,1 0-15,-1 0 16,1 0 0,0 0-16,-1 0 15,-26 0 1,27 0-16,-1 0 16,1 0-1,-1 0-15,1 0 0,-1 0 16,1 0 93,-1 0-93,1 0-16,0 0 15,-1 0-15,1 0 32,-1 0-32,1 0 31,-1 26 47,-26-26-78,27 0 16,-1 0-16,1 0 15,0 0 1,-1 0-16,1 0 16,-1 0-1,-26 0 1,27 0-1,-1 0 17,1 0-32,-1 0 0,1 0 15,-1 0-15,27 27 16,0-1 0,-52-26-1,25 0-15,1 0 16,-1 0-1,1 0 1,-1 0-16,1 0 16,-1 0-1,1 0-15,-27 0 32,27 0-17,-1 0 1,1 0 31,-1 0-32,1 0 1,-1 0 15,1 0-15,26-14 312</inkml:trace>
</inkml:ink>
</file>

<file path=ppt/ink/ink3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5:39.845"/>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2461 0 0,'-27'26'359,"1"-26"-359,-1 0 16,-26 0-1,27 0-15,-1 0 16,-25 0-16,25 27 16,1-27-16,-1 0 15,1 0-15,-1 0 16,1 0-1,-1 0 32,1 0 0,-1 0 0,-52 0-47,26 0 16,27 0-16,-1 0 15,1 0-15,-54 0 16,54 0-16,-27 0 0,27 0 16,-1 0-16,1 0 15,-27 0-15,26 0 16,1 0 46,-1 26-15,-26-26-31,1 26-16,25-26 15,-26 0-15,27 0 16,-1 0-16,1 0 16,-1 0-16,1 0 15,-1 0-15,1 0 63,-27 0-48,0 0-15,27 0 0,-27 0 16,-80 0-16,81 27 16,25-27-16,1 0 15,-1 0-15,1 0 16,-1 0-16,-26 0 16,27 0-16,-1 0 46,1 26-46,-1-26 16,1 0-16,0 0 16,-1 0-16,1 0 15,-1 0-15,1 0 16,-1 0-16,54 27 453,-27-1-437,26-26-16,-26 27 15,53-1 1,-53 1 15,0-1 16,27-26-31,-27 27-1,0 26 17,0-27 30,0 0 16,0 1 16,0-1-32,0 1-30,0-1-17,0 1 32,0-1-31,0 1 15,0-1-15,0 1-1,0-1-15,0 0 16,0 1-16,0-54 375,0 1-344</inkml:trace>
  <inkml:trace contextRef="#ctx0" brushRef="#br0" timeOffset="2918">0 555 0,'27'0'250,"-1"0"-235,0 27-15,-26-1 16,27-26-16,-1 0 94,-26 27-47,27-27-16,-27 26-16,0 1 1,0-1 31,26-26-31,27 0 15,-53 53-31,0-27 31,27-26 78,-1-53-30,1 27-79,-1 0 31,-26-1-16,26 27 1,1 0 0,-1 0 15,1 0-15,-27-26 15,26 26 16,-26-27-32,27 1 1,-1 26 0,1-27-1,-1 27 1,-26-26 15,27 26 32,-1-27-17,-26 1-14</inkml:trace>
</inkml:ink>
</file>

<file path=ppt/ink/ink3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5:48.973"/>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0 0,'0'26'407,"0"1"-314,0-1-61,0 1-1,0-1-31,0 1 62,0 26-46,0-27 0,0 1-1,0-1 16,0 1-15,0-1-16,0 0 47,0 27 47,0-26 234,0-1-234,0 1-94</inkml:trace>
</inkml:ink>
</file>

<file path=ppt/ink/ink3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02.622"/>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27 0,'0'26'469,"0"1"-453,0-1-1,26-26 64,-26 26-64,27-26 16,-27 27-15,0-1 47,26-26-32,1 0 0,-27 53-15,26-53-1,-26 27 17,0-1 30,26-26-15,-26 27-47,0-1 62,53-26 48,-26 0-48,-1 0-30,1 0-1,-1 0-16,1 0-15,-27-53 0,0 0 16,53 0-16,-53 0 16,0 27-16,0 0 15,53-1 1,-53 1-16,0-1 16</inkml:trace>
</inkml:ink>
</file>

<file path=ppt/ink/ink3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10.135"/>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0 0,'79'0'312,"27"0"-296,26 0-16,-79 0 15,-26 0-15,26 0 16,0 0-16,-27 0 16,-26 27 249,26-27-233,27 26 14,0-26-46,0 0 16,0 0-16,-26 0 47,26 0 406,-27 0-453,0 0 16,-26 27 93,27-27-78,26 0-15,-27 0 0,80 0-16,-53 0 15,-27 0-15,1 0 16,-1 0-16,1 0 15,-1 0-15,27 0 16,-26 0-16,-1 0 16,1 0 15,-1 0-15,1 0 30,-1 0-46,0 0 0,27 0 16,-26 0-16,-1 0 16,1 26-16,-1-26 15,1 0-15,-1 0 47,27 0-47,0 27 16,0-27-16,53 0 15,-27 26-15,-26-26 0,26 0 16,-26 0-16,27 0 16,-27 0-16,-1 0 15,1 0-15,0 0 16,27 0-16,-27 0 16,0 0-16,-27 0 15,0 0-15,27 0 125,0 0-125,27 27 16,25-27-16,54 0 15,-53 0-15,26 0 16,-52 0-16,-27 0 16,0 0-16,26 0 15,-53 0-15,1 0 16,-1 0 78,80 0-94,-53 0 15,26 0-15,-26 0 16,27-27-16,52 1 0,-53 26 16,1 0-16,52 0 15,-105 0-15,25 0 16,1 0-16,-26 0 15,-1 0-15,54 0 235,-1-27-235,53 27 15,-52 0-15,-27 0 16,0 0-16,26 0 0,-53 0 16,1 0-16,-1 0 15,1 0 79,26 0-78,26 0-16,-26 0 15,0 0-15,0 0 16,0 0-16,0 0 16,-27 0-16,1 0 15,25 0-15,-25 0 16,-1 0-16,54 0 15,-54 0-15,1 0 16,26 0-16,-1 0 16,81 27-16,-54-27 15,1 0-15,-28 0 16,81 0-16,-80 0 0,0 0 16,-27 0-1,27 0-15,-27 0 16,1 0-16,-1 0 15,1 0 1,-1 0-16,1 0 63,52 0-63,-26 0 15,0 0-15,0 0 16,0 0-16,26 0 15,-52 0-15,-1 0 16,0 0 0,1 0-16,-1 0 15,1 0 17,52 0-32,-26 0 15,27 0-15,-28 0 16,54 0-16,-53 0 15,0 0-15,0 0 16,0 0-16,-27 0 16,1 0-16,-1 0 47,27 0 31,0 0-78,0 0 0,0 0 15,26 0-15,80 0 16,-80 0-16,1 0 16,26 0-16,-27 0 15,0 0-15,1 0 16,-27 0-16,26 0 15,27 26-15,-27 1 0,1-27 16,-1 0-16,27 0 16,-27 0-16,-26 0 15,0 0-15,0 0 16,-27 0-16,27 0 16,0 0-16,27 0 15,-27 0-15,0 0 16,-1 0-16,28 0 0,-27 0 15,53 0-15,-1 0 16,-25 0-16,52 0 16,27 0-16,-53 0 15,-27 0-15,133 0 16,52 0-16,-131 0 16,52 0-16,-53 0 15,-26 0-15,26 0 0,-26 0 16,-53 0-16,-27 0 15,54 0-15,-54 0 16,27 0-16,0 0 16,-26 0-16,25 0 15,1 0-15,0 0 16,0 0-16,0 0 16,0 0-16,0 0 0,0 0 15,0 0-15,0 0 16,0 0-16,26 0 15,-53 0 1,27 0-16,0 0 16,0 0-16,0 0 15,0 0-15,0 0 16,-27 0-16</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0:33.530"/>
    </inkml:context>
    <inkml:brush xml:id="br0">
      <inkml:brushProperty name="width" value="0.10583" units="cm"/>
      <inkml:brushProperty name="height" value="0.10583" units="cm"/>
      <inkml:brushProperty name="color" value="#3165BB"/>
    </inkml:brush>
  </inkml:definitions>
  <inkml:trace contextRef="#ctx0" brushRef="#br0">0 0 0,'53'0'297,"26"0"-297,-26 0 15,53 0-15,-79 0 16,26 0-16,-1 0 15,1 0-15,0 27 16,-26-27-16,-1 0 47,27 0-31,0 26-16,0-26 15,26 0-15,-26 27 16,0-27-16,0 0 15,26 0-15,-26 0 16,0 0-16,0 0 0,27 0 16,-1 0-16,-26 26 15,-27-26-15,1 0 16,-1 0-16,1 0 16,-1 27-1,54-1 1,-28 1-16,1 26 0,27-1 15,52-25-15,-53-1 16,1 1-16,52-1 16,-79-26-16,26 0 15,1 0-15,-1 0 16,-26 0-16,26 0 16,54 0-16,-54 0 15,-26 0-15,79 0 16,-105 0-16,26 0 15,0 0-15,-27 0 0,27 0 16,-27 0 15,27 0-15,27 0-16,26 0 16,-54 27-16,54-27 15,-26 0-15,-1 26 16,0-26-16,1 0 0,52 27 15,-53-27-15,1 0 16,26 0-16,-1 0 16,-25 0-16,26 0 15,0 0-15,-54 0 16,1 0-16,0 0 16,27 0-16,-27 0 15,-1 0-15,1 26 0,27-26 16,-27 0-16,0 0 15,0 0-15,-1 0 16,54 0-16,27 0 16,25 0-16,-52 0 15,53 0-15,-80 0 16,27 79-16,0-52 16,-53-27-16,0 0 15,0 0-15,0 0 16,26 0-16,-26 0 0,0 0 15,0 0-15,26 0 16,-26 0-16,0 0 16,0 0-16,26 0 15,54 0-15,-54 0 16,0 0-16,54 0 16,-54 0-16,0 0 15,27 0-15,-53 0 0,0 0 16,0 0-16,26 0 15,-26 0-15,-26 0 16,-1 0-16,27 26 16,-27-26-16,54 0 15,-54 0-15,1 0 16,26 0-16,0 0 16,26 0-16,-53 0 15,27 0-15,-26 0 0,-1 0 16,1 0-16,-1 0 15,54 0 1,-54 0-16,27 0 16,0 0-16,0 0 15,26 0-15,-26 0 16,0 0-16,-27 0 16,80 0-16,0 0 15,0 0-15,-27 0 16,54 0-16,-54 0 15,0 0-15,1 0 16,26 0-16,-27 0 16,0 0-16,1 0 15,-27 0-15,0 0 16,26 0-16,27 0 0,0-26 16,26-53-16,80 79 15,-80 0-15,27-27 16,-54 27-16,107-26 15,-27-27-15,-79 53 16,53-27-16,26 1 16,27-27-16,-1 53 15,-78 0-15,25 0 0,-78 0 16,-1 0-16,1 0 16,25 0-16,-25 0 15,-1 0-15,-26 0 16,0 0-16,0 0 15,0 0-15,53 0 16,-53 0 0,-1 0-16,1 0 15,27 0-15,-27 0 16,0 0-16,0 0 16,-1 0-16,1 0 15,0 0-15,0 0 16,0 0-16,-26 0 15,-14 0-15</inkml:trace>
</inkml:ink>
</file>

<file path=ppt/ink/ink4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13.683"/>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0 79 0</inkml:trace>
  <inkml:trace contextRef="#ctx0" brushRef="#br0" timeOffset="2973">0 0 0,'0'26'312,"0"1"-296,0-1-16,0 0 16,0 1 77,0-1-61,0 1-1,0 26 0,0-27 0,0 1 47,0-1-31,0 1-31,0-1-16,0 1 16,0-1-1,0 0 1,0 1 31,0-1 0</inkml:trace>
</inkml:ink>
</file>

<file path=ppt/ink/ink4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27.011"/>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0 0,'0'27'312,"0"-1"-312,0 1 16,0-1 15,0 1-15,0-1 15</inkml:trace>
</inkml:ink>
</file>

<file path=ppt/ink/ink4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32.646"/>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0 0,'0'27'250,"0"-1"-172,0 1-78,0-1 78,0 1-78,0-1 31,0 1 500</inkml:trace>
</inkml:ink>
</file>

<file path=ppt/ink/ink4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37.549"/>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53 0,'0'26'563,"0"1"-532,0-1-15,27-26-1,-1 0 64,1 0-33,-1 0 17,0 0-1,1 0 32,-27 27-63,0-1-15,0 1 15,0 26-31,0-27 63,53-26-48,-53 26 64,26-26 30,-26 27-78,0-1 188,27-52-110,-27-1-77,26 1-17,-26 0-15,0-27 16,27 53-1,26 0 1,-27-27 47,1 27-48,-27-26 1,0-1-1,26 1-15,0-1 16,-26 1 0,27 26-16,-27-27 31,26 27 0,-26-26 94</inkml:trace>
</inkml:ink>
</file>

<file path=ppt/ink/ink4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46.322"/>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0 0,'0'27'531,"0"-1"-515,0 1 31,0-1 31,0 1 0,0-1-62,0 27 77,0-26-14,0-1-79,0 1 15,0-1 1,0 0-1,0 1 17,0-1-32,0 1 31,0 26-15,0-27-1,0-52 251,0-1-266,0-26 15</inkml:trace>
</inkml:ink>
</file>

<file path=ppt/ink/ink4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07:56:50.536"/>
    </inkml:context>
    <inkml:brush xml:id="br0">
      <inkml:brushProperty name="width" value="0.07938" units="cm"/>
      <inkml:brushProperty name="height" value="0.07938" units="cm"/>
      <inkml:brushProperty name="color" value="#ED1C24"/>
      <inkml:brushProperty name="fitToCurve" value="1"/>
    </inkml:brush>
  </inkml:definitions>
  <inkml:trace contextRef="#ctx0" brushRef="#br0">0 26 0,'0'26'250,"0"1"-234,0-1-1,0 1-15,0-1 16,26-26-16,-26 27 16,27-1-1,-27 27 1,0-26-1,0-1 1,26-26 62,1 0-31,-1 0-31,0 26-1,27-26 1,-26 0 93,-1 0 1,1 0-63,-1-26-47,1 0 0,-27-27 15,0 26-15,0 1 16,26 26-16,27-27 15,-53 1-15,0-1 16,0 1-16,0-1 16,0 1-1,0 0 235</inkml:trace>
</inkml:ink>
</file>

<file path=ppt/ink/ink4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0:21.458"/>
    </inkml:context>
    <inkml:brush xml:id="br0">
      <inkml:brushProperty name="width" value="0.10583" units="cm"/>
      <inkml:brushProperty name="height" value="0.10583" units="cm"/>
      <inkml:brushProperty name="color" value="#3165BB"/>
    </inkml:brush>
  </inkml:definitions>
  <inkml:trace contextRef="#ctx0" brushRef="#br0">13018 0 0,'0'26'234,"0"1"-218,0-1-1,0 0-15,0 1 16,0-1 15,0 1 266,0 26-281,0-27-1,0 1-15,0-1 16,0 1-16,0-1 16,0 1-1,0-1-15,0 27 78,-27-53 391,1 0-453,26-27-1,-27 1 1,27 0 0,-53-1-1,27 27 1,-27-26-16,0 26 16,27 0-16,-1 0 15,1 0-15,-1 0 16,1 0-16,-1 0 15,1 0-15,-1 0 16,1 0 187,-1 0-203,-105 26 16,0 1-16,79-1 15,-26-26-15,52 0 16,1 0 0,-1 0-16,1 0 15,-1 0-15,1 0 16,-1 0 15,-52 0 32,-53 26-48,-53 54-15,105-54 16,27-26-16,0 0 16,27 0-16,-1 27 0,1-27 15,-1 0-15,1 0 16,0 0 31,-27 0 0,-185 26-47,26-26 0,80 0 15,52 0-15,27 0 16,-105 27-16,25-1 15,-26 27-15,80-53 16,26 26-16,27-26 16,-1 0-16,-26 0 15,27 0-15,-1 0 16,1 0-16,-80 0 62,-158 0-46,184 0-16,-26 0 16,-26 0-16,-27 27 15,53-1-15,1-26 16,25 0-16,54 0 0,-1 0 16,1 0-1,-1 0-15,1 0 16,0 0-16,-1 0 15,-52 53 1,-1-26-16,1-1 16,0-26-16,26 0 15,-53 0-15,26 27 0,-52-1 16,53-26-16,26 0 16,0 27-16,0-27 15,27 0 1,-1 0-16,1 0 15,-1 0-15,1 0 16,-1 0 0,-79 26-1,27 27-15,26-27 16,27-26-16,-80 0 0,26 53 16,1-53-16,-27 0 15,53 27-15,-26-27 16,26 0-16,-26 0 15,52 0-15,1 0 16,-54 26-16,27 1 16,-52-27-16,52 0 0,-27 0 15,27 0-15,-26 0 16,53 26-16,-27-26 16,0 0-16,0 0 15,-27 0-15,28 0 16,-1 0-16,0 0 15,0 0-15,-27 0 16,28 0-16,-1 0 16,26 0-16,1 0 15,-27 0-15,26 0 16,1 0-16,-1 0 16,1 0-16,-27 0 15,-26 0 1,26 0-16,0 0 15,0 0-15,26 0 16,-25 0-16,-28 0 16,54 0-16,-1 0 0,1 0 15,-1 0 1,1 0-16,-1 0 16,-26 0-16,1 0 15,-1 0-15,-27 0 16,1 0-16,26 0 15,0 0-15,0 0 16,0 0-16,-26 0 0,26 0 16,26 0-16,-25 0 15,25 0-15,-26 0 16,0 0-16,27 0 16,-27 0-16,26 0 15,-25 0-15,-1 0 16,26 0-16,1 0 15,-27 0-15,0 0 16,-27 0-16,28 0 0,-1 0 16,0 0-16,0 0 15,0 0-15,26 0 16,1 0-16,0 0 16,-1 0-1,1 0-15,-1 0 16,1 0 31,-27 0-32,26 0 32,1 0-47,-1 0 16,1 0-16,-1 0 0,1 0 78,0 0-16,-27 0-62,26 0 16,1 0-16,-1 0 125,27 27-125,-26-1 16,-1 1-16,1-27 15,-1 0-15,-25 0 16,25 0-16,1 0 16,-1 0-1,-26 26-15,-26-26 16,-53 0-16,26 0 0,-53 0 15,27 0-15,65 0 16</inkml:trace>
</inkml:ink>
</file>

<file path=ppt/ink/ink4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0:49.727"/>
    </inkml:context>
    <inkml:brush xml:id="br0">
      <inkml:brushProperty name="width" value="0.10583" units="cm"/>
      <inkml:brushProperty name="height" value="0.10583" units="cm"/>
      <inkml:brushProperty name="color" value="#3165BB"/>
    </inkml:brush>
  </inkml:definitions>
  <inkml:trace contextRef="#ctx0" brushRef="#br0">291 0 0,'0'27'437,"0"-1"-437,0 1 16,0-1-16,0 1 16,0-1-1,0 27-15,0-26 0,0-1 16,0 1-16,0-1 15,0 0 1,0 1 0,0-1 15,0 27-31,0-26 16,0-1 15,0 1-16,0-1 64,0 1 124,0-1-172,0 0 0,0 1-31,0-1 31,0 1 1,0-1-1,0 1-15,0-1 15,0 1 0,0-1 0,0 1 16,0-1-31,-26-26-1,26 27 17,0-14 15</inkml:trace>
</inkml:ink>
</file>

<file path=ppt/ink/ink4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0:59.721"/>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0 0,'0'27'687,"0"-1"-687,0 0 16,0 1 0,0-1-16,0 1 15,0 26-15,0-27 16,0 1-1,0-1 1,0 1 15,0-1 16,0 0 0</inkml:trace>
</inkml:ink>
</file>

<file path=ppt/ink/ink4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1:05.937"/>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0 132 0,'0'27'203,"0"-1"-187,0 0-16,0 1 16,0-1 15,0 1 453,0-1-390,26-26-63,-26 27 16,0-1-16,0 1 1,27-27-32,-1 0 31,1 0-15,-1 0-1,1 0 1,-1 0-1,0 0 1,1 0 0,-27 53-1,26-27 48,-26 0-48,27-26 1,-1 27 0,1-1-1,-27 1 17,0-1 30,26-26 235,27 0-250,-53 53-16,27-53-15,-27 27 31,26-27-1,1 0 1,-1-27-31,-26 1 0,26-1-16,-26 1 0,0-1 15,27 1 1,-27-27-16,0-26 15,26 52-15,-26-26 16,27 27-16,-27-27 16,53-26-1,-53 52-15,0 1 16,26-1-16,-26 1 16,0-1-16,0 1 0,27 26 15</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0:02.729"/>
    </inkml:context>
    <inkml:brush xml:id="br0">
      <inkml:brushProperty name="width" value="0.10583" units="cm"/>
      <inkml:brushProperty name="height" value="0.10583" units="cm"/>
      <inkml:brushProperty name="color" value="#3165BB"/>
      <inkml:brushProperty name="fitToCurve" value="1"/>
    </inkml:brush>
    <inkml:brush xml:id="br1">
      <inkml:brushProperty name="width" value="0.10583" units="cm"/>
      <inkml:brushProperty name="height" value="0.10583" units="cm"/>
      <inkml:brushProperty name="color" value="#3165BB"/>
    </inkml:brush>
  </inkml:definitions>
  <inkml:trace contextRef="#ctx0" brushRef="#br0">0 0 0</inkml:trace>
  <inkml:trace contextRef="#ctx0" brushRef="#br1" timeOffset="210618.09">0 0 0,'0'26'266,"0"1"-266,0-1 15,0 1 1,0-1-16,0 1 16,0-1-16,0 27 0,0-26 15,0-1 1,0 0-16,0 1 15,27-1-15,-27 1 16,0-1 15,0 1-15,0-1 31,0 1-16,0-1-31,26 1 16,-26-1-16,0 0 15,0 1 1,0 26-16,0-27 0,0 1 16,0-1-16,0 1 15,27-27 16,-27 26-15,0 1 0,26-27 15,-26 26 0,0 1 32,0-1-48,0 0 17,0 1-17,0-1 16,26 1-15,-26-1 0,0 1-1,0 26 1,27 52 0,-1-52-16,-26 27 15,0-27-15,0 26 16,0-26-16,0-27 15,0 1-15,0-1 16,0 1 0,0 26-16,0-27 78,0 1-31,0-1 62,0 1-46,0-1-32,0 0-16,0 1 1,0-13-16</inkml:trace>
</inkml:ink>
</file>

<file path=ppt/ink/ink5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1:28.494"/>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0 0,'0'26'344,"0"1"-344,0-1 16,0 1-1,0-1-15,0 0 16,0 27-16,0-26 16,0-1 15,0 1 0,0-1 16,0 1-31,0-1-1,0 1 1,26-27 15,-26 53 16,0-27-16,0 0 16,0 1-16,0-1 1,27 1-17,-27-1 17,26-26-32,-26 27 0,0 26 15,27-27-15,-27 1 16,0-1-1,0 0 1,26 1-16,-26-1 16,0 1-16,0-1 15,0 1 1,0-1-16,0 1 16,0-1-16,0 1 31,0-1-31,0 1 31,0-1 0,0 27-15,0-27 0,0 1-1,0-1-15,0 1 47,0-1-16,0 1 16,27-27-16,-27 26-31,0 27 16,0-27 0,26-26-1,1 27 32,-27-1-47,26 1 16,-26-1-16,26-26 15,-26 27 1,0-1 0,27 1-16,-27-1 15,0 1-15,0-1 16,0 1 0,0-1 15,0 0 0,26 1 0,-26 26 1,0-27-17,0 1 1,0-1 15</inkml:trace>
</inkml:ink>
</file>

<file path=ppt/ink/ink5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1:33.538"/>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0 741 0,'26'0'328,"-26"26"-328,27 1 15,-1-1 1,-26 1-16,27-27 16,-27 26-1,26-26-15,-26 26 31,27-26-15,-1 27 0,-26 26 15,53-53-15,-53 26-1,27-26-15,-27 27 47,0-1-31,26-26-1,0 0 1,-26 27-16,0-1 16,27 1-1,-27-1-15,26 0 16,-26 27-16,27-26 15,-1-1 17,-26 1-17,0-1 1,53-26 93,-26-53-109,-27 27 16,26-80-16,-26 27 16,0-1-16,27 1 15,-27-27-15,26 53 16,-26 0-16,0 0 15,0 27-15,26-54 16,1 1-16,-1 26 16,-26-26-16,0 26 0,27 0 15,-27 0-15,0-26 16,0 52-16,0 1 16,0-1-16,0 1 31,53 26-31,-27 0 15,-26 26 126,0 1-141,0-1 16,0 27-1</inkml:trace>
</inkml:ink>
</file>

<file path=ppt/ink/ink5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1:39.856"/>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0 0,'185'80'234,"79"-54"-234,-25 1 0,-107 26 16,-53-27-16,1 1 15,-27-27-15,-1 26 16,-25-26-16,-1 0 16,1 53-16,-1-53 15,-26 26 16,0 1-15,0-1 0,133 1 15,184 26-15,-79-27-16,-26-26 15,-106 27-15,79-27 16,-106 0-16,1 0 0,52 79 15,-53-79-15,54 26 16,25-26-16,54 27 16,0-27-16,52 0 15,-131 0-15,25 0 16,-78 0-16,-1 0 16,-26 0-16,26 0 15,-26 0-15,-26 0 16,-1 0-16,-26 26 31,27-26 16,-1 0 15,80 27-62,106-27 16,-54 0-16,-78 0 16,-27 0-16,-27 0 15,27 0-15,-27 0 16,1 0-16,26 26 16,159-26-16,-133 0 15,0 0-15,54 0 0,-81 0 16,1 0-16,0 0 15,0 0-15,27 0 16,-27 0-16,-27 0 16,0 0 62,1 0 16,26 0-48,317-53-46,159-26 16,-396 53-16,-80 26 16,0 0-16,-1 0 15,-25 0-15,-1 0 578,1 0-562,26 0-16,-27 0 0,1 0 16,-1 0-16,1 0 31,-1 0-15,-26 26 484,0 27-500,0 0 15,0 26-15,0-26 16,0 0-16,0-27 0,0 1 15,0-1-15,0 27 16,0-26 0,0-1-16,0 1 15,0-1-15,0 1 32,0-1-1,0 1-16,0 25 1,0-25 15,0-1 1,0 1 61,0-1-77,0 1 31,0-1 156,0 1-203,0-1 16,0 1-1,0 25-15,26-25 16,-26-1-16,0 1 15,0-1-15,0 1 32,0-1-32,0 1 15,0 26 1,0-27-16,0 1 47,0-1-32,0 0 1,0 1 0</inkml:trace>
</inkml:ink>
</file>

<file path=ppt/ink/ink5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4T16:31:43.561"/>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1 370 0,'0'27'297,"0"-1"-282,0 0-15,0 1 16,27-1-16,-1 1 16,-26 26-16,0-27 15,27 1-15,-27-1 16,26-26 0,1 0-1,-27 27 1,52-1-16,-52 1 15,27-27 1,-27 26-16,26-26 16,1 0 15,-1 0-15,-26 26-1,27-26-15,-27 53 31,26-53-15,1 0 0,26 27 15,-53-1-15,26-26-1,-26 27-15,0-1 0,0 1 16,0-1-16,26-26 15,-26 27-15,0-1 16,27 0 62,-1-26 16,1-52-78,-1-54-16,1 53 15,-27-106-15,0 27 16,0 52-16,0-52 15,0 106-15,0-27 16,79 26-16,-79 1 16,0-1-16,0 1 15,0-1-15,0 1 16,27 26 0,-1 0-16,1-26 15,-1 26 1,0 0-16,1 0 31,26 0-31,-27 0 31,1 0 79,-1 0-95,1 0-15,-27-27 16,0 1 0,0-1-16,0 1 15</inkml:trace>
</inkml:ink>
</file>

<file path=ppt/ink/ink5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09:10.278"/>
    </inkml:context>
    <inkml:brush xml:id="br0">
      <inkml:brushProperty name="width" value="0.07938" units="cm"/>
      <inkml:brushProperty name="height" value="0.07938" units="cm"/>
      <inkml:brushProperty name="fitToCurve" value="1"/>
    </inkml:brush>
  </inkml:definitions>
  <inkml:trace contextRef="#ctx0" brushRef="#br0">0 0 0</inkml:trace>
</inkml:ink>
</file>

<file path=ppt/ink/ink5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09:39.700"/>
    </inkml:context>
    <inkml:brush xml:id="br0">
      <inkml:brushProperty name="width" value="0.07938" units="cm"/>
      <inkml:brushProperty name="height" value="0.07938" units="cm"/>
    </inkml:brush>
  </inkml:definitions>
  <inkml:trace contextRef="#ctx0" brushRef="#br0">7541 0 0,'0'27'485,"0"-1"-360,0 1-110,0-1 17,0 27-17,0-27 32,0 1 47,0-1-78,0 1-1,0-1 470,-27-26-423,1 0-46,0 0-16,-1 0 15,1 0 1,-1 0 15,-26 0 63,27 0-47,-1 0 15,1 0 48,-1 0-79,1 0-31,0 0 16,-1 0-16,-26 0 15,27 0-15,-1 0 16,1 0-16,-1 0 15,1 0 1,-1 0 93,-26 0 188,27 0-281,0 0 0,-1 0 62,1 0 172,-1 0-235,1 0-15,-1 0 16,1 0 140,-1 0-140,-78 0-16,25 27 15,-26-27-15,27 0 16,26 0-16,27 0 16,-1 0-1,1 0-15,-1 0 16,1 0-16,-27 0 16,26 0 30,-26 0 1,27 0-47,0 0 16,-1 0-16,-52 0 16,26 0-16,26 0 15,1 0-15,-1 0 16,1 0-16,-1 0 15,1 0-15,0 0 204,-1 0-189,1 0-15,-1 0 16,1 0-16,-1 0 15,-26 0 126,-26 0-141,0 26 16,52-26-16,-26 27 0,0-27 15,27 0-15,-1 0 16,1 0-16,-1 0 16,1 0-16,0 0 15,-1 0 32,-52 26-31,26 53-16,0-79 0,26 0 15,1 0-15,0 0 16,-27 0-16,26 0 16,1 0-1,-1 0-15,1 27 16,-1-1-16,1-26 15,-1 0-15,-26 0 16,1 0-16,-1 27 16,26-27-16,1 0 15,-1 0-15,-26 0 16,27 0 0,-1 0-16,1 0 15,0 0 63,-1 0-78,1 0 16,-1 0 0,-26 0-16,27 0 15,-1 0-15,1 0 16,-1 0-1,1 0-15,-1 0 0,1 0 16,-27 0 0,27 0 62,-1 0-63,1 0-15,-1 0 0,1 0 16,-1 0-16,-26 0 16,27 0-1,0 0-15,-1 0 16,1 0-16,-1 0 31,1 0-15,-1-27-1,-26 27-15,27 0 16,-1 0-16,-26 0 16,27 0-1,0 0-15,-1 0 16,-52-26-16,26 26 16,26 0-1,1 0-15,-1 0 0,1 0 16,-27 0-16,27 0 15,-1 0 1,1 0-16,-1 0 16,1 0-16,-1 0 15,1 0-15,-1 0 16,1 0-16,-1 0 16,1 0-16,0 0 15,-1 0-15,1 0 16,26-53 15,-27 53-15,1 0 31,-27-27-47,26 27 15,1 0-15,-1 0 16,-25 0-1,25 0-15,1 0 16,-27 0-16,53-26 16,-27 26-16,1 0 15,-1-26-15,1 26 16,-1 0-16,1 0 0,-1 0 16,-25 0-1,25-27 1,1 27-1,-1 0-15,1 0 16,-1 0 0,1 0-16,-1 0 15,-26-26 1,27 26-16,0 0 0,-1 0 31,1 0-15,-1 0-1,1 0-15,-1 0 16,1 0 62,-1 0-62,1-27-16,-1 27 15,1 0-15,-1 0 16,1 0-16,0 0 16,-27 0-1,26 0 1,1 0 0,-1 0-16,1 0 15,-1 0 48,1 0-16,-1-26-32,-25 26-15,25-27 16,1 27-1,-1 0-15,1 0 16,-1 0-16,1-53 16,-1 53-16,1 0 15,-1 0 32,1 0-31,-1 0-16,1 0 15,0-26-15,-1 26 16,1 0-16,-27 0 16,26 0-16,1 0 15,-1 0-15,1 0 16,-1 0 0,27-27-1,-26 27 63,0 0 0,-27 0-78,26 0 0,13 0 16</inkml:trace>
  <inkml:trace contextRef="#ctx0" brushRef="#br0" timeOffset="0.89">92 159 6454,'14'0'15,"-14"26"-15,14-12 16</inkml:trace>
</inkml:ink>
</file>

<file path=ppt/ink/ink5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09:58.055"/>
    </inkml:context>
    <inkml:brush xml:id="br0">
      <inkml:brushProperty name="width" value="0.07938" units="cm"/>
      <inkml:brushProperty name="height" value="0.07938" units="cm"/>
      <inkml:brushProperty name="fitToCurve" value="1"/>
    </inkml:brush>
  </inkml:definitions>
  <inkml:trace contextRef="#ctx0" brushRef="#br0">0 0 0,'0'26'610,"0"1"-470,0-1-124,0 1 15,0-1 1,0 27 46,0-26 297,0-1 47,0 27 140,0 0 907,0-27-1375,0 1-48</inkml:trace>
</inkml:ink>
</file>

<file path=ppt/ink/ink5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10:10.398"/>
    </inkml:context>
    <inkml:brush xml:id="br0">
      <inkml:brushProperty name="width" value="0.07938" units="cm"/>
      <inkml:brushProperty name="height" value="0.07938" units="cm"/>
      <inkml:brushProperty name="fitToCurve" value="1"/>
    </inkml:brush>
  </inkml:definitions>
  <inkml:trace contextRef="#ctx0" brushRef="#br0">0 0 0,'0'26'265,"0"1"-249,0-1 31,27-26-32,-27 26-15,26-26 0,-26 27 16,0-1 0,26-26-16,-26 27 15,0-1 16,0 1-15,0-1-16,27-26 63,-27 27-48,26-27 1,-26 26 15,27-26 47,-27 27-62,0-1-16,53-26 47,-27 0-16,-26 27-15,27-27 93,-1 0-93,-26-27-16,0 1 15,27 26 1,-1 0 15,1 0-15,-1 0-1,0-27 1,1 27 0,-27-26-16,26 26 15,-26-27-15,27 1 16,-27-1-16,26 1 15,-26-1 1,27 27-16,-27-26 16,26 26 93,1 0 16,-1 0-94,27 0 63,-27 0-16</inkml:trace>
</inkml:ink>
</file>

<file path=ppt/ink/ink5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10:15.993"/>
    </inkml:context>
    <inkml:brush xml:id="br0">
      <inkml:brushProperty name="width" value="0.07938" units="cm"/>
      <inkml:brushProperty name="height" value="0.07938" units="cm"/>
      <inkml:brushProperty name="fitToCurve" value="1"/>
    </inkml:brush>
  </inkml:definitions>
  <inkml:trace contextRef="#ctx0" brushRef="#br0">0 0 0</inkml:trace>
</inkml:ink>
</file>

<file path=ppt/ink/ink5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10:37.028"/>
    </inkml:context>
    <inkml:brush xml:id="br0">
      <inkml:brushProperty name="width" value="0.07938" units="cm"/>
      <inkml:brushProperty name="height" value="0.07938" units="cm"/>
    </inkml:brush>
  </inkml:definitions>
  <inkml:trace contextRef="#ctx0" brushRef="#br0">0 587 0,'53'0'296,"53"0"-296,0 0 16,-27 0-16,0 0 16,-26 0-16,53 0 0,-53 0 15,-27 0 1,80 0 265,-26 0-281,-27 0 16,-1 0-16,28 0 15,-27 0-15,0 0 16,-27 0-16,1 0 0,-1 0 281,0 0-234,80 0-47,106-53 0,-80 26 16,-26 27-16,-27 0 15,27 0-15,-53 0 16,27 0-16,-27 0 16,-1 0-16,-25 0 15,26 0 438,0 0-390,0 0-63,0 0 16,-27 0-16,0 0 15,1 0-15,-1 0 16,-26 27 249,27-27-249,-1 0 0,54 26-16,78 1 15,-78 26-15,26-53 0,-27 0 16,-26 26-16,-27-26 16,1 0-16,-1 0 15,-26 27 16,27-27 219,79 0-234,26 0-16,-53 0 0,1 0 16,-27 0-16,-1 0 15,1 0-15,-26 0 16,-1 0-16,1 0 16,-1 0-1,54 0 266,-1 0-281,-26 0 0,0 0 16,0 0-16,-27 0 16,27 0-16,-26 0 93,-1 0-46,53 0-47,133-27 16,-133 1-16,1 26 16,52 0-16,-79 0 15,0 0-15,-27 0 0,1 0 16,26 0 31,0 0-16,0-27-15,0 1-16,-1 26 15,1 0-15,-26 0 0,-1 0 16,1 0-16,-1 0 15,27-27-15,53 1 16,-53-1-16,26 1 16,-26 26-16,0 0 15,0 0-15,-27 0 16,1 0 0,-1 0 109,54-27-63,184-52-62,1 0 16,-186 52-16,-26 27 15,0 0-15,26 0 16,54-79-16,-54 79 16,27 0-16,-27 0 0,-26 0 15,0 0-15,0 0 16,0 0-16,-27 0 15,27 0-15,0 0 16,0 0-16,0 0 16,0 0-16,0 0 15,-27 0-15,80 0 16,-53 0-16,-26 0 0,-1 0 16,27 0-16,0 0 15,0 0-15,0 0 16,0 0-16,26 0 15,53 0-15,27 0 16,-53 0-16,-27 0 16,54 0-16,-54 0 15,0 0-15,1 0 16,26 0-16,-54 0 0,-25 0 16,26 0-16,0 0 15,0 0-15,0 0 16,0 0-16,-1 0 15,-11 0-15</inkml:trace>
</inkml:ink>
</file>

<file path=ppt/ink/ink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3:38.712"/>
    </inkml:context>
    <inkml:brush xml:id="br0">
      <inkml:brushProperty name="width" value="0.10583" units="cm"/>
      <inkml:brushProperty name="height" value="0.10583" units="cm"/>
      <inkml:brushProperty name="color" value="#3165BB"/>
    </inkml:brush>
  </inkml:definitions>
  <inkml:trace contextRef="#ctx0" brushRef="#br0">0 0 0,'0'27'329,"0"-1"-283,0 1 1,0-1-47,0 1 32,0-1 14,0 27-30,0-26 0,0-1-16,0 0 15,0 1 110,0-1-78,0 1-31,0-1 15,0 27-15,0-26-16,0-1 31,0 1-15,0-1-1,0 1 16,0-1-31,0 0 266,0 1-250,0-1-1,0 1 1,0-1 0,0 1-16,27-27 15,-27 26-15,26-26 16,-26 27-16,0-1 31,0 1 32,27-1-48,-27 0-15,0 1 16,26-27-16,-26 26 15,0 1-15,0 26 16,53-27-16,-53 1 16,0-1 15,0 1 47,0-1-31,0 1-31,0-1 109,0 14-110</inkml:trace>
</inkml:ink>
</file>

<file path=ppt/ink/ink6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10:56.254"/>
    </inkml:context>
    <inkml:brush xml:id="br0">
      <inkml:brushProperty name="width" value="0.07938" units="cm"/>
      <inkml:brushProperty name="height" value="0.07938" units="cm"/>
      <inkml:brushProperty name="fitToCurve" value="1"/>
    </inkml:brush>
  </inkml:definitions>
  <inkml:trace contextRef="#ctx0" brushRef="#br0">0 0 0,'0'27'453,"0"-1"-437,0 1-1,0-1-15,0 1 16,0-1-16,0 27 15,0-27 1,0 1-16,0-1 0,0 1 16,0-1-1,0 1 17,0-1 30,0 1 235,0-1-188,0 1-46,0-1 390,0 0-406,0 27 297,0-26-313,0-1 47</inkml:trace>
</inkml:ink>
</file>

<file path=ppt/ink/ink6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5T15:11:00.866"/>
    </inkml:context>
    <inkml:brush xml:id="br0">
      <inkml:brushProperty name="width" value="0.07938" units="cm"/>
      <inkml:brushProperty name="height" value="0.07938" units="cm"/>
      <inkml:brushProperty name="fitToCurve" value="1"/>
    </inkml:brush>
  </inkml:definitions>
  <inkml:trace contextRef="#ctx0" brushRef="#br0">0 53 0,'27'0'359,"-1"26"-343,-26 1-1,27-27 1,-27 26-1,26-26-15,-26 27 16,27-27 0,-27 26-1,0 0 32,0 27-16,0-26-31,0-1 79,0 1-64,0-1 48,26-26-16,-26 27-32,27-27 1,25 0 62,-25 0-47,-1 0-31,1 0 47,-27-27 78,26 27-109,-26-26-16,0-1 15,0 1-15,0-27 16,27 26-16,-27 1 16,0 0-1,0-1 1,26 1-16,-26-1 15,0 1 1,27-1 0,26 27-1,-53-26 1,26 26 0,0 0 30,1 0 48</inkml:trace>
</inkml:ink>
</file>

<file path=ppt/ink/ink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3:10.473"/>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79 0 0,'0'27'375,"0"-1"-359,0 1-1,0-1 1,0 1 15,0-1-15,0 1 15,0-1-15,0 1-1,0-1 17,0 1 15,0-1-1,0 0 48,0 1-47,0 26 0,0-27-31,-26-26-1,-1 0-15,1 0 31,26 27 16,0-1 0,26-26 516,1 0-548,-1 0-15,-26 27 32,26-27-17,-26 26 1,0 27-16,0-27 0,0 1 15,0-1 1,27 1 0,-27-1-1,0 1-15,0-1 32,0 1-17,0-1 1,0 1-1,0-1 17,0 1 15,0-1-1,0 0-30,0 1-16,0-1 16,0 54-1,0-27-15,0 0 16,0-1-16,0 1 16,0 0-16,0-26 15,0-1-15,0 1 16,0-1-16,0 1 15,0-1-15,0 1 16,0-1 15,0 0 407,0 1-391,0-1-47,0 1 109,0-1-93,0 1-1,0-1 17,0 1 171,0-1-188,0 1-15,0 25 16,0-25 531,0-1-422,0 1-78,0-1-16,0 1 203,0-1-124,0 1-32,0-1 62,0 1-108,0-1-17,0 1 1</inkml:trace>
</inkml:ink>
</file>

<file path=ppt/ink/ink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3:14.836"/>
    </inkml:context>
    <inkml:brush xml:id="br0">
      <inkml:brushProperty name="width" value="0.10583" units="cm"/>
      <inkml:brushProperty name="height" value="0.10583" units="cm"/>
      <inkml:brushProperty name="color" value="#3165BB"/>
      <inkml:brushProperty name="fitToCurve" value="1"/>
    </inkml:brush>
  </inkml:definitions>
  <inkml:trace contextRef="#ctx0" brushRef="#br0">0 370 0,'27'0'219,"-1"0"-203,1 27-1,-27-1 1,26-26-16,1 27 15,-1-27 1,27 0 0,-27 0-16,-26 26 15,0 1 1,27-27 0,-27 26-1,26-26 1,1 0 15,-27 27-31,26 25 16,-26-25 31,0-1 78,27-26-110,-27 27 16,0-1 1,0 1-1,26-1-15,27 1-1,-53-1-15,26 1 16,-26-1-16,27 1 15,-1-27 1,-26 26-16,27-26 31,-27 26 16,26-26-16,1 0 94,-1-52 172,-26 25-297,0 1 16,27-1 0,-27-26-16,0 27 15,0-1-15,0 1 0,0-1 16,0 1-1,0-1-15,0 1 16,0 0-16,0-1 16,26 27-1,-26-26 17,0-1-1,27 27-31,-27-26 15,53-1 1,-27 1 15,0-1-31,-26-26 32,27 53-1,-1 0 16,1 0-47,-1 0 15,1 0-15,-1 0 16,1 0 31,26-185 156,-53 79-203,0 80 16</inkml:trace>
</inkml:ink>
</file>

<file path=ppt/ink/ink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6-22T06:34:32.067"/>
    </inkml:context>
    <inkml:brush xml:id="br0">
      <inkml:brushProperty name="width" value="0.10583" units="cm"/>
      <inkml:brushProperty name="height" value="0.10583" units="cm"/>
      <inkml:brushProperty name="color" value="#3165BB"/>
    </inkml:brush>
  </inkml:definitions>
  <inkml:trace contextRef="#ctx0" brushRef="#br0">0 572 0,'0'27'312,"0"-1"-296,0 0-16,26 1 0,-26-1 16,0 1-1,0-1-15,27 27 16,-27-26-16,0-1 31,0 1 32,26-27-63,0 0 46,1 0 48,-1 0-47,-26 26-31,27-26 15,-27 26-15,53 1-1,-27-27 16,-26 26-15,27-26-16,-27 53 16,26-26-16,1-27 31,-27 26 16,26-26 0,0 0 0,1 0 31,26 0 15,-27 0-77,1 0 47,-27 27-17,0-54 204,0 1-218,0-1-17,0 1 1,26-1-16,-26-26 16,27 27-1,-1 0-15,27-1 16,-53 1-16,0-27 0,0 26 15,0 1 1,0-1 31,27 1-31,-1-1-16,-26 1 0,26-27 15,94-67 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3/23/2021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3/23/2021</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3/23/2021</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3/23/2021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3/23/2021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3/23/2021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3/23/2021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3/23/2021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3/23/2021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3/23/2021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3/23/2021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3/23/2021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customXml" Target="../ink/ink33.xml"/><Relationship Id="rId3" Type="http://schemas.openxmlformats.org/officeDocument/2006/relationships/image" Target="../media/image31.emf"/><Relationship Id="rId7" Type="http://schemas.openxmlformats.org/officeDocument/2006/relationships/image" Target="../media/image33.emf"/><Relationship Id="rId2" Type="http://schemas.openxmlformats.org/officeDocument/2006/relationships/customXml" Target="../ink/ink30.xml"/><Relationship Id="rId1" Type="http://schemas.openxmlformats.org/officeDocument/2006/relationships/slideLayout" Target="../slideLayouts/slideLayout2.xml"/><Relationship Id="rId6" Type="http://schemas.openxmlformats.org/officeDocument/2006/relationships/customXml" Target="../ink/ink32.xml"/><Relationship Id="rId5" Type="http://schemas.openxmlformats.org/officeDocument/2006/relationships/image" Target="../media/image32.emf"/><Relationship Id="rId4" Type="http://schemas.openxmlformats.org/officeDocument/2006/relationships/customXml" Target="../ink/ink31.xml"/><Relationship Id="rId9" Type="http://schemas.openxmlformats.org/officeDocument/2006/relationships/image" Target="../media/image34.emf"/></Relationships>
</file>

<file path=ppt/slides/_rels/slide13.xml.rels><?xml version="1.0" encoding="UTF-8" standalone="yes"?>
<Relationships xmlns="http://schemas.openxmlformats.org/package/2006/relationships"><Relationship Id="rId8" Type="http://schemas.openxmlformats.org/officeDocument/2006/relationships/customXml" Target="../ink/ink37.xml"/><Relationship Id="rId13" Type="http://schemas.openxmlformats.org/officeDocument/2006/relationships/image" Target="../media/image40.emf"/><Relationship Id="rId18" Type="http://schemas.openxmlformats.org/officeDocument/2006/relationships/customXml" Target="../ink/ink42.xml"/><Relationship Id="rId3" Type="http://schemas.openxmlformats.org/officeDocument/2006/relationships/image" Target="../media/image35.emf"/><Relationship Id="rId21" Type="http://schemas.openxmlformats.org/officeDocument/2006/relationships/image" Target="../media/image44.emf"/><Relationship Id="rId7" Type="http://schemas.openxmlformats.org/officeDocument/2006/relationships/image" Target="../media/image37.emf"/><Relationship Id="rId12" Type="http://schemas.openxmlformats.org/officeDocument/2006/relationships/customXml" Target="../ink/ink39.xml"/><Relationship Id="rId17" Type="http://schemas.openxmlformats.org/officeDocument/2006/relationships/image" Target="../media/image42.emf"/><Relationship Id="rId25" Type="http://schemas.openxmlformats.org/officeDocument/2006/relationships/image" Target="../media/image46.emf"/><Relationship Id="rId2" Type="http://schemas.openxmlformats.org/officeDocument/2006/relationships/customXml" Target="../ink/ink34.xml"/><Relationship Id="rId16" Type="http://schemas.openxmlformats.org/officeDocument/2006/relationships/customXml" Target="../ink/ink41.xml"/><Relationship Id="rId20" Type="http://schemas.openxmlformats.org/officeDocument/2006/relationships/customXml" Target="../ink/ink43.xml"/><Relationship Id="rId1" Type="http://schemas.openxmlformats.org/officeDocument/2006/relationships/slideLayout" Target="../slideLayouts/slideLayout2.xml"/><Relationship Id="rId6" Type="http://schemas.openxmlformats.org/officeDocument/2006/relationships/customXml" Target="../ink/ink36.xml"/><Relationship Id="rId11" Type="http://schemas.openxmlformats.org/officeDocument/2006/relationships/image" Target="../media/image39.emf"/><Relationship Id="rId24" Type="http://schemas.openxmlformats.org/officeDocument/2006/relationships/customXml" Target="../ink/ink45.xml"/><Relationship Id="rId5" Type="http://schemas.openxmlformats.org/officeDocument/2006/relationships/image" Target="../media/image36.emf"/><Relationship Id="rId15" Type="http://schemas.openxmlformats.org/officeDocument/2006/relationships/image" Target="../media/image41.emf"/><Relationship Id="rId23" Type="http://schemas.openxmlformats.org/officeDocument/2006/relationships/image" Target="../media/image45.emf"/><Relationship Id="rId10" Type="http://schemas.openxmlformats.org/officeDocument/2006/relationships/customXml" Target="../ink/ink38.xml"/><Relationship Id="rId19" Type="http://schemas.openxmlformats.org/officeDocument/2006/relationships/image" Target="../media/image43.emf"/><Relationship Id="rId4" Type="http://schemas.openxmlformats.org/officeDocument/2006/relationships/customXml" Target="../ink/ink35.xml"/><Relationship Id="rId9" Type="http://schemas.openxmlformats.org/officeDocument/2006/relationships/image" Target="../media/image38.emf"/><Relationship Id="rId14" Type="http://schemas.openxmlformats.org/officeDocument/2006/relationships/customXml" Target="../ink/ink40.xml"/><Relationship Id="rId22" Type="http://schemas.openxmlformats.org/officeDocument/2006/relationships/customXml" Target="../ink/ink44.xml"/></Relationships>
</file>

<file path=ppt/slides/_rels/slide14.xml.rels><?xml version="1.0" encoding="UTF-8" standalone="yes"?>
<Relationships xmlns="http://schemas.openxmlformats.org/package/2006/relationships"><Relationship Id="rId8" Type="http://schemas.openxmlformats.org/officeDocument/2006/relationships/customXml" Target="../ink/ink49.xml"/><Relationship Id="rId13" Type="http://schemas.openxmlformats.org/officeDocument/2006/relationships/image" Target="../media/image52.emf"/><Relationship Id="rId3" Type="http://schemas.openxmlformats.org/officeDocument/2006/relationships/image" Target="../media/image47.emf"/><Relationship Id="rId7" Type="http://schemas.openxmlformats.org/officeDocument/2006/relationships/image" Target="../media/image49.emf"/><Relationship Id="rId12" Type="http://schemas.openxmlformats.org/officeDocument/2006/relationships/customXml" Target="../ink/ink51.xml"/><Relationship Id="rId17" Type="http://schemas.openxmlformats.org/officeDocument/2006/relationships/image" Target="../media/image54.emf"/><Relationship Id="rId2" Type="http://schemas.openxmlformats.org/officeDocument/2006/relationships/customXml" Target="../ink/ink46.xml"/><Relationship Id="rId16" Type="http://schemas.openxmlformats.org/officeDocument/2006/relationships/customXml" Target="../ink/ink53.xml"/><Relationship Id="rId1" Type="http://schemas.openxmlformats.org/officeDocument/2006/relationships/slideLayout" Target="../slideLayouts/slideLayout2.xml"/><Relationship Id="rId6" Type="http://schemas.openxmlformats.org/officeDocument/2006/relationships/customXml" Target="../ink/ink48.xml"/><Relationship Id="rId11" Type="http://schemas.openxmlformats.org/officeDocument/2006/relationships/image" Target="../media/image51.emf"/><Relationship Id="rId5" Type="http://schemas.openxmlformats.org/officeDocument/2006/relationships/image" Target="../media/image48.emf"/><Relationship Id="rId15" Type="http://schemas.openxmlformats.org/officeDocument/2006/relationships/image" Target="../media/image53.emf"/><Relationship Id="rId10" Type="http://schemas.openxmlformats.org/officeDocument/2006/relationships/customXml" Target="../ink/ink50.xml"/><Relationship Id="rId4" Type="http://schemas.openxmlformats.org/officeDocument/2006/relationships/customXml" Target="../ink/ink47.xml"/><Relationship Id="rId9" Type="http://schemas.openxmlformats.org/officeDocument/2006/relationships/image" Target="../media/image50.emf"/><Relationship Id="rId14" Type="http://schemas.openxmlformats.org/officeDocument/2006/relationships/customXml" Target="../ink/ink5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customXml" Target="../ink/ink57.xml"/><Relationship Id="rId13" Type="http://schemas.openxmlformats.org/officeDocument/2006/relationships/customXml" Target="../ink/ink60.xml"/><Relationship Id="rId3" Type="http://schemas.openxmlformats.org/officeDocument/2006/relationships/image" Target="../media/image55.emf"/><Relationship Id="rId7" Type="http://schemas.openxmlformats.org/officeDocument/2006/relationships/image" Target="../media/image57.emf"/><Relationship Id="rId12" Type="http://schemas.openxmlformats.org/officeDocument/2006/relationships/image" Target="../media/image59.emf"/><Relationship Id="rId2" Type="http://schemas.openxmlformats.org/officeDocument/2006/relationships/customXml" Target="../ink/ink54.xml"/><Relationship Id="rId16" Type="http://schemas.openxmlformats.org/officeDocument/2006/relationships/image" Target="../media/image61.emf"/><Relationship Id="rId1" Type="http://schemas.openxmlformats.org/officeDocument/2006/relationships/slideLayout" Target="../slideLayouts/slideLayout2.xml"/><Relationship Id="rId6" Type="http://schemas.openxmlformats.org/officeDocument/2006/relationships/customXml" Target="../ink/ink56.xml"/><Relationship Id="rId11" Type="http://schemas.openxmlformats.org/officeDocument/2006/relationships/customXml" Target="../ink/ink59.xml"/><Relationship Id="rId5" Type="http://schemas.openxmlformats.org/officeDocument/2006/relationships/image" Target="../media/image56.emf"/><Relationship Id="rId15" Type="http://schemas.openxmlformats.org/officeDocument/2006/relationships/customXml" Target="../ink/ink61.xml"/><Relationship Id="rId10" Type="http://schemas.openxmlformats.org/officeDocument/2006/relationships/customXml" Target="../ink/ink58.xml"/><Relationship Id="rId4" Type="http://schemas.openxmlformats.org/officeDocument/2006/relationships/customXml" Target="../ink/ink55.xml"/><Relationship Id="rId9" Type="http://schemas.openxmlformats.org/officeDocument/2006/relationships/image" Target="../media/image58.emf"/><Relationship Id="rId14" Type="http://schemas.openxmlformats.org/officeDocument/2006/relationships/image" Target="../media/image6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7.emf"/><Relationship Id="rId18" Type="http://schemas.openxmlformats.org/officeDocument/2006/relationships/customXml" Target="../ink/ink9.xml"/><Relationship Id="rId3" Type="http://schemas.openxmlformats.org/officeDocument/2006/relationships/image" Target="../media/image2.emf"/><Relationship Id="rId21" Type="http://schemas.openxmlformats.org/officeDocument/2006/relationships/image" Target="../media/image11.emf"/><Relationship Id="rId7" Type="http://schemas.openxmlformats.org/officeDocument/2006/relationships/image" Target="../media/image4.emf"/><Relationship Id="rId12" Type="http://schemas.openxmlformats.org/officeDocument/2006/relationships/customXml" Target="../ink/ink6.xml"/><Relationship Id="rId17" Type="http://schemas.openxmlformats.org/officeDocument/2006/relationships/image" Target="../media/image9.emf"/><Relationship Id="rId2" Type="http://schemas.openxmlformats.org/officeDocument/2006/relationships/customXml" Target="../ink/ink1.xml"/><Relationship Id="rId16" Type="http://schemas.openxmlformats.org/officeDocument/2006/relationships/customXml" Target="../ink/ink8.xml"/><Relationship Id="rId20" Type="http://schemas.openxmlformats.org/officeDocument/2006/relationships/customXml" Target="../ink/ink10.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6.emf"/><Relationship Id="rId5" Type="http://schemas.openxmlformats.org/officeDocument/2006/relationships/image" Target="../media/image3.emf"/><Relationship Id="rId15" Type="http://schemas.openxmlformats.org/officeDocument/2006/relationships/image" Target="../media/image8.emf"/><Relationship Id="rId23" Type="http://schemas.openxmlformats.org/officeDocument/2006/relationships/image" Target="../media/image12.emf"/><Relationship Id="rId10" Type="http://schemas.openxmlformats.org/officeDocument/2006/relationships/customXml" Target="../ink/ink5.xml"/><Relationship Id="rId19" Type="http://schemas.openxmlformats.org/officeDocument/2006/relationships/image" Target="../media/image10.emf"/><Relationship Id="rId4" Type="http://schemas.openxmlformats.org/officeDocument/2006/relationships/customXml" Target="../ink/ink2.xml"/><Relationship Id="rId9" Type="http://schemas.openxmlformats.org/officeDocument/2006/relationships/image" Target="../media/image5.emf"/><Relationship Id="rId14" Type="http://schemas.openxmlformats.org/officeDocument/2006/relationships/customXml" Target="../ink/ink7.xml"/><Relationship Id="rId22" Type="http://schemas.openxmlformats.org/officeDocument/2006/relationships/customXml" Target="../ink/ink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image" Target="../media/image18.emf"/><Relationship Id="rId18" Type="http://schemas.openxmlformats.org/officeDocument/2006/relationships/customXml" Target="../ink/ink20.xml"/><Relationship Id="rId3" Type="http://schemas.openxmlformats.org/officeDocument/2006/relationships/image" Target="../media/image13.emf"/><Relationship Id="rId7" Type="http://schemas.openxmlformats.org/officeDocument/2006/relationships/image" Target="../media/image15.emf"/><Relationship Id="rId12" Type="http://schemas.openxmlformats.org/officeDocument/2006/relationships/customXml" Target="../ink/ink17.xml"/><Relationship Id="rId17" Type="http://schemas.openxmlformats.org/officeDocument/2006/relationships/image" Target="../media/image20.emf"/><Relationship Id="rId2" Type="http://schemas.openxmlformats.org/officeDocument/2006/relationships/customXml" Target="../ink/ink12.xml"/><Relationship Id="rId16" Type="http://schemas.openxmlformats.org/officeDocument/2006/relationships/customXml" Target="../ink/ink19.xml"/><Relationship Id="rId1" Type="http://schemas.openxmlformats.org/officeDocument/2006/relationships/slideLayout" Target="../slideLayouts/slideLayout2.xml"/><Relationship Id="rId6" Type="http://schemas.openxmlformats.org/officeDocument/2006/relationships/customXml" Target="../ink/ink14.xml"/><Relationship Id="rId11" Type="http://schemas.openxmlformats.org/officeDocument/2006/relationships/image" Target="../media/image17.emf"/><Relationship Id="rId5" Type="http://schemas.openxmlformats.org/officeDocument/2006/relationships/image" Target="../media/image14.emf"/><Relationship Id="rId15" Type="http://schemas.openxmlformats.org/officeDocument/2006/relationships/image" Target="../media/image19.emf"/><Relationship Id="rId10" Type="http://schemas.openxmlformats.org/officeDocument/2006/relationships/customXml" Target="../ink/ink16.xml"/><Relationship Id="rId19" Type="http://schemas.openxmlformats.org/officeDocument/2006/relationships/image" Target="../media/image21.emf"/><Relationship Id="rId4" Type="http://schemas.openxmlformats.org/officeDocument/2006/relationships/customXml" Target="../ink/ink13.xml"/><Relationship Id="rId9" Type="http://schemas.openxmlformats.org/officeDocument/2006/relationships/image" Target="../media/image16.emf"/><Relationship Id="rId14" Type="http://schemas.openxmlformats.org/officeDocument/2006/relationships/customXml" Target="../ink/ink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customXml" Target="../ink/ink24.xml"/><Relationship Id="rId13" Type="http://schemas.openxmlformats.org/officeDocument/2006/relationships/image" Target="../media/image27.emf"/><Relationship Id="rId18" Type="http://schemas.openxmlformats.org/officeDocument/2006/relationships/customXml" Target="../ink/ink29.xml"/><Relationship Id="rId3" Type="http://schemas.openxmlformats.org/officeDocument/2006/relationships/image" Target="../media/image22.emf"/><Relationship Id="rId7" Type="http://schemas.openxmlformats.org/officeDocument/2006/relationships/image" Target="../media/image24.emf"/><Relationship Id="rId12" Type="http://schemas.openxmlformats.org/officeDocument/2006/relationships/customXml" Target="../ink/ink26.xml"/><Relationship Id="rId17" Type="http://schemas.openxmlformats.org/officeDocument/2006/relationships/image" Target="../media/image29.emf"/><Relationship Id="rId2" Type="http://schemas.openxmlformats.org/officeDocument/2006/relationships/customXml" Target="../ink/ink21.xml"/><Relationship Id="rId16" Type="http://schemas.openxmlformats.org/officeDocument/2006/relationships/customXml" Target="../ink/ink28.xml"/><Relationship Id="rId1" Type="http://schemas.openxmlformats.org/officeDocument/2006/relationships/slideLayout" Target="../slideLayouts/slideLayout2.xml"/><Relationship Id="rId6" Type="http://schemas.openxmlformats.org/officeDocument/2006/relationships/customXml" Target="../ink/ink23.xml"/><Relationship Id="rId11" Type="http://schemas.openxmlformats.org/officeDocument/2006/relationships/image" Target="../media/image26.emf"/><Relationship Id="rId5" Type="http://schemas.openxmlformats.org/officeDocument/2006/relationships/image" Target="../media/image23.emf"/><Relationship Id="rId15" Type="http://schemas.openxmlformats.org/officeDocument/2006/relationships/image" Target="../media/image28.emf"/><Relationship Id="rId10" Type="http://schemas.openxmlformats.org/officeDocument/2006/relationships/customXml" Target="../ink/ink25.xml"/><Relationship Id="rId19" Type="http://schemas.openxmlformats.org/officeDocument/2006/relationships/image" Target="../media/image30.emf"/><Relationship Id="rId4" Type="http://schemas.openxmlformats.org/officeDocument/2006/relationships/customXml" Target="../ink/ink22.xml"/><Relationship Id="rId9" Type="http://schemas.openxmlformats.org/officeDocument/2006/relationships/image" Target="../media/image25.emf"/><Relationship Id="rId14" Type="http://schemas.openxmlformats.org/officeDocument/2006/relationships/customXml" Target="../ink/ink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D68DA-43BA-4508-8DE2-BA9BB7B2FA5B}"/>
              </a:ext>
            </a:extLst>
          </p:cNvPr>
          <p:cNvSpPr>
            <a:spLocks noGrp="1"/>
          </p:cNvSpPr>
          <p:nvPr>
            <p:ph type="title"/>
          </p:nvPr>
        </p:nvSpPr>
        <p:spPr>
          <a:xfrm>
            <a:off x="4635314" y="1905853"/>
            <a:ext cx="7490010" cy="3866297"/>
          </a:xfrm>
          <a:solidFill>
            <a:srgbClr val="FFFF00"/>
          </a:solidFill>
          <a:ln>
            <a:solidFill>
              <a:schemeClr val="accent3"/>
            </a:solidFill>
          </a:ln>
          <a:effectLst>
            <a:outerShdw blurRad="50800" dist="38100" dir="13500000" algn="br" rotWithShape="0">
              <a:prstClr val="black">
                <a:alpha val="40000"/>
              </a:prstClr>
            </a:outerShdw>
          </a:effectLst>
        </p:spPr>
        <p:txBody>
          <a:bodyPr>
            <a:normAutofit/>
          </a:bodyPr>
          <a:lstStyle/>
          <a:p>
            <a:r>
              <a:rPr lang="en-US" sz="6600" dirty="0"/>
              <a:t>Chap.2: CLASSIFICATION OF MUTUAL FUND</a:t>
            </a:r>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F7467-8208-46B2-93B9-F3819A550477}"/>
              </a:ext>
            </a:extLst>
          </p:cNvPr>
          <p:cNvSpPr>
            <a:spLocks noGrp="1"/>
          </p:cNvSpPr>
          <p:nvPr>
            <p:ph type="title"/>
          </p:nvPr>
        </p:nvSpPr>
        <p:spPr>
          <a:solidFill>
            <a:schemeClr val="bg2">
              <a:lumMod val="75000"/>
            </a:schemeClr>
          </a:solidFill>
        </p:spPr>
        <p:txBody>
          <a:bodyPr/>
          <a:lstStyle/>
          <a:p>
            <a:pPr algn="ctr"/>
            <a:r>
              <a:rPr lang="en-US" dirty="0"/>
              <a:t>3) BALANCED FUNDS</a:t>
            </a:r>
            <a:endParaRPr lang="en-IN" dirty="0"/>
          </a:p>
        </p:txBody>
      </p:sp>
      <p:sp>
        <p:nvSpPr>
          <p:cNvPr id="3" name="Content Placeholder 2">
            <a:extLst>
              <a:ext uri="{FF2B5EF4-FFF2-40B4-BE49-F238E27FC236}">
                <a16:creationId xmlns:a16="http://schemas.microsoft.com/office/drawing/2014/main" id="{51F3B6BC-FBC9-4F78-B66A-F12DEB30103F}"/>
              </a:ext>
            </a:extLst>
          </p:cNvPr>
          <p:cNvSpPr>
            <a:spLocks noGrp="1"/>
          </p:cNvSpPr>
          <p:nvPr>
            <p:ph idx="1"/>
          </p:nvPr>
        </p:nvSpPr>
        <p:spPr>
          <a:xfrm>
            <a:off x="1097280" y="2047875"/>
            <a:ext cx="10058400" cy="4219575"/>
          </a:xfrm>
          <a:solidFill>
            <a:srgbClr val="FFFF00"/>
          </a:solidFill>
          <a:ln>
            <a:solidFill>
              <a:schemeClr val="accent3">
                <a:lumMod val="75000"/>
              </a:schemeClr>
            </a:solidFill>
          </a:ln>
          <a:effectLst>
            <a:outerShdw blurRad="50800" dist="38100" dir="13500000" algn="br" rotWithShape="0">
              <a:prstClr val="black">
                <a:alpha val="40000"/>
              </a:prstClr>
            </a:outerShdw>
          </a:effectLst>
        </p:spPr>
        <p:txBody>
          <a:bodyPr/>
          <a:lstStyle/>
          <a:p>
            <a:pPr>
              <a:buFont typeface="Wingdings" panose="05000000000000000000" pitchFamily="2" charset="2"/>
              <a:buChar char="Ø"/>
            </a:pPr>
            <a:r>
              <a:rPr lang="en-US" dirty="0"/>
              <a:t> </a:t>
            </a:r>
            <a:r>
              <a:rPr lang="en-US" sz="2000" dirty="0">
                <a:latin typeface="Times New Roman" panose="02020603050405020304" pitchFamily="18" charset="0"/>
                <a:cs typeface="Times New Roman" panose="02020603050405020304" pitchFamily="18" charset="0"/>
              </a:rPr>
              <a:t>The Aim of Balanced funds is to </a:t>
            </a:r>
            <a:r>
              <a:rPr lang="en-US" sz="2000" b="1" i="1" u="sng" dirty="0">
                <a:solidFill>
                  <a:schemeClr val="accent3"/>
                </a:solidFill>
                <a:latin typeface="Times New Roman" panose="02020603050405020304" pitchFamily="18" charset="0"/>
                <a:cs typeface="Times New Roman" panose="02020603050405020304" pitchFamily="18" charset="0"/>
              </a:rPr>
              <a:t>provide both growth and Regular income</a:t>
            </a:r>
            <a:r>
              <a:rPr lang="en-US" sz="2000" dirty="0">
                <a:latin typeface="Times New Roman" panose="02020603050405020304" pitchFamily="18" charset="0"/>
                <a:cs typeface="Times New Roman" panose="02020603050405020304" pitchFamily="18" charset="0"/>
              </a:rPr>
              <a:t> as such funds/scheme </a:t>
            </a:r>
            <a:r>
              <a:rPr lang="en-US" sz="2000" b="1" i="1" u="sng" dirty="0">
                <a:solidFill>
                  <a:srgbClr val="C00000"/>
                </a:solidFill>
                <a:latin typeface="Times New Roman" panose="02020603050405020304" pitchFamily="18" charset="0"/>
                <a:cs typeface="Times New Roman" panose="02020603050405020304" pitchFamily="18" charset="0"/>
              </a:rPr>
              <a:t>invest both in Equities and fixed income securities </a:t>
            </a:r>
            <a:r>
              <a:rPr lang="en-US" sz="2000" dirty="0">
                <a:latin typeface="Times New Roman" panose="02020603050405020304" pitchFamily="18" charset="0"/>
                <a:cs typeface="Times New Roman" panose="02020603050405020304" pitchFamily="18" charset="0"/>
              </a:rPr>
              <a:t>in the proportion indicated in their offer documents.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Balanced funds are appropriate for investors looking for </a:t>
            </a:r>
            <a:r>
              <a:rPr lang="en-US" sz="2000" b="1" i="1" u="sng" dirty="0">
                <a:solidFill>
                  <a:srgbClr val="92D050"/>
                </a:solidFill>
                <a:latin typeface="Times New Roman" panose="02020603050405020304" pitchFamily="18" charset="0"/>
                <a:cs typeface="Times New Roman" panose="02020603050405020304" pitchFamily="18" charset="0"/>
              </a:rPr>
              <a:t>moderate growth.</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Generally </a:t>
            </a:r>
            <a:r>
              <a:rPr lang="en-US" sz="2000" b="1" i="1" u="sng" dirty="0">
                <a:solidFill>
                  <a:srgbClr val="00B0F0"/>
                </a:solidFill>
                <a:latin typeface="Times New Roman" panose="02020603050405020304" pitchFamily="18" charset="0"/>
                <a:cs typeface="Times New Roman" panose="02020603050405020304" pitchFamily="18" charset="0"/>
              </a:rPr>
              <a:t>Invest 40% - 60% in Equity and Debt Instruments </a:t>
            </a:r>
            <a:r>
              <a:rPr lang="en-US" sz="2000" dirty="0">
                <a:latin typeface="Times New Roman" panose="02020603050405020304" pitchFamily="18" charset="0"/>
                <a:cs typeface="Times New Roman" panose="02020603050405020304" pitchFamily="18" charset="0"/>
              </a:rPr>
              <a:t>after analyzing and projecting market </a:t>
            </a:r>
            <a:r>
              <a:rPr lang="en-US" sz="2000" dirty="0" err="1">
                <a:latin typeface="Times New Roman" panose="02020603050405020304" pitchFamily="18" charset="0"/>
                <a:cs typeface="Times New Roman" panose="02020603050405020304" pitchFamily="18" charset="0"/>
              </a:rPr>
              <a:t>behaviour</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NAV of such funds are likely to be </a:t>
            </a:r>
            <a:r>
              <a:rPr lang="en-US" sz="2000" b="1" i="1" u="sng" dirty="0">
                <a:solidFill>
                  <a:schemeClr val="accent3">
                    <a:lumMod val="75000"/>
                  </a:schemeClr>
                </a:solidFill>
                <a:latin typeface="Times New Roman" panose="02020603050405020304" pitchFamily="18" charset="0"/>
                <a:cs typeface="Times New Roman" panose="02020603050405020304" pitchFamily="18" charset="0"/>
              </a:rPr>
              <a:t>less volatile compared to pure equity funds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It is also called </a:t>
            </a:r>
            <a:r>
              <a:rPr lang="en-US" sz="2000" b="1" i="1" u="sng" dirty="0">
                <a:solidFill>
                  <a:srgbClr val="00B050"/>
                </a:solidFill>
                <a:latin typeface="Times New Roman" panose="02020603050405020304" pitchFamily="18" charset="0"/>
                <a:cs typeface="Times New Roman" panose="02020603050405020304" pitchFamily="18" charset="0"/>
              </a:rPr>
              <a:t>Hybrid Funds.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a:t>
            </a:r>
            <a:r>
              <a:rPr lang="en-US" sz="2000" b="1" u="sng" dirty="0">
                <a:solidFill>
                  <a:schemeClr val="bg2">
                    <a:lumMod val="50000"/>
                  </a:schemeClr>
                </a:solidFill>
                <a:latin typeface="Times New Roman" panose="02020603050405020304" pitchFamily="18" charset="0"/>
                <a:cs typeface="Times New Roman" panose="02020603050405020304" pitchFamily="18" charset="0"/>
              </a:rPr>
              <a:t>For e.g</a:t>
            </a:r>
            <a:r>
              <a:rPr lang="en-US" sz="2000" dirty="0">
                <a:latin typeface="Times New Roman" panose="02020603050405020304" pitchFamily="18" charset="0"/>
                <a:cs typeface="Times New Roman" panose="02020603050405020304" pitchFamily="18" charset="0"/>
              </a:rPr>
              <a:t>.:- </a:t>
            </a:r>
            <a:r>
              <a:rPr lang="en-US" sz="2000" b="1" i="1" u="sng" dirty="0">
                <a:solidFill>
                  <a:schemeClr val="accent4">
                    <a:lumMod val="50000"/>
                  </a:schemeClr>
                </a:solidFill>
                <a:latin typeface="Times New Roman" panose="02020603050405020304" pitchFamily="18" charset="0"/>
                <a:cs typeface="Times New Roman" panose="02020603050405020304" pitchFamily="18" charset="0"/>
              </a:rPr>
              <a:t>HDFC Prudence Fund.</a:t>
            </a:r>
            <a:endParaRPr lang="en-IN" sz="2000" b="1" i="1" u="sng" dirty="0">
              <a:solidFill>
                <a:schemeClr val="accent4">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0032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71FC8-BDB1-419B-B488-6A106BAE72A7}"/>
              </a:ext>
            </a:extLst>
          </p:cNvPr>
          <p:cNvSpPr>
            <a:spLocks noGrp="1"/>
          </p:cNvSpPr>
          <p:nvPr>
            <p:ph type="title"/>
          </p:nvPr>
        </p:nvSpPr>
        <p:spPr>
          <a:xfrm>
            <a:off x="1097280" y="381853"/>
            <a:ext cx="10058400" cy="1450757"/>
          </a:xfrm>
          <a:solidFill>
            <a:srgbClr val="92D050"/>
          </a:solidFill>
        </p:spPr>
        <p:txBody>
          <a:bodyPr>
            <a:normAutofit fontScale="90000"/>
          </a:bodyPr>
          <a:lstStyle/>
          <a:p>
            <a:pPr algn="ctr"/>
            <a:br>
              <a:rPr lang="en-US" dirty="0"/>
            </a:br>
            <a:r>
              <a:rPr lang="en-US" dirty="0"/>
              <a:t>MONEY MARKET MUTUAL FUND(MMMF)</a:t>
            </a:r>
            <a:endParaRPr lang="en-IN" dirty="0"/>
          </a:p>
        </p:txBody>
      </p:sp>
      <p:sp>
        <p:nvSpPr>
          <p:cNvPr id="3" name="Content Placeholder 2">
            <a:extLst>
              <a:ext uri="{FF2B5EF4-FFF2-40B4-BE49-F238E27FC236}">
                <a16:creationId xmlns:a16="http://schemas.microsoft.com/office/drawing/2014/main" id="{4FAD6DFA-EDC1-412C-B89C-3113A6552EE1}"/>
              </a:ext>
            </a:extLst>
          </p:cNvPr>
          <p:cNvSpPr>
            <a:spLocks noGrp="1"/>
          </p:cNvSpPr>
          <p:nvPr>
            <p:ph idx="1"/>
          </p:nvPr>
        </p:nvSpPr>
        <p:spPr>
          <a:xfrm>
            <a:off x="1097280" y="1952625"/>
            <a:ext cx="10058400" cy="4181475"/>
          </a:xfrm>
          <a:ln>
            <a:solidFill>
              <a:schemeClr val="tx1"/>
            </a:solidFill>
          </a:ln>
          <a:effectLst>
            <a:glow rad="101600">
              <a:schemeClr val="accent3">
                <a:satMod val="175000"/>
                <a:alpha val="40000"/>
              </a:schemeClr>
            </a:glow>
            <a:outerShdw blurRad="50800" dist="38100" dir="2700000" algn="tl" rotWithShape="0">
              <a:prstClr val="black">
                <a:alpha val="40000"/>
              </a:prstClr>
            </a:outerShdw>
          </a:effectLst>
        </p:spPr>
        <p:txBody>
          <a:bodyPr/>
          <a:lstStyle/>
          <a:p>
            <a:pPr>
              <a:buFont typeface="Wingdings" panose="05000000000000000000" pitchFamily="2" charset="2"/>
              <a:buChar char="Ø"/>
            </a:pPr>
            <a:r>
              <a:rPr lang="en-US" dirty="0"/>
              <a:t> </a:t>
            </a:r>
            <a:r>
              <a:rPr lang="en-US" sz="2400" dirty="0">
                <a:latin typeface="Times New Roman" panose="02020603050405020304" pitchFamily="18" charset="0"/>
                <a:cs typeface="Times New Roman" panose="02020603050405020304" pitchFamily="18" charset="0"/>
              </a:rPr>
              <a:t>Mutual fund </a:t>
            </a:r>
            <a:r>
              <a:rPr lang="en-US" sz="2400" b="1" i="1" u="sng" dirty="0">
                <a:solidFill>
                  <a:schemeClr val="accent3"/>
                </a:solidFill>
                <a:latin typeface="Times New Roman" panose="02020603050405020304" pitchFamily="18" charset="0"/>
                <a:cs typeface="Times New Roman" panose="02020603050405020304" pitchFamily="18" charset="0"/>
              </a:rPr>
              <a:t>Invest in Money Market Securities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MMMF aim is to provide </a:t>
            </a:r>
            <a:r>
              <a:rPr lang="en-US" sz="2400" b="1" i="1" u="sng" dirty="0">
                <a:solidFill>
                  <a:schemeClr val="bg2">
                    <a:lumMod val="50000"/>
                  </a:schemeClr>
                </a:solidFill>
                <a:latin typeface="Times New Roman" panose="02020603050405020304" pitchFamily="18" charset="0"/>
                <a:cs typeface="Times New Roman" panose="02020603050405020304" pitchFamily="18" charset="0"/>
              </a:rPr>
              <a:t>Easy Liquidity</a:t>
            </a:r>
            <a:r>
              <a:rPr lang="en-US" sz="2400" dirty="0">
                <a:latin typeface="Times New Roman" panose="02020603050405020304" pitchFamily="18" charset="0"/>
                <a:cs typeface="Times New Roman" panose="02020603050405020304" pitchFamily="18" charset="0"/>
              </a:rPr>
              <a:t>, </a:t>
            </a:r>
            <a:r>
              <a:rPr lang="en-US" sz="2400" b="1" i="1" u="sng" dirty="0">
                <a:solidFill>
                  <a:schemeClr val="accent1">
                    <a:lumMod val="50000"/>
                  </a:schemeClr>
                </a:solidFill>
                <a:latin typeface="Times New Roman" panose="02020603050405020304" pitchFamily="18" charset="0"/>
                <a:cs typeface="Times New Roman" panose="02020603050405020304" pitchFamily="18" charset="0"/>
              </a:rPr>
              <a:t>Preservation of Capital </a:t>
            </a:r>
            <a:r>
              <a:rPr lang="en-US" sz="2400" dirty="0">
                <a:latin typeface="Times New Roman" panose="02020603050405020304" pitchFamily="18" charset="0"/>
                <a:cs typeface="Times New Roman" panose="02020603050405020304" pitchFamily="18" charset="0"/>
              </a:rPr>
              <a:t>and </a:t>
            </a:r>
            <a:r>
              <a:rPr lang="en-US" sz="2400" b="1" i="1" u="sng" dirty="0">
                <a:solidFill>
                  <a:srgbClr val="C00000"/>
                </a:solidFill>
                <a:latin typeface="Times New Roman" panose="02020603050405020304" pitchFamily="18" charset="0"/>
                <a:cs typeface="Times New Roman" panose="02020603050405020304" pitchFamily="18" charset="0"/>
              </a:rPr>
              <a:t>Moderate income</a:t>
            </a:r>
            <a:r>
              <a:rPr lang="en-US" sz="24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Returns on these scheme </a:t>
            </a:r>
            <a:r>
              <a:rPr lang="en-US" sz="2400" b="1" i="1" u="sng" dirty="0">
                <a:solidFill>
                  <a:srgbClr val="00B0F0"/>
                </a:solidFill>
                <a:latin typeface="Times New Roman" panose="02020603050405020304" pitchFamily="18" charset="0"/>
                <a:cs typeface="Times New Roman" panose="02020603050405020304" pitchFamily="18" charset="0"/>
              </a:rPr>
              <a:t>Fluctuate much less </a:t>
            </a:r>
            <a:r>
              <a:rPr lang="en-US" sz="2400" dirty="0">
                <a:latin typeface="Times New Roman" panose="02020603050405020304" pitchFamily="18" charset="0"/>
                <a:cs typeface="Times New Roman" panose="02020603050405020304" pitchFamily="18" charset="0"/>
              </a:rPr>
              <a:t>compared to other funds.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MMMF invest exclusively in </a:t>
            </a:r>
            <a:r>
              <a:rPr lang="en-US" sz="2400" b="1" i="1" u="sng" dirty="0">
                <a:solidFill>
                  <a:schemeClr val="accent3">
                    <a:lumMod val="75000"/>
                  </a:schemeClr>
                </a:solidFill>
                <a:latin typeface="Times New Roman" panose="02020603050405020304" pitchFamily="18" charset="0"/>
                <a:cs typeface="Times New Roman" panose="02020603050405020304" pitchFamily="18" charset="0"/>
              </a:rPr>
              <a:t>Safer Short term instruments </a:t>
            </a:r>
            <a:r>
              <a:rPr lang="en-US" sz="2400" dirty="0">
                <a:latin typeface="Times New Roman" panose="02020603050405020304" pitchFamily="18" charset="0"/>
                <a:cs typeface="Times New Roman" panose="02020603050405020304" pitchFamily="18" charset="0"/>
              </a:rPr>
              <a:t>such as </a:t>
            </a:r>
            <a:r>
              <a:rPr lang="en-US" sz="2400" b="1" i="1" u="sng" dirty="0">
                <a:solidFill>
                  <a:srgbClr val="00B050"/>
                </a:solidFill>
                <a:latin typeface="Times New Roman" panose="02020603050405020304" pitchFamily="18" charset="0"/>
                <a:cs typeface="Times New Roman" panose="02020603050405020304" pitchFamily="18" charset="0"/>
              </a:rPr>
              <a:t>Treasury Bills (T-Bills), Certificate of Deposits, Government Securities etc.</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These Funds are </a:t>
            </a:r>
            <a:r>
              <a:rPr lang="en-US" sz="2400" b="1" i="1" u="sng" dirty="0">
                <a:solidFill>
                  <a:srgbClr val="7030A0"/>
                </a:solidFill>
                <a:latin typeface="Times New Roman" panose="02020603050405020304" pitchFamily="18" charset="0"/>
                <a:cs typeface="Times New Roman" panose="02020603050405020304" pitchFamily="18" charset="0"/>
              </a:rPr>
              <a:t>Appropriate for Corporate and Individual investors </a:t>
            </a:r>
            <a:r>
              <a:rPr lang="en-US" sz="2400" dirty="0">
                <a:latin typeface="Times New Roman" panose="02020603050405020304" pitchFamily="18" charset="0"/>
                <a:cs typeface="Times New Roman" panose="02020603050405020304" pitchFamily="18" charset="0"/>
              </a:rPr>
              <a:t>as a means to park their surplus funds for short period.</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8252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787F5-95C3-4355-B2E8-AF95FEEC0B9B}"/>
              </a:ext>
            </a:extLst>
          </p:cNvPr>
          <p:cNvSpPr>
            <a:spLocks noGrp="1"/>
          </p:cNvSpPr>
          <p:nvPr>
            <p:ph type="title"/>
          </p:nvPr>
        </p:nvSpPr>
        <p:spPr>
          <a:xfrm>
            <a:off x="1097280" y="391378"/>
            <a:ext cx="10058400" cy="1450757"/>
          </a:xfrm>
          <a:solidFill>
            <a:srgbClr val="FFFF00"/>
          </a:solidFill>
        </p:spPr>
        <p:txBody>
          <a:bodyPr>
            <a:normAutofit fontScale="90000"/>
          </a:bodyPr>
          <a:lstStyle/>
          <a:p>
            <a:r>
              <a:rPr lang="en-US" dirty="0"/>
              <a:t>GEOGRAPHICAL BASED CLASSIFICATION OF MUTUAL FUND</a:t>
            </a:r>
            <a:endParaRPr lang="en-IN" dirty="0"/>
          </a:p>
        </p:txBody>
      </p:sp>
      <p:sp>
        <p:nvSpPr>
          <p:cNvPr id="3" name="Content Placeholder 2">
            <a:extLst>
              <a:ext uri="{FF2B5EF4-FFF2-40B4-BE49-F238E27FC236}">
                <a16:creationId xmlns:a16="http://schemas.microsoft.com/office/drawing/2014/main" id="{8035A0E5-C9BB-4C66-928B-ACD7EFEDAF19}"/>
              </a:ext>
            </a:extLst>
          </p:cNvPr>
          <p:cNvSpPr>
            <a:spLocks noGrp="1"/>
          </p:cNvSpPr>
          <p:nvPr>
            <p:ph idx="1"/>
          </p:nvPr>
        </p:nvSpPr>
        <p:spPr>
          <a:xfrm>
            <a:off x="1097280" y="1889761"/>
            <a:ext cx="10058400" cy="3979332"/>
          </a:xfrm>
          <a:solidFill>
            <a:schemeClr val="accent5">
              <a:lumMod val="60000"/>
              <a:lumOff val="40000"/>
            </a:schemeClr>
          </a:solidFill>
          <a:ln>
            <a:solidFill>
              <a:srgbClr val="002060"/>
            </a:solidFill>
          </a:ln>
          <a:effectLst>
            <a:glow rad="228600">
              <a:schemeClr val="accent3">
                <a:satMod val="175000"/>
                <a:alpha val="40000"/>
              </a:schemeClr>
            </a:glow>
          </a:effectLst>
        </p:spPr>
        <p:txBody>
          <a:bodyPr/>
          <a:lstStyle/>
          <a:p>
            <a:pPr>
              <a:buFont typeface="Wingdings" panose="05000000000000000000" pitchFamily="2" charset="2"/>
              <a:buChar char="§"/>
            </a:pPr>
            <a:r>
              <a:rPr lang="en-US" dirty="0"/>
              <a:t> </a:t>
            </a:r>
          </a:p>
          <a:p>
            <a:pPr marL="0" indent="0">
              <a:buNone/>
            </a:pPr>
            <a:r>
              <a:rPr lang="en-US" sz="2400" b="1" i="1" dirty="0">
                <a:solidFill>
                  <a:srgbClr val="00B050"/>
                </a:solidFill>
                <a:latin typeface="Times New Roman" panose="02020603050405020304" pitchFamily="18" charset="0"/>
                <a:cs typeface="Times New Roman" panose="02020603050405020304" pitchFamily="18" charset="0"/>
              </a:rPr>
              <a:t>1) </a:t>
            </a:r>
            <a:r>
              <a:rPr lang="en-US" sz="2400" b="1" i="1" u="sng" dirty="0">
                <a:solidFill>
                  <a:srgbClr val="00B050"/>
                </a:solidFill>
                <a:latin typeface="Times New Roman" panose="02020603050405020304" pitchFamily="18" charset="0"/>
                <a:cs typeface="Times New Roman" panose="02020603050405020304" pitchFamily="18" charset="0"/>
              </a:rPr>
              <a:t>Domestic Mutual Fund</a:t>
            </a:r>
            <a:r>
              <a:rPr lang="en-US" b="1" i="1" dirty="0">
                <a:solidFill>
                  <a:srgbClr val="00B050"/>
                </a:solidFill>
              </a:rPr>
              <a:t>			        2) </a:t>
            </a:r>
            <a:r>
              <a:rPr lang="en-US" sz="2400" b="1" i="1" u="sng" dirty="0">
                <a:solidFill>
                  <a:srgbClr val="00B050"/>
                </a:solidFill>
                <a:latin typeface="Times New Roman" panose="02020603050405020304" pitchFamily="18" charset="0"/>
                <a:cs typeface="Times New Roman" panose="02020603050405020304" pitchFamily="18" charset="0"/>
              </a:rPr>
              <a:t>Off Shore Mutual Fund</a:t>
            </a:r>
          </a:p>
          <a:p>
            <a:pPr marL="0" indent="0">
              <a:buNone/>
            </a:pPr>
            <a:r>
              <a:rPr lang="en-US" dirty="0"/>
              <a:t>    </a:t>
            </a:r>
            <a:r>
              <a:rPr lang="en-US" b="1" i="1" u="sng" dirty="0">
                <a:solidFill>
                  <a:schemeClr val="bg2">
                    <a:lumMod val="25000"/>
                  </a:schemeClr>
                </a:solidFill>
              </a:rPr>
              <a:t>It mobilizes the savings of people of the country</a:t>
            </a:r>
            <a:r>
              <a:rPr lang="en-US" dirty="0"/>
              <a:t>	             </a:t>
            </a:r>
            <a:r>
              <a:rPr lang="en-US" b="1" i="1" u="sng" dirty="0">
                <a:solidFill>
                  <a:schemeClr val="accent1">
                    <a:lumMod val="75000"/>
                  </a:schemeClr>
                </a:solidFill>
              </a:rPr>
              <a:t>Also known as international funds  </a:t>
            </a:r>
          </a:p>
          <a:p>
            <a:pPr marL="0" indent="0">
              <a:buNone/>
            </a:pPr>
            <a:r>
              <a:rPr lang="en-US" dirty="0"/>
              <a:t>						             </a:t>
            </a:r>
            <a:r>
              <a:rPr lang="en-US" b="1" i="1" u="sng" dirty="0">
                <a:solidFill>
                  <a:srgbClr val="C00000"/>
                </a:solidFill>
              </a:rPr>
              <a:t>Investing in International Markets</a:t>
            </a:r>
          </a:p>
          <a:p>
            <a:pPr marL="0" indent="0">
              <a:buNone/>
            </a:pPr>
            <a:r>
              <a:rPr lang="en-US" dirty="0"/>
              <a:t>						             </a:t>
            </a:r>
            <a:r>
              <a:rPr lang="en-US" b="1" i="1" dirty="0">
                <a:solidFill>
                  <a:srgbClr val="00B0F0"/>
                </a:solidFill>
              </a:rPr>
              <a:t>UTI was the First institution to initiate    						             </a:t>
            </a:r>
            <a:r>
              <a:rPr lang="en-US" b="1" i="1" u="sng" dirty="0">
                <a:solidFill>
                  <a:srgbClr val="00B0F0"/>
                </a:solidFill>
              </a:rPr>
              <a:t>offshore Mutual Funds</a:t>
            </a:r>
          </a:p>
          <a:p>
            <a:pPr marL="0" indent="0">
              <a:buNone/>
            </a:pPr>
            <a:r>
              <a:rPr lang="en-US" dirty="0"/>
              <a:t>						             </a:t>
            </a:r>
            <a:r>
              <a:rPr lang="en-US" b="1" i="1" dirty="0">
                <a:solidFill>
                  <a:srgbClr val="FFC000"/>
                </a:solidFill>
              </a:rPr>
              <a:t>NRI and International Investors 							             </a:t>
            </a:r>
            <a:r>
              <a:rPr lang="en-US" b="1" i="1" u="sng" dirty="0">
                <a:solidFill>
                  <a:srgbClr val="FFC000"/>
                </a:solidFill>
              </a:rPr>
              <a:t>participate</a:t>
            </a:r>
            <a:endParaRPr lang="en-IN" b="1" i="1" u="sng" dirty="0">
              <a:solidFill>
                <a:srgbClr val="FFC000"/>
              </a:solidFill>
            </a:endParaRP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ED80675D-4DF0-4F8D-93BA-AFD72BE817EC}"/>
                  </a:ext>
                </a:extLst>
              </p14:cNvPr>
              <p14:cNvContentPartPr/>
              <p14:nvPr/>
            </p14:nvContentPartPr>
            <p14:xfrm>
              <a:off x="2381280" y="1914690"/>
              <a:ext cx="3638880" cy="476280"/>
            </p14:xfrm>
          </p:contentPart>
        </mc:Choice>
        <mc:Fallback xmlns="">
          <p:pic>
            <p:nvPicPr>
              <p:cNvPr id="4" name="Ink 3">
                <a:extLst>
                  <a:ext uri="{FF2B5EF4-FFF2-40B4-BE49-F238E27FC236}">
                    <a16:creationId xmlns:a16="http://schemas.microsoft.com/office/drawing/2014/main" id="{ED80675D-4DF0-4F8D-93BA-AFD72BE817EC}"/>
                  </a:ext>
                </a:extLst>
              </p:cNvPr>
              <p:cNvPicPr/>
              <p:nvPr/>
            </p:nvPicPr>
            <p:blipFill>
              <a:blip r:embed="rId3"/>
              <a:stretch>
                <a:fillRect/>
              </a:stretch>
            </p:blipFill>
            <p:spPr>
              <a:xfrm>
                <a:off x="2362200" y="1895610"/>
                <a:ext cx="3676680" cy="5140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FEF54E59-804B-48D4-BE58-DCF1C631296E}"/>
                  </a:ext>
                </a:extLst>
              </p14:cNvPr>
              <p14:cNvContentPartPr/>
              <p14:nvPr/>
            </p14:nvContentPartPr>
            <p14:xfrm>
              <a:off x="2343120" y="2276490"/>
              <a:ext cx="268200" cy="200520"/>
            </p14:xfrm>
          </p:contentPart>
        </mc:Choice>
        <mc:Fallback xmlns="">
          <p:pic>
            <p:nvPicPr>
              <p:cNvPr id="5" name="Ink 4">
                <a:extLst>
                  <a:ext uri="{FF2B5EF4-FFF2-40B4-BE49-F238E27FC236}">
                    <a16:creationId xmlns:a16="http://schemas.microsoft.com/office/drawing/2014/main" id="{FEF54E59-804B-48D4-BE58-DCF1C631296E}"/>
                  </a:ext>
                </a:extLst>
              </p:cNvPr>
              <p:cNvPicPr/>
              <p:nvPr/>
            </p:nvPicPr>
            <p:blipFill>
              <a:blip r:embed="rId5"/>
              <a:stretch>
                <a:fillRect/>
              </a:stretch>
            </p:blipFill>
            <p:spPr>
              <a:xfrm>
                <a:off x="2324040" y="2257410"/>
                <a:ext cx="306000" cy="2383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C7029290-4243-46AB-AD45-249FE34B0FA7}"/>
                  </a:ext>
                </a:extLst>
              </p14:cNvPr>
              <p14:cNvContentPartPr/>
              <p14:nvPr/>
            </p14:nvContentPartPr>
            <p14:xfrm>
              <a:off x="6010440" y="2076330"/>
              <a:ext cx="2800440" cy="324360"/>
            </p14:xfrm>
          </p:contentPart>
        </mc:Choice>
        <mc:Fallback xmlns="">
          <p:pic>
            <p:nvPicPr>
              <p:cNvPr id="6" name="Ink 5">
                <a:extLst>
                  <a:ext uri="{FF2B5EF4-FFF2-40B4-BE49-F238E27FC236}">
                    <a16:creationId xmlns:a16="http://schemas.microsoft.com/office/drawing/2014/main" id="{C7029290-4243-46AB-AD45-249FE34B0FA7}"/>
                  </a:ext>
                </a:extLst>
              </p:cNvPr>
              <p:cNvPicPr/>
              <p:nvPr/>
            </p:nvPicPr>
            <p:blipFill>
              <a:blip r:embed="rId7"/>
              <a:stretch>
                <a:fillRect/>
              </a:stretch>
            </p:blipFill>
            <p:spPr>
              <a:xfrm>
                <a:off x="5991360" y="2057250"/>
                <a:ext cx="2838240" cy="3621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A835DA84-9FF8-4BDC-8B4A-70D7918296E5}"/>
                  </a:ext>
                </a:extLst>
              </p14:cNvPr>
              <p14:cNvContentPartPr/>
              <p14:nvPr/>
            </p14:nvContentPartPr>
            <p14:xfrm>
              <a:off x="8677320" y="2200170"/>
              <a:ext cx="287280" cy="229680"/>
            </p14:xfrm>
          </p:contentPart>
        </mc:Choice>
        <mc:Fallback xmlns="">
          <p:pic>
            <p:nvPicPr>
              <p:cNvPr id="7" name="Ink 6">
                <a:extLst>
                  <a:ext uri="{FF2B5EF4-FFF2-40B4-BE49-F238E27FC236}">
                    <a16:creationId xmlns:a16="http://schemas.microsoft.com/office/drawing/2014/main" id="{A835DA84-9FF8-4BDC-8B4A-70D7918296E5}"/>
                  </a:ext>
                </a:extLst>
              </p:cNvPr>
              <p:cNvPicPr/>
              <p:nvPr/>
            </p:nvPicPr>
            <p:blipFill>
              <a:blip r:embed="rId9"/>
              <a:stretch>
                <a:fillRect/>
              </a:stretch>
            </p:blipFill>
            <p:spPr>
              <a:xfrm>
                <a:off x="8658240" y="2181090"/>
                <a:ext cx="325080" cy="267480"/>
              </a:xfrm>
              <a:prstGeom prst="rect">
                <a:avLst/>
              </a:prstGeom>
            </p:spPr>
          </p:pic>
        </mc:Fallback>
      </mc:AlternateContent>
      <p:sp>
        <p:nvSpPr>
          <p:cNvPr id="8" name="Arrow: Right 7">
            <a:extLst>
              <a:ext uri="{FF2B5EF4-FFF2-40B4-BE49-F238E27FC236}">
                <a16:creationId xmlns:a16="http://schemas.microsoft.com/office/drawing/2014/main" id="{25FF4690-A62A-4AE3-BF5D-02A343F2D3E0}"/>
              </a:ext>
            </a:extLst>
          </p:cNvPr>
          <p:cNvSpPr/>
          <p:nvPr/>
        </p:nvSpPr>
        <p:spPr>
          <a:xfrm>
            <a:off x="7077075" y="3181350"/>
            <a:ext cx="14287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Arrow: Right 8">
            <a:extLst>
              <a:ext uri="{FF2B5EF4-FFF2-40B4-BE49-F238E27FC236}">
                <a16:creationId xmlns:a16="http://schemas.microsoft.com/office/drawing/2014/main" id="{584A1E5B-F818-44FF-8D7B-D3D769B07B9C}"/>
              </a:ext>
            </a:extLst>
          </p:cNvPr>
          <p:cNvSpPr/>
          <p:nvPr/>
        </p:nvSpPr>
        <p:spPr>
          <a:xfrm>
            <a:off x="7077075" y="3676650"/>
            <a:ext cx="14287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Arrow: Right 9">
            <a:extLst>
              <a:ext uri="{FF2B5EF4-FFF2-40B4-BE49-F238E27FC236}">
                <a16:creationId xmlns:a16="http://schemas.microsoft.com/office/drawing/2014/main" id="{A33EF6AC-3DF9-4812-A593-85357E2B0946}"/>
              </a:ext>
            </a:extLst>
          </p:cNvPr>
          <p:cNvSpPr/>
          <p:nvPr/>
        </p:nvSpPr>
        <p:spPr>
          <a:xfrm>
            <a:off x="7091362" y="4149090"/>
            <a:ext cx="14287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Arrow: Right 10">
            <a:extLst>
              <a:ext uri="{FF2B5EF4-FFF2-40B4-BE49-F238E27FC236}">
                <a16:creationId xmlns:a16="http://schemas.microsoft.com/office/drawing/2014/main" id="{21EFCA41-C533-472C-A734-F4C1A59E2171}"/>
              </a:ext>
            </a:extLst>
          </p:cNvPr>
          <p:cNvSpPr/>
          <p:nvPr/>
        </p:nvSpPr>
        <p:spPr>
          <a:xfrm>
            <a:off x="7096124" y="4967702"/>
            <a:ext cx="14287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Arrow: Right 11">
            <a:extLst>
              <a:ext uri="{FF2B5EF4-FFF2-40B4-BE49-F238E27FC236}">
                <a16:creationId xmlns:a16="http://schemas.microsoft.com/office/drawing/2014/main" id="{EF7AB5CE-E38B-4983-8496-663DA22A9DB0}"/>
              </a:ext>
            </a:extLst>
          </p:cNvPr>
          <p:cNvSpPr/>
          <p:nvPr/>
        </p:nvSpPr>
        <p:spPr>
          <a:xfrm>
            <a:off x="1102042" y="3171825"/>
            <a:ext cx="14287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409947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E95E8-1A68-49EE-AA63-E0A834FE27EF}"/>
              </a:ext>
            </a:extLst>
          </p:cNvPr>
          <p:cNvSpPr>
            <a:spLocks noGrp="1"/>
          </p:cNvSpPr>
          <p:nvPr>
            <p:ph type="title"/>
          </p:nvPr>
        </p:nvSpPr>
        <p:spPr>
          <a:xfrm>
            <a:off x="1097280" y="444718"/>
            <a:ext cx="10058400" cy="1450757"/>
          </a:xfrm>
          <a:solidFill>
            <a:srgbClr val="00B0F0"/>
          </a:solidFill>
        </p:spPr>
        <p:txBody>
          <a:bodyPr>
            <a:normAutofit fontScale="90000"/>
          </a:bodyPr>
          <a:lstStyle/>
          <a:p>
            <a:r>
              <a:rPr lang="en-US" dirty="0"/>
              <a:t>MISCELLENOUS CLASSIFICATION OF MUTUAL FUND</a:t>
            </a:r>
            <a:endParaRPr lang="en-IN" dirty="0"/>
          </a:p>
        </p:txBody>
      </p:sp>
      <p:sp>
        <p:nvSpPr>
          <p:cNvPr id="3" name="Content Placeholder 2">
            <a:extLst>
              <a:ext uri="{FF2B5EF4-FFF2-40B4-BE49-F238E27FC236}">
                <a16:creationId xmlns:a16="http://schemas.microsoft.com/office/drawing/2014/main" id="{9A47028F-8269-4987-96A8-6315BC487515}"/>
              </a:ext>
            </a:extLst>
          </p:cNvPr>
          <p:cNvSpPr>
            <a:spLocks noGrp="1"/>
          </p:cNvSpPr>
          <p:nvPr>
            <p:ph idx="1"/>
          </p:nvPr>
        </p:nvSpPr>
        <p:spPr>
          <a:xfrm>
            <a:off x="76200" y="1895475"/>
            <a:ext cx="12115800" cy="4517807"/>
          </a:xfrm>
          <a:ln>
            <a:solidFill>
              <a:schemeClr val="tx1">
                <a:lumMod val="95000"/>
                <a:lumOff val="5000"/>
              </a:schemeClr>
            </a:solidFill>
          </a:ln>
          <a:effectLst>
            <a:glow rad="228600">
              <a:schemeClr val="accent2">
                <a:satMod val="175000"/>
                <a:alpha val="40000"/>
              </a:schemeClr>
            </a:glow>
            <a:outerShdw blurRad="50800" dist="38100" dir="2700000" algn="tl" rotWithShape="0">
              <a:prstClr val="black">
                <a:alpha val="40000"/>
              </a:prstClr>
            </a:outerShdw>
          </a:effectLst>
        </p:spPr>
        <p:txBody>
          <a:bodyPr/>
          <a:lstStyle/>
          <a:p>
            <a:endParaRPr lang="en-US" dirty="0"/>
          </a:p>
          <a:p>
            <a:r>
              <a:rPr lang="en-IN" b="1" i="1" dirty="0">
                <a:solidFill>
                  <a:srgbClr val="C00000"/>
                </a:solidFill>
              </a:rPr>
              <a:t>1) </a:t>
            </a:r>
            <a:r>
              <a:rPr lang="en-IN" b="1" i="1" u="sng" dirty="0">
                <a:solidFill>
                  <a:srgbClr val="C00000"/>
                </a:solidFill>
              </a:rPr>
              <a:t>TAX SAVING SCHEME</a:t>
            </a:r>
            <a:r>
              <a:rPr lang="en-IN" b="1" i="1" dirty="0">
                <a:solidFill>
                  <a:srgbClr val="C00000"/>
                </a:solidFill>
              </a:rPr>
              <a:t>	  2) </a:t>
            </a:r>
            <a:r>
              <a:rPr lang="en-IN" b="1" i="1" u="sng" dirty="0">
                <a:solidFill>
                  <a:srgbClr val="C00000"/>
                </a:solidFill>
              </a:rPr>
              <a:t>EXCHANGE TRADED FUND</a:t>
            </a:r>
            <a:r>
              <a:rPr lang="en-IN" b="1" i="1" dirty="0">
                <a:solidFill>
                  <a:srgbClr val="C00000"/>
                </a:solidFill>
              </a:rPr>
              <a:t>	   3) </a:t>
            </a:r>
            <a:r>
              <a:rPr lang="en-IN" b="1" i="1" u="sng" dirty="0">
                <a:solidFill>
                  <a:srgbClr val="C00000"/>
                </a:solidFill>
              </a:rPr>
              <a:t>FIXED TERM PLAN</a:t>
            </a:r>
            <a:r>
              <a:rPr lang="en-IN" b="1" i="1" dirty="0">
                <a:solidFill>
                  <a:srgbClr val="C00000"/>
                </a:solidFill>
              </a:rPr>
              <a:t>	           4) </a:t>
            </a:r>
            <a:r>
              <a:rPr lang="en-IN" b="1" i="1" u="sng" dirty="0">
                <a:solidFill>
                  <a:srgbClr val="C00000"/>
                </a:solidFill>
              </a:rPr>
              <a:t>DEBT FUND</a:t>
            </a:r>
          </a:p>
          <a:p>
            <a:pPr>
              <a:buFont typeface="Arial" panose="020B0604020202020204" pitchFamily="34" charset="0"/>
              <a:buChar char="•"/>
            </a:pPr>
            <a:r>
              <a:rPr lang="en-IN" b="1" i="1" u="sng" dirty="0">
                <a:solidFill>
                  <a:srgbClr val="C00000"/>
                </a:solidFill>
              </a:rPr>
              <a:t>Offer Tax Rebate</a:t>
            </a:r>
            <a:r>
              <a:rPr lang="en-IN" dirty="0"/>
              <a:t>		   </a:t>
            </a:r>
            <a:r>
              <a:rPr lang="en-IN" b="1" i="1" u="sng" dirty="0">
                <a:solidFill>
                  <a:schemeClr val="accent4">
                    <a:lumMod val="50000"/>
                  </a:schemeClr>
                </a:solidFill>
              </a:rPr>
              <a:t>ETF started in 2002</a:t>
            </a:r>
            <a:r>
              <a:rPr lang="en-IN" dirty="0"/>
              <a:t> by 		    Like a </a:t>
            </a:r>
            <a:r>
              <a:rPr lang="en-IN" b="1" i="1" u="sng" dirty="0">
                <a:solidFill>
                  <a:srgbClr val="00B050"/>
                </a:solidFill>
              </a:rPr>
              <a:t>Close Ended MF</a:t>
            </a:r>
            <a:r>
              <a:rPr lang="en-IN" dirty="0"/>
              <a:t>	             Investment in </a:t>
            </a:r>
            <a:r>
              <a:rPr lang="en-IN" b="1" i="1" u="sng" dirty="0">
                <a:solidFill>
                  <a:schemeClr val="accent3"/>
                </a:solidFill>
              </a:rPr>
              <a:t>Fixed </a:t>
            </a:r>
          </a:p>
          <a:p>
            <a:r>
              <a:rPr lang="en-IN" i="1" dirty="0">
                <a:solidFill>
                  <a:srgbClr val="00B0F0"/>
                </a:solidFill>
              </a:rPr>
              <a:t>E.g.:- ELSS (Equity Linked</a:t>
            </a:r>
            <a:r>
              <a:rPr lang="en-IN" dirty="0"/>
              <a:t>	   Benchmark MF.			    Portfolio is held till maturity        </a:t>
            </a:r>
            <a:r>
              <a:rPr lang="en-IN" b="1" i="1" u="sng" dirty="0">
                <a:solidFill>
                  <a:schemeClr val="accent3"/>
                </a:solidFill>
              </a:rPr>
              <a:t>Income Bearing </a:t>
            </a:r>
          </a:p>
          <a:p>
            <a:r>
              <a:rPr lang="en-IN" dirty="0">
                <a:solidFill>
                  <a:srgbClr val="00B0F0"/>
                </a:solidFill>
              </a:rPr>
              <a:t>Saving Scheme)</a:t>
            </a:r>
            <a:r>
              <a:rPr lang="en-IN" dirty="0"/>
              <a:t>		   </a:t>
            </a:r>
            <a:r>
              <a:rPr lang="en-IN" b="1" i="1" u="sng" dirty="0">
                <a:solidFill>
                  <a:srgbClr val="92D050"/>
                </a:solidFill>
              </a:rPr>
              <a:t>Passively Managed Fund	</a:t>
            </a:r>
            <a:r>
              <a:rPr lang="en-IN" dirty="0"/>
              <a:t>	</a:t>
            </a:r>
            <a:r>
              <a:rPr lang="en-IN" b="1" i="1" dirty="0"/>
              <a:t>    e.g.:- </a:t>
            </a:r>
            <a:r>
              <a:rPr lang="en-IN" b="1" i="1" u="sng" dirty="0"/>
              <a:t>Certificate of Deposit</a:t>
            </a:r>
            <a:r>
              <a:rPr lang="en-IN" dirty="0"/>
              <a:t>         Securities like </a:t>
            </a:r>
            <a:r>
              <a:rPr lang="en-IN" b="1" i="1" u="sng" dirty="0">
                <a:solidFill>
                  <a:srgbClr val="7030A0"/>
                </a:solidFill>
              </a:rPr>
              <a:t>Bonds,</a:t>
            </a:r>
          </a:p>
          <a:p>
            <a:pPr>
              <a:buFont typeface="Arial" panose="020B0604020202020204" pitchFamily="34" charset="0"/>
              <a:buChar char="•"/>
            </a:pPr>
            <a:r>
              <a:rPr lang="en-IN" b="1" i="1" dirty="0">
                <a:solidFill>
                  <a:schemeClr val="accent2">
                    <a:lumMod val="75000"/>
                  </a:schemeClr>
                </a:solidFill>
              </a:rPr>
              <a:t>U/S 80 C of the Income	   </a:t>
            </a:r>
            <a:r>
              <a:rPr lang="en-IN" b="1" i="1" u="sng" dirty="0">
                <a:solidFill>
                  <a:srgbClr val="002060"/>
                </a:solidFill>
              </a:rPr>
              <a:t>It is an open fund that tracks </a:t>
            </a:r>
            <a:r>
              <a:rPr lang="en-IN" b="1" i="1" dirty="0">
                <a:solidFill>
                  <a:schemeClr val="accent2">
                    <a:lumMod val="75000"/>
                  </a:schemeClr>
                </a:solidFill>
              </a:rPr>
              <a:t>	    </a:t>
            </a:r>
            <a:r>
              <a:rPr lang="en-IN" b="1" i="1" dirty="0">
                <a:solidFill>
                  <a:schemeClr val="tx2">
                    <a:lumMod val="50000"/>
                  </a:schemeClr>
                </a:solidFill>
              </a:rPr>
              <a:t>by Reliance Fixed Maturity          </a:t>
            </a:r>
            <a:r>
              <a:rPr lang="en-IN" b="1" i="1" u="sng" dirty="0">
                <a:solidFill>
                  <a:srgbClr val="7030A0"/>
                </a:solidFill>
              </a:rPr>
              <a:t>Debentures &amp; T-Bills</a:t>
            </a:r>
            <a:r>
              <a:rPr lang="en-IN" b="1" i="1" dirty="0">
                <a:solidFill>
                  <a:schemeClr val="accent2">
                    <a:lumMod val="75000"/>
                  </a:schemeClr>
                </a:solidFill>
              </a:rPr>
              <a:t>.</a:t>
            </a:r>
          </a:p>
          <a:p>
            <a:r>
              <a:rPr lang="en-IN" b="1" i="1" dirty="0">
                <a:solidFill>
                  <a:schemeClr val="accent2">
                    <a:lumMod val="75000"/>
                  </a:schemeClr>
                </a:solidFill>
              </a:rPr>
              <a:t>Tax Act 1961, deduction 	   </a:t>
            </a:r>
            <a:r>
              <a:rPr lang="en-IN" b="1" i="1" u="sng" dirty="0">
                <a:solidFill>
                  <a:srgbClr val="002060"/>
                </a:solidFill>
              </a:rPr>
              <a:t>an Index &amp; Trade like a stock </a:t>
            </a:r>
            <a:r>
              <a:rPr lang="en-IN" b="1" i="1" dirty="0">
                <a:solidFill>
                  <a:schemeClr val="accent2">
                    <a:lumMod val="75000"/>
                  </a:schemeClr>
                </a:solidFill>
              </a:rPr>
              <a:t>	    </a:t>
            </a:r>
            <a:r>
              <a:rPr lang="en-IN" b="1" i="1" dirty="0">
                <a:solidFill>
                  <a:schemeClr val="tx2">
                    <a:lumMod val="50000"/>
                  </a:schemeClr>
                </a:solidFill>
              </a:rPr>
              <a:t>Plan.</a:t>
            </a:r>
          </a:p>
          <a:p>
            <a:r>
              <a:rPr lang="en-IN" b="1" i="1" dirty="0">
                <a:solidFill>
                  <a:schemeClr val="accent2">
                    <a:lumMod val="75000"/>
                  </a:schemeClr>
                </a:solidFill>
              </a:rPr>
              <a:t>Allowed </a:t>
            </a:r>
            <a:r>
              <a:rPr lang="en-IN" b="1" i="1" dirty="0" err="1">
                <a:solidFill>
                  <a:schemeClr val="accent2">
                    <a:lumMod val="75000"/>
                  </a:schemeClr>
                </a:solidFill>
              </a:rPr>
              <a:t>upto</a:t>
            </a:r>
            <a:r>
              <a:rPr lang="en-IN" b="1" i="1" dirty="0">
                <a:solidFill>
                  <a:schemeClr val="accent2">
                    <a:lumMod val="75000"/>
                  </a:schemeClr>
                </a:solidFill>
              </a:rPr>
              <a:t> Rs.150000	   </a:t>
            </a:r>
            <a:r>
              <a:rPr lang="en-IN" b="1" i="1" u="sng" dirty="0">
                <a:solidFill>
                  <a:srgbClr val="002060"/>
                </a:solidFill>
              </a:rPr>
              <a:t>in an Exchange </a:t>
            </a:r>
            <a:r>
              <a:rPr lang="en-IN" b="1" i="1" u="sng" dirty="0">
                <a:solidFill>
                  <a:schemeClr val="bg2">
                    <a:lumMod val="50000"/>
                  </a:schemeClr>
                </a:solidFill>
              </a:rPr>
              <a:t>( Replica of Index</a:t>
            </a:r>
            <a:r>
              <a:rPr lang="en-IN" b="1" i="1" u="sng" dirty="0">
                <a:solidFill>
                  <a:srgbClr val="002060"/>
                </a:solidFill>
              </a:rPr>
              <a:t>)</a:t>
            </a:r>
          </a:p>
          <a:p>
            <a:r>
              <a:rPr lang="en-IN" b="1" i="1" dirty="0">
                <a:solidFill>
                  <a:schemeClr val="accent2">
                    <a:lumMod val="75000"/>
                  </a:schemeClr>
                </a:solidFill>
              </a:rPr>
              <a:t>Covered ELSS also</a:t>
            </a:r>
            <a:r>
              <a:rPr lang="en-IN" dirty="0"/>
              <a:t>.	   </a:t>
            </a:r>
            <a:r>
              <a:rPr lang="en-IN" dirty="0">
                <a:solidFill>
                  <a:srgbClr val="C00000"/>
                </a:solidFill>
              </a:rPr>
              <a:t>E.g.:- BHARAT 22 ETF</a:t>
            </a:r>
            <a:r>
              <a:rPr lang="en-IN" dirty="0"/>
              <a:t>						</a:t>
            </a:r>
          </a:p>
          <a:p>
            <a:endParaRPr lang="en-IN" dirty="0"/>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A56AC09E-BFD4-4C01-841A-CBFE28B4CD8B}"/>
                  </a:ext>
                </a:extLst>
              </p14:cNvPr>
              <p14:cNvContentPartPr/>
              <p14:nvPr/>
            </p14:nvContentPartPr>
            <p14:xfrm>
              <a:off x="5105400" y="1505010"/>
              <a:ext cx="360" cy="360"/>
            </p14:xfrm>
          </p:contentPart>
        </mc:Choice>
        <mc:Fallback xmlns="">
          <p:pic>
            <p:nvPicPr>
              <p:cNvPr id="4" name="Ink 3">
                <a:extLst>
                  <a:ext uri="{FF2B5EF4-FFF2-40B4-BE49-F238E27FC236}">
                    <a16:creationId xmlns:a16="http://schemas.microsoft.com/office/drawing/2014/main" id="{A56AC09E-BFD4-4C01-841A-CBFE28B4CD8B}"/>
                  </a:ext>
                </a:extLst>
              </p:cNvPr>
              <p:cNvPicPr/>
              <p:nvPr/>
            </p:nvPicPr>
            <p:blipFill>
              <a:blip r:embed="rId3"/>
              <a:stretch>
                <a:fillRect/>
              </a:stretch>
            </p:blipFill>
            <p:spPr>
              <a:xfrm>
                <a:off x="5096400" y="149601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7479C602-CCBD-439D-9074-6D2BE27E919D}"/>
                  </a:ext>
                </a:extLst>
              </p14:cNvPr>
              <p14:cNvContentPartPr/>
              <p14:nvPr/>
            </p14:nvContentPartPr>
            <p14:xfrm>
              <a:off x="1962240" y="1904970"/>
              <a:ext cx="3857760" cy="248040"/>
            </p14:xfrm>
          </p:contentPart>
        </mc:Choice>
        <mc:Fallback xmlns="">
          <p:pic>
            <p:nvPicPr>
              <p:cNvPr id="6" name="Ink 5">
                <a:extLst>
                  <a:ext uri="{FF2B5EF4-FFF2-40B4-BE49-F238E27FC236}">
                    <a16:creationId xmlns:a16="http://schemas.microsoft.com/office/drawing/2014/main" id="{7479C602-CCBD-439D-9074-6D2BE27E919D}"/>
                  </a:ext>
                </a:extLst>
              </p:cNvPr>
              <p:cNvPicPr/>
              <p:nvPr/>
            </p:nvPicPr>
            <p:blipFill>
              <a:blip r:embed="rId5"/>
              <a:stretch>
                <a:fillRect/>
              </a:stretch>
            </p:blipFill>
            <p:spPr>
              <a:xfrm>
                <a:off x="1947840" y="1890570"/>
                <a:ext cx="3885840" cy="2761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A3AB8D92-D46D-42B7-BDA3-5FAC6BF6D21E}"/>
                  </a:ext>
                </a:extLst>
              </p14:cNvPr>
              <p14:cNvContentPartPr/>
              <p14:nvPr/>
            </p14:nvContentPartPr>
            <p14:xfrm>
              <a:off x="1095360" y="2124210"/>
              <a:ext cx="886320" cy="285840"/>
            </p14:xfrm>
          </p:contentPart>
        </mc:Choice>
        <mc:Fallback xmlns="">
          <p:pic>
            <p:nvPicPr>
              <p:cNvPr id="9" name="Ink 8">
                <a:extLst>
                  <a:ext uri="{FF2B5EF4-FFF2-40B4-BE49-F238E27FC236}">
                    <a16:creationId xmlns:a16="http://schemas.microsoft.com/office/drawing/2014/main" id="{A3AB8D92-D46D-42B7-BDA3-5FAC6BF6D21E}"/>
                  </a:ext>
                </a:extLst>
              </p:cNvPr>
              <p:cNvPicPr/>
              <p:nvPr/>
            </p:nvPicPr>
            <p:blipFill>
              <a:blip r:embed="rId7"/>
              <a:stretch>
                <a:fillRect/>
              </a:stretch>
            </p:blipFill>
            <p:spPr>
              <a:xfrm>
                <a:off x="1080960" y="2109810"/>
                <a:ext cx="914400" cy="3139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4D42DFE0-9F71-46F3-B05F-0585EFFEA260}"/>
                  </a:ext>
                </a:extLst>
              </p14:cNvPr>
              <p14:cNvContentPartPr/>
              <p14:nvPr/>
            </p14:nvContentPartPr>
            <p14:xfrm>
              <a:off x="4457760" y="2152650"/>
              <a:ext cx="360" cy="181440"/>
            </p14:xfrm>
          </p:contentPart>
        </mc:Choice>
        <mc:Fallback xmlns="">
          <p:pic>
            <p:nvPicPr>
              <p:cNvPr id="10" name="Ink 9">
                <a:extLst>
                  <a:ext uri="{FF2B5EF4-FFF2-40B4-BE49-F238E27FC236}">
                    <a16:creationId xmlns:a16="http://schemas.microsoft.com/office/drawing/2014/main" id="{4D42DFE0-9F71-46F3-B05F-0585EFFEA260}"/>
                  </a:ext>
                </a:extLst>
              </p:cNvPr>
              <p:cNvPicPr/>
              <p:nvPr/>
            </p:nvPicPr>
            <p:blipFill>
              <a:blip r:embed="rId9"/>
              <a:stretch>
                <a:fillRect/>
              </a:stretch>
            </p:blipFill>
            <p:spPr>
              <a:xfrm>
                <a:off x="4443360" y="2138250"/>
                <a:ext cx="28440" cy="209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14773DA7-FE90-4EF2-9AC7-94D9511BB411}"/>
                  </a:ext>
                </a:extLst>
              </p14:cNvPr>
              <p14:cNvContentPartPr/>
              <p14:nvPr/>
            </p14:nvContentPartPr>
            <p14:xfrm>
              <a:off x="4372080" y="2238330"/>
              <a:ext cx="162360" cy="124200"/>
            </p14:xfrm>
          </p:contentPart>
        </mc:Choice>
        <mc:Fallback xmlns="">
          <p:pic>
            <p:nvPicPr>
              <p:cNvPr id="12" name="Ink 11">
                <a:extLst>
                  <a:ext uri="{FF2B5EF4-FFF2-40B4-BE49-F238E27FC236}">
                    <a16:creationId xmlns:a16="http://schemas.microsoft.com/office/drawing/2014/main" id="{14773DA7-FE90-4EF2-9AC7-94D9511BB411}"/>
                  </a:ext>
                </a:extLst>
              </p:cNvPr>
              <p:cNvPicPr/>
              <p:nvPr/>
            </p:nvPicPr>
            <p:blipFill>
              <a:blip r:embed="rId11"/>
              <a:stretch>
                <a:fillRect/>
              </a:stretch>
            </p:blipFill>
            <p:spPr>
              <a:xfrm>
                <a:off x="4357680" y="2223930"/>
                <a:ext cx="19044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F842FFCF-B0B7-4558-8678-DE4CD9547175}"/>
                  </a:ext>
                </a:extLst>
              </p14:cNvPr>
              <p14:cNvContentPartPr/>
              <p14:nvPr/>
            </p14:nvContentPartPr>
            <p14:xfrm>
              <a:off x="5829360" y="2076330"/>
              <a:ext cx="5019840" cy="67320"/>
            </p14:xfrm>
          </p:contentPart>
        </mc:Choice>
        <mc:Fallback xmlns="">
          <p:pic>
            <p:nvPicPr>
              <p:cNvPr id="13" name="Ink 12">
                <a:extLst>
                  <a:ext uri="{FF2B5EF4-FFF2-40B4-BE49-F238E27FC236}">
                    <a16:creationId xmlns:a16="http://schemas.microsoft.com/office/drawing/2014/main" id="{F842FFCF-B0B7-4558-8678-DE4CD9547175}"/>
                  </a:ext>
                </a:extLst>
              </p:cNvPr>
              <p:cNvPicPr/>
              <p:nvPr/>
            </p:nvPicPr>
            <p:blipFill>
              <a:blip r:embed="rId13"/>
              <a:stretch>
                <a:fillRect/>
              </a:stretch>
            </p:blipFill>
            <p:spPr>
              <a:xfrm>
                <a:off x="5814960" y="2061930"/>
                <a:ext cx="504792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D7E3AE9C-0257-4CB1-A8D3-10805CF2A156}"/>
                  </a:ext>
                </a:extLst>
              </p14:cNvPr>
              <p14:cNvContentPartPr/>
              <p14:nvPr/>
            </p14:nvContentPartPr>
            <p14:xfrm>
              <a:off x="7686600" y="2124210"/>
              <a:ext cx="360" cy="181080"/>
            </p14:xfrm>
          </p:contentPart>
        </mc:Choice>
        <mc:Fallback xmlns="">
          <p:pic>
            <p:nvPicPr>
              <p:cNvPr id="16" name="Ink 15">
                <a:extLst>
                  <a:ext uri="{FF2B5EF4-FFF2-40B4-BE49-F238E27FC236}">
                    <a16:creationId xmlns:a16="http://schemas.microsoft.com/office/drawing/2014/main" id="{D7E3AE9C-0257-4CB1-A8D3-10805CF2A156}"/>
                  </a:ext>
                </a:extLst>
              </p:cNvPr>
              <p:cNvPicPr/>
              <p:nvPr/>
            </p:nvPicPr>
            <p:blipFill>
              <a:blip r:embed="rId15"/>
              <a:stretch>
                <a:fillRect/>
              </a:stretch>
            </p:blipFill>
            <p:spPr>
              <a:xfrm>
                <a:off x="7672200" y="2109810"/>
                <a:ext cx="28440" cy="2091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8" name="Ink 17">
                <a:extLst>
                  <a:ext uri="{FF2B5EF4-FFF2-40B4-BE49-F238E27FC236}">
                    <a16:creationId xmlns:a16="http://schemas.microsoft.com/office/drawing/2014/main" id="{E0A4D7C4-F0BD-4C40-ABDC-56CE1D71E466}"/>
                  </a:ext>
                </a:extLst>
              </p14:cNvPr>
              <p14:cNvContentPartPr/>
              <p14:nvPr/>
            </p14:nvContentPartPr>
            <p14:xfrm>
              <a:off x="7686600" y="2285850"/>
              <a:ext cx="360" cy="57600"/>
            </p14:xfrm>
          </p:contentPart>
        </mc:Choice>
        <mc:Fallback xmlns="">
          <p:pic>
            <p:nvPicPr>
              <p:cNvPr id="18" name="Ink 17">
                <a:extLst>
                  <a:ext uri="{FF2B5EF4-FFF2-40B4-BE49-F238E27FC236}">
                    <a16:creationId xmlns:a16="http://schemas.microsoft.com/office/drawing/2014/main" id="{E0A4D7C4-F0BD-4C40-ABDC-56CE1D71E466}"/>
                  </a:ext>
                </a:extLst>
              </p:cNvPr>
              <p:cNvPicPr/>
              <p:nvPr/>
            </p:nvPicPr>
            <p:blipFill>
              <a:blip r:embed="rId17"/>
              <a:stretch>
                <a:fillRect/>
              </a:stretch>
            </p:blipFill>
            <p:spPr>
              <a:xfrm>
                <a:off x="7672200" y="2271450"/>
                <a:ext cx="28440" cy="85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9" name="Ink 18">
                <a:extLst>
                  <a:ext uri="{FF2B5EF4-FFF2-40B4-BE49-F238E27FC236}">
                    <a16:creationId xmlns:a16="http://schemas.microsoft.com/office/drawing/2014/main" id="{60E8C716-09C3-460D-8A1F-BFAB6C9FF00A}"/>
                  </a:ext>
                </a:extLst>
              </p14:cNvPr>
              <p14:cNvContentPartPr/>
              <p14:nvPr/>
            </p14:nvContentPartPr>
            <p14:xfrm>
              <a:off x="7686600" y="2304930"/>
              <a:ext cx="360" cy="67320"/>
            </p14:xfrm>
          </p:contentPart>
        </mc:Choice>
        <mc:Fallback xmlns="">
          <p:pic>
            <p:nvPicPr>
              <p:cNvPr id="19" name="Ink 18">
                <a:extLst>
                  <a:ext uri="{FF2B5EF4-FFF2-40B4-BE49-F238E27FC236}">
                    <a16:creationId xmlns:a16="http://schemas.microsoft.com/office/drawing/2014/main" id="{60E8C716-09C3-460D-8A1F-BFAB6C9FF00A}"/>
                  </a:ext>
                </a:extLst>
              </p:cNvPr>
              <p:cNvPicPr/>
              <p:nvPr/>
            </p:nvPicPr>
            <p:blipFill>
              <a:blip r:embed="rId19"/>
              <a:stretch>
                <a:fillRect/>
              </a:stretch>
            </p:blipFill>
            <p:spPr>
              <a:xfrm>
                <a:off x="7672200" y="2290530"/>
                <a:ext cx="28440" cy="954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0" name="Ink 19">
                <a:extLst>
                  <a:ext uri="{FF2B5EF4-FFF2-40B4-BE49-F238E27FC236}">
                    <a16:creationId xmlns:a16="http://schemas.microsoft.com/office/drawing/2014/main" id="{60553CD3-867E-49E3-B180-1348E86D5C31}"/>
                  </a:ext>
                </a:extLst>
              </p14:cNvPr>
              <p14:cNvContentPartPr/>
              <p14:nvPr/>
            </p14:nvContentPartPr>
            <p14:xfrm>
              <a:off x="7581840" y="2276490"/>
              <a:ext cx="190800" cy="133560"/>
            </p14:xfrm>
          </p:contentPart>
        </mc:Choice>
        <mc:Fallback xmlns="">
          <p:pic>
            <p:nvPicPr>
              <p:cNvPr id="20" name="Ink 19">
                <a:extLst>
                  <a:ext uri="{FF2B5EF4-FFF2-40B4-BE49-F238E27FC236}">
                    <a16:creationId xmlns:a16="http://schemas.microsoft.com/office/drawing/2014/main" id="{60553CD3-867E-49E3-B180-1348E86D5C31}"/>
                  </a:ext>
                </a:extLst>
              </p:cNvPr>
              <p:cNvPicPr/>
              <p:nvPr/>
            </p:nvPicPr>
            <p:blipFill>
              <a:blip r:embed="rId21"/>
              <a:stretch>
                <a:fillRect/>
              </a:stretch>
            </p:blipFill>
            <p:spPr>
              <a:xfrm>
                <a:off x="7567440" y="2262090"/>
                <a:ext cx="218880" cy="16164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1" name="Ink 20">
                <a:extLst>
                  <a:ext uri="{FF2B5EF4-FFF2-40B4-BE49-F238E27FC236}">
                    <a16:creationId xmlns:a16="http://schemas.microsoft.com/office/drawing/2014/main" id="{0818A66C-2C2B-4867-8E59-FC7BE655CB94}"/>
                  </a:ext>
                </a:extLst>
              </p14:cNvPr>
              <p14:cNvContentPartPr/>
              <p14:nvPr/>
            </p14:nvContentPartPr>
            <p14:xfrm>
              <a:off x="10848840" y="2162010"/>
              <a:ext cx="360" cy="185760"/>
            </p14:xfrm>
          </p:contentPart>
        </mc:Choice>
        <mc:Fallback xmlns="">
          <p:pic>
            <p:nvPicPr>
              <p:cNvPr id="21" name="Ink 20">
                <a:extLst>
                  <a:ext uri="{FF2B5EF4-FFF2-40B4-BE49-F238E27FC236}">
                    <a16:creationId xmlns:a16="http://schemas.microsoft.com/office/drawing/2014/main" id="{0818A66C-2C2B-4867-8E59-FC7BE655CB94}"/>
                  </a:ext>
                </a:extLst>
              </p:cNvPr>
              <p:cNvPicPr/>
              <p:nvPr/>
            </p:nvPicPr>
            <p:blipFill>
              <a:blip r:embed="rId23"/>
              <a:stretch>
                <a:fillRect/>
              </a:stretch>
            </p:blipFill>
            <p:spPr>
              <a:xfrm>
                <a:off x="10834440" y="2147610"/>
                <a:ext cx="284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2" name="Ink 21">
                <a:extLst>
                  <a:ext uri="{FF2B5EF4-FFF2-40B4-BE49-F238E27FC236}">
                    <a16:creationId xmlns:a16="http://schemas.microsoft.com/office/drawing/2014/main" id="{544FE58B-9FFD-48C6-8FEF-3AEF3F0E0977}"/>
                  </a:ext>
                </a:extLst>
              </p14:cNvPr>
              <p14:cNvContentPartPr/>
              <p14:nvPr/>
            </p14:nvContentPartPr>
            <p14:xfrm>
              <a:off x="10772880" y="2267130"/>
              <a:ext cx="152640" cy="125640"/>
            </p14:xfrm>
          </p:contentPart>
        </mc:Choice>
        <mc:Fallback xmlns="">
          <p:pic>
            <p:nvPicPr>
              <p:cNvPr id="22" name="Ink 21">
                <a:extLst>
                  <a:ext uri="{FF2B5EF4-FFF2-40B4-BE49-F238E27FC236}">
                    <a16:creationId xmlns:a16="http://schemas.microsoft.com/office/drawing/2014/main" id="{544FE58B-9FFD-48C6-8FEF-3AEF3F0E0977}"/>
                  </a:ext>
                </a:extLst>
              </p:cNvPr>
              <p:cNvPicPr/>
              <p:nvPr/>
            </p:nvPicPr>
            <p:blipFill>
              <a:blip r:embed="rId25"/>
              <a:stretch>
                <a:fillRect/>
              </a:stretch>
            </p:blipFill>
            <p:spPr>
              <a:xfrm>
                <a:off x="10758480" y="2252730"/>
                <a:ext cx="180720" cy="153720"/>
              </a:xfrm>
              <a:prstGeom prst="rect">
                <a:avLst/>
              </a:prstGeom>
            </p:spPr>
          </p:pic>
        </mc:Fallback>
      </mc:AlternateContent>
      <p:cxnSp>
        <p:nvCxnSpPr>
          <p:cNvPr id="24" name="Straight Connector 23">
            <a:extLst>
              <a:ext uri="{FF2B5EF4-FFF2-40B4-BE49-F238E27FC236}">
                <a16:creationId xmlns:a16="http://schemas.microsoft.com/office/drawing/2014/main" id="{56B54651-BCEB-4236-87B3-BB1B09E7D147}"/>
              </a:ext>
            </a:extLst>
          </p:cNvPr>
          <p:cNvCxnSpPr/>
          <p:nvPr/>
        </p:nvCxnSpPr>
        <p:spPr>
          <a:xfrm>
            <a:off x="2838450" y="2743200"/>
            <a:ext cx="0" cy="3467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457FE50-192B-4389-B67E-DC6D1A1E787B}"/>
              </a:ext>
            </a:extLst>
          </p:cNvPr>
          <p:cNvCxnSpPr/>
          <p:nvPr/>
        </p:nvCxnSpPr>
        <p:spPr>
          <a:xfrm>
            <a:off x="6505575" y="2743200"/>
            <a:ext cx="0" cy="3467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6E488D3-FDDD-4A40-9989-578108BE1816}"/>
              </a:ext>
            </a:extLst>
          </p:cNvPr>
          <p:cNvCxnSpPr/>
          <p:nvPr/>
        </p:nvCxnSpPr>
        <p:spPr>
          <a:xfrm>
            <a:off x="9696450" y="2743200"/>
            <a:ext cx="0" cy="3467100"/>
          </a:xfrm>
          <a:prstGeom prst="line">
            <a:avLst/>
          </a:prstGeom>
        </p:spPr>
        <p:style>
          <a:lnRef idx="1">
            <a:schemeClr val="accent1"/>
          </a:lnRef>
          <a:fillRef idx="0">
            <a:schemeClr val="accent1"/>
          </a:fillRef>
          <a:effectRef idx="0">
            <a:schemeClr val="accent1"/>
          </a:effectRef>
          <a:fontRef idx="minor">
            <a:schemeClr val="tx1"/>
          </a:fontRef>
        </p:style>
      </p:cxnSp>
      <p:sp>
        <p:nvSpPr>
          <p:cNvPr id="27" name="Flowchart: Connector 26">
            <a:extLst>
              <a:ext uri="{FF2B5EF4-FFF2-40B4-BE49-F238E27FC236}">
                <a16:creationId xmlns:a16="http://schemas.microsoft.com/office/drawing/2014/main" id="{33806FD5-73F7-47A8-B12A-D98F7DDD82CA}"/>
              </a:ext>
            </a:extLst>
          </p:cNvPr>
          <p:cNvSpPr/>
          <p:nvPr/>
        </p:nvSpPr>
        <p:spPr>
          <a:xfrm>
            <a:off x="2852735" y="4076700"/>
            <a:ext cx="12382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Flowchart: Connector 27">
            <a:extLst>
              <a:ext uri="{FF2B5EF4-FFF2-40B4-BE49-F238E27FC236}">
                <a16:creationId xmlns:a16="http://schemas.microsoft.com/office/drawing/2014/main" id="{5C4C725B-67F5-40FF-99D8-F92C6E3EBBA1}"/>
              </a:ext>
            </a:extLst>
          </p:cNvPr>
          <p:cNvSpPr/>
          <p:nvPr/>
        </p:nvSpPr>
        <p:spPr>
          <a:xfrm>
            <a:off x="2852735" y="4543005"/>
            <a:ext cx="12382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Flowchart: Connector 28">
            <a:extLst>
              <a:ext uri="{FF2B5EF4-FFF2-40B4-BE49-F238E27FC236}">
                <a16:creationId xmlns:a16="http://schemas.microsoft.com/office/drawing/2014/main" id="{CF45C46A-CFB5-4C1F-82B0-D141EA90E445}"/>
              </a:ext>
            </a:extLst>
          </p:cNvPr>
          <p:cNvSpPr/>
          <p:nvPr/>
        </p:nvSpPr>
        <p:spPr>
          <a:xfrm>
            <a:off x="2838450" y="3061897"/>
            <a:ext cx="12382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Flowchart: Connector 29">
            <a:extLst>
              <a:ext uri="{FF2B5EF4-FFF2-40B4-BE49-F238E27FC236}">
                <a16:creationId xmlns:a16="http://schemas.microsoft.com/office/drawing/2014/main" id="{17EE833E-844D-4960-A489-28C374757F5A}"/>
              </a:ext>
            </a:extLst>
          </p:cNvPr>
          <p:cNvSpPr/>
          <p:nvPr/>
        </p:nvSpPr>
        <p:spPr>
          <a:xfrm>
            <a:off x="6567484" y="3080947"/>
            <a:ext cx="12382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Flowchart: Connector 30">
            <a:extLst>
              <a:ext uri="{FF2B5EF4-FFF2-40B4-BE49-F238E27FC236}">
                <a16:creationId xmlns:a16="http://schemas.microsoft.com/office/drawing/2014/main" id="{CA005A94-9130-4DE0-A8A0-5533B835B111}"/>
              </a:ext>
            </a:extLst>
          </p:cNvPr>
          <p:cNvSpPr/>
          <p:nvPr/>
        </p:nvSpPr>
        <p:spPr>
          <a:xfrm>
            <a:off x="9758358" y="3090472"/>
            <a:ext cx="12382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2862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51B4F-AD36-475D-972A-8064CD879905}"/>
              </a:ext>
            </a:extLst>
          </p:cNvPr>
          <p:cNvSpPr>
            <a:spLocks noGrp="1"/>
          </p:cNvSpPr>
          <p:nvPr>
            <p:ph type="title"/>
          </p:nvPr>
        </p:nvSpPr>
        <p:spPr>
          <a:xfrm>
            <a:off x="1097280" y="454244"/>
            <a:ext cx="10058400" cy="1450757"/>
          </a:xfrm>
          <a:solidFill>
            <a:schemeClr val="accent3"/>
          </a:solidFill>
        </p:spPr>
        <p:txBody>
          <a:bodyPr/>
          <a:lstStyle/>
          <a:p>
            <a:r>
              <a:rPr lang="en-US" dirty="0"/>
              <a:t>MUTUAL FUND INVESTMENT STRATEGIES</a:t>
            </a:r>
            <a:endParaRPr lang="en-IN" dirty="0"/>
          </a:p>
        </p:txBody>
      </p:sp>
      <p:sp>
        <p:nvSpPr>
          <p:cNvPr id="3" name="Content Placeholder 2">
            <a:extLst>
              <a:ext uri="{FF2B5EF4-FFF2-40B4-BE49-F238E27FC236}">
                <a16:creationId xmlns:a16="http://schemas.microsoft.com/office/drawing/2014/main" id="{F21FB8FD-73E7-4657-A34D-B42E6F3043A5}"/>
              </a:ext>
            </a:extLst>
          </p:cNvPr>
          <p:cNvSpPr>
            <a:spLocks noGrp="1"/>
          </p:cNvSpPr>
          <p:nvPr>
            <p:ph idx="1"/>
          </p:nvPr>
        </p:nvSpPr>
        <p:spPr>
          <a:xfrm>
            <a:off x="1097280" y="1905001"/>
            <a:ext cx="10058400" cy="2838449"/>
          </a:xfrm>
          <a:solidFill>
            <a:schemeClr val="tx2">
              <a:lumMod val="20000"/>
              <a:lumOff val="80000"/>
            </a:schemeClr>
          </a:solidFill>
          <a:ln>
            <a:solidFill>
              <a:schemeClr val="tx1">
                <a:lumMod val="95000"/>
                <a:lumOff val="5000"/>
              </a:schemeClr>
            </a:solidFill>
          </a:ln>
          <a:effectLst>
            <a:reflection blurRad="6350" stA="50000" endA="300" endPos="55500" dist="101600" dir="5400000" sy="-100000" algn="bl" rotWithShape="0"/>
          </a:effectLst>
        </p:spPr>
        <p:txBody>
          <a:bodyPr/>
          <a:lstStyle/>
          <a:p>
            <a:endParaRPr lang="en-US" dirty="0"/>
          </a:p>
          <a:p>
            <a:endParaRPr lang="en-IN" dirty="0"/>
          </a:p>
          <a:p>
            <a:r>
              <a:rPr lang="en-IN" sz="2400" b="1" i="1" dirty="0">
                <a:solidFill>
                  <a:srgbClr val="C00000"/>
                </a:solidFill>
              </a:rPr>
              <a:t>A) </a:t>
            </a:r>
            <a:r>
              <a:rPr lang="en-IN" sz="2400" b="1" i="1" u="sng" dirty="0">
                <a:solidFill>
                  <a:srgbClr val="C00000"/>
                </a:solidFill>
              </a:rPr>
              <a:t>SIP</a:t>
            </a:r>
            <a:r>
              <a:rPr lang="en-IN" sz="2400" u="sng" dirty="0"/>
              <a:t>	</a:t>
            </a:r>
            <a:r>
              <a:rPr lang="en-IN" sz="2400" dirty="0"/>
              <a:t>			</a:t>
            </a:r>
            <a:r>
              <a:rPr lang="en-IN" sz="2400" b="1" i="1" dirty="0">
                <a:solidFill>
                  <a:srgbClr val="C00000"/>
                </a:solidFill>
              </a:rPr>
              <a:t>B) </a:t>
            </a:r>
            <a:r>
              <a:rPr lang="en-IN" sz="2400" b="1" i="1" u="sng" dirty="0">
                <a:solidFill>
                  <a:srgbClr val="FF0000"/>
                </a:solidFill>
              </a:rPr>
              <a:t>SWP</a:t>
            </a:r>
            <a:r>
              <a:rPr lang="en-IN" sz="2400" dirty="0"/>
              <a:t>		           </a:t>
            </a:r>
            <a:r>
              <a:rPr lang="en-IN" sz="2400" b="1" i="1" dirty="0">
                <a:solidFill>
                  <a:srgbClr val="C00000"/>
                </a:solidFill>
              </a:rPr>
              <a:t>C) </a:t>
            </a:r>
            <a:r>
              <a:rPr lang="en-IN" sz="2400" b="1" i="1" u="sng" dirty="0">
                <a:solidFill>
                  <a:srgbClr val="00B0F0"/>
                </a:solidFill>
              </a:rPr>
              <a:t>STP</a:t>
            </a:r>
          </a:p>
          <a:p>
            <a:r>
              <a:rPr lang="en-IN" sz="1800" b="1" i="1" u="sng" dirty="0">
                <a:solidFill>
                  <a:schemeClr val="tx2">
                    <a:lumMod val="75000"/>
                  </a:schemeClr>
                </a:solidFill>
              </a:rPr>
              <a:t>( Systematic Investment Plan)</a:t>
            </a:r>
            <a:r>
              <a:rPr lang="en-IN" sz="1800" dirty="0"/>
              <a:t>	</a:t>
            </a:r>
            <a:r>
              <a:rPr lang="en-IN" sz="1800" b="1" i="1" u="sng" dirty="0">
                <a:solidFill>
                  <a:schemeClr val="bg2">
                    <a:lumMod val="50000"/>
                  </a:schemeClr>
                </a:solidFill>
              </a:rPr>
              <a:t>( Systematic Withdrawal Plan)</a:t>
            </a:r>
            <a:r>
              <a:rPr lang="en-IN" sz="1800" dirty="0"/>
              <a:t>	</a:t>
            </a:r>
            <a:r>
              <a:rPr lang="en-IN" sz="1800" b="1" i="1" u="sng" dirty="0">
                <a:solidFill>
                  <a:schemeClr val="accent1">
                    <a:lumMod val="75000"/>
                  </a:schemeClr>
                </a:solidFill>
              </a:rPr>
              <a:t>( Systematic Transfer Plan)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ACC90153-E94B-4090-BCFE-39885D85EEDE}"/>
                  </a:ext>
                </a:extLst>
              </p14:cNvPr>
              <p14:cNvContentPartPr/>
              <p14:nvPr/>
            </p14:nvContentPartPr>
            <p14:xfrm>
              <a:off x="1728600" y="1895610"/>
              <a:ext cx="4263120" cy="486000"/>
            </p14:xfrm>
          </p:contentPart>
        </mc:Choice>
        <mc:Fallback xmlns="">
          <p:pic>
            <p:nvPicPr>
              <p:cNvPr id="5" name="Ink 4">
                <a:extLst>
                  <a:ext uri="{FF2B5EF4-FFF2-40B4-BE49-F238E27FC236}">
                    <a16:creationId xmlns:a16="http://schemas.microsoft.com/office/drawing/2014/main" id="{ACC90153-E94B-4090-BCFE-39885D85EEDE}"/>
                  </a:ext>
                </a:extLst>
              </p:cNvPr>
              <p:cNvPicPr/>
              <p:nvPr/>
            </p:nvPicPr>
            <p:blipFill>
              <a:blip r:embed="rId3"/>
              <a:stretch>
                <a:fillRect/>
              </a:stretch>
            </p:blipFill>
            <p:spPr>
              <a:xfrm>
                <a:off x="1709520" y="1876530"/>
                <a:ext cx="4300920" cy="5238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5CE14AF0-2E84-48F5-8892-648238226332}"/>
                  </a:ext>
                </a:extLst>
              </p14:cNvPr>
              <p14:cNvContentPartPr/>
              <p14:nvPr/>
            </p14:nvContentPartPr>
            <p14:xfrm>
              <a:off x="1733640" y="2390610"/>
              <a:ext cx="9720" cy="338760"/>
            </p14:xfrm>
          </p:contentPart>
        </mc:Choice>
        <mc:Fallback xmlns="">
          <p:pic>
            <p:nvPicPr>
              <p:cNvPr id="9" name="Ink 8">
                <a:extLst>
                  <a:ext uri="{FF2B5EF4-FFF2-40B4-BE49-F238E27FC236}">
                    <a16:creationId xmlns:a16="http://schemas.microsoft.com/office/drawing/2014/main" id="{5CE14AF0-2E84-48F5-8892-648238226332}"/>
                  </a:ext>
                </a:extLst>
              </p:cNvPr>
              <p:cNvPicPr/>
              <p:nvPr/>
            </p:nvPicPr>
            <p:blipFill>
              <a:blip r:embed="rId5"/>
              <a:stretch>
                <a:fillRect/>
              </a:stretch>
            </p:blipFill>
            <p:spPr>
              <a:xfrm>
                <a:off x="1714560" y="2371530"/>
                <a:ext cx="47520" cy="3765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A62263D8-7C86-4863-BCD4-37F2C0CCF0B7}"/>
                  </a:ext>
                </a:extLst>
              </p14:cNvPr>
              <p14:cNvContentPartPr/>
              <p14:nvPr/>
            </p14:nvContentPartPr>
            <p14:xfrm>
              <a:off x="1743000" y="2714610"/>
              <a:ext cx="360" cy="133560"/>
            </p14:xfrm>
          </p:contentPart>
        </mc:Choice>
        <mc:Fallback xmlns="">
          <p:pic>
            <p:nvPicPr>
              <p:cNvPr id="10" name="Ink 9">
                <a:extLst>
                  <a:ext uri="{FF2B5EF4-FFF2-40B4-BE49-F238E27FC236}">
                    <a16:creationId xmlns:a16="http://schemas.microsoft.com/office/drawing/2014/main" id="{A62263D8-7C86-4863-BCD4-37F2C0CCF0B7}"/>
                  </a:ext>
                </a:extLst>
              </p:cNvPr>
              <p:cNvPicPr/>
              <p:nvPr/>
            </p:nvPicPr>
            <p:blipFill>
              <a:blip r:embed="rId7"/>
              <a:stretch>
                <a:fillRect/>
              </a:stretch>
            </p:blipFill>
            <p:spPr>
              <a:xfrm>
                <a:off x="1723920" y="2695530"/>
                <a:ext cx="3816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4E2127C0-FBFF-4474-96D4-9901E46F7BD2}"/>
                  </a:ext>
                </a:extLst>
              </p14:cNvPr>
              <p14:cNvContentPartPr/>
              <p14:nvPr/>
            </p14:nvContentPartPr>
            <p14:xfrm>
              <a:off x="1609800" y="2667090"/>
              <a:ext cx="267120" cy="249480"/>
            </p14:xfrm>
          </p:contentPart>
        </mc:Choice>
        <mc:Fallback xmlns="">
          <p:pic>
            <p:nvPicPr>
              <p:cNvPr id="11" name="Ink 10">
                <a:extLst>
                  <a:ext uri="{FF2B5EF4-FFF2-40B4-BE49-F238E27FC236}">
                    <a16:creationId xmlns:a16="http://schemas.microsoft.com/office/drawing/2014/main" id="{4E2127C0-FBFF-4474-96D4-9901E46F7BD2}"/>
                  </a:ext>
                </a:extLst>
              </p:cNvPr>
              <p:cNvPicPr/>
              <p:nvPr/>
            </p:nvPicPr>
            <p:blipFill>
              <a:blip r:embed="rId9"/>
              <a:stretch>
                <a:fillRect/>
              </a:stretch>
            </p:blipFill>
            <p:spPr>
              <a:xfrm>
                <a:off x="1590720" y="2648010"/>
                <a:ext cx="304920" cy="2872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FAAF9095-F29B-4727-B4E3-6DC9CB617B8F}"/>
                  </a:ext>
                </a:extLst>
              </p14:cNvPr>
              <p14:cNvContentPartPr/>
              <p14:nvPr/>
            </p14:nvContentPartPr>
            <p14:xfrm>
              <a:off x="5372160" y="2105130"/>
              <a:ext cx="115560" cy="695520"/>
            </p14:xfrm>
          </p:contentPart>
        </mc:Choice>
        <mc:Fallback xmlns="">
          <p:pic>
            <p:nvPicPr>
              <p:cNvPr id="14" name="Ink 13">
                <a:extLst>
                  <a:ext uri="{FF2B5EF4-FFF2-40B4-BE49-F238E27FC236}">
                    <a16:creationId xmlns:a16="http://schemas.microsoft.com/office/drawing/2014/main" id="{FAAF9095-F29B-4727-B4E3-6DC9CB617B8F}"/>
                  </a:ext>
                </a:extLst>
              </p:cNvPr>
              <p:cNvPicPr/>
              <p:nvPr/>
            </p:nvPicPr>
            <p:blipFill>
              <a:blip r:embed="rId11"/>
              <a:stretch>
                <a:fillRect/>
              </a:stretch>
            </p:blipFill>
            <p:spPr>
              <a:xfrm>
                <a:off x="5353080" y="2086050"/>
                <a:ext cx="153360" cy="7333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EE3237F6-A716-475D-A0EF-89F4EA37AA55}"/>
                  </a:ext>
                </a:extLst>
              </p14:cNvPr>
              <p14:cNvContentPartPr/>
              <p14:nvPr/>
            </p14:nvContentPartPr>
            <p14:xfrm>
              <a:off x="5353080" y="2419410"/>
              <a:ext cx="276480" cy="486000"/>
            </p14:xfrm>
          </p:contentPart>
        </mc:Choice>
        <mc:Fallback xmlns="">
          <p:pic>
            <p:nvPicPr>
              <p:cNvPr id="15" name="Ink 14">
                <a:extLst>
                  <a:ext uri="{FF2B5EF4-FFF2-40B4-BE49-F238E27FC236}">
                    <a16:creationId xmlns:a16="http://schemas.microsoft.com/office/drawing/2014/main" id="{EE3237F6-A716-475D-A0EF-89F4EA37AA55}"/>
                  </a:ext>
                </a:extLst>
              </p:cNvPr>
              <p:cNvPicPr/>
              <p:nvPr/>
            </p:nvPicPr>
            <p:blipFill>
              <a:blip r:embed="rId13"/>
              <a:stretch>
                <a:fillRect/>
              </a:stretch>
            </p:blipFill>
            <p:spPr>
              <a:xfrm>
                <a:off x="5334000" y="2400330"/>
                <a:ext cx="314280" cy="5238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F4B6714A-9067-4900-AC4E-EE2802F2402D}"/>
                  </a:ext>
                </a:extLst>
              </p14:cNvPr>
              <p14:cNvContentPartPr/>
              <p14:nvPr/>
            </p14:nvContentPartPr>
            <p14:xfrm>
              <a:off x="5991360" y="2057250"/>
              <a:ext cx="2782440" cy="695880"/>
            </p14:xfrm>
          </p:contentPart>
        </mc:Choice>
        <mc:Fallback xmlns="">
          <p:pic>
            <p:nvPicPr>
              <p:cNvPr id="16" name="Ink 15">
                <a:extLst>
                  <a:ext uri="{FF2B5EF4-FFF2-40B4-BE49-F238E27FC236}">
                    <a16:creationId xmlns:a16="http://schemas.microsoft.com/office/drawing/2014/main" id="{F4B6714A-9067-4900-AC4E-EE2802F2402D}"/>
                  </a:ext>
                </a:extLst>
              </p:cNvPr>
              <p:cNvPicPr/>
              <p:nvPr/>
            </p:nvPicPr>
            <p:blipFill>
              <a:blip r:embed="rId15"/>
              <a:stretch>
                <a:fillRect/>
              </a:stretch>
            </p:blipFill>
            <p:spPr>
              <a:xfrm>
                <a:off x="5972280" y="2038170"/>
                <a:ext cx="2820240" cy="733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7" name="Ink 16">
                <a:extLst>
                  <a:ext uri="{FF2B5EF4-FFF2-40B4-BE49-F238E27FC236}">
                    <a16:creationId xmlns:a16="http://schemas.microsoft.com/office/drawing/2014/main" id="{0D16325A-ED22-4BBD-8327-2AC47107E9C8}"/>
                  </a:ext>
                </a:extLst>
              </p14:cNvPr>
              <p14:cNvContentPartPr/>
              <p14:nvPr/>
            </p14:nvContentPartPr>
            <p14:xfrm>
              <a:off x="8600640" y="2457570"/>
              <a:ext cx="362880" cy="391320"/>
            </p14:xfrm>
          </p:contentPart>
        </mc:Choice>
        <mc:Fallback xmlns="">
          <p:pic>
            <p:nvPicPr>
              <p:cNvPr id="17" name="Ink 16">
                <a:extLst>
                  <a:ext uri="{FF2B5EF4-FFF2-40B4-BE49-F238E27FC236}">
                    <a16:creationId xmlns:a16="http://schemas.microsoft.com/office/drawing/2014/main" id="{0D16325A-ED22-4BBD-8327-2AC47107E9C8}"/>
                  </a:ext>
                </a:extLst>
              </p:cNvPr>
              <p:cNvPicPr/>
              <p:nvPr/>
            </p:nvPicPr>
            <p:blipFill>
              <a:blip r:embed="rId17"/>
              <a:stretch>
                <a:fillRect/>
              </a:stretch>
            </p:blipFill>
            <p:spPr>
              <a:xfrm>
                <a:off x="8581560" y="2438490"/>
                <a:ext cx="400680" cy="429120"/>
              </a:xfrm>
              <a:prstGeom prst="rect">
                <a:avLst/>
              </a:prstGeom>
            </p:spPr>
          </p:pic>
        </mc:Fallback>
      </mc:AlternateContent>
    </p:spTree>
    <p:extLst>
      <p:ext uri="{BB962C8B-B14F-4D97-AF65-F5344CB8AC3E}">
        <p14:creationId xmlns:p14="http://schemas.microsoft.com/office/powerpoint/2010/main" val="405667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4CE05-9943-4764-B856-966956AA6140}"/>
              </a:ext>
            </a:extLst>
          </p:cNvPr>
          <p:cNvSpPr>
            <a:spLocks noGrp="1"/>
          </p:cNvSpPr>
          <p:nvPr>
            <p:ph type="title"/>
          </p:nvPr>
        </p:nvSpPr>
        <p:spPr>
          <a:solidFill>
            <a:srgbClr val="FF0000"/>
          </a:solidFill>
          <a:ln>
            <a:solidFill>
              <a:schemeClr val="tx1"/>
            </a:solidFill>
          </a:ln>
          <a:effectLst>
            <a:glow rad="228600">
              <a:schemeClr val="accent2">
                <a:satMod val="175000"/>
                <a:alpha val="40000"/>
              </a:schemeClr>
            </a:glow>
          </a:effectLst>
        </p:spPr>
        <p:txBody>
          <a:bodyPr/>
          <a:lstStyle/>
          <a:p>
            <a:r>
              <a:rPr lang="en-US" dirty="0"/>
              <a:t>A) SYSTEMATIC INVESTMENT PLAN (SIP)</a:t>
            </a:r>
            <a:endParaRPr lang="en-IN" dirty="0"/>
          </a:p>
        </p:txBody>
      </p:sp>
      <p:sp>
        <p:nvSpPr>
          <p:cNvPr id="3" name="Content Placeholder 2">
            <a:extLst>
              <a:ext uri="{FF2B5EF4-FFF2-40B4-BE49-F238E27FC236}">
                <a16:creationId xmlns:a16="http://schemas.microsoft.com/office/drawing/2014/main" id="{623892CA-CD7F-4E42-B2BC-1E1E20D745AF}"/>
              </a:ext>
            </a:extLst>
          </p:cNvPr>
          <p:cNvSpPr>
            <a:spLocks noGrp="1"/>
          </p:cNvSpPr>
          <p:nvPr>
            <p:ph idx="1"/>
          </p:nvPr>
        </p:nvSpPr>
        <p:spPr>
          <a:xfrm>
            <a:off x="1097280" y="1962151"/>
            <a:ext cx="10058400" cy="4238624"/>
          </a:xfrm>
          <a:ln>
            <a:solidFill>
              <a:schemeClr val="accent5">
                <a:lumMod val="50000"/>
              </a:schemeClr>
            </a:solidFill>
          </a:ln>
          <a:effectLst>
            <a:glow rad="228600">
              <a:schemeClr val="accent3">
                <a:satMod val="175000"/>
                <a:alpha val="40000"/>
              </a:schemeClr>
            </a:glow>
            <a:outerShdw blurRad="50800" dist="38100" dir="16200000" rotWithShape="0">
              <a:prstClr val="black">
                <a:alpha val="40000"/>
              </a:prstClr>
            </a:outerShdw>
            <a:softEdge rad="12700"/>
          </a:effectLst>
        </p:spPr>
        <p:txBody>
          <a:bodyPr>
            <a:normAutofit fontScale="92500" lnSpcReduction="20000"/>
          </a:bodyPr>
          <a:lstStyle/>
          <a:p>
            <a:pPr>
              <a:buFont typeface="Wingdings" panose="05000000000000000000" pitchFamily="2" charset="2"/>
              <a:buChar char="v"/>
            </a:pPr>
            <a:r>
              <a:rPr lang="en-US" dirty="0"/>
              <a:t> A Systematic Investment Plan is </a:t>
            </a:r>
            <a:r>
              <a:rPr lang="en-US" b="1" i="1" u="sng" dirty="0">
                <a:solidFill>
                  <a:srgbClr val="00B0F0"/>
                </a:solidFill>
              </a:rPr>
              <a:t>A Way to invest in Mutual Fund Regularly.</a:t>
            </a:r>
          </a:p>
          <a:p>
            <a:pPr>
              <a:buFont typeface="Wingdings" panose="05000000000000000000" pitchFamily="2" charset="2"/>
              <a:buChar char="v"/>
            </a:pPr>
            <a:r>
              <a:rPr lang="en-US" dirty="0"/>
              <a:t> It is very essential for </a:t>
            </a:r>
            <a:r>
              <a:rPr lang="en-US" b="1" i="1" u="sng" dirty="0">
                <a:solidFill>
                  <a:schemeClr val="accent3"/>
                </a:solidFill>
              </a:rPr>
              <a:t>long term goals</a:t>
            </a:r>
            <a:r>
              <a:rPr lang="en-US" dirty="0"/>
              <a:t>.</a:t>
            </a:r>
          </a:p>
          <a:p>
            <a:pPr>
              <a:buFont typeface="Wingdings" panose="05000000000000000000" pitchFamily="2" charset="2"/>
              <a:buChar char="v"/>
            </a:pPr>
            <a:r>
              <a:rPr lang="en-US" dirty="0"/>
              <a:t> People like such a system because it helps them </a:t>
            </a:r>
            <a:r>
              <a:rPr lang="en-US" b="1" i="1" u="sng" dirty="0">
                <a:solidFill>
                  <a:srgbClr val="92D050"/>
                </a:solidFill>
              </a:rPr>
              <a:t>save regularly and build up an investment.</a:t>
            </a:r>
          </a:p>
          <a:p>
            <a:pPr>
              <a:buFont typeface="Wingdings" panose="05000000000000000000" pitchFamily="2" charset="2"/>
              <a:buChar char="q"/>
            </a:pPr>
            <a:r>
              <a:rPr lang="en-US" b="1" i="1" u="sng" dirty="0">
                <a:solidFill>
                  <a:srgbClr val="C00000"/>
                </a:solidFill>
              </a:rPr>
              <a:t> ADVANTAGES: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It inculcates </a:t>
            </a:r>
            <a:r>
              <a:rPr lang="en-US" b="1" i="1" u="sng" dirty="0">
                <a:solidFill>
                  <a:schemeClr val="bg2">
                    <a:lumMod val="50000"/>
                  </a:schemeClr>
                </a:solidFill>
                <a:latin typeface="Times New Roman" panose="02020603050405020304" pitchFamily="18" charset="0"/>
                <a:cs typeface="Times New Roman" panose="02020603050405020304" pitchFamily="18" charset="0"/>
              </a:rPr>
              <a:t>Discipline in Investment.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b="1" i="1" u="sng" dirty="0">
                <a:solidFill>
                  <a:srgbClr val="355D23"/>
                </a:solidFill>
                <a:latin typeface="Times New Roman" panose="02020603050405020304" pitchFamily="18" charset="0"/>
                <a:cs typeface="Times New Roman" panose="02020603050405020304" pitchFamily="18" charset="0"/>
              </a:rPr>
              <a:t>Reduces Risk</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Works well in </a:t>
            </a:r>
            <a:r>
              <a:rPr lang="en-US" b="1" i="1" u="sng" dirty="0">
                <a:solidFill>
                  <a:srgbClr val="0070C0"/>
                </a:solidFill>
                <a:latin typeface="Times New Roman" panose="02020603050405020304" pitchFamily="18" charset="0"/>
                <a:cs typeface="Times New Roman" panose="02020603050405020304" pitchFamily="18" charset="0"/>
              </a:rPr>
              <a:t>Volatile market conditions.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a:t>
            </a:r>
            <a:r>
              <a:rPr lang="en-US" b="1" i="1" u="sng" dirty="0">
                <a:solidFill>
                  <a:srgbClr val="7030A0"/>
                </a:solidFill>
                <a:latin typeface="Times New Roman" panose="02020603050405020304" pitchFamily="18" charset="0"/>
                <a:cs typeface="Times New Roman" panose="02020603050405020304" pitchFamily="18" charset="0"/>
              </a:rPr>
              <a:t>Cost Averaging</a:t>
            </a:r>
            <a:r>
              <a:rPr lang="en-US" dirty="0">
                <a:latin typeface="Times New Roman" panose="02020603050405020304" pitchFamily="18" charset="0"/>
                <a:cs typeface="Times New Roman" panose="02020603050405020304" pitchFamily="18" charset="0"/>
              </a:rPr>
              <a:t>: gets more units when NAV is less and vice versa.</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 It is </a:t>
            </a:r>
            <a:r>
              <a:rPr lang="en-IN" b="1" i="1" u="sng" dirty="0">
                <a:solidFill>
                  <a:schemeClr val="accent3"/>
                </a:solidFill>
                <a:latin typeface="Times New Roman" panose="02020603050405020304" pitchFamily="18" charset="0"/>
                <a:cs typeface="Times New Roman" panose="02020603050405020304" pitchFamily="18" charset="0"/>
              </a:rPr>
              <a:t>easy on the wallet </a:t>
            </a:r>
            <a:r>
              <a:rPr lang="en-IN" dirty="0">
                <a:latin typeface="Times New Roman" panose="02020603050405020304" pitchFamily="18" charset="0"/>
                <a:cs typeface="Times New Roman" panose="02020603050405020304" pitchFamily="18" charset="0"/>
              </a:rPr>
              <a:t>too because of small investment options.( can start investing with just Rs.500)</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 SIP can be </a:t>
            </a:r>
            <a:r>
              <a:rPr lang="en-IN" b="1" i="1" u="sng" dirty="0">
                <a:solidFill>
                  <a:srgbClr val="00B050"/>
                </a:solidFill>
                <a:latin typeface="Times New Roman" panose="02020603050405020304" pitchFamily="18" charset="0"/>
                <a:cs typeface="Times New Roman" panose="02020603050405020304" pitchFamily="18" charset="0"/>
              </a:rPr>
              <a:t>Stop, Start or Modify Anytime</a:t>
            </a:r>
            <a:r>
              <a:rPr lang="en-IN"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244019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1B43-07B3-43A1-9B9B-2F028FC7CB2A}"/>
              </a:ext>
            </a:extLst>
          </p:cNvPr>
          <p:cNvSpPr>
            <a:spLocks noGrp="1"/>
          </p:cNvSpPr>
          <p:nvPr>
            <p:ph type="title"/>
          </p:nvPr>
        </p:nvSpPr>
        <p:spPr>
          <a:xfrm>
            <a:off x="1097280" y="372328"/>
            <a:ext cx="10058400" cy="1450757"/>
          </a:xfrm>
          <a:solidFill>
            <a:srgbClr val="FFC000"/>
          </a:solidFill>
          <a:ln>
            <a:solidFill>
              <a:schemeClr val="tx1"/>
            </a:solidFill>
          </a:ln>
          <a:effectLst>
            <a:glow rad="101600">
              <a:schemeClr val="accent1">
                <a:satMod val="175000"/>
                <a:alpha val="40000"/>
              </a:schemeClr>
            </a:glow>
          </a:effectLst>
        </p:spPr>
        <p:txBody>
          <a:bodyPr/>
          <a:lstStyle/>
          <a:p>
            <a:r>
              <a:rPr lang="en-US" dirty="0"/>
              <a:t>B) SYSTEMATIC WITHDRAWAL PLAN (SWP)</a:t>
            </a:r>
            <a:endParaRPr lang="en-IN" dirty="0"/>
          </a:p>
        </p:txBody>
      </p:sp>
      <p:sp>
        <p:nvSpPr>
          <p:cNvPr id="3" name="Content Placeholder 2">
            <a:extLst>
              <a:ext uri="{FF2B5EF4-FFF2-40B4-BE49-F238E27FC236}">
                <a16:creationId xmlns:a16="http://schemas.microsoft.com/office/drawing/2014/main" id="{1C0CCB1B-545F-4109-BA66-3DAD288D9D1C}"/>
              </a:ext>
            </a:extLst>
          </p:cNvPr>
          <p:cNvSpPr>
            <a:spLocks noGrp="1"/>
          </p:cNvSpPr>
          <p:nvPr>
            <p:ph idx="1"/>
          </p:nvPr>
        </p:nvSpPr>
        <p:spPr>
          <a:xfrm>
            <a:off x="1097280" y="1952625"/>
            <a:ext cx="10058400" cy="4419600"/>
          </a:xfrm>
          <a:ln>
            <a:solidFill>
              <a:srgbClr val="C00000"/>
            </a:solidFill>
          </a:ln>
          <a:effectLst>
            <a:glow rad="228600">
              <a:schemeClr val="accent3">
                <a:satMod val="175000"/>
                <a:alpha val="40000"/>
              </a:schemeClr>
            </a:glow>
            <a:outerShdw blurRad="63500" sx="102000" sy="102000" algn="ctr" rotWithShape="0">
              <a:prstClr val="black">
                <a:alpha val="40000"/>
              </a:prstClr>
            </a:outerShdw>
          </a:effectLst>
        </p:spPr>
        <p:txBody>
          <a:bodyPr>
            <a:normAutofit fontScale="77500" lnSpcReduction="20000"/>
          </a:bodyPr>
          <a:lstStyle/>
          <a:p>
            <a:pPr>
              <a:buFont typeface="Wingdings" panose="05000000000000000000" pitchFamily="2" charset="2"/>
              <a:buChar char="v"/>
            </a:pPr>
            <a:r>
              <a:rPr lang="en-US" dirty="0"/>
              <a:t> SWP is </a:t>
            </a:r>
            <a:r>
              <a:rPr lang="en-US" b="1" i="1" dirty="0">
                <a:solidFill>
                  <a:schemeClr val="bg2">
                    <a:lumMod val="25000"/>
                  </a:schemeClr>
                </a:solidFill>
              </a:rPr>
              <a:t>A Plan </a:t>
            </a:r>
            <a:r>
              <a:rPr lang="en-US" dirty="0"/>
              <a:t>Where </a:t>
            </a:r>
            <a:r>
              <a:rPr lang="en-US" b="1" i="1" u="sng" dirty="0">
                <a:solidFill>
                  <a:srgbClr val="FF0000"/>
                </a:solidFill>
              </a:rPr>
              <a:t>Lumpsum Investment is made initially </a:t>
            </a:r>
            <a:r>
              <a:rPr lang="en-US" dirty="0"/>
              <a:t>that Allows a unitholder to </a:t>
            </a:r>
            <a:r>
              <a:rPr lang="en-US" b="1" i="1" u="sng" dirty="0">
                <a:solidFill>
                  <a:srgbClr val="00B0F0"/>
                </a:solidFill>
              </a:rPr>
              <a:t>withdraw money from existing mutual fund portfolio at predetermined intervals.</a:t>
            </a:r>
          </a:p>
          <a:p>
            <a:pPr>
              <a:buFont typeface="Wingdings" panose="05000000000000000000" pitchFamily="2" charset="2"/>
              <a:buChar char="v"/>
            </a:pPr>
            <a:r>
              <a:rPr lang="en-US" dirty="0">
                <a:solidFill>
                  <a:schemeClr val="tx1"/>
                </a:solidFill>
              </a:rPr>
              <a:t> More often this type of plan is used to </a:t>
            </a:r>
            <a:r>
              <a:rPr lang="en-US" b="1" i="1" u="sng" dirty="0">
                <a:solidFill>
                  <a:schemeClr val="bg2">
                    <a:lumMod val="50000"/>
                  </a:schemeClr>
                </a:solidFill>
              </a:rPr>
              <a:t>fund expenses during retirement, long leave etc</a:t>
            </a:r>
            <a:r>
              <a:rPr lang="en-US" dirty="0">
                <a:solidFill>
                  <a:schemeClr val="tx1"/>
                </a:solidFill>
              </a:rPr>
              <a:t>.</a:t>
            </a:r>
          </a:p>
          <a:p>
            <a:pPr>
              <a:buFont typeface="Wingdings" panose="05000000000000000000" pitchFamily="2" charset="2"/>
              <a:buChar char="q"/>
            </a:pPr>
            <a:r>
              <a:rPr lang="en-US" b="1" i="1" dirty="0">
                <a:solidFill>
                  <a:srgbClr val="C00000"/>
                </a:solidFill>
              </a:rPr>
              <a:t> </a:t>
            </a:r>
            <a:r>
              <a:rPr lang="en-US" b="1" i="1" u="sng" dirty="0">
                <a:solidFill>
                  <a:srgbClr val="C00000"/>
                </a:solidFill>
              </a:rPr>
              <a:t>ADVANTAGES/BENEFITS</a:t>
            </a:r>
            <a:r>
              <a:rPr lang="en-US" b="1" i="1" dirty="0">
                <a:solidFill>
                  <a:srgbClr val="C00000"/>
                </a:solidFill>
              </a:rPr>
              <a:t>:</a:t>
            </a:r>
          </a:p>
          <a:p>
            <a:pPr>
              <a:buFont typeface="Wingdings" panose="05000000000000000000" pitchFamily="2" charset="2"/>
              <a:buChar char="Ø"/>
            </a:pPr>
            <a:r>
              <a:rPr lang="en-US" b="1" i="1" u="sng" dirty="0">
                <a:solidFill>
                  <a:srgbClr val="FF0000"/>
                </a:solidFill>
              </a:rPr>
              <a:t>Regular stream of income</a:t>
            </a:r>
          </a:p>
          <a:p>
            <a:pPr>
              <a:buFont typeface="Wingdings" panose="05000000000000000000" pitchFamily="2" charset="2"/>
              <a:buChar char="Ø"/>
            </a:pPr>
            <a:r>
              <a:rPr lang="en-US" b="1" i="1" u="sng" dirty="0">
                <a:solidFill>
                  <a:srgbClr val="FFC000"/>
                </a:solidFill>
              </a:rPr>
              <a:t> Easy Withdrawals</a:t>
            </a:r>
          </a:p>
          <a:p>
            <a:pPr>
              <a:buFont typeface="Wingdings" panose="05000000000000000000" pitchFamily="2" charset="2"/>
              <a:buChar char="Ø"/>
            </a:pPr>
            <a:r>
              <a:rPr lang="en-US" dirty="0">
                <a:solidFill>
                  <a:schemeClr val="tx1"/>
                </a:solidFill>
              </a:rPr>
              <a:t> </a:t>
            </a:r>
            <a:r>
              <a:rPr lang="en-US" b="1" i="1" u="sng" dirty="0">
                <a:solidFill>
                  <a:srgbClr val="92D050"/>
                </a:solidFill>
              </a:rPr>
              <a:t>Meeting Financial Goals</a:t>
            </a:r>
          </a:p>
          <a:p>
            <a:pPr>
              <a:buFont typeface="Wingdings" panose="05000000000000000000" pitchFamily="2" charset="2"/>
              <a:buChar char="Ø"/>
            </a:pPr>
            <a:r>
              <a:rPr lang="en-US" dirty="0">
                <a:solidFill>
                  <a:schemeClr val="tx1"/>
                </a:solidFill>
              </a:rPr>
              <a:t> </a:t>
            </a:r>
            <a:r>
              <a:rPr lang="en-US" b="1" i="1" u="sng" dirty="0">
                <a:solidFill>
                  <a:srgbClr val="00B0F0"/>
                </a:solidFill>
              </a:rPr>
              <a:t>Protection from Market Fluctuations</a:t>
            </a:r>
          </a:p>
          <a:p>
            <a:pPr>
              <a:buFont typeface="Wingdings" panose="05000000000000000000" pitchFamily="2" charset="2"/>
              <a:buChar char="Ø"/>
            </a:pPr>
            <a:r>
              <a:rPr lang="en-US" b="1" i="1" dirty="0">
                <a:solidFill>
                  <a:schemeClr val="accent2">
                    <a:lumMod val="50000"/>
                  </a:schemeClr>
                </a:solidFill>
              </a:rPr>
              <a:t> </a:t>
            </a:r>
            <a:r>
              <a:rPr lang="en-US" b="1" i="1" u="sng" dirty="0">
                <a:solidFill>
                  <a:schemeClr val="accent2">
                    <a:lumMod val="50000"/>
                  </a:schemeClr>
                </a:solidFill>
              </a:rPr>
              <a:t>Enjoy Average Return</a:t>
            </a:r>
          </a:p>
          <a:p>
            <a:pPr>
              <a:buFont typeface="Wingdings" panose="05000000000000000000" pitchFamily="2" charset="2"/>
              <a:buChar char="Ø"/>
            </a:pPr>
            <a:r>
              <a:rPr lang="en-US" b="1" i="1" dirty="0">
                <a:solidFill>
                  <a:srgbClr val="00B050"/>
                </a:solidFill>
              </a:rPr>
              <a:t> </a:t>
            </a:r>
            <a:r>
              <a:rPr lang="en-US" b="1" i="1" u="sng" dirty="0">
                <a:solidFill>
                  <a:srgbClr val="00B050"/>
                </a:solidFill>
              </a:rPr>
              <a:t>Secure comparatively higher return</a:t>
            </a:r>
          </a:p>
          <a:p>
            <a:pPr>
              <a:buFont typeface="Wingdings" panose="05000000000000000000" pitchFamily="2" charset="2"/>
              <a:buChar char="Ø"/>
            </a:pPr>
            <a:r>
              <a:rPr lang="en-US" b="1" i="1" dirty="0">
                <a:solidFill>
                  <a:srgbClr val="0070C0"/>
                </a:solidFill>
              </a:rPr>
              <a:t> </a:t>
            </a:r>
            <a:r>
              <a:rPr lang="en-US" b="1" i="1" u="sng" dirty="0">
                <a:solidFill>
                  <a:srgbClr val="0070C0"/>
                </a:solidFill>
              </a:rPr>
              <a:t>Tax Benefit</a:t>
            </a:r>
          </a:p>
          <a:p>
            <a:pPr>
              <a:buFont typeface="Wingdings" panose="05000000000000000000" pitchFamily="2" charset="2"/>
              <a:buChar char="Ø"/>
            </a:pPr>
            <a:r>
              <a:rPr lang="en-US" dirty="0">
                <a:solidFill>
                  <a:schemeClr val="tx1"/>
                </a:solidFill>
              </a:rPr>
              <a:t> </a:t>
            </a:r>
            <a:r>
              <a:rPr lang="en-US" b="1" i="1" u="sng" dirty="0">
                <a:solidFill>
                  <a:schemeClr val="accent5">
                    <a:lumMod val="75000"/>
                  </a:schemeClr>
                </a:solidFill>
              </a:rPr>
              <a:t>Tax Planning Strategy: an effort to make lower rate of taxation</a:t>
            </a:r>
          </a:p>
          <a:p>
            <a:pPr>
              <a:buFont typeface="Wingdings" panose="05000000000000000000" pitchFamily="2" charset="2"/>
              <a:buChar char="q"/>
            </a:pPr>
            <a:endParaRPr lang="en-IN" b="1" i="1" u="sng" dirty="0">
              <a:solidFill>
                <a:srgbClr val="00B0F0"/>
              </a:solidFill>
            </a:endParaRPr>
          </a:p>
        </p:txBody>
      </p:sp>
    </p:spTree>
    <p:extLst>
      <p:ext uri="{BB962C8B-B14F-4D97-AF65-F5344CB8AC3E}">
        <p14:creationId xmlns:p14="http://schemas.microsoft.com/office/powerpoint/2010/main" val="831414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84FA8-6EF2-46F8-B675-EA889070C378}"/>
              </a:ext>
            </a:extLst>
          </p:cNvPr>
          <p:cNvSpPr>
            <a:spLocks noGrp="1"/>
          </p:cNvSpPr>
          <p:nvPr>
            <p:ph type="title"/>
          </p:nvPr>
        </p:nvSpPr>
        <p:spPr>
          <a:xfrm>
            <a:off x="1097280" y="400903"/>
            <a:ext cx="10058400" cy="1450757"/>
          </a:xfrm>
          <a:solidFill>
            <a:schemeClr val="accent6"/>
          </a:solidFill>
          <a:ln>
            <a:solidFill>
              <a:srgbClr val="FF0000"/>
            </a:solidFill>
          </a:ln>
          <a:effectLst>
            <a:glow rad="228600">
              <a:schemeClr val="accent2">
                <a:satMod val="175000"/>
                <a:alpha val="40000"/>
              </a:schemeClr>
            </a:glow>
          </a:effectLst>
        </p:spPr>
        <p:txBody>
          <a:bodyPr/>
          <a:lstStyle/>
          <a:p>
            <a:r>
              <a:rPr lang="en-US" dirty="0"/>
              <a:t>C) SYSTEMATIC TRANSFER PLAN (STP)</a:t>
            </a:r>
            <a:endParaRPr lang="en-IN" dirty="0"/>
          </a:p>
        </p:txBody>
      </p:sp>
      <p:sp>
        <p:nvSpPr>
          <p:cNvPr id="3" name="Content Placeholder 2">
            <a:extLst>
              <a:ext uri="{FF2B5EF4-FFF2-40B4-BE49-F238E27FC236}">
                <a16:creationId xmlns:a16="http://schemas.microsoft.com/office/drawing/2014/main" id="{88C14B49-F937-4FC2-BAA5-97A242FFE8F2}"/>
              </a:ext>
            </a:extLst>
          </p:cNvPr>
          <p:cNvSpPr>
            <a:spLocks noGrp="1"/>
          </p:cNvSpPr>
          <p:nvPr>
            <p:ph idx="1"/>
          </p:nvPr>
        </p:nvSpPr>
        <p:spPr>
          <a:xfrm>
            <a:off x="1097280" y="1943101"/>
            <a:ext cx="10058400" cy="4410074"/>
          </a:xfrm>
          <a:ln>
            <a:solidFill>
              <a:schemeClr val="tx1">
                <a:lumMod val="95000"/>
                <a:lumOff val="5000"/>
              </a:schemeClr>
            </a:solidFill>
          </a:ln>
          <a:effectLst>
            <a:glow rad="228600">
              <a:schemeClr val="accent5">
                <a:satMod val="175000"/>
                <a:alpha val="40000"/>
              </a:schemeClr>
            </a:glow>
            <a:outerShdw blurRad="50800" dist="38100" dir="5400000" algn="t" rotWithShape="0">
              <a:prstClr val="black">
                <a:alpha val="40000"/>
              </a:prstClr>
            </a:outerShdw>
          </a:effectLst>
        </p:spPr>
        <p:txBody>
          <a:bodyPr/>
          <a:lstStyle/>
          <a:p>
            <a:pPr>
              <a:buFont typeface="Wingdings" panose="05000000000000000000" pitchFamily="2" charset="2"/>
              <a:buChar char="v"/>
            </a:pPr>
            <a:r>
              <a:rPr lang="en-US" dirty="0"/>
              <a:t> It is an </a:t>
            </a:r>
            <a:r>
              <a:rPr lang="en-US" b="1" i="1" u="sng" dirty="0">
                <a:solidFill>
                  <a:srgbClr val="C00000"/>
                </a:solidFill>
              </a:rPr>
              <a:t>extension of the SIP</a:t>
            </a:r>
            <a:r>
              <a:rPr lang="en-US" dirty="0"/>
              <a:t> way of investing.</a:t>
            </a:r>
          </a:p>
          <a:p>
            <a:pPr>
              <a:buFont typeface="Wingdings" panose="05000000000000000000" pitchFamily="2" charset="2"/>
              <a:buChar char="v"/>
            </a:pPr>
            <a:r>
              <a:rPr lang="en-US" dirty="0"/>
              <a:t> STP enable you </a:t>
            </a:r>
            <a:r>
              <a:rPr lang="en-US" b="1" i="1" u="sng" dirty="0">
                <a:solidFill>
                  <a:srgbClr val="0070C0"/>
                </a:solidFill>
              </a:rPr>
              <a:t>to transfer money already invested in a mutual fund into another fund</a:t>
            </a:r>
            <a:r>
              <a:rPr lang="en-US" dirty="0"/>
              <a:t> of your choice. </a:t>
            </a:r>
            <a:r>
              <a:rPr lang="en-US" b="1" i="1" u="sng" dirty="0">
                <a:solidFill>
                  <a:schemeClr val="tx2">
                    <a:lumMod val="75000"/>
                  </a:schemeClr>
                </a:solidFill>
              </a:rPr>
              <a:t>E.g. From Debt to Equity Mutual Fund transfer is made</a:t>
            </a:r>
            <a:r>
              <a:rPr lang="en-US" dirty="0"/>
              <a:t>. </a:t>
            </a:r>
            <a:r>
              <a:rPr lang="en-US" b="1" dirty="0">
                <a:solidFill>
                  <a:srgbClr val="7030A0"/>
                </a:solidFill>
              </a:rPr>
              <a:t>[ Same Fund House]</a:t>
            </a:r>
          </a:p>
          <a:p>
            <a:pPr>
              <a:buFont typeface="Wingdings" panose="05000000000000000000" pitchFamily="2" charset="2"/>
              <a:buChar char="v"/>
            </a:pPr>
            <a:r>
              <a:rPr lang="en-US" dirty="0"/>
              <a:t> STP also ensures the </a:t>
            </a:r>
            <a:r>
              <a:rPr lang="en-US" b="1" i="1" u="sng" dirty="0">
                <a:solidFill>
                  <a:schemeClr val="accent3">
                    <a:lumMod val="75000"/>
                  </a:schemeClr>
                </a:solidFill>
              </a:rPr>
              <a:t>Optimum use of Idle Money.</a:t>
            </a:r>
          </a:p>
          <a:p>
            <a:pPr>
              <a:buFont typeface="Wingdings" panose="05000000000000000000" pitchFamily="2" charset="2"/>
              <a:buChar char="q"/>
            </a:pPr>
            <a:r>
              <a:rPr lang="en-US" dirty="0"/>
              <a:t>                                 </a:t>
            </a:r>
            <a:r>
              <a:rPr lang="en-US" b="1" i="1" u="sng" dirty="0">
                <a:solidFill>
                  <a:srgbClr val="FF0000"/>
                </a:solidFill>
              </a:rPr>
              <a:t>TWO TYPES OF STP PLANS:</a:t>
            </a:r>
          </a:p>
          <a:p>
            <a:pPr marL="457200" indent="-457200">
              <a:buAutoNum type="alphaLcParenR"/>
            </a:pPr>
            <a:r>
              <a:rPr lang="en-US" b="1" i="1" u="sng" dirty="0">
                <a:solidFill>
                  <a:schemeClr val="accent3">
                    <a:lumMod val="50000"/>
                  </a:schemeClr>
                </a:solidFill>
              </a:rPr>
              <a:t>FIXED</a:t>
            </a:r>
            <a:r>
              <a:rPr lang="en-US" dirty="0"/>
              <a:t>						b) </a:t>
            </a:r>
            <a:r>
              <a:rPr lang="en-US" b="1" i="1" u="sng" dirty="0">
                <a:solidFill>
                  <a:srgbClr val="00B050"/>
                </a:solidFill>
              </a:rPr>
              <a:t>FLEXIBLE</a:t>
            </a:r>
          </a:p>
          <a:p>
            <a:pPr marL="0" indent="0">
              <a:buNone/>
            </a:pPr>
            <a:r>
              <a:rPr lang="en-US" dirty="0"/>
              <a:t> </a:t>
            </a:r>
            <a:r>
              <a:rPr lang="en-US" b="1" i="1" u="sng" dirty="0">
                <a:solidFill>
                  <a:srgbClr val="00B0F0"/>
                </a:solidFill>
              </a:rPr>
              <a:t>Predetermined Amount is Transferred from</a:t>
            </a:r>
            <a:r>
              <a:rPr lang="en-US" dirty="0"/>
              <a:t>			</a:t>
            </a:r>
            <a:r>
              <a:rPr lang="en-US" b="1" i="1" u="sng" dirty="0">
                <a:solidFill>
                  <a:schemeClr val="accent3">
                    <a:lumMod val="75000"/>
                  </a:schemeClr>
                </a:solidFill>
              </a:rPr>
              <a:t>No Predetermined value</a:t>
            </a:r>
          </a:p>
          <a:p>
            <a:pPr marL="0" indent="0">
              <a:buNone/>
            </a:pPr>
            <a:r>
              <a:rPr lang="en-US" dirty="0"/>
              <a:t> </a:t>
            </a:r>
            <a:r>
              <a:rPr lang="en-US" b="1" i="1" u="sng" dirty="0">
                <a:solidFill>
                  <a:srgbClr val="00B0F0"/>
                </a:solidFill>
              </a:rPr>
              <a:t>the Primary fund to the other fund.</a:t>
            </a:r>
            <a:r>
              <a:rPr lang="en-US" dirty="0"/>
              <a:t>				</a:t>
            </a:r>
            <a:r>
              <a:rPr lang="en-US" b="1" i="1" dirty="0">
                <a:solidFill>
                  <a:srgbClr val="FFC000"/>
                </a:solidFill>
              </a:rPr>
              <a:t>The </a:t>
            </a:r>
            <a:r>
              <a:rPr lang="en-US" b="1" i="1" u="sng" dirty="0">
                <a:solidFill>
                  <a:srgbClr val="92D050"/>
                </a:solidFill>
              </a:rPr>
              <a:t>Capital Appreciation </a:t>
            </a:r>
            <a:r>
              <a:rPr lang="en-US" b="1" i="1" dirty="0">
                <a:solidFill>
                  <a:srgbClr val="FFC000"/>
                </a:solidFill>
              </a:rPr>
              <a:t>in the 								</a:t>
            </a:r>
            <a:r>
              <a:rPr lang="en-US" b="1" i="1" dirty="0">
                <a:solidFill>
                  <a:srgbClr val="002060"/>
                </a:solidFill>
              </a:rPr>
              <a:t>Primary scheme is Transferred to   								the other scheme.</a:t>
            </a:r>
            <a:endParaRPr lang="en-IN" b="1" i="1" dirty="0">
              <a:solidFill>
                <a:srgbClr val="002060"/>
              </a:solidFill>
            </a:endParaRP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0E088F4A-A8C1-4B2C-8B97-285D2642FA07}"/>
                  </a:ext>
                </a:extLst>
              </p14:cNvPr>
              <p14:cNvContentPartPr/>
              <p14:nvPr/>
            </p14:nvContentPartPr>
            <p14:xfrm>
              <a:off x="4667280" y="4067130"/>
              <a:ext cx="360" cy="360"/>
            </p14:xfrm>
          </p:contentPart>
        </mc:Choice>
        <mc:Fallback xmlns="">
          <p:pic>
            <p:nvPicPr>
              <p:cNvPr id="4" name="Ink 3">
                <a:extLst>
                  <a:ext uri="{FF2B5EF4-FFF2-40B4-BE49-F238E27FC236}">
                    <a16:creationId xmlns:a16="http://schemas.microsoft.com/office/drawing/2014/main" id="{0E088F4A-A8C1-4B2C-8B97-285D2642FA07}"/>
                  </a:ext>
                </a:extLst>
              </p:cNvPr>
              <p:cNvPicPr/>
              <p:nvPr/>
            </p:nvPicPr>
            <p:blipFill>
              <a:blip r:embed="rId3"/>
              <a:stretch>
                <a:fillRect/>
              </a:stretch>
            </p:blipFill>
            <p:spPr>
              <a:xfrm>
                <a:off x="4652880" y="4052730"/>
                <a:ext cx="2844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B0675555-97DC-404E-A155-20FB909927E1}"/>
                  </a:ext>
                </a:extLst>
              </p14:cNvPr>
              <p14:cNvContentPartPr/>
              <p14:nvPr/>
            </p14:nvContentPartPr>
            <p14:xfrm>
              <a:off x="1985280" y="4067130"/>
              <a:ext cx="2682000" cy="200520"/>
            </p14:xfrm>
          </p:contentPart>
        </mc:Choice>
        <mc:Fallback xmlns="">
          <p:pic>
            <p:nvPicPr>
              <p:cNvPr id="8" name="Ink 7">
                <a:extLst>
                  <a:ext uri="{FF2B5EF4-FFF2-40B4-BE49-F238E27FC236}">
                    <a16:creationId xmlns:a16="http://schemas.microsoft.com/office/drawing/2014/main" id="{B0675555-97DC-404E-A155-20FB909927E1}"/>
                  </a:ext>
                </a:extLst>
              </p:cNvPr>
              <p:cNvPicPr/>
              <p:nvPr/>
            </p:nvPicPr>
            <p:blipFill>
              <a:blip r:embed="rId5"/>
              <a:stretch>
                <a:fillRect/>
              </a:stretch>
            </p:blipFill>
            <p:spPr>
              <a:xfrm>
                <a:off x="1971240" y="4052730"/>
                <a:ext cx="271008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76B7E992-D6A5-4342-85BA-8B4294340150}"/>
                  </a:ext>
                </a:extLst>
              </p14:cNvPr>
              <p14:cNvContentPartPr/>
              <p14:nvPr/>
            </p14:nvContentPartPr>
            <p14:xfrm>
              <a:off x="1981320" y="4124370"/>
              <a:ext cx="360" cy="143280"/>
            </p14:xfrm>
          </p:contentPart>
        </mc:Choice>
        <mc:Fallback xmlns="">
          <p:pic>
            <p:nvPicPr>
              <p:cNvPr id="9" name="Ink 8">
                <a:extLst>
                  <a:ext uri="{FF2B5EF4-FFF2-40B4-BE49-F238E27FC236}">
                    <a16:creationId xmlns:a16="http://schemas.microsoft.com/office/drawing/2014/main" id="{76B7E992-D6A5-4342-85BA-8B4294340150}"/>
                  </a:ext>
                </a:extLst>
              </p:cNvPr>
              <p:cNvPicPr/>
              <p:nvPr/>
            </p:nvPicPr>
            <p:blipFill>
              <a:blip r:embed="rId7"/>
              <a:stretch>
                <a:fillRect/>
              </a:stretch>
            </p:blipFill>
            <p:spPr>
              <a:xfrm>
                <a:off x="1966920" y="4109970"/>
                <a:ext cx="2844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20DFCE43-2D7A-4552-8C59-7196B2BDA0C4}"/>
                  </a:ext>
                </a:extLst>
              </p14:cNvPr>
              <p14:cNvContentPartPr/>
              <p14:nvPr/>
            </p14:nvContentPartPr>
            <p14:xfrm>
              <a:off x="1885920" y="4181610"/>
              <a:ext cx="257400" cy="143280"/>
            </p14:xfrm>
          </p:contentPart>
        </mc:Choice>
        <mc:Fallback xmlns="">
          <p:pic>
            <p:nvPicPr>
              <p:cNvPr id="11" name="Ink 10">
                <a:extLst>
                  <a:ext uri="{FF2B5EF4-FFF2-40B4-BE49-F238E27FC236}">
                    <a16:creationId xmlns:a16="http://schemas.microsoft.com/office/drawing/2014/main" id="{20DFCE43-2D7A-4552-8C59-7196B2BDA0C4}"/>
                  </a:ext>
                </a:extLst>
              </p:cNvPr>
              <p:cNvPicPr/>
              <p:nvPr/>
            </p:nvPicPr>
            <p:blipFill>
              <a:blip r:embed="rId9"/>
              <a:stretch>
                <a:fillRect/>
              </a:stretch>
            </p:blipFill>
            <p:spPr>
              <a:xfrm>
                <a:off x="1871520" y="4167210"/>
                <a:ext cx="285480" cy="1713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7E4B5402-43EB-43FE-8001-92D84C0B38F3}"/>
                  </a:ext>
                </a:extLst>
              </p14:cNvPr>
              <p14:cNvContentPartPr/>
              <p14:nvPr/>
            </p14:nvContentPartPr>
            <p14:xfrm>
              <a:off x="4667280" y="4162530"/>
              <a:ext cx="360" cy="360"/>
            </p14:xfrm>
          </p:contentPart>
        </mc:Choice>
        <mc:Fallback xmlns="">
          <p:pic>
            <p:nvPicPr>
              <p:cNvPr id="12" name="Ink 11">
                <a:extLst>
                  <a:ext uri="{FF2B5EF4-FFF2-40B4-BE49-F238E27FC236}">
                    <a16:creationId xmlns:a16="http://schemas.microsoft.com/office/drawing/2014/main" id="{7E4B5402-43EB-43FE-8001-92D84C0B38F3}"/>
                  </a:ext>
                </a:extLst>
              </p:cNvPr>
              <p:cNvPicPr/>
              <p:nvPr/>
            </p:nvPicPr>
            <p:blipFill>
              <a:blip r:embed="rId3"/>
              <a:stretch>
                <a:fillRect/>
              </a:stretch>
            </p:blipFill>
            <p:spPr>
              <a:xfrm>
                <a:off x="4652880" y="4148130"/>
                <a:ext cx="28440" cy="28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C1C61873-1CE3-49AF-A7C5-28300CF5968F}"/>
                  </a:ext>
                </a:extLst>
              </p14:cNvPr>
              <p14:cNvContentPartPr/>
              <p14:nvPr/>
            </p14:nvContentPartPr>
            <p14:xfrm>
              <a:off x="4667280" y="4019610"/>
              <a:ext cx="3558240" cy="181800"/>
            </p14:xfrm>
          </p:contentPart>
        </mc:Choice>
        <mc:Fallback xmlns="">
          <p:pic>
            <p:nvPicPr>
              <p:cNvPr id="15" name="Ink 14">
                <a:extLst>
                  <a:ext uri="{FF2B5EF4-FFF2-40B4-BE49-F238E27FC236}">
                    <a16:creationId xmlns:a16="http://schemas.microsoft.com/office/drawing/2014/main" id="{C1C61873-1CE3-49AF-A7C5-28300CF5968F}"/>
                  </a:ext>
                </a:extLst>
              </p:cNvPr>
              <p:cNvPicPr/>
              <p:nvPr/>
            </p:nvPicPr>
            <p:blipFill>
              <a:blip r:embed="rId12"/>
              <a:stretch>
                <a:fillRect/>
              </a:stretch>
            </p:blipFill>
            <p:spPr>
              <a:xfrm>
                <a:off x="4652880" y="4005181"/>
                <a:ext cx="3586320" cy="209936"/>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E99C3A54-1DAD-4799-B24A-1AF496157C0C}"/>
                  </a:ext>
                </a:extLst>
              </p14:cNvPr>
              <p14:cNvContentPartPr/>
              <p14:nvPr/>
            </p14:nvContentPartPr>
            <p14:xfrm>
              <a:off x="8220120" y="4028970"/>
              <a:ext cx="360" cy="228960"/>
            </p14:xfrm>
          </p:contentPart>
        </mc:Choice>
        <mc:Fallback xmlns="">
          <p:pic>
            <p:nvPicPr>
              <p:cNvPr id="17" name="Ink 16">
                <a:extLst>
                  <a:ext uri="{FF2B5EF4-FFF2-40B4-BE49-F238E27FC236}">
                    <a16:creationId xmlns:a16="http://schemas.microsoft.com/office/drawing/2014/main" id="{E99C3A54-1DAD-4799-B24A-1AF496157C0C}"/>
                  </a:ext>
                </a:extLst>
              </p:cNvPr>
              <p:cNvPicPr/>
              <p:nvPr/>
            </p:nvPicPr>
            <p:blipFill>
              <a:blip r:embed="rId14"/>
              <a:stretch>
                <a:fillRect/>
              </a:stretch>
            </p:blipFill>
            <p:spPr>
              <a:xfrm>
                <a:off x="8205720" y="4014570"/>
                <a:ext cx="28440" cy="2570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ECDA0211-EB25-4AD0-B37C-0C70F21A1A30}"/>
                  </a:ext>
                </a:extLst>
              </p14:cNvPr>
              <p14:cNvContentPartPr/>
              <p14:nvPr/>
            </p14:nvContentPartPr>
            <p14:xfrm>
              <a:off x="8124720" y="4143450"/>
              <a:ext cx="200520" cy="144000"/>
            </p14:xfrm>
          </p:contentPart>
        </mc:Choice>
        <mc:Fallback xmlns="">
          <p:pic>
            <p:nvPicPr>
              <p:cNvPr id="18" name="Ink 17">
                <a:extLst>
                  <a:ext uri="{FF2B5EF4-FFF2-40B4-BE49-F238E27FC236}">
                    <a16:creationId xmlns:a16="http://schemas.microsoft.com/office/drawing/2014/main" id="{ECDA0211-EB25-4AD0-B37C-0C70F21A1A30}"/>
                  </a:ext>
                </a:extLst>
              </p:cNvPr>
              <p:cNvPicPr/>
              <p:nvPr/>
            </p:nvPicPr>
            <p:blipFill>
              <a:blip r:embed="rId16"/>
              <a:stretch>
                <a:fillRect/>
              </a:stretch>
            </p:blipFill>
            <p:spPr>
              <a:xfrm>
                <a:off x="8110320" y="4129050"/>
                <a:ext cx="228600" cy="172080"/>
              </a:xfrm>
              <a:prstGeom prst="rect">
                <a:avLst/>
              </a:prstGeom>
            </p:spPr>
          </p:pic>
        </mc:Fallback>
      </mc:AlternateContent>
      <p:sp>
        <p:nvSpPr>
          <p:cNvPr id="19" name="Oval 18">
            <a:extLst>
              <a:ext uri="{FF2B5EF4-FFF2-40B4-BE49-F238E27FC236}">
                <a16:creationId xmlns:a16="http://schemas.microsoft.com/office/drawing/2014/main" id="{5AC1F114-511C-41E0-ABBC-D4DC10BDE7B4}"/>
              </a:ext>
            </a:extLst>
          </p:cNvPr>
          <p:cNvSpPr/>
          <p:nvPr/>
        </p:nvSpPr>
        <p:spPr>
          <a:xfrm>
            <a:off x="7267575" y="4902418"/>
            <a:ext cx="123825" cy="791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Oval 19">
            <a:extLst>
              <a:ext uri="{FF2B5EF4-FFF2-40B4-BE49-F238E27FC236}">
                <a16:creationId xmlns:a16="http://schemas.microsoft.com/office/drawing/2014/main" id="{77687578-AA2E-4DF7-A82A-31E0595EDD94}"/>
              </a:ext>
            </a:extLst>
          </p:cNvPr>
          <p:cNvSpPr/>
          <p:nvPr/>
        </p:nvSpPr>
        <p:spPr>
          <a:xfrm>
            <a:off x="7277099" y="5416768"/>
            <a:ext cx="123825" cy="791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948956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xfrm>
            <a:off x="1409700" y="286603"/>
            <a:ext cx="9496425" cy="1450757"/>
          </a:xfrm>
          <a:solidFill>
            <a:schemeClr val="accent2">
              <a:lumMod val="60000"/>
              <a:lumOff val="40000"/>
            </a:schemeClr>
          </a:solidFill>
          <a:ln>
            <a:noFill/>
          </a:ln>
          <a:effectLst>
            <a:glow rad="228600">
              <a:schemeClr val="accent3">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gn="ctr"/>
            <a:r>
              <a:rPr lang="en-US" b="1" u="sng" dirty="0">
                <a:effectLst>
                  <a:outerShdw blurRad="38100" dist="38100" dir="2700000" algn="tl">
                    <a:srgbClr val="000000">
                      <a:alpha val="43137"/>
                    </a:srgbClr>
                  </a:outerShdw>
                </a:effectLst>
              </a:rPr>
              <a:t>CHARGES INVOLVED IN INVESTING IN MUTUAL FUNDS</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581025" y="1905001"/>
            <a:ext cx="11144250" cy="3964092"/>
          </a:xfrm>
          <a:ln>
            <a:solidFill>
              <a:schemeClr val="accent3">
                <a:lumMod val="50000"/>
              </a:schemeClr>
            </a:solidFill>
          </a:ln>
          <a:effectLst>
            <a:glow rad="228600">
              <a:schemeClr val="accent5">
                <a:satMod val="175000"/>
                <a:alpha val="40000"/>
              </a:schemeClr>
            </a:glow>
          </a:effectLst>
        </p:spPr>
        <p:txBody>
          <a:bodyPr>
            <a:normAutofit fontScale="92500" lnSpcReduction="10000"/>
          </a:bodyPr>
          <a:lstStyle/>
          <a:p>
            <a:endParaRPr lang="en-US" sz="2800" dirty="0"/>
          </a:p>
          <a:p>
            <a:r>
              <a:rPr lang="en-US" sz="2800" b="1" dirty="0">
                <a:solidFill>
                  <a:srgbClr val="FF0000"/>
                </a:solidFill>
              </a:rPr>
              <a:t>1) </a:t>
            </a:r>
            <a:r>
              <a:rPr lang="en-US" sz="2800" b="1" u="sng" dirty="0">
                <a:solidFill>
                  <a:srgbClr val="FF0000"/>
                </a:solidFill>
              </a:rPr>
              <a:t>One Time Charges</a:t>
            </a:r>
            <a:r>
              <a:rPr lang="en-US" sz="2800" b="1" dirty="0">
                <a:solidFill>
                  <a:srgbClr val="FF0000"/>
                </a:solidFill>
              </a:rPr>
              <a:t> </a:t>
            </a:r>
            <a:r>
              <a:rPr lang="en-US" sz="2800" b="1" dirty="0"/>
              <a:t>            </a:t>
            </a:r>
            <a:r>
              <a:rPr lang="en-US" sz="2800" b="1" dirty="0">
                <a:solidFill>
                  <a:srgbClr val="00B0F0"/>
                </a:solidFill>
              </a:rPr>
              <a:t>2) </a:t>
            </a:r>
            <a:r>
              <a:rPr lang="en-US" sz="2800" b="1" u="sng" dirty="0">
                <a:solidFill>
                  <a:srgbClr val="00B0F0"/>
                </a:solidFill>
              </a:rPr>
              <a:t>Recurring Expenses / Fund Running Expenses</a:t>
            </a:r>
          </a:p>
          <a:p>
            <a:pPr marL="0" indent="0">
              <a:buNone/>
            </a:pPr>
            <a:endParaRPr lang="en-US" sz="2800" dirty="0"/>
          </a:p>
          <a:p>
            <a:pPr marL="0" indent="0">
              <a:buNone/>
            </a:pPr>
            <a:r>
              <a:rPr lang="en-US" sz="2800" dirty="0"/>
              <a:t> </a:t>
            </a:r>
            <a:r>
              <a:rPr lang="en-US" sz="2800" b="1" i="1" dirty="0">
                <a:solidFill>
                  <a:srgbClr val="00B050"/>
                </a:solidFill>
              </a:rPr>
              <a:t>a) Entry Load </a:t>
            </a:r>
          </a:p>
          <a:p>
            <a:r>
              <a:rPr lang="en-US" sz="2800" b="1" i="1" dirty="0">
                <a:solidFill>
                  <a:srgbClr val="002060"/>
                </a:solidFill>
              </a:rPr>
              <a:t>b) Exit Load</a:t>
            </a:r>
          </a:p>
          <a:p>
            <a:r>
              <a:rPr lang="en-US" sz="2800" b="1" dirty="0">
                <a:solidFill>
                  <a:srgbClr val="0070C0"/>
                </a:solidFill>
              </a:rPr>
              <a:t>c) Transaction Charge</a:t>
            </a:r>
          </a:p>
          <a:p>
            <a:r>
              <a:rPr lang="en-US" sz="2800" b="1" i="1" dirty="0">
                <a:solidFill>
                  <a:srgbClr val="C00000"/>
                </a:solidFill>
              </a:rPr>
              <a:t>d) Initial Issue Expenses</a:t>
            </a:r>
          </a:p>
        </p:txBody>
      </p:sp>
      <p:cxnSp>
        <p:nvCxnSpPr>
          <p:cNvPr id="5" name="Straight Connector 4">
            <a:extLst>
              <a:ext uri="{FF2B5EF4-FFF2-40B4-BE49-F238E27FC236}">
                <a16:creationId xmlns:a16="http://schemas.microsoft.com/office/drawing/2014/main" id="{649EA699-180D-4424-A4F7-D59D6DB30B22}"/>
              </a:ext>
            </a:extLst>
          </p:cNvPr>
          <p:cNvCxnSpPr>
            <a:cxnSpLocks/>
          </p:cNvCxnSpPr>
          <p:nvPr/>
        </p:nvCxnSpPr>
        <p:spPr>
          <a:xfrm>
            <a:off x="4286250" y="1737360"/>
            <a:ext cx="0" cy="4343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B700EE8-0F7D-4F14-B6CF-F31718F1A499}"/>
              </a:ext>
            </a:extLst>
          </p:cNvPr>
          <p:cNvCxnSpPr/>
          <p:nvPr/>
        </p:nvCxnSpPr>
        <p:spPr>
          <a:xfrm>
            <a:off x="1676400" y="2171700"/>
            <a:ext cx="5381625"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6E3D35B8-4074-429E-9A8B-5A3942E236C9}"/>
              </a:ext>
            </a:extLst>
          </p:cNvPr>
          <p:cNvCxnSpPr/>
          <p:nvPr/>
        </p:nvCxnSpPr>
        <p:spPr>
          <a:xfrm>
            <a:off x="1676400" y="2171700"/>
            <a:ext cx="0"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892E6E6-65AE-4ED6-80CF-BEF95956A372}"/>
              </a:ext>
            </a:extLst>
          </p:cNvPr>
          <p:cNvCxnSpPr/>
          <p:nvPr/>
        </p:nvCxnSpPr>
        <p:spPr>
          <a:xfrm>
            <a:off x="7058025" y="2171700"/>
            <a:ext cx="0"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Arrow: Down 11">
            <a:extLst>
              <a:ext uri="{FF2B5EF4-FFF2-40B4-BE49-F238E27FC236}">
                <a16:creationId xmlns:a16="http://schemas.microsoft.com/office/drawing/2014/main" id="{8D50EEE5-A176-44FF-B83E-F2F7FFADBB67}"/>
              </a:ext>
            </a:extLst>
          </p:cNvPr>
          <p:cNvSpPr/>
          <p:nvPr/>
        </p:nvSpPr>
        <p:spPr>
          <a:xfrm>
            <a:off x="1409700" y="2924175"/>
            <a:ext cx="400006" cy="723899"/>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528103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E6D4-76A0-45E0-B40C-92A8A9699D89}"/>
              </a:ext>
            </a:extLst>
          </p:cNvPr>
          <p:cNvSpPr>
            <a:spLocks noGrp="1"/>
          </p:cNvSpPr>
          <p:nvPr>
            <p:ph type="title"/>
          </p:nvPr>
        </p:nvSpPr>
        <p:spPr>
          <a:xfrm>
            <a:off x="1097280" y="238978"/>
            <a:ext cx="10058400" cy="1450757"/>
          </a:xfrm>
          <a:solidFill>
            <a:schemeClr val="accent2">
              <a:lumMod val="40000"/>
              <a:lumOff val="60000"/>
            </a:schemeClr>
          </a:solidFill>
          <a:ln>
            <a:solidFill>
              <a:srgbClr val="C00000"/>
            </a:solidFill>
          </a:ln>
          <a:effectLst>
            <a:glow rad="228600">
              <a:schemeClr val="accent6">
                <a:satMod val="175000"/>
                <a:alpha val="40000"/>
              </a:schemeClr>
            </a:glow>
          </a:effectLst>
        </p:spPr>
        <p:txBody>
          <a:bodyPr/>
          <a:lstStyle/>
          <a:p>
            <a:pPr algn="ctr"/>
            <a:r>
              <a:rPr lang="en-US" b="1" dirty="0">
                <a:solidFill>
                  <a:srgbClr val="FF0000"/>
                </a:solidFill>
              </a:rPr>
              <a:t>1) </a:t>
            </a:r>
            <a:r>
              <a:rPr lang="en-US" b="1" u="sng" dirty="0">
                <a:solidFill>
                  <a:srgbClr val="FF0000"/>
                </a:solidFill>
              </a:rPr>
              <a:t>ONE TIME CHARGES</a:t>
            </a:r>
            <a:br>
              <a:rPr lang="en-US" b="1" u="sng" dirty="0"/>
            </a:br>
            <a:r>
              <a:rPr lang="en-US" b="1" u="sng" dirty="0"/>
              <a:t>ENTRY LOAD &amp; EXIT LOAD</a:t>
            </a:r>
            <a:endParaRPr lang="en-IN" b="1" u="sng" dirty="0"/>
          </a:p>
        </p:txBody>
      </p:sp>
      <p:sp>
        <p:nvSpPr>
          <p:cNvPr id="3" name="Content Placeholder 2">
            <a:extLst>
              <a:ext uri="{FF2B5EF4-FFF2-40B4-BE49-F238E27FC236}">
                <a16:creationId xmlns:a16="http://schemas.microsoft.com/office/drawing/2014/main" id="{1F9D4EBD-4DA9-4571-BE6B-769D6CD6879A}"/>
              </a:ext>
            </a:extLst>
          </p:cNvPr>
          <p:cNvSpPr>
            <a:spLocks noGrp="1"/>
          </p:cNvSpPr>
          <p:nvPr>
            <p:ph idx="1"/>
          </p:nvPr>
        </p:nvSpPr>
        <p:spPr>
          <a:xfrm>
            <a:off x="1097280" y="2108202"/>
            <a:ext cx="10058400" cy="3930648"/>
          </a:xfrm>
          <a:ln>
            <a:solidFill>
              <a:srgbClr val="002060"/>
            </a:solidFill>
          </a:ln>
          <a:effectLst>
            <a:glow rad="228600">
              <a:schemeClr val="accent4">
                <a:satMod val="175000"/>
                <a:alpha val="40000"/>
              </a:schemeClr>
            </a:glow>
            <a:outerShdw blurRad="50800" dist="38100" algn="l" rotWithShape="0">
              <a:prstClr val="black">
                <a:alpha val="40000"/>
              </a:prstClr>
            </a:outerShdw>
          </a:effectLst>
        </p:spPr>
        <p:txBody>
          <a:bodyPr>
            <a:noAutofit/>
          </a:bodyPr>
          <a:lstStyle/>
          <a:p>
            <a:pPr marL="0" indent="0">
              <a:buNone/>
            </a:pPr>
            <a:r>
              <a:rPr lang="en-US" sz="2800" b="1" dirty="0">
                <a:solidFill>
                  <a:srgbClr val="FF0000"/>
                </a:solidFill>
              </a:rPr>
              <a:t>a)  </a:t>
            </a:r>
            <a:r>
              <a:rPr lang="en-US" sz="2800" b="1" i="1" u="sng" dirty="0">
                <a:solidFill>
                  <a:srgbClr val="FF0000"/>
                </a:solidFill>
              </a:rPr>
              <a:t>ENTRY LOAD</a:t>
            </a:r>
            <a:r>
              <a:rPr lang="en-US" sz="2800" dirty="0"/>
              <a:t>:  </a:t>
            </a:r>
            <a:r>
              <a:rPr lang="en-US" sz="2800" b="1" i="1" dirty="0">
                <a:solidFill>
                  <a:schemeClr val="accent1">
                    <a:lumMod val="50000"/>
                  </a:schemeClr>
                </a:solidFill>
              </a:rPr>
              <a:t>When an Investor </a:t>
            </a:r>
            <a:r>
              <a:rPr lang="en-US" sz="2800" b="1" i="1" dirty="0">
                <a:solidFill>
                  <a:srgbClr val="0070C0"/>
                </a:solidFill>
              </a:rPr>
              <a:t>joins the Mutual Fund as an investor</a:t>
            </a:r>
            <a:r>
              <a:rPr lang="en-US" sz="2800" b="1" i="1" dirty="0">
                <a:solidFill>
                  <a:schemeClr val="accent1">
                    <a:lumMod val="50000"/>
                  </a:schemeClr>
                </a:solidFill>
              </a:rPr>
              <a:t>, They pay a certain Amount of Fee which is known as Entry Load( at the time of Buying).</a:t>
            </a:r>
          </a:p>
          <a:p>
            <a:pPr>
              <a:buFont typeface="Wingdings" panose="05000000000000000000" pitchFamily="2" charset="2"/>
              <a:buChar char="v"/>
            </a:pPr>
            <a:endParaRPr lang="en-US" sz="2800" dirty="0"/>
          </a:p>
          <a:p>
            <a:pPr marL="0" indent="0">
              <a:buNone/>
            </a:pPr>
            <a:r>
              <a:rPr lang="en-US" sz="2800" b="1" i="1" dirty="0">
                <a:solidFill>
                  <a:schemeClr val="accent3">
                    <a:lumMod val="50000"/>
                  </a:schemeClr>
                </a:solidFill>
              </a:rPr>
              <a:t>b)  </a:t>
            </a:r>
            <a:r>
              <a:rPr lang="en-US" sz="2800" b="1" i="1" u="sng" dirty="0">
                <a:solidFill>
                  <a:schemeClr val="accent3">
                    <a:lumMod val="50000"/>
                  </a:schemeClr>
                </a:solidFill>
              </a:rPr>
              <a:t>EXIT LOAD</a:t>
            </a:r>
            <a:r>
              <a:rPr lang="en-US" sz="2800" dirty="0"/>
              <a:t>:  </a:t>
            </a:r>
            <a:r>
              <a:rPr lang="en-US" sz="2800" b="1" i="1" dirty="0">
                <a:solidFill>
                  <a:srgbClr val="00B050"/>
                </a:solidFill>
              </a:rPr>
              <a:t>Exit Load is charged when an </a:t>
            </a:r>
            <a:r>
              <a:rPr lang="en-US" sz="2800" b="1" i="1" dirty="0">
                <a:solidFill>
                  <a:srgbClr val="C00000"/>
                </a:solidFill>
              </a:rPr>
              <a:t>Investor Exit the Mutual Fund</a:t>
            </a:r>
            <a:r>
              <a:rPr lang="en-US" sz="2800" b="1" i="1" dirty="0">
                <a:solidFill>
                  <a:srgbClr val="00B050"/>
                </a:solidFill>
              </a:rPr>
              <a:t> scheme before the Stipulated Period.</a:t>
            </a:r>
          </a:p>
          <a:p>
            <a:pPr>
              <a:buFont typeface="Wingdings" panose="05000000000000000000" pitchFamily="2" charset="2"/>
              <a:buChar char="ü"/>
            </a:pPr>
            <a:r>
              <a:rPr lang="en-US" sz="2800" dirty="0"/>
              <a:t> </a:t>
            </a:r>
            <a:r>
              <a:rPr lang="en-US" sz="2800" b="1" i="1" u="sng" dirty="0">
                <a:solidFill>
                  <a:srgbClr val="7030A0"/>
                </a:solidFill>
              </a:rPr>
              <a:t>The Rate of Exit Load Varies From scheme to scheme.</a:t>
            </a:r>
          </a:p>
          <a:p>
            <a:pPr>
              <a:buFont typeface="Wingdings" panose="05000000000000000000" pitchFamily="2" charset="2"/>
              <a:buChar char="ü"/>
            </a:pPr>
            <a:endParaRPr lang="en-IN" sz="2800" dirty="0"/>
          </a:p>
        </p:txBody>
      </p:sp>
    </p:spTree>
    <p:extLst>
      <p:ext uri="{BB962C8B-B14F-4D97-AF65-F5344CB8AC3E}">
        <p14:creationId xmlns:p14="http://schemas.microsoft.com/office/powerpoint/2010/main" val="25929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52DA4-24F7-400D-AD5E-F95C855D3995}"/>
              </a:ext>
            </a:extLst>
          </p:cNvPr>
          <p:cNvSpPr>
            <a:spLocks noGrp="1"/>
          </p:cNvSpPr>
          <p:nvPr>
            <p:ph type="title"/>
          </p:nvPr>
        </p:nvSpPr>
        <p:spPr>
          <a:xfrm>
            <a:off x="1066800" y="95251"/>
            <a:ext cx="10058400" cy="1803182"/>
          </a:xfrm>
          <a:solidFill>
            <a:schemeClr val="accent2"/>
          </a:solidFill>
        </p:spPr>
        <p:txBody>
          <a:bodyPr>
            <a:normAutofit fontScale="90000"/>
          </a:bodyPr>
          <a:lstStyle/>
          <a:p>
            <a:r>
              <a:rPr lang="en-US" dirty="0"/>
              <a:t>CLASSIFICATION OF MUTUAL FUND/TYPES OF MUTUAL FUND PRODUCTS</a:t>
            </a:r>
            <a:endParaRPr lang="en-IN" dirty="0"/>
          </a:p>
        </p:txBody>
      </p:sp>
      <p:sp>
        <p:nvSpPr>
          <p:cNvPr id="3" name="Content Placeholder 2">
            <a:extLst>
              <a:ext uri="{FF2B5EF4-FFF2-40B4-BE49-F238E27FC236}">
                <a16:creationId xmlns:a16="http://schemas.microsoft.com/office/drawing/2014/main" id="{E2969097-17C9-4410-89F3-2C3C3C9993ED}"/>
              </a:ext>
            </a:extLst>
          </p:cNvPr>
          <p:cNvSpPr>
            <a:spLocks noGrp="1"/>
          </p:cNvSpPr>
          <p:nvPr>
            <p:ph idx="1"/>
          </p:nvPr>
        </p:nvSpPr>
        <p:spPr>
          <a:xfrm>
            <a:off x="152399" y="1907957"/>
            <a:ext cx="11858625" cy="4511893"/>
          </a:xfrm>
          <a:solidFill>
            <a:schemeClr val="tx1">
              <a:lumMod val="95000"/>
              <a:lumOff val="5000"/>
            </a:schemeClr>
          </a:solidFill>
          <a:ln>
            <a:solidFill>
              <a:schemeClr val="accent1">
                <a:lumMod val="20000"/>
                <a:lumOff val="80000"/>
              </a:schemeClr>
            </a:solidFill>
          </a:ln>
          <a:effectLst>
            <a:outerShdw blurRad="50800" dist="38100" dir="13500000" algn="br" rotWithShape="0">
              <a:prstClr val="black">
                <a:alpha val="40000"/>
              </a:prstClr>
            </a:outerShdw>
          </a:effectLst>
        </p:spPr>
        <p:txBody>
          <a:bodyPr>
            <a:normAutofit/>
          </a:bodyPr>
          <a:lstStyle/>
          <a:p>
            <a:pPr>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0" indent="0">
              <a:buNone/>
            </a:pPr>
            <a:r>
              <a:rPr lang="en-US" sz="2000" b="1" i="1" dirty="0">
                <a:solidFill>
                  <a:srgbClr val="FF0000"/>
                </a:solidFill>
                <a:latin typeface="Times New Roman" panose="02020603050405020304" pitchFamily="18" charset="0"/>
                <a:cs typeface="Times New Roman" panose="02020603050405020304" pitchFamily="18" charset="0"/>
              </a:rPr>
              <a:t>A) FUNCTIONAL / OPERATIONAL			C) GEOGRAPHICALLY</a:t>
            </a:r>
          </a:p>
          <a:p>
            <a:pPr marL="0" indent="0">
              <a:buNone/>
            </a:pPr>
            <a:endParaRPr lang="en-US" sz="2000" b="1" i="1" dirty="0">
              <a:solidFill>
                <a:srgbClr val="FF0000"/>
              </a:solidFill>
              <a:latin typeface="Times New Roman" panose="02020603050405020304" pitchFamily="18" charset="0"/>
              <a:cs typeface="Times New Roman" panose="02020603050405020304" pitchFamily="18" charset="0"/>
            </a:endParaRPr>
          </a:p>
          <a:p>
            <a:pPr marL="0" indent="0">
              <a:buNone/>
            </a:pPr>
            <a:r>
              <a:rPr lang="en-US" sz="2000" b="1" i="1" dirty="0">
                <a:solidFill>
                  <a:srgbClr val="FF0000"/>
                </a:solidFill>
                <a:latin typeface="Times New Roman" panose="02020603050405020304" pitchFamily="18" charset="0"/>
                <a:cs typeface="Times New Roman" panose="02020603050405020304" pitchFamily="18" charset="0"/>
              </a:rPr>
              <a:t>			        B) PORTFOLIO</a:t>
            </a:r>
            <a:r>
              <a:rPr lang="en-US" sz="1500" b="1" i="1" dirty="0">
                <a:solidFill>
                  <a:srgbClr val="FF0000"/>
                </a:solidFill>
                <a:latin typeface="Times New Roman" panose="02020603050405020304" pitchFamily="18" charset="0"/>
                <a:cs typeface="Times New Roman" panose="02020603050405020304" pitchFamily="18" charset="0"/>
              </a:rPr>
              <a:t> 					    </a:t>
            </a:r>
            <a:r>
              <a:rPr lang="en-US" sz="2000" b="1" i="1" dirty="0">
                <a:solidFill>
                  <a:srgbClr val="FF0000"/>
                </a:solidFill>
                <a:latin typeface="Times New Roman" panose="02020603050405020304" pitchFamily="18" charset="0"/>
                <a:cs typeface="Times New Roman" panose="02020603050405020304" pitchFamily="18" charset="0"/>
              </a:rPr>
              <a:t>D) MISCELLANEOUS</a:t>
            </a:r>
            <a:endParaRPr lang="en-IN" sz="1500" b="1" i="1" dirty="0">
              <a:solidFill>
                <a:srgbClr val="FF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E1F34639-EE30-450E-BC26-FBE04C478AFF}"/>
                  </a:ext>
                </a:extLst>
              </p14:cNvPr>
              <p14:cNvContentPartPr/>
              <p14:nvPr/>
            </p14:nvContentPartPr>
            <p14:xfrm>
              <a:off x="914640" y="1923750"/>
              <a:ext cx="4924800" cy="1000440"/>
            </p14:xfrm>
          </p:contentPart>
        </mc:Choice>
        <mc:Fallback xmlns="">
          <p:pic>
            <p:nvPicPr>
              <p:cNvPr id="5" name="Ink 4">
                <a:extLst>
                  <a:ext uri="{FF2B5EF4-FFF2-40B4-BE49-F238E27FC236}">
                    <a16:creationId xmlns:a16="http://schemas.microsoft.com/office/drawing/2014/main" id="{E1F34639-EE30-450E-BC26-FBE04C478AFF}"/>
                  </a:ext>
                </a:extLst>
              </p:cNvPr>
              <p:cNvPicPr/>
              <p:nvPr/>
            </p:nvPicPr>
            <p:blipFill>
              <a:blip r:embed="rId3"/>
              <a:stretch>
                <a:fillRect/>
              </a:stretch>
            </p:blipFill>
            <p:spPr>
              <a:xfrm>
                <a:off x="895560" y="1904670"/>
                <a:ext cx="4962600" cy="10382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060364BA-8341-4A36-B67F-BABF3E1CBA20}"/>
                  </a:ext>
                </a:extLst>
              </p14:cNvPr>
              <p14:cNvContentPartPr/>
              <p14:nvPr/>
            </p14:nvContentPartPr>
            <p14:xfrm>
              <a:off x="723840" y="2771910"/>
              <a:ext cx="381600" cy="193680"/>
            </p14:xfrm>
          </p:contentPart>
        </mc:Choice>
        <mc:Fallback xmlns="">
          <p:pic>
            <p:nvPicPr>
              <p:cNvPr id="6" name="Ink 5">
                <a:extLst>
                  <a:ext uri="{FF2B5EF4-FFF2-40B4-BE49-F238E27FC236}">
                    <a16:creationId xmlns:a16="http://schemas.microsoft.com/office/drawing/2014/main" id="{060364BA-8341-4A36-B67F-BABF3E1CBA20}"/>
                  </a:ext>
                </a:extLst>
              </p:cNvPr>
              <p:cNvPicPr/>
              <p:nvPr/>
            </p:nvPicPr>
            <p:blipFill>
              <a:blip r:embed="rId5"/>
              <a:stretch>
                <a:fillRect/>
              </a:stretch>
            </p:blipFill>
            <p:spPr>
              <a:xfrm>
                <a:off x="704760" y="2752830"/>
                <a:ext cx="419400" cy="2314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8" name="Ink 17">
                <a:extLst>
                  <a:ext uri="{FF2B5EF4-FFF2-40B4-BE49-F238E27FC236}">
                    <a16:creationId xmlns:a16="http://schemas.microsoft.com/office/drawing/2014/main" id="{A0733D84-8830-409F-B69D-5151A6158B92}"/>
                  </a:ext>
                </a:extLst>
              </p14:cNvPr>
              <p14:cNvContentPartPr/>
              <p14:nvPr/>
            </p14:nvContentPartPr>
            <p14:xfrm>
              <a:off x="4333920" y="2419470"/>
              <a:ext cx="86040" cy="700560"/>
            </p14:xfrm>
          </p:contentPart>
        </mc:Choice>
        <mc:Fallback xmlns="">
          <p:pic>
            <p:nvPicPr>
              <p:cNvPr id="18" name="Ink 17">
                <a:extLst>
                  <a:ext uri="{FF2B5EF4-FFF2-40B4-BE49-F238E27FC236}">
                    <a16:creationId xmlns:a16="http://schemas.microsoft.com/office/drawing/2014/main" id="{A0733D84-8830-409F-B69D-5151A6158B92}"/>
                  </a:ext>
                </a:extLst>
              </p:cNvPr>
              <p:cNvPicPr/>
              <p:nvPr/>
            </p:nvPicPr>
            <p:blipFill>
              <a:blip r:embed="rId7"/>
              <a:stretch>
                <a:fillRect/>
              </a:stretch>
            </p:blipFill>
            <p:spPr>
              <a:xfrm>
                <a:off x="4314840" y="2400390"/>
                <a:ext cx="123840" cy="738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205D2921-951A-469B-A901-B6C22350F643}"/>
                  </a:ext>
                </a:extLst>
              </p14:cNvPr>
              <p14:cNvContentPartPr/>
              <p14:nvPr/>
            </p14:nvContentPartPr>
            <p14:xfrm>
              <a:off x="5772120" y="2142990"/>
              <a:ext cx="5272560" cy="228960"/>
            </p14:xfrm>
          </p:contentPart>
        </mc:Choice>
        <mc:Fallback xmlns="">
          <p:pic>
            <p:nvPicPr>
              <p:cNvPr id="15" name="Ink 14">
                <a:extLst>
                  <a:ext uri="{FF2B5EF4-FFF2-40B4-BE49-F238E27FC236}">
                    <a16:creationId xmlns:a16="http://schemas.microsoft.com/office/drawing/2014/main" id="{205D2921-951A-469B-A901-B6C22350F643}"/>
                  </a:ext>
                </a:extLst>
              </p:cNvPr>
              <p:cNvPicPr/>
              <p:nvPr/>
            </p:nvPicPr>
            <p:blipFill>
              <a:blip r:embed="rId9"/>
              <a:stretch>
                <a:fillRect/>
              </a:stretch>
            </p:blipFill>
            <p:spPr>
              <a:xfrm>
                <a:off x="5753040" y="2123910"/>
                <a:ext cx="531036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2" name="Ink 21">
                <a:extLst>
                  <a:ext uri="{FF2B5EF4-FFF2-40B4-BE49-F238E27FC236}">
                    <a16:creationId xmlns:a16="http://schemas.microsoft.com/office/drawing/2014/main" id="{96C6F372-7DEC-4FC6-8BF9-2945D7A8B221}"/>
                  </a:ext>
                </a:extLst>
              </p14:cNvPr>
              <p14:cNvContentPartPr/>
              <p14:nvPr/>
            </p14:nvContentPartPr>
            <p14:xfrm>
              <a:off x="7558080" y="2296233"/>
              <a:ext cx="66960" cy="691200"/>
            </p14:xfrm>
          </p:contentPart>
        </mc:Choice>
        <mc:Fallback xmlns="">
          <p:pic>
            <p:nvPicPr>
              <p:cNvPr id="22" name="Ink 21">
                <a:extLst>
                  <a:ext uri="{FF2B5EF4-FFF2-40B4-BE49-F238E27FC236}">
                    <a16:creationId xmlns:a16="http://schemas.microsoft.com/office/drawing/2014/main" id="{96C6F372-7DEC-4FC6-8BF9-2945D7A8B221}"/>
                  </a:ext>
                </a:extLst>
              </p:cNvPr>
              <p:cNvPicPr/>
              <p:nvPr/>
            </p:nvPicPr>
            <p:blipFill>
              <a:blip r:embed="rId11"/>
              <a:stretch>
                <a:fillRect/>
              </a:stretch>
            </p:blipFill>
            <p:spPr>
              <a:xfrm>
                <a:off x="7539000" y="2277153"/>
                <a:ext cx="104760" cy="729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B064E287-007D-46A4-BB52-9AA01F2947E8}"/>
                  </a:ext>
                </a:extLst>
              </p14:cNvPr>
              <p14:cNvContentPartPr/>
              <p14:nvPr/>
            </p14:nvContentPartPr>
            <p14:xfrm>
              <a:off x="11058360" y="2247750"/>
              <a:ext cx="57600" cy="462600"/>
            </p14:xfrm>
          </p:contentPart>
        </mc:Choice>
        <mc:Fallback xmlns="">
          <p:pic>
            <p:nvPicPr>
              <p:cNvPr id="23" name="Ink 22">
                <a:extLst>
                  <a:ext uri="{FF2B5EF4-FFF2-40B4-BE49-F238E27FC236}">
                    <a16:creationId xmlns:a16="http://schemas.microsoft.com/office/drawing/2014/main" id="{B064E287-007D-46A4-BB52-9AA01F2947E8}"/>
                  </a:ext>
                </a:extLst>
              </p:cNvPr>
              <p:cNvPicPr/>
              <p:nvPr/>
            </p:nvPicPr>
            <p:blipFill>
              <a:blip r:embed="rId13"/>
              <a:stretch>
                <a:fillRect/>
              </a:stretch>
            </p:blipFill>
            <p:spPr>
              <a:xfrm>
                <a:off x="11039280" y="2228670"/>
                <a:ext cx="95400" cy="5004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9" name="Ink 18">
                <a:extLst>
                  <a:ext uri="{FF2B5EF4-FFF2-40B4-BE49-F238E27FC236}">
                    <a16:creationId xmlns:a16="http://schemas.microsoft.com/office/drawing/2014/main" id="{1E3587A8-2FA2-421E-8A31-9CE5A9E23489}"/>
                  </a:ext>
                </a:extLst>
              </p14:cNvPr>
              <p14:cNvContentPartPr/>
              <p14:nvPr/>
            </p14:nvContentPartPr>
            <p14:xfrm>
              <a:off x="4391160" y="3038310"/>
              <a:ext cx="62640" cy="791280"/>
            </p14:xfrm>
          </p:contentPart>
        </mc:Choice>
        <mc:Fallback xmlns="">
          <p:pic>
            <p:nvPicPr>
              <p:cNvPr id="19" name="Ink 18">
                <a:extLst>
                  <a:ext uri="{FF2B5EF4-FFF2-40B4-BE49-F238E27FC236}">
                    <a16:creationId xmlns:a16="http://schemas.microsoft.com/office/drawing/2014/main" id="{1E3587A8-2FA2-421E-8A31-9CE5A9E23489}"/>
                  </a:ext>
                </a:extLst>
              </p:cNvPr>
              <p:cNvPicPr/>
              <p:nvPr/>
            </p:nvPicPr>
            <p:blipFill>
              <a:blip r:embed="rId15"/>
              <a:stretch>
                <a:fillRect/>
              </a:stretch>
            </p:blipFill>
            <p:spPr>
              <a:xfrm>
                <a:off x="4372080" y="3019230"/>
                <a:ext cx="100440" cy="8290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0" name="Ink 19">
                <a:extLst>
                  <a:ext uri="{FF2B5EF4-FFF2-40B4-BE49-F238E27FC236}">
                    <a16:creationId xmlns:a16="http://schemas.microsoft.com/office/drawing/2014/main" id="{C2B41AB7-E5D5-4EAA-9EA1-043E41250750}"/>
                  </a:ext>
                </a:extLst>
              </p14:cNvPr>
              <p14:cNvContentPartPr/>
              <p14:nvPr/>
            </p14:nvContentPartPr>
            <p14:xfrm>
              <a:off x="4257600" y="3505230"/>
              <a:ext cx="381600" cy="343080"/>
            </p14:xfrm>
          </p:contentPart>
        </mc:Choice>
        <mc:Fallback xmlns="">
          <p:pic>
            <p:nvPicPr>
              <p:cNvPr id="20" name="Ink 19">
                <a:extLst>
                  <a:ext uri="{FF2B5EF4-FFF2-40B4-BE49-F238E27FC236}">
                    <a16:creationId xmlns:a16="http://schemas.microsoft.com/office/drawing/2014/main" id="{C2B41AB7-E5D5-4EAA-9EA1-043E41250750}"/>
                  </a:ext>
                </a:extLst>
              </p:cNvPr>
              <p:cNvPicPr/>
              <p:nvPr/>
            </p:nvPicPr>
            <p:blipFill>
              <a:blip r:embed="rId17"/>
              <a:stretch>
                <a:fillRect/>
              </a:stretch>
            </p:blipFill>
            <p:spPr>
              <a:xfrm>
                <a:off x="4238520" y="3486150"/>
                <a:ext cx="419400" cy="380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0" name="Ink 29">
                <a:extLst>
                  <a:ext uri="{FF2B5EF4-FFF2-40B4-BE49-F238E27FC236}">
                    <a16:creationId xmlns:a16="http://schemas.microsoft.com/office/drawing/2014/main" id="{21C6D603-CCAC-4822-B313-F8C66760330F}"/>
                  </a:ext>
                </a:extLst>
              </p14:cNvPr>
              <p14:cNvContentPartPr/>
              <p14:nvPr/>
            </p14:nvContentPartPr>
            <p14:xfrm>
              <a:off x="7467540" y="2769750"/>
              <a:ext cx="309960" cy="243720"/>
            </p14:xfrm>
          </p:contentPart>
        </mc:Choice>
        <mc:Fallback xmlns="">
          <p:pic>
            <p:nvPicPr>
              <p:cNvPr id="30" name="Ink 29">
                <a:extLst>
                  <a:ext uri="{FF2B5EF4-FFF2-40B4-BE49-F238E27FC236}">
                    <a16:creationId xmlns:a16="http://schemas.microsoft.com/office/drawing/2014/main" id="{21C6D603-CCAC-4822-B313-F8C66760330F}"/>
                  </a:ext>
                </a:extLst>
              </p:cNvPr>
              <p:cNvPicPr/>
              <p:nvPr/>
            </p:nvPicPr>
            <p:blipFill>
              <a:blip r:embed="rId19"/>
              <a:stretch>
                <a:fillRect/>
              </a:stretch>
            </p:blipFill>
            <p:spPr>
              <a:xfrm>
                <a:off x="7448460" y="2751030"/>
                <a:ext cx="347760" cy="2815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5" name="Ink 24">
                <a:extLst>
                  <a:ext uri="{FF2B5EF4-FFF2-40B4-BE49-F238E27FC236}">
                    <a16:creationId xmlns:a16="http://schemas.microsoft.com/office/drawing/2014/main" id="{44201337-2492-46C7-807B-6FE868C63635}"/>
                  </a:ext>
                </a:extLst>
              </p14:cNvPr>
              <p14:cNvContentPartPr/>
              <p14:nvPr/>
            </p14:nvContentPartPr>
            <p14:xfrm>
              <a:off x="11101200" y="2676510"/>
              <a:ext cx="72000" cy="1059480"/>
            </p14:xfrm>
          </p:contentPart>
        </mc:Choice>
        <mc:Fallback xmlns="">
          <p:pic>
            <p:nvPicPr>
              <p:cNvPr id="25" name="Ink 24">
                <a:extLst>
                  <a:ext uri="{FF2B5EF4-FFF2-40B4-BE49-F238E27FC236}">
                    <a16:creationId xmlns:a16="http://schemas.microsoft.com/office/drawing/2014/main" id="{44201337-2492-46C7-807B-6FE868C63635}"/>
                  </a:ext>
                </a:extLst>
              </p:cNvPr>
              <p:cNvPicPr/>
              <p:nvPr/>
            </p:nvPicPr>
            <p:blipFill>
              <a:blip r:embed="rId21"/>
              <a:stretch>
                <a:fillRect/>
              </a:stretch>
            </p:blipFill>
            <p:spPr>
              <a:xfrm>
                <a:off x="11082120" y="2657430"/>
                <a:ext cx="109800" cy="10972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2" name="Ink 31">
                <a:extLst>
                  <a:ext uri="{FF2B5EF4-FFF2-40B4-BE49-F238E27FC236}">
                    <a16:creationId xmlns:a16="http://schemas.microsoft.com/office/drawing/2014/main" id="{80EE8D60-9272-4BE6-805D-A50C08982F05}"/>
                  </a:ext>
                </a:extLst>
              </p14:cNvPr>
              <p14:cNvContentPartPr/>
              <p14:nvPr/>
            </p14:nvContentPartPr>
            <p14:xfrm>
              <a:off x="10839480" y="3442950"/>
              <a:ext cx="398880" cy="357840"/>
            </p14:xfrm>
          </p:contentPart>
        </mc:Choice>
        <mc:Fallback xmlns="">
          <p:pic>
            <p:nvPicPr>
              <p:cNvPr id="32" name="Ink 31">
                <a:extLst>
                  <a:ext uri="{FF2B5EF4-FFF2-40B4-BE49-F238E27FC236}">
                    <a16:creationId xmlns:a16="http://schemas.microsoft.com/office/drawing/2014/main" id="{80EE8D60-9272-4BE6-805D-A50C08982F05}"/>
                  </a:ext>
                </a:extLst>
              </p:cNvPr>
              <p:cNvPicPr/>
              <p:nvPr/>
            </p:nvPicPr>
            <p:blipFill>
              <a:blip r:embed="rId23"/>
              <a:stretch>
                <a:fillRect/>
              </a:stretch>
            </p:blipFill>
            <p:spPr>
              <a:xfrm>
                <a:off x="10820400" y="3423870"/>
                <a:ext cx="436680" cy="395640"/>
              </a:xfrm>
              <a:prstGeom prst="rect">
                <a:avLst/>
              </a:prstGeom>
            </p:spPr>
          </p:pic>
        </mc:Fallback>
      </mc:AlternateContent>
    </p:spTree>
    <p:extLst>
      <p:ext uri="{BB962C8B-B14F-4D97-AF65-F5344CB8AC3E}">
        <p14:creationId xmlns:p14="http://schemas.microsoft.com/office/powerpoint/2010/main" val="1210501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solidFill>
            <a:schemeClr val="accent3">
              <a:lumMod val="60000"/>
              <a:lumOff val="40000"/>
            </a:schemeClr>
          </a:solidFill>
          <a:ln>
            <a:solidFill>
              <a:schemeClr val="accent1">
                <a:lumMod val="50000"/>
              </a:schemeClr>
            </a:solidFill>
          </a:ln>
          <a:effectLst>
            <a:glow rad="228600">
              <a:schemeClr val="accent5">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w="114300" prst="artDeco"/>
          </a:sp3d>
        </p:spPr>
        <p:txBody>
          <a:bodyPr/>
          <a:lstStyle/>
          <a:p>
            <a:pPr algn="ctr"/>
            <a:r>
              <a:rPr lang="en-US" b="1" u="sng" dirty="0"/>
              <a:t>TRANSACTION CHARGES &amp; INITIAL ISSUE EXPENSES</a:t>
            </a:r>
            <a:endParaRPr lang="en-IN" b="1" u="sng" dirty="0"/>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400049" y="2108201"/>
            <a:ext cx="11306175" cy="4159249"/>
          </a:xfrm>
          <a:ln>
            <a:solidFill>
              <a:srgbClr val="FFC000"/>
            </a:solidFill>
          </a:ln>
          <a:effectLst>
            <a:glow rad="228600">
              <a:schemeClr val="accent2">
                <a:satMod val="175000"/>
                <a:alpha val="40000"/>
              </a:schemeClr>
            </a:glow>
          </a:effectLst>
        </p:spPr>
        <p:txBody>
          <a:bodyPr>
            <a:noAutofit/>
          </a:bodyPr>
          <a:lstStyle/>
          <a:p>
            <a:r>
              <a:rPr lang="en-US" sz="2800" b="1" dirty="0">
                <a:solidFill>
                  <a:srgbClr val="0070C0"/>
                </a:solidFill>
              </a:rPr>
              <a:t>c)  </a:t>
            </a:r>
            <a:r>
              <a:rPr lang="en-US" sz="2800" b="1" u="sng" dirty="0">
                <a:solidFill>
                  <a:srgbClr val="0070C0"/>
                </a:solidFill>
              </a:rPr>
              <a:t>Transaction Charge</a:t>
            </a:r>
            <a:r>
              <a:rPr lang="en-US" sz="2800" b="1" dirty="0">
                <a:solidFill>
                  <a:srgbClr val="0070C0"/>
                </a:solidFill>
              </a:rPr>
              <a:t>:- </a:t>
            </a:r>
            <a:r>
              <a:rPr lang="en-US" sz="2400" dirty="0"/>
              <a:t>SEBI has allowed AMCs to collect a nominal amount as a One-time Transaction Fee. It ruled that for First time Investor, </a:t>
            </a:r>
            <a:r>
              <a:rPr lang="en-US" sz="2400" b="1" i="1" u="sng" dirty="0">
                <a:solidFill>
                  <a:srgbClr val="00B050"/>
                </a:solidFill>
              </a:rPr>
              <a:t>AMCs can collect ₹ 150 as a Fee if the Investment is more than ₹ 10000</a:t>
            </a:r>
            <a:r>
              <a:rPr lang="en-US" sz="2400" dirty="0"/>
              <a:t> while the fee for an existing Investor would be ₹ 100; No Fee can be charged for any amount less than ₹ 10000.</a:t>
            </a:r>
          </a:p>
          <a:p>
            <a:pPr marL="155448" lvl="1" indent="0">
              <a:buNone/>
            </a:pPr>
            <a:r>
              <a:rPr lang="en-US" sz="2400" dirty="0"/>
              <a:t>		In the case of Systematic Investment Plans (SIPs), where the Total Commitment towards the SIP is more than ₹ 10000, a Transaction charge of ₹ 100 will be levied payable in four equal instalments starting from the second to fifth instalment.</a:t>
            </a:r>
          </a:p>
          <a:p>
            <a:pPr marL="155448" lvl="1" indent="0">
              <a:buNone/>
            </a:pPr>
            <a:r>
              <a:rPr lang="en-US" sz="2800" b="1" dirty="0">
                <a:solidFill>
                  <a:srgbClr val="C00000"/>
                </a:solidFill>
              </a:rPr>
              <a:t>d)  </a:t>
            </a:r>
            <a:r>
              <a:rPr lang="en-US" sz="2800" b="1" u="sng" dirty="0">
                <a:solidFill>
                  <a:srgbClr val="C00000"/>
                </a:solidFill>
              </a:rPr>
              <a:t>Initial Issue Expenses</a:t>
            </a:r>
            <a:r>
              <a:rPr lang="en-US" sz="2800" b="1" dirty="0">
                <a:solidFill>
                  <a:srgbClr val="C00000"/>
                </a:solidFill>
              </a:rPr>
              <a:t>:- </a:t>
            </a:r>
            <a:r>
              <a:rPr lang="en-US" sz="2400" dirty="0"/>
              <a:t>These are One Time Expenses that come up when </a:t>
            </a:r>
            <a:r>
              <a:rPr lang="en-US" sz="2400" b="1" i="1" u="sng" dirty="0">
                <a:solidFill>
                  <a:srgbClr val="00B0F0"/>
                </a:solidFill>
              </a:rPr>
              <a:t>scheme is offered for First time</a:t>
            </a:r>
            <a:r>
              <a:rPr lang="en-US" sz="2400" dirty="0"/>
              <a:t> </a:t>
            </a:r>
            <a:r>
              <a:rPr lang="en-US" sz="2400" b="1" u="sng" dirty="0">
                <a:solidFill>
                  <a:srgbClr val="FF0000"/>
                </a:solidFill>
                <a:effectLst>
                  <a:outerShdw blurRad="38100" dist="38100" dir="2700000" algn="tl">
                    <a:srgbClr val="000000">
                      <a:alpha val="43137"/>
                    </a:srgbClr>
                  </a:outerShdw>
                </a:effectLst>
              </a:rPr>
              <a:t>(New Fund Offer)</a:t>
            </a:r>
            <a:r>
              <a:rPr lang="en-US" sz="2400" dirty="0"/>
              <a:t>.</a:t>
            </a:r>
          </a:p>
        </p:txBody>
      </p:sp>
    </p:spTree>
    <p:extLst>
      <p:ext uri="{BB962C8B-B14F-4D97-AF65-F5344CB8AC3E}">
        <p14:creationId xmlns:p14="http://schemas.microsoft.com/office/powerpoint/2010/main" val="1260630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xfrm>
            <a:off x="1066800" y="180975"/>
            <a:ext cx="10058400" cy="1450757"/>
          </a:xfrm>
          <a:solidFill>
            <a:srgbClr val="00B0F0"/>
          </a:solidFill>
          <a:ln>
            <a:solidFill>
              <a:schemeClr val="accent1">
                <a:lumMod val="50000"/>
              </a:schemeClr>
            </a:solidFill>
          </a:ln>
          <a:effectLst>
            <a:glow rad="228600">
              <a:schemeClr val="accent5">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w="114300" prst="artDeco"/>
          </a:sp3d>
        </p:spPr>
        <p:txBody>
          <a:bodyPr/>
          <a:lstStyle/>
          <a:p>
            <a:pPr algn="ctr"/>
            <a:r>
              <a:rPr lang="en-US" b="1" dirty="0"/>
              <a:t>2) </a:t>
            </a:r>
            <a:r>
              <a:rPr lang="en-US" b="1" u="sng" dirty="0"/>
              <a:t>RECURRING CHARGES / FUND RUNNING EXPENSES</a:t>
            </a:r>
            <a:endParaRPr lang="en-IN" b="1" u="sng" dirty="0"/>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0" y="1895475"/>
            <a:ext cx="12191999" cy="4371975"/>
          </a:xfrm>
          <a:ln>
            <a:solidFill>
              <a:srgbClr val="FFC000"/>
            </a:solidFill>
          </a:ln>
          <a:effectLst>
            <a:glow rad="228600">
              <a:schemeClr val="accent2">
                <a:satMod val="175000"/>
                <a:alpha val="40000"/>
              </a:schemeClr>
            </a:glow>
          </a:effectLst>
        </p:spPr>
        <p:txBody>
          <a:bodyPr>
            <a:noAutofit/>
          </a:bodyPr>
          <a:lstStyle/>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 These </a:t>
            </a:r>
            <a:r>
              <a:rPr lang="en-US" sz="1800" b="1" u="sng" dirty="0">
                <a:solidFill>
                  <a:srgbClr val="FF0000"/>
                </a:solidFill>
                <a:latin typeface="Times New Roman" panose="02020603050405020304" pitchFamily="18" charset="0"/>
                <a:cs typeface="Times New Roman" panose="02020603050405020304" pitchFamily="18" charset="0"/>
              </a:rPr>
              <a:t>Expenses are deducted every day from the Net Assets of the Fund and NAV is declared after adjusting these expenses</a:t>
            </a:r>
            <a:r>
              <a:rPr lang="en-US" sz="1800"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 NAV is obtained after subtracting the expense ratio of a Fund. </a:t>
            </a:r>
            <a:r>
              <a:rPr lang="en-US" sz="1800" b="1" u="sng" dirty="0">
                <a:solidFill>
                  <a:srgbClr val="0070C0"/>
                </a:solidFill>
                <a:latin typeface="Times New Roman" panose="02020603050405020304" pitchFamily="18" charset="0"/>
                <a:cs typeface="Times New Roman" panose="02020603050405020304" pitchFamily="18" charset="0"/>
              </a:rPr>
              <a:t>Expense Ratio is the Total of all expenses made by the Mutual Fund</a:t>
            </a:r>
            <a:r>
              <a:rPr lang="en-US" sz="1800" dirty="0">
                <a:latin typeface="Times New Roman" panose="02020603050405020304" pitchFamily="18" charset="0"/>
                <a:cs typeface="Times New Roman" panose="02020603050405020304" pitchFamily="18" charset="0"/>
              </a:rPr>
              <a:t>. AMCs charge </a:t>
            </a:r>
            <a:r>
              <a:rPr lang="en-US" sz="1800" b="1" u="sng" dirty="0">
                <a:solidFill>
                  <a:srgbClr val="FF0000"/>
                </a:solidFill>
                <a:latin typeface="Times New Roman" panose="02020603050405020304" pitchFamily="18" charset="0"/>
                <a:cs typeface="Times New Roman" panose="02020603050405020304" pitchFamily="18" charset="0"/>
              </a:rPr>
              <a:t>Investors for Professional Fund Management and Regular Operational Costs</a:t>
            </a:r>
            <a:r>
              <a:rPr lang="en-US" sz="1800"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which include</a:t>
            </a:r>
            <a:r>
              <a:rPr lang="en-US" sz="1800"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chemeClr val="accent3">
                    <a:lumMod val="50000"/>
                  </a:schemeClr>
                </a:solidFill>
                <a:latin typeface="Times New Roman" panose="02020603050405020304" pitchFamily="18" charset="0"/>
                <a:cs typeface="Times New Roman" panose="02020603050405020304" pitchFamily="18" charset="0"/>
              </a:rPr>
              <a:t>Investment Management and Advisory Fees</a:t>
            </a:r>
            <a:r>
              <a:rPr lang="en-US" sz="18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rgbClr val="FF0000"/>
                </a:solidFill>
                <a:latin typeface="Times New Roman" panose="02020603050405020304" pitchFamily="18" charset="0"/>
                <a:cs typeface="Times New Roman" panose="02020603050405020304" pitchFamily="18" charset="0"/>
              </a:rPr>
              <a:t>Distributors Commission</a:t>
            </a:r>
            <a:r>
              <a:rPr lang="en-US" sz="1800" dirty="0">
                <a:latin typeface="Times New Roman" panose="02020603050405020304" pitchFamily="18" charset="0"/>
                <a:cs typeface="Times New Roman" panose="02020603050405020304" pitchFamily="18" charset="0"/>
              </a:rPr>
              <a:t> and </a:t>
            </a:r>
            <a:r>
              <a:rPr lang="en-US" sz="1800" b="1" dirty="0">
                <a:solidFill>
                  <a:srgbClr val="7030A0"/>
                </a:solidFill>
                <a:latin typeface="Times New Roman" panose="02020603050405020304" pitchFamily="18" charset="0"/>
                <a:cs typeface="Times New Roman" panose="02020603050405020304" pitchFamily="18" charset="0"/>
              </a:rPr>
              <a:t>Ongoing Service Fees</a:t>
            </a:r>
            <a:r>
              <a:rPr lang="en-US" sz="18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rgbClr val="00B0F0"/>
                </a:solidFill>
                <a:latin typeface="Times New Roman" panose="02020603050405020304" pitchFamily="18" charset="0"/>
                <a:cs typeface="Times New Roman" panose="02020603050405020304" pitchFamily="18" charset="0"/>
              </a:rPr>
              <a:t>Legal and Audit Fees</a:t>
            </a:r>
            <a:r>
              <a:rPr lang="en-US" sz="18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rgbClr val="C00000"/>
                </a:solidFill>
                <a:latin typeface="Times New Roman" panose="02020603050405020304" pitchFamily="18" charset="0"/>
                <a:cs typeface="Times New Roman" panose="02020603050405020304" pitchFamily="18" charset="0"/>
              </a:rPr>
              <a:t>Custodian Fess</a:t>
            </a:r>
            <a:r>
              <a:rPr lang="en-US" sz="18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rgbClr val="00B050"/>
                </a:solidFill>
                <a:latin typeface="Times New Roman" panose="02020603050405020304" pitchFamily="18" charset="0"/>
                <a:cs typeface="Times New Roman" panose="02020603050405020304" pitchFamily="18" charset="0"/>
              </a:rPr>
              <a:t>Registrar and Transfer Agent Fess</a:t>
            </a:r>
            <a:r>
              <a:rPr lang="en-US" sz="18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1800" dirty="0">
                <a:latin typeface="Times New Roman" panose="02020603050405020304" pitchFamily="18" charset="0"/>
                <a:cs typeface="Times New Roman" panose="02020603050405020304" pitchFamily="18" charset="0"/>
              </a:rPr>
              <a:t>  </a:t>
            </a:r>
            <a:r>
              <a:rPr lang="en-US" sz="1800" b="1" dirty="0">
                <a:solidFill>
                  <a:srgbClr val="002060"/>
                </a:solidFill>
                <a:latin typeface="Times New Roman" panose="02020603050405020304" pitchFamily="18" charset="0"/>
                <a:cs typeface="Times New Roman" panose="02020603050405020304" pitchFamily="18" charset="0"/>
              </a:rPr>
              <a:t>Fund Administration Expenses</a:t>
            </a:r>
            <a:r>
              <a:rPr lang="en-US" sz="1800" dirty="0">
                <a:latin typeface="Times New Roman" panose="02020603050405020304" pitchFamily="18" charset="0"/>
                <a:cs typeface="Times New Roman" panose="02020603050405020304" pitchFamily="18" charset="0"/>
              </a:rPr>
              <a:t> &amp; </a:t>
            </a:r>
            <a:r>
              <a:rPr lang="en-US" sz="1800" b="1" dirty="0">
                <a:solidFill>
                  <a:srgbClr val="7030A0"/>
                </a:solidFill>
                <a:latin typeface="Times New Roman" panose="02020603050405020304" pitchFamily="18" charset="0"/>
                <a:cs typeface="Times New Roman" panose="02020603050405020304" pitchFamily="18" charset="0"/>
              </a:rPr>
              <a:t>Marketing and Selling Expenses</a:t>
            </a:r>
            <a:r>
              <a:rPr lang="en-US"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24320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xfrm>
            <a:off x="1066800" y="180975"/>
            <a:ext cx="10058400" cy="1450757"/>
          </a:xfrm>
          <a:solidFill>
            <a:srgbClr val="FF0000"/>
          </a:solidFill>
          <a:ln>
            <a:solidFill>
              <a:schemeClr val="accent1">
                <a:lumMod val="50000"/>
              </a:schemeClr>
            </a:solidFill>
          </a:ln>
          <a:effectLst>
            <a:glow rad="228600">
              <a:schemeClr val="accent5">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w="114300" prst="artDeco"/>
          </a:sp3d>
        </p:spPr>
        <p:txBody>
          <a:bodyPr/>
          <a:lstStyle/>
          <a:p>
            <a:pPr algn="ctr"/>
            <a:r>
              <a:rPr lang="en-US" b="1" u="sng" dirty="0"/>
              <a:t>EXPENSE RATIO</a:t>
            </a:r>
            <a:endParaRPr lang="en-IN" b="1" u="sng" dirty="0"/>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352425" y="1895475"/>
            <a:ext cx="11420475" cy="4371975"/>
          </a:xfrm>
          <a:ln>
            <a:solidFill>
              <a:srgbClr val="FFC000"/>
            </a:solidFill>
          </a:ln>
          <a:effectLst>
            <a:glow rad="228600">
              <a:schemeClr val="accent2">
                <a:satMod val="175000"/>
                <a:alpha val="40000"/>
              </a:schemeClr>
            </a:glow>
          </a:effectLst>
        </p:spPr>
        <p:txBody>
          <a:bodyPr>
            <a:noAutofit/>
          </a:bodyPr>
          <a:lstStyle/>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Expense Ratio is </a:t>
            </a:r>
            <a:r>
              <a:rPr lang="en-US" sz="2400" b="1" u="sng" dirty="0">
                <a:solidFill>
                  <a:srgbClr val="00B0F0"/>
                </a:solidFill>
                <a:latin typeface="Times New Roman" panose="02020603050405020304" pitchFamily="18" charset="0"/>
                <a:cs typeface="Times New Roman" panose="02020603050405020304" pitchFamily="18" charset="0"/>
              </a:rPr>
              <a:t>the Percentage of Total Assets that are spent to run a Mutual Fund</a:t>
            </a:r>
            <a:r>
              <a:rPr lang="en-US" sz="2400" dirty="0">
                <a:latin typeface="Times New Roman" panose="02020603050405020304" pitchFamily="18" charset="0"/>
                <a:cs typeface="Times New Roman" panose="02020603050405020304" pitchFamily="18" charset="0"/>
              </a:rPr>
              <a:t>. </a:t>
            </a: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The Expense Ratio is the </a:t>
            </a:r>
            <a:r>
              <a:rPr lang="en-US" sz="2400" b="1" u="sng" dirty="0">
                <a:solidFill>
                  <a:srgbClr val="C00000"/>
                </a:solidFill>
                <a:latin typeface="Times New Roman" panose="02020603050405020304" pitchFamily="18" charset="0"/>
                <a:cs typeface="Times New Roman" panose="02020603050405020304" pitchFamily="18" charset="0"/>
              </a:rPr>
              <a:t>Annual Fee that all Funds Charge to their Unit holders</a:t>
            </a:r>
            <a:r>
              <a:rPr lang="en-US" sz="2400" dirty="0">
                <a:latin typeface="Times New Roman" panose="02020603050405020304" pitchFamily="18" charset="0"/>
                <a:cs typeface="Times New Roman" panose="02020603050405020304" pitchFamily="18" charset="0"/>
              </a:rPr>
              <a:t>. It expresses the percentage of Assets deducted each Fiscal year for Fund Expenses. As Returns from Same Category Funds tend to be similar, expense ratio becomes an important factor while comparing fund performance. Important fact is expenses are charged at all times, whether a fund generates Positive or Negative Returns.</a:t>
            </a: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Expense Ratio varies </a:t>
            </a:r>
            <a:r>
              <a:rPr lang="en-US" sz="2400" b="1" u="sng" dirty="0">
                <a:solidFill>
                  <a:srgbClr val="002060"/>
                </a:solidFill>
                <a:latin typeface="Times New Roman" panose="02020603050405020304" pitchFamily="18" charset="0"/>
                <a:cs typeface="Times New Roman" panose="02020603050405020304" pitchFamily="18" charset="0"/>
              </a:rPr>
              <a:t>based on the size of the Net Assets of the Fund</a:t>
            </a:r>
            <a:r>
              <a:rPr lang="en-US" sz="2400" dirty="0">
                <a:latin typeface="Times New Roman" panose="02020603050405020304" pitchFamily="18" charset="0"/>
                <a:cs typeface="Times New Roman" panose="02020603050405020304" pitchFamily="18" charset="0"/>
              </a:rPr>
              <a:t>. </a:t>
            </a:r>
            <a:r>
              <a:rPr lang="en-US" sz="2400" b="1" u="sng" dirty="0">
                <a:solidFill>
                  <a:srgbClr val="00B050"/>
                </a:solidFill>
                <a:latin typeface="Times New Roman" panose="02020603050405020304" pitchFamily="18" charset="0"/>
                <a:cs typeface="Times New Roman" panose="02020603050405020304" pitchFamily="18" charset="0"/>
              </a:rPr>
              <a:t>Higher the Net Assets, Lower Expense Ratio</a:t>
            </a:r>
            <a:r>
              <a:rPr lang="en-US" sz="2400" dirty="0">
                <a:latin typeface="Times New Roman" panose="02020603050405020304" pitchFamily="18" charset="0"/>
                <a:cs typeface="Times New Roman" panose="02020603050405020304" pitchFamily="18" charset="0"/>
              </a:rPr>
              <a:t> and </a:t>
            </a:r>
            <a:r>
              <a:rPr lang="en-US" sz="2400" b="1" u="sng" dirty="0">
                <a:solidFill>
                  <a:srgbClr val="FF0000"/>
                </a:solidFill>
                <a:latin typeface="Times New Roman" panose="02020603050405020304" pitchFamily="18" charset="0"/>
                <a:cs typeface="Times New Roman" panose="02020603050405020304" pitchFamily="18" charset="0"/>
              </a:rPr>
              <a:t>Lower the Net Assets, Higher the Expense Ratio</a:t>
            </a:r>
            <a:r>
              <a:rPr lang="en-US" sz="2400" dirty="0">
                <a:latin typeface="Times New Roman" panose="02020603050405020304" pitchFamily="18" charset="0"/>
                <a:cs typeface="Times New Roman" panose="02020603050405020304" pitchFamily="18" charset="0"/>
              </a:rPr>
              <a:t> which in turn impacts the returns generated by the respective mutual fund.</a:t>
            </a:r>
          </a:p>
        </p:txBody>
      </p:sp>
    </p:spTree>
    <p:extLst>
      <p:ext uri="{BB962C8B-B14F-4D97-AF65-F5344CB8AC3E}">
        <p14:creationId xmlns:p14="http://schemas.microsoft.com/office/powerpoint/2010/main" val="4280521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xfrm>
            <a:off x="1066800" y="180975"/>
            <a:ext cx="10058400" cy="1450757"/>
          </a:xfrm>
          <a:solidFill>
            <a:srgbClr val="FF0000"/>
          </a:solidFill>
          <a:ln>
            <a:solidFill>
              <a:schemeClr val="accent1">
                <a:lumMod val="50000"/>
              </a:schemeClr>
            </a:solidFill>
          </a:ln>
          <a:effectLst>
            <a:glow rad="228600">
              <a:schemeClr val="accent5">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w="114300" prst="artDeco"/>
          </a:sp3d>
        </p:spPr>
        <p:txBody>
          <a:bodyPr/>
          <a:lstStyle/>
          <a:p>
            <a:pPr algn="ctr"/>
            <a:r>
              <a:rPr lang="en-US" b="1" u="sng" dirty="0"/>
              <a:t>EXPENSE RATIO</a:t>
            </a:r>
            <a:endParaRPr lang="en-IN" b="1" u="sng" dirty="0"/>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352425" y="1895475"/>
            <a:ext cx="11420475" cy="4371975"/>
          </a:xfrm>
          <a:ln>
            <a:solidFill>
              <a:srgbClr val="FFC000"/>
            </a:solidFill>
          </a:ln>
          <a:effectLst>
            <a:glow rad="228600">
              <a:schemeClr val="accent2">
                <a:satMod val="175000"/>
                <a:alpha val="40000"/>
              </a:schemeClr>
            </a:glow>
          </a:effectLst>
        </p:spPr>
        <p:txBody>
          <a:bodyPr>
            <a:noAutofit/>
          </a:bodyPr>
          <a:lstStyle/>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a:t>
            </a:r>
            <a:r>
              <a:rPr lang="en-US" sz="2000" b="1" u="sng" dirty="0">
                <a:latin typeface="Times New Roman" panose="02020603050405020304" pitchFamily="18" charset="0"/>
                <a:cs typeface="Times New Roman" panose="02020603050405020304" pitchFamily="18" charset="0"/>
              </a:rPr>
              <a:t>Expense Ratio includes</a:t>
            </a:r>
            <a:r>
              <a:rPr lang="en-US" sz="2000" b="1" dirty="0">
                <a:latin typeface="Times New Roman" panose="02020603050405020304" pitchFamily="18" charset="0"/>
                <a:cs typeface="Times New Roman" panose="02020603050405020304" pitchFamily="18" charset="0"/>
              </a:rPr>
              <a:t>: –</a:t>
            </a:r>
          </a:p>
          <a:p>
            <a:pPr>
              <a:buFont typeface="Wingdings" panose="05000000000000000000" pitchFamily="2" charset="2"/>
              <a:buChar char="ü"/>
            </a:pPr>
            <a:r>
              <a:rPr lang="en-US" sz="2000" b="1" dirty="0">
                <a:solidFill>
                  <a:schemeClr val="accent3">
                    <a:lumMod val="50000"/>
                  </a:schemeClr>
                </a:solidFill>
                <a:latin typeface="Times New Roman" panose="02020603050405020304" pitchFamily="18" charset="0"/>
                <a:cs typeface="Times New Roman" panose="02020603050405020304" pitchFamily="18" charset="0"/>
              </a:rPr>
              <a:t>  Investment Management and Advisory Fees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Distributors Commission</a:t>
            </a:r>
            <a:r>
              <a:rPr lang="en-US" sz="2000" dirty="0">
                <a:latin typeface="Times New Roman" panose="02020603050405020304" pitchFamily="18" charset="0"/>
                <a:cs typeface="Times New Roman" panose="02020603050405020304" pitchFamily="18" charset="0"/>
              </a:rPr>
              <a:t> and </a:t>
            </a:r>
            <a:r>
              <a:rPr lang="en-US" sz="2000" b="1" dirty="0">
                <a:solidFill>
                  <a:srgbClr val="7030A0"/>
                </a:solidFill>
                <a:latin typeface="Times New Roman" panose="02020603050405020304" pitchFamily="18" charset="0"/>
                <a:cs typeface="Times New Roman" panose="02020603050405020304" pitchFamily="18" charset="0"/>
              </a:rPr>
              <a:t>Ongoing Service Fees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b="1" dirty="0">
                <a:solidFill>
                  <a:srgbClr val="00B0F0"/>
                </a:solidFill>
                <a:latin typeface="Times New Roman" panose="02020603050405020304" pitchFamily="18" charset="0"/>
                <a:cs typeface="Times New Roman" panose="02020603050405020304" pitchFamily="18" charset="0"/>
              </a:rPr>
              <a:t>Legal and Audit Fees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Custodian Fess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b="1" dirty="0">
                <a:solidFill>
                  <a:srgbClr val="00B050"/>
                </a:solidFill>
                <a:latin typeface="Times New Roman" panose="02020603050405020304" pitchFamily="18" charset="0"/>
                <a:cs typeface="Times New Roman" panose="02020603050405020304" pitchFamily="18" charset="0"/>
              </a:rPr>
              <a:t>Registrar and Transfer Agent Fess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b="1" dirty="0">
                <a:solidFill>
                  <a:srgbClr val="002060"/>
                </a:solidFill>
                <a:latin typeface="Times New Roman" panose="02020603050405020304" pitchFamily="18" charset="0"/>
                <a:cs typeface="Times New Roman" panose="02020603050405020304" pitchFamily="18" charset="0"/>
              </a:rPr>
              <a:t>Fund Administration Expenses</a:t>
            </a:r>
            <a:r>
              <a:rPr lang="en-US" sz="2000" dirty="0">
                <a:latin typeface="Times New Roman" panose="02020603050405020304" pitchFamily="18" charset="0"/>
                <a:cs typeface="Times New Roman" panose="02020603050405020304" pitchFamily="18" charset="0"/>
              </a:rPr>
              <a:t> &amp; </a:t>
            </a:r>
            <a:r>
              <a:rPr lang="en-US" sz="2000" b="1" dirty="0">
                <a:solidFill>
                  <a:srgbClr val="7030A0"/>
                </a:solidFill>
                <a:latin typeface="Times New Roman" panose="02020603050405020304" pitchFamily="18" charset="0"/>
                <a:cs typeface="Times New Roman" panose="02020603050405020304" pitchFamily="18" charset="0"/>
              </a:rPr>
              <a:t>Marketing and Selling Expenses</a:t>
            </a:r>
            <a:r>
              <a:rPr lang="en-US" sz="20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q"/>
            </a:pPr>
            <a:r>
              <a:rPr lang="en-US" sz="2000" b="1" dirty="0">
                <a:solidFill>
                  <a:srgbClr val="FF0000"/>
                </a:solidFill>
                <a:latin typeface="Times New Roman" panose="02020603050405020304" pitchFamily="18" charset="0"/>
                <a:cs typeface="Times New Roman" panose="02020603050405020304" pitchFamily="18" charset="0"/>
              </a:rPr>
              <a:t>  </a:t>
            </a:r>
            <a:r>
              <a:rPr lang="en-US" sz="20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NOT INCLUDED IN EXPENSE RATIO</a:t>
            </a:r>
            <a:r>
              <a:rPr lang="en-US" sz="2000" b="1" dirty="0">
                <a:solidFill>
                  <a:srgbClr val="FF0000"/>
                </a:solidFill>
                <a:latin typeface="Times New Roman" panose="02020603050405020304" pitchFamily="18" charset="0"/>
                <a:cs typeface="Times New Roman" panose="02020603050405020304" pitchFamily="18" charset="0"/>
              </a:rPr>
              <a:t>:- </a:t>
            </a:r>
            <a:r>
              <a:rPr lang="en-US" sz="2000" b="1" i="1" u="sng" dirty="0">
                <a:solidFill>
                  <a:srgbClr val="002060"/>
                </a:solidFill>
                <a:latin typeface="Times New Roman" panose="02020603050405020304" pitchFamily="18" charset="0"/>
                <a:cs typeface="Times New Roman" panose="02020603050405020304" pitchFamily="18" charset="0"/>
              </a:rPr>
              <a:t>Portfolio Transaction Fees</a:t>
            </a:r>
            <a:r>
              <a:rPr lang="en-US" sz="2000" dirty="0">
                <a:latin typeface="Times New Roman" panose="02020603050405020304" pitchFamily="18" charset="0"/>
                <a:cs typeface="Times New Roman" panose="02020603050405020304" pitchFamily="18" charset="0"/>
              </a:rPr>
              <a:t>, </a:t>
            </a:r>
            <a:r>
              <a:rPr lang="en-US" sz="2000" b="1" u="sng" dirty="0">
                <a:solidFill>
                  <a:srgbClr val="00B050"/>
                </a:solidFill>
                <a:latin typeface="Times New Roman" panose="02020603050405020304" pitchFamily="18" charset="0"/>
                <a:cs typeface="Times New Roman" panose="02020603050405020304" pitchFamily="18" charset="0"/>
              </a:rPr>
              <a:t>Brokerage Costs</a:t>
            </a:r>
            <a:r>
              <a:rPr lang="en-US" sz="2000" dirty="0">
                <a:latin typeface="Times New Roman" panose="02020603050405020304" pitchFamily="18" charset="0"/>
                <a:cs typeface="Times New Roman" panose="02020603050405020304" pitchFamily="18" charset="0"/>
              </a:rPr>
              <a:t> as well as </a:t>
            </a:r>
            <a:r>
              <a:rPr lang="en-US" sz="2000" b="1" u="sng" dirty="0">
                <a:solidFill>
                  <a:srgbClr val="00B0F0"/>
                </a:solidFill>
                <a:latin typeface="Times New Roman" panose="02020603050405020304" pitchFamily="18" charset="0"/>
                <a:cs typeface="Times New Roman" panose="02020603050405020304" pitchFamily="18" charset="0"/>
              </a:rPr>
              <a:t>Initial Charges</a:t>
            </a:r>
            <a:r>
              <a:rPr lang="en-US"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5318771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069C3-E929-48F9-B708-FDA5F2A30C1A}"/>
              </a:ext>
            </a:extLst>
          </p:cNvPr>
          <p:cNvSpPr>
            <a:spLocks noGrp="1"/>
          </p:cNvSpPr>
          <p:nvPr>
            <p:ph type="title"/>
          </p:nvPr>
        </p:nvSpPr>
        <p:spPr>
          <a:xfrm>
            <a:off x="1066800" y="180975"/>
            <a:ext cx="10058400" cy="1450757"/>
          </a:xfrm>
          <a:solidFill>
            <a:srgbClr val="FF0000"/>
          </a:solidFill>
          <a:ln>
            <a:solidFill>
              <a:schemeClr val="accent1">
                <a:lumMod val="50000"/>
              </a:schemeClr>
            </a:solidFill>
          </a:ln>
          <a:effectLst>
            <a:glow rad="228600">
              <a:schemeClr val="accent5">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w="114300" prst="artDeco"/>
          </a:sp3d>
        </p:spPr>
        <p:txBody>
          <a:bodyPr/>
          <a:lstStyle/>
          <a:p>
            <a:pPr algn="ctr"/>
            <a:r>
              <a:rPr lang="en-US" b="1" u="sng" dirty="0"/>
              <a:t>EXPENSE RATIO</a:t>
            </a:r>
            <a:endParaRPr lang="en-IN" b="1" u="sng" dirty="0"/>
          </a:p>
        </p:txBody>
      </p:sp>
      <p:sp>
        <p:nvSpPr>
          <p:cNvPr id="3" name="Content Placeholder 2">
            <a:extLst>
              <a:ext uri="{FF2B5EF4-FFF2-40B4-BE49-F238E27FC236}">
                <a16:creationId xmlns:a16="http://schemas.microsoft.com/office/drawing/2014/main" id="{59362EBA-98A8-4F55-8BAD-954B3BA5340C}"/>
              </a:ext>
            </a:extLst>
          </p:cNvPr>
          <p:cNvSpPr>
            <a:spLocks noGrp="1"/>
          </p:cNvSpPr>
          <p:nvPr>
            <p:ph idx="1"/>
          </p:nvPr>
        </p:nvSpPr>
        <p:spPr>
          <a:xfrm>
            <a:off x="352425" y="1895475"/>
            <a:ext cx="11420475" cy="4371975"/>
          </a:xfrm>
          <a:ln>
            <a:solidFill>
              <a:srgbClr val="FFC000"/>
            </a:solidFill>
          </a:ln>
          <a:effectLst>
            <a:glow rad="228600">
              <a:schemeClr val="accent2">
                <a:satMod val="175000"/>
                <a:alpha val="40000"/>
              </a:schemeClr>
            </a:glow>
          </a:effectLst>
        </p:spPr>
        <p:txBody>
          <a:bodyPr>
            <a:noAutofit/>
          </a:bodyPr>
          <a:lstStyle/>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a:t>
            </a:r>
            <a:r>
              <a:rPr lang="en-US" sz="2400" b="1" u="sng" dirty="0">
                <a:solidFill>
                  <a:srgbClr val="00B0F0"/>
                </a:solidFill>
                <a:latin typeface="Times New Roman" panose="02020603050405020304" pitchFamily="18" charset="0"/>
                <a:cs typeface="Times New Roman" panose="02020603050405020304" pitchFamily="18" charset="0"/>
              </a:rPr>
              <a:t>Funds NAVs are calculated taking into consideration Fees and Expenses</a:t>
            </a:r>
            <a:r>
              <a:rPr lang="en-US" sz="2400" dirty="0">
                <a:latin typeface="Times New Roman" panose="02020603050405020304" pitchFamily="18" charset="0"/>
                <a:cs typeface="Times New Roman" panose="02020603050405020304" pitchFamily="18" charset="0"/>
              </a:rPr>
              <a:t>, so it is necessary to know how much the Fund is deducting. </a:t>
            </a:r>
            <a:r>
              <a:rPr lang="en-US" sz="2400" b="1" u="sng" dirty="0">
                <a:solidFill>
                  <a:srgbClr val="FF0000"/>
                </a:solidFill>
                <a:latin typeface="Times New Roman" panose="02020603050405020304" pitchFamily="18" charset="0"/>
                <a:cs typeface="Times New Roman" panose="02020603050405020304" pitchFamily="18" charset="0"/>
              </a:rPr>
              <a:t>Investors should avoid the Funds with Higher Expense Ratio</a:t>
            </a:r>
            <a:r>
              <a:rPr lang="en-US" sz="2400"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a:t>
            </a:r>
            <a:r>
              <a:rPr lang="en-US" sz="2400" b="1" u="sng" dirty="0">
                <a:latin typeface="Times New Roman" panose="02020603050405020304" pitchFamily="18" charset="0"/>
                <a:cs typeface="Times New Roman" panose="02020603050405020304" pitchFamily="18" charset="0"/>
              </a:rPr>
              <a:t>Example</a:t>
            </a:r>
            <a:r>
              <a:rPr lang="en-US" sz="2400" dirty="0">
                <a:latin typeface="Times New Roman" panose="02020603050405020304" pitchFamily="18" charset="0"/>
                <a:cs typeface="Times New Roman" panose="02020603050405020304" pitchFamily="18" charset="0"/>
              </a:rPr>
              <a:t>:- If Unit holder Invest ₹ 10000 in a Fund with an Expense Ratio of 2%, then Unit holder is paying the Fund ₹ 200 to manage money. If a Fund earns 15% and has a 2% Expense Ratio, it would mean 13% return for an Investor.</a:t>
            </a: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The </a:t>
            </a:r>
            <a:r>
              <a:rPr lang="en-US" sz="2400" b="1" u="sng" dirty="0">
                <a:solidFill>
                  <a:srgbClr val="00B050"/>
                </a:solidFill>
                <a:latin typeface="Times New Roman" panose="02020603050405020304" pitchFamily="18" charset="0"/>
                <a:cs typeface="Times New Roman" panose="02020603050405020304" pitchFamily="18" charset="0"/>
              </a:rPr>
              <a:t>Expense Ratio is subject to SEBI-Imposed Limits</a:t>
            </a:r>
            <a:r>
              <a:rPr lang="en-US" sz="2400" dirty="0">
                <a:latin typeface="Times New Roman" panose="02020603050405020304" pitchFamily="18" charset="0"/>
                <a:cs typeface="Times New Roman" panose="02020603050405020304" pitchFamily="18" charset="0"/>
              </a:rPr>
              <a:t>. </a:t>
            </a:r>
            <a:r>
              <a:rPr lang="en-US" sz="2400" b="1" i="1" u="sng" dirty="0">
                <a:solidFill>
                  <a:srgbClr val="0070C0"/>
                </a:solidFill>
                <a:latin typeface="Times New Roman" panose="02020603050405020304" pitchFamily="18" charset="0"/>
                <a:cs typeface="Times New Roman" panose="02020603050405020304" pitchFamily="18" charset="0"/>
              </a:rPr>
              <a:t>For Equity Funds, The Expense Ratio allowed by SEBI is a Maximum 2.5% for the First ₹ 100 crore</a:t>
            </a:r>
            <a:r>
              <a:rPr lang="en-US" sz="2400" dirty="0">
                <a:latin typeface="Times New Roman" panose="02020603050405020304" pitchFamily="18" charset="0"/>
                <a:cs typeface="Times New Roman" panose="02020603050405020304" pitchFamily="18" charset="0"/>
              </a:rPr>
              <a:t> (Average weekly Net Assets), </a:t>
            </a:r>
            <a:r>
              <a:rPr lang="en-US" sz="2400" b="1" i="1" u="sng" dirty="0">
                <a:solidFill>
                  <a:schemeClr val="accent6">
                    <a:lumMod val="50000"/>
                  </a:schemeClr>
                </a:solidFill>
                <a:latin typeface="Times New Roman" panose="02020603050405020304" pitchFamily="18" charset="0"/>
                <a:cs typeface="Times New Roman" panose="02020603050405020304" pitchFamily="18" charset="0"/>
              </a:rPr>
              <a:t>2.25% for next ₹ 300 crore</a:t>
            </a:r>
            <a:r>
              <a:rPr lang="en-US" sz="2400" dirty="0">
                <a:latin typeface="Times New Roman" panose="02020603050405020304" pitchFamily="18" charset="0"/>
                <a:cs typeface="Times New Roman" panose="02020603050405020304" pitchFamily="18" charset="0"/>
              </a:rPr>
              <a:t>, </a:t>
            </a:r>
            <a:r>
              <a:rPr lang="en-US" sz="2400" b="1" i="1" u="sng" dirty="0">
                <a:solidFill>
                  <a:srgbClr val="C00000"/>
                </a:solidFill>
                <a:latin typeface="Times New Roman" panose="02020603050405020304" pitchFamily="18" charset="0"/>
                <a:cs typeface="Times New Roman" panose="02020603050405020304" pitchFamily="18" charset="0"/>
              </a:rPr>
              <a:t>2% for the subsequent ₹ 300 crore</a:t>
            </a:r>
            <a:r>
              <a:rPr lang="en-US" sz="2400" dirty="0">
                <a:latin typeface="Times New Roman" panose="02020603050405020304" pitchFamily="18" charset="0"/>
                <a:cs typeface="Times New Roman" panose="02020603050405020304" pitchFamily="18" charset="0"/>
              </a:rPr>
              <a:t> and </a:t>
            </a:r>
            <a:r>
              <a:rPr lang="en-US" sz="2400" b="1" i="1" u="sng" dirty="0">
                <a:solidFill>
                  <a:srgbClr val="00B0F0"/>
                </a:solidFill>
                <a:latin typeface="Times New Roman" panose="02020603050405020304" pitchFamily="18" charset="0"/>
                <a:cs typeface="Times New Roman" panose="02020603050405020304" pitchFamily="18" charset="0"/>
              </a:rPr>
              <a:t>1.75% for the balance corpus</a:t>
            </a:r>
            <a:r>
              <a:rPr lang="en-US" sz="2400" dirty="0">
                <a:latin typeface="Times New Roman" panose="02020603050405020304" pitchFamily="18" charset="0"/>
                <a:cs typeface="Times New Roman" panose="02020603050405020304" pitchFamily="18" charset="0"/>
              </a:rPr>
              <a:t>. </a:t>
            </a:r>
            <a:r>
              <a:rPr lang="en-US" sz="2400" b="1" u="sng"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Limit for Debt Funds is 2.25%</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098628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18EA-4D6A-476C-A6E5-9FA28CD3DF01}"/>
              </a:ext>
            </a:extLst>
          </p:cNvPr>
          <p:cNvSpPr>
            <a:spLocks noGrp="1"/>
          </p:cNvSpPr>
          <p:nvPr>
            <p:ph type="title"/>
          </p:nvPr>
        </p:nvSpPr>
        <p:spPr>
          <a:xfrm>
            <a:off x="1097280" y="790574"/>
            <a:ext cx="10058400" cy="1061085"/>
          </a:xfrm>
          <a:solidFill>
            <a:srgbClr val="92D050"/>
          </a:solidFill>
          <a:effectLst>
            <a:glow rad="228600">
              <a:schemeClr val="accent6">
                <a:satMod val="175000"/>
                <a:alpha val="40000"/>
              </a:schemeClr>
            </a:glow>
          </a:effectLst>
        </p:spPr>
        <p:txBody>
          <a:bodyPr>
            <a:normAutofit fontScale="90000"/>
          </a:bodyPr>
          <a:lstStyle/>
          <a:p>
            <a:pPr algn="ctr"/>
            <a:br>
              <a:rPr lang="en-US" dirty="0"/>
            </a:br>
            <a:r>
              <a:rPr lang="en-US" dirty="0"/>
              <a:t>NET ASSET VALUE (NAV)</a:t>
            </a:r>
            <a:endParaRPr lang="en-IN" dirty="0"/>
          </a:p>
        </p:txBody>
      </p:sp>
      <p:sp>
        <p:nvSpPr>
          <p:cNvPr id="3" name="Content Placeholder 2">
            <a:extLst>
              <a:ext uri="{FF2B5EF4-FFF2-40B4-BE49-F238E27FC236}">
                <a16:creationId xmlns:a16="http://schemas.microsoft.com/office/drawing/2014/main" id="{11390E92-3807-4C00-9ECE-54BD38BF8841}"/>
              </a:ext>
            </a:extLst>
          </p:cNvPr>
          <p:cNvSpPr>
            <a:spLocks noGrp="1"/>
          </p:cNvSpPr>
          <p:nvPr>
            <p:ph idx="1"/>
          </p:nvPr>
        </p:nvSpPr>
        <p:spPr>
          <a:xfrm>
            <a:off x="1097280" y="1971675"/>
            <a:ext cx="10058400" cy="3897417"/>
          </a:xfrm>
          <a:ln>
            <a:solidFill>
              <a:schemeClr val="bg2">
                <a:lumMod val="10000"/>
              </a:schemeClr>
            </a:solidFill>
          </a:ln>
          <a:effectLst>
            <a:glow rad="228600">
              <a:schemeClr val="accent2">
                <a:satMod val="175000"/>
                <a:alpha val="40000"/>
              </a:schemeClr>
            </a:glow>
            <a:outerShdw blurRad="50800" dist="38100" dir="16200000" rotWithShape="0">
              <a:prstClr val="black">
                <a:alpha val="40000"/>
              </a:prstClr>
            </a:outerShdw>
          </a:effectLst>
        </p:spPr>
        <p:txBody>
          <a:bodyPr/>
          <a:lstStyle/>
          <a:p>
            <a:pPr>
              <a:buFont typeface="Wingdings" panose="05000000000000000000" pitchFamily="2" charset="2"/>
              <a:buChar char="v"/>
            </a:pPr>
            <a:r>
              <a:rPr lang="en-US" sz="2000" b="1" i="1" u="sng" dirty="0">
                <a:solidFill>
                  <a:srgbClr val="C00000"/>
                </a:solidFill>
              </a:rPr>
              <a:t>MEANING</a:t>
            </a:r>
            <a:r>
              <a:rPr lang="en-US" b="1" i="1" dirty="0">
                <a:solidFill>
                  <a:srgbClr val="C00000"/>
                </a:solidFill>
              </a:rPr>
              <a:t>:  </a:t>
            </a:r>
            <a:r>
              <a:rPr lang="en-US" dirty="0"/>
              <a:t>NAV of the Fund is the </a:t>
            </a:r>
            <a:r>
              <a:rPr lang="en-US" b="1" i="1" u="sng" dirty="0">
                <a:solidFill>
                  <a:srgbClr val="0070C0"/>
                </a:solidFill>
              </a:rPr>
              <a:t>Cumulative market value of the Assets of the Fund net of its Liabilities.</a:t>
            </a:r>
          </a:p>
          <a:p>
            <a:pPr>
              <a:buFont typeface="Wingdings" panose="05000000000000000000" pitchFamily="2" charset="2"/>
              <a:buChar char="Ø"/>
            </a:pPr>
            <a:r>
              <a:rPr lang="en-US" dirty="0"/>
              <a:t> NAV is a </a:t>
            </a:r>
            <a:r>
              <a:rPr lang="en-US" b="1" i="1" u="sng" dirty="0">
                <a:solidFill>
                  <a:schemeClr val="bg2">
                    <a:lumMod val="50000"/>
                  </a:schemeClr>
                </a:solidFill>
              </a:rPr>
              <a:t>Key Indicator</a:t>
            </a:r>
            <a:r>
              <a:rPr lang="en-US" dirty="0"/>
              <a:t> of the </a:t>
            </a:r>
            <a:r>
              <a:rPr lang="en-US" b="1" i="1" u="sng" dirty="0">
                <a:solidFill>
                  <a:schemeClr val="accent2">
                    <a:lumMod val="50000"/>
                  </a:schemeClr>
                </a:solidFill>
              </a:rPr>
              <a:t>Market Value of each unit of a mutual fund on a given day.</a:t>
            </a:r>
          </a:p>
          <a:p>
            <a:pPr>
              <a:buFont typeface="Wingdings" panose="05000000000000000000" pitchFamily="2" charset="2"/>
              <a:buChar char="Ø"/>
            </a:pPr>
            <a:r>
              <a:rPr lang="en-US" dirty="0"/>
              <a:t> </a:t>
            </a:r>
            <a:r>
              <a:rPr lang="en-US" b="1" i="1" u="sng" dirty="0">
                <a:solidFill>
                  <a:srgbClr val="FF0000"/>
                </a:solidFill>
              </a:rPr>
              <a:t>NAV is a value per unit of a mutual fund</a:t>
            </a:r>
            <a:r>
              <a:rPr lang="en-US" dirty="0"/>
              <a:t>.</a:t>
            </a:r>
          </a:p>
          <a:p>
            <a:pPr>
              <a:buFont typeface="Wingdings" panose="05000000000000000000" pitchFamily="2" charset="2"/>
              <a:buChar char="Ø"/>
            </a:pPr>
            <a:r>
              <a:rPr lang="en-US" dirty="0"/>
              <a:t> In Mutual Fund, </a:t>
            </a:r>
            <a:r>
              <a:rPr lang="en-US" b="1" i="1" u="sng" dirty="0">
                <a:solidFill>
                  <a:schemeClr val="accent1">
                    <a:lumMod val="75000"/>
                  </a:schemeClr>
                </a:solidFill>
              </a:rPr>
              <a:t>NAV price is used for Transactions</a:t>
            </a:r>
            <a:r>
              <a:rPr lang="en-US" dirty="0"/>
              <a:t>.</a:t>
            </a:r>
          </a:p>
          <a:p>
            <a:pPr>
              <a:buFont typeface="Wingdings" panose="05000000000000000000" pitchFamily="2" charset="2"/>
              <a:buChar char="Ø"/>
            </a:pPr>
            <a:r>
              <a:rPr lang="en-US" dirty="0"/>
              <a:t> NAV is calculated on a </a:t>
            </a:r>
            <a:r>
              <a:rPr lang="en-US" b="1" i="1" u="sng" dirty="0">
                <a:solidFill>
                  <a:srgbClr val="7030A0"/>
                </a:solidFill>
              </a:rPr>
              <a:t>daily basis </a:t>
            </a:r>
            <a:r>
              <a:rPr lang="en-US" dirty="0"/>
              <a:t>after the markets close for the day.</a:t>
            </a:r>
          </a:p>
          <a:p>
            <a:pPr>
              <a:buFont typeface="Wingdings" panose="05000000000000000000" pitchFamily="2" charset="2"/>
              <a:buChar char="Ø"/>
            </a:pPr>
            <a:r>
              <a:rPr lang="en-US" dirty="0"/>
              <a:t> </a:t>
            </a:r>
            <a:r>
              <a:rPr lang="en-US" b="1" dirty="0">
                <a:solidFill>
                  <a:srgbClr val="C00000"/>
                </a:solidFill>
              </a:rPr>
              <a:t>e.g.:- </a:t>
            </a:r>
            <a:r>
              <a:rPr lang="en-US" b="1" i="1" dirty="0">
                <a:solidFill>
                  <a:schemeClr val="accent5">
                    <a:lumMod val="50000"/>
                  </a:schemeClr>
                </a:solidFill>
              </a:rPr>
              <a:t>If the NAV of a Reliance Mutual Fund is quoted as ₹ 10, It means that an Investor can buy a single unit of the Reliance Mutual Fund for ₹ 10.</a:t>
            </a:r>
            <a:endParaRPr lang="en-IN" b="1" i="1" dirty="0">
              <a:solidFill>
                <a:schemeClr val="accent5">
                  <a:lumMod val="50000"/>
                </a:schemeClr>
              </a:solidFill>
            </a:endParaRPr>
          </a:p>
        </p:txBody>
      </p:sp>
    </p:spTree>
    <p:extLst>
      <p:ext uri="{BB962C8B-B14F-4D97-AF65-F5344CB8AC3E}">
        <p14:creationId xmlns:p14="http://schemas.microsoft.com/office/powerpoint/2010/main" val="1606367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9622A-2709-4710-8EC9-08D428B733BE}"/>
              </a:ext>
            </a:extLst>
          </p:cNvPr>
          <p:cNvSpPr>
            <a:spLocks noGrp="1"/>
          </p:cNvSpPr>
          <p:nvPr>
            <p:ph type="title"/>
          </p:nvPr>
        </p:nvSpPr>
        <p:spPr>
          <a:xfrm>
            <a:off x="1097280" y="495300"/>
            <a:ext cx="10058400" cy="1299210"/>
          </a:xfrm>
          <a:solidFill>
            <a:srgbClr val="00B0F0"/>
          </a:solidFill>
          <a:ln>
            <a:solidFill>
              <a:srgbClr val="FF0000"/>
            </a:solidFill>
          </a:ln>
          <a:effectLst>
            <a:glow rad="228600">
              <a:schemeClr val="accent3">
                <a:satMod val="175000"/>
                <a:alpha val="40000"/>
              </a:schemeClr>
            </a:glow>
          </a:effectLst>
        </p:spPr>
        <p:txBody>
          <a:bodyPr/>
          <a:lstStyle/>
          <a:p>
            <a:r>
              <a:rPr lang="en-US" dirty="0"/>
              <a:t>FORMULA TO CALCULATE NAV </a:t>
            </a:r>
            <a:endParaRPr lang="en-IN" dirty="0"/>
          </a:p>
        </p:txBody>
      </p:sp>
      <p:sp>
        <p:nvSpPr>
          <p:cNvPr id="3" name="Content Placeholder 2">
            <a:extLst>
              <a:ext uri="{FF2B5EF4-FFF2-40B4-BE49-F238E27FC236}">
                <a16:creationId xmlns:a16="http://schemas.microsoft.com/office/drawing/2014/main" id="{CF4E3AA9-5912-4A47-9B43-43B6415C44A3}"/>
              </a:ext>
            </a:extLst>
          </p:cNvPr>
          <p:cNvSpPr>
            <a:spLocks noGrp="1"/>
          </p:cNvSpPr>
          <p:nvPr>
            <p:ph idx="1"/>
          </p:nvPr>
        </p:nvSpPr>
        <p:spPr>
          <a:xfrm>
            <a:off x="314324" y="1981201"/>
            <a:ext cx="11410951" cy="3514724"/>
          </a:xfrm>
          <a:ln>
            <a:solidFill>
              <a:schemeClr val="tx1"/>
            </a:solidFill>
          </a:ln>
          <a:effectLst>
            <a:outerShdw blurRad="50800" dist="38100" dir="18900000" algn="bl" rotWithShape="0">
              <a:prstClr val="black">
                <a:alpha val="40000"/>
              </a:prstClr>
            </a:outerShdw>
            <a:reflection blurRad="6350" stA="50000" endA="300" endPos="55000" dir="5400000" sy="-100000" algn="bl" rotWithShape="0"/>
          </a:effectLst>
        </p:spPr>
        <p:txBody>
          <a:bodyPr/>
          <a:lstStyle/>
          <a:p>
            <a:pPr>
              <a:buFont typeface="Wingdings" panose="05000000000000000000" pitchFamily="2" charset="2"/>
              <a:buChar char="q"/>
            </a:pPr>
            <a:r>
              <a:rPr lang="en-US" dirty="0"/>
              <a:t> </a:t>
            </a:r>
            <a:r>
              <a:rPr lang="en-US" b="1" i="1" u="sng" dirty="0">
                <a:solidFill>
                  <a:schemeClr val="accent3">
                    <a:lumMod val="75000"/>
                  </a:schemeClr>
                </a:solidFill>
              </a:rPr>
              <a:t>FORMULA:</a:t>
            </a:r>
          </a:p>
          <a:p>
            <a:pPr marL="0" indent="0">
              <a:buNone/>
            </a:pPr>
            <a:r>
              <a:rPr lang="en-US" dirty="0"/>
              <a:t>       </a:t>
            </a:r>
            <a:r>
              <a:rPr lang="en-US" b="1" i="1" u="sng" dirty="0">
                <a:solidFill>
                  <a:srgbClr val="FF0000"/>
                </a:solidFill>
              </a:rPr>
              <a:t>NAV</a:t>
            </a:r>
            <a:r>
              <a:rPr lang="en-US" dirty="0"/>
              <a:t> = </a:t>
            </a:r>
            <a:r>
              <a:rPr lang="en-US" b="1" i="1" u="sng" dirty="0">
                <a:solidFill>
                  <a:srgbClr val="00B050"/>
                </a:solidFill>
              </a:rPr>
              <a:t>Market Value of the Fund’s Investments + Accrued Income + Cash/Bank Balance –</a:t>
            </a:r>
            <a:r>
              <a:rPr lang="en-US" b="1" i="1" u="sng" dirty="0">
                <a:solidFill>
                  <a:schemeClr val="accent3"/>
                </a:solidFill>
              </a:rPr>
              <a:t>Current Liabilities </a:t>
            </a:r>
          </a:p>
          <a:p>
            <a:pPr marL="0" indent="0">
              <a:buNone/>
            </a:pPr>
            <a:r>
              <a:rPr lang="en-US" b="1" i="1" dirty="0">
                <a:solidFill>
                  <a:srgbClr val="00B050"/>
                </a:solidFill>
              </a:rPr>
              <a:t>	                                              </a:t>
            </a:r>
            <a:r>
              <a:rPr lang="en-US" b="1" i="1" dirty="0">
                <a:solidFill>
                  <a:srgbClr val="002060"/>
                </a:solidFill>
              </a:rPr>
              <a:t>Number of Outstanding Units</a:t>
            </a:r>
          </a:p>
          <a:p>
            <a:pPr marL="0" indent="0">
              <a:buNone/>
            </a:pPr>
            <a:endParaRPr lang="en-US" dirty="0"/>
          </a:p>
          <a:p>
            <a:pPr>
              <a:buFont typeface="Wingdings" panose="05000000000000000000" pitchFamily="2" charset="2"/>
              <a:buChar char="q"/>
            </a:pPr>
            <a:r>
              <a:rPr lang="en-US" dirty="0"/>
              <a:t> </a:t>
            </a:r>
            <a:r>
              <a:rPr lang="en-US" b="1" i="1" u="sng" dirty="0">
                <a:solidFill>
                  <a:srgbClr val="C00000"/>
                </a:solidFill>
              </a:rPr>
              <a:t>FORMULA FOR CALCULATING CLOSING UNITS(Number of Outstanding Units at the closing) IF NOT GIVEN:</a:t>
            </a:r>
          </a:p>
          <a:p>
            <a:pPr marL="0" indent="0">
              <a:buNone/>
            </a:pPr>
            <a:r>
              <a:rPr lang="en-US" dirty="0"/>
              <a:t>           </a:t>
            </a:r>
            <a:r>
              <a:rPr lang="en-US" b="1" i="1" u="sng" dirty="0">
                <a:solidFill>
                  <a:srgbClr val="C00000"/>
                </a:solidFill>
              </a:rPr>
              <a:t>CLOSING UNITS </a:t>
            </a:r>
            <a:r>
              <a:rPr lang="en-US" dirty="0"/>
              <a:t>= </a:t>
            </a:r>
            <a:r>
              <a:rPr lang="en-US" b="1" i="1" dirty="0">
                <a:solidFill>
                  <a:schemeClr val="accent2">
                    <a:lumMod val="50000"/>
                  </a:schemeClr>
                </a:solidFill>
              </a:rPr>
              <a:t>Opening units </a:t>
            </a:r>
            <a:r>
              <a:rPr lang="en-US" dirty="0"/>
              <a:t>+ </a:t>
            </a:r>
            <a:r>
              <a:rPr lang="en-US" b="1" i="1" dirty="0">
                <a:solidFill>
                  <a:srgbClr val="92D050"/>
                </a:solidFill>
              </a:rPr>
              <a:t>Units Subscribed (purchase)</a:t>
            </a:r>
            <a:r>
              <a:rPr lang="en-US" dirty="0"/>
              <a:t> – </a:t>
            </a:r>
            <a:r>
              <a:rPr lang="en-US" b="1" i="1" dirty="0">
                <a:solidFill>
                  <a:srgbClr val="FF0000"/>
                </a:solidFill>
              </a:rPr>
              <a:t>Units Sold/Redeemed</a:t>
            </a:r>
            <a:endParaRPr lang="en-IN" b="1" i="1" dirty="0">
              <a:solidFill>
                <a:srgbClr val="FF0000"/>
              </a:solidFill>
            </a:endParaRPr>
          </a:p>
        </p:txBody>
      </p:sp>
    </p:spTree>
    <p:extLst>
      <p:ext uri="{BB962C8B-B14F-4D97-AF65-F5344CB8AC3E}">
        <p14:creationId xmlns:p14="http://schemas.microsoft.com/office/powerpoint/2010/main" val="1856558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102E6-95A9-4B0B-AF7D-8E6C6428258A}"/>
              </a:ext>
            </a:extLst>
          </p:cNvPr>
          <p:cNvSpPr>
            <a:spLocks noGrp="1"/>
          </p:cNvSpPr>
          <p:nvPr>
            <p:ph type="title"/>
          </p:nvPr>
        </p:nvSpPr>
        <p:spPr>
          <a:xfrm>
            <a:off x="1097280" y="454244"/>
            <a:ext cx="10058400" cy="1450757"/>
          </a:xfrm>
          <a:solidFill>
            <a:srgbClr val="FF0000"/>
          </a:solidFill>
        </p:spPr>
        <p:txBody>
          <a:bodyPr>
            <a:normAutofit fontScale="90000"/>
          </a:bodyPr>
          <a:lstStyle/>
          <a:p>
            <a:r>
              <a:rPr lang="en-US" dirty="0"/>
              <a:t>A) FUNCTIONAL/OPERATIONAL CLASSIFICATION OF MUTUAL FUND</a:t>
            </a:r>
            <a:endParaRPr lang="en-IN" dirty="0"/>
          </a:p>
        </p:txBody>
      </p:sp>
      <p:sp>
        <p:nvSpPr>
          <p:cNvPr id="3" name="Content Placeholder 2">
            <a:extLst>
              <a:ext uri="{FF2B5EF4-FFF2-40B4-BE49-F238E27FC236}">
                <a16:creationId xmlns:a16="http://schemas.microsoft.com/office/drawing/2014/main" id="{FC2DF405-00E7-499F-B8E4-BBE5E44AA5E9}"/>
              </a:ext>
            </a:extLst>
          </p:cNvPr>
          <p:cNvSpPr>
            <a:spLocks noGrp="1"/>
          </p:cNvSpPr>
          <p:nvPr>
            <p:ph idx="1"/>
          </p:nvPr>
        </p:nvSpPr>
        <p:spPr>
          <a:xfrm>
            <a:off x="1097280" y="1905001"/>
            <a:ext cx="10058400" cy="3964092"/>
          </a:xfrm>
          <a:solidFill>
            <a:schemeClr val="bg1">
              <a:lumMod val="85000"/>
            </a:schemeClr>
          </a:solidFill>
        </p:spPr>
        <p:txBody>
          <a:bodyPr/>
          <a:lstStyle/>
          <a:p>
            <a:pPr>
              <a:buFont typeface="Wingdings" panose="05000000000000000000" pitchFamily="2" charset="2"/>
              <a:buChar char="v"/>
            </a:pPr>
            <a:endParaRPr lang="en-US" dirty="0"/>
          </a:p>
          <a:p>
            <a:pPr>
              <a:buFont typeface="Wingdings" panose="05000000000000000000" pitchFamily="2" charset="2"/>
              <a:buChar char="v"/>
            </a:pPr>
            <a:endParaRPr lang="en-US" dirty="0"/>
          </a:p>
          <a:p>
            <a:pPr>
              <a:buFont typeface="Wingdings" panose="05000000000000000000" pitchFamily="2" charset="2"/>
              <a:buChar char="v"/>
            </a:pPr>
            <a:endParaRPr lang="en-US" dirty="0"/>
          </a:p>
          <a:p>
            <a:pPr marL="0" indent="0">
              <a:buNone/>
            </a:pPr>
            <a:r>
              <a:rPr lang="en-US" sz="2000" b="1" dirty="0">
                <a:solidFill>
                  <a:schemeClr val="accent3"/>
                </a:solidFill>
                <a:effectLst>
                  <a:outerShdw blurRad="38100" dist="38100" dir="2700000" algn="tl">
                    <a:srgbClr val="000000">
                      <a:alpha val="43137"/>
                    </a:srgbClr>
                  </a:outerShdw>
                </a:effectLst>
              </a:rPr>
              <a:t>1) OPEN ENDED FUNDS		2) CLOSE ENDED FUNDS		      3) INTERVAL FUNDS</a:t>
            </a:r>
          </a:p>
          <a:p>
            <a:pPr>
              <a:buFont typeface="Wingdings" panose="05000000000000000000" pitchFamily="2" charset="2"/>
              <a:buChar char="v"/>
            </a:pPr>
            <a:endParaRPr lang="en-US" sz="2000" b="1" dirty="0">
              <a:solidFill>
                <a:schemeClr val="accent3"/>
              </a:solidFill>
              <a:effectLst>
                <a:outerShdw blurRad="38100" dist="38100" dir="2700000" algn="tl">
                  <a:srgbClr val="000000">
                    <a:alpha val="43137"/>
                  </a:srgbClr>
                </a:outerShdw>
              </a:effectLst>
            </a:endParaRPr>
          </a:p>
          <a:p>
            <a:pPr marL="0" indent="0">
              <a:buNone/>
            </a:pPr>
            <a:endParaRPr lang="en-US" dirty="0"/>
          </a:p>
        </p:txBody>
      </p:sp>
      <mc:AlternateContent xmlns:mc="http://schemas.openxmlformats.org/markup-compatibility/2006" xmlns:p14="http://schemas.microsoft.com/office/powerpoint/2010/main">
        <mc:Choice Requires="p14">
          <p:contentPart p14:bwMode="auto" r:id="rId2">
            <p14:nvContentPartPr>
              <p14:cNvPr id="22" name="Ink 21">
                <a:extLst>
                  <a:ext uri="{FF2B5EF4-FFF2-40B4-BE49-F238E27FC236}">
                    <a16:creationId xmlns:a16="http://schemas.microsoft.com/office/drawing/2014/main" id="{DF2A059D-EB26-4E9F-9750-CA080CEC3821}"/>
                  </a:ext>
                </a:extLst>
              </p14:cNvPr>
              <p14:cNvContentPartPr/>
              <p14:nvPr/>
            </p14:nvContentPartPr>
            <p14:xfrm>
              <a:off x="1238280" y="1914690"/>
              <a:ext cx="4800960" cy="910080"/>
            </p14:xfrm>
          </p:contentPart>
        </mc:Choice>
        <mc:Fallback xmlns="">
          <p:pic>
            <p:nvPicPr>
              <p:cNvPr id="22" name="Ink 21">
                <a:extLst>
                  <a:ext uri="{FF2B5EF4-FFF2-40B4-BE49-F238E27FC236}">
                    <a16:creationId xmlns:a16="http://schemas.microsoft.com/office/drawing/2014/main" id="{DF2A059D-EB26-4E9F-9750-CA080CEC3821}"/>
                  </a:ext>
                </a:extLst>
              </p:cNvPr>
              <p:cNvPicPr/>
              <p:nvPr/>
            </p:nvPicPr>
            <p:blipFill>
              <a:blip r:embed="rId3"/>
              <a:stretch>
                <a:fillRect/>
              </a:stretch>
            </p:blipFill>
            <p:spPr>
              <a:xfrm>
                <a:off x="1219200" y="1895610"/>
                <a:ext cx="4838760" cy="9478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23" name="Ink 22">
                <a:extLst>
                  <a:ext uri="{FF2B5EF4-FFF2-40B4-BE49-F238E27FC236}">
                    <a16:creationId xmlns:a16="http://schemas.microsoft.com/office/drawing/2014/main" id="{A8B6797C-AA7A-4D83-A72E-0DE7A726EF72}"/>
                  </a:ext>
                </a:extLst>
              </p14:cNvPr>
              <p14:cNvContentPartPr/>
              <p14:nvPr/>
            </p14:nvContentPartPr>
            <p14:xfrm>
              <a:off x="5486280" y="2276490"/>
              <a:ext cx="360" cy="348120"/>
            </p14:xfrm>
          </p:contentPart>
        </mc:Choice>
        <mc:Fallback xmlns="">
          <p:pic>
            <p:nvPicPr>
              <p:cNvPr id="23" name="Ink 22">
                <a:extLst>
                  <a:ext uri="{FF2B5EF4-FFF2-40B4-BE49-F238E27FC236}">
                    <a16:creationId xmlns:a16="http://schemas.microsoft.com/office/drawing/2014/main" id="{A8B6797C-AA7A-4D83-A72E-0DE7A726EF72}"/>
                  </a:ext>
                </a:extLst>
              </p:cNvPr>
              <p:cNvPicPr/>
              <p:nvPr/>
            </p:nvPicPr>
            <p:blipFill>
              <a:blip r:embed="rId5"/>
              <a:stretch>
                <a:fillRect/>
              </a:stretch>
            </p:blipFill>
            <p:spPr>
              <a:xfrm>
                <a:off x="5467200" y="2257410"/>
                <a:ext cx="38160" cy="3859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C5A42E18-BDE2-4FB4-94A6-A1A43C4AE248}"/>
                  </a:ext>
                </a:extLst>
              </p14:cNvPr>
              <p14:cNvContentPartPr/>
              <p14:nvPr/>
            </p14:nvContentPartPr>
            <p14:xfrm>
              <a:off x="6038880" y="2209890"/>
              <a:ext cx="4024800" cy="114480"/>
            </p14:xfrm>
          </p:contentPart>
        </mc:Choice>
        <mc:Fallback xmlns="">
          <p:pic>
            <p:nvPicPr>
              <p:cNvPr id="14" name="Ink 13">
                <a:extLst>
                  <a:ext uri="{FF2B5EF4-FFF2-40B4-BE49-F238E27FC236}">
                    <a16:creationId xmlns:a16="http://schemas.microsoft.com/office/drawing/2014/main" id="{C5A42E18-BDE2-4FB4-94A6-A1A43C4AE248}"/>
                  </a:ext>
                </a:extLst>
              </p:cNvPr>
              <p:cNvPicPr/>
              <p:nvPr/>
            </p:nvPicPr>
            <p:blipFill>
              <a:blip r:embed="rId7"/>
              <a:stretch>
                <a:fillRect/>
              </a:stretch>
            </p:blipFill>
            <p:spPr>
              <a:xfrm>
                <a:off x="6019800" y="2190810"/>
                <a:ext cx="4062600" cy="152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5" name="Ink 24">
                <a:extLst>
                  <a:ext uri="{FF2B5EF4-FFF2-40B4-BE49-F238E27FC236}">
                    <a16:creationId xmlns:a16="http://schemas.microsoft.com/office/drawing/2014/main" id="{6AF225F1-F0E1-436D-A2D7-514576A49B47}"/>
                  </a:ext>
                </a:extLst>
              </p14:cNvPr>
              <p14:cNvContentPartPr/>
              <p14:nvPr/>
            </p14:nvContentPartPr>
            <p14:xfrm>
              <a:off x="10068000" y="2324010"/>
              <a:ext cx="38520" cy="434160"/>
            </p14:xfrm>
          </p:contentPart>
        </mc:Choice>
        <mc:Fallback xmlns="">
          <p:pic>
            <p:nvPicPr>
              <p:cNvPr id="25" name="Ink 24">
                <a:extLst>
                  <a:ext uri="{FF2B5EF4-FFF2-40B4-BE49-F238E27FC236}">
                    <a16:creationId xmlns:a16="http://schemas.microsoft.com/office/drawing/2014/main" id="{6AF225F1-F0E1-436D-A2D7-514576A49B47}"/>
                  </a:ext>
                </a:extLst>
              </p:cNvPr>
              <p:cNvPicPr/>
              <p:nvPr/>
            </p:nvPicPr>
            <p:blipFill>
              <a:blip r:embed="rId9"/>
              <a:stretch>
                <a:fillRect/>
              </a:stretch>
            </p:blipFill>
            <p:spPr>
              <a:xfrm>
                <a:off x="10048920" y="2304930"/>
                <a:ext cx="76320" cy="4719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6" name="Ink 25">
                <a:extLst>
                  <a:ext uri="{FF2B5EF4-FFF2-40B4-BE49-F238E27FC236}">
                    <a16:creationId xmlns:a16="http://schemas.microsoft.com/office/drawing/2014/main" id="{00BEE27E-D00A-4593-B183-BD80F83CAFE9}"/>
                  </a:ext>
                </a:extLst>
              </p14:cNvPr>
              <p14:cNvContentPartPr/>
              <p14:nvPr/>
            </p14:nvContentPartPr>
            <p14:xfrm>
              <a:off x="1269960" y="2819370"/>
              <a:ext cx="25920" cy="476640"/>
            </p14:xfrm>
          </p:contentPart>
        </mc:Choice>
        <mc:Fallback xmlns="">
          <p:pic>
            <p:nvPicPr>
              <p:cNvPr id="26" name="Ink 25">
                <a:extLst>
                  <a:ext uri="{FF2B5EF4-FFF2-40B4-BE49-F238E27FC236}">
                    <a16:creationId xmlns:a16="http://schemas.microsoft.com/office/drawing/2014/main" id="{00BEE27E-D00A-4593-B183-BD80F83CAFE9}"/>
                  </a:ext>
                </a:extLst>
              </p:cNvPr>
              <p:cNvPicPr/>
              <p:nvPr/>
            </p:nvPicPr>
            <p:blipFill>
              <a:blip r:embed="rId11"/>
              <a:stretch>
                <a:fillRect/>
              </a:stretch>
            </p:blipFill>
            <p:spPr>
              <a:xfrm>
                <a:off x="1250880" y="2800290"/>
                <a:ext cx="63720" cy="5144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9" name="Ink 28">
                <a:extLst>
                  <a:ext uri="{FF2B5EF4-FFF2-40B4-BE49-F238E27FC236}">
                    <a16:creationId xmlns:a16="http://schemas.microsoft.com/office/drawing/2014/main" id="{87C362A3-6E36-4320-8506-12FF30C1BFDB}"/>
                  </a:ext>
                </a:extLst>
              </p14:cNvPr>
              <p14:cNvContentPartPr/>
              <p14:nvPr/>
            </p14:nvContentPartPr>
            <p14:xfrm>
              <a:off x="1105080" y="3133650"/>
              <a:ext cx="371520" cy="238680"/>
            </p14:xfrm>
          </p:contentPart>
        </mc:Choice>
        <mc:Fallback xmlns="">
          <p:pic>
            <p:nvPicPr>
              <p:cNvPr id="29" name="Ink 28">
                <a:extLst>
                  <a:ext uri="{FF2B5EF4-FFF2-40B4-BE49-F238E27FC236}">
                    <a16:creationId xmlns:a16="http://schemas.microsoft.com/office/drawing/2014/main" id="{87C362A3-6E36-4320-8506-12FF30C1BFDB}"/>
                  </a:ext>
                </a:extLst>
              </p:cNvPr>
              <p:cNvPicPr/>
              <p:nvPr/>
            </p:nvPicPr>
            <p:blipFill>
              <a:blip r:embed="rId13"/>
              <a:stretch>
                <a:fillRect/>
              </a:stretch>
            </p:blipFill>
            <p:spPr>
              <a:xfrm>
                <a:off x="1086000" y="3114570"/>
                <a:ext cx="409320" cy="2764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0" name="Ink 29">
                <a:extLst>
                  <a:ext uri="{FF2B5EF4-FFF2-40B4-BE49-F238E27FC236}">
                    <a16:creationId xmlns:a16="http://schemas.microsoft.com/office/drawing/2014/main" id="{92078FA4-A03F-41AA-BE25-4144EE02E445}"/>
                  </a:ext>
                </a:extLst>
              </p14:cNvPr>
              <p14:cNvContentPartPr/>
              <p14:nvPr/>
            </p14:nvContentPartPr>
            <p14:xfrm>
              <a:off x="5505360" y="2638290"/>
              <a:ext cx="105480" cy="629280"/>
            </p14:xfrm>
          </p:contentPart>
        </mc:Choice>
        <mc:Fallback xmlns="">
          <p:pic>
            <p:nvPicPr>
              <p:cNvPr id="30" name="Ink 29">
                <a:extLst>
                  <a:ext uri="{FF2B5EF4-FFF2-40B4-BE49-F238E27FC236}">
                    <a16:creationId xmlns:a16="http://schemas.microsoft.com/office/drawing/2014/main" id="{92078FA4-A03F-41AA-BE25-4144EE02E445}"/>
                  </a:ext>
                </a:extLst>
              </p:cNvPr>
              <p:cNvPicPr/>
              <p:nvPr/>
            </p:nvPicPr>
            <p:blipFill>
              <a:blip r:embed="rId15"/>
              <a:stretch>
                <a:fillRect/>
              </a:stretch>
            </p:blipFill>
            <p:spPr>
              <a:xfrm>
                <a:off x="5486280" y="2619210"/>
                <a:ext cx="143280" cy="6670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1" name="Ink 30">
                <a:extLst>
                  <a:ext uri="{FF2B5EF4-FFF2-40B4-BE49-F238E27FC236}">
                    <a16:creationId xmlns:a16="http://schemas.microsoft.com/office/drawing/2014/main" id="{0037530E-4EF5-4DDE-8970-C170EF9F8FC6}"/>
                  </a:ext>
                </a:extLst>
              </p14:cNvPr>
              <p14:cNvContentPartPr/>
              <p14:nvPr/>
            </p14:nvContentPartPr>
            <p14:xfrm>
              <a:off x="5381520" y="3095490"/>
              <a:ext cx="390960" cy="305640"/>
            </p14:xfrm>
          </p:contentPart>
        </mc:Choice>
        <mc:Fallback xmlns="">
          <p:pic>
            <p:nvPicPr>
              <p:cNvPr id="31" name="Ink 30">
                <a:extLst>
                  <a:ext uri="{FF2B5EF4-FFF2-40B4-BE49-F238E27FC236}">
                    <a16:creationId xmlns:a16="http://schemas.microsoft.com/office/drawing/2014/main" id="{0037530E-4EF5-4DDE-8970-C170EF9F8FC6}"/>
                  </a:ext>
                </a:extLst>
              </p:cNvPr>
              <p:cNvPicPr/>
              <p:nvPr/>
            </p:nvPicPr>
            <p:blipFill>
              <a:blip r:embed="rId17"/>
              <a:stretch>
                <a:fillRect/>
              </a:stretch>
            </p:blipFill>
            <p:spPr>
              <a:xfrm>
                <a:off x="5362440" y="3076410"/>
                <a:ext cx="428760" cy="3434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4" name="Ink 33">
                <a:extLst>
                  <a:ext uri="{FF2B5EF4-FFF2-40B4-BE49-F238E27FC236}">
                    <a16:creationId xmlns:a16="http://schemas.microsoft.com/office/drawing/2014/main" id="{F0F58AD4-87A9-4039-9208-5FA2F8216440}"/>
                  </a:ext>
                </a:extLst>
              </p14:cNvPr>
              <p14:cNvContentPartPr/>
              <p14:nvPr/>
            </p14:nvContentPartPr>
            <p14:xfrm>
              <a:off x="9963240" y="2762130"/>
              <a:ext cx="333720" cy="591480"/>
            </p14:xfrm>
          </p:contentPart>
        </mc:Choice>
        <mc:Fallback xmlns="">
          <p:pic>
            <p:nvPicPr>
              <p:cNvPr id="34" name="Ink 33">
                <a:extLst>
                  <a:ext uri="{FF2B5EF4-FFF2-40B4-BE49-F238E27FC236}">
                    <a16:creationId xmlns:a16="http://schemas.microsoft.com/office/drawing/2014/main" id="{F0F58AD4-87A9-4039-9208-5FA2F8216440}"/>
                  </a:ext>
                </a:extLst>
              </p:cNvPr>
              <p:cNvPicPr/>
              <p:nvPr/>
            </p:nvPicPr>
            <p:blipFill>
              <a:blip r:embed="rId19"/>
              <a:stretch>
                <a:fillRect/>
              </a:stretch>
            </p:blipFill>
            <p:spPr>
              <a:xfrm>
                <a:off x="9944160" y="2743050"/>
                <a:ext cx="371520" cy="629280"/>
              </a:xfrm>
              <a:prstGeom prst="rect">
                <a:avLst/>
              </a:prstGeom>
            </p:spPr>
          </p:pic>
        </mc:Fallback>
      </mc:AlternateContent>
    </p:spTree>
    <p:extLst>
      <p:ext uri="{BB962C8B-B14F-4D97-AF65-F5344CB8AC3E}">
        <p14:creationId xmlns:p14="http://schemas.microsoft.com/office/powerpoint/2010/main" val="3320110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C0882-4BFC-483A-BA44-6744EA6EC8A5}"/>
              </a:ext>
            </a:extLst>
          </p:cNvPr>
          <p:cNvSpPr>
            <a:spLocks noGrp="1"/>
          </p:cNvSpPr>
          <p:nvPr>
            <p:ph type="title"/>
          </p:nvPr>
        </p:nvSpPr>
        <p:spPr>
          <a:xfrm>
            <a:off x="1097280" y="400903"/>
            <a:ext cx="10058400" cy="1450757"/>
          </a:xfrm>
          <a:solidFill>
            <a:schemeClr val="accent3"/>
          </a:solidFill>
        </p:spPr>
        <p:txBody>
          <a:bodyPr/>
          <a:lstStyle/>
          <a:p>
            <a:pPr algn="ctr"/>
            <a:r>
              <a:rPr lang="en-US" dirty="0"/>
              <a:t>1) OPEN ENDED FUNDS</a:t>
            </a:r>
            <a:endParaRPr lang="en-IN" dirty="0"/>
          </a:p>
        </p:txBody>
      </p:sp>
      <p:sp>
        <p:nvSpPr>
          <p:cNvPr id="3" name="Content Placeholder 2">
            <a:extLst>
              <a:ext uri="{FF2B5EF4-FFF2-40B4-BE49-F238E27FC236}">
                <a16:creationId xmlns:a16="http://schemas.microsoft.com/office/drawing/2014/main" id="{A8A79A73-982D-40A9-BAA7-60459ED2FE22}"/>
              </a:ext>
            </a:extLst>
          </p:cNvPr>
          <p:cNvSpPr>
            <a:spLocks noGrp="1"/>
          </p:cNvSpPr>
          <p:nvPr>
            <p:ph idx="1"/>
          </p:nvPr>
        </p:nvSpPr>
        <p:spPr>
          <a:xfrm>
            <a:off x="1097280" y="1933574"/>
            <a:ext cx="10058400" cy="4448175"/>
          </a:xfrm>
          <a:ln>
            <a:solidFill>
              <a:schemeClr val="tx1"/>
            </a:solidFill>
          </a:ln>
          <a:effectLst>
            <a:outerShdw blurRad="50800" dist="38100" dir="2700000" algn="tl" rotWithShape="0">
              <a:prstClr val="black">
                <a:alpha val="40000"/>
              </a:prstClr>
            </a:outerShdw>
          </a:effectLst>
        </p:spPr>
        <p:txBody>
          <a:bodyPr>
            <a:normAutofit fontScale="85000" lnSpcReduction="20000"/>
          </a:bodyPr>
          <a:lstStyle/>
          <a:p>
            <a:pPr>
              <a:buFont typeface="Wingdings" panose="05000000000000000000" pitchFamily="2" charset="2"/>
              <a:buChar char="v"/>
            </a:pPr>
            <a:r>
              <a:rPr lang="en-US" dirty="0"/>
              <a:t> Open Ended scheme or Fund is one that is Available for Subscription and Repurchase on a Continuous Basis.</a:t>
            </a:r>
          </a:p>
          <a:p>
            <a:pPr>
              <a:buFont typeface="Wingdings" panose="05000000000000000000" pitchFamily="2" charset="2"/>
              <a:buChar char="v"/>
            </a:pPr>
            <a:r>
              <a:rPr lang="en-US" dirty="0"/>
              <a:t> These scheme do not have a fixed maturity period.</a:t>
            </a:r>
          </a:p>
          <a:p>
            <a:pPr>
              <a:buFont typeface="Wingdings" panose="05000000000000000000" pitchFamily="2" charset="2"/>
              <a:buChar char="v"/>
            </a:pPr>
            <a:r>
              <a:rPr lang="en-US" dirty="0"/>
              <a:t> Investors can conveniently buy and sell units at Net Asset Value (NAV) on daily basis.</a:t>
            </a:r>
          </a:p>
          <a:p>
            <a:pPr>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 </a:t>
            </a:r>
            <a:r>
              <a:rPr lang="en-US" sz="2400" b="1" u="sng" dirty="0">
                <a:solidFill>
                  <a:srgbClr val="0070C0"/>
                </a:solidFill>
                <a:latin typeface="Times New Roman" panose="02020603050405020304" pitchFamily="18" charset="0"/>
                <a:cs typeface="Times New Roman" panose="02020603050405020304" pitchFamily="18" charset="0"/>
              </a:rPr>
              <a:t>FEATURES: </a:t>
            </a:r>
          </a:p>
          <a:p>
            <a:pPr>
              <a:buFont typeface="Wingdings" panose="05000000000000000000" pitchFamily="2" charset="2"/>
              <a:buChar char="Ø"/>
            </a:pPr>
            <a:r>
              <a:rPr lang="en-US" sz="2400" u="sng" dirty="0">
                <a:latin typeface="Times New Roman" panose="02020603050405020304" pitchFamily="18" charset="0"/>
                <a:cs typeface="Times New Roman" panose="02020603050405020304" pitchFamily="18" charset="0"/>
              </a:rPr>
              <a:t> </a:t>
            </a:r>
            <a:r>
              <a:rPr lang="en-US" sz="2000" b="1" i="1" u="sng" dirty="0">
                <a:solidFill>
                  <a:srgbClr val="C00000"/>
                </a:solidFill>
                <a:latin typeface="Times New Roman" panose="02020603050405020304" pitchFamily="18" charset="0"/>
                <a:cs typeface="Times New Roman" panose="02020603050405020304" pitchFamily="18" charset="0"/>
              </a:rPr>
              <a:t>Income Generation</a:t>
            </a:r>
          </a:p>
          <a:p>
            <a:pPr>
              <a:buFont typeface="Wingdings" panose="05000000000000000000" pitchFamily="2" charset="2"/>
              <a:buChar char="Ø"/>
            </a:pPr>
            <a:r>
              <a:rPr lang="en-US" sz="2000" b="1" i="1" dirty="0">
                <a:latin typeface="Times New Roman" panose="02020603050405020304" pitchFamily="18" charset="0"/>
                <a:cs typeface="Times New Roman" panose="02020603050405020304" pitchFamily="18" charset="0"/>
              </a:rPr>
              <a:t> Mutual fund </a:t>
            </a:r>
            <a:r>
              <a:rPr lang="en-US" sz="2000" b="1" i="1" u="sng" dirty="0">
                <a:solidFill>
                  <a:srgbClr val="C00000"/>
                </a:solidFill>
                <a:latin typeface="Times New Roman" panose="02020603050405020304" pitchFamily="18" charset="0"/>
                <a:cs typeface="Times New Roman" panose="02020603050405020304" pitchFamily="18" charset="0"/>
              </a:rPr>
              <a:t>Repurchases and Resell </a:t>
            </a:r>
            <a:r>
              <a:rPr lang="en-US" sz="2000" b="1" i="1" dirty="0">
                <a:latin typeface="Times New Roman" panose="02020603050405020304" pitchFamily="18" charset="0"/>
                <a:cs typeface="Times New Roman" panose="02020603050405020304" pitchFamily="18" charset="0"/>
              </a:rPr>
              <a:t>the funds</a:t>
            </a:r>
          </a:p>
          <a:p>
            <a:pPr>
              <a:buFont typeface="Wingdings" panose="05000000000000000000" pitchFamily="2" charset="2"/>
              <a:buChar char="Ø"/>
            </a:pPr>
            <a:r>
              <a:rPr lang="en-US" sz="2000" b="1" i="1" u="sng" dirty="0">
                <a:latin typeface="Times New Roman" panose="02020603050405020304" pitchFamily="18" charset="0"/>
                <a:cs typeface="Times New Roman" panose="02020603050405020304" pitchFamily="18" charset="0"/>
              </a:rPr>
              <a:t> </a:t>
            </a:r>
            <a:r>
              <a:rPr lang="en-US" sz="2000" b="1" i="1" u="sng" dirty="0">
                <a:solidFill>
                  <a:srgbClr val="C00000"/>
                </a:solidFill>
                <a:latin typeface="Times New Roman" panose="02020603050405020304" pitchFamily="18" charset="0"/>
                <a:cs typeface="Times New Roman" panose="02020603050405020304" pitchFamily="18" charset="0"/>
              </a:rPr>
              <a:t>Instant Liquidity </a:t>
            </a:r>
            <a:r>
              <a:rPr lang="en-US" sz="2000" b="1" i="1" dirty="0">
                <a:latin typeface="Times New Roman" panose="02020603050405020304" pitchFamily="18" charset="0"/>
                <a:cs typeface="Times New Roman" panose="02020603050405020304" pitchFamily="18" charset="0"/>
              </a:rPr>
              <a:t>as there is no lock in period so Investors can sell units at any time</a:t>
            </a:r>
          </a:p>
          <a:p>
            <a:pPr>
              <a:buFont typeface="Wingdings" panose="05000000000000000000" pitchFamily="2" charset="2"/>
              <a:buChar char="Ø"/>
            </a:pPr>
            <a:r>
              <a:rPr lang="en-US" sz="2000" b="1" i="1" u="sng" dirty="0">
                <a:solidFill>
                  <a:srgbClr val="C00000"/>
                </a:solidFill>
                <a:latin typeface="Times New Roman" panose="02020603050405020304" pitchFamily="18" charset="0"/>
                <a:cs typeface="Times New Roman" panose="02020603050405020304" pitchFamily="18" charset="0"/>
              </a:rPr>
              <a:t> Free Entry and Exit </a:t>
            </a:r>
            <a:r>
              <a:rPr lang="en-US" sz="2000" b="1" i="1" dirty="0">
                <a:latin typeface="Times New Roman" panose="02020603050405020304" pitchFamily="18" charset="0"/>
                <a:cs typeface="Times New Roman" panose="02020603050405020304" pitchFamily="18" charset="0"/>
              </a:rPr>
              <a:t>at any time</a:t>
            </a:r>
          </a:p>
          <a:p>
            <a:pPr>
              <a:buFont typeface="Wingdings" panose="05000000000000000000" pitchFamily="2" charset="2"/>
              <a:buChar char="Ø"/>
            </a:pPr>
            <a:r>
              <a:rPr lang="en-US" sz="2000" b="1" i="1" dirty="0">
                <a:latin typeface="Times New Roman" panose="02020603050405020304" pitchFamily="18" charset="0"/>
                <a:cs typeface="Times New Roman" panose="02020603050405020304" pitchFamily="18" charset="0"/>
              </a:rPr>
              <a:t> The Fund Manager has to </a:t>
            </a:r>
            <a:r>
              <a:rPr lang="en-US" sz="2000" b="1" i="1" u="sng" dirty="0">
                <a:solidFill>
                  <a:srgbClr val="C00000"/>
                </a:solidFill>
                <a:latin typeface="Times New Roman" panose="02020603050405020304" pitchFamily="18" charset="0"/>
                <a:cs typeface="Times New Roman" panose="02020603050405020304" pitchFamily="18" charset="0"/>
              </a:rPr>
              <a:t>Extra Vigilant </a:t>
            </a:r>
            <a:r>
              <a:rPr lang="en-US" sz="2000" b="1" i="1" dirty="0">
                <a:latin typeface="Times New Roman" panose="02020603050405020304" pitchFamily="18" charset="0"/>
                <a:cs typeface="Times New Roman" panose="02020603050405020304" pitchFamily="18" charset="0"/>
              </a:rPr>
              <a:t>about the investment of the fund as there is a pressure of Redemption at any given time.</a:t>
            </a:r>
          </a:p>
          <a:p>
            <a:pPr>
              <a:buFont typeface="Wingdings" panose="05000000000000000000" pitchFamily="2" charset="2"/>
              <a:buChar char="Ø"/>
            </a:pPr>
            <a:r>
              <a:rPr lang="en-US" sz="2000" b="1" i="1" dirty="0">
                <a:latin typeface="Times New Roman" panose="02020603050405020304" pitchFamily="18" charset="0"/>
                <a:cs typeface="Times New Roman" panose="02020603050405020304" pitchFamily="18" charset="0"/>
              </a:rPr>
              <a:t> e.g.:- </a:t>
            </a:r>
            <a:r>
              <a:rPr lang="en-US" sz="2000" b="1" i="1" dirty="0">
                <a:solidFill>
                  <a:schemeClr val="accent2">
                    <a:lumMod val="75000"/>
                  </a:schemeClr>
                </a:solidFill>
                <a:latin typeface="Times New Roman" panose="02020603050405020304" pitchFamily="18" charset="0"/>
                <a:cs typeface="Times New Roman" panose="02020603050405020304" pitchFamily="18" charset="0"/>
              </a:rPr>
              <a:t>HDFC Cash Management Fund – Saving Plan</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100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97DA6-E388-4E84-ADA1-1B98C51C4889}"/>
              </a:ext>
            </a:extLst>
          </p:cNvPr>
          <p:cNvSpPr>
            <a:spLocks noGrp="1"/>
          </p:cNvSpPr>
          <p:nvPr>
            <p:ph type="title"/>
          </p:nvPr>
        </p:nvSpPr>
        <p:spPr>
          <a:xfrm>
            <a:off x="1097280" y="492344"/>
            <a:ext cx="10058400" cy="1450757"/>
          </a:xfrm>
          <a:solidFill>
            <a:srgbClr val="FFFF00"/>
          </a:solidFill>
        </p:spPr>
        <p:txBody>
          <a:bodyPr/>
          <a:lstStyle/>
          <a:p>
            <a:pPr algn="ctr"/>
            <a:r>
              <a:rPr lang="en-US" dirty="0"/>
              <a:t>2) CLOSE ENDED FUNDS</a:t>
            </a:r>
            <a:endParaRPr lang="en-IN" dirty="0"/>
          </a:p>
        </p:txBody>
      </p:sp>
      <p:sp>
        <p:nvSpPr>
          <p:cNvPr id="3" name="Content Placeholder 2">
            <a:extLst>
              <a:ext uri="{FF2B5EF4-FFF2-40B4-BE49-F238E27FC236}">
                <a16:creationId xmlns:a16="http://schemas.microsoft.com/office/drawing/2014/main" id="{14629480-FC43-4BF1-8F7B-58C8DE3E5267}"/>
              </a:ext>
            </a:extLst>
          </p:cNvPr>
          <p:cNvSpPr>
            <a:spLocks noGrp="1"/>
          </p:cNvSpPr>
          <p:nvPr>
            <p:ph idx="1"/>
          </p:nvPr>
        </p:nvSpPr>
        <p:spPr>
          <a:xfrm>
            <a:off x="1097280" y="1943100"/>
            <a:ext cx="10058400" cy="4422555"/>
          </a:xfrm>
          <a:ln>
            <a:solidFill>
              <a:schemeClr val="accent3"/>
            </a:solidFill>
          </a:ln>
          <a:effectLst>
            <a:outerShdw blurRad="50800" dist="38100" dir="2700000" algn="tl" rotWithShape="0">
              <a:prstClr val="black">
                <a:alpha val="40000"/>
              </a:prstClr>
            </a:outerShdw>
          </a:effectLst>
        </p:spPr>
        <p:txBody>
          <a:bodyPr>
            <a:normAutofit lnSpcReduction="10000"/>
          </a:bodyPr>
          <a:lstStyle/>
          <a:p>
            <a:pPr>
              <a:buFont typeface="Wingdings" panose="05000000000000000000" pitchFamily="2" charset="2"/>
              <a:buChar char="v"/>
            </a:pPr>
            <a:r>
              <a:rPr lang="en-US" dirty="0"/>
              <a:t> Close ended fund scheme has a stipulated maturity period for example 3 to 5 years.</a:t>
            </a:r>
          </a:p>
          <a:p>
            <a:pPr>
              <a:buFont typeface="Wingdings" panose="05000000000000000000" pitchFamily="2" charset="2"/>
              <a:buChar char="v"/>
            </a:pPr>
            <a:r>
              <a:rPr lang="en-US" dirty="0"/>
              <a:t> Open for subscription only during a specified period at the time of launch of the scheme(NFO – New Fund Offer).</a:t>
            </a:r>
          </a:p>
          <a:p>
            <a:pPr>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 </a:t>
            </a:r>
            <a:r>
              <a:rPr lang="en-US" sz="2000" b="1" u="sng" dirty="0">
                <a:solidFill>
                  <a:srgbClr val="0070C0"/>
                </a:solidFill>
                <a:latin typeface="Times New Roman" panose="02020603050405020304" pitchFamily="18" charset="0"/>
                <a:cs typeface="Times New Roman" panose="02020603050405020304" pitchFamily="18" charset="0"/>
              </a:rPr>
              <a:t>FEATURES: </a:t>
            </a:r>
          </a:p>
          <a:p>
            <a:pPr>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Main objectives is </a:t>
            </a:r>
            <a:r>
              <a:rPr lang="en-US" sz="2000" b="1" i="1" u="sng" dirty="0">
                <a:solidFill>
                  <a:srgbClr val="00B050"/>
                </a:solidFill>
                <a:latin typeface="Times New Roman" panose="02020603050405020304" pitchFamily="18" charset="0"/>
                <a:cs typeface="Times New Roman" panose="02020603050405020304" pitchFamily="18" charset="0"/>
              </a:rPr>
              <a:t>Capital Appreciation</a:t>
            </a:r>
            <a:r>
              <a:rPr lang="en-US" sz="2000" dirty="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After the </a:t>
            </a:r>
            <a:r>
              <a:rPr lang="en-US" sz="2000" b="1" i="1" u="sng" dirty="0">
                <a:solidFill>
                  <a:srgbClr val="00B050"/>
                </a:solidFill>
                <a:latin typeface="Times New Roman" panose="02020603050405020304" pitchFamily="18" charset="0"/>
                <a:cs typeface="Times New Roman" panose="02020603050405020304" pitchFamily="18" charset="0"/>
              </a:rPr>
              <a:t>stipulated time </a:t>
            </a:r>
            <a:r>
              <a:rPr lang="en-US" sz="2000" dirty="0">
                <a:solidFill>
                  <a:schemeClr val="tx1"/>
                </a:solidFill>
                <a:latin typeface="Times New Roman" panose="02020603050405020304" pitchFamily="18" charset="0"/>
                <a:cs typeface="Times New Roman" panose="02020603050405020304" pitchFamily="18" charset="0"/>
              </a:rPr>
              <a:t>the fund is closed for the investors.</a:t>
            </a:r>
          </a:p>
          <a:p>
            <a:pPr>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These units are </a:t>
            </a:r>
            <a:r>
              <a:rPr lang="en-US" sz="2000" b="1" i="1" u="sng" dirty="0">
                <a:solidFill>
                  <a:srgbClr val="00B050"/>
                </a:solidFill>
                <a:latin typeface="Times New Roman" panose="02020603050405020304" pitchFamily="18" charset="0"/>
                <a:cs typeface="Times New Roman" panose="02020603050405020304" pitchFamily="18" charset="0"/>
              </a:rPr>
              <a:t>publicly traded in Stock Exchange</a:t>
            </a:r>
            <a:r>
              <a:rPr lang="en-US" sz="2000" dirty="0">
                <a:solidFill>
                  <a:schemeClr val="tx1"/>
                </a:solidFill>
                <a:latin typeface="Times New Roman" panose="02020603050405020304" pitchFamily="18" charset="0"/>
                <a:cs typeface="Times New Roman" panose="02020603050405020304" pitchFamily="18" charset="0"/>
              </a:rPr>
              <a:t>. </a:t>
            </a:r>
            <a:r>
              <a:rPr lang="en-US" sz="2000" i="1" u="sng" dirty="0">
                <a:solidFill>
                  <a:schemeClr val="accent2">
                    <a:lumMod val="50000"/>
                  </a:schemeClr>
                </a:solidFill>
                <a:latin typeface="Times New Roman" panose="02020603050405020304" pitchFamily="18" charset="0"/>
                <a:cs typeface="Times New Roman" panose="02020603050405020304" pitchFamily="18" charset="0"/>
              </a:rPr>
              <a:t>Liquidity provider is Stock Market</a:t>
            </a:r>
            <a:r>
              <a:rPr lang="en-US" sz="2000" dirty="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 Since there is </a:t>
            </a:r>
            <a:r>
              <a:rPr lang="en-US" sz="2000" b="1" i="1" u="sng" dirty="0">
                <a:solidFill>
                  <a:srgbClr val="00B050"/>
                </a:solidFill>
                <a:latin typeface="Times New Roman" panose="02020603050405020304" pitchFamily="18" charset="0"/>
                <a:cs typeface="Times New Roman" panose="02020603050405020304" pitchFamily="18" charset="0"/>
              </a:rPr>
              <a:t>Lock in Period </a:t>
            </a:r>
            <a:r>
              <a:rPr lang="en-US" sz="2000" dirty="0">
                <a:solidFill>
                  <a:schemeClr val="tx1"/>
                </a:solidFill>
                <a:latin typeface="Times New Roman" panose="02020603050405020304" pitchFamily="18" charset="0"/>
                <a:cs typeface="Times New Roman" panose="02020603050405020304" pitchFamily="18" charset="0"/>
              </a:rPr>
              <a:t>so the fund manager can </a:t>
            </a:r>
            <a:r>
              <a:rPr lang="en-US" sz="2000" i="1" u="sng" dirty="0">
                <a:solidFill>
                  <a:schemeClr val="accent3">
                    <a:lumMod val="50000"/>
                  </a:schemeClr>
                </a:solidFill>
                <a:latin typeface="Times New Roman" panose="02020603050405020304" pitchFamily="18" charset="0"/>
                <a:cs typeface="Times New Roman" panose="02020603050405020304" pitchFamily="18" charset="0"/>
              </a:rPr>
              <a:t>invest the amount effectively </a:t>
            </a:r>
            <a:r>
              <a:rPr lang="en-US" sz="2000" dirty="0">
                <a:solidFill>
                  <a:schemeClr val="tx1"/>
                </a:solidFill>
                <a:latin typeface="Times New Roman" panose="02020603050405020304" pitchFamily="18" charset="0"/>
                <a:cs typeface="Times New Roman" panose="02020603050405020304" pitchFamily="18" charset="0"/>
              </a:rPr>
              <a:t>and profitably without pressure of redemption.</a:t>
            </a:r>
          </a:p>
          <a:p>
            <a:pPr>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E.g.:- </a:t>
            </a:r>
            <a:r>
              <a:rPr lang="en-US" sz="2000" dirty="0">
                <a:solidFill>
                  <a:srgbClr val="FF0000"/>
                </a:solidFill>
                <a:latin typeface="Times New Roman" panose="02020603050405020304" pitchFamily="18" charset="0"/>
                <a:cs typeface="Times New Roman" panose="02020603050405020304" pitchFamily="18" charset="0"/>
              </a:rPr>
              <a:t>ICICI Prudential Fusion Fund- Growth </a:t>
            </a:r>
            <a:r>
              <a:rPr lang="en-US" sz="2000" dirty="0">
                <a:solidFill>
                  <a:schemeClr val="tx1"/>
                </a:solidFill>
                <a:latin typeface="Times New Roman" panose="02020603050405020304" pitchFamily="18" charset="0"/>
                <a:cs typeface="Times New Roman" panose="02020603050405020304" pitchFamily="18" charset="0"/>
              </a:rPr>
              <a:t>&amp; </a:t>
            </a:r>
            <a:r>
              <a:rPr lang="en-US" sz="2000" dirty="0">
                <a:solidFill>
                  <a:srgbClr val="7030A0"/>
                </a:solidFill>
                <a:latin typeface="Times New Roman" panose="02020603050405020304" pitchFamily="18" charset="0"/>
                <a:cs typeface="Times New Roman" panose="02020603050405020304" pitchFamily="18" charset="0"/>
              </a:rPr>
              <a:t>Birla Long Term Advantage Fund- Growth.</a:t>
            </a:r>
          </a:p>
          <a:p>
            <a:pPr>
              <a:buFont typeface="Wingdings" panose="05000000000000000000" pitchFamily="2" charset="2"/>
              <a:buChar char="v"/>
            </a:pPr>
            <a:endParaRPr lang="en-US" dirty="0"/>
          </a:p>
          <a:p>
            <a:pPr>
              <a:buFont typeface="Wingdings" panose="05000000000000000000" pitchFamily="2" charset="2"/>
              <a:buChar char="v"/>
            </a:pPr>
            <a:endParaRPr lang="en-US" dirty="0"/>
          </a:p>
        </p:txBody>
      </p:sp>
    </p:spTree>
    <p:extLst>
      <p:ext uri="{BB962C8B-B14F-4D97-AF65-F5344CB8AC3E}">
        <p14:creationId xmlns:p14="http://schemas.microsoft.com/office/powerpoint/2010/main" val="3871030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5EE91-9C6E-48D7-90DA-80668D21BC83}"/>
              </a:ext>
            </a:extLst>
          </p:cNvPr>
          <p:cNvSpPr>
            <a:spLocks noGrp="1"/>
          </p:cNvSpPr>
          <p:nvPr>
            <p:ph type="title"/>
          </p:nvPr>
        </p:nvSpPr>
        <p:spPr>
          <a:xfrm>
            <a:off x="1097280" y="666750"/>
            <a:ext cx="10058400" cy="1213485"/>
          </a:xfrm>
          <a:solidFill>
            <a:srgbClr val="00B050"/>
          </a:solidFill>
        </p:spPr>
        <p:txBody>
          <a:bodyPr/>
          <a:lstStyle/>
          <a:p>
            <a:pPr algn="ctr"/>
            <a:r>
              <a:rPr lang="en-US" dirty="0"/>
              <a:t>3) INTERVAL FUNDS</a:t>
            </a:r>
            <a:endParaRPr lang="en-IN" dirty="0"/>
          </a:p>
        </p:txBody>
      </p:sp>
      <p:sp>
        <p:nvSpPr>
          <p:cNvPr id="3" name="Content Placeholder 2">
            <a:extLst>
              <a:ext uri="{FF2B5EF4-FFF2-40B4-BE49-F238E27FC236}">
                <a16:creationId xmlns:a16="http://schemas.microsoft.com/office/drawing/2014/main" id="{A4FA0B26-1B2E-4466-B2F1-AA4A9448FA00}"/>
              </a:ext>
            </a:extLst>
          </p:cNvPr>
          <p:cNvSpPr>
            <a:spLocks noGrp="1"/>
          </p:cNvSpPr>
          <p:nvPr>
            <p:ph idx="1"/>
          </p:nvPr>
        </p:nvSpPr>
        <p:spPr>
          <a:xfrm>
            <a:off x="1097280" y="1971675"/>
            <a:ext cx="10058400" cy="4352925"/>
          </a:xfrm>
          <a:ln>
            <a:solidFill>
              <a:schemeClr val="bg2">
                <a:lumMod val="10000"/>
              </a:schemeClr>
            </a:solidFill>
          </a:ln>
          <a:effectLst>
            <a:outerShdw blurRad="50800" dist="38100" dir="8100000" algn="tr" rotWithShape="0">
              <a:prstClr val="black">
                <a:alpha val="40000"/>
              </a:prstClr>
            </a:outerShdw>
          </a:effectLst>
        </p:spPr>
        <p:txBody>
          <a:bodyPr/>
          <a:lstStyle/>
          <a:p>
            <a:pPr>
              <a:buFont typeface="Wingdings" panose="05000000000000000000" pitchFamily="2" charset="2"/>
              <a:buChar char="v"/>
            </a:pPr>
            <a:r>
              <a:rPr lang="en-US" dirty="0"/>
              <a:t> Interval Funds have the </a:t>
            </a:r>
            <a:r>
              <a:rPr lang="en-US" dirty="0">
                <a:solidFill>
                  <a:schemeClr val="accent3"/>
                </a:solidFill>
              </a:rPr>
              <a:t>features of both Open ended &amp; Close ended funds.</a:t>
            </a:r>
          </a:p>
          <a:p>
            <a:pPr>
              <a:buFont typeface="Wingdings" panose="05000000000000000000" pitchFamily="2" charset="2"/>
              <a:buChar char="v"/>
            </a:pPr>
            <a:r>
              <a:rPr lang="en-US" dirty="0"/>
              <a:t> Interval Funds may be </a:t>
            </a:r>
            <a:r>
              <a:rPr lang="en-US" dirty="0">
                <a:solidFill>
                  <a:srgbClr val="92D050"/>
                </a:solidFill>
              </a:rPr>
              <a:t>Traded on Stock Exchange </a:t>
            </a:r>
            <a:r>
              <a:rPr lang="en-US" dirty="0"/>
              <a:t>or may be open for sale or Redemption during </a:t>
            </a:r>
            <a:r>
              <a:rPr lang="en-US" dirty="0">
                <a:solidFill>
                  <a:schemeClr val="accent2"/>
                </a:solidFill>
              </a:rPr>
              <a:t>Predetermined intervals at NAV based price</a:t>
            </a:r>
            <a:r>
              <a:rPr lang="en-US" dirty="0"/>
              <a:t>.</a:t>
            </a:r>
          </a:p>
          <a:p>
            <a:pP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 </a:t>
            </a:r>
            <a:r>
              <a:rPr lang="en-US" sz="2400" b="1" u="sng" dirty="0">
                <a:solidFill>
                  <a:srgbClr val="0070C0"/>
                </a:solidFill>
                <a:latin typeface="Times New Roman" panose="02020603050405020304" pitchFamily="18" charset="0"/>
                <a:cs typeface="Times New Roman" panose="02020603050405020304" pitchFamily="18" charset="0"/>
              </a:rPr>
              <a:t>FEATURES: </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accent3">
                    <a:lumMod val="75000"/>
                  </a:schemeClr>
                </a:solidFill>
                <a:latin typeface="Times New Roman" panose="02020603050405020304" pitchFamily="18" charset="0"/>
                <a:cs typeface="Times New Roman" panose="02020603050405020304" pitchFamily="18" charset="0"/>
              </a:rPr>
              <a:t>Periodic Repurchase Offers</a:t>
            </a:r>
            <a:r>
              <a:rPr lang="en-US" sz="2400" dirty="0">
                <a:solidFill>
                  <a:schemeClr val="tx1"/>
                </a:solidFill>
                <a:latin typeface="Times New Roman" panose="02020603050405020304" pitchFamily="18" charset="0"/>
                <a:cs typeface="Times New Roman" panose="02020603050405020304" pitchFamily="18" charset="0"/>
              </a:rPr>
              <a:t> by the Mutual Fund i.e. Mutual Fund Buys Back units from the investors at a </a:t>
            </a:r>
            <a:r>
              <a:rPr lang="en-US" sz="2400" b="1" i="1" u="sng" dirty="0">
                <a:solidFill>
                  <a:schemeClr val="bg2">
                    <a:lumMod val="50000"/>
                  </a:schemeClr>
                </a:solidFill>
                <a:latin typeface="Times New Roman" panose="02020603050405020304" pitchFamily="18" charset="0"/>
                <a:cs typeface="Times New Roman" panose="02020603050405020304" pitchFamily="18" charset="0"/>
              </a:rPr>
              <a:t>NAV based Price</a:t>
            </a:r>
            <a:r>
              <a:rPr lang="en-US" sz="2400" dirty="0">
                <a:solidFill>
                  <a:schemeClr val="tx1"/>
                </a:solidFill>
                <a:latin typeface="Times New Roman" panose="02020603050405020304" pitchFamily="18" charset="0"/>
                <a:cs typeface="Times New Roman" panose="02020603050405020304" pitchFamily="18" charset="0"/>
              </a:rPr>
              <a:t> Generally every Three, Six or Twelve months.</a:t>
            </a:r>
          </a:p>
          <a:p>
            <a:pPr>
              <a:buFont typeface="Wingdings" panose="05000000000000000000" pitchFamily="2" charset="2"/>
              <a:buChar char="Ø"/>
            </a:pPr>
            <a:r>
              <a:rPr lang="en-US" sz="2400" dirty="0">
                <a:solidFill>
                  <a:schemeClr val="tx1"/>
                </a:solidFill>
                <a:latin typeface="Times New Roman" panose="02020603050405020304" pitchFamily="18" charset="0"/>
                <a:cs typeface="Times New Roman" panose="02020603050405020304" pitchFamily="18" charset="0"/>
              </a:rPr>
              <a:t> Interval Funds may Deduct </a:t>
            </a:r>
            <a:r>
              <a:rPr lang="en-US" sz="2400" b="1" i="1" u="sng" dirty="0">
                <a:solidFill>
                  <a:schemeClr val="accent3">
                    <a:lumMod val="75000"/>
                  </a:schemeClr>
                </a:solidFill>
                <a:latin typeface="Times New Roman" panose="02020603050405020304" pitchFamily="18" charset="0"/>
                <a:cs typeface="Times New Roman" panose="02020603050405020304" pitchFamily="18" charset="0"/>
              </a:rPr>
              <a:t>Redemption fee </a:t>
            </a:r>
            <a:r>
              <a:rPr lang="en-US" sz="2400" dirty="0">
                <a:solidFill>
                  <a:schemeClr val="tx1"/>
                </a:solidFill>
                <a:latin typeface="Times New Roman" panose="02020603050405020304" pitchFamily="18" charset="0"/>
                <a:cs typeface="Times New Roman" panose="02020603050405020304" pitchFamily="18" charset="0"/>
              </a:rPr>
              <a:t>from Repurchase Proceeds but </a:t>
            </a:r>
            <a:r>
              <a:rPr lang="en-US" sz="2400" b="1" i="1" u="sng" dirty="0">
                <a:solidFill>
                  <a:schemeClr val="accent5">
                    <a:lumMod val="50000"/>
                  </a:schemeClr>
                </a:solidFill>
                <a:latin typeface="Times New Roman" panose="02020603050405020304" pitchFamily="18" charset="0"/>
                <a:cs typeface="Times New Roman" panose="02020603050405020304" pitchFamily="18" charset="0"/>
              </a:rPr>
              <a:t>not exceeding 2% of the proceeds .</a:t>
            </a:r>
          </a:p>
          <a:p>
            <a:pPr>
              <a:buFont typeface="Wingdings" panose="05000000000000000000" pitchFamily="2" charset="2"/>
              <a:buChar char="v"/>
            </a:pPr>
            <a:endParaRPr lang="en-US" dirty="0"/>
          </a:p>
          <a:p>
            <a:pPr>
              <a:buFont typeface="Wingdings" panose="05000000000000000000" pitchFamily="2" charset="2"/>
              <a:buChar char="v"/>
            </a:pPr>
            <a:endParaRPr lang="en-IN" dirty="0"/>
          </a:p>
        </p:txBody>
      </p:sp>
    </p:spTree>
    <p:extLst>
      <p:ext uri="{BB962C8B-B14F-4D97-AF65-F5344CB8AC3E}">
        <p14:creationId xmlns:p14="http://schemas.microsoft.com/office/powerpoint/2010/main" val="727278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8FA21-3D20-46FC-AB33-C7F4C4BAB513}"/>
              </a:ext>
            </a:extLst>
          </p:cNvPr>
          <p:cNvSpPr>
            <a:spLocks noGrp="1"/>
          </p:cNvSpPr>
          <p:nvPr>
            <p:ph type="title"/>
          </p:nvPr>
        </p:nvSpPr>
        <p:spPr>
          <a:xfrm>
            <a:off x="1097280" y="444718"/>
            <a:ext cx="10058400" cy="1450757"/>
          </a:xfrm>
          <a:solidFill>
            <a:srgbClr val="FF0000"/>
          </a:solidFill>
        </p:spPr>
        <p:txBody>
          <a:bodyPr>
            <a:normAutofit fontScale="90000"/>
          </a:bodyPr>
          <a:lstStyle/>
          <a:p>
            <a:r>
              <a:rPr lang="en-US" dirty="0"/>
              <a:t>B) PORTFOLIO BASED CLASSIFICATION OF MUTUAL FUND</a:t>
            </a:r>
            <a:endParaRPr lang="en-IN" dirty="0"/>
          </a:p>
        </p:txBody>
      </p:sp>
      <p:sp>
        <p:nvSpPr>
          <p:cNvPr id="3" name="Content Placeholder 2">
            <a:extLst>
              <a:ext uri="{FF2B5EF4-FFF2-40B4-BE49-F238E27FC236}">
                <a16:creationId xmlns:a16="http://schemas.microsoft.com/office/drawing/2014/main" id="{277474F2-7E76-4076-A0A4-52DA21C6E329}"/>
              </a:ext>
            </a:extLst>
          </p:cNvPr>
          <p:cNvSpPr>
            <a:spLocks noGrp="1"/>
          </p:cNvSpPr>
          <p:nvPr>
            <p:ph idx="1"/>
          </p:nvPr>
        </p:nvSpPr>
        <p:spPr>
          <a:xfrm>
            <a:off x="0" y="1895475"/>
            <a:ext cx="12192000" cy="3067051"/>
          </a:xfrm>
          <a:solidFill>
            <a:schemeClr val="accent3">
              <a:lumMod val="40000"/>
              <a:lumOff val="60000"/>
            </a:schemeClr>
          </a:solidFill>
        </p:spPr>
        <p:txBody>
          <a:bodyPr/>
          <a:lstStyle/>
          <a:p>
            <a:pPr marL="0" indent="0">
              <a:buNone/>
            </a:pPr>
            <a:endParaRPr lang="en-US" dirty="0"/>
          </a:p>
          <a:p>
            <a:pPr>
              <a:buFont typeface="Wingdings" panose="05000000000000000000" pitchFamily="2" charset="2"/>
              <a:buChar char="§"/>
            </a:pPr>
            <a:endParaRPr lang="en-US" dirty="0"/>
          </a:p>
          <a:p>
            <a:pPr marL="457200" indent="-457200">
              <a:buAutoNum type="arabicParenR"/>
            </a:pPr>
            <a:r>
              <a:rPr lang="en-US" sz="1600" b="1" i="1" dirty="0">
                <a:solidFill>
                  <a:srgbClr val="00B050"/>
                </a:solidFill>
                <a:latin typeface="Times New Roman" panose="02020603050405020304" pitchFamily="18" charset="0"/>
                <a:cs typeface="Times New Roman" panose="02020603050405020304" pitchFamily="18" charset="0"/>
              </a:rPr>
              <a:t>INCOME FUNDS       2) GROWTH FUNDS	     3) BALANCED FUNDS	 4) MONEY MARKET MUTUAL FUNDS (MMMF)</a:t>
            </a:r>
          </a:p>
          <a:p>
            <a:pPr marL="0" indent="0">
              <a:buNone/>
            </a:pPr>
            <a:r>
              <a:rPr lang="en-US" sz="2000" dirty="0">
                <a:latin typeface="Times New Roman" panose="02020603050405020304" pitchFamily="18" charset="0"/>
                <a:cs typeface="Times New Roman" panose="02020603050405020304" pitchFamily="18" charset="0"/>
              </a:rPr>
              <a:t>									  	</a:t>
            </a:r>
            <a:endParaRPr lang="en-IN"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90BB04E5-3894-435F-AD85-DBBA70369BFE}"/>
                  </a:ext>
                </a:extLst>
              </p14:cNvPr>
              <p14:cNvContentPartPr/>
              <p14:nvPr/>
            </p14:nvContentPartPr>
            <p14:xfrm>
              <a:off x="1047840" y="1914690"/>
              <a:ext cx="4867560" cy="857520"/>
            </p14:xfrm>
          </p:contentPart>
        </mc:Choice>
        <mc:Fallback xmlns="">
          <p:pic>
            <p:nvPicPr>
              <p:cNvPr id="4" name="Ink 3">
                <a:extLst>
                  <a:ext uri="{FF2B5EF4-FFF2-40B4-BE49-F238E27FC236}">
                    <a16:creationId xmlns:a16="http://schemas.microsoft.com/office/drawing/2014/main" id="{90BB04E5-3894-435F-AD85-DBBA70369BFE}"/>
                  </a:ext>
                </a:extLst>
              </p:cNvPr>
              <p:cNvPicPr/>
              <p:nvPr/>
            </p:nvPicPr>
            <p:blipFill>
              <a:blip r:embed="rId3"/>
              <a:stretch>
                <a:fillRect/>
              </a:stretch>
            </p:blipFill>
            <p:spPr>
              <a:xfrm>
                <a:off x="1028760" y="1895610"/>
                <a:ext cx="4905360" cy="8953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0FA215EF-13A3-425C-8411-90AF1CDFADF0}"/>
                  </a:ext>
                </a:extLst>
              </p14:cNvPr>
              <p14:cNvContentPartPr/>
              <p14:nvPr/>
            </p14:nvContentPartPr>
            <p14:xfrm>
              <a:off x="1170960" y="2771850"/>
              <a:ext cx="48600" cy="91800"/>
            </p14:xfrm>
          </p:contentPart>
        </mc:Choice>
        <mc:Fallback xmlns="">
          <p:pic>
            <p:nvPicPr>
              <p:cNvPr id="5" name="Ink 4">
                <a:extLst>
                  <a:ext uri="{FF2B5EF4-FFF2-40B4-BE49-F238E27FC236}">
                    <a16:creationId xmlns:a16="http://schemas.microsoft.com/office/drawing/2014/main" id="{0FA215EF-13A3-425C-8411-90AF1CDFADF0}"/>
                  </a:ext>
                </a:extLst>
              </p:cNvPr>
              <p:cNvPicPr/>
              <p:nvPr/>
            </p:nvPicPr>
            <p:blipFill>
              <a:blip r:embed="rId5"/>
              <a:stretch>
                <a:fillRect/>
              </a:stretch>
            </p:blipFill>
            <p:spPr>
              <a:xfrm>
                <a:off x="1151880" y="2752770"/>
                <a:ext cx="86400" cy="1296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71562E67-AC12-4A1F-A54A-85DAB0431AF6}"/>
                  </a:ext>
                </a:extLst>
              </p14:cNvPr>
              <p14:cNvContentPartPr/>
              <p14:nvPr/>
            </p14:nvContentPartPr>
            <p14:xfrm>
              <a:off x="1028760" y="2657370"/>
              <a:ext cx="343080" cy="239400"/>
            </p14:xfrm>
          </p:contentPart>
        </mc:Choice>
        <mc:Fallback xmlns="">
          <p:pic>
            <p:nvPicPr>
              <p:cNvPr id="6" name="Ink 5">
                <a:extLst>
                  <a:ext uri="{FF2B5EF4-FFF2-40B4-BE49-F238E27FC236}">
                    <a16:creationId xmlns:a16="http://schemas.microsoft.com/office/drawing/2014/main" id="{71562E67-AC12-4A1F-A54A-85DAB0431AF6}"/>
                  </a:ext>
                </a:extLst>
              </p:cNvPr>
              <p:cNvPicPr/>
              <p:nvPr/>
            </p:nvPicPr>
            <p:blipFill>
              <a:blip r:embed="rId7"/>
              <a:stretch>
                <a:fillRect/>
              </a:stretch>
            </p:blipFill>
            <p:spPr>
              <a:xfrm>
                <a:off x="1009680" y="2638290"/>
                <a:ext cx="380880" cy="277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910A861B-577F-4218-8734-0B7C7F510DA9}"/>
                  </a:ext>
                </a:extLst>
              </p14:cNvPr>
              <p14:cNvContentPartPr/>
              <p14:nvPr/>
            </p14:nvContentPartPr>
            <p14:xfrm>
              <a:off x="3105240" y="2333730"/>
              <a:ext cx="360" cy="505080"/>
            </p14:xfrm>
          </p:contentPart>
        </mc:Choice>
        <mc:Fallback xmlns="">
          <p:pic>
            <p:nvPicPr>
              <p:cNvPr id="7" name="Ink 6">
                <a:extLst>
                  <a:ext uri="{FF2B5EF4-FFF2-40B4-BE49-F238E27FC236}">
                    <a16:creationId xmlns:a16="http://schemas.microsoft.com/office/drawing/2014/main" id="{910A861B-577F-4218-8734-0B7C7F510DA9}"/>
                  </a:ext>
                </a:extLst>
              </p:cNvPr>
              <p:cNvPicPr/>
              <p:nvPr/>
            </p:nvPicPr>
            <p:blipFill>
              <a:blip r:embed="rId9"/>
              <a:stretch>
                <a:fillRect/>
              </a:stretch>
            </p:blipFill>
            <p:spPr>
              <a:xfrm>
                <a:off x="3086160" y="2314650"/>
                <a:ext cx="38160" cy="5428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D4160D80-DAD6-4FB9-A297-CF6DFFF93BA0}"/>
                  </a:ext>
                </a:extLst>
              </p14:cNvPr>
              <p14:cNvContentPartPr/>
              <p14:nvPr/>
            </p14:nvContentPartPr>
            <p14:xfrm>
              <a:off x="2914800" y="2628930"/>
              <a:ext cx="362160" cy="279360"/>
            </p14:xfrm>
          </p:contentPart>
        </mc:Choice>
        <mc:Fallback xmlns="">
          <p:pic>
            <p:nvPicPr>
              <p:cNvPr id="10" name="Ink 9">
                <a:extLst>
                  <a:ext uri="{FF2B5EF4-FFF2-40B4-BE49-F238E27FC236}">
                    <a16:creationId xmlns:a16="http://schemas.microsoft.com/office/drawing/2014/main" id="{D4160D80-DAD6-4FB9-A297-CF6DFFF93BA0}"/>
                  </a:ext>
                </a:extLst>
              </p:cNvPr>
              <p:cNvPicPr/>
              <p:nvPr/>
            </p:nvPicPr>
            <p:blipFill>
              <a:blip r:embed="rId11"/>
              <a:stretch>
                <a:fillRect/>
              </a:stretch>
            </p:blipFill>
            <p:spPr>
              <a:xfrm>
                <a:off x="2895720" y="2609850"/>
                <a:ext cx="399960" cy="3171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1" name="Ink 10">
                <a:extLst>
                  <a:ext uri="{FF2B5EF4-FFF2-40B4-BE49-F238E27FC236}">
                    <a16:creationId xmlns:a16="http://schemas.microsoft.com/office/drawing/2014/main" id="{60F659F9-84E2-4FB6-B9CA-75FECF811EE8}"/>
                  </a:ext>
                </a:extLst>
              </p14:cNvPr>
              <p14:cNvContentPartPr/>
              <p14:nvPr/>
            </p14:nvContentPartPr>
            <p14:xfrm>
              <a:off x="5905680" y="2133570"/>
              <a:ext cx="19080" cy="619560"/>
            </p14:xfrm>
          </p:contentPart>
        </mc:Choice>
        <mc:Fallback xmlns="">
          <p:pic>
            <p:nvPicPr>
              <p:cNvPr id="11" name="Ink 10">
                <a:extLst>
                  <a:ext uri="{FF2B5EF4-FFF2-40B4-BE49-F238E27FC236}">
                    <a16:creationId xmlns:a16="http://schemas.microsoft.com/office/drawing/2014/main" id="{60F659F9-84E2-4FB6-B9CA-75FECF811EE8}"/>
                  </a:ext>
                </a:extLst>
              </p:cNvPr>
              <p:cNvPicPr/>
              <p:nvPr/>
            </p:nvPicPr>
            <p:blipFill>
              <a:blip r:embed="rId13"/>
              <a:stretch>
                <a:fillRect/>
              </a:stretch>
            </p:blipFill>
            <p:spPr>
              <a:xfrm>
                <a:off x="5886600" y="2114490"/>
                <a:ext cx="56880" cy="6573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7A929DCE-DF3F-4970-B29F-BBDB5EA5056E}"/>
                  </a:ext>
                </a:extLst>
              </p14:cNvPr>
              <p14:cNvContentPartPr/>
              <p14:nvPr/>
            </p14:nvContentPartPr>
            <p14:xfrm>
              <a:off x="5677080" y="2486010"/>
              <a:ext cx="381960" cy="438480"/>
            </p14:xfrm>
          </p:contentPart>
        </mc:Choice>
        <mc:Fallback xmlns="">
          <p:pic>
            <p:nvPicPr>
              <p:cNvPr id="12" name="Ink 11">
                <a:extLst>
                  <a:ext uri="{FF2B5EF4-FFF2-40B4-BE49-F238E27FC236}">
                    <a16:creationId xmlns:a16="http://schemas.microsoft.com/office/drawing/2014/main" id="{7A929DCE-DF3F-4970-B29F-BBDB5EA5056E}"/>
                  </a:ext>
                </a:extLst>
              </p:cNvPr>
              <p:cNvPicPr/>
              <p:nvPr/>
            </p:nvPicPr>
            <p:blipFill>
              <a:blip r:embed="rId15"/>
              <a:stretch>
                <a:fillRect/>
              </a:stretch>
            </p:blipFill>
            <p:spPr>
              <a:xfrm>
                <a:off x="5658000" y="2466930"/>
                <a:ext cx="419760" cy="4762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3" name="Ink 12">
                <a:extLst>
                  <a:ext uri="{FF2B5EF4-FFF2-40B4-BE49-F238E27FC236}">
                    <a16:creationId xmlns:a16="http://schemas.microsoft.com/office/drawing/2014/main" id="{E47A1244-56A1-4EB2-92F4-2143A6EBB0E4}"/>
                  </a:ext>
                </a:extLst>
              </p14:cNvPr>
              <p14:cNvContentPartPr/>
              <p14:nvPr/>
            </p14:nvContentPartPr>
            <p14:xfrm>
              <a:off x="5915040" y="2105130"/>
              <a:ext cx="3305520" cy="524160"/>
            </p14:xfrm>
          </p:contentPart>
        </mc:Choice>
        <mc:Fallback xmlns="">
          <p:pic>
            <p:nvPicPr>
              <p:cNvPr id="13" name="Ink 12">
                <a:extLst>
                  <a:ext uri="{FF2B5EF4-FFF2-40B4-BE49-F238E27FC236}">
                    <a16:creationId xmlns:a16="http://schemas.microsoft.com/office/drawing/2014/main" id="{E47A1244-56A1-4EB2-92F4-2143A6EBB0E4}"/>
                  </a:ext>
                </a:extLst>
              </p:cNvPr>
              <p:cNvPicPr/>
              <p:nvPr/>
            </p:nvPicPr>
            <p:blipFill>
              <a:blip r:embed="rId17"/>
              <a:stretch>
                <a:fillRect/>
              </a:stretch>
            </p:blipFill>
            <p:spPr>
              <a:xfrm>
                <a:off x="5895960" y="2086050"/>
                <a:ext cx="3343320" cy="5619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4" name="Ink 13">
                <a:extLst>
                  <a:ext uri="{FF2B5EF4-FFF2-40B4-BE49-F238E27FC236}">
                    <a16:creationId xmlns:a16="http://schemas.microsoft.com/office/drawing/2014/main" id="{CF3987E0-165E-4AFD-A1FC-7267601C6306}"/>
                  </a:ext>
                </a:extLst>
              </p14:cNvPr>
              <p14:cNvContentPartPr/>
              <p14:nvPr/>
            </p14:nvContentPartPr>
            <p14:xfrm>
              <a:off x="9039120" y="2514450"/>
              <a:ext cx="372960" cy="295920"/>
            </p14:xfrm>
          </p:contentPart>
        </mc:Choice>
        <mc:Fallback xmlns="">
          <p:pic>
            <p:nvPicPr>
              <p:cNvPr id="14" name="Ink 13">
                <a:extLst>
                  <a:ext uri="{FF2B5EF4-FFF2-40B4-BE49-F238E27FC236}">
                    <a16:creationId xmlns:a16="http://schemas.microsoft.com/office/drawing/2014/main" id="{CF3987E0-165E-4AFD-A1FC-7267601C6306}"/>
                  </a:ext>
                </a:extLst>
              </p:cNvPr>
              <p:cNvPicPr/>
              <p:nvPr/>
            </p:nvPicPr>
            <p:blipFill>
              <a:blip r:embed="rId19"/>
              <a:stretch>
                <a:fillRect/>
              </a:stretch>
            </p:blipFill>
            <p:spPr>
              <a:xfrm>
                <a:off x="9020040" y="2495370"/>
                <a:ext cx="410760" cy="333720"/>
              </a:xfrm>
              <a:prstGeom prst="rect">
                <a:avLst/>
              </a:prstGeom>
            </p:spPr>
          </p:pic>
        </mc:Fallback>
      </mc:AlternateContent>
    </p:spTree>
    <p:extLst>
      <p:ext uri="{BB962C8B-B14F-4D97-AF65-F5344CB8AC3E}">
        <p14:creationId xmlns:p14="http://schemas.microsoft.com/office/powerpoint/2010/main" val="4155411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9073D-DE37-4912-ADC0-ABC8D1E14C82}"/>
              </a:ext>
            </a:extLst>
          </p:cNvPr>
          <p:cNvSpPr>
            <a:spLocks noGrp="1"/>
          </p:cNvSpPr>
          <p:nvPr>
            <p:ph type="title"/>
          </p:nvPr>
        </p:nvSpPr>
        <p:spPr>
          <a:xfrm>
            <a:off x="1097280" y="739141"/>
            <a:ext cx="10058400" cy="1165860"/>
          </a:xfrm>
          <a:solidFill>
            <a:srgbClr val="00B050"/>
          </a:solidFill>
        </p:spPr>
        <p:txBody>
          <a:bodyPr/>
          <a:lstStyle/>
          <a:p>
            <a:pPr algn="ctr"/>
            <a:r>
              <a:rPr lang="en-US" dirty="0"/>
              <a:t>1) INCOME FUNDS</a:t>
            </a:r>
            <a:endParaRPr lang="en-IN" dirty="0"/>
          </a:p>
        </p:txBody>
      </p:sp>
      <p:sp>
        <p:nvSpPr>
          <p:cNvPr id="3" name="Content Placeholder 2">
            <a:extLst>
              <a:ext uri="{FF2B5EF4-FFF2-40B4-BE49-F238E27FC236}">
                <a16:creationId xmlns:a16="http://schemas.microsoft.com/office/drawing/2014/main" id="{4005D74E-54E2-4BDC-A5EF-2AFB56F1D816}"/>
              </a:ext>
            </a:extLst>
          </p:cNvPr>
          <p:cNvSpPr>
            <a:spLocks noGrp="1"/>
          </p:cNvSpPr>
          <p:nvPr>
            <p:ph idx="1"/>
          </p:nvPr>
        </p:nvSpPr>
        <p:spPr>
          <a:xfrm>
            <a:off x="1097280" y="1905001"/>
            <a:ext cx="10058400" cy="3964092"/>
          </a:xfrm>
          <a:ln>
            <a:solidFill>
              <a:schemeClr val="tx1"/>
            </a:solidFill>
          </a:ln>
          <a:effectLst>
            <a:outerShdw blurRad="50800" dist="38100" dir="2700000" algn="tl" rotWithShape="0">
              <a:prstClr val="black">
                <a:alpha val="40000"/>
              </a:prstClr>
            </a:outerShdw>
          </a:effectLst>
        </p:spPr>
        <p:txBody>
          <a:bodyPr>
            <a:normAutofit lnSpcReduction="10000"/>
          </a:bodyPr>
          <a:lstStyle/>
          <a:p>
            <a:pPr>
              <a:buFont typeface="Wingdings" panose="05000000000000000000" pitchFamily="2" charset="2"/>
              <a:buChar char="v"/>
            </a:pPr>
            <a:r>
              <a:rPr lang="en-US" dirty="0"/>
              <a:t> The Aim of Income funds is to provide </a:t>
            </a:r>
            <a:r>
              <a:rPr lang="en-US" dirty="0">
                <a:solidFill>
                  <a:schemeClr val="accent2">
                    <a:lumMod val="75000"/>
                  </a:schemeClr>
                </a:solidFill>
              </a:rPr>
              <a:t>regular and steady income </a:t>
            </a:r>
            <a:r>
              <a:rPr lang="en-US" dirty="0"/>
              <a:t>to the Investors.</a:t>
            </a:r>
          </a:p>
          <a:p>
            <a:pPr>
              <a:buFont typeface="Wingdings" panose="05000000000000000000" pitchFamily="2" charset="2"/>
              <a:buChar char="v"/>
            </a:pPr>
            <a:r>
              <a:rPr lang="en-US" dirty="0"/>
              <a:t> Such schemes generally invest in </a:t>
            </a:r>
            <a:r>
              <a:rPr lang="en-US" dirty="0">
                <a:solidFill>
                  <a:srgbClr val="7030A0"/>
                </a:solidFill>
              </a:rPr>
              <a:t>Fixed Income Bearing Securities </a:t>
            </a:r>
            <a:r>
              <a:rPr lang="en-US" dirty="0"/>
              <a:t>such as Bonds, Corporate Debentures etc.</a:t>
            </a:r>
          </a:p>
          <a:p>
            <a:pPr>
              <a:buFont typeface="Wingdings" panose="05000000000000000000" pitchFamily="2" charset="2"/>
              <a:buChar char="q"/>
            </a:pPr>
            <a:r>
              <a:rPr lang="en-US" dirty="0"/>
              <a:t> </a:t>
            </a:r>
            <a:r>
              <a:rPr lang="en-US" sz="2000" dirty="0">
                <a:latin typeface="Times New Roman" panose="02020603050405020304" pitchFamily="18" charset="0"/>
                <a:cs typeface="Times New Roman" panose="02020603050405020304" pitchFamily="18" charset="0"/>
              </a:rPr>
              <a:t> </a:t>
            </a:r>
            <a:r>
              <a:rPr lang="en-US" sz="2000" b="1" u="sng" dirty="0">
                <a:solidFill>
                  <a:srgbClr val="0070C0"/>
                </a:solidFill>
                <a:latin typeface="Times New Roman" panose="02020603050405020304" pitchFamily="18" charset="0"/>
                <a:cs typeface="Times New Roman" panose="02020603050405020304" pitchFamily="18" charset="0"/>
              </a:rPr>
              <a:t>FEATURES: </a:t>
            </a:r>
          </a:p>
          <a:p>
            <a:pPr>
              <a:buFont typeface="Wingdings" panose="05000000000000000000" pitchFamily="2" charset="2"/>
              <a:buChar char="Ø"/>
            </a:pPr>
            <a:r>
              <a:rPr lang="en-IN" b="1" i="1" u="sng" dirty="0">
                <a:solidFill>
                  <a:schemeClr val="accent2"/>
                </a:solidFill>
              </a:rPr>
              <a:t> Less Risky </a:t>
            </a:r>
            <a:r>
              <a:rPr lang="en-IN" dirty="0"/>
              <a:t>compared to Equity scheme.</a:t>
            </a:r>
          </a:p>
          <a:p>
            <a:pPr>
              <a:buFont typeface="Wingdings" panose="05000000000000000000" pitchFamily="2" charset="2"/>
              <a:buChar char="Ø"/>
            </a:pPr>
            <a:r>
              <a:rPr lang="en-IN" dirty="0"/>
              <a:t> Main Aim is </a:t>
            </a:r>
            <a:r>
              <a:rPr lang="en-IN" b="1" i="1" u="sng" dirty="0">
                <a:solidFill>
                  <a:schemeClr val="accent2"/>
                </a:solidFill>
              </a:rPr>
              <a:t>Income Generation</a:t>
            </a:r>
            <a:r>
              <a:rPr lang="en-IN" dirty="0"/>
              <a:t>.</a:t>
            </a:r>
          </a:p>
          <a:p>
            <a:pPr>
              <a:buFont typeface="Wingdings" panose="05000000000000000000" pitchFamily="2" charset="2"/>
              <a:buChar char="Ø"/>
            </a:pPr>
            <a:r>
              <a:rPr lang="en-IN" dirty="0"/>
              <a:t> Funds Invested in </a:t>
            </a:r>
            <a:r>
              <a:rPr lang="en-IN" b="1" i="1" u="sng" dirty="0">
                <a:solidFill>
                  <a:schemeClr val="accent2"/>
                </a:solidFill>
              </a:rPr>
              <a:t>Fixed income bearing Instruments like Bonds, Debentures etc.</a:t>
            </a:r>
          </a:p>
          <a:p>
            <a:pPr>
              <a:buFont typeface="Wingdings" panose="05000000000000000000" pitchFamily="2" charset="2"/>
              <a:buChar char="Ø"/>
            </a:pPr>
            <a:r>
              <a:rPr lang="en-IN" dirty="0"/>
              <a:t> These scheme are designed for those people who want </a:t>
            </a:r>
            <a:r>
              <a:rPr lang="en-IN" b="1" i="1" u="sng" dirty="0">
                <a:solidFill>
                  <a:schemeClr val="accent2"/>
                </a:solidFill>
              </a:rPr>
              <a:t>regular income </a:t>
            </a:r>
            <a:r>
              <a:rPr lang="en-IN" dirty="0"/>
              <a:t>like old people etc.</a:t>
            </a:r>
          </a:p>
          <a:p>
            <a:pPr>
              <a:buFont typeface="Wingdings" panose="05000000000000000000" pitchFamily="2" charset="2"/>
              <a:buChar char="Ø"/>
            </a:pPr>
            <a:r>
              <a:rPr lang="en-IN" dirty="0"/>
              <a:t>For e.g.:- </a:t>
            </a:r>
            <a:r>
              <a:rPr lang="en-IN" dirty="0">
                <a:solidFill>
                  <a:srgbClr val="00B050"/>
                </a:solidFill>
              </a:rPr>
              <a:t>HDFC Income Fund  </a:t>
            </a:r>
            <a:r>
              <a:rPr lang="en-IN" dirty="0"/>
              <a:t>&amp; </a:t>
            </a:r>
            <a:r>
              <a:rPr lang="en-IN" dirty="0">
                <a:solidFill>
                  <a:srgbClr val="7030A0"/>
                </a:solidFill>
              </a:rPr>
              <a:t>Birla Sun Life Income Fund.</a:t>
            </a:r>
          </a:p>
        </p:txBody>
      </p:sp>
    </p:spTree>
    <p:extLst>
      <p:ext uri="{BB962C8B-B14F-4D97-AF65-F5344CB8AC3E}">
        <p14:creationId xmlns:p14="http://schemas.microsoft.com/office/powerpoint/2010/main" val="3567888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F15C7-4B24-4CDC-926C-CE3471709FE1}"/>
              </a:ext>
            </a:extLst>
          </p:cNvPr>
          <p:cNvSpPr>
            <a:spLocks noGrp="1"/>
          </p:cNvSpPr>
          <p:nvPr>
            <p:ph type="title"/>
          </p:nvPr>
        </p:nvSpPr>
        <p:spPr>
          <a:xfrm>
            <a:off x="1097280" y="315178"/>
            <a:ext cx="10058400" cy="1450757"/>
          </a:xfrm>
          <a:solidFill>
            <a:schemeClr val="accent2"/>
          </a:solidFill>
        </p:spPr>
        <p:txBody>
          <a:bodyPr/>
          <a:lstStyle/>
          <a:p>
            <a:pPr algn="ctr"/>
            <a:r>
              <a:rPr lang="en-US" dirty="0"/>
              <a:t>2) GROWTH FUNDS</a:t>
            </a:r>
            <a:endParaRPr lang="en-IN" dirty="0"/>
          </a:p>
        </p:txBody>
      </p:sp>
      <p:sp>
        <p:nvSpPr>
          <p:cNvPr id="3" name="Content Placeholder 2">
            <a:extLst>
              <a:ext uri="{FF2B5EF4-FFF2-40B4-BE49-F238E27FC236}">
                <a16:creationId xmlns:a16="http://schemas.microsoft.com/office/drawing/2014/main" id="{E76A2AF5-9B02-47D5-9DD1-62B5EBD74A1C}"/>
              </a:ext>
            </a:extLst>
          </p:cNvPr>
          <p:cNvSpPr>
            <a:spLocks noGrp="1"/>
          </p:cNvSpPr>
          <p:nvPr>
            <p:ph idx="1"/>
          </p:nvPr>
        </p:nvSpPr>
        <p:spPr>
          <a:xfrm>
            <a:off x="1097280" y="1933575"/>
            <a:ext cx="10058400" cy="4486275"/>
          </a:xfrm>
          <a:ln>
            <a:solidFill>
              <a:srgbClr val="C00000"/>
            </a:solidFill>
          </a:ln>
          <a:effectLst>
            <a:outerShdw blurRad="63500" sx="102000" sy="102000" algn="ctr" rotWithShape="0">
              <a:prstClr val="black">
                <a:alpha val="40000"/>
              </a:prstClr>
            </a:outerShdw>
          </a:effectLst>
        </p:spPr>
        <p:txBody>
          <a:bodyPr>
            <a:normAutofit fontScale="92500"/>
          </a:bodyPr>
          <a:lstStyle/>
          <a:p>
            <a:pPr>
              <a:buFont typeface="Wingdings" panose="05000000000000000000" pitchFamily="2" charset="2"/>
              <a:buChar char="v"/>
            </a:pPr>
            <a:r>
              <a:rPr lang="en-US" dirty="0"/>
              <a:t> </a:t>
            </a:r>
            <a:r>
              <a:rPr lang="en-US" sz="1600" dirty="0"/>
              <a:t>The Aim of Growth funds is to </a:t>
            </a:r>
            <a:r>
              <a:rPr lang="en-US" sz="1600" b="1" i="1" dirty="0">
                <a:solidFill>
                  <a:schemeClr val="accent3">
                    <a:lumMod val="75000"/>
                  </a:schemeClr>
                </a:solidFill>
              </a:rPr>
              <a:t>provide Capital Appreciation </a:t>
            </a:r>
            <a:r>
              <a:rPr lang="en-US" sz="1600" dirty="0"/>
              <a:t>over the medium to long-term.</a:t>
            </a:r>
          </a:p>
          <a:p>
            <a:pPr>
              <a:buFont typeface="Wingdings" panose="05000000000000000000" pitchFamily="2" charset="2"/>
              <a:buChar char="v"/>
            </a:pPr>
            <a:r>
              <a:rPr lang="en-US" sz="1600" dirty="0"/>
              <a:t> Growth Funds normally invest a major part of their corpus (collection) in </a:t>
            </a:r>
            <a:r>
              <a:rPr lang="en-US" sz="1600" b="1" i="1" dirty="0">
                <a:solidFill>
                  <a:schemeClr val="accent3">
                    <a:lumMod val="75000"/>
                  </a:schemeClr>
                </a:solidFill>
              </a:rPr>
              <a:t>equities</a:t>
            </a:r>
            <a:r>
              <a:rPr lang="en-US" sz="1600" dirty="0"/>
              <a:t>. Such funds have </a:t>
            </a:r>
            <a:r>
              <a:rPr lang="en-US" sz="1600" b="1" i="1" dirty="0">
                <a:solidFill>
                  <a:srgbClr val="C00000"/>
                </a:solidFill>
              </a:rPr>
              <a:t>comparatively high risks.</a:t>
            </a:r>
          </a:p>
          <a:p>
            <a:pPr>
              <a:buFont typeface="Wingdings" panose="05000000000000000000" pitchFamily="2" charset="2"/>
              <a:buChar char="v"/>
            </a:pPr>
            <a:r>
              <a:rPr lang="en-US" sz="1600" dirty="0"/>
              <a:t> Growth Funds are good for investors having </a:t>
            </a:r>
            <a:r>
              <a:rPr lang="en-US" sz="1600" b="1" i="1" dirty="0">
                <a:solidFill>
                  <a:schemeClr val="accent3"/>
                </a:solidFill>
              </a:rPr>
              <a:t>a long term outlook </a:t>
            </a:r>
            <a:r>
              <a:rPr lang="en-US" sz="1600" dirty="0"/>
              <a:t>seeking appreciation over a period of time</a:t>
            </a:r>
            <a:r>
              <a:rPr lang="en-US" dirty="0"/>
              <a:t>.</a:t>
            </a:r>
          </a:p>
          <a:p>
            <a:pPr>
              <a:buFont typeface="Wingdings" panose="05000000000000000000" pitchFamily="2" charset="2"/>
              <a:buChar char="q"/>
            </a:pPr>
            <a:r>
              <a:rPr lang="en-US" sz="1800" b="1" u="sng" dirty="0">
                <a:solidFill>
                  <a:srgbClr val="0070C0"/>
                </a:solidFill>
                <a:latin typeface="Times New Roman" panose="02020603050405020304" pitchFamily="18" charset="0"/>
                <a:cs typeface="Times New Roman" panose="02020603050405020304" pitchFamily="18" charset="0"/>
              </a:rPr>
              <a:t> FEATURES: </a:t>
            </a:r>
          </a:p>
          <a:p>
            <a:pPr>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 Main Aim is </a:t>
            </a:r>
            <a:r>
              <a:rPr lang="en-US" sz="1800" b="1" i="1" u="sng" dirty="0">
                <a:solidFill>
                  <a:schemeClr val="accent2">
                    <a:lumMod val="75000"/>
                  </a:schemeClr>
                </a:solidFill>
                <a:latin typeface="Times New Roman" panose="02020603050405020304" pitchFamily="18" charset="0"/>
                <a:cs typeface="Times New Roman" panose="02020603050405020304" pitchFamily="18" charset="0"/>
              </a:rPr>
              <a:t>Capital Appreciation</a:t>
            </a:r>
            <a:r>
              <a:rPr lang="en-US" sz="1800" dirty="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 It usually have </a:t>
            </a:r>
            <a:r>
              <a:rPr lang="en-US" sz="1800" b="1" i="1" u="sng" dirty="0">
                <a:solidFill>
                  <a:srgbClr val="C00000"/>
                </a:solidFill>
                <a:latin typeface="Times New Roman" panose="02020603050405020304" pitchFamily="18" charset="0"/>
                <a:cs typeface="Times New Roman" panose="02020603050405020304" pitchFamily="18" charset="0"/>
              </a:rPr>
              <a:t>High Risk and High Reward Venture.</a:t>
            </a:r>
          </a:p>
          <a:p>
            <a:pPr>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 The Pattern of Investment is </a:t>
            </a:r>
            <a:r>
              <a:rPr lang="en-US" sz="1800" b="1" i="1" u="sng" dirty="0">
                <a:solidFill>
                  <a:srgbClr val="FFC000"/>
                </a:solidFill>
                <a:latin typeface="Times New Roman" panose="02020603050405020304" pitchFamily="18" charset="0"/>
                <a:cs typeface="Times New Roman" panose="02020603050405020304" pitchFamily="18" charset="0"/>
              </a:rPr>
              <a:t>Equity with high potential growth</a:t>
            </a:r>
            <a:r>
              <a:rPr lang="en-US" sz="1800" dirty="0">
                <a:solidFill>
                  <a:schemeClr val="tx1"/>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1800" dirty="0">
                <a:solidFill>
                  <a:schemeClr val="tx1"/>
                </a:solidFill>
                <a:latin typeface="Times New Roman" panose="02020603050405020304" pitchFamily="18" charset="0"/>
                <a:cs typeface="Times New Roman" panose="02020603050405020304" pitchFamily="18" charset="0"/>
              </a:rPr>
              <a:t> This Funds/scheme is better for wealthy and young people who have the </a:t>
            </a:r>
            <a:r>
              <a:rPr lang="en-US" sz="1800" u="sng" dirty="0">
                <a:solidFill>
                  <a:srgbClr val="0070C0"/>
                </a:solidFill>
                <a:latin typeface="Times New Roman" panose="02020603050405020304" pitchFamily="18" charset="0"/>
                <a:cs typeface="Times New Roman" panose="02020603050405020304" pitchFamily="18" charset="0"/>
              </a:rPr>
              <a:t>ability to bear risk and expect huge gain.</a:t>
            </a:r>
          </a:p>
          <a:p>
            <a:pPr>
              <a:buFont typeface="Wingdings" panose="05000000000000000000" pitchFamily="2" charset="2"/>
              <a:buChar char="Ø"/>
            </a:pPr>
            <a:r>
              <a:rPr lang="en-US" sz="1800" b="1" dirty="0">
                <a:solidFill>
                  <a:srgbClr val="0070C0"/>
                </a:solidFill>
                <a:latin typeface="Times New Roman" panose="02020603050405020304" pitchFamily="18" charset="0"/>
                <a:cs typeface="Times New Roman" panose="02020603050405020304" pitchFamily="18" charset="0"/>
              </a:rPr>
              <a:t> </a:t>
            </a:r>
            <a:r>
              <a:rPr lang="en-US" sz="1800" u="sng" dirty="0">
                <a:solidFill>
                  <a:srgbClr val="0070C0"/>
                </a:solidFill>
                <a:latin typeface="Times New Roman" panose="02020603050405020304" pitchFamily="18" charset="0"/>
                <a:cs typeface="Times New Roman" panose="02020603050405020304" pitchFamily="18" charset="0"/>
              </a:rPr>
              <a:t>For e.g</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a:solidFill>
                  <a:srgbClr val="00B050"/>
                </a:solidFill>
                <a:latin typeface="Times New Roman" panose="02020603050405020304" pitchFamily="18" charset="0"/>
                <a:cs typeface="Times New Roman" panose="02020603050405020304" pitchFamily="18" charset="0"/>
              </a:rPr>
              <a:t>HDFC Capital Builder Fund- Growth </a:t>
            </a:r>
            <a:r>
              <a:rPr lang="en-US" sz="1800" dirty="0">
                <a:solidFill>
                  <a:schemeClr val="tx1"/>
                </a:solidFill>
                <a:latin typeface="Times New Roman" panose="02020603050405020304" pitchFamily="18" charset="0"/>
                <a:cs typeface="Times New Roman" panose="02020603050405020304" pitchFamily="18" charset="0"/>
              </a:rPr>
              <a:t>&amp;  </a:t>
            </a:r>
            <a:r>
              <a:rPr lang="en-US" sz="1800" dirty="0">
                <a:solidFill>
                  <a:srgbClr val="C00000"/>
                </a:solidFill>
                <a:latin typeface="Times New Roman" panose="02020603050405020304" pitchFamily="18" charset="0"/>
                <a:cs typeface="Times New Roman" panose="02020603050405020304" pitchFamily="18" charset="0"/>
              </a:rPr>
              <a:t>Kotak Mid Cap Fund- Growth</a:t>
            </a:r>
            <a:endParaRPr lang="en-US" sz="1800" b="1" u="sng" dirty="0">
              <a:solidFill>
                <a:srgbClr val="C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v"/>
            </a:pPr>
            <a:endParaRPr lang="en-US" dirty="0"/>
          </a:p>
          <a:p>
            <a:pPr>
              <a:buFont typeface="Wingdings" panose="05000000000000000000" pitchFamily="2" charset="2"/>
              <a:buChar char="v"/>
            </a:pPr>
            <a:endParaRPr lang="en-IN" dirty="0"/>
          </a:p>
        </p:txBody>
      </p:sp>
    </p:spTree>
    <p:extLst>
      <p:ext uri="{BB962C8B-B14F-4D97-AF65-F5344CB8AC3E}">
        <p14:creationId xmlns:p14="http://schemas.microsoft.com/office/powerpoint/2010/main" val="4292390837"/>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docProps/app.xml><?xml version="1.0" encoding="utf-8"?>
<Properties xmlns="http://schemas.openxmlformats.org/officeDocument/2006/extended-properties" xmlns:vt="http://schemas.openxmlformats.org/officeDocument/2006/docPropsVTypes">
  <Template>{C0EE8A7F-A98A-4649-9687-6BD9C5C48285}tf56160789</Template>
  <TotalTime>0</TotalTime>
  <Words>2537</Words>
  <Application>Microsoft Office PowerPoint</Application>
  <PresentationFormat>Widescreen</PresentationFormat>
  <Paragraphs>187</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Bookman Old Style</vt:lpstr>
      <vt:lpstr>Calibri</vt:lpstr>
      <vt:lpstr>Franklin Gothic Book</vt:lpstr>
      <vt:lpstr>Times New Roman</vt:lpstr>
      <vt:lpstr>Wingdings</vt:lpstr>
      <vt:lpstr>1_RetrospectVTI</vt:lpstr>
      <vt:lpstr>Chap.2: CLASSIFICATION OF MUTUAL FUND</vt:lpstr>
      <vt:lpstr>CLASSIFICATION OF MUTUAL FUND/TYPES OF MUTUAL FUND PRODUCTS</vt:lpstr>
      <vt:lpstr>A) FUNCTIONAL/OPERATIONAL CLASSIFICATION OF MUTUAL FUND</vt:lpstr>
      <vt:lpstr>1) OPEN ENDED FUNDS</vt:lpstr>
      <vt:lpstr>2) CLOSE ENDED FUNDS</vt:lpstr>
      <vt:lpstr>3) INTERVAL FUNDS</vt:lpstr>
      <vt:lpstr>B) PORTFOLIO BASED CLASSIFICATION OF MUTUAL FUND</vt:lpstr>
      <vt:lpstr>1) INCOME FUNDS</vt:lpstr>
      <vt:lpstr>2) GROWTH FUNDS</vt:lpstr>
      <vt:lpstr>3) BALANCED FUNDS</vt:lpstr>
      <vt:lpstr> MONEY MARKET MUTUAL FUND(MMMF)</vt:lpstr>
      <vt:lpstr>GEOGRAPHICAL BASED CLASSIFICATION OF MUTUAL FUND</vt:lpstr>
      <vt:lpstr>MISCELLENOUS CLASSIFICATION OF MUTUAL FUND</vt:lpstr>
      <vt:lpstr>MUTUAL FUND INVESTMENT STRATEGIES</vt:lpstr>
      <vt:lpstr>A) SYSTEMATIC INVESTMENT PLAN (SIP)</vt:lpstr>
      <vt:lpstr>B) SYSTEMATIC WITHDRAWAL PLAN (SWP)</vt:lpstr>
      <vt:lpstr>C) SYSTEMATIC TRANSFER PLAN (STP)</vt:lpstr>
      <vt:lpstr>CHARGES INVOLVED IN INVESTING IN MUTUAL FUNDS</vt:lpstr>
      <vt:lpstr>1) ONE TIME CHARGES ENTRY LOAD &amp; EXIT LOAD</vt:lpstr>
      <vt:lpstr>TRANSACTION CHARGES &amp; INITIAL ISSUE EXPENSES</vt:lpstr>
      <vt:lpstr>2) RECURRING CHARGES / FUND RUNNING EXPENSES</vt:lpstr>
      <vt:lpstr>EXPENSE RATIO</vt:lpstr>
      <vt:lpstr>EXPENSE RATIO</vt:lpstr>
      <vt:lpstr>EXPENSE RATIO</vt:lpstr>
      <vt:lpstr> NET ASSET VALUE (NAV)</vt:lpstr>
      <vt:lpstr>FORMULA TO CALCULATE NAV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2020-06-22T05:41:53Z</dcterms:created>
  <dcterms:modified xsi:type="dcterms:W3CDTF">2021-03-23T16:07:03Z</dcterms:modified>
</cp:coreProperties>
</file>