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4" d="100"/>
          <a:sy n="64" d="100"/>
        </p:scale>
        <p:origin x="-156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DEE858-0DC0-4EFA-BE73-338697886B34}" type="doc">
      <dgm:prSet loTypeId="urn:microsoft.com/office/officeart/2005/8/layout/orgChart1" loCatId="hierarchy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n-IN"/>
        </a:p>
      </dgm:t>
    </dgm:pt>
    <dgm:pt modelId="{6D55094F-4FEF-4E54-86A1-BBD8132B36F9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Types of ratio</a:t>
          </a:r>
          <a:endParaRPr lang="en-IN" dirty="0">
            <a:latin typeface="Times New Roman" pitchFamily="18" charset="0"/>
            <a:cs typeface="Times New Roman" pitchFamily="18" charset="0"/>
          </a:endParaRPr>
        </a:p>
      </dgm:t>
    </dgm:pt>
    <dgm:pt modelId="{D11BC20B-4190-48C4-B2C2-C5DA1542B7E3}" type="parTrans" cxnId="{B10786DE-1943-45E2-8565-AC94D2068E8C}">
      <dgm:prSet/>
      <dgm:spPr/>
      <dgm:t>
        <a:bodyPr/>
        <a:lstStyle/>
        <a:p>
          <a:endParaRPr lang="en-IN"/>
        </a:p>
      </dgm:t>
    </dgm:pt>
    <dgm:pt modelId="{FFFCED8C-51A0-4320-B17B-E178179A200D}" type="sibTrans" cxnId="{B10786DE-1943-45E2-8565-AC94D2068E8C}">
      <dgm:prSet/>
      <dgm:spPr/>
      <dgm:t>
        <a:bodyPr/>
        <a:lstStyle/>
        <a:p>
          <a:endParaRPr lang="en-IN"/>
        </a:p>
      </dgm:t>
    </dgm:pt>
    <dgm:pt modelId="{E370FEDB-A32A-4A2E-AB30-64CC180E9725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Balance sheet ratio</a:t>
          </a:r>
          <a:endParaRPr lang="en-IN" dirty="0">
            <a:latin typeface="Times New Roman" pitchFamily="18" charset="0"/>
            <a:cs typeface="Times New Roman" pitchFamily="18" charset="0"/>
          </a:endParaRPr>
        </a:p>
      </dgm:t>
    </dgm:pt>
    <dgm:pt modelId="{1BC1CF1A-0B05-4ED8-B0F5-B94718B0220D}" type="parTrans" cxnId="{76F35427-E5CE-40FD-A244-88C09C748C10}">
      <dgm:prSet/>
      <dgm:spPr/>
      <dgm:t>
        <a:bodyPr/>
        <a:lstStyle/>
        <a:p>
          <a:endParaRPr lang="en-IN">
            <a:latin typeface="Times New Roman" pitchFamily="18" charset="0"/>
            <a:cs typeface="Times New Roman" pitchFamily="18" charset="0"/>
          </a:endParaRPr>
        </a:p>
      </dgm:t>
    </dgm:pt>
    <dgm:pt modelId="{4E39833A-DAC3-40A5-B246-AFF2615D8124}" type="sibTrans" cxnId="{76F35427-E5CE-40FD-A244-88C09C748C10}">
      <dgm:prSet/>
      <dgm:spPr/>
      <dgm:t>
        <a:bodyPr/>
        <a:lstStyle/>
        <a:p>
          <a:endParaRPr lang="en-IN"/>
        </a:p>
      </dgm:t>
    </dgm:pt>
    <dgm:pt modelId="{C7CD6222-E172-48D0-BABB-D5EEAB71D07D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Revenue statement ratio</a:t>
          </a:r>
          <a:endParaRPr lang="en-IN" dirty="0">
            <a:latin typeface="Times New Roman" pitchFamily="18" charset="0"/>
            <a:cs typeface="Times New Roman" pitchFamily="18" charset="0"/>
          </a:endParaRPr>
        </a:p>
      </dgm:t>
    </dgm:pt>
    <dgm:pt modelId="{FA3B8E46-BCF6-4208-A4C7-ABC9A5238974}" type="parTrans" cxnId="{23F1DB84-E37F-4498-BB20-2757776CFC5E}">
      <dgm:prSet/>
      <dgm:spPr/>
      <dgm:t>
        <a:bodyPr/>
        <a:lstStyle/>
        <a:p>
          <a:endParaRPr lang="en-IN">
            <a:latin typeface="Times New Roman" pitchFamily="18" charset="0"/>
            <a:cs typeface="Times New Roman" pitchFamily="18" charset="0"/>
          </a:endParaRPr>
        </a:p>
      </dgm:t>
    </dgm:pt>
    <dgm:pt modelId="{FC14033E-37FB-4491-B8E0-A786CFAC872E}" type="sibTrans" cxnId="{23F1DB84-E37F-4498-BB20-2757776CFC5E}">
      <dgm:prSet/>
      <dgm:spPr/>
      <dgm:t>
        <a:bodyPr/>
        <a:lstStyle/>
        <a:p>
          <a:endParaRPr lang="en-IN"/>
        </a:p>
      </dgm:t>
    </dgm:pt>
    <dgm:pt modelId="{7389CE56-C652-4FAC-A329-AEA3E301BD5F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Combined</a:t>
          </a:r>
        </a:p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 ratio</a:t>
          </a:r>
          <a:endParaRPr lang="en-IN" dirty="0">
            <a:latin typeface="Times New Roman" pitchFamily="18" charset="0"/>
            <a:cs typeface="Times New Roman" pitchFamily="18" charset="0"/>
          </a:endParaRPr>
        </a:p>
      </dgm:t>
    </dgm:pt>
    <dgm:pt modelId="{4F0BE8CD-DAD6-4CD1-970A-824BCF10B657}" type="parTrans" cxnId="{92A0EC74-6A58-4807-83B7-B84E670A6ECB}">
      <dgm:prSet/>
      <dgm:spPr/>
      <dgm:t>
        <a:bodyPr/>
        <a:lstStyle/>
        <a:p>
          <a:endParaRPr lang="en-IN">
            <a:latin typeface="Times New Roman" pitchFamily="18" charset="0"/>
            <a:cs typeface="Times New Roman" pitchFamily="18" charset="0"/>
          </a:endParaRPr>
        </a:p>
      </dgm:t>
    </dgm:pt>
    <dgm:pt modelId="{57A5CDB0-E45B-4A65-B1DD-782AF3895038}" type="sibTrans" cxnId="{92A0EC74-6A58-4807-83B7-B84E670A6ECB}">
      <dgm:prSet/>
      <dgm:spPr/>
      <dgm:t>
        <a:bodyPr/>
        <a:lstStyle/>
        <a:p>
          <a:endParaRPr lang="en-IN"/>
        </a:p>
      </dgm:t>
    </dgm:pt>
    <dgm:pt modelId="{E0FB5933-A1CC-4A1A-ADC3-BED771D658C8}" type="pres">
      <dgm:prSet presAssocID="{62DEE858-0DC0-4EFA-BE73-338697886B3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IN"/>
        </a:p>
      </dgm:t>
    </dgm:pt>
    <dgm:pt modelId="{F63F078D-A01F-47D4-A26E-5FD21FCB6CD1}" type="pres">
      <dgm:prSet presAssocID="{6D55094F-4FEF-4E54-86A1-BBD8132B36F9}" presName="hierRoot1" presStyleCnt="0">
        <dgm:presLayoutVars>
          <dgm:hierBranch val="init"/>
        </dgm:presLayoutVars>
      </dgm:prSet>
      <dgm:spPr/>
    </dgm:pt>
    <dgm:pt modelId="{CDA34876-A384-431D-963D-60CC8EE13929}" type="pres">
      <dgm:prSet presAssocID="{6D55094F-4FEF-4E54-86A1-BBD8132B36F9}" presName="rootComposite1" presStyleCnt="0"/>
      <dgm:spPr/>
    </dgm:pt>
    <dgm:pt modelId="{FC5DE6D9-5C6D-4D95-A05A-8AF67EED1EFC}" type="pres">
      <dgm:prSet presAssocID="{6D55094F-4FEF-4E54-86A1-BBD8132B36F9}" presName="rootText1" presStyleLbl="node0" presStyleIdx="0" presStyleCnt="1" custScaleX="158509" custScaleY="241759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80DDF5B6-ED2E-4683-B30E-26279A2DBCFF}" type="pres">
      <dgm:prSet presAssocID="{6D55094F-4FEF-4E54-86A1-BBD8132B36F9}" presName="rootConnector1" presStyleLbl="node1" presStyleIdx="0" presStyleCnt="0"/>
      <dgm:spPr/>
      <dgm:t>
        <a:bodyPr/>
        <a:lstStyle/>
        <a:p>
          <a:endParaRPr lang="en-IN"/>
        </a:p>
      </dgm:t>
    </dgm:pt>
    <dgm:pt modelId="{0B447B97-6603-4258-BE41-EE79170D4E7C}" type="pres">
      <dgm:prSet presAssocID="{6D55094F-4FEF-4E54-86A1-BBD8132B36F9}" presName="hierChild2" presStyleCnt="0"/>
      <dgm:spPr/>
    </dgm:pt>
    <dgm:pt modelId="{00F55211-F6BC-45F7-B7C8-18A06342E708}" type="pres">
      <dgm:prSet presAssocID="{1BC1CF1A-0B05-4ED8-B0F5-B94718B0220D}" presName="Name37" presStyleLbl="parChTrans1D2" presStyleIdx="0" presStyleCnt="3"/>
      <dgm:spPr/>
      <dgm:t>
        <a:bodyPr/>
        <a:lstStyle/>
        <a:p>
          <a:endParaRPr lang="en-IN"/>
        </a:p>
      </dgm:t>
    </dgm:pt>
    <dgm:pt modelId="{39DBD3AA-84EB-411D-872A-A320BBF62442}" type="pres">
      <dgm:prSet presAssocID="{E370FEDB-A32A-4A2E-AB30-64CC180E9725}" presName="hierRoot2" presStyleCnt="0">
        <dgm:presLayoutVars>
          <dgm:hierBranch val="init"/>
        </dgm:presLayoutVars>
      </dgm:prSet>
      <dgm:spPr/>
    </dgm:pt>
    <dgm:pt modelId="{D3743B15-E716-40AD-A8DC-5415D23196A7}" type="pres">
      <dgm:prSet presAssocID="{E370FEDB-A32A-4A2E-AB30-64CC180E9725}" presName="rootComposite" presStyleCnt="0"/>
      <dgm:spPr/>
    </dgm:pt>
    <dgm:pt modelId="{AB99DA15-734E-43FA-A4B6-12A0E5715968}" type="pres">
      <dgm:prSet presAssocID="{E370FEDB-A32A-4A2E-AB30-64CC180E9725}" presName="rootText" presStyleLbl="node2" presStyleIdx="0" presStyleCnt="3" custScaleX="125204" custScaleY="183426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C8D1AB0F-9A1F-4BBD-ABA2-680072E4B1DC}" type="pres">
      <dgm:prSet presAssocID="{E370FEDB-A32A-4A2E-AB30-64CC180E9725}" presName="rootConnector" presStyleLbl="node2" presStyleIdx="0" presStyleCnt="3"/>
      <dgm:spPr/>
      <dgm:t>
        <a:bodyPr/>
        <a:lstStyle/>
        <a:p>
          <a:endParaRPr lang="en-IN"/>
        </a:p>
      </dgm:t>
    </dgm:pt>
    <dgm:pt modelId="{11EE17F8-9418-4E9D-AFF1-2104B041686E}" type="pres">
      <dgm:prSet presAssocID="{E370FEDB-A32A-4A2E-AB30-64CC180E9725}" presName="hierChild4" presStyleCnt="0"/>
      <dgm:spPr/>
    </dgm:pt>
    <dgm:pt modelId="{EAE6B27D-DB03-48D7-8C2F-F760F4E730DE}" type="pres">
      <dgm:prSet presAssocID="{E370FEDB-A32A-4A2E-AB30-64CC180E9725}" presName="hierChild5" presStyleCnt="0"/>
      <dgm:spPr/>
    </dgm:pt>
    <dgm:pt modelId="{10677078-A002-4BAA-891B-9BD06DC8D741}" type="pres">
      <dgm:prSet presAssocID="{FA3B8E46-BCF6-4208-A4C7-ABC9A5238974}" presName="Name37" presStyleLbl="parChTrans1D2" presStyleIdx="1" presStyleCnt="3"/>
      <dgm:spPr/>
      <dgm:t>
        <a:bodyPr/>
        <a:lstStyle/>
        <a:p>
          <a:endParaRPr lang="en-IN"/>
        </a:p>
      </dgm:t>
    </dgm:pt>
    <dgm:pt modelId="{C9E78DE9-DBF7-4ED1-8166-6D021C375929}" type="pres">
      <dgm:prSet presAssocID="{C7CD6222-E172-48D0-BABB-D5EEAB71D07D}" presName="hierRoot2" presStyleCnt="0">
        <dgm:presLayoutVars>
          <dgm:hierBranch val="init"/>
        </dgm:presLayoutVars>
      </dgm:prSet>
      <dgm:spPr/>
    </dgm:pt>
    <dgm:pt modelId="{5C8789AA-A38F-4257-BB60-9B94DC8F8CCE}" type="pres">
      <dgm:prSet presAssocID="{C7CD6222-E172-48D0-BABB-D5EEAB71D07D}" presName="rootComposite" presStyleCnt="0"/>
      <dgm:spPr/>
    </dgm:pt>
    <dgm:pt modelId="{0246FCC4-DFC0-4635-9E10-86918C437E28}" type="pres">
      <dgm:prSet presAssocID="{C7CD6222-E172-48D0-BABB-D5EEAB71D07D}" presName="rootText" presStyleLbl="node2" presStyleIdx="1" presStyleCnt="3" custScaleX="125237" custScaleY="192929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F7C596B2-9AE4-45BC-8AD1-ED33E047745F}" type="pres">
      <dgm:prSet presAssocID="{C7CD6222-E172-48D0-BABB-D5EEAB71D07D}" presName="rootConnector" presStyleLbl="node2" presStyleIdx="1" presStyleCnt="3"/>
      <dgm:spPr/>
      <dgm:t>
        <a:bodyPr/>
        <a:lstStyle/>
        <a:p>
          <a:endParaRPr lang="en-IN"/>
        </a:p>
      </dgm:t>
    </dgm:pt>
    <dgm:pt modelId="{E8768A0D-38E7-4C86-95E4-F55D6BDA2D43}" type="pres">
      <dgm:prSet presAssocID="{C7CD6222-E172-48D0-BABB-D5EEAB71D07D}" presName="hierChild4" presStyleCnt="0"/>
      <dgm:spPr/>
    </dgm:pt>
    <dgm:pt modelId="{F0FF5245-C7E5-4383-A92C-E6B1D01DD1F8}" type="pres">
      <dgm:prSet presAssocID="{C7CD6222-E172-48D0-BABB-D5EEAB71D07D}" presName="hierChild5" presStyleCnt="0"/>
      <dgm:spPr/>
    </dgm:pt>
    <dgm:pt modelId="{E7FAB2C0-BD22-4796-B9C8-5D53F9ED2FCE}" type="pres">
      <dgm:prSet presAssocID="{4F0BE8CD-DAD6-4CD1-970A-824BCF10B657}" presName="Name37" presStyleLbl="parChTrans1D2" presStyleIdx="2" presStyleCnt="3"/>
      <dgm:spPr/>
      <dgm:t>
        <a:bodyPr/>
        <a:lstStyle/>
        <a:p>
          <a:endParaRPr lang="en-IN"/>
        </a:p>
      </dgm:t>
    </dgm:pt>
    <dgm:pt modelId="{C07EE904-2AC3-47FB-ADE0-BD8B0BB3D6A4}" type="pres">
      <dgm:prSet presAssocID="{7389CE56-C652-4FAC-A329-AEA3E301BD5F}" presName="hierRoot2" presStyleCnt="0">
        <dgm:presLayoutVars>
          <dgm:hierBranch val="init"/>
        </dgm:presLayoutVars>
      </dgm:prSet>
      <dgm:spPr/>
    </dgm:pt>
    <dgm:pt modelId="{A1B795DA-EB6D-4A15-8232-F7DD1D484ADE}" type="pres">
      <dgm:prSet presAssocID="{7389CE56-C652-4FAC-A329-AEA3E301BD5F}" presName="rootComposite" presStyleCnt="0"/>
      <dgm:spPr/>
    </dgm:pt>
    <dgm:pt modelId="{A52446F0-CC41-43CF-AD09-B728B74FCB10}" type="pres">
      <dgm:prSet presAssocID="{7389CE56-C652-4FAC-A329-AEA3E301BD5F}" presName="rootText" presStyleLbl="node2" presStyleIdx="2" presStyleCnt="3" custScaleX="122358" custScaleY="192929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F59018E7-FB8D-47AA-ADE4-6063AAAAEB04}" type="pres">
      <dgm:prSet presAssocID="{7389CE56-C652-4FAC-A329-AEA3E301BD5F}" presName="rootConnector" presStyleLbl="node2" presStyleIdx="2" presStyleCnt="3"/>
      <dgm:spPr/>
      <dgm:t>
        <a:bodyPr/>
        <a:lstStyle/>
        <a:p>
          <a:endParaRPr lang="en-IN"/>
        </a:p>
      </dgm:t>
    </dgm:pt>
    <dgm:pt modelId="{6F75098B-EC0C-42D0-B7A8-152D159F05FA}" type="pres">
      <dgm:prSet presAssocID="{7389CE56-C652-4FAC-A329-AEA3E301BD5F}" presName="hierChild4" presStyleCnt="0"/>
      <dgm:spPr/>
    </dgm:pt>
    <dgm:pt modelId="{BAA1E464-5296-43F3-81F6-9B82DB1A96F2}" type="pres">
      <dgm:prSet presAssocID="{7389CE56-C652-4FAC-A329-AEA3E301BD5F}" presName="hierChild5" presStyleCnt="0"/>
      <dgm:spPr/>
    </dgm:pt>
    <dgm:pt modelId="{FFAB51BA-8435-48FD-B966-47C154378755}" type="pres">
      <dgm:prSet presAssocID="{6D55094F-4FEF-4E54-86A1-BBD8132B36F9}" presName="hierChild3" presStyleCnt="0"/>
      <dgm:spPr/>
    </dgm:pt>
  </dgm:ptLst>
  <dgm:cxnLst>
    <dgm:cxn modelId="{97324BEF-15AE-45A5-9A8E-A8BEC23A16CE}" type="presOf" srcId="{4F0BE8CD-DAD6-4CD1-970A-824BCF10B657}" destId="{E7FAB2C0-BD22-4796-B9C8-5D53F9ED2FCE}" srcOrd="0" destOrd="0" presId="urn:microsoft.com/office/officeart/2005/8/layout/orgChart1"/>
    <dgm:cxn modelId="{C2DA8CB9-26A9-4F52-895C-082E1143AEE3}" type="presOf" srcId="{7389CE56-C652-4FAC-A329-AEA3E301BD5F}" destId="{A52446F0-CC41-43CF-AD09-B728B74FCB10}" srcOrd="0" destOrd="0" presId="urn:microsoft.com/office/officeart/2005/8/layout/orgChart1"/>
    <dgm:cxn modelId="{9FB9E952-490A-49EF-98F8-831E1CEB14BE}" type="presOf" srcId="{6D55094F-4FEF-4E54-86A1-BBD8132B36F9}" destId="{FC5DE6D9-5C6D-4D95-A05A-8AF67EED1EFC}" srcOrd="0" destOrd="0" presId="urn:microsoft.com/office/officeart/2005/8/layout/orgChart1"/>
    <dgm:cxn modelId="{23F1DB84-E37F-4498-BB20-2757776CFC5E}" srcId="{6D55094F-4FEF-4E54-86A1-BBD8132B36F9}" destId="{C7CD6222-E172-48D0-BABB-D5EEAB71D07D}" srcOrd="1" destOrd="0" parTransId="{FA3B8E46-BCF6-4208-A4C7-ABC9A5238974}" sibTransId="{FC14033E-37FB-4491-B8E0-A786CFAC872E}"/>
    <dgm:cxn modelId="{57D11371-E7EB-4FF8-BA9C-B2ACEA28943E}" type="presOf" srcId="{E370FEDB-A32A-4A2E-AB30-64CC180E9725}" destId="{AB99DA15-734E-43FA-A4B6-12A0E5715968}" srcOrd="0" destOrd="0" presId="urn:microsoft.com/office/officeart/2005/8/layout/orgChart1"/>
    <dgm:cxn modelId="{49581BB5-13BF-4ADA-8D2C-3D06A82E1636}" type="presOf" srcId="{6D55094F-4FEF-4E54-86A1-BBD8132B36F9}" destId="{80DDF5B6-ED2E-4683-B30E-26279A2DBCFF}" srcOrd="1" destOrd="0" presId="urn:microsoft.com/office/officeart/2005/8/layout/orgChart1"/>
    <dgm:cxn modelId="{76F35427-E5CE-40FD-A244-88C09C748C10}" srcId="{6D55094F-4FEF-4E54-86A1-BBD8132B36F9}" destId="{E370FEDB-A32A-4A2E-AB30-64CC180E9725}" srcOrd="0" destOrd="0" parTransId="{1BC1CF1A-0B05-4ED8-B0F5-B94718B0220D}" sibTransId="{4E39833A-DAC3-40A5-B246-AFF2615D8124}"/>
    <dgm:cxn modelId="{09D063AF-3897-48D2-9F88-AA95D915A2E0}" type="presOf" srcId="{FA3B8E46-BCF6-4208-A4C7-ABC9A5238974}" destId="{10677078-A002-4BAA-891B-9BD06DC8D741}" srcOrd="0" destOrd="0" presId="urn:microsoft.com/office/officeart/2005/8/layout/orgChart1"/>
    <dgm:cxn modelId="{B10786DE-1943-45E2-8565-AC94D2068E8C}" srcId="{62DEE858-0DC0-4EFA-BE73-338697886B34}" destId="{6D55094F-4FEF-4E54-86A1-BBD8132B36F9}" srcOrd="0" destOrd="0" parTransId="{D11BC20B-4190-48C4-B2C2-C5DA1542B7E3}" sibTransId="{FFFCED8C-51A0-4320-B17B-E178179A200D}"/>
    <dgm:cxn modelId="{BABED25A-7F5E-4B41-8E66-F03C9AA1AFF1}" type="presOf" srcId="{E370FEDB-A32A-4A2E-AB30-64CC180E9725}" destId="{C8D1AB0F-9A1F-4BBD-ABA2-680072E4B1DC}" srcOrd="1" destOrd="0" presId="urn:microsoft.com/office/officeart/2005/8/layout/orgChart1"/>
    <dgm:cxn modelId="{3791BE2B-5B37-4377-BA8B-BD1E03F81738}" type="presOf" srcId="{C7CD6222-E172-48D0-BABB-D5EEAB71D07D}" destId="{0246FCC4-DFC0-4635-9E10-86918C437E28}" srcOrd="0" destOrd="0" presId="urn:microsoft.com/office/officeart/2005/8/layout/orgChart1"/>
    <dgm:cxn modelId="{92A0EC74-6A58-4807-83B7-B84E670A6ECB}" srcId="{6D55094F-4FEF-4E54-86A1-BBD8132B36F9}" destId="{7389CE56-C652-4FAC-A329-AEA3E301BD5F}" srcOrd="2" destOrd="0" parTransId="{4F0BE8CD-DAD6-4CD1-970A-824BCF10B657}" sibTransId="{57A5CDB0-E45B-4A65-B1DD-782AF3895038}"/>
    <dgm:cxn modelId="{12C6958D-0A20-4124-A7F9-B0CD114E9B46}" type="presOf" srcId="{1BC1CF1A-0B05-4ED8-B0F5-B94718B0220D}" destId="{00F55211-F6BC-45F7-B7C8-18A06342E708}" srcOrd="0" destOrd="0" presId="urn:microsoft.com/office/officeart/2005/8/layout/orgChart1"/>
    <dgm:cxn modelId="{6F73C176-22AE-494B-86C7-F14B97047600}" type="presOf" srcId="{C7CD6222-E172-48D0-BABB-D5EEAB71D07D}" destId="{F7C596B2-9AE4-45BC-8AD1-ED33E047745F}" srcOrd="1" destOrd="0" presId="urn:microsoft.com/office/officeart/2005/8/layout/orgChart1"/>
    <dgm:cxn modelId="{36414BF6-8A78-4812-9373-89197CD468A6}" type="presOf" srcId="{62DEE858-0DC0-4EFA-BE73-338697886B34}" destId="{E0FB5933-A1CC-4A1A-ADC3-BED771D658C8}" srcOrd="0" destOrd="0" presId="urn:microsoft.com/office/officeart/2005/8/layout/orgChart1"/>
    <dgm:cxn modelId="{99A2169B-C05F-43F3-888D-D18B773C7433}" type="presOf" srcId="{7389CE56-C652-4FAC-A329-AEA3E301BD5F}" destId="{F59018E7-FB8D-47AA-ADE4-6063AAAAEB04}" srcOrd="1" destOrd="0" presId="urn:microsoft.com/office/officeart/2005/8/layout/orgChart1"/>
    <dgm:cxn modelId="{1ABD093A-DC16-4953-858D-6FEC1ED2EAC8}" type="presParOf" srcId="{E0FB5933-A1CC-4A1A-ADC3-BED771D658C8}" destId="{F63F078D-A01F-47D4-A26E-5FD21FCB6CD1}" srcOrd="0" destOrd="0" presId="urn:microsoft.com/office/officeart/2005/8/layout/orgChart1"/>
    <dgm:cxn modelId="{7311A7A6-9E49-4DEA-A9A2-397C28B85B5E}" type="presParOf" srcId="{F63F078D-A01F-47D4-A26E-5FD21FCB6CD1}" destId="{CDA34876-A384-431D-963D-60CC8EE13929}" srcOrd="0" destOrd="0" presId="urn:microsoft.com/office/officeart/2005/8/layout/orgChart1"/>
    <dgm:cxn modelId="{26562D65-DB61-4F1E-BF74-160D5E052782}" type="presParOf" srcId="{CDA34876-A384-431D-963D-60CC8EE13929}" destId="{FC5DE6D9-5C6D-4D95-A05A-8AF67EED1EFC}" srcOrd="0" destOrd="0" presId="urn:microsoft.com/office/officeart/2005/8/layout/orgChart1"/>
    <dgm:cxn modelId="{E277BC55-9F8E-4886-930D-199B740F2BB1}" type="presParOf" srcId="{CDA34876-A384-431D-963D-60CC8EE13929}" destId="{80DDF5B6-ED2E-4683-B30E-26279A2DBCFF}" srcOrd="1" destOrd="0" presId="urn:microsoft.com/office/officeart/2005/8/layout/orgChart1"/>
    <dgm:cxn modelId="{A0571855-2AC0-4521-BC10-A71DE33969D1}" type="presParOf" srcId="{F63F078D-A01F-47D4-A26E-5FD21FCB6CD1}" destId="{0B447B97-6603-4258-BE41-EE79170D4E7C}" srcOrd="1" destOrd="0" presId="urn:microsoft.com/office/officeart/2005/8/layout/orgChart1"/>
    <dgm:cxn modelId="{BC409480-1D3E-47E3-9123-CEE319328B09}" type="presParOf" srcId="{0B447B97-6603-4258-BE41-EE79170D4E7C}" destId="{00F55211-F6BC-45F7-B7C8-18A06342E708}" srcOrd="0" destOrd="0" presId="urn:microsoft.com/office/officeart/2005/8/layout/orgChart1"/>
    <dgm:cxn modelId="{6E3F0272-344A-4CE2-9939-53DF982A9D30}" type="presParOf" srcId="{0B447B97-6603-4258-BE41-EE79170D4E7C}" destId="{39DBD3AA-84EB-411D-872A-A320BBF62442}" srcOrd="1" destOrd="0" presId="urn:microsoft.com/office/officeart/2005/8/layout/orgChart1"/>
    <dgm:cxn modelId="{FB6A8853-EC07-4F62-A9D7-CF3958E13857}" type="presParOf" srcId="{39DBD3AA-84EB-411D-872A-A320BBF62442}" destId="{D3743B15-E716-40AD-A8DC-5415D23196A7}" srcOrd="0" destOrd="0" presId="urn:microsoft.com/office/officeart/2005/8/layout/orgChart1"/>
    <dgm:cxn modelId="{6FB18383-C32C-4CA3-9272-881CFD233659}" type="presParOf" srcId="{D3743B15-E716-40AD-A8DC-5415D23196A7}" destId="{AB99DA15-734E-43FA-A4B6-12A0E5715968}" srcOrd="0" destOrd="0" presId="urn:microsoft.com/office/officeart/2005/8/layout/orgChart1"/>
    <dgm:cxn modelId="{B7A8CF28-348B-4FFD-A2CB-F43296F5922D}" type="presParOf" srcId="{D3743B15-E716-40AD-A8DC-5415D23196A7}" destId="{C8D1AB0F-9A1F-4BBD-ABA2-680072E4B1DC}" srcOrd="1" destOrd="0" presId="urn:microsoft.com/office/officeart/2005/8/layout/orgChart1"/>
    <dgm:cxn modelId="{22022EFE-D75E-4222-81BF-F2A40670FE5B}" type="presParOf" srcId="{39DBD3AA-84EB-411D-872A-A320BBF62442}" destId="{11EE17F8-9418-4E9D-AFF1-2104B041686E}" srcOrd="1" destOrd="0" presId="urn:microsoft.com/office/officeart/2005/8/layout/orgChart1"/>
    <dgm:cxn modelId="{3FB21FAC-F5D3-4FF2-A29F-F9E96CDC9E07}" type="presParOf" srcId="{39DBD3AA-84EB-411D-872A-A320BBF62442}" destId="{EAE6B27D-DB03-48D7-8C2F-F760F4E730DE}" srcOrd="2" destOrd="0" presId="urn:microsoft.com/office/officeart/2005/8/layout/orgChart1"/>
    <dgm:cxn modelId="{F0183284-B5FB-499C-8A8B-EC081B2A8C16}" type="presParOf" srcId="{0B447B97-6603-4258-BE41-EE79170D4E7C}" destId="{10677078-A002-4BAA-891B-9BD06DC8D741}" srcOrd="2" destOrd="0" presId="urn:microsoft.com/office/officeart/2005/8/layout/orgChart1"/>
    <dgm:cxn modelId="{CF7051A8-11B4-4FBE-9FE5-BE5E8E04FCCA}" type="presParOf" srcId="{0B447B97-6603-4258-BE41-EE79170D4E7C}" destId="{C9E78DE9-DBF7-4ED1-8166-6D021C375929}" srcOrd="3" destOrd="0" presId="urn:microsoft.com/office/officeart/2005/8/layout/orgChart1"/>
    <dgm:cxn modelId="{10F28039-E4FB-4A5C-97FF-8B3762B9C025}" type="presParOf" srcId="{C9E78DE9-DBF7-4ED1-8166-6D021C375929}" destId="{5C8789AA-A38F-4257-BB60-9B94DC8F8CCE}" srcOrd="0" destOrd="0" presId="urn:microsoft.com/office/officeart/2005/8/layout/orgChart1"/>
    <dgm:cxn modelId="{443C6C32-6A34-44ED-BBF3-BE45271C04B2}" type="presParOf" srcId="{5C8789AA-A38F-4257-BB60-9B94DC8F8CCE}" destId="{0246FCC4-DFC0-4635-9E10-86918C437E28}" srcOrd="0" destOrd="0" presId="urn:microsoft.com/office/officeart/2005/8/layout/orgChart1"/>
    <dgm:cxn modelId="{0C0AD3EF-79F0-43F5-BE67-7C07183D65A7}" type="presParOf" srcId="{5C8789AA-A38F-4257-BB60-9B94DC8F8CCE}" destId="{F7C596B2-9AE4-45BC-8AD1-ED33E047745F}" srcOrd="1" destOrd="0" presId="urn:microsoft.com/office/officeart/2005/8/layout/orgChart1"/>
    <dgm:cxn modelId="{79209391-FE71-4AC7-94A8-C414BA8BE8C4}" type="presParOf" srcId="{C9E78DE9-DBF7-4ED1-8166-6D021C375929}" destId="{E8768A0D-38E7-4C86-95E4-F55D6BDA2D43}" srcOrd="1" destOrd="0" presId="urn:microsoft.com/office/officeart/2005/8/layout/orgChart1"/>
    <dgm:cxn modelId="{85C85139-600B-4EF3-9C5E-35B439E0A9D0}" type="presParOf" srcId="{C9E78DE9-DBF7-4ED1-8166-6D021C375929}" destId="{F0FF5245-C7E5-4383-A92C-E6B1D01DD1F8}" srcOrd="2" destOrd="0" presId="urn:microsoft.com/office/officeart/2005/8/layout/orgChart1"/>
    <dgm:cxn modelId="{3E93048A-22DB-4A1B-BCBC-25D43A8E0246}" type="presParOf" srcId="{0B447B97-6603-4258-BE41-EE79170D4E7C}" destId="{E7FAB2C0-BD22-4796-B9C8-5D53F9ED2FCE}" srcOrd="4" destOrd="0" presId="urn:microsoft.com/office/officeart/2005/8/layout/orgChart1"/>
    <dgm:cxn modelId="{67304139-F205-455C-BD79-687D9E972539}" type="presParOf" srcId="{0B447B97-6603-4258-BE41-EE79170D4E7C}" destId="{C07EE904-2AC3-47FB-ADE0-BD8B0BB3D6A4}" srcOrd="5" destOrd="0" presId="urn:microsoft.com/office/officeart/2005/8/layout/orgChart1"/>
    <dgm:cxn modelId="{35049024-ABCC-42D5-9470-7B83C7F9686D}" type="presParOf" srcId="{C07EE904-2AC3-47FB-ADE0-BD8B0BB3D6A4}" destId="{A1B795DA-EB6D-4A15-8232-F7DD1D484ADE}" srcOrd="0" destOrd="0" presId="urn:microsoft.com/office/officeart/2005/8/layout/orgChart1"/>
    <dgm:cxn modelId="{602689AD-6835-4570-A55A-29F579E09A6C}" type="presParOf" srcId="{A1B795DA-EB6D-4A15-8232-F7DD1D484ADE}" destId="{A52446F0-CC41-43CF-AD09-B728B74FCB10}" srcOrd="0" destOrd="0" presId="urn:microsoft.com/office/officeart/2005/8/layout/orgChart1"/>
    <dgm:cxn modelId="{F84618BC-9E16-48E7-A3C8-81C5F3FD78B3}" type="presParOf" srcId="{A1B795DA-EB6D-4A15-8232-F7DD1D484ADE}" destId="{F59018E7-FB8D-47AA-ADE4-6063AAAAEB04}" srcOrd="1" destOrd="0" presId="urn:microsoft.com/office/officeart/2005/8/layout/orgChart1"/>
    <dgm:cxn modelId="{48AD0526-4464-4B05-BDF0-B9EBCF1DCC18}" type="presParOf" srcId="{C07EE904-2AC3-47FB-ADE0-BD8B0BB3D6A4}" destId="{6F75098B-EC0C-42D0-B7A8-152D159F05FA}" srcOrd="1" destOrd="0" presId="urn:microsoft.com/office/officeart/2005/8/layout/orgChart1"/>
    <dgm:cxn modelId="{BB45F433-B488-4A93-ADEF-98BB315CF9D7}" type="presParOf" srcId="{C07EE904-2AC3-47FB-ADE0-BD8B0BB3D6A4}" destId="{BAA1E464-5296-43F3-81F6-9B82DB1A96F2}" srcOrd="2" destOrd="0" presId="urn:microsoft.com/office/officeart/2005/8/layout/orgChart1"/>
    <dgm:cxn modelId="{B7356A30-4503-4A42-BA96-ED4D0577F47C}" type="presParOf" srcId="{F63F078D-A01F-47D4-A26E-5FD21FCB6CD1}" destId="{FFAB51BA-8435-48FD-B966-47C154378755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7C3E7-2DB3-49BA-8083-D103DE4B51CD}" type="datetimeFigureOut">
              <a:rPr lang="en-US" smtClean="0"/>
              <a:pPr/>
              <a:t>7/23/2020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1336-8EFF-4344-80D2-0BECB4FCE5D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pull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7C3E7-2DB3-49BA-8083-D103DE4B51CD}" type="datetimeFigureOut">
              <a:rPr lang="en-US" smtClean="0"/>
              <a:pPr/>
              <a:t>7/23/2020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1336-8EFF-4344-80D2-0BECB4FCE5D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pull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7C3E7-2DB3-49BA-8083-D103DE4B51CD}" type="datetimeFigureOut">
              <a:rPr lang="en-US" smtClean="0"/>
              <a:pPr/>
              <a:t>7/23/2020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1336-8EFF-4344-80D2-0BECB4FCE5D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pull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7C3E7-2DB3-49BA-8083-D103DE4B51CD}" type="datetimeFigureOut">
              <a:rPr lang="en-US" smtClean="0"/>
              <a:pPr/>
              <a:t>7/23/2020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1336-8EFF-4344-80D2-0BECB4FCE5D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pull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7C3E7-2DB3-49BA-8083-D103DE4B51CD}" type="datetimeFigureOut">
              <a:rPr lang="en-US" smtClean="0"/>
              <a:pPr/>
              <a:t>7/23/2020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1336-8EFF-4344-80D2-0BECB4FCE5D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pull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7C3E7-2DB3-49BA-8083-D103DE4B51CD}" type="datetimeFigureOut">
              <a:rPr lang="en-US" smtClean="0"/>
              <a:pPr/>
              <a:t>7/23/2020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1336-8EFF-4344-80D2-0BECB4FCE5D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pull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7C3E7-2DB3-49BA-8083-D103DE4B51CD}" type="datetimeFigureOut">
              <a:rPr lang="en-US" smtClean="0"/>
              <a:pPr/>
              <a:t>7/23/2020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1336-8EFF-4344-80D2-0BECB4FCE5D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pull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7C3E7-2DB3-49BA-8083-D103DE4B51CD}" type="datetimeFigureOut">
              <a:rPr lang="en-US" smtClean="0"/>
              <a:pPr/>
              <a:t>7/23/2020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1336-8EFF-4344-80D2-0BECB4FCE5D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pull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7C3E7-2DB3-49BA-8083-D103DE4B51CD}" type="datetimeFigureOut">
              <a:rPr lang="en-US" smtClean="0"/>
              <a:pPr/>
              <a:t>7/23/2020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1336-8EFF-4344-80D2-0BECB4FCE5D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pull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7C3E7-2DB3-49BA-8083-D103DE4B51CD}" type="datetimeFigureOut">
              <a:rPr lang="en-US" smtClean="0"/>
              <a:pPr/>
              <a:t>7/23/2020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1336-8EFF-4344-80D2-0BECB4FCE5D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pull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7C3E7-2DB3-49BA-8083-D103DE4B51CD}" type="datetimeFigureOut">
              <a:rPr lang="en-US" smtClean="0"/>
              <a:pPr/>
              <a:t>7/23/2020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1336-8EFF-4344-80D2-0BECB4FCE5D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pull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7C3E7-2DB3-49BA-8083-D103DE4B51CD}" type="datetimeFigureOut">
              <a:rPr lang="en-US" smtClean="0"/>
              <a:pPr/>
              <a:t>7/23/2020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E1336-8EFF-4344-80D2-0BECB4FCE5D6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0" y="0"/>
            <a:ext cx="9144000" cy="6858000"/>
            <a:chOff x="1447800" y="0"/>
            <a:chExt cx="7315200" cy="6858000"/>
          </a:xfrm>
        </p:grpSpPr>
        <p:sp>
          <p:nvSpPr>
            <p:cNvPr id="5" name="Rounded Rectangle 4"/>
            <p:cNvSpPr/>
            <p:nvPr/>
          </p:nvSpPr>
          <p:spPr>
            <a:xfrm>
              <a:off x="1447800" y="304800"/>
              <a:ext cx="7315200" cy="65532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effectLst>
              <a:outerShdw blurRad="50800" dist="38100" dir="8100000" algn="tr" rotWithShape="0">
                <a:schemeClr val="accent3">
                  <a:lumMod val="75000"/>
                  <a:alpha val="40000"/>
                </a:scheme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1447800" y="152400"/>
              <a:ext cx="7315200" cy="65532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743200" y="0"/>
              <a:ext cx="228600" cy="685800"/>
              <a:chOff x="533400" y="1295400"/>
              <a:chExt cx="228600" cy="685800"/>
            </a:xfrm>
          </p:grpSpPr>
          <p:sp>
            <p:nvSpPr>
              <p:cNvPr id="20" name="Moon 19"/>
              <p:cNvSpPr/>
              <p:nvPr/>
            </p:nvSpPr>
            <p:spPr>
              <a:xfrm rot="683621">
                <a:off x="592112" y="1295400"/>
                <a:ext cx="152400" cy="609600"/>
              </a:xfrm>
              <a:prstGeom prst="mo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533400" y="1752600"/>
                <a:ext cx="228600" cy="228600"/>
              </a:xfrm>
              <a:prstGeom prst="ellipse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4114800" y="0"/>
              <a:ext cx="228600" cy="685800"/>
              <a:chOff x="533400" y="1295400"/>
              <a:chExt cx="228600" cy="685800"/>
            </a:xfrm>
          </p:grpSpPr>
          <p:sp>
            <p:nvSpPr>
              <p:cNvPr id="23" name="Moon 22"/>
              <p:cNvSpPr/>
              <p:nvPr/>
            </p:nvSpPr>
            <p:spPr>
              <a:xfrm rot="683621">
                <a:off x="592112" y="1295400"/>
                <a:ext cx="152400" cy="609600"/>
              </a:xfrm>
              <a:prstGeom prst="mo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533400" y="1752600"/>
                <a:ext cx="228600" cy="228600"/>
              </a:xfrm>
              <a:prstGeom prst="ellipse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5486400" y="0"/>
              <a:ext cx="228600" cy="685800"/>
              <a:chOff x="533400" y="1295400"/>
              <a:chExt cx="228600" cy="685800"/>
            </a:xfrm>
          </p:grpSpPr>
          <p:sp>
            <p:nvSpPr>
              <p:cNvPr id="26" name="Moon 25"/>
              <p:cNvSpPr/>
              <p:nvPr/>
            </p:nvSpPr>
            <p:spPr>
              <a:xfrm rot="683621">
                <a:off x="592112" y="1295400"/>
                <a:ext cx="152400" cy="609600"/>
              </a:xfrm>
              <a:prstGeom prst="mo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3400" y="1752600"/>
                <a:ext cx="228600" cy="228600"/>
              </a:xfrm>
              <a:prstGeom prst="ellipse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7010400" y="0"/>
              <a:ext cx="228600" cy="685800"/>
              <a:chOff x="533400" y="1295400"/>
              <a:chExt cx="228600" cy="685800"/>
            </a:xfrm>
          </p:grpSpPr>
          <p:sp>
            <p:nvSpPr>
              <p:cNvPr id="29" name="Moon 28"/>
              <p:cNvSpPr/>
              <p:nvPr/>
            </p:nvSpPr>
            <p:spPr>
              <a:xfrm rot="683621">
                <a:off x="592112" y="1295400"/>
                <a:ext cx="152400" cy="609600"/>
              </a:xfrm>
              <a:prstGeom prst="mo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533400" y="1752600"/>
                <a:ext cx="228600" cy="228600"/>
              </a:xfrm>
              <a:prstGeom prst="ellipse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  <p:sp>
        <p:nvSpPr>
          <p:cNvPr id="32" name="TextBox 31"/>
          <p:cNvSpPr txBox="1"/>
          <p:nvPr/>
        </p:nvSpPr>
        <p:spPr>
          <a:xfrm>
            <a:off x="2895600" y="953869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/>
          </a:p>
          <a:p>
            <a:endParaRPr lang="en-IN" dirty="0"/>
          </a:p>
        </p:txBody>
      </p:sp>
      <p:grpSp>
        <p:nvGrpSpPr>
          <p:cNvPr id="33" name="Group 32"/>
          <p:cNvGrpSpPr/>
          <p:nvPr/>
        </p:nvGrpSpPr>
        <p:grpSpPr>
          <a:xfrm>
            <a:off x="304800" y="838200"/>
            <a:ext cx="8382000" cy="1524000"/>
            <a:chOff x="304800" y="838200"/>
            <a:chExt cx="8382000" cy="1524000"/>
          </a:xfrm>
        </p:grpSpPr>
        <p:grpSp>
          <p:nvGrpSpPr>
            <p:cNvPr id="1026" name="Group 2"/>
            <p:cNvGrpSpPr>
              <a:grpSpLocks/>
            </p:cNvGrpSpPr>
            <p:nvPr/>
          </p:nvGrpSpPr>
          <p:grpSpPr bwMode="auto">
            <a:xfrm>
              <a:off x="1828800" y="944562"/>
              <a:ext cx="5181600" cy="1417638"/>
              <a:chOff x="0" y="0"/>
              <a:chExt cx="11466" cy="2712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0"/>
                <a:ext cx="11466" cy="2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28" name="Text Box 4"/>
              <p:cNvSpPr txBox="1">
                <a:spLocks noChangeArrowheads="1"/>
              </p:cNvSpPr>
              <p:nvPr/>
            </p:nvSpPr>
            <p:spPr bwMode="auto">
              <a:xfrm>
                <a:off x="3784" y="1272"/>
                <a:ext cx="104" cy="3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ts val="25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3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oper Black" pitchFamily="18" charset="0"/>
                    <a:cs typeface="Arial" pitchFamily="34" charset="0"/>
                  </a:rPr>
                  <a:t>,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4800" y="838200"/>
              <a:ext cx="1295400" cy="1419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010400" y="895350"/>
              <a:ext cx="1676400" cy="1466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4" name="TextBox 43"/>
          <p:cNvSpPr txBox="1"/>
          <p:nvPr/>
        </p:nvSpPr>
        <p:spPr>
          <a:xfrm>
            <a:off x="381000" y="25908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DEPARTMENT OF ACCOUNTANCY</a:t>
            </a:r>
            <a:endParaRPr lang="en-IN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33400" y="4267200"/>
            <a:ext cx="8001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MODULE 2</a:t>
            </a:r>
          </a:p>
          <a:p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RATIO ANALYSIS AND INTERPRETATION</a:t>
            </a:r>
            <a:endParaRPr lang="en-IN" sz="32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04800" y="3657600"/>
            <a:ext cx="838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Accounting for Managerial Decision</a:t>
            </a:r>
            <a:endParaRPr lang="en-IN" sz="3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solidFill>
            <a:schemeClr val="accent6">
              <a:lumMod val="20000"/>
              <a:lumOff val="80000"/>
            </a:schemeClr>
          </a:solidFill>
        </p:grpSpPr>
        <p:grpSp>
          <p:nvGrpSpPr>
            <p:cNvPr id="3" name="Group 30"/>
            <p:cNvGrpSpPr/>
            <p:nvPr/>
          </p:nvGrpSpPr>
          <p:grpSpPr>
            <a:xfrm>
              <a:off x="0" y="0"/>
              <a:ext cx="9144000" cy="6858000"/>
              <a:chOff x="1447800" y="0"/>
              <a:chExt cx="7315200" cy="6858000"/>
            </a:xfrm>
            <a:grpFill/>
          </p:grpSpPr>
          <p:sp>
            <p:nvSpPr>
              <p:cNvPr id="5" name="Rounded Rectangle 4"/>
              <p:cNvSpPr/>
              <p:nvPr/>
            </p:nvSpPr>
            <p:spPr>
              <a:xfrm>
                <a:off x="1447800" y="304800"/>
                <a:ext cx="7315200" cy="6553200"/>
              </a:xfrm>
              <a:prstGeom prst="roundRect">
                <a:avLst/>
              </a:prstGeom>
              <a:grpFill/>
              <a:effectLst>
                <a:outerShdw blurRad="50800" dist="38100" dir="8100000" algn="tr" rotWithShape="0">
                  <a:schemeClr val="accent3">
                    <a:lumMod val="75000"/>
                    <a:alpha val="40000"/>
                  </a:scheme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447800" y="152400"/>
                <a:ext cx="7315200" cy="6553200"/>
              </a:xfrm>
              <a:prstGeom prst="round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dirty="0"/>
              </a:p>
            </p:txBody>
          </p:sp>
          <p:grpSp>
            <p:nvGrpSpPr>
              <p:cNvPr id="6" name="Group 20"/>
              <p:cNvGrpSpPr/>
              <p:nvPr/>
            </p:nvGrpSpPr>
            <p:grpSpPr>
              <a:xfrm>
                <a:off x="27432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0" name="Moon 19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7" name="Group 21"/>
              <p:cNvGrpSpPr/>
              <p:nvPr/>
            </p:nvGrpSpPr>
            <p:grpSpPr>
              <a:xfrm>
                <a:off x="41148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3" name="Moon 22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8" name="Group 24"/>
              <p:cNvGrpSpPr/>
              <p:nvPr/>
            </p:nvGrpSpPr>
            <p:grpSpPr>
              <a:xfrm>
                <a:off x="5486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6" name="Moon 25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9" name="Group 27"/>
              <p:cNvGrpSpPr/>
              <p:nvPr/>
            </p:nvGrpSpPr>
            <p:grpSpPr>
              <a:xfrm>
                <a:off x="7010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9" name="Moon 28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>
            <a:xfrm>
              <a:off x="0" y="10668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0" y="16002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205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0" y="2514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0" y="3046412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0" y="3581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0" y="4191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0" y="4800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0" y="5334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0" y="586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381000" y="990600"/>
            <a:ext cx="80772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 CAPITAL GEARING RATIO: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Process of increasing the process of increasing the equity shareholder’s return through the use of Debt.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Capital Gearing Ratio=  Capital with Fixed rate of return</a:t>
            </a: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Capital with Fluctuating rate of return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Standard form differs  from company to company.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3581400" y="3808412"/>
            <a:ext cx="4648200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solidFill>
            <a:schemeClr val="bg1">
              <a:lumMod val="75000"/>
            </a:schemeClr>
          </a:solidFill>
        </p:grpSpPr>
        <p:grpSp>
          <p:nvGrpSpPr>
            <p:cNvPr id="3" name="Group 30"/>
            <p:cNvGrpSpPr/>
            <p:nvPr/>
          </p:nvGrpSpPr>
          <p:grpSpPr>
            <a:xfrm>
              <a:off x="0" y="0"/>
              <a:ext cx="9144000" cy="6858000"/>
              <a:chOff x="1447800" y="0"/>
              <a:chExt cx="7315200" cy="6858000"/>
            </a:xfrm>
            <a:grpFill/>
          </p:grpSpPr>
          <p:sp>
            <p:nvSpPr>
              <p:cNvPr id="5" name="Rounded Rectangle 4"/>
              <p:cNvSpPr/>
              <p:nvPr/>
            </p:nvSpPr>
            <p:spPr>
              <a:xfrm>
                <a:off x="1447800" y="304800"/>
                <a:ext cx="7315200" cy="6553200"/>
              </a:xfrm>
              <a:prstGeom prst="roundRect">
                <a:avLst/>
              </a:prstGeom>
              <a:grpFill/>
              <a:effectLst>
                <a:outerShdw blurRad="50800" dist="38100" dir="8100000" algn="tr" rotWithShape="0">
                  <a:schemeClr val="accent3">
                    <a:lumMod val="75000"/>
                    <a:alpha val="40000"/>
                  </a:scheme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447800" y="152400"/>
                <a:ext cx="7315200" cy="6553200"/>
              </a:xfrm>
              <a:prstGeom prst="round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6" name="Group 20"/>
              <p:cNvGrpSpPr/>
              <p:nvPr/>
            </p:nvGrpSpPr>
            <p:grpSpPr>
              <a:xfrm>
                <a:off x="27432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0" name="Moon 19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7" name="Group 21"/>
              <p:cNvGrpSpPr/>
              <p:nvPr/>
            </p:nvGrpSpPr>
            <p:grpSpPr>
              <a:xfrm>
                <a:off x="41148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3" name="Moon 22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8" name="Group 24"/>
              <p:cNvGrpSpPr/>
              <p:nvPr/>
            </p:nvGrpSpPr>
            <p:grpSpPr>
              <a:xfrm>
                <a:off x="5486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6" name="Moon 25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9" name="Group 27"/>
              <p:cNvGrpSpPr/>
              <p:nvPr/>
            </p:nvGrpSpPr>
            <p:grpSpPr>
              <a:xfrm>
                <a:off x="7010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9" name="Moon 28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>
            <a:xfrm>
              <a:off x="0" y="10668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0" y="16002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205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0" y="2514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0" y="3046412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0" y="3581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0" y="4191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0" y="4800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0" y="5334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0" y="586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381000" y="1066800"/>
            <a:ext cx="78486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2. REVENUE STATEMENT RATIO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GROSS PROFIT RATIO:</a:t>
            </a:r>
          </a:p>
          <a:p>
            <a:pPr marL="342900" indent="-34290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Compares Gross Profit with Net Sales.</a:t>
            </a:r>
          </a:p>
          <a:p>
            <a:pPr marL="342900" indent="-34290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Gross Profit Ratio =     Gross Profit       *   100</a:t>
            </a:r>
          </a:p>
          <a:p>
            <a:pPr marL="342900" indent="-34290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Net Sales</a:t>
            </a:r>
          </a:p>
          <a:p>
            <a:pPr marL="342900" indent="-34290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Differs from company to Company. 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3352800" y="3884612"/>
            <a:ext cx="1371600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solidFill>
            <a:schemeClr val="accent6">
              <a:lumMod val="20000"/>
              <a:lumOff val="80000"/>
            </a:schemeClr>
          </a:solidFill>
        </p:grpSpPr>
        <p:grpSp>
          <p:nvGrpSpPr>
            <p:cNvPr id="3" name="Group 30"/>
            <p:cNvGrpSpPr/>
            <p:nvPr/>
          </p:nvGrpSpPr>
          <p:grpSpPr>
            <a:xfrm>
              <a:off x="0" y="0"/>
              <a:ext cx="9144000" cy="6858000"/>
              <a:chOff x="1447800" y="0"/>
              <a:chExt cx="7315200" cy="6858000"/>
            </a:xfrm>
            <a:grpFill/>
          </p:grpSpPr>
          <p:sp>
            <p:nvSpPr>
              <p:cNvPr id="5" name="Rounded Rectangle 4"/>
              <p:cNvSpPr/>
              <p:nvPr/>
            </p:nvSpPr>
            <p:spPr>
              <a:xfrm>
                <a:off x="1447800" y="304800"/>
                <a:ext cx="7315200" cy="6553200"/>
              </a:xfrm>
              <a:prstGeom prst="roundRect">
                <a:avLst/>
              </a:prstGeom>
              <a:grpFill/>
              <a:effectLst>
                <a:outerShdw blurRad="50800" dist="38100" dir="8100000" algn="tr" rotWithShape="0">
                  <a:schemeClr val="accent3">
                    <a:lumMod val="75000"/>
                    <a:alpha val="40000"/>
                  </a:scheme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447800" y="152400"/>
                <a:ext cx="7315200" cy="6553200"/>
              </a:xfrm>
              <a:prstGeom prst="round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6" name="Group 20"/>
              <p:cNvGrpSpPr/>
              <p:nvPr/>
            </p:nvGrpSpPr>
            <p:grpSpPr>
              <a:xfrm>
                <a:off x="27432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0" name="Moon 19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7" name="Group 21"/>
              <p:cNvGrpSpPr/>
              <p:nvPr/>
            </p:nvGrpSpPr>
            <p:grpSpPr>
              <a:xfrm>
                <a:off x="41148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3" name="Moon 22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8" name="Group 24"/>
              <p:cNvGrpSpPr/>
              <p:nvPr/>
            </p:nvGrpSpPr>
            <p:grpSpPr>
              <a:xfrm>
                <a:off x="5486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6" name="Moon 25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9" name="Group 27"/>
              <p:cNvGrpSpPr/>
              <p:nvPr/>
            </p:nvGrpSpPr>
            <p:grpSpPr>
              <a:xfrm>
                <a:off x="7010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9" name="Moon 28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>
            <a:xfrm>
              <a:off x="0" y="10668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0" y="16002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205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0" y="2514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0" y="3046412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0" y="3581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0" y="4191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0" y="4800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0" y="5334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0" y="586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304800" y="1066800"/>
            <a:ext cx="838200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2. OPERATING RATIO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Explains relationship between operating cost and net sales.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Operating Ratio =  Cost of Goods sold+ operating Expenses*   100</a:t>
            </a:r>
          </a:p>
          <a:p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Net Sales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There is no standard Operating Ratio in absolute terms.</a:t>
            </a:r>
          </a:p>
          <a:p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2514600" y="3275012"/>
            <a:ext cx="4038600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solidFill>
            <a:schemeClr val="bg2">
              <a:lumMod val="75000"/>
            </a:schemeClr>
          </a:solidFill>
        </p:grpSpPr>
        <p:grpSp>
          <p:nvGrpSpPr>
            <p:cNvPr id="3" name="Group 30"/>
            <p:cNvGrpSpPr/>
            <p:nvPr/>
          </p:nvGrpSpPr>
          <p:grpSpPr>
            <a:xfrm>
              <a:off x="0" y="0"/>
              <a:ext cx="9144000" cy="6858000"/>
              <a:chOff x="1447800" y="0"/>
              <a:chExt cx="7315200" cy="6858000"/>
            </a:xfrm>
            <a:grpFill/>
          </p:grpSpPr>
          <p:sp>
            <p:nvSpPr>
              <p:cNvPr id="5" name="Rounded Rectangle 4"/>
              <p:cNvSpPr/>
              <p:nvPr/>
            </p:nvSpPr>
            <p:spPr>
              <a:xfrm>
                <a:off x="1447800" y="304800"/>
                <a:ext cx="7315200" cy="6553200"/>
              </a:xfrm>
              <a:prstGeom prst="roundRect">
                <a:avLst/>
              </a:prstGeom>
              <a:grpFill/>
              <a:effectLst>
                <a:outerShdw blurRad="50800" dist="38100" dir="8100000" algn="tr" rotWithShape="0">
                  <a:schemeClr val="accent3">
                    <a:lumMod val="75000"/>
                    <a:alpha val="40000"/>
                  </a:scheme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447800" y="152400"/>
                <a:ext cx="7315200" cy="6553200"/>
              </a:xfrm>
              <a:prstGeom prst="round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6" name="Group 20"/>
              <p:cNvGrpSpPr/>
              <p:nvPr/>
            </p:nvGrpSpPr>
            <p:grpSpPr>
              <a:xfrm>
                <a:off x="27432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0" name="Moon 19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7" name="Group 21"/>
              <p:cNvGrpSpPr/>
              <p:nvPr/>
            </p:nvGrpSpPr>
            <p:grpSpPr>
              <a:xfrm>
                <a:off x="41148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3" name="Moon 22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8" name="Group 24"/>
              <p:cNvGrpSpPr/>
              <p:nvPr/>
            </p:nvGrpSpPr>
            <p:grpSpPr>
              <a:xfrm>
                <a:off x="5486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6" name="Moon 25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9" name="Group 27"/>
              <p:cNvGrpSpPr/>
              <p:nvPr/>
            </p:nvGrpSpPr>
            <p:grpSpPr>
              <a:xfrm>
                <a:off x="7010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9" name="Moon 28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>
            <a:xfrm>
              <a:off x="0" y="10668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0" y="16002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205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0" y="2514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0" y="3046412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0" y="3581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0" y="4191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0" y="4800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0" y="5334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0" y="586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304800" y="1295400"/>
            <a:ext cx="86868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3. EXPENSES RATIO: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Relationship between each item of expenditure and net sales.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Expense Ratio   =    Expenditure    *    100</a:t>
            </a: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Net Sales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2895600" y="4876800"/>
            <a:ext cx="1752600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3" name="Group 30"/>
            <p:cNvGrpSpPr/>
            <p:nvPr/>
          </p:nvGrpSpPr>
          <p:grpSpPr>
            <a:xfrm>
              <a:off x="0" y="0"/>
              <a:ext cx="9144000" cy="6858000"/>
              <a:chOff x="1447800" y="0"/>
              <a:chExt cx="7315200" cy="6858000"/>
            </a:xfrm>
            <a:solidFill>
              <a:schemeClr val="accent6">
                <a:lumMod val="60000"/>
                <a:lumOff val="40000"/>
              </a:schemeClr>
            </a:solidFill>
          </p:grpSpPr>
          <p:sp>
            <p:nvSpPr>
              <p:cNvPr id="5" name="Rounded Rectangle 4"/>
              <p:cNvSpPr/>
              <p:nvPr/>
            </p:nvSpPr>
            <p:spPr>
              <a:xfrm>
                <a:off x="1447800" y="304800"/>
                <a:ext cx="7315200" cy="6553200"/>
              </a:xfrm>
              <a:prstGeom prst="roundRect">
                <a:avLst/>
              </a:prstGeom>
              <a:grpFill/>
              <a:effectLst>
                <a:outerShdw blurRad="50800" dist="38100" dir="8100000" algn="tr" rotWithShape="0">
                  <a:schemeClr val="accent3">
                    <a:lumMod val="75000"/>
                    <a:alpha val="40000"/>
                  </a:scheme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447800" y="152400"/>
                <a:ext cx="7315200" cy="6553200"/>
              </a:xfrm>
              <a:prstGeom prst="round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6" name="Group 20"/>
              <p:cNvGrpSpPr/>
              <p:nvPr/>
            </p:nvGrpSpPr>
            <p:grpSpPr>
              <a:xfrm>
                <a:off x="27432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0" name="Moon 19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7" name="Group 21"/>
              <p:cNvGrpSpPr/>
              <p:nvPr/>
            </p:nvGrpSpPr>
            <p:grpSpPr>
              <a:xfrm>
                <a:off x="41148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3" name="Moon 22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8" name="Group 24"/>
              <p:cNvGrpSpPr/>
              <p:nvPr/>
            </p:nvGrpSpPr>
            <p:grpSpPr>
              <a:xfrm>
                <a:off x="5486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6" name="Moon 25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9" name="Group 27"/>
              <p:cNvGrpSpPr/>
              <p:nvPr/>
            </p:nvGrpSpPr>
            <p:grpSpPr>
              <a:xfrm>
                <a:off x="7010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9" name="Moon 28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>
            <a:xfrm>
              <a:off x="0" y="1066800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0" y="1600200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2057400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0" y="2514600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0" y="3046412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0" y="3581400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0" y="4191000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0" y="4800600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0" y="5334000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0" y="5867400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381000" y="1143000"/>
            <a:ext cx="85344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4. OPERATING PROFIT RATIO: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Relationship between Operating Profit and the Net sales.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Operating Profit Ratio =  Operating Profit    *     100</a:t>
            </a: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Net Sales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There is no standard Form.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3886200" y="3656012"/>
            <a:ext cx="1600200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solidFill>
            <a:schemeClr val="accent4">
              <a:lumMod val="60000"/>
              <a:lumOff val="40000"/>
            </a:schemeClr>
          </a:solidFill>
        </p:grpSpPr>
        <p:grpSp>
          <p:nvGrpSpPr>
            <p:cNvPr id="3" name="Group 30"/>
            <p:cNvGrpSpPr/>
            <p:nvPr/>
          </p:nvGrpSpPr>
          <p:grpSpPr>
            <a:xfrm>
              <a:off x="0" y="0"/>
              <a:ext cx="9144000" cy="6858000"/>
              <a:chOff x="1447800" y="0"/>
              <a:chExt cx="7315200" cy="6858000"/>
            </a:xfrm>
            <a:grpFill/>
          </p:grpSpPr>
          <p:sp>
            <p:nvSpPr>
              <p:cNvPr id="5" name="Rounded Rectangle 4"/>
              <p:cNvSpPr/>
              <p:nvPr/>
            </p:nvSpPr>
            <p:spPr>
              <a:xfrm>
                <a:off x="1447800" y="304800"/>
                <a:ext cx="7315200" cy="6553200"/>
              </a:xfrm>
              <a:prstGeom prst="roundRect">
                <a:avLst/>
              </a:prstGeom>
              <a:grpFill/>
              <a:effectLst>
                <a:outerShdw blurRad="50800" dist="38100" dir="8100000" algn="tr" rotWithShape="0">
                  <a:schemeClr val="accent3">
                    <a:lumMod val="75000"/>
                    <a:alpha val="40000"/>
                  </a:scheme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447800" y="152400"/>
                <a:ext cx="7315200" cy="6553200"/>
              </a:xfrm>
              <a:prstGeom prst="round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6" name="Group 20"/>
              <p:cNvGrpSpPr/>
              <p:nvPr/>
            </p:nvGrpSpPr>
            <p:grpSpPr>
              <a:xfrm>
                <a:off x="27432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0" name="Moon 19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7" name="Group 21"/>
              <p:cNvGrpSpPr/>
              <p:nvPr/>
            </p:nvGrpSpPr>
            <p:grpSpPr>
              <a:xfrm>
                <a:off x="41148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3" name="Moon 22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8" name="Group 24"/>
              <p:cNvGrpSpPr/>
              <p:nvPr/>
            </p:nvGrpSpPr>
            <p:grpSpPr>
              <a:xfrm>
                <a:off x="5486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6" name="Moon 25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9" name="Group 27"/>
              <p:cNvGrpSpPr/>
              <p:nvPr/>
            </p:nvGrpSpPr>
            <p:grpSpPr>
              <a:xfrm>
                <a:off x="7010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9" name="Moon 28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>
            <a:xfrm>
              <a:off x="0" y="10668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0" y="16002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205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0" y="2514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0" y="3046412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0" y="3581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0" y="4191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0" y="4800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0" y="5334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0" y="586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381000" y="1066800"/>
            <a:ext cx="85344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5. NET PROFIT RATIO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Relationship between  net profit and the sales.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Net profit Ratio =    Net Profit (before Tax)            * 100</a:t>
            </a: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Net Sales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There is no standard Net profit ratio in absolute terms.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2971800" y="3581400"/>
            <a:ext cx="28194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solidFill>
            <a:schemeClr val="bg1">
              <a:lumMod val="75000"/>
            </a:schemeClr>
          </a:solidFill>
        </p:grpSpPr>
        <p:grpSp>
          <p:nvGrpSpPr>
            <p:cNvPr id="3" name="Group 30"/>
            <p:cNvGrpSpPr/>
            <p:nvPr/>
          </p:nvGrpSpPr>
          <p:grpSpPr>
            <a:xfrm>
              <a:off x="0" y="0"/>
              <a:ext cx="9144000" cy="6858000"/>
              <a:chOff x="1447800" y="0"/>
              <a:chExt cx="7315200" cy="6858000"/>
            </a:xfrm>
            <a:grpFill/>
          </p:grpSpPr>
          <p:sp>
            <p:nvSpPr>
              <p:cNvPr id="5" name="Rounded Rectangle 4"/>
              <p:cNvSpPr/>
              <p:nvPr/>
            </p:nvSpPr>
            <p:spPr>
              <a:xfrm>
                <a:off x="1447800" y="304800"/>
                <a:ext cx="7315200" cy="6553200"/>
              </a:xfrm>
              <a:prstGeom prst="roundRect">
                <a:avLst/>
              </a:prstGeom>
              <a:grpFill/>
              <a:effectLst>
                <a:outerShdw blurRad="50800" dist="38100" dir="8100000" algn="tr" rotWithShape="0">
                  <a:schemeClr val="accent3">
                    <a:lumMod val="75000"/>
                    <a:alpha val="40000"/>
                  </a:scheme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447800" y="152400"/>
                <a:ext cx="7315200" cy="6553200"/>
              </a:xfrm>
              <a:prstGeom prst="round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6" name="Group 20"/>
              <p:cNvGrpSpPr/>
              <p:nvPr/>
            </p:nvGrpSpPr>
            <p:grpSpPr>
              <a:xfrm>
                <a:off x="27432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0" name="Moon 19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7" name="Group 21"/>
              <p:cNvGrpSpPr/>
              <p:nvPr/>
            </p:nvGrpSpPr>
            <p:grpSpPr>
              <a:xfrm>
                <a:off x="41148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3" name="Moon 22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8" name="Group 24"/>
              <p:cNvGrpSpPr/>
              <p:nvPr/>
            </p:nvGrpSpPr>
            <p:grpSpPr>
              <a:xfrm>
                <a:off x="5486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6" name="Moon 25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9" name="Group 27"/>
              <p:cNvGrpSpPr/>
              <p:nvPr/>
            </p:nvGrpSpPr>
            <p:grpSpPr>
              <a:xfrm>
                <a:off x="7010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9" name="Moon 28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>
            <a:xfrm>
              <a:off x="0" y="10668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0" y="16002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205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0" y="2514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0" y="3046412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0" y="3581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0" y="4191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0" y="4800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0" y="5334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0" y="586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381000" y="990600"/>
            <a:ext cx="83058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6. STOCK TURNOVER RATIO: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Relationship between the cost of goods sold and average stock.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lphaU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Stock turnover Ratio =  Cost of goods sold</a:t>
            </a:r>
          </a:p>
          <a:p>
            <a:pPr marL="342900" indent="-342900">
              <a:buAutoNum type="alphaUcPeriod"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average stock</a:t>
            </a:r>
          </a:p>
          <a:p>
            <a:pPr marL="342900" indent="-342900">
              <a:buAutoNum type="alphaUcPeriod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If tock I valued at sales price,</a:t>
            </a:r>
          </a:p>
          <a:p>
            <a:pPr marL="342900" indent="-34290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Stock turnover Ratio      =         Net   Sales</a:t>
            </a:r>
          </a:p>
          <a:p>
            <a:pPr marL="342900" indent="-342900"/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Average stock (at selling price)</a:t>
            </a:r>
          </a:p>
          <a:p>
            <a:pPr marL="342900" indent="-342900"/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4038600" y="5637212"/>
            <a:ext cx="3124200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581400" y="3505200"/>
            <a:ext cx="3124200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2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solidFill>
            <a:schemeClr val="accent2">
              <a:lumMod val="40000"/>
              <a:lumOff val="60000"/>
            </a:schemeClr>
          </a:solidFill>
        </p:grpSpPr>
        <p:grpSp>
          <p:nvGrpSpPr>
            <p:cNvPr id="3" name="Group 30"/>
            <p:cNvGrpSpPr/>
            <p:nvPr/>
          </p:nvGrpSpPr>
          <p:grpSpPr>
            <a:xfrm>
              <a:off x="0" y="0"/>
              <a:ext cx="9144000" cy="6858000"/>
              <a:chOff x="1447800" y="0"/>
              <a:chExt cx="7315200" cy="6858000"/>
            </a:xfrm>
            <a:grpFill/>
          </p:grpSpPr>
          <p:sp>
            <p:nvSpPr>
              <p:cNvPr id="5" name="Rounded Rectangle 4"/>
              <p:cNvSpPr/>
              <p:nvPr/>
            </p:nvSpPr>
            <p:spPr>
              <a:xfrm>
                <a:off x="1447800" y="304800"/>
                <a:ext cx="7315200" cy="6553200"/>
              </a:xfrm>
              <a:prstGeom prst="roundRect">
                <a:avLst/>
              </a:prstGeom>
              <a:grpFill/>
              <a:effectLst>
                <a:outerShdw blurRad="50800" dist="38100" dir="8100000" algn="tr" rotWithShape="0">
                  <a:schemeClr val="accent3">
                    <a:lumMod val="75000"/>
                    <a:alpha val="40000"/>
                  </a:scheme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447800" y="152400"/>
                <a:ext cx="7315200" cy="6553200"/>
              </a:xfrm>
              <a:prstGeom prst="round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6" name="Group 20"/>
              <p:cNvGrpSpPr/>
              <p:nvPr/>
            </p:nvGrpSpPr>
            <p:grpSpPr>
              <a:xfrm>
                <a:off x="27432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0" name="Moon 19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7" name="Group 21"/>
              <p:cNvGrpSpPr/>
              <p:nvPr/>
            </p:nvGrpSpPr>
            <p:grpSpPr>
              <a:xfrm>
                <a:off x="41148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3" name="Moon 22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8" name="Group 24"/>
              <p:cNvGrpSpPr/>
              <p:nvPr/>
            </p:nvGrpSpPr>
            <p:grpSpPr>
              <a:xfrm>
                <a:off x="5486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6" name="Moon 25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9" name="Group 27"/>
              <p:cNvGrpSpPr/>
              <p:nvPr/>
            </p:nvGrpSpPr>
            <p:grpSpPr>
              <a:xfrm>
                <a:off x="7010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9" name="Moon 28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>
            <a:xfrm>
              <a:off x="0" y="10668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0" y="16002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205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0" y="2514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0" y="3046412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0" y="3581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0" y="4191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0" y="4800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0" y="5334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0" y="586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381000" y="1219200"/>
            <a:ext cx="8534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Average stock  =  opening stock + Closing stock</a:t>
            </a: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2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B. Stock velocity  (stock holding period)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12/365</a:t>
            </a: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Stock turnover ratio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There is no standard Net profit ratio in absolute terms.</a:t>
            </a:r>
            <a:endParaRPr lang="en-IN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2819400" y="1600200"/>
            <a:ext cx="3810000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124200" y="3960812"/>
            <a:ext cx="2438400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solidFill>
            <a:schemeClr val="accent2">
              <a:lumMod val="40000"/>
              <a:lumOff val="60000"/>
            </a:schemeClr>
          </a:solidFill>
        </p:grpSpPr>
        <p:grpSp>
          <p:nvGrpSpPr>
            <p:cNvPr id="3" name="Group 30"/>
            <p:cNvGrpSpPr/>
            <p:nvPr/>
          </p:nvGrpSpPr>
          <p:grpSpPr>
            <a:xfrm>
              <a:off x="0" y="0"/>
              <a:ext cx="9144000" cy="6858000"/>
              <a:chOff x="1447800" y="0"/>
              <a:chExt cx="7315200" cy="6858000"/>
            </a:xfrm>
            <a:grpFill/>
          </p:grpSpPr>
          <p:sp>
            <p:nvSpPr>
              <p:cNvPr id="5" name="Rounded Rectangle 4"/>
              <p:cNvSpPr/>
              <p:nvPr/>
            </p:nvSpPr>
            <p:spPr>
              <a:xfrm>
                <a:off x="1447800" y="304800"/>
                <a:ext cx="7315200" cy="6553200"/>
              </a:xfrm>
              <a:prstGeom prst="roundRect">
                <a:avLst/>
              </a:prstGeom>
              <a:grpFill/>
              <a:effectLst>
                <a:outerShdw blurRad="50800" dist="38100" dir="8100000" algn="tr" rotWithShape="0">
                  <a:schemeClr val="accent3">
                    <a:lumMod val="75000"/>
                    <a:alpha val="40000"/>
                  </a:scheme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447800" y="152400"/>
                <a:ext cx="7315200" cy="6553200"/>
              </a:xfrm>
              <a:prstGeom prst="round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6" name="Group 20"/>
              <p:cNvGrpSpPr/>
              <p:nvPr/>
            </p:nvGrpSpPr>
            <p:grpSpPr>
              <a:xfrm>
                <a:off x="27432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0" name="Moon 19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7" name="Group 21"/>
              <p:cNvGrpSpPr/>
              <p:nvPr/>
            </p:nvGrpSpPr>
            <p:grpSpPr>
              <a:xfrm>
                <a:off x="41148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3" name="Moon 22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8" name="Group 24"/>
              <p:cNvGrpSpPr/>
              <p:nvPr/>
            </p:nvGrpSpPr>
            <p:grpSpPr>
              <a:xfrm>
                <a:off x="5486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6" name="Moon 25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9" name="Group 27"/>
              <p:cNvGrpSpPr/>
              <p:nvPr/>
            </p:nvGrpSpPr>
            <p:grpSpPr>
              <a:xfrm>
                <a:off x="7010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9" name="Moon 28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>
            <a:xfrm>
              <a:off x="0" y="10668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0" y="16002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205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0" y="2514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0" y="3046412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0" y="3581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0" y="4191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0" y="4800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0" y="5334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0" y="586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304800" y="685800"/>
            <a:ext cx="7924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III. COMPOITE RATIO: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RETURN ON CAPITAL EMPLOYED:</a:t>
            </a:r>
          </a:p>
          <a:p>
            <a:pPr marL="342900" indent="-34290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Measures the relationship between Net Profit (before interest and Tax) and the capital employed to earn it. </a:t>
            </a:r>
          </a:p>
          <a:p>
            <a:pPr marL="342900" indent="-34290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Return on capital employed =  Profit ( before interest and tax)     *  100</a:t>
            </a:r>
          </a:p>
          <a:p>
            <a:pPr marL="342900" indent="-342900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Capital employed</a:t>
            </a:r>
            <a:endParaRPr lang="en-US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There is no standard Return on capital Employed ratio in absolute terms.</a:t>
            </a:r>
            <a:endParaRPr lang="en-IN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4114800" y="3810000"/>
            <a:ext cx="3200400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solidFill>
            <a:schemeClr val="accent3">
              <a:lumMod val="60000"/>
              <a:lumOff val="40000"/>
            </a:schemeClr>
          </a:solidFill>
        </p:grpSpPr>
        <p:grpSp>
          <p:nvGrpSpPr>
            <p:cNvPr id="3" name="Group 30"/>
            <p:cNvGrpSpPr/>
            <p:nvPr/>
          </p:nvGrpSpPr>
          <p:grpSpPr>
            <a:xfrm>
              <a:off x="0" y="0"/>
              <a:ext cx="9144000" cy="6858000"/>
              <a:chOff x="1447800" y="0"/>
              <a:chExt cx="7315200" cy="6858000"/>
            </a:xfrm>
            <a:grpFill/>
          </p:grpSpPr>
          <p:sp>
            <p:nvSpPr>
              <p:cNvPr id="5" name="Rounded Rectangle 4"/>
              <p:cNvSpPr/>
              <p:nvPr/>
            </p:nvSpPr>
            <p:spPr>
              <a:xfrm>
                <a:off x="1447800" y="304800"/>
                <a:ext cx="7315200" cy="6553200"/>
              </a:xfrm>
              <a:prstGeom prst="roundRect">
                <a:avLst/>
              </a:prstGeom>
              <a:grpFill/>
              <a:effectLst>
                <a:outerShdw blurRad="50800" dist="38100" dir="8100000" algn="tr" rotWithShape="0">
                  <a:schemeClr val="accent3">
                    <a:lumMod val="75000"/>
                    <a:alpha val="40000"/>
                  </a:scheme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447800" y="152400"/>
                <a:ext cx="7315200" cy="6553200"/>
              </a:xfrm>
              <a:prstGeom prst="round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6" name="Group 20"/>
              <p:cNvGrpSpPr/>
              <p:nvPr/>
            </p:nvGrpSpPr>
            <p:grpSpPr>
              <a:xfrm>
                <a:off x="27432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0" name="Moon 19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7" name="Group 21"/>
              <p:cNvGrpSpPr/>
              <p:nvPr/>
            </p:nvGrpSpPr>
            <p:grpSpPr>
              <a:xfrm>
                <a:off x="41148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3" name="Moon 22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8" name="Group 24"/>
              <p:cNvGrpSpPr/>
              <p:nvPr/>
            </p:nvGrpSpPr>
            <p:grpSpPr>
              <a:xfrm>
                <a:off x="5486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6" name="Moon 25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9" name="Group 27"/>
              <p:cNvGrpSpPr/>
              <p:nvPr/>
            </p:nvGrpSpPr>
            <p:grpSpPr>
              <a:xfrm>
                <a:off x="7010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9" name="Moon 28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>
            <a:xfrm>
              <a:off x="0" y="10668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0" y="16002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205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0" y="2514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0" y="3046412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0" y="3581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0" y="4191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0" y="4800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0" y="5334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0" y="586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228600" y="838200"/>
            <a:ext cx="8229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2. RETURN ON PROPRIETOR’ FUND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Measures the relationship between Net profit and the Proprietors’ Capital.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Return on Proprietors Fund=  Net Profit ( after Tax)   *   100</a:t>
            </a: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Proprietor’s Fund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There is no standard Return on Proprietor’s Fund Ratio in absolute term.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4191000" y="3732212"/>
            <a:ext cx="2895600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2" name="Group 30"/>
            <p:cNvGrpSpPr/>
            <p:nvPr/>
          </p:nvGrpSpPr>
          <p:grpSpPr>
            <a:xfrm>
              <a:off x="0" y="0"/>
              <a:ext cx="9144000" cy="6858000"/>
              <a:chOff x="1447800" y="0"/>
              <a:chExt cx="7315200" cy="6858000"/>
            </a:xfrm>
            <a:solidFill>
              <a:schemeClr val="accent6">
                <a:lumMod val="60000"/>
                <a:lumOff val="40000"/>
              </a:schemeClr>
            </a:solidFill>
          </p:grpSpPr>
          <p:sp>
            <p:nvSpPr>
              <p:cNvPr id="5" name="Rounded Rectangle 4"/>
              <p:cNvSpPr/>
              <p:nvPr/>
            </p:nvSpPr>
            <p:spPr>
              <a:xfrm>
                <a:off x="1447800" y="304800"/>
                <a:ext cx="7315200" cy="6553200"/>
              </a:xfrm>
              <a:prstGeom prst="roundRect">
                <a:avLst/>
              </a:prstGeom>
              <a:grpFill/>
              <a:effectLst>
                <a:outerShdw blurRad="50800" dist="38100" dir="8100000" algn="tr" rotWithShape="0">
                  <a:schemeClr val="accent3">
                    <a:lumMod val="75000"/>
                    <a:alpha val="40000"/>
                  </a:scheme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447800" y="152400"/>
                <a:ext cx="7315200" cy="6553200"/>
              </a:xfrm>
              <a:prstGeom prst="round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3" name="Group 20"/>
              <p:cNvGrpSpPr/>
              <p:nvPr/>
            </p:nvGrpSpPr>
            <p:grpSpPr>
              <a:xfrm>
                <a:off x="27432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0" name="Moon 19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6" name="Group 21"/>
              <p:cNvGrpSpPr/>
              <p:nvPr/>
            </p:nvGrpSpPr>
            <p:grpSpPr>
              <a:xfrm>
                <a:off x="41148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3" name="Moon 22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7" name="Group 24"/>
              <p:cNvGrpSpPr/>
              <p:nvPr/>
            </p:nvGrpSpPr>
            <p:grpSpPr>
              <a:xfrm>
                <a:off x="5486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6" name="Moon 25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8" name="Group 27"/>
              <p:cNvGrpSpPr/>
              <p:nvPr/>
            </p:nvGrpSpPr>
            <p:grpSpPr>
              <a:xfrm>
                <a:off x="7010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9" name="Moon 28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>
            <a:xfrm>
              <a:off x="0" y="1066800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0" y="1600200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2057400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0" y="2514600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0" y="3046412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0" y="3581400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0" y="4191000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0" y="4800600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0" y="5334000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0" y="5867400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381000" y="1066800"/>
            <a:ext cx="82296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Meaning of Ratio: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ratio shows the relationship between two figures.</a:t>
            </a: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Ratio analysis the process of computing and presenting the relationship between the items in the financial statements.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solidFill>
            <a:schemeClr val="accent5">
              <a:lumMod val="40000"/>
              <a:lumOff val="60000"/>
            </a:schemeClr>
          </a:solidFill>
        </p:grpSpPr>
        <p:grpSp>
          <p:nvGrpSpPr>
            <p:cNvPr id="3" name="Group 30"/>
            <p:cNvGrpSpPr/>
            <p:nvPr/>
          </p:nvGrpSpPr>
          <p:grpSpPr>
            <a:xfrm>
              <a:off x="0" y="0"/>
              <a:ext cx="9144000" cy="6858000"/>
              <a:chOff x="1447800" y="0"/>
              <a:chExt cx="7315200" cy="6858000"/>
            </a:xfrm>
            <a:grpFill/>
          </p:grpSpPr>
          <p:sp>
            <p:nvSpPr>
              <p:cNvPr id="5" name="Rounded Rectangle 4"/>
              <p:cNvSpPr/>
              <p:nvPr/>
            </p:nvSpPr>
            <p:spPr>
              <a:xfrm>
                <a:off x="1447800" y="304800"/>
                <a:ext cx="7315200" cy="6553200"/>
              </a:xfrm>
              <a:prstGeom prst="roundRect">
                <a:avLst/>
              </a:prstGeom>
              <a:grpFill/>
              <a:effectLst>
                <a:outerShdw blurRad="50800" dist="38100" dir="8100000" algn="tr" rotWithShape="0">
                  <a:schemeClr val="accent3">
                    <a:lumMod val="75000"/>
                    <a:alpha val="40000"/>
                  </a:scheme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447800" y="152400"/>
                <a:ext cx="7315200" cy="6553200"/>
              </a:xfrm>
              <a:prstGeom prst="round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6" name="Group 20"/>
              <p:cNvGrpSpPr/>
              <p:nvPr/>
            </p:nvGrpSpPr>
            <p:grpSpPr>
              <a:xfrm>
                <a:off x="27432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0" name="Moon 19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7" name="Group 21"/>
              <p:cNvGrpSpPr/>
              <p:nvPr/>
            </p:nvGrpSpPr>
            <p:grpSpPr>
              <a:xfrm>
                <a:off x="41148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3" name="Moon 22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8" name="Group 24"/>
              <p:cNvGrpSpPr/>
              <p:nvPr/>
            </p:nvGrpSpPr>
            <p:grpSpPr>
              <a:xfrm>
                <a:off x="5486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6" name="Moon 25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9" name="Group 27"/>
              <p:cNvGrpSpPr/>
              <p:nvPr/>
            </p:nvGrpSpPr>
            <p:grpSpPr>
              <a:xfrm>
                <a:off x="7010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9" name="Moon 28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>
            <a:xfrm>
              <a:off x="0" y="10668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0" y="16002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205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0" y="2514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0" y="3046412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0" y="3581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0" y="4191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0" y="4800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0" y="5334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0" y="586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304800" y="990600"/>
            <a:ext cx="88392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3. RETURN 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ON 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EQUITY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Measure the relationship Net Profit (after interest, tax and Preference dividend) and the Equity shareholder’s Funds.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Return on equity capital= Profit Available to Equity Shareholders  * 100</a:t>
            </a:r>
          </a:p>
          <a:p>
            <a:endParaRPr lang="en-US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Equity Shareholder’s Funds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There is no standard Return on equity capital ratio in absolute terms.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3200400" y="3732212"/>
            <a:ext cx="4572000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solidFill>
            <a:schemeClr val="accent2">
              <a:lumMod val="40000"/>
              <a:lumOff val="60000"/>
            </a:schemeClr>
          </a:solidFill>
        </p:grpSpPr>
        <p:grpSp>
          <p:nvGrpSpPr>
            <p:cNvPr id="3" name="Group 30"/>
            <p:cNvGrpSpPr/>
            <p:nvPr/>
          </p:nvGrpSpPr>
          <p:grpSpPr>
            <a:xfrm>
              <a:off x="0" y="0"/>
              <a:ext cx="9144000" cy="6858000"/>
              <a:chOff x="1447800" y="0"/>
              <a:chExt cx="7315200" cy="6858000"/>
            </a:xfrm>
            <a:grpFill/>
          </p:grpSpPr>
          <p:sp>
            <p:nvSpPr>
              <p:cNvPr id="5" name="Rounded Rectangle 4"/>
              <p:cNvSpPr/>
              <p:nvPr/>
            </p:nvSpPr>
            <p:spPr>
              <a:xfrm>
                <a:off x="1447800" y="304800"/>
                <a:ext cx="7315200" cy="6553200"/>
              </a:xfrm>
              <a:prstGeom prst="roundRect">
                <a:avLst/>
              </a:prstGeom>
              <a:grpFill/>
              <a:effectLst>
                <a:outerShdw blurRad="50800" dist="38100" dir="8100000" algn="tr" rotWithShape="0">
                  <a:schemeClr val="accent3">
                    <a:lumMod val="75000"/>
                    <a:alpha val="40000"/>
                  </a:scheme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447800" y="152400"/>
                <a:ext cx="7315200" cy="6553200"/>
              </a:xfrm>
              <a:prstGeom prst="round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6" name="Group 20"/>
              <p:cNvGrpSpPr/>
              <p:nvPr/>
            </p:nvGrpSpPr>
            <p:grpSpPr>
              <a:xfrm>
                <a:off x="27432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0" name="Moon 19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7" name="Group 21"/>
              <p:cNvGrpSpPr/>
              <p:nvPr/>
            </p:nvGrpSpPr>
            <p:grpSpPr>
              <a:xfrm>
                <a:off x="41148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3" name="Moon 22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8" name="Group 24"/>
              <p:cNvGrpSpPr/>
              <p:nvPr/>
            </p:nvGrpSpPr>
            <p:grpSpPr>
              <a:xfrm>
                <a:off x="5486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6" name="Moon 25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9" name="Group 27"/>
              <p:cNvGrpSpPr/>
              <p:nvPr/>
            </p:nvGrpSpPr>
            <p:grpSpPr>
              <a:xfrm>
                <a:off x="7010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9" name="Moon 28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>
            <a:xfrm>
              <a:off x="0" y="10668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0" y="16002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205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0" y="2514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0" y="3046412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0" y="3581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0" y="4191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0" y="4800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0" y="5334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0" y="586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228600" y="856357"/>
            <a:ext cx="89154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4. DIVIDEND PAYOUT RATIO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Shows the relationship between  the dividend paid to equity shareholders out of the profit available to the equity shareholders.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Dividend payout ratio= Dividend Paid To Equity Shareholders    *  100</a:t>
            </a:r>
          </a:p>
          <a:p>
            <a:endParaRPr lang="en-US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                                      Profit Available To Equity Shareholders </a:t>
            </a:r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There id no standard ratio.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2819400" y="3200400"/>
            <a:ext cx="46482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solidFill>
            <a:schemeClr val="accent3">
              <a:lumMod val="40000"/>
              <a:lumOff val="60000"/>
            </a:schemeClr>
          </a:solidFill>
        </p:grpSpPr>
        <p:grpSp>
          <p:nvGrpSpPr>
            <p:cNvPr id="3" name="Group 30"/>
            <p:cNvGrpSpPr/>
            <p:nvPr/>
          </p:nvGrpSpPr>
          <p:grpSpPr>
            <a:xfrm>
              <a:off x="0" y="0"/>
              <a:ext cx="9144000" cy="6858000"/>
              <a:chOff x="1447800" y="0"/>
              <a:chExt cx="7315200" cy="6858000"/>
            </a:xfrm>
            <a:grpFill/>
          </p:grpSpPr>
          <p:sp>
            <p:nvSpPr>
              <p:cNvPr id="5" name="Rounded Rectangle 4"/>
              <p:cNvSpPr/>
              <p:nvPr/>
            </p:nvSpPr>
            <p:spPr>
              <a:xfrm>
                <a:off x="1447800" y="304800"/>
                <a:ext cx="7315200" cy="6553200"/>
              </a:xfrm>
              <a:prstGeom prst="roundRect">
                <a:avLst/>
              </a:prstGeom>
              <a:grpFill/>
              <a:effectLst>
                <a:outerShdw blurRad="50800" dist="38100" dir="8100000" algn="tr" rotWithShape="0">
                  <a:schemeClr val="accent3">
                    <a:lumMod val="75000"/>
                    <a:alpha val="40000"/>
                  </a:scheme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447800" y="152400"/>
                <a:ext cx="7315200" cy="6553200"/>
              </a:xfrm>
              <a:prstGeom prst="round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6" name="Group 20"/>
              <p:cNvGrpSpPr/>
              <p:nvPr/>
            </p:nvGrpSpPr>
            <p:grpSpPr>
              <a:xfrm>
                <a:off x="27432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0" name="Moon 19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7" name="Group 21"/>
              <p:cNvGrpSpPr/>
              <p:nvPr/>
            </p:nvGrpSpPr>
            <p:grpSpPr>
              <a:xfrm>
                <a:off x="41148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3" name="Moon 22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8" name="Group 24"/>
              <p:cNvGrpSpPr/>
              <p:nvPr/>
            </p:nvGrpSpPr>
            <p:grpSpPr>
              <a:xfrm>
                <a:off x="5486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6" name="Moon 25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9" name="Group 27"/>
              <p:cNvGrpSpPr/>
              <p:nvPr/>
            </p:nvGrpSpPr>
            <p:grpSpPr>
              <a:xfrm>
                <a:off x="7010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9" name="Moon 28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>
            <a:xfrm>
              <a:off x="0" y="10668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0" y="16002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205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0" y="2514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0" y="3046412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0" y="3581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0" y="4191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0" y="4800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0" y="5334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0" y="586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304800" y="1066800"/>
            <a:ext cx="8458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5. DEBT SERVICE RATIO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Shows the relationship net Profit and interest payable on loans. It is expressed as pure number.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Debt Service Ratio=   Profit Before Interest And Tax   *  100</a:t>
            </a:r>
          </a:p>
          <a:p>
            <a:endParaRPr lang="en-US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Interest 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There is no standard debt service ratio in absolute terms.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2895600" y="3810000"/>
            <a:ext cx="39624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solidFill>
            <a:schemeClr val="accent6">
              <a:lumMod val="60000"/>
              <a:lumOff val="40000"/>
            </a:schemeClr>
          </a:solidFill>
        </p:grpSpPr>
        <p:grpSp>
          <p:nvGrpSpPr>
            <p:cNvPr id="3" name="Group 30"/>
            <p:cNvGrpSpPr/>
            <p:nvPr/>
          </p:nvGrpSpPr>
          <p:grpSpPr>
            <a:xfrm>
              <a:off x="0" y="0"/>
              <a:ext cx="9144000" cy="6858000"/>
              <a:chOff x="1447800" y="0"/>
              <a:chExt cx="7315200" cy="6858000"/>
            </a:xfrm>
            <a:grpFill/>
          </p:grpSpPr>
          <p:sp>
            <p:nvSpPr>
              <p:cNvPr id="5" name="Rounded Rectangle 4"/>
              <p:cNvSpPr/>
              <p:nvPr/>
            </p:nvSpPr>
            <p:spPr>
              <a:xfrm>
                <a:off x="1447800" y="304800"/>
                <a:ext cx="7315200" cy="6553200"/>
              </a:xfrm>
              <a:prstGeom prst="roundRect">
                <a:avLst/>
              </a:prstGeom>
              <a:grpFill/>
              <a:effectLst>
                <a:outerShdw blurRad="50800" dist="38100" dir="8100000" algn="tr" rotWithShape="0">
                  <a:schemeClr val="accent3">
                    <a:lumMod val="75000"/>
                    <a:alpha val="40000"/>
                  </a:scheme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447800" y="152400"/>
                <a:ext cx="7315200" cy="6553200"/>
              </a:xfrm>
              <a:prstGeom prst="round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6" name="Group 20"/>
              <p:cNvGrpSpPr/>
              <p:nvPr/>
            </p:nvGrpSpPr>
            <p:grpSpPr>
              <a:xfrm>
                <a:off x="27432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0" name="Moon 19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7" name="Group 21"/>
              <p:cNvGrpSpPr/>
              <p:nvPr/>
            </p:nvGrpSpPr>
            <p:grpSpPr>
              <a:xfrm>
                <a:off x="41148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3" name="Moon 22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8" name="Group 24"/>
              <p:cNvGrpSpPr/>
              <p:nvPr/>
            </p:nvGrpSpPr>
            <p:grpSpPr>
              <a:xfrm>
                <a:off x="5486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6" name="Moon 25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9" name="Group 27"/>
              <p:cNvGrpSpPr/>
              <p:nvPr/>
            </p:nvGrpSpPr>
            <p:grpSpPr>
              <a:xfrm>
                <a:off x="7010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9" name="Moon 28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>
            <a:xfrm>
              <a:off x="0" y="10668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0" y="16002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205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0" y="2514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0" y="3046412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0" y="3581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0" y="4191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0" y="4800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0" y="5334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0" y="586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0" y="1295400"/>
            <a:ext cx="91440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6. DEBT SERVICE COVERAGE RATIO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Relationship between  net profits and interest + installments payable on loans.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Debt Service Coverage Ratio= Cash Profit Available For Debt Servicing </a:t>
            </a:r>
          </a:p>
          <a:p>
            <a:endParaRPr lang="en-US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Interest +  Installment Due On Loan </a:t>
            </a:r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1.33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is considered to be standard Debt Service Coverage ratio.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3581400" y="3656012"/>
            <a:ext cx="48768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solidFill>
            <a:schemeClr val="bg1">
              <a:lumMod val="85000"/>
            </a:schemeClr>
          </a:solidFill>
        </p:grpSpPr>
        <p:grpSp>
          <p:nvGrpSpPr>
            <p:cNvPr id="3" name="Group 30"/>
            <p:cNvGrpSpPr/>
            <p:nvPr/>
          </p:nvGrpSpPr>
          <p:grpSpPr>
            <a:xfrm>
              <a:off x="0" y="0"/>
              <a:ext cx="9144000" cy="6858000"/>
              <a:chOff x="1447800" y="0"/>
              <a:chExt cx="7315200" cy="6858000"/>
            </a:xfrm>
            <a:grpFill/>
          </p:grpSpPr>
          <p:sp>
            <p:nvSpPr>
              <p:cNvPr id="5" name="Rounded Rectangle 4"/>
              <p:cNvSpPr/>
              <p:nvPr/>
            </p:nvSpPr>
            <p:spPr>
              <a:xfrm>
                <a:off x="1447800" y="304800"/>
                <a:ext cx="7315200" cy="6553200"/>
              </a:xfrm>
              <a:prstGeom prst="roundRect">
                <a:avLst/>
              </a:prstGeom>
              <a:grpFill/>
              <a:effectLst>
                <a:outerShdw blurRad="50800" dist="38100" dir="8100000" algn="tr" rotWithShape="0">
                  <a:schemeClr val="accent3">
                    <a:lumMod val="75000"/>
                    <a:alpha val="40000"/>
                  </a:scheme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447800" y="152400"/>
                <a:ext cx="7315200" cy="6553200"/>
              </a:xfrm>
              <a:prstGeom prst="round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6" name="Group 20"/>
              <p:cNvGrpSpPr/>
              <p:nvPr/>
            </p:nvGrpSpPr>
            <p:grpSpPr>
              <a:xfrm>
                <a:off x="27432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0" name="Moon 19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7" name="Group 21"/>
              <p:cNvGrpSpPr/>
              <p:nvPr/>
            </p:nvGrpSpPr>
            <p:grpSpPr>
              <a:xfrm>
                <a:off x="41148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3" name="Moon 22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8" name="Group 24"/>
              <p:cNvGrpSpPr/>
              <p:nvPr/>
            </p:nvGrpSpPr>
            <p:grpSpPr>
              <a:xfrm>
                <a:off x="5486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6" name="Moon 25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9" name="Group 27"/>
              <p:cNvGrpSpPr/>
              <p:nvPr/>
            </p:nvGrpSpPr>
            <p:grpSpPr>
              <a:xfrm>
                <a:off x="7010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9" name="Moon 28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>
            <a:xfrm>
              <a:off x="0" y="10668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0" y="16002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205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0" y="2514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0" y="3046412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0" y="3581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0" y="4191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0" y="4800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0" y="5334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0" y="586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0" y="990600"/>
            <a:ext cx="891540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7. DEBTORS TURNOVER 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Shows the relationship between net credit sales and average trade debtors. It is expressed as a rate.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a. Debtors Turnover =               Credit Sales</a:t>
            </a: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Debtors + Bills Receivables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b. Debtors Velocity ( Debt Collection Period)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Debtors Velocity Ratio =          365/12         *   Average Debtor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Credit Sales   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There is no standard ratio.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3581400" y="3200400"/>
            <a:ext cx="28194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429000" y="5637212"/>
            <a:ext cx="114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2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2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2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2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solidFill>
            <a:schemeClr val="accent4">
              <a:lumMod val="40000"/>
              <a:lumOff val="60000"/>
            </a:schemeClr>
          </a:solidFill>
        </p:grpSpPr>
        <p:grpSp>
          <p:nvGrpSpPr>
            <p:cNvPr id="3" name="Group 30"/>
            <p:cNvGrpSpPr/>
            <p:nvPr/>
          </p:nvGrpSpPr>
          <p:grpSpPr>
            <a:xfrm>
              <a:off x="0" y="0"/>
              <a:ext cx="9144000" cy="6858000"/>
              <a:chOff x="1447800" y="0"/>
              <a:chExt cx="7315200" cy="6858000"/>
            </a:xfrm>
            <a:grpFill/>
          </p:grpSpPr>
          <p:sp>
            <p:nvSpPr>
              <p:cNvPr id="5" name="Rounded Rectangle 4"/>
              <p:cNvSpPr/>
              <p:nvPr/>
            </p:nvSpPr>
            <p:spPr>
              <a:xfrm>
                <a:off x="1447800" y="304800"/>
                <a:ext cx="7315200" cy="6553200"/>
              </a:xfrm>
              <a:prstGeom prst="roundRect">
                <a:avLst/>
              </a:prstGeom>
              <a:grpFill/>
              <a:effectLst>
                <a:outerShdw blurRad="50800" dist="38100" dir="8100000" algn="tr" rotWithShape="0">
                  <a:schemeClr val="accent3">
                    <a:lumMod val="75000"/>
                    <a:alpha val="40000"/>
                  </a:scheme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447800" y="152400"/>
                <a:ext cx="7315200" cy="6553200"/>
              </a:xfrm>
              <a:prstGeom prst="round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6" name="Group 20"/>
              <p:cNvGrpSpPr/>
              <p:nvPr/>
            </p:nvGrpSpPr>
            <p:grpSpPr>
              <a:xfrm>
                <a:off x="27432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0" name="Moon 19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7" name="Group 21"/>
              <p:cNvGrpSpPr/>
              <p:nvPr/>
            </p:nvGrpSpPr>
            <p:grpSpPr>
              <a:xfrm>
                <a:off x="41148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3" name="Moon 22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8" name="Group 24"/>
              <p:cNvGrpSpPr/>
              <p:nvPr/>
            </p:nvGrpSpPr>
            <p:grpSpPr>
              <a:xfrm>
                <a:off x="5486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6" name="Moon 25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9" name="Group 27"/>
              <p:cNvGrpSpPr/>
              <p:nvPr/>
            </p:nvGrpSpPr>
            <p:grpSpPr>
              <a:xfrm>
                <a:off x="7010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9" name="Moon 28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>
            <a:xfrm>
              <a:off x="0" y="10668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0" y="16002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205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0" y="2514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0" y="3046412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0" y="3581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0" y="4191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0" y="4800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0" y="5334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0" y="586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304800" y="685800"/>
            <a:ext cx="83820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8. CREDITORS TURNOVER RATIO</a:t>
            </a:r>
          </a:p>
          <a:p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Shows the relationship between the net credit purchase and the average trade Creditors.</a:t>
            </a:r>
          </a:p>
          <a:p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lphaLcPeriod"/>
            </a:pP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Creditors Turnover =              Credit Purchase </a:t>
            </a:r>
          </a:p>
          <a:p>
            <a:pPr marL="342900" indent="-342900">
              <a:buAutoNum type="alphaLcPeriod"/>
            </a:pPr>
            <a:endParaRPr lang="en-US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Creditors + Bills Payables</a:t>
            </a:r>
          </a:p>
          <a:p>
            <a:pPr marL="342900" indent="-342900"/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b. Creditors Velocity Ratio (Debt Payment Period)</a:t>
            </a:r>
          </a:p>
          <a:p>
            <a:pPr marL="342900" indent="-342900"/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Credit Period Enjoyed=  365 days/12 months * Average  Creditors</a:t>
            </a:r>
          </a:p>
          <a:p>
            <a:pPr marL="342900" indent="-342900"/>
            <a:endParaRPr lang="en-US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Credit Purchase</a:t>
            </a:r>
          </a:p>
          <a:p>
            <a:pPr marL="342900" indent="-342900"/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There is no standard ratio.</a:t>
            </a:r>
            <a:endParaRPr lang="en-IN" sz="2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3886200" y="3048000"/>
            <a:ext cx="2667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581400" y="5334000"/>
            <a:ext cx="20574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2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2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solidFill>
            <a:schemeClr val="accent1">
              <a:lumMod val="60000"/>
              <a:lumOff val="40000"/>
            </a:schemeClr>
          </a:solidFill>
        </p:grpSpPr>
        <p:grpSp>
          <p:nvGrpSpPr>
            <p:cNvPr id="3" name="Group 30"/>
            <p:cNvGrpSpPr/>
            <p:nvPr/>
          </p:nvGrpSpPr>
          <p:grpSpPr>
            <a:xfrm>
              <a:off x="0" y="0"/>
              <a:ext cx="9144000" cy="6858000"/>
              <a:chOff x="1447800" y="0"/>
              <a:chExt cx="7315200" cy="6858000"/>
            </a:xfrm>
            <a:grpFill/>
          </p:grpSpPr>
          <p:sp>
            <p:nvSpPr>
              <p:cNvPr id="5" name="Rounded Rectangle 4"/>
              <p:cNvSpPr/>
              <p:nvPr/>
            </p:nvSpPr>
            <p:spPr>
              <a:xfrm>
                <a:off x="1447800" y="304800"/>
                <a:ext cx="7315200" cy="6553200"/>
              </a:xfrm>
              <a:prstGeom prst="roundRect">
                <a:avLst/>
              </a:prstGeom>
              <a:grpFill/>
              <a:effectLst>
                <a:outerShdw blurRad="50800" dist="38100" dir="8100000" algn="tr" rotWithShape="0">
                  <a:schemeClr val="accent3">
                    <a:lumMod val="75000"/>
                    <a:alpha val="40000"/>
                  </a:scheme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447800" y="152400"/>
                <a:ext cx="7315200" cy="6553200"/>
              </a:xfrm>
              <a:prstGeom prst="round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6" name="Group 20"/>
              <p:cNvGrpSpPr/>
              <p:nvPr/>
            </p:nvGrpSpPr>
            <p:grpSpPr>
              <a:xfrm>
                <a:off x="27432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0" name="Moon 19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7" name="Group 21"/>
              <p:cNvGrpSpPr/>
              <p:nvPr/>
            </p:nvGrpSpPr>
            <p:grpSpPr>
              <a:xfrm>
                <a:off x="41148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3" name="Moon 22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8" name="Group 24"/>
              <p:cNvGrpSpPr/>
              <p:nvPr/>
            </p:nvGrpSpPr>
            <p:grpSpPr>
              <a:xfrm>
                <a:off x="5486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6" name="Moon 25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9" name="Group 27"/>
              <p:cNvGrpSpPr/>
              <p:nvPr/>
            </p:nvGrpSpPr>
            <p:grpSpPr>
              <a:xfrm>
                <a:off x="7010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9" name="Moon 28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>
            <a:xfrm>
              <a:off x="0" y="10668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0" y="16002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205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0" y="2514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0" y="3046412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0" y="3581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0" y="4191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0" y="4800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0" y="5334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0" y="586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2133600" y="1219200"/>
            <a:ext cx="5562600" cy="2934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For Query :</a:t>
            </a:r>
          </a:p>
          <a:p>
            <a:pPr>
              <a:lnSpc>
                <a:spcPct val="20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NIDHI RAI</a:t>
            </a:r>
          </a:p>
          <a:p>
            <a:pPr>
              <a:lnSpc>
                <a:spcPct val="20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Dept. of Accountancy</a:t>
            </a:r>
          </a:p>
          <a:p>
            <a:pPr>
              <a:lnSpc>
                <a:spcPct val="20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Anchal.anchalrai.2612@gmail.com</a:t>
            </a:r>
            <a:endParaRPr lang="en-IN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solidFill>
            <a:schemeClr val="accent2">
              <a:lumMod val="40000"/>
              <a:lumOff val="60000"/>
            </a:schemeClr>
          </a:solidFill>
        </p:grpSpPr>
        <p:grpSp>
          <p:nvGrpSpPr>
            <p:cNvPr id="3" name="Group 30"/>
            <p:cNvGrpSpPr/>
            <p:nvPr/>
          </p:nvGrpSpPr>
          <p:grpSpPr>
            <a:xfrm>
              <a:off x="0" y="0"/>
              <a:ext cx="9144000" cy="6858000"/>
              <a:chOff x="1447800" y="0"/>
              <a:chExt cx="7315200" cy="6858000"/>
            </a:xfrm>
            <a:grpFill/>
          </p:grpSpPr>
          <p:sp>
            <p:nvSpPr>
              <p:cNvPr id="5" name="Rounded Rectangle 4"/>
              <p:cNvSpPr/>
              <p:nvPr/>
            </p:nvSpPr>
            <p:spPr>
              <a:xfrm>
                <a:off x="1447800" y="304800"/>
                <a:ext cx="7315200" cy="6553200"/>
              </a:xfrm>
              <a:prstGeom prst="roundRect">
                <a:avLst/>
              </a:prstGeom>
              <a:grpFill/>
              <a:effectLst>
                <a:outerShdw blurRad="50800" dist="38100" dir="8100000" algn="tr" rotWithShape="0">
                  <a:schemeClr val="accent3">
                    <a:lumMod val="75000"/>
                    <a:alpha val="40000"/>
                  </a:scheme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447800" y="152400"/>
                <a:ext cx="7315200" cy="6553200"/>
              </a:xfrm>
              <a:prstGeom prst="round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6" name="Group 20"/>
              <p:cNvGrpSpPr/>
              <p:nvPr/>
            </p:nvGrpSpPr>
            <p:grpSpPr>
              <a:xfrm>
                <a:off x="27432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0" name="Moon 19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7" name="Group 21"/>
              <p:cNvGrpSpPr/>
              <p:nvPr/>
            </p:nvGrpSpPr>
            <p:grpSpPr>
              <a:xfrm>
                <a:off x="41148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3" name="Moon 22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8" name="Group 24"/>
              <p:cNvGrpSpPr/>
              <p:nvPr/>
            </p:nvGrpSpPr>
            <p:grpSpPr>
              <a:xfrm>
                <a:off x="5486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6" name="Moon 25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9" name="Group 27"/>
              <p:cNvGrpSpPr/>
              <p:nvPr/>
            </p:nvGrpSpPr>
            <p:grpSpPr>
              <a:xfrm>
                <a:off x="7010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9" name="Moon 28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>
            <a:xfrm>
              <a:off x="0" y="10668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0" y="16002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205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0" y="2514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0" y="3046412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0" y="3581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0" y="4191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0" y="4800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0" y="5334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0" y="586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1676400" y="2286000"/>
            <a:ext cx="594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Thank you</a:t>
            </a:r>
            <a:endParaRPr lang="en-IN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3" name="Group 30"/>
            <p:cNvGrpSpPr/>
            <p:nvPr/>
          </p:nvGrpSpPr>
          <p:grpSpPr>
            <a:xfrm>
              <a:off x="0" y="0"/>
              <a:ext cx="9144000" cy="6858000"/>
              <a:chOff x="1447800" y="0"/>
              <a:chExt cx="7315200" cy="6858000"/>
            </a:xfrm>
            <a:solidFill>
              <a:schemeClr val="accent6">
                <a:lumMod val="60000"/>
                <a:lumOff val="40000"/>
              </a:schemeClr>
            </a:solidFill>
          </p:grpSpPr>
          <p:sp>
            <p:nvSpPr>
              <p:cNvPr id="5" name="Rounded Rectangle 4"/>
              <p:cNvSpPr/>
              <p:nvPr/>
            </p:nvSpPr>
            <p:spPr>
              <a:xfrm>
                <a:off x="1447800" y="304800"/>
                <a:ext cx="7315200" cy="6553200"/>
              </a:xfrm>
              <a:prstGeom prst="roundRect">
                <a:avLst/>
              </a:prstGeom>
              <a:grpFill/>
              <a:effectLst>
                <a:outerShdw blurRad="50800" dist="38100" dir="8100000" algn="tr" rotWithShape="0">
                  <a:schemeClr val="accent3">
                    <a:lumMod val="75000"/>
                    <a:alpha val="40000"/>
                  </a:scheme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447800" y="152400"/>
                <a:ext cx="7315200" cy="6553200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6" name="Group 20"/>
              <p:cNvGrpSpPr/>
              <p:nvPr/>
            </p:nvGrpSpPr>
            <p:grpSpPr>
              <a:xfrm>
                <a:off x="27432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0" name="Moon 19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7" name="Group 21"/>
              <p:cNvGrpSpPr/>
              <p:nvPr/>
            </p:nvGrpSpPr>
            <p:grpSpPr>
              <a:xfrm>
                <a:off x="41148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3" name="Moon 22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8" name="Group 24"/>
              <p:cNvGrpSpPr/>
              <p:nvPr/>
            </p:nvGrpSpPr>
            <p:grpSpPr>
              <a:xfrm>
                <a:off x="5486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6" name="Moon 25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9" name="Group 27"/>
              <p:cNvGrpSpPr/>
              <p:nvPr/>
            </p:nvGrpSpPr>
            <p:grpSpPr>
              <a:xfrm>
                <a:off x="7010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9" name="Moon 28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>
            <a:xfrm>
              <a:off x="0" y="1066800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0" y="1600200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2057400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0" y="2514600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0" y="3046412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0" y="3581400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0" y="4191000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0" y="4800600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0" y="5334000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0" y="5867400"/>
              <a:ext cx="9144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609600" y="1143000"/>
            <a:ext cx="6248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Forms of Ratio</a:t>
            </a:r>
          </a:p>
          <a:p>
            <a:pPr algn="just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Pure ratio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:     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1:1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Percentage:      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45%</a:t>
            </a:r>
          </a:p>
          <a:p>
            <a:pPr marL="342900" indent="-342900" algn="just">
              <a:buAutoNum type="arabicPeriod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Rate:                  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times</a:t>
            </a: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solidFill>
            <a:schemeClr val="accent2">
              <a:lumMod val="60000"/>
              <a:lumOff val="40000"/>
            </a:schemeClr>
          </a:solidFill>
        </p:grpSpPr>
        <p:grpSp>
          <p:nvGrpSpPr>
            <p:cNvPr id="3" name="Group 30"/>
            <p:cNvGrpSpPr/>
            <p:nvPr/>
          </p:nvGrpSpPr>
          <p:grpSpPr>
            <a:xfrm>
              <a:off x="0" y="0"/>
              <a:ext cx="9144000" cy="6858000"/>
              <a:chOff x="1447800" y="0"/>
              <a:chExt cx="7315200" cy="6858000"/>
            </a:xfrm>
            <a:grpFill/>
          </p:grpSpPr>
          <p:sp>
            <p:nvSpPr>
              <p:cNvPr id="5" name="Rounded Rectangle 4"/>
              <p:cNvSpPr/>
              <p:nvPr/>
            </p:nvSpPr>
            <p:spPr>
              <a:xfrm>
                <a:off x="1447800" y="304800"/>
                <a:ext cx="7315200" cy="6553200"/>
              </a:xfrm>
              <a:prstGeom prst="roundRect">
                <a:avLst/>
              </a:prstGeom>
              <a:grpFill/>
              <a:effectLst>
                <a:outerShdw blurRad="50800" dist="38100" dir="8100000" algn="tr" rotWithShape="0">
                  <a:schemeClr val="accent3">
                    <a:lumMod val="75000"/>
                    <a:alpha val="40000"/>
                  </a:scheme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447800" y="152400"/>
                <a:ext cx="7315200" cy="6553200"/>
              </a:xfrm>
              <a:prstGeom prst="round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6" name="Group 20"/>
              <p:cNvGrpSpPr/>
              <p:nvPr/>
            </p:nvGrpSpPr>
            <p:grpSpPr>
              <a:xfrm>
                <a:off x="27432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0" name="Moon 19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7" name="Group 21"/>
              <p:cNvGrpSpPr/>
              <p:nvPr/>
            </p:nvGrpSpPr>
            <p:grpSpPr>
              <a:xfrm>
                <a:off x="41148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3" name="Moon 22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8" name="Group 24"/>
              <p:cNvGrpSpPr/>
              <p:nvPr/>
            </p:nvGrpSpPr>
            <p:grpSpPr>
              <a:xfrm>
                <a:off x="5486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6" name="Moon 25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9" name="Group 27"/>
              <p:cNvGrpSpPr/>
              <p:nvPr/>
            </p:nvGrpSpPr>
            <p:grpSpPr>
              <a:xfrm>
                <a:off x="7010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9" name="Moon 28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>
            <a:xfrm>
              <a:off x="0" y="10668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0" y="16002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205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0" y="2514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0" y="3046412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0" y="3581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0" y="4191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0" y="4800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0" y="5334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0" y="586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533400" y="914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/>
          </a:p>
        </p:txBody>
      </p:sp>
      <p:graphicFrame>
        <p:nvGraphicFramePr>
          <p:cNvPr id="33" name="Diagram 32"/>
          <p:cNvGraphicFramePr/>
          <p:nvPr/>
        </p:nvGraphicFramePr>
        <p:xfrm>
          <a:off x="990600" y="533400"/>
          <a:ext cx="74676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3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solidFill>
            <a:schemeClr val="tx2">
              <a:lumMod val="60000"/>
              <a:lumOff val="40000"/>
            </a:schemeClr>
          </a:solidFill>
        </p:grpSpPr>
        <p:grpSp>
          <p:nvGrpSpPr>
            <p:cNvPr id="3" name="Group 30"/>
            <p:cNvGrpSpPr/>
            <p:nvPr/>
          </p:nvGrpSpPr>
          <p:grpSpPr>
            <a:xfrm>
              <a:off x="0" y="0"/>
              <a:ext cx="9144000" cy="6858000"/>
              <a:chOff x="1447800" y="0"/>
              <a:chExt cx="7315200" cy="6858000"/>
            </a:xfrm>
            <a:grpFill/>
          </p:grpSpPr>
          <p:sp>
            <p:nvSpPr>
              <p:cNvPr id="5" name="Rounded Rectangle 4"/>
              <p:cNvSpPr/>
              <p:nvPr/>
            </p:nvSpPr>
            <p:spPr>
              <a:xfrm>
                <a:off x="1447800" y="304800"/>
                <a:ext cx="7315200" cy="6553200"/>
              </a:xfrm>
              <a:prstGeom prst="roundRect">
                <a:avLst/>
              </a:prstGeom>
              <a:grpFill/>
              <a:effectLst>
                <a:outerShdw blurRad="50800" dist="38100" dir="8100000" algn="tr" rotWithShape="0">
                  <a:schemeClr val="accent3">
                    <a:lumMod val="75000"/>
                    <a:alpha val="40000"/>
                  </a:scheme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447800" y="152400"/>
                <a:ext cx="7315200" cy="6553200"/>
              </a:xfrm>
              <a:prstGeom prst="round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6" name="Group 20"/>
              <p:cNvGrpSpPr/>
              <p:nvPr/>
            </p:nvGrpSpPr>
            <p:grpSpPr>
              <a:xfrm>
                <a:off x="27432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0" name="Moon 19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7" name="Group 21"/>
              <p:cNvGrpSpPr/>
              <p:nvPr/>
            </p:nvGrpSpPr>
            <p:grpSpPr>
              <a:xfrm>
                <a:off x="41148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3" name="Moon 22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8" name="Group 24"/>
              <p:cNvGrpSpPr/>
              <p:nvPr/>
            </p:nvGrpSpPr>
            <p:grpSpPr>
              <a:xfrm>
                <a:off x="5486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6" name="Moon 25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9" name="Group 27"/>
              <p:cNvGrpSpPr/>
              <p:nvPr/>
            </p:nvGrpSpPr>
            <p:grpSpPr>
              <a:xfrm>
                <a:off x="7010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9" name="Moon 28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>
            <a:xfrm>
              <a:off x="0" y="10668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0" y="16002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205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0" y="2514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0" y="3046412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0" y="3581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0" y="4191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0" y="4800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0" y="5334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0" y="586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609600" y="99060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BALANCE SHEET RATIO</a:t>
            </a:r>
            <a:endParaRPr lang="en-IN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9600" y="19812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1. CURRENT RATIO:</a:t>
            </a:r>
            <a:endParaRPr lang="en-IN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71600" y="2514600"/>
            <a:ext cx="6553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This ratio compares the Current Assets with Current Liability.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It is expressed in the form of a PURE ratio.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66800" y="4191000"/>
            <a:ext cx="617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CURRENT RATIO=          CURRENT ASSETS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CURRENT LIABILITY</a:t>
            </a:r>
            <a:endParaRPr lang="en-IN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3810000" y="4570412"/>
            <a:ext cx="259080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33400" y="5486400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2:1 is regarded as standard ratio</a:t>
            </a:r>
            <a:r>
              <a:rPr lang="en-US" dirty="0" smtClean="0"/>
              <a:t>.</a:t>
            </a:r>
            <a:endParaRPr lang="en-IN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solidFill>
            <a:schemeClr val="accent3">
              <a:lumMod val="60000"/>
              <a:lumOff val="40000"/>
            </a:schemeClr>
          </a:solidFill>
        </p:grpSpPr>
        <p:grpSp>
          <p:nvGrpSpPr>
            <p:cNvPr id="3" name="Group 30"/>
            <p:cNvGrpSpPr/>
            <p:nvPr/>
          </p:nvGrpSpPr>
          <p:grpSpPr>
            <a:xfrm>
              <a:off x="0" y="0"/>
              <a:ext cx="9144000" cy="6858000"/>
              <a:chOff x="1447800" y="0"/>
              <a:chExt cx="7315200" cy="6858000"/>
            </a:xfrm>
            <a:grpFill/>
          </p:grpSpPr>
          <p:sp>
            <p:nvSpPr>
              <p:cNvPr id="5" name="Rounded Rectangle 4"/>
              <p:cNvSpPr/>
              <p:nvPr/>
            </p:nvSpPr>
            <p:spPr>
              <a:xfrm>
                <a:off x="1447800" y="304800"/>
                <a:ext cx="7315200" cy="6553200"/>
              </a:xfrm>
              <a:prstGeom prst="roundRect">
                <a:avLst/>
              </a:prstGeom>
              <a:grpFill/>
              <a:effectLst>
                <a:outerShdw blurRad="50800" dist="38100" dir="8100000" algn="tr" rotWithShape="0">
                  <a:schemeClr val="accent3">
                    <a:lumMod val="75000"/>
                    <a:alpha val="40000"/>
                  </a:scheme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447800" y="152400"/>
                <a:ext cx="7315200" cy="6553200"/>
              </a:xfrm>
              <a:prstGeom prst="round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6" name="Group 20"/>
              <p:cNvGrpSpPr/>
              <p:nvPr/>
            </p:nvGrpSpPr>
            <p:grpSpPr>
              <a:xfrm>
                <a:off x="27432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0" name="Moon 19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7" name="Group 21"/>
              <p:cNvGrpSpPr/>
              <p:nvPr/>
            </p:nvGrpSpPr>
            <p:grpSpPr>
              <a:xfrm>
                <a:off x="41148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3" name="Moon 22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8" name="Group 24"/>
              <p:cNvGrpSpPr/>
              <p:nvPr/>
            </p:nvGrpSpPr>
            <p:grpSpPr>
              <a:xfrm>
                <a:off x="5486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6" name="Moon 25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9" name="Group 27"/>
              <p:cNvGrpSpPr/>
              <p:nvPr/>
            </p:nvGrpSpPr>
            <p:grpSpPr>
              <a:xfrm>
                <a:off x="7010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9" name="Moon 28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>
            <a:xfrm>
              <a:off x="0" y="10668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0" y="16002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205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0" y="2514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0" y="3046412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0" y="3581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0" y="4191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0" y="4800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0" y="5334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0" y="586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609600" y="1143000"/>
            <a:ext cx="815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2. LIQUID RATIO/QUICK RATIO/ACID TEST RATIO</a:t>
            </a:r>
            <a:endParaRPr lang="en-IN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38200" y="20574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Liquid ratio compares the quick assets with liabilities.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66800" y="2743200"/>
            <a:ext cx="7162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Liquid Ratio:       Quick Assets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               Quick Liabilities</a:t>
            </a:r>
            <a:endParaRPr lang="en-IN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3124200" y="3808412"/>
            <a:ext cx="182880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143000" y="3886200"/>
            <a:ext cx="5791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1:1 is regarded as standard ratio.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solidFill>
            <a:schemeClr val="tx1">
              <a:lumMod val="50000"/>
              <a:lumOff val="50000"/>
            </a:schemeClr>
          </a:solidFill>
        </p:grpSpPr>
        <p:grpSp>
          <p:nvGrpSpPr>
            <p:cNvPr id="3" name="Group 30"/>
            <p:cNvGrpSpPr/>
            <p:nvPr/>
          </p:nvGrpSpPr>
          <p:grpSpPr>
            <a:xfrm>
              <a:off x="0" y="0"/>
              <a:ext cx="9144000" cy="6858000"/>
              <a:chOff x="1447800" y="0"/>
              <a:chExt cx="7315200" cy="6858000"/>
            </a:xfrm>
            <a:grpFill/>
          </p:grpSpPr>
          <p:sp>
            <p:nvSpPr>
              <p:cNvPr id="5" name="Rounded Rectangle 4"/>
              <p:cNvSpPr/>
              <p:nvPr/>
            </p:nvSpPr>
            <p:spPr>
              <a:xfrm>
                <a:off x="1447800" y="304800"/>
                <a:ext cx="7315200" cy="6553200"/>
              </a:xfrm>
              <a:prstGeom prst="roundRect">
                <a:avLst/>
              </a:prstGeom>
              <a:grpFill/>
              <a:effectLst>
                <a:outerShdw blurRad="50800" dist="38100" dir="8100000" algn="tr" rotWithShape="0">
                  <a:schemeClr val="accent3">
                    <a:lumMod val="75000"/>
                    <a:alpha val="40000"/>
                  </a:scheme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447800" y="152400"/>
                <a:ext cx="7315200" cy="6553200"/>
              </a:xfrm>
              <a:prstGeom prst="round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6" name="Group 20"/>
              <p:cNvGrpSpPr/>
              <p:nvPr/>
            </p:nvGrpSpPr>
            <p:grpSpPr>
              <a:xfrm>
                <a:off x="27432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0" name="Moon 19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7" name="Group 21"/>
              <p:cNvGrpSpPr/>
              <p:nvPr/>
            </p:nvGrpSpPr>
            <p:grpSpPr>
              <a:xfrm>
                <a:off x="41148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3" name="Moon 22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8" name="Group 24"/>
              <p:cNvGrpSpPr/>
              <p:nvPr/>
            </p:nvGrpSpPr>
            <p:grpSpPr>
              <a:xfrm>
                <a:off x="5486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6" name="Moon 25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9" name="Group 27"/>
              <p:cNvGrpSpPr/>
              <p:nvPr/>
            </p:nvGrpSpPr>
            <p:grpSpPr>
              <a:xfrm>
                <a:off x="7010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9" name="Moon 28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>
            <a:xfrm>
              <a:off x="0" y="10668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0" y="16002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205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0" y="2514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0" y="3046412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0" y="3581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0" y="4191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0" y="4800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0" y="5334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0" y="586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533400" y="1143000"/>
            <a:ext cx="81534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 startAt="3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STOCK TO WORKING CAPITAL RATIO</a:t>
            </a:r>
          </a:p>
          <a:p>
            <a:pPr marL="342900" indent="-34290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Shows the relationship Between the closing stock and working capital.</a:t>
            </a:r>
          </a:p>
          <a:p>
            <a:pPr marL="342900" indent="-34290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Stock to Working Capital Ratio=  Stock               *  100</a:t>
            </a:r>
          </a:p>
          <a:p>
            <a:pPr marL="342900" indent="-34290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</a:p>
          <a:p>
            <a:pPr marL="342900" indent="-34290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Working Capital</a:t>
            </a:r>
          </a:p>
          <a:p>
            <a:pPr marL="342900" indent="-34290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Standard form differs from company to company.</a:t>
            </a:r>
          </a:p>
          <a:p>
            <a:pPr marL="342900" indent="-34290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4724400" y="3656012"/>
            <a:ext cx="1676400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solidFill>
            <a:schemeClr val="accent5">
              <a:lumMod val="60000"/>
              <a:lumOff val="40000"/>
            </a:schemeClr>
          </a:solidFill>
        </p:grpSpPr>
        <p:grpSp>
          <p:nvGrpSpPr>
            <p:cNvPr id="3" name="Group 30"/>
            <p:cNvGrpSpPr/>
            <p:nvPr/>
          </p:nvGrpSpPr>
          <p:grpSpPr>
            <a:xfrm>
              <a:off x="0" y="0"/>
              <a:ext cx="9144000" cy="6858000"/>
              <a:chOff x="1447800" y="0"/>
              <a:chExt cx="7315200" cy="6858000"/>
            </a:xfrm>
            <a:grpFill/>
          </p:grpSpPr>
          <p:sp>
            <p:nvSpPr>
              <p:cNvPr id="5" name="Rounded Rectangle 4"/>
              <p:cNvSpPr/>
              <p:nvPr/>
            </p:nvSpPr>
            <p:spPr>
              <a:xfrm>
                <a:off x="1447800" y="304800"/>
                <a:ext cx="7315200" cy="6553200"/>
              </a:xfrm>
              <a:prstGeom prst="roundRect">
                <a:avLst/>
              </a:prstGeom>
              <a:grpFill/>
              <a:effectLst>
                <a:outerShdw blurRad="50800" dist="38100" dir="8100000" algn="tr" rotWithShape="0">
                  <a:schemeClr val="accent3">
                    <a:lumMod val="75000"/>
                    <a:alpha val="40000"/>
                  </a:scheme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447800" y="152400"/>
                <a:ext cx="7315200" cy="6553200"/>
              </a:xfrm>
              <a:prstGeom prst="round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grpSp>
            <p:nvGrpSpPr>
              <p:cNvPr id="6" name="Group 20"/>
              <p:cNvGrpSpPr/>
              <p:nvPr/>
            </p:nvGrpSpPr>
            <p:grpSpPr>
              <a:xfrm>
                <a:off x="27432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0" name="Moon 19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7" name="Group 21"/>
              <p:cNvGrpSpPr/>
              <p:nvPr/>
            </p:nvGrpSpPr>
            <p:grpSpPr>
              <a:xfrm>
                <a:off x="41148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3" name="Moon 22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8" name="Group 24"/>
              <p:cNvGrpSpPr/>
              <p:nvPr/>
            </p:nvGrpSpPr>
            <p:grpSpPr>
              <a:xfrm>
                <a:off x="5486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6" name="Moon 25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9" name="Group 27"/>
              <p:cNvGrpSpPr/>
              <p:nvPr/>
            </p:nvGrpSpPr>
            <p:grpSpPr>
              <a:xfrm>
                <a:off x="7010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9" name="Moon 28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>
            <a:xfrm>
              <a:off x="0" y="10668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0" y="16002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205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0" y="2514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0" y="3046412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0" y="3581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0" y="4191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0" y="4800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0" y="5334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0" y="586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381000" y="990600"/>
            <a:ext cx="86106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4. PROPRIETORY RATIO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Also known as Net worth to Total Assets Ratio, Equity Ratio, Net Worth Ratio or Asset Backing Ratio.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Compares proprietors fund with total Liabilities or Assets.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Proprietory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Ratio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=  Proprietor’s Fund or Shareholder’s Equity   *   100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Total Assets or Total Liabilities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65% is considered as standard form. 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2971800" y="4114800"/>
            <a:ext cx="3886200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solidFill>
            <a:schemeClr val="bg1">
              <a:lumMod val="95000"/>
            </a:schemeClr>
          </a:solidFill>
        </p:grpSpPr>
        <p:grpSp>
          <p:nvGrpSpPr>
            <p:cNvPr id="3" name="Group 30"/>
            <p:cNvGrpSpPr/>
            <p:nvPr/>
          </p:nvGrpSpPr>
          <p:grpSpPr>
            <a:xfrm>
              <a:off x="0" y="0"/>
              <a:ext cx="9144000" cy="6858000"/>
              <a:chOff x="1447800" y="0"/>
              <a:chExt cx="7315200" cy="6858000"/>
            </a:xfrm>
            <a:grpFill/>
          </p:grpSpPr>
          <p:sp>
            <p:nvSpPr>
              <p:cNvPr id="5" name="Rounded Rectangle 4"/>
              <p:cNvSpPr/>
              <p:nvPr/>
            </p:nvSpPr>
            <p:spPr>
              <a:xfrm>
                <a:off x="1447800" y="304800"/>
                <a:ext cx="7315200" cy="6553200"/>
              </a:xfrm>
              <a:prstGeom prst="roundRect">
                <a:avLst/>
              </a:prstGeom>
              <a:grpFill/>
              <a:effectLst>
                <a:outerShdw blurRad="50800" dist="38100" dir="8100000" algn="tr" rotWithShape="0">
                  <a:schemeClr val="accent3">
                    <a:lumMod val="75000"/>
                    <a:alpha val="40000"/>
                  </a:scheme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447800" y="152400"/>
                <a:ext cx="7315200" cy="6553200"/>
              </a:xfrm>
              <a:prstGeom prst="roundRect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5.</a:t>
                </a:r>
                <a:endParaRPr lang="en-IN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6" name="Group 20"/>
              <p:cNvGrpSpPr/>
              <p:nvPr/>
            </p:nvGrpSpPr>
            <p:grpSpPr>
              <a:xfrm>
                <a:off x="27432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0" name="Moon 19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7" name="Group 21"/>
              <p:cNvGrpSpPr/>
              <p:nvPr/>
            </p:nvGrpSpPr>
            <p:grpSpPr>
              <a:xfrm>
                <a:off x="41148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3" name="Moon 22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8" name="Group 24"/>
              <p:cNvGrpSpPr/>
              <p:nvPr/>
            </p:nvGrpSpPr>
            <p:grpSpPr>
              <a:xfrm>
                <a:off x="5486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6" name="Moon 25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9" name="Group 27"/>
              <p:cNvGrpSpPr/>
              <p:nvPr/>
            </p:nvGrpSpPr>
            <p:grpSpPr>
              <a:xfrm>
                <a:off x="7010400" y="0"/>
                <a:ext cx="228600" cy="685800"/>
                <a:chOff x="533400" y="1295400"/>
                <a:chExt cx="228600" cy="685800"/>
              </a:xfrm>
              <a:grpFill/>
            </p:grpSpPr>
            <p:sp>
              <p:nvSpPr>
                <p:cNvPr id="29" name="Moon 28"/>
                <p:cNvSpPr/>
                <p:nvPr/>
              </p:nvSpPr>
              <p:spPr>
                <a:xfrm rot="683621">
                  <a:off x="592112" y="1295400"/>
                  <a:ext cx="152400" cy="609600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33400" y="1752600"/>
                  <a:ext cx="228600" cy="228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>
            <a:xfrm>
              <a:off x="0" y="10668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0" y="16002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205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0" y="2514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0" y="3046412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0" y="3581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0" y="4191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0" y="48006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0" y="53340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0" y="5867400"/>
              <a:ext cx="9144000" cy="1588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228600" y="990600"/>
            <a:ext cx="83820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5. DEBT- EQUITY  RATIO: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Compares long term debt with Shareholder’s funds.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Debt Equity Ratio =   Debt                                Borrowed Funds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OR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equity                            Proprietor’s Funds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2:1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is considered as Standard Ratio.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6019800" y="3427412"/>
            <a:ext cx="2209800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2590800" y="3429000"/>
            <a:ext cx="1600200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1505</TotalTime>
  <Words>1025</Words>
  <Application>Microsoft Office PowerPoint</Application>
  <PresentationFormat>On-screen Show (4:3)</PresentationFormat>
  <Paragraphs>274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Mr</dc:creator>
  <cp:lastModifiedBy>Mr</cp:lastModifiedBy>
  <cp:revision>85</cp:revision>
  <dcterms:created xsi:type="dcterms:W3CDTF">2020-06-12T16:38:44Z</dcterms:created>
  <dcterms:modified xsi:type="dcterms:W3CDTF">2020-07-23T03:45:06Z</dcterms:modified>
</cp:coreProperties>
</file>