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sldIdLst>
    <p:sldId id="278" r:id="rId2"/>
    <p:sldId id="280" r:id="rId3"/>
    <p:sldId id="281" r:id="rId4"/>
    <p:sldId id="283" r:id="rId5"/>
    <p:sldId id="282" r:id="rId6"/>
    <p:sldId id="279" r:id="rId7"/>
    <p:sldId id="257" r:id="rId8"/>
    <p:sldId id="258" r:id="rId9"/>
    <p:sldId id="260" r:id="rId10"/>
    <p:sldId id="261" r:id="rId11"/>
    <p:sldId id="262" r:id="rId12"/>
    <p:sldId id="263" r:id="rId13"/>
    <p:sldId id="265" r:id="rId14"/>
    <p:sldId id="266" r:id="rId15"/>
    <p:sldId id="275"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124"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124"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124"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124"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124" charset="-128"/>
        <a:cs typeface="+mn-cs"/>
      </a:defRPr>
    </a:lvl5pPr>
    <a:lvl6pPr marL="2286000" algn="l" defTabSz="914400" rtl="0" eaLnBrk="1" latinLnBrk="0" hangingPunct="1">
      <a:defRPr sz="2400" kern="1200">
        <a:solidFill>
          <a:schemeClr val="tx1"/>
        </a:solidFill>
        <a:latin typeface="Arial" charset="0"/>
        <a:ea typeface="ヒラギノ角ゴ Pro W3" pitchFamily="124" charset="-128"/>
        <a:cs typeface="+mn-cs"/>
      </a:defRPr>
    </a:lvl6pPr>
    <a:lvl7pPr marL="2743200" algn="l" defTabSz="914400" rtl="0" eaLnBrk="1" latinLnBrk="0" hangingPunct="1">
      <a:defRPr sz="2400" kern="1200">
        <a:solidFill>
          <a:schemeClr val="tx1"/>
        </a:solidFill>
        <a:latin typeface="Arial" charset="0"/>
        <a:ea typeface="ヒラギノ角ゴ Pro W3" pitchFamily="124" charset="-128"/>
        <a:cs typeface="+mn-cs"/>
      </a:defRPr>
    </a:lvl7pPr>
    <a:lvl8pPr marL="3200400" algn="l" defTabSz="914400" rtl="0" eaLnBrk="1" latinLnBrk="0" hangingPunct="1">
      <a:defRPr sz="2400" kern="1200">
        <a:solidFill>
          <a:schemeClr val="tx1"/>
        </a:solidFill>
        <a:latin typeface="Arial" charset="0"/>
        <a:ea typeface="ヒラギノ角ゴ Pro W3" pitchFamily="124" charset="-128"/>
        <a:cs typeface="+mn-cs"/>
      </a:defRPr>
    </a:lvl8pPr>
    <a:lvl9pPr marL="3657600" algn="l" defTabSz="914400" rtl="0" eaLnBrk="1" latinLnBrk="0" hangingPunct="1">
      <a:defRPr sz="2400" kern="1200">
        <a:solidFill>
          <a:schemeClr val="tx1"/>
        </a:solidFill>
        <a:latin typeface="Arial" charset="0"/>
        <a:ea typeface="ヒラギノ角ゴ Pro W3" pitchFamily="12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p:scale>
          <a:sx n="73" d="100"/>
          <a:sy n="73" d="100"/>
        </p:scale>
        <p:origin x="-106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86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F02FA6E-9666-4775-AB87-7E659405B464}" type="slidenum">
              <a:rPr lang="en-US"/>
              <a:pPr>
                <a:defRPr/>
              </a:pPr>
              <a:t>‹#›</a:t>
            </a:fld>
            <a:endParaRPr lang="en-US"/>
          </a:p>
        </p:txBody>
      </p:sp>
    </p:spTree>
    <p:extLst>
      <p:ext uri="{BB962C8B-B14F-4D97-AF65-F5344CB8AC3E}">
        <p14:creationId xmlns:p14="http://schemas.microsoft.com/office/powerpoint/2010/main" val="2210969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2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2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2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2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2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70C3E0FD-F525-440E-A811-0CD981860D9A}" type="slidenum">
              <a:rPr lang="en-US" sz="1200"/>
              <a:pPr/>
              <a:t>1</a:t>
            </a:fld>
            <a:endParaRPr lang="en-US" sz="1200"/>
          </a:p>
        </p:txBody>
      </p:sp>
      <p:sp>
        <p:nvSpPr>
          <p:cNvPr id="29699" name="Rectangle 2"/>
          <p:cNvSpPr>
            <a:spLocks noChangeArrowheads="1" noTextEdit="1"/>
          </p:cNvSpPr>
          <p:nvPr>
            <p:ph type="sldImg"/>
          </p:nvPr>
        </p:nvSpPr>
        <p:spPr>
          <a:solidFill>
            <a:srgbClr val="FFFFFF"/>
          </a:solidFill>
          <a:ln/>
        </p:spPr>
      </p:sp>
      <p:sp>
        <p:nvSpPr>
          <p:cNvPr id="29700"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EEF7135C-2E08-4679-9AE9-70D4039891AD}" type="slidenum">
              <a:rPr lang="en-US" sz="1200"/>
              <a:pPr/>
              <a:t>14</a:t>
            </a:fld>
            <a:endParaRPr lang="en-US" sz="1200"/>
          </a:p>
        </p:txBody>
      </p:sp>
      <p:sp>
        <p:nvSpPr>
          <p:cNvPr id="40963" name="Rectangle 2"/>
          <p:cNvSpPr>
            <a:spLocks noChangeArrowheads="1" noTextEdit="1"/>
          </p:cNvSpPr>
          <p:nvPr>
            <p:ph type="sldImg"/>
          </p:nvPr>
        </p:nvSpPr>
        <p:spPr>
          <a:solidFill>
            <a:srgbClr val="FFFFFF"/>
          </a:solidFill>
          <a:ln/>
        </p:spPr>
      </p:sp>
      <p:sp>
        <p:nvSpPr>
          <p:cNvPr id="40964"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C63068B5-5446-42CE-A856-32B98CC75F38}" type="slidenum">
              <a:rPr lang="en-US" sz="1200"/>
              <a:pPr/>
              <a:t>15</a:t>
            </a:fld>
            <a:endParaRPr lang="en-US" sz="1200"/>
          </a:p>
        </p:txBody>
      </p:sp>
      <p:sp>
        <p:nvSpPr>
          <p:cNvPr id="50179" name="Rectangle 2"/>
          <p:cNvSpPr>
            <a:spLocks noChangeArrowheads="1" noTextEdit="1"/>
          </p:cNvSpPr>
          <p:nvPr>
            <p:ph type="sldImg"/>
          </p:nvPr>
        </p:nvSpPr>
        <p:spPr>
          <a:solidFill>
            <a:srgbClr val="FFFFFF"/>
          </a:solidFill>
          <a:ln/>
        </p:spPr>
      </p:sp>
      <p:sp>
        <p:nvSpPr>
          <p:cNvPr id="50180"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600FD79E-E50C-4A39-994C-5BD79840BF36}" type="slidenum">
              <a:rPr lang="en-US" sz="1200"/>
              <a:pPr/>
              <a:t>6</a:t>
            </a:fld>
            <a:endParaRPr lang="en-US" sz="1200"/>
          </a:p>
        </p:txBody>
      </p:sp>
      <p:sp>
        <p:nvSpPr>
          <p:cNvPr id="30723" name="Rectangle 2"/>
          <p:cNvSpPr>
            <a:spLocks noChangeArrowheads="1" noTextEdit="1"/>
          </p:cNvSpPr>
          <p:nvPr>
            <p:ph type="sldImg"/>
          </p:nvPr>
        </p:nvSpPr>
        <p:spPr>
          <a:solidFill>
            <a:srgbClr val="FFFFFF"/>
          </a:solidFill>
          <a:ln/>
        </p:spPr>
      </p:sp>
      <p:sp>
        <p:nvSpPr>
          <p:cNvPr id="30724"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6153ACD6-D9D7-46D8-8C8E-C247C13017A8}" type="slidenum">
              <a:rPr lang="en-US" sz="1200"/>
              <a:pPr/>
              <a:t>7</a:t>
            </a:fld>
            <a:endParaRPr lang="en-US" sz="1200"/>
          </a:p>
        </p:txBody>
      </p:sp>
      <p:sp>
        <p:nvSpPr>
          <p:cNvPr id="31747" name="Rectangle 2"/>
          <p:cNvSpPr>
            <a:spLocks noChangeArrowheads="1" noTextEdit="1"/>
          </p:cNvSpPr>
          <p:nvPr>
            <p:ph type="sldImg"/>
          </p:nvPr>
        </p:nvSpPr>
        <p:spPr>
          <a:solidFill>
            <a:srgbClr val="FFFFFF"/>
          </a:solidFill>
          <a:ln/>
        </p:spPr>
      </p:sp>
      <p:sp>
        <p:nvSpPr>
          <p:cNvPr id="31748"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A4773024-E698-4665-9132-A6F4C097BBA5}" type="slidenum">
              <a:rPr lang="en-US" sz="1200"/>
              <a:pPr/>
              <a:t>8</a:t>
            </a:fld>
            <a:endParaRPr lang="en-US" sz="1200"/>
          </a:p>
        </p:txBody>
      </p:sp>
      <p:sp>
        <p:nvSpPr>
          <p:cNvPr id="32771" name="Rectangle 2"/>
          <p:cNvSpPr>
            <a:spLocks noChangeArrowheads="1" noTextEdit="1"/>
          </p:cNvSpPr>
          <p:nvPr>
            <p:ph type="sldImg"/>
          </p:nvPr>
        </p:nvSpPr>
        <p:spPr>
          <a:solidFill>
            <a:srgbClr val="FFFFFF"/>
          </a:solidFill>
          <a:ln/>
        </p:spPr>
      </p:sp>
      <p:sp>
        <p:nvSpPr>
          <p:cNvPr id="32772"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0559C2F3-8B2E-4267-BA8D-7C1A54CB57A1}" type="slidenum">
              <a:rPr lang="en-US" sz="1200"/>
              <a:pPr/>
              <a:t>9</a:t>
            </a:fld>
            <a:endParaRPr lang="en-US" sz="1200"/>
          </a:p>
        </p:txBody>
      </p:sp>
      <p:sp>
        <p:nvSpPr>
          <p:cNvPr id="34819" name="Rectangle 2"/>
          <p:cNvSpPr>
            <a:spLocks noChangeArrowheads="1" noTextEdit="1"/>
          </p:cNvSpPr>
          <p:nvPr>
            <p:ph type="sldImg"/>
          </p:nvPr>
        </p:nvSpPr>
        <p:spPr>
          <a:solidFill>
            <a:srgbClr val="FFFFFF"/>
          </a:solidFill>
          <a:ln/>
        </p:spPr>
      </p:sp>
      <p:sp>
        <p:nvSpPr>
          <p:cNvPr id="34820"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21587033-2B1D-401B-A987-C1F8920E7997}" type="slidenum">
              <a:rPr lang="en-US" sz="1200"/>
              <a:pPr/>
              <a:t>10</a:t>
            </a:fld>
            <a:endParaRPr lang="en-US" sz="1200"/>
          </a:p>
        </p:txBody>
      </p:sp>
      <p:sp>
        <p:nvSpPr>
          <p:cNvPr id="35843" name="Rectangle 2"/>
          <p:cNvSpPr>
            <a:spLocks noChangeArrowheads="1" noTextEdit="1"/>
          </p:cNvSpPr>
          <p:nvPr>
            <p:ph type="sldImg"/>
          </p:nvPr>
        </p:nvSpPr>
        <p:spPr>
          <a:solidFill>
            <a:srgbClr val="FFFFFF"/>
          </a:solidFill>
          <a:ln/>
        </p:spPr>
      </p:sp>
      <p:sp>
        <p:nvSpPr>
          <p:cNvPr id="35844"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1BDC798F-1E60-41C1-9296-15C2778AF3C4}" type="slidenum">
              <a:rPr lang="en-US" sz="1200"/>
              <a:pPr/>
              <a:t>11</a:t>
            </a:fld>
            <a:endParaRPr lang="en-US" sz="1200"/>
          </a:p>
        </p:txBody>
      </p:sp>
      <p:sp>
        <p:nvSpPr>
          <p:cNvPr id="36867" name="Rectangle 2"/>
          <p:cNvSpPr>
            <a:spLocks noChangeArrowheads="1" noTextEdit="1"/>
          </p:cNvSpPr>
          <p:nvPr>
            <p:ph type="sldImg"/>
          </p:nvPr>
        </p:nvSpPr>
        <p:spPr>
          <a:solidFill>
            <a:srgbClr val="FFFFFF"/>
          </a:solidFill>
          <a:ln/>
        </p:spPr>
      </p:sp>
      <p:sp>
        <p:nvSpPr>
          <p:cNvPr id="36868"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A7F81DCF-5188-4291-A8F0-7EBC06E0728F}" type="slidenum">
              <a:rPr lang="en-US" sz="1200"/>
              <a:pPr/>
              <a:t>12</a:t>
            </a:fld>
            <a:endParaRPr lang="en-US" sz="1200"/>
          </a:p>
        </p:txBody>
      </p:sp>
      <p:sp>
        <p:nvSpPr>
          <p:cNvPr id="37891" name="Rectangle 2"/>
          <p:cNvSpPr>
            <a:spLocks noChangeArrowheads="1" noTextEdit="1"/>
          </p:cNvSpPr>
          <p:nvPr>
            <p:ph type="sldImg"/>
          </p:nvPr>
        </p:nvSpPr>
        <p:spPr>
          <a:solidFill>
            <a:srgbClr val="FFFFFF"/>
          </a:solidFill>
          <a:ln/>
        </p:spPr>
      </p:sp>
      <p:sp>
        <p:nvSpPr>
          <p:cNvPr id="37892"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fld id="{2AD1898F-13B2-4814-A0D2-FAAA54F91620}" type="slidenum">
              <a:rPr lang="en-US" sz="1200"/>
              <a:pPr/>
              <a:t>13</a:t>
            </a:fld>
            <a:endParaRPr lang="en-US" sz="1200"/>
          </a:p>
        </p:txBody>
      </p:sp>
      <p:sp>
        <p:nvSpPr>
          <p:cNvPr id="39939" name="Rectangle 2"/>
          <p:cNvSpPr>
            <a:spLocks noChangeArrowheads="1" noTextEdit="1"/>
          </p:cNvSpPr>
          <p:nvPr>
            <p:ph type="sldImg"/>
          </p:nvPr>
        </p:nvSpPr>
        <p:spPr>
          <a:solidFill>
            <a:srgbClr val="FFFFFF"/>
          </a:solidFill>
          <a:ln/>
        </p:spPr>
      </p:sp>
      <p:sp>
        <p:nvSpPr>
          <p:cNvPr id="39940"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N"/>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20A51C-1CBB-4251-B563-B0F994BC7F0D}" type="slidenum">
              <a:rPr lang="en-US"/>
              <a:pPr>
                <a:defRPr/>
              </a:pPr>
              <a:t>‹#›</a:t>
            </a:fld>
            <a:endParaRPr lang="en-US"/>
          </a:p>
        </p:txBody>
      </p:sp>
    </p:spTree>
    <p:extLst>
      <p:ext uri="{BB962C8B-B14F-4D97-AF65-F5344CB8AC3E}">
        <p14:creationId xmlns:p14="http://schemas.microsoft.com/office/powerpoint/2010/main" val="4123098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5D072A-3070-4C0A-90CE-C014DE6B2111}" type="slidenum">
              <a:rPr lang="en-US"/>
              <a:pPr>
                <a:defRPr/>
              </a:pPr>
              <a:t>‹#›</a:t>
            </a:fld>
            <a:endParaRPr lang="en-US"/>
          </a:p>
        </p:txBody>
      </p:sp>
    </p:spTree>
    <p:extLst>
      <p:ext uri="{BB962C8B-B14F-4D97-AF65-F5344CB8AC3E}">
        <p14:creationId xmlns:p14="http://schemas.microsoft.com/office/powerpoint/2010/main" val="3688241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61AA12-0089-4627-B6EF-3D53BCE8F6F1}" type="slidenum">
              <a:rPr lang="en-US"/>
              <a:pPr>
                <a:defRPr/>
              </a:pPr>
              <a:t>‹#›</a:t>
            </a:fld>
            <a:endParaRPr lang="en-US"/>
          </a:p>
        </p:txBody>
      </p:sp>
    </p:spTree>
    <p:extLst>
      <p:ext uri="{BB962C8B-B14F-4D97-AF65-F5344CB8AC3E}">
        <p14:creationId xmlns:p14="http://schemas.microsoft.com/office/powerpoint/2010/main" val="1864820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5E742C-A755-45DE-8CC4-AD8D8EA2780C}" type="slidenum">
              <a:rPr lang="en-US"/>
              <a:pPr>
                <a:defRPr/>
              </a:pPr>
              <a:t>‹#›</a:t>
            </a:fld>
            <a:endParaRPr lang="en-US"/>
          </a:p>
        </p:txBody>
      </p:sp>
    </p:spTree>
    <p:extLst>
      <p:ext uri="{BB962C8B-B14F-4D97-AF65-F5344CB8AC3E}">
        <p14:creationId xmlns:p14="http://schemas.microsoft.com/office/powerpoint/2010/main" val="971346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F14A30-96D7-4512-9007-61AA08826D68}" type="slidenum">
              <a:rPr lang="en-US"/>
              <a:pPr>
                <a:defRPr/>
              </a:pPr>
              <a:t>‹#›</a:t>
            </a:fld>
            <a:endParaRPr lang="en-US"/>
          </a:p>
        </p:txBody>
      </p:sp>
    </p:spTree>
    <p:extLst>
      <p:ext uri="{BB962C8B-B14F-4D97-AF65-F5344CB8AC3E}">
        <p14:creationId xmlns:p14="http://schemas.microsoft.com/office/powerpoint/2010/main" val="2075894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5C65FF-F898-4A46-8348-190A55029F08}" type="slidenum">
              <a:rPr lang="en-US"/>
              <a:pPr>
                <a:defRPr/>
              </a:pPr>
              <a:t>‹#›</a:t>
            </a:fld>
            <a:endParaRPr lang="en-US"/>
          </a:p>
        </p:txBody>
      </p:sp>
    </p:spTree>
    <p:extLst>
      <p:ext uri="{BB962C8B-B14F-4D97-AF65-F5344CB8AC3E}">
        <p14:creationId xmlns:p14="http://schemas.microsoft.com/office/powerpoint/2010/main" val="2476298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C17ADB3-212C-47DE-B835-BF01FD82E8F8}" type="slidenum">
              <a:rPr lang="en-US"/>
              <a:pPr>
                <a:defRPr/>
              </a:pPr>
              <a:t>‹#›</a:t>
            </a:fld>
            <a:endParaRPr lang="en-US"/>
          </a:p>
        </p:txBody>
      </p:sp>
    </p:spTree>
    <p:extLst>
      <p:ext uri="{BB962C8B-B14F-4D97-AF65-F5344CB8AC3E}">
        <p14:creationId xmlns:p14="http://schemas.microsoft.com/office/powerpoint/2010/main" val="3899228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4C4ACF3-EB92-4271-8D1C-A882153374DF}" type="slidenum">
              <a:rPr lang="en-US"/>
              <a:pPr>
                <a:defRPr/>
              </a:pPr>
              <a:t>‹#›</a:t>
            </a:fld>
            <a:endParaRPr lang="en-US"/>
          </a:p>
        </p:txBody>
      </p:sp>
    </p:spTree>
    <p:extLst>
      <p:ext uri="{BB962C8B-B14F-4D97-AF65-F5344CB8AC3E}">
        <p14:creationId xmlns:p14="http://schemas.microsoft.com/office/powerpoint/2010/main" val="825976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3E091C6-B15B-4116-A378-7C0834210E3B}" type="slidenum">
              <a:rPr lang="en-US"/>
              <a:pPr>
                <a:defRPr/>
              </a:pPr>
              <a:t>‹#›</a:t>
            </a:fld>
            <a:endParaRPr lang="en-US"/>
          </a:p>
        </p:txBody>
      </p:sp>
    </p:spTree>
    <p:extLst>
      <p:ext uri="{BB962C8B-B14F-4D97-AF65-F5344CB8AC3E}">
        <p14:creationId xmlns:p14="http://schemas.microsoft.com/office/powerpoint/2010/main" val="3868328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100196-573E-4626-9ECE-A4E6AB4AAFF4}" type="slidenum">
              <a:rPr lang="en-US"/>
              <a:pPr>
                <a:defRPr/>
              </a:pPr>
              <a:t>‹#›</a:t>
            </a:fld>
            <a:endParaRPr lang="en-US"/>
          </a:p>
        </p:txBody>
      </p:sp>
    </p:spTree>
    <p:extLst>
      <p:ext uri="{BB962C8B-B14F-4D97-AF65-F5344CB8AC3E}">
        <p14:creationId xmlns:p14="http://schemas.microsoft.com/office/powerpoint/2010/main" val="2551591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32F565B-D76F-4D19-9A68-E3379F594F66}" type="slidenum">
              <a:rPr lang="en-US"/>
              <a:pPr>
                <a:defRPr/>
              </a:pPr>
              <a:t>‹#›</a:t>
            </a:fld>
            <a:endParaRPr lang="en-US"/>
          </a:p>
        </p:txBody>
      </p:sp>
    </p:spTree>
    <p:extLst>
      <p:ext uri="{BB962C8B-B14F-4D97-AF65-F5344CB8AC3E}">
        <p14:creationId xmlns:p14="http://schemas.microsoft.com/office/powerpoint/2010/main" val="438715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51270E0B-24B1-4AB1-AA04-210141A3239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pitchFamily="124" charset="-128"/>
        </a:defRPr>
      </a:lvl2pPr>
      <a:lvl3pPr algn="ctr" rtl="0" eaLnBrk="0" fontAlgn="base" hangingPunct="0">
        <a:spcBef>
          <a:spcPct val="0"/>
        </a:spcBef>
        <a:spcAft>
          <a:spcPct val="0"/>
        </a:spcAft>
        <a:defRPr sz="4400">
          <a:solidFill>
            <a:schemeClr val="tx2"/>
          </a:solidFill>
          <a:latin typeface="Arial" charset="0"/>
          <a:ea typeface="ヒラギノ角ゴ Pro W3" pitchFamily="124" charset="-128"/>
        </a:defRPr>
      </a:lvl3pPr>
      <a:lvl4pPr algn="ctr" rtl="0" eaLnBrk="0" fontAlgn="base" hangingPunct="0">
        <a:spcBef>
          <a:spcPct val="0"/>
        </a:spcBef>
        <a:spcAft>
          <a:spcPct val="0"/>
        </a:spcAft>
        <a:defRPr sz="4400">
          <a:solidFill>
            <a:schemeClr val="tx2"/>
          </a:solidFill>
          <a:latin typeface="Arial" charset="0"/>
          <a:ea typeface="ヒラギノ角ゴ Pro W3" pitchFamily="124" charset="-128"/>
        </a:defRPr>
      </a:lvl4pPr>
      <a:lvl5pPr algn="ctr" rtl="0" eaLnBrk="0" fontAlgn="base" hangingPunct="0">
        <a:spcBef>
          <a:spcPct val="0"/>
        </a:spcBef>
        <a:spcAft>
          <a:spcPct val="0"/>
        </a:spcAft>
        <a:defRPr sz="4400">
          <a:solidFill>
            <a:schemeClr val="tx2"/>
          </a:solidFill>
          <a:latin typeface="Arial" charset="0"/>
          <a:ea typeface="ヒラギノ角ゴ Pro W3" pitchFamily="124" charset="-128"/>
        </a:defRPr>
      </a:lvl5pPr>
      <a:lvl6pPr marL="457200" algn="ctr" rtl="0" fontAlgn="base">
        <a:spcBef>
          <a:spcPct val="0"/>
        </a:spcBef>
        <a:spcAft>
          <a:spcPct val="0"/>
        </a:spcAft>
        <a:defRPr sz="4400">
          <a:solidFill>
            <a:schemeClr val="tx2"/>
          </a:solidFill>
          <a:latin typeface="Arial" charset="0"/>
          <a:ea typeface="ヒラギノ角ゴ Pro W3" pitchFamily="124" charset="-128"/>
        </a:defRPr>
      </a:lvl6pPr>
      <a:lvl7pPr marL="914400" algn="ctr" rtl="0" fontAlgn="base">
        <a:spcBef>
          <a:spcPct val="0"/>
        </a:spcBef>
        <a:spcAft>
          <a:spcPct val="0"/>
        </a:spcAft>
        <a:defRPr sz="4400">
          <a:solidFill>
            <a:schemeClr val="tx2"/>
          </a:solidFill>
          <a:latin typeface="Arial" charset="0"/>
          <a:ea typeface="ヒラギノ角ゴ Pro W3" pitchFamily="124" charset="-128"/>
        </a:defRPr>
      </a:lvl7pPr>
      <a:lvl8pPr marL="1371600" algn="ctr" rtl="0" fontAlgn="base">
        <a:spcBef>
          <a:spcPct val="0"/>
        </a:spcBef>
        <a:spcAft>
          <a:spcPct val="0"/>
        </a:spcAft>
        <a:defRPr sz="4400">
          <a:solidFill>
            <a:schemeClr val="tx2"/>
          </a:solidFill>
          <a:latin typeface="Arial" charset="0"/>
          <a:ea typeface="ヒラギノ角ゴ Pro W3" pitchFamily="124" charset="-128"/>
        </a:defRPr>
      </a:lvl8pPr>
      <a:lvl9pPr marL="1828800" algn="ctr" rtl="0" fontAlgn="base">
        <a:spcBef>
          <a:spcPct val="0"/>
        </a:spcBef>
        <a:spcAft>
          <a:spcPct val="0"/>
        </a:spcAft>
        <a:defRPr sz="4400">
          <a:solidFill>
            <a:schemeClr val="tx2"/>
          </a:solidFill>
          <a:latin typeface="Arial" charset="0"/>
          <a:ea typeface="ヒラギノ角ゴ Pro W3" pitchFamily="12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pPr eaLnBrk="1" hangingPunct="1"/>
            <a:r>
              <a:rPr lang="en-US" smtClean="0"/>
              <a:t> </a:t>
            </a:r>
            <a:br>
              <a:rPr lang="en-US" smtClean="0"/>
            </a:br>
            <a:r>
              <a:rPr lang="en-US" smtClean="0"/>
              <a:t>The Public Sphere and Internet</a:t>
            </a:r>
            <a:br>
              <a:rPr lang="en-US" smtClean="0"/>
            </a:b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609600" y="685800"/>
            <a:ext cx="3581400" cy="449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600"/>
              <a:t>The computer and Web allow anyone to become and author/producer, thus giving rise to international subcultures.</a:t>
            </a:r>
          </a:p>
          <a:p>
            <a:endParaRPr lang="en-US" sz="1600"/>
          </a:p>
          <a:p>
            <a:r>
              <a:rPr lang="en-US" sz="1600"/>
              <a:t>Satellite technology gave rise to global communications and the end of narrowcasting for some 20 years, until community television rose again in the form of “minority” networks appealing to narrow demographics/cultures, especially through cable television.  </a:t>
            </a:r>
          </a:p>
          <a:p>
            <a:endParaRPr lang="en-US" sz="1600"/>
          </a:p>
          <a:p>
            <a:r>
              <a:rPr lang="en-US" sz="1600"/>
              <a:t>There is no longer a single mass audience, but perhaps multiple audiences who are the products of narrowcasting.  </a:t>
            </a:r>
            <a:endParaRPr lang="en-US"/>
          </a:p>
        </p:txBody>
      </p:sp>
      <p:pic>
        <p:nvPicPr>
          <p:cNvPr id="12291" name="Picture 3" descr="satellite t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066800"/>
            <a:ext cx="3586163"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381000"/>
            <a:ext cx="3810000" cy="626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endParaRPr lang="en-US" sz="1400" dirty="0"/>
          </a:p>
          <a:p>
            <a:r>
              <a:rPr lang="en-US" sz="1400" dirty="0"/>
              <a:t>Critics argue that the new electronic technologies are powerful new tools for mass persuasion (or propaganda) allowing for political oppression and control. </a:t>
            </a:r>
          </a:p>
          <a:p>
            <a:endParaRPr lang="en-US" sz="1400" dirty="0"/>
          </a:p>
          <a:p>
            <a:r>
              <a:rPr lang="en-US" sz="1400" dirty="0"/>
              <a:t>Viewers, they fear, are gullible recipients of media messages.</a:t>
            </a:r>
          </a:p>
          <a:p>
            <a:endParaRPr lang="en-US" sz="1400" dirty="0"/>
          </a:p>
          <a:p>
            <a:endParaRPr lang="en-US" sz="1400" dirty="0"/>
          </a:p>
          <a:p>
            <a:r>
              <a:rPr lang="en-US" sz="1400" dirty="0"/>
              <a:t>This chapter discussed one of the primary examples of modern propaganda, </a:t>
            </a:r>
            <a:r>
              <a:rPr lang="en-US" sz="1400" dirty="0" err="1"/>
              <a:t>Leni</a:t>
            </a:r>
            <a:r>
              <a:rPr lang="en-US" sz="1400" dirty="0"/>
              <a:t> </a:t>
            </a:r>
            <a:r>
              <a:rPr lang="en-US" sz="1400" dirty="0" err="1"/>
              <a:t>Reifenstahl’s</a:t>
            </a:r>
            <a:r>
              <a:rPr lang="en-US" sz="1400" dirty="0"/>
              <a:t> </a:t>
            </a:r>
            <a:r>
              <a:rPr lang="en-US" sz="1400" i="1" dirty="0"/>
              <a:t>Triumph of the Will</a:t>
            </a:r>
            <a:r>
              <a:rPr lang="en-US" sz="1400" dirty="0"/>
              <a:t>, a documentary account of a Hitler rally in Sept 1934. </a:t>
            </a:r>
          </a:p>
          <a:p>
            <a:endParaRPr lang="en-US" sz="1400" dirty="0"/>
          </a:p>
          <a:p>
            <a:r>
              <a:rPr lang="en-US" sz="1400" b="1" dirty="0"/>
              <a:t>The point is that this film encourages overt nationalism and idolatry of a political leader.</a:t>
            </a:r>
            <a:r>
              <a:rPr lang="en-US" sz="1400" dirty="0"/>
              <a:t> </a:t>
            </a:r>
          </a:p>
          <a:p>
            <a:endParaRPr lang="en-US" sz="1400" dirty="0"/>
          </a:p>
          <a:p>
            <a:r>
              <a:rPr lang="en-US" sz="1400" dirty="0"/>
              <a:t>This film, along with the Nazi’s introduction of television as something to be viewed collectively in public spaces, helped forge a </a:t>
            </a:r>
            <a:r>
              <a:rPr lang="en-US" sz="1400" i="1" dirty="0"/>
              <a:t>collective ideology</a:t>
            </a:r>
            <a:r>
              <a:rPr lang="en-US" sz="1400" dirty="0"/>
              <a:t>. </a:t>
            </a:r>
          </a:p>
          <a:p>
            <a:endParaRPr lang="en-US" sz="1400" dirty="0"/>
          </a:p>
          <a:p>
            <a:r>
              <a:rPr lang="en-US" sz="1400" dirty="0"/>
              <a:t>The collective practice of looking was a major tool in Josef Goebbels’ propaganda ministry in Hitler’s Germany. </a:t>
            </a:r>
            <a:endParaRPr lang="en-US" dirty="0"/>
          </a:p>
        </p:txBody>
      </p:sp>
      <p:pic>
        <p:nvPicPr>
          <p:cNvPr id="13315" name="Picture 3" descr="nurembe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685800"/>
            <a:ext cx="45910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57200" y="762000"/>
            <a:ext cx="3505200" cy="3514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600"/>
              <a:t>Guy Debord understood the effects of collective practices of looking.  </a:t>
            </a:r>
          </a:p>
          <a:p>
            <a:endParaRPr lang="en-US" sz="1600"/>
          </a:p>
          <a:p>
            <a:endParaRPr lang="en-US" sz="1600"/>
          </a:p>
          <a:p>
            <a:r>
              <a:rPr lang="en-US" sz="1600"/>
              <a:t>His group </a:t>
            </a:r>
            <a:r>
              <a:rPr lang="en-US" sz="1600" i="1"/>
              <a:t>Situationist International</a:t>
            </a:r>
            <a:r>
              <a:rPr lang="en-US" sz="1600"/>
              <a:t>, noted how the social order of the late 20th c global economy exerts influence through representations. </a:t>
            </a:r>
          </a:p>
          <a:p>
            <a:endParaRPr lang="en-US" sz="1600"/>
          </a:p>
          <a:p>
            <a:endParaRPr lang="en-US" sz="1600"/>
          </a:p>
          <a:p>
            <a:r>
              <a:rPr lang="en-US" sz="1600"/>
              <a:t>Thus, the spectacle, ie, the image and the practice of gazing as central, becomes the instrument of unification.</a:t>
            </a:r>
            <a:endParaRPr lang="en-US"/>
          </a:p>
        </p:txBody>
      </p:sp>
      <p:sp>
        <p:nvSpPr>
          <p:cNvPr id="14339" name="Text Box 3"/>
          <p:cNvSpPr txBox="1">
            <a:spLocks noChangeArrowheads="1"/>
          </p:cNvSpPr>
          <p:nvPr/>
        </p:nvSpPr>
        <p:spPr bwMode="auto">
          <a:xfrm>
            <a:off x="457200" y="4648200"/>
            <a:ext cx="3505200" cy="73025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pPr>
              <a:spcBef>
                <a:spcPct val="50000"/>
              </a:spcBef>
            </a:pPr>
            <a:r>
              <a:rPr lang="en-US" sz="1400"/>
              <a:t>The Situationists, or Situs, were the first revolutionary group to analyse capitalism in its current consumerist form</a:t>
            </a:r>
            <a:r>
              <a:rPr lang="en-US" sz="1200"/>
              <a:t>.</a:t>
            </a:r>
            <a:endParaRPr lang="en-US"/>
          </a:p>
        </p:txBody>
      </p:sp>
      <p:pic>
        <p:nvPicPr>
          <p:cNvPr id="14340" name="Picture 4" descr="debord_sof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1888" y="838200"/>
            <a:ext cx="274955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57200" y="685800"/>
            <a:ext cx="4038600" cy="2014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pPr>
              <a:spcBef>
                <a:spcPct val="50000"/>
              </a:spcBef>
            </a:pPr>
            <a:r>
              <a:rPr lang="en-US" sz="1800"/>
              <a:t>A spin-off of this was the realization that TV was a narcotic that was, by unifying and consolidating masses under a single political belief, was replacing actual participation in organized politics, hence leading to more and more disaffection.</a:t>
            </a:r>
            <a:endParaRPr lang="en-US"/>
          </a:p>
        </p:txBody>
      </p:sp>
      <p:pic>
        <p:nvPicPr>
          <p:cNvPr id="16387" name="Picture 3" descr="watchingt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914400"/>
            <a:ext cx="3514725"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3400" y="304800"/>
            <a:ext cx="6781800"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600" b="1" dirty="0"/>
              <a:t>The Frankfurt School (</a:t>
            </a:r>
            <a:r>
              <a:rPr lang="en-US" sz="1600" dirty="0"/>
              <a:t>Max </a:t>
            </a:r>
            <a:r>
              <a:rPr lang="en-US" sz="1600" dirty="0" err="1"/>
              <a:t>Horkheimer</a:t>
            </a:r>
            <a:r>
              <a:rPr lang="en-US" sz="1600" dirty="0"/>
              <a:t>, Theodor </a:t>
            </a:r>
            <a:r>
              <a:rPr lang="en-US" sz="1600" dirty="0" err="1"/>
              <a:t>Adorno</a:t>
            </a:r>
            <a:r>
              <a:rPr lang="en-US" sz="1600" dirty="0"/>
              <a:t>, Walter Benjamin, Herbert Marcuse) criticized post WW2 capitalist and consumerist orientation of popular media forms.  </a:t>
            </a:r>
          </a:p>
          <a:p>
            <a:endParaRPr lang="en-US" sz="1600" dirty="0"/>
          </a:p>
          <a:p>
            <a:r>
              <a:rPr lang="en-US" sz="1600" dirty="0"/>
              <a:t>The culture industry creates and caters to a mass public that cannot distinguish between reality and illusion. </a:t>
            </a:r>
          </a:p>
          <a:p>
            <a:endParaRPr lang="en-US" sz="1600" dirty="0"/>
          </a:p>
          <a:p>
            <a:r>
              <a:rPr lang="en-US" sz="1600" dirty="0"/>
              <a:t>They found the culture industry generates a false consciousness, encouraging consumers to buy into the belief system that allows capitalism to thrive. (They were strongly influenced as victims of the rise of Nazi Germany in the 30s)</a:t>
            </a:r>
            <a:endParaRPr lang="en-US" dirty="0"/>
          </a:p>
        </p:txBody>
      </p:sp>
      <p:pic>
        <p:nvPicPr>
          <p:cNvPr id="17411" name="Picture 3" descr="Watching_TV-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276600"/>
            <a:ext cx="5830888"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06030" y="476672"/>
            <a:ext cx="4318370" cy="5262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pPr algn="ctr"/>
            <a:r>
              <a:rPr lang="en-US" sz="1400" b="1" dirty="0"/>
              <a:t>Media and the Public Sphere</a:t>
            </a:r>
          </a:p>
          <a:p>
            <a:endParaRPr lang="en-US" sz="1400" dirty="0"/>
          </a:p>
          <a:p>
            <a:r>
              <a:rPr lang="en-US" sz="1400" dirty="0"/>
              <a:t>Viewers often experience interpellation, </a:t>
            </a:r>
            <a:r>
              <a:rPr lang="en-US" sz="1400" dirty="0" err="1"/>
              <a:t>ie</a:t>
            </a:r>
            <a:r>
              <a:rPr lang="en-US" sz="1400" dirty="0"/>
              <a:t> they see themselves as members of a national audience. </a:t>
            </a:r>
          </a:p>
          <a:p>
            <a:endParaRPr lang="en-US" sz="1400" dirty="0"/>
          </a:p>
          <a:p>
            <a:r>
              <a:rPr lang="en-US" sz="1400" dirty="0"/>
              <a:t>This is a reflection of what </a:t>
            </a:r>
            <a:r>
              <a:rPr lang="en-US" sz="1400" dirty="0" err="1"/>
              <a:t>Jurgen</a:t>
            </a:r>
            <a:r>
              <a:rPr lang="en-US" sz="1400" dirty="0"/>
              <a:t> </a:t>
            </a:r>
            <a:r>
              <a:rPr lang="en-US" sz="1400" dirty="0" err="1"/>
              <a:t>Habermas</a:t>
            </a:r>
            <a:r>
              <a:rPr lang="en-US" sz="1400" dirty="0"/>
              <a:t> called ‘the public sphere’ which in the 19th </a:t>
            </a:r>
            <a:r>
              <a:rPr lang="en-US" sz="1400" dirty="0" smtClean="0"/>
              <a:t>century  </a:t>
            </a:r>
            <a:r>
              <a:rPr lang="en-US" sz="1400" dirty="0"/>
              <a:t>was a physical place where middle class men assembled to discuss matters of public interest, but in the late 20th c this sphere is truly public, involving women, minorities, the poor, etc. and involves many media. </a:t>
            </a:r>
          </a:p>
          <a:p>
            <a:endParaRPr lang="en-US" sz="1400" dirty="0"/>
          </a:p>
          <a:p>
            <a:r>
              <a:rPr lang="en-US" sz="1400" dirty="0"/>
              <a:t>Is this a single public or a multiplicity of publics? </a:t>
            </a:r>
          </a:p>
          <a:p>
            <a:endParaRPr lang="en-US" sz="1400" dirty="0"/>
          </a:p>
          <a:p>
            <a:r>
              <a:rPr lang="en-US" sz="1400" dirty="0"/>
              <a:t>TV helps create the idea of a national culture even though it moves images around the planet. The </a:t>
            </a:r>
            <a:r>
              <a:rPr lang="en-US" sz="1400" dirty="0" err="1"/>
              <a:t>tv</a:t>
            </a:r>
            <a:r>
              <a:rPr lang="en-US" sz="1400" dirty="0"/>
              <a:t> talk show has gained inordinate power in influencing public debate. </a:t>
            </a:r>
          </a:p>
          <a:p>
            <a:endParaRPr lang="en-US" sz="1400" dirty="0"/>
          </a:p>
          <a:p>
            <a:r>
              <a:rPr lang="en-US" sz="1400" dirty="0"/>
              <a:t>Authors fail to mention that the level of debate and discussion tend toward the lowest common denominator, not to the educated mind. This is often referred to as “the dumbing down of the American mind”  </a:t>
            </a:r>
          </a:p>
        </p:txBody>
      </p:sp>
      <p:pic>
        <p:nvPicPr>
          <p:cNvPr id="26627" name="Picture 3" descr="0016ec9fa05a0867fa61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662" y="322508"/>
            <a:ext cx="4033838"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p:txBody>
          <a:bodyPr/>
          <a:lstStyle/>
          <a:p>
            <a:pPr eaLnBrk="1" hangingPunct="1"/>
            <a:r>
              <a:rPr lang="en-US" smtClean="0"/>
              <a:t>The “public sphere” is generally conceived as the social space in which different opinions are expressed, problems of general concern are discussed, and collective solutions are developed communicatively.</a:t>
            </a:r>
            <a:endParaRPr lang="en-IN"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684213" y="1557338"/>
            <a:ext cx="7772400" cy="4114800"/>
          </a:xfrm>
        </p:spPr>
        <p:txBody>
          <a:bodyPr/>
          <a:lstStyle/>
          <a:p>
            <a:pPr eaLnBrk="1" hangingPunct="1"/>
            <a:r>
              <a:rPr lang="en-US" dirty="0" err="1" smtClean="0"/>
              <a:t>Jurgen</a:t>
            </a:r>
            <a:r>
              <a:rPr lang="en-US" dirty="0" smtClean="0"/>
              <a:t> </a:t>
            </a:r>
            <a:r>
              <a:rPr lang="en-US" dirty="0" err="1" smtClean="0"/>
              <a:t>Habermas</a:t>
            </a:r>
            <a:r>
              <a:rPr lang="en-US" dirty="0" smtClean="0"/>
              <a:t> defined the public sphere as a virtual or imaginary community which does not necessarily exist in any identifiable space.</a:t>
            </a:r>
          </a:p>
          <a:p>
            <a:pPr eaLnBrk="1" hangingPunct="1"/>
            <a:endParaRPr lang="en-US" dirty="0" smtClean="0"/>
          </a:p>
          <a:p>
            <a:pPr eaLnBrk="1" hangingPunct="1"/>
            <a:r>
              <a:rPr lang="en-US" dirty="0" smtClean="0"/>
              <a:t> In its ideal form, the public sphere is "made up of private people gathered together as a public and articulating the needs of society with the state"</a:t>
            </a:r>
            <a:endParaRPr lang="en-IN"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11188" y="260350"/>
            <a:ext cx="7772400" cy="658813"/>
          </a:xfrm>
        </p:spPr>
        <p:txBody>
          <a:bodyPr/>
          <a:lstStyle/>
          <a:p>
            <a:pPr eaLnBrk="1" hangingPunct="1"/>
            <a:r>
              <a:rPr lang="en-IN" smtClean="0"/>
              <a:t>Public Space</a:t>
            </a:r>
          </a:p>
        </p:txBody>
      </p:sp>
      <p:sp>
        <p:nvSpPr>
          <p:cNvPr id="3" name="Content Placeholder 2"/>
          <p:cNvSpPr>
            <a:spLocks noGrp="1"/>
          </p:cNvSpPr>
          <p:nvPr>
            <p:ph idx="1"/>
          </p:nvPr>
        </p:nvSpPr>
        <p:spPr>
          <a:xfrm>
            <a:off x="395288" y="1484313"/>
            <a:ext cx="8062912" cy="4467225"/>
          </a:xfrm>
        </p:spPr>
        <p:txBody>
          <a:bodyPr/>
          <a:lstStyle/>
          <a:p>
            <a:pPr eaLnBrk="1" hangingPunct="1">
              <a:defRPr/>
            </a:pPr>
            <a:r>
              <a:rPr lang="en-US" dirty="0" smtClean="0"/>
              <a:t>access to public debate is free and open to everybody,</a:t>
            </a:r>
          </a:p>
          <a:p>
            <a:pPr marL="0" indent="0" eaLnBrk="1" hangingPunct="1">
              <a:buFontTx/>
              <a:buNone/>
              <a:defRPr/>
            </a:pPr>
            <a:r>
              <a:rPr lang="en-US" dirty="0" smtClean="0"/>
              <a:t>• all participants in public debate are considered as equal,</a:t>
            </a:r>
          </a:p>
          <a:p>
            <a:pPr marL="0" indent="0" eaLnBrk="1" hangingPunct="1">
              <a:buFontTx/>
              <a:buNone/>
              <a:defRPr/>
            </a:pPr>
            <a:r>
              <a:rPr lang="en-US" dirty="0" smtClean="0"/>
              <a:t>• no subjects and topics are excluded from the debate,</a:t>
            </a:r>
          </a:p>
          <a:p>
            <a:pPr marL="0" indent="0" eaLnBrk="1" hangingPunct="1">
              <a:buFontTx/>
              <a:buNone/>
              <a:defRPr/>
            </a:pPr>
            <a:r>
              <a:rPr lang="en-US" dirty="0" smtClean="0"/>
              <a:t>• the result of public deliberation is judged only on the basis of best arguments,</a:t>
            </a:r>
          </a:p>
          <a:p>
            <a:pPr marL="0" indent="0" eaLnBrk="1" hangingPunct="1">
              <a:buFontTx/>
              <a:buNone/>
              <a:defRPr/>
            </a:pPr>
            <a:r>
              <a:rPr lang="en-US" dirty="0" smtClean="0"/>
              <a:t>• the aim of the debate is consensus and unanimity </a:t>
            </a:r>
            <a:endParaRPr lang="en-IN"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IN" smtClean="0"/>
              <a:t>Access and Interaction given by internet </a:t>
            </a:r>
          </a:p>
        </p:txBody>
      </p:sp>
      <p:sp>
        <p:nvSpPr>
          <p:cNvPr id="3" name="Content Placeholder 2"/>
          <p:cNvSpPr>
            <a:spLocks noGrp="1"/>
          </p:cNvSpPr>
          <p:nvPr>
            <p:ph idx="1"/>
          </p:nvPr>
        </p:nvSpPr>
        <p:spPr/>
        <p:txBody>
          <a:bodyPr/>
          <a:lstStyle/>
          <a:p>
            <a:pPr eaLnBrk="1" hangingPunct="1">
              <a:defRPr/>
            </a:pPr>
            <a:r>
              <a:rPr lang="en-IN" dirty="0" smtClean="0"/>
              <a:t>More and more people are turning to internet- reasons</a:t>
            </a:r>
          </a:p>
          <a:p>
            <a:pPr marL="514350" indent="-514350" eaLnBrk="1" hangingPunct="1">
              <a:buFontTx/>
              <a:buAutoNum type="arabicParenR"/>
              <a:defRPr/>
            </a:pPr>
            <a:r>
              <a:rPr lang="en-IN" dirty="0" smtClean="0"/>
              <a:t>Cost effective-free</a:t>
            </a:r>
          </a:p>
          <a:p>
            <a:pPr marL="514350" indent="-514350" eaLnBrk="1" hangingPunct="1">
              <a:buFontTx/>
              <a:buAutoNum type="arabicParenR"/>
              <a:defRPr/>
            </a:pPr>
            <a:r>
              <a:rPr lang="en-IN" dirty="0" smtClean="0"/>
              <a:t>Anywhere – Anytime</a:t>
            </a:r>
          </a:p>
          <a:p>
            <a:pPr marL="514350" indent="-514350" eaLnBrk="1" hangingPunct="1">
              <a:buFontTx/>
              <a:buAutoNum type="arabicParenR"/>
              <a:defRPr/>
            </a:pPr>
            <a:r>
              <a:rPr lang="en-IN" dirty="0" smtClean="0"/>
              <a:t>Voice to voiceless</a:t>
            </a:r>
          </a:p>
          <a:p>
            <a:pPr marL="0" indent="0" eaLnBrk="1" hangingPunct="1">
              <a:buFontTx/>
              <a:buNone/>
              <a:defRPr/>
            </a:pPr>
            <a:endParaRPr lang="en-IN" dirty="0" smtClean="0"/>
          </a:p>
          <a:p>
            <a:pPr marL="514350" indent="-514350" eaLnBrk="1" hangingPunct="1">
              <a:buFontTx/>
              <a:buAutoNum type="arabicParenR"/>
              <a:defRPr/>
            </a:pPr>
            <a:endParaRPr lang="en-IN"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990600" y="609600"/>
            <a:ext cx="76200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pPr algn="ctr">
              <a:spcBef>
                <a:spcPct val="50000"/>
              </a:spcBef>
            </a:pPr>
            <a:r>
              <a:rPr lang="en-US" sz="1800"/>
              <a:t>Pervasive media in our lives – the media saturated environment</a:t>
            </a:r>
            <a:endParaRPr lang="en-US"/>
          </a:p>
        </p:txBody>
      </p:sp>
      <p:pic>
        <p:nvPicPr>
          <p:cNvPr id="717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1200" y="1206500"/>
            <a:ext cx="77216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9850" y="1844675"/>
            <a:ext cx="2898775" cy="3662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400" b="1" dirty="0"/>
              <a:t>Effects of mass media? </a:t>
            </a:r>
          </a:p>
          <a:p>
            <a:endParaRPr lang="en-US" sz="1400" dirty="0"/>
          </a:p>
          <a:p>
            <a:r>
              <a:rPr lang="en-US" sz="1400" dirty="0"/>
              <a:t>Two views:</a:t>
            </a:r>
          </a:p>
          <a:p>
            <a:endParaRPr lang="en-US" sz="1400" dirty="0"/>
          </a:p>
          <a:p>
            <a:r>
              <a:rPr lang="en-US" sz="1400" dirty="0"/>
              <a:t>1) Non literate peoples have benefited as television and radio make for a more democratic flow of information- John Fiske</a:t>
            </a:r>
          </a:p>
          <a:p>
            <a:endParaRPr lang="en-US" sz="1400" dirty="0"/>
          </a:p>
          <a:p>
            <a:r>
              <a:rPr lang="en-US" sz="1400" dirty="0"/>
              <a:t>2) Those who control television and radio gained more control over society by duping consumers who consume their produced images. </a:t>
            </a:r>
            <a:endParaRPr lang="en-US" dirty="0"/>
          </a:p>
          <a:p>
            <a:pPr>
              <a:spcBef>
                <a:spcPct val="50000"/>
              </a:spcBef>
            </a:pPr>
            <a:endParaRPr lang="en-US" dirty="0"/>
          </a:p>
        </p:txBody>
      </p:sp>
      <p:pic>
        <p:nvPicPr>
          <p:cNvPr id="819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871389"/>
            <a:ext cx="6197600" cy="414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762000" y="990600"/>
            <a:ext cx="3810000"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600">
                <a:latin typeface="Times New Roman" pitchFamily="124" charset="0"/>
              </a:rPr>
              <a:t>Media operate in the context of other media and we are aware that they are not neutral in conveying messages.</a:t>
            </a:r>
          </a:p>
          <a:p>
            <a:r>
              <a:rPr lang="en-US" sz="1600">
                <a:latin typeface="Times New Roman" pitchFamily="124" charset="0"/>
              </a:rPr>
              <a:t> </a:t>
            </a:r>
          </a:p>
          <a:p>
            <a:r>
              <a:rPr lang="en-US" sz="1600">
                <a:latin typeface="Times New Roman" pitchFamily="124" charset="0"/>
              </a:rPr>
              <a:t>In terms of information</a:t>
            </a:r>
            <a:r>
              <a:rPr lang="en-US" sz="1600"/>
              <a:t>…</a:t>
            </a:r>
            <a:r>
              <a:rPr lang="en-US" sz="1600">
                <a:latin typeface="Times New Roman" pitchFamily="124" charset="0"/>
              </a:rPr>
              <a:t> a documentary on the JFK assassination is very different from Oliver Stone</a:t>
            </a:r>
            <a:r>
              <a:rPr lang="en-US" sz="1600"/>
              <a:t>’</a:t>
            </a:r>
            <a:r>
              <a:rPr lang="en-US" sz="1600">
                <a:latin typeface="Times New Roman" pitchFamily="124" charset="0"/>
              </a:rPr>
              <a:t>s JFK, which we may know is staged, but still may influence our perception of the historical event.</a:t>
            </a:r>
          </a:p>
          <a:p>
            <a:endParaRPr lang="en-US" sz="1600">
              <a:latin typeface="Times New Roman" pitchFamily="124" charset="0"/>
            </a:endParaRPr>
          </a:p>
          <a:p>
            <a:endParaRPr lang="en-US" sz="1600">
              <a:latin typeface="Times New Roman" pitchFamily="124" charset="0"/>
            </a:endParaRPr>
          </a:p>
          <a:p>
            <a:r>
              <a:rPr lang="en-US" sz="1600" b="1">
                <a:latin typeface="Times New Roman" pitchFamily="124" charset="0"/>
              </a:rPr>
              <a:t>The way we rank media is based on where that media stands in relation to older and new media - and whether they are primarily oriented toward entertainment, news or information.</a:t>
            </a:r>
            <a:endParaRPr lang="en-US" sz="1600">
              <a:latin typeface="Times New Roman" pitchFamily="124" charset="0"/>
            </a:endParaRPr>
          </a:p>
          <a:p>
            <a:endParaRPr lang="en-US" sz="1600">
              <a:latin typeface="Times New Roman" pitchFamily="124" charset="0"/>
            </a:endParaRPr>
          </a:p>
          <a:p>
            <a:r>
              <a:rPr lang="en-US" sz="1600">
                <a:latin typeface="Times New Roman" pitchFamily="124" charset="0"/>
              </a:rPr>
              <a:t>For example, news on the internet has come to be associated with speed of transmission and a global scope. </a:t>
            </a:r>
            <a:endParaRPr lang="en-US"/>
          </a:p>
        </p:txBody>
      </p:sp>
      <p:pic>
        <p:nvPicPr>
          <p:cNvPr id="9219" name="Picture 3" descr="jfk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066800"/>
            <a:ext cx="3190875"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533400" y="914400"/>
            <a:ext cx="2590800" cy="328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ヒラギノ角ゴ Pro W3" pitchFamily="124" charset="-128"/>
              </a:defRPr>
            </a:lvl1pPr>
            <a:lvl2pPr marL="742950" indent="-285750">
              <a:defRPr sz="2400">
                <a:solidFill>
                  <a:schemeClr val="tx1"/>
                </a:solidFill>
                <a:latin typeface="Arial" charset="0"/>
                <a:ea typeface="ヒラギノ角ゴ Pro W3" pitchFamily="124" charset="-128"/>
              </a:defRPr>
            </a:lvl2pPr>
            <a:lvl3pPr marL="1143000" indent="-228600">
              <a:defRPr sz="2400">
                <a:solidFill>
                  <a:schemeClr val="tx1"/>
                </a:solidFill>
                <a:latin typeface="Arial" charset="0"/>
                <a:ea typeface="ヒラギノ角ゴ Pro W3" pitchFamily="124" charset="-128"/>
              </a:defRPr>
            </a:lvl3pPr>
            <a:lvl4pPr marL="1600200" indent="-228600">
              <a:defRPr sz="2400">
                <a:solidFill>
                  <a:schemeClr val="tx1"/>
                </a:solidFill>
                <a:latin typeface="Arial" charset="0"/>
                <a:ea typeface="ヒラギノ角ゴ Pro W3" pitchFamily="124" charset="-128"/>
              </a:defRPr>
            </a:lvl4pPr>
            <a:lvl5pPr marL="2057400" indent="-228600">
              <a:defRPr sz="2400">
                <a:solidFill>
                  <a:schemeClr val="tx1"/>
                </a:solidFill>
                <a:latin typeface="Arial" charset="0"/>
                <a:ea typeface="ヒラギノ角ゴ Pro W3" pitchFamily="124"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124"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124"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124"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124" charset="-128"/>
              </a:defRPr>
            </a:lvl9pPr>
          </a:lstStyle>
          <a:p>
            <a:r>
              <a:rPr lang="en-US" sz="1400"/>
              <a:t>Media, both news and fiction, facilitate the social sphere for public debate and action. </a:t>
            </a:r>
          </a:p>
          <a:p>
            <a:endParaRPr lang="en-US" sz="1400"/>
          </a:p>
          <a:p>
            <a:r>
              <a:rPr lang="en-US" sz="1400"/>
              <a:t>We are also aware that the broadcast media pitch their shows to viewers with buying power. Middle class youth 13-26 are sought after…</a:t>
            </a:r>
          </a:p>
          <a:p>
            <a:endParaRPr lang="en-US" sz="1400"/>
          </a:p>
          <a:p>
            <a:endParaRPr lang="en-US" sz="1400"/>
          </a:p>
          <a:p>
            <a:endParaRPr lang="en-US" sz="1400"/>
          </a:p>
          <a:p>
            <a:r>
              <a:rPr lang="en-US" sz="1400"/>
              <a:t>Thus we are influenced -and we influence - broadcast media in the ways we use it.</a:t>
            </a:r>
            <a:r>
              <a:rPr lang="en-US" sz="1600"/>
              <a:t> </a:t>
            </a:r>
            <a:endParaRPr lang="en-US"/>
          </a:p>
        </p:txBody>
      </p:sp>
      <p:pic>
        <p:nvPicPr>
          <p:cNvPr id="11267" name="Picture 3" descr="McDonalds_Wh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838200"/>
            <a:ext cx="60198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2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24"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TotalTime>
  <Words>991</Words>
  <Application>Microsoft Office PowerPoint</Application>
  <PresentationFormat>On-screen Show (4:3)</PresentationFormat>
  <Paragraphs>93</Paragraphs>
  <Slides>15</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ヒラギノ角ゴ Pro W3</vt:lpstr>
      <vt:lpstr>Times New Roman</vt:lpstr>
      <vt:lpstr>Office Theme</vt:lpstr>
      <vt:lpstr>  The Public Sphere and Internet </vt:lpstr>
      <vt:lpstr>PowerPoint Presentation</vt:lpstr>
      <vt:lpstr>PowerPoint Presentation</vt:lpstr>
      <vt:lpstr>Public Space</vt:lpstr>
      <vt:lpstr>Access and Interaction given by internet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uvm affiliate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Mass Media  The Public Sphere Media Culture</dc:title>
  <dc:creator>uvm affiliate</dc:creator>
  <cp:lastModifiedBy>HP</cp:lastModifiedBy>
  <cp:revision>5</cp:revision>
  <dcterms:created xsi:type="dcterms:W3CDTF">2009-03-24T18:09:56Z</dcterms:created>
  <dcterms:modified xsi:type="dcterms:W3CDTF">2020-11-21T14:22:32Z</dcterms:modified>
</cp:coreProperties>
</file>