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Override1.xml" ContentType="application/vnd.openxmlformats-officedocument.themeOverride+xml"/>
  <Override PartName="/ppt/theme/themeOverride2.xml" ContentType="application/vnd.openxmlformats-officedocument.themeOverride+xml"/>
  <Override PartName="/ppt/theme/themeOverride3.xml" ContentType="application/vnd.openxmlformats-officedocument.themeOverride+xml"/>
  <Override PartName="/ppt/theme/themeOverride4.xml" ContentType="application/vnd.openxmlformats-officedocument.themeOverride+xml"/>
  <Override PartName="/ppt/theme/themeOverride5.xml" ContentType="application/vnd.openxmlformats-officedocument.themeOverride+xml"/>
  <Override PartName="/ppt/theme/themeOverride6.xml" ContentType="application/vnd.openxmlformats-officedocument.themeOverride+xml"/>
  <Override PartName="/ppt/theme/themeOverride7.xml" ContentType="application/vnd.openxmlformats-officedocument.themeOverride+xml"/>
  <Override PartName="/ppt/theme/themeOverride8.xml" ContentType="application/vnd.openxmlformats-officedocument.themeOverride+xml"/>
  <Override PartName="/ppt/theme/themeOverride9.xml" ContentType="application/vnd.openxmlformats-officedocument.themeOverride+xml"/>
  <Override PartName="/ppt/theme/themeOverride10.xml" ContentType="application/vnd.openxmlformats-officedocument.themeOverride+xml"/>
  <Override PartName="/ppt/theme/themeOverride11.xml" ContentType="application/vnd.openxmlformats-officedocument.themeOverride+xml"/>
  <Override PartName="/ppt/theme/themeOverride12.xml" ContentType="application/vnd.openxmlformats-officedocument.themeOverride+xml"/>
  <Override PartName="/ppt/theme/themeOverride13.xml" ContentType="application/vnd.openxmlformats-officedocument.themeOverride+xml"/>
  <Override PartName="/ppt/theme/themeOverride14.xml" ContentType="application/vnd.openxmlformats-officedocument.themeOverr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4"/>
  </p:sldMasterIdLst>
  <p:sldIdLst>
    <p:sldId id="301" r:id="rId5"/>
    <p:sldId id="298" r:id="rId6"/>
    <p:sldId id="300" r:id="rId7"/>
    <p:sldId id="302" r:id="rId8"/>
    <p:sldId id="303" r:id="rId9"/>
    <p:sldId id="305" r:id="rId10"/>
    <p:sldId id="304" r:id="rId11"/>
    <p:sldId id="306" r:id="rId12"/>
    <p:sldId id="307" r:id="rId13"/>
    <p:sldId id="308" r:id="rId14"/>
    <p:sldId id="309" r:id="rId15"/>
    <p:sldId id="310" r:id="rId16"/>
    <p:sldId id="311" r:id="rId17"/>
    <p:sldId id="316" r:id="rId18"/>
    <p:sldId id="317" r:id="rId19"/>
    <p:sldId id="312" r:id="rId20"/>
    <p:sldId id="315" r:id="rId21"/>
    <p:sldId id="313" r:id="rId22"/>
    <p:sldId id="318" r:id="rId23"/>
    <p:sldId id="319" r:id="rId24"/>
    <p:sldId id="322" r:id="rId25"/>
    <p:sldId id="323" r:id="rId26"/>
    <p:sldId id="324" r:id="rId27"/>
    <p:sldId id="320" r:id="rId28"/>
    <p:sldId id="321" r:id="rId2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19" autoAdjust="0"/>
  </p:normalViewPr>
  <p:slideViewPr>
    <p:cSldViewPr snapToGrid="0">
      <p:cViewPr varScale="1">
        <p:scale>
          <a:sx n="83" d="100"/>
          <a:sy n="83" d="100"/>
        </p:scale>
        <p:origin x="614" y="67"/>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presProps" Target="presProps.xml"/><Relationship Id="rId8" Type="http://schemas.openxmlformats.org/officeDocument/2006/relationships/slide" Target="slides/slide4.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39E3965E-AC41-4711-9D10-E25ABB132D86}"/>
              </a:ext>
            </a:extLst>
          </p:cNvPr>
          <p:cNvSpPr/>
          <p:nvPr/>
        </p:nvSpPr>
        <p:spPr>
          <a:xfrm>
            <a:off x="3175" y="6400800"/>
            <a:ext cx="12188825" cy="457200"/>
          </a:xfrm>
          <a:prstGeom prst="rect">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90000"/>
              </a:lnSpc>
              <a:defRPr sz="8000" spc="-50" baseline="0">
                <a:solidFill>
                  <a:schemeClr val="tx1">
                    <a:lumMod val="85000"/>
                    <a:lumOff val="15000"/>
                  </a:schemeClr>
                </a:solidFill>
              </a:defRPr>
            </a:lvl1pPr>
          </a:lstStyle>
          <a:p>
            <a:r>
              <a:rPr lang="en-US"/>
              <a:t>Click to edit Master title style</a:t>
            </a:r>
            <a:endParaRPr lang="en-US" dirty="0"/>
          </a:p>
        </p:txBody>
      </p:sp>
      <p:sp>
        <p:nvSpPr>
          <p:cNvPr id="3" name="Subtitle 2"/>
          <p:cNvSpPr>
            <a:spLocks noGrp="1"/>
          </p:cNvSpPr>
          <p:nvPr>
            <p:ph type="subTitle" idx="1"/>
          </p:nvPr>
        </p:nvSpPr>
        <p:spPr>
          <a:xfrm>
            <a:off x="1100051" y="4645152"/>
            <a:ext cx="10058400" cy="1143000"/>
          </a:xfrm>
        </p:spPr>
        <p:txBody>
          <a:bodyPr lIns="91440" rIns="91440">
            <a:normAutofit/>
          </a:bodyPr>
          <a:lstStyle>
            <a:lvl1pPr marL="0" indent="0" algn="l">
              <a:buNone/>
              <a:defRPr sz="2400" cap="all" spc="200" baseline="0">
                <a:solidFill>
                  <a:schemeClr val="tx1"/>
                </a:solidFill>
                <a:latin typeface="+mn-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endParaRPr lang="en-US" dirty="0"/>
          </a:p>
        </p:txBody>
      </p:sp>
      <p:cxnSp>
        <p:nvCxnSpPr>
          <p:cNvPr id="9" name="Straight Connector 8">
            <a:extLst>
              <a:ext uri="{FF2B5EF4-FFF2-40B4-BE49-F238E27FC236}">
                <a16:creationId xmlns:a16="http://schemas.microsoft.com/office/drawing/2014/main" id="{1F5DC8C3-BA5F-4EED-BB9A-A14272BD82A1}"/>
              </a:ext>
            </a:extLst>
          </p:cNvPr>
          <p:cNvCxnSpPr/>
          <p:nvPr/>
        </p:nvCxnSpPr>
        <p:spPr>
          <a:xfrm>
            <a:off x="1207658" y="4474741"/>
            <a:ext cx="9875520" cy="0"/>
          </a:xfrm>
          <a:prstGeom prst="line">
            <a:avLst/>
          </a:prstGeom>
          <a:ln w="127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4" name="Date Placeholder 3">
            <a:extLst>
              <a:ext uri="{FF2B5EF4-FFF2-40B4-BE49-F238E27FC236}">
                <a16:creationId xmlns:a16="http://schemas.microsoft.com/office/drawing/2014/main" id="{9925CCF1-92C0-4AF3-BFAF-4921631915AB}"/>
              </a:ext>
            </a:extLst>
          </p:cNvPr>
          <p:cNvSpPr>
            <a:spLocks noGrp="1"/>
          </p:cNvSpPr>
          <p:nvPr>
            <p:ph type="dt" sz="half" idx="10"/>
          </p:nvPr>
        </p:nvSpPr>
        <p:spPr/>
        <p:txBody>
          <a:bodyPr/>
          <a:lstStyle/>
          <a:p>
            <a:fld id="{9184DA70-C731-4C70-880D-CCD4705E623C}" type="datetime1">
              <a:rPr lang="en-US" smtClean="0"/>
              <a:t>1/25/2021</a:t>
            </a:fld>
            <a:endParaRPr lang="en-US" dirty="0"/>
          </a:p>
        </p:txBody>
      </p:sp>
      <p:sp>
        <p:nvSpPr>
          <p:cNvPr id="5" name="Footer Placeholder 4">
            <a:extLst>
              <a:ext uri="{FF2B5EF4-FFF2-40B4-BE49-F238E27FC236}">
                <a16:creationId xmlns:a16="http://schemas.microsoft.com/office/drawing/2014/main" id="{051A78A9-3DFF-4937-A9F2-5D8CF495F367}"/>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5FAEB271-5CC0-4759-BC6E-8BE53AB227C0}"/>
              </a:ext>
            </a:extLst>
          </p:cNvPr>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262343750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354D8B55-9EA8-4B81-8E84-9B93B0A27559}"/>
              </a:ext>
            </a:extLst>
          </p:cNvPr>
          <p:cNvSpPr>
            <a:spLocks noGrp="1"/>
          </p:cNvSpPr>
          <p:nvPr>
            <p:ph type="dt" sz="half" idx="10"/>
          </p:nvPr>
        </p:nvSpPr>
        <p:spPr/>
        <p:txBody>
          <a:bodyPr/>
          <a:lstStyle/>
          <a:p>
            <a:fld id="{4BE1D723-8F53-4F53-90B0-1982A396982E}" type="datetime1">
              <a:rPr lang="en-US" smtClean="0"/>
              <a:t>1/25/2021</a:t>
            </a:fld>
            <a:endParaRPr lang="en-US" dirty="0"/>
          </a:p>
        </p:txBody>
      </p:sp>
      <p:sp>
        <p:nvSpPr>
          <p:cNvPr id="8" name="Footer Placeholder 7">
            <a:extLst>
              <a:ext uri="{FF2B5EF4-FFF2-40B4-BE49-F238E27FC236}">
                <a16:creationId xmlns:a16="http://schemas.microsoft.com/office/drawing/2014/main" id="{062CA021-2578-47CB-822C-BDDFF7223B28}"/>
              </a:ext>
            </a:extLst>
          </p:cNvPr>
          <p:cNvSpPr>
            <a:spLocks noGrp="1"/>
          </p:cNvSpPr>
          <p:nvPr>
            <p:ph type="ftr" sz="quarter" idx="11"/>
          </p:nvPr>
        </p:nvSpPr>
        <p:spPr/>
        <p:txBody>
          <a:bodyPr/>
          <a:lstStyle/>
          <a:p>
            <a:endParaRPr lang="en-US" dirty="0"/>
          </a:p>
        </p:txBody>
      </p:sp>
      <p:sp>
        <p:nvSpPr>
          <p:cNvPr id="9" name="Slide Number Placeholder 8">
            <a:extLst>
              <a:ext uri="{FF2B5EF4-FFF2-40B4-BE49-F238E27FC236}">
                <a16:creationId xmlns:a16="http://schemas.microsoft.com/office/drawing/2014/main" id="{C4AAB51D-4141-4682-9375-DAFD5FB9DD10}"/>
              </a:ext>
            </a:extLst>
          </p:cNvPr>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254046596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solidFill>
          <a:schemeClr val="bg1"/>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A585C21A-8B93-4657-B5DF-7EAEAD3BE127}"/>
              </a:ext>
            </a:extLst>
          </p:cNvPr>
          <p:cNvSpPr/>
          <p:nvPr/>
        </p:nvSpPr>
        <p:spPr>
          <a:xfrm>
            <a:off x="3175" y="6400800"/>
            <a:ext cx="12188825" cy="457200"/>
          </a:xfrm>
          <a:prstGeom prst="rect">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90000"/>
              </a:lnSpc>
              <a:defRPr sz="8000" b="0">
                <a:solidFill>
                  <a:schemeClr val="tx1">
                    <a:lumMod val="85000"/>
                    <a:lumOff val="15000"/>
                  </a:schemeClr>
                </a:solidFill>
              </a:defRPr>
            </a:lvl1pPr>
          </a:lstStyle>
          <a:p>
            <a:r>
              <a:rPr lang="en-US"/>
              <a:t>Click to edit Master title style</a:t>
            </a:r>
            <a:endParaRPr lang="en-US" dirty="0"/>
          </a:p>
        </p:txBody>
      </p:sp>
      <p:sp>
        <p:nvSpPr>
          <p:cNvPr id="3" name="Text Placeholder 2"/>
          <p:cNvSpPr>
            <a:spLocks noGrp="1"/>
          </p:cNvSpPr>
          <p:nvPr>
            <p:ph type="body" idx="1"/>
          </p:nvPr>
        </p:nvSpPr>
        <p:spPr>
          <a:xfrm>
            <a:off x="1097280" y="4663440"/>
            <a:ext cx="10058400" cy="1143000"/>
          </a:xfrm>
        </p:spPr>
        <p:txBody>
          <a:bodyPr lIns="91440" rIns="91440" anchor="t" anchorCtr="0">
            <a:normAutofit/>
          </a:bodyPr>
          <a:lstStyle>
            <a:lvl1pPr marL="0" indent="0">
              <a:buNone/>
              <a:defRPr sz="2400" cap="all" spc="200" baseline="0">
                <a:solidFill>
                  <a:schemeClr val="tx1"/>
                </a:solidFill>
                <a:latin typeface="+mn-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cxnSp>
        <p:nvCxnSpPr>
          <p:cNvPr id="9" name="Straight Connector 8">
            <a:extLst>
              <a:ext uri="{FF2B5EF4-FFF2-40B4-BE49-F238E27FC236}">
                <a16:creationId xmlns:a16="http://schemas.microsoft.com/office/drawing/2014/main" id="{459DE2C1-4C52-40A3-8959-27B2C1BEBFF6}"/>
              </a:ext>
            </a:extLst>
          </p:cNvPr>
          <p:cNvCxnSpPr/>
          <p:nvPr/>
        </p:nvCxnSpPr>
        <p:spPr>
          <a:xfrm>
            <a:off x="1207658" y="4485132"/>
            <a:ext cx="9875520" cy="0"/>
          </a:xfrm>
          <a:prstGeom prst="line">
            <a:avLst/>
          </a:prstGeom>
          <a:ln w="127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7" name="Date Placeholder 6">
            <a:extLst>
              <a:ext uri="{FF2B5EF4-FFF2-40B4-BE49-F238E27FC236}">
                <a16:creationId xmlns:a16="http://schemas.microsoft.com/office/drawing/2014/main" id="{AAF2E137-EC28-48F8-9198-1F02539029B6}"/>
              </a:ext>
            </a:extLst>
          </p:cNvPr>
          <p:cNvSpPr>
            <a:spLocks noGrp="1"/>
          </p:cNvSpPr>
          <p:nvPr>
            <p:ph type="dt" sz="half" idx="10"/>
          </p:nvPr>
        </p:nvSpPr>
        <p:spPr/>
        <p:txBody>
          <a:bodyPr/>
          <a:lstStyle/>
          <a:p>
            <a:fld id="{97669AF7-7BEB-44E4-9852-375E34362B5B}" type="datetime1">
              <a:rPr lang="en-US" smtClean="0"/>
              <a:t>1/25/2021</a:t>
            </a:fld>
            <a:endParaRPr lang="en-US" dirty="0"/>
          </a:p>
        </p:txBody>
      </p:sp>
      <p:sp>
        <p:nvSpPr>
          <p:cNvPr id="8" name="Footer Placeholder 7">
            <a:extLst>
              <a:ext uri="{FF2B5EF4-FFF2-40B4-BE49-F238E27FC236}">
                <a16:creationId xmlns:a16="http://schemas.microsoft.com/office/drawing/2014/main" id="{189422CD-6F62-4DD6-89EF-07A60B42D219}"/>
              </a:ext>
            </a:extLst>
          </p:cNvPr>
          <p:cNvSpPr>
            <a:spLocks noGrp="1"/>
          </p:cNvSpPr>
          <p:nvPr>
            <p:ph type="ftr" sz="quarter" idx="11"/>
          </p:nvPr>
        </p:nvSpPr>
        <p:spPr/>
        <p:txBody>
          <a:bodyPr/>
          <a:lstStyle/>
          <a:p>
            <a:endParaRPr lang="en-US" dirty="0"/>
          </a:p>
        </p:txBody>
      </p:sp>
      <p:sp>
        <p:nvSpPr>
          <p:cNvPr id="11" name="Slide Number Placeholder 10">
            <a:extLst>
              <a:ext uri="{FF2B5EF4-FFF2-40B4-BE49-F238E27FC236}">
                <a16:creationId xmlns:a16="http://schemas.microsoft.com/office/drawing/2014/main" id="{69C6AFF8-42B4-4D05-969B-9F5FB3355555}"/>
              </a:ext>
            </a:extLst>
          </p:cNvPr>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76278354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en-US"/>
              <a:t>Click to edit Master title style</a:t>
            </a:r>
            <a:endParaRPr lang="en-US" dirty="0"/>
          </a:p>
        </p:txBody>
      </p:sp>
      <p:sp>
        <p:nvSpPr>
          <p:cNvPr id="3" name="Content Placeholder 2"/>
          <p:cNvSpPr>
            <a:spLocks noGrp="1"/>
          </p:cNvSpPr>
          <p:nvPr>
            <p:ph sz="half" idx="1"/>
          </p:nvPr>
        </p:nvSpPr>
        <p:spPr>
          <a:xfrm>
            <a:off x="1097280" y="2120900"/>
            <a:ext cx="4639736" cy="374819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515944" y="2120900"/>
            <a:ext cx="4639736" cy="374819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Date Placeholder 1">
            <a:extLst>
              <a:ext uri="{FF2B5EF4-FFF2-40B4-BE49-F238E27FC236}">
                <a16:creationId xmlns:a16="http://schemas.microsoft.com/office/drawing/2014/main" id="{5782D47D-B0DC-4C40-BCC6-BBBA32584A38}"/>
              </a:ext>
            </a:extLst>
          </p:cNvPr>
          <p:cNvSpPr>
            <a:spLocks noGrp="1"/>
          </p:cNvSpPr>
          <p:nvPr>
            <p:ph type="dt" sz="half" idx="10"/>
          </p:nvPr>
        </p:nvSpPr>
        <p:spPr/>
        <p:txBody>
          <a:bodyPr/>
          <a:lstStyle/>
          <a:p>
            <a:fld id="{BAAAC38D-0552-4C82-B593-E6124DFADBE2}" type="datetime1">
              <a:rPr lang="en-US" smtClean="0"/>
              <a:t>1/25/2021</a:t>
            </a:fld>
            <a:endParaRPr lang="en-US" dirty="0"/>
          </a:p>
        </p:txBody>
      </p:sp>
      <p:sp>
        <p:nvSpPr>
          <p:cNvPr id="9" name="Footer Placeholder 8">
            <a:extLst>
              <a:ext uri="{FF2B5EF4-FFF2-40B4-BE49-F238E27FC236}">
                <a16:creationId xmlns:a16="http://schemas.microsoft.com/office/drawing/2014/main" id="{4690D34E-7EBD-44B2-83CA-4C126A18D7EF}"/>
              </a:ext>
            </a:extLst>
          </p:cNvPr>
          <p:cNvSpPr>
            <a:spLocks noGrp="1"/>
          </p:cNvSpPr>
          <p:nvPr>
            <p:ph type="ftr" sz="quarter" idx="11"/>
          </p:nvPr>
        </p:nvSpPr>
        <p:spPr/>
        <p:txBody>
          <a:bodyPr/>
          <a:lstStyle/>
          <a:p>
            <a:endParaRPr lang="en-US" dirty="0"/>
          </a:p>
        </p:txBody>
      </p:sp>
      <p:sp>
        <p:nvSpPr>
          <p:cNvPr id="10" name="Slide Number Placeholder 9">
            <a:extLst>
              <a:ext uri="{FF2B5EF4-FFF2-40B4-BE49-F238E27FC236}">
                <a16:creationId xmlns:a16="http://schemas.microsoft.com/office/drawing/2014/main" id="{2AC511A1-9BBD-42DE-92FB-2AF44F8E97A9}"/>
              </a:ext>
            </a:extLst>
          </p:cNvPr>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58835959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en-US"/>
              <a:t>Click to edit Master title style</a:t>
            </a:r>
            <a:endParaRPr lang="en-US" dirty="0"/>
          </a:p>
        </p:txBody>
      </p:sp>
      <p:sp>
        <p:nvSpPr>
          <p:cNvPr id="3" name="Text Placeholder 2"/>
          <p:cNvSpPr>
            <a:spLocks noGrp="1"/>
          </p:cNvSpPr>
          <p:nvPr>
            <p:ph type="body" idx="1"/>
          </p:nvPr>
        </p:nvSpPr>
        <p:spPr>
          <a:xfrm>
            <a:off x="1097280" y="2057400"/>
            <a:ext cx="4639736" cy="736282"/>
          </a:xfrm>
        </p:spPr>
        <p:txBody>
          <a:bodyPr lIns="91440" rIns="91440" anchor="ctr">
            <a:normAutofit/>
          </a:bodyPr>
          <a:lstStyle>
            <a:lvl1pPr marL="0" indent="0">
              <a:buNone/>
              <a:defRPr sz="20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097280" y="2958274"/>
            <a:ext cx="4639736" cy="291082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515944" y="2057400"/>
            <a:ext cx="4639736" cy="736282"/>
          </a:xfrm>
        </p:spPr>
        <p:txBody>
          <a:bodyPr lIns="91440" rIns="91440" anchor="ctr">
            <a:normAutofit/>
          </a:bodyPr>
          <a:lstStyle>
            <a:lvl1pPr marL="0" indent="0">
              <a:buNone/>
              <a:defRPr sz="20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515944" y="2958273"/>
            <a:ext cx="4639736" cy="291082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Date Placeholder 1">
            <a:extLst>
              <a:ext uri="{FF2B5EF4-FFF2-40B4-BE49-F238E27FC236}">
                <a16:creationId xmlns:a16="http://schemas.microsoft.com/office/drawing/2014/main" id="{8AF8A515-AA94-45D1-9223-5C2272618D85}"/>
              </a:ext>
            </a:extLst>
          </p:cNvPr>
          <p:cNvSpPr>
            <a:spLocks noGrp="1"/>
          </p:cNvSpPr>
          <p:nvPr>
            <p:ph type="dt" sz="half" idx="10"/>
          </p:nvPr>
        </p:nvSpPr>
        <p:spPr/>
        <p:txBody>
          <a:bodyPr/>
          <a:lstStyle/>
          <a:p>
            <a:fld id="{D9DF0F1C-5577-4ACB-BB62-DF8F3C494C7E}" type="datetime1">
              <a:rPr lang="en-US" smtClean="0"/>
              <a:t>1/25/2021</a:t>
            </a:fld>
            <a:endParaRPr lang="en-US" dirty="0"/>
          </a:p>
        </p:txBody>
      </p:sp>
      <p:sp>
        <p:nvSpPr>
          <p:cNvPr id="11" name="Footer Placeholder 10">
            <a:extLst>
              <a:ext uri="{FF2B5EF4-FFF2-40B4-BE49-F238E27FC236}">
                <a16:creationId xmlns:a16="http://schemas.microsoft.com/office/drawing/2014/main" id="{D052F5BC-98E0-4D60-AD67-9547738B7DD4}"/>
              </a:ext>
            </a:extLst>
          </p:cNvPr>
          <p:cNvSpPr>
            <a:spLocks noGrp="1"/>
          </p:cNvSpPr>
          <p:nvPr>
            <p:ph type="ftr" sz="quarter" idx="11"/>
          </p:nvPr>
        </p:nvSpPr>
        <p:spPr/>
        <p:txBody>
          <a:bodyPr/>
          <a:lstStyle/>
          <a:p>
            <a:endParaRPr lang="en-US" dirty="0"/>
          </a:p>
        </p:txBody>
      </p:sp>
      <p:sp>
        <p:nvSpPr>
          <p:cNvPr id="12" name="Slide Number Placeholder 11">
            <a:extLst>
              <a:ext uri="{FF2B5EF4-FFF2-40B4-BE49-F238E27FC236}">
                <a16:creationId xmlns:a16="http://schemas.microsoft.com/office/drawing/2014/main" id="{A38552DC-952E-41EA-AAAF-C2187523C0B0}"/>
              </a:ext>
            </a:extLst>
          </p:cNvPr>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196392572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6" name="Date Placeholder 5">
            <a:extLst>
              <a:ext uri="{FF2B5EF4-FFF2-40B4-BE49-F238E27FC236}">
                <a16:creationId xmlns:a16="http://schemas.microsoft.com/office/drawing/2014/main" id="{7392073F-158F-44A3-8913-917AFFC1BC20}"/>
              </a:ext>
            </a:extLst>
          </p:cNvPr>
          <p:cNvSpPr>
            <a:spLocks noGrp="1"/>
          </p:cNvSpPr>
          <p:nvPr>
            <p:ph type="dt" sz="half" idx="10"/>
          </p:nvPr>
        </p:nvSpPr>
        <p:spPr/>
        <p:txBody>
          <a:bodyPr/>
          <a:lstStyle/>
          <a:p>
            <a:fld id="{1775B394-D9F9-4F0C-B15D-605F45CB9E9F}" type="datetime1">
              <a:rPr lang="en-US" smtClean="0"/>
              <a:t>1/25/2021</a:t>
            </a:fld>
            <a:endParaRPr lang="en-US" dirty="0"/>
          </a:p>
        </p:txBody>
      </p:sp>
      <p:sp>
        <p:nvSpPr>
          <p:cNvPr id="7" name="Footer Placeholder 6">
            <a:extLst>
              <a:ext uri="{FF2B5EF4-FFF2-40B4-BE49-F238E27FC236}">
                <a16:creationId xmlns:a16="http://schemas.microsoft.com/office/drawing/2014/main" id="{EED72207-24CA-42B7-A975-2F8E41CBA904}"/>
              </a:ext>
            </a:extLst>
          </p:cNvPr>
          <p:cNvSpPr>
            <a:spLocks noGrp="1"/>
          </p:cNvSpPr>
          <p:nvPr>
            <p:ph type="ftr" sz="quarter" idx="11"/>
          </p:nvPr>
        </p:nvSpPr>
        <p:spPr/>
        <p:txBody>
          <a:bodyPr/>
          <a:lstStyle/>
          <a:p>
            <a:endParaRPr lang="en-US" dirty="0"/>
          </a:p>
        </p:txBody>
      </p:sp>
      <p:sp>
        <p:nvSpPr>
          <p:cNvPr id="8" name="Slide Number Placeholder 7">
            <a:extLst>
              <a:ext uri="{FF2B5EF4-FFF2-40B4-BE49-F238E27FC236}">
                <a16:creationId xmlns:a16="http://schemas.microsoft.com/office/drawing/2014/main" id="{D01080F2-251A-4B88-9A62-16F46D724F83}"/>
              </a:ext>
            </a:extLst>
          </p:cNvPr>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42685433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A8E9C91B-7EAD-4562-AB0E-DFB9663AECE3}"/>
              </a:ext>
            </a:extLst>
          </p:cNvPr>
          <p:cNvSpPr/>
          <p:nvPr/>
        </p:nvSpPr>
        <p:spPr>
          <a:xfrm>
            <a:off x="3175" y="6400800"/>
            <a:ext cx="12188825" cy="457200"/>
          </a:xfrm>
          <a:prstGeom prst="rect">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Date Placeholder 1">
            <a:extLst>
              <a:ext uri="{FF2B5EF4-FFF2-40B4-BE49-F238E27FC236}">
                <a16:creationId xmlns:a16="http://schemas.microsoft.com/office/drawing/2014/main" id="{94E9223F-721F-47BF-9FD5-0F8D12FF0DE1}"/>
              </a:ext>
            </a:extLst>
          </p:cNvPr>
          <p:cNvSpPr>
            <a:spLocks noGrp="1"/>
          </p:cNvSpPr>
          <p:nvPr>
            <p:ph type="dt" sz="half" idx="10"/>
          </p:nvPr>
        </p:nvSpPr>
        <p:spPr/>
        <p:txBody>
          <a:bodyPr/>
          <a:lstStyle/>
          <a:p>
            <a:fld id="{39667345-2558-425A-8533-9BFDBCE15005}" type="datetime1">
              <a:rPr lang="en-US" smtClean="0"/>
              <a:t>1/25/2021</a:t>
            </a:fld>
            <a:endParaRPr lang="en-US" dirty="0"/>
          </a:p>
        </p:txBody>
      </p:sp>
      <p:sp>
        <p:nvSpPr>
          <p:cNvPr id="3" name="Footer Placeholder 2">
            <a:extLst>
              <a:ext uri="{FF2B5EF4-FFF2-40B4-BE49-F238E27FC236}">
                <a16:creationId xmlns:a16="http://schemas.microsoft.com/office/drawing/2014/main" id="{05915714-6BBA-4593-8591-4E26F7D58D9F}"/>
              </a:ext>
            </a:extLst>
          </p:cNvPr>
          <p:cNvSpPr>
            <a:spLocks noGrp="1"/>
          </p:cNvSpPr>
          <p:nvPr>
            <p:ph type="ftr" sz="quarter" idx="11"/>
          </p:nvPr>
        </p:nvSpPr>
        <p:spPr/>
        <p:txBody>
          <a:bodyPr/>
          <a:lstStyle/>
          <a:p>
            <a:endParaRPr lang="en-US" dirty="0"/>
          </a:p>
        </p:txBody>
      </p:sp>
      <p:sp>
        <p:nvSpPr>
          <p:cNvPr id="4" name="Slide Number Placeholder 3">
            <a:extLst>
              <a:ext uri="{FF2B5EF4-FFF2-40B4-BE49-F238E27FC236}">
                <a16:creationId xmlns:a16="http://schemas.microsoft.com/office/drawing/2014/main" id="{BE06F857-D2E1-44DD-ABDD-EBB739645B67}"/>
              </a:ext>
            </a:extLst>
          </p:cNvPr>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13339375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16D90D66-BCB9-4229-A829-628874352AC0}"/>
              </a:ext>
            </a:extLst>
          </p:cNvPr>
          <p:cNvSpPr/>
          <p:nvPr/>
        </p:nvSpPr>
        <p:spPr>
          <a:xfrm>
            <a:off x="16" y="0"/>
            <a:ext cx="4654296" cy="6858000"/>
          </a:xfrm>
          <a:prstGeom prst="rect">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43466" y="786383"/>
            <a:ext cx="3517567" cy="2093975"/>
          </a:xfrm>
        </p:spPr>
        <p:txBody>
          <a:bodyPr anchor="b">
            <a:normAutofit/>
          </a:bodyPr>
          <a:lstStyle>
            <a:lvl1pPr>
              <a:lnSpc>
                <a:spcPct val="90000"/>
              </a:lnSpc>
              <a:defRPr sz="3600" b="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a:xfrm>
            <a:off x="5458984" y="812799"/>
            <a:ext cx="5928344" cy="529475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43465" y="3043050"/>
            <a:ext cx="3517567" cy="3064505"/>
          </a:xfrm>
        </p:spPr>
        <p:txBody>
          <a:bodyPr lIns="91440" rIns="91440">
            <a:normAutofit/>
          </a:bodyPr>
          <a:lstStyle>
            <a:lvl1pPr marL="0" indent="0">
              <a:buNone/>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643464" y="6446520"/>
            <a:ext cx="3517568" cy="365125"/>
          </a:xfrm>
        </p:spPr>
        <p:txBody>
          <a:bodyPr/>
          <a:lstStyle>
            <a:lvl1pPr algn="l">
              <a:defRPr/>
            </a:lvl1pPr>
          </a:lstStyle>
          <a:p>
            <a:fld id="{92BEA474-078D-4E9B-9B14-09A87B19DC46}" type="datetime1">
              <a:rPr lang="en-US" smtClean="0"/>
              <a:t>1/25/2021</a:t>
            </a:fld>
            <a:endParaRPr lang="en-US" dirty="0"/>
          </a:p>
        </p:txBody>
      </p:sp>
      <p:sp>
        <p:nvSpPr>
          <p:cNvPr id="6" name="Footer Placeholder 5"/>
          <p:cNvSpPr>
            <a:spLocks noGrp="1"/>
          </p:cNvSpPr>
          <p:nvPr>
            <p:ph type="ftr" sz="quarter" idx="11"/>
          </p:nvPr>
        </p:nvSpPr>
        <p:spPr>
          <a:xfrm>
            <a:off x="5458983" y="6446520"/>
            <a:ext cx="5334019" cy="365125"/>
          </a:xfrm>
        </p:spPr>
        <p:txBody>
          <a:bodyPr/>
          <a:lstStyle>
            <a:lvl1pPr algn="l">
              <a:defRPr>
                <a:solidFill>
                  <a:schemeClr val="tx2"/>
                </a:solidFill>
              </a:defRPr>
            </a:lvl1pPr>
          </a:lstStyle>
          <a:p>
            <a:endParaRPr lang="en-US" dirty="0"/>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3A98EE3D-8CD1-4C3F-BD1C-C98C9596463C}" type="slidenum">
              <a:rPr lang="en-US" smtClean="0"/>
              <a:pPr/>
              <a:t>‹#›</a:t>
            </a:fld>
            <a:endParaRPr lang="en-US" dirty="0"/>
          </a:p>
        </p:txBody>
      </p:sp>
    </p:spTree>
    <p:extLst>
      <p:ext uri="{BB962C8B-B14F-4D97-AF65-F5344CB8AC3E}">
        <p14:creationId xmlns:p14="http://schemas.microsoft.com/office/powerpoint/2010/main" val="377118442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DA134939-39C0-4522-A125-A13DFDA66490}"/>
              </a:ext>
            </a:extLst>
          </p:cNvPr>
          <p:cNvSpPr/>
          <p:nvPr/>
        </p:nvSpPr>
        <p:spPr>
          <a:xfrm>
            <a:off x="0" y="4578350"/>
            <a:ext cx="12188825" cy="2279650"/>
          </a:xfrm>
          <a:prstGeom prst="rect">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 name="Picture Placeholder 2"/>
          <p:cNvSpPr>
            <a:spLocks noGrp="1" noChangeAspect="1"/>
          </p:cNvSpPr>
          <p:nvPr>
            <p:ph type="pic" idx="1"/>
          </p:nvPr>
        </p:nvSpPr>
        <p:spPr>
          <a:xfrm>
            <a:off x="15" y="0"/>
            <a:ext cx="12191985" cy="4578350"/>
          </a:xfrm>
          <a:solidFill>
            <a:schemeClr val="bg1">
              <a:lumMod val="85000"/>
            </a:schemeClr>
          </a:solidFill>
        </p:spPr>
        <p:txBody>
          <a:bodyPr lIns="457200" tIns="45720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2" name="Title 1"/>
          <p:cNvSpPr>
            <a:spLocks noGrp="1"/>
          </p:cNvSpPr>
          <p:nvPr>
            <p:ph type="title"/>
          </p:nvPr>
        </p:nvSpPr>
        <p:spPr>
          <a:xfrm>
            <a:off x="1097279" y="4799362"/>
            <a:ext cx="10113645" cy="743682"/>
          </a:xfrm>
        </p:spPr>
        <p:txBody>
          <a:bodyPr tIns="0" bIns="0" anchor="b">
            <a:noAutofit/>
          </a:bodyPr>
          <a:lstStyle>
            <a:lvl1pPr>
              <a:defRPr sz="3600" b="0">
                <a:solidFill>
                  <a:srgbClr val="FFFFFF"/>
                </a:solidFill>
              </a:defRPr>
            </a:lvl1pPr>
          </a:lstStyle>
          <a:p>
            <a:r>
              <a:rPr lang="en-US"/>
              <a:t>Click to edit Master title style</a:t>
            </a:r>
            <a:endParaRPr lang="en-US" dirty="0"/>
          </a:p>
        </p:txBody>
      </p:sp>
      <p:sp>
        <p:nvSpPr>
          <p:cNvPr id="4" name="Text Placeholder 3"/>
          <p:cNvSpPr>
            <a:spLocks noGrp="1"/>
          </p:cNvSpPr>
          <p:nvPr>
            <p:ph type="body" sz="half" idx="2"/>
          </p:nvPr>
        </p:nvSpPr>
        <p:spPr>
          <a:xfrm>
            <a:off x="1097279" y="5715000"/>
            <a:ext cx="10113264" cy="609600"/>
          </a:xfrm>
        </p:spPr>
        <p:txBody>
          <a:bodyPr lIns="91440" tIns="0" rIns="91440" bIns="0">
            <a:normAutofit/>
          </a:bodyPr>
          <a:lstStyle>
            <a:lvl1pPr marL="0" indent="0">
              <a:spcBef>
                <a:spcPts val="0"/>
              </a:spcBef>
              <a:spcAft>
                <a:spcPts val="600"/>
              </a:spcAft>
              <a:buNone/>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lvl1pPr>
              <a:defRPr/>
            </a:lvl1pPr>
          </a:lstStyle>
          <a:p>
            <a:fld id="{4907D986-8816-4272-A432-0437A28A9828}" type="datetime1">
              <a:rPr lang="en-US" smtClean="0"/>
              <a:t>1/25/2021</a:t>
            </a:fld>
            <a:endParaRPr lang="en-US" dirty="0"/>
          </a:p>
        </p:txBody>
      </p:sp>
      <p:sp>
        <p:nvSpPr>
          <p:cNvPr id="6" name="Footer Placeholder 5"/>
          <p:cNvSpPr>
            <a:spLocks noGrp="1"/>
          </p:cNvSpPr>
          <p:nvPr>
            <p:ph type="ftr" sz="quarter" idx="11"/>
          </p:nvPr>
        </p:nvSpPr>
        <p:spPr>
          <a:xfrm>
            <a:off x="1097279" y="6446838"/>
            <a:ext cx="6818262" cy="365125"/>
          </a:xfrm>
        </p:spPr>
        <p:txBody>
          <a:bodyPr/>
          <a:lstStyle/>
          <a:p>
            <a:pPr algn="l"/>
            <a:endParaRPr lang="en-US" dirty="0"/>
          </a:p>
        </p:txBody>
      </p:sp>
      <p:sp>
        <p:nvSpPr>
          <p:cNvPr id="7" name="Slide Number Placeholder 6"/>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120161376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16A0E3C-60E6-4F39-BC55-5F7C224E1F7C}"/>
              </a:ext>
            </a:extLst>
          </p:cNvPr>
          <p:cNvSpPr/>
          <p:nvPr/>
        </p:nvSpPr>
        <p:spPr>
          <a:xfrm>
            <a:off x="3175" y="6400800"/>
            <a:ext cx="12188825" cy="457200"/>
          </a:xfrm>
          <a:prstGeom prst="rect">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en-US"/>
              <a:t>Click to edit Master title style</a:t>
            </a:r>
            <a:endParaRPr lang="en-US" dirty="0"/>
          </a:p>
        </p:txBody>
      </p:sp>
      <p:sp>
        <p:nvSpPr>
          <p:cNvPr id="3" name="Text Placeholder 2"/>
          <p:cNvSpPr>
            <a:spLocks noGrp="1"/>
          </p:cNvSpPr>
          <p:nvPr>
            <p:ph type="body" idx="1"/>
          </p:nvPr>
        </p:nvSpPr>
        <p:spPr>
          <a:xfrm>
            <a:off x="1097280" y="2108201"/>
            <a:ext cx="10058400" cy="3760891"/>
          </a:xfrm>
          <a:prstGeom prst="rect">
            <a:avLst/>
          </a:prstGeom>
        </p:spPr>
        <p:txBody>
          <a:bodyPr vert="horz" lIns="0" tIns="45720" rIns="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218426" y="6446838"/>
            <a:ext cx="2584850" cy="365125"/>
          </a:xfrm>
          <a:prstGeom prst="rect">
            <a:avLst/>
          </a:prstGeom>
        </p:spPr>
        <p:txBody>
          <a:bodyPr vert="horz" lIns="91440" tIns="45720" rIns="91440" bIns="45720" rtlCol="0" anchor="ctr"/>
          <a:lstStyle>
            <a:lvl1pPr algn="r">
              <a:defRPr sz="800">
                <a:solidFill>
                  <a:srgbClr val="FFFFFF"/>
                </a:solidFill>
              </a:defRPr>
            </a:lvl1pPr>
          </a:lstStyle>
          <a:p>
            <a:fld id="{62D6E202-B606-4609-B914-27C9371A1F6D}" type="datetime1">
              <a:rPr lang="en-US" smtClean="0"/>
              <a:t>1/25/2021</a:t>
            </a:fld>
            <a:endParaRPr lang="en-US" dirty="0"/>
          </a:p>
        </p:txBody>
      </p:sp>
      <p:sp>
        <p:nvSpPr>
          <p:cNvPr id="5" name="Footer Placeholder 4"/>
          <p:cNvSpPr>
            <a:spLocks noGrp="1"/>
          </p:cNvSpPr>
          <p:nvPr>
            <p:ph type="ftr" sz="quarter" idx="3"/>
          </p:nvPr>
        </p:nvSpPr>
        <p:spPr>
          <a:xfrm>
            <a:off x="1097279" y="6446838"/>
            <a:ext cx="6818262" cy="365125"/>
          </a:xfrm>
          <a:prstGeom prst="rect">
            <a:avLst/>
          </a:prstGeom>
        </p:spPr>
        <p:txBody>
          <a:bodyPr vert="horz" lIns="91440" tIns="45720" rIns="91440" bIns="45720" rtlCol="0" anchor="ctr"/>
          <a:lstStyle>
            <a:lvl1pPr algn="l">
              <a:defRPr sz="800" cap="all" baseline="0">
                <a:solidFill>
                  <a:srgbClr val="FFFFFF"/>
                </a:solidFill>
              </a:defRPr>
            </a:lvl1pPr>
          </a:lstStyle>
          <a:p>
            <a:endParaRPr lang="en-US" dirty="0"/>
          </a:p>
        </p:txBody>
      </p:sp>
      <p:sp>
        <p:nvSpPr>
          <p:cNvPr id="6" name="Slide Number Placeholder 5"/>
          <p:cNvSpPr>
            <a:spLocks noGrp="1"/>
          </p:cNvSpPr>
          <p:nvPr>
            <p:ph type="sldNum" sz="quarter" idx="4"/>
          </p:nvPr>
        </p:nvSpPr>
        <p:spPr>
          <a:xfrm>
            <a:off x="10993582" y="6446838"/>
            <a:ext cx="780010" cy="365125"/>
          </a:xfrm>
          <a:prstGeom prst="rect">
            <a:avLst/>
          </a:prstGeom>
        </p:spPr>
        <p:txBody>
          <a:bodyPr vert="horz" lIns="91440" tIns="45720" rIns="91440" bIns="45720" rtlCol="0" anchor="ctr"/>
          <a:lstStyle>
            <a:lvl1pPr algn="l">
              <a:defRPr sz="800">
                <a:solidFill>
                  <a:srgbClr val="FFFFFF"/>
                </a:solidFill>
              </a:defRPr>
            </a:lvl1pPr>
          </a:lstStyle>
          <a:p>
            <a:fld id="{3A98EE3D-8CD1-4C3F-BD1C-C98C9596463C}" type="slidenum">
              <a:rPr lang="en-US" smtClean="0"/>
              <a:t>‹#›</a:t>
            </a:fld>
            <a:endParaRPr lang="en-US" dirty="0"/>
          </a:p>
        </p:txBody>
      </p:sp>
      <p:cxnSp>
        <p:nvCxnSpPr>
          <p:cNvPr id="10" name="Straight Connector 9">
            <a:extLst>
              <a:ext uri="{FF2B5EF4-FFF2-40B4-BE49-F238E27FC236}">
                <a16:creationId xmlns:a16="http://schemas.microsoft.com/office/drawing/2014/main" id="{C5025DAC-8B93-4160-B017-3A274A5828C0}"/>
              </a:ext>
            </a:extLst>
          </p:cNvPr>
          <p:cNvCxnSpPr/>
          <p:nvPr/>
        </p:nvCxnSpPr>
        <p:spPr>
          <a:xfrm>
            <a:off x="1193532" y="1897380"/>
            <a:ext cx="9966960" cy="0"/>
          </a:xfrm>
          <a:prstGeom prst="line">
            <a:avLst/>
          </a:prstGeom>
          <a:ln w="127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460309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Lst>
  <p:hf sldNum="0" hdr="0" ftr="0" dt="0"/>
  <p:txStyles>
    <p:titleStyle>
      <a:lvl1pPr algn="l" defTabSz="914400" rtl="0" eaLnBrk="1" latinLnBrk="0" hangingPunct="1">
        <a:lnSpc>
          <a:spcPct val="90000"/>
        </a:lnSpc>
        <a:spcBef>
          <a:spcPct val="0"/>
        </a:spcBef>
        <a:buNone/>
        <a:defRPr sz="4700" i="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110000"/>
        </a:lnSpc>
        <a:spcBef>
          <a:spcPts val="1200"/>
        </a:spcBef>
        <a:spcAft>
          <a:spcPts val="200"/>
        </a:spcAft>
        <a:buClr>
          <a:schemeClr val="accent1"/>
        </a:buClr>
        <a:buSzPct val="100000"/>
        <a:buFont typeface="Calibri" panose="020F0502020204030204" pitchFamily="34" charset="0"/>
        <a:buChar char=" "/>
        <a:defRPr sz="19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100000"/>
        </a:lnSpc>
        <a:spcBef>
          <a:spcPts val="200"/>
        </a:spcBef>
        <a:spcAft>
          <a:spcPts val="400"/>
        </a:spcAft>
        <a:buClrTx/>
        <a:buFont typeface="Calibri" pitchFamily="34" charset="0"/>
        <a:buChar char="◦"/>
        <a:defRPr sz="17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100000"/>
        </a:lnSpc>
        <a:spcBef>
          <a:spcPts val="200"/>
        </a:spcBef>
        <a:spcAft>
          <a:spcPts val="400"/>
        </a:spcAft>
        <a:buClrTx/>
        <a:buFont typeface="Calibri" pitchFamily="34" charset="0"/>
        <a:buChar char="◦"/>
        <a:defRPr sz="13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100000"/>
        </a:lnSpc>
        <a:spcBef>
          <a:spcPts val="200"/>
        </a:spcBef>
        <a:spcAft>
          <a:spcPts val="400"/>
        </a:spcAft>
        <a:buClrTx/>
        <a:buFont typeface="Calibri" pitchFamily="34" charset="0"/>
        <a:buChar char="◦"/>
        <a:defRPr sz="13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100000"/>
        </a:lnSpc>
        <a:spcBef>
          <a:spcPts val="200"/>
        </a:spcBef>
        <a:spcAft>
          <a:spcPts val="400"/>
        </a:spcAft>
        <a:buClrTx/>
        <a:buFont typeface="Calibri" pitchFamily="34" charset="0"/>
        <a:buChar char="◦"/>
        <a:defRPr sz="13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hemeOverride" Target="../theme/themeOverride8.xml"/></Relationships>
</file>

<file path=ppt/slides/_rels/slide11.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hemeOverride" Target="../theme/themeOverride9.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hemeOverride" Target="../theme/themeOverride10.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hemeOverride" Target="../theme/themeOverride11.xml"/></Relationships>
</file>

<file path=ppt/slides/_rels/slide19.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hemeOverride" Target="../theme/themeOverride12.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slideLayout" Target="../slideLayouts/slideLayout1.xml"/><Relationship Id="rId1" Type="http://schemas.openxmlformats.org/officeDocument/2006/relationships/themeOverride" Target="../theme/themeOverride1.xml"/></Relationships>
</file>

<file path=ppt/slides/_rels/slide20.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hemeOverride" Target="../theme/themeOverride1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hemeOverride" Target="../theme/themeOverride1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hemeOverride" Target="../theme/themeOverride2.xml"/></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hemeOverride" Target="../theme/themeOverride3.xml"/></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hemeOverride" Target="../theme/themeOverride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hemeOverride" Target="../theme/themeOverride5.xml"/></Relationships>
</file>

<file path=ppt/slides/_rels/slide8.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hemeOverride" Target="../theme/themeOverride6.xml"/></Relationships>
</file>

<file path=ppt/slides/_rels/slide9.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hemeOverride" Target="../theme/themeOverride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0D1F8DF7-BF64-48FF-9A99-5C929C754577}"/>
              </a:ext>
            </a:extLst>
          </p:cNvPr>
          <p:cNvPicPr>
            <a:picLocks noChangeAspect="1"/>
          </p:cNvPicPr>
          <p:nvPr/>
        </p:nvPicPr>
        <p:blipFill>
          <a:blip r:embed="rId2"/>
          <a:stretch>
            <a:fillRect/>
          </a:stretch>
        </p:blipFill>
        <p:spPr>
          <a:xfrm>
            <a:off x="1080655" y="304801"/>
            <a:ext cx="9301018" cy="5772727"/>
          </a:xfrm>
          <a:prstGeom prst="rect">
            <a:avLst/>
          </a:prstGeom>
        </p:spPr>
      </p:pic>
    </p:spTree>
    <p:extLst>
      <p:ext uri="{BB962C8B-B14F-4D97-AF65-F5344CB8AC3E}">
        <p14:creationId xmlns:p14="http://schemas.microsoft.com/office/powerpoint/2010/main" val="85048907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AC86D3-8FD1-4F47-A319-7D0542E48B2F}"/>
              </a:ext>
            </a:extLst>
          </p:cNvPr>
          <p:cNvSpPr>
            <a:spLocks noGrp="1"/>
          </p:cNvSpPr>
          <p:nvPr>
            <p:ph type="title"/>
          </p:nvPr>
        </p:nvSpPr>
        <p:spPr>
          <a:xfrm>
            <a:off x="1097280" y="443621"/>
            <a:ext cx="10058400" cy="1450757"/>
          </a:xfrm>
        </p:spPr>
        <p:txBody>
          <a:bodyPr vert="horz" lIns="91440" tIns="45720" rIns="91440" bIns="45720" rtlCol="0">
            <a:normAutofit/>
          </a:bodyPr>
          <a:lstStyle/>
          <a:p>
            <a:pPr algn="ctr"/>
            <a:r>
              <a:rPr lang="en-US" b="1" u="sng" dirty="0"/>
              <a:t>COMMON PORTAL</a:t>
            </a:r>
          </a:p>
        </p:txBody>
      </p:sp>
      <p:sp>
        <p:nvSpPr>
          <p:cNvPr id="5" name="Content Placeholder 4">
            <a:extLst>
              <a:ext uri="{FF2B5EF4-FFF2-40B4-BE49-F238E27FC236}">
                <a16:creationId xmlns:a16="http://schemas.microsoft.com/office/drawing/2014/main" id="{34A6104B-8C7A-4E47-BBE5-1E27E0897BF6}"/>
              </a:ext>
            </a:extLst>
          </p:cNvPr>
          <p:cNvSpPr>
            <a:spLocks noGrp="1"/>
          </p:cNvSpPr>
          <p:nvPr>
            <p:ph idx="1"/>
          </p:nvPr>
        </p:nvSpPr>
        <p:spPr>
          <a:xfrm>
            <a:off x="540327" y="2302624"/>
            <a:ext cx="11420764" cy="3645593"/>
          </a:xfrm>
        </p:spPr>
        <p:txBody>
          <a:bodyPr>
            <a:normAutofit/>
          </a:bodyPr>
          <a:lstStyle/>
          <a:p>
            <a:pPr marL="442913" indent="-442913">
              <a:lnSpc>
                <a:spcPct val="200000"/>
              </a:lnSpc>
              <a:buFont typeface="Wingdings" panose="05000000000000000000" pitchFamily="2" charset="2"/>
              <a:buChar char="v"/>
            </a:pPr>
            <a:r>
              <a:rPr lang="en-US" sz="2400" b="1" dirty="0">
                <a:highlight>
                  <a:srgbClr val="FFFF00"/>
                </a:highlight>
                <a:latin typeface="+mj-lt"/>
              </a:rPr>
              <a:t>“</a:t>
            </a:r>
            <a:r>
              <a:rPr lang="en-US" sz="2400" b="1" u="sng" dirty="0">
                <a:highlight>
                  <a:srgbClr val="FFFF00"/>
                </a:highlight>
                <a:latin typeface="+mj-lt"/>
              </a:rPr>
              <a:t>Common Portal</a:t>
            </a:r>
            <a:r>
              <a:rPr lang="en-US" sz="2400" b="1" dirty="0">
                <a:highlight>
                  <a:srgbClr val="FFFF00"/>
                </a:highlight>
                <a:latin typeface="+mj-lt"/>
              </a:rPr>
              <a:t>”</a:t>
            </a:r>
            <a:r>
              <a:rPr lang="en-US" sz="2400" dirty="0">
                <a:latin typeface="+mj-lt"/>
              </a:rPr>
              <a:t> means a Common GST electronic portal referred to in section 146. </a:t>
            </a:r>
            <a:r>
              <a:rPr lang="en-US" sz="2400" b="1" dirty="0">
                <a:latin typeface="+mj-lt"/>
              </a:rPr>
              <a:t>[Section 2(26)]</a:t>
            </a:r>
            <a:r>
              <a:rPr lang="en-US" sz="2400" dirty="0">
                <a:latin typeface="+mj-lt"/>
              </a:rPr>
              <a:t>  </a:t>
            </a:r>
          </a:p>
          <a:p>
            <a:pPr marL="442913" indent="-442913">
              <a:lnSpc>
                <a:spcPct val="200000"/>
              </a:lnSpc>
              <a:buFont typeface="Wingdings" panose="05000000000000000000" pitchFamily="2" charset="2"/>
              <a:buChar char="v"/>
            </a:pPr>
            <a:endParaRPr lang="en-US" sz="1800" dirty="0">
              <a:latin typeface="+mj-lt"/>
            </a:endParaRPr>
          </a:p>
          <a:p>
            <a:pPr marL="442913" indent="-442913">
              <a:lnSpc>
                <a:spcPct val="200000"/>
              </a:lnSpc>
              <a:buFont typeface="Wingdings" panose="05000000000000000000" pitchFamily="2" charset="2"/>
              <a:buChar char="v"/>
            </a:pPr>
            <a:r>
              <a:rPr lang="en-IN" sz="2400" dirty="0">
                <a:latin typeface="+mj-lt"/>
              </a:rPr>
              <a:t> “</a:t>
            </a:r>
            <a:r>
              <a:rPr lang="en-IN" sz="2400" u="sng" dirty="0">
                <a:solidFill>
                  <a:srgbClr val="00B0F0"/>
                </a:solidFill>
                <a:latin typeface="+mj-lt"/>
              </a:rPr>
              <a:t>www.gst.gov.in</a:t>
            </a:r>
            <a:r>
              <a:rPr lang="en-IN" sz="2400" dirty="0">
                <a:latin typeface="+mj-lt"/>
              </a:rPr>
              <a:t>” is the Government’s official GST website / portal</a:t>
            </a:r>
          </a:p>
        </p:txBody>
      </p:sp>
    </p:spTree>
    <p:extLst>
      <p:ext uri="{BB962C8B-B14F-4D97-AF65-F5344CB8AC3E}">
        <p14:creationId xmlns:p14="http://schemas.microsoft.com/office/powerpoint/2010/main" val="138473797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AC86D3-8FD1-4F47-A319-7D0542E48B2F}"/>
              </a:ext>
            </a:extLst>
          </p:cNvPr>
          <p:cNvSpPr>
            <a:spLocks noGrp="1"/>
          </p:cNvSpPr>
          <p:nvPr>
            <p:ph type="title" idx="4294967295"/>
          </p:nvPr>
        </p:nvSpPr>
        <p:spPr>
          <a:xfrm>
            <a:off x="0" y="304801"/>
            <a:ext cx="12192000" cy="836612"/>
          </a:xfrm>
        </p:spPr>
        <p:txBody>
          <a:bodyPr vert="horz" lIns="91440" tIns="45720" rIns="91440" bIns="45720" rtlCol="0">
            <a:normAutofit/>
          </a:bodyPr>
          <a:lstStyle/>
          <a:p>
            <a:pPr algn="ctr"/>
            <a:r>
              <a:rPr lang="en-US" b="1" u="sng" dirty="0"/>
              <a:t>TAXABLE PERSON</a:t>
            </a:r>
          </a:p>
        </p:txBody>
      </p:sp>
      <p:sp>
        <p:nvSpPr>
          <p:cNvPr id="5" name="Content Placeholder 4">
            <a:extLst>
              <a:ext uri="{FF2B5EF4-FFF2-40B4-BE49-F238E27FC236}">
                <a16:creationId xmlns:a16="http://schemas.microsoft.com/office/drawing/2014/main" id="{34A6104B-8C7A-4E47-BBE5-1E27E0897BF6}"/>
              </a:ext>
            </a:extLst>
          </p:cNvPr>
          <p:cNvSpPr>
            <a:spLocks noGrp="1"/>
          </p:cNvSpPr>
          <p:nvPr>
            <p:ph idx="4294967295"/>
          </p:nvPr>
        </p:nvSpPr>
        <p:spPr>
          <a:xfrm>
            <a:off x="180108" y="1279959"/>
            <a:ext cx="11545455" cy="1694151"/>
          </a:xfrm>
        </p:spPr>
        <p:txBody>
          <a:bodyPr>
            <a:normAutofit/>
          </a:bodyPr>
          <a:lstStyle/>
          <a:p>
            <a:pPr marL="442913" indent="-442913">
              <a:lnSpc>
                <a:spcPct val="200000"/>
              </a:lnSpc>
              <a:buFont typeface="Wingdings" panose="05000000000000000000" pitchFamily="2" charset="2"/>
              <a:buChar char="v"/>
            </a:pPr>
            <a:r>
              <a:rPr lang="en-US" sz="2400" b="1" dirty="0">
                <a:highlight>
                  <a:srgbClr val="FFFF00"/>
                </a:highlight>
                <a:latin typeface="+mj-lt"/>
              </a:rPr>
              <a:t>“</a:t>
            </a:r>
            <a:r>
              <a:rPr lang="en-US" sz="2400" b="1" u="sng" dirty="0">
                <a:highlight>
                  <a:srgbClr val="FFFF00"/>
                </a:highlight>
                <a:latin typeface="+mj-lt"/>
              </a:rPr>
              <a:t>Taxable Person</a:t>
            </a:r>
            <a:r>
              <a:rPr lang="en-US" sz="2400" b="1" dirty="0">
                <a:highlight>
                  <a:srgbClr val="FFFF00"/>
                </a:highlight>
                <a:latin typeface="+mj-lt"/>
              </a:rPr>
              <a:t>”</a:t>
            </a:r>
            <a:r>
              <a:rPr lang="en-US" sz="2400" dirty="0">
                <a:latin typeface="+mj-lt"/>
              </a:rPr>
              <a:t> means a person, means a person who is registered or liable to be registered under Section 22 or Section 24. </a:t>
            </a:r>
            <a:r>
              <a:rPr lang="en-US" sz="2400" b="1" dirty="0">
                <a:latin typeface="+mj-lt"/>
              </a:rPr>
              <a:t>[Section 2(107)]</a:t>
            </a:r>
            <a:r>
              <a:rPr lang="en-US" sz="2400" dirty="0">
                <a:latin typeface="+mj-lt"/>
              </a:rPr>
              <a:t>  </a:t>
            </a:r>
            <a:endParaRPr lang="en-IN" sz="2400" b="1" dirty="0">
              <a:latin typeface="+mj-lt"/>
            </a:endParaRPr>
          </a:p>
        </p:txBody>
      </p:sp>
      <p:sp>
        <p:nvSpPr>
          <p:cNvPr id="4" name="Title 1">
            <a:extLst>
              <a:ext uri="{FF2B5EF4-FFF2-40B4-BE49-F238E27FC236}">
                <a16:creationId xmlns:a16="http://schemas.microsoft.com/office/drawing/2014/main" id="{EE417D57-A2F2-46ED-B2C1-636E8F47E18A}"/>
              </a:ext>
            </a:extLst>
          </p:cNvPr>
          <p:cNvSpPr txBox="1">
            <a:spLocks/>
          </p:cNvSpPr>
          <p:nvPr/>
        </p:nvSpPr>
        <p:spPr>
          <a:xfrm>
            <a:off x="0" y="3477029"/>
            <a:ext cx="12191999" cy="813723"/>
          </a:xfrm>
          <a:prstGeom prst="rect">
            <a:avLst/>
          </a:prstGeom>
        </p:spPr>
        <p:txBody>
          <a:bodyPr vert="horz" lIns="91440" tIns="45720" rIns="91440" bIns="45720" rtlCol="0">
            <a:normAutofit/>
          </a:bodyPr>
          <a:lstStyle>
            <a:lvl1pPr algn="l" defTabSz="914400" rtl="0" eaLnBrk="1" latinLnBrk="0" hangingPunct="1">
              <a:lnSpc>
                <a:spcPct val="90000"/>
              </a:lnSpc>
              <a:spcBef>
                <a:spcPct val="0"/>
              </a:spcBef>
              <a:buNone/>
              <a:defRPr sz="4700" i="0" kern="1200" spc="-50" baseline="0">
                <a:solidFill>
                  <a:schemeClr val="tx1">
                    <a:lumMod val="75000"/>
                    <a:lumOff val="25000"/>
                  </a:schemeClr>
                </a:solidFill>
                <a:latin typeface="+mj-lt"/>
                <a:ea typeface="+mj-ea"/>
                <a:cs typeface="+mj-cs"/>
              </a:defRPr>
            </a:lvl1pPr>
          </a:lstStyle>
          <a:p>
            <a:pPr algn="ctr"/>
            <a:r>
              <a:rPr lang="en-US" b="1" u="sng" dirty="0"/>
              <a:t>VALID RETURN</a:t>
            </a:r>
          </a:p>
        </p:txBody>
      </p:sp>
      <p:sp>
        <p:nvSpPr>
          <p:cNvPr id="6" name="Content Placeholder 4">
            <a:extLst>
              <a:ext uri="{FF2B5EF4-FFF2-40B4-BE49-F238E27FC236}">
                <a16:creationId xmlns:a16="http://schemas.microsoft.com/office/drawing/2014/main" id="{34599100-66BB-45B4-8430-14B8CBD6DD7A}"/>
              </a:ext>
            </a:extLst>
          </p:cNvPr>
          <p:cNvSpPr txBox="1">
            <a:spLocks/>
          </p:cNvSpPr>
          <p:nvPr/>
        </p:nvSpPr>
        <p:spPr>
          <a:xfrm>
            <a:off x="36946" y="4445462"/>
            <a:ext cx="11831781" cy="1567411"/>
          </a:xfrm>
          <a:prstGeom prst="rect">
            <a:avLst/>
          </a:prstGeom>
        </p:spPr>
        <p:txBody>
          <a:bodyPr>
            <a:normAutofit/>
          </a:bodyPr>
          <a:lstStyle>
            <a:lvl1pPr marL="91440" indent="-91440" algn="l" defTabSz="914400" rtl="0" eaLnBrk="1" latinLnBrk="0" hangingPunct="1">
              <a:lnSpc>
                <a:spcPct val="110000"/>
              </a:lnSpc>
              <a:spcBef>
                <a:spcPts val="1200"/>
              </a:spcBef>
              <a:spcAft>
                <a:spcPts val="200"/>
              </a:spcAft>
              <a:buClr>
                <a:schemeClr val="accent1"/>
              </a:buClr>
              <a:buSzPct val="100000"/>
              <a:buFont typeface="Calibri" panose="020F0502020204030204" pitchFamily="34" charset="0"/>
              <a:buChar char=" "/>
              <a:defRPr sz="19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100000"/>
              </a:lnSpc>
              <a:spcBef>
                <a:spcPts val="200"/>
              </a:spcBef>
              <a:spcAft>
                <a:spcPts val="400"/>
              </a:spcAft>
              <a:buClrTx/>
              <a:buFont typeface="Calibri" pitchFamily="34" charset="0"/>
              <a:buChar char="◦"/>
              <a:defRPr sz="17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100000"/>
              </a:lnSpc>
              <a:spcBef>
                <a:spcPts val="200"/>
              </a:spcBef>
              <a:spcAft>
                <a:spcPts val="400"/>
              </a:spcAft>
              <a:buClrTx/>
              <a:buFont typeface="Calibri" pitchFamily="34" charset="0"/>
              <a:buChar char="◦"/>
              <a:defRPr sz="13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100000"/>
              </a:lnSpc>
              <a:spcBef>
                <a:spcPts val="200"/>
              </a:spcBef>
              <a:spcAft>
                <a:spcPts val="400"/>
              </a:spcAft>
              <a:buClrTx/>
              <a:buFont typeface="Calibri" pitchFamily="34" charset="0"/>
              <a:buChar char="◦"/>
              <a:defRPr sz="13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100000"/>
              </a:lnSpc>
              <a:spcBef>
                <a:spcPts val="200"/>
              </a:spcBef>
              <a:spcAft>
                <a:spcPts val="400"/>
              </a:spcAft>
              <a:buClrTx/>
              <a:buFont typeface="Calibri" pitchFamily="34" charset="0"/>
              <a:buChar char="◦"/>
              <a:defRPr sz="13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marL="442913" indent="-442913">
              <a:lnSpc>
                <a:spcPct val="200000"/>
              </a:lnSpc>
              <a:buFont typeface="Wingdings" panose="05000000000000000000" pitchFamily="2" charset="2"/>
              <a:buChar char="v"/>
            </a:pPr>
            <a:r>
              <a:rPr lang="en-US" sz="2400" b="1" dirty="0">
                <a:highlight>
                  <a:srgbClr val="FFFF00"/>
                </a:highlight>
                <a:latin typeface="+mj-lt"/>
              </a:rPr>
              <a:t>“</a:t>
            </a:r>
            <a:r>
              <a:rPr lang="en-US" sz="2400" b="1" u="sng" dirty="0">
                <a:highlight>
                  <a:srgbClr val="FFFF00"/>
                </a:highlight>
                <a:latin typeface="+mj-lt"/>
              </a:rPr>
              <a:t>Valid Return</a:t>
            </a:r>
            <a:r>
              <a:rPr lang="en-US" sz="2400" b="1" dirty="0">
                <a:highlight>
                  <a:srgbClr val="FFFF00"/>
                </a:highlight>
                <a:latin typeface="+mj-lt"/>
              </a:rPr>
              <a:t>”</a:t>
            </a:r>
            <a:r>
              <a:rPr lang="en-US" sz="2400" dirty="0">
                <a:latin typeface="+mj-lt"/>
              </a:rPr>
              <a:t> means a return furnished under sub-section (1) of section 39 on which self assessed tax has been paid in full </a:t>
            </a:r>
            <a:r>
              <a:rPr lang="en-US" sz="2400" b="1" dirty="0">
                <a:latin typeface="+mj-lt"/>
              </a:rPr>
              <a:t>[Section 2(117)]</a:t>
            </a:r>
            <a:endParaRPr lang="en-IN" sz="2400" b="1" dirty="0">
              <a:latin typeface="+mj-lt"/>
            </a:endParaRPr>
          </a:p>
        </p:txBody>
      </p:sp>
    </p:spTree>
    <p:extLst>
      <p:ext uri="{BB962C8B-B14F-4D97-AF65-F5344CB8AC3E}">
        <p14:creationId xmlns:p14="http://schemas.microsoft.com/office/powerpoint/2010/main" val="329437839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AC86D3-8FD1-4F47-A319-7D0542E48B2F}"/>
              </a:ext>
            </a:extLst>
          </p:cNvPr>
          <p:cNvSpPr>
            <a:spLocks noGrp="1"/>
          </p:cNvSpPr>
          <p:nvPr>
            <p:ph type="title"/>
          </p:nvPr>
        </p:nvSpPr>
        <p:spPr>
          <a:xfrm>
            <a:off x="1097280" y="1080655"/>
            <a:ext cx="10058400" cy="813723"/>
          </a:xfrm>
        </p:spPr>
        <p:txBody>
          <a:bodyPr vert="horz" lIns="91440" tIns="45720" rIns="91440" bIns="45720" rtlCol="0">
            <a:normAutofit/>
          </a:bodyPr>
          <a:lstStyle/>
          <a:p>
            <a:pPr algn="ctr"/>
            <a:r>
              <a:rPr lang="en-US" b="1" u="sng" dirty="0"/>
              <a:t>OUTPUT TAX</a:t>
            </a:r>
          </a:p>
        </p:txBody>
      </p:sp>
      <p:sp>
        <p:nvSpPr>
          <p:cNvPr id="5" name="Content Placeholder 4">
            <a:extLst>
              <a:ext uri="{FF2B5EF4-FFF2-40B4-BE49-F238E27FC236}">
                <a16:creationId xmlns:a16="http://schemas.microsoft.com/office/drawing/2014/main" id="{34A6104B-8C7A-4E47-BBE5-1E27E0897BF6}"/>
              </a:ext>
            </a:extLst>
          </p:cNvPr>
          <p:cNvSpPr>
            <a:spLocks noGrp="1"/>
          </p:cNvSpPr>
          <p:nvPr>
            <p:ph idx="1"/>
          </p:nvPr>
        </p:nvSpPr>
        <p:spPr>
          <a:xfrm>
            <a:off x="601287" y="2339571"/>
            <a:ext cx="10989425" cy="3682538"/>
          </a:xfrm>
        </p:spPr>
        <p:txBody>
          <a:bodyPr>
            <a:normAutofit/>
          </a:bodyPr>
          <a:lstStyle/>
          <a:p>
            <a:pPr marL="442913" indent="-442913">
              <a:lnSpc>
                <a:spcPct val="200000"/>
              </a:lnSpc>
              <a:buFont typeface="Wingdings" panose="05000000000000000000" pitchFamily="2" charset="2"/>
              <a:buChar char="v"/>
            </a:pPr>
            <a:r>
              <a:rPr lang="en-US" sz="2400" b="1" dirty="0">
                <a:highlight>
                  <a:srgbClr val="FFFF00"/>
                </a:highlight>
                <a:latin typeface="+mj-lt"/>
              </a:rPr>
              <a:t>“</a:t>
            </a:r>
            <a:r>
              <a:rPr lang="en-US" sz="2400" b="1" u="sng" dirty="0">
                <a:highlight>
                  <a:srgbClr val="FFFF00"/>
                </a:highlight>
                <a:latin typeface="+mj-lt"/>
              </a:rPr>
              <a:t>Output Tax</a:t>
            </a:r>
            <a:r>
              <a:rPr lang="en-US" sz="2400" b="1" dirty="0">
                <a:highlight>
                  <a:srgbClr val="FFFF00"/>
                </a:highlight>
                <a:latin typeface="+mj-lt"/>
              </a:rPr>
              <a:t>”</a:t>
            </a:r>
            <a:r>
              <a:rPr lang="en-US" sz="2400" dirty="0">
                <a:latin typeface="+mj-lt"/>
              </a:rPr>
              <a:t> in relation to a taxable person, means the tax chargeable under this Act on taxable supply of goods or services or both made by him or by his agent but excludes tax payable by him on reverse charge basis  </a:t>
            </a:r>
            <a:r>
              <a:rPr lang="en-US" sz="2400" b="1" dirty="0">
                <a:latin typeface="+mj-lt"/>
              </a:rPr>
              <a:t>[Section 2(82)]</a:t>
            </a:r>
            <a:endParaRPr lang="en-IN" sz="2400" b="1" dirty="0">
              <a:latin typeface="+mj-lt"/>
            </a:endParaRPr>
          </a:p>
        </p:txBody>
      </p:sp>
    </p:spTree>
    <p:extLst>
      <p:ext uri="{BB962C8B-B14F-4D97-AF65-F5344CB8AC3E}">
        <p14:creationId xmlns:p14="http://schemas.microsoft.com/office/powerpoint/2010/main" val="196440112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AC86D3-8FD1-4F47-A319-7D0542E48B2F}"/>
              </a:ext>
            </a:extLst>
          </p:cNvPr>
          <p:cNvSpPr>
            <a:spLocks noGrp="1"/>
          </p:cNvSpPr>
          <p:nvPr>
            <p:ph type="title"/>
          </p:nvPr>
        </p:nvSpPr>
        <p:spPr>
          <a:xfrm>
            <a:off x="1097280" y="1080655"/>
            <a:ext cx="10058400" cy="813723"/>
          </a:xfrm>
        </p:spPr>
        <p:txBody>
          <a:bodyPr vert="horz" lIns="91440" tIns="45720" rIns="91440" bIns="45720" rtlCol="0">
            <a:normAutofit/>
          </a:bodyPr>
          <a:lstStyle/>
          <a:p>
            <a:pPr algn="ctr"/>
            <a:r>
              <a:rPr lang="en-US" b="1" u="sng" dirty="0"/>
              <a:t>INPUT TAX</a:t>
            </a:r>
          </a:p>
        </p:txBody>
      </p:sp>
      <p:sp>
        <p:nvSpPr>
          <p:cNvPr id="5" name="Content Placeholder 4">
            <a:extLst>
              <a:ext uri="{FF2B5EF4-FFF2-40B4-BE49-F238E27FC236}">
                <a16:creationId xmlns:a16="http://schemas.microsoft.com/office/drawing/2014/main" id="{34A6104B-8C7A-4E47-BBE5-1E27E0897BF6}"/>
              </a:ext>
            </a:extLst>
          </p:cNvPr>
          <p:cNvSpPr>
            <a:spLocks noGrp="1"/>
          </p:cNvSpPr>
          <p:nvPr>
            <p:ph idx="1"/>
          </p:nvPr>
        </p:nvSpPr>
        <p:spPr>
          <a:xfrm>
            <a:off x="267855" y="1894378"/>
            <a:ext cx="11665527" cy="4404822"/>
          </a:xfrm>
        </p:spPr>
        <p:txBody>
          <a:bodyPr>
            <a:normAutofit/>
          </a:bodyPr>
          <a:lstStyle/>
          <a:p>
            <a:pPr marL="442913" indent="-442913">
              <a:lnSpc>
                <a:spcPct val="150000"/>
              </a:lnSpc>
              <a:buFont typeface="Wingdings" panose="05000000000000000000" pitchFamily="2" charset="2"/>
              <a:buChar char="v"/>
            </a:pPr>
            <a:r>
              <a:rPr lang="en-US" sz="2400" b="1" dirty="0">
                <a:highlight>
                  <a:srgbClr val="FFFF00"/>
                </a:highlight>
                <a:latin typeface="+mj-lt"/>
              </a:rPr>
              <a:t>“</a:t>
            </a:r>
            <a:r>
              <a:rPr lang="en-US" sz="2400" b="1" u="sng" dirty="0">
                <a:highlight>
                  <a:srgbClr val="FFFF00"/>
                </a:highlight>
                <a:latin typeface="+mj-lt"/>
              </a:rPr>
              <a:t>Input Tax</a:t>
            </a:r>
            <a:r>
              <a:rPr lang="en-US" sz="2400" b="1" dirty="0">
                <a:highlight>
                  <a:srgbClr val="FFFF00"/>
                </a:highlight>
                <a:latin typeface="+mj-lt"/>
              </a:rPr>
              <a:t>”</a:t>
            </a:r>
            <a:r>
              <a:rPr lang="en-US" sz="2400" dirty="0">
                <a:latin typeface="+mj-lt"/>
              </a:rPr>
              <a:t> in relation to a registered person, means the Central Tax, State Tax, Integrated Tax or Union Territory Tax charged on any supply of goods or services or both made to him.</a:t>
            </a:r>
          </a:p>
          <a:p>
            <a:pPr marL="442913" indent="-442913">
              <a:lnSpc>
                <a:spcPct val="150000"/>
              </a:lnSpc>
              <a:buFont typeface="Wingdings" panose="05000000000000000000" pitchFamily="2" charset="2"/>
              <a:buChar char="v"/>
            </a:pPr>
            <a:endParaRPr lang="en-US" sz="2400" dirty="0">
              <a:latin typeface="+mj-lt"/>
            </a:endParaRPr>
          </a:p>
          <a:p>
            <a:pPr marL="442913" indent="-442913">
              <a:lnSpc>
                <a:spcPct val="150000"/>
              </a:lnSpc>
              <a:buFont typeface="Wingdings" panose="05000000000000000000" pitchFamily="2" charset="2"/>
              <a:buChar char="v"/>
            </a:pPr>
            <a:r>
              <a:rPr lang="en-US" sz="2400" b="1" dirty="0">
                <a:highlight>
                  <a:srgbClr val="FFFF00"/>
                </a:highlight>
                <a:latin typeface="+mj-lt"/>
              </a:rPr>
              <a:t>“</a:t>
            </a:r>
            <a:r>
              <a:rPr lang="en-US" sz="2400" b="1" u="sng" dirty="0">
                <a:highlight>
                  <a:srgbClr val="FFFF00"/>
                </a:highlight>
                <a:latin typeface="+mj-lt"/>
              </a:rPr>
              <a:t>Input Tax Credit</a:t>
            </a:r>
            <a:r>
              <a:rPr lang="en-US" sz="2400" b="1" dirty="0">
                <a:highlight>
                  <a:srgbClr val="FFFF00"/>
                </a:highlight>
                <a:latin typeface="+mj-lt"/>
              </a:rPr>
              <a:t>”</a:t>
            </a:r>
            <a:r>
              <a:rPr lang="en-US" sz="2400" dirty="0">
                <a:latin typeface="+mj-lt"/>
              </a:rPr>
              <a:t> means the credit of Input Tax which can be claimed by the Taxable Person. </a:t>
            </a:r>
            <a:endParaRPr lang="en-US" sz="2400" b="1" dirty="0">
              <a:latin typeface="+mj-lt"/>
            </a:endParaRPr>
          </a:p>
          <a:p>
            <a:pPr marL="442913" indent="-442913">
              <a:lnSpc>
                <a:spcPct val="150000"/>
              </a:lnSpc>
              <a:buFont typeface="Wingdings" panose="05000000000000000000" pitchFamily="2" charset="2"/>
              <a:buChar char="v"/>
            </a:pPr>
            <a:endParaRPr lang="en-US" sz="2400" b="1" dirty="0">
              <a:latin typeface="+mj-lt"/>
            </a:endParaRPr>
          </a:p>
          <a:p>
            <a:pPr marL="442913" indent="-442913">
              <a:lnSpc>
                <a:spcPct val="150000"/>
              </a:lnSpc>
              <a:buFont typeface="Wingdings" panose="05000000000000000000" pitchFamily="2" charset="2"/>
              <a:buChar char="v"/>
            </a:pPr>
            <a:endParaRPr lang="en-IN" sz="2400" b="1" dirty="0">
              <a:latin typeface="+mj-lt"/>
            </a:endParaRPr>
          </a:p>
        </p:txBody>
      </p:sp>
    </p:spTree>
    <p:extLst>
      <p:ext uri="{BB962C8B-B14F-4D97-AF65-F5344CB8AC3E}">
        <p14:creationId xmlns:p14="http://schemas.microsoft.com/office/powerpoint/2010/main" val="193508717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a:extLst>
              <a:ext uri="{FF2B5EF4-FFF2-40B4-BE49-F238E27FC236}">
                <a16:creationId xmlns:a16="http://schemas.microsoft.com/office/drawing/2014/main" id="{34A6104B-8C7A-4E47-BBE5-1E27E0897BF6}"/>
              </a:ext>
            </a:extLst>
          </p:cNvPr>
          <p:cNvSpPr>
            <a:spLocks noGrp="1"/>
          </p:cNvSpPr>
          <p:nvPr>
            <p:ph idx="4294967295"/>
          </p:nvPr>
        </p:nvSpPr>
        <p:spPr>
          <a:xfrm>
            <a:off x="277092" y="1071418"/>
            <a:ext cx="11637815" cy="5218546"/>
          </a:xfrm>
        </p:spPr>
        <p:txBody>
          <a:bodyPr>
            <a:normAutofit/>
          </a:bodyPr>
          <a:lstStyle/>
          <a:p>
            <a:pPr>
              <a:lnSpc>
                <a:spcPct val="300000"/>
              </a:lnSpc>
              <a:buFont typeface="Wingdings" panose="05000000000000000000" pitchFamily="2" charset="2"/>
              <a:buChar char="v"/>
            </a:pPr>
            <a:r>
              <a:rPr lang="en-US" sz="2200" dirty="0">
                <a:latin typeface="+mj-lt"/>
              </a:rPr>
              <a:t> </a:t>
            </a:r>
            <a:r>
              <a:rPr lang="en-US" sz="2200" b="1" u="sng" dirty="0">
                <a:highlight>
                  <a:srgbClr val="FFFF00"/>
                </a:highlight>
                <a:latin typeface="+mj-lt"/>
              </a:rPr>
              <a:t>Electronic Liability Ledger</a:t>
            </a:r>
            <a:r>
              <a:rPr lang="en-US" sz="2200" dirty="0">
                <a:latin typeface="+mj-lt"/>
              </a:rPr>
              <a:t> shall be maintained in Form </a:t>
            </a:r>
            <a:r>
              <a:rPr lang="en-US" sz="2200" b="1" u="sng" dirty="0">
                <a:latin typeface="+mj-lt"/>
              </a:rPr>
              <a:t>GST PMT-01</a:t>
            </a:r>
            <a:r>
              <a:rPr lang="en-US" sz="2200" dirty="0">
                <a:latin typeface="+mj-lt"/>
              </a:rPr>
              <a:t>. </a:t>
            </a:r>
          </a:p>
          <a:p>
            <a:pPr>
              <a:lnSpc>
                <a:spcPct val="300000"/>
              </a:lnSpc>
              <a:buFont typeface="Wingdings" panose="05000000000000000000" pitchFamily="2" charset="2"/>
              <a:buChar char="v"/>
            </a:pPr>
            <a:r>
              <a:rPr lang="en-US" sz="2200" dirty="0">
                <a:latin typeface="+mj-lt"/>
              </a:rPr>
              <a:t> This ledger will reflect the </a:t>
            </a:r>
            <a:r>
              <a:rPr lang="en-US" sz="2200" b="1" u="sng" dirty="0">
                <a:latin typeface="+mj-lt"/>
              </a:rPr>
              <a:t>Total tax liability</a:t>
            </a:r>
            <a:r>
              <a:rPr lang="en-US" sz="2200" dirty="0">
                <a:latin typeface="+mj-lt"/>
              </a:rPr>
              <a:t> of a taxpayer.</a:t>
            </a:r>
          </a:p>
          <a:p>
            <a:pPr>
              <a:lnSpc>
                <a:spcPct val="300000"/>
              </a:lnSpc>
              <a:buFont typeface="Wingdings" panose="05000000000000000000" pitchFamily="2" charset="2"/>
              <a:buChar char="v"/>
            </a:pPr>
            <a:r>
              <a:rPr lang="en-US" sz="2200" dirty="0">
                <a:latin typeface="+mj-lt"/>
              </a:rPr>
              <a:t>Amounts payable for tax, interests, penalty, fees, etc. are debited in this ledger.</a:t>
            </a:r>
          </a:p>
          <a:p>
            <a:pPr>
              <a:lnSpc>
                <a:spcPct val="300000"/>
              </a:lnSpc>
              <a:buFont typeface="Wingdings" panose="05000000000000000000" pitchFamily="2" charset="2"/>
              <a:buChar char="v"/>
            </a:pPr>
            <a:r>
              <a:rPr lang="en-US" sz="2200" dirty="0">
                <a:latin typeface="+mj-lt"/>
              </a:rPr>
              <a:t> Dues relating to the previous year are paid before the current year.</a:t>
            </a:r>
          </a:p>
          <a:p>
            <a:pPr marL="0" indent="0">
              <a:lnSpc>
                <a:spcPct val="300000"/>
              </a:lnSpc>
              <a:buNone/>
            </a:pPr>
            <a:endParaRPr lang="en-US" sz="2200" dirty="0">
              <a:latin typeface="+mj-lt"/>
            </a:endParaRPr>
          </a:p>
        </p:txBody>
      </p:sp>
      <p:sp>
        <p:nvSpPr>
          <p:cNvPr id="4" name="Title 1">
            <a:extLst>
              <a:ext uri="{FF2B5EF4-FFF2-40B4-BE49-F238E27FC236}">
                <a16:creationId xmlns:a16="http://schemas.microsoft.com/office/drawing/2014/main" id="{F8B5B730-99F5-48CD-9CA1-E95570D60DA1}"/>
              </a:ext>
            </a:extLst>
          </p:cNvPr>
          <p:cNvSpPr txBox="1">
            <a:spLocks/>
          </p:cNvSpPr>
          <p:nvPr/>
        </p:nvSpPr>
        <p:spPr>
          <a:xfrm>
            <a:off x="0" y="74167"/>
            <a:ext cx="12192000" cy="997251"/>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700" i="0" kern="1200" spc="-50" baseline="0">
                <a:solidFill>
                  <a:schemeClr val="tx1">
                    <a:lumMod val="75000"/>
                    <a:lumOff val="25000"/>
                  </a:schemeClr>
                </a:solidFill>
                <a:latin typeface="+mj-lt"/>
                <a:ea typeface="+mj-ea"/>
                <a:cs typeface="+mj-cs"/>
              </a:defRPr>
            </a:lvl1pPr>
          </a:lstStyle>
          <a:p>
            <a:pPr algn="ctr"/>
            <a:r>
              <a:rPr lang="en-US" b="1" u="sng" dirty="0"/>
              <a:t>ELECTRONIC LIABILITY LEDGER</a:t>
            </a:r>
          </a:p>
        </p:txBody>
      </p:sp>
    </p:spTree>
    <p:extLst>
      <p:ext uri="{BB962C8B-B14F-4D97-AF65-F5344CB8AC3E}">
        <p14:creationId xmlns:p14="http://schemas.microsoft.com/office/powerpoint/2010/main" val="254984415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a:extLst>
              <a:ext uri="{FF2B5EF4-FFF2-40B4-BE49-F238E27FC236}">
                <a16:creationId xmlns:a16="http://schemas.microsoft.com/office/drawing/2014/main" id="{34A6104B-8C7A-4E47-BBE5-1E27E0897BF6}"/>
              </a:ext>
            </a:extLst>
          </p:cNvPr>
          <p:cNvSpPr>
            <a:spLocks noGrp="1"/>
          </p:cNvSpPr>
          <p:nvPr>
            <p:ph idx="4294967295"/>
          </p:nvPr>
        </p:nvSpPr>
        <p:spPr>
          <a:xfrm>
            <a:off x="143164" y="1071418"/>
            <a:ext cx="11905672" cy="5218546"/>
          </a:xfrm>
        </p:spPr>
        <p:txBody>
          <a:bodyPr>
            <a:normAutofit/>
          </a:bodyPr>
          <a:lstStyle/>
          <a:p>
            <a:pPr>
              <a:lnSpc>
                <a:spcPct val="300000"/>
              </a:lnSpc>
              <a:buFont typeface="Wingdings" panose="05000000000000000000" pitchFamily="2" charset="2"/>
              <a:buChar char="v"/>
            </a:pPr>
            <a:r>
              <a:rPr lang="en-US" sz="2200" dirty="0">
                <a:latin typeface="+mj-lt"/>
              </a:rPr>
              <a:t> </a:t>
            </a:r>
            <a:r>
              <a:rPr lang="en-US" sz="2200" b="1" u="sng" dirty="0">
                <a:highlight>
                  <a:srgbClr val="FFFF00"/>
                </a:highlight>
                <a:latin typeface="+mj-lt"/>
              </a:rPr>
              <a:t>Electronic Credit Ledger</a:t>
            </a:r>
            <a:r>
              <a:rPr lang="en-US" sz="2200" dirty="0">
                <a:latin typeface="+mj-lt"/>
              </a:rPr>
              <a:t> shall be maintained in Form </a:t>
            </a:r>
            <a:r>
              <a:rPr lang="en-US" sz="2200" b="1" u="sng" dirty="0">
                <a:latin typeface="+mj-lt"/>
              </a:rPr>
              <a:t>GST PMT-02</a:t>
            </a:r>
            <a:r>
              <a:rPr lang="en-US" sz="2200" dirty="0">
                <a:latin typeface="+mj-lt"/>
              </a:rPr>
              <a:t>.</a:t>
            </a:r>
          </a:p>
          <a:p>
            <a:pPr>
              <a:lnSpc>
                <a:spcPct val="300000"/>
              </a:lnSpc>
              <a:buFont typeface="Wingdings" panose="05000000000000000000" pitchFamily="2" charset="2"/>
              <a:buChar char="v"/>
            </a:pPr>
            <a:r>
              <a:rPr lang="en-US" sz="2200" dirty="0">
                <a:latin typeface="+mj-lt"/>
              </a:rPr>
              <a:t> The Credit available under this ledger is used only for payment of Tax.</a:t>
            </a:r>
          </a:p>
          <a:p>
            <a:pPr>
              <a:lnSpc>
                <a:spcPct val="300000"/>
              </a:lnSpc>
              <a:buFont typeface="Wingdings" panose="05000000000000000000" pitchFamily="2" charset="2"/>
              <a:buChar char="v"/>
            </a:pPr>
            <a:r>
              <a:rPr lang="en-US" sz="2200" dirty="0">
                <a:latin typeface="+mj-lt"/>
              </a:rPr>
              <a:t> ITC cannot be used for nullifying any tax under </a:t>
            </a:r>
            <a:r>
              <a:rPr lang="en-US" sz="2200" u="sng" dirty="0">
                <a:latin typeface="+mj-lt"/>
              </a:rPr>
              <a:t>Reverse Charge Mechanism (RCM)</a:t>
            </a:r>
          </a:p>
          <a:p>
            <a:pPr>
              <a:lnSpc>
                <a:spcPct val="300000"/>
              </a:lnSpc>
              <a:buFont typeface="Wingdings" panose="05000000000000000000" pitchFamily="2" charset="2"/>
              <a:buChar char="v"/>
            </a:pPr>
            <a:r>
              <a:rPr lang="en-US" sz="2200" dirty="0">
                <a:latin typeface="+mj-lt"/>
              </a:rPr>
              <a:t> The rules relating to ITC need to be followed.</a:t>
            </a:r>
          </a:p>
        </p:txBody>
      </p:sp>
      <p:sp>
        <p:nvSpPr>
          <p:cNvPr id="4" name="Title 1">
            <a:extLst>
              <a:ext uri="{FF2B5EF4-FFF2-40B4-BE49-F238E27FC236}">
                <a16:creationId xmlns:a16="http://schemas.microsoft.com/office/drawing/2014/main" id="{F8B5B730-99F5-48CD-9CA1-E95570D60DA1}"/>
              </a:ext>
            </a:extLst>
          </p:cNvPr>
          <p:cNvSpPr txBox="1">
            <a:spLocks/>
          </p:cNvSpPr>
          <p:nvPr/>
        </p:nvSpPr>
        <p:spPr>
          <a:xfrm>
            <a:off x="0" y="74167"/>
            <a:ext cx="12192000" cy="997251"/>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700" i="0" kern="1200" spc="-50" baseline="0">
                <a:solidFill>
                  <a:schemeClr val="tx1">
                    <a:lumMod val="75000"/>
                    <a:lumOff val="25000"/>
                  </a:schemeClr>
                </a:solidFill>
                <a:latin typeface="+mj-lt"/>
                <a:ea typeface="+mj-ea"/>
                <a:cs typeface="+mj-cs"/>
              </a:defRPr>
            </a:lvl1pPr>
          </a:lstStyle>
          <a:p>
            <a:pPr algn="ctr"/>
            <a:r>
              <a:rPr lang="en-US" b="1" u="sng" dirty="0"/>
              <a:t>ELECTRONIC CREDIT LEDGER</a:t>
            </a:r>
          </a:p>
        </p:txBody>
      </p:sp>
    </p:spTree>
    <p:extLst>
      <p:ext uri="{BB962C8B-B14F-4D97-AF65-F5344CB8AC3E}">
        <p14:creationId xmlns:p14="http://schemas.microsoft.com/office/powerpoint/2010/main" val="42513202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 name="Content Placeholder 4">
            <a:extLst>
              <a:ext uri="{FF2B5EF4-FFF2-40B4-BE49-F238E27FC236}">
                <a16:creationId xmlns:a16="http://schemas.microsoft.com/office/drawing/2014/main" id="{34A6104B-8C7A-4E47-BBE5-1E27E0897BF6}"/>
              </a:ext>
            </a:extLst>
          </p:cNvPr>
          <p:cNvSpPr>
            <a:spLocks noGrp="1"/>
          </p:cNvSpPr>
          <p:nvPr>
            <p:ph idx="4294967295"/>
          </p:nvPr>
        </p:nvSpPr>
        <p:spPr>
          <a:xfrm>
            <a:off x="115455" y="1219200"/>
            <a:ext cx="11961090" cy="5218546"/>
          </a:xfrm>
        </p:spPr>
        <p:txBody>
          <a:bodyPr>
            <a:normAutofit/>
          </a:bodyPr>
          <a:lstStyle/>
          <a:p>
            <a:pPr>
              <a:lnSpc>
                <a:spcPct val="250000"/>
              </a:lnSpc>
              <a:buFont typeface="Wingdings" panose="05000000000000000000" pitchFamily="2" charset="2"/>
              <a:buChar char="v"/>
            </a:pPr>
            <a:r>
              <a:rPr lang="en-US" sz="2200" dirty="0">
                <a:latin typeface="+mj-lt"/>
              </a:rPr>
              <a:t> </a:t>
            </a:r>
            <a:r>
              <a:rPr lang="en-US" sz="2200" u="sng" dirty="0">
                <a:highlight>
                  <a:srgbClr val="FFFF00"/>
                </a:highlight>
                <a:latin typeface="+mj-lt"/>
              </a:rPr>
              <a:t>Electronic Cash Ledger</a:t>
            </a:r>
            <a:r>
              <a:rPr lang="en-US" sz="2200" dirty="0">
                <a:latin typeface="+mj-lt"/>
              </a:rPr>
              <a:t> contains a summary of all deposits/payments by a taxpayer.</a:t>
            </a:r>
          </a:p>
          <a:p>
            <a:pPr>
              <a:lnSpc>
                <a:spcPct val="250000"/>
              </a:lnSpc>
              <a:buFont typeface="Wingdings" panose="05000000000000000000" pitchFamily="2" charset="2"/>
              <a:buChar char="v"/>
            </a:pPr>
            <a:r>
              <a:rPr lang="en-US" sz="2200" dirty="0">
                <a:latin typeface="+mj-lt"/>
              </a:rPr>
              <a:t> A person liable has to maintain the electronic cash ledger on the GST portal.</a:t>
            </a:r>
          </a:p>
          <a:p>
            <a:pPr marL="360363" indent="-360363">
              <a:lnSpc>
                <a:spcPct val="200000"/>
              </a:lnSpc>
              <a:buFont typeface="Wingdings" panose="05000000000000000000" pitchFamily="2" charset="2"/>
              <a:buChar char="v"/>
            </a:pPr>
            <a:r>
              <a:rPr lang="en-US" sz="2200" dirty="0">
                <a:latin typeface="+mj-lt"/>
              </a:rPr>
              <a:t>Payments in the Cash Ledger can be done through Internet Banking, Credit / Debit Cards, NEFT / RTGS or Over the Counter (OTC)</a:t>
            </a:r>
          </a:p>
          <a:p>
            <a:pPr>
              <a:lnSpc>
                <a:spcPct val="250000"/>
              </a:lnSpc>
              <a:buFont typeface="Wingdings" panose="05000000000000000000" pitchFamily="2" charset="2"/>
              <a:buChar char="v"/>
            </a:pPr>
            <a:r>
              <a:rPr lang="en-US" sz="2200" dirty="0">
                <a:latin typeface="+mj-lt"/>
              </a:rPr>
              <a:t> OTC payment however has a limit of </a:t>
            </a:r>
            <a:r>
              <a:rPr lang="en-US" sz="2200" b="1" u="sng" dirty="0">
                <a:latin typeface="+mj-lt"/>
              </a:rPr>
              <a:t>Rs. 10,000/-</a:t>
            </a:r>
            <a:r>
              <a:rPr lang="en-US" sz="2200" dirty="0">
                <a:latin typeface="+mj-lt"/>
              </a:rPr>
              <a:t> per transaction or challan.</a:t>
            </a:r>
          </a:p>
        </p:txBody>
      </p:sp>
      <p:sp>
        <p:nvSpPr>
          <p:cNvPr id="4" name="Title 1">
            <a:extLst>
              <a:ext uri="{FF2B5EF4-FFF2-40B4-BE49-F238E27FC236}">
                <a16:creationId xmlns:a16="http://schemas.microsoft.com/office/drawing/2014/main" id="{F8B5B730-99F5-48CD-9CA1-E95570D60DA1}"/>
              </a:ext>
            </a:extLst>
          </p:cNvPr>
          <p:cNvSpPr txBox="1">
            <a:spLocks/>
          </p:cNvSpPr>
          <p:nvPr/>
        </p:nvSpPr>
        <p:spPr>
          <a:xfrm>
            <a:off x="1066800" y="74167"/>
            <a:ext cx="10058400" cy="997251"/>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700" i="0" kern="1200" spc="-50" baseline="0">
                <a:solidFill>
                  <a:schemeClr val="tx1">
                    <a:lumMod val="75000"/>
                    <a:lumOff val="25000"/>
                  </a:schemeClr>
                </a:solidFill>
                <a:latin typeface="+mj-lt"/>
                <a:ea typeface="+mj-ea"/>
                <a:cs typeface="+mj-cs"/>
              </a:defRPr>
            </a:lvl1pPr>
          </a:lstStyle>
          <a:p>
            <a:pPr algn="ctr"/>
            <a:r>
              <a:rPr lang="en-US" b="1" u="sng" dirty="0"/>
              <a:t>ELECTRONIC CASH LEDGER</a:t>
            </a:r>
          </a:p>
        </p:txBody>
      </p:sp>
    </p:spTree>
    <p:extLst>
      <p:ext uri="{BB962C8B-B14F-4D97-AF65-F5344CB8AC3E}">
        <p14:creationId xmlns:p14="http://schemas.microsoft.com/office/powerpoint/2010/main" val="252239398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a:extLst>
              <a:ext uri="{FF2B5EF4-FFF2-40B4-BE49-F238E27FC236}">
                <a16:creationId xmlns:a16="http://schemas.microsoft.com/office/drawing/2014/main" id="{34A6104B-8C7A-4E47-BBE5-1E27E0897BF6}"/>
              </a:ext>
            </a:extLst>
          </p:cNvPr>
          <p:cNvSpPr>
            <a:spLocks noGrp="1"/>
          </p:cNvSpPr>
          <p:nvPr>
            <p:ph idx="4294967295"/>
          </p:nvPr>
        </p:nvSpPr>
        <p:spPr>
          <a:xfrm>
            <a:off x="362527" y="1173018"/>
            <a:ext cx="11466945" cy="4719782"/>
          </a:xfrm>
        </p:spPr>
        <p:txBody>
          <a:bodyPr>
            <a:normAutofit/>
          </a:bodyPr>
          <a:lstStyle/>
          <a:p>
            <a:pPr marL="360363" indent="-360363">
              <a:lnSpc>
                <a:spcPct val="300000"/>
              </a:lnSpc>
              <a:buFont typeface="Wingdings" panose="05000000000000000000" pitchFamily="2" charset="2"/>
              <a:buChar char="v"/>
              <a:tabLst>
                <a:tab pos="360363" algn="l"/>
              </a:tabLst>
            </a:pPr>
            <a:r>
              <a:rPr lang="en-US" sz="2200" b="1" u="sng" dirty="0">
                <a:latin typeface="+mj-lt"/>
              </a:rPr>
              <a:t>GST PMT-05</a:t>
            </a:r>
            <a:r>
              <a:rPr lang="en-US" sz="2200" dirty="0">
                <a:latin typeface="+mj-lt"/>
              </a:rPr>
              <a:t> – Basic form for maintaining the Electronic Cash Ledger</a:t>
            </a:r>
          </a:p>
          <a:p>
            <a:pPr marL="360363" indent="-360363">
              <a:lnSpc>
                <a:spcPct val="300000"/>
              </a:lnSpc>
              <a:buFont typeface="Wingdings" panose="05000000000000000000" pitchFamily="2" charset="2"/>
              <a:buChar char="v"/>
              <a:tabLst>
                <a:tab pos="360363" algn="l"/>
              </a:tabLst>
            </a:pPr>
            <a:r>
              <a:rPr lang="en-US" sz="2200" b="1" u="sng" dirty="0">
                <a:latin typeface="+mj-lt"/>
              </a:rPr>
              <a:t>GST PMT-06</a:t>
            </a:r>
            <a:r>
              <a:rPr lang="en-US" sz="2200" b="1" dirty="0">
                <a:latin typeface="+mj-lt"/>
              </a:rPr>
              <a:t> </a:t>
            </a:r>
            <a:r>
              <a:rPr lang="en-US" sz="2200" dirty="0">
                <a:latin typeface="+mj-lt"/>
              </a:rPr>
              <a:t>– Form for generation of Challan</a:t>
            </a:r>
          </a:p>
          <a:p>
            <a:pPr marL="360363" indent="-360363">
              <a:lnSpc>
                <a:spcPct val="300000"/>
              </a:lnSpc>
              <a:buFont typeface="Wingdings" panose="05000000000000000000" pitchFamily="2" charset="2"/>
              <a:buChar char="v"/>
              <a:tabLst>
                <a:tab pos="360363" algn="l"/>
              </a:tabLst>
            </a:pPr>
            <a:r>
              <a:rPr lang="en-US" sz="2200" b="1" u="sng" dirty="0">
                <a:latin typeface="+mj-lt"/>
              </a:rPr>
              <a:t>GST PMT-07</a:t>
            </a:r>
            <a:r>
              <a:rPr lang="en-US" sz="2200" dirty="0">
                <a:latin typeface="+mj-lt"/>
              </a:rPr>
              <a:t> – Form to communicate when the CIN is not generated.</a:t>
            </a:r>
          </a:p>
          <a:p>
            <a:pPr marL="360363" indent="-360363">
              <a:lnSpc>
                <a:spcPct val="300000"/>
              </a:lnSpc>
              <a:buFont typeface="Wingdings" panose="05000000000000000000" pitchFamily="2" charset="2"/>
              <a:buChar char="v"/>
              <a:tabLst>
                <a:tab pos="360363" algn="l"/>
              </a:tabLst>
            </a:pPr>
            <a:r>
              <a:rPr lang="en-US" sz="2200" b="1" u="sng" dirty="0">
                <a:latin typeface="+mj-lt"/>
              </a:rPr>
              <a:t>GST PMT-04</a:t>
            </a:r>
            <a:r>
              <a:rPr lang="en-US" sz="2200" b="1" dirty="0">
                <a:latin typeface="+mj-lt"/>
              </a:rPr>
              <a:t> </a:t>
            </a:r>
            <a:r>
              <a:rPr lang="en-US" sz="2200" dirty="0">
                <a:latin typeface="+mj-lt"/>
              </a:rPr>
              <a:t>– Communicate any discrepancy in the Electronic Cash Ledger</a:t>
            </a:r>
          </a:p>
        </p:txBody>
      </p:sp>
      <p:sp>
        <p:nvSpPr>
          <p:cNvPr id="4" name="Title 1">
            <a:extLst>
              <a:ext uri="{FF2B5EF4-FFF2-40B4-BE49-F238E27FC236}">
                <a16:creationId xmlns:a16="http://schemas.microsoft.com/office/drawing/2014/main" id="{F8B5B730-99F5-48CD-9CA1-E95570D60DA1}"/>
              </a:ext>
            </a:extLst>
          </p:cNvPr>
          <p:cNvSpPr txBox="1">
            <a:spLocks/>
          </p:cNvSpPr>
          <p:nvPr/>
        </p:nvSpPr>
        <p:spPr>
          <a:xfrm>
            <a:off x="0" y="74167"/>
            <a:ext cx="12192000" cy="997251"/>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700" i="0" kern="1200" spc="-50" baseline="0">
                <a:solidFill>
                  <a:schemeClr val="tx1">
                    <a:lumMod val="75000"/>
                    <a:lumOff val="25000"/>
                  </a:schemeClr>
                </a:solidFill>
                <a:latin typeface="+mj-lt"/>
                <a:ea typeface="+mj-ea"/>
                <a:cs typeface="+mj-cs"/>
              </a:defRPr>
            </a:lvl1pPr>
          </a:lstStyle>
          <a:p>
            <a:pPr algn="ctr"/>
            <a:r>
              <a:rPr lang="en-US" sz="4000" b="1" u="sng" dirty="0"/>
              <a:t>FORMS FOR ELECTRONIC CASH LEDGER</a:t>
            </a:r>
          </a:p>
        </p:txBody>
      </p:sp>
    </p:spTree>
    <p:extLst>
      <p:ext uri="{BB962C8B-B14F-4D97-AF65-F5344CB8AC3E}">
        <p14:creationId xmlns:p14="http://schemas.microsoft.com/office/powerpoint/2010/main" val="68415240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 name="Content Placeholder 4">
            <a:extLst>
              <a:ext uri="{FF2B5EF4-FFF2-40B4-BE49-F238E27FC236}">
                <a16:creationId xmlns:a16="http://schemas.microsoft.com/office/drawing/2014/main" id="{34A6104B-8C7A-4E47-BBE5-1E27E0897BF6}"/>
              </a:ext>
            </a:extLst>
          </p:cNvPr>
          <p:cNvSpPr>
            <a:spLocks noGrp="1"/>
          </p:cNvSpPr>
          <p:nvPr>
            <p:ph idx="4294967295"/>
          </p:nvPr>
        </p:nvSpPr>
        <p:spPr>
          <a:xfrm>
            <a:off x="115455" y="1191491"/>
            <a:ext cx="11961090" cy="4719782"/>
          </a:xfrm>
        </p:spPr>
        <p:txBody>
          <a:bodyPr>
            <a:normAutofit/>
          </a:bodyPr>
          <a:lstStyle/>
          <a:p>
            <a:pPr marL="360363" indent="-360363">
              <a:lnSpc>
                <a:spcPct val="150000"/>
              </a:lnSpc>
              <a:buFont typeface="Wingdings" panose="05000000000000000000" pitchFamily="2" charset="2"/>
              <a:buChar char="v"/>
              <a:tabLst>
                <a:tab pos="360363" algn="l"/>
              </a:tabLst>
            </a:pPr>
            <a:r>
              <a:rPr lang="en-US" sz="2200" b="1" u="sng" dirty="0">
                <a:latin typeface="+mj-lt"/>
              </a:rPr>
              <a:t>CPIN</a:t>
            </a:r>
            <a:r>
              <a:rPr lang="en-US" sz="2200" dirty="0">
                <a:latin typeface="+mj-lt"/>
              </a:rPr>
              <a:t> – Common Portal Identification number. Created for every Challan successfully generated. </a:t>
            </a:r>
            <a:r>
              <a:rPr lang="en-US" sz="2200" b="1" u="sng" dirty="0">
                <a:highlight>
                  <a:srgbClr val="FFFF00"/>
                </a:highlight>
                <a:latin typeface="+mj-lt"/>
              </a:rPr>
              <a:t>14 digit</a:t>
            </a:r>
            <a:r>
              <a:rPr lang="en-US" sz="2200" b="1" dirty="0">
                <a:latin typeface="+mj-lt"/>
              </a:rPr>
              <a:t> </a:t>
            </a:r>
            <a:r>
              <a:rPr lang="en-US" sz="2200" dirty="0">
                <a:latin typeface="+mj-lt"/>
              </a:rPr>
              <a:t>unique number which remains valid for </a:t>
            </a:r>
            <a:r>
              <a:rPr lang="en-US" sz="2200" b="1" u="sng" dirty="0">
                <a:highlight>
                  <a:srgbClr val="FFFF00"/>
                </a:highlight>
                <a:latin typeface="+mj-lt"/>
              </a:rPr>
              <a:t>15 days</a:t>
            </a:r>
            <a:r>
              <a:rPr lang="en-US" sz="2200" dirty="0">
                <a:latin typeface="+mj-lt"/>
              </a:rPr>
              <a:t>.</a:t>
            </a:r>
          </a:p>
          <a:p>
            <a:pPr marL="360363" indent="-360363">
              <a:lnSpc>
                <a:spcPct val="150000"/>
              </a:lnSpc>
              <a:buFont typeface="Wingdings" panose="05000000000000000000" pitchFamily="2" charset="2"/>
              <a:buChar char="v"/>
            </a:pPr>
            <a:r>
              <a:rPr lang="en-US" sz="2200" b="1" u="sng" dirty="0">
                <a:latin typeface="+mj-lt"/>
              </a:rPr>
              <a:t>CIN</a:t>
            </a:r>
            <a:r>
              <a:rPr lang="en-US" sz="2200" dirty="0">
                <a:latin typeface="+mj-lt"/>
              </a:rPr>
              <a:t> – Challan Identification number. Generated by banks once payment is successful. It is a </a:t>
            </a:r>
            <a:r>
              <a:rPr lang="en-US" sz="2200" b="1" u="sng" dirty="0">
                <a:highlight>
                  <a:srgbClr val="FFFF00"/>
                </a:highlight>
                <a:latin typeface="+mj-lt"/>
              </a:rPr>
              <a:t>17 digit</a:t>
            </a:r>
            <a:r>
              <a:rPr lang="en-US" sz="2200" dirty="0">
                <a:latin typeface="+mj-lt"/>
              </a:rPr>
              <a:t> number (14 digit CPIN + 3 digit Bank Code)</a:t>
            </a:r>
          </a:p>
          <a:p>
            <a:pPr marL="360363" indent="-360363">
              <a:lnSpc>
                <a:spcPct val="150000"/>
              </a:lnSpc>
              <a:buFont typeface="Wingdings" panose="05000000000000000000" pitchFamily="2" charset="2"/>
              <a:buChar char="v"/>
            </a:pPr>
            <a:r>
              <a:rPr lang="en-US" sz="2200" b="1" u="sng" dirty="0">
                <a:latin typeface="+mj-lt"/>
              </a:rPr>
              <a:t>BRN</a:t>
            </a:r>
            <a:r>
              <a:rPr lang="en-US" sz="2200" b="1" dirty="0">
                <a:latin typeface="+mj-lt"/>
              </a:rPr>
              <a:t> </a:t>
            </a:r>
            <a:r>
              <a:rPr lang="en-US" sz="2200" dirty="0">
                <a:latin typeface="+mj-lt"/>
              </a:rPr>
              <a:t>– Bank Reference Number. Transaction number given by the bank for a payment against challan.</a:t>
            </a:r>
          </a:p>
          <a:p>
            <a:pPr marL="360363" indent="-360363">
              <a:lnSpc>
                <a:spcPct val="150000"/>
              </a:lnSpc>
              <a:buFont typeface="Wingdings" panose="05000000000000000000" pitchFamily="2" charset="2"/>
              <a:buChar char="v"/>
            </a:pPr>
            <a:r>
              <a:rPr lang="en-US" sz="2200" b="1" u="sng" dirty="0">
                <a:latin typeface="+mj-lt"/>
              </a:rPr>
              <a:t>E-FPB</a:t>
            </a:r>
            <a:r>
              <a:rPr lang="en-US" sz="2200" dirty="0">
                <a:latin typeface="+mj-lt"/>
              </a:rPr>
              <a:t> – Electronic Focal Point Branch. These are branches of authorised banks which are authorised to collect payment of GST.</a:t>
            </a:r>
          </a:p>
        </p:txBody>
      </p:sp>
      <p:sp>
        <p:nvSpPr>
          <p:cNvPr id="4" name="Title 1">
            <a:extLst>
              <a:ext uri="{FF2B5EF4-FFF2-40B4-BE49-F238E27FC236}">
                <a16:creationId xmlns:a16="http://schemas.microsoft.com/office/drawing/2014/main" id="{F8B5B730-99F5-48CD-9CA1-E95570D60DA1}"/>
              </a:ext>
            </a:extLst>
          </p:cNvPr>
          <p:cNvSpPr txBox="1">
            <a:spLocks/>
          </p:cNvSpPr>
          <p:nvPr/>
        </p:nvSpPr>
        <p:spPr>
          <a:xfrm>
            <a:off x="1066800" y="74167"/>
            <a:ext cx="10058400" cy="997251"/>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700" i="0" kern="1200" spc="-50" baseline="0">
                <a:solidFill>
                  <a:schemeClr val="tx1">
                    <a:lumMod val="75000"/>
                    <a:lumOff val="25000"/>
                  </a:schemeClr>
                </a:solidFill>
                <a:latin typeface="+mj-lt"/>
                <a:ea typeface="+mj-ea"/>
                <a:cs typeface="+mj-cs"/>
              </a:defRPr>
            </a:lvl1pPr>
          </a:lstStyle>
          <a:p>
            <a:pPr algn="ctr"/>
            <a:r>
              <a:rPr lang="en-US" b="1" u="sng" dirty="0"/>
              <a:t>CHALLANS</a:t>
            </a:r>
          </a:p>
        </p:txBody>
      </p:sp>
    </p:spTree>
    <p:extLst>
      <p:ext uri="{BB962C8B-B14F-4D97-AF65-F5344CB8AC3E}">
        <p14:creationId xmlns:p14="http://schemas.microsoft.com/office/powerpoint/2010/main" val="158616076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 name="Content Placeholder 4">
            <a:extLst>
              <a:ext uri="{FF2B5EF4-FFF2-40B4-BE49-F238E27FC236}">
                <a16:creationId xmlns:a16="http://schemas.microsoft.com/office/drawing/2014/main" id="{34A6104B-8C7A-4E47-BBE5-1E27E0897BF6}"/>
              </a:ext>
            </a:extLst>
          </p:cNvPr>
          <p:cNvSpPr>
            <a:spLocks noGrp="1"/>
          </p:cNvSpPr>
          <p:nvPr>
            <p:ph idx="4294967295"/>
          </p:nvPr>
        </p:nvSpPr>
        <p:spPr>
          <a:xfrm>
            <a:off x="0" y="1413164"/>
            <a:ext cx="12011890" cy="4719782"/>
          </a:xfrm>
        </p:spPr>
        <p:txBody>
          <a:bodyPr>
            <a:normAutofit/>
          </a:bodyPr>
          <a:lstStyle/>
          <a:p>
            <a:pPr marL="268288" indent="-268288">
              <a:lnSpc>
                <a:spcPct val="300000"/>
              </a:lnSpc>
              <a:buFont typeface="Wingdings" panose="05000000000000000000" pitchFamily="2" charset="2"/>
              <a:buChar char="v"/>
              <a:tabLst>
                <a:tab pos="92075" algn="l"/>
              </a:tabLst>
            </a:pPr>
            <a:r>
              <a:rPr lang="en-US" sz="2300" dirty="0">
                <a:latin typeface="+mj-lt"/>
              </a:rPr>
              <a:t>Sec. 49A is inserted from </a:t>
            </a:r>
            <a:r>
              <a:rPr lang="en-US" sz="2300" b="1" u="sng" dirty="0">
                <a:latin typeface="+mj-lt"/>
              </a:rPr>
              <a:t>1</a:t>
            </a:r>
            <a:r>
              <a:rPr lang="en-US" sz="2300" b="1" u="sng" baseline="30000" dirty="0">
                <a:latin typeface="+mj-lt"/>
              </a:rPr>
              <a:t>st</a:t>
            </a:r>
            <a:r>
              <a:rPr lang="en-US" sz="2300" b="1" u="sng" dirty="0">
                <a:latin typeface="+mj-lt"/>
              </a:rPr>
              <a:t> February, 2019</a:t>
            </a:r>
            <a:r>
              <a:rPr lang="en-US" sz="2300" dirty="0">
                <a:latin typeface="+mj-lt"/>
              </a:rPr>
              <a:t> which talks about Order of Set-off</a:t>
            </a:r>
          </a:p>
          <a:p>
            <a:pPr marL="268288" indent="-268288">
              <a:lnSpc>
                <a:spcPct val="300000"/>
              </a:lnSpc>
              <a:buFont typeface="Wingdings" panose="05000000000000000000" pitchFamily="2" charset="2"/>
              <a:buChar char="v"/>
              <a:tabLst>
                <a:tab pos="360363" algn="l"/>
              </a:tabLst>
            </a:pPr>
            <a:r>
              <a:rPr lang="en-US" sz="2300" dirty="0">
                <a:latin typeface="+mj-lt"/>
              </a:rPr>
              <a:t>This section states that the </a:t>
            </a:r>
            <a:r>
              <a:rPr lang="en-US" sz="2300" b="1" u="sng" dirty="0">
                <a:highlight>
                  <a:srgbClr val="FFFF00"/>
                </a:highlight>
                <a:latin typeface="+mj-lt"/>
              </a:rPr>
              <a:t>ITC for IGST</a:t>
            </a:r>
            <a:r>
              <a:rPr lang="en-US" sz="2300" dirty="0">
                <a:latin typeface="+mj-lt"/>
              </a:rPr>
              <a:t> has to be utilized fully before other</a:t>
            </a:r>
          </a:p>
          <a:p>
            <a:pPr marL="268288" indent="-268288">
              <a:lnSpc>
                <a:spcPct val="300000"/>
              </a:lnSpc>
              <a:buFont typeface="Wingdings" panose="05000000000000000000" pitchFamily="2" charset="2"/>
              <a:buChar char="v"/>
              <a:tabLst>
                <a:tab pos="176213" algn="l"/>
              </a:tabLst>
            </a:pPr>
            <a:r>
              <a:rPr lang="en-US" sz="2300" dirty="0">
                <a:latin typeface="+mj-lt"/>
              </a:rPr>
              <a:t>The preferences (order) of the ITC remains unchanged which was under Sec. 49(5) </a:t>
            </a:r>
          </a:p>
        </p:txBody>
      </p:sp>
      <p:sp>
        <p:nvSpPr>
          <p:cNvPr id="4" name="Title 1">
            <a:extLst>
              <a:ext uri="{FF2B5EF4-FFF2-40B4-BE49-F238E27FC236}">
                <a16:creationId xmlns:a16="http://schemas.microsoft.com/office/drawing/2014/main" id="{F8B5B730-99F5-48CD-9CA1-E95570D60DA1}"/>
              </a:ext>
            </a:extLst>
          </p:cNvPr>
          <p:cNvSpPr txBox="1">
            <a:spLocks/>
          </p:cNvSpPr>
          <p:nvPr/>
        </p:nvSpPr>
        <p:spPr>
          <a:xfrm>
            <a:off x="1066800" y="74167"/>
            <a:ext cx="10058400" cy="997251"/>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700" i="0" kern="1200" spc="-50" baseline="0">
                <a:solidFill>
                  <a:schemeClr val="tx1">
                    <a:lumMod val="75000"/>
                    <a:lumOff val="25000"/>
                  </a:schemeClr>
                </a:solidFill>
                <a:latin typeface="+mj-lt"/>
                <a:ea typeface="+mj-ea"/>
                <a:cs typeface="+mj-cs"/>
              </a:defRPr>
            </a:lvl1pPr>
          </a:lstStyle>
          <a:p>
            <a:pPr algn="ctr"/>
            <a:r>
              <a:rPr lang="en-US" b="1" u="sng" dirty="0"/>
              <a:t>ORDER OF SET-OFF (Sec. 49A)</a:t>
            </a:r>
          </a:p>
        </p:txBody>
      </p:sp>
    </p:spTree>
    <p:extLst>
      <p:ext uri="{BB962C8B-B14F-4D97-AF65-F5344CB8AC3E}">
        <p14:creationId xmlns:p14="http://schemas.microsoft.com/office/powerpoint/2010/main" val="66767425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3" name="Rectangle 32">
            <a:extLst>
              <a:ext uri="{FF2B5EF4-FFF2-40B4-BE49-F238E27FC236}">
                <a16:creationId xmlns:a16="http://schemas.microsoft.com/office/drawing/2014/main" id="{2FDF0794-1B86-42B2-B8C7-F60123E638E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726" cy="68589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FFFFFF"/>
              </a:solidFill>
              <a:effectLst/>
              <a:uLnTx/>
              <a:uFillTx/>
              <a:latin typeface="Franklin Gothic Book" panose="020F0502020204030204"/>
              <a:ea typeface="+mn-ea"/>
              <a:cs typeface="+mn-cs"/>
            </a:endParaRPr>
          </a:p>
        </p:txBody>
      </p:sp>
      <p:pic>
        <p:nvPicPr>
          <p:cNvPr id="4" name="Picture 3" descr="A close up of a piece of paper with a pencil laying on top">
            <a:extLst>
              <a:ext uri="{FF2B5EF4-FFF2-40B4-BE49-F238E27FC236}">
                <a16:creationId xmlns:a16="http://schemas.microsoft.com/office/drawing/2014/main" id="{65810330-F0B5-43C9-BC34-094FFB5C0529}"/>
              </a:ext>
            </a:extLst>
          </p:cNvPr>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20" y="975"/>
            <a:ext cx="12191980" cy="6858000"/>
          </a:xfrm>
          <a:prstGeom prst="rect">
            <a:avLst/>
          </a:prstGeom>
        </p:spPr>
      </p:pic>
      <p:sp>
        <p:nvSpPr>
          <p:cNvPr id="35" name="Rectangle 34">
            <a:extLst>
              <a:ext uri="{FF2B5EF4-FFF2-40B4-BE49-F238E27FC236}">
                <a16:creationId xmlns:a16="http://schemas.microsoft.com/office/drawing/2014/main" id="{C5373426-E26E-431D-959C-5DB96C0B62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912607" y="1238442"/>
            <a:ext cx="3635926" cy="4355751"/>
          </a:xfrm>
          <a:prstGeom prst="rect">
            <a:avLst/>
          </a:prstGeom>
          <a:solidFill>
            <a:schemeClr val="bg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FFFFFF"/>
              </a:solidFill>
              <a:effectLst/>
              <a:uLnTx/>
              <a:uFillTx/>
              <a:latin typeface="Franklin Gothic Book" panose="020F0502020204030204"/>
              <a:ea typeface="+mn-ea"/>
              <a:cs typeface="+mn-cs"/>
            </a:endParaRPr>
          </a:p>
        </p:txBody>
      </p:sp>
      <p:sp>
        <p:nvSpPr>
          <p:cNvPr id="2" name="Title 1">
            <a:extLst>
              <a:ext uri="{FF2B5EF4-FFF2-40B4-BE49-F238E27FC236}">
                <a16:creationId xmlns:a16="http://schemas.microsoft.com/office/drawing/2014/main" id="{9AB2EA78-AEB3-469B-9025-3B17201A457B}"/>
              </a:ext>
            </a:extLst>
          </p:cNvPr>
          <p:cNvSpPr>
            <a:spLocks noGrp="1"/>
          </p:cNvSpPr>
          <p:nvPr>
            <p:ph type="ctrTitle"/>
          </p:nvPr>
        </p:nvSpPr>
        <p:spPr>
          <a:xfrm>
            <a:off x="7909334" y="1322017"/>
            <a:ext cx="3635926" cy="3139461"/>
          </a:xfrm>
        </p:spPr>
        <p:txBody>
          <a:bodyPr anchor="b">
            <a:normAutofit/>
          </a:bodyPr>
          <a:lstStyle/>
          <a:p>
            <a:pPr algn="ctr"/>
            <a:r>
              <a:rPr lang="en-US" sz="4400" b="1" u="sng" dirty="0">
                <a:solidFill>
                  <a:srgbClr val="FF0000"/>
                </a:solidFill>
              </a:rPr>
              <a:t>UNIT 1</a:t>
            </a:r>
            <a:br>
              <a:rPr lang="en-US" sz="4400" dirty="0">
                <a:solidFill>
                  <a:schemeClr val="tx1"/>
                </a:solidFill>
              </a:rPr>
            </a:br>
            <a:br>
              <a:rPr lang="en-US" sz="3200" dirty="0">
                <a:solidFill>
                  <a:schemeClr val="tx1"/>
                </a:solidFill>
              </a:rPr>
            </a:br>
            <a:r>
              <a:rPr lang="en-US" sz="4400" dirty="0">
                <a:solidFill>
                  <a:schemeClr val="tx1"/>
                </a:solidFill>
              </a:rPr>
              <a:t>Payment of Tax &amp; Refunds</a:t>
            </a:r>
          </a:p>
        </p:txBody>
      </p:sp>
      <p:cxnSp>
        <p:nvCxnSpPr>
          <p:cNvPr id="37" name="Straight Connector 36">
            <a:extLst>
              <a:ext uri="{FF2B5EF4-FFF2-40B4-BE49-F238E27FC236}">
                <a16:creationId xmlns:a16="http://schemas.microsoft.com/office/drawing/2014/main" id="{96D07482-83A3-4451-943C-B46961082957}"/>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8176090" y="4508519"/>
            <a:ext cx="3108960"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39" name="Rectangle 38">
            <a:extLst>
              <a:ext uri="{FF2B5EF4-FFF2-40B4-BE49-F238E27FC236}">
                <a16:creationId xmlns:a16="http://schemas.microsoft.com/office/drawing/2014/main" id="{EDC90921-9082-491B-940E-827D679F347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6400800"/>
            <a:ext cx="12192000" cy="457200"/>
          </a:xfrm>
          <a:prstGeom prst="rect">
            <a:avLst/>
          </a:prstGeom>
          <a:solidFill>
            <a:srgbClr val="262626">
              <a:alpha val="95000"/>
            </a:srgbClr>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193143965"/>
      </p:ext>
    </p:extLst>
  </p:cSld>
  <p:clrMapOvr>
    <a:overrideClrMapping bg1="dk1" tx1="lt1" bg2="dk2" tx2="lt2" accent1="accent1" accent2="accent2" accent3="accent3" accent4="accent4" accent5="accent5" accent6="accent6" hlink="hlink" folHlink="folHlink"/>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 name="Content Placeholder 4">
            <a:extLst>
              <a:ext uri="{FF2B5EF4-FFF2-40B4-BE49-F238E27FC236}">
                <a16:creationId xmlns:a16="http://schemas.microsoft.com/office/drawing/2014/main" id="{34A6104B-8C7A-4E47-BBE5-1E27E0897BF6}"/>
              </a:ext>
            </a:extLst>
          </p:cNvPr>
          <p:cNvSpPr>
            <a:spLocks noGrp="1"/>
          </p:cNvSpPr>
          <p:nvPr>
            <p:ph idx="4294967295"/>
          </p:nvPr>
        </p:nvSpPr>
        <p:spPr>
          <a:xfrm>
            <a:off x="323274" y="980208"/>
            <a:ext cx="11268364" cy="5346701"/>
          </a:xfrm>
        </p:spPr>
        <p:txBody>
          <a:bodyPr>
            <a:normAutofit/>
          </a:bodyPr>
          <a:lstStyle/>
          <a:p>
            <a:pPr marL="268288" indent="-268288">
              <a:lnSpc>
                <a:spcPct val="200000"/>
              </a:lnSpc>
              <a:buFont typeface="Wingdings" panose="05000000000000000000" pitchFamily="2" charset="2"/>
              <a:buChar char="v"/>
              <a:tabLst>
                <a:tab pos="92075" algn="l"/>
              </a:tabLst>
            </a:pPr>
            <a:r>
              <a:rPr lang="en-US" sz="2300" dirty="0">
                <a:latin typeface="+mj-lt"/>
              </a:rPr>
              <a:t> Interest needs to be paid for </a:t>
            </a:r>
            <a:r>
              <a:rPr lang="en-US" sz="2300" b="1" u="sng" dirty="0">
                <a:highlight>
                  <a:srgbClr val="FFFF00"/>
                </a:highlight>
                <a:latin typeface="+mj-lt"/>
              </a:rPr>
              <a:t>2</a:t>
            </a:r>
            <a:r>
              <a:rPr lang="en-US" sz="2300" dirty="0">
                <a:latin typeface="+mj-lt"/>
              </a:rPr>
              <a:t> reasons –</a:t>
            </a:r>
          </a:p>
          <a:p>
            <a:pPr marL="457200" indent="-188913">
              <a:lnSpc>
                <a:spcPct val="200000"/>
              </a:lnSpc>
              <a:buFont typeface="+mj-lt"/>
              <a:buAutoNum type="arabicPeriod"/>
              <a:tabLst>
                <a:tab pos="92075" algn="l"/>
              </a:tabLst>
            </a:pPr>
            <a:r>
              <a:rPr lang="en-US" sz="2300" dirty="0">
                <a:latin typeface="+mj-lt"/>
              </a:rPr>
              <a:t> Failing to pay tax in the prescribed time limits</a:t>
            </a:r>
          </a:p>
          <a:p>
            <a:pPr marL="457200" indent="-188913">
              <a:lnSpc>
                <a:spcPct val="200000"/>
              </a:lnSpc>
              <a:buFont typeface="+mj-lt"/>
              <a:buAutoNum type="arabicPeriod"/>
              <a:tabLst>
                <a:tab pos="92075" algn="l"/>
              </a:tabLst>
            </a:pPr>
            <a:r>
              <a:rPr lang="en-US" sz="2300" dirty="0">
                <a:latin typeface="+mj-lt"/>
              </a:rPr>
              <a:t> Undue or excess claim of ITC or any reduction to the output tax liability</a:t>
            </a:r>
          </a:p>
          <a:p>
            <a:pPr marL="341313" indent="-341313">
              <a:lnSpc>
                <a:spcPct val="200000"/>
              </a:lnSpc>
              <a:buFont typeface="Wingdings" panose="05000000000000000000" pitchFamily="2" charset="2"/>
              <a:buChar char="v"/>
              <a:tabLst>
                <a:tab pos="803275" algn="l"/>
              </a:tabLst>
            </a:pPr>
            <a:r>
              <a:rPr lang="en-US" sz="2300" dirty="0">
                <a:latin typeface="+mj-lt"/>
              </a:rPr>
              <a:t> As far as </a:t>
            </a:r>
            <a:r>
              <a:rPr lang="en-US" sz="2300" b="1" dirty="0">
                <a:latin typeface="+mj-lt"/>
              </a:rPr>
              <a:t>(1)</a:t>
            </a:r>
            <a:r>
              <a:rPr lang="en-US" sz="2300" dirty="0">
                <a:latin typeface="+mj-lt"/>
              </a:rPr>
              <a:t> mentioned above, maximum rate of interest is </a:t>
            </a:r>
            <a:r>
              <a:rPr lang="en-US" sz="2300" b="1" u="sng" dirty="0">
                <a:highlight>
                  <a:srgbClr val="FFFF00"/>
                </a:highlight>
                <a:latin typeface="+mj-lt"/>
              </a:rPr>
              <a:t>18%</a:t>
            </a:r>
          </a:p>
          <a:p>
            <a:pPr marL="341313" indent="-341313">
              <a:lnSpc>
                <a:spcPct val="200000"/>
              </a:lnSpc>
              <a:buFont typeface="Wingdings" panose="05000000000000000000" pitchFamily="2" charset="2"/>
              <a:buChar char="v"/>
              <a:tabLst>
                <a:tab pos="803275" algn="l"/>
              </a:tabLst>
            </a:pPr>
            <a:r>
              <a:rPr lang="en-US" sz="2300" dirty="0">
                <a:latin typeface="+mj-lt"/>
              </a:rPr>
              <a:t> As far as </a:t>
            </a:r>
            <a:r>
              <a:rPr lang="en-US" sz="2300" b="1" dirty="0">
                <a:latin typeface="+mj-lt"/>
              </a:rPr>
              <a:t>(2)</a:t>
            </a:r>
            <a:r>
              <a:rPr lang="en-US" sz="2300" dirty="0">
                <a:latin typeface="+mj-lt"/>
              </a:rPr>
              <a:t> mentioned above, maximum rate of interest is </a:t>
            </a:r>
            <a:r>
              <a:rPr lang="en-US" sz="2300" b="1" u="sng" dirty="0">
                <a:highlight>
                  <a:srgbClr val="FFFF00"/>
                </a:highlight>
                <a:latin typeface="+mj-lt"/>
              </a:rPr>
              <a:t>24%</a:t>
            </a:r>
            <a:r>
              <a:rPr lang="en-US" sz="2300" dirty="0">
                <a:latin typeface="+mj-lt"/>
              </a:rPr>
              <a:t> </a:t>
            </a:r>
          </a:p>
          <a:p>
            <a:pPr marL="268288" indent="-268288">
              <a:lnSpc>
                <a:spcPct val="200000"/>
              </a:lnSpc>
              <a:buFont typeface="Wingdings" panose="05000000000000000000" pitchFamily="2" charset="2"/>
              <a:buChar char="v"/>
              <a:tabLst>
                <a:tab pos="92075" algn="l"/>
              </a:tabLst>
            </a:pPr>
            <a:r>
              <a:rPr lang="en-US" sz="2300" dirty="0">
                <a:latin typeface="+mj-lt"/>
              </a:rPr>
              <a:t> The interest will be payable for the number of days it </a:t>
            </a:r>
            <a:r>
              <a:rPr lang="en-US" sz="2300">
                <a:latin typeface="+mj-lt"/>
              </a:rPr>
              <a:t>is unpaid </a:t>
            </a:r>
            <a:endParaRPr lang="en-US" sz="2300" dirty="0">
              <a:latin typeface="+mj-lt"/>
            </a:endParaRPr>
          </a:p>
        </p:txBody>
      </p:sp>
      <p:sp>
        <p:nvSpPr>
          <p:cNvPr id="4" name="Title 1">
            <a:extLst>
              <a:ext uri="{FF2B5EF4-FFF2-40B4-BE49-F238E27FC236}">
                <a16:creationId xmlns:a16="http://schemas.microsoft.com/office/drawing/2014/main" id="{F8B5B730-99F5-48CD-9CA1-E95570D60DA1}"/>
              </a:ext>
            </a:extLst>
          </p:cNvPr>
          <p:cNvSpPr txBox="1">
            <a:spLocks/>
          </p:cNvSpPr>
          <p:nvPr/>
        </p:nvSpPr>
        <p:spPr>
          <a:xfrm>
            <a:off x="1066800" y="74167"/>
            <a:ext cx="10058400" cy="997251"/>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700" i="0" kern="1200" spc="-50" baseline="0">
                <a:solidFill>
                  <a:schemeClr val="tx1">
                    <a:lumMod val="75000"/>
                    <a:lumOff val="25000"/>
                  </a:schemeClr>
                </a:solidFill>
                <a:latin typeface="+mj-lt"/>
                <a:ea typeface="+mj-ea"/>
                <a:cs typeface="+mj-cs"/>
              </a:defRPr>
            </a:lvl1pPr>
          </a:lstStyle>
          <a:p>
            <a:pPr algn="ctr"/>
            <a:r>
              <a:rPr lang="en-US" b="1" u="sng" dirty="0"/>
              <a:t>INTEREST (Sec. 50)</a:t>
            </a:r>
          </a:p>
        </p:txBody>
      </p:sp>
    </p:spTree>
    <p:extLst>
      <p:ext uri="{BB962C8B-B14F-4D97-AF65-F5344CB8AC3E}">
        <p14:creationId xmlns:p14="http://schemas.microsoft.com/office/powerpoint/2010/main" val="41271021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a:extLst>
              <a:ext uri="{FF2B5EF4-FFF2-40B4-BE49-F238E27FC236}">
                <a16:creationId xmlns:a16="http://schemas.microsoft.com/office/drawing/2014/main" id="{34A6104B-8C7A-4E47-BBE5-1E27E0897BF6}"/>
              </a:ext>
            </a:extLst>
          </p:cNvPr>
          <p:cNvSpPr>
            <a:spLocks noGrp="1"/>
          </p:cNvSpPr>
          <p:nvPr>
            <p:ph idx="4294967295"/>
          </p:nvPr>
        </p:nvSpPr>
        <p:spPr>
          <a:xfrm>
            <a:off x="110836" y="980208"/>
            <a:ext cx="11970328" cy="5346701"/>
          </a:xfrm>
        </p:spPr>
        <p:txBody>
          <a:bodyPr>
            <a:normAutofit/>
          </a:bodyPr>
          <a:lstStyle/>
          <a:p>
            <a:pPr marL="514350" indent="-342900">
              <a:lnSpc>
                <a:spcPct val="200000"/>
              </a:lnSpc>
              <a:buFont typeface="Wingdings" panose="05000000000000000000" pitchFamily="2" charset="2"/>
              <a:buChar char="v"/>
              <a:tabLst>
                <a:tab pos="92075" algn="l"/>
              </a:tabLst>
            </a:pPr>
            <a:r>
              <a:rPr lang="en-US" sz="2300" b="1" u="sng" dirty="0">
                <a:highlight>
                  <a:srgbClr val="FFFF00"/>
                </a:highlight>
                <a:latin typeface="+mj-lt"/>
              </a:rPr>
              <a:t>TDS</a:t>
            </a:r>
            <a:r>
              <a:rPr lang="en-US" sz="2300" dirty="0">
                <a:latin typeface="+mj-lt"/>
              </a:rPr>
              <a:t> is </a:t>
            </a:r>
            <a:r>
              <a:rPr lang="en-US" sz="2300" b="1" u="sng" dirty="0">
                <a:latin typeface="+mj-lt"/>
              </a:rPr>
              <a:t>Tax deducted at source</a:t>
            </a:r>
            <a:r>
              <a:rPr lang="en-US" sz="2300" dirty="0">
                <a:latin typeface="+mj-lt"/>
              </a:rPr>
              <a:t> </a:t>
            </a:r>
            <a:endParaRPr lang="en-US" sz="1000" dirty="0">
              <a:latin typeface="+mj-lt"/>
            </a:endParaRPr>
          </a:p>
          <a:p>
            <a:pPr marL="514350" indent="-342900">
              <a:lnSpc>
                <a:spcPct val="200000"/>
              </a:lnSpc>
              <a:buFont typeface="Wingdings" panose="05000000000000000000" pitchFamily="2" charset="2"/>
              <a:buChar char="v"/>
              <a:tabLst>
                <a:tab pos="92075" algn="l"/>
              </a:tabLst>
            </a:pPr>
            <a:r>
              <a:rPr lang="en-US" sz="2300" dirty="0">
                <a:latin typeface="+mj-lt"/>
              </a:rPr>
              <a:t>TDS is where the recipient </a:t>
            </a:r>
            <a:r>
              <a:rPr lang="en-US" sz="2300" u="sng" dirty="0">
                <a:latin typeface="+mj-lt"/>
              </a:rPr>
              <a:t>deducts</a:t>
            </a:r>
            <a:r>
              <a:rPr lang="en-US" sz="2300" dirty="0">
                <a:latin typeface="+mj-lt"/>
              </a:rPr>
              <a:t> a percentage of tax at the point of payment</a:t>
            </a:r>
            <a:endParaRPr lang="en-US" sz="900" dirty="0">
              <a:latin typeface="+mj-lt"/>
            </a:endParaRPr>
          </a:p>
          <a:p>
            <a:pPr marL="514350" indent="-342900">
              <a:lnSpc>
                <a:spcPct val="200000"/>
              </a:lnSpc>
              <a:buFont typeface="Wingdings" panose="05000000000000000000" pitchFamily="2" charset="2"/>
              <a:buChar char="v"/>
              <a:tabLst>
                <a:tab pos="92075" algn="l"/>
              </a:tabLst>
            </a:pPr>
            <a:r>
              <a:rPr lang="en-US" sz="2300" dirty="0">
                <a:latin typeface="+mj-lt"/>
              </a:rPr>
              <a:t>TDS needs to be collected by – </a:t>
            </a:r>
          </a:p>
          <a:p>
            <a:pPr marL="628650" indent="-185738">
              <a:lnSpc>
                <a:spcPct val="200000"/>
              </a:lnSpc>
              <a:buFont typeface="+mj-lt"/>
              <a:buAutoNum type="arabicPeriod"/>
              <a:tabLst>
                <a:tab pos="92075" algn="l"/>
              </a:tabLst>
            </a:pPr>
            <a:r>
              <a:rPr lang="en-US" sz="2300" dirty="0">
                <a:latin typeface="+mj-lt"/>
              </a:rPr>
              <a:t> A department or establishment of Central, State Govt. or Local Authority</a:t>
            </a:r>
          </a:p>
          <a:p>
            <a:pPr marL="628650" indent="-185738">
              <a:lnSpc>
                <a:spcPct val="200000"/>
              </a:lnSpc>
              <a:buFont typeface="+mj-lt"/>
              <a:buAutoNum type="arabicPeriod"/>
              <a:tabLst>
                <a:tab pos="92075" algn="l"/>
              </a:tabLst>
            </a:pPr>
            <a:r>
              <a:rPr lang="en-US" sz="2300" dirty="0">
                <a:latin typeface="+mj-lt"/>
              </a:rPr>
              <a:t> Governmental Agencies</a:t>
            </a:r>
          </a:p>
          <a:p>
            <a:pPr marL="628650" indent="-185738">
              <a:lnSpc>
                <a:spcPct val="200000"/>
              </a:lnSpc>
              <a:buFont typeface="+mj-lt"/>
              <a:buAutoNum type="arabicPeriod"/>
              <a:tabLst>
                <a:tab pos="92075" algn="l"/>
              </a:tabLst>
            </a:pPr>
            <a:r>
              <a:rPr lang="en-US" sz="2300" dirty="0">
                <a:latin typeface="+mj-lt"/>
              </a:rPr>
              <a:t> Any person notified by the Central Government or the GST council    </a:t>
            </a:r>
          </a:p>
        </p:txBody>
      </p:sp>
      <p:sp>
        <p:nvSpPr>
          <p:cNvPr id="4" name="Title 1">
            <a:extLst>
              <a:ext uri="{FF2B5EF4-FFF2-40B4-BE49-F238E27FC236}">
                <a16:creationId xmlns:a16="http://schemas.microsoft.com/office/drawing/2014/main" id="{F8B5B730-99F5-48CD-9CA1-E95570D60DA1}"/>
              </a:ext>
            </a:extLst>
          </p:cNvPr>
          <p:cNvSpPr txBox="1">
            <a:spLocks/>
          </p:cNvSpPr>
          <p:nvPr/>
        </p:nvSpPr>
        <p:spPr>
          <a:xfrm>
            <a:off x="0" y="74167"/>
            <a:ext cx="12192000" cy="997251"/>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700" i="0" kern="1200" spc="-50" baseline="0">
                <a:solidFill>
                  <a:schemeClr val="tx1">
                    <a:lumMod val="75000"/>
                    <a:lumOff val="25000"/>
                  </a:schemeClr>
                </a:solidFill>
                <a:latin typeface="+mj-lt"/>
                <a:ea typeface="+mj-ea"/>
                <a:cs typeface="+mj-cs"/>
              </a:defRPr>
            </a:lvl1pPr>
          </a:lstStyle>
          <a:p>
            <a:pPr algn="ctr"/>
            <a:r>
              <a:rPr lang="en-US" b="1" u="sng" dirty="0"/>
              <a:t>T.D.S (Section 51)</a:t>
            </a:r>
          </a:p>
        </p:txBody>
      </p:sp>
    </p:spTree>
    <p:extLst>
      <p:ext uri="{BB962C8B-B14F-4D97-AF65-F5344CB8AC3E}">
        <p14:creationId xmlns:p14="http://schemas.microsoft.com/office/powerpoint/2010/main" val="106974489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a:extLst>
              <a:ext uri="{FF2B5EF4-FFF2-40B4-BE49-F238E27FC236}">
                <a16:creationId xmlns:a16="http://schemas.microsoft.com/office/drawing/2014/main" id="{34A6104B-8C7A-4E47-BBE5-1E27E0897BF6}"/>
              </a:ext>
            </a:extLst>
          </p:cNvPr>
          <p:cNvSpPr>
            <a:spLocks noGrp="1"/>
          </p:cNvSpPr>
          <p:nvPr>
            <p:ph idx="4294967295"/>
          </p:nvPr>
        </p:nvSpPr>
        <p:spPr>
          <a:xfrm>
            <a:off x="110836" y="980208"/>
            <a:ext cx="11970328" cy="5346701"/>
          </a:xfrm>
        </p:spPr>
        <p:txBody>
          <a:bodyPr>
            <a:normAutofit/>
          </a:bodyPr>
          <a:lstStyle/>
          <a:p>
            <a:pPr marL="514350" indent="-342900">
              <a:lnSpc>
                <a:spcPct val="250000"/>
              </a:lnSpc>
              <a:buFont typeface="Wingdings" panose="05000000000000000000" pitchFamily="2" charset="2"/>
              <a:buChar char="v"/>
              <a:tabLst>
                <a:tab pos="92075" algn="l"/>
              </a:tabLst>
            </a:pPr>
            <a:r>
              <a:rPr lang="en-US" sz="2300" dirty="0">
                <a:latin typeface="+mj-lt"/>
              </a:rPr>
              <a:t>The amount of supply should exceed </a:t>
            </a:r>
            <a:r>
              <a:rPr lang="en-US" sz="2300" b="1" u="sng" dirty="0">
                <a:highlight>
                  <a:srgbClr val="FFFF00"/>
                </a:highlight>
                <a:latin typeface="+mj-lt"/>
              </a:rPr>
              <a:t>Rs. 2,50,000/-</a:t>
            </a:r>
            <a:r>
              <a:rPr lang="en-US" sz="2300" dirty="0">
                <a:latin typeface="+mj-lt"/>
              </a:rPr>
              <a:t> in a single contract.</a:t>
            </a:r>
          </a:p>
          <a:p>
            <a:pPr marL="514350" indent="-342900">
              <a:lnSpc>
                <a:spcPct val="250000"/>
              </a:lnSpc>
              <a:buFont typeface="Wingdings" panose="05000000000000000000" pitchFamily="2" charset="2"/>
              <a:buChar char="v"/>
              <a:tabLst>
                <a:tab pos="92075" algn="l"/>
              </a:tabLst>
            </a:pPr>
            <a:r>
              <a:rPr lang="en-US" sz="2300" dirty="0">
                <a:latin typeface="+mj-lt"/>
              </a:rPr>
              <a:t>TDS should be </a:t>
            </a:r>
            <a:r>
              <a:rPr lang="en-US" sz="2300" b="1" dirty="0">
                <a:latin typeface="+mj-lt"/>
              </a:rPr>
              <a:t>@</a:t>
            </a:r>
            <a:r>
              <a:rPr lang="en-US" sz="2300" dirty="0">
                <a:latin typeface="+mj-lt"/>
              </a:rPr>
              <a:t> </a:t>
            </a:r>
            <a:r>
              <a:rPr lang="en-US" sz="2300" b="1" u="sng" dirty="0">
                <a:highlight>
                  <a:srgbClr val="FFFF00"/>
                </a:highlight>
                <a:latin typeface="+mj-lt"/>
              </a:rPr>
              <a:t>2%</a:t>
            </a:r>
            <a:r>
              <a:rPr lang="en-US" sz="2300" dirty="0">
                <a:latin typeface="+mj-lt"/>
              </a:rPr>
              <a:t> (CGST + SGST or IGST)of the supply price excluding tax.</a:t>
            </a:r>
          </a:p>
          <a:p>
            <a:pPr marL="514350" indent="-342900">
              <a:lnSpc>
                <a:spcPct val="250000"/>
              </a:lnSpc>
              <a:buFont typeface="Wingdings" panose="05000000000000000000" pitchFamily="2" charset="2"/>
              <a:buChar char="v"/>
              <a:tabLst>
                <a:tab pos="92075" algn="l"/>
              </a:tabLst>
            </a:pPr>
            <a:r>
              <a:rPr lang="en-US" sz="2300" dirty="0">
                <a:latin typeface="+mj-lt"/>
              </a:rPr>
              <a:t> Such TDS should be paid within </a:t>
            </a:r>
            <a:r>
              <a:rPr lang="en-US" sz="2300" b="1" u="sng" dirty="0">
                <a:highlight>
                  <a:srgbClr val="FFFF00"/>
                </a:highlight>
                <a:latin typeface="+mj-lt"/>
              </a:rPr>
              <a:t>10 days</a:t>
            </a:r>
            <a:r>
              <a:rPr lang="en-US" sz="2300" dirty="0">
                <a:latin typeface="+mj-lt"/>
              </a:rPr>
              <a:t> from the end of month.</a:t>
            </a:r>
          </a:p>
          <a:p>
            <a:pPr marL="514350" indent="-342900">
              <a:lnSpc>
                <a:spcPct val="250000"/>
              </a:lnSpc>
              <a:buFont typeface="Wingdings" panose="05000000000000000000" pitchFamily="2" charset="2"/>
              <a:buChar char="v"/>
              <a:tabLst>
                <a:tab pos="92075" algn="l"/>
              </a:tabLst>
            </a:pPr>
            <a:r>
              <a:rPr lang="en-US" sz="2300" dirty="0">
                <a:latin typeface="+mj-lt"/>
              </a:rPr>
              <a:t> A certificate is given by the deductor to the deductee within </a:t>
            </a:r>
            <a:r>
              <a:rPr lang="en-US" sz="2300" b="1" u="sng" dirty="0">
                <a:highlight>
                  <a:srgbClr val="FFFF00"/>
                </a:highlight>
                <a:latin typeface="+mj-lt"/>
              </a:rPr>
              <a:t>5</a:t>
            </a:r>
            <a:r>
              <a:rPr lang="en-US" sz="2300" dirty="0">
                <a:latin typeface="+mj-lt"/>
              </a:rPr>
              <a:t> days.</a:t>
            </a:r>
          </a:p>
          <a:p>
            <a:pPr marL="514350" indent="-342900">
              <a:lnSpc>
                <a:spcPct val="250000"/>
              </a:lnSpc>
              <a:buFont typeface="Wingdings" panose="05000000000000000000" pitchFamily="2" charset="2"/>
              <a:buChar char="v"/>
              <a:tabLst>
                <a:tab pos="92075" algn="l"/>
              </a:tabLst>
            </a:pPr>
            <a:r>
              <a:rPr lang="en-US" sz="2300" dirty="0">
                <a:latin typeface="+mj-lt"/>
              </a:rPr>
              <a:t> The deductee can claim the credit of this TDS in his </a:t>
            </a:r>
            <a:r>
              <a:rPr lang="en-US" sz="2300" b="1" u="sng" dirty="0">
                <a:highlight>
                  <a:srgbClr val="FFFF00"/>
                </a:highlight>
                <a:latin typeface="+mj-lt"/>
              </a:rPr>
              <a:t>Electronic Cash Ledger</a:t>
            </a:r>
            <a:r>
              <a:rPr lang="en-US" sz="2300" dirty="0">
                <a:latin typeface="+mj-lt"/>
              </a:rPr>
              <a:t>.</a:t>
            </a:r>
          </a:p>
        </p:txBody>
      </p:sp>
      <p:sp>
        <p:nvSpPr>
          <p:cNvPr id="4" name="Title 1">
            <a:extLst>
              <a:ext uri="{FF2B5EF4-FFF2-40B4-BE49-F238E27FC236}">
                <a16:creationId xmlns:a16="http://schemas.microsoft.com/office/drawing/2014/main" id="{F8B5B730-99F5-48CD-9CA1-E95570D60DA1}"/>
              </a:ext>
            </a:extLst>
          </p:cNvPr>
          <p:cNvSpPr txBox="1">
            <a:spLocks/>
          </p:cNvSpPr>
          <p:nvPr/>
        </p:nvSpPr>
        <p:spPr>
          <a:xfrm>
            <a:off x="0" y="74167"/>
            <a:ext cx="12192000" cy="997251"/>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700" i="0" kern="1200" spc="-50" baseline="0">
                <a:solidFill>
                  <a:schemeClr val="tx1">
                    <a:lumMod val="75000"/>
                    <a:lumOff val="25000"/>
                  </a:schemeClr>
                </a:solidFill>
                <a:latin typeface="+mj-lt"/>
                <a:ea typeface="+mj-ea"/>
                <a:cs typeface="+mj-cs"/>
              </a:defRPr>
            </a:lvl1pPr>
          </a:lstStyle>
          <a:p>
            <a:pPr algn="ctr"/>
            <a:r>
              <a:rPr lang="en-US" b="1" u="sng" dirty="0"/>
              <a:t>T.D.S Requirements</a:t>
            </a:r>
          </a:p>
        </p:txBody>
      </p:sp>
    </p:spTree>
    <p:extLst>
      <p:ext uri="{BB962C8B-B14F-4D97-AF65-F5344CB8AC3E}">
        <p14:creationId xmlns:p14="http://schemas.microsoft.com/office/powerpoint/2010/main" val="323443379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a:extLst>
              <a:ext uri="{FF2B5EF4-FFF2-40B4-BE49-F238E27FC236}">
                <a16:creationId xmlns:a16="http://schemas.microsoft.com/office/drawing/2014/main" id="{34A6104B-8C7A-4E47-BBE5-1E27E0897BF6}"/>
              </a:ext>
            </a:extLst>
          </p:cNvPr>
          <p:cNvSpPr>
            <a:spLocks noGrp="1"/>
          </p:cNvSpPr>
          <p:nvPr>
            <p:ph idx="1"/>
          </p:nvPr>
        </p:nvSpPr>
        <p:spPr>
          <a:xfrm>
            <a:off x="1066799" y="2246747"/>
            <a:ext cx="10058400" cy="3760891"/>
          </a:xfrm>
        </p:spPr>
        <p:txBody>
          <a:bodyPr>
            <a:normAutofit/>
          </a:bodyPr>
          <a:lstStyle/>
          <a:p>
            <a:pPr marL="514350" indent="-342900">
              <a:lnSpc>
                <a:spcPct val="250000"/>
              </a:lnSpc>
              <a:buFont typeface="Wingdings" panose="05000000000000000000" pitchFamily="2" charset="2"/>
              <a:buChar char="v"/>
              <a:tabLst>
                <a:tab pos="92075" algn="l"/>
              </a:tabLst>
            </a:pPr>
            <a:r>
              <a:rPr lang="en-US" sz="2300" dirty="0">
                <a:latin typeface="+mj-lt"/>
              </a:rPr>
              <a:t> No TDS will be charged in the following cases – </a:t>
            </a:r>
          </a:p>
          <a:p>
            <a:pPr marL="628650" indent="-452438">
              <a:lnSpc>
                <a:spcPct val="250000"/>
              </a:lnSpc>
              <a:buFont typeface="+mj-lt"/>
              <a:buAutoNum type="arabicPeriod"/>
              <a:tabLst>
                <a:tab pos="92075" algn="l"/>
              </a:tabLst>
            </a:pPr>
            <a:r>
              <a:rPr lang="en-US" sz="2300" dirty="0">
                <a:latin typeface="+mj-lt"/>
              </a:rPr>
              <a:t>PSU is contracting with a PSU</a:t>
            </a:r>
          </a:p>
          <a:p>
            <a:pPr marL="628650" indent="-452438">
              <a:lnSpc>
                <a:spcPct val="150000"/>
              </a:lnSpc>
              <a:buFont typeface="+mj-lt"/>
              <a:buAutoNum type="arabicPeriod"/>
              <a:tabLst>
                <a:tab pos="92075" algn="l"/>
              </a:tabLst>
            </a:pPr>
            <a:r>
              <a:rPr lang="en-US" sz="2300" dirty="0">
                <a:latin typeface="+mj-lt"/>
              </a:rPr>
              <a:t>Where the location of the supplier and the place of supply is in the same state or UT (Intra-state) but the location of the recipient is in some different state or union territory</a:t>
            </a:r>
          </a:p>
        </p:txBody>
      </p:sp>
      <p:sp>
        <p:nvSpPr>
          <p:cNvPr id="4" name="Title 1">
            <a:extLst>
              <a:ext uri="{FF2B5EF4-FFF2-40B4-BE49-F238E27FC236}">
                <a16:creationId xmlns:a16="http://schemas.microsoft.com/office/drawing/2014/main" id="{F8B5B730-99F5-48CD-9CA1-E95570D60DA1}"/>
              </a:ext>
            </a:extLst>
          </p:cNvPr>
          <p:cNvSpPr txBox="1">
            <a:spLocks/>
          </p:cNvSpPr>
          <p:nvPr/>
        </p:nvSpPr>
        <p:spPr>
          <a:xfrm>
            <a:off x="-1" y="1099744"/>
            <a:ext cx="12191999" cy="997251"/>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700" i="0" kern="1200" spc="-50" baseline="0">
                <a:solidFill>
                  <a:schemeClr val="tx1">
                    <a:lumMod val="75000"/>
                    <a:lumOff val="25000"/>
                  </a:schemeClr>
                </a:solidFill>
                <a:latin typeface="+mj-lt"/>
                <a:ea typeface="+mj-ea"/>
                <a:cs typeface="+mj-cs"/>
              </a:defRPr>
            </a:lvl1pPr>
          </a:lstStyle>
          <a:p>
            <a:pPr algn="ctr"/>
            <a:r>
              <a:rPr lang="en-US" b="1" dirty="0"/>
              <a:t>NO T.D.S</a:t>
            </a:r>
          </a:p>
        </p:txBody>
      </p:sp>
    </p:spTree>
    <p:extLst>
      <p:ext uri="{BB962C8B-B14F-4D97-AF65-F5344CB8AC3E}">
        <p14:creationId xmlns:p14="http://schemas.microsoft.com/office/powerpoint/2010/main" val="271409663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8135B8-FA6E-4D13-9F67-B3B322C73465}"/>
              </a:ext>
            </a:extLst>
          </p:cNvPr>
          <p:cNvSpPr>
            <a:spLocks noGrp="1"/>
          </p:cNvSpPr>
          <p:nvPr>
            <p:ph type="title"/>
          </p:nvPr>
        </p:nvSpPr>
        <p:spPr>
          <a:xfrm>
            <a:off x="1066800" y="452857"/>
            <a:ext cx="10058400" cy="1450757"/>
          </a:xfrm>
        </p:spPr>
        <p:txBody>
          <a:bodyPr/>
          <a:lstStyle/>
          <a:p>
            <a:pPr algn="ctr"/>
            <a:r>
              <a:rPr lang="en-US" b="1" dirty="0"/>
              <a:t>REFUND (Sec. 54)</a:t>
            </a:r>
            <a:endParaRPr lang="en-IN" dirty="0"/>
          </a:p>
        </p:txBody>
      </p:sp>
      <p:sp>
        <p:nvSpPr>
          <p:cNvPr id="5" name="Content Placeholder 4">
            <a:extLst>
              <a:ext uri="{FF2B5EF4-FFF2-40B4-BE49-F238E27FC236}">
                <a16:creationId xmlns:a16="http://schemas.microsoft.com/office/drawing/2014/main" id="{34A6104B-8C7A-4E47-BBE5-1E27E0897BF6}"/>
              </a:ext>
            </a:extLst>
          </p:cNvPr>
          <p:cNvSpPr>
            <a:spLocks noGrp="1"/>
          </p:cNvSpPr>
          <p:nvPr>
            <p:ph idx="1"/>
          </p:nvPr>
        </p:nvSpPr>
        <p:spPr>
          <a:xfrm>
            <a:off x="177338" y="2211923"/>
            <a:ext cx="11837324" cy="3628968"/>
          </a:xfrm>
        </p:spPr>
        <p:txBody>
          <a:bodyPr>
            <a:normAutofit/>
          </a:bodyPr>
          <a:lstStyle/>
          <a:p>
            <a:pPr marL="268288" indent="-268288">
              <a:lnSpc>
                <a:spcPct val="300000"/>
              </a:lnSpc>
              <a:buFont typeface="Wingdings" panose="05000000000000000000" pitchFamily="2" charset="2"/>
              <a:buChar char="v"/>
              <a:tabLst>
                <a:tab pos="92075" algn="l"/>
              </a:tabLst>
            </a:pPr>
            <a:r>
              <a:rPr lang="en-US" sz="2300" dirty="0">
                <a:latin typeface="+mj-lt"/>
              </a:rPr>
              <a:t> </a:t>
            </a:r>
            <a:r>
              <a:rPr lang="en-US" sz="2300" b="1" u="sng" dirty="0">
                <a:latin typeface="+mj-lt"/>
              </a:rPr>
              <a:t>GST refund</a:t>
            </a:r>
            <a:r>
              <a:rPr lang="en-US" sz="2300" dirty="0">
                <a:latin typeface="+mj-lt"/>
              </a:rPr>
              <a:t> can be claimed when the GST paid is more than the GST liability</a:t>
            </a:r>
          </a:p>
          <a:p>
            <a:pPr marL="268288" indent="-268288">
              <a:lnSpc>
                <a:spcPct val="300000"/>
              </a:lnSpc>
              <a:buFont typeface="Wingdings" panose="05000000000000000000" pitchFamily="2" charset="2"/>
              <a:buChar char="v"/>
              <a:tabLst>
                <a:tab pos="92075" algn="l"/>
              </a:tabLst>
            </a:pPr>
            <a:r>
              <a:rPr lang="en-US" sz="2300" dirty="0">
                <a:latin typeface="+mj-lt"/>
              </a:rPr>
              <a:t> Refund of any balance in the </a:t>
            </a:r>
            <a:r>
              <a:rPr lang="en-US" sz="2300" b="1" u="sng" dirty="0">
                <a:latin typeface="+mj-lt"/>
              </a:rPr>
              <a:t>Electronic Cash Ledger</a:t>
            </a:r>
            <a:r>
              <a:rPr lang="en-US" sz="2300" dirty="0">
                <a:latin typeface="+mj-lt"/>
              </a:rPr>
              <a:t> can be claimed as refund</a:t>
            </a:r>
          </a:p>
          <a:p>
            <a:pPr marL="268288" indent="-268288">
              <a:lnSpc>
                <a:spcPct val="300000"/>
              </a:lnSpc>
              <a:buFont typeface="Wingdings" panose="05000000000000000000" pitchFamily="2" charset="2"/>
              <a:buChar char="v"/>
              <a:tabLst>
                <a:tab pos="92075" algn="l"/>
              </a:tabLst>
            </a:pPr>
            <a:r>
              <a:rPr lang="en-US" sz="2300" dirty="0">
                <a:latin typeface="+mj-lt"/>
              </a:rPr>
              <a:t> Such refund has to be claimed within </a:t>
            </a:r>
            <a:r>
              <a:rPr lang="en-US" sz="2300" b="1" u="sng" dirty="0">
                <a:highlight>
                  <a:srgbClr val="FFFF00"/>
                </a:highlight>
                <a:latin typeface="+mj-lt"/>
              </a:rPr>
              <a:t>2</a:t>
            </a:r>
            <a:r>
              <a:rPr lang="en-US" sz="2300" dirty="0">
                <a:latin typeface="+mj-lt"/>
              </a:rPr>
              <a:t> years of filing.</a:t>
            </a:r>
          </a:p>
        </p:txBody>
      </p:sp>
      <p:sp>
        <p:nvSpPr>
          <p:cNvPr id="4" name="Title 1">
            <a:extLst>
              <a:ext uri="{FF2B5EF4-FFF2-40B4-BE49-F238E27FC236}">
                <a16:creationId xmlns:a16="http://schemas.microsoft.com/office/drawing/2014/main" id="{F8B5B730-99F5-48CD-9CA1-E95570D60DA1}"/>
              </a:ext>
            </a:extLst>
          </p:cNvPr>
          <p:cNvSpPr txBox="1">
            <a:spLocks/>
          </p:cNvSpPr>
          <p:nvPr/>
        </p:nvSpPr>
        <p:spPr>
          <a:xfrm>
            <a:off x="1066800" y="74167"/>
            <a:ext cx="10058400" cy="997251"/>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700" i="0" kern="1200" spc="-50" baseline="0">
                <a:solidFill>
                  <a:schemeClr val="tx1">
                    <a:lumMod val="75000"/>
                    <a:lumOff val="25000"/>
                  </a:schemeClr>
                </a:solidFill>
                <a:latin typeface="+mj-lt"/>
                <a:ea typeface="+mj-ea"/>
                <a:cs typeface="+mj-cs"/>
              </a:defRPr>
            </a:lvl1pPr>
          </a:lstStyle>
          <a:p>
            <a:pPr algn="ctr"/>
            <a:endParaRPr lang="en-US" b="1" u="sng" dirty="0"/>
          </a:p>
        </p:txBody>
      </p:sp>
    </p:spTree>
    <p:extLst>
      <p:ext uri="{BB962C8B-B14F-4D97-AF65-F5344CB8AC3E}">
        <p14:creationId xmlns:p14="http://schemas.microsoft.com/office/powerpoint/2010/main" val="428271382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a:extLst>
              <a:ext uri="{FF2B5EF4-FFF2-40B4-BE49-F238E27FC236}">
                <a16:creationId xmlns:a16="http://schemas.microsoft.com/office/drawing/2014/main" id="{34A6104B-8C7A-4E47-BBE5-1E27E0897BF6}"/>
              </a:ext>
            </a:extLst>
          </p:cNvPr>
          <p:cNvSpPr>
            <a:spLocks noGrp="1"/>
          </p:cNvSpPr>
          <p:nvPr>
            <p:ph idx="4294967295"/>
          </p:nvPr>
        </p:nvSpPr>
        <p:spPr>
          <a:xfrm>
            <a:off x="110836" y="980208"/>
            <a:ext cx="11970328" cy="5346701"/>
          </a:xfrm>
        </p:spPr>
        <p:txBody>
          <a:bodyPr>
            <a:normAutofit/>
          </a:bodyPr>
          <a:lstStyle/>
          <a:p>
            <a:pPr marL="360363" indent="-188913">
              <a:lnSpc>
                <a:spcPct val="200000"/>
              </a:lnSpc>
              <a:buFont typeface="+mj-lt"/>
              <a:buAutoNum type="arabicPeriod"/>
              <a:tabLst>
                <a:tab pos="92075" algn="l"/>
              </a:tabLst>
            </a:pPr>
            <a:r>
              <a:rPr lang="en-US" sz="2300" dirty="0">
                <a:latin typeface="+mj-lt"/>
              </a:rPr>
              <a:t> Refund of any balance in Electronic Cash Ledger can be claimed</a:t>
            </a:r>
          </a:p>
          <a:p>
            <a:pPr marL="360363" indent="-188913">
              <a:lnSpc>
                <a:spcPct val="200000"/>
              </a:lnSpc>
              <a:buFont typeface="+mj-lt"/>
              <a:buAutoNum type="arabicPeriod"/>
              <a:tabLst>
                <a:tab pos="92075" algn="l"/>
              </a:tabLst>
            </a:pPr>
            <a:r>
              <a:rPr lang="en-US" sz="2300" dirty="0">
                <a:latin typeface="+mj-lt"/>
              </a:rPr>
              <a:t> Refund of tax paid by agencies like UNO, consulates etc. on inward supplies</a:t>
            </a:r>
          </a:p>
          <a:p>
            <a:pPr marL="360363" indent="-188913">
              <a:lnSpc>
                <a:spcPct val="200000"/>
              </a:lnSpc>
              <a:buFont typeface="+mj-lt"/>
              <a:buAutoNum type="arabicPeriod"/>
              <a:tabLst>
                <a:tab pos="92075" algn="l"/>
              </a:tabLst>
            </a:pPr>
            <a:r>
              <a:rPr lang="en-US" sz="2300" dirty="0">
                <a:latin typeface="+mj-lt"/>
              </a:rPr>
              <a:t> Unutilized balance of ITC can be claimed as refund at the end of tax period</a:t>
            </a:r>
          </a:p>
          <a:p>
            <a:pPr marL="360363" indent="-188913">
              <a:lnSpc>
                <a:spcPct val="200000"/>
              </a:lnSpc>
              <a:buFont typeface="+mj-lt"/>
              <a:buAutoNum type="arabicPeriod"/>
              <a:tabLst>
                <a:tab pos="92075" algn="l"/>
              </a:tabLst>
            </a:pPr>
            <a:r>
              <a:rPr lang="en-US" sz="2300" dirty="0">
                <a:latin typeface="+mj-lt"/>
              </a:rPr>
              <a:t> Excess payment of taxes</a:t>
            </a:r>
          </a:p>
          <a:p>
            <a:pPr marL="360363" indent="-188913">
              <a:lnSpc>
                <a:spcPct val="200000"/>
              </a:lnSpc>
              <a:buFont typeface="+mj-lt"/>
              <a:buAutoNum type="arabicPeriod"/>
              <a:tabLst>
                <a:tab pos="92075" algn="l"/>
              </a:tabLst>
            </a:pPr>
            <a:endParaRPr lang="en-US" sz="1100" dirty="0">
              <a:latin typeface="+mj-lt"/>
            </a:endParaRPr>
          </a:p>
          <a:p>
            <a:pPr marL="628650" indent="-457200">
              <a:lnSpc>
                <a:spcPct val="150000"/>
              </a:lnSpc>
              <a:buFont typeface="Wingdings" panose="05000000000000000000" pitchFamily="2" charset="2"/>
              <a:buChar char="v"/>
              <a:tabLst>
                <a:tab pos="92075" algn="l"/>
              </a:tabLst>
            </a:pPr>
            <a:r>
              <a:rPr lang="en-US" sz="2300" dirty="0">
                <a:latin typeface="+mj-lt"/>
              </a:rPr>
              <a:t> Documents like Copy of proof of deposit, invoices, etc. need to be attached while filing for refund if the amount exceeds Rs. 2,00,000/-</a:t>
            </a:r>
          </a:p>
        </p:txBody>
      </p:sp>
      <p:sp>
        <p:nvSpPr>
          <p:cNvPr id="4" name="Title 1">
            <a:extLst>
              <a:ext uri="{FF2B5EF4-FFF2-40B4-BE49-F238E27FC236}">
                <a16:creationId xmlns:a16="http://schemas.microsoft.com/office/drawing/2014/main" id="{F8B5B730-99F5-48CD-9CA1-E95570D60DA1}"/>
              </a:ext>
            </a:extLst>
          </p:cNvPr>
          <p:cNvSpPr txBox="1">
            <a:spLocks/>
          </p:cNvSpPr>
          <p:nvPr/>
        </p:nvSpPr>
        <p:spPr>
          <a:xfrm>
            <a:off x="0" y="74167"/>
            <a:ext cx="12192000" cy="997251"/>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700" i="0" kern="1200" spc="-50" baseline="0">
                <a:solidFill>
                  <a:schemeClr val="tx1">
                    <a:lumMod val="75000"/>
                    <a:lumOff val="25000"/>
                  </a:schemeClr>
                </a:solidFill>
                <a:latin typeface="+mj-lt"/>
                <a:ea typeface="+mj-ea"/>
                <a:cs typeface="+mj-cs"/>
              </a:defRPr>
            </a:lvl1pPr>
          </a:lstStyle>
          <a:p>
            <a:pPr algn="ctr"/>
            <a:r>
              <a:rPr lang="en-US" b="1" u="sng" dirty="0"/>
              <a:t>CIRCUMSTANCES TO CLAIM REFUND</a:t>
            </a:r>
          </a:p>
        </p:txBody>
      </p:sp>
    </p:spTree>
    <p:extLst>
      <p:ext uri="{BB962C8B-B14F-4D97-AF65-F5344CB8AC3E}">
        <p14:creationId xmlns:p14="http://schemas.microsoft.com/office/powerpoint/2010/main" val="67327608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AC86D3-8FD1-4F47-A319-7D0542E48B2F}"/>
              </a:ext>
            </a:extLst>
          </p:cNvPr>
          <p:cNvSpPr>
            <a:spLocks noGrp="1"/>
          </p:cNvSpPr>
          <p:nvPr>
            <p:ph type="title"/>
          </p:nvPr>
        </p:nvSpPr>
        <p:spPr>
          <a:xfrm>
            <a:off x="1097280" y="443621"/>
            <a:ext cx="10058400" cy="1450757"/>
          </a:xfrm>
        </p:spPr>
        <p:txBody>
          <a:bodyPr vert="horz" lIns="91440" tIns="45720" rIns="91440" bIns="45720" rtlCol="0">
            <a:normAutofit/>
          </a:bodyPr>
          <a:lstStyle/>
          <a:p>
            <a:pPr algn="ctr"/>
            <a:r>
              <a:rPr lang="en-US" dirty="0"/>
              <a:t>INTRODUCTION</a:t>
            </a:r>
          </a:p>
        </p:txBody>
      </p:sp>
      <p:sp>
        <p:nvSpPr>
          <p:cNvPr id="5" name="Content Placeholder 4">
            <a:extLst>
              <a:ext uri="{FF2B5EF4-FFF2-40B4-BE49-F238E27FC236}">
                <a16:creationId xmlns:a16="http://schemas.microsoft.com/office/drawing/2014/main" id="{34A6104B-8C7A-4E47-BBE5-1E27E0897BF6}"/>
              </a:ext>
            </a:extLst>
          </p:cNvPr>
          <p:cNvSpPr>
            <a:spLocks noGrp="1"/>
          </p:cNvSpPr>
          <p:nvPr>
            <p:ph idx="1"/>
          </p:nvPr>
        </p:nvSpPr>
        <p:spPr>
          <a:xfrm>
            <a:off x="420254" y="2283692"/>
            <a:ext cx="11623964" cy="3760891"/>
          </a:xfrm>
        </p:spPr>
        <p:txBody>
          <a:bodyPr>
            <a:normAutofit/>
          </a:bodyPr>
          <a:lstStyle/>
          <a:p>
            <a:pPr>
              <a:lnSpc>
                <a:spcPct val="150000"/>
              </a:lnSpc>
              <a:buFont typeface="Wingdings" panose="05000000000000000000" pitchFamily="2" charset="2"/>
              <a:buChar char="v"/>
            </a:pPr>
            <a:r>
              <a:rPr lang="en-US" sz="2400" dirty="0">
                <a:latin typeface="+mj-lt"/>
              </a:rPr>
              <a:t> We have studied the basic fundamentals of GST in the previous semester.</a:t>
            </a:r>
          </a:p>
          <a:p>
            <a:pPr>
              <a:lnSpc>
                <a:spcPct val="150000"/>
              </a:lnSpc>
              <a:buFont typeface="Wingdings" panose="05000000000000000000" pitchFamily="2" charset="2"/>
              <a:buChar char="v"/>
            </a:pPr>
            <a:endParaRPr lang="en-US" sz="2400" dirty="0">
              <a:latin typeface="+mj-lt"/>
            </a:endParaRPr>
          </a:p>
          <a:p>
            <a:pPr>
              <a:lnSpc>
                <a:spcPct val="150000"/>
              </a:lnSpc>
              <a:buFont typeface="Wingdings" panose="05000000000000000000" pitchFamily="2" charset="2"/>
              <a:buChar char="v"/>
            </a:pPr>
            <a:r>
              <a:rPr lang="en-US" sz="2400" dirty="0">
                <a:latin typeface="+mj-lt"/>
              </a:rPr>
              <a:t> This semester we will be taking a look at the practical compliance of GST.</a:t>
            </a:r>
          </a:p>
          <a:p>
            <a:pPr>
              <a:lnSpc>
                <a:spcPct val="150000"/>
              </a:lnSpc>
              <a:buFont typeface="Wingdings" panose="05000000000000000000" pitchFamily="2" charset="2"/>
              <a:buChar char="v"/>
            </a:pPr>
            <a:endParaRPr lang="en-US" sz="2400" dirty="0">
              <a:latin typeface="+mj-lt"/>
            </a:endParaRPr>
          </a:p>
          <a:p>
            <a:pPr>
              <a:lnSpc>
                <a:spcPct val="150000"/>
              </a:lnSpc>
              <a:buFont typeface="Wingdings" panose="05000000000000000000" pitchFamily="2" charset="2"/>
              <a:buChar char="v"/>
            </a:pPr>
            <a:r>
              <a:rPr lang="en-US" sz="2400" dirty="0">
                <a:latin typeface="+mj-lt"/>
              </a:rPr>
              <a:t> In this chapter we will be discussing the Payments of GST and its Refund. </a:t>
            </a:r>
            <a:endParaRPr lang="en-IN" sz="2400" dirty="0">
              <a:latin typeface="+mj-lt"/>
            </a:endParaRPr>
          </a:p>
        </p:txBody>
      </p:sp>
    </p:spTree>
    <p:extLst>
      <p:ext uri="{BB962C8B-B14F-4D97-AF65-F5344CB8AC3E}">
        <p14:creationId xmlns:p14="http://schemas.microsoft.com/office/powerpoint/2010/main" val="293351433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AC86D3-8FD1-4F47-A319-7D0542E48B2F}"/>
              </a:ext>
            </a:extLst>
          </p:cNvPr>
          <p:cNvSpPr>
            <a:spLocks noGrp="1"/>
          </p:cNvSpPr>
          <p:nvPr>
            <p:ph type="title"/>
          </p:nvPr>
        </p:nvSpPr>
        <p:spPr>
          <a:xfrm>
            <a:off x="1097280" y="443621"/>
            <a:ext cx="10058400" cy="1450757"/>
          </a:xfrm>
        </p:spPr>
        <p:txBody>
          <a:bodyPr vert="horz" lIns="91440" tIns="45720" rIns="91440" bIns="45720" rtlCol="0">
            <a:normAutofit/>
          </a:bodyPr>
          <a:lstStyle/>
          <a:p>
            <a:pPr algn="ctr"/>
            <a:r>
              <a:rPr lang="en-US" dirty="0"/>
              <a:t>CONCEPTS TO BE COVERED</a:t>
            </a:r>
          </a:p>
        </p:txBody>
      </p:sp>
      <p:sp>
        <p:nvSpPr>
          <p:cNvPr id="5" name="Content Placeholder 4">
            <a:extLst>
              <a:ext uri="{FF2B5EF4-FFF2-40B4-BE49-F238E27FC236}">
                <a16:creationId xmlns:a16="http://schemas.microsoft.com/office/drawing/2014/main" id="{34A6104B-8C7A-4E47-BBE5-1E27E0897BF6}"/>
              </a:ext>
            </a:extLst>
          </p:cNvPr>
          <p:cNvSpPr>
            <a:spLocks noGrp="1"/>
          </p:cNvSpPr>
          <p:nvPr>
            <p:ph idx="1"/>
          </p:nvPr>
        </p:nvSpPr>
        <p:spPr>
          <a:xfrm>
            <a:off x="443346" y="1894378"/>
            <a:ext cx="11111345" cy="4358640"/>
          </a:xfrm>
        </p:spPr>
        <p:txBody>
          <a:bodyPr>
            <a:normAutofit/>
          </a:bodyPr>
          <a:lstStyle/>
          <a:p>
            <a:pPr>
              <a:lnSpc>
                <a:spcPct val="150000"/>
              </a:lnSpc>
              <a:buFont typeface="Wingdings" panose="05000000000000000000" pitchFamily="2" charset="2"/>
              <a:buChar char="v"/>
            </a:pPr>
            <a:r>
              <a:rPr lang="en-US" sz="2400" dirty="0">
                <a:latin typeface="+mj-lt"/>
              </a:rPr>
              <a:t> The relevant concepts relating to payment and refunds</a:t>
            </a:r>
          </a:p>
          <a:p>
            <a:pPr>
              <a:lnSpc>
                <a:spcPct val="150000"/>
              </a:lnSpc>
              <a:buFont typeface="Wingdings" panose="05000000000000000000" pitchFamily="2" charset="2"/>
              <a:buChar char="v"/>
            </a:pPr>
            <a:r>
              <a:rPr lang="en-US" sz="2400" dirty="0">
                <a:latin typeface="+mj-lt"/>
              </a:rPr>
              <a:t> Ledgers to be maintained by the Taxable person </a:t>
            </a:r>
          </a:p>
          <a:p>
            <a:pPr>
              <a:lnSpc>
                <a:spcPct val="150000"/>
              </a:lnSpc>
              <a:buFont typeface="Wingdings" panose="05000000000000000000" pitchFamily="2" charset="2"/>
              <a:buChar char="v"/>
            </a:pPr>
            <a:r>
              <a:rPr lang="en-US" sz="2400" dirty="0">
                <a:latin typeface="+mj-lt"/>
              </a:rPr>
              <a:t> Utilization of the Input Tax Credit</a:t>
            </a:r>
          </a:p>
          <a:p>
            <a:pPr>
              <a:lnSpc>
                <a:spcPct val="150000"/>
              </a:lnSpc>
              <a:buFont typeface="Wingdings" panose="05000000000000000000" pitchFamily="2" charset="2"/>
              <a:buChar char="v"/>
            </a:pPr>
            <a:r>
              <a:rPr lang="en-US" sz="2400" dirty="0">
                <a:latin typeface="+mj-lt"/>
              </a:rPr>
              <a:t> Discharge of the liability of the taxable person</a:t>
            </a:r>
          </a:p>
          <a:p>
            <a:pPr>
              <a:lnSpc>
                <a:spcPct val="150000"/>
              </a:lnSpc>
              <a:buFont typeface="Wingdings" panose="05000000000000000000" pitchFamily="2" charset="2"/>
              <a:buChar char="v"/>
            </a:pPr>
            <a:r>
              <a:rPr lang="en-US" sz="2400" dirty="0">
                <a:latin typeface="+mj-lt"/>
              </a:rPr>
              <a:t> Situations where penalty / interest is to be charged</a:t>
            </a:r>
          </a:p>
          <a:p>
            <a:pPr>
              <a:lnSpc>
                <a:spcPct val="150000"/>
              </a:lnSpc>
              <a:buFont typeface="Wingdings" panose="05000000000000000000" pitchFamily="2" charset="2"/>
              <a:buChar char="v"/>
            </a:pPr>
            <a:r>
              <a:rPr lang="en-US" sz="2400" dirty="0">
                <a:latin typeface="+mj-lt"/>
              </a:rPr>
              <a:t> Transfer of ITC between Centre and State</a:t>
            </a:r>
            <a:endParaRPr lang="en-IN" sz="2400" dirty="0">
              <a:latin typeface="+mj-lt"/>
            </a:endParaRPr>
          </a:p>
        </p:txBody>
      </p:sp>
    </p:spTree>
    <p:extLst>
      <p:ext uri="{BB962C8B-B14F-4D97-AF65-F5344CB8AC3E}">
        <p14:creationId xmlns:p14="http://schemas.microsoft.com/office/powerpoint/2010/main" val="184217938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AC86D3-8FD1-4F47-A319-7D0542E48B2F}"/>
              </a:ext>
            </a:extLst>
          </p:cNvPr>
          <p:cNvSpPr>
            <a:spLocks noGrp="1"/>
          </p:cNvSpPr>
          <p:nvPr>
            <p:ph type="title"/>
          </p:nvPr>
        </p:nvSpPr>
        <p:spPr>
          <a:xfrm>
            <a:off x="1097280" y="443621"/>
            <a:ext cx="10058400" cy="1450757"/>
          </a:xfrm>
        </p:spPr>
        <p:txBody>
          <a:bodyPr vert="horz" lIns="91440" tIns="45720" rIns="91440" bIns="45720" rtlCol="0">
            <a:normAutofit/>
          </a:bodyPr>
          <a:lstStyle/>
          <a:p>
            <a:pPr algn="ctr"/>
            <a:r>
              <a:rPr lang="en-US" dirty="0"/>
              <a:t>PAYMENTS TO BE MADE UNDER GST</a:t>
            </a:r>
          </a:p>
        </p:txBody>
      </p:sp>
      <p:sp>
        <p:nvSpPr>
          <p:cNvPr id="5" name="Content Placeholder 4">
            <a:extLst>
              <a:ext uri="{FF2B5EF4-FFF2-40B4-BE49-F238E27FC236}">
                <a16:creationId xmlns:a16="http://schemas.microsoft.com/office/drawing/2014/main" id="{34A6104B-8C7A-4E47-BBE5-1E27E0897BF6}"/>
              </a:ext>
            </a:extLst>
          </p:cNvPr>
          <p:cNvSpPr>
            <a:spLocks noGrp="1"/>
          </p:cNvSpPr>
          <p:nvPr>
            <p:ph idx="1"/>
          </p:nvPr>
        </p:nvSpPr>
        <p:spPr>
          <a:xfrm>
            <a:off x="568036" y="2143755"/>
            <a:ext cx="10995891" cy="3984874"/>
          </a:xfrm>
        </p:spPr>
        <p:txBody>
          <a:bodyPr>
            <a:normAutofit/>
          </a:bodyPr>
          <a:lstStyle/>
          <a:p>
            <a:pPr>
              <a:lnSpc>
                <a:spcPct val="100000"/>
              </a:lnSpc>
              <a:buFont typeface="Wingdings" panose="05000000000000000000" pitchFamily="2" charset="2"/>
              <a:buChar char="v"/>
            </a:pPr>
            <a:r>
              <a:rPr lang="en-US" sz="2400" dirty="0">
                <a:latin typeface="+mj-lt"/>
              </a:rPr>
              <a:t> The following payments are to be made under GST – </a:t>
            </a:r>
          </a:p>
          <a:p>
            <a:pPr>
              <a:lnSpc>
                <a:spcPct val="100000"/>
              </a:lnSpc>
              <a:buFont typeface="Wingdings" panose="05000000000000000000" pitchFamily="2" charset="2"/>
              <a:buChar char="v"/>
            </a:pPr>
            <a:endParaRPr lang="en-US" sz="2000" dirty="0">
              <a:latin typeface="+mj-lt"/>
            </a:endParaRPr>
          </a:p>
          <a:p>
            <a:pPr marL="720725" indent="-277813">
              <a:lnSpc>
                <a:spcPct val="100000"/>
              </a:lnSpc>
              <a:buFont typeface="+mj-lt"/>
              <a:buAutoNum type="arabicPeriod"/>
            </a:pPr>
            <a:r>
              <a:rPr lang="en-US" sz="2400" dirty="0">
                <a:latin typeface="+mj-lt"/>
              </a:rPr>
              <a:t> CGST and SGST/UTGST (Intra State Supply)</a:t>
            </a:r>
          </a:p>
          <a:p>
            <a:pPr marL="720725" indent="-277813">
              <a:lnSpc>
                <a:spcPct val="100000"/>
              </a:lnSpc>
              <a:buFont typeface="+mj-lt"/>
              <a:buAutoNum type="arabicPeriod"/>
            </a:pPr>
            <a:r>
              <a:rPr lang="en-US" sz="2400" dirty="0">
                <a:latin typeface="+mj-lt"/>
              </a:rPr>
              <a:t> IGST (Inter State Supply)</a:t>
            </a:r>
          </a:p>
          <a:p>
            <a:pPr marL="720725" indent="-277813">
              <a:lnSpc>
                <a:spcPct val="100000"/>
              </a:lnSpc>
              <a:buFont typeface="+mj-lt"/>
              <a:buAutoNum type="arabicPeriod"/>
            </a:pPr>
            <a:r>
              <a:rPr lang="en-US" sz="2400" dirty="0">
                <a:latin typeface="+mj-lt"/>
              </a:rPr>
              <a:t> Tax Deducted at Source (TDS)</a:t>
            </a:r>
          </a:p>
          <a:p>
            <a:pPr marL="720725" indent="-277813">
              <a:lnSpc>
                <a:spcPct val="100000"/>
              </a:lnSpc>
              <a:buFont typeface="+mj-lt"/>
              <a:buAutoNum type="arabicPeriod"/>
            </a:pPr>
            <a:r>
              <a:rPr lang="en-US" sz="2400" dirty="0">
                <a:latin typeface="+mj-lt"/>
              </a:rPr>
              <a:t> Tax Collected at Source (TCS)</a:t>
            </a:r>
          </a:p>
          <a:p>
            <a:pPr marL="720725" indent="-277813">
              <a:lnSpc>
                <a:spcPct val="100000"/>
              </a:lnSpc>
              <a:buFont typeface="+mj-lt"/>
              <a:buAutoNum type="arabicPeriod"/>
            </a:pPr>
            <a:r>
              <a:rPr lang="en-US" sz="2400" dirty="0">
                <a:latin typeface="+mj-lt"/>
              </a:rPr>
              <a:t> Interest, Penalty, Fees or any other payments</a:t>
            </a:r>
            <a:endParaRPr lang="en-IN" sz="2400" dirty="0">
              <a:latin typeface="+mj-lt"/>
            </a:endParaRPr>
          </a:p>
        </p:txBody>
      </p:sp>
    </p:spTree>
    <p:extLst>
      <p:ext uri="{BB962C8B-B14F-4D97-AF65-F5344CB8AC3E}">
        <p14:creationId xmlns:p14="http://schemas.microsoft.com/office/powerpoint/2010/main" val="146000073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BB587DA6-A570-4C8B-95E1-07B86A1E31F2}"/>
              </a:ext>
            </a:extLst>
          </p:cNvPr>
          <p:cNvSpPr txBox="1">
            <a:spLocks/>
          </p:cNvSpPr>
          <p:nvPr/>
        </p:nvSpPr>
        <p:spPr>
          <a:xfrm>
            <a:off x="1066800" y="1521477"/>
            <a:ext cx="10058400" cy="322392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700" i="0" kern="1200" spc="-50" baseline="0">
                <a:solidFill>
                  <a:schemeClr val="tx1">
                    <a:lumMod val="75000"/>
                    <a:lumOff val="25000"/>
                  </a:schemeClr>
                </a:solidFill>
                <a:latin typeface="+mj-lt"/>
                <a:ea typeface="+mj-ea"/>
                <a:cs typeface="+mj-cs"/>
              </a:defRPr>
            </a:lvl1pPr>
          </a:lstStyle>
          <a:p>
            <a:pPr algn="ctr"/>
            <a:r>
              <a:rPr lang="en-US" sz="7200" b="1" u="sng" dirty="0"/>
              <a:t>DEFINITIONS</a:t>
            </a:r>
          </a:p>
        </p:txBody>
      </p:sp>
    </p:spTree>
    <p:extLst>
      <p:ext uri="{BB962C8B-B14F-4D97-AF65-F5344CB8AC3E}">
        <p14:creationId xmlns:p14="http://schemas.microsoft.com/office/powerpoint/2010/main" val="389012647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 name="Content Placeholder 4">
            <a:extLst>
              <a:ext uri="{FF2B5EF4-FFF2-40B4-BE49-F238E27FC236}">
                <a16:creationId xmlns:a16="http://schemas.microsoft.com/office/drawing/2014/main" id="{34A6104B-8C7A-4E47-BBE5-1E27E0897BF6}"/>
              </a:ext>
            </a:extLst>
          </p:cNvPr>
          <p:cNvSpPr>
            <a:spLocks noGrp="1"/>
          </p:cNvSpPr>
          <p:nvPr>
            <p:ph idx="4294967295"/>
          </p:nvPr>
        </p:nvSpPr>
        <p:spPr>
          <a:xfrm>
            <a:off x="789132" y="1071418"/>
            <a:ext cx="10483850" cy="5218546"/>
          </a:xfrm>
        </p:spPr>
        <p:txBody>
          <a:bodyPr>
            <a:normAutofit/>
          </a:bodyPr>
          <a:lstStyle/>
          <a:p>
            <a:pPr>
              <a:lnSpc>
                <a:spcPct val="200000"/>
              </a:lnSpc>
              <a:buFont typeface="Wingdings" panose="05000000000000000000" pitchFamily="2" charset="2"/>
              <a:buChar char="v"/>
            </a:pPr>
            <a:r>
              <a:rPr lang="en-US" sz="2400" dirty="0">
                <a:latin typeface="+mj-lt"/>
              </a:rPr>
              <a:t> </a:t>
            </a:r>
            <a:r>
              <a:rPr lang="en-US" sz="2400" b="1" dirty="0">
                <a:highlight>
                  <a:srgbClr val="FFFF00"/>
                </a:highlight>
                <a:latin typeface="+mj-lt"/>
              </a:rPr>
              <a:t>“</a:t>
            </a:r>
            <a:r>
              <a:rPr lang="en-US" sz="2400" b="1" u="sng" dirty="0">
                <a:highlight>
                  <a:srgbClr val="FFFF00"/>
                </a:highlight>
                <a:latin typeface="+mj-lt"/>
              </a:rPr>
              <a:t>Person</a:t>
            </a:r>
            <a:r>
              <a:rPr lang="en-US" sz="2400" b="1" dirty="0">
                <a:highlight>
                  <a:srgbClr val="FFFF00"/>
                </a:highlight>
                <a:latin typeface="+mj-lt"/>
              </a:rPr>
              <a:t>”</a:t>
            </a:r>
            <a:r>
              <a:rPr lang="en-US" sz="2400" b="1" dirty="0">
                <a:latin typeface="+mj-lt"/>
              </a:rPr>
              <a:t> </a:t>
            </a:r>
            <a:r>
              <a:rPr lang="en-US" sz="2400" dirty="0">
                <a:latin typeface="+mj-lt"/>
              </a:rPr>
              <a:t>includes – </a:t>
            </a:r>
          </a:p>
          <a:p>
            <a:pPr marL="457200" indent="-188913">
              <a:lnSpc>
                <a:spcPct val="100000"/>
              </a:lnSpc>
              <a:buFont typeface="+mj-lt"/>
              <a:buAutoNum type="arabicPeriod"/>
            </a:pPr>
            <a:r>
              <a:rPr lang="en-US" sz="2400" dirty="0">
                <a:latin typeface="+mj-lt"/>
              </a:rPr>
              <a:t> </a:t>
            </a:r>
            <a:r>
              <a:rPr lang="en-US" sz="2200" dirty="0">
                <a:latin typeface="+mj-lt"/>
              </a:rPr>
              <a:t>Individual</a:t>
            </a:r>
          </a:p>
          <a:p>
            <a:pPr marL="457200" indent="-188913">
              <a:lnSpc>
                <a:spcPct val="100000"/>
              </a:lnSpc>
              <a:buFont typeface="+mj-lt"/>
              <a:buAutoNum type="arabicPeriod"/>
            </a:pPr>
            <a:r>
              <a:rPr lang="en-US" sz="2200" dirty="0">
                <a:latin typeface="+mj-lt"/>
              </a:rPr>
              <a:t> Hindu Undivided Family (HUF)</a:t>
            </a:r>
          </a:p>
          <a:p>
            <a:pPr marL="457200" indent="-188913">
              <a:lnSpc>
                <a:spcPct val="100000"/>
              </a:lnSpc>
              <a:buFont typeface="+mj-lt"/>
              <a:buAutoNum type="arabicPeriod"/>
            </a:pPr>
            <a:r>
              <a:rPr lang="en-US" sz="2200" dirty="0">
                <a:latin typeface="+mj-lt"/>
              </a:rPr>
              <a:t> Company</a:t>
            </a:r>
          </a:p>
          <a:p>
            <a:pPr marL="457200" indent="-188913">
              <a:lnSpc>
                <a:spcPct val="100000"/>
              </a:lnSpc>
              <a:buFont typeface="+mj-lt"/>
              <a:buAutoNum type="arabicPeriod"/>
            </a:pPr>
            <a:r>
              <a:rPr lang="en-US" sz="2200" dirty="0">
                <a:latin typeface="+mj-lt"/>
              </a:rPr>
              <a:t> Firm or Limited Liability Partnership (LLP)</a:t>
            </a:r>
          </a:p>
          <a:p>
            <a:pPr marL="457200" indent="-188913">
              <a:lnSpc>
                <a:spcPct val="100000"/>
              </a:lnSpc>
              <a:buFont typeface="+mj-lt"/>
              <a:buAutoNum type="arabicPeriod"/>
            </a:pPr>
            <a:r>
              <a:rPr lang="en-US" sz="2200" dirty="0">
                <a:latin typeface="+mj-lt"/>
              </a:rPr>
              <a:t> Association of Persons (AOP) &amp; Body of Individuals (BOI)</a:t>
            </a:r>
          </a:p>
          <a:p>
            <a:pPr marL="457200" indent="-188913">
              <a:lnSpc>
                <a:spcPct val="100000"/>
              </a:lnSpc>
              <a:buFont typeface="+mj-lt"/>
              <a:buAutoNum type="arabicPeriod"/>
            </a:pPr>
            <a:r>
              <a:rPr lang="en-US" sz="2200" dirty="0">
                <a:latin typeface="+mj-lt"/>
              </a:rPr>
              <a:t> Co-operative society</a:t>
            </a:r>
          </a:p>
          <a:p>
            <a:pPr marL="457200" indent="-188913">
              <a:lnSpc>
                <a:spcPct val="100000"/>
              </a:lnSpc>
              <a:buFont typeface="+mj-lt"/>
              <a:buAutoNum type="arabicPeriod"/>
            </a:pPr>
            <a:r>
              <a:rPr lang="en-US" sz="2200" dirty="0">
                <a:latin typeface="+mj-lt"/>
              </a:rPr>
              <a:t> Local Authority</a:t>
            </a:r>
          </a:p>
          <a:p>
            <a:pPr marL="457200" indent="-188913">
              <a:lnSpc>
                <a:spcPct val="100000"/>
              </a:lnSpc>
              <a:buFont typeface="+mj-lt"/>
              <a:buAutoNum type="arabicPeriod"/>
            </a:pPr>
            <a:r>
              <a:rPr lang="en-US" sz="2200" dirty="0">
                <a:latin typeface="+mj-lt"/>
              </a:rPr>
              <a:t> Central or State Government</a:t>
            </a:r>
          </a:p>
          <a:p>
            <a:pPr>
              <a:lnSpc>
                <a:spcPct val="150000"/>
              </a:lnSpc>
              <a:buFont typeface="Wingdings" panose="05000000000000000000" pitchFamily="2" charset="2"/>
              <a:buChar char="v"/>
            </a:pPr>
            <a:endParaRPr lang="en-IN" sz="2400" dirty="0">
              <a:latin typeface="+mj-lt"/>
            </a:endParaRPr>
          </a:p>
        </p:txBody>
      </p:sp>
      <p:sp>
        <p:nvSpPr>
          <p:cNvPr id="4" name="Title 1">
            <a:extLst>
              <a:ext uri="{FF2B5EF4-FFF2-40B4-BE49-F238E27FC236}">
                <a16:creationId xmlns:a16="http://schemas.microsoft.com/office/drawing/2014/main" id="{F8B5B730-99F5-48CD-9CA1-E95570D60DA1}"/>
              </a:ext>
            </a:extLst>
          </p:cNvPr>
          <p:cNvSpPr txBox="1">
            <a:spLocks/>
          </p:cNvSpPr>
          <p:nvPr/>
        </p:nvSpPr>
        <p:spPr>
          <a:xfrm>
            <a:off x="1066800" y="231185"/>
            <a:ext cx="10058400" cy="997251"/>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700" i="0" kern="1200" spc="-50" baseline="0">
                <a:solidFill>
                  <a:schemeClr val="tx1">
                    <a:lumMod val="75000"/>
                    <a:lumOff val="25000"/>
                  </a:schemeClr>
                </a:solidFill>
                <a:latin typeface="+mj-lt"/>
                <a:ea typeface="+mj-ea"/>
                <a:cs typeface="+mj-cs"/>
              </a:defRPr>
            </a:lvl1pPr>
          </a:lstStyle>
          <a:p>
            <a:pPr algn="ctr"/>
            <a:r>
              <a:rPr lang="en-US" b="1" u="sng" dirty="0"/>
              <a:t>PERSON</a:t>
            </a:r>
          </a:p>
        </p:txBody>
      </p:sp>
    </p:spTree>
    <p:extLst>
      <p:ext uri="{BB962C8B-B14F-4D97-AF65-F5344CB8AC3E}">
        <p14:creationId xmlns:p14="http://schemas.microsoft.com/office/powerpoint/2010/main" val="408383906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AC86D3-8FD1-4F47-A319-7D0542E48B2F}"/>
              </a:ext>
            </a:extLst>
          </p:cNvPr>
          <p:cNvSpPr>
            <a:spLocks noGrp="1"/>
          </p:cNvSpPr>
          <p:nvPr>
            <p:ph type="title"/>
          </p:nvPr>
        </p:nvSpPr>
        <p:spPr>
          <a:xfrm>
            <a:off x="1097280" y="443621"/>
            <a:ext cx="10058400" cy="1450757"/>
          </a:xfrm>
        </p:spPr>
        <p:txBody>
          <a:bodyPr vert="horz" lIns="91440" tIns="45720" rIns="91440" bIns="45720" rtlCol="0">
            <a:normAutofit/>
          </a:bodyPr>
          <a:lstStyle/>
          <a:p>
            <a:pPr algn="ctr"/>
            <a:r>
              <a:rPr lang="en-US" b="1" u="sng" dirty="0"/>
              <a:t>AUTHORISED BANK</a:t>
            </a:r>
          </a:p>
        </p:txBody>
      </p:sp>
      <p:sp>
        <p:nvSpPr>
          <p:cNvPr id="5" name="Content Placeholder 4">
            <a:extLst>
              <a:ext uri="{FF2B5EF4-FFF2-40B4-BE49-F238E27FC236}">
                <a16:creationId xmlns:a16="http://schemas.microsoft.com/office/drawing/2014/main" id="{34A6104B-8C7A-4E47-BBE5-1E27E0897BF6}"/>
              </a:ext>
            </a:extLst>
          </p:cNvPr>
          <p:cNvSpPr>
            <a:spLocks noGrp="1"/>
          </p:cNvSpPr>
          <p:nvPr>
            <p:ph idx="1"/>
          </p:nvPr>
        </p:nvSpPr>
        <p:spPr>
          <a:xfrm>
            <a:off x="540327" y="2265680"/>
            <a:ext cx="11111345" cy="2326640"/>
          </a:xfrm>
        </p:spPr>
        <p:txBody>
          <a:bodyPr>
            <a:normAutofit/>
          </a:bodyPr>
          <a:lstStyle/>
          <a:p>
            <a:pPr marL="442913" indent="-442913">
              <a:lnSpc>
                <a:spcPct val="200000"/>
              </a:lnSpc>
              <a:buFont typeface="Wingdings" panose="05000000000000000000" pitchFamily="2" charset="2"/>
              <a:buChar char="v"/>
            </a:pPr>
            <a:r>
              <a:rPr lang="en-US" sz="2400" b="1" dirty="0">
                <a:highlight>
                  <a:srgbClr val="FFFF00"/>
                </a:highlight>
                <a:latin typeface="+mj-lt"/>
              </a:rPr>
              <a:t>“</a:t>
            </a:r>
            <a:r>
              <a:rPr lang="en-US" sz="2400" b="1" u="sng" dirty="0">
                <a:highlight>
                  <a:srgbClr val="FFFF00"/>
                </a:highlight>
                <a:latin typeface="+mj-lt"/>
              </a:rPr>
              <a:t>Authorised Bank</a:t>
            </a:r>
            <a:r>
              <a:rPr lang="en-US" sz="2400" b="1" dirty="0">
                <a:highlight>
                  <a:srgbClr val="FFFF00"/>
                </a:highlight>
                <a:latin typeface="+mj-lt"/>
              </a:rPr>
              <a:t>”</a:t>
            </a:r>
            <a:r>
              <a:rPr lang="en-US" sz="2400" dirty="0">
                <a:latin typeface="+mj-lt"/>
              </a:rPr>
              <a:t> shall mean a bank or a branch of a bank authorised by the Government to collect the tax or any other amount payable under this Act </a:t>
            </a:r>
            <a:r>
              <a:rPr lang="en-US" sz="2400" b="1" dirty="0">
                <a:latin typeface="+mj-lt"/>
              </a:rPr>
              <a:t>[Section 2(14)]</a:t>
            </a:r>
            <a:endParaRPr lang="en-IN" sz="2400" b="1" dirty="0">
              <a:latin typeface="+mj-lt"/>
            </a:endParaRPr>
          </a:p>
        </p:txBody>
      </p:sp>
    </p:spTree>
    <p:extLst>
      <p:ext uri="{BB962C8B-B14F-4D97-AF65-F5344CB8AC3E}">
        <p14:creationId xmlns:p14="http://schemas.microsoft.com/office/powerpoint/2010/main" val="183233147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AC86D3-8FD1-4F47-A319-7D0542E48B2F}"/>
              </a:ext>
            </a:extLst>
          </p:cNvPr>
          <p:cNvSpPr>
            <a:spLocks noGrp="1"/>
          </p:cNvSpPr>
          <p:nvPr>
            <p:ph type="title"/>
          </p:nvPr>
        </p:nvSpPr>
        <p:spPr>
          <a:xfrm>
            <a:off x="1097280" y="443621"/>
            <a:ext cx="10058400" cy="1450757"/>
          </a:xfrm>
        </p:spPr>
        <p:txBody>
          <a:bodyPr vert="horz" lIns="91440" tIns="45720" rIns="91440" bIns="45720" rtlCol="0">
            <a:normAutofit/>
          </a:bodyPr>
          <a:lstStyle/>
          <a:p>
            <a:pPr algn="ctr"/>
            <a:r>
              <a:rPr lang="en-US" b="1" u="sng" dirty="0"/>
              <a:t>AGENT</a:t>
            </a:r>
          </a:p>
        </p:txBody>
      </p:sp>
      <p:sp>
        <p:nvSpPr>
          <p:cNvPr id="5" name="Content Placeholder 4">
            <a:extLst>
              <a:ext uri="{FF2B5EF4-FFF2-40B4-BE49-F238E27FC236}">
                <a16:creationId xmlns:a16="http://schemas.microsoft.com/office/drawing/2014/main" id="{34A6104B-8C7A-4E47-BBE5-1E27E0897BF6}"/>
              </a:ext>
            </a:extLst>
          </p:cNvPr>
          <p:cNvSpPr>
            <a:spLocks noGrp="1"/>
          </p:cNvSpPr>
          <p:nvPr>
            <p:ph idx="1"/>
          </p:nvPr>
        </p:nvSpPr>
        <p:spPr>
          <a:xfrm>
            <a:off x="540327" y="2265679"/>
            <a:ext cx="11420764" cy="3451629"/>
          </a:xfrm>
        </p:spPr>
        <p:txBody>
          <a:bodyPr>
            <a:normAutofit/>
          </a:bodyPr>
          <a:lstStyle/>
          <a:p>
            <a:pPr marL="442913" indent="-442913">
              <a:lnSpc>
                <a:spcPct val="200000"/>
              </a:lnSpc>
              <a:buFont typeface="Wingdings" panose="05000000000000000000" pitchFamily="2" charset="2"/>
              <a:buChar char="v"/>
            </a:pPr>
            <a:r>
              <a:rPr lang="en-US" sz="2400" b="1" dirty="0">
                <a:highlight>
                  <a:srgbClr val="FFFF00"/>
                </a:highlight>
                <a:latin typeface="+mj-lt"/>
              </a:rPr>
              <a:t>“</a:t>
            </a:r>
            <a:r>
              <a:rPr lang="en-US" sz="2400" b="1" u="sng" dirty="0">
                <a:highlight>
                  <a:srgbClr val="FFFF00"/>
                </a:highlight>
                <a:latin typeface="+mj-lt"/>
              </a:rPr>
              <a:t>Agent</a:t>
            </a:r>
            <a:r>
              <a:rPr lang="en-US" sz="2400" b="1" dirty="0">
                <a:highlight>
                  <a:srgbClr val="FFFF00"/>
                </a:highlight>
                <a:latin typeface="+mj-lt"/>
              </a:rPr>
              <a:t>”</a:t>
            </a:r>
            <a:r>
              <a:rPr lang="en-US" sz="2400" dirty="0">
                <a:latin typeface="+mj-lt"/>
              </a:rPr>
              <a:t> means a person, including a factor, broker, commission agent, </a:t>
            </a:r>
            <a:r>
              <a:rPr lang="en-US" sz="2400" i="1" dirty="0">
                <a:latin typeface="+mj-lt"/>
              </a:rPr>
              <a:t>arhatia</a:t>
            </a:r>
            <a:r>
              <a:rPr lang="en-US" sz="2400" dirty="0">
                <a:latin typeface="+mj-lt"/>
              </a:rPr>
              <a:t>, del credere agent, an auctioneer or any other mercantile agent by whatever name called, who carries on the business of supply or receipt of Goods or Services or Both on behalf of another. </a:t>
            </a:r>
            <a:r>
              <a:rPr lang="en-US" sz="2400" b="1" dirty="0">
                <a:latin typeface="+mj-lt"/>
              </a:rPr>
              <a:t>[Section 2(5)]</a:t>
            </a:r>
            <a:r>
              <a:rPr lang="en-US" sz="2400" dirty="0">
                <a:latin typeface="+mj-lt"/>
              </a:rPr>
              <a:t>  </a:t>
            </a:r>
            <a:endParaRPr lang="en-IN" sz="2400" b="1" dirty="0">
              <a:latin typeface="+mj-lt"/>
            </a:endParaRPr>
          </a:p>
        </p:txBody>
      </p:sp>
    </p:spTree>
    <p:extLst>
      <p:ext uri="{BB962C8B-B14F-4D97-AF65-F5344CB8AC3E}">
        <p14:creationId xmlns:p14="http://schemas.microsoft.com/office/powerpoint/2010/main" val="1366263803"/>
      </p:ext>
    </p:extLst>
  </p:cSld>
  <p:clrMapOvr>
    <a:masterClrMapping/>
  </p:clrMapOvr>
</p:sld>
</file>

<file path=ppt/theme/theme1.xml><?xml version="1.0" encoding="utf-8"?>
<a:theme xmlns:a="http://schemas.openxmlformats.org/drawingml/2006/main" name="1_RetrospectVTI">
  <a:themeElements>
    <a:clrScheme name="Custom 34">
      <a:dk1>
        <a:sysClr val="windowText" lastClr="000000"/>
      </a:dk1>
      <a:lt1>
        <a:sysClr val="window" lastClr="FFFFFF"/>
      </a:lt1>
      <a:dk2>
        <a:srgbClr val="39302A"/>
      </a:dk2>
      <a:lt2>
        <a:srgbClr val="E5DEDB"/>
      </a:lt2>
      <a:accent1>
        <a:srgbClr val="EC7016"/>
      </a:accent1>
      <a:accent2>
        <a:srgbClr val="F8931D"/>
      </a:accent2>
      <a:accent3>
        <a:srgbClr val="CE8D3E"/>
      </a:accent3>
      <a:accent4>
        <a:srgbClr val="E64823"/>
      </a:accent4>
      <a:accent5>
        <a:srgbClr val="FFCA08"/>
      </a:accent5>
      <a:accent6>
        <a:srgbClr val="9C6A6A"/>
      </a:accent6>
      <a:hlink>
        <a:srgbClr val="2998E3"/>
      </a:hlink>
      <a:folHlink>
        <a:srgbClr val="7F723D"/>
      </a:folHlink>
    </a:clrScheme>
    <a:fontScheme name="Retrospect">
      <a:majorFont>
        <a:latin typeface="Bookman Old Style"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Franklin Gothic Book"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VTI" id="{ABE3C30C-0FC0-4450-828E-52DE70F1BCCB}" vid="{A6E2497D-935A-4CFD-B9FD-6DCB15FA68BF}"/>
    </a:ext>
  </a:extLst>
</a:theme>
</file>

<file path=ppt/theme/themeOverride1.xml><?xml version="1.0" encoding="utf-8"?>
<a:themeOverride xmlns:a="http://schemas.openxmlformats.org/drawingml/2006/main">
  <a:clrScheme name="Parcel">
    <a:dk1>
      <a:srgbClr val="000000"/>
    </a:dk1>
    <a:lt1>
      <a:srgbClr val="FFFFFF"/>
    </a:lt1>
    <a:dk2>
      <a:srgbClr val="4A5356"/>
    </a:dk2>
    <a:lt2>
      <a:srgbClr val="E8E3CE"/>
    </a:lt2>
    <a:accent1>
      <a:srgbClr val="F6A21D"/>
    </a:accent1>
    <a:accent2>
      <a:srgbClr val="9BAFB5"/>
    </a:accent2>
    <a:accent3>
      <a:srgbClr val="C96731"/>
    </a:accent3>
    <a:accent4>
      <a:srgbClr val="9CA383"/>
    </a:accent4>
    <a:accent5>
      <a:srgbClr val="87795D"/>
    </a:accent5>
    <a:accent6>
      <a:srgbClr val="A0988C"/>
    </a:accent6>
    <a:hlink>
      <a:srgbClr val="00B0F0"/>
    </a:hlink>
    <a:folHlink>
      <a:srgbClr val="738F97"/>
    </a:folHlink>
  </a:clrScheme>
</a:themeOverride>
</file>

<file path=ppt/theme/themeOverride10.xml><?xml version="1.0" encoding="utf-8"?>
<a:themeOverride xmlns:a="http://schemas.openxmlformats.org/drawingml/2006/main">
  <a:clrScheme name="Parcel">
    <a:dk1>
      <a:srgbClr val="000000"/>
    </a:dk1>
    <a:lt1>
      <a:srgbClr val="FFFFFF"/>
    </a:lt1>
    <a:dk2>
      <a:srgbClr val="4A5356"/>
    </a:dk2>
    <a:lt2>
      <a:srgbClr val="E8E3CE"/>
    </a:lt2>
    <a:accent1>
      <a:srgbClr val="F6A21D"/>
    </a:accent1>
    <a:accent2>
      <a:srgbClr val="9BAFB5"/>
    </a:accent2>
    <a:accent3>
      <a:srgbClr val="C96731"/>
    </a:accent3>
    <a:accent4>
      <a:srgbClr val="9CA383"/>
    </a:accent4>
    <a:accent5>
      <a:srgbClr val="87795D"/>
    </a:accent5>
    <a:accent6>
      <a:srgbClr val="A0988C"/>
    </a:accent6>
    <a:hlink>
      <a:srgbClr val="00B0F0"/>
    </a:hlink>
    <a:folHlink>
      <a:srgbClr val="738F97"/>
    </a:folHlink>
  </a:clrScheme>
</a:themeOverride>
</file>

<file path=ppt/theme/themeOverride11.xml><?xml version="1.0" encoding="utf-8"?>
<a:themeOverride xmlns:a="http://schemas.openxmlformats.org/drawingml/2006/main">
  <a:clrScheme name="Parcel">
    <a:dk1>
      <a:srgbClr val="000000"/>
    </a:dk1>
    <a:lt1>
      <a:srgbClr val="FFFFFF"/>
    </a:lt1>
    <a:dk2>
      <a:srgbClr val="4A5356"/>
    </a:dk2>
    <a:lt2>
      <a:srgbClr val="E8E3CE"/>
    </a:lt2>
    <a:accent1>
      <a:srgbClr val="F6A21D"/>
    </a:accent1>
    <a:accent2>
      <a:srgbClr val="9BAFB5"/>
    </a:accent2>
    <a:accent3>
      <a:srgbClr val="C96731"/>
    </a:accent3>
    <a:accent4>
      <a:srgbClr val="9CA383"/>
    </a:accent4>
    <a:accent5>
      <a:srgbClr val="87795D"/>
    </a:accent5>
    <a:accent6>
      <a:srgbClr val="A0988C"/>
    </a:accent6>
    <a:hlink>
      <a:srgbClr val="00B0F0"/>
    </a:hlink>
    <a:folHlink>
      <a:srgbClr val="738F97"/>
    </a:folHlink>
  </a:clrScheme>
</a:themeOverride>
</file>

<file path=ppt/theme/themeOverride12.xml><?xml version="1.0" encoding="utf-8"?>
<a:themeOverride xmlns:a="http://schemas.openxmlformats.org/drawingml/2006/main">
  <a:clrScheme name="Parcel">
    <a:dk1>
      <a:srgbClr val="000000"/>
    </a:dk1>
    <a:lt1>
      <a:srgbClr val="FFFFFF"/>
    </a:lt1>
    <a:dk2>
      <a:srgbClr val="4A5356"/>
    </a:dk2>
    <a:lt2>
      <a:srgbClr val="E8E3CE"/>
    </a:lt2>
    <a:accent1>
      <a:srgbClr val="F6A21D"/>
    </a:accent1>
    <a:accent2>
      <a:srgbClr val="9BAFB5"/>
    </a:accent2>
    <a:accent3>
      <a:srgbClr val="C96731"/>
    </a:accent3>
    <a:accent4>
      <a:srgbClr val="9CA383"/>
    </a:accent4>
    <a:accent5>
      <a:srgbClr val="87795D"/>
    </a:accent5>
    <a:accent6>
      <a:srgbClr val="A0988C"/>
    </a:accent6>
    <a:hlink>
      <a:srgbClr val="00B0F0"/>
    </a:hlink>
    <a:folHlink>
      <a:srgbClr val="738F97"/>
    </a:folHlink>
  </a:clrScheme>
</a:themeOverride>
</file>

<file path=ppt/theme/themeOverride13.xml><?xml version="1.0" encoding="utf-8"?>
<a:themeOverride xmlns:a="http://schemas.openxmlformats.org/drawingml/2006/main">
  <a:clrScheme name="Parcel">
    <a:dk1>
      <a:srgbClr val="000000"/>
    </a:dk1>
    <a:lt1>
      <a:srgbClr val="FFFFFF"/>
    </a:lt1>
    <a:dk2>
      <a:srgbClr val="4A5356"/>
    </a:dk2>
    <a:lt2>
      <a:srgbClr val="E8E3CE"/>
    </a:lt2>
    <a:accent1>
      <a:srgbClr val="F6A21D"/>
    </a:accent1>
    <a:accent2>
      <a:srgbClr val="9BAFB5"/>
    </a:accent2>
    <a:accent3>
      <a:srgbClr val="C96731"/>
    </a:accent3>
    <a:accent4>
      <a:srgbClr val="9CA383"/>
    </a:accent4>
    <a:accent5>
      <a:srgbClr val="87795D"/>
    </a:accent5>
    <a:accent6>
      <a:srgbClr val="A0988C"/>
    </a:accent6>
    <a:hlink>
      <a:srgbClr val="00B0F0"/>
    </a:hlink>
    <a:folHlink>
      <a:srgbClr val="738F97"/>
    </a:folHlink>
  </a:clrScheme>
</a:themeOverride>
</file>

<file path=ppt/theme/themeOverride14.xml><?xml version="1.0" encoding="utf-8"?>
<a:themeOverride xmlns:a="http://schemas.openxmlformats.org/drawingml/2006/main">
  <a:clrScheme name="Parcel">
    <a:dk1>
      <a:srgbClr val="000000"/>
    </a:dk1>
    <a:lt1>
      <a:srgbClr val="FFFFFF"/>
    </a:lt1>
    <a:dk2>
      <a:srgbClr val="4A5356"/>
    </a:dk2>
    <a:lt2>
      <a:srgbClr val="E8E3CE"/>
    </a:lt2>
    <a:accent1>
      <a:srgbClr val="F6A21D"/>
    </a:accent1>
    <a:accent2>
      <a:srgbClr val="9BAFB5"/>
    </a:accent2>
    <a:accent3>
      <a:srgbClr val="C96731"/>
    </a:accent3>
    <a:accent4>
      <a:srgbClr val="9CA383"/>
    </a:accent4>
    <a:accent5>
      <a:srgbClr val="87795D"/>
    </a:accent5>
    <a:accent6>
      <a:srgbClr val="A0988C"/>
    </a:accent6>
    <a:hlink>
      <a:srgbClr val="00B0F0"/>
    </a:hlink>
    <a:folHlink>
      <a:srgbClr val="738F97"/>
    </a:folHlink>
  </a:clrScheme>
</a:themeOverride>
</file>

<file path=ppt/theme/themeOverride2.xml><?xml version="1.0" encoding="utf-8"?>
<a:themeOverride xmlns:a="http://schemas.openxmlformats.org/drawingml/2006/main">
  <a:clrScheme name="Parcel">
    <a:dk1>
      <a:srgbClr val="000000"/>
    </a:dk1>
    <a:lt1>
      <a:srgbClr val="FFFFFF"/>
    </a:lt1>
    <a:dk2>
      <a:srgbClr val="4A5356"/>
    </a:dk2>
    <a:lt2>
      <a:srgbClr val="E8E3CE"/>
    </a:lt2>
    <a:accent1>
      <a:srgbClr val="F6A21D"/>
    </a:accent1>
    <a:accent2>
      <a:srgbClr val="9BAFB5"/>
    </a:accent2>
    <a:accent3>
      <a:srgbClr val="C96731"/>
    </a:accent3>
    <a:accent4>
      <a:srgbClr val="9CA383"/>
    </a:accent4>
    <a:accent5>
      <a:srgbClr val="87795D"/>
    </a:accent5>
    <a:accent6>
      <a:srgbClr val="A0988C"/>
    </a:accent6>
    <a:hlink>
      <a:srgbClr val="00B0F0"/>
    </a:hlink>
    <a:folHlink>
      <a:srgbClr val="738F97"/>
    </a:folHlink>
  </a:clrScheme>
</a:themeOverride>
</file>

<file path=ppt/theme/themeOverride3.xml><?xml version="1.0" encoding="utf-8"?>
<a:themeOverride xmlns:a="http://schemas.openxmlformats.org/drawingml/2006/main">
  <a:clrScheme name="Parcel">
    <a:dk1>
      <a:srgbClr val="000000"/>
    </a:dk1>
    <a:lt1>
      <a:srgbClr val="FFFFFF"/>
    </a:lt1>
    <a:dk2>
      <a:srgbClr val="4A5356"/>
    </a:dk2>
    <a:lt2>
      <a:srgbClr val="E8E3CE"/>
    </a:lt2>
    <a:accent1>
      <a:srgbClr val="F6A21D"/>
    </a:accent1>
    <a:accent2>
      <a:srgbClr val="9BAFB5"/>
    </a:accent2>
    <a:accent3>
      <a:srgbClr val="C96731"/>
    </a:accent3>
    <a:accent4>
      <a:srgbClr val="9CA383"/>
    </a:accent4>
    <a:accent5>
      <a:srgbClr val="87795D"/>
    </a:accent5>
    <a:accent6>
      <a:srgbClr val="A0988C"/>
    </a:accent6>
    <a:hlink>
      <a:srgbClr val="00B0F0"/>
    </a:hlink>
    <a:folHlink>
      <a:srgbClr val="738F97"/>
    </a:folHlink>
  </a:clrScheme>
</a:themeOverride>
</file>

<file path=ppt/theme/themeOverride4.xml><?xml version="1.0" encoding="utf-8"?>
<a:themeOverride xmlns:a="http://schemas.openxmlformats.org/drawingml/2006/main">
  <a:clrScheme name="Parcel">
    <a:dk1>
      <a:srgbClr val="000000"/>
    </a:dk1>
    <a:lt1>
      <a:srgbClr val="FFFFFF"/>
    </a:lt1>
    <a:dk2>
      <a:srgbClr val="4A5356"/>
    </a:dk2>
    <a:lt2>
      <a:srgbClr val="E8E3CE"/>
    </a:lt2>
    <a:accent1>
      <a:srgbClr val="F6A21D"/>
    </a:accent1>
    <a:accent2>
      <a:srgbClr val="9BAFB5"/>
    </a:accent2>
    <a:accent3>
      <a:srgbClr val="C96731"/>
    </a:accent3>
    <a:accent4>
      <a:srgbClr val="9CA383"/>
    </a:accent4>
    <a:accent5>
      <a:srgbClr val="87795D"/>
    </a:accent5>
    <a:accent6>
      <a:srgbClr val="A0988C"/>
    </a:accent6>
    <a:hlink>
      <a:srgbClr val="00B0F0"/>
    </a:hlink>
    <a:folHlink>
      <a:srgbClr val="738F97"/>
    </a:folHlink>
  </a:clrScheme>
</a:themeOverride>
</file>

<file path=ppt/theme/themeOverride5.xml><?xml version="1.0" encoding="utf-8"?>
<a:themeOverride xmlns:a="http://schemas.openxmlformats.org/drawingml/2006/main">
  <a:clrScheme name="Parcel">
    <a:dk1>
      <a:srgbClr val="000000"/>
    </a:dk1>
    <a:lt1>
      <a:srgbClr val="FFFFFF"/>
    </a:lt1>
    <a:dk2>
      <a:srgbClr val="4A5356"/>
    </a:dk2>
    <a:lt2>
      <a:srgbClr val="E8E3CE"/>
    </a:lt2>
    <a:accent1>
      <a:srgbClr val="F6A21D"/>
    </a:accent1>
    <a:accent2>
      <a:srgbClr val="9BAFB5"/>
    </a:accent2>
    <a:accent3>
      <a:srgbClr val="C96731"/>
    </a:accent3>
    <a:accent4>
      <a:srgbClr val="9CA383"/>
    </a:accent4>
    <a:accent5>
      <a:srgbClr val="87795D"/>
    </a:accent5>
    <a:accent6>
      <a:srgbClr val="A0988C"/>
    </a:accent6>
    <a:hlink>
      <a:srgbClr val="00B0F0"/>
    </a:hlink>
    <a:folHlink>
      <a:srgbClr val="738F97"/>
    </a:folHlink>
  </a:clrScheme>
</a:themeOverride>
</file>

<file path=ppt/theme/themeOverride6.xml><?xml version="1.0" encoding="utf-8"?>
<a:themeOverride xmlns:a="http://schemas.openxmlformats.org/drawingml/2006/main">
  <a:clrScheme name="Parcel">
    <a:dk1>
      <a:srgbClr val="000000"/>
    </a:dk1>
    <a:lt1>
      <a:srgbClr val="FFFFFF"/>
    </a:lt1>
    <a:dk2>
      <a:srgbClr val="4A5356"/>
    </a:dk2>
    <a:lt2>
      <a:srgbClr val="E8E3CE"/>
    </a:lt2>
    <a:accent1>
      <a:srgbClr val="F6A21D"/>
    </a:accent1>
    <a:accent2>
      <a:srgbClr val="9BAFB5"/>
    </a:accent2>
    <a:accent3>
      <a:srgbClr val="C96731"/>
    </a:accent3>
    <a:accent4>
      <a:srgbClr val="9CA383"/>
    </a:accent4>
    <a:accent5>
      <a:srgbClr val="87795D"/>
    </a:accent5>
    <a:accent6>
      <a:srgbClr val="A0988C"/>
    </a:accent6>
    <a:hlink>
      <a:srgbClr val="00B0F0"/>
    </a:hlink>
    <a:folHlink>
      <a:srgbClr val="738F97"/>
    </a:folHlink>
  </a:clrScheme>
</a:themeOverride>
</file>

<file path=ppt/theme/themeOverride7.xml><?xml version="1.0" encoding="utf-8"?>
<a:themeOverride xmlns:a="http://schemas.openxmlformats.org/drawingml/2006/main">
  <a:clrScheme name="Parcel">
    <a:dk1>
      <a:srgbClr val="000000"/>
    </a:dk1>
    <a:lt1>
      <a:srgbClr val="FFFFFF"/>
    </a:lt1>
    <a:dk2>
      <a:srgbClr val="4A5356"/>
    </a:dk2>
    <a:lt2>
      <a:srgbClr val="E8E3CE"/>
    </a:lt2>
    <a:accent1>
      <a:srgbClr val="F6A21D"/>
    </a:accent1>
    <a:accent2>
      <a:srgbClr val="9BAFB5"/>
    </a:accent2>
    <a:accent3>
      <a:srgbClr val="C96731"/>
    </a:accent3>
    <a:accent4>
      <a:srgbClr val="9CA383"/>
    </a:accent4>
    <a:accent5>
      <a:srgbClr val="87795D"/>
    </a:accent5>
    <a:accent6>
      <a:srgbClr val="A0988C"/>
    </a:accent6>
    <a:hlink>
      <a:srgbClr val="00B0F0"/>
    </a:hlink>
    <a:folHlink>
      <a:srgbClr val="738F97"/>
    </a:folHlink>
  </a:clrScheme>
</a:themeOverride>
</file>

<file path=ppt/theme/themeOverride8.xml><?xml version="1.0" encoding="utf-8"?>
<a:themeOverride xmlns:a="http://schemas.openxmlformats.org/drawingml/2006/main">
  <a:clrScheme name="Parcel">
    <a:dk1>
      <a:srgbClr val="000000"/>
    </a:dk1>
    <a:lt1>
      <a:srgbClr val="FFFFFF"/>
    </a:lt1>
    <a:dk2>
      <a:srgbClr val="4A5356"/>
    </a:dk2>
    <a:lt2>
      <a:srgbClr val="E8E3CE"/>
    </a:lt2>
    <a:accent1>
      <a:srgbClr val="F6A21D"/>
    </a:accent1>
    <a:accent2>
      <a:srgbClr val="9BAFB5"/>
    </a:accent2>
    <a:accent3>
      <a:srgbClr val="C96731"/>
    </a:accent3>
    <a:accent4>
      <a:srgbClr val="9CA383"/>
    </a:accent4>
    <a:accent5>
      <a:srgbClr val="87795D"/>
    </a:accent5>
    <a:accent6>
      <a:srgbClr val="A0988C"/>
    </a:accent6>
    <a:hlink>
      <a:srgbClr val="00B0F0"/>
    </a:hlink>
    <a:folHlink>
      <a:srgbClr val="738F97"/>
    </a:folHlink>
  </a:clrScheme>
</a:themeOverride>
</file>

<file path=ppt/theme/themeOverride9.xml><?xml version="1.0" encoding="utf-8"?>
<a:themeOverride xmlns:a="http://schemas.openxmlformats.org/drawingml/2006/main">
  <a:clrScheme name="Parcel">
    <a:dk1>
      <a:srgbClr val="000000"/>
    </a:dk1>
    <a:lt1>
      <a:srgbClr val="FFFFFF"/>
    </a:lt1>
    <a:dk2>
      <a:srgbClr val="4A5356"/>
    </a:dk2>
    <a:lt2>
      <a:srgbClr val="E8E3CE"/>
    </a:lt2>
    <a:accent1>
      <a:srgbClr val="F6A21D"/>
    </a:accent1>
    <a:accent2>
      <a:srgbClr val="9BAFB5"/>
    </a:accent2>
    <a:accent3>
      <a:srgbClr val="C96731"/>
    </a:accent3>
    <a:accent4>
      <a:srgbClr val="9CA383"/>
    </a:accent4>
    <a:accent5>
      <a:srgbClr val="87795D"/>
    </a:accent5>
    <a:accent6>
      <a:srgbClr val="A0988C"/>
    </a:accent6>
    <a:hlink>
      <a:srgbClr val="00B0F0"/>
    </a:hlink>
    <a:folHlink>
      <a:srgbClr val="738F97"/>
    </a:folHlink>
  </a:clr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Status xmlns="71af3243-3dd4-4a8d-8c0d-dd76da1f02a5">Not started</Status>
    <MediaServiceKeyPoints xmlns="71af3243-3dd4-4a8d-8c0d-dd76da1f02a5" xsi:nil="tru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79F111ED35F8CC479449609E8A0923A6" ma:contentTypeVersion="12" ma:contentTypeDescription="Create a new document." ma:contentTypeScope="" ma:versionID="a410dd7f93c95333ffa1b60ed6adedd1">
  <xsd:schema xmlns:xsd="http://www.w3.org/2001/XMLSchema" xmlns:xs="http://www.w3.org/2001/XMLSchema" xmlns:p="http://schemas.microsoft.com/office/2006/metadata/properties" xmlns:ns2="71af3243-3dd4-4a8d-8c0d-dd76da1f02a5" xmlns:ns3="16c05727-aa75-4e4a-9b5f-8a80a1165891" targetNamespace="http://schemas.microsoft.com/office/2006/metadata/properties" ma:root="true" ma:fieldsID="a936d9baba76aa3866493feff160faab" ns2:_="" ns3:_="">
    <xsd:import namespace="71af3243-3dd4-4a8d-8c0d-dd76da1f02a5"/>
    <xsd:import namespace="16c05727-aa75-4e4a-9b5f-8a80a1165891"/>
    <xsd:element name="properties">
      <xsd:complexType>
        <xsd:sequence>
          <xsd:element name="documentManagement">
            <xsd:complexType>
              <xsd:all>
                <xsd:element ref="ns2:MediaServiceMetadata" minOccurs="0"/>
                <xsd:element ref="ns2:MediaServiceFastMetadata" minOccurs="0"/>
                <xsd:element ref="ns2:MediaServiceOCR" minOccurs="0"/>
                <xsd:element ref="ns2:MediaServiceAutoTags" minOccurs="0"/>
                <xsd:element ref="ns2:MediaServiceEventHashCode" minOccurs="0"/>
                <xsd:element ref="ns2:MediaServiceGenerationTime" minOccurs="0"/>
                <xsd:element ref="ns3:SharedWithUsers" minOccurs="0"/>
                <xsd:element ref="ns3:SharedWithDetails" minOccurs="0"/>
                <xsd:element ref="ns2:MediaServiceAutoKeyPoints" minOccurs="0"/>
                <xsd:element ref="ns2:MediaServiceKeyPoints" minOccurs="0"/>
                <xsd:element ref="ns2:MediaServiceDateTaken" minOccurs="0"/>
                <xsd:element ref="ns2:Statu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1af3243-3dd4-4a8d-8c0d-dd76da1f02a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CR" ma:index="10" nillable="true" ma:displayName="MediaServiceOCR" ma:internalName="MediaServiceOCR" ma:readOnly="true">
      <xsd:simpleType>
        <xsd:restriction base="dms:Note">
          <xsd:maxLength value="255"/>
        </xsd:restriction>
      </xsd:simpleType>
    </xsd:element>
    <xsd:element name="MediaServiceAutoTags" ma:index="11" nillable="true" ma:displayName="MediaServiceAutoTags" ma:internalName="MediaServiceAutoTags"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false">
      <xsd:simpleType>
        <xsd:restriction base="dms:Note">
          <xsd:maxLength value="255"/>
        </xsd:restriction>
      </xsd:simpleType>
    </xsd:element>
    <xsd:element name="MediaServiceDateTaken" ma:index="18" nillable="true" ma:displayName="MediaServiceDateTaken" ma:hidden="true" ma:internalName="MediaServiceDateTaken" ma:readOnly="true">
      <xsd:simpleType>
        <xsd:restriction base="dms:Text"/>
      </xsd:simpleType>
    </xsd:element>
    <xsd:element name="Status" ma:index="19" nillable="true" ma:displayName="Status" ma:default="Not started" ma:format="Dropdown" ma:internalName="Status">
      <xsd:simpleType>
        <xsd:restriction base="dms:Choice">
          <xsd:enumeration value="Not started"/>
          <xsd:enumeration value="In Progress"/>
          <xsd:enumeration value="Completed"/>
        </xsd:restriction>
      </xsd:simpleType>
    </xsd:element>
  </xsd:schema>
  <xsd:schema xmlns:xsd="http://www.w3.org/2001/XMLSchema" xmlns:xs="http://www.w3.org/2001/XMLSchema" xmlns:dms="http://schemas.microsoft.com/office/2006/documentManagement/types" xmlns:pc="http://schemas.microsoft.com/office/infopath/2007/PartnerControls" targetNamespace="16c05727-aa75-4e4a-9b5f-8a80a1165891" elementFormDefault="qualified">
    <xsd:import namespace="http://schemas.microsoft.com/office/2006/documentManagement/types"/>
    <xsd:import namespace="http://schemas.microsoft.com/office/infopath/2007/PartnerControls"/>
    <xsd:element name="SharedWithUsers" ma:index="14"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AA3F7EDC-E5B4-4BBC-9D2A-CBE6D46C37AD}">
  <ds:schemaRefs>
    <ds:schemaRef ds:uri="http://schemas.microsoft.com/sharepoint/v3/contenttype/forms"/>
  </ds:schemaRefs>
</ds:datastoreItem>
</file>

<file path=customXml/itemProps2.xml><?xml version="1.0" encoding="utf-8"?>
<ds:datastoreItem xmlns:ds="http://schemas.openxmlformats.org/officeDocument/2006/customXml" ds:itemID="{A03EEFF0-FB57-4CB4-8BFC-DF397689E2ED}">
  <ds:schemaRefs>
    <ds:schemaRef ds:uri="http://schemas.microsoft.com/office/2006/metadata/properties"/>
    <ds:schemaRef ds:uri="http://schemas.microsoft.com/office/infopath/2007/PartnerControls"/>
    <ds:schemaRef ds:uri="71af3243-3dd4-4a8d-8c0d-dd76da1f02a5"/>
  </ds:schemaRefs>
</ds:datastoreItem>
</file>

<file path=customXml/itemProps3.xml><?xml version="1.0" encoding="utf-8"?>
<ds:datastoreItem xmlns:ds="http://schemas.openxmlformats.org/officeDocument/2006/customXml" ds:itemID="{93932EF5-314F-409E-8020-FEE5FA0795B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71af3243-3dd4-4a8d-8c0d-dd76da1f02a5"/>
    <ds:schemaRef ds:uri="16c05727-aa75-4e4a-9b5f-8a80a1165891"/>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Statistics focus</Template>
  <TotalTime>883</TotalTime>
  <Words>1365</Words>
  <Application>Microsoft Office PowerPoint</Application>
  <PresentationFormat>Widescreen</PresentationFormat>
  <Paragraphs>115</Paragraphs>
  <Slides>25</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25</vt:i4>
      </vt:variant>
    </vt:vector>
  </HeadingPairs>
  <TitlesOfParts>
    <vt:vector size="30" baseType="lpstr">
      <vt:lpstr>Bookman Old Style</vt:lpstr>
      <vt:lpstr>Calibri</vt:lpstr>
      <vt:lpstr>Franklin Gothic Book</vt:lpstr>
      <vt:lpstr>Wingdings</vt:lpstr>
      <vt:lpstr>1_RetrospectVTI</vt:lpstr>
      <vt:lpstr>PowerPoint Presentation</vt:lpstr>
      <vt:lpstr>UNIT 1  Payment of Tax &amp; Refunds</vt:lpstr>
      <vt:lpstr>INTRODUCTION</vt:lpstr>
      <vt:lpstr>CONCEPTS TO BE COVERED</vt:lpstr>
      <vt:lpstr>PAYMENTS TO BE MADE UNDER GST</vt:lpstr>
      <vt:lpstr>PowerPoint Presentation</vt:lpstr>
      <vt:lpstr>PowerPoint Presentation</vt:lpstr>
      <vt:lpstr>AUTHORISED BANK</vt:lpstr>
      <vt:lpstr>AGENT</vt:lpstr>
      <vt:lpstr>COMMON PORTAL</vt:lpstr>
      <vt:lpstr>TAXABLE PERSON</vt:lpstr>
      <vt:lpstr>OUTPUT TAX</vt:lpstr>
      <vt:lpstr>INPUT TAX</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REFUND (Sec. 54)</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Abhishek Sathe</dc:creator>
  <cp:lastModifiedBy>Abhishek Sathe</cp:lastModifiedBy>
  <cp:revision>36</cp:revision>
  <dcterms:created xsi:type="dcterms:W3CDTF">2021-01-03T11:11:08Z</dcterms:created>
  <dcterms:modified xsi:type="dcterms:W3CDTF">2021-01-24T19:35:53Z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0x01010079F111ED35F8CC479449609E8A0923A6</vt:lpwstr>
  </property>
</Properties>
</file>