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301" r:id="rId5"/>
    <p:sldId id="298" r:id="rId6"/>
    <p:sldId id="300" r:id="rId7"/>
    <p:sldId id="302" r:id="rId8"/>
    <p:sldId id="303" r:id="rId9"/>
    <p:sldId id="305" r:id="rId10"/>
    <p:sldId id="304" r:id="rId11"/>
    <p:sldId id="306" r:id="rId12"/>
    <p:sldId id="307" r:id="rId13"/>
    <p:sldId id="308" r:id="rId14"/>
    <p:sldId id="309" r:id="rId15"/>
    <p:sldId id="310" r:id="rId16"/>
    <p:sldId id="311" r:id="rId17"/>
    <p:sldId id="316" r:id="rId18"/>
    <p:sldId id="317" r:id="rId19"/>
    <p:sldId id="312" r:id="rId20"/>
    <p:sldId id="315" r:id="rId21"/>
    <p:sldId id="313" r:id="rId22"/>
    <p:sldId id="318" r:id="rId23"/>
    <p:sldId id="319" r:id="rId24"/>
    <p:sldId id="322" r:id="rId25"/>
    <p:sldId id="323" r:id="rId26"/>
    <p:sldId id="324" r:id="rId27"/>
    <p:sldId id="320" r:id="rId28"/>
    <p:sldId id="32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1/25/2021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1/25/2021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1/25/2021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1/25/2021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1/25/2021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1/25/2021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1/25/2021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1/25/2021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1/25/2021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1/25/2021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1F8DF7-BF64-48FF-9A99-5C929C754577}"/>
              </a:ext>
            </a:extLst>
          </p:cNvPr>
          <p:cNvPicPr>
            <a:picLocks noChangeAspect="1"/>
          </p:cNvPicPr>
          <p:nvPr/>
        </p:nvPicPr>
        <p:blipFill>
          <a:blip r:embed="rId2"/>
          <a:stretch>
            <a:fillRect/>
          </a:stretch>
        </p:blipFill>
        <p:spPr>
          <a:xfrm>
            <a:off x="1080655" y="304801"/>
            <a:ext cx="9301018" cy="5772727"/>
          </a:xfrm>
          <a:prstGeom prst="rect">
            <a:avLst/>
          </a:prstGeom>
        </p:spPr>
      </p:pic>
    </p:spTree>
    <p:extLst>
      <p:ext uri="{BB962C8B-B14F-4D97-AF65-F5344CB8AC3E}">
        <p14:creationId xmlns:p14="http://schemas.microsoft.com/office/powerpoint/2010/main" val="850489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b="1" u="sng" dirty="0"/>
              <a:t>COMMON PORTAL</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540327" y="2302624"/>
            <a:ext cx="11420764" cy="3645593"/>
          </a:xfrm>
        </p:spPr>
        <p:txBody>
          <a:bodyPr>
            <a:normAutofit/>
          </a:body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Common Portal</a:t>
            </a:r>
            <a:r>
              <a:rPr lang="en-US" sz="2400" b="1" dirty="0">
                <a:highlight>
                  <a:srgbClr val="FFFF00"/>
                </a:highlight>
                <a:latin typeface="+mj-lt"/>
              </a:rPr>
              <a:t>”</a:t>
            </a:r>
            <a:r>
              <a:rPr lang="en-US" sz="2400" dirty="0">
                <a:latin typeface="+mj-lt"/>
              </a:rPr>
              <a:t> means a Common GST electronic portal referred to in section 146. </a:t>
            </a:r>
            <a:r>
              <a:rPr lang="en-US" sz="2400" b="1" dirty="0">
                <a:latin typeface="+mj-lt"/>
              </a:rPr>
              <a:t>[Section 2(26)]</a:t>
            </a:r>
            <a:r>
              <a:rPr lang="en-US" sz="2400" dirty="0">
                <a:latin typeface="+mj-lt"/>
              </a:rPr>
              <a:t>  </a:t>
            </a:r>
          </a:p>
          <a:p>
            <a:pPr marL="442913" indent="-442913">
              <a:lnSpc>
                <a:spcPct val="200000"/>
              </a:lnSpc>
              <a:buFont typeface="Wingdings" panose="05000000000000000000" pitchFamily="2" charset="2"/>
              <a:buChar char="v"/>
            </a:pPr>
            <a:endParaRPr lang="en-US" sz="1800" dirty="0">
              <a:latin typeface="+mj-lt"/>
            </a:endParaRPr>
          </a:p>
          <a:p>
            <a:pPr marL="442913" indent="-442913">
              <a:lnSpc>
                <a:spcPct val="200000"/>
              </a:lnSpc>
              <a:buFont typeface="Wingdings" panose="05000000000000000000" pitchFamily="2" charset="2"/>
              <a:buChar char="v"/>
            </a:pPr>
            <a:r>
              <a:rPr lang="en-IN" sz="2400" dirty="0">
                <a:latin typeface="+mj-lt"/>
              </a:rPr>
              <a:t> “</a:t>
            </a:r>
            <a:r>
              <a:rPr lang="en-IN" sz="2400" u="sng" dirty="0">
                <a:solidFill>
                  <a:srgbClr val="00B0F0"/>
                </a:solidFill>
                <a:latin typeface="+mj-lt"/>
              </a:rPr>
              <a:t>www.gst.gov.in</a:t>
            </a:r>
            <a:r>
              <a:rPr lang="en-IN" sz="2400" dirty="0">
                <a:latin typeface="+mj-lt"/>
              </a:rPr>
              <a:t>” is the Government’s official GST website / portal</a:t>
            </a:r>
          </a:p>
        </p:txBody>
      </p:sp>
    </p:spTree>
    <p:extLst>
      <p:ext uri="{BB962C8B-B14F-4D97-AF65-F5344CB8AC3E}">
        <p14:creationId xmlns:p14="http://schemas.microsoft.com/office/powerpoint/2010/main" val="1384737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idx="4294967295"/>
          </p:nvPr>
        </p:nvSpPr>
        <p:spPr>
          <a:xfrm>
            <a:off x="0" y="304801"/>
            <a:ext cx="12192000" cy="836612"/>
          </a:xfrm>
        </p:spPr>
        <p:txBody>
          <a:bodyPr vert="horz" lIns="91440" tIns="45720" rIns="91440" bIns="45720" rtlCol="0">
            <a:normAutofit/>
          </a:bodyPr>
          <a:lstStyle/>
          <a:p>
            <a:pPr algn="ctr"/>
            <a:r>
              <a:rPr lang="en-US" b="1" u="sng" dirty="0"/>
              <a:t>TAXABLE PERSON</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80108" y="1279959"/>
            <a:ext cx="11545455" cy="1694151"/>
          </a:xfrm>
        </p:spPr>
        <p:txBody>
          <a:bodyPr>
            <a:normAutofit/>
          </a:body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Taxable Person</a:t>
            </a:r>
            <a:r>
              <a:rPr lang="en-US" sz="2400" b="1" dirty="0">
                <a:highlight>
                  <a:srgbClr val="FFFF00"/>
                </a:highlight>
                <a:latin typeface="+mj-lt"/>
              </a:rPr>
              <a:t>”</a:t>
            </a:r>
            <a:r>
              <a:rPr lang="en-US" sz="2400" dirty="0">
                <a:latin typeface="+mj-lt"/>
              </a:rPr>
              <a:t> means a person, means a person who is registered or liable to be registered under Section 22 or Section 24. </a:t>
            </a:r>
            <a:r>
              <a:rPr lang="en-US" sz="2400" b="1" dirty="0">
                <a:latin typeface="+mj-lt"/>
              </a:rPr>
              <a:t>[Section 2(107)]</a:t>
            </a:r>
            <a:r>
              <a:rPr lang="en-US" sz="2400" dirty="0">
                <a:latin typeface="+mj-lt"/>
              </a:rPr>
              <a:t>  </a:t>
            </a:r>
            <a:endParaRPr lang="en-IN" sz="2400" b="1" dirty="0">
              <a:latin typeface="+mj-lt"/>
            </a:endParaRPr>
          </a:p>
        </p:txBody>
      </p:sp>
      <p:sp>
        <p:nvSpPr>
          <p:cNvPr id="4" name="Title 1">
            <a:extLst>
              <a:ext uri="{FF2B5EF4-FFF2-40B4-BE49-F238E27FC236}">
                <a16:creationId xmlns:a16="http://schemas.microsoft.com/office/drawing/2014/main" id="{EE417D57-A2F2-46ED-B2C1-636E8F47E18A}"/>
              </a:ext>
            </a:extLst>
          </p:cNvPr>
          <p:cNvSpPr txBox="1">
            <a:spLocks/>
          </p:cNvSpPr>
          <p:nvPr/>
        </p:nvSpPr>
        <p:spPr>
          <a:xfrm>
            <a:off x="0" y="3477029"/>
            <a:ext cx="12191999" cy="813723"/>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VALID RETURN</a:t>
            </a:r>
          </a:p>
        </p:txBody>
      </p:sp>
      <p:sp>
        <p:nvSpPr>
          <p:cNvPr id="6" name="Content Placeholder 4">
            <a:extLst>
              <a:ext uri="{FF2B5EF4-FFF2-40B4-BE49-F238E27FC236}">
                <a16:creationId xmlns:a16="http://schemas.microsoft.com/office/drawing/2014/main" id="{34599100-66BB-45B4-8430-14B8CBD6DD7A}"/>
              </a:ext>
            </a:extLst>
          </p:cNvPr>
          <p:cNvSpPr txBox="1">
            <a:spLocks/>
          </p:cNvSpPr>
          <p:nvPr/>
        </p:nvSpPr>
        <p:spPr>
          <a:xfrm>
            <a:off x="36946" y="4445462"/>
            <a:ext cx="11831781" cy="1567411"/>
          </a:xfrm>
          <a:prstGeom prst="rect">
            <a:avLst/>
          </a:prstGeom>
        </p:spPr>
        <p:txBody>
          <a:bodyPr>
            <a:norm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Valid Return</a:t>
            </a:r>
            <a:r>
              <a:rPr lang="en-US" sz="2400" b="1" dirty="0">
                <a:highlight>
                  <a:srgbClr val="FFFF00"/>
                </a:highlight>
                <a:latin typeface="+mj-lt"/>
              </a:rPr>
              <a:t>”</a:t>
            </a:r>
            <a:r>
              <a:rPr lang="en-US" sz="2400" dirty="0">
                <a:latin typeface="+mj-lt"/>
              </a:rPr>
              <a:t> means a return furnished under sub-section (1) of section 39 on which self assessed tax has been paid in full </a:t>
            </a:r>
            <a:r>
              <a:rPr lang="en-US" sz="2400" b="1" dirty="0">
                <a:latin typeface="+mj-lt"/>
              </a:rPr>
              <a:t>[Section 2(117)]</a:t>
            </a:r>
            <a:endParaRPr lang="en-IN" sz="2400" b="1" dirty="0">
              <a:latin typeface="+mj-lt"/>
            </a:endParaRPr>
          </a:p>
        </p:txBody>
      </p:sp>
    </p:spTree>
    <p:extLst>
      <p:ext uri="{BB962C8B-B14F-4D97-AF65-F5344CB8AC3E}">
        <p14:creationId xmlns:p14="http://schemas.microsoft.com/office/powerpoint/2010/main" val="3294378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1080655"/>
            <a:ext cx="10058400" cy="813723"/>
          </a:xfrm>
        </p:spPr>
        <p:txBody>
          <a:bodyPr vert="horz" lIns="91440" tIns="45720" rIns="91440" bIns="45720" rtlCol="0">
            <a:normAutofit/>
          </a:bodyPr>
          <a:lstStyle/>
          <a:p>
            <a:pPr algn="ctr"/>
            <a:r>
              <a:rPr lang="en-US" b="1" u="sng" dirty="0"/>
              <a:t>OUTPUT TAX</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601287" y="2339571"/>
            <a:ext cx="10989425" cy="3682538"/>
          </a:xfrm>
        </p:spPr>
        <p:txBody>
          <a:bodyPr>
            <a:normAutofit/>
          </a:body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Output Tax</a:t>
            </a:r>
            <a:r>
              <a:rPr lang="en-US" sz="2400" b="1" dirty="0">
                <a:highlight>
                  <a:srgbClr val="FFFF00"/>
                </a:highlight>
                <a:latin typeface="+mj-lt"/>
              </a:rPr>
              <a:t>”</a:t>
            </a:r>
            <a:r>
              <a:rPr lang="en-US" sz="2400" dirty="0">
                <a:latin typeface="+mj-lt"/>
              </a:rPr>
              <a:t> in relation to a taxable person, means the tax chargeable under this Act on taxable supply of goods or services or both made by him or by his agent but excludes tax payable by him on reverse charge basis  </a:t>
            </a:r>
            <a:r>
              <a:rPr lang="en-US" sz="2400" b="1" dirty="0">
                <a:latin typeface="+mj-lt"/>
              </a:rPr>
              <a:t>[Section 2(82)]</a:t>
            </a:r>
            <a:endParaRPr lang="en-IN" sz="2400" b="1" dirty="0">
              <a:latin typeface="+mj-lt"/>
            </a:endParaRPr>
          </a:p>
        </p:txBody>
      </p:sp>
    </p:spTree>
    <p:extLst>
      <p:ext uri="{BB962C8B-B14F-4D97-AF65-F5344CB8AC3E}">
        <p14:creationId xmlns:p14="http://schemas.microsoft.com/office/powerpoint/2010/main" val="196440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1080655"/>
            <a:ext cx="10058400" cy="813723"/>
          </a:xfrm>
        </p:spPr>
        <p:txBody>
          <a:bodyPr vert="horz" lIns="91440" tIns="45720" rIns="91440" bIns="45720" rtlCol="0">
            <a:normAutofit/>
          </a:bodyPr>
          <a:lstStyle/>
          <a:p>
            <a:pPr algn="ctr"/>
            <a:r>
              <a:rPr lang="en-US" b="1" u="sng" dirty="0"/>
              <a:t>INPUT TAX</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267855" y="1894378"/>
            <a:ext cx="11665527" cy="4404822"/>
          </a:xfrm>
        </p:spPr>
        <p:txBody>
          <a:bodyPr>
            <a:normAutofit/>
          </a:bodyPr>
          <a:lstStyle/>
          <a:p>
            <a:pPr marL="442913" indent="-442913">
              <a:lnSpc>
                <a:spcPct val="15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Input Tax</a:t>
            </a:r>
            <a:r>
              <a:rPr lang="en-US" sz="2400" b="1" dirty="0">
                <a:highlight>
                  <a:srgbClr val="FFFF00"/>
                </a:highlight>
                <a:latin typeface="+mj-lt"/>
              </a:rPr>
              <a:t>”</a:t>
            </a:r>
            <a:r>
              <a:rPr lang="en-US" sz="2400" dirty="0">
                <a:latin typeface="+mj-lt"/>
              </a:rPr>
              <a:t> in relation to a registered person, means the Central Tax, State Tax, Integrated Tax or Union Territory Tax charged on any supply of goods or services or both made to him.</a:t>
            </a:r>
          </a:p>
          <a:p>
            <a:pPr marL="442913" indent="-442913">
              <a:lnSpc>
                <a:spcPct val="150000"/>
              </a:lnSpc>
              <a:buFont typeface="Wingdings" panose="05000000000000000000" pitchFamily="2" charset="2"/>
              <a:buChar char="v"/>
            </a:pPr>
            <a:endParaRPr lang="en-US" sz="2400" dirty="0">
              <a:latin typeface="+mj-lt"/>
            </a:endParaRPr>
          </a:p>
          <a:p>
            <a:pPr marL="442913" indent="-442913">
              <a:lnSpc>
                <a:spcPct val="15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Input Tax Credit</a:t>
            </a:r>
            <a:r>
              <a:rPr lang="en-US" sz="2400" b="1" dirty="0">
                <a:highlight>
                  <a:srgbClr val="FFFF00"/>
                </a:highlight>
                <a:latin typeface="+mj-lt"/>
              </a:rPr>
              <a:t>”</a:t>
            </a:r>
            <a:r>
              <a:rPr lang="en-US" sz="2400" dirty="0">
                <a:latin typeface="+mj-lt"/>
              </a:rPr>
              <a:t> means the credit of Input Tax which can be claimed by the Taxable Person. </a:t>
            </a:r>
            <a:endParaRPr lang="en-US" sz="2400" b="1" dirty="0">
              <a:latin typeface="+mj-lt"/>
            </a:endParaRPr>
          </a:p>
          <a:p>
            <a:pPr marL="442913" indent="-442913">
              <a:lnSpc>
                <a:spcPct val="150000"/>
              </a:lnSpc>
              <a:buFont typeface="Wingdings" panose="05000000000000000000" pitchFamily="2" charset="2"/>
              <a:buChar char="v"/>
            </a:pPr>
            <a:endParaRPr lang="en-US" sz="2400" b="1" dirty="0">
              <a:latin typeface="+mj-lt"/>
            </a:endParaRPr>
          </a:p>
          <a:p>
            <a:pPr marL="442913" indent="-442913">
              <a:lnSpc>
                <a:spcPct val="150000"/>
              </a:lnSpc>
              <a:buFont typeface="Wingdings" panose="05000000000000000000" pitchFamily="2" charset="2"/>
              <a:buChar char="v"/>
            </a:pPr>
            <a:endParaRPr lang="en-IN" sz="2400" b="1" dirty="0">
              <a:latin typeface="+mj-lt"/>
            </a:endParaRPr>
          </a:p>
        </p:txBody>
      </p:sp>
    </p:spTree>
    <p:extLst>
      <p:ext uri="{BB962C8B-B14F-4D97-AF65-F5344CB8AC3E}">
        <p14:creationId xmlns:p14="http://schemas.microsoft.com/office/powerpoint/2010/main" val="193508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277092" y="1071418"/>
            <a:ext cx="11637815" cy="5218546"/>
          </a:xfrm>
        </p:spPr>
        <p:txBody>
          <a:bodyPr>
            <a:normAutofit/>
          </a:bodyPr>
          <a:lstStyle/>
          <a:p>
            <a:pPr>
              <a:lnSpc>
                <a:spcPct val="300000"/>
              </a:lnSpc>
              <a:buFont typeface="Wingdings" panose="05000000000000000000" pitchFamily="2" charset="2"/>
              <a:buChar char="v"/>
            </a:pPr>
            <a:r>
              <a:rPr lang="en-US" sz="2200" dirty="0">
                <a:latin typeface="+mj-lt"/>
              </a:rPr>
              <a:t> </a:t>
            </a:r>
            <a:r>
              <a:rPr lang="en-US" sz="2200" b="1" u="sng" dirty="0">
                <a:highlight>
                  <a:srgbClr val="FFFF00"/>
                </a:highlight>
                <a:latin typeface="+mj-lt"/>
              </a:rPr>
              <a:t>Electronic Liability Ledger</a:t>
            </a:r>
            <a:r>
              <a:rPr lang="en-US" sz="2200" dirty="0">
                <a:latin typeface="+mj-lt"/>
              </a:rPr>
              <a:t> shall be maintained in Form </a:t>
            </a:r>
            <a:r>
              <a:rPr lang="en-US" sz="2200" b="1" u="sng" dirty="0">
                <a:latin typeface="+mj-lt"/>
              </a:rPr>
              <a:t>GST PMT-01</a:t>
            </a:r>
            <a:r>
              <a:rPr lang="en-US" sz="2200" dirty="0">
                <a:latin typeface="+mj-lt"/>
              </a:rPr>
              <a:t>. </a:t>
            </a:r>
          </a:p>
          <a:p>
            <a:pPr>
              <a:lnSpc>
                <a:spcPct val="300000"/>
              </a:lnSpc>
              <a:buFont typeface="Wingdings" panose="05000000000000000000" pitchFamily="2" charset="2"/>
              <a:buChar char="v"/>
            </a:pPr>
            <a:r>
              <a:rPr lang="en-US" sz="2200" dirty="0">
                <a:latin typeface="+mj-lt"/>
              </a:rPr>
              <a:t> This ledger will reflect the </a:t>
            </a:r>
            <a:r>
              <a:rPr lang="en-US" sz="2200" b="1" u="sng" dirty="0">
                <a:latin typeface="+mj-lt"/>
              </a:rPr>
              <a:t>Total tax liability</a:t>
            </a:r>
            <a:r>
              <a:rPr lang="en-US" sz="2200" dirty="0">
                <a:latin typeface="+mj-lt"/>
              </a:rPr>
              <a:t> of a taxpayer.</a:t>
            </a:r>
          </a:p>
          <a:p>
            <a:pPr>
              <a:lnSpc>
                <a:spcPct val="300000"/>
              </a:lnSpc>
              <a:buFont typeface="Wingdings" panose="05000000000000000000" pitchFamily="2" charset="2"/>
              <a:buChar char="v"/>
            </a:pPr>
            <a:r>
              <a:rPr lang="en-US" sz="2200" dirty="0">
                <a:latin typeface="+mj-lt"/>
              </a:rPr>
              <a:t>Amounts payable for tax, interests, penalty, fees, etc. are debited in this ledger.</a:t>
            </a:r>
          </a:p>
          <a:p>
            <a:pPr>
              <a:lnSpc>
                <a:spcPct val="300000"/>
              </a:lnSpc>
              <a:buFont typeface="Wingdings" panose="05000000000000000000" pitchFamily="2" charset="2"/>
              <a:buChar char="v"/>
            </a:pPr>
            <a:r>
              <a:rPr lang="en-US" sz="2200" dirty="0">
                <a:latin typeface="+mj-lt"/>
              </a:rPr>
              <a:t> Dues relating to the previous year are paid before the current year.</a:t>
            </a:r>
          </a:p>
          <a:p>
            <a:pPr marL="0" indent="0">
              <a:lnSpc>
                <a:spcPct val="300000"/>
              </a:lnSpc>
              <a:buNone/>
            </a:pPr>
            <a:endParaRPr lang="en-US" sz="2200" dirty="0">
              <a:latin typeface="+mj-lt"/>
            </a:endParaRP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ELECTRONIC LIABILITY LEDGER</a:t>
            </a:r>
          </a:p>
        </p:txBody>
      </p:sp>
    </p:spTree>
    <p:extLst>
      <p:ext uri="{BB962C8B-B14F-4D97-AF65-F5344CB8AC3E}">
        <p14:creationId xmlns:p14="http://schemas.microsoft.com/office/powerpoint/2010/main" val="2549844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43164" y="1071418"/>
            <a:ext cx="11905672" cy="5218546"/>
          </a:xfrm>
        </p:spPr>
        <p:txBody>
          <a:bodyPr>
            <a:normAutofit/>
          </a:bodyPr>
          <a:lstStyle/>
          <a:p>
            <a:pPr>
              <a:lnSpc>
                <a:spcPct val="300000"/>
              </a:lnSpc>
              <a:buFont typeface="Wingdings" panose="05000000000000000000" pitchFamily="2" charset="2"/>
              <a:buChar char="v"/>
            </a:pPr>
            <a:r>
              <a:rPr lang="en-US" sz="2200" dirty="0">
                <a:latin typeface="+mj-lt"/>
              </a:rPr>
              <a:t> </a:t>
            </a:r>
            <a:r>
              <a:rPr lang="en-US" sz="2200" b="1" u="sng" dirty="0">
                <a:highlight>
                  <a:srgbClr val="FFFF00"/>
                </a:highlight>
                <a:latin typeface="+mj-lt"/>
              </a:rPr>
              <a:t>Electronic Credit Ledger</a:t>
            </a:r>
            <a:r>
              <a:rPr lang="en-US" sz="2200" dirty="0">
                <a:latin typeface="+mj-lt"/>
              </a:rPr>
              <a:t> shall be maintained in Form </a:t>
            </a:r>
            <a:r>
              <a:rPr lang="en-US" sz="2200" b="1" u="sng" dirty="0">
                <a:latin typeface="+mj-lt"/>
              </a:rPr>
              <a:t>GST PMT-02</a:t>
            </a:r>
            <a:r>
              <a:rPr lang="en-US" sz="2200" dirty="0">
                <a:latin typeface="+mj-lt"/>
              </a:rPr>
              <a:t>.</a:t>
            </a:r>
          </a:p>
          <a:p>
            <a:pPr>
              <a:lnSpc>
                <a:spcPct val="300000"/>
              </a:lnSpc>
              <a:buFont typeface="Wingdings" panose="05000000000000000000" pitchFamily="2" charset="2"/>
              <a:buChar char="v"/>
            </a:pPr>
            <a:r>
              <a:rPr lang="en-US" sz="2200" dirty="0">
                <a:latin typeface="+mj-lt"/>
              </a:rPr>
              <a:t> The Credit available under this ledger is used only for payment of Tax.</a:t>
            </a:r>
          </a:p>
          <a:p>
            <a:pPr>
              <a:lnSpc>
                <a:spcPct val="300000"/>
              </a:lnSpc>
              <a:buFont typeface="Wingdings" panose="05000000000000000000" pitchFamily="2" charset="2"/>
              <a:buChar char="v"/>
            </a:pPr>
            <a:r>
              <a:rPr lang="en-US" sz="2200" dirty="0">
                <a:latin typeface="+mj-lt"/>
              </a:rPr>
              <a:t> ITC cannot be used for nullifying any tax under </a:t>
            </a:r>
            <a:r>
              <a:rPr lang="en-US" sz="2200" u="sng" dirty="0">
                <a:latin typeface="+mj-lt"/>
              </a:rPr>
              <a:t>Reverse Charge Mechanism (RCM)</a:t>
            </a:r>
          </a:p>
          <a:p>
            <a:pPr>
              <a:lnSpc>
                <a:spcPct val="300000"/>
              </a:lnSpc>
              <a:buFont typeface="Wingdings" panose="05000000000000000000" pitchFamily="2" charset="2"/>
              <a:buChar char="v"/>
            </a:pPr>
            <a:r>
              <a:rPr lang="en-US" sz="2200" dirty="0">
                <a:latin typeface="+mj-lt"/>
              </a:rPr>
              <a:t> The rules relating to ITC need to be followed.</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ELECTRONIC CREDIT LEDGER</a:t>
            </a:r>
          </a:p>
        </p:txBody>
      </p:sp>
    </p:spTree>
    <p:extLst>
      <p:ext uri="{BB962C8B-B14F-4D97-AF65-F5344CB8AC3E}">
        <p14:creationId xmlns:p14="http://schemas.microsoft.com/office/powerpoint/2010/main" val="425132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15455" y="1219200"/>
            <a:ext cx="11961090" cy="5218546"/>
          </a:xfrm>
        </p:spPr>
        <p:txBody>
          <a:bodyPr>
            <a:normAutofit/>
          </a:bodyPr>
          <a:lstStyle/>
          <a:p>
            <a:pPr>
              <a:lnSpc>
                <a:spcPct val="250000"/>
              </a:lnSpc>
              <a:buFont typeface="Wingdings" panose="05000000000000000000" pitchFamily="2" charset="2"/>
              <a:buChar char="v"/>
            </a:pPr>
            <a:r>
              <a:rPr lang="en-US" sz="2200" dirty="0">
                <a:latin typeface="+mj-lt"/>
              </a:rPr>
              <a:t> </a:t>
            </a:r>
            <a:r>
              <a:rPr lang="en-US" sz="2200" u="sng" dirty="0">
                <a:highlight>
                  <a:srgbClr val="FFFF00"/>
                </a:highlight>
                <a:latin typeface="+mj-lt"/>
              </a:rPr>
              <a:t>Electronic Cash Ledger</a:t>
            </a:r>
            <a:r>
              <a:rPr lang="en-US" sz="2200" dirty="0">
                <a:latin typeface="+mj-lt"/>
              </a:rPr>
              <a:t> contains a summary of all deposits/payments by a taxpayer.</a:t>
            </a:r>
          </a:p>
          <a:p>
            <a:pPr>
              <a:lnSpc>
                <a:spcPct val="250000"/>
              </a:lnSpc>
              <a:buFont typeface="Wingdings" panose="05000000000000000000" pitchFamily="2" charset="2"/>
              <a:buChar char="v"/>
            </a:pPr>
            <a:r>
              <a:rPr lang="en-US" sz="2200" dirty="0">
                <a:latin typeface="+mj-lt"/>
              </a:rPr>
              <a:t> A person liable has to maintain the electronic cash ledger on the GST portal.</a:t>
            </a:r>
          </a:p>
          <a:p>
            <a:pPr marL="360363" indent="-360363">
              <a:lnSpc>
                <a:spcPct val="200000"/>
              </a:lnSpc>
              <a:buFont typeface="Wingdings" panose="05000000000000000000" pitchFamily="2" charset="2"/>
              <a:buChar char="v"/>
            </a:pPr>
            <a:r>
              <a:rPr lang="en-US" sz="2200" dirty="0">
                <a:latin typeface="+mj-lt"/>
              </a:rPr>
              <a:t>Payments in the Cash Ledger can be done through Internet Banking, Credit / Debit Cards, NEFT / RTGS or Over the Counter (OTC)</a:t>
            </a:r>
          </a:p>
          <a:p>
            <a:pPr>
              <a:lnSpc>
                <a:spcPct val="250000"/>
              </a:lnSpc>
              <a:buFont typeface="Wingdings" panose="05000000000000000000" pitchFamily="2" charset="2"/>
              <a:buChar char="v"/>
            </a:pPr>
            <a:r>
              <a:rPr lang="en-US" sz="2200" dirty="0">
                <a:latin typeface="+mj-lt"/>
              </a:rPr>
              <a:t> OTC payment however has a limit of </a:t>
            </a:r>
            <a:r>
              <a:rPr lang="en-US" sz="2200" b="1" u="sng" dirty="0">
                <a:latin typeface="+mj-lt"/>
              </a:rPr>
              <a:t>Rs. 10,000/-</a:t>
            </a:r>
            <a:r>
              <a:rPr lang="en-US" sz="2200" dirty="0">
                <a:latin typeface="+mj-lt"/>
              </a:rPr>
              <a:t> per transaction or challan.</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74167"/>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ELECTRONIC CASH LEDGER</a:t>
            </a:r>
          </a:p>
        </p:txBody>
      </p:sp>
    </p:spTree>
    <p:extLst>
      <p:ext uri="{BB962C8B-B14F-4D97-AF65-F5344CB8AC3E}">
        <p14:creationId xmlns:p14="http://schemas.microsoft.com/office/powerpoint/2010/main" val="2522393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362527" y="1173018"/>
            <a:ext cx="11466945" cy="4719782"/>
          </a:xfrm>
        </p:spPr>
        <p:txBody>
          <a:bodyPr>
            <a:normAutofit/>
          </a:bodyPr>
          <a:lstStyle/>
          <a:p>
            <a:pPr marL="360363" indent="-360363">
              <a:lnSpc>
                <a:spcPct val="300000"/>
              </a:lnSpc>
              <a:buFont typeface="Wingdings" panose="05000000000000000000" pitchFamily="2" charset="2"/>
              <a:buChar char="v"/>
              <a:tabLst>
                <a:tab pos="360363" algn="l"/>
              </a:tabLst>
            </a:pPr>
            <a:r>
              <a:rPr lang="en-US" sz="2200" b="1" u="sng" dirty="0">
                <a:latin typeface="+mj-lt"/>
              </a:rPr>
              <a:t>GST PMT-05</a:t>
            </a:r>
            <a:r>
              <a:rPr lang="en-US" sz="2200" dirty="0">
                <a:latin typeface="+mj-lt"/>
              </a:rPr>
              <a:t> – Basic form for maintaining the Electronic Cash Ledger</a:t>
            </a:r>
          </a:p>
          <a:p>
            <a:pPr marL="360363" indent="-360363">
              <a:lnSpc>
                <a:spcPct val="300000"/>
              </a:lnSpc>
              <a:buFont typeface="Wingdings" panose="05000000000000000000" pitchFamily="2" charset="2"/>
              <a:buChar char="v"/>
              <a:tabLst>
                <a:tab pos="360363" algn="l"/>
              </a:tabLst>
            </a:pPr>
            <a:r>
              <a:rPr lang="en-US" sz="2200" b="1" u="sng" dirty="0">
                <a:latin typeface="+mj-lt"/>
              </a:rPr>
              <a:t>GST PMT-06</a:t>
            </a:r>
            <a:r>
              <a:rPr lang="en-US" sz="2200" b="1" dirty="0">
                <a:latin typeface="+mj-lt"/>
              </a:rPr>
              <a:t> </a:t>
            </a:r>
            <a:r>
              <a:rPr lang="en-US" sz="2200" dirty="0">
                <a:latin typeface="+mj-lt"/>
              </a:rPr>
              <a:t>– Form for generation of Challan</a:t>
            </a:r>
          </a:p>
          <a:p>
            <a:pPr marL="360363" indent="-360363">
              <a:lnSpc>
                <a:spcPct val="300000"/>
              </a:lnSpc>
              <a:buFont typeface="Wingdings" panose="05000000000000000000" pitchFamily="2" charset="2"/>
              <a:buChar char="v"/>
              <a:tabLst>
                <a:tab pos="360363" algn="l"/>
              </a:tabLst>
            </a:pPr>
            <a:r>
              <a:rPr lang="en-US" sz="2200" b="1" u="sng" dirty="0">
                <a:latin typeface="+mj-lt"/>
              </a:rPr>
              <a:t>GST PMT-07</a:t>
            </a:r>
            <a:r>
              <a:rPr lang="en-US" sz="2200" dirty="0">
                <a:latin typeface="+mj-lt"/>
              </a:rPr>
              <a:t> – Form to communicate when the CIN is not generated.</a:t>
            </a:r>
          </a:p>
          <a:p>
            <a:pPr marL="360363" indent="-360363">
              <a:lnSpc>
                <a:spcPct val="300000"/>
              </a:lnSpc>
              <a:buFont typeface="Wingdings" panose="05000000000000000000" pitchFamily="2" charset="2"/>
              <a:buChar char="v"/>
              <a:tabLst>
                <a:tab pos="360363" algn="l"/>
              </a:tabLst>
            </a:pPr>
            <a:r>
              <a:rPr lang="en-US" sz="2200" b="1" u="sng" dirty="0">
                <a:latin typeface="+mj-lt"/>
              </a:rPr>
              <a:t>GST PMT-04</a:t>
            </a:r>
            <a:r>
              <a:rPr lang="en-US" sz="2200" b="1" dirty="0">
                <a:latin typeface="+mj-lt"/>
              </a:rPr>
              <a:t> </a:t>
            </a:r>
            <a:r>
              <a:rPr lang="en-US" sz="2200" dirty="0">
                <a:latin typeface="+mj-lt"/>
              </a:rPr>
              <a:t>– Communicate any discrepancy in the Electronic Cash Ledger</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sz="4000" b="1" u="sng" dirty="0"/>
              <a:t>FORMS FOR ELECTRONIC CASH LEDGER</a:t>
            </a:r>
          </a:p>
        </p:txBody>
      </p:sp>
    </p:spTree>
    <p:extLst>
      <p:ext uri="{BB962C8B-B14F-4D97-AF65-F5344CB8AC3E}">
        <p14:creationId xmlns:p14="http://schemas.microsoft.com/office/powerpoint/2010/main" val="684152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15455" y="1191491"/>
            <a:ext cx="11961090" cy="4719782"/>
          </a:xfrm>
        </p:spPr>
        <p:txBody>
          <a:bodyPr>
            <a:normAutofit/>
          </a:bodyPr>
          <a:lstStyle/>
          <a:p>
            <a:pPr marL="360363" indent="-360363">
              <a:lnSpc>
                <a:spcPct val="150000"/>
              </a:lnSpc>
              <a:buFont typeface="Wingdings" panose="05000000000000000000" pitchFamily="2" charset="2"/>
              <a:buChar char="v"/>
              <a:tabLst>
                <a:tab pos="360363" algn="l"/>
              </a:tabLst>
            </a:pPr>
            <a:r>
              <a:rPr lang="en-US" sz="2200" b="1" u="sng" dirty="0">
                <a:latin typeface="+mj-lt"/>
              </a:rPr>
              <a:t>CPIN</a:t>
            </a:r>
            <a:r>
              <a:rPr lang="en-US" sz="2200" dirty="0">
                <a:latin typeface="+mj-lt"/>
              </a:rPr>
              <a:t> – Common Portal Identification number. Created for every Challan successfully generated. </a:t>
            </a:r>
            <a:r>
              <a:rPr lang="en-US" sz="2200" b="1" u="sng" dirty="0">
                <a:highlight>
                  <a:srgbClr val="FFFF00"/>
                </a:highlight>
                <a:latin typeface="+mj-lt"/>
              </a:rPr>
              <a:t>14 digit</a:t>
            </a:r>
            <a:r>
              <a:rPr lang="en-US" sz="2200" b="1" dirty="0">
                <a:latin typeface="+mj-lt"/>
              </a:rPr>
              <a:t> </a:t>
            </a:r>
            <a:r>
              <a:rPr lang="en-US" sz="2200" dirty="0">
                <a:latin typeface="+mj-lt"/>
              </a:rPr>
              <a:t>unique number which remains valid for </a:t>
            </a:r>
            <a:r>
              <a:rPr lang="en-US" sz="2200" b="1" u="sng" dirty="0">
                <a:highlight>
                  <a:srgbClr val="FFFF00"/>
                </a:highlight>
                <a:latin typeface="+mj-lt"/>
              </a:rPr>
              <a:t>15 days</a:t>
            </a:r>
            <a:r>
              <a:rPr lang="en-US" sz="2200" dirty="0">
                <a:latin typeface="+mj-lt"/>
              </a:rPr>
              <a:t>.</a:t>
            </a:r>
          </a:p>
          <a:p>
            <a:pPr marL="360363" indent="-360363">
              <a:lnSpc>
                <a:spcPct val="150000"/>
              </a:lnSpc>
              <a:buFont typeface="Wingdings" panose="05000000000000000000" pitchFamily="2" charset="2"/>
              <a:buChar char="v"/>
            </a:pPr>
            <a:r>
              <a:rPr lang="en-US" sz="2200" b="1" u="sng" dirty="0">
                <a:latin typeface="+mj-lt"/>
              </a:rPr>
              <a:t>CIN</a:t>
            </a:r>
            <a:r>
              <a:rPr lang="en-US" sz="2200" dirty="0">
                <a:latin typeface="+mj-lt"/>
              </a:rPr>
              <a:t> – Challan Identification number. Generated by banks once payment is successful. It is a </a:t>
            </a:r>
            <a:r>
              <a:rPr lang="en-US" sz="2200" b="1" u="sng" dirty="0">
                <a:highlight>
                  <a:srgbClr val="FFFF00"/>
                </a:highlight>
                <a:latin typeface="+mj-lt"/>
              </a:rPr>
              <a:t>17 digit</a:t>
            </a:r>
            <a:r>
              <a:rPr lang="en-US" sz="2200" dirty="0">
                <a:latin typeface="+mj-lt"/>
              </a:rPr>
              <a:t> number (14 digit CPIN + 3 digit Bank Code)</a:t>
            </a:r>
          </a:p>
          <a:p>
            <a:pPr marL="360363" indent="-360363">
              <a:lnSpc>
                <a:spcPct val="150000"/>
              </a:lnSpc>
              <a:buFont typeface="Wingdings" panose="05000000000000000000" pitchFamily="2" charset="2"/>
              <a:buChar char="v"/>
            </a:pPr>
            <a:r>
              <a:rPr lang="en-US" sz="2200" b="1" u="sng" dirty="0">
                <a:latin typeface="+mj-lt"/>
              </a:rPr>
              <a:t>BRN</a:t>
            </a:r>
            <a:r>
              <a:rPr lang="en-US" sz="2200" b="1" dirty="0">
                <a:latin typeface="+mj-lt"/>
              </a:rPr>
              <a:t> </a:t>
            </a:r>
            <a:r>
              <a:rPr lang="en-US" sz="2200" dirty="0">
                <a:latin typeface="+mj-lt"/>
              </a:rPr>
              <a:t>– Bank Reference Number. Transaction number given by the bank for a payment against challan.</a:t>
            </a:r>
          </a:p>
          <a:p>
            <a:pPr marL="360363" indent="-360363">
              <a:lnSpc>
                <a:spcPct val="150000"/>
              </a:lnSpc>
              <a:buFont typeface="Wingdings" panose="05000000000000000000" pitchFamily="2" charset="2"/>
              <a:buChar char="v"/>
            </a:pPr>
            <a:r>
              <a:rPr lang="en-US" sz="2200" b="1" u="sng" dirty="0">
                <a:latin typeface="+mj-lt"/>
              </a:rPr>
              <a:t>E-FPB</a:t>
            </a:r>
            <a:r>
              <a:rPr lang="en-US" sz="2200" dirty="0">
                <a:latin typeface="+mj-lt"/>
              </a:rPr>
              <a:t> – Electronic Focal Point Branch. These are branches of authorised banks which are authorised to collect payment of GST.</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74167"/>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CHALLANS</a:t>
            </a:r>
          </a:p>
        </p:txBody>
      </p:sp>
    </p:spTree>
    <p:extLst>
      <p:ext uri="{BB962C8B-B14F-4D97-AF65-F5344CB8AC3E}">
        <p14:creationId xmlns:p14="http://schemas.microsoft.com/office/powerpoint/2010/main" val="1586160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0" y="1413164"/>
            <a:ext cx="12011890" cy="4719782"/>
          </a:xfrm>
        </p:spPr>
        <p:txBody>
          <a:bodyPr>
            <a:normAutofit/>
          </a:bodyPr>
          <a:lstStyle/>
          <a:p>
            <a:pPr marL="268288" indent="-268288">
              <a:lnSpc>
                <a:spcPct val="300000"/>
              </a:lnSpc>
              <a:buFont typeface="Wingdings" panose="05000000000000000000" pitchFamily="2" charset="2"/>
              <a:buChar char="v"/>
              <a:tabLst>
                <a:tab pos="92075" algn="l"/>
              </a:tabLst>
            </a:pPr>
            <a:r>
              <a:rPr lang="en-US" sz="2300" dirty="0">
                <a:latin typeface="+mj-lt"/>
              </a:rPr>
              <a:t>Sec. 49A is inserted from </a:t>
            </a:r>
            <a:r>
              <a:rPr lang="en-US" sz="2300" b="1" u="sng" dirty="0">
                <a:latin typeface="+mj-lt"/>
              </a:rPr>
              <a:t>1</a:t>
            </a:r>
            <a:r>
              <a:rPr lang="en-US" sz="2300" b="1" u="sng" baseline="30000" dirty="0">
                <a:latin typeface="+mj-lt"/>
              </a:rPr>
              <a:t>st</a:t>
            </a:r>
            <a:r>
              <a:rPr lang="en-US" sz="2300" b="1" u="sng" dirty="0">
                <a:latin typeface="+mj-lt"/>
              </a:rPr>
              <a:t> February, 2019</a:t>
            </a:r>
            <a:r>
              <a:rPr lang="en-US" sz="2300" dirty="0">
                <a:latin typeface="+mj-lt"/>
              </a:rPr>
              <a:t> which talks about Order of Set-off</a:t>
            </a:r>
          </a:p>
          <a:p>
            <a:pPr marL="268288" indent="-268288">
              <a:lnSpc>
                <a:spcPct val="300000"/>
              </a:lnSpc>
              <a:buFont typeface="Wingdings" panose="05000000000000000000" pitchFamily="2" charset="2"/>
              <a:buChar char="v"/>
              <a:tabLst>
                <a:tab pos="360363" algn="l"/>
              </a:tabLst>
            </a:pPr>
            <a:r>
              <a:rPr lang="en-US" sz="2300" dirty="0">
                <a:latin typeface="+mj-lt"/>
              </a:rPr>
              <a:t>This section states that the </a:t>
            </a:r>
            <a:r>
              <a:rPr lang="en-US" sz="2300" b="1" u="sng" dirty="0">
                <a:highlight>
                  <a:srgbClr val="FFFF00"/>
                </a:highlight>
                <a:latin typeface="+mj-lt"/>
              </a:rPr>
              <a:t>ITC for IGST</a:t>
            </a:r>
            <a:r>
              <a:rPr lang="en-US" sz="2300" dirty="0">
                <a:latin typeface="+mj-lt"/>
              </a:rPr>
              <a:t> has to be utilized fully before other</a:t>
            </a:r>
          </a:p>
          <a:p>
            <a:pPr marL="268288" indent="-268288">
              <a:lnSpc>
                <a:spcPct val="300000"/>
              </a:lnSpc>
              <a:buFont typeface="Wingdings" panose="05000000000000000000" pitchFamily="2" charset="2"/>
              <a:buChar char="v"/>
              <a:tabLst>
                <a:tab pos="176213" algn="l"/>
              </a:tabLst>
            </a:pPr>
            <a:r>
              <a:rPr lang="en-US" sz="2300" dirty="0">
                <a:latin typeface="+mj-lt"/>
              </a:rPr>
              <a:t>The preferences (order) of the ITC remains unchanged which was under Sec. 49(5) </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74167"/>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ORDER OF SET-OFF (Sec. 49A)</a:t>
            </a:r>
          </a:p>
        </p:txBody>
      </p:sp>
    </p:spTree>
    <p:extLst>
      <p:ext uri="{BB962C8B-B14F-4D97-AF65-F5344CB8AC3E}">
        <p14:creationId xmlns:p14="http://schemas.microsoft.com/office/powerpoint/2010/main" val="667674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7909334" y="1322017"/>
            <a:ext cx="3635926" cy="3139461"/>
          </a:xfrm>
        </p:spPr>
        <p:txBody>
          <a:bodyPr anchor="b">
            <a:normAutofit/>
          </a:bodyPr>
          <a:lstStyle/>
          <a:p>
            <a:pPr algn="ctr"/>
            <a:r>
              <a:rPr lang="en-US" sz="4400" b="1" u="sng" dirty="0">
                <a:solidFill>
                  <a:srgbClr val="FF0000"/>
                </a:solidFill>
              </a:rPr>
              <a:t>UNIT 1</a:t>
            </a:r>
            <a:br>
              <a:rPr lang="en-US" sz="4400" dirty="0">
                <a:solidFill>
                  <a:schemeClr val="tx1"/>
                </a:solidFill>
              </a:rPr>
            </a:br>
            <a:br>
              <a:rPr lang="en-US" sz="3200" dirty="0">
                <a:solidFill>
                  <a:schemeClr val="tx1"/>
                </a:solidFill>
              </a:rPr>
            </a:br>
            <a:r>
              <a:rPr lang="en-US" sz="4400" dirty="0">
                <a:solidFill>
                  <a:schemeClr val="tx1"/>
                </a:solidFill>
              </a:rPr>
              <a:t>Payment of Tax &amp; Refunds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323274" y="980208"/>
            <a:ext cx="11268364" cy="5346701"/>
          </a:xfrm>
        </p:spPr>
        <p:txBody>
          <a:bodyPr>
            <a:normAutofit/>
          </a:bodyPr>
          <a:lstStyle/>
          <a:p>
            <a:pPr marL="268288" indent="-268288">
              <a:lnSpc>
                <a:spcPct val="200000"/>
              </a:lnSpc>
              <a:buFont typeface="Wingdings" panose="05000000000000000000" pitchFamily="2" charset="2"/>
              <a:buChar char="v"/>
              <a:tabLst>
                <a:tab pos="92075" algn="l"/>
              </a:tabLst>
            </a:pPr>
            <a:r>
              <a:rPr lang="en-US" sz="2300" dirty="0">
                <a:latin typeface="+mj-lt"/>
              </a:rPr>
              <a:t> Interest needs to be paid for </a:t>
            </a:r>
            <a:r>
              <a:rPr lang="en-US" sz="2300" b="1" u="sng" dirty="0">
                <a:highlight>
                  <a:srgbClr val="FFFF00"/>
                </a:highlight>
                <a:latin typeface="+mj-lt"/>
              </a:rPr>
              <a:t>2</a:t>
            </a:r>
            <a:r>
              <a:rPr lang="en-US" sz="2300" dirty="0">
                <a:latin typeface="+mj-lt"/>
              </a:rPr>
              <a:t> reasons –</a:t>
            </a:r>
          </a:p>
          <a:p>
            <a:pPr marL="457200" indent="-188913">
              <a:lnSpc>
                <a:spcPct val="200000"/>
              </a:lnSpc>
              <a:buFont typeface="+mj-lt"/>
              <a:buAutoNum type="arabicPeriod"/>
              <a:tabLst>
                <a:tab pos="92075" algn="l"/>
              </a:tabLst>
            </a:pPr>
            <a:r>
              <a:rPr lang="en-US" sz="2300" dirty="0">
                <a:latin typeface="+mj-lt"/>
              </a:rPr>
              <a:t> Failing to pay tax in the prescribed time limits</a:t>
            </a:r>
          </a:p>
          <a:p>
            <a:pPr marL="457200" indent="-188913">
              <a:lnSpc>
                <a:spcPct val="200000"/>
              </a:lnSpc>
              <a:buFont typeface="+mj-lt"/>
              <a:buAutoNum type="arabicPeriod"/>
              <a:tabLst>
                <a:tab pos="92075" algn="l"/>
              </a:tabLst>
            </a:pPr>
            <a:r>
              <a:rPr lang="en-US" sz="2300" dirty="0">
                <a:latin typeface="+mj-lt"/>
              </a:rPr>
              <a:t> Undue or excess claim of ITC or any reduction to the output tax liability</a:t>
            </a:r>
          </a:p>
          <a:p>
            <a:pPr marL="341313" indent="-341313">
              <a:lnSpc>
                <a:spcPct val="200000"/>
              </a:lnSpc>
              <a:buFont typeface="Wingdings" panose="05000000000000000000" pitchFamily="2" charset="2"/>
              <a:buChar char="v"/>
              <a:tabLst>
                <a:tab pos="803275" algn="l"/>
              </a:tabLst>
            </a:pPr>
            <a:r>
              <a:rPr lang="en-US" sz="2300" dirty="0">
                <a:latin typeface="+mj-lt"/>
              </a:rPr>
              <a:t> As far as </a:t>
            </a:r>
            <a:r>
              <a:rPr lang="en-US" sz="2300" b="1" dirty="0">
                <a:latin typeface="+mj-lt"/>
              </a:rPr>
              <a:t>(1)</a:t>
            </a:r>
            <a:r>
              <a:rPr lang="en-US" sz="2300" dirty="0">
                <a:latin typeface="+mj-lt"/>
              </a:rPr>
              <a:t> mentioned above, maximum rate of interest is </a:t>
            </a:r>
            <a:r>
              <a:rPr lang="en-US" sz="2300" b="1" u="sng" dirty="0">
                <a:highlight>
                  <a:srgbClr val="FFFF00"/>
                </a:highlight>
                <a:latin typeface="+mj-lt"/>
              </a:rPr>
              <a:t>18%</a:t>
            </a:r>
          </a:p>
          <a:p>
            <a:pPr marL="341313" indent="-341313">
              <a:lnSpc>
                <a:spcPct val="200000"/>
              </a:lnSpc>
              <a:buFont typeface="Wingdings" panose="05000000000000000000" pitchFamily="2" charset="2"/>
              <a:buChar char="v"/>
              <a:tabLst>
                <a:tab pos="803275" algn="l"/>
              </a:tabLst>
            </a:pPr>
            <a:r>
              <a:rPr lang="en-US" sz="2300" dirty="0">
                <a:latin typeface="+mj-lt"/>
              </a:rPr>
              <a:t> As far as </a:t>
            </a:r>
            <a:r>
              <a:rPr lang="en-US" sz="2300" b="1" dirty="0">
                <a:latin typeface="+mj-lt"/>
              </a:rPr>
              <a:t>(2)</a:t>
            </a:r>
            <a:r>
              <a:rPr lang="en-US" sz="2300" dirty="0">
                <a:latin typeface="+mj-lt"/>
              </a:rPr>
              <a:t> mentioned above, maximum rate of interest is </a:t>
            </a:r>
            <a:r>
              <a:rPr lang="en-US" sz="2300" b="1" u="sng" dirty="0">
                <a:highlight>
                  <a:srgbClr val="FFFF00"/>
                </a:highlight>
                <a:latin typeface="+mj-lt"/>
              </a:rPr>
              <a:t>24%</a:t>
            </a:r>
            <a:r>
              <a:rPr lang="en-US" sz="2300" dirty="0">
                <a:latin typeface="+mj-lt"/>
              </a:rPr>
              <a:t> </a:t>
            </a:r>
          </a:p>
          <a:p>
            <a:pPr marL="268288" indent="-268288">
              <a:lnSpc>
                <a:spcPct val="200000"/>
              </a:lnSpc>
              <a:buFont typeface="Wingdings" panose="05000000000000000000" pitchFamily="2" charset="2"/>
              <a:buChar char="v"/>
              <a:tabLst>
                <a:tab pos="92075" algn="l"/>
              </a:tabLst>
            </a:pPr>
            <a:r>
              <a:rPr lang="en-US" sz="2300" dirty="0">
                <a:latin typeface="+mj-lt"/>
              </a:rPr>
              <a:t> The interest will be payable for the number of days it </a:t>
            </a:r>
            <a:r>
              <a:rPr lang="en-US" sz="2300">
                <a:latin typeface="+mj-lt"/>
              </a:rPr>
              <a:t>is unpaid </a:t>
            </a:r>
            <a:endParaRPr lang="en-US" sz="2300" dirty="0">
              <a:latin typeface="+mj-lt"/>
            </a:endParaRP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74167"/>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INTEREST (Sec. 50)</a:t>
            </a:r>
          </a:p>
        </p:txBody>
      </p:sp>
    </p:spTree>
    <p:extLst>
      <p:ext uri="{BB962C8B-B14F-4D97-AF65-F5344CB8AC3E}">
        <p14:creationId xmlns:p14="http://schemas.microsoft.com/office/powerpoint/2010/main" val="412710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10836" y="980208"/>
            <a:ext cx="11970328" cy="5346701"/>
          </a:xfrm>
        </p:spPr>
        <p:txBody>
          <a:bodyPr>
            <a:normAutofit/>
          </a:bodyPr>
          <a:lstStyle/>
          <a:p>
            <a:pPr marL="514350" indent="-342900">
              <a:lnSpc>
                <a:spcPct val="200000"/>
              </a:lnSpc>
              <a:buFont typeface="Wingdings" panose="05000000000000000000" pitchFamily="2" charset="2"/>
              <a:buChar char="v"/>
              <a:tabLst>
                <a:tab pos="92075" algn="l"/>
              </a:tabLst>
            </a:pPr>
            <a:r>
              <a:rPr lang="en-US" sz="2300" b="1" u="sng" dirty="0">
                <a:highlight>
                  <a:srgbClr val="FFFF00"/>
                </a:highlight>
                <a:latin typeface="+mj-lt"/>
              </a:rPr>
              <a:t>TDS</a:t>
            </a:r>
            <a:r>
              <a:rPr lang="en-US" sz="2300" dirty="0">
                <a:latin typeface="+mj-lt"/>
              </a:rPr>
              <a:t> is </a:t>
            </a:r>
            <a:r>
              <a:rPr lang="en-US" sz="2300" b="1" u="sng" dirty="0">
                <a:latin typeface="+mj-lt"/>
              </a:rPr>
              <a:t>Tax deducted at source</a:t>
            </a:r>
            <a:r>
              <a:rPr lang="en-US" sz="2300" dirty="0">
                <a:latin typeface="+mj-lt"/>
              </a:rPr>
              <a:t> </a:t>
            </a:r>
            <a:endParaRPr lang="en-US" sz="1000" dirty="0">
              <a:latin typeface="+mj-lt"/>
            </a:endParaRPr>
          </a:p>
          <a:p>
            <a:pPr marL="514350" indent="-342900">
              <a:lnSpc>
                <a:spcPct val="200000"/>
              </a:lnSpc>
              <a:buFont typeface="Wingdings" panose="05000000000000000000" pitchFamily="2" charset="2"/>
              <a:buChar char="v"/>
              <a:tabLst>
                <a:tab pos="92075" algn="l"/>
              </a:tabLst>
            </a:pPr>
            <a:r>
              <a:rPr lang="en-US" sz="2300" dirty="0">
                <a:latin typeface="+mj-lt"/>
              </a:rPr>
              <a:t>TDS is where the recipient </a:t>
            </a:r>
            <a:r>
              <a:rPr lang="en-US" sz="2300" u="sng" dirty="0">
                <a:latin typeface="+mj-lt"/>
              </a:rPr>
              <a:t>deducts</a:t>
            </a:r>
            <a:r>
              <a:rPr lang="en-US" sz="2300" dirty="0">
                <a:latin typeface="+mj-lt"/>
              </a:rPr>
              <a:t> a percentage of tax at the point of payment</a:t>
            </a:r>
            <a:endParaRPr lang="en-US" sz="900" dirty="0">
              <a:latin typeface="+mj-lt"/>
            </a:endParaRPr>
          </a:p>
          <a:p>
            <a:pPr marL="514350" indent="-342900">
              <a:lnSpc>
                <a:spcPct val="200000"/>
              </a:lnSpc>
              <a:buFont typeface="Wingdings" panose="05000000000000000000" pitchFamily="2" charset="2"/>
              <a:buChar char="v"/>
              <a:tabLst>
                <a:tab pos="92075" algn="l"/>
              </a:tabLst>
            </a:pPr>
            <a:r>
              <a:rPr lang="en-US" sz="2300" dirty="0">
                <a:latin typeface="+mj-lt"/>
              </a:rPr>
              <a:t>TDS needs to be collected by – </a:t>
            </a:r>
          </a:p>
          <a:p>
            <a:pPr marL="628650" indent="-185738">
              <a:lnSpc>
                <a:spcPct val="200000"/>
              </a:lnSpc>
              <a:buFont typeface="+mj-lt"/>
              <a:buAutoNum type="arabicPeriod"/>
              <a:tabLst>
                <a:tab pos="92075" algn="l"/>
              </a:tabLst>
            </a:pPr>
            <a:r>
              <a:rPr lang="en-US" sz="2300" dirty="0">
                <a:latin typeface="+mj-lt"/>
              </a:rPr>
              <a:t> A department or establishment of Central, State Govt. or Local Authority</a:t>
            </a:r>
          </a:p>
          <a:p>
            <a:pPr marL="628650" indent="-185738">
              <a:lnSpc>
                <a:spcPct val="200000"/>
              </a:lnSpc>
              <a:buFont typeface="+mj-lt"/>
              <a:buAutoNum type="arabicPeriod"/>
              <a:tabLst>
                <a:tab pos="92075" algn="l"/>
              </a:tabLst>
            </a:pPr>
            <a:r>
              <a:rPr lang="en-US" sz="2300" dirty="0">
                <a:latin typeface="+mj-lt"/>
              </a:rPr>
              <a:t> Governmental Agencies</a:t>
            </a:r>
          </a:p>
          <a:p>
            <a:pPr marL="628650" indent="-185738">
              <a:lnSpc>
                <a:spcPct val="200000"/>
              </a:lnSpc>
              <a:buFont typeface="+mj-lt"/>
              <a:buAutoNum type="arabicPeriod"/>
              <a:tabLst>
                <a:tab pos="92075" algn="l"/>
              </a:tabLst>
            </a:pPr>
            <a:r>
              <a:rPr lang="en-US" sz="2300" dirty="0">
                <a:latin typeface="+mj-lt"/>
              </a:rPr>
              <a:t> Any person notified by the Central Government or the GST council    </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T.D.S (Section 51)</a:t>
            </a:r>
          </a:p>
        </p:txBody>
      </p:sp>
    </p:spTree>
    <p:extLst>
      <p:ext uri="{BB962C8B-B14F-4D97-AF65-F5344CB8AC3E}">
        <p14:creationId xmlns:p14="http://schemas.microsoft.com/office/powerpoint/2010/main" val="1069744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10836" y="980208"/>
            <a:ext cx="11970328" cy="5346701"/>
          </a:xfrm>
        </p:spPr>
        <p:txBody>
          <a:bodyPr>
            <a:normAutofit/>
          </a:bodyPr>
          <a:lstStyle/>
          <a:p>
            <a:pPr marL="514350" indent="-342900">
              <a:lnSpc>
                <a:spcPct val="250000"/>
              </a:lnSpc>
              <a:buFont typeface="Wingdings" panose="05000000000000000000" pitchFamily="2" charset="2"/>
              <a:buChar char="v"/>
              <a:tabLst>
                <a:tab pos="92075" algn="l"/>
              </a:tabLst>
            </a:pPr>
            <a:r>
              <a:rPr lang="en-US" sz="2300" dirty="0">
                <a:latin typeface="+mj-lt"/>
              </a:rPr>
              <a:t>The amount of supply should exceed </a:t>
            </a:r>
            <a:r>
              <a:rPr lang="en-US" sz="2300" b="1" u="sng" dirty="0">
                <a:highlight>
                  <a:srgbClr val="FFFF00"/>
                </a:highlight>
                <a:latin typeface="+mj-lt"/>
              </a:rPr>
              <a:t>Rs. 2,50,000/-</a:t>
            </a:r>
            <a:r>
              <a:rPr lang="en-US" sz="2300" dirty="0">
                <a:latin typeface="+mj-lt"/>
              </a:rPr>
              <a:t> in a single contract.</a:t>
            </a:r>
          </a:p>
          <a:p>
            <a:pPr marL="514350" indent="-342900">
              <a:lnSpc>
                <a:spcPct val="250000"/>
              </a:lnSpc>
              <a:buFont typeface="Wingdings" panose="05000000000000000000" pitchFamily="2" charset="2"/>
              <a:buChar char="v"/>
              <a:tabLst>
                <a:tab pos="92075" algn="l"/>
              </a:tabLst>
            </a:pPr>
            <a:r>
              <a:rPr lang="en-US" sz="2300" dirty="0">
                <a:latin typeface="+mj-lt"/>
              </a:rPr>
              <a:t>TDS should be </a:t>
            </a:r>
            <a:r>
              <a:rPr lang="en-US" sz="2300" b="1" dirty="0">
                <a:latin typeface="+mj-lt"/>
              </a:rPr>
              <a:t>@</a:t>
            </a:r>
            <a:r>
              <a:rPr lang="en-US" sz="2300" dirty="0">
                <a:latin typeface="+mj-lt"/>
              </a:rPr>
              <a:t> </a:t>
            </a:r>
            <a:r>
              <a:rPr lang="en-US" sz="2300" b="1" u="sng" dirty="0">
                <a:highlight>
                  <a:srgbClr val="FFFF00"/>
                </a:highlight>
                <a:latin typeface="+mj-lt"/>
              </a:rPr>
              <a:t>2%</a:t>
            </a:r>
            <a:r>
              <a:rPr lang="en-US" sz="2300" dirty="0">
                <a:latin typeface="+mj-lt"/>
              </a:rPr>
              <a:t> (CGST + SGST or IGST)of the supply price excluding tax.</a:t>
            </a:r>
          </a:p>
          <a:p>
            <a:pPr marL="514350" indent="-342900">
              <a:lnSpc>
                <a:spcPct val="250000"/>
              </a:lnSpc>
              <a:buFont typeface="Wingdings" panose="05000000000000000000" pitchFamily="2" charset="2"/>
              <a:buChar char="v"/>
              <a:tabLst>
                <a:tab pos="92075" algn="l"/>
              </a:tabLst>
            </a:pPr>
            <a:r>
              <a:rPr lang="en-US" sz="2300" dirty="0">
                <a:latin typeface="+mj-lt"/>
              </a:rPr>
              <a:t> Such TDS should be paid within </a:t>
            </a:r>
            <a:r>
              <a:rPr lang="en-US" sz="2300" b="1" u="sng" dirty="0">
                <a:highlight>
                  <a:srgbClr val="FFFF00"/>
                </a:highlight>
                <a:latin typeface="+mj-lt"/>
              </a:rPr>
              <a:t>10 days</a:t>
            </a:r>
            <a:r>
              <a:rPr lang="en-US" sz="2300" dirty="0">
                <a:latin typeface="+mj-lt"/>
              </a:rPr>
              <a:t> from the end of month.</a:t>
            </a:r>
          </a:p>
          <a:p>
            <a:pPr marL="514350" indent="-342900">
              <a:lnSpc>
                <a:spcPct val="250000"/>
              </a:lnSpc>
              <a:buFont typeface="Wingdings" panose="05000000000000000000" pitchFamily="2" charset="2"/>
              <a:buChar char="v"/>
              <a:tabLst>
                <a:tab pos="92075" algn="l"/>
              </a:tabLst>
            </a:pPr>
            <a:r>
              <a:rPr lang="en-US" sz="2300" dirty="0">
                <a:latin typeface="+mj-lt"/>
              </a:rPr>
              <a:t> A certificate is given by the deductor to the deductee within </a:t>
            </a:r>
            <a:r>
              <a:rPr lang="en-US" sz="2300" b="1" u="sng" dirty="0">
                <a:highlight>
                  <a:srgbClr val="FFFF00"/>
                </a:highlight>
                <a:latin typeface="+mj-lt"/>
              </a:rPr>
              <a:t>5</a:t>
            </a:r>
            <a:r>
              <a:rPr lang="en-US" sz="2300" dirty="0">
                <a:latin typeface="+mj-lt"/>
              </a:rPr>
              <a:t> days.</a:t>
            </a:r>
          </a:p>
          <a:p>
            <a:pPr marL="514350" indent="-342900">
              <a:lnSpc>
                <a:spcPct val="250000"/>
              </a:lnSpc>
              <a:buFont typeface="Wingdings" panose="05000000000000000000" pitchFamily="2" charset="2"/>
              <a:buChar char="v"/>
              <a:tabLst>
                <a:tab pos="92075" algn="l"/>
              </a:tabLst>
            </a:pPr>
            <a:r>
              <a:rPr lang="en-US" sz="2300" dirty="0">
                <a:latin typeface="+mj-lt"/>
              </a:rPr>
              <a:t> The deductee can claim the credit of this TDS in his </a:t>
            </a:r>
            <a:r>
              <a:rPr lang="en-US" sz="2300" b="1" u="sng" dirty="0">
                <a:highlight>
                  <a:srgbClr val="FFFF00"/>
                </a:highlight>
                <a:latin typeface="+mj-lt"/>
              </a:rPr>
              <a:t>Electronic Cash Ledger</a:t>
            </a:r>
            <a:r>
              <a:rPr lang="en-US" sz="2300" dirty="0">
                <a:latin typeface="+mj-lt"/>
              </a:rPr>
              <a:t>.</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T.D.S Requirements</a:t>
            </a:r>
          </a:p>
        </p:txBody>
      </p:sp>
    </p:spTree>
    <p:extLst>
      <p:ext uri="{BB962C8B-B14F-4D97-AF65-F5344CB8AC3E}">
        <p14:creationId xmlns:p14="http://schemas.microsoft.com/office/powerpoint/2010/main" val="3234433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1066799" y="2246747"/>
            <a:ext cx="10058400" cy="3760891"/>
          </a:xfrm>
        </p:spPr>
        <p:txBody>
          <a:bodyPr>
            <a:normAutofit/>
          </a:bodyPr>
          <a:lstStyle/>
          <a:p>
            <a:pPr marL="514350" indent="-342900">
              <a:lnSpc>
                <a:spcPct val="250000"/>
              </a:lnSpc>
              <a:buFont typeface="Wingdings" panose="05000000000000000000" pitchFamily="2" charset="2"/>
              <a:buChar char="v"/>
              <a:tabLst>
                <a:tab pos="92075" algn="l"/>
              </a:tabLst>
            </a:pPr>
            <a:r>
              <a:rPr lang="en-US" sz="2300" dirty="0">
                <a:latin typeface="+mj-lt"/>
              </a:rPr>
              <a:t> No TDS will be charged in the following cases – </a:t>
            </a:r>
          </a:p>
          <a:p>
            <a:pPr marL="628650" indent="-452438">
              <a:lnSpc>
                <a:spcPct val="250000"/>
              </a:lnSpc>
              <a:buFont typeface="+mj-lt"/>
              <a:buAutoNum type="arabicPeriod"/>
              <a:tabLst>
                <a:tab pos="92075" algn="l"/>
              </a:tabLst>
            </a:pPr>
            <a:r>
              <a:rPr lang="en-US" sz="2300" dirty="0">
                <a:latin typeface="+mj-lt"/>
              </a:rPr>
              <a:t>PSU is contracting with a PSU</a:t>
            </a:r>
          </a:p>
          <a:p>
            <a:pPr marL="628650" indent="-452438">
              <a:lnSpc>
                <a:spcPct val="150000"/>
              </a:lnSpc>
              <a:buFont typeface="+mj-lt"/>
              <a:buAutoNum type="arabicPeriod"/>
              <a:tabLst>
                <a:tab pos="92075" algn="l"/>
              </a:tabLst>
            </a:pPr>
            <a:r>
              <a:rPr lang="en-US" sz="2300" dirty="0">
                <a:latin typeface="+mj-lt"/>
              </a:rPr>
              <a:t>Where the location of the supplier and the place of supply is in the same state or UT (Intra-state) but the location of the recipient is in some different state or union territory</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 y="1099744"/>
            <a:ext cx="12191999"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dirty="0"/>
              <a:t>NO T.D.S</a:t>
            </a:r>
          </a:p>
        </p:txBody>
      </p:sp>
    </p:spTree>
    <p:extLst>
      <p:ext uri="{BB962C8B-B14F-4D97-AF65-F5344CB8AC3E}">
        <p14:creationId xmlns:p14="http://schemas.microsoft.com/office/powerpoint/2010/main" val="2714096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135B8-FA6E-4D13-9F67-B3B322C73465}"/>
              </a:ext>
            </a:extLst>
          </p:cNvPr>
          <p:cNvSpPr>
            <a:spLocks noGrp="1"/>
          </p:cNvSpPr>
          <p:nvPr>
            <p:ph type="title"/>
          </p:nvPr>
        </p:nvSpPr>
        <p:spPr>
          <a:xfrm>
            <a:off x="1066800" y="452857"/>
            <a:ext cx="10058400" cy="1450757"/>
          </a:xfrm>
        </p:spPr>
        <p:txBody>
          <a:bodyPr/>
          <a:lstStyle/>
          <a:p>
            <a:pPr algn="ctr"/>
            <a:r>
              <a:rPr lang="en-US" b="1" dirty="0"/>
              <a:t>REFUND (Sec. 54)</a:t>
            </a:r>
            <a:endParaRPr lang="en-IN" dirty="0"/>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177338" y="2211923"/>
            <a:ext cx="11837324" cy="3628968"/>
          </a:xfrm>
        </p:spPr>
        <p:txBody>
          <a:bodyPr>
            <a:normAutofit/>
          </a:bodyPr>
          <a:lstStyle/>
          <a:p>
            <a:pPr marL="268288" indent="-268288">
              <a:lnSpc>
                <a:spcPct val="300000"/>
              </a:lnSpc>
              <a:buFont typeface="Wingdings" panose="05000000000000000000" pitchFamily="2" charset="2"/>
              <a:buChar char="v"/>
              <a:tabLst>
                <a:tab pos="92075" algn="l"/>
              </a:tabLst>
            </a:pPr>
            <a:r>
              <a:rPr lang="en-US" sz="2300" dirty="0">
                <a:latin typeface="+mj-lt"/>
              </a:rPr>
              <a:t> </a:t>
            </a:r>
            <a:r>
              <a:rPr lang="en-US" sz="2300" b="1" u="sng" dirty="0">
                <a:latin typeface="+mj-lt"/>
              </a:rPr>
              <a:t>GST refund</a:t>
            </a:r>
            <a:r>
              <a:rPr lang="en-US" sz="2300" dirty="0">
                <a:latin typeface="+mj-lt"/>
              </a:rPr>
              <a:t> can be claimed when the GST paid is more than the GST liability</a:t>
            </a:r>
          </a:p>
          <a:p>
            <a:pPr marL="268288" indent="-268288">
              <a:lnSpc>
                <a:spcPct val="300000"/>
              </a:lnSpc>
              <a:buFont typeface="Wingdings" panose="05000000000000000000" pitchFamily="2" charset="2"/>
              <a:buChar char="v"/>
              <a:tabLst>
                <a:tab pos="92075" algn="l"/>
              </a:tabLst>
            </a:pPr>
            <a:r>
              <a:rPr lang="en-US" sz="2300" dirty="0">
                <a:latin typeface="+mj-lt"/>
              </a:rPr>
              <a:t> Refund of any balance in the </a:t>
            </a:r>
            <a:r>
              <a:rPr lang="en-US" sz="2300" b="1" u="sng" dirty="0">
                <a:latin typeface="+mj-lt"/>
              </a:rPr>
              <a:t>Electronic Cash Ledger</a:t>
            </a:r>
            <a:r>
              <a:rPr lang="en-US" sz="2300" dirty="0">
                <a:latin typeface="+mj-lt"/>
              </a:rPr>
              <a:t> can be claimed as refund</a:t>
            </a:r>
          </a:p>
          <a:p>
            <a:pPr marL="268288" indent="-268288">
              <a:lnSpc>
                <a:spcPct val="300000"/>
              </a:lnSpc>
              <a:buFont typeface="Wingdings" panose="05000000000000000000" pitchFamily="2" charset="2"/>
              <a:buChar char="v"/>
              <a:tabLst>
                <a:tab pos="92075" algn="l"/>
              </a:tabLst>
            </a:pPr>
            <a:r>
              <a:rPr lang="en-US" sz="2300" dirty="0">
                <a:latin typeface="+mj-lt"/>
              </a:rPr>
              <a:t> Such refund has to be claimed within </a:t>
            </a:r>
            <a:r>
              <a:rPr lang="en-US" sz="2300" b="1" u="sng" dirty="0">
                <a:highlight>
                  <a:srgbClr val="FFFF00"/>
                </a:highlight>
                <a:latin typeface="+mj-lt"/>
              </a:rPr>
              <a:t>2</a:t>
            </a:r>
            <a:r>
              <a:rPr lang="en-US" sz="2300" dirty="0">
                <a:latin typeface="+mj-lt"/>
              </a:rPr>
              <a:t> years of filing.</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74167"/>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endParaRPr lang="en-US" b="1" u="sng" dirty="0"/>
          </a:p>
        </p:txBody>
      </p:sp>
    </p:spTree>
    <p:extLst>
      <p:ext uri="{BB962C8B-B14F-4D97-AF65-F5344CB8AC3E}">
        <p14:creationId xmlns:p14="http://schemas.microsoft.com/office/powerpoint/2010/main" val="4282713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110836" y="980208"/>
            <a:ext cx="11970328" cy="5346701"/>
          </a:xfrm>
        </p:spPr>
        <p:txBody>
          <a:bodyPr>
            <a:normAutofit/>
          </a:bodyPr>
          <a:lstStyle/>
          <a:p>
            <a:pPr marL="360363" indent="-188913">
              <a:lnSpc>
                <a:spcPct val="200000"/>
              </a:lnSpc>
              <a:buFont typeface="+mj-lt"/>
              <a:buAutoNum type="arabicPeriod"/>
              <a:tabLst>
                <a:tab pos="92075" algn="l"/>
              </a:tabLst>
            </a:pPr>
            <a:r>
              <a:rPr lang="en-US" sz="2300" dirty="0">
                <a:latin typeface="+mj-lt"/>
              </a:rPr>
              <a:t> Refund of any balance in Electronic Cash Ledger can be claimed</a:t>
            </a:r>
          </a:p>
          <a:p>
            <a:pPr marL="360363" indent="-188913">
              <a:lnSpc>
                <a:spcPct val="200000"/>
              </a:lnSpc>
              <a:buFont typeface="+mj-lt"/>
              <a:buAutoNum type="arabicPeriod"/>
              <a:tabLst>
                <a:tab pos="92075" algn="l"/>
              </a:tabLst>
            </a:pPr>
            <a:r>
              <a:rPr lang="en-US" sz="2300" dirty="0">
                <a:latin typeface="+mj-lt"/>
              </a:rPr>
              <a:t> Refund of tax paid by agencies like UNO, consulates etc. on inward supplies</a:t>
            </a:r>
          </a:p>
          <a:p>
            <a:pPr marL="360363" indent="-188913">
              <a:lnSpc>
                <a:spcPct val="200000"/>
              </a:lnSpc>
              <a:buFont typeface="+mj-lt"/>
              <a:buAutoNum type="arabicPeriod"/>
              <a:tabLst>
                <a:tab pos="92075" algn="l"/>
              </a:tabLst>
            </a:pPr>
            <a:r>
              <a:rPr lang="en-US" sz="2300" dirty="0">
                <a:latin typeface="+mj-lt"/>
              </a:rPr>
              <a:t> Unutilized balance of ITC can be claimed as refund at the end of tax period</a:t>
            </a:r>
          </a:p>
          <a:p>
            <a:pPr marL="360363" indent="-188913">
              <a:lnSpc>
                <a:spcPct val="200000"/>
              </a:lnSpc>
              <a:buFont typeface="+mj-lt"/>
              <a:buAutoNum type="arabicPeriod"/>
              <a:tabLst>
                <a:tab pos="92075" algn="l"/>
              </a:tabLst>
            </a:pPr>
            <a:r>
              <a:rPr lang="en-US" sz="2300" dirty="0">
                <a:latin typeface="+mj-lt"/>
              </a:rPr>
              <a:t> Excess payment of taxes</a:t>
            </a:r>
          </a:p>
          <a:p>
            <a:pPr marL="360363" indent="-188913">
              <a:lnSpc>
                <a:spcPct val="200000"/>
              </a:lnSpc>
              <a:buFont typeface="+mj-lt"/>
              <a:buAutoNum type="arabicPeriod"/>
              <a:tabLst>
                <a:tab pos="92075" algn="l"/>
              </a:tabLst>
            </a:pPr>
            <a:endParaRPr lang="en-US" sz="1100" dirty="0">
              <a:latin typeface="+mj-lt"/>
            </a:endParaRPr>
          </a:p>
          <a:p>
            <a:pPr marL="628650" indent="-457200">
              <a:lnSpc>
                <a:spcPct val="150000"/>
              </a:lnSpc>
              <a:buFont typeface="Wingdings" panose="05000000000000000000" pitchFamily="2" charset="2"/>
              <a:buChar char="v"/>
              <a:tabLst>
                <a:tab pos="92075" algn="l"/>
              </a:tabLst>
            </a:pPr>
            <a:r>
              <a:rPr lang="en-US" sz="2300" dirty="0">
                <a:latin typeface="+mj-lt"/>
              </a:rPr>
              <a:t> Documents like Copy of proof of deposit, invoices, etc. need to be attached while filing for refund if the amount exceeds Rs. 2,00,000/-</a:t>
            </a: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0" y="74167"/>
            <a:ext cx="121920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CIRCUMSTANCES TO CLAIM REFUND</a:t>
            </a:r>
          </a:p>
        </p:txBody>
      </p:sp>
    </p:spTree>
    <p:extLst>
      <p:ext uri="{BB962C8B-B14F-4D97-AF65-F5344CB8AC3E}">
        <p14:creationId xmlns:p14="http://schemas.microsoft.com/office/powerpoint/2010/main" val="67327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dirty="0"/>
              <a:t>INTRODUCTION</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420254" y="2283692"/>
            <a:ext cx="11623964" cy="3760891"/>
          </a:xfrm>
        </p:spPr>
        <p:txBody>
          <a:bodyPr>
            <a:normAutofit/>
          </a:bodyPr>
          <a:lstStyle/>
          <a:p>
            <a:pPr>
              <a:lnSpc>
                <a:spcPct val="150000"/>
              </a:lnSpc>
              <a:buFont typeface="Wingdings" panose="05000000000000000000" pitchFamily="2" charset="2"/>
              <a:buChar char="v"/>
            </a:pPr>
            <a:r>
              <a:rPr lang="en-US" sz="2400" dirty="0">
                <a:latin typeface="+mj-lt"/>
              </a:rPr>
              <a:t> We have studied the basic fundamentals of GST in the previous semester.</a:t>
            </a:r>
          </a:p>
          <a:p>
            <a:pPr>
              <a:lnSpc>
                <a:spcPct val="150000"/>
              </a:lnSpc>
              <a:buFont typeface="Wingdings" panose="05000000000000000000" pitchFamily="2" charset="2"/>
              <a:buChar char="v"/>
            </a:pPr>
            <a:endParaRPr lang="en-US" sz="2400" dirty="0">
              <a:latin typeface="+mj-lt"/>
            </a:endParaRPr>
          </a:p>
          <a:p>
            <a:pPr>
              <a:lnSpc>
                <a:spcPct val="150000"/>
              </a:lnSpc>
              <a:buFont typeface="Wingdings" panose="05000000000000000000" pitchFamily="2" charset="2"/>
              <a:buChar char="v"/>
            </a:pPr>
            <a:r>
              <a:rPr lang="en-US" sz="2400" dirty="0">
                <a:latin typeface="+mj-lt"/>
              </a:rPr>
              <a:t> This semester we will be taking a look at the practical compliance of GST.</a:t>
            </a:r>
          </a:p>
          <a:p>
            <a:pPr>
              <a:lnSpc>
                <a:spcPct val="150000"/>
              </a:lnSpc>
              <a:buFont typeface="Wingdings" panose="05000000000000000000" pitchFamily="2" charset="2"/>
              <a:buChar char="v"/>
            </a:pPr>
            <a:endParaRPr lang="en-US" sz="2400" dirty="0">
              <a:latin typeface="+mj-lt"/>
            </a:endParaRPr>
          </a:p>
          <a:p>
            <a:pPr>
              <a:lnSpc>
                <a:spcPct val="150000"/>
              </a:lnSpc>
              <a:buFont typeface="Wingdings" panose="05000000000000000000" pitchFamily="2" charset="2"/>
              <a:buChar char="v"/>
            </a:pPr>
            <a:r>
              <a:rPr lang="en-US" sz="2400" dirty="0">
                <a:latin typeface="+mj-lt"/>
              </a:rPr>
              <a:t> In this chapter we will be discussing the Payments of GST and its Refund. </a:t>
            </a:r>
            <a:endParaRPr lang="en-IN" sz="2400" dirty="0">
              <a:latin typeface="+mj-lt"/>
            </a:endParaRPr>
          </a:p>
        </p:txBody>
      </p:sp>
    </p:spTree>
    <p:extLst>
      <p:ext uri="{BB962C8B-B14F-4D97-AF65-F5344CB8AC3E}">
        <p14:creationId xmlns:p14="http://schemas.microsoft.com/office/powerpoint/2010/main" val="2933514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dirty="0"/>
              <a:t>CONCEPTS TO BE COVERED</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443346" y="1894378"/>
            <a:ext cx="11111345" cy="4358640"/>
          </a:xfrm>
        </p:spPr>
        <p:txBody>
          <a:bodyPr>
            <a:normAutofit/>
          </a:bodyPr>
          <a:lstStyle/>
          <a:p>
            <a:pPr>
              <a:lnSpc>
                <a:spcPct val="150000"/>
              </a:lnSpc>
              <a:buFont typeface="Wingdings" panose="05000000000000000000" pitchFamily="2" charset="2"/>
              <a:buChar char="v"/>
            </a:pPr>
            <a:r>
              <a:rPr lang="en-US" sz="2400" dirty="0">
                <a:latin typeface="+mj-lt"/>
              </a:rPr>
              <a:t> The relevant concepts relating to payment and refunds</a:t>
            </a:r>
          </a:p>
          <a:p>
            <a:pPr>
              <a:lnSpc>
                <a:spcPct val="150000"/>
              </a:lnSpc>
              <a:buFont typeface="Wingdings" panose="05000000000000000000" pitchFamily="2" charset="2"/>
              <a:buChar char="v"/>
            </a:pPr>
            <a:r>
              <a:rPr lang="en-US" sz="2400" dirty="0">
                <a:latin typeface="+mj-lt"/>
              </a:rPr>
              <a:t> Ledgers to be maintained by the Taxable person </a:t>
            </a:r>
          </a:p>
          <a:p>
            <a:pPr>
              <a:lnSpc>
                <a:spcPct val="150000"/>
              </a:lnSpc>
              <a:buFont typeface="Wingdings" panose="05000000000000000000" pitchFamily="2" charset="2"/>
              <a:buChar char="v"/>
            </a:pPr>
            <a:r>
              <a:rPr lang="en-US" sz="2400" dirty="0">
                <a:latin typeface="+mj-lt"/>
              </a:rPr>
              <a:t> Utilization of the Input Tax Credit</a:t>
            </a:r>
          </a:p>
          <a:p>
            <a:pPr>
              <a:lnSpc>
                <a:spcPct val="150000"/>
              </a:lnSpc>
              <a:buFont typeface="Wingdings" panose="05000000000000000000" pitchFamily="2" charset="2"/>
              <a:buChar char="v"/>
            </a:pPr>
            <a:r>
              <a:rPr lang="en-US" sz="2400" dirty="0">
                <a:latin typeface="+mj-lt"/>
              </a:rPr>
              <a:t> Discharge of the liability of the taxable person</a:t>
            </a:r>
          </a:p>
          <a:p>
            <a:pPr>
              <a:lnSpc>
                <a:spcPct val="150000"/>
              </a:lnSpc>
              <a:buFont typeface="Wingdings" panose="05000000000000000000" pitchFamily="2" charset="2"/>
              <a:buChar char="v"/>
            </a:pPr>
            <a:r>
              <a:rPr lang="en-US" sz="2400" dirty="0">
                <a:latin typeface="+mj-lt"/>
              </a:rPr>
              <a:t> Situations where penalty / interest is to be charged</a:t>
            </a:r>
          </a:p>
          <a:p>
            <a:pPr>
              <a:lnSpc>
                <a:spcPct val="150000"/>
              </a:lnSpc>
              <a:buFont typeface="Wingdings" panose="05000000000000000000" pitchFamily="2" charset="2"/>
              <a:buChar char="v"/>
            </a:pPr>
            <a:r>
              <a:rPr lang="en-US" sz="2400" dirty="0">
                <a:latin typeface="+mj-lt"/>
              </a:rPr>
              <a:t> Transfer of ITC between Centre and State</a:t>
            </a:r>
            <a:endParaRPr lang="en-IN" sz="2400" dirty="0">
              <a:latin typeface="+mj-lt"/>
            </a:endParaRPr>
          </a:p>
        </p:txBody>
      </p:sp>
    </p:spTree>
    <p:extLst>
      <p:ext uri="{BB962C8B-B14F-4D97-AF65-F5344CB8AC3E}">
        <p14:creationId xmlns:p14="http://schemas.microsoft.com/office/powerpoint/2010/main" val="1842179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dirty="0"/>
              <a:t>PAYMENTS TO BE MADE UNDER GST</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568036" y="2143755"/>
            <a:ext cx="10995891" cy="3984874"/>
          </a:xfrm>
        </p:spPr>
        <p:txBody>
          <a:bodyPr>
            <a:normAutofit/>
          </a:bodyPr>
          <a:lstStyle/>
          <a:p>
            <a:pPr>
              <a:lnSpc>
                <a:spcPct val="100000"/>
              </a:lnSpc>
              <a:buFont typeface="Wingdings" panose="05000000000000000000" pitchFamily="2" charset="2"/>
              <a:buChar char="v"/>
            </a:pPr>
            <a:r>
              <a:rPr lang="en-US" sz="2400" dirty="0">
                <a:latin typeface="+mj-lt"/>
              </a:rPr>
              <a:t> The following payments are to be made under GST – </a:t>
            </a:r>
          </a:p>
          <a:p>
            <a:pPr>
              <a:lnSpc>
                <a:spcPct val="100000"/>
              </a:lnSpc>
              <a:buFont typeface="Wingdings" panose="05000000000000000000" pitchFamily="2" charset="2"/>
              <a:buChar char="v"/>
            </a:pPr>
            <a:endParaRPr lang="en-US" sz="2000" dirty="0">
              <a:latin typeface="+mj-lt"/>
            </a:endParaRPr>
          </a:p>
          <a:p>
            <a:pPr marL="720725" indent="-277813">
              <a:lnSpc>
                <a:spcPct val="100000"/>
              </a:lnSpc>
              <a:buFont typeface="+mj-lt"/>
              <a:buAutoNum type="arabicPeriod"/>
            </a:pPr>
            <a:r>
              <a:rPr lang="en-US" sz="2400" dirty="0">
                <a:latin typeface="+mj-lt"/>
              </a:rPr>
              <a:t> CGST and SGST/UTGST (Intra State Supply)</a:t>
            </a:r>
          </a:p>
          <a:p>
            <a:pPr marL="720725" indent="-277813">
              <a:lnSpc>
                <a:spcPct val="100000"/>
              </a:lnSpc>
              <a:buFont typeface="+mj-lt"/>
              <a:buAutoNum type="arabicPeriod"/>
            </a:pPr>
            <a:r>
              <a:rPr lang="en-US" sz="2400" dirty="0">
                <a:latin typeface="+mj-lt"/>
              </a:rPr>
              <a:t> IGST (Inter State Supply)</a:t>
            </a:r>
          </a:p>
          <a:p>
            <a:pPr marL="720725" indent="-277813">
              <a:lnSpc>
                <a:spcPct val="100000"/>
              </a:lnSpc>
              <a:buFont typeface="+mj-lt"/>
              <a:buAutoNum type="arabicPeriod"/>
            </a:pPr>
            <a:r>
              <a:rPr lang="en-US" sz="2400" dirty="0">
                <a:latin typeface="+mj-lt"/>
              </a:rPr>
              <a:t> Tax Deducted at Source (TDS)</a:t>
            </a:r>
          </a:p>
          <a:p>
            <a:pPr marL="720725" indent="-277813">
              <a:lnSpc>
                <a:spcPct val="100000"/>
              </a:lnSpc>
              <a:buFont typeface="+mj-lt"/>
              <a:buAutoNum type="arabicPeriod"/>
            </a:pPr>
            <a:r>
              <a:rPr lang="en-US" sz="2400" dirty="0">
                <a:latin typeface="+mj-lt"/>
              </a:rPr>
              <a:t> Tax Collected at Source (TCS)</a:t>
            </a:r>
          </a:p>
          <a:p>
            <a:pPr marL="720725" indent="-277813">
              <a:lnSpc>
                <a:spcPct val="100000"/>
              </a:lnSpc>
              <a:buFont typeface="+mj-lt"/>
              <a:buAutoNum type="arabicPeriod"/>
            </a:pPr>
            <a:r>
              <a:rPr lang="en-US" sz="2400" dirty="0">
                <a:latin typeface="+mj-lt"/>
              </a:rPr>
              <a:t> Interest, Penalty, Fees or any other payments</a:t>
            </a:r>
            <a:endParaRPr lang="en-IN" sz="2400" dirty="0">
              <a:latin typeface="+mj-lt"/>
            </a:endParaRPr>
          </a:p>
        </p:txBody>
      </p:sp>
    </p:spTree>
    <p:extLst>
      <p:ext uri="{BB962C8B-B14F-4D97-AF65-F5344CB8AC3E}">
        <p14:creationId xmlns:p14="http://schemas.microsoft.com/office/powerpoint/2010/main" val="1460000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587DA6-A570-4C8B-95E1-07B86A1E31F2}"/>
              </a:ext>
            </a:extLst>
          </p:cNvPr>
          <p:cNvSpPr txBox="1">
            <a:spLocks/>
          </p:cNvSpPr>
          <p:nvPr/>
        </p:nvSpPr>
        <p:spPr>
          <a:xfrm>
            <a:off x="1066800" y="1521477"/>
            <a:ext cx="10058400" cy="32239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sz="7200" b="1" u="sng" dirty="0"/>
              <a:t>DEFINITIONS</a:t>
            </a:r>
          </a:p>
        </p:txBody>
      </p:sp>
    </p:spTree>
    <p:extLst>
      <p:ext uri="{BB962C8B-B14F-4D97-AF65-F5344CB8AC3E}">
        <p14:creationId xmlns:p14="http://schemas.microsoft.com/office/powerpoint/2010/main" val="389012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A6104B-8C7A-4E47-BBE5-1E27E0897BF6}"/>
              </a:ext>
            </a:extLst>
          </p:cNvPr>
          <p:cNvSpPr>
            <a:spLocks noGrp="1"/>
          </p:cNvSpPr>
          <p:nvPr>
            <p:ph idx="4294967295"/>
          </p:nvPr>
        </p:nvSpPr>
        <p:spPr>
          <a:xfrm>
            <a:off x="789132" y="1071418"/>
            <a:ext cx="10483850" cy="5218546"/>
          </a:xfrm>
        </p:spPr>
        <p:txBody>
          <a:bodyPr>
            <a:normAutofit/>
          </a:bodyPr>
          <a:lstStyle/>
          <a:p>
            <a:pPr>
              <a:lnSpc>
                <a:spcPct val="200000"/>
              </a:lnSpc>
              <a:buFont typeface="Wingdings" panose="05000000000000000000" pitchFamily="2" charset="2"/>
              <a:buChar char="v"/>
            </a:pPr>
            <a:r>
              <a:rPr lang="en-US" sz="2400" dirty="0">
                <a:latin typeface="+mj-lt"/>
              </a:rPr>
              <a:t> </a:t>
            </a:r>
            <a:r>
              <a:rPr lang="en-US" sz="2400" b="1" dirty="0">
                <a:highlight>
                  <a:srgbClr val="FFFF00"/>
                </a:highlight>
                <a:latin typeface="+mj-lt"/>
              </a:rPr>
              <a:t>“</a:t>
            </a:r>
            <a:r>
              <a:rPr lang="en-US" sz="2400" b="1" u="sng" dirty="0">
                <a:highlight>
                  <a:srgbClr val="FFFF00"/>
                </a:highlight>
                <a:latin typeface="+mj-lt"/>
              </a:rPr>
              <a:t>Person</a:t>
            </a:r>
            <a:r>
              <a:rPr lang="en-US" sz="2400" b="1" dirty="0">
                <a:highlight>
                  <a:srgbClr val="FFFF00"/>
                </a:highlight>
                <a:latin typeface="+mj-lt"/>
              </a:rPr>
              <a:t>”</a:t>
            </a:r>
            <a:r>
              <a:rPr lang="en-US" sz="2400" b="1" dirty="0">
                <a:latin typeface="+mj-lt"/>
              </a:rPr>
              <a:t> </a:t>
            </a:r>
            <a:r>
              <a:rPr lang="en-US" sz="2400" dirty="0">
                <a:latin typeface="+mj-lt"/>
              </a:rPr>
              <a:t>includes – </a:t>
            </a:r>
          </a:p>
          <a:p>
            <a:pPr marL="457200" indent="-188913">
              <a:lnSpc>
                <a:spcPct val="100000"/>
              </a:lnSpc>
              <a:buFont typeface="+mj-lt"/>
              <a:buAutoNum type="arabicPeriod"/>
            </a:pPr>
            <a:r>
              <a:rPr lang="en-US" sz="2400" dirty="0">
                <a:latin typeface="+mj-lt"/>
              </a:rPr>
              <a:t> </a:t>
            </a:r>
            <a:r>
              <a:rPr lang="en-US" sz="2200" dirty="0">
                <a:latin typeface="+mj-lt"/>
              </a:rPr>
              <a:t>Individual</a:t>
            </a:r>
          </a:p>
          <a:p>
            <a:pPr marL="457200" indent="-188913">
              <a:lnSpc>
                <a:spcPct val="100000"/>
              </a:lnSpc>
              <a:buFont typeface="+mj-lt"/>
              <a:buAutoNum type="arabicPeriod"/>
            </a:pPr>
            <a:r>
              <a:rPr lang="en-US" sz="2200" dirty="0">
                <a:latin typeface="+mj-lt"/>
              </a:rPr>
              <a:t> Hindu Undivided Family (HUF)</a:t>
            </a:r>
          </a:p>
          <a:p>
            <a:pPr marL="457200" indent="-188913">
              <a:lnSpc>
                <a:spcPct val="100000"/>
              </a:lnSpc>
              <a:buFont typeface="+mj-lt"/>
              <a:buAutoNum type="arabicPeriod"/>
            </a:pPr>
            <a:r>
              <a:rPr lang="en-US" sz="2200" dirty="0">
                <a:latin typeface="+mj-lt"/>
              </a:rPr>
              <a:t> Company</a:t>
            </a:r>
          </a:p>
          <a:p>
            <a:pPr marL="457200" indent="-188913">
              <a:lnSpc>
                <a:spcPct val="100000"/>
              </a:lnSpc>
              <a:buFont typeface="+mj-lt"/>
              <a:buAutoNum type="arabicPeriod"/>
            </a:pPr>
            <a:r>
              <a:rPr lang="en-US" sz="2200" dirty="0">
                <a:latin typeface="+mj-lt"/>
              </a:rPr>
              <a:t> Firm or Limited Liability Partnership (LLP)</a:t>
            </a:r>
          </a:p>
          <a:p>
            <a:pPr marL="457200" indent="-188913">
              <a:lnSpc>
                <a:spcPct val="100000"/>
              </a:lnSpc>
              <a:buFont typeface="+mj-lt"/>
              <a:buAutoNum type="arabicPeriod"/>
            </a:pPr>
            <a:r>
              <a:rPr lang="en-US" sz="2200" dirty="0">
                <a:latin typeface="+mj-lt"/>
              </a:rPr>
              <a:t> Association of Persons (AOP) &amp; Body of Individuals (BOI)</a:t>
            </a:r>
          </a:p>
          <a:p>
            <a:pPr marL="457200" indent="-188913">
              <a:lnSpc>
                <a:spcPct val="100000"/>
              </a:lnSpc>
              <a:buFont typeface="+mj-lt"/>
              <a:buAutoNum type="arabicPeriod"/>
            </a:pPr>
            <a:r>
              <a:rPr lang="en-US" sz="2200" dirty="0">
                <a:latin typeface="+mj-lt"/>
              </a:rPr>
              <a:t> Co-operative society</a:t>
            </a:r>
          </a:p>
          <a:p>
            <a:pPr marL="457200" indent="-188913">
              <a:lnSpc>
                <a:spcPct val="100000"/>
              </a:lnSpc>
              <a:buFont typeface="+mj-lt"/>
              <a:buAutoNum type="arabicPeriod"/>
            </a:pPr>
            <a:r>
              <a:rPr lang="en-US" sz="2200" dirty="0">
                <a:latin typeface="+mj-lt"/>
              </a:rPr>
              <a:t> Local Authority</a:t>
            </a:r>
          </a:p>
          <a:p>
            <a:pPr marL="457200" indent="-188913">
              <a:lnSpc>
                <a:spcPct val="100000"/>
              </a:lnSpc>
              <a:buFont typeface="+mj-lt"/>
              <a:buAutoNum type="arabicPeriod"/>
            </a:pPr>
            <a:r>
              <a:rPr lang="en-US" sz="2200" dirty="0">
                <a:latin typeface="+mj-lt"/>
              </a:rPr>
              <a:t> Central or State Government</a:t>
            </a:r>
          </a:p>
          <a:p>
            <a:pPr>
              <a:lnSpc>
                <a:spcPct val="150000"/>
              </a:lnSpc>
              <a:buFont typeface="Wingdings" panose="05000000000000000000" pitchFamily="2" charset="2"/>
              <a:buChar char="v"/>
            </a:pPr>
            <a:endParaRPr lang="en-IN" sz="2400" dirty="0">
              <a:latin typeface="+mj-lt"/>
            </a:endParaRPr>
          </a:p>
        </p:txBody>
      </p:sp>
      <p:sp>
        <p:nvSpPr>
          <p:cNvPr id="4" name="Title 1">
            <a:extLst>
              <a:ext uri="{FF2B5EF4-FFF2-40B4-BE49-F238E27FC236}">
                <a16:creationId xmlns:a16="http://schemas.microsoft.com/office/drawing/2014/main" id="{F8B5B730-99F5-48CD-9CA1-E95570D60DA1}"/>
              </a:ext>
            </a:extLst>
          </p:cNvPr>
          <p:cNvSpPr txBox="1">
            <a:spLocks/>
          </p:cNvSpPr>
          <p:nvPr/>
        </p:nvSpPr>
        <p:spPr>
          <a:xfrm>
            <a:off x="1066800" y="231185"/>
            <a:ext cx="10058400" cy="997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algn="ctr"/>
            <a:r>
              <a:rPr lang="en-US" b="1" u="sng" dirty="0"/>
              <a:t>PERSON</a:t>
            </a:r>
          </a:p>
        </p:txBody>
      </p:sp>
    </p:spTree>
    <p:extLst>
      <p:ext uri="{BB962C8B-B14F-4D97-AF65-F5344CB8AC3E}">
        <p14:creationId xmlns:p14="http://schemas.microsoft.com/office/powerpoint/2010/main" val="4083839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b="1" u="sng" dirty="0"/>
              <a:t>AUTHORISED BANK</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540327" y="2265680"/>
            <a:ext cx="11111345" cy="2326640"/>
          </a:xfrm>
        </p:spPr>
        <p:txBody>
          <a:bodyPr>
            <a:normAutofit/>
          </a:body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Authorised Bank</a:t>
            </a:r>
            <a:r>
              <a:rPr lang="en-US" sz="2400" b="1" dirty="0">
                <a:highlight>
                  <a:srgbClr val="FFFF00"/>
                </a:highlight>
                <a:latin typeface="+mj-lt"/>
              </a:rPr>
              <a:t>”</a:t>
            </a:r>
            <a:r>
              <a:rPr lang="en-US" sz="2400" dirty="0">
                <a:latin typeface="+mj-lt"/>
              </a:rPr>
              <a:t> shall mean a bank or a branch of a bank authorised by the Government to collect the tax or any other amount payable under this Act </a:t>
            </a:r>
            <a:r>
              <a:rPr lang="en-US" sz="2400" b="1" dirty="0">
                <a:latin typeface="+mj-lt"/>
              </a:rPr>
              <a:t>[Section 2(14)]</a:t>
            </a:r>
            <a:endParaRPr lang="en-IN" sz="2400" b="1" dirty="0">
              <a:latin typeface="+mj-lt"/>
            </a:endParaRPr>
          </a:p>
        </p:txBody>
      </p:sp>
    </p:spTree>
    <p:extLst>
      <p:ext uri="{BB962C8B-B14F-4D97-AF65-F5344CB8AC3E}">
        <p14:creationId xmlns:p14="http://schemas.microsoft.com/office/powerpoint/2010/main" val="1832331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443621"/>
            <a:ext cx="10058400" cy="1450757"/>
          </a:xfrm>
        </p:spPr>
        <p:txBody>
          <a:bodyPr vert="horz" lIns="91440" tIns="45720" rIns="91440" bIns="45720" rtlCol="0">
            <a:normAutofit/>
          </a:bodyPr>
          <a:lstStyle/>
          <a:p>
            <a:pPr algn="ctr"/>
            <a:r>
              <a:rPr lang="en-US" b="1" u="sng" dirty="0"/>
              <a:t>AGENT</a:t>
            </a:r>
          </a:p>
        </p:txBody>
      </p:sp>
      <p:sp>
        <p:nvSpPr>
          <p:cNvPr id="5" name="Content Placeholder 4">
            <a:extLst>
              <a:ext uri="{FF2B5EF4-FFF2-40B4-BE49-F238E27FC236}">
                <a16:creationId xmlns:a16="http://schemas.microsoft.com/office/drawing/2014/main" id="{34A6104B-8C7A-4E47-BBE5-1E27E0897BF6}"/>
              </a:ext>
            </a:extLst>
          </p:cNvPr>
          <p:cNvSpPr>
            <a:spLocks noGrp="1"/>
          </p:cNvSpPr>
          <p:nvPr>
            <p:ph idx="1"/>
          </p:nvPr>
        </p:nvSpPr>
        <p:spPr>
          <a:xfrm>
            <a:off x="540327" y="2265679"/>
            <a:ext cx="11420764" cy="3451629"/>
          </a:xfrm>
        </p:spPr>
        <p:txBody>
          <a:bodyPr>
            <a:normAutofit/>
          </a:bodyPr>
          <a:lstStyle/>
          <a:p>
            <a:pPr marL="442913" indent="-442913">
              <a:lnSpc>
                <a:spcPct val="200000"/>
              </a:lnSpc>
              <a:buFont typeface="Wingdings" panose="05000000000000000000" pitchFamily="2" charset="2"/>
              <a:buChar char="v"/>
            </a:pPr>
            <a:r>
              <a:rPr lang="en-US" sz="2400" b="1" dirty="0">
                <a:highlight>
                  <a:srgbClr val="FFFF00"/>
                </a:highlight>
                <a:latin typeface="+mj-lt"/>
              </a:rPr>
              <a:t>“</a:t>
            </a:r>
            <a:r>
              <a:rPr lang="en-US" sz="2400" b="1" u="sng" dirty="0">
                <a:highlight>
                  <a:srgbClr val="FFFF00"/>
                </a:highlight>
                <a:latin typeface="+mj-lt"/>
              </a:rPr>
              <a:t>Agent</a:t>
            </a:r>
            <a:r>
              <a:rPr lang="en-US" sz="2400" b="1" dirty="0">
                <a:highlight>
                  <a:srgbClr val="FFFF00"/>
                </a:highlight>
                <a:latin typeface="+mj-lt"/>
              </a:rPr>
              <a:t>”</a:t>
            </a:r>
            <a:r>
              <a:rPr lang="en-US" sz="2400" dirty="0">
                <a:latin typeface="+mj-lt"/>
              </a:rPr>
              <a:t> means a person, including a factor, broker, commission agent, </a:t>
            </a:r>
            <a:r>
              <a:rPr lang="en-US" sz="2400" i="1" dirty="0">
                <a:latin typeface="+mj-lt"/>
              </a:rPr>
              <a:t>arhatia</a:t>
            </a:r>
            <a:r>
              <a:rPr lang="en-US" sz="2400" dirty="0">
                <a:latin typeface="+mj-lt"/>
              </a:rPr>
              <a:t>, del credere agent, an auctioneer or any other mercantile agent by whatever name called, who carries on the business of supply or receipt of Goods or Services or Both on behalf of another. </a:t>
            </a:r>
            <a:r>
              <a:rPr lang="en-US" sz="2400" b="1" dirty="0">
                <a:latin typeface="+mj-lt"/>
              </a:rPr>
              <a:t>[Section 2(5)]</a:t>
            </a:r>
            <a:r>
              <a:rPr lang="en-US" sz="2400" dirty="0">
                <a:latin typeface="+mj-lt"/>
              </a:rPr>
              <a:t>  </a:t>
            </a:r>
            <a:endParaRPr lang="en-IN" sz="2400" b="1" dirty="0">
              <a:latin typeface="+mj-lt"/>
            </a:endParaRPr>
          </a:p>
        </p:txBody>
      </p:sp>
    </p:spTree>
    <p:extLst>
      <p:ext uri="{BB962C8B-B14F-4D97-AF65-F5344CB8AC3E}">
        <p14:creationId xmlns:p14="http://schemas.microsoft.com/office/powerpoint/2010/main" val="1366263803"/>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10.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1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1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13.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14.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3.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4.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5.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6.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7.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8.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9.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2.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Statistics focus</Template>
  <TotalTime>883</TotalTime>
  <Words>1365</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Bookman Old Style</vt:lpstr>
      <vt:lpstr>Calibri</vt:lpstr>
      <vt:lpstr>Franklin Gothic Book</vt:lpstr>
      <vt:lpstr>Wingdings</vt:lpstr>
      <vt:lpstr>1_RetrospectVTI</vt:lpstr>
      <vt:lpstr>PowerPoint Presentation</vt:lpstr>
      <vt:lpstr>UNIT 1  Payment of Tax &amp; Refunds</vt:lpstr>
      <vt:lpstr>INTRODUCTION</vt:lpstr>
      <vt:lpstr>CONCEPTS TO BE COVERED</vt:lpstr>
      <vt:lpstr>PAYMENTS TO BE MADE UNDER GST</vt:lpstr>
      <vt:lpstr>PowerPoint Presentation</vt:lpstr>
      <vt:lpstr>PowerPoint Presentation</vt:lpstr>
      <vt:lpstr>AUTHORISED BANK</vt:lpstr>
      <vt:lpstr>AGENT</vt:lpstr>
      <vt:lpstr>COMMON PORTAL</vt:lpstr>
      <vt:lpstr>TAXABLE PERSON</vt:lpstr>
      <vt:lpstr>OUTPUT TAX</vt:lpstr>
      <vt:lpstr>INPUT TAX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REFUND (Sec. 54)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Abhishek Sathe</dc:creator>
  <cp:lastModifiedBy>Abhishek Sathe</cp:lastModifiedBy>
  <cp:revision>36</cp:revision>
  <dcterms:created xsi:type="dcterms:W3CDTF">2021-01-03T11:11:08Z</dcterms:created>
  <dcterms:modified xsi:type="dcterms:W3CDTF">2021-01-24T19:35:53Z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