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4" r:id="rId20"/>
    <p:sldId id="277" r:id="rId21"/>
  </p:sldIdLst>
  <p:sldSz cx="9144000" cy="5143500" type="screen16x9"/>
  <p:notesSz cx="6858000" cy="9144000"/>
  <p:embeddedFontLst>
    <p:embeddedFont>
      <p:font typeface="Open Sans" panose="020B0604020202020204" charset="0"/>
      <p:regular r:id="rId23"/>
      <p:bold r:id="rId24"/>
      <p:italic r:id="rId25"/>
      <p:boldItalic r:id="rId26"/>
    </p:embeddedFont>
    <p:embeddedFont>
      <p:font typeface="PT Sans Narrow" panose="020B0604020202020204" charset="0"/>
      <p:regular r:id="rId27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eae91cc1c269805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eae91cc1c269805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eae91cc1c269805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eae91cc1c269805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f7442b416351e8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f7442b416351e8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f7442b416351e86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7f7442b416351e86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7f7442b416351e86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7f7442b416351e86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7f7442b416351e86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7f7442b416351e86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7f7442b416351e86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7f7442b416351e86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1003650" y="206053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of Economic Analysis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44FAF-A5D9-4882-8CBA-2771299B2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566C1-577D-4646-9560-2FCA18E394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Graph can only be drawn as a two-dimensional figure. </a:t>
            </a:r>
          </a:p>
          <a:p>
            <a:r>
              <a:rPr lang="en-US" dirty="0"/>
              <a:t>It represents the values of only two variables at a time. The common method of constructing a graph or a diagram is described below:</a:t>
            </a:r>
          </a:p>
          <a:p>
            <a:r>
              <a:rPr lang="en-US" dirty="0"/>
              <a:t>A graph has a horizontal line termed as X axis and a vertical line termed as Y axis. The point of intersection between X and Y axis is termed as 'origin' point.</a:t>
            </a:r>
          </a:p>
          <a:p>
            <a:r>
              <a:rPr lang="en-US" dirty="0"/>
              <a:t>The surface is divided into four parts, each part is called a quadrant. The four quadrants are numbered in anticlockwise direction as depicts in following diagram.</a:t>
            </a:r>
          </a:p>
          <a:p>
            <a:br>
              <a:rPr lang="en-US" dirty="0"/>
            </a:b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31982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C46E752A-A8AA-487B-A6F8-E5802F03CE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" r="-195"/>
          <a:stretch/>
        </p:blipFill>
        <p:spPr>
          <a:xfrm>
            <a:off x="2953581" y="744147"/>
            <a:ext cx="36576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27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6203B-30DF-469E-80F2-C4CDEE1CD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LINES AND CURVES</a:t>
            </a:r>
            <a:br>
              <a:rPr lang="en-US" dirty="0"/>
            </a:b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341D52-8A4F-40DD-8620-6F6E5D8180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functional relationship between the variables may be linear or non-linear. </a:t>
            </a:r>
          </a:p>
          <a:p>
            <a:r>
              <a:rPr lang="en-US" dirty="0"/>
              <a:t>A </a:t>
            </a:r>
            <a:r>
              <a:rPr lang="en-US" b="1" dirty="0"/>
              <a:t>line</a:t>
            </a:r>
            <a:r>
              <a:rPr lang="en-US" dirty="0"/>
              <a:t> or a </a:t>
            </a:r>
            <a:r>
              <a:rPr lang="en-US" b="1" dirty="0"/>
              <a:t>curve</a:t>
            </a:r>
            <a:r>
              <a:rPr lang="en-US" dirty="0"/>
              <a:t> is nothing but the locus of various points. A line depicts the relationship between the variables. </a:t>
            </a:r>
          </a:p>
          <a:p>
            <a:r>
              <a:rPr lang="en-US" dirty="0"/>
              <a:t>For example, the relationship between consumption and income as shown in the following diagram:</a:t>
            </a:r>
          </a:p>
          <a:p>
            <a:pPr marL="114300" indent="0">
              <a:buNone/>
            </a:pPr>
            <a:br>
              <a:rPr lang="en-US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35641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957D7850-1073-4673-8D11-F10045FC1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43" y="1373981"/>
            <a:ext cx="3076575" cy="27527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BB46A3-FB0A-4E02-93CF-D331637D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0B33AB-5891-4358-9C30-44489F134C9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Line CC</a:t>
            </a:r>
            <a:r>
              <a:rPr lang="en-US" baseline="-25000" dirty="0"/>
              <a:t>1</a:t>
            </a:r>
            <a:r>
              <a:rPr lang="en-US" dirty="0"/>
              <a:t> is a straight line and has a positive slope. It depicts that aggregate consumption is positively related to aggregate disposable income. It explains that, an increase in disposable income will promote to an increase in consumption. 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57563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, venn diagram&#10;&#10;Description automatically generated">
            <a:extLst>
              <a:ext uri="{FF2B5EF4-FFF2-40B4-BE49-F238E27FC236}">
                <a16:creationId xmlns:a16="http://schemas.microsoft.com/office/drawing/2014/main" id="{F1436CD1-CE42-4F37-8670-FCEC4459C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56" y="1574006"/>
            <a:ext cx="3562350" cy="252412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BB8F204-3DAC-4CA0-AC38-5BB14BE80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FE88781-90E7-406A-B455-72659AA358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A1BC7BB-70F0-470E-902B-C9FD53B5CBA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832350" y="1266825"/>
            <a:ext cx="4000500" cy="3302000"/>
          </a:xfrm>
        </p:spPr>
        <p:txBody>
          <a:bodyPr/>
          <a:lstStyle/>
          <a:p>
            <a:r>
              <a:rPr lang="en-US" sz="1600" dirty="0"/>
              <a:t>In the following diagram,DD</a:t>
            </a:r>
            <a:r>
              <a:rPr lang="en-US" sz="1600" baseline="-25000" dirty="0"/>
              <a:t>1 </a:t>
            </a:r>
            <a:r>
              <a:rPr lang="en-US" sz="1600" dirty="0"/>
              <a:t>is a smooth downward sloping non-linear demand curve. It explains the relationship between quantity demanded of good X at various prices. Moreover, SS</a:t>
            </a:r>
            <a:r>
              <a:rPr lang="en-US" sz="1600" baseline="-25000" dirty="0"/>
              <a:t>1</a:t>
            </a:r>
            <a:r>
              <a:rPr lang="en-US" sz="1600" dirty="0"/>
              <a:t> is an upward sloping supply curve. It is also a non-linear curve and shows relationship between quantity supplied of good X at various prices.</a:t>
            </a:r>
          </a:p>
          <a:p>
            <a:pPr marL="139700" indent="0">
              <a:buNone/>
            </a:pP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1139986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A9E7CD-4B4F-4D09-AD51-A1E06AC8C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SLOPE</a:t>
            </a:r>
            <a:br>
              <a:rPr lang="en-US" dirty="0"/>
            </a:br>
            <a:endParaRPr lang="en-IN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2D93F28-7384-44BA-989C-F281867AB0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Slope</a:t>
            </a:r>
            <a:r>
              <a:rPr lang="en-US" dirty="0"/>
              <a:t> is an important term in modern economic analysis. The slope indicates change in one variable due to a change in other variable. </a:t>
            </a:r>
          </a:p>
          <a:p>
            <a:r>
              <a:rPr lang="en-US" dirty="0"/>
              <a:t>Slope is defined as the amount of change in the variable measured on the vertical or Y axis per unit change in the variable measured on the horizontal or X axis. </a:t>
            </a:r>
          </a:p>
          <a:p>
            <a:r>
              <a:rPr lang="en-US" dirty="0"/>
              <a:t>It is expressed as ∆Y/∆X, where delta (∆) stands for a change in the variable. </a:t>
            </a:r>
          </a:p>
          <a:p>
            <a:r>
              <a:rPr lang="en-US" dirty="0"/>
              <a:t>The slope of a curve is an exact numerical measure of the relationship between the change in the variable Y to change the variable X.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40098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1CC6C57-4AE9-405F-BD93-78449196D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2995650"/>
            <a:ext cx="8520600" cy="1633500"/>
          </a:xfrm>
        </p:spPr>
        <p:txBody>
          <a:bodyPr/>
          <a:lstStyle/>
          <a:p>
            <a:pPr algn="l"/>
            <a:r>
              <a:rPr lang="en-US" sz="1600" dirty="0"/>
              <a:t>In both the diagrams (A) and (B) slope = vertical distance/horizontal distance. </a:t>
            </a:r>
            <a:r>
              <a:rPr lang="en-US" sz="1600" dirty="0" err="1"/>
              <a:t>i</a:t>
            </a:r>
            <a:r>
              <a:rPr lang="en-US" sz="1600" dirty="0"/>
              <a:t>. e. CD / BC. However, in diagram (A), slope is negative as the relationship between X and Y is inverse. Here units of Y decrease with increase in the units of X. In Diagram (B) the curve is slopping upwards, indicating a positive relationship between X and Y. Here units of Y increase with increase in the units of X.</a:t>
            </a:r>
            <a:endParaRPr lang="en-IN" sz="1600" dirty="0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DED78225-38A2-4601-A5E0-D4A75CFF6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0" y="345281"/>
            <a:ext cx="615315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718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532AB4A-1418-4662-A328-BC463828E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266175"/>
            <a:ext cx="5074688" cy="3302700"/>
          </a:xfrm>
        </p:spPr>
        <p:txBody>
          <a:bodyPr/>
          <a:lstStyle/>
          <a:p>
            <a:r>
              <a:rPr lang="en-US" sz="1600" dirty="0"/>
              <a:t>If the curve is non-linear, then its slope changes at various points. Slope on a non-linear curve is measured at a given point by drawing a tangent at the given point and is then measured as the vertical distance/horizontal distance. This is shown in the adjacent diagram with a non-linear curve. </a:t>
            </a:r>
          </a:p>
          <a:p>
            <a:r>
              <a:rPr lang="en-US" sz="1600" dirty="0"/>
              <a:t>We measure slope at point 'a' by drawing a tangent at point 'a'. Y</a:t>
            </a:r>
            <a:r>
              <a:rPr lang="en-US" sz="1600" baseline="-25000" dirty="0"/>
              <a:t>1</a:t>
            </a:r>
            <a:r>
              <a:rPr lang="en-US" sz="1600" dirty="0"/>
              <a:t>X</a:t>
            </a:r>
            <a:r>
              <a:rPr lang="en-US" sz="1600" baseline="-25000" dirty="0"/>
              <a:t>1</a:t>
            </a:r>
            <a:r>
              <a:rPr lang="en-US" sz="1600" dirty="0"/>
              <a:t> is the tangent drawn at point 'a'. Slope of the curve at point 'a' is given as OY</a:t>
            </a:r>
            <a:r>
              <a:rPr lang="en-US" sz="1600" baseline="-25000" dirty="0"/>
              <a:t>1</a:t>
            </a:r>
            <a:r>
              <a:rPr lang="en-US" sz="1600" dirty="0"/>
              <a:t>/OX</a:t>
            </a:r>
            <a:r>
              <a:rPr lang="en-US" sz="1600" baseline="-25000" dirty="0"/>
              <a:t>1</a:t>
            </a:r>
            <a:endParaRPr lang="en-IN" sz="1600" dirty="0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18F24146-498E-466C-91CF-B96D69897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235" y="1398246"/>
            <a:ext cx="29337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541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9B7F69-61A7-4296-8752-C42861E1A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Forecasting</a:t>
            </a:r>
            <a:endParaRPr lang="en-IN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808ABE-320A-4194-845A-C81AE97A4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8612" y="1264444"/>
            <a:ext cx="8503687" cy="3304581"/>
          </a:xfrm>
        </p:spPr>
        <p:txBody>
          <a:bodyPr/>
          <a:lstStyle/>
          <a:p>
            <a:r>
              <a:rPr lang="en-US" sz="2000" dirty="0"/>
              <a:t>Forecasting refers to the practice of predicting what will happen in the future by taking into consideration events in the past and present. </a:t>
            </a:r>
          </a:p>
          <a:p>
            <a:r>
              <a:rPr lang="en-US" sz="2000" dirty="0"/>
              <a:t>Basically, it is a decision-making tool that helps businesses cope with the impact of the future’s uncertainty by examining historical data and trends. </a:t>
            </a:r>
          </a:p>
          <a:p>
            <a:r>
              <a:rPr lang="en-US" sz="2000" dirty="0"/>
              <a:t>It is a planning tool that enables businesses to chart their next moves and create budgets that will hopefully cover whatever uncertainties may occur.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247269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9C57FE-918D-48D1-AC77-939257D94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20775"/>
            <a:ext cx="8520600" cy="707400"/>
          </a:xfrm>
        </p:spPr>
        <p:txBody>
          <a:bodyPr/>
          <a:lstStyle/>
          <a:p>
            <a:pPr algn="ctr"/>
            <a:r>
              <a:rPr lang="en-IN" dirty="0"/>
              <a:t>Trend Analysis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1887AF9-8C9D-46C3-AE7D-D8F54B554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987718"/>
            <a:ext cx="8520600" cy="3648576"/>
          </a:xfrm>
        </p:spPr>
        <p:txBody>
          <a:bodyPr/>
          <a:lstStyle/>
          <a:p>
            <a:r>
              <a:rPr lang="en-US" dirty="0"/>
              <a:t>Trend Analysis is a statistical tool that helps to determine future movements of a variable on the basis of its historical trends. </a:t>
            </a:r>
          </a:p>
          <a:p>
            <a:r>
              <a:rPr lang="en-US" dirty="0"/>
              <a:t>In simple words, it predicts future behavior on the basis of past data. </a:t>
            </a:r>
          </a:p>
          <a:p>
            <a:r>
              <a:rPr lang="en-US" dirty="0"/>
              <a:t>Under this method, a researcher collects information from multiple time periods and plots the information on a horizontal line to get some meaningful information. </a:t>
            </a:r>
          </a:p>
          <a:p>
            <a:r>
              <a:rPr lang="en-US" dirty="0"/>
              <a:t>There is no specific amount of time for a movement to become a trend. However, the longer the movement, the better it is.</a:t>
            </a:r>
          </a:p>
          <a:p>
            <a:r>
              <a:rPr lang="en-US" dirty="0"/>
              <a:t>In finance, trend analysis is a technique to determine the future movement of a stock. It is a part of technical analysis and predicts the stock movement on the basis of past performance.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35848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700" dirty="0"/>
              <a:t>Economic theories are formulated to explain different phenomenon. While formulating theories a number of tools are used by experts in this field. The tools of economic analysis are found in the realm of Mathematics.</a:t>
            </a:r>
            <a:endParaRPr sz="27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9AA03-DA5A-460D-8D64-0395D5CF0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Time Series Analysis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188A5-9133-4562-A568-3F435194E8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dirty="0"/>
              <a:t>Time series analysis is a statistical technique that deals with time series data, or trend analysis.  Time series data means that data is in a series of  particular time periods or intervals.  The data is considered in three types:</a:t>
            </a:r>
          </a:p>
          <a:p>
            <a:pPr fontAlgn="base"/>
            <a:r>
              <a:rPr lang="en-US" b="1" dirty="0"/>
              <a:t>Time series data: </a:t>
            </a:r>
            <a:r>
              <a:rPr lang="en-US" dirty="0"/>
              <a:t>A set of observations on the values that a variable takes at different times.</a:t>
            </a:r>
          </a:p>
          <a:p>
            <a:pPr fontAlgn="base"/>
            <a:r>
              <a:rPr lang="en-US" b="1" dirty="0"/>
              <a:t>Cross-sectional data:</a:t>
            </a:r>
            <a:r>
              <a:rPr lang="en-US" dirty="0"/>
              <a:t> Data of one or more variables, collected at the same point in time.</a:t>
            </a:r>
          </a:p>
          <a:p>
            <a:pPr fontAlgn="base"/>
            <a:r>
              <a:rPr lang="en-US" b="1" dirty="0"/>
              <a:t>Pooled data:</a:t>
            </a:r>
            <a:r>
              <a:rPr lang="en-US" dirty="0"/>
              <a:t> A combination of time series data and cross-sectional data.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71451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VARIABLES</a:t>
            </a:r>
            <a:endParaRPr dirty="0"/>
          </a:p>
        </p:txBody>
      </p:sp>
      <p:sp>
        <p:nvSpPr>
          <p:cNvPr id="77" name="Google Shape;77;p15"/>
          <p:cNvSpPr txBox="1">
            <a:spLocks noGrp="1"/>
          </p:cNvSpPr>
          <p:nvPr>
            <p:ph type="body" idx="1"/>
          </p:nvPr>
        </p:nvSpPr>
        <p:spPr>
          <a:xfrm>
            <a:off x="311700" y="11524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/>
              <a:t>A variable is something whose magnitude can change. </a:t>
            </a:r>
            <a:endParaRPr sz="2400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/>
              <a:t>It assumes different values at different times or places.</a:t>
            </a:r>
            <a:endParaRPr sz="2400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/>
              <a:t>Variables that are used in economics are income, expenditure, saving, interest, profit, investment, consumption, imports, exports, cost and so on. </a:t>
            </a:r>
            <a:endParaRPr sz="2400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dirty="0"/>
              <a:t>It is represented by a symbol.</a:t>
            </a:r>
            <a:endParaRPr sz="2400" dirty="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 dirty="0"/>
              <a:t>Variables can be </a:t>
            </a:r>
            <a:r>
              <a:rPr lang="en" sz="2600" b="1" dirty="0"/>
              <a:t>endogenous</a:t>
            </a:r>
            <a:r>
              <a:rPr lang="en" sz="2600" dirty="0"/>
              <a:t> and </a:t>
            </a:r>
            <a:r>
              <a:rPr lang="en" sz="2600" b="1" dirty="0"/>
              <a:t>exogenous</a:t>
            </a:r>
            <a:r>
              <a:rPr lang="en" sz="2600" dirty="0"/>
              <a:t>. </a:t>
            </a:r>
            <a:endParaRPr sz="2600" dirty="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 dirty="0"/>
              <a:t>An endogenous variable is a variable that is explained within a theory. An exogenous variable influences endogenous variables, but the exogenous variable itself is determined by factors outside the theory.</a:t>
            </a:r>
            <a:endParaRPr sz="2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311700" y="-4"/>
            <a:ext cx="8520600" cy="5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CETERIS PARIBUS</a:t>
            </a:r>
            <a:endParaRPr sz="2400" dirty="0"/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1"/>
          </p:nvPr>
        </p:nvSpPr>
        <p:spPr>
          <a:xfrm>
            <a:off x="311700" y="565800"/>
            <a:ext cx="8520600" cy="457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Ceteris paribus is a Latin phrase meanings, “all other things remaining the same” or all relevant factors being equal. </a:t>
            </a: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In Economics the term “Ceteris Paribus” is used quite often to assume all other factors to remain the same, while analyzing the relationship between any two variables.</a:t>
            </a: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The assumption of Ceteris Paribus thus eliminates the influence of other factors which may get in the way of establishing a scientific statement regarding the behavior of economic variables.</a:t>
            </a: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 dirty="0"/>
              <a:t>Without the assumption we cannot reach on economic relations, sequences and conclusions.</a:t>
            </a:r>
            <a:endParaRPr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FUNCTION</a:t>
            </a:r>
            <a:endParaRPr dirty="0"/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54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 dirty="0"/>
              <a:t>A 'function' explains the relationship between two or more economic variables. </a:t>
            </a:r>
            <a:endParaRPr sz="2300" dirty="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 dirty="0"/>
              <a:t>A simple technical term is used to analyze and symbolizes a relationship between variables. </a:t>
            </a:r>
            <a:endParaRPr sz="2300" dirty="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 dirty="0"/>
              <a:t>It indicates how the value of dependent variable depends on the value of independent or other variables. </a:t>
            </a:r>
            <a:endParaRPr sz="2300" dirty="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 dirty="0"/>
              <a:t>It also explains how the value of one variable can be found by specifying the value of other variable.</a:t>
            </a:r>
            <a:endParaRPr sz="23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311700" y="347925"/>
            <a:ext cx="8520600" cy="422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For instance, demand for a good depends upon its price. It is expressed as -</a:t>
            </a:r>
            <a:endParaRPr dirty="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b="1" dirty="0"/>
              <a:t> D = f (P) </a:t>
            </a:r>
            <a:endParaRPr b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Where D = Demand, P = Price and f = Functional relationship.</a:t>
            </a:r>
            <a:endParaRPr dirty="0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Functions are classifieds into two type</a:t>
            </a:r>
            <a:r>
              <a:rPr lang="en-IN" dirty="0"/>
              <a:t>s</a:t>
            </a:r>
            <a:r>
              <a:rPr lang="en" dirty="0"/>
              <a:t> namely explicit function and implicit function.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Explicit function is one in which the independent variables are expressed explicitly, whereas in implicit function they are not expressesd explicitly.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Ex.  Y = x2 + 1 (Explicit)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x2 + y2 – 1 = 0 (Implicit)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EQUATIONS</a:t>
            </a:r>
            <a:endParaRPr dirty="0"/>
          </a:p>
        </p:txBody>
      </p:sp>
      <p:sp>
        <p:nvSpPr>
          <p:cNvPr id="111" name="Google Shape;111;p21"/>
          <p:cNvSpPr txBox="1">
            <a:spLocks noGrp="1"/>
          </p:cNvSpPr>
          <p:nvPr>
            <p:ph type="body" idx="1"/>
          </p:nvPr>
        </p:nvSpPr>
        <p:spPr>
          <a:xfrm>
            <a:off x="311700" y="1152425"/>
            <a:ext cx="8520600" cy="379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Economic theory is a verbal expression of the functional relationships between economic variables.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When the verbal expressions are transformed into algebraic form we get Equations.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The term equation is a statement of equality of two expressions or variables. The two expressions of an equation are called the sides of the equation.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Equations are used to calculate the value of an unknown variable. An equation specifies the relationship between the dependent and independent variables. Each equation is a concise statement of a particular relation.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F423B-F1CC-42DD-9B1F-5F6F5C18E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GRAPHS AND DIAGRAMS</a:t>
            </a:r>
            <a:br>
              <a:rPr lang="en-IN" dirty="0"/>
            </a:b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8721F1-0874-44FD-BFF0-D9EF7CB30D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graph or a diagram presents the relationship between two or more sets of data or variables that are related to one another. </a:t>
            </a:r>
          </a:p>
          <a:p>
            <a:r>
              <a:rPr lang="en-US" dirty="0"/>
              <a:t>Graph is most commonly used tool in modern economics. </a:t>
            </a:r>
          </a:p>
          <a:p>
            <a:r>
              <a:rPr lang="en-US" dirty="0"/>
              <a:t>Graph depicts the functional relationship between two or more economic variables. </a:t>
            </a:r>
          </a:p>
          <a:p>
            <a:r>
              <a:rPr lang="en-US" dirty="0"/>
              <a:t>The use of graph provides a better understanding of the economic generalizations. </a:t>
            </a:r>
          </a:p>
          <a:p>
            <a:r>
              <a:rPr lang="en-US" dirty="0"/>
              <a:t>Graph presents a visual picture of an abstract idea. Also it is useful for accuracy and precision.</a:t>
            </a:r>
          </a:p>
        </p:txBody>
      </p:sp>
    </p:spTree>
    <p:extLst>
      <p:ext uri="{BB962C8B-B14F-4D97-AF65-F5344CB8AC3E}">
        <p14:creationId xmlns:p14="http://schemas.microsoft.com/office/powerpoint/2010/main" val="3246760548"/>
      </p:ext>
    </p:extLst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</TotalTime>
  <Words>905</Words>
  <Application>Microsoft Office PowerPoint</Application>
  <PresentationFormat>On-screen Show (16:9)</PresentationFormat>
  <Paragraphs>72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Open Sans</vt:lpstr>
      <vt:lpstr>PT Sans Narrow</vt:lpstr>
      <vt:lpstr>Arial</vt:lpstr>
      <vt:lpstr>Tropic</vt:lpstr>
      <vt:lpstr>Tools of Economic Analysis </vt:lpstr>
      <vt:lpstr>PowerPoint Presentation</vt:lpstr>
      <vt:lpstr>VARIABLES</vt:lpstr>
      <vt:lpstr>PowerPoint Presentation</vt:lpstr>
      <vt:lpstr>CETERIS PARIBUS</vt:lpstr>
      <vt:lpstr>FUNCTION</vt:lpstr>
      <vt:lpstr>PowerPoint Presentation</vt:lpstr>
      <vt:lpstr>EQUATIONS</vt:lpstr>
      <vt:lpstr>GRAPHS AND DIAGRAMS </vt:lpstr>
      <vt:lpstr>PowerPoint Presentation</vt:lpstr>
      <vt:lpstr>PowerPoint Presentation</vt:lpstr>
      <vt:lpstr>LINES AND CURVES </vt:lpstr>
      <vt:lpstr>PowerPoint Presentation</vt:lpstr>
      <vt:lpstr>PowerPoint Presentation</vt:lpstr>
      <vt:lpstr>SLOPE </vt:lpstr>
      <vt:lpstr>PowerPoint Presentation</vt:lpstr>
      <vt:lpstr>PowerPoint Presentation</vt:lpstr>
      <vt:lpstr>Forecasting</vt:lpstr>
      <vt:lpstr>Trend Analysis</vt:lpstr>
      <vt:lpstr>Time Series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Tools of Economic Analysis</dc:title>
  <dc:creator>Ramaa Naniwadekar</dc:creator>
  <cp:lastModifiedBy>Ramaa Naniwadekar</cp:lastModifiedBy>
  <cp:revision>25</cp:revision>
  <dcterms:modified xsi:type="dcterms:W3CDTF">2020-10-08T06:29:12Z</dcterms:modified>
</cp:coreProperties>
</file>