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72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05489229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2454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af66b7cf7b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af66b7cf7b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31019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af66b7cf7b_0_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af66b7cf7b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18510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af66b7cf7b_0_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af66b7cf7b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1313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a7f999ea12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a7f999ea12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049206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a7f999ea12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a7f999ea1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513188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a7f999ea12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a7f999ea12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600894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a7f999ea12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a7f999ea12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184965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a7f999ea12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a7f999ea12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50342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a7f999ea12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a7f999ea12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544338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a7f999ea12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a7f999ea12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49647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af66b7cf7b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af66b7cf7b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999720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a7f999ea12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a7f999ea12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441463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a7f999ea12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a7f999ea12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67694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af66b7cf7b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af66b7cf7b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63378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af66b7cf7b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af66b7cf7b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2160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af66b7cf7b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af66b7cf7b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93265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af66b7cf7b_0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af66b7cf7b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43560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af66b7cf7b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af66b7cf7b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764904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af66b7cf7b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af66b7cf7b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88632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af66b7cf7b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af66b7cf7b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89389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hyperlink" Target="https://theceostory.in/blog/vandana-luthra-the-founder-of-vlcc/" TargetMode="External"/><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title"/>
          </p:nvPr>
        </p:nvSpPr>
        <p:spPr>
          <a:xfrm>
            <a:off x="198685" y="158675"/>
            <a:ext cx="8520600" cy="572700"/>
          </a:xfrm>
          <a:prstGeom prst="rect">
            <a:avLst/>
          </a:prstGeom>
        </p:spPr>
        <p:txBody>
          <a:bodyPr spcFirstLastPara="1" wrap="square" lIns="91425" tIns="91425" rIns="91425" bIns="91425" anchor="t" anchorCtr="0">
            <a:noAutofit/>
          </a:bodyPr>
          <a:lstStyle/>
          <a:p>
            <a:pPr lvl="0"/>
            <a:r>
              <a:rPr lang="en" dirty="0"/>
              <a:t>               </a:t>
            </a:r>
            <a:r>
              <a:rPr lang="en" dirty="0" smtClean="0"/>
              <a:t>   </a:t>
            </a:r>
            <a:r>
              <a:rPr lang="en" dirty="0"/>
              <a:t>Module </a:t>
            </a:r>
            <a:r>
              <a:rPr lang="en" dirty="0"/>
              <a:t>4</a:t>
            </a:r>
            <a:r>
              <a:rPr lang="en" dirty="0" smtClean="0"/>
              <a:t>. </a:t>
            </a:r>
            <a:r>
              <a:rPr lang="en-US" dirty="0" smtClean="0"/>
              <a:t>Entrepreneurship-I</a:t>
            </a:r>
            <a:r>
              <a:rPr lang="en-US" dirty="0"/>
              <a:t/>
            </a:r>
            <a:br>
              <a:rPr lang="en-US" dirty="0"/>
            </a:br>
            <a:endParaRPr dirty="0"/>
          </a:p>
        </p:txBody>
      </p:sp>
      <p:sp>
        <p:nvSpPr>
          <p:cNvPr id="55" name="Google Shape;55;p13"/>
          <p:cNvSpPr txBox="1">
            <a:spLocks noGrp="1"/>
          </p:cNvSpPr>
          <p:nvPr>
            <p:ph type="body" idx="1"/>
          </p:nvPr>
        </p:nvSpPr>
        <p:spPr>
          <a:xfrm>
            <a:off x="198685" y="731375"/>
            <a:ext cx="8520600" cy="3416400"/>
          </a:xfrm>
          <a:prstGeom prst="rect">
            <a:avLst/>
          </a:prstGeom>
        </p:spPr>
        <p:txBody>
          <a:bodyPr spcFirstLastPara="1" wrap="square" lIns="91425" tIns="91425" rIns="91425" bIns="91425" anchor="t" anchorCtr="0">
            <a:noAutofit/>
          </a:bodyPr>
          <a:lstStyle/>
          <a:p>
            <a:pPr marL="0" lvl="0" indent="0" algn="l" rtl="0">
              <a:spcBef>
                <a:spcPts val="1600"/>
              </a:spcBef>
              <a:spcAft>
                <a:spcPts val="0"/>
              </a:spcAft>
              <a:buClr>
                <a:schemeClr val="dk1"/>
              </a:buClr>
              <a:buSzPts val="1100"/>
              <a:buFont typeface="Arial"/>
              <a:buNone/>
            </a:pPr>
            <a:r>
              <a:rPr lang="en" sz="2000" dirty="0" smtClean="0">
                <a:solidFill>
                  <a:schemeClr val="tx1"/>
                </a:solidFill>
                <a:latin typeface="Times New Roman" panose="02020603050405020304" pitchFamily="18" charset="0"/>
                <a:cs typeface="Times New Roman" panose="02020603050405020304" pitchFamily="18" charset="0"/>
              </a:rPr>
              <a:t>Introduction</a:t>
            </a:r>
            <a:r>
              <a:rPr lang="en" sz="2000" dirty="0">
                <a:solidFill>
                  <a:schemeClr val="tx1"/>
                </a:solidFill>
                <a:latin typeface="Times New Roman" panose="02020603050405020304" pitchFamily="18" charset="0"/>
                <a:cs typeface="Times New Roman" panose="02020603050405020304" pitchFamily="18" charset="0"/>
              </a:rPr>
              <a:t>: Concept and importance of entrepreneurship, factors contributing to growth of Entrepreneurship, Entrepreneur</a:t>
            </a:r>
            <a:endParaRPr sz="2000" dirty="0">
              <a:solidFill>
                <a:schemeClr val="tx1"/>
              </a:solidFill>
              <a:latin typeface="Times New Roman" panose="02020603050405020304" pitchFamily="18" charset="0"/>
              <a:cs typeface="Times New Roman" panose="02020603050405020304" pitchFamily="18" charset="0"/>
            </a:endParaRPr>
          </a:p>
          <a:p>
            <a:pPr marL="0" lvl="0" indent="0" algn="l" rtl="0">
              <a:spcBef>
                <a:spcPts val="1600"/>
              </a:spcBef>
              <a:spcAft>
                <a:spcPts val="0"/>
              </a:spcAft>
              <a:buClr>
                <a:schemeClr val="dk1"/>
              </a:buClr>
              <a:buSzPts val="1100"/>
              <a:buFont typeface="Arial"/>
              <a:buNone/>
            </a:pPr>
            <a:r>
              <a:rPr lang="en" sz="2000" dirty="0">
                <a:solidFill>
                  <a:schemeClr val="tx1"/>
                </a:solidFill>
                <a:latin typeface="Times New Roman" panose="02020603050405020304" pitchFamily="18" charset="0"/>
                <a:cs typeface="Times New Roman" panose="02020603050405020304" pitchFamily="18" charset="0"/>
              </a:rPr>
              <a:t>and Manager, Entrepreneur and Intrapreneur.</a:t>
            </a:r>
            <a:endParaRPr sz="2000" dirty="0">
              <a:solidFill>
                <a:schemeClr val="tx1"/>
              </a:solidFill>
              <a:latin typeface="Times New Roman" panose="02020603050405020304" pitchFamily="18" charset="0"/>
              <a:cs typeface="Times New Roman" panose="02020603050405020304" pitchFamily="18" charset="0"/>
            </a:endParaRPr>
          </a:p>
          <a:p>
            <a:pPr marL="0" lvl="0" indent="0" algn="l" rtl="0">
              <a:spcBef>
                <a:spcPts val="1600"/>
              </a:spcBef>
              <a:spcAft>
                <a:spcPts val="0"/>
              </a:spcAft>
              <a:buClr>
                <a:schemeClr val="dk1"/>
              </a:buClr>
              <a:buSzPts val="1100"/>
              <a:buFont typeface="Arial"/>
              <a:buNone/>
            </a:pPr>
            <a:r>
              <a:rPr lang="en" sz="2000" dirty="0">
                <a:solidFill>
                  <a:schemeClr val="tx1"/>
                </a:solidFill>
                <a:latin typeface="Times New Roman" panose="02020603050405020304" pitchFamily="18" charset="0"/>
                <a:cs typeface="Times New Roman" panose="02020603050405020304" pitchFamily="18" charset="0"/>
              </a:rPr>
              <a:t>The Entrepreneurs: Types of Entrepreneurs, Competencies of an Entrepreneur, Biographical study of entrepreneurs i)</a:t>
            </a:r>
            <a:endParaRPr sz="2000" dirty="0">
              <a:solidFill>
                <a:schemeClr val="tx1"/>
              </a:solidFill>
              <a:latin typeface="Times New Roman" panose="02020603050405020304" pitchFamily="18" charset="0"/>
              <a:cs typeface="Times New Roman" panose="02020603050405020304" pitchFamily="18" charset="0"/>
            </a:endParaRPr>
          </a:p>
          <a:p>
            <a:pPr marL="0" lvl="0" indent="0" algn="l" rtl="0">
              <a:spcBef>
                <a:spcPts val="1600"/>
              </a:spcBef>
              <a:spcAft>
                <a:spcPts val="0"/>
              </a:spcAft>
              <a:buClr>
                <a:schemeClr val="dk1"/>
              </a:buClr>
              <a:buSzPts val="1100"/>
              <a:buFont typeface="Arial"/>
              <a:buNone/>
            </a:pPr>
            <a:r>
              <a:rPr lang="en" sz="2000" dirty="0">
                <a:solidFill>
                  <a:schemeClr val="tx1"/>
                </a:solidFill>
                <a:latin typeface="Times New Roman" panose="02020603050405020304" pitchFamily="18" charset="0"/>
                <a:cs typeface="Times New Roman" panose="02020603050405020304" pitchFamily="18" charset="0"/>
              </a:rPr>
              <a:t>Narayan R. Murthy ii) Dr. Nilkanth Kalyani iii) Bhavarlal Jain iv) Any successful Entrepreneur from your area</a:t>
            </a:r>
            <a:endParaRPr sz="2000" dirty="0">
              <a:solidFill>
                <a:schemeClr val="tx1"/>
              </a:solidFill>
              <a:latin typeface="Times New Roman" panose="02020603050405020304" pitchFamily="18" charset="0"/>
              <a:cs typeface="Times New Roman" panose="02020603050405020304" pitchFamily="18" charset="0"/>
            </a:endParaRPr>
          </a:p>
          <a:p>
            <a:pPr marL="0" lvl="0" indent="0" algn="l" rtl="0">
              <a:spcBef>
                <a:spcPts val="1600"/>
              </a:spcBef>
              <a:spcAft>
                <a:spcPts val="0"/>
              </a:spcAft>
              <a:buClr>
                <a:schemeClr val="dk1"/>
              </a:buClr>
              <a:buSzPts val="1100"/>
              <a:buFont typeface="Arial"/>
              <a:buNone/>
            </a:pPr>
            <a:r>
              <a:rPr lang="en" sz="2000" dirty="0">
                <a:solidFill>
                  <a:schemeClr val="tx1"/>
                </a:solidFill>
                <a:latin typeface="Times New Roman" panose="02020603050405020304" pitchFamily="18" charset="0"/>
                <a:cs typeface="Times New Roman" panose="02020603050405020304" pitchFamily="18" charset="0"/>
              </a:rPr>
              <a:t>Women Entrepreneurs: Problems and Promotion</a:t>
            </a:r>
            <a:endParaRPr sz="2000" dirty="0">
              <a:solidFill>
                <a:schemeClr val="tx1"/>
              </a:solidFill>
              <a:latin typeface="Times New Roman" panose="02020603050405020304" pitchFamily="18" charset="0"/>
              <a:cs typeface="Times New Roman" panose="02020603050405020304" pitchFamily="18" charset="0"/>
            </a:endParaRPr>
          </a:p>
          <a:p>
            <a:pPr marL="0" lvl="0" indent="0" algn="l" rtl="0">
              <a:spcBef>
                <a:spcPts val="1600"/>
              </a:spcBef>
              <a:spcAft>
                <a:spcPts val="1600"/>
              </a:spcAft>
              <a:buNone/>
            </a:pPr>
            <a:endParaRP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104" name="Google Shape;104;p22"/>
          <p:cNvPicPr preferRelativeResize="0"/>
          <p:nvPr/>
        </p:nvPicPr>
        <p:blipFill>
          <a:blip r:embed="rId3">
            <a:alphaModFix/>
          </a:blip>
          <a:stretch>
            <a:fillRect/>
          </a:stretch>
        </p:blipFill>
        <p:spPr>
          <a:xfrm>
            <a:off x="152400" y="152400"/>
            <a:ext cx="8793451" cy="499110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Competencies/Qualities/ Traits of an Entrepreneur</a:t>
            </a:r>
            <a:endParaRPr/>
          </a:p>
        </p:txBody>
      </p:sp>
      <p:sp>
        <p:nvSpPr>
          <p:cNvPr id="110" name="Google Shape;110;p23"/>
          <p:cNvSpPr txBox="1">
            <a:spLocks noGrp="1"/>
          </p:cNvSpPr>
          <p:nvPr>
            <p:ph type="body" idx="1"/>
          </p:nvPr>
        </p:nvSpPr>
        <p:spPr>
          <a:xfrm>
            <a:off x="311700" y="1152475"/>
            <a:ext cx="8832300" cy="34164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b="1"/>
              <a:t>Opportunity -seeking and initiative. Entrepreneurs seek opportunities and take the initiative to transform them into business situations.</a:t>
            </a:r>
            <a:endParaRPr b="1"/>
          </a:p>
          <a:p>
            <a:pPr marL="457200" lvl="0" indent="-342900" algn="l" rtl="0">
              <a:lnSpc>
                <a:spcPct val="100000"/>
              </a:lnSpc>
              <a:spcBef>
                <a:spcPts val="0"/>
              </a:spcBef>
              <a:spcAft>
                <a:spcPts val="0"/>
              </a:spcAft>
              <a:buSzPts val="1800"/>
              <a:buChar char="➢"/>
            </a:pPr>
            <a:r>
              <a:rPr lang="en" b="1"/>
              <a:t>Persistence-When most people tend to abandon an activity, successful entrepreneurs stick with it.</a:t>
            </a:r>
            <a:endParaRPr b="1"/>
          </a:p>
          <a:p>
            <a:pPr marL="457200" lvl="0" indent="-342900" algn="l" rtl="0">
              <a:lnSpc>
                <a:spcPct val="100000"/>
              </a:lnSpc>
              <a:spcBef>
                <a:spcPts val="0"/>
              </a:spcBef>
              <a:spcAft>
                <a:spcPts val="0"/>
              </a:spcAft>
              <a:buSzPts val="1800"/>
              <a:buChar char="➢"/>
            </a:pPr>
            <a:r>
              <a:rPr lang="en" b="1"/>
              <a:t>Commitment- Entrepreneurs keep their promises, no matter how great the personal sacrifice.</a:t>
            </a:r>
            <a:endParaRPr b="1"/>
          </a:p>
          <a:p>
            <a:pPr marL="457200" lvl="0" indent="-342900" algn="l" rtl="0">
              <a:lnSpc>
                <a:spcPct val="100000"/>
              </a:lnSpc>
              <a:spcBef>
                <a:spcPts val="0"/>
              </a:spcBef>
              <a:spcAft>
                <a:spcPts val="0"/>
              </a:spcAft>
              <a:buSzPts val="1800"/>
              <a:buChar char="➢"/>
            </a:pPr>
            <a:r>
              <a:rPr lang="en" b="1"/>
              <a:t>Demand for efficiency and quality- Entrepreneurs try to do something better, faster or cheaper.</a:t>
            </a:r>
            <a:endParaRPr b="1"/>
          </a:p>
          <a:p>
            <a:pPr marL="457200" lvl="0" indent="-342900" algn="l" rtl="0">
              <a:lnSpc>
                <a:spcPct val="100000"/>
              </a:lnSpc>
              <a:spcBef>
                <a:spcPts val="0"/>
              </a:spcBef>
              <a:spcAft>
                <a:spcPts val="0"/>
              </a:spcAft>
              <a:buSzPts val="1800"/>
              <a:buChar char="➢"/>
            </a:pPr>
            <a:r>
              <a:rPr lang="en" b="1"/>
              <a:t>Taking calculated risks- Taking calculated risks is one of the primary concepts in entrepreneurship.</a:t>
            </a:r>
            <a:endParaRPr b="1"/>
          </a:p>
          <a:p>
            <a:pPr marL="0" lvl="0" indent="0" algn="l" rtl="0">
              <a:spcBef>
                <a:spcPts val="0"/>
              </a:spcBef>
              <a:spcAft>
                <a:spcPts val="0"/>
              </a:spcAft>
              <a:buClr>
                <a:schemeClr val="dk1"/>
              </a:buClr>
              <a:buSzPts val="1100"/>
              <a:buFont typeface="Arial"/>
              <a:buNone/>
            </a:pPr>
            <a:endParaRPr/>
          </a:p>
          <a:p>
            <a:pPr marL="0" lvl="0" indent="0" algn="l" rtl="0">
              <a:spcBef>
                <a:spcPts val="1600"/>
              </a:spcBef>
              <a:spcAft>
                <a:spcPts val="1600"/>
              </a:spcAft>
              <a:buNone/>
            </a:pPr>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4"/>
          <p:cNvSpPr txBox="1">
            <a:spLocks noGrp="1"/>
          </p:cNvSpPr>
          <p:nvPr>
            <p:ph type="body" idx="1"/>
          </p:nvPr>
        </p:nvSpPr>
        <p:spPr>
          <a:xfrm>
            <a:off x="311700" y="338975"/>
            <a:ext cx="8520600" cy="4230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b="1"/>
              <a:t>Goal setting- This is the most important competency because none of the rest will function without it. Entrepreneurs set goals and objectives which are meaningful and challenging.</a:t>
            </a:r>
            <a:endParaRPr b="1"/>
          </a:p>
          <a:p>
            <a:pPr marL="457200" lvl="0" indent="-342900" algn="l" rtl="0">
              <a:spcBef>
                <a:spcPts val="0"/>
              </a:spcBef>
              <a:spcAft>
                <a:spcPts val="0"/>
              </a:spcAft>
              <a:buSzPts val="1800"/>
              <a:buChar char="➢"/>
            </a:pPr>
            <a:r>
              <a:rPr lang="en" b="1"/>
              <a:t>Information seeking- Entrepreneurs gather information about their clients, suppliers,technology and opportunities.</a:t>
            </a:r>
            <a:endParaRPr b="1"/>
          </a:p>
          <a:p>
            <a:pPr marL="457200" lvl="0" indent="-342900" algn="l" rtl="0">
              <a:spcBef>
                <a:spcPts val="0"/>
              </a:spcBef>
              <a:spcAft>
                <a:spcPts val="0"/>
              </a:spcAft>
              <a:buSzPts val="1800"/>
              <a:buChar char="➢"/>
            </a:pPr>
            <a:r>
              <a:rPr lang="en" b="1"/>
              <a:t>Systematic planning and monitoring- Systematic behaviour means acting in a logical way.Planning is deciding what to do. Monitoring means checking.</a:t>
            </a:r>
            <a:endParaRPr b="1"/>
          </a:p>
          <a:p>
            <a:pPr marL="457200" lvl="0" indent="-342900" algn="l" rtl="0">
              <a:spcBef>
                <a:spcPts val="0"/>
              </a:spcBef>
              <a:spcAft>
                <a:spcPts val="0"/>
              </a:spcAft>
              <a:buSzPts val="1800"/>
              <a:buChar char="➢"/>
            </a:pPr>
            <a:r>
              <a:rPr lang="en" b="1"/>
              <a:t>Persuasion and networking- Entrepreneurs influence other people to follow them or do something for them.</a:t>
            </a:r>
            <a:endParaRPr b="1"/>
          </a:p>
          <a:p>
            <a:pPr marL="457200" lvl="0" indent="-342900" algn="l" rtl="0">
              <a:spcBef>
                <a:spcPts val="0"/>
              </a:spcBef>
              <a:spcAft>
                <a:spcPts val="0"/>
              </a:spcAft>
              <a:buSzPts val="1800"/>
              <a:buChar char="➢"/>
            </a:pPr>
            <a:r>
              <a:rPr lang="en" b="1"/>
              <a:t>Independence and self-confidence- Entrepreneurs have a quiet self-assurance in their capability or potential to do something.</a:t>
            </a:r>
            <a:endParaRPr b="1"/>
          </a:p>
          <a:p>
            <a:pPr marL="0" lvl="0" indent="0" algn="l" rtl="0">
              <a:spcBef>
                <a:spcPts val="1600"/>
              </a:spcBef>
              <a:spcAft>
                <a:spcPts val="1600"/>
              </a:spcAft>
              <a:buNone/>
            </a:pPr>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5"/>
          <p:cNvSpPr txBox="1"/>
          <p:nvPr/>
        </p:nvSpPr>
        <p:spPr>
          <a:xfrm>
            <a:off x="0" y="0"/>
            <a:ext cx="9144000" cy="5143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500" b="1" dirty="0">
                <a:solidFill>
                  <a:srgbClr val="202124"/>
                </a:solidFill>
                <a:highlight>
                  <a:srgbClr val="FFFFFF"/>
                </a:highlight>
              </a:rPr>
              <a:t>Top 10 Indian Entrepreneurs</a:t>
            </a:r>
            <a:endParaRPr sz="2500" b="1" dirty="0">
              <a:solidFill>
                <a:srgbClr val="202124"/>
              </a:solidFill>
              <a:highlight>
                <a:srgbClr val="FFFFFF"/>
              </a:highlight>
            </a:endParaRPr>
          </a:p>
          <a:p>
            <a:pPr marL="647700" marR="190500" lvl="0" indent="-387350" algn="l" rtl="0">
              <a:lnSpc>
                <a:spcPct val="115000"/>
              </a:lnSpc>
              <a:spcBef>
                <a:spcPts val="1100"/>
              </a:spcBef>
              <a:spcAft>
                <a:spcPts val="0"/>
              </a:spcAft>
              <a:buClr>
                <a:srgbClr val="202124"/>
              </a:buClr>
              <a:buSzPts val="2500"/>
              <a:buAutoNum type="arabicPeriod"/>
            </a:pPr>
            <a:r>
              <a:rPr lang="en" sz="2500" b="1" dirty="0">
                <a:solidFill>
                  <a:srgbClr val="202124"/>
                </a:solidFill>
                <a:highlight>
                  <a:srgbClr val="FFFFFF"/>
                </a:highlight>
              </a:rPr>
              <a:t>Dhirubhai Ambani</a:t>
            </a:r>
            <a:r>
              <a:rPr lang="en" sz="2500" dirty="0">
                <a:solidFill>
                  <a:srgbClr val="202124"/>
                </a:solidFill>
                <a:highlight>
                  <a:srgbClr val="FFFFFF"/>
                </a:highlight>
              </a:rPr>
              <a:t>. </a:t>
            </a:r>
            <a:r>
              <a:rPr lang="en" sz="2500" b="1" dirty="0">
                <a:solidFill>
                  <a:srgbClr val="202124"/>
                </a:solidFill>
                <a:highlight>
                  <a:srgbClr val="FFFFFF"/>
                </a:highlight>
              </a:rPr>
              <a:t>Dhirubhai Ambani</a:t>
            </a:r>
            <a:r>
              <a:rPr lang="en" sz="2500" dirty="0">
                <a:solidFill>
                  <a:srgbClr val="202124"/>
                </a:solidFill>
                <a:highlight>
                  <a:srgbClr val="FFFFFF"/>
                </a:highlight>
              </a:rPr>
              <a:t> (1932-2002) is an Indian businessman who started out humbly by selling traditional snacks to religious pilgrims. ...</a:t>
            </a:r>
            <a:endParaRPr sz="2500" dirty="0">
              <a:solidFill>
                <a:srgbClr val="202124"/>
              </a:solidFill>
              <a:highlight>
                <a:srgbClr val="FFFFFF"/>
              </a:highlight>
            </a:endParaRPr>
          </a:p>
          <a:p>
            <a:pPr marL="647700" marR="190500" lvl="0" indent="-387350" algn="l" rtl="0">
              <a:lnSpc>
                <a:spcPct val="115000"/>
              </a:lnSpc>
              <a:spcBef>
                <a:spcPts val="0"/>
              </a:spcBef>
              <a:spcAft>
                <a:spcPts val="0"/>
              </a:spcAft>
              <a:buClr>
                <a:srgbClr val="202124"/>
              </a:buClr>
              <a:buSzPts val="2500"/>
              <a:buAutoNum type="arabicPeriod"/>
            </a:pPr>
            <a:r>
              <a:rPr lang="en" sz="2500" b="1" dirty="0">
                <a:solidFill>
                  <a:srgbClr val="202124"/>
                </a:solidFill>
                <a:highlight>
                  <a:srgbClr val="FFFFFF"/>
                </a:highlight>
              </a:rPr>
              <a:t>Jehangir Ratanji Dadabhoy Tata</a:t>
            </a:r>
            <a:r>
              <a:rPr lang="en" sz="2500" dirty="0">
                <a:solidFill>
                  <a:srgbClr val="202124"/>
                </a:solidFill>
                <a:highlight>
                  <a:srgbClr val="FFFFFF"/>
                </a:highlight>
              </a:rPr>
              <a:t>. ...</a:t>
            </a:r>
            <a:endParaRPr sz="2500" dirty="0">
              <a:solidFill>
                <a:srgbClr val="202124"/>
              </a:solidFill>
              <a:highlight>
                <a:srgbClr val="FFFFFF"/>
              </a:highlight>
            </a:endParaRPr>
          </a:p>
          <a:p>
            <a:pPr marL="647700" marR="190500" lvl="0" indent="-387350" algn="l" rtl="0">
              <a:lnSpc>
                <a:spcPct val="115000"/>
              </a:lnSpc>
              <a:spcBef>
                <a:spcPts val="0"/>
              </a:spcBef>
              <a:spcAft>
                <a:spcPts val="0"/>
              </a:spcAft>
              <a:buClr>
                <a:srgbClr val="202124"/>
              </a:buClr>
              <a:buSzPts val="2500"/>
              <a:buAutoNum type="arabicPeriod"/>
            </a:pPr>
            <a:r>
              <a:rPr lang="en" sz="2500" b="1" dirty="0">
                <a:solidFill>
                  <a:srgbClr val="202124"/>
                </a:solidFill>
                <a:highlight>
                  <a:srgbClr val="FFFFFF"/>
                </a:highlight>
              </a:rPr>
              <a:t>Nagavara Ramarao Narayana Murthy</a:t>
            </a:r>
            <a:r>
              <a:rPr lang="en" sz="2500" dirty="0">
                <a:solidFill>
                  <a:srgbClr val="202124"/>
                </a:solidFill>
                <a:highlight>
                  <a:srgbClr val="FFFFFF"/>
                </a:highlight>
              </a:rPr>
              <a:t>. ...</a:t>
            </a:r>
            <a:endParaRPr sz="2500" dirty="0">
              <a:solidFill>
                <a:srgbClr val="202124"/>
              </a:solidFill>
              <a:highlight>
                <a:srgbClr val="FFFFFF"/>
              </a:highlight>
            </a:endParaRPr>
          </a:p>
          <a:p>
            <a:pPr marL="647700" marR="190500" lvl="0" indent="-387350" algn="l" rtl="0">
              <a:lnSpc>
                <a:spcPct val="115000"/>
              </a:lnSpc>
              <a:spcBef>
                <a:spcPts val="0"/>
              </a:spcBef>
              <a:spcAft>
                <a:spcPts val="0"/>
              </a:spcAft>
              <a:buClr>
                <a:srgbClr val="202124"/>
              </a:buClr>
              <a:buSzPts val="2500"/>
              <a:buAutoNum type="arabicPeriod"/>
            </a:pPr>
            <a:r>
              <a:rPr lang="en" sz="2500" b="1" dirty="0">
                <a:solidFill>
                  <a:srgbClr val="202124"/>
                </a:solidFill>
                <a:highlight>
                  <a:srgbClr val="FFFFFF"/>
                </a:highlight>
              </a:rPr>
              <a:t>Shiv Nadar</a:t>
            </a:r>
            <a:r>
              <a:rPr lang="en" sz="2500" dirty="0">
                <a:solidFill>
                  <a:srgbClr val="202124"/>
                </a:solidFill>
                <a:highlight>
                  <a:srgbClr val="FFFFFF"/>
                </a:highlight>
              </a:rPr>
              <a:t>. ...</a:t>
            </a:r>
            <a:endParaRPr sz="2500" dirty="0">
              <a:solidFill>
                <a:srgbClr val="202124"/>
              </a:solidFill>
              <a:highlight>
                <a:srgbClr val="FFFFFF"/>
              </a:highlight>
            </a:endParaRPr>
          </a:p>
          <a:p>
            <a:pPr marL="647700" marR="190500" lvl="0" indent="-387350" algn="l" rtl="0">
              <a:lnSpc>
                <a:spcPct val="115000"/>
              </a:lnSpc>
              <a:spcBef>
                <a:spcPts val="0"/>
              </a:spcBef>
              <a:spcAft>
                <a:spcPts val="0"/>
              </a:spcAft>
              <a:buClr>
                <a:srgbClr val="202124"/>
              </a:buClr>
              <a:buSzPts val="2500"/>
              <a:buAutoNum type="arabicPeriod"/>
            </a:pPr>
            <a:r>
              <a:rPr lang="en" sz="2500" b="1" dirty="0">
                <a:solidFill>
                  <a:srgbClr val="202124"/>
                </a:solidFill>
                <a:highlight>
                  <a:srgbClr val="FFFFFF"/>
                </a:highlight>
              </a:rPr>
              <a:t>Lakshmi Niwas Mittal</a:t>
            </a:r>
            <a:r>
              <a:rPr lang="en" sz="2500" dirty="0">
                <a:solidFill>
                  <a:srgbClr val="202124"/>
                </a:solidFill>
                <a:highlight>
                  <a:srgbClr val="FFFFFF"/>
                </a:highlight>
              </a:rPr>
              <a:t>. ...</a:t>
            </a:r>
            <a:endParaRPr sz="2500" dirty="0">
              <a:solidFill>
                <a:srgbClr val="202124"/>
              </a:solidFill>
              <a:highlight>
                <a:srgbClr val="FFFFFF"/>
              </a:highlight>
            </a:endParaRPr>
          </a:p>
          <a:p>
            <a:pPr marL="647700" marR="190500" lvl="0" indent="-387350" algn="l" rtl="0">
              <a:lnSpc>
                <a:spcPct val="115000"/>
              </a:lnSpc>
              <a:spcBef>
                <a:spcPts val="0"/>
              </a:spcBef>
              <a:spcAft>
                <a:spcPts val="0"/>
              </a:spcAft>
              <a:buClr>
                <a:srgbClr val="202124"/>
              </a:buClr>
              <a:buSzPts val="2500"/>
              <a:buAutoNum type="arabicPeriod"/>
            </a:pPr>
            <a:r>
              <a:rPr lang="en" sz="2500" dirty="0">
                <a:solidFill>
                  <a:srgbClr val="202124"/>
                </a:solidFill>
                <a:highlight>
                  <a:srgbClr val="FFFFFF"/>
                </a:highlight>
              </a:rPr>
              <a:t>Ghanshyam Das Birla. ...</a:t>
            </a:r>
            <a:endParaRPr sz="2500" dirty="0">
              <a:solidFill>
                <a:srgbClr val="202124"/>
              </a:solidFill>
              <a:highlight>
                <a:srgbClr val="FFFFFF"/>
              </a:highlight>
            </a:endParaRPr>
          </a:p>
          <a:p>
            <a:pPr marL="647700" marR="190500" lvl="0" indent="-387350" algn="l" rtl="0">
              <a:lnSpc>
                <a:spcPct val="115000"/>
              </a:lnSpc>
              <a:spcBef>
                <a:spcPts val="0"/>
              </a:spcBef>
              <a:spcAft>
                <a:spcPts val="0"/>
              </a:spcAft>
              <a:buClr>
                <a:srgbClr val="202124"/>
              </a:buClr>
              <a:buSzPts val="2500"/>
              <a:buAutoNum type="arabicPeriod"/>
            </a:pPr>
            <a:r>
              <a:rPr lang="en" sz="2500" b="1" dirty="0">
                <a:solidFill>
                  <a:srgbClr val="202124"/>
                </a:solidFill>
                <a:highlight>
                  <a:srgbClr val="FFFFFF"/>
                </a:highlight>
              </a:rPr>
              <a:t>Dilip Shanghvi</a:t>
            </a:r>
            <a:r>
              <a:rPr lang="en" sz="2500" dirty="0">
                <a:solidFill>
                  <a:srgbClr val="202124"/>
                </a:solidFill>
                <a:highlight>
                  <a:srgbClr val="FFFFFF"/>
                </a:highlight>
              </a:rPr>
              <a:t>. ...</a:t>
            </a:r>
            <a:endParaRPr sz="2500" dirty="0">
              <a:solidFill>
                <a:srgbClr val="202124"/>
              </a:solidFill>
              <a:highlight>
                <a:srgbClr val="FFFFFF"/>
              </a:highlight>
            </a:endParaRPr>
          </a:p>
          <a:p>
            <a:pPr marL="647700" marR="190500" lvl="0" indent="-387350" algn="l" rtl="0">
              <a:lnSpc>
                <a:spcPct val="115000"/>
              </a:lnSpc>
              <a:spcBef>
                <a:spcPts val="0"/>
              </a:spcBef>
              <a:spcAft>
                <a:spcPts val="0"/>
              </a:spcAft>
              <a:buClr>
                <a:srgbClr val="202124"/>
              </a:buClr>
              <a:buSzPts val="2500"/>
              <a:buAutoNum type="arabicPeriod"/>
            </a:pPr>
            <a:r>
              <a:rPr lang="en" sz="2500" b="1" dirty="0">
                <a:solidFill>
                  <a:srgbClr val="202124"/>
                </a:solidFill>
                <a:highlight>
                  <a:srgbClr val="FFFFFF"/>
                </a:highlight>
              </a:rPr>
              <a:t>Azim Premji</a:t>
            </a:r>
            <a:r>
              <a:rPr lang="en" sz="2500" dirty="0">
                <a:solidFill>
                  <a:srgbClr val="202124"/>
                </a:solidFill>
                <a:highlight>
                  <a:srgbClr val="FFFFFF"/>
                </a:highlight>
              </a:rPr>
              <a:t>.</a:t>
            </a:r>
            <a:endParaRPr sz="2500" dirty="0">
              <a:solidFill>
                <a:srgbClr val="202124"/>
              </a:solidFill>
              <a:highlight>
                <a:srgbClr val="FFFFFF"/>
              </a:highligh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6"/>
          <p:cNvSpPr txBox="1"/>
          <p:nvPr/>
        </p:nvSpPr>
        <p:spPr>
          <a:xfrm>
            <a:off x="0" y="0"/>
            <a:ext cx="9019500" cy="591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900" b="1">
              <a:highlight>
                <a:srgbClr val="FFFFFF"/>
              </a:highlight>
              <a:latin typeface="Times New Roman"/>
              <a:ea typeface="Times New Roman"/>
              <a:cs typeface="Times New Roman"/>
              <a:sym typeface="Times New Roman"/>
            </a:endParaRPr>
          </a:p>
          <a:p>
            <a:pPr marL="0" lvl="0" indent="0" algn="l" rtl="0">
              <a:lnSpc>
                <a:spcPct val="115000"/>
              </a:lnSpc>
              <a:spcBef>
                <a:spcPts val="1100"/>
              </a:spcBef>
              <a:spcAft>
                <a:spcPts val="0"/>
              </a:spcAft>
              <a:buNone/>
            </a:pPr>
            <a:r>
              <a:rPr lang="en" sz="1900" b="1">
                <a:highlight>
                  <a:srgbClr val="FFFFFF"/>
                </a:highlight>
                <a:latin typeface="Times New Roman"/>
                <a:ea typeface="Times New Roman"/>
                <a:cs typeface="Times New Roman"/>
                <a:sym typeface="Times New Roman"/>
              </a:rPr>
              <a:t>Top 10 Famous Women Entrepreneurs in India</a:t>
            </a:r>
            <a:endParaRPr sz="1900" b="1">
              <a:highlight>
                <a:srgbClr val="FFFFFF"/>
              </a:highlight>
              <a:latin typeface="Times New Roman"/>
              <a:ea typeface="Times New Roman"/>
              <a:cs typeface="Times New Roman"/>
              <a:sym typeface="Times New Roman"/>
            </a:endParaRPr>
          </a:p>
          <a:p>
            <a:pPr marL="647700" marR="190500" lvl="0" indent="-349250" algn="l" rtl="0">
              <a:lnSpc>
                <a:spcPct val="115000"/>
              </a:lnSpc>
              <a:spcBef>
                <a:spcPts val="1100"/>
              </a:spcBef>
              <a:spcAft>
                <a:spcPts val="0"/>
              </a:spcAft>
              <a:buClr>
                <a:srgbClr val="000000"/>
              </a:buClr>
              <a:buSzPts val="1900"/>
              <a:buFont typeface="Times New Roman"/>
              <a:buChar char="●"/>
            </a:pPr>
            <a:r>
              <a:rPr lang="en" sz="1900" b="1">
                <a:highlight>
                  <a:srgbClr val="FFFFFF"/>
                </a:highlight>
                <a:latin typeface="Times New Roman"/>
                <a:ea typeface="Times New Roman"/>
                <a:cs typeface="Times New Roman"/>
                <a:sym typeface="Times New Roman"/>
              </a:rPr>
              <a:t>#1 Vandana Luthra – The founder of VLCC. ...</a:t>
            </a:r>
            <a:endParaRPr sz="1900" b="1">
              <a:highlight>
                <a:srgbClr val="FFFFFF"/>
              </a:highlight>
              <a:latin typeface="Times New Roman"/>
              <a:ea typeface="Times New Roman"/>
              <a:cs typeface="Times New Roman"/>
              <a:sym typeface="Times New Roman"/>
            </a:endParaRPr>
          </a:p>
          <a:p>
            <a:pPr marL="647700" marR="190500" lvl="0" indent="-349250" algn="l" rtl="0">
              <a:lnSpc>
                <a:spcPct val="115000"/>
              </a:lnSpc>
              <a:spcBef>
                <a:spcPts val="0"/>
              </a:spcBef>
              <a:spcAft>
                <a:spcPts val="0"/>
              </a:spcAft>
              <a:buClr>
                <a:srgbClr val="000000"/>
              </a:buClr>
              <a:buSzPts val="1900"/>
              <a:buChar char="●"/>
            </a:pPr>
            <a:r>
              <a:rPr lang="en" sz="1900" b="1">
                <a:highlight>
                  <a:srgbClr val="FFFFFF"/>
                </a:highlight>
                <a:latin typeface="Times New Roman"/>
                <a:ea typeface="Times New Roman"/>
                <a:cs typeface="Times New Roman"/>
                <a:sym typeface="Times New Roman"/>
              </a:rPr>
              <a:t>#2 Kiran Mazumdar Shaw – The founder of Biocon Limited. ...</a:t>
            </a:r>
            <a:endParaRPr sz="1900" b="1">
              <a:highlight>
                <a:srgbClr val="FFFFFF"/>
              </a:highlight>
              <a:latin typeface="Times New Roman"/>
              <a:ea typeface="Times New Roman"/>
              <a:cs typeface="Times New Roman"/>
              <a:sym typeface="Times New Roman"/>
            </a:endParaRPr>
          </a:p>
          <a:p>
            <a:pPr marL="647700" marR="190500" lvl="0" indent="-349250" algn="l" rtl="0">
              <a:lnSpc>
                <a:spcPct val="115000"/>
              </a:lnSpc>
              <a:spcBef>
                <a:spcPts val="0"/>
              </a:spcBef>
              <a:spcAft>
                <a:spcPts val="0"/>
              </a:spcAft>
              <a:buClr>
                <a:srgbClr val="000000"/>
              </a:buClr>
              <a:buSzPts val="1900"/>
              <a:buFont typeface="Times New Roman"/>
              <a:buChar char="●"/>
            </a:pPr>
            <a:r>
              <a:rPr lang="en" sz="1900" b="1">
                <a:highlight>
                  <a:srgbClr val="FFFFFF"/>
                </a:highlight>
                <a:latin typeface="Times New Roman"/>
                <a:ea typeface="Times New Roman"/>
                <a:cs typeface="Times New Roman"/>
                <a:sym typeface="Times New Roman"/>
              </a:rPr>
              <a:t>#3 Priya Paul– The chairperson of Park Hotel. ...</a:t>
            </a:r>
            <a:endParaRPr sz="1900" b="1">
              <a:highlight>
                <a:srgbClr val="FFFFFF"/>
              </a:highlight>
              <a:latin typeface="Times New Roman"/>
              <a:ea typeface="Times New Roman"/>
              <a:cs typeface="Times New Roman"/>
              <a:sym typeface="Times New Roman"/>
            </a:endParaRPr>
          </a:p>
          <a:p>
            <a:pPr marL="647700" marR="190500" lvl="0" indent="-349250" algn="l" rtl="0">
              <a:lnSpc>
                <a:spcPct val="115000"/>
              </a:lnSpc>
              <a:spcBef>
                <a:spcPts val="0"/>
              </a:spcBef>
              <a:spcAft>
                <a:spcPts val="0"/>
              </a:spcAft>
              <a:buClr>
                <a:srgbClr val="000000"/>
              </a:buClr>
              <a:buSzPts val="1900"/>
              <a:buFont typeface="Times New Roman"/>
              <a:buChar char="●"/>
            </a:pPr>
            <a:r>
              <a:rPr lang="en" sz="1900" b="1">
                <a:highlight>
                  <a:srgbClr val="FFFFFF"/>
                </a:highlight>
                <a:latin typeface="Times New Roman"/>
                <a:ea typeface="Times New Roman"/>
                <a:cs typeface="Times New Roman"/>
                <a:sym typeface="Times New Roman"/>
              </a:rPr>
              <a:t>#4 Ritu Kumar – The Fashion designer. ...</a:t>
            </a:r>
            <a:endParaRPr sz="1900" b="1">
              <a:highlight>
                <a:srgbClr val="FFFFFF"/>
              </a:highlight>
              <a:latin typeface="Times New Roman"/>
              <a:ea typeface="Times New Roman"/>
              <a:cs typeface="Times New Roman"/>
              <a:sym typeface="Times New Roman"/>
            </a:endParaRPr>
          </a:p>
          <a:p>
            <a:pPr marL="647700" marR="190500" lvl="0" indent="-349250" algn="l" rtl="0">
              <a:lnSpc>
                <a:spcPct val="115000"/>
              </a:lnSpc>
              <a:spcBef>
                <a:spcPts val="0"/>
              </a:spcBef>
              <a:spcAft>
                <a:spcPts val="0"/>
              </a:spcAft>
              <a:buClr>
                <a:srgbClr val="000000"/>
              </a:buClr>
              <a:buSzPts val="1900"/>
              <a:buFont typeface="Times New Roman"/>
              <a:buChar char="●"/>
            </a:pPr>
            <a:r>
              <a:rPr lang="en" sz="1900" b="1">
                <a:highlight>
                  <a:srgbClr val="FFFFFF"/>
                </a:highlight>
                <a:latin typeface="Times New Roman"/>
                <a:ea typeface="Times New Roman"/>
                <a:cs typeface="Times New Roman"/>
                <a:sym typeface="Times New Roman"/>
              </a:rPr>
              <a:t>#5 Suchi Mukherjee – Founder &amp; CEO of Limeroad. ...</a:t>
            </a:r>
            <a:endParaRPr sz="1900" b="1">
              <a:highlight>
                <a:srgbClr val="FFFFFF"/>
              </a:highlight>
              <a:latin typeface="Times New Roman"/>
              <a:ea typeface="Times New Roman"/>
              <a:cs typeface="Times New Roman"/>
              <a:sym typeface="Times New Roman"/>
            </a:endParaRPr>
          </a:p>
          <a:p>
            <a:pPr marL="647700" marR="190500" lvl="0" indent="-349250" algn="l" rtl="0">
              <a:lnSpc>
                <a:spcPct val="115000"/>
              </a:lnSpc>
              <a:spcBef>
                <a:spcPts val="0"/>
              </a:spcBef>
              <a:spcAft>
                <a:spcPts val="0"/>
              </a:spcAft>
              <a:buClr>
                <a:srgbClr val="000000"/>
              </a:buClr>
              <a:buSzPts val="1900"/>
              <a:buFont typeface="Times New Roman"/>
              <a:buChar char="●"/>
            </a:pPr>
            <a:r>
              <a:rPr lang="en" sz="1900" b="1">
                <a:highlight>
                  <a:srgbClr val="FFFFFF"/>
                </a:highlight>
                <a:latin typeface="Times New Roman"/>
                <a:ea typeface="Times New Roman"/>
                <a:cs typeface="Times New Roman"/>
                <a:sym typeface="Times New Roman"/>
              </a:rPr>
              <a:t>#6 Indra Nooyi – The board member of Amazon. ...</a:t>
            </a:r>
            <a:endParaRPr sz="1900" b="1">
              <a:highlight>
                <a:srgbClr val="FFFFFF"/>
              </a:highlight>
              <a:latin typeface="Times New Roman"/>
              <a:ea typeface="Times New Roman"/>
              <a:cs typeface="Times New Roman"/>
              <a:sym typeface="Times New Roman"/>
            </a:endParaRPr>
          </a:p>
          <a:p>
            <a:pPr marL="647700" marR="190500" lvl="0" indent="-349250" algn="l" rtl="0">
              <a:lnSpc>
                <a:spcPct val="115000"/>
              </a:lnSpc>
              <a:spcBef>
                <a:spcPts val="0"/>
              </a:spcBef>
              <a:spcAft>
                <a:spcPts val="0"/>
              </a:spcAft>
              <a:buClr>
                <a:srgbClr val="000000"/>
              </a:buClr>
              <a:buSzPts val="1900"/>
              <a:buFont typeface="Times New Roman"/>
              <a:buChar char="●"/>
            </a:pPr>
            <a:r>
              <a:rPr lang="en" sz="1900" b="1">
                <a:highlight>
                  <a:srgbClr val="FFFFFF"/>
                </a:highlight>
                <a:latin typeface="Times New Roman"/>
                <a:ea typeface="Times New Roman"/>
                <a:cs typeface="Times New Roman"/>
                <a:sym typeface="Times New Roman"/>
              </a:rPr>
              <a:t>#7 Aditi Gupta – The Co-founder of Menstrupedia.</a:t>
            </a:r>
            <a:endParaRPr sz="1900" b="1">
              <a:highlight>
                <a:srgbClr val="FFFFFF"/>
              </a:highlight>
              <a:latin typeface="Times New Roman"/>
              <a:ea typeface="Times New Roman"/>
              <a:cs typeface="Times New Roman"/>
              <a:sym typeface="Times New Roman"/>
            </a:endParaRPr>
          </a:p>
          <a:p>
            <a:pPr marL="647700" marR="190500" lvl="0" indent="-349250" algn="l" rtl="0">
              <a:lnSpc>
                <a:spcPct val="115000"/>
              </a:lnSpc>
              <a:spcBef>
                <a:spcPts val="0"/>
              </a:spcBef>
              <a:spcAft>
                <a:spcPts val="0"/>
              </a:spcAft>
              <a:buClr>
                <a:srgbClr val="202124"/>
              </a:buClr>
              <a:buSzPts val="1900"/>
              <a:buFont typeface="Times New Roman"/>
              <a:buChar char="●"/>
            </a:pPr>
            <a:r>
              <a:rPr lang="en" sz="2000" b="1">
                <a:highlight>
                  <a:srgbClr val="FFFFFF"/>
                </a:highlight>
                <a:latin typeface="Times New Roman"/>
                <a:ea typeface="Times New Roman"/>
                <a:cs typeface="Times New Roman"/>
                <a:sym typeface="Times New Roman"/>
              </a:rPr>
              <a:t>#8 </a:t>
            </a:r>
            <a:r>
              <a:rPr lang="en" sz="2000" b="1">
                <a:highlight>
                  <a:srgbClr val="FFFFFF"/>
                </a:highlight>
                <a:uFill>
                  <a:noFill/>
                </a:uFill>
                <a:latin typeface="Times New Roman"/>
                <a:ea typeface="Times New Roman"/>
                <a:cs typeface="Times New Roman"/>
                <a:sym typeface="Times New Roman"/>
                <a:hlinkClick r:id="rId3"/>
              </a:rPr>
              <a:t>Falguni Nayar</a:t>
            </a:r>
            <a:r>
              <a:rPr lang="en" sz="2000" b="1">
                <a:highlight>
                  <a:srgbClr val="FFFFFF"/>
                </a:highlight>
                <a:latin typeface="Times New Roman"/>
                <a:ea typeface="Times New Roman"/>
                <a:cs typeface="Times New Roman"/>
                <a:sym typeface="Times New Roman"/>
              </a:rPr>
              <a:t> – The Founder of Nykaa</a:t>
            </a:r>
            <a:endParaRPr sz="2000" b="1">
              <a:highlight>
                <a:srgbClr val="FFFFFF"/>
              </a:highlight>
              <a:latin typeface="Times New Roman"/>
              <a:ea typeface="Times New Roman"/>
              <a:cs typeface="Times New Roman"/>
              <a:sym typeface="Times New Roman"/>
            </a:endParaRPr>
          </a:p>
          <a:p>
            <a:pPr marL="647700" marR="190500" lvl="0" indent="-355600" algn="l" rtl="0">
              <a:lnSpc>
                <a:spcPct val="115000"/>
              </a:lnSpc>
              <a:spcBef>
                <a:spcPts val="0"/>
              </a:spcBef>
              <a:spcAft>
                <a:spcPts val="0"/>
              </a:spcAft>
              <a:buClr>
                <a:srgbClr val="202124"/>
              </a:buClr>
              <a:buSzPts val="2000"/>
              <a:buFont typeface="Times New Roman"/>
              <a:buChar char="●"/>
            </a:pPr>
            <a:r>
              <a:rPr lang="en" sz="2000" b="1">
                <a:highlight>
                  <a:srgbClr val="FFFFFF"/>
                </a:highlight>
                <a:latin typeface="Times New Roman"/>
                <a:ea typeface="Times New Roman"/>
                <a:cs typeface="Times New Roman"/>
                <a:sym typeface="Times New Roman"/>
              </a:rPr>
              <a:t>#9 </a:t>
            </a:r>
            <a:r>
              <a:rPr lang="en" sz="2000" b="1">
                <a:highlight>
                  <a:srgbClr val="FFFFFF"/>
                </a:highlight>
                <a:uFill>
                  <a:noFill/>
                </a:uFill>
                <a:latin typeface="Times New Roman"/>
                <a:ea typeface="Times New Roman"/>
                <a:cs typeface="Times New Roman"/>
                <a:sym typeface="Times New Roman"/>
                <a:hlinkClick r:id="rId3"/>
              </a:rPr>
              <a:t>Vani Kola</a:t>
            </a:r>
            <a:r>
              <a:rPr lang="en" sz="2000" b="1">
                <a:highlight>
                  <a:srgbClr val="FFFFFF"/>
                </a:highlight>
                <a:latin typeface="Times New Roman"/>
                <a:ea typeface="Times New Roman"/>
                <a:cs typeface="Times New Roman"/>
                <a:sym typeface="Times New Roman"/>
              </a:rPr>
              <a:t> – Founder, Kalaari Capital</a:t>
            </a:r>
            <a:endParaRPr sz="2000" b="1">
              <a:highlight>
                <a:srgbClr val="FFFFFF"/>
              </a:highlight>
              <a:latin typeface="Times New Roman"/>
              <a:ea typeface="Times New Roman"/>
              <a:cs typeface="Times New Roman"/>
              <a:sym typeface="Times New Roman"/>
            </a:endParaRPr>
          </a:p>
          <a:p>
            <a:pPr marL="647700" marR="190500" lvl="0" indent="-355600" algn="l" rtl="0">
              <a:lnSpc>
                <a:spcPct val="115000"/>
              </a:lnSpc>
              <a:spcBef>
                <a:spcPts val="0"/>
              </a:spcBef>
              <a:spcAft>
                <a:spcPts val="0"/>
              </a:spcAft>
              <a:buClr>
                <a:srgbClr val="202124"/>
              </a:buClr>
              <a:buSzPts val="2000"/>
              <a:buFont typeface="Times New Roman"/>
              <a:buChar char="●"/>
            </a:pPr>
            <a:r>
              <a:rPr lang="en" sz="2000" b="1">
                <a:highlight>
                  <a:srgbClr val="FFFFFF"/>
                </a:highlight>
                <a:latin typeface="Times New Roman"/>
                <a:ea typeface="Times New Roman"/>
                <a:cs typeface="Times New Roman"/>
                <a:sym typeface="Times New Roman"/>
              </a:rPr>
              <a:t>#10 </a:t>
            </a:r>
            <a:r>
              <a:rPr lang="en" sz="2000" b="1">
                <a:highlight>
                  <a:srgbClr val="FFFFFF"/>
                </a:highlight>
                <a:uFill>
                  <a:noFill/>
                </a:uFill>
                <a:latin typeface="Times New Roman"/>
                <a:ea typeface="Times New Roman"/>
                <a:cs typeface="Times New Roman"/>
                <a:sym typeface="Times New Roman"/>
                <a:hlinkClick r:id="rId3"/>
              </a:rPr>
              <a:t>Radhika Ghai Aggarwal</a:t>
            </a:r>
            <a:r>
              <a:rPr lang="en" sz="2000" b="1">
                <a:highlight>
                  <a:srgbClr val="FFFFFF"/>
                </a:highlight>
                <a:latin typeface="Times New Roman"/>
                <a:ea typeface="Times New Roman"/>
                <a:cs typeface="Times New Roman"/>
                <a:sym typeface="Times New Roman"/>
              </a:rPr>
              <a:t> – Co-Founder &amp; CMO, Shopclues.com</a:t>
            </a:r>
            <a:endParaRPr sz="2000" b="1">
              <a:highlight>
                <a:srgbClr val="FFFFFF"/>
              </a:highlight>
              <a:latin typeface="Times New Roman"/>
              <a:ea typeface="Times New Roman"/>
              <a:cs typeface="Times New Roman"/>
              <a:sym typeface="Times New Roman"/>
            </a:endParaRPr>
          </a:p>
          <a:p>
            <a:pPr marL="0" marR="190500" lvl="0" indent="0" algn="l" rtl="0">
              <a:lnSpc>
                <a:spcPct val="115000"/>
              </a:lnSpc>
              <a:spcBef>
                <a:spcPts val="300"/>
              </a:spcBef>
              <a:spcAft>
                <a:spcPts val="300"/>
              </a:spcAft>
              <a:buNone/>
            </a:pPr>
            <a:endParaRPr sz="1900" b="1">
              <a:highlight>
                <a:srgbClr val="FFFFFF"/>
              </a:highlight>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7"/>
          <p:cNvSpPr txBox="1"/>
          <p:nvPr/>
        </p:nvSpPr>
        <p:spPr>
          <a:xfrm>
            <a:off x="0" y="0"/>
            <a:ext cx="9019500" cy="5010900"/>
          </a:xfrm>
          <a:prstGeom prst="rect">
            <a:avLst/>
          </a:prstGeom>
          <a:noFill/>
          <a:ln>
            <a:noFill/>
          </a:ln>
        </p:spPr>
        <p:txBody>
          <a:bodyPr spcFirstLastPara="1" wrap="square" lIns="91425" tIns="91425" rIns="91425" bIns="91425" anchor="t" anchorCtr="0">
            <a:noAutofit/>
          </a:bodyPr>
          <a:lstStyle/>
          <a:p>
            <a:pPr marL="152400" marR="152400" lvl="0" indent="0" algn="l" rtl="0">
              <a:lnSpc>
                <a:spcPct val="115000"/>
              </a:lnSpc>
              <a:spcBef>
                <a:spcPts val="0"/>
              </a:spcBef>
              <a:spcAft>
                <a:spcPts val="0"/>
              </a:spcAft>
              <a:buNone/>
            </a:pPr>
            <a:r>
              <a:rPr lang="en" sz="2400">
                <a:solidFill>
                  <a:srgbClr val="202124"/>
                </a:solidFill>
                <a:highlight>
                  <a:srgbClr val="FFFFFF"/>
                </a:highlight>
              </a:rPr>
              <a:t>Problems faced by women entrepreneurs in India</a:t>
            </a:r>
            <a:endParaRPr sz="2400">
              <a:solidFill>
                <a:srgbClr val="202124"/>
              </a:solidFill>
              <a:highlight>
                <a:srgbClr val="FFFFFF"/>
              </a:highlight>
            </a:endParaRPr>
          </a:p>
          <a:p>
            <a:pPr marL="152400" marR="152400" lvl="0" indent="0" algn="l" rtl="0">
              <a:lnSpc>
                <a:spcPct val="137500"/>
              </a:lnSpc>
              <a:spcBef>
                <a:spcPts val="0"/>
              </a:spcBef>
              <a:spcAft>
                <a:spcPts val="0"/>
              </a:spcAft>
              <a:buNone/>
            </a:pPr>
            <a:r>
              <a:rPr lang="en" sz="2100" b="1">
                <a:solidFill>
                  <a:srgbClr val="202124"/>
                </a:solidFill>
                <a:highlight>
                  <a:srgbClr val="FFFFFF"/>
                </a:highlight>
              </a:rPr>
              <a:t>8 Problems Faced by Women Entrepreneurs in India – Explained!</a:t>
            </a:r>
            <a:endParaRPr sz="2100" b="1">
              <a:solidFill>
                <a:srgbClr val="202124"/>
              </a:solidFill>
              <a:highlight>
                <a:srgbClr val="FFFFFF"/>
              </a:highlight>
            </a:endParaRPr>
          </a:p>
          <a:p>
            <a:pPr marL="800100" marR="342900" lvl="0" indent="-361950" algn="l" rtl="0">
              <a:lnSpc>
                <a:spcPct val="115000"/>
              </a:lnSpc>
              <a:spcBef>
                <a:spcPts val="2600"/>
              </a:spcBef>
              <a:spcAft>
                <a:spcPts val="0"/>
              </a:spcAft>
              <a:buClr>
                <a:srgbClr val="202124"/>
              </a:buClr>
              <a:buSzPts val="2100"/>
              <a:buChar char="●"/>
            </a:pPr>
            <a:r>
              <a:rPr lang="en" sz="2100" b="1">
                <a:solidFill>
                  <a:srgbClr val="202124"/>
                </a:solidFill>
                <a:highlight>
                  <a:srgbClr val="FFFFFF"/>
                </a:highlight>
              </a:rPr>
              <a:t>Problem</a:t>
            </a:r>
            <a:r>
              <a:rPr lang="en" sz="2100">
                <a:solidFill>
                  <a:srgbClr val="202124"/>
                </a:solidFill>
                <a:highlight>
                  <a:srgbClr val="FFFFFF"/>
                </a:highlight>
              </a:rPr>
              <a:t> of Finance: Finance is regarded as “life-blood” for any enterprise, be it big or small. ...</a:t>
            </a:r>
            <a:endParaRPr sz="2100">
              <a:solidFill>
                <a:srgbClr val="202124"/>
              </a:solidFill>
              <a:highlight>
                <a:srgbClr val="FFFFFF"/>
              </a:highlight>
            </a:endParaRPr>
          </a:p>
          <a:p>
            <a:pPr marL="800100" marR="342900" lvl="0" indent="-361950" algn="l" rtl="0">
              <a:lnSpc>
                <a:spcPct val="115000"/>
              </a:lnSpc>
              <a:spcBef>
                <a:spcPts val="0"/>
              </a:spcBef>
              <a:spcAft>
                <a:spcPts val="0"/>
              </a:spcAft>
              <a:buClr>
                <a:srgbClr val="202124"/>
              </a:buClr>
              <a:buSzPts val="2100"/>
              <a:buChar char="●"/>
            </a:pPr>
            <a:r>
              <a:rPr lang="en" sz="2100">
                <a:solidFill>
                  <a:srgbClr val="202124"/>
                </a:solidFill>
                <a:highlight>
                  <a:srgbClr val="FFFFFF"/>
                </a:highlight>
              </a:rPr>
              <a:t>Scarcity of Raw Material: ...</a:t>
            </a:r>
            <a:endParaRPr sz="2100">
              <a:solidFill>
                <a:srgbClr val="202124"/>
              </a:solidFill>
              <a:highlight>
                <a:srgbClr val="FFFFFF"/>
              </a:highlight>
            </a:endParaRPr>
          </a:p>
          <a:p>
            <a:pPr marL="800100" marR="342900" lvl="0" indent="-361950" algn="l" rtl="0">
              <a:lnSpc>
                <a:spcPct val="115000"/>
              </a:lnSpc>
              <a:spcBef>
                <a:spcPts val="0"/>
              </a:spcBef>
              <a:spcAft>
                <a:spcPts val="0"/>
              </a:spcAft>
              <a:buClr>
                <a:srgbClr val="202124"/>
              </a:buClr>
              <a:buSzPts val="2100"/>
              <a:buChar char="●"/>
            </a:pPr>
            <a:r>
              <a:rPr lang="en" sz="2100">
                <a:solidFill>
                  <a:srgbClr val="202124"/>
                </a:solidFill>
                <a:highlight>
                  <a:srgbClr val="FFFFFF"/>
                </a:highlight>
              </a:rPr>
              <a:t>Stiff Competition: ...</a:t>
            </a:r>
            <a:endParaRPr sz="2100">
              <a:solidFill>
                <a:srgbClr val="202124"/>
              </a:solidFill>
              <a:highlight>
                <a:srgbClr val="FFFFFF"/>
              </a:highlight>
            </a:endParaRPr>
          </a:p>
          <a:p>
            <a:pPr marL="800100" marR="342900" lvl="0" indent="-361950" algn="l" rtl="0">
              <a:lnSpc>
                <a:spcPct val="115000"/>
              </a:lnSpc>
              <a:spcBef>
                <a:spcPts val="0"/>
              </a:spcBef>
              <a:spcAft>
                <a:spcPts val="0"/>
              </a:spcAft>
              <a:buClr>
                <a:srgbClr val="202124"/>
              </a:buClr>
              <a:buSzPts val="2100"/>
              <a:buChar char="●"/>
            </a:pPr>
            <a:r>
              <a:rPr lang="en" sz="2100">
                <a:solidFill>
                  <a:srgbClr val="202124"/>
                </a:solidFill>
                <a:highlight>
                  <a:srgbClr val="FFFFFF"/>
                </a:highlight>
              </a:rPr>
              <a:t>Limited Mobility: ...</a:t>
            </a:r>
            <a:endParaRPr sz="2100">
              <a:solidFill>
                <a:srgbClr val="202124"/>
              </a:solidFill>
              <a:highlight>
                <a:srgbClr val="FFFFFF"/>
              </a:highlight>
            </a:endParaRPr>
          </a:p>
          <a:p>
            <a:pPr marL="800100" marR="342900" lvl="0" indent="-361950" algn="l" rtl="0">
              <a:lnSpc>
                <a:spcPct val="115000"/>
              </a:lnSpc>
              <a:spcBef>
                <a:spcPts val="0"/>
              </a:spcBef>
              <a:spcAft>
                <a:spcPts val="0"/>
              </a:spcAft>
              <a:buClr>
                <a:srgbClr val="202124"/>
              </a:buClr>
              <a:buSzPts val="2100"/>
              <a:buChar char="●"/>
            </a:pPr>
            <a:r>
              <a:rPr lang="en" sz="2100">
                <a:solidFill>
                  <a:srgbClr val="202124"/>
                </a:solidFill>
                <a:highlight>
                  <a:srgbClr val="FFFFFF"/>
                </a:highlight>
              </a:rPr>
              <a:t>Family Ties: ...</a:t>
            </a:r>
            <a:endParaRPr sz="2100">
              <a:solidFill>
                <a:srgbClr val="202124"/>
              </a:solidFill>
              <a:highlight>
                <a:srgbClr val="FFFFFF"/>
              </a:highlight>
            </a:endParaRPr>
          </a:p>
          <a:p>
            <a:pPr marL="800100" marR="342900" lvl="0" indent="-361950" algn="l" rtl="0">
              <a:lnSpc>
                <a:spcPct val="115000"/>
              </a:lnSpc>
              <a:spcBef>
                <a:spcPts val="0"/>
              </a:spcBef>
              <a:spcAft>
                <a:spcPts val="0"/>
              </a:spcAft>
              <a:buClr>
                <a:srgbClr val="202124"/>
              </a:buClr>
              <a:buSzPts val="2100"/>
              <a:buChar char="●"/>
            </a:pPr>
            <a:r>
              <a:rPr lang="en" sz="2100">
                <a:solidFill>
                  <a:srgbClr val="202124"/>
                </a:solidFill>
                <a:highlight>
                  <a:srgbClr val="FFFFFF"/>
                </a:highlight>
              </a:rPr>
              <a:t>Lack of Education: ...</a:t>
            </a:r>
            <a:endParaRPr sz="2100">
              <a:solidFill>
                <a:srgbClr val="202124"/>
              </a:solidFill>
              <a:highlight>
                <a:srgbClr val="FFFFFF"/>
              </a:highlight>
            </a:endParaRPr>
          </a:p>
          <a:p>
            <a:pPr marL="800100" marR="342900" lvl="0" indent="-361950" algn="l" rtl="0">
              <a:lnSpc>
                <a:spcPct val="115000"/>
              </a:lnSpc>
              <a:spcBef>
                <a:spcPts val="0"/>
              </a:spcBef>
              <a:spcAft>
                <a:spcPts val="0"/>
              </a:spcAft>
              <a:buClr>
                <a:srgbClr val="202124"/>
              </a:buClr>
              <a:buSzPts val="2100"/>
              <a:buChar char="●"/>
            </a:pPr>
            <a:r>
              <a:rPr lang="en" sz="2100">
                <a:solidFill>
                  <a:srgbClr val="202124"/>
                </a:solidFill>
                <a:highlight>
                  <a:srgbClr val="FFFFFF"/>
                </a:highlight>
              </a:rPr>
              <a:t>Male-Dominated Society: ...</a:t>
            </a:r>
            <a:endParaRPr sz="2100">
              <a:solidFill>
                <a:srgbClr val="202124"/>
              </a:solidFill>
              <a:highlight>
                <a:srgbClr val="FFFFFF"/>
              </a:highlight>
            </a:endParaRPr>
          </a:p>
          <a:p>
            <a:pPr marL="800100" marR="342900" lvl="0" indent="-361950" algn="l" rtl="0">
              <a:lnSpc>
                <a:spcPct val="115000"/>
              </a:lnSpc>
              <a:spcBef>
                <a:spcPts val="0"/>
              </a:spcBef>
              <a:spcAft>
                <a:spcPts val="0"/>
              </a:spcAft>
              <a:buClr>
                <a:srgbClr val="202124"/>
              </a:buClr>
              <a:buSzPts val="2100"/>
              <a:buChar char="●"/>
            </a:pPr>
            <a:r>
              <a:rPr lang="en" sz="2100">
                <a:solidFill>
                  <a:srgbClr val="202124"/>
                </a:solidFill>
                <a:highlight>
                  <a:srgbClr val="FFFFFF"/>
                </a:highlight>
              </a:rPr>
              <a:t>Low Risk-Bearing Ability:</a:t>
            </a:r>
            <a:endParaRPr sz="2100">
              <a:solidFill>
                <a:srgbClr val="202124"/>
              </a:solidFill>
              <a:highlight>
                <a:srgbClr val="FFFFFF"/>
              </a:highligh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8"/>
          <p:cNvSpPr txBox="1"/>
          <p:nvPr/>
        </p:nvSpPr>
        <p:spPr>
          <a:xfrm>
            <a:off x="0" y="0"/>
            <a:ext cx="8945700" cy="499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t>Characteristics of women entrepreneurs  </a:t>
            </a:r>
            <a:endParaRPr sz="1900"/>
          </a:p>
          <a:p>
            <a:pPr marL="457200" lvl="0" indent="-349250" algn="l" rtl="0">
              <a:spcBef>
                <a:spcPts val="0"/>
              </a:spcBef>
              <a:spcAft>
                <a:spcPts val="0"/>
              </a:spcAft>
              <a:buSzPts val="1900"/>
              <a:buChar char="➢"/>
            </a:pPr>
            <a:r>
              <a:rPr lang="en" sz="1900"/>
              <a:t>Enterprising women have further ability to work hard. The imaginative ideas have to come to fair play. Hard work is needed to build up an enterprise. </a:t>
            </a:r>
            <a:endParaRPr sz="1900"/>
          </a:p>
          <a:p>
            <a:pPr marL="457200" lvl="0" indent="-349250" algn="l" rtl="0">
              <a:spcBef>
                <a:spcPts val="0"/>
              </a:spcBef>
              <a:spcAft>
                <a:spcPts val="0"/>
              </a:spcAft>
              <a:buSzPts val="1900"/>
              <a:buChar char="➢"/>
            </a:pPr>
            <a:r>
              <a:rPr lang="en" sz="1900"/>
              <a:t>Women entrepreneurs must have an intention to fulfil their dreams. They have to make a dream translated into an enterprise.  </a:t>
            </a:r>
            <a:endParaRPr sz="1900"/>
          </a:p>
          <a:p>
            <a:pPr marL="457200" lvl="0" indent="-349250" algn="l" rtl="0">
              <a:spcBef>
                <a:spcPts val="0"/>
              </a:spcBef>
              <a:spcAft>
                <a:spcPts val="0"/>
              </a:spcAft>
              <a:buSzPts val="1900"/>
              <a:buChar char="➢"/>
            </a:pPr>
            <a:r>
              <a:rPr lang="en" sz="1900"/>
              <a:t>Most of the successful women entrepreneurs measure the pros and cons of a decision and tend to change if the situation demands. They never feel reluctant to revise their decisions.</a:t>
            </a:r>
            <a:endParaRPr sz="1900"/>
          </a:p>
          <a:p>
            <a:pPr marL="457200" lvl="0" indent="-349250" algn="l" rtl="0">
              <a:spcBef>
                <a:spcPts val="0"/>
              </a:spcBef>
              <a:spcAft>
                <a:spcPts val="0"/>
              </a:spcAft>
              <a:buSzPts val="1900"/>
              <a:buChar char="➢"/>
            </a:pPr>
            <a:r>
              <a:rPr lang="en" sz="1900"/>
              <a:t>Successful entrepreneurs always tend to think ahead. They have got telescopic abilities which make them think for the future.</a:t>
            </a:r>
            <a:endParaRPr sz="1900"/>
          </a:p>
          <a:p>
            <a:pPr marL="457200" lvl="0" indent="-349250" algn="l" rtl="0">
              <a:spcBef>
                <a:spcPts val="0"/>
              </a:spcBef>
              <a:spcAft>
                <a:spcPts val="0"/>
              </a:spcAft>
              <a:buSzPts val="1900"/>
              <a:buChar char="➢"/>
            </a:pPr>
            <a:r>
              <a:rPr lang="en" sz="1900"/>
              <a:t>Enterprising women take risk but the risk is well calculated. It offers challenges where chances of survival and failure are on equal footing.</a:t>
            </a:r>
            <a:endParaRPr sz="1900"/>
          </a:p>
          <a:p>
            <a:pPr marL="457200" lvl="0" indent="-349250" algn="l" rtl="0">
              <a:spcBef>
                <a:spcPts val="0"/>
              </a:spcBef>
              <a:spcAft>
                <a:spcPts val="0"/>
              </a:spcAft>
              <a:buSzPts val="1900"/>
              <a:buChar char="➢"/>
            </a:pPr>
            <a:r>
              <a:rPr lang="en" sz="1900"/>
              <a:t>Successful women entrepreneurs like to have immediate feedback of their performance. They learn from their experience and never get discouraged having received unfavorable information.</a:t>
            </a:r>
            <a:endParaRPr sz="1900"/>
          </a:p>
          <a:p>
            <a:pPr marL="457200" lvl="0" indent="-349250" algn="l" rtl="0">
              <a:spcBef>
                <a:spcPts val="0"/>
              </a:spcBef>
              <a:spcAft>
                <a:spcPts val="0"/>
              </a:spcAft>
              <a:buSzPts val="1900"/>
              <a:buChar char="➢"/>
            </a:pPr>
            <a:r>
              <a:rPr lang="en" sz="1900"/>
              <a:t>Entrepreneur has got the quality of sticking to job she decides to undertake. They work sincerely until the whole project is successfully implemented</a:t>
            </a:r>
            <a:endParaRPr sz="19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9"/>
          <p:cNvSpPr txBox="1"/>
          <p:nvPr/>
        </p:nvSpPr>
        <p:spPr>
          <a:xfrm>
            <a:off x="0" y="0"/>
            <a:ext cx="9144000" cy="514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b="1"/>
              <a:t>Problems of women entrepreneurs</a:t>
            </a:r>
            <a:endParaRPr sz="1900" b="1"/>
          </a:p>
          <a:p>
            <a:pPr marL="0" lvl="0" indent="0" algn="l" rtl="0">
              <a:spcBef>
                <a:spcPts val="0"/>
              </a:spcBef>
              <a:spcAft>
                <a:spcPts val="0"/>
              </a:spcAft>
              <a:buNone/>
            </a:pPr>
            <a:endParaRPr sz="1900" b="1"/>
          </a:p>
          <a:p>
            <a:pPr marL="457200" lvl="0" indent="-349250" algn="l" rtl="0">
              <a:spcBef>
                <a:spcPts val="0"/>
              </a:spcBef>
              <a:spcAft>
                <a:spcPts val="0"/>
              </a:spcAft>
              <a:buSzPts val="1900"/>
              <a:buChar char="●"/>
            </a:pPr>
            <a:r>
              <a:rPr lang="en" sz="1900" b="1"/>
              <a:t>Due to various constraints imposed by traditional society, women entrepreneurs show an initial of confidence in their abilities.  </a:t>
            </a:r>
            <a:endParaRPr sz="1900" b="1"/>
          </a:p>
          <a:p>
            <a:pPr marL="457200" lvl="0" indent="-349250" algn="l" rtl="0">
              <a:spcBef>
                <a:spcPts val="0"/>
              </a:spcBef>
              <a:spcAft>
                <a:spcPts val="0"/>
              </a:spcAft>
              <a:buSzPts val="1900"/>
              <a:buChar char="●"/>
            </a:pPr>
            <a:r>
              <a:rPr lang="en" sz="1900" b="1"/>
              <a:t>The legal, statutory and procedural formalities to be completed before and after launching an enterprise frighten women entrepreneurs as they possess little knowledge about it.  </a:t>
            </a:r>
            <a:endParaRPr sz="1900" b="1"/>
          </a:p>
          <a:p>
            <a:pPr marL="457200" lvl="0" indent="-349250" algn="l" rtl="0">
              <a:spcBef>
                <a:spcPts val="0"/>
              </a:spcBef>
              <a:spcAft>
                <a:spcPts val="0"/>
              </a:spcAft>
              <a:buSzPts val="1900"/>
              <a:buChar char="●"/>
            </a:pPr>
            <a:r>
              <a:rPr lang="en" sz="1900" b="1"/>
              <a:t>Quick decision making and problem solving approach is not commonly found among the women entrepreneur. They get emotionally involved in tackling problems.  </a:t>
            </a:r>
            <a:endParaRPr sz="1900" b="1"/>
          </a:p>
          <a:p>
            <a:pPr marL="457200" lvl="0" indent="-349250" algn="l" rtl="0">
              <a:spcBef>
                <a:spcPts val="0"/>
              </a:spcBef>
              <a:spcAft>
                <a:spcPts val="0"/>
              </a:spcAft>
              <a:buSzPts val="1900"/>
              <a:buChar char="●"/>
            </a:pPr>
            <a:r>
              <a:rPr lang="en" sz="1900" b="1"/>
              <a:t>Problems of product marketing is a common experience of most of the women entrepreneurs that they face a tremendous problem while marketing their products.  </a:t>
            </a:r>
            <a:endParaRPr sz="1900" b="1"/>
          </a:p>
          <a:p>
            <a:pPr marL="457200" lvl="0" indent="-349250" algn="l" rtl="0">
              <a:spcBef>
                <a:spcPts val="0"/>
              </a:spcBef>
              <a:spcAft>
                <a:spcPts val="0"/>
              </a:spcAft>
              <a:buSzPts val="1900"/>
              <a:buChar char="●"/>
            </a:pPr>
            <a:r>
              <a:rPr lang="en" sz="1900" b="1"/>
              <a:t>Many women entrepreneurs face operational problems particularly when dealing with workers. Due to sociological norms, it is observed that male workers do not like to take orders and obey women executives.</a:t>
            </a:r>
            <a:endParaRPr sz="1900" b="1"/>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30"/>
          <p:cNvSpPr txBox="1"/>
          <p:nvPr/>
        </p:nvSpPr>
        <p:spPr>
          <a:xfrm>
            <a:off x="0" y="0"/>
            <a:ext cx="9144000" cy="5010900"/>
          </a:xfrm>
          <a:prstGeom prst="rect">
            <a:avLst/>
          </a:prstGeom>
          <a:noFill/>
          <a:ln>
            <a:noFill/>
          </a:ln>
        </p:spPr>
        <p:txBody>
          <a:bodyPr spcFirstLastPara="1" wrap="square" lIns="91425" tIns="91425" rIns="91425" bIns="91425" anchor="t" anchorCtr="0">
            <a:noAutofit/>
          </a:bodyPr>
          <a:lstStyle/>
          <a:p>
            <a:pPr marL="457200" lvl="0" indent="-342900" algn="just" rtl="0">
              <a:spcBef>
                <a:spcPts val="0"/>
              </a:spcBef>
              <a:spcAft>
                <a:spcPts val="0"/>
              </a:spcAft>
              <a:buSzPts val="1800"/>
              <a:buChar char="●"/>
            </a:pPr>
            <a:r>
              <a:rPr lang="en" sz="1800" b="1" dirty="0">
                <a:latin typeface="Times New Roman" panose="02020603050405020304" pitchFamily="18" charset="0"/>
                <a:cs typeface="Times New Roman" panose="02020603050405020304" pitchFamily="18" charset="0"/>
              </a:rPr>
              <a:t>Occupational mobility, such as shifting from one product line to another is an area where women entrepreneurs are generally found to be more at a disadvantageous position role</a:t>
            </a:r>
            <a:endParaRPr sz="1800" b="1" dirty="0">
              <a:latin typeface="Times New Roman" panose="02020603050405020304" pitchFamily="18" charset="0"/>
              <a:cs typeface="Times New Roman" panose="02020603050405020304" pitchFamily="18" charset="0"/>
            </a:endParaRPr>
          </a:p>
          <a:p>
            <a:pPr marL="457200" lvl="0" indent="-342900" algn="just" rtl="0">
              <a:spcBef>
                <a:spcPts val="0"/>
              </a:spcBef>
              <a:spcAft>
                <a:spcPts val="0"/>
              </a:spcAft>
              <a:buSzPts val="1800"/>
              <a:buChar char="●"/>
            </a:pPr>
            <a:r>
              <a:rPr lang="en" sz="1800" b="1" dirty="0">
                <a:latin typeface="Times New Roman" panose="02020603050405020304" pitchFamily="18" charset="0"/>
                <a:cs typeface="Times New Roman" panose="02020603050405020304" pitchFamily="18" charset="0"/>
              </a:rPr>
              <a:t>Women, especially in our country, face certain problems, which are different from their male counterparts, in the course of starting and managing their own businesses. </a:t>
            </a:r>
            <a:endParaRPr sz="1800" b="1" dirty="0">
              <a:latin typeface="Times New Roman" panose="02020603050405020304" pitchFamily="18" charset="0"/>
              <a:cs typeface="Times New Roman" panose="02020603050405020304" pitchFamily="18" charset="0"/>
            </a:endParaRPr>
          </a:p>
          <a:p>
            <a:pPr marL="457200" lvl="0" indent="-342900" algn="just" rtl="0">
              <a:spcBef>
                <a:spcPts val="0"/>
              </a:spcBef>
              <a:spcAft>
                <a:spcPts val="0"/>
              </a:spcAft>
              <a:buSzPts val="1800"/>
              <a:buChar char="●"/>
            </a:pPr>
            <a:r>
              <a:rPr lang="en" sz="1800" b="1" dirty="0">
                <a:latin typeface="Times New Roman" panose="02020603050405020304" pitchFamily="18" charset="0"/>
                <a:cs typeface="Times New Roman" panose="02020603050405020304" pitchFamily="18" charset="0"/>
              </a:rPr>
              <a:t>Many women entrepreneurs lack of management inputs like business planning, administration, marketing, finance, labour laws, taxation etc.</a:t>
            </a:r>
            <a:endParaRPr sz="1800" b="1" dirty="0">
              <a:latin typeface="Times New Roman" panose="02020603050405020304" pitchFamily="18" charset="0"/>
              <a:cs typeface="Times New Roman" panose="02020603050405020304" pitchFamily="18" charset="0"/>
            </a:endParaRPr>
          </a:p>
          <a:p>
            <a:pPr marL="457200" lvl="0" indent="-342900" algn="just" rtl="0">
              <a:spcBef>
                <a:spcPts val="0"/>
              </a:spcBef>
              <a:spcAft>
                <a:spcPts val="0"/>
              </a:spcAft>
              <a:buSzPts val="1800"/>
              <a:buChar char="●"/>
            </a:pPr>
            <a:r>
              <a:rPr lang="en" sz="1800" b="1" dirty="0">
                <a:latin typeface="Times New Roman" panose="02020603050405020304" pitchFamily="18" charset="0"/>
                <a:cs typeface="Times New Roman" panose="02020603050405020304" pitchFamily="18" charset="0"/>
              </a:rPr>
              <a:t>Inadequate vocational and technical training among women reflects upon their project selection. The basket of opportunities, government schemes and incentives do not promptly reach the aspiring women entrepreneurs</a:t>
            </a:r>
            <a:endParaRPr sz="1800" b="1" dirty="0">
              <a:latin typeface="Times New Roman" panose="02020603050405020304" pitchFamily="18" charset="0"/>
              <a:cs typeface="Times New Roman" panose="02020603050405020304" pitchFamily="18" charset="0"/>
            </a:endParaRPr>
          </a:p>
          <a:p>
            <a:pPr marL="457200" lvl="0" indent="-342900" algn="just" rtl="0">
              <a:spcBef>
                <a:spcPts val="0"/>
              </a:spcBef>
              <a:spcAft>
                <a:spcPts val="0"/>
              </a:spcAft>
              <a:buSzPts val="1800"/>
              <a:buChar char="●"/>
            </a:pPr>
            <a:r>
              <a:rPr lang="en" sz="1800" b="1" dirty="0">
                <a:latin typeface="Times New Roman" panose="02020603050405020304" pitchFamily="18" charset="0"/>
                <a:cs typeface="Times New Roman" panose="02020603050405020304" pitchFamily="18" charset="0"/>
              </a:rPr>
              <a:t>The women entrepreneurs were exasperated by the indifferent attitude of government officials of the small industry-related departments like taxation, labour, power etc., i.e., when the authorities come to know that the unit is being run by a woman, they discourage allotting sales tax number and giving electricity connection.</a:t>
            </a:r>
            <a:endParaRPr sz="1800" b="1" dirty="0">
              <a:latin typeface="Times New Roman" panose="02020603050405020304" pitchFamily="18" charset="0"/>
              <a:cs typeface="Times New Roman" panose="02020603050405020304" pitchFamily="18" charset="0"/>
            </a:endParaRPr>
          </a:p>
          <a:p>
            <a:pPr marL="457200" lvl="0" indent="-342900" algn="just" rtl="0">
              <a:spcBef>
                <a:spcPts val="0"/>
              </a:spcBef>
              <a:spcAft>
                <a:spcPts val="0"/>
              </a:spcAft>
              <a:buSzPts val="1800"/>
              <a:buChar char="●"/>
            </a:pPr>
            <a:r>
              <a:rPr lang="en" sz="1800" b="1" dirty="0">
                <a:latin typeface="Times New Roman" panose="02020603050405020304" pitchFamily="18" charset="0"/>
                <a:cs typeface="Times New Roman" panose="02020603050405020304" pitchFamily="18" charset="0"/>
              </a:rPr>
              <a:t>Typically women entrepreneurs of small-scale enterprises start well but somewhere down the line in their day to day operations they miss the route to success. </a:t>
            </a:r>
            <a:endParaRPr sz="1800" b="1" dirty="0">
              <a:latin typeface="Times New Roman" panose="02020603050405020304" pitchFamily="18" charset="0"/>
              <a:cs typeface="Times New Roman" panose="02020603050405020304" pitchFamily="18" charset="0"/>
            </a:endParaRPr>
          </a:p>
          <a:p>
            <a:pPr marL="457200" lvl="0" indent="-342900" algn="just" rtl="0">
              <a:spcBef>
                <a:spcPts val="0"/>
              </a:spcBef>
              <a:spcAft>
                <a:spcPts val="0"/>
              </a:spcAft>
              <a:buSzPts val="1800"/>
              <a:buChar char="●"/>
            </a:pPr>
            <a:r>
              <a:rPr lang="en" sz="1800" b="1" dirty="0"/>
              <a:t>The women entrepreneurs also expressed their inability to change the negative attitude of labour force while some of them complained of unionism amongst them. Moreover the women entrepreneurs admitted the lack of experience and self-confidence on their part to deal with personal working in their organizations.</a:t>
            </a:r>
            <a:endParaRPr sz="18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31"/>
          <p:cNvSpPr txBox="1"/>
          <p:nvPr/>
        </p:nvSpPr>
        <p:spPr>
          <a:xfrm>
            <a:off x="0" y="0"/>
            <a:ext cx="9144000" cy="506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t>Promotional Efforts Supporting Women Entrepreneurs in India</a:t>
            </a:r>
            <a:endParaRPr sz="1800"/>
          </a:p>
          <a:p>
            <a:pPr marL="457200" lvl="0" indent="-342900" algn="l" rtl="0">
              <a:spcBef>
                <a:spcPts val="0"/>
              </a:spcBef>
              <a:spcAft>
                <a:spcPts val="0"/>
              </a:spcAft>
              <a:buSzPts val="1800"/>
              <a:buAutoNum type="arabicPeriod"/>
            </a:pPr>
            <a:r>
              <a:rPr lang="en" sz="1800"/>
              <a:t>Self-Help Groups (SHGs): This is an association of small group of self-employed rural or urban women entrepreneurs who join together to take care of group welfare. This is a voluntary association each member contributes small amount to cover seed money. </a:t>
            </a:r>
            <a:endParaRPr sz="1800"/>
          </a:p>
          <a:p>
            <a:pPr marL="457200" lvl="0" indent="-342900" algn="l" rtl="0">
              <a:spcBef>
                <a:spcPts val="0"/>
              </a:spcBef>
              <a:spcAft>
                <a:spcPts val="0"/>
              </a:spcAft>
              <a:buSzPts val="1800"/>
              <a:buAutoNum type="arabicPeriod"/>
            </a:pPr>
            <a:r>
              <a:rPr lang="en" sz="1800"/>
              <a:t>Federation of Indian Women Entrepreneurs (FIWE): It is an outcome of the resolution passed in 4th International Conference Women Enterprises held at Hyderabad. It is mainly interacts with various women associations of the country through a network to facilitate the members in diversified activities.</a:t>
            </a:r>
            <a:endParaRPr sz="1800"/>
          </a:p>
          <a:p>
            <a:pPr marL="457200" lvl="0" indent="-342900" algn="l" rtl="0">
              <a:spcBef>
                <a:spcPts val="0"/>
              </a:spcBef>
              <a:spcAft>
                <a:spcPts val="0"/>
              </a:spcAft>
              <a:buSzPts val="1800"/>
              <a:buAutoNum type="arabicPeriod"/>
            </a:pPr>
            <a:r>
              <a:rPr lang="en" sz="1800"/>
              <a:t>Women’s India Trust: This trust was established in 1968. Aims were to give educational programs and training to women in various fields. Also aimed at giving computer training to women.</a:t>
            </a:r>
            <a:endParaRPr sz="1800"/>
          </a:p>
          <a:p>
            <a:pPr marL="457200" lvl="0" indent="-342900" algn="l" rtl="0">
              <a:spcBef>
                <a:spcPts val="0"/>
              </a:spcBef>
              <a:spcAft>
                <a:spcPts val="0"/>
              </a:spcAft>
              <a:buSzPts val="1800"/>
              <a:buAutoNum type="arabicPeriod"/>
            </a:pPr>
            <a:r>
              <a:rPr lang="en" sz="1800"/>
              <a:t>Small Industries Development Bank of India (SIDBI): It is an institution established at national level to provide facilities to small-scale industries. It has two programs in the name Mahila Udyam Nidhi and Mahila Vikas Nidhi to support and promote women entrepreneurs</a:t>
            </a:r>
            <a:endParaRPr sz="1800"/>
          </a:p>
          <a:p>
            <a:pPr marL="457200" lvl="0" indent="-342900" algn="l" rtl="0">
              <a:spcBef>
                <a:spcPts val="0"/>
              </a:spcBef>
              <a:spcAft>
                <a:spcPts val="0"/>
              </a:spcAft>
              <a:buSzPts val="1800"/>
              <a:buAutoNum type="arabicPeriod"/>
            </a:pPr>
            <a:r>
              <a:rPr lang="en" sz="1800"/>
              <a:t>Central and State Government Schemes: It includes DWACRA- Development of women and children in Rural Areas.</a:t>
            </a:r>
            <a:endParaRPr sz="1800"/>
          </a:p>
          <a:p>
            <a:pPr marL="457200" lvl="0" indent="0" algn="l" rtl="0">
              <a:spcBef>
                <a:spcPts val="0"/>
              </a:spcBef>
              <a:spcAft>
                <a:spcPts val="0"/>
              </a:spcAft>
              <a:buNone/>
            </a:pPr>
            <a:endParaRPr sz="18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Concept and importance of entrepreneurship</a:t>
            </a:r>
            <a:endParaRPr/>
          </a:p>
        </p:txBody>
      </p:sp>
      <p:sp>
        <p:nvSpPr>
          <p:cNvPr id="61" name="Google Shape;61;p14"/>
          <p:cNvSpPr txBox="1">
            <a:spLocks noGrp="1"/>
          </p:cNvSpPr>
          <p:nvPr>
            <p:ph type="body" idx="1"/>
          </p:nvPr>
        </p:nvSpPr>
        <p:spPr>
          <a:xfrm>
            <a:off x="223275" y="1152475"/>
            <a:ext cx="85206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endParaRPr b="1" dirty="0"/>
          </a:p>
          <a:p>
            <a:pPr marL="0" lvl="0" indent="0" algn="l" rtl="0">
              <a:lnSpc>
                <a:spcPct val="100000"/>
              </a:lnSpc>
              <a:spcBef>
                <a:spcPts val="1600"/>
              </a:spcBef>
              <a:spcAft>
                <a:spcPts val="0"/>
              </a:spcAft>
              <a:buClr>
                <a:schemeClr val="dk1"/>
              </a:buClr>
              <a:buSzPts val="1100"/>
              <a:buFont typeface="Arial"/>
              <a:buNone/>
            </a:pPr>
            <a:r>
              <a:rPr lang="en" sz="2000" b="1" dirty="0">
                <a:solidFill>
                  <a:schemeClr val="tx1"/>
                </a:solidFill>
                <a:latin typeface="Times New Roman" panose="02020603050405020304" pitchFamily="18" charset="0"/>
                <a:cs typeface="Times New Roman" panose="02020603050405020304" pitchFamily="18" charset="0"/>
              </a:rPr>
              <a:t>Entrepreneurship is the dynamic process of creating incremental wealth and innovating things of value that have</a:t>
            </a:r>
            <a:endParaRPr sz="2000" b="1" dirty="0">
              <a:solidFill>
                <a:schemeClr val="tx1"/>
              </a:solidFill>
              <a:latin typeface="Times New Roman" panose="02020603050405020304" pitchFamily="18" charset="0"/>
              <a:cs typeface="Times New Roman" panose="02020603050405020304" pitchFamily="18" charset="0"/>
            </a:endParaRPr>
          </a:p>
          <a:p>
            <a:pPr marL="0" lvl="0" indent="0" algn="l" rtl="0">
              <a:lnSpc>
                <a:spcPct val="100000"/>
              </a:lnSpc>
              <a:spcBef>
                <a:spcPts val="1600"/>
              </a:spcBef>
              <a:spcAft>
                <a:spcPts val="0"/>
              </a:spcAft>
              <a:buClr>
                <a:schemeClr val="dk1"/>
              </a:buClr>
              <a:buSzPts val="1100"/>
              <a:buFont typeface="Arial"/>
              <a:buNone/>
            </a:pPr>
            <a:r>
              <a:rPr lang="en" sz="2000" b="1" dirty="0">
                <a:solidFill>
                  <a:schemeClr val="tx1"/>
                </a:solidFill>
                <a:latin typeface="Times New Roman" panose="02020603050405020304" pitchFamily="18" charset="0"/>
                <a:cs typeface="Times New Roman" panose="02020603050405020304" pitchFamily="18" charset="0"/>
              </a:rPr>
              <a:t>a bearing on the welfare of an entrepreneur. It provides civilization with an enormous amount of goods and</a:t>
            </a:r>
            <a:endParaRPr sz="2000" b="1" dirty="0">
              <a:solidFill>
                <a:schemeClr val="tx1"/>
              </a:solidFill>
              <a:latin typeface="Times New Roman" panose="02020603050405020304" pitchFamily="18" charset="0"/>
              <a:cs typeface="Times New Roman" panose="02020603050405020304" pitchFamily="18" charset="0"/>
            </a:endParaRPr>
          </a:p>
          <a:p>
            <a:pPr marL="0" lvl="0" indent="0" algn="l" rtl="0">
              <a:lnSpc>
                <a:spcPct val="100000"/>
              </a:lnSpc>
              <a:spcBef>
                <a:spcPts val="1600"/>
              </a:spcBef>
              <a:spcAft>
                <a:spcPts val="0"/>
              </a:spcAft>
              <a:buClr>
                <a:schemeClr val="dk1"/>
              </a:buClr>
              <a:buSzPts val="1100"/>
              <a:buFont typeface="Arial"/>
              <a:buNone/>
            </a:pPr>
            <a:r>
              <a:rPr lang="en" sz="2000" b="1" dirty="0">
                <a:solidFill>
                  <a:schemeClr val="tx1"/>
                </a:solidFill>
                <a:latin typeface="Times New Roman" panose="02020603050405020304" pitchFamily="18" charset="0"/>
                <a:cs typeface="Times New Roman" panose="02020603050405020304" pitchFamily="18" charset="0"/>
              </a:rPr>
              <a:t>services and enhances the growth of social welfare.</a:t>
            </a:r>
            <a:endParaRPr sz="2000" b="1" dirty="0">
              <a:solidFill>
                <a:schemeClr val="tx1"/>
              </a:solidFill>
              <a:latin typeface="Times New Roman" panose="02020603050405020304" pitchFamily="18" charset="0"/>
              <a:cs typeface="Times New Roman" panose="02020603050405020304" pitchFamily="18" charset="0"/>
            </a:endParaRPr>
          </a:p>
          <a:p>
            <a:pPr marL="0" lvl="0" indent="0" algn="l" rtl="0">
              <a:lnSpc>
                <a:spcPct val="100000"/>
              </a:lnSpc>
              <a:spcBef>
                <a:spcPts val="1600"/>
              </a:spcBef>
              <a:spcAft>
                <a:spcPts val="0"/>
              </a:spcAft>
              <a:buClr>
                <a:schemeClr val="dk1"/>
              </a:buClr>
              <a:buSzPts val="1100"/>
              <a:buFont typeface="Arial"/>
              <a:buNone/>
            </a:pPr>
            <a:r>
              <a:rPr lang="en" sz="2000" b="1" dirty="0">
                <a:solidFill>
                  <a:schemeClr val="tx1"/>
                </a:solidFill>
                <a:latin typeface="Times New Roman" panose="02020603050405020304" pitchFamily="18" charset="0"/>
                <a:cs typeface="Times New Roman" panose="02020603050405020304" pitchFamily="18" charset="0"/>
              </a:rPr>
              <a:t>It provides civilization with an enormous amount of goods and services and enhances the growth of social welfare.</a:t>
            </a:r>
            <a:endParaRPr sz="2000" b="1" dirty="0">
              <a:solidFill>
                <a:schemeClr val="tx1"/>
              </a:solidFill>
              <a:latin typeface="Times New Roman" panose="02020603050405020304" pitchFamily="18" charset="0"/>
              <a:cs typeface="Times New Roman" panose="02020603050405020304" pitchFamily="18" charset="0"/>
            </a:endParaRPr>
          </a:p>
          <a:p>
            <a:pPr marL="0" lvl="0" indent="0" algn="l" rtl="0">
              <a:lnSpc>
                <a:spcPct val="100000"/>
              </a:lnSpc>
              <a:spcBef>
                <a:spcPts val="1600"/>
              </a:spcBef>
              <a:spcAft>
                <a:spcPts val="1600"/>
              </a:spcAft>
              <a:buNone/>
            </a:pPr>
            <a:endParaRPr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32"/>
          <p:cNvSpPr txBox="1"/>
          <p:nvPr/>
        </p:nvSpPr>
        <p:spPr>
          <a:xfrm>
            <a:off x="0" y="0"/>
            <a:ext cx="9063900" cy="51435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AutoNum type="arabicPeriod"/>
            </a:pPr>
            <a:r>
              <a:rPr lang="en" sz="1800" b="1" dirty="0">
                <a:solidFill>
                  <a:schemeClr val="dk1"/>
                </a:solidFill>
                <a:latin typeface="Times New Roman" panose="02020603050405020304" pitchFamily="18" charset="0"/>
                <a:cs typeface="Times New Roman" panose="02020603050405020304" pitchFamily="18" charset="0"/>
              </a:rPr>
              <a:t>National Bank for Agriculture and Rural Development (NABARD): It is an autonomous financial institution at the national level established on the lines of Reserve Bank of India. It provides various types of agricultural credits to agriculturalists of the country. It is also provides liberal credits to rural women.</a:t>
            </a:r>
            <a:endParaRPr sz="1800" b="1" dirty="0">
              <a:solidFill>
                <a:schemeClr val="dk1"/>
              </a:solidFill>
              <a:latin typeface="Times New Roman" panose="02020603050405020304" pitchFamily="18" charset="0"/>
              <a:cs typeface="Times New Roman" panose="02020603050405020304" pitchFamily="18" charset="0"/>
            </a:endParaRPr>
          </a:p>
          <a:p>
            <a:pPr marL="457200" lvl="0" indent="-368300" algn="l" rtl="0">
              <a:spcBef>
                <a:spcPts val="0"/>
              </a:spcBef>
              <a:spcAft>
                <a:spcPts val="0"/>
              </a:spcAft>
              <a:buClr>
                <a:schemeClr val="dk1"/>
              </a:buClr>
              <a:buSzPts val="2200"/>
              <a:buAutoNum type="arabicPeriod"/>
            </a:pPr>
            <a:r>
              <a:rPr lang="en" sz="1800" b="1" dirty="0">
                <a:latin typeface="Times New Roman" panose="02020603050405020304" pitchFamily="18" charset="0"/>
                <a:cs typeface="Times New Roman" panose="02020603050405020304" pitchFamily="18" charset="0"/>
              </a:rPr>
              <a:t>Indira Mahila Yojana (IMY): IMY was develop to help women to achieve economic strength through micro-level income generating activities and to establish convergence of various services such as literacy, health, non-formal education, rural development, water supply, entrepreneurship etc.</a:t>
            </a:r>
            <a:endParaRPr sz="1800" b="1" dirty="0">
              <a:latin typeface="Times New Roman" panose="02020603050405020304" pitchFamily="18" charset="0"/>
              <a:cs typeface="Times New Roman" panose="02020603050405020304" pitchFamily="18" charset="0"/>
            </a:endParaRPr>
          </a:p>
          <a:p>
            <a:pPr marL="457200" lvl="0" indent="-342900" algn="l" rtl="0">
              <a:spcBef>
                <a:spcPts val="0"/>
              </a:spcBef>
              <a:spcAft>
                <a:spcPts val="0"/>
              </a:spcAft>
              <a:buSzPts val="1800"/>
              <a:buAutoNum type="arabicPeriod"/>
            </a:pPr>
            <a:r>
              <a:rPr lang="en" sz="1800" b="1" dirty="0">
                <a:latin typeface="Times New Roman" panose="02020603050405020304" pitchFamily="18" charset="0"/>
                <a:cs typeface="Times New Roman" panose="02020603050405020304" pitchFamily="18" charset="0"/>
              </a:rPr>
              <a:t>Swayamsidha: Swayamsidha was evaluated by an external agency in 2005. The evaluation report indicated that women in Swayamsidha Blocks have strengthened their social standing in society. Awareness of social evils alcoholism, dowry and female feticide is visible. </a:t>
            </a:r>
            <a:endParaRPr sz="1800" b="1" dirty="0">
              <a:latin typeface="Times New Roman" panose="02020603050405020304" pitchFamily="18" charset="0"/>
              <a:cs typeface="Times New Roman" panose="02020603050405020304" pitchFamily="18" charset="0"/>
            </a:endParaRPr>
          </a:p>
          <a:p>
            <a:pPr marL="457200" lvl="0" indent="-342900" algn="l" rtl="0">
              <a:spcBef>
                <a:spcPts val="0"/>
              </a:spcBef>
              <a:spcAft>
                <a:spcPts val="0"/>
              </a:spcAft>
              <a:buSzPts val="1800"/>
              <a:buAutoNum type="arabicPeriod"/>
            </a:pPr>
            <a:endParaRPr sz="18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33"/>
          <p:cNvSpPr txBox="1"/>
          <p:nvPr/>
        </p:nvSpPr>
        <p:spPr>
          <a:xfrm>
            <a:off x="0" y="0"/>
            <a:ext cx="9019500" cy="51435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AutoNum type="arabicPeriod"/>
            </a:pPr>
            <a:r>
              <a:rPr lang="en" sz="1800" dirty="0">
                <a:solidFill>
                  <a:schemeClr val="dk1"/>
                </a:solidFill>
                <a:latin typeface="Times New Roman" panose="02020603050405020304" pitchFamily="18" charset="0"/>
                <a:cs typeface="Times New Roman" panose="02020603050405020304" pitchFamily="18" charset="0"/>
              </a:rPr>
              <a:t>Swa-Shakti: Another similar project implemented by this Ministry from 1999 with funding from World Bank, International fund for Agricultural Development (IFAD) and Government of India on experimental basis was Swa-Shakti. This project was implemented through State women’s development corporation (WDCs) at State level and NGOs (Non-Governmental Organizations) at field level. Swa-Shakti showed good progress as it achieved most of its physical targets and has been graded most of the World Bank as satisfactory. </a:t>
            </a:r>
            <a:endParaRPr sz="1800" dirty="0">
              <a:solidFill>
                <a:schemeClr val="dk1"/>
              </a:solidFill>
              <a:latin typeface="Times New Roman" panose="02020603050405020304" pitchFamily="18" charset="0"/>
              <a:cs typeface="Times New Roman" panose="02020603050405020304" pitchFamily="18" charset="0"/>
            </a:endParaRPr>
          </a:p>
          <a:p>
            <a:pPr marL="457200" lvl="0" indent="-342900" algn="l" rtl="0">
              <a:spcBef>
                <a:spcPts val="0"/>
              </a:spcBef>
              <a:spcAft>
                <a:spcPts val="0"/>
              </a:spcAft>
              <a:buClr>
                <a:schemeClr val="dk1"/>
              </a:buClr>
              <a:buSzPts val="1800"/>
              <a:buAutoNum type="arabicPeriod"/>
            </a:pPr>
            <a:r>
              <a:rPr lang="en" sz="1800" dirty="0">
                <a:solidFill>
                  <a:schemeClr val="dk1"/>
                </a:solidFill>
                <a:latin typeface="Times New Roman" panose="02020603050405020304" pitchFamily="18" charset="0"/>
                <a:cs typeface="Times New Roman" panose="02020603050405020304" pitchFamily="18" charset="0"/>
              </a:rPr>
              <a:t>Support to Training and Employment Programme (STEP) for Women: The scheme aims at providing an integrated package of the services to women like up gradation of skills through training, better and sustainable employment opportunities, facilitation of organization of women and support services with the coverage of health check-ups, referral services, mobile crèches and education facilities.</a:t>
            </a:r>
            <a:endParaRPr sz="1800" dirty="0">
              <a:solidFill>
                <a:schemeClr val="dk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body" idx="1"/>
          </p:nvPr>
        </p:nvSpPr>
        <p:spPr>
          <a:xfrm>
            <a:off x="311700" y="383175"/>
            <a:ext cx="8520600" cy="41856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endParaRPr b="1" dirty="0"/>
          </a:p>
          <a:p>
            <a:pPr marL="0" lvl="0" indent="0" algn="l" rtl="0">
              <a:lnSpc>
                <a:spcPct val="100000"/>
              </a:lnSpc>
              <a:spcBef>
                <a:spcPts val="1600"/>
              </a:spcBef>
              <a:spcAft>
                <a:spcPts val="0"/>
              </a:spcAft>
              <a:buClr>
                <a:schemeClr val="dk1"/>
              </a:buClr>
              <a:buSzPts val="1100"/>
              <a:buFont typeface="Arial"/>
              <a:buNone/>
            </a:pPr>
            <a:r>
              <a:rPr lang="en" b="1" dirty="0">
                <a:solidFill>
                  <a:schemeClr val="tx1"/>
                </a:solidFill>
                <a:latin typeface="Times New Roman" panose="02020603050405020304" pitchFamily="18" charset="0"/>
                <a:cs typeface="Times New Roman" panose="02020603050405020304" pitchFamily="18" charset="0"/>
              </a:rPr>
              <a:t>The main importance of entrepreneurship is the creation of job opportunities, innovation and improve the economy</a:t>
            </a:r>
            <a:endParaRPr b="1" dirty="0">
              <a:solidFill>
                <a:schemeClr val="tx1"/>
              </a:solidFill>
              <a:latin typeface="Times New Roman" panose="02020603050405020304" pitchFamily="18" charset="0"/>
              <a:cs typeface="Times New Roman" panose="02020603050405020304" pitchFamily="18" charset="0"/>
            </a:endParaRPr>
          </a:p>
          <a:p>
            <a:pPr marL="0" lvl="0" indent="0" algn="l" rtl="0">
              <a:lnSpc>
                <a:spcPct val="100000"/>
              </a:lnSpc>
              <a:spcBef>
                <a:spcPts val="1600"/>
              </a:spcBef>
              <a:spcAft>
                <a:spcPts val="0"/>
              </a:spcAft>
              <a:buClr>
                <a:schemeClr val="dk1"/>
              </a:buClr>
              <a:buSzPts val="1100"/>
              <a:buFont typeface="Arial"/>
              <a:buNone/>
            </a:pPr>
            <a:r>
              <a:rPr lang="en" b="1" dirty="0">
                <a:solidFill>
                  <a:schemeClr val="tx1"/>
                </a:solidFill>
                <a:latin typeface="Times New Roman" panose="02020603050405020304" pitchFamily="18" charset="0"/>
                <a:cs typeface="Times New Roman" panose="02020603050405020304" pitchFamily="18" charset="0"/>
              </a:rPr>
              <a:t>Entrepreneur is risk taker action oriented and highly motivated individual to achieve goals with responsibility of</a:t>
            </a:r>
            <a:endParaRPr b="1" dirty="0">
              <a:solidFill>
                <a:schemeClr val="tx1"/>
              </a:solidFill>
              <a:latin typeface="Times New Roman" panose="02020603050405020304" pitchFamily="18" charset="0"/>
              <a:cs typeface="Times New Roman" panose="02020603050405020304" pitchFamily="18" charset="0"/>
            </a:endParaRPr>
          </a:p>
          <a:p>
            <a:pPr marL="0" lvl="0" indent="0" algn="l" rtl="0">
              <a:lnSpc>
                <a:spcPct val="100000"/>
              </a:lnSpc>
              <a:spcBef>
                <a:spcPts val="1600"/>
              </a:spcBef>
              <a:spcAft>
                <a:spcPts val="0"/>
              </a:spcAft>
              <a:buClr>
                <a:schemeClr val="dk1"/>
              </a:buClr>
              <a:buSzPts val="1100"/>
              <a:buFont typeface="Arial"/>
              <a:buNone/>
            </a:pPr>
            <a:r>
              <a:rPr lang="en" b="1" dirty="0">
                <a:solidFill>
                  <a:schemeClr val="tx1"/>
                </a:solidFill>
                <a:latin typeface="Times New Roman" panose="02020603050405020304" pitchFamily="18" charset="0"/>
                <a:cs typeface="Times New Roman" panose="02020603050405020304" pitchFamily="18" charset="0"/>
              </a:rPr>
              <a:t>social welfare. As per M. Kirzner Entrepreneur is “ is one who perceives what others have not seen and acts upon</a:t>
            </a:r>
            <a:endParaRPr b="1" dirty="0">
              <a:solidFill>
                <a:schemeClr val="tx1"/>
              </a:solidFill>
              <a:latin typeface="Times New Roman" panose="02020603050405020304" pitchFamily="18" charset="0"/>
              <a:cs typeface="Times New Roman" panose="02020603050405020304" pitchFamily="18" charset="0"/>
            </a:endParaRPr>
          </a:p>
          <a:p>
            <a:pPr marL="0" lvl="0" indent="0" algn="l" rtl="0">
              <a:lnSpc>
                <a:spcPct val="100000"/>
              </a:lnSpc>
              <a:spcBef>
                <a:spcPts val="1600"/>
              </a:spcBef>
              <a:spcAft>
                <a:spcPts val="0"/>
              </a:spcAft>
              <a:buClr>
                <a:schemeClr val="dk1"/>
              </a:buClr>
              <a:buSzPts val="1100"/>
              <a:buFont typeface="Arial"/>
              <a:buNone/>
            </a:pPr>
            <a:r>
              <a:rPr lang="en" b="1" dirty="0">
                <a:solidFill>
                  <a:schemeClr val="tx1"/>
                </a:solidFill>
                <a:latin typeface="Times New Roman" panose="02020603050405020304" pitchFamily="18" charset="0"/>
                <a:cs typeface="Times New Roman" panose="02020603050405020304" pitchFamily="18" charset="0"/>
              </a:rPr>
              <a:t>that vision.Thus entrepreneurs take the economy and the society to the state of progress and prosperity.</a:t>
            </a:r>
            <a:endParaRPr b="1" dirty="0">
              <a:solidFill>
                <a:schemeClr val="tx1"/>
              </a:solidFill>
              <a:latin typeface="Times New Roman" panose="02020603050405020304" pitchFamily="18" charset="0"/>
              <a:cs typeface="Times New Roman" panose="02020603050405020304" pitchFamily="18" charset="0"/>
            </a:endParaRPr>
          </a:p>
          <a:p>
            <a:pPr marL="0" lvl="0" indent="0" algn="l" rtl="0">
              <a:spcBef>
                <a:spcPts val="1600"/>
              </a:spcBef>
              <a:spcAft>
                <a:spcPts val="1600"/>
              </a:spcAft>
              <a:buNone/>
            </a:pPr>
            <a:endParaRP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Importance of entrepreneurship are as follows:</a:t>
            </a:r>
            <a:endParaRPr dirty="0"/>
          </a:p>
        </p:txBody>
      </p:sp>
      <p:sp>
        <p:nvSpPr>
          <p:cNvPr id="72" name="Google Shape;72;p16"/>
          <p:cNvSpPr txBox="1">
            <a:spLocks noGrp="1"/>
          </p:cNvSpPr>
          <p:nvPr>
            <p:ph type="body" idx="1"/>
          </p:nvPr>
        </p:nvSpPr>
        <p:spPr>
          <a:xfrm>
            <a:off x="311700" y="109352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2300" b="1" dirty="0"/>
          </a:p>
          <a:p>
            <a:pPr marL="0" lvl="0" indent="0" algn="l" rtl="0">
              <a:spcBef>
                <a:spcPts val="1600"/>
              </a:spcBef>
              <a:spcAft>
                <a:spcPts val="0"/>
              </a:spcAft>
              <a:buClr>
                <a:schemeClr val="dk1"/>
              </a:buClr>
              <a:buSzPts val="1100"/>
              <a:buFont typeface="Arial"/>
              <a:buNone/>
            </a:pPr>
            <a:r>
              <a:rPr lang="en" sz="2000" b="1" dirty="0">
                <a:solidFill>
                  <a:schemeClr val="tx1"/>
                </a:solidFill>
                <a:latin typeface="Times New Roman" panose="02020603050405020304" pitchFamily="18" charset="0"/>
                <a:cs typeface="Times New Roman" panose="02020603050405020304" pitchFamily="18" charset="0"/>
              </a:rPr>
              <a:t>1. Growth of Entrepreneurship</a:t>
            </a:r>
            <a:endParaRPr sz="2000" b="1" dirty="0">
              <a:solidFill>
                <a:schemeClr val="tx1"/>
              </a:solidFill>
              <a:latin typeface="Times New Roman" panose="02020603050405020304" pitchFamily="18" charset="0"/>
              <a:cs typeface="Times New Roman" panose="02020603050405020304" pitchFamily="18" charset="0"/>
            </a:endParaRPr>
          </a:p>
          <a:p>
            <a:pPr marL="0" lvl="0" indent="0" algn="l" rtl="0">
              <a:spcBef>
                <a:spcPts val="1600"/>
              </a:spcBef>
              <a:spcAft>
                <a:spcPts val="0"/>
              </a:spcAft>
              <a:buClr>
                <a:schemeClr val="dk1"/>
              </a:buClr>
              <a:buSzPts val="1100"/>
              <a:buFont typeface="Arial"/>
              <a:buNone/>
            </a:pPr>
            <a:r>
              <a:rPr lang="en" sz="2000" b="1" dirty="0">
                <a:solidFill>
                  <a:schemeClr val="tx1"/>
                </a:solidFill>
                <a:latin typeface="Times New Roman" panose="02020603050405020304" pitchFamily="18" charset="0"/>
                <a:cs typeface="Times New Roman" panose="02020603050405020304" pitchFamily="18" charset="0"/>
              </a:rPr>
              <a:t>2. Creation of job opportunities</a:t>
            </a:r>
            <a:endParaRPr sz="2000" b="1" dirty="0">
              <a:solidFill>
                <a:schemeClr val="tx1"/>
              </a:solidFill>
              <a:latin typeface="Times New Roman" panose="02020603050405020304" pitchFamily="18" charset="0"/>
              <a:cs typeface="Times New Roman" panose="02020603050405020304" pitchFamily="18" charset="0"/>
            </a:endParaRPr>
          </a:p>
          <a:p>
            <a:pPr marL="0" lvl="0" indent="0" algn="l" rtl="0">
              <a:spcBef>
                <a:spcPts val="1600"/>
              </a:spcBef>
              <a:spcAft>
                <a:spcPts val="0"/>
              </a:spcAft>
              <a:buClr>
                <a:schemeClr val="dk1"/>
              </a:buClr>
              <a:buSzPts val="1100"/>
              <a:buFont typeface="Arial"/>
              <a:buNone/>
            </a:pPr>
            <a:r>
              <a:rPr lang="en" sz="2000" b="1" dirty="0">
                <a:solidFill>
                  <a:schemeClr val="tx1"/>
                </a:solidFill>
                <a:latin typeface="Times New Roman" panose="02020603050405020304" pitchFamily="18" charset="0"/>
                <a:cs typeface="Times New Roman" panose="02020603050405020304" pitchFamily="18" charset="0"/>
              </a:rPr>
              <a:t>3. Innovation</a:t>
            </a:r>
            <a:endParaRPr sz="2000" b="1" dirty="0">
              <a:solidFill>
                <a:schemeClr val="tx1"/>
              </a:solidFill>
              <a:latin typeface="Times New Roman" panose="02020603050405020304" pitchFamily="18" charset="0"/>
              <a:cs typeface="Times New Roman" panose="02020603050405020304" pitchFamily="18" charset="0"/>
            </a:endParaRPr>
          </a:p>
          <a:p>
            <a:pPr marL="0" lvl="0" indent="0" algn="l" rtl="0">
              <a:spcBef>
                <a:spcPts val="1600"/>
              </a:spcBef>
              <a:spcAft>
                <a:spcPts val="0"/>
              </a:spcAft>
              <a:buClr>
                <a:schemeClr val="dk1"/>
              </a:buClr>
              <a:buSzPts val="1100"/>
              <a:buFont typeface="Arial"/>
              <a:buNone/>
            </a:pPr>
            <a:r>
              <a:rPr lang="en" sz="2000" b="1" dirty="0">
                <a:solidFill>
                  <a:schemeClr val="tx1"/>
                </a:solidFill>
                <a:latin typeface="Times New Roman" panose="02020603050405020304" pitchFamily="18" charset="0"/>
                <a:cs typeface="Times New Roman" panose="02020603050405020304" pitchFamily="18" charset="0"/>
              </a:rPr>
              <a:t>4. Impact on social development</a:t>
            </a:r>
            <a:endParaRPr sz="2000" b="1" dirty="0">
              <a:solidFill>
                <a:schemeClr val="tx1"/>
              </a:solidFill>
              <a:latin typeface="Times New Roman" panose="02020603050405020304" pitchFamily="18" charset="0"/>
              <a:cs typeface="Times New Roman" panose="02020603050405020304" pitchFamily="18" charset="0"/>
            </a:endParaRPr>
          </a:p>
          <a:p>
            <a:pPr marL="0" lvl="0" indent="0" algn="l" rtl="0">
              <a:spcBef>
                <a:spcPts val="1600"/>
              </a:spcBef>
              <a:spcAft>
                <a:spcPts val="1600"/>
              </a:spcAft>
              <a:buNone/>
            </a:pPr>
            <a:endParaRPr sz="20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Importance of entrepreneurship are as follows:</a:t>
            </a:r>
            <a:endParaRPr/>
          </a:p>
          <a:p>
            <a:pPr marL="0" lvl="0" indent="0" algn="l" rtl="0">
              <a:spcBef>
                <a:spcPts val="0"/>
              </a:spcBef>
              <a:spcAft>
                <a:spcPts val="0"/>
              </a:spcAft>
              <a:buNone/>
            </a:pPr>
            <a:endParaRPr/>
          </a:p>
        </p:txBody>
      </p:sp>
      <p:sp>
        <p:nvSpPr>
          <p:cNvPr id="78" name="Google Shape;78;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100" b="1"/>
              <a:t>5. Reduced failure of business</a:t>
            </a:r>
            <a:endParaRPr sz="2100" b="1"/>
          </a:p>
          <a:p>
            <a:pPr marL="0" lvl="0" indent="0" algn="l" rtl="0">
              <a:spcBef>
                <a:spcPts val="1600"/>
              </a:spcBef>
              <a:spcAft>
                <a:spcPts val="0"/>
              </a:spcAft>
              <a:buClr>
                <a:schemeClr val="dk1"/>
              </a:buClr>
              <a:buSzPts val="1100"/>
              <a:buFont typeface="Arial"/>
              <a:buNone/>
            </a:pPr>
            <a:r>
              <a:rPr lang="en" sz="2100" b="1"/>
              <a:t>6. Political and economic integration of outsiders</a:t>
            </a:r>
            <a:endParaRPr sz="2100" b="1"/>
          </a:p>
          <a:p>
            <a:pPr marL="0" lvl="0" indent="0" algn="l" rtl="0">
              <a:spcBef>
                <a:spcPts val="1600"/>
              </a:spcBef>
              <a:spcAft>
                <a:spcPts val="0"/>
              </a:spcAft>
              <a:buClr>
                <a:schemeClr val="dk1"/>
              </a:buClr>
              <a:buSzPts val="1100"/>
              <a:buFont typeface="Arial"/>
              <a:buNone/>
            </a:pPr>
            <a:r>
              <a:rPr lang="en" sz="2100" b="1"/>
              <a:t>7. Breeds entrepreneurism</a:t>
            </a:r>
            <a:endParaRPr sz="2100" b="1"/>
          </a:p>
          <a:p>
            <a:pPr marL="0" lvl="0" indent="0" algn="l" rtl="0">
              <a:spcBef>
                <a:spcPts val="1600"/>
              </a:spcBef>
              <a:spcAft>
                <a:spcPts val="0"/>
              </a:spcAft>
              <a:buClr>
                <a:schemeClr val="dk1"/>
              </a:buClr>
              <a:buSzPts val="1100"/>
              <a:buFont typeface="Arial"/>
              <a:buNone/>
            </a:pPr>
            <a:r>
              <a:rPr lang="en" sz="2100" b="1"/>
              <a:t>8. Improves standard of living</a:t>
            </a:r>
            <a:endParaRPr sz="2100" b="1"/>
          </a:p>
          <a:p>
            <a:pPr marL="0" lvl="0" indent="0" algn="l" rtl="0">
              <a:spcBef>
                <a:spcPts val="1600"/>
              </a:spcBef>
              <a:spcAft>
                <a:spcPts val="0"/>
              </a:spcAft>
              <a:buClr>
                <a:schemeClr val="dk1"/>
              </a:buClr>
              <a:buSzPts val="1100"/>
              <a:buFont typeface="Arial"/>
              <a:buNone/>
            </a:pPr>
            <a:r>
              <a:rPr lang="en" sz="2100" b="1"/>
              <a:t>9. Promotes research and development.</a:t>
            </a:r>
            <a:endParaRPr sz="2100" b="1"/>
          </a:p>
          <a:p>
            <a:pPr marL="0" lvl="0" indent="0" algn="l" rtl="0">
              <a:spcBef>
                <a:spcPts val="1600"/>
              </a:spcBef>
              <a:spcAft>
                <a:spcPts val="1600"/>
              </a:spcAft>
              <a:buNone/>
            </a:pPr>
            <a:endParaRPr sz="2100" b="1"/>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Factors contributing to growth of Entrepreneurship-</a:t>
            </a:r>
            <a:endParaRPr/>
          </a:p>
        </p:txBody>
      </p:sp>
      <p:sp>
        <p:nvSpPr>
          <p:cNvPr id="84" name="Google Shape;84;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1. Political factors</a:t>
            </a:r>
            <a:endParaRPr b="1"/>
          </a:p>
          <a:p>
            <a:pPr marL="0" lvl="0" indent="0" algn="l" rtl="0">
              <a:spcBef>
                <a:spcPts val="1600"/>
              </a:spcBef>
              <a:spcAft>
                <a:spcPts val="0"/>
              </a:spcAft>
              <a:buNone/>
            </a:pPr>
            <a:r>
              <a:rPr lang="en" b="1"/>
              <a:t>2. Legal factor</a:t>
            </a:r>
            <a:endParaRPr b="1"/>
          </a:p>
          <a:p>
            <a:pPr marL="0" lvl="0" indent="0" algn="l" rtl="0">
              <a:spcBef>
                <a:spcPts val="1600"/>
              </a:spcBef>
              <a:spcAft>
                <a:spcPts val="0"/>
              </a:spcAft>
              <a:buNone/>
            </a:pPr>
            <a:r>
              <a:rPr lang="en" b="1"/>
              <a:t>3.Taxation-</a:t>
            </a:r>
            <a:endParaRPr b="1"/>
          </a:p>
          <a:p>
            <a:pPr marL="0" lvl="0" indent="0" algn="l" rtl="0">
              <a:spcBef>
                <a:spcPts val="1600"/>
              </a:spcBef>
              <a:spcAft>
                <a:spcPts val="0"/>
              </a:spcAft>
              <a:buNone/>
            </a:pPr>
            <a:r>
              <a:rPr lang="en" b="1"/>
              <a:t>4.Availability of Capital-</a:t>
            </a:r>
            <a:endParaRPr b="1"/>
          </a:p>
          <a:p>
            <a:pPr marL="0" lvl="0" indent="0" algn="l" rtl="0">
              <a:spcBef>
                <a:spcPts val="1600"/>
              </a:spcBef>
              <a:spcAft>
                <a:spcPts val="0"/>
              </a:spcAft>
              <a:buClr>
                <a:schemeClr val="dk1"/>
              </a:buClr>
              <a:buSzPts val="1100"/>
              <a:buFont typeface="Arial"/>
              <a:buNone/>
            </a:pPr>
            <a:r>
              <a:rPr lang="en" b="1"/>
              <a:t>5.Labour market-</a:t>
            </a:r>
            <a:endParaRPr b="1"/>
          </a:p>
          <a:p>
            <a:pPr marL="0" lvl="0" indent="0" algn="l" rtl="0">
              <a:spcBef>
                <a:spcPts val="1600"/>
              </a:spcBef>
              <a:spcAft>
                <a:spcPts val="0"/>
              </a:spcAft>
              <a:buNone/>
            </a:pPr>
            <a:r>
              <a:rPr lang="en" b="1"/>
              <a:t>6.Raw material availability</a:t>
            </a:r>
            <a:endParaRPr b="1"/>
          </a:p>
          <a:p>
            <a:pPr marL="0" lvl="0" indent="0" algn="l" rtl="0">
              <a:spcBef>
                <a:spcPts val="1600"/>
              </a:spcBef>
              <a:spcAft>
                <a:spcPts val="1600"/>
              </a:spcAft>
              <a:buNone/>
            </a:pPr>
            <a:r>
              <a:rPr lang="en" b="1"/>
              <a:t>7.Infrastructure</a:t>
            </a:r>
            <a:endParaRPr b="1"/>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9"/>
          <p:cNvPicPr preferRelativeResize="0"/>
          <p:nvPr/>
        </p:nvPicPr>
        <p:blipFill>
          <a:blip r:embed="rId3">
            <a:alphaModFix/>
          </a:blip>
          <a:stretch>
            <a:fillRect/>
          </a:stretch>
        </p:blipFill>
        <p:spPr>
          <a:xfrm>
            <a:off x="215153" y="152401"/>
            <a:ext cx="8412480" cy="4991099"/>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4" name="Google Shape;94;p20"/>
          <p:cNvPicPr preferRelativeResize="0"/>
          <p:nvPr/>
        </p:nvPicPr>
        <p:blipFill>
          <a:blip r:embed="rId3">
            <a:alphaModFix/>
          </a:blip>
          <a:stretch>
            <a:fillRect/>
          </a:stretch>
        </p:blipFill>
        <p:spPr>
          <a:xfrm>
            <a:off x="152400" y="152400"/>
            <a:ext cx="8616600" cy="4562475"/>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1"/>
          <p:cNvPicPr preferRelativeResize="0"/>
          <p:nvPr/>
        </p:nvPicPr>
        <p:blipFill>
          <a:blip r:embed="rId3">
            <a:alphaModFix/>
          </a:blip>
          <a:stretch>
            <a:fillRect/>
          </a:stretch>
        </p:blipFill>
        <p:spPr>
          <a:xfrm>
            <a:off x="152400" y="152400"/>
            <a:ext cx="8911350" cy="4838700"/>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1776</Words>
  <Application>Microsoft Office PowerPoint</Application>
  <PresentationFormat>On-screen Show (16:9)</PresentationFormat>
  <Paragraphs>112</Paragraphs>
  <Slides>21</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Times New Roman</vt:lpstr>
      <vt:lpstr>Simple Light</vt:lpstr>
      <vt:lpstr>                  Module 4. Entrepreneurship-I </vt:lpstr>
      <vt:lpstr>Concept and importance of entrepreneurship</vt:lpstr>
      <vt:lpstr>PowerPoint Presentation</vt:lpstr>
      <vt:lpstr>Importance of entrepreneurship are as follows:</vt:lpstr>
      <vt:lpstr>Importance of entrepreneurship are as follows: </vt:lpstr>
      <vt:lpstr>Factors contributing to growth of Entrepreneurship-</vt:lpstr>
      <vt:lpstr>PowerPoint Presentation</vt:lpstr>
      <vt:lpstr>PowerPoint Presentation</vt:lpstr>
      <vt:lpstr>PowerPoint Presentation</vt:lpstr>
      <vt:lpstr>PowerPoint Presentation</vt:lpstr>
      <vt:lpstr>Competencies/Qualities/ Traits of an Entrepreneur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IV</dc:title>
  <dc:creator>mithun mhatre</dc:creator>
  <cp:lastModifiedBy>mithun mhatre</cp:lastModifiedBy>
  <cp:revision>6</cp:revision>
  <dcterms:modified xsi:type="dcterms:W3CDTF">2020-12-26T05:24:15Z</dcterms:modified>
</cp:coreProperties>
</file>