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12/4/2015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12/4/2015</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12/4/2015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Rockwell Extra Bold" pitchFamily="18" charset="0"/>
              </a:rPr>
              <a:t>Episode 1</a:t>
            </a:r>
            <a:br>
              <a:rPr lang="en-US" dirty="0" smtClean="0">
                <a:latin typeface="Rockwell Extra Bold" pitchFamily="18" charset="0"/>
              </a:rPr>
            </a:br>
            <a:r>
              <a:rPr lang="en-US" dirty="0" smtClean="0">
                <a:latin typeface="Rockwell Extra Bold" pitchFamily="18" charset="0"/>
              </a:rPr>
              <a:t>What is Bollywood?</a:t>
            </a:r>
            <a:endParaRPr lang="en-US" dirty="0">
              <a:latin typeface="Rockwell Extra Bold" pitchFamily="18" charset="0"/>
            </a:endParaRPr>
          </a:p>
        </p:txBody>
      </p:sp>
      <p:sp>
        <p:nvSpPr>
          <p:cNvPr id="3" name="Subtitle 2"/>
          <p:cNvSpPr>
            <a:spLocks noGrp="1"/>
          </p:cNvSpPr>
          <p:nvPr>
            <p:ph type="subTitle" idx="1"/>
          </p:nvPr>
        </p:nvSpPr>
        <p:spPr/>
        <p:txBody>
          <a:bodyPr/>
          <a:lstStyle/>
          <a:p>
            <a:pPr algn="r"/>
            <a:r>
              <a:rPr lang="en-US" b="1" dirty="0" smtClean="0">
                <a:latin typeface="Rockwell Extra Bold" pitchFamily="18" charset="0"/>
              </a:rPr>
              <a:t>Ipsita Barat</a:t>
            </a:r>
            <a:endParaRPr lang="en-US" b="1" dirty="0">
              <a:latin typeface="Rockwell Extra Bold" pitchFamily="18" charset="0"/>
            </a:endParaRPr>
          </a:p>
        </p:txBody>
      </p:sp>
    </p:spTree>
    <p:extLst>
      <p:ext uri="{BB962C8B-B14F-4D97-AF65-F5344CB8AC3E}">
        <p14:creationId xmlns:p14="http://schemas.microsoft.com/office/powerpoint/2010/main" xmlns="" val="3759100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dirty="0" smtClean="0"/>
              <a:t>LPG Model </a:t>
            </a:r>
            <a:endParaRPr lang="en-US" dirty="0"/>
          </a:p>
        </p:txBody>
      </p:sp>
      <p:sp>
        <p:nvSpPr>
          <p:cNvPr id="3" name="Content Placeholder 2"/>
          <p:cNvSpPr>
            <a:spLocks noGrp="1"/>
          </p:cNvSpPr>
          <p:nvPr>
            <p:ph idx="1"/>
          </p:nvPr>
        </p:nvSpPr>
        <p:spPr>
          <a:xfrm>
            <a:off x="1043492" y="1752600"/>
            <a:ext cx="6777317" cy="4080029"/>
          </a:xfrm>
        </p:spPr>
        <p:txBody>
          <a:bodyPr>
            <a:normAutofit/>
          </a:bodyPr>
          <a:lstStyle/>
          <a:p>
            <a:r>
              <a:rPr lang="en-US" dirty="0" smtClean="0"/>
              <a:t>It </a:t>
            </a:r>
            <a:r>
              <a:rPr lang="en-US" dirty="0"/>
              <a:t>allowed the entry of Foreign Direct Investment (FDI) in the Indian entertainment industry. </a:t>
            </a:r>
            <a:endParaRPr lang="en-US" dirty="0" smtClean="0"/>
          </a:p>
          <a:p>
            <a:r>
              <a:rPr lang="en-US" dirty="0"/>
              <a:t>Opening up of the economy de-regularized television giving rise to private pay channels to be aired through cable and </a:t>
            </a:r>
            <a:r>
              <a:rPr lang="en-US" dirty="0" smtClean="0"/>
              <a:t>satellite.</a:t>
            </a:r>
          </a:p>
          <a:p>
            <a:r>
              <a:rPr lang="en-US" dirty="0"/>
              <a:t>De-regulation also made it possible for Hollywood films to be released in Indian theatres</a:t>
            </a:r>
          </a:p>
        </p:txBody>
      </p:sp>
    </p:spTree>
    <p:extLst>
      <p:ext uri="{BB962C8B-B14F-4D97-AF65-F5344CB8AC3E}">
        <p14:creationId xmlns:p14="http://schemas.microsoft.com/office/powerpoint/2010/main" xmlns="" val="1169605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Industry Status</a:t>
            </a:r>
            <a:endParaRPr lang="en-US" dirty="0"/>
          </a:p>
        </p:txBody>
      </p:sp>
      <p:sp>
        <p:nvSpPr>
          <p:cNvPr id="3" name="Content Placeholder 2"/>
          <p:cNvSpPr>
            <a:spLocks noGrp="1"/>
          </p:cNvSpPr>
          <p:nvPr>
            <p:ph idx="1"/>
          </p:nvPr>
        </p:nvSpPr>
        <p:spPr/>
        <p:txBody>
          <a:bodyPr>
            <a:normAutofit fontScale="92500" lnSpcReduction="20000"/>
          </a:bodyPr>
          <a:lstStyle/>
          <a:p>
            <a:r>
              <a:rPr lang="en-US" dirty="0"/>
              <a:t>On 10th May 1998 Sushma Swaraj announced that the government has decided to accord industry status to the business of film making in India and the ‘Industrial Development Bank Act of 2000’will make it possible for film makers to acquire money from financial institutions.  Thus film making business in India was now much more organized unlike olden days when Bombay  film industry ran primarily on black money and had tie ups with dons and goons of the city of Bombay. (Ganti 2012) </a:t>
            </a:r>
          </a:p>
        </p:txBody>
      </p:sp>
    </p:spTree>
    <p:extLst>
      <p:ext uri="{BB962C8B-B14F-4D97-AF65-F5344CB8AC3E}">
        <p14:creationId xmlns:p14="http://schemas.microsoft.com/office/powerpoint/2010/main" xmlns="" val="1258690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dirty="0" smtClean="0"/>
              <a:t>Cinema and state</a:t>
            </a:r>
            <a:endParaRPr lang="en-US" dirty="0"/>
          </a:p>
        </p:txBody>
      </p:sp>
      <p:sp>
        <p:nvSpPr>
          <p:cNvPr id="3" name="Content Placeholder 2"/>
          <p:cNvSpPr>
            <a:spLocks noGrp="1"/>
          </p:cNvSpPr>
          <p:nvPr>
            <p:ph idx="1"/>
          </p:nvPr>
        </p:nvSpPr>
        <p:spPr>
          <a:xfrm>
            <a:off x="1043492" y="1752600"/>
            <a:ext cx="6777317" cy="4080029"/>
          </a:xfrm>
        </p:spPr>
        <p:txBody>
          <a:bodyPr>
            <a:normAutofit fontScale="85000" lnSpcReduction="10000"/>
          </a:bodyPr>
          <a:lstStyle/>
          <a:p>
            <a:r>
              <a:rPr lang="en-US" dirty="0"/>
              <a:t>On the other hand dramatic changes occurred with the status of our country too. From being a ‘third world country’ it was now recounted as ‘next generation </a:t>
            </a:r>
            <a:r>
              <a:rPr lang="en-US" dirty="0" smtClean="0"/>
              <a:t>economic </a:t>
            </a:r>
            <a:r>
              <a:rPr lang="en-US" dirty="0"/>
              <a:t>superpower’ (Elliott 2006). </a:t>
            </a:r>
            <a:endParaRPr lang="en-US" dirty="0" smtClean="0"/>
          </a:p>
          <a:p>
            <a:r>
              <a:rPr lang="en-US" dirty="0"/>
              <a:t>. T. Ganti In her essay “Centenary Commemorations or centenary Contestation?- Celebrating a Hundred years of Cinema in Bombay”  focuses on the  relationship between state and cinema , examining how Hindi Cinema became a site for the asserting ‘cultural identities’ especially for nationalist parties like Shiv Sena and how public celebration such as the Commemoration  becomes a part of the process (Ganti,1998). </a:t>
            </a:r>
          </a:p>
        </p:txBody>
      </p:sp>
    </p:spTree>
    <p:extLst>
      <p:ext uri="{BB962C8B-B14F-4D97-AF65-F5344CB8AC3E}">
        <p14:creationId xmlns:p14="http://schemas.microsoft.com/office/powerpoint/2010/main" xmlns="" val="4080335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 </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Industry, the discourse of reform and corporatization of Film Industry, the emergence of diaspora as a route to global, and ‘Cultural nationalism’ politics signified by the rise of Hindu nationalism and the BJP party, then impacted the strategies and business practice of different domains of film industry such as production, distribution, marketing and exhibition etc. which finally gave rise to ‘Bollywood’ Cinema (Rajadhyaksha 2003, Ganti 2012</a:t>
            </a:r>
          </a:p>
        </p:txBody>
      </p:sp>
    </p:spTree>
    <p:extLst>
      <p:ext uri="{BB962C8B-B14F-4D97-AF65-F5344CB8AC3E}">
        <p14:creationId xmlns:p14="http://schemas.microsoft.com/office/powerpoint/2010/main" xmlns="" val="4132450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20136"/>
          </a:xfrm>
        </p:spPr>
        <p:txBody>
          <a:bodyPr>
            <a:normAutofit fontScale="90000"/>
          </a:bodyPr>
          <a:lstStyle/>
          <a:p>
            <a:r>
              <a:rPr lang="en-US" dirty="0" smtClean="0"/>
              <a:t>Gentrification </a:t>
            </a:r>
            <a:endParaRPr lang="en-US" dirty="0"/>
          </a:p>
        </p:txBody>
      </p:sp>
      <p:sp>
        <p:nvSpPr>
          <p:cNvPr id="3" name="Content Placeholder 2"/>
          <p:cNvSpPr>
            <a:spLocks noGrp="1"/>
          </p:cNvSpPr>
          <p:nvPr>
            <p:ph idx="1"/>
          </p:nvPr>
        </p:nvSpPr>
        <p:spPr>
          <a:xfrm>
            <a:off x="1043492" y="1905000"/>
            <a:ext cx="6777317" cy="3927629"/>
          </a:xfrm>
        </p:spPr>
        <p:txBody>
          <a:bodyPr>
            <a:normAutofit fontScale="92500" lnSpcReduction="10000"/>
          </a:bodyPr>
          <a:lstStyle/>
          <a:p>
            <a:r>
              <a:rPr lang="en-US" dirty="0"/>
              <a:t>However T. Ganti in her 2012 book “Producing Bollywood” proposes that Bollywood cinema instead came into being with the desire of Indian cinema to “gentrify” itself i.e. a desire to renovate or convert itself in-order to cater specifically to  middle-class taste and sensibilities.” </a:t>
            </a:r>
            <a:endParaRPr lang="en-US" dirty="0" smtClean="0"/>
          </a:p>
          <a:p>
            <a:r>
              <a:rPr lang="en-US" dirty="0"/>
              <a:t>Ganti claims that the phenomenon of corporatization of Hindi film Industry has redefined it’s production culture and more importantly is an important contributor in the  discourse of ‘gentrification’ of Indian cinema. </a:t>
            </a:r>
          </a:p>
        </p:txBody>
      </p:sp>
    </p:spTree>
    <p:extLst>
      <p:ext uri="{BB962C8B-B14F-4D97-AF65-F5344CB8AC3E}">
        <p14:creationId xmlns:p14="http://schemas.microsoft.com/office/powerpoint/2010/main" xmlns="" val="3424792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Rajadhyaksha further makes one important distinction between ‘Bollywood’ cinema and the rest of the Hindi cinema in general.  Bollywood “comes with its own narrative and mode of presentation” (Rajadhyaksha 2003:28). </a:t>
            </a:r>
          </a:p>
        </p:txBody>
      </p:sp>
    </p:spTree>
    <p:extLst>
      <p:ext uri="{BB962C8B-B14F-4D97-AF65-F5344CB8AC3E}">
        <p14:creationId xmlns:p14="http://schemas.microsoft.com/office/powerpoint/2010/main" xmlns="" val="3284932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endParaRPr lang="en-US" dirty="0"/>
          </a:p>
        </p:txBody>
      </p:sp>
      <p:sp>
        <p:nvSpPr>
          <p:cNvPr id="3" name="Content Placeholder 2"/>
          <p:cNvSpPr>
            <a:spLocks noGrp="1"/>
          </p:cNvSpPr>
          <p:nvPr>
            <p:ph idx="1"/>
          </p:nvPr>
        </p:nvSpPr>
        <p:spPr>
          <a:xfrm>
            <a:off x="1043492" y="1752600"/>
            <a:ext cx="6777317" cy="4080029"/>
          </a:xfrm>
        </p:spPr>
        <p:txBody>
          <a:bodyPr>
            <a:normAutofit fontScale="85000" lnSpcReduction="10000"/>
          </a:bodyPr>
          <a:lstStyle/>
          <a:p>
            <a:r>
              <a:rPr lang="en-US" dirty="0"/>
              <a:t>With songs like Phir Bhi Dil Hai Hindustani and Yeh Mera India/ I love my India, commitment to family values  and feel good happy ending romances Bollywood carrying the tag of “our culture” became the new ‘culturally authentic cinema’ authenticated by the state  and the national culture. He recounts HAHK (1994) as the first big success of this newly coined term of 1990’s ‘Bollywood’ and according to the figures provided in his “Bollywoodization” essay “playing for nearly a year the film grossed more than $30 million in a country where….average movie makes about $3 million- barely what an art-house film makes in the U.S. (Rajadhyaksha, 2003 pg. 26). </a:t>
            </a:r>
          </a:p>
        </p:txBody>
      </p:sp>
    </p:spTree>
    <p:extLst>
      <p:ext uri="{BB962C8B-B14F-4D97-AF65-F5344CB8AC3E}">
        <p14:creationId xmlns:p14="http://schemas.microsoft.com/office/powerpoint/2010/main" xmlns="" val="4201525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official website of box-office India recounts the era of 1990-1999 as follows:</a:t>
            </a:r>
          </a:p>
        </p:txBody>
      </p:sp>
      <p:sp>
        <p:nvSpPr>
          <p:cNvPr id="3" name="Content Placeholder 2"/>
          <p:cNvSpPr>
            <a:spLocks noGrp="1"/>
          </p:cNvSpPr>
          <p:nvPr>
            <p:ph idx="1"/>
          </p:nvPr>
        </p:nvSpPr>
        <p:spPr/>
        <p:txBody>
          <a:bodyPr>
            <a:normAutofit fontScale="92500" lnSpcReduction="20000"/>
          </a:bodyPr>
          <a:lstStyle/>
          <a:p>
            <a:r>
              <a:rPr lang="en-US" dirty="0"/>
              <a:t> “This decade has been split into two parts. Section one is after Hum Aapke Hain Kaun and section two before Hum Aapke Hain Kaun. The release of Hum Aapke Hain Kaun was a defining moment in the box office history of Hindi cinema…..To put into perspective how business changed after Hum Aapke Hain Kaun is that before Hum Aapke Hain Kaun an all India share of 10 crore for a big film was regarded as blockbuster business but after Hum Aapke Hain Kaun the blockbuster business figure went to 20 crore.” </a:t>
            </a:r>
          </a:p>
        </p:txBody>
      </p:sp>
    </p:spTree>
    <p:extLst>
      <p:ext uri="{BB962C8B-B14F-4D97-AF65-F5344CB8AC3E}">
        <p14:creationId xmlns:p14="http://schemas.microsoft.com/office/powerpoint/2010/main" xmlns="" val="43544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fontScale="90000"/>
          </a:bodyPr>
          <a:lstStyle/>
          <a:p>
            <a:r>
              <a:rPr lang="en-US" dirty="0" smtClean="0"/>
              <a:t>Posters1</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447800" y="1752600"/>
            <a:ext cx="6172199" cy="3962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5596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Poster 2</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371600" y="2133600"/>
            <a:ext cx="6400800" cy="40385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75170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a:t>The term ‘Bollywood’ received its place in Oxford English dictionary in 2005 and is referred to as a noun “a name for the Indian popular film industry, based in Mumbai (Bombay)”. </a:t>
            </a:r>
          </a:p>
        </p:txBody>
      </p:sp>
    </p:spTree>
    <p:extLst>
      <p:ext uri="{BB962C8B-B14F-4D97-AF65-F5344CB8AC3E}">
        <p14:creationId xmlns:p14="http://schemas.microsoft.com/office/powerpoint/2010/main" xmlns="" val="24168121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dirty="0" smtClean="0"/>
              <a:t>Poster 3</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295400" y="1828800"/>
            <a:ext cx="6096000" cy="3733799"/>
          </a:xfrm>
        </p:spPr>
      </p:pic>
    </p:spTree>
    <p:extLst>
      <p:ext uri="{BB962C8B-B14F-4D97-AF65-F5344CB8AC3E}">
        <p14:creationId xmlns:p14="http://schemas.microsoft.com/office/powerpoint/2010/main" xmlns="" val="877505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Poster 4</a:t>
            </a:r>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371600" y="2768600"/>
            <a:ext cx="5410199" cy="3403600"/>
          </a:xfrm>
        </p:spPr>
      </p:pic>
    </p:spTree>
    <p:extLst>
      <p:ext uri="{BB962C8B-B14F-4D97-AF65-F5344CB8AC3E}">
        <p14:creationId xmlns:p14="http://schemas.microsoft.com/office/powerpoint/2010/main" xmlns="" val="4072938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fontScale="90000"/>
          </a:bodyPr>
          <a:lstStyle/>
          <a:p>
            <a:r>
              <a:rPr lang="en-US" dirty="0" smtClean="0"/>
              <a:t>Contd. </a:t>
            </a:r>
            <a:endParaRPr lang="en-US" dirty="0"/>
          </a:p>
        </p:txBody>
      </p:sp>
      <p:sp>
        <p:nvSpPr>
          <p:cNvPr id="3" name="Content Placeholder 2"/>
          <p:cNvSpPr>
            <a:spLocks noGrp="1"/>
          </p:cNvSpPr>
          <p:nvPr>
            <p:ph idx="1"/>
          </p:nvPr>
        </p:nvSpPr>
        <p:spPr>
          <a:xfrm>
            <a:off x="1043492" y="1752600"/>
            <a:ext cx="6777317" cy="4080029"/>
          </a:xfrm>
        </p:spPr>
        <p:txBody>
          <a:bodyPr>
            <a:normAutofit fontScale="85000" lnSpcReduction="10000"/>
          </a:bodyPr>
          <a:lstStyle/>
          <a:p>
            <a:r>
              <a:rPr lang="en-US" dirty="0"/>
              <a:t>M. Prasad states that the ‘term serves different purpose for different people’. (Prasad 2008) </a:t>
            </a:r>
            <a:endParaRPr lang="en-US" dirty="0" smtClean="0"/>
          </a:p>
          <a:p>
            <a:r>
              <a:rPr lang="en-US" dirty="0" smtClean="0"/>
              <a:t>“</a:t>
            </a:r>
            <a:r>
              <a:rPr lang="en-US" dirty="0"/>
              <a:t>Bollywood also, like Hollywood, refers to everything to do with Bombay film Industry”. (Prasad M, 2008:.43</a:t>
            </a:r>
            <a:r>
              <a:rPr lang="en-US" dirty="0" smtClean="0"/>
              <a:t>)</a:t>
            </a:r>
          </a:p>
          <a:p>
            <a:r>
              <a:rPr lang="en-US" dirty="0"/>
              <a:t>‘Bollywood’ refers to a ‘culture industry’ which came into existence since economic liberalization in 1990’s with “a reasonably specific narrative and a mode of representation”, (Rajadhyaksha 2003:28) and as a consequence of “synchronous developments of international capital and diasporic nationalism”. (Rajadhyaksha 2003:30). </a:t>
            </a:r>
          </a:p>
        </p:txBody>
      </p:sp>
    </p:spTree>
    <p:extLst>
      <p:ext uri="{BB962C8B-B14F-4D97-AF65-F5344CB8AC3E}">
        <p14:creationId xmlns:p14="http://schemas.microsoft.com/office/powerpoint/2010/main" xmlns="" val="1529734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dirty="0" smtClean="0"/>
              <a:t>Etymology </a:t>
            </a:r>
            <a:endParaRPr lang="en-US" dirty="0"/>
          </a:p>
        </p:txBody>
      </p:sp>
      <p:sp>
        <p:nvSpPr>
          <p:cNvPr id="3" name="Content Placeholder 2"/>
          <p:cNvSpPr>
            <a:spLocks noGrp="1"/>
          </p:cNvSpPr>
          <p:nvPr>
            <p:ph idx="1"/>
          </p:nvPr>
        </p:nvSpPr>
        <p:spPr>
          <a:xfrm>
            <a:off x="1043492" y="1905000"/>
            <a:ext cx="6777317" cy="3927629"/>
          </a:xfrm>
        </p:spPr>
        <p:txBody>
          <a:bodyPr/>
          <a:lstStyle/>
          <a:p>
            <a:r>
              <a:rPr lang="en-US" dirty="0"/>
              <a:t>Ashish Rajadhyaksha has tracked the etymology of this term ‘Bollywood’ and suggested that “the word appeared, as a joke, in the journal Screen (India) on its “Bollywood Beat” page with the “companion words Tollywood for the Calcutta film industry based in Tollygunge and even, for a while Mollywood for the Madras industry.” (Rajadhyaksha, 2003:29) </a:t>
            </a:r>
          </a:p>
        </p:txBody>
      </p:sp>
    </p:spTree>
    <p:extLst>
      <p:ext uri="{BB962C8B-B14F-4D97-AF65-F5344CB8AC3E}">
        <p14:creationId xmlns:p14="http://schemas.microsoft.com/office/powerpoint/2010/main" xmlns="" val="3337376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 </a:t>
            </a:r>
            <a:endParaRPr lang="en-US" dirty="0"/>
          </a:p>
        </p:txBody>
      </p:sp>
      <p:sp>
        <p:nvSpPr>
          <p:cNvPr id="3" name="Content Placeholder 2"/>
          <p:cNvSpPr>
            <a:spLocks noGrp="1"/>
          </p:cNvSpPr>
          <p:nvPr>
            <p:ph idx="1"/>
          </p:nvPr>
        </p:nvSpPr>
        <p:spPr/>
        <p:txBody>
          <a:bodyPr/>
          <a:lstStyle/>
          <a:p>
            <a:r>
              <a:rPr lang="en-US" dirty="0"/>
              <a:t>Madhav Prasad has also located the use of the term “Tollywood” in a telegram that Wilford E. Deming, an American working on films, received as he was about to leave India.(Prasad 2003). </a:t>
            </a:r>
          </a:p>
        </p:txBody>
      </p:sp>
    </p:spTree>
    <p:extLst>
      <p:ext uri="{BB962C8B-B14F-4D97-AF65-F5344CB8AC3E}">
        <p14:creationId xmlns:p14="http://schemas.microsoft.com/office/powerpoint/2010/main" xmlns="" val="3420577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distinctive departure</a:t>
            </a:r>
          </a:p>
        </p:txBody>
      </p:sp>
      <p:sp>
        <p:nvSpPr>
          <p:cNvPr id="3" name="Content Placeholder 2"/>
          <p:cNvSpPr>
            <a:spLocks noGrp="1"/>
          </p:cNvSpPr>
          <p:nvPr>
            <p:ph idx="1"/>
          </p:nvPr>
        </p:nvSpPr>
        <p:spPr/>
        <p:txBody>
          <a:bodyPr>
            <a:normAutofit fontScale="92500" lnSpcReduction="10000"/>
          </a:bodyPr>
          <a:lstStyle/>
          <a:p>
            <a:r>
              <a:rPr lang="en-US" dirty="0"/>
              <a:t>The decade of 1990’s is often recounted as the ‘decade of reform’ for Indian economy (Ganguly 2003). </a:t>
            </a:r>
            <a:endParaRPr lang="en-US" dirty="0" smtClean="0"/>
          </a:p>
          <a:p>
            <a:r>
              <a:rPr lang="en-US" dirty="0"/>
              <a:t>1990’s can also be termed as the ‘period of transition’ of Hindi cinema. (Prasad 2000) </a:t>
            </a:r>
            <a:endParaRPr lang="en-US" dirty="0" smtClean="0"/>
          </a:p>
          <a:p>
            <a:r>
              <a:rPr lang="en-US" dirty="0"/>
              <a:t>“In the midst of on-going ‘liberalization’ campaign, cinema is acquiring new skills and technologies, new ideological task, and facing new challenges to its established modes of representation.” (Prasad 2000:217). </a:t>
            </a:r>
          </a:p>
        </p:txBody>
      </p:sp>
    </p:spTree>
    <p:extLst>
      <p:ext uri="{BB962C8B-B14F-4D97-AF65-F5344CB8AC3E}">
        <p14:creationId xmlns:p14="http://schemas.microsoft.com/office/powerpoint/2010/main" xmlns="" val="507983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20136"/>
          </a:xfrm>
        </p:spPr>
        <p:txBody>
          <a:bodyPr>
            <a:normAutofit fontScale="90000"/>
          </a:bodyPr>
          <a:lstStyle/>
          <a:p>
            <a:r>
              <a:rPr lang="en-US" dirty="0" smtClean="0"/>
              <a:t>Contd. </a:t>
            </a:r>
            <a:endParaRPr lang="en-US" dirty="0"/>
          </a:p>
        </p:txBody>
      </p:sp>
      <p:sp>
        <p:nvSpPr>
          <p:cNvPr id="3" name="Content Placeholder 2"/>
          <p:cNvSpPr>
            <a:spLocks noGrp="1"/>
          </p:cNvSpPr>
          <p:nvPr>
            <p:ph idx="1"/>
          </p:nvPr>
        </p:nvSpPr>
        <p:spPr>
          <a:xfrm>
            <a:off x="1043492" y="1752600"/>
            <a:ext cx="6777317" cy="4080029"/>
          </a:xfrm>
        </p:spPr>
        <p:txBody>
          <a:bodyPr>
            <a:normAutofit fontScale="92500" lnSpcReduction="10000"/>
          </a:bodyPr>
          <a:lstStyle/>
          <a:p>
            <a:r>
              <a:rPr lang="en-US" dirty="0"/>
              <a:t>Bollywood came into existence as one of the many implications of the socio-economic changes resulting from neo-liberal policies adopted by the government in 1990’s (Rajadhyaksha 2003; Prasad 2003; Vasudevan 2008; Punathembkar 2013). </a:t>
            </a:r>
            <a:endParaRPr lang="en-US" dirty="0" smtClean="0"/>
          </a:p>
          <a:p>
            <a:r>
              <a:rPr lang="en-US" dirty="0"/>
              <a:t>As T. Ganti states, ‘Hindi film Industry benefited directly from certain changes in state policy; Globalization and neoliberalism; strengthened the Hindi film Industry, and making it a dominant media institution both within and outside India’ (Ganti, 2012:18).</a:t>
            </a:r>
          </a:p>
        </p:txBody>
      </p:sp>
    </p:spTree>
    <p:extLst>
      <p:ext uri="{BB962C8B-B14F-4D97-AF65-F5344CB8AC3E}">
        <p14:creationId xmlns:p14="http://schemas.microsoft.com/office/powerpoint/2010/main" xmlns="" val="1511249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 </a:t>
            </a:r>
            <a:endParaRPr lang="en-US" dirty="0"/>
          </a:p>
        </p:txBody>
      </p:sp>
      <p:sp>
        <p:nvSpPr>
          <p:cNvPr id="3" name="Content Placeholder 2"/>
          <p:cNvSpPr>
            <a:spLocks noGrp="1"/>
          </p:cNvSpPr>
          <p:nvPr>
            <p:ph idx="1"/>
          </p:nvPr>
        </p:nvSpPr>
        <p:spPr/>
        <p:txBody>
          <a:bodyPr>
            <a:normAutofit fontScale="92500"/>
          </a:bodyPr>
          <a:lstStyle/>
          <a:p>
            <a:r>
              <a:rPr lang="en-US" dirty="0"/>
              <a:t>Rajadhyaksha quotes Subhash Ghai “This is almost a three-fold increase since Pardes, for which I’d made 45 prints, and five times that of Khalnayak. Hindi films now have a significant market in the US, Canada, UK and the Middle East. It is making inroads into South Africa and Australia. And it is also popular in Japan, Hong Kong, and South East Asia and, of course, Mauritius.” (Rajadhyaksha 2008:18). </a:t>
            </a:r>
          </a:p>
        </p:txBody>
      </p:sp>
    </p:spTree>
    <p:extLst>
      <p:ext uri="{BB962C8B-B14F-4D97-AF65-F5344CB8AC3E}">
        <p14:creationId xmlns:p14="http://schemas.microsoft.com/office/powerpoint/2010/main" xmlns="" val="2030626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 </a:t>
            </a:r>
            <a:endParaRPr lang="en-US" dirty="0"/>
          </a:p>
        </p:txBody>
      </p:sp>
      <p:sp>
        <p:nvSpPr>
          <p:cNvPr id="3" name="Content Placeholder 2"/>
          <p:cNvSpPr>
            <a:spLocks noGrp="1"/>
          </p:cNvSpPr>
          <p:nvPr>
            <p:ph idx="1"/>
          </p:nvPr>
        </p:nvSpPr>
        <p:spPr/>
        <p:txBody>
          <a:bodyPr>
            <a:normAutofit fontScale="92500"/>
          </a:bodyPr>
          <a:lstStyle/>
          <a:p>
            <a:r>
              <a:rPr lang="en-US" dirty="0"/>
              <a:t>This generated a tendency to give greater importance to the foreign audience which in turn gave birth to a new breed of films termed “urban tales,” “diaspora films,” or “NRI films,” with “glossy, consumerist fantasies featuring middle-class worlds and transnational lifestyles” (Srinivas 2005: 321). Soon, the biggest producers began financing films focused to a certain extent on the Non-resident India (NRI).</a:t>
            </a:r>
          </a:p>
        </p:txBody>
      </p:sp>
    </p:spTree>
    <p:extLst>
      <p:ext uri="{BB962C8B-B14F-4D97-AF65-F5344CB8AC3E}">
        <p14:creationId xmlns:p14="http://schemas.microsoft.com/office/powerpoint/2010/main" xmlns="" val="17873625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25</TotalTime>
  <Words>1292</Words>
  <Application>Microsoft Office PowerPoint</Application>
  <PresentationFormat>On-screen Show (4:3)</PresentationFormat>
  <Paragraphs>45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Austin</vt:lpstr>
      <vt:lpstr>Episode 1 What is Bollywood?</vt:lpstr>
      <vt:lpstr>Introduction</vt:lpstr>
      <vt:lpstr>Contd. </vt:lpstr>
      <vt:lpstr>Etymology </vt:lpstr>
      <vt:lpstr>Contd. </vt:lpstr>
      <vt:lpstr>The distinctive departure</vt:lpstr>
      <vt:lpstr>Contd. </vt:lpstr>
      <vt:lpstr>Contd. </vt:lpstr>
      <vt:lpstr>Contd. </vt:lpstr>
      <vt:lpstr>LPG Model </vt:lpstr>
      <vt:lpstr>Industry Status</vt:lpstr>
      <vt:lpstr>Cinema and state</vt:lpstr>
      <vt:lpstr>Contd. </vt:lpstr>
      <vt:lpstr>Gentrification </vt:lpstr>
      <vt:lpstr>Slide 15</vt:lpstr>
      <vt:lpstr>Slide 16</vt:lpstr>
      <vt:lpstr>The official website of box-office India recounts the era of 1990-1999 as follows:</vt:lpstr>
      <vt:lpstr>Posters1</vt:lpstr>
      <vt:lpstr>Poster 2</vt:lpstr>
      <vt:lpstr>Poster 3</vt:lpstr>
      <vt:lpstr>Poster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Episode 1 What is Bollywood?</dc:title>
  <dc:creator>user</dc:creator>
  <cp:lastModifiedBy>SanjanaBhattacharjee</cp:lastModifiedBy>
  <cp:revision>5</cp:revision>
  <dcterms:created xsi:type="dcterms:W3CDTF">2006-08-16T00:00:00Z</dcterms:created>
  <dcterms:modified xsi:type="dcterms:W3CDTF">2015-12-04T15:17:01Z</dcterms:modified>
</cp:coreProperties>
</file>