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258" r:id="rId4"/>
    <p:sldId id="259" r:id="rId5"/>
    <p:sldId id="262" r:id="rId6"/>
    <p:sldId id="260" r:id="rId7"/>
    <p:sldId id="261" r:id="rId8"/>
    <p:sldId id="263" r:id="rId9"/>
    <p:sldId id="264" r:id="rId10"/>
    <p:sldId id="265" r:id="rId11"/>
    <p:sldId id="266" r:id="rId12"/>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70" d="100"/>
          <a:sy n="70" d="100"/>
        </p:scale>
        <p:origin x="508" y="4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95269" y="1122363"/>
            <a:ext cx="9001462" cy="2387600"/>
          </a:xfrm>
        </p:spPr>
        <p:txBody>
          <a:bodyPr anchor="b">
            <a:normAutofit/>
          </a:bodyPr>
          <a:lstStyle>
            <a:lvl1pPr algn="ctr">
              <a:defRPr sz="4800"/>
            </a:lvl1pPr>
          </a:lstStyle>
          <a:p>
            <a:r>
              <a:rPr lang="en-US" smtClean="0"/>
              <a:t>Click to edit Master title style</a:t>
            </a:r>
            <a:endParaRPr lang="en-US" dirty="0"/>
          </a:p>
        </p:txBody>
      </p:sp>
      <p:sp>
        <p:nvSpPr>
          <p:cNvPr id="3" name="Subtitle 2"/>
          <p:cNvSpPr>
            <a:spLocks noGrp="1"/>
          </p:cNvSpPr>
          <p:nvPr>
            <p:ph type="subTitle" idx="1"/>
          </p:nvPr>
        </p:nvSpPr>
        <p:spPr>
          <a:xfrm>
            <a:off x="1595269" y="3602038"/>
            <a:ext cx="9001462"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2/21/2021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3806" y="4289372"/>
            <a:ext cx="10367564" cy="819355"/>
          </a:xfrm>
        </p:spPr>
        <p:txBody>
          <a:bodyPr anchor="b">
            <a:normAutofit/>
          </a:bodyPr>
          <a:lstStyle>
            <a:lvl1pPr>
              <a:defRPr sz="28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913806" y="621321"/>
            <a:ext cx="10367564" cy="3379735"/>
          </a:xfrm>
          <a:noFill/>
          <a:ln w="1905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913795" y="5108728"/>
            <a:ext cx="10365998" cy="682472"/>
          </a:xfrm>
        </p:spPr>
        <p:txBody>
          <a:bodyPr>
            <a:normAutofit/>
          </a:bodyPr>
          <a:lstStyle>
            <a:lvl1pPr marL="0" indent="0" algn="ctr">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8A87A34-81AB-432B-8DAE-1953F412C126}" type="datetimeFigureOut">
              <a:rPr lang="en-US" dirty="0"/>
              <a:t>2/21/2021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913795" y="609600"/>
            <a:ext cx="10353762" cy="3424859"/>
          </a:xfrm>
        </p:spPr>
        <p:txBody>
          <a:bodyPr anchor="ctr"/>
          <a:lstStyle>
            <a:lvl1pPr>
              <a:defRPr sz="3200"/>
            </a:lvl1pPr>
          </a:lstStyle>
          <a:p>
            <a:r>
              <a:rPr lang="en-US" smtClean="0"/>
              <a:t>Click to edit Master title style</a:t>
            </a:r>
            <a:endParaRPr lang="en-US" dirty="0"/>
          </a:p>
        </p:txBody>
      </p:sp>
      <p:sp>
        <p:nvSpPr>
          <p:cNvPr id="4" name="Text Placeholder 3"/>
          <p:cNvSpPr>
            <a:spLocks noGrp="1"/>
          </p:cNvSpPr>
          <p:nvPr>
            <p:ph type="body" sz="half" idx="2"/>
          </p:nvPr>
        </p:nvSpPr>
        <p:spPr>
          <a:xfrm>
            <a:off x="913795" y="4204820"/>
            <a:ext cx="10353761" cy="1592186"/>
          </a:xfrm>
        </p:spPr>
        <p:txBody>
          <a:bodyPr anchor="ct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8A87A34-81AB-432B-8DAE-1953F412C126}" type="datetimeFigureOut">
              <a:rPr lang="en-US" dirty="0"/>
              <a:t>2/21/2021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46212" y="609600"/>
            <a:ext cx="9302752" cy="2992904"/>
          </a:xfrm>
        </p:spPr>
        <p:txBody>
          <a:bodyPr anchor="ctr"/>
          <a:lstStyle>
            <a:lvl1pPr>
              <a:defRPr sz="3200"/>
            </a:lvl1pPr>
          </a:lstStyle>
          <a:p>
            <a:r>
              <a:rPr lang="en-US" smtClean="0"/>
              <a:t>Click to edit Master title style</a:t>
            </a:r>
            <a:endParaRPr lang="en-US" dirty="0"/>
          </a:p>
        </p:txBody>
      </p:sp>
      <p:sp>
        <p:nvSpPr>
          <p:cNvPr id="12" name="Text Placeholder 3"/>
          <p:cNvSpPr>
            <a:spLocks noGrp="1"/>
          </p:cNvSpPr>
          <p:nvPr>
            <p:ph type="body" sz="half" idx="13"/>
          </p:nvPr>
        </p:nvSpPr>
        <p:spPr>
          <a:xfrm>
            <a:off x="1720644" y="3610032"/>
            <a:ext cx="8752299" cy="426812"/>
          </a:xfrm>
        </p:spPr>
        <p:txBody>
          <a:bodyPr anchor="t">
            <a:normAutofit/>
          </a:bodyPr>
          <a:lstStyle>
            <a:lvl1pPr marL="0" indent="0" algn="r">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4" name="Text Placeholder 3"/>
          <p:cNvSpPr>
            <a:spLocks noGrp="1"/>
          </p:cNvSpPr>
          <p:nvPr>
            <p:ph type="body" sz="half" idx="2"/>
          </p:nvPr>
        </p:nvSpPr>
        <p:spPr>
          <a:xfrm>
            <a:off x="913794" y="4204821"/>
            <a:ext cx="10353762" cy="1586380"/>
          </a:xfrm>
        </p:spPr>
        <p:txBody>
          <a:bodyPr anchor="ctr">
            <a:normAutofit/>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8A87A34-81AB-432B-8DAE-1953F412C126}" type="datetimeFigureOut">
              <a:rPr lang="en-US" dirty="0"/>
              <a:t>2/21/2021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
        <p:nvSpPr>
          <p:cNvPr id="11" name="TextBox 10"/>
          <p:cNvSpPr txBox="1"/>
          <p:nvPr/>
        </p:nvSpPr>
        <p:spPr>
          <a:xfrm>
            <a:off x="836612" y="735241"/>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3" name="TextBox 12"/>
          <p:cNvSpPr txBox="1"/>
          <p:nvPr/>
        </p:nvSpPr>
        <p:spPr>
          <a:xfrm>
            <a:off x="10657956" y="2972093"/>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913806" y="2126942"/>
            <a:ext cx="10355327" cy="2511835"/>
          </a:xfrm>
        </p:spPr>
        <p:txBody>
          <a:bodyPr anchor="b"/>
          <a:lstStyle>
            <a:lvl1pPr>
              <a:defRPr sz="3200"/>
            </a:lvl1pPr>
          </a:lstStyle>
          <a:p>
            <a:r>
              <a:rPr lang="en-US" smtClean="0"/>
              <a:t>Click to edit Master title style</a:t>
            </a:r>
            <a:endParaRPr lang="en-US" dirty="0"/>
          </a:p>
        </p:txBody>
      </p:sp>
      <p:sp>
        <p:nvSpPr>
          <p:cNvPr id="4" name="Text Placeholder 3"/>
          <p:cNvSpPr>
            <a:spLocks noGrp="1"/>
          </p:cNvSpPr>
          <p:nvPr>
            <p:ph type="body" sz="half" idx="2"/>
          </p:nvPr>
        </p:nvSpPr>
        <p:spPr>
          <a:xfrm>
            <a:off x="913794" y="4650556"/>
            <a:ext cx="10353763" cy="1140644"/>
          </a:xfrm>
        </p:spPr>
        <p:txBody>
          <a:bodyPr anchor="t"/>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8A87A34-81AB-432B-8DAE-1953F412C126}" type="datetimeFigureOut">
              <a:rPr lang="en-US" dirty="0"/>
              <a:t>2/21/2021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15" name="Title 1"/>
          <p:cNvSpPr>
            <a:spLocks noGrp="1"/>
          </p:cNvSpPr>
          <p:nvPr>
            <p:ph type="title"/>
          </p:nvPr>
        </p:nvSpPr>
        <p:spPr>
          <a:xfrm>
            <a:off x="913794" y="609600"/>
            <a:ext cx="10353762" cy="1325563"/>
          </a:xfrm>
        </p:spPr>
        <p:txBody>
          <a:bodyPr/>
          <a:lstStyle/>
          <a:p>
            <a:r>
              <a:rPr lang="en-US" smtClean="0"/>
              <a:t>Click to edit Master title style</a:t>
            </a:r>
            <a:endParaRPr lang="en-US" dirty="0"/>
          </a:p>
        </p:txBody>
      </p:sp>
      <p:sp>
        <p:nvSpPr>
          <p:cNvPr id="7" name="Text Placeholder 2"/>
          <p:cNvSpPr>
            <a:spLocks noGrp="1"/>
          </p:cNvSpPr>
          <p:nvPr>
            <p:ph type="body" idx="1"/>
          </p:nvPr>
        </p:nvSpPr>
        <p:spPr>
          <a:xfrm>
            <a:off x="913794" y="2088319"/>
            <a:ext cx="3298956" cy="823305"/>
          </a:xfrm>
        </p:spPr>
        <p:txBody>
          <a:bodyPr anchor="b">
            <a:noAutofit/>
          </a:bodyPr>
          <a:lstStyle>
            <a:lvl1pPr marL="0" indent="0" algn="ctr">
              <a:lnSpc>
                <a:spcPct val="100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8" name="Text Placeholder 3"/>
          <p:cNvSpPr>
            <a:spLocks noGrp="1"/>
          </p:cNvSpPr>
          <p:nvPr>
            <p:ph type="body" sz="half" idx="15"/>
          </p:nvPr>
        </p:nvSpPr>
        <p:spPr>
          <a:xfrm>
            <a:off x="913794" y="2911624"/>
            <a:ext cx="3298956" cy="2879576"/>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9" name="Text Placeholder 4"/>
          <p:cNvSpPr>
            <a:spLocks noGrp="1"/>
          </p:cNvSpPr>
          <p:nvPr>
            <p:ph type="body" sz="quarter" idx="3"/>
          </p:nvPr>
        </p:nvSpPr>
        <p:spPr>
          <a:xfrm>
            <a:off x="4444878" y="2088320"/>
            <a:ext cx="3298558" cy="823304"/>
          </a:xfrm>
        </p:spPr>
        <p:txBody>
          <a:bodyPr anchor="b">
            <a:noAutofit/>
          </a:bodyPr>
          <a:lstStyle>
            <a:lvl1pPr marL="0" indent="0" algn="ctr">
              <a:lnSpc>
                <a:spcPct val="100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0" name="Text Placeholder 3"/>
          <p:cNvSpPr>
            <a:spLocks noGrp="1"/>
          </p:cNvSpPr>
          <p:nvPr>
            <p:ph type="body" sz="half" idx="16"/>
          </p:nvPr>
        </p:nvSpPr>
        <p:spPr>
          <a:xfrm>
            <a:off x="4444878" y="2911624"/>
            <a:ext cx="3299821" cy="2879576"/>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1" name="Text Placeholder 4"/>
          <p:cNvSpPr>
            <a:spLocks noGrp="1"/>
          </p:cNvSpPr>
          <p:nvPr>
            <p:ph type="body" sz="quarter" idx="13"/>
          </p:nvPr>
        </p:nvSpPr>
        <p:spPr>
          <a:xfrm>
            <a:off x="7973298" y="2088320"/>
            <a:ext cx="3291211" cy="823304"/>
          </a:xfrm>
        </p:spPr>
        <p:txBody>
          <a:bodyPr anchor="b">
            <a:noAutofit/>
          </a:bodyPr>
          <a:lstStyle>
            <a:lvl1pPr marL="0" indent="0" algn="ctr">
              <a:lnSpc>
                <a:spcPct val="100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2" name="Text Placeholder 3"/>
          <p:cNvSpPr>
            <a:spLocks noGrp="1"/>
          </p:cNvSpPr>
          <p:nvPr>
            <p:ph type="body" sz="half" idx="17"/>
          </p:nvPr>
        </p:nvSpPr>
        <p:spPr>
          <a:xfrm>
            <a:off x="7976346" y="2911624"/>
            <a:ext cx="3291211" cy="2879576"/>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3" name="Date Placeholder 2"/>
          <p:cNvSpPr>
            <a:spLocks noGrp="1"/>
          </p:cNvSpPr>
          <p:nvPr>
            <p:ph type="dt" sz="half" idx="10"/>
          </p:nvPr>
        </p:nvSpPr>
        <p:spPr/>
        <p:txBody>
          <a:bodyPr/>
          <a:lstStyle/>
          <a:p>
            <a:fld id="{48A87A34-81AB-432B-8DAE-1953F412C126}" type="datetimeFigureOut">
              <a:rPr lang="en-US" dirty="0"/>
              <a:t>2/21/2021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30" name="Title 1"/>
          <p:cNvSpPr>
            <a:spLocks noGrp="1"/>
          </p:cNvSpPr>
          <p:nvPr>
            <p:ph type="title"/>
          </p:nvPr>
        </p:nvSpPr>
        <p:spPr>
          <a:xfrm>
            <a:off x="913795" y="609600"/>
            <a:ext cx="10353762" cy="1325563"/>
          </a:xfrm>
        </p:spPr>
        <p:txBody>
          <a:bodyPr/>
          <a:lstStyle/>
          <a:p>
            <a:r>
              <a:rPr lang="en-US" smtClean="0"/>
              <a:t>Click to edit Master title style</a:t>
            </a:r>
            <a:endParaRPr lang="en-US" dirty="0"/>
          </a:p>
        </p:txBody>
      </p:sp>
      <p:sp>
        <p:nvSpPr>
          <p:cNvPr id="19" name="Text Placeholder 2"/>
          <p:cNvSpPr>
            <a:spLocks noGrp="1"/>
          </p:cNvSpPr>
          <p:nvPr>
            <p:ph type="body" idx="1"/>
          </p:nvPr>
        </p:nvSpPr>
        <p:spPr>
          <a:xfrm>
            <a:off x="913795" y="4195899"/>
            <a:ext cx="3298955" cy="576262"/>
          </a:xfrm>
        </p:spPr>
        <p:txBody>
          <a:bodyPr anchor="b">
            <a:noAutofit/>
          </a:bodyPr>
          <a:lstStyle>
            <a:lvl1pPr marL="0" indent="0" algn="ctr">
              <a:lnSpc>
                <a:spcPct val="100000"/>
              </a:lnSpc>
              <a:buNone/>
              <a:defRPr sz="20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0" name="Picture Placeholder 2"/>
          <p:cNvSpPr>
            <a:spLocks noGrp="1" noChangeAspect="1"/>
          </p:cNvSpPr>
          <p:nvPr>
            <p:ph type="pic" idx="15"/>
          </p:nvPr>
        </p:nvSpPr>
        <p:spPr>
          <a:xfrm>
            <a:off x="1092020" y="2298987"/>
            <a:ext cx="2940050" cy="1524000"/>
          </a:xfrm>
          <a:prstGeom prst="roundRect">
            <a:avLst>
              <a:gd name="adj" fmla="val 0"/>
            </a:avLst>
          </a:prstGeom>
          <a:noFill/>
          <a:ln w="14605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1" name="Text Placeholder 3"/>
          <p:cNvSpPr>
            <a:spLocks noGrp="1"/>
          </p:cNvSpPr>
          <p:nvPr>
            <p:ph type="body" sz="half" idx="18"/>
          </p:nvPr>
        </p:nvSpPr>
        <p:spPr>
          <a:xfrm>
            <a:off x="913795" y="4772161"/>
            <a:ext cx="3298955" cy="101903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2" name="Text Placeholder 4"/>
          <p:cNvSpPr>
            <a:spLocks noGrp="1"/>
          </p:cNvSpPr>
          <p:nvPr>
            <p:ph type="body" sz="quarter" idx="3"/>
          </p:nvPr>
        </p:nvSpPr>
        <p:spPr>
          <a:xfrm>
            <a:off x="4442701" y="4195899"/>
            <a:ext cx="3298983" cy="576262"/>
          </a:xfrm>
        </p:spPr>
        <p:txBody>
          <a:bodyPr anchor="b">
            <a:noAutofit/>
          </a:bodyPr>
          <a:lstStyle>
            <a:lvl1pPr marL="0" indent="0" algn="ctr">
              <a:lnSpc>
                <a:spcPct val="100000"/>
              </a:lnSpc>
              <a:buNone/>
              <a:defRPr sz="20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3" name="Picture Placeholder 2"/>
          <p:cNvSpPr>
            <a:spLocks noGrp="1" noChangeAspect="1"/>
          </p:cNvSpPr>
          <p:nvPr>
            <p:ph type="pic" idx="21"/>
          </p:nvPr>
        </p:nvSpPr>
        <p:spPr>
          <a:xfrm>
            <a:off x="4568996" y="2298987"/>
            <a:ext cx="2930525" cy="1524000"/>
          </a:xfrm>
          <a:prstGeom prst="roundRect">
            <a:avLst>
              <a:gd name="adj" fmla="val 0"/>
            </a:avLst>
          </a:prstGeom>
          <a:noFill/>
          <a:ln w="14605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4" name="Text Placeholder 3"/>
          <p:cNvSpPr>
            <a:spLocks noGrp="1"/>
          </p:cNvSpPr>
          <p:nvPr>
            <p:ph type="body" sz="half" idx="19"/>
          </p:nvPr>
        </p:nvSpPr>
        <p:spPr>
          <a:xfrm>
            <a:off x="4441348" y="4772160"/>
            <a:ext cx="3300336" cy="101903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5" name="Text Placeholder 4"/>
          <p:cNvSpPr>
            <a:spLocks noGrp="1"/>
          </p:cNvSpPr>
          <p:nvPr>
            <p:ph type="body" sz="quarter" idx="13"/>
          </p:nvPr>
        </p:nvSpPr>
        <p:spPr>
          <a:xfrm>
            <a:off x="7973423" y="4195899"/>
            <a:ext cx="3289900" cy="576262"/>
          </a:xfrm>
        </p:spPr>
        <p:txBody>
          <a:bodyPr anchor="b">
            <a:noAutofit/>
          </a:bodyPr>
          <a:lstStyle>
            <a:lvl1pPr marL="0" indent="0" algn="ctr">
              <a:lnSpc>
                <a:spcPct val="100000"/>
              </a:lnSpc>
              <a:buNone/>
              <a:defRPr sz="20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6" name="Picture Placeholder 2"/>
          <p:cNvSpPr>
            <a:spLocks noGrp="1" noChangeAspect="1"/>
          </p:cNvSpPr>
          <p:nvPr>
            <p:ph type="pic" idx="22"/>
          </p:nvPr>
        </p:nvSpPr>
        <p:spPr>
          <a:xfrm>
            <a:off x="8152803" y="2298987"/>
            <a:ext cx="2932113" cy="1524000"/>
          </a:xfrm>
          <a:prstGeom prst="roundRect">
            <a:avLst>
              <a:gd name="adj" fmla="val 0"/>
            </a:avLst>
          </a:prstGeom>
          <a:noFill/>
          <a:ln w="14605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7" name="Text Placeholder 3"/>
          <p:cNvSpPr>
            <a:spLocks noGrp="1"/>
          </p:cNvSpPr>
          <p:nvPr>
            <p:ph type="body" sz="half" idx="20"/>
          </p:nvPr>
        </p:nvSpPr>
        <p:spPr>
          <a:xfrm>
            <a:off x="7973298" y="4772161"/>
            <a:ext cx="3294258" cy="1019037"/>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3" name="Date Placeholder 2"/>
          <p:cNvSpPr>
            <a:spLocks noGrp="1"/>
          </p:cNvSpPr>
          <p:nvPr>
            <p:ph type="dt" sz="half" idx="10"/>
          </p:nvPr>
        </p:nvSpPr>
        <p:spPr/>
        <p:txBody>
          <a:bodyPr/>
          <a:lstStyle/>
          <a:p>
            <a:fld id="{48A87A34-81AB-432B-8DAE-1953F412C126}" type="datetimeFigureOut">
              <a:rPr lang="en-US" dirty="0"/>
              <a:t>2/21/2021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2/21/2021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609599"/>
            <a:ext cx="2542657" cy="5181601"/>
          </a:xfrm>
        </p:spPr>
        <p:txBody>
          <a:bodyPr vert="eaVert"/>
          <a:lstStyle>
            <a:lvl1pPr algn="l">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913794" y="609599"/>
            <a:ext cx="7658705" cy="5181601"/>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2/21/2021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2/21/2021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229244" y="657226"/>
            <a:ext cx="9733512" cy="2852737"/>
          </a:xfrm>
        </p:spPr>
        <p:txBody>
          <a:bodyPr anchor="b">
            <a:normAutofit/>
          </a:bodyPr>
          <a:lstStyle>
            <a:lvl1pPr>
              <a:defRPr sz="3400"/>
            </a:lvl1pPr>
          </a:lstStyle>
          <a:p>
            <a:r>
              <a:rPr lang="en-US" smtClean="0"/>
              <a:t>Click to edit Master title style</a:t>
            </a:r>
            <a:endParaRPr lang="en-US" dirty="0"/>
          </a:p>
        </p:txBody>
      </p:sp>
      <p:sp>
        <p:nvSpPr>
          <p:cNvPr id="3" name="Text Placeholder 2"/>
          <p:cNvSpPr>
            <a:spLocks noGrp="1"/>
          </p:cNvSpPr>
          <p:nvPr>
            <p:ph type="body" idx="1"/>
          </p:nvPr>
        </p:nvSpPr>
        <p:spPr>
          <a:xfrm>
            <a:off x="1229244" y="3602038"/>
            <a:ext cx="9733512" cy="1500187"/>
          </a:xfrm>
        </p:spPr>
        <p:txBody>
          <a:bodyPr/>
          <a:lstStyle>
            <a:lvl1pPr marL="0" indent="0" algn="ctr">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8A87A34-81AB-432B-8DAE-1953F412C126}" type="datetimeFigureOut">
              <a:rPr lang="en-US" dirty="0"/>
              <a:t>2/21/2021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913795" y="609600"/>
            <a:ext cx="10353761" cy="1326321"/>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913795" y="2088319"/>
            <a:ext cx="5106004" cy="3702881"/>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173403" y="2088319"/>
            <a:ext cx="5094154" cy="3702881"/>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48A87A34-81AB-432B-8DAE-1953F412C126}" type="datetimeFigureOut">
              <a:rPr lang="en-US" dirty="0"/>
              <a:t>2/21/2021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913795" y="609600"/>
            <a:ext cx="10353761" cy="1325563"/>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1141804" y="2088320"/>
            <a:ext cx="4879199" cy="823912"/>
          </a:xfrm>
        </p:spPr>
        <p:txBody>
          <a:bodyPr anchor="b"/>
          <a:lstStyle>
            <a:lvl1pPr marL="0" indent="0">
              <a:lnSpc>
                <a:spcPct val="100000"/>
              </a:lnSpc>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913795" y="2912232"/>
            <a:ext cx="5107208" cy="287896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402003" y="2088320"/>
            <a:ext cx="4865554" cy="823912"/>
          </a:xfrm>
        </p:spPr>
        <p:txBody>
          <a:bodyPr anchor="b"/>
          <a:lstStyle>
            <a:lvl1pPr marL="0" indent="0">
              <a:lnSpc>
                <a:spcPct val="100000"/>
              </a:lnSpc>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912232"/>
            <a:ext cx="5095357" cy="287896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48A87A34-81AB-432B-8DAE-1953F412C126}" type="datetimeFigureOut">
              <a:rPr lang="en-US" dirty="0"/>
              <a:t>2/21/2021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48A87A34-81AB-432B-8DAE-1953F412C126}" type="datetimeFigureOut">
              <a:rPr lang="en-US" dirty="0"/>
              <a:t>2/21/2021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8A87A34-81AB-432B-8DAE-1953F412C126}" type="datetimeFigureOut">
              <a:rPr lang="en-US" dirty="0"/>
              <a:t>2/21/2021</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7228" y="609600"/>
            <a:ext cx="3932237" cy="2362200"/>
          </a:xfrm>
        </p:spPr>
        <p:txBody>
          <a:bodyPr anchor="b">
            <a:normAutofit/>
          </a:bodyPr>
          <a:lstStyle>
            <a:lvl1pPr>
              <a:defRPr sz="2800"/>
            </a:lvl1pPr>
          </a:lstStyle>
          <a:p>
            <a:r>
              <a:rPr lang="en-US" smtClean="0"/>
              <a:t>Click to edit Master title style</a:t>
            </a:r>
            <a:endParaRPr lang="en-US" dirty="0"/>
          </a:p>
        </p:txBody>
      </p:sp>
      <p:sp>
        <p:nvSpPr>
          <p:cNvPr id="3" name="Content Placeholder 2"/>
          <p:cNvSpPr>
            <a:spLocks noGrp="1"/>
          </p:cNvSpPr>
          <p:nvPr>
            <p:ph idx="1"/>
          </p:nvPr>
        </p:nvSpPr>
        <p:spPr>
          <a:xfrm>
            <a:off x="5078064" y="609600"/>
            <a:ext cx="6189492" cy="5181600"/>
          </a:xfrm>
        </p:spPr>
        <p:txBody>
          <a:bodyPr anchor="ct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917228" y="2971800"/>
            <a:ext cx="3932237" cy="2819399"/>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8A87A34-81AB-432B-8DAE-1953F412C126}" type="datetimeFigureOut">
              <a:rPr lang="en-US" dirty="0"/>
              <a:t>2/21/2021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7227" y="609600"/>
            <a:ext cx="5929773" cy="2362200"/>
          </a:xfrm>
        </p:spPr>
        <p:txBody>
          <a:bodyPr anchor="b">
            <a:normAutofit/>
          </a:bodyPr>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7424804" y="758881"/>
            <a:ext cx="3255356" cy="4883038"/>
          </a:xfrm>
          <a:noFill/>
          <a:ln w="1905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913794" y="2971800"/>
            <a:ext cx="5934950" cy="2819400"/>
          </a:xfrm>
        </p:spPr>
        <p:txBody>
          <a:bodyPr>
            <a:normAutofit/>
          </a:bodyPr>
          <a:lstStyle>
            <a:lvl1pPr marL="0" indent="0" algn="ctr">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8A87A34-81AB-432B-8DAE-1953F412C126}" type="datetimeFigureOut">
              <a:rPr lang="en-US" dirty="0"/>
              <a:t>2/21/2021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913795" y="609600"/>
            <a:ext cx="10353761" cy="1326321"/>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913795" y="2096064"/>
            <a:ext cx="10353762" cy="3695136"/>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678736" y="5883275"/>
            <a:ext cx="2743200" cy="365125"/>
          </a:xfrm>
          <a:prstGeom prst="rect">
            <a:avLst/>
          </a:prstGeom>
        </p:spPr>
        <p:txBody>
          <a:bodyPr vert="horz" lIns="91440" tIns="45720" rIns="91440" bIns="45720" rtlCol="0" anchor="ctr"/>
          <a:lstStyle>
            <a:lvl1pPr algn="r">
              <a:defRPr sz="1000">
                <a:solidFill>
                  <a:schemeClr val="tx1">
                    <a:tint val="75000"/>
                  </a:schemeClr>
                </a:solidFill>
              </a:defRPr>
            </a:lvl1pPr>
          </a:lstStyle>
          <a:p>
            <a:fld id="{48A87A34-81AB-432B-8DAE-1953F412C126}" type="datetimeFigureOut">
              <a:rPr lang="en-US" dirty="0"/>
              <a:pPr/>
              <a:t>2/21/2021</a:t>
            </a:fld>
            <a:endParaRPr lang="en-US" dirty="0"/>
          </a:p>
        </p:txBody>
      </p:sp>
      <p:sp>
        <p:nvSpPr>
          <p:cNvPr id="5" name="Footer Placeholder 4"/>
          <p:cNvSpPr>
            <a:spLocks noGrp="1"/>
          </p:cNvSpPr>
          <p:nvPr>
            <p:ph type="ftr" sz="quarter" idx="3"/>
          </p:nvPr>
        </p:nvSpPr>
        <p:spPr>
          <a:xfrm>
            <a:off x="913794" y="5883275"/>
            <a:ext cx="6672865" cy="365125"/>
          </a:xfrm>
          <a:prstGeom prst="rect">
            <a:avLst/>
          </a:prstGeom>
        </p:spPr>
        <p:txBody>
          <a:bodyPr vert="horz" lIns="91440" tIns="45720" rIns="91440" bIns="45720" rtlCol="0" anchor="ctr"/>
          <a:lstStyle>
            <a:lvl1pPr algn="l">
              <a:defRPr sz="10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10514011" y="5883275"/>
            <a:ext cx="753545" cy="365125"/>
          </a:xfrm>
          <a:prstGeom prst="rect">
            <a:avLst/>
          </a:prstGeom>
        </p:spPr>
        <p:txBody>
          <a:bodyPr vert="horz" lIns="91440" tIns="45720" rIns="91440" bIns="45720" rtlCol="0" anchor="ctr"/>
          <a:lstStyle>
            <a:lvl1pPr algn="r">
              <a:defRPr sz="1000">
                <a:solidFill>
                  <a:schemeClr val="tx1">
                    <a:tint val="75000"/>
                  </a:schemeClr>
                </a:solidFill>
              </a:defRPr>
            </a:lvl1pPr>
          </a:lstStyle>
          <a:p>
            <a:fld id="{6D22F896-40B5-4ADD-8801-0D06FADFA095}" type="slidenum">
              <a:rPr lang="en-US" dirty="0"/>
              <a:pPr/>
              <a:t>‹#›</a:t>
            </a:fld>
            <a:endParaRPr lang="en-US" dirty="0"/>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60" r:id="rId10"/>
    <p:sldLayoutId id="2147483661" r:id="rId11"/>
    <p:sldLayoutId id="2147483666" r:id="rId12"/>
    <p:sldLayoutId id="2147483663" r:id="rId13"/>
    <p:sldLayoutId id="2147483667" r:id="rId14"/>
    <p:sldLayoutId id="2147483668" r:id="rId15"/>
    <p:sldLayoutId id="2147483658" r:id="rId16"/>
    <p:sldLayoutId id="2147483659" r:id="rId17"/>
  </p:sldLayoutIdLst>
  <p:txStyles>
    <p:titleStyle>
      <a:lvl1pPr algn="ctr" defTabSz="914400" rtl="0" eaLnBrk="1" latinLnBrk="0" hangingPunct="1">
        <a:lnSpc>
          <a:spcPct val="90000"/>
        </a:lnSpc>
        <a:spcBef>
          <a:spcPct val="0"/>
        </a:spcBef>
        <a:buNone/>
        <a:defRPr sz="3400" b="1" i="0" kern="1200" cap="all">
          <a:solidFill>
            <a:schemeClr val="tx1"/>
          </a:solidFill>
          <a:effectLst>
            <a:outerShdw blurRad="50800" dist="63500" dir="2700000" algn="tl" rotWithShape="0">
              <a:srgbClr val="000000">
                <a:alpha val="48000"/>
              </a:srgbClr>
            </a:outerShdw>
          </a:effectLst>
          <a:latin typeface="+mj-lt"/>
          <a:ea typeface="+mj-ea"/>
          <a:cs typeface="+mj-cs"/>
        </a:defRPr>
      </a:lvl1pPr>
    </p:titleStyle>
    <p:bodyStyle>
      <a:lvl1pPr marL="228600" indent="-228600" algn="l" defTabSz="914400" rtl="0" eaLnBrk="1" latinLnBrk="0" hangingPunct="1">
        <a:lnSpc>
          <a:spcPct val="120000"/>
        </a:lnSpc>
        <a:spcBef>
          <a:spcPts val="1000"/>
        </a:spcBef>
        <a:buFont typeface="Arial" panose="020B0604020202020204" pitchFamily="34" charset="0"/>
        <a:buChar char="•"/>
        <a:defRPr sz="2000" kern="1200">
          <a:solidFill>
            <a:schemeClr val="tx1"/>
          </a:solidFill>
          <a:effectLst>
            <a:outerShdw blurRad="50800" dist="38100" dir="2700000" algn="tl" rotWithShape="0">
              <a:srgbClr val="000000">
                <a:alpha val="48000"/>
              </a:srgbClr>
            </a:outerShdw>
          </a:effectLst>
          <a:latin typeface="+mn-lt"/>
          <a:ea typeface="+mn-ea"/>
          <a:cs typeface="+mn-cs"/>
        </a:defRPr>
      </a:lvl1pPr>
      <a:lvl2pPr marL="685800" indent="-228600" algn="l" defTabSz="914400" rtl="0" eaLnBrk="1" latinLnBrk="0" hangingPunct="1">
        <a:lnSpc>
          <a:spcPct val="120000"/>
        </a:lnSpc>
        <a:spcBef>
          <a:spcPts val="500"/>
        </a:spcBef>
        <a:buFont typeface="Arial" panose="020B0604020202020204" pitchFamily="34" charset="0"/>
        <a:buChar char="•"/>
        <a:defRPr sz="1800" kern="1200">
          <a:solidFill>
            <a:schemeClr val="tx1"/>
          </a:solidFill>
          <a:effectLst>
            <a:outerShdw blurRad="50800" dist="38100" dir="2700000" algn="tl" rotWithShape="0">
              <a:srgbClr val="000000">
                <a:alpha val="48000"/>
              </a:srgbClr>
            </a:outerShdw>
          </a:effectLst>
          <a:latin typeface="+mn-lt"/>
          <a:ea typeface="+mn-ea"/>
          <a:cs typeface="+mn-cs"/>
        </a:defRPr>
      </a:lvl2pPr>
      <a:lvl3pPr marL="1143000" indent="-228600" algn="l" defTabSz="914400" rtl="0" eaLnBrk="1" latinLnBrk="0" hangingPunct="1">
        <a:lnSpc>
          <a:spcPct val="120000"/>
        </a:lnSpc>
        <a:spcBef>
          <a:spcPts val="500"/>
        </a:spcBef>
        <a:buFont typeface="Arial" panose="020B0604020202020204" pitchFamily="34" charset="0"/>
        <a:buChar char="•"/>
        <a:defRPr sz="1600" kern="1200">
          <a:solidFill>
            <a:schemeClr val="tx1"/>
          </a:solidFill>
          <a:effectLst>
            <a:outerShdw blurRad="50800" dist="38100" dir="2700000" algn="tl" rotWithShape="0">
              <a:srgbClr val="000000">
                <a:alpha val="48000"/>
              </a:srgbClr>
            </a:outerShdw>
          </a:effectLst>
          <a:latin typeface="+mn-lt"/>
          <a:ea typeface="+mn-ea"/>
          <a:cs typeface="+mn-cs"/>
        </a:defRPr>
      </a:lvl3pPr>
      <a:lvl4pPr marL="1600200" indent="-228600" algn="l" defTabSz="914400" rtl="0" eaLnBrk="1" latinLnBrk="0" hangingPunct="1">
        <a:lnSpc>
          <a:spcPct val="120000"/>
        </a:lnSpc>
        <a:spcBef>
          <a:spcPts val="500"/>
        </a:spcBef>
        <a:buFont typeface="Arial" panose="020B0604020202020204" pitchFamily="34" charset="0"/>
        <a:buChar char="•"/>
        <a:defRPr sz="1400" kern="1200">
          <a:solidFill>
            <a:schemeClr val="tx1"/>
          </a:solidFill>
          <a:effectLst>
            <a:outerShdw blurRad="50800" dist="38100" dir="2700000" algn="tl" rotWithShape="0">
              <a:srgbClr val="000000">
                <a:alpha val="48000"/>
              </a:srgbClr>
            </a:outerShdw>
          </a:effectLst>
          <a:latin typeface="+mn-lt"/>
          <a:ea typeface="+mn-ea"/>
          <a:cs typeface="+mn-cs"/>
        </a:defRPr>
      </a:lvl4pPr>
      <a:lvl5pPr marL="2057400" indent="-228600" algn="l" defTabSz="914400" rtl="0" eaLnBrk="1" latinLnBrk="0" hangingPunct="1">
        <a:lnSpc>
          <a:spcPct val="120000"/>
        </a:lnSpc>
        <a:spcBef>
          <a:spcPts val="500"/>
        </a:spcBef>
        <a:buFont typeface="Arial" panose="020B0604020202020204" pitchFamily="34" charset="0"/>
        <a:buChar char="•"/>
        <a:defRPr sz="1200" kern="1200">
          <a:solidFill>
            <a:schemeClr val="tx1"/>
          </a:solidFill>
          <a:effectLst>
            <a:outerShdw blurRad="50800" dist="38100" dir="2700000" algn="tl" rotWithShape="0">
              <a:srgbClr val="000000">
                <a:alpha val="48000"/>
              </a:srgbClr>
            </a:outerShdw>
          </a:effectLst>
          <a:latin typeface="+mn-lt"/>
          <a:ea typeface="+mn-ea"/>
          <a:cs typeface="+mn-cs"/>
        </a:defRPr>
      </a:lvl5pPr>
      <a:lvl6pPr marL="2514600" indent="-228600" algn="l" defTabSz="914400" rtl="0" eaLnBrk="1" latinLnBrk="0" hangingPunct="1">
        <a:lnSpc>
          <a:spcPct val="120000"/>
        </a:lnSpc>
        <a:spcBef>
          <a:spcPts val="500"/>
        </a:spcBef>
        <a:buFont typeface="Arial" panose="020B0604020202020204" pitchFamily="34" charset="0"/>
        <a:buChar char="•"/>
        <a:defRPr sz="1200" kern="1200">
          <a:solidFill>
            <a:schemeClr val="tx1"/>
          </a:solidFill>
          <a:effectLst>
            <a:outerShdw blurRad="50800" dist="38100" dir="2700000" algn="tl" rotWithShape="0">
              <a:srgbClr val="000000">
                <a:alpha val="48000"/>
              </a:srgbClr>
            </a:outerShdw>
          </a:effectLst>
          <a:latin typeface="+mn-lt"/>
          <a:ea typeface="+mn-ea"/>
          <a:cs typeface="+mn-cs"/>
        </a:defRPr>
      </a:lvl6pPr>
      <a:lvl7pPr marL="2971800" indent="-228600" algn="l" defTabSz="914400" rtl="0" eaLnBrk="1" latinLnBrk="0" hangingPunct="1">
        <a:lnSpc>
          <a:spcPct val="120000"/>
        </a:lnSpc>
        <a:spcBef>
          <a:spcPts val="500"/>
        </a:spcBef>
        <a:buFont typeface="Arial" panose="020B0604020202020204" pitchFamily="34" charset="0"/>
        <a:buChar char="•"/>
        <a:defRPr sz="1200" kern="1200">
          <a:solidFill>
            <a:schemeClr val="tx1"/>
          </a:solidFill>
          <a:effectLst>
            <a:outerShdw blurRad="50800" dist="38100" dir="2700000" algn="tl" rotWithShape="0">
              <a:srgbClr val="000000">
                <a:alpha val="48000"/>
              </a:srgbClr>
            </a:outerShdw>
          </a:effectLst>
          <a:latin typeface="+mn-lt"/>
          <a:ea typeface="+mn-ea"/>
          <a:cs typeface="+mn-cs"/>
        </a:defRPr>
      </a:lvl7pPr>
      <a:lvl8pPr marL="3429000" indent="-228600" algn="l" defTabSz="914400" rtl="0" eaLnBrk="1" latinLnBrk="0" hangingPunct="1">
        <a:lnSpc>
          <a:spcPct val="120000"/>
        </a:lnSpc>
        <a:spcBef>
          <a:spcPts val="500"/>
        </a:spcBef>
        <a:buFont typeface="Arial" panose="020B0604020202020204" pitchFamily="34" charset="0"/>
        <a:buChar char="•"/>
        <a:defRPr sz="1200" kern="1200">
          <a:solidFill>
            <a:schemeClr val="tx1"/>
          </a:solidFill>
          <a:effectLst>
            <a:outerShdw blurRad="50800" dist="38100" dir="2700000" algn="tl" rotWithShape="0">
              <a:srgbClr val="000000">
                <a:alpha val="48000"/>
              </a:srgbClr>
            </a:outerShdw>
          </a:effectLst>
          <a:latin typeface="+mn-lt"/>
          <a:ea typeface="+mn-ea"/>
          <a:cs typeface="+mn-cs"/>
        </a:defRPr>
      </a:lvl8pPr>
      <a:lvl9pPr marL="3886200" indent="-228600" algn="l" defTabSz="914400" rtl="0" eaLnBrk="1" latinLnBrk="0" hangingPunct="1">
        <a:lnSpc>
          <a:spcPct val="120000"/>
        </a:lnSpc>
        <a:spcBef>
          <a:spcPts val="500"/>
        </a:spcBef>
        <a:buFont typeface="Arial" panose="020B0604020202020204" pitchFamily="34" charset="0"/>
        <a:buChar char="•"/>
        <a:defRPr sz="1200" kern="1200">
          <a:solidFill>
            <a:schemeClr val="tx1"/>
          </a:solidFill>
          <a:effectLst>
            <a:outerShdw blurRad="50800" dist="38100" dir="2700000" algn="tl" rotWithShape="0">
              <a:srgbClr val="000000">
                <a:alpha val="48000"/>
              </a:srgbClr>
            </a:outerShdw>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414199" y="2000550"/>
            <a:ext cx="9676295" cy="2387600"/>
          </a:xfrm>
        </p:spPr>
        <p:txBody>
          <a:bodyPr/>
          <a:lstStyle/>
          <a:p>
            <a:r>
              <a:rPr lang="en-US" dirty="0" smtClean="0"/>
              <a:t>MACRO ECONOMIC POLICY- FISCAL POLICY</a:t>
            </a:r>
            <a:endParaRPr lang="en-US" dirty="0"/>
          </a:p>
        </p:txBody>
      </p:sp>
    </p:spTree>
    <p:extLst>
      <p:ext uri="{BB962C8B-B14F-4D97-AF65-F5344CB8AC3E}">
        <p14:creationId xmlns:p14="http://schemas.microsoft.com/office/powerpoint/2010/main" val="14784715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5"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anim calcmode="lin" valueType="num">
                                      <p:cBhvr>
                                        <p:cTn id="8" dur="2000" fill="hold"/>
                                        <p:tgtEl>
                                          <p:spTgt spid="2"/>
                                        </p:tgtEl>
                                        <p:attrNameLst>
                                          <p:attrName>ppt_w</p:attrName>
                                        </p:attrNameLst>
                                      </p:cBhvr>
                                      <p:tavLst>
                                        <p:tav tm="0" fmla="#ppt_w*sin(2.5*pi*$)">
                                          <p:val>
                                            <p:fltVal val="0"/>
                                          </p:val>
                                        </p:tav>
                                        <p:tav tm="100000">
                                          <p:val>
                                            <p:fltVal val="1"/>
                                          </p:val>
                                        </p:tav>
                                      </p:tavLst>
                                    </p:anim>
                                    <p:anim calcmode="lin" valueType="num">
                                      <p:cBhvr>
                                        <p:cTn id="9" dur="2000" fill="hold"/>
                                        <p:tgtEl>
                                          <p:spTgt spid="2"/>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12192000" cy="1326321"/>
          </a:xfrm>
        </p:spPr>
        <p:txBody>
          <a:bodyPr>
            <a:normAutofit fontScale="90000"/>
          </a:bodyPr>
          <a:lstStyle/>
          <a:p>
            <a:r>
              <a:rPr lang="en-US" dirty="0" smtClean="0"/>
              <a:t>STRIKING BALANCE BEWEEN INFLATION AND GROWTH THROUGH MONETARY AND FISCAL POLICIES.</a:t>
            </a:r>
            <a:endParaRPr lang="en-US" dirty="0"/>
          </a:p>
        </p:txBody>
      </p:sp>
      <p:sp>
        <p:nvSpPr>
          <p:cNvPr id="3" name="Content Placeholder 2"/>
          <p:cNvSpPr>
            <a:spLocks noGrp="1"/>
          </p:cNvSpPr>
          <p:nvPr>
            <p:ph idx="1"/>
          </p:nvPr>
        </p:nvSpPr>
        <p:spPr>
          <a:xfrm>
            <a:off x="0" y="1109236"/>
            <a:ext cx="12191999" cy="5748764"/>
          </a:xfrm>
        </p:spPr>
        <p:txBody>
          <a:bodyPr>
            <a:normAutofit/>
          </a:bodyPr>
          <a:lstStyle/>
          <a:p>
            <a:r>
              <a:rPr lang="en-US" sz="2800" dirty="0" smtClean="0"/>
              <a:t>In the initial decades of planning the RBI enabled the government to cover the fiscal deficit through </a:t>
            </a:r>
            <a:r>
              <a:rPr lang="en-US" sz="2800" dirty="0" err="1" smtClean="0"/>
              <a:t>adhoc</a:t>
            </a:r>
            <a:r>
              <a:rPr lang="en-US" sz="2800" dirty="0" smtClean="0"/>
              <a:t> treasury bills. The accommodative monetary policy. </a:t>
            </a:r>
          </a:p>
          <a:p>
            <a:r>
              <a:rPr lang="en-US" sz="2800" dirty="0" smtClean="0"/>
              <a:t>This process called automatic monetization led to inflationary spiral.</a:t>
            </a:r>
          </a:p>
          <a:p>
            <a:r>
              <a:rPr lang="en-US" sz="2800" dirty="0" smtClean="0"/>
              <a:t>The year 1991 was turning point in economic history.</a:t>
            </a:r>
          </a:p>
          <a:p>
            <a:r>
              <a:rPr lang="en-US" sz="2800" dirty="0"/>
              <a:t> </a:t>
            </a:r>
            <a:r>
              <a:rPr lang="en-US" sz="2800" dirty="0" smtClean="0"/>
              <a:t>The Banking sector reforms initiated in 1991 and 1998 resulted in significant </a:t>
            </a:r>
            <a:r>
              <a:rPr lang="en-US" sz="2800" dirty="0" err="1" smtClean="0"/>
              <a:t>improvments</a:t>
            </a:r>
            <a:r>
              <a:rPr lang="en-US" sz="2800" dirty="0" smtClean="0"/>
              <a:t> in banking sector.</a:t>
            </a:r>
          </a:p>
        </p:txBody>
      </p:sp>
    </p:spTree>
    <p:extLst>
      <p:ext uri="{BB962C8B-B14F-4D97-AF65-F5344CB8AC3E}">
        <p14:creationId xmlns:p14="http://schemas.microsoft.com/office/powerpoint/2010/main" val="14745254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 calcmode="lin" valueType="num">
                                      <p:cBhvr additive="base">
                                        <p:cTn id="14"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5"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3">
                                            <p:txEl>
                                              <p:pRg st="1" end="1"/>
                                            </p:txEl>
                                          </p:spTgt>
                                        </p:tgtEl>
                                        <p:attrNameLst>
                                          <p:attrName>style.visibility</p:attrName>
                                        </p:attrNameLst>
                                      </p:cBhvr>
                                      <p:to>
                                        <p:strVal val="visible"/>
                                      </p:to>
                                    </p:set>
                                    <p:animEffect transition="in" filter="fade">
                                      <p:cBhvr>
                                        <p:cTn id="20" dur="500"/>
                                        <p:tgtEl>
                                          <p:spTgt spid="3">
                                            <p:txEl>
                                              <p:pRg st="1" end="1"/>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2" end="2"/>
                                            </p:txEl>
                                          </p:spTgt>
                                        </p:tgtEl>
                                        <p:attrNameLst>
                                          <p:attrName>style.visibility</p:attrName>
                                        </p:attrNameLst>
                                      </p:cBhvr>
                                      <p:to>
                                        <p:strVal val="visible"/>
                                      </p:to>
                                    </p:set>
                                    <p:anim calcmode="lin" valueType="num">
                                      <p:cBhvr additive="base">
                                        <p:cTn id="25"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nodeType="clickEffect">
                                  <p:stCondLst>
                                    <p:cond delay="0"/>
                                  </p:stCondLst>
                                  <p:childTnLst>
                                    <p:set>
                                      <p:cBhvr>
                                        <p:cTn id="30" dur="1" fill="hold">
                                          <p:stCondLst>
                                            <p:cond delay="0"/>
                                          </p:stCondLst>
                                        </p:cTn>
                                        <p:tgtEl>
                                          <p:spTgt spid="3">
                                            <p:txEl>
                                              <p:pRg st="3" end="3"/>
                                            </p:txEl>
                                          </p:spTgt>
                                        </p:tgtEl>
                                        <p:attrNameLst>
                                          <p:attrName>style.visibility</p:attrName>
                                        </p:attrNameLst>
                                      </p:cBhvr>
                                      <p:to>
                                        <p:strVal val="visible"/>
                                      </p:to>
                                    </p:set>
                                    <p:animEffect transition="in" filter="fade">
                                      <p:cBhvr>
                                        <p:cTn id="31"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12191999" cy="6858000"/>
          </a:xfrm>
        </p:spPr>
        <p:txBody>
          <a:bodyPr/>
          <a:lstStyle/>
          <a:p>
            <a:r>
              <a:rPr lang="en-US" dirty="0"/>
              <a:t>Some of the notable reforms introduced are:</a:t>
            </a:r>
          </a:p>
          <a:p>
            <a:pPr>
              <a:buFont typeface="Wingdings" panose="05000000000000000000" pitchFamily="2" charset="2"/>
              <a:buChar char="Ø"/>
            </a:pPr>
            <a:r>
              <a:rPr lang="en-US" dirty="0"/>
              <a:t> </a:t>
            </a:r>
            <a:r>
              <a:rPr lang="en-US" dirty="0" err="1"/>
              <a:t>Monetisation</a:t>
            </a:r>
            <a:r>
              <a:rPr lang="en-US" dirty="0"/>
              <a:t> of the government’s deficit trough </a:t>
            </a:r>
            <a:r>
              <a:rPr lang="en-US" dirty="0" err="1"/>
              <a:t>adhoc</a:t>
            </a:r>
            <a:r>
              <a:rPr lang="en-US" dirty="0"/>
              <a:t> treasury bills were withdrawn.</a:t>
            </a:r>
          </a:p>
          <a:p>
            <a:pPr>
              <a:buFont typeface="Wingdings" panose="05000000000000000000" pitchFamily="2" charset="2"/>
              <a:buChar char="Ø"/>
            </a:pPr>
            <a:r>
              <a:rPr lang="en-US" dirty="0"/>
              <a:t>The Fiscal Responsibility and Budget Management Act 2003 necessitated fiscal discipline in the part of the government.</a:t>
            </a:r>
          </a:p>
          <a:p>
            <a:pPr>
              <a:buFont typeface="Wingdings" panose="05000000000000000000" pitchFamily="2" charset="2"/>
              <a:buChar char="Ø"/>
            </a:pPr>
            <a:r>
              <a:rPr lang="en-US" dirty="0"/>
              <a:t>Greater autonomy to the central bank and better supervision and regulation by the RBI.</a:t>
            </a:r>
          </a:p>
          <a:p>
            <a:pPr>
              <a:buFont typeface="Wingdings" panose="05000000000000000000" pitchFamily="2" charset="2"/>
              <a:buChar char="Ø"/>
            </a:pPr>
            <a:r>
              <a:rPr lang="en-US" dirty="0"/>
              <a:t> With liberalization, more capital started flowing. To prevent inflation the Market stabilization Scheme was introduced by the RBI in 2004. Central Bank intervenes in the market when inflow of foreign capital increases</a:t>
            </a:r>
            <a:r>
              <a:rPr lang="en-US" dirty="0" smtClean="0"/>
              <a:t>. To control the appreciation of rupee, which will affect exports, the central banks buys dollars from the market by exchanging Indian rupee To prevent inflation the RBI absorbs this excess money supply by selling govt. bonds.</a:t>
            </a:r>
          </a:p>
          <a:p>
            <a:pPr>
              <a:buFont typeface="Wingdings" panose="05000000000000000000" pitchFamily="2" charset="2"/>
              <a:buChar char="Ø"/>
            </a:pPr>
            <a:r>
              <a:rPr lang="en-US" dirty="0"/>
              <a:t> </a:t>
            </a:r>
            <a:r>
              <a:rPr lang="en-US" dirty="0" smtClean="0"/>
              <a:t>The financial crisis in 2008 made it obligatory for governments and central banks to follow a liberal policy.</a:t>
            </a:r>
          </a:p>
          <a:p>
            <a:pPr marL="0" indent="0">
              <a:buNone/>
            </a:pPr>
            <a:r>
              <a:rPr lang="en-US" dirty="0" smtClean="0"/>
              <a:t>                Both the government and central bank need to have cooperation and coordination to achieve a higher growth rate without the inflationary spiral. While the autonomy of the and independence of the central bank needs to be respected by the government, the compulsions of the government </a:t>
            </a:r>
            <a:r>
              <a:rPr lang="en-US" dirty="0" err="1" smtClean="0"/>
              <a:t>nedd</a:t>
            </a:r>
            <a:r>
              <a:rPr lang="en-US" dirty="0" smtClean="0"/>
              <a:t> to be recognized by the central bank.</a:t>
            </a:r>
            <a:endParaRPr lang="en-US" dirty="0"/>
          </a:p>
        </p:txBody>
      </p:sp>
    </p:spTree>
    <p:extLst>
      <p:ext uri="{BB962C8B-B14F-4D97-AF65-F5344CB8AC3E}">
        <p14:creationId xmlns:p14="http://schemas.microsoft.com/office/powerpoint/2010/main" val="24917178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arn(inVertic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6" presetClass="entr" presetSubtype="16"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circle(in)">
                                      <p:cBhvr>
                                        <p:cTn id="17" dur="20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42" presetClass="entr" presetSubtype="0"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1000"/>
                                        <p:tgtEl>
                                          <p:spTgt spid="3">
                                            <p:txEl>
                                              <p:pRg st="3" end="3"/>
                                            </p:txEl>
                                          </p:spTgt>
                                        </p:tgtEl>
                                      </p:cBhvr>
                                    </p:animEffect>
                                    <p:anim calcmode="lin" valueType="num">
                                      <p:cBhvr>
                                        <p:cTn id="23"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4"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16" presetClass="entr" presetSubtype="21" fill="hold" nodeType="clickEffect">
                                  <p:stCondLst>
                                    <p:cond delay="0"/>
                                  </p:stCondLst>
                                  <p:childTnLst>
                                    <p:set>
                                      <p:cBhvr>
                                        <p:cTn id="28" dur="1" fill="hold">
                                          <p:stCondLst>
                                            <p:cond delay="0"/>
                                          </p:stCondLst>
                                        </p:cTn>
                                        <p:tgtEl>
                                          <p:spTgt spid="3">
                                            <p:txEl>
                                              <p:pRg st="4" end="4"/>
                                            </p:txEl>
                                          </p:spTgt>
                                        </p:tgtEl>
                                        <p:attrNameLst>
                                          <p:attrName>style.visibility</p:attrName>
                                        </p:attrNameLst>
                                      </p:cBhvr>
                                      <p:to>
                                        <p:strVal val="visible"/>
                                      </p:to>
                                    </p:set>
                                    <p:animEffect transition="in" filter="barn(inVertical)">
                                      <p:cBhvr>
                                        <p:cTn id="29" dur="500"/>
                                        <p:tgtEl>
                                          <p:spTgt spid="3">
                                            <p:txEl>
                                              <p:pRg st="4" end="4"/>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14" presetClass="entr" presetSubtype="10" fill="hold" nodeType="clickEffect">
                                  <p:stCondLst>
                                    <p:cond delay="0"/>
                                  </p:stCondLst>
                                  <p:childTnLst>
                                    <p:set>
                                      <p:cBhvr>
                                        <p:cTn id="33" dur="1" fill="hold">
                                          <p:stCondLst>
                                            <p:cond delay="0"/>
                                          </p:stCondLst>
                                        </p:cTn>
                                        <p:tgtEl>
                                          <p:spTgt spid="3">
                                            <p:txEl>
                                              <p:pRg st="5" end="5"/>
                                            </p:txEl>
                                          </p:spTgt>
                                        </p:tgtEl>
                                        <p:attrNameLst>
                                          <p:attrName>style.visibility</p:attrName>
                                        </p:attrNameLst>
                                      </p:cBhvr>
                                      <p:to>
                                        <p:strVal val="visible"/>
                                      </p:to>
                                    </p:set>
                                    <p:animEffect transition="in" filter="randombar(horizontal)">
                                      <p:cBhvr>
                                        <p:cTn id="34" dur="500"/>
                                        <p:tgtEl>
                                          <p:spTgt spid="3">
                                            <p:txEl>
                                              <p:pRg st="5" end="5"/>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4" presetClass="entr" presetSubtype="10" fill="hold" nodeType="clickEffect">
                                  <p:stCondLst>
                                    <p:cond delay="0"/>
                                  </p:stCondLst>
                                  <p:childTnLst>
                                    <p:set>
                                      <p:cBhvr>
                                        <p:cTn id="38" dur="1" fill="hold">
                                          <p:stCondLst>
                                            <p:cond delay="0"/>
                                          </p:stCondLst>
                                        </p:cTn>
                                        <p:tgtEl>
                                          <p:spTgt spid="3">
                                            <p:txEl>
                                              <p:pRg st="6" end="6"/>
                                            </p:txEl>
                                          </p:spTgt>
                                        </p:tgtEl>
                                        <p:attrNameLst>
                                          <p:attrName>style.visibility</p:attrName>
                                        </p:attrNameLst>
                                      </p:cBhvr>
                                      <p:to>
                                        <p:strVal val="visible"/>
                                      </p:to>
                                    </p:set>
                                    <p:animEffect transition="in" filter="randombar(horizontal)">
                                      <p:cBhvr>
                                        <p:cTn id="39"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12192000" cy="1095469"/>
          </a:xfrm>
        </p:spPr>
        <p:txBody>
          <a:bodyPr/>
          <a:lstStyle/>
          <a:p>
            <a:r>
              <a:rPr lang="en-US" dirty="0" smtClean="0"/>
              <a:t>FISCAL POLICY</a:t>
            </a:r>
            <a:endParaRPr lang="en-US" dirty="0"/>
          </a:p>
        </p:txBody>
      </p:sp>
      <p:sp>
        <p:nvSpPr>
          <p:cNvPr id="3" name="Content Placeholder 2"/>
          <p:cNvSpPr>
            <a:spLocks noGrp="1"/>
          </p:cNvSpPr>
          <p:nvPr>
            <p:ph idx="1"/>
          </p:nvPr>
        </p:nvSpPr>
        <p:spPr>
          <a:xfrm>
            <a:off x="0" y="1027754"/>
            <a:ext cx="12191999" cy="5830245"/>
          </a:xfrm>
        </p:spPr>
        <p:txBody>
          <a:bodyPr>
            <a:normAutofit/>
          </a:bodyPr>
          <a:lstStyle/>
          <a:p>
            <a:r>
              <a:rPr lang="en-US" sz="3600" dirty="0" smtClean="0"/>
              <a:t>Fiscal policy is a powerful instrument in the hands of the government to achieve a number of socio-economic objectives. </a:t>
            </a:r>
          </a:p>
          <a:p>
            <a:r>
              <a:rPr lang="en-US" sz="3600" dirty="0" smtClean="0"/>
              <a:t>Through fiscal policy the government can influence production, distribution, construction and resource allocation.</a:t>
            </a:r>
            <a:endParaRPr lang="en-US" sz="3600" dirty="0"/>
          </a:p>
        </p:txBody>
      </p:sp>
    </p:spTree>
    <p:extLst>
      <p:ext uri="{BB962C8B-B14F-4D97-AF65-F5344CB8AC3E}">
        <p14:creationId xmlns:p14="http://schemas.microsoft.com/office/powerpoint/2010/main" val="392631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randombar(horizontal)">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randombar(horizontal)">
                                      <p:cBhvr>
                                        <p:cTn id="17"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
            <a:ext cx="12192000" cy="1013988"/>
          </a:xfrm>
        </p:spPr>
        <p:txBody>
          <a:bodyPr/>
          <a:lstStyle/>
          <a:p>
            <a:r>
              <a:rPr lang="en-US" dirty="0" smtClean="0"/>
              <a:t>	Objectives</a:t>
            </a:r>
            <a:endParaRPr lang="en-US" dirty="0"/>
          </a:p>
        </p:txBody>
      </p:sp>
      <p:sp>
        <p:nvSpPr>
          <p:cNvPr id="3" name="Content Placeholder 2"/>
          <p:cNvSpPr>
            <a:spLocks noGrp="1"/>
          </p:cNvSpPr>
          <p:nvPr>
            <p:ph idx="1"/>
          </p:nvPr>
        </p:nvSpPr>
        <p:spPr>
          <a:xfrm>
            <a:off x="0" y="679010"/>
            <a:ext cx="12191999" cy="6178990"/>
          </a:xfrm>
        </p:spPr>
        <p:txBody>
          <a:bodyPr>
            <a:normAutofit/>
          </a:bodyPr>
          <a:lstStyle/>
          <a:p>
            <a:pPr marL="0" indent="0">
              <a:buNone/>
            </a:pPr>
            <a:r>
              <a:rPr lang="en-US" sz="3200" dirty="0" smtClean="0"/>
              <a:t>The main objectives are:</a:t>
            </a:r>
          </a:p>
          <a:p>
            <a:pPr>
              <a:buFont typeface="Wingdings" panose="05000000000000000000" pitchFamily="2" charset="2"/>
              <a:buChar char="Ø"/>
            </a:pPr>
            <a:r>
              <a:rPr lang="en-US" sz="3200" dirty="0" smtClean="0"/>
              <a:t>To achieve optimum allocation of resources.</a:t>
            </a:r>
          </a:p>
          <a:p>
            <a:pPr>
              <a:buFont typeface="Wingdings" panose="05000000000000000000" pitchFamily="2" charset="2"/>
              <a:buChar char="Ø"/>
            </a:pPr>
            <a:r>
              <a:rPr lang="en-US" sz="3200" dirty="0" smtClean="0"/>
              <a:t>To increase effective demand and thereby to achieve full employment and maintain it.</a:t>
            </a:r>
            <a:endParaRPr lang="en-US" sz="3200" dirty="0"/>
          </a:p>
          <a:p>
            <a:pPr>
              <a:buFont typeface="Wingdings" panose="05000000000000000000" pitchFamily="2" charset="2"/>
              <a:buChar char="Ø"/>
            </a:pPr>
            <a:r>
              <a:rPr lang="en-US" sz="3200" dirty="0" smtClean="0"/>
              <a:t>To ensure price stability.</a:t>
            </a:r>
          </a:p>
          <a:p>
            <a:pPr>
              <a:buFont typeface="Wingdings" panose="05000000000000000000" pitchFamily="2" charset="2"/>
              <a:buChar char="Ø"/>
            </a:pPr>
            <a:r>
              <a:rPr lang="en-US" sz="3200" dirty="0" smtClean="0"/>
              <a:t>To bring about greater equality in the distribution of income and wealth.</a:t>
            </a:r>
          </a:p>
          <a:p>
            <a:pPr marL="0" indent="0">
              <a:buNone/>
            </a:pPr>
            <a:endParaRPr lang="en-US" sz="3200" dirty="0" smtClean="0"/>
          </a:p>
        </p:txBody>
      </p:sp>
    </p:spTree>
    <p:extLst>
      <p:ext uri="{BB962C8B-B14F-4D97-AF65-F5344CB8AC3E}">
        <p14:creationId xmlns:p14="http://schemas.microsoft.com/office/powerpoint/2010/main" val="6888129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1000"/>
                                        <p:tgtEl>
                                          <p:spTgt spid="3">
                                            <p:txEl>
                                              <p:pRg st="0" end="0"/>
                                            </p:txEl>
                                          </p:spTgt>
                                        </p:tgtEl>
                                      </p:cBhvr>
                                    </p:animEffect>
                                    <p:anim calcmode="lin" valueType="num">
                                      <p:cBhvr>
                                        <p:cTn id="13"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Effect transition="in" filter="fade">
                                      <p:cBhvr>
                                        <p:cTn id="19" dur="500"/>
                                        <p:tgtEl>
                                          <p:spTgt spid="3">
                                            <p:txEl>
                                              <p:pRg st="1" end="1"/>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nodeType="clickEffect">
                                  <p:stCondLst>
                                    <p:cond delay="0"/>
                                  </p:stCondLst>
                                  <p:childTnLst>
                                    <p:set>
                                      <p:cBhvr>
                                        <p:cTn id="23" dur="1" fill="hold">
                                          <p:stCondLst>
                                            <p:cond delay="0"/>
                                          </p:stCondLst>
                                        </p:cTn>
                                        <p:tgtEl>
                                          <p:spTgt spid="3">
                                            <p:txEl>
                                              <p:pRg st="2" end="2"/>
                                            </p:txEl>
                                          </p:spTgt>
                                        </p:tgtEl>
                                        <p:attrNameLst>
                                          <p:attrName>style.visibility</p:attrName>
                                        </p:attrNameLst>
                                      </p:cBhvr>
                                      <p:to>
                                        <p:strVal val="visible"/>
                                      </p:to>
                                    </p:set>
                                    <p:animEffect transition="in" filter="fade">
                                      <p:cBhvr>
                                        <p:cTn id="24" dur="500"/>
                                        <p:tgtEl>
                                          <p:spTgt spid="3">
                                            <p:txEl>
                                              <p:pRg st="2" end="2"/>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nodeType="clickEffect">
                                  <p:stCondLst>
                                    <p:cond delay="0"/>
                                  </p:stCondLst>
                                  <p:childTnLst>
                                    <p:set>
                                      <p:cBhvr>
                                        <p:cTn id="28" dur="1" fill="hold">
                                          <p:stCondLst>
                                            <p:cond delay="0"/>
                                          </p:stCondLst>
                                        </p:cTn>
                                        <p:tgtEl>
                                          <p:spTgt spid="3">
                                            <p:txEl>
                                              <p:pRg st="3" end="3"/>
                                            </p:txEl>
                                          </p:spTgt>
                                        </p:tgtEl>
                                        <p:attrNameLst>
                                          <p:attrName>style.visibility</p:attrName>
                                        </p:attrNameLst>
                                      </p:cBhvr>
                                      <p:to>
                                        <p:strVal val="visible"/>
                                      </p:to>
                                    </p:set>
                                    <p:animEffect transition="in" filter="fade">
                                      <p:cBhvr>
                                        <p:cTn id="29" dur="500"/>
                                        <p:tgtEl>
                                          <p:spTgt spid="3">
                                            <p:txEl>
                                              <p:pRg st="3" end="3"/>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nodeType="clickEffect">
                                  <p:stCondLst>
                                    <p:cond delay="0"/>
                                  </p:stCondLst>
                                  <p:childTnLst>
                                    <p:set>
                                      <p:cBhvr>
                                        <p:cTn id="33" dur="1" fill="hold">
                                          <p:stCondLst>
                                            <p:cond delay="0"/>
                                          </p:stCondLst>
                                        </p:cTn>
                                        <p:tgtEl>
                                          <p:spTgt spid="3">
                                            <p:txEl>
                                              <p:pRg st="4" end="4"/>
                                            </p:txEl>
                                          </p:spTgt>
                                        </p:tgtEl>
                                        <p:attrNameLst>
                                          <p:attrName>style.visibility</p:attrName>
                                        </p:attrNameLst>
                                      </p:cBhvr>
                                      <p:to>
                                        <p:strVal val="visible"/>
                                      </p:to>
                                    </p:set>
                                    <p:animEffect transition="in" filter="fade">
                                      <p:cBhvr>
                                        <p:cTn id="34"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12192000" cy="968721"/>
          </a:xfrm>
        </p:spPr>
        <p:txBody>
          <a:bodyPr/>
          <a:lstStyle/>
          <a:p>
            <a:r>
              <a:rPr lang="en-US" dirty="0" smtClean="0"/>
              <a:t>INSTRUMENTS</a:t>
            </a:r>
            <a:endParaRPr lang="en-US" dirty="0"/>
          </a:p>
        </p:txBody>
      </p:sp>
      <p:sp>
        <p:nvSpPr>
          <p:cNvPr id="3" name="Content Placeholder 2"/>
          <p:cNvSpPr>
            <a:spLocks noGrp="1"/>
          </p:cNvSpPr>
          <p:nvPr>
            <p:ph idx="1"/>
          </p:nvPr>
        </p:nvSpPr>
        <p:spPr>
          <a:xfrm>
            <a:off x="425512" y="660904"/>
            <a:ext cx="11766487" cy="5459239"/>
          </a:xfrm>
        </p:spPr>
        <p:txBody>
          <a:bodyPr>
            <a:normAutofit/>
          </a:bodyPr>
          <a:lstStyle/>
          <a:p>
            <a:pPr marL="0" indent="0">
              <a:buNone/>
            </a:pPr>
            <a:r>
              <a:rPr lang="en-US" dirty="0" smtClean="0"/>
              <a:t> </a:t>
            </a:r>
            <a:r>
              <a:rPr lang="en-US" sz="2400" dirty="0" smtClean="0"/>
              <a:t>The main instruments are:</a:t>
            </a:r>
          </a:p>
          <a:p>
            <a:pPr>
              <a:buFont typeface="Wingdings" panose="05000000000000000000" pitchFamily="2" charset="2"/>
              <a:buChar char="q"/>
            </a:pPr>
            <a:r>
              <a:rPr lang="en-US" sz="2400" dirty="0" smtClean="0"/>
              <a:t>Taxation- Through taxation the government can influence production, consumption, distribution and allocation of resources.</a:t>
            </a:r>
            <a:r>
              <a:rPr lang="en-US" sz="2400" dirty="0"/>
              <a:t> </a:t>
            </a:r>
            <a:r>
              <a:rPr lang="en-US" sz="2400" dirty="0" smtClean="0"/>
              <a:t>There is a progressive system on the principle of ability to pay. Under this system taxes can be levied on the principle of ability to pay. Hence the rich are taxed more than the poor. By giving suitable tax incentives production of mass consumption of goods is encouraged. Consumption of certain goods are encouraged by reducing the tax rate while the consumption of harmful goods is discouraged by hiking the tax rate in every budget. Resource allocation of various sectors and to the various regions is also influenced by tax incentives.</a:t>
            </a:r>
          </a:p>
        </p:txBody>
      </p:sp>
    </p:spTree>
    <p:extLst>
      <p:ext uri="{BB962C8B-B14F-4D97-AF65-F5344CB8AC3E}">
        <p14:creationId xmlns:p14="http://schemas.microsoft.com/office/powerpoint/2010/main" val="18989983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wipe(down)">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 calcmode="lin" valueType="num">
                                      <p:cBhvr additive="base">
                                        <p:cTn id="1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2672" y="1484767"/>
            <a:ext cx="11407367" cy="4825497"/>
          </a:xfrm>
        </p:spPr>
        <p:txBody>
          <a:bodyPr>
            <a:normAutofit lnSpcReduction="10000"/>
          </a:bodyPr>
          <a:lstStyle/>
          <a:p>
            <a:r>
              <a:rPr lang="en-US" sz="2400" dirty="0"/>
              <a:t>Public Expenditure – Major item of expenditure of the government are administrative expenses, defense expenditure, expenditure incurred for the development of agriculture, industry, </a:t>
            </a:r>
            <a:r>
              <a:rPr lang="en-US" sz="2400" dirty="0" smtClean="0"/>
              <a:t>transport, communications, </a:t>
            </a:r>
            <a:r>
              <a:rPr lang="en-US" sz="2400" dirty="0"/>
              <a:t>subsides to be provided </a:t>
            </a:r>
            <a:r>
              <a:rPr lang="en-US" sz="2400" dirty="0" smtClean="0"/>
              <a:t>to </a:t>
            </a:r>
            <a:r>
              <a:rPr lang="en-US" sz="2400" dirty="0"/>
              <a:t>various sectors, interest payments etc. Public expenditure is incurred </a:t>
            </a:r>
            <a:r>
              <a:rPr lang="en-US" sz="2400" dirty="0" smtClean="0"/>
              <a:t>during </a:t>
            </a:r>
            <a:r>
              <a:rPr lang="en-US" sz="2400" dirty="0"/>
              <a:t>depression to increase effective demand and thereby to bring about a revival in the economy. To strengthen social and economic infrastructures, the productive capacity of the economy can be enhanced. By spending on social welfare </a:t>
            </a:r>
            <a:r>
              <a:rPr lang="en-US" sz="2400" dirty="0" smtClean="0"/>
              <a:t>programs and social </a:t>
            </a:r>
            <a:r>
              <a:rPr lang="en-US" sz="2400" dirty="0"/>
              <a:t>security measures like old age pension unemployment allowance. If the public expenditure is unproductive, inflation, misallocation of resources, shortages, greater inequality.  </a:t>
            </a:r>
          </a:p>
          <a:p>
            <a:endParaRPr lang="en-US" dirty="0"/>
          </a:p>
        </p:txBody>
      </p:sp>
    </p:spTree>
    <p:extLst>
      <p:ext uri="{BB962C8B-B14F-4D97-AF65-F5344CB8AC3E}">
        <p14:creationId xmlns:p14="http://schemas.microsoft.com/office/powerpoint/2010/main" val="20758016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arn(inVertical)">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68088"/>
            <a:ext cx="12192000" cy="6789912"/>
          </a:xfrm>
        </p:spPr>
        <p:txBody>
          <a:bodyPr/>
          <a:lstStyle/>
          <a:p>
            <a:pPr>
              <a:buFont typeface="Wingdings" panose="05000000000000000000" pitchFamily="2" charset="2"/>
              <a:buChar char="q"/>
            </a:pPr>
            <a:r>
              <a:rPr lang="en-US" dirty="0" smtClean="0"/>
              <a:t> </a:t>
            </a:r>
            <a:r>
              <a:rPr lang="en-US" sz="2400" dirty="0" smtClean="0"/>
              <a:t>Public Debt- Expenditure if the government exceeds it’s revenue, it resorts to public debt. Also helpful to finance a war or to meet unexpected expenditure to natural calamities. Also useful  be the government to control inflation. The government borrows from both internal and external sources. Should be used for productive purposes like development of infrastructures, industrial sector, agriculture etc. then some public debt becomes self-financing. If the funds are used for unproductive purposes, then , the burden of the public debt will be very high.</a:t>
            </a:r>
          </a:p>
          <a:p>
            <a:pPr>
              <a:buFont typeface="Wingdings" panose="05000000000000000000" pitchFamily="2" charset="2"/>
              <a:buChar char="q"/>
            </a:pPr>
            <a:r>
              <a:rPr lang="en-US" sz="2400" dirty="0"/>
              <a:t> </a:t>
            </a:r>
            <a:r>
              <a:rPr lang="en-US" sz="2400" dirty="0" smtClean="0"/>
              <a:t>Deficit Financing- To achieve their socioeconomic objectives. Borrowing from the central bank or running down cash balances of the Central government with the central bank. Government can use the funds for exploiting the unused and underutilized resources.  Defect financing leaves to more money supply. Due to this demand for goods and services will increase. If adequate supply is not forthcoming, then there will be inflation in the economy. If the funds are used for long gestation projects, then it may prove to be </a:t>
            </a:r>
            <a:r>
              <a:rPr lang="en-US" sz="2400" dirty="0" err="1" smtClean="0"/>
              <a:t>inflatory</a:t>
            </a:r>
            <a:r>
              <a:rPr lang="en-US" sz="2400" dirty="0" smtClean="0"/>
              <a:t>.</a:t>
            </a:r>
            <a:endParaRPr lang="en-US" sz="2400" dirty="0"/>
          </a:p>
        </p:txBody>
      </p:sp>
    </p:spTree>
    <p:extLst>
      <p:ext uri="{BB962C8B-B14F-4D97-AF65-F5344CB8AC3E}">
        <p14:creationId xmlns:p14="http://schemas.microsoft.com/office/powerpoint/2010/main" val="31341425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arn(inVertic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randombar(horizontal)">
                                      <p:cBhvr>
                                        <p:cTn id="12"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
            <a:ext cx="12192000" cy="878186"/>
          </a:xfrm>
        </p:spPr>
        <p:txBody>
          <a:bodyPr>
            <a:normAutofit fontScale="90000"/>
          </a:bodyPr>
          <a:lstStyle/>
          <a:p>
            <a:r>
              <a:rPr lang="en-US" dirty="0" smtClean="0"/>
              <a:t>FISCAL POLICY DURING INFLATION AND DEFLATION</a:t>
            </a:r>
            <a:endParaRPr lang="en-US" dirty="0"/>
          </a:p>
        </p:txBody>
      </p:sp>
      <p:sp>
        <p:nvSpPr>
          <p:cNvPr id="3" name="Content Placeholder 2"/>
          <p:cNvSpPr>
            <a:spLocks noGrp="1"/>
          </p:cNvSpPr>
          <p:nvPr>
            <p:ph idx="1"/>
          </p:nvPr>
        </p:nvSpPr>
        <p:spPr>
          <a:xfrm>
            <a:off x="0" y="620348"/>
            <a:ext cx="12192000" cy="6237651"/>
          </a:xfrm>
        </p:spPr>
        <p:txBody>
          <a:bodyPr>
            <a:normAutofit/>
          </a:bodyPr>
          <a:lstStyle/>
          <a:p>
            <a:r>
              <a:rPr lang="en-US" sz="2400" dirty="0" smtClean="0"/>
              <a:t>Inflation, increase in money supply and increase demand for goods. </a:t>
            </a:r>
          </a:p>
          <a:p>
            <a:r>
              <a:rPr lang="en-US" sz="2400" dirty="0" smtClean="0"/>
              <a:t>Excessive credit creation, to much of deficit financing increase in cost of production and due to scarcity of goods.</a:t>
            </a:r>
          </a:p>
          <a:p>
            <a:r>
              <a:rPr lang="en-US" sz="2400" dirty="0" smtClean="0"/>
              <a:t>To control inflation, generally government adopts a surplus budget policy. Either taxes are increased or expenditure of the government is reduced or both-</a:t>
            </a:r>
            <a:r>
              <a:rPr lang="en-US" sz="2400" dirty="0" err="1" smtClean="0"/>
              <a:t>Contractory</a:t>
            </a:r>
            <a:r>
              <a:rPr lang="en-US" sz="2400" dirty="0" smtClean="0"/>
              <a:t> fiscal policy and taxation policy.</a:t>
            </a:r>
          </a:p>
          <a:p>
            <a:r>
              <a:rPr lang="en-US" sz="2400" dirty="0" smtClean="0"/>
              <a:t>By increasing the direct taxes like income tax, wealth tax etc. the disposal income of the people can be reduced. This can lead to decline in demand for goods and services and thereby prices.</a:t>
            </a:r>
          </a:p>
          <a:p>
            <a:r>
              <a:rPr lang="en-US" sz="2400" dirty="0" smtClean="0"/>
              <a:t>Inflationary </a:t>
            </a:r>
            <a:r>
              <a:rPr lang="en-US" sz="2400" dirty="0" smtClean="0"/>
              <a:t>pressures can be effective controlled by reducing unproductive expenditure like </a:t>
            </a:r>
            <a:r>
              <a:rPr lang="en-US" sz="2400" dirty="0" err="1" smtClean="0"/>
              <a:t>defence</a:t>
            </a:r>
            <a:r>
              <a:rPr lang="en-US" sz="2400" dirty="0" smtClean="0"/>
              <a:t> expenditure subsides, administrative expenses. </a:t>
            </a:r>
            <a:endParaRPr lang="en-US" sz="2400" dirty="0"/>
          </a:p>
        </p:txBody>
      </p:sp>
    </p:spTree>
    <p:extLst>
      <p:ext uri="{BB962C8B-B14F-4D97-AF65-F5344CB8AC3E}">
        <p14:creationId xmlns:p14="http://schemas.microsoft.com/office/powerpoint/2010/main" val="1711691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wipe(down)">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 calcmode="lin" valueType="num">
                                      <p:cBhvr additive="base">
                                        <p:cTn id="1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42" presetClass="entr" presetSubtype="0" fill="hold" nodeType="clickEffect">
                                  <p:stCondLst>
                                    <p:cond delay="0"/>
                                  </p:stCondLst>
                                  <p:childTnLst>
                                    <p:set>
                                      <p:cBhvr>
                                        <p:cTn id="22" dur="1" fill="hold">
                                          <p:stCondLst>
                                            <p:cond delay="0"/>
                                          </p:stCondLst>
                                        </p:cTn>
                                        <p:tgtEl>
                                          <p:spTgt spid="3">
                                            <p:txEl>
                                              <p:pRg st="2" end="2"/>
                                            </p:txEl>
                                          </p:spTgt>
                                        </p:tgtEl>
                                        <p:attrNameLst>
                                          <p:attrName>style.visibility</p:attrName>
                                        </p:attrNameLst>
                                      </p:cBhvr>
                                      <p:to>
                                        <p:strVal val="visible"/>
                                      </p:to>
                                    </p:set>
                                    <p:animEffect transition="in" filter="fade">
                                      <p:cBhvr>
                                        <p:cTn id="23" dur="1000"/>
                                        <p:tgtEl>
                                          <p:spTgt spid="3">
                                            <p:txEl>
                                              <p:pRg st="2" end="2"/>
                                            </p:txEl>
                                          </p:spTgt>
                                        </p:tgtEl>
                                      </p:cBhvr>
                                    </p:animEffect>
                                    <p:anim calcmode="lin" valueType="num">
                                      <p:cBhvr>
                                        <p:cTn id="24"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5"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42" presetClass="entr" presetSubtype="0" fill="hold" nodeType="clickEffect">
                                  <p:stCondLst>
                                    <p:cond delay="0"/>
                                  </p:stCondLst>
                                  <p:childTnLst>
                                    <p:set>
                                      <p:cBhvr>
                                        <p:cTn id="29" dur="1" fill="hold">
                                          <p:stCondLst>
                                            <p:cond delay="0"/>
                                          </p:stCondLst>
                                        </p:cTn>
                                        <p:tgtEl>
                                          <p:spTgt spid="3">
                                            <p:txEl>
                                              <p:pRg st="3" end="3"/>
                                            </p:txEl>
                                          </p:spTgt>
                                        </p:tgtEl>
                                        <p:attrNameLst>
                                          <p:attrName>style.visibility</p:attrName>
                                        </p:attrNameLst>
                                      </p:cBhvr>
                                      <p:to>
                                        <p:strVal val="visible"/>
                                      </p:to>
                                    </p:set>
                                    <p:animEffect transition="in" filter="fade">
                                      <p:cBhvr>
                                        <p:cTn id="30" dur="1000"/>
                                        <p:tgtEl>
                                          <p:spTgt spid="3">
                                            <p:txEl>
                                              <p:pRg st="3" end="3"/>
                                            </p:txEl>
                                          </p:spTgt>
                                        </p:tgtEl>
                                      </p:cBhvr>
                                    </p:animEffect>
                                    <p:anim calcmode="lin" valueType="num">
                                      <p:cBhvr>
                                        <p:cTn id="31"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2"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3">
                                            <p:txEl>
                                              <p:pRg st="4" end="4"/>
                                            </p:txEl>
                                          </p:spTgt>
                                        </p:tgtEl>
                                        <p:attrNameLst>
                                          <p:attrName>style.visibility</p:attrName>
                                        </p:attrNameLst>
                                      </p:cBhvr>
                                      <p:to>
                                        <p:strVal val="visible"/>
                                      </p:to>
                                    </p:set>
                                    <p:animEffect transition="in" filter="fade">
                                      <p:cBhvr>
                                        <p:cTn id="37"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52997"/>
            <a:ext cx="12192000" cy="875169"/>
          </a:xfrm>
        </p:spPr>
        <p:txBody>
          <a:bodyPr>
            <a:normAutofit fontScale="90000"/>
          </a:bodyPr>
          <a:lstStyle/>
          <a:p>
            <a:r>
              <a:rPr lang="en-US" dirty="0" smtClean="0"/>
              <a:t>CONTRA CYLICAL FISCAL POLICY AND DISCREATIONARY FISCAL POLICY</a:t>
            </a:r>
            <a:endParaRPr lang="en-US" dirty="0"/>
          </a:p>
        </p:txBody>
      </p:sp>
      <p:sp>
        <p:nvSpPr>
          <p:cNvPr id="3" name="Content Placeholder 2"/>
          <p:cNvSpPr>
            <a:spLocks noGrp="1"/>
          </p:cNvSpPr>
          <p:nvPr>
            <p:ph idx="1"/>
          </p:nvPr>
        </p:nvSpPr>
        <p:spPr>
          <a:xfrm>
            <a:off x="0" y="928166"/>
            <a:ext cx="12192000" cy="5929833"/>
          </a:xfrm>
        </p:spPr>
        <p:txBody>
          <a:bodyPr>
            <a:normAutofit/>
          </a:bodyPr>
          <a:lstStyle/>
          <a:p>
            <a:r>
              <a:rPr lang="en-US" sz="2800" dirty="0" smtClean="0"/>
              <a:t>In the modern era, tools of public finance are used by government to accelerate growth rate, reduce poverty, unemployment inequality.</a:t>
            </a:r>
          </a:p>
          <a:p>
            <a:r>
              <a:rPr lang="en-US" sz="2800" dirty="0" smtClean="0"/>
              <a:t>Public expenditure has been  increasing rapidly due to various factors like rise in population, provision subsides, development projects, rising defense needs etc. It is used by government to </a:t>
            </a:r>
            <a:r>
              <a:rPr lang="en-US" sz="2800" dirty="0" err="1" smtClean="0"/>
              <a:t>to</a:t>
            </a:r>
            <a:r>
              <a:rPr lang="en-US" sz="2800" dirty="0" smtClean="0"/>
              <a:t> influence production and consumption Public debt, again is a potent fiscal weapon to absorb excess money supply in the economy and helps to control inflation.</a:t>
            </a:r>
            <a:endParaRPr lang="en-US" sz="2800" dirty="0"/>
          </a:p>
        </p:txBody>
      </p:sp>
    </p:spTree>
    <p:extLst>
      <p:ext uri="{BB962C8B-B14F-4D97-AF65-F5344CB8AC3E}">
        <p14:creationId xmlns:p14="http://schemas.microsoft.com/office/powerpoint/2010/main" val="15703878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 calcmode="lin" valueType="num">
                                      <p:cBhvr additive="base">
                                        <p:cTn id="12"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nodeType="clickEffect">
                                  <p:stCondLst>
                                    <p:cond delay="0"/>
                                  </p:stCondLst>
                                  <p:childTnLst>
                                    <p:set>
                                      <p:cBhvr>
                                        <p:cTn id="17" dur="1" fill="hold">
                                          <p:stCondLst>
                                            <p:cond delay="0"/>
                                          </p:stCondLst>
                                        </p:cTn>
                                        <p:tgtEl>
                                          <p:spTgt spid="3">
                                            <p:txEl>
                                              <p:pRg st="1" end="1"/>
                                            </p:txEl>
                                          </p:spTgt>
                                        </p:tgtEl>
                                        <p:attrNameLst>
                                          <p:attrName>style.visibility</p:attrName>
                                        </p:attrNameLst>
                                      </p:cBhvr>
                                      <p:to>
                                        <p:strVal val="visible"/>
                                      </p:to>
                                    </p:set>
                                    <p:animEffect transition="in" filter="fade">
                                      <p:cBhvr>
                                        <p:cTn id="18"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2072"/>
            <a:ext cx="12192000" cy="884222"/>
          </a:xfrm>
        </p:spPr>
        <p:txBody>
          <a:bodyPr/>
          <a:lstStyle/>
          <a:p>
            <a:r>
              <a:rPr lang="en-US" dirty="0" smtClean="0"/>
              <a:t>Limitations of fiscal policy</a:t>
            </a:r>
            <a:endParaRPr lang="en-US" dirty="0"/>
          </a:p>
        </p:txBody>
      </p:sp>
      <p:sp>
        <p:nvSpPr>
          <p:cNvPr id="3" name="Content Placeholder 2"/>
          <p:cNvSpPr>
            <a:spLocks noGrp="1"/>
          </p:cNvSpPr>
          <p:nvPr>
            <p:ph idx="1"/>
          </p:nvPr>
        </p:nvSpPr>
        <p:spPr>
          <a:xfrm>
            <a:off x="0" y="792364"/>
            <a:ext cx="12192000" cy="6065635"/>
          </a:xfrm>
        </p:spPr>
        <p:txBody>
          <a:bodyPr/>
          <a:lstStyle/>
          <a:p>
            <a:r>
              <a:rPr lang="en-US" dirty="0" smtClean="0"/>
              <a:t> The objectives of fiscal policy namely full employment and price stability are conflicting in nature.</a:t>
            </a:r>
          </a:p>
          <a:p>
            <a:r>
              <a:rPr lang="en-US" dirty="0"/>
              <a:t> </a:t>
            </a:r>
            <a:r>
              <a:rPr lang="en-US" dirty="0" smtClean="0"/>
              <a:t>Fiscal policy is used during inflation and deflation. There is a time lag to introduce corrective measures as it cannot be immediately recognized. The impact will be felt only after sometime as there is a time lag here also.</a:t>
            </a:r>
          </a:p>
          <a:p>
            <a:r>
              <a:rPr lang="en-US" dirty="0" smtClean="0"/>
              <a:t>Often it is difficult to estimate the quantum of expenditure required, the limits of taxation, subsides to be given.</a:t>
            </a:r>
          </a:p>
          <a:p>
            <a:r>
              <a:rPr lang="en-US" dirty="0"/>
              <a:t> </a:t>
            </a:r>
            <a:r>
              <a:rPr lang="en-US" dirty="0" smtClean="0"/>
              <a:t>Political pressures, fear of losing popular vote banks etc. may not allow the government to adopt strict measures. For example subsidies imposing a tax on agricultural income in India is next to impossible due to social and political factors.</a:t>
            </a:r>
          </a:p>
          <a:p>
            <a:pPr marL="0" indent="0">
              <a:buNone/>
            </a:pPr>
            <a:r>
              <a:rPr lang="en-US" dirty="0" smtClean="0"/>
              <a:t>               Fiscal policy should be combined to monetary policy to achieve the objectives. During depression time, deficit budget of the government should be supplemented by a cheap monetary policy and during inflation a surplus budget should along with a dear monetary policy to bring about economic stability. </a:t>
            </a:r>
            <a:endParaRPr lang="en-US" dirty="0"/>
          </a:p>
        </p:txBody>
      </p:sp>
    </p:spTree>
    <p:extLst>
      <p:ext uri="{BB962C8B-B14F-4D97-AF65-F5344CB8AC3E}">
        <p14:creationId xmlns:p14="http://schemas.microsoft.com/office/powerpoint/2010/main" val="34374579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0" presetClass="entr" presetSubtype="0" fill="hold"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Effect transition="in" filter="fade">
                                      <p:cBhvr>
                                        <p:cTn id="13" dur="500"/>
                                        <p:tgtEl>
                                          <p:spTgt spid="3">
                                            <p:txEl>
                                              <p:pRg st="0" end="0"/>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4" presetClass="entr" presetSubtype="10" fill="hold" nodeType="clickEffect">
                                  <p:stCondLst>
                                    <p:cond delay="0"/>
                                  </p:stCondLst>
                                  <p:childTnLst>
                                    <p:set>
                                      <p:cBhvr>
                                        <p:cTn id="17" dur="1" fill="hold">
                                          <p:stCondLst>
                                            <p:cond delay="0"/>
                                          </p:stCondLst>
                                        </p:cTn>
                                        <p:tgtEl>
                                          <p:spTgt spid="3">
                                            <p:txEl>
                                              <p:pRg st="1" end="1"/>
                                            </p:txEl>
                                          </p:spTgt>
                                        </p:tgtEl>
                                        <p:attrNameLst>
                                          <p:attrName>style.visibility</p:attrName>
                                        </p:attrNameLst>
                                      </p:cBhvr>
                                      <p:to>
                                        <p:strVal val="visible"/>
                                      </p:to>
                                    </p:set>
                                    <p:animEffect transition="in" filter="randombar(horizontal)">
                                      <p:cBhvr>
                                        <p:cTn id="18" dur="500"/>
                                        <p:tgtEl>
                                          <p:spTgt spid="3">
                                            <p:txEl>
                                              <p:pRg st="1" end="1"/>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4" fill="hold" nodeType="clickEffect">
                                  <p:stCondLst>
                                    <p:cond delay="0"/>
                                  </p:stCondLst>
                                  <p:childTnLst>
                                    <p:set>
                                      <p:cBhvr>
                                        <p:cTn id="22" dur="1" fill="hold">
                                          <p:stCondLst>
                                            <p:cond delay="0"/>
                                          </p:stCondLst>
                                        </p:cTn>
                                        <p:tgtEl>
                                          <p:spTgt spid="3">
                                            <p:txEl>
                                              <p:pRg st="2" end="2"/>
                                            </p:txEl>
                                          </p:spTgt>
                                        </p:tgtEl>
                                        <p:attrNameLst>
                                          <p:attrName>style.visibility</p:attrName>
                                        </p:attrNameLst>
                                      </p:cBhvr>
                                      <p:to>
                                        <p:strVal val="visible"/>
                                      </p:to>
                                    </p:set>
                                    <p:animEffect transition="in" filter="wipe(down)">
                                      <p:cBhvr>
                                        <p:cTn id="23" dur="500"/>
                                        <p:tgtEl>
                                          <p:spTgt spid="3">
                                            <p:txEl>
                                              <p:pRg st="2" end="2"/>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2" presetClass="entr" presetSubtype="4" fill="hold"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 calcmode="lin" valueType="num">
                                      <p:cBhvr additive="base">
                                        <p:cTn id="28"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9"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16" presetClass="entr" presetSubtype="21" fill="hold" nodeType="clickEffect">
                                  <p:stCondLst>
                                    <p:cond delay="0"/>
                                  </p:stCondLst>
                                  <p:childTnLst>
                                    <p:set>
                                      <p:cBhvr>
                                        <p:cTn id="33" dur="1" fill="hold">
                                          <p:stCondLst>
                                            <p:cond delay="0"/>
                                          </p:stCondLst>
                                        </p:cTn>
                                        <p:tgtEl>
                                          <p:spTgt spid="3">
                                            <p:txEl>
                                              <p:pRg st="4" end="4"/>
                                            </p:txEl>
                                          </p:spTgt>
                                        </p:tgtEl>
                                        <p:attrNameLst>
                                          <p:attrName>style.visibility</p:attrName>
                                        </p:attrNameLst>
                                      </p:cBhvr>
                                      <p:to>
                                        <p:strVal val="visible"/>
                                      </p:to>
                                    </p:set>
                                    <p:animEffect transition="in" filter="barn(inVertical)">
                                      <p:cBhvr>
                                        <p:cTn id="34"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Damask">
  <a:themeElements>
    <a:clrScheme name="Damask">
      <a:dk1>
        <a:sysClr val="windowText" lastClr="000000"/>
      </a:dk1>
      <a:lt1>
        <a:sysClr val="window" lastClr="FFFFFF"/>
      </a:lt1>
      <a:dk2>
        <a:srgbClr val="6D8C60"/>
      </a:dk2>
      <a:lt2>
        <a:srgbClr val="B1D7A1"/>
      </a:lt2>
      <a:accent1>
        <a:srgbClr val="81B992"/>
      </a:accent1>
      <a:accent2>
        <a:srgbClr val="9ABC65"/>
      </a:accent2>
      <a:accent3>
        <a:srgbClr val="BDB564"/>
      </a:accent3>
      <a:accent4>
        <a:srgbClr val="BD8964"/>
      </a:accent4>
      <a:accent5>
        <a:srgbClr val="BD6466"/>
      </a:accent5>
      <a:accent6>
        <a:srgbClr val="64A4BD"/>
      </a:accent6>
      <a:hlink>
        <a:srgbClr val="8CCC71"/>
      </a:hlink>
      <a:folHlink>
        <a:srgbClr val="A4C795"/>
      </a:folHlink>
    </a:clrScheme>
    <a:fontScheme name="Damask">
      <a:majorFont>
        <a:latin typeface="Bookman Old Style" panose="0205060405050502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Rockwell" panose="02060603020205020403"/>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Damask">
      <a:fillStyleLst>
        <a:solidFill>
          <a:schemeClr val="phClr"/>
        </a:solidFill>
        <a:gradFill rotWithShape="1">
          <a:gsLst>
            <a:gs pos="0">
              <a:schemeClr val="phClr">
                <a:tint val="48000"/>
                <a:satMod val="105000"/>
                <a:lumMod val="110000"/>
              </a:schemeClr>
            </a:gs>
            <a:gs pos="100000">
              <a:schemeClr val="phClr">
                <a:tint val="78000"/>
                <a:satMod val="109000"/>
                <a:lumMod val="100000"/>
              </a:schemeClr>
            </a:gs>
          </a:gsLst>
          <a:lin ang="5400000" scaled="0"/>
        </a:gradFill>
        <a:gradFill rotWithShape="1">
          <a:gsLst>
            <a:gs pos="0">
              <a:schemeClr val="phClr">
                <a:tint val="94000"/>
                <a:satMod val="100000"/>
                <a:lumMod val="104000"/>
              </a:schemeClr>
            </a:gs>
            <a:gs pos="69000">
              <a:schemeClr val="phClr">
                <a:shade val="86000"/>
                <a:satMod val="130000"/>
                <a:lumMod val="102000"/>
              </a:schemeClr>
            </a:gs>
            <a:gs pos="100000">
              <a:schemeClr val="phClr">
                <a:shade val="72000"/>
                <a:satMod val="130000"/>
                <a:lumMod val="100000"/>
              </a:schemeClr>
            </a:gs>
          </a:gsLst>
          <a:lin ang="5400000" scaled="0"/>
        </a:gradFill>
      </a:fillStyleLst>
      <a:lnStyleLst>
        <a:ln w="12700" cap="flat" cmpd="sng" algn="ctr">
          <a:solidFill>
            <a:schemeClr val="phClr"/>
          </a:solidFill>
          <a:prstDash val="solid"/>
        </a:ln>
        <a:ln w="19050"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50800" dist="38100" dir="5400000" sy="96000" rotWithShape="0">
              <a:srgbClr val="000000">
                <a:alpha val="54000"/>
              </a:srgbClr>
            </a:outerShdw>
          </a:effectLst>
        </a:effectStyle>
        <a:effectStyle>
          <a:effectLst>
            <a:outerShdw blurRad="76200" dist="38100" dir="5400000" algn="ctr" rotWithShape="0">
              <a:srgbClr val="000000">
                <a:alpha val="76000"/>
              </a:srgbClr>
            </a:outerShdw>
          </a:effectLst>
          <a:scene3d>
            <a:camera prst="orthographicFront">
              <a:rot lat="0" lon="0" rev="0"/>
            </a:camera>
            <a:lightRig rig="balanced" dir="t"/>
          </a:scene3d>
          <a:sp3d prstMaterial="matte">
            <a:bevelT w="25400" h="25400" prst="relaxedInset"/>
          </a:sp3d>
        </a:effectStyle>
      </a:effectStyleLst>
      <a:bgFillStyleLst>
        <a:solidFill>
          <a:schemeClr val="phClr"/>
        </a:solidFill>
        <a:solidFill>
          <a:schemeClr val="phClr">
            <a:tint val="95000"/>
            <a:satMod val="170000"/>
          </a:schemeClr>
        </a:solidFill>
        <a:blipFill rotWithShape="1">
          <a:blip xmlns:r="http://schemas.openxmlformats.org/officeDocument/2006/relationships" r:embed="rId1">
            <a:duotone>
              <a:schemeClr val="phClr">
                <a:shade val="18000"/>
                <a:satMod val="160000"/>
                <a:lumMod val="28000"/>
              </a:schemeClr>
              <a:schemeClr val="phClr">
                <a:tint val="95000"/>
                <a:satMod val="160000"/>
                <a:lumMod val="116000"/>
              </a:schemeClr>
            </a:duotone>
          </a:blip>
          <a:stretch/>
        </a:blipFill>
      </a:bgFillStyleLst>
    </a:fmtScheme>
  </a:themeElements>
  <a:objectDefaults/>
  <a:extraClrSchemeLst/>
  <a:extLst>
    <a:ext uri="{05A4C25C-085E-4340-85A3-A5531E510DB2}">
      <thm15:themeFamily xmlns:thm15="http://schemas.microsoft.com/office/thememl/2012/main" name="Damask" id="{F9A299A0-33D0-4E0F-9F3F-7163E3744208}" vid="{4539428D-6454-4FE6-B992-2D59F0AC2F89}"/>
    </a:ext>
  </a:extLst>
</a:theme>
</file>

<file path=docProps/app.xml><?xml version="1.0" encoding="utf-8"?>
<Properties xmlns="http://schemas.openxmlformats.org/officeDocument/2006/extended-properties" xmlns:vt="http://schemas.openxmlformats.org/officeDocument/2006/docPropsVTypes">
  <Template>Damask</Template>
  <TotalTime>362</TotalTime>
  <Words>1197</Words>
  <Application>Microsoft Office PowerPoint</Application>
  <PresentationFormat>Widescreen</PresentationFormat>
  <Paragraphs>43</Paragraphs>
  <Slides>11</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11</vt:i4>
      </vt:variant>
    </vt:vector>
  </HeadingPairs>
  <TitlesOfParts>
    <vt:vector size="16" baseType="lpstr">
      <vt:lpstr>Arial</vt:lpstr>
      <vt:lpstr>Bookman Old Style</vt:lpstr>
      <vt:lpstr>Rockwell</vt:lpstr>
      <vt:lpstr>Wingdings</vt:lpstr>
      <vt:lpstr>Damask</vt:lpstr>
      <vt:lpstr>MACRO ECONOMIC POLICY- FISCAL POLICY</vt:lpstr>
      <vt:lpstr>FISCAL POLICY</vt:lpstr>
      <vt:lpstr> Objectives</vt:lpstr>
      <vt:lpstr>INSTRUMENTS</vt:lpstr>
      <vt:lpstr>PowerPoint Presentation</vt:lpstr>
      <vt:lpstr>PowerPoint Presentation</vt:lpstr>
      <vt:lpstr>FISCAL POLICY DURING INFLATION AND DEFLATION</vt:lpstr>
      <vt:lpstr>CONTRA CYLICAL FISCAL POLICY AND DISCREATIONARY FISCAL POLICY</vt:lpstr>
      <vt:lpstr>Limitations of fiscal policy</vt:lpstr>
      <vt:lpstr>STRIKING BALANCE BEWEEN INFLATION AND GROWTH THROUGH MONETARY AND FISCAL POLICIES.</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MACRO ECONOMIC POLICY- FISCAL POLICY</dc:title>
  <dc:creator>Windows 10 Pro</dc:creator>
  <cp:lastModifiedBy>Windows 10 Pro</cp:lastModifiedBy>
  <cp:revision>20</cp:revision>
  <dcterms:created xsi:type="dcterms:W3CDTF">2021-02-18T12:48:51Z</dcterms:created>
  <dcterms:modified xsi:type="dcterms:W3CDTF">2021-02-21T09:30:43Z</dcterms:modified>
</cp:coreProperties>
</file>