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60" r:id="rId4"/>
    <p:sldId id="261" r:id="rId5"/>
    <p:sldId id="262" r:id="rId6"/>
    <p:sldId id="263" r:id="rId7"/>
    <p:sldId id="259" r:id="rId8"/>
    <p:sldId id="257" r:id="rId9"/>
    <p:sldId id="264" r:id="rId10"/>
    <p:sldId id="265" r:id="rId11"/>
    <p:sldId id="266" r:id="rId12"/>
    <p:sldId id="269" r:id="rId13"/>
    <p:sldId id="267" r:id="rId14"/>
    <p:sldId id="268" r:id="rId15"/>
    <p:sldId id="270" r:id="rId16"/>
    <p:sldId id="271" r:id="rId17"/>
    <p:sldId id="272" r:id="rId18"/>
    <p:sldId id="273" r:id="rId19"/>
    <p:sldId id="274" r:id="rId20"/>
    <p:sldId id="277" r:id="rId21"/>
    <p:sldId id="275" r:id="rId22"/>
    <p:sldId id="278" r:id="rId23"/>
    <p:sldId id="279" r:id="rId24"/>
    <p:sldId id="287" r:id="rId25"/>
    <p:sldId id="288" r:id="rId26"/>
    <p:sldId id="280" r:id="rId27"/>
    <p:sldId id="281" r:id="rId28"/>
    <p:sldId id="282" r:id="rId29"/>
    <p:sldId id="283" r:id="rId30"/>
    <p:sldId id="284" r:id="rId31"/>
    <p:sldId id="285" r:id="rId32"/>
    <p:sldId id="289" r:id="rId33"/>
    <p:sldId id="290" r:id="rId34"/>
    <p:sldId id="291" r:id="rId35"/>
    <p:sldId id="286" r:id="rId36"/>
    <p:sldId id="292" r:id="rId37"/>
    <p:sldId id="294"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8E38EF41-399E-467F-A0AD-56AAAB6091CC}" type="datetimeFigureOut">
              <a:rPr lang="en-IN" smtClean="0"/>
              <a:t>15/07/2020</a:t>
            </a:fld>
            <a:endParaRPr lang="en-IN"/>
          </a:p>
        </p:txBody>
      </p:sp>
      <p:sp>
        <p:nvSpPr>
          <p:cNvPr id="20" name="Footer Placeholder 19"/>
          <p:cNvSpPr>
            <a:spLocks noGrp="1"/>
          </p:cNvSpPr>
          <p:nvPr>
            <p:ph type="ftr" sz="quarter" idx="11"/>
          </p:nvPr>
        </p:nvSpPr>
        <p:spPr/>
        <p:txBody>
          <a:bodyPr/>
          <a:lstStyle>
            <a:extLst/>
          </a:lstStyle>
          <a:p>
            <a:endParaRPr lang="en-IN"/>
          </a:p>
        </p:txBody>
      </p:sp>
      <p:sp>
        <p:nvSpPr>
          <p:cNvPr id="10" name="Slide Number Placeholder 9"/>
          <p:cNvSpPr>
            <a:spLocks noGrp="1"/>
          </p:cNvSpPr>
          <p:nvPr>
            <p:ph type="sldNum" sz="quarter" idx="12"/>
          </p:nvPr>
        </p:nvSpPr>
        <p:spPr/>
        <p:txBody>
          <a:bodyPr/>
          <a:lstStyle>
            <a:extLst/>
          </a:lstStyle>
          <a:p>
            <a:fld id="{C9B083C3-DB20-41D9-AC45-D4E6EA0A732C}" type="slidenum">
              <a:rPr lang="en-IN" smtClean="0"/>
              <a:t>‹#›</a:t>
            </a:fld>
            <a:endParaRPr lang="en-IN"/>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E38EF41-399E-467F-A0AD-56AAAB6091CC}" type="datetimeFigureOut">
              <a:rPr lang="en-IN" smtClean="0"/>
              <a:t>15/07/2020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C9B083C3-DB20-41D9-AC45-D4E6EA0A732C}"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E38EF41-399E-467F-A0AD-56AAAB6091CC}" type="datetimeFigureOut">
              <a:rPr lang="en-IN" smtClean="0"/>
              <a:t>15/07/2020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C9B083C3-DB20-41D9-AC45-D4E6EA0A732C}"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E38EF41-399E-467F-A0AD-56AAAB6091CC}" type="datetimeFigureOut">
              <a:rPr lang="en-IN" smtClean="0"/>
              <a:t>15/07/2020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C9B083C3-DB20-41D9-AC45-D4E6EA0A732C}"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E38EF41-399E-467F-A0AD-56AAAB6091CC}" type="datetimeFigureOut">
              <a:rPr lang="en-IN" smtClean="0"/>
              <a:t>15/07/2020</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C9B083C3-DB20-41D9-AC45-D4E6EA0A732C}" type="slidenum">
              <a:rPr lang="en-IN" smtClean="0"/>
              <a:t>‹#›</a:t>
            </a:fld>
            <a:endParaRPr lang="en-IN"/>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E38EF41-399E-467F-A0AD-56AAAB6091CC}" type="datetimeFigureOut">
              <a:rPr lang="en-IN" smtClean="0"/>
              <a:t>15/07/2020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C9B083C3-DB20-41D9-AC45-D4E6EA0A732C}"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E38EF41-399E-467F-A0AD-56AAAB6091CC}" type="datetimeFigureOut">
              <a:rPr lang="en-IN" smtClean="0"/>
              <a:t>15/07/2020</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9" name="Slide Number Placeholder 8"/>
          <p:cNvSpPr>
            <a:spLocks noGrp="1"/>
          </p:cNvSpPr>
          <p:nvPr>
            <p:ph type="sldNum" sz="quarter" idx="12"/>
          </p:nvPr>
        </p:nvSpPr>
        <p:spPr/>
        <p:txBody>
          <a:bodyPr/>
          <a:lstStyle>
            <a:extLst/>
          </a:lstStyle>
          <a:p>
            <a:fld id="{C9B083C3-DB20-41D9-AC45-D4E6EA0A732C}"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E38EF41-399E-467F-A0AD-56AAAB6091CC}" type="datetimeFigureOut">
              <a:rPr lang="en-IN" smtClean="0"/>
              <a:t>15/07/2020</a:t>
            </a:fld>
            <a:endParaRPr lang="en-IN"/>
          </a:p>
        </p:txBody>
      </p:sp>
      <p:sp>
        <p:nvSpPr>
          <p:cNvPr id="4" name="Footer Placeholder 3"/>
          <p:cNvSpPr>
            <a:spLocks noGrp="1"/>
          </p:cNvSpPr>
          <p:nvPr>
            <p:ph type="ftr" sz="quarter" idx="11"/>
          </p:nvPr>
        </p:nvSpPr>
        <p:spPr/>
        <p:txBody>
          <a:bodyPr/>
          <a:lstStyle>
            <a:extLst/>
          </a:lstStyle>
          <a:p>
            <a:endParaRPr lang="en-IN"/>
          </a:p>
        </p:txBody>
      </p:sp>
      <p:sp>
        <p:nvSpPr>
          <p:cNvPr id="5" name="Slide Number Placeholder 4"/>
          <p:cNvSpPr>
            <a:spLocks noGrp="1"/>
          </p:cNvSpPr>
          <p:nvPr>
            <p:ph type="sldNum" sz="quarter" idx="12"/>
          </p:nvPr>
        </p:nvSpPr>
        <p:spPr/>
        <p:txBody>
          <a:bodyPr/>
          <a:lstStyle>
            <a:extLst/>
          </a:lstStyle>
          <a:p>
            <a:fld id="{C9B083C3-DB20-41D9-AC45-D4E6EA0A732C}"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8E38EF41-399E-467F-A0AD-56AAAB6091CC}" type="datetimeFigureOut">
              <a:rPr lang="en-IN" smtClean="0"/>
              <a:t>15/07/2020</a:t>
            </a:fld>
            <a:endParaRPr lang="en-IN"/>
          </a:p>
        </p:txBody>
      </p:sp>
      <p:sp>
        <p:nvSpPr>
          <p:cNvPr id="3" name="Footer Placeholder 2"/>
          <p:cNvSpPr>
            <a:spLocks noGrp="1"/>
          </p:cNvSpPr>
          <p:nvPr>
            <p:ph type="ftr" sz="quarter" idx="11"/>
          </p:nvPr>
        </p:nvSpPr>
        <p:spPr/>
        <p:txBody>
          <a:bodyPr/>
          <a:lstStyle>
            <a:extLst/>
          </a:lstStyle>
          <a:p>
            <a:endParaRPr lang="en-IN"/>
          </a:p>
        </p:txBody>
      </p:sp>
      <p:sp>
        <p:nvSpPr>
          <p:cNvPr id="4" name="Slide Number Placeholder 3"/>
          <p:cNvSpPr>
            <a:spLocks noGrp="1"/>
          </p:cNvSpPr>
          <p:nvPr>
            <p:ph type="sldNum" sz="quarter" idx="12"/>
          </p:nvPr>
        </p:nvSpPr>
        <p:spPr/>
        <p:txBody>
          <a:bodyPr/>
          <a:lstStyle>
            <a:extLst/>
          </a:lstStyle>
          <a:p>
            <a:fld id="{C9B083C3-DB20-41D9-AC45-D4E6EA0A732C}" type="slidenum">
              <a:rPr lang="en-IN" smtClean="0"/>
              <a:t>‹#›</a:t>
            </a:fld>
            <a:endParaRPr lang="en-IN"/>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E38EF41-399E-467F-A0AD-56AAAB6091CC}" type="datetimeFigureOut">
              <a:rPr lang="en-IN" smtClean="0"/>
              <a:t>15/07/2020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C9B083C3-DB20-41D9-AC45-D4E6EA0A732C}"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E38EF41-399E-467F-A0AD-56AAAB6091CC}" type="datetimeFigureOut">
              <a:rPr lang="en-IN" smtClean="0"/>
              <a:t>15/07/2020</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C9B083C3-DB20-41D9-AC45-D4E6EA0A732C}" type="slidenum">
              <a:rPr lang="en-IN" smtClean="0"/>
              <a:t>‹#›</a:t>
            </a:fld>
            <a:endParaRPr lang="en-IN"/>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E38EF41-399E-467F-A0AD-56AAAB6091CC}" type="datetimeFigureOut">
              <a:rPr lang="en-IN" smtClean="0"/>
              <a:t>15/07/2020</a:t>
            </a:fld>
            <a:endParaRPr lang="en-IN"/>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IN"/>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9B083C3-DB20-41D9-AC45-D4E6EA0A732C}" type="slidenum">
              <a:rPr lang="en-IN" smtClean="0"/>
              <a:t>‹#›</a:t>
            </a:fld>
            <a:endParaRPr lang="en-IN"/>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canva.com/learn/examples-of-propaganda/"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2.xml"/><Relationship Id="rId5" Type="http://schemas.openxmlformats.org/officeDocument/2006/relationships/image" Target="../media/image19.jpg"/><Relationship Id="rId4" Type="http://schemas.openxmlformats.org/officeDocument/2006/relationships/image" Target="../media/image1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hyperlink" Target="https://en.wikipedia.org/wiki/John_F._Kennedy_School_of_Government"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medium.com/@vikrammalla/the-politics-of-indian-media-houses-by-ownership-82ecbe2dafab" TargetMode="External"/><Relationship Id="rId7" Type="http://schemas.openxmlformats.org/officeDocument/2006/relationships/hyperlink" Target="https://www.youtube.com/watch?v=34LGPIXvU5M" TargetMode="External"/><Relationship Id="rId2" Type="http://schemas.openxmlformats.org/officeDocument/2006/relationships/hyperlink" Target="https://www.youtube.com/watch?v=Xx7h77YrWvY" TargetMode="External"/><Relationship Id="rId1" Type="http://schemas.openxmlformats.org/officeDocument/2006/relationships/slideLayout" Target="../slideLayouts/slideLayout2.xml"/><Relationship Id="rId6" Type="http://schemas.openxmlformats.org/officeDocument/2006/relationships/hyperlink" Target="https://economictimes.indiatimes.com/news/politics-and-nation/fake-news-still-a-menace-despite-government-crackdown-fact-checkers/articleshow/72895472.cms?from=mdr" TargetMode="External"/><Relationship Id="rId5" Type="http://schemas.openxmlformats.org/officeDocument/2006/relationships/hyperlink" Target="https://www.indiatoday.in/india/story/2019-battle-how-fake-news-was-used-as-a-weapon-of-mass-deception-1537908-2019-05-29" TargetMode="External"/><Relationship Id="rId4" Type="http://schemas.openxmlformats.org/officeDocument/2006/relationships/hyperlink" Target="http://india.mom-rsf.org/en/owner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IN" sz="8000" dirty="0" smtClean="0"/>
              <a:t>Propaganda</a:t>
            </a:r>
            <a:endParaRPr lang="en-IN" sz="8000" dirty="0"/>
          </a:p>
        </p:txBody>
      </p:sp>
      <p:sp>
        <p:nvSpPr>
          <p:cNvPr id="3" name="Subtitle 2"/>
          <p:cNvSpPr>
            <a:spLocks noGrp="1"/>
          </p:cNvSpPr>
          <p:nvPr>
            <p:ph type="subTitle" idx="1"/>
          </p:nvPr>
        </p:nvSpPr>
        <p:spPr>
          <a:xfrm>
            <a:off x="971600" y="2852936"/>
            <a:ext cx="8172400" cy="3168352"/>
          </a:xfrm>
        </p:spPr>
        <p:txBody>
          <a:bodyPr>
            <a:normAutofit/>
          </a:bodyPr>
          <a:lstStyle/>
          <a:p>
            <a:r>
              <a:rPr lang="en-US" dirty="0"/>
              <a:t>I</a:t>
            </a:r>
            <a:r>
              <a:rPr lang="en-US" dirty="0" smtClean="0"/>
              <a:t>nformation</a:t>
            </a:r>
            <a:r>
              <a:rPr lang="en-US" dirty="0"/>
              <a:t>, especially of a biased or misleading nature, used to promote a political cause or point of </a:t>
            </a:r>
            <a:r>
              <a:rPr lang="en-US" dirty="0" smtClean="0"/>
              <a:t>view..</a:t>
            </a:r>
          </a:p>
          <a:p>
            <a:endParaRPr lang="en-US" dirty="0"/>
          </a:p>
          <a:p>
            <a:r>
              <a:rPr lang="en-US" dirty="0" smtClean="0"/>
              <a:t>Information</a:t>
            </a:r>
            <a:r>
              <a:rPr lang="en-US" dirty="0"/>
              <a:t>, ideas, opinions, or images, often only giving one part of an argument, that are broadcast, published, or in some other way spread </a:t>
            </a:r>
            <a:r>
              <a:rPr lang="en-US" dirty="0" smtClean="0"/>
              <a:t>with the</a:t>
            </a:r>
            <a:r>
              <a:rPr lang="en-US" dirty="0"/>
              <a:t> intention of influencing people's opinions</a:t>
            </a:r>
          </a:p>
          <a:p>
            <a:endParaRPr lang="en-US" dirty="0" smtClean="0"/>
          </a:p>
          <a:p>
            <a:endParaRPr lang="en-US" dirty="0" smtClean="0"/>
          </a:p>
          <a:p>
            <a:endParaRPr lang="en-US" dirty="0" smtClean="0"/>
          </a:p>
          <a:p>
            <a:endParaRPr lang="en-US" dirty="0"/>
          </a:p>
          <a:p>
            <a:endParaRPr lang="en-US" dirty="0" smtClean="0"/>
          </a:p>
        </p:txBody>
      </p:sp>
    </p:spTree>
    <p:extLst>
      <p:ext uri="{BB962C8B-B14F-4D97-AF65-F5344CB8AC3E}">
        <p14:creationId xmlns:p14="http://schemas.microsoft.com/office/powerpoint/2010/main" val="35705224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0"/>
            <a:ext cx="7498080" cy="706090"/>
          </a:xfrm>
        </p:spPr>
        <p:txBody>
          <a:bodyPr>
            <a:normAutofit fontScale="90000"/>
          </a:bodyPr>
          <a:lstStyle/>
          <a:p>
            <a:r>
              <a:rPr lang="en-IN" dirty="0" smtClean="0"/>
              <a:t>Propaganda examples world over</a:t>
            </a:r>
            <a:endParaRPr lang="en-IN" dirty="0"/>
          </a:p>
        </p:txBody>
      </p:sp>
      <p:sp>
        <p:nvSpPr>
          <p:cNvPr id="3" name="Content Placeholder 2"/>
          <p:cNvSpPr>
            <a:spLocks noGrp="1"/>
          </p:cNvSpPr>
          <p:nvPr>
            <p:ph idx="1"/>
          </p:nvPr>
        </p:nvSpPr>
        <p:spPr>
          <a:xfrm>
            <a:off x="1115616" y="764704"/>
            <a:ext cx="7818072" cy="5483696"/>
          </a:xfrm>
        </p:spPr>
        <p:txBody>
          <a:bodyPr>
            <a:normAutofit/>
          </a:bodyPr>
          <a:lstStyle/>
          <a:p>
            <a:pPr algn="just"/>
            <a:r>
              <a:rPr lang="en-US" sz="1800" dirty="0"/>
              <a:t>After the events of September 11, 2001, the </a:t>
            </a:r>
            <a:r>
              <a:rPr lang="en-US" sz="1800" dirty="0" smtClean="0"/>
              <a:t>US Defense </a:t>
            </a:r>
            <a:r>
              <a:rPr lang="en-US" sz="1800" dirty="0"/>
              <a:t>Department set up an ‘office of strategic influence’, </a:t>
            </a:r>
            <a:r>
              <a:rPr lang="en-US" sz="1800" dirty="0" smtClean="0"/>
              <a:t>which planned </a:t>
            </a:r>
            <a:r>
              <a:rPr lang="en-US" sz="1800" dirty="0"/>
              <a:t>to feed information, some of it false, to foreign news </a:t>
            </a:r>
            <a:r>
              <a:rPr lang="en-US" sz="1800" dirty="0" smtClean="0"/>
              <a:t>agencies, in </a:t>
            </a:r>
            <a:r>
              <a:rPr lang="en-US" sz="1800" dirty="0"/>
              <a:t>an attempt to influence public opinion across the world (</a:t>
            </a:r>
            <a:r>
              <a:rPr lang="en-US" sz="1800" dirty="0" smtClean="0"/>
              <a:t>especially the </a:t>
            </a:r>
            <a:r>
              <a:rPr lang="en-US" sz="1800" dirty="0"/>
              <a:t>Islamic world) in </a:t>
            </a:r>
            <a:r>
              <a:rPr lang="en-US" sz="1800" dirty="0" err="1"/>
              <a:t>favour</a:t>
            </a:r>
            <a:r>
              <a:rPr lang="en-US" sz="1800" dirty="0"/>
              <a:t> of the US-led ‘war on terrorism</a:t>
            </a:r>
            <a:r>
              <a:rPr lang="en-US" sz="1800" dirty="0" smtClean="0"/>
              <a:t>’.</a:t>
            </a:r>
          </a:p>
          <a:p>
            <a:pPr algn="just"/>
            <a:r>
              <a:rPr lang="en-US" sz="1800" dirty="0" smtClean="0"/>
              <a:t>Invasion of Iraq by America</a:t>
            </a:r>
          </a:p>
          <a:p>
            <a:pPr algn="just"/>
            <a:r>
              <a:rPr lang="en-US" sz="1800" dirty="0" smtClean="0"/>
              <a:t>Israel V/s Palestine</a:t>
            </a:r>
          </a:p>
          <a:p>
            <a:pPr algn="just"/>
            <a:r>
              <a:rPr lang="en-US" sz="1800" dirty="0" smtClean="0"/>
              <a:t>Propaganda by China</a:t>
            </a:r>
          </a:p>
          <a:p>
            <a:pPr algn="just"/>
            <a:endParaRPr lang="en-US" sz="1800" dirty="0"/>
          </a:p>
          <a:p>
            <a:pPr algn="just"/>
            <a:endParaRPr lang="en-IN" sz="1800" dirty="0" smtClean="0">
              <a:hlinkClick r:id="rId2"/>
            </a:endParaRPr>
          </a:p>
          <a:p>
            <a:pPr algn="just"/>
            <a:r>
              <a:rPr lang="en-IN" sz="4400" dirty="0" smtClean="0">
                <a:hlinkClick r:id="rId2"/>
              </a:rPr>
              <a:t>https</a:t>
            </a:r>
            <a:r>
              <a:rPr lang="en-IN" sz="4400" dirty="0">
                <a:hlinkClick r:id="rId2"/>
              </a:rPr>
              <a:t>://www.canva.com/learn/examples-of-propaganda/</a:t>
            </a:r>
            <a:endParaRPr lang="en-IN" sz="4400" dirty="0"/>
          </a:p>
        </p:txBody>
      </p:sp>
    </p:spTree>
    <p:extLst>
      <p:ext uri="{BB962C8B-B14F-4D97-AF65-F5344CB8AC3E}">
        <p14:creationId xmlns:p14="http://schemas.microsoft.com/office/powerpoint/2010/main" val="3922218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34082"/>
          </a:xfrm>
        </p:spPr>
        <p:txBody>
          <a:bodyPr>
            <a:normAutofit fontScale="90000"/>
          </a:bodyPr>
          <a:lstStyle/>
          <a:p>
            <a:pPr algn="ctr"/>
            <a:r>
              <a:rPr lang="en-IN" b="1" dirty="0"/>
              <a:t>Defining Propaganda</a:t>
            </a:r>
            <a:endParaRPr lang="en-IN" dirty="0"/>
          </a:p>
        </p:txBody>
      </p:sp>
      <p:sp>
        <p:nvSpPr>
          <p:cNvPr id="3" name="Content Placeholder 2"/>
          <p:cNvSpPr>
            <a:spLocks noGrp="1"/>
          </p:cNvSpPr>
          <p:nvPr>
            <p:ph idx="1"/>
          </p:nvPr>
        </p:nvSpPr>
        <p:spPr>
          <a:xfrm>
            <a:off x="1115616" y="1447800"/>
            <a:ext cx="8028384" cy="4800600"/>
          </a:xfrm>
        </p:spPr>
        <p:txBody>
          <a:bodyPr>
            <a:normAutofit fontScale="85000" lnSpcReduction="20000"/>
          </a:bodyPr>
          <a:lstStyle/>
          <a:p>
            <a:r>
              <a:rPr lang="en-US" dirty="0"/>
              <a:t>Propaganda is a form of persuasion involving </a:t>
            </a:r>
            <a:r>
              <a:rPr lang="en-US" dirty="0" smtClean="0"/>
              <a:t>a mass </a:t>
            </a:r>
            <a:r>
              <a:rPr lang="en-US" dirty="0"/>
              <a:t>message campaign designed to </a:t>
            </a:r>
            <a:r>
              <a:rPr lang="en-US" dirty="0" smtClean="0"/>
              <a:t>discourage rational </a:t>
            </a:r>
            <a:r>
              <a:rPr lang="en-US" dirty="0"/>
              <a:t>thought and to suppress </a:t>
            </a:r>
            <a:r>
              <a:rPr lang="en-US" dirty="0" smtClean="0"/>
              <a:t>evidence- Encyclopedia of Communication theory.</a:t>
            </a:r>
          </a:p>
          <a:p>
            <a:pPr marL="82296" indent="0">
              <a:buNone/>
            </a:pPr>
            <a:endParaRPr lang="en-US" dirty="0" smtClean="0"/>
          </a:p>
          <a:p>
            <a:r>
              <a:rPr lang="en-US" dirty="0"/>
              <a:t>T</a:t>
            </a:r>
            <a:r>
              <a:rPr lang="en-US" dirty="0" smtClean="0"/>
              <a:t>he systematic </a:t>
            </a:r>
            <a:r>
              <a:rPr lang="en-IN" dirty="0" smtClean="0"/>
              <a:t>propagation </a:t>
            </a:r>
            <a:r>
              <a:rPr lang="en-IN" dirty="0"/>
              <a:t>of a doctrine or cause, </a:t>
            </a:r>
            <a:r>
              <a:rPr lang="en-IN" dirty="0" smtClean="0"/>
              <a:t>communication’s </a:t>
            </a:r>
            <a:r>
              <a:rPr lang="en-US" dirty="0" smtClean="0"/>
              <a:t>role </a:t>
            </a:r>
            <a:r>
              <a:rPr lang="en-US" dirty="0"/>
              <a:t>in social struggle, or mass suggestion </a:t>
            </a:r>
            <a:r>
              <a:rPr lang="en-US" dirty="0" smtClean="0"/>
              <a:t>of influence </a:t>
            </a:r>
            <a:r>
              <a:rPr lang="en-US" dirty="0"/>
              <a:t>through the manipulation of symbols </a:t>
            </a:r>
            <a:r>
              <a:rPr lang="en-US" dirty="0" smtClean="0"/>
              <a:t>and </a:t>
            </a:r>
            <a:r>
              <a:rPr lang="en-IN" dirty="0" smtClean="0"/>
              <a:t>psychology.</a:t>
            </a:r>
          </a:p>
          <a:p>
            <a:pPr marL="82296" indent="0">
              <a:buNone/>
            </a:pPr>
            <a:endParaRPr lang="en-IN" dirty="0" smtClean="0"/>
          </a:p>
          <a:p>
            <a:r>
              <a:rPr lang="en-IN" dirty="0"/>
              <a:t>No-holds-barred </a:t>
            </a:r>
            <a:r>
              <a:rPr lang="en-IN" dirty="0" smtClean="0"/>
              <a:t>use of </a:t>
            </a:r>
            <a:r>
              <a:rPr lang="en-IN" dirty="0"/>
              <a:t>communication </a:t>
            </a:r>
            <a:r>
              <a:rPr lang="en-IN" dirty="0" smtClean="0"/>
              <a:t>to propagate specific beliefs and expectations</a:t>
            </a:r>
            <a:endParaRPr lang="en-IN" dirty="0"/>
          </a:p>
        </p:txBody>
      </p:sp>
    </p:spTree>
    <p:extLst>
      <p:ext uri="{BB962C8B-B14F-4D97-AF65-F5344CB8AC3E}">
        <p14:creationId xmlns:p14="http://schemas.microsoft.com/office/powerpoint/2010/main" val="14377321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952" y="2636912"/>
            <a:ext cx="4752528" cy="4808240"/>
          </a:xfrm>
        </p:spPr>
        <p:txBody>
          <a:bodyPr>
            <a:normAutofit/>
          </a:bodyPr>
          <a:lstStyle/>
          <a:p>
            <a:pPr marL="82296" indent="0">
              <a:buNone/>
            </a:pPr>
            <a:endParaRPr lang="en-US" dirty="0"/>
          </a:p>
          <a:p>
            <a:pPr algn="just"/>
            <a:r>
              <a:rPr lang="en-US" sz="2400" dirty="0"/>
              <a:t>They often include </a:t>
            </a:r>
            <a:r>
              <a:rPr lang="en-US" sz="2400" b="1" dirty="0"/>
              <a:t>misdirection</a:t>
            </a:r>
            <a:r>
              <a:rPr lang="en-US" sz="2400" dirty="0"/>
              <a:t> or </a:t>
            </a:r>
            <a:r>
              <a:rPr lang="en-US" sz="2400" b="1" dirty="0" smtClean="0"/>
              <a:t>distraction</a:t>
            </a:r>
            <a:r>
              <a:rPr lang="en-US" sz="2400" dirty="0" smtClean="0"/>
              <a:t> of </a:t>
            </a:r>
            <a:r>
              <a:rPr lang="en-US" sz="2400" dirty="0"/>
              <a:t>the audience’s attention away </a:t>
            </a:r>
            <a:r>
              <a:rPr lang="en-US" sz="2400" dirty="0" smtClean="0"/>
              <a:t>from issues </a:t>
            </a:r>
            <a:r>
              <a:rPr lang="en-US" sz="2400" dirty="0"/>
              <a:t>important to the opposition and </a:t>
            </a:r>
            <a:r>
              <a:rPr lang="en-US" sz="2400" dirty="0" smtClean="0"/>
              <a:t>toward irrelevant </a:t>
            </a:r>
            <a:r>
              <a:rPr lang="en-US" sz="2400" dirty="0"/>
              <a:t>issues associated with </a:t>
            </a:r>
            <a:r>
              <a:rPr lang="en-US" sz="2400" b="1" dirty="0"/>
              <a:t>fear and </a:t>
            </a:r>
            <a:r>
              <a:rPr lang="en-US" sz="2400" b="1" dirty="0" smtClean="0"/>
              <a:t>hatred </a:t>
            </a:r>
            <a:r>
              <a:rPr lang="en-IN" sz="2400" dirty="0" smtClean="0"/>
              <a:t>by </a:t>
            </a:r>
            <a:r>
              <a:rPr lang="en-IN" sz="2400" dirty="0"/>
              <a:t>the target audience.</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6253"/>
          <a:stretch/>
        </p:blipFill>
        <p:spPr>
          <a:xfrm>
            <a:off x="5652120" y="2276872"/>
            <a:ext cx="3491880" cy="4455368"/>
          </a:xfrm>
          <a:prstGeom prst="rect">
            <a:avLst/>
          </a:prstGeom>
        </p:spPr>
      </p:pic>
      <p:sp>
        <p:nvSpPr>
          <p:cNvPr id="5" name="TextBox 4"/>
          <p:cNvSpPr txBox="1"/>
          <p:nvPr/>
        </p:nvSpPr>
        <p:spPr>
          <a:xfrm>
            <a:off x="5652120" y="548680"/>
            <a:ext cx="3528392" cy="923330"/>
          </a:xfrm>
          <a:prstGeom prst="rect">
            <a:avLst/>
          </a:prstGeom>
          <a:noFill/>
        </p:spPr>
        <p:txBody>
          <a:bodyPr wrap="square" rtlCol="0">
            <a:spAutoFit/>
          </a:bodyPr>
          <a:lstStyle/>
          <a:p>
            <a:r>
              <a:rPr lang="en-US" dirty="0"/>
              <a:t>Common propaganda tactics are those of persuasion.</a:t>
            </a:r>
          </a:p>
          <a:p>
            <a:endParaRPr lang="en-IN" dirty="0"/>
          </a:p>
        </p:txBody>
      </p:sp>
      <p:pic>
        <p:nvPicPr>
          <p:cNvPr id="6" name="Picture 5"/>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07504" y="0"/>
            <a:ext cx="5455930" cy="3068960"/>
          </a:xfrm>
          <a:prstGeom prst="rect">
            <a:avLst/>
          </a:prstGeom>
        </p:spPr>
      </p:pic>
    </p:spTree>
    <p:extLst>
      <p:ext uri="{BB962C8B-B14F-4D97-AF65-F5344CB8AC3E}">
        <p14:creationId xmlns:p14="http://schemas.microsoft.com/office/powerpoint/2010/main" val="10352872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0"/>
            <a:ext cx="7498080" cy="1143000"/>
          </a:xfrm>
        </p:spPr>
        <p:txBody>
          <a:bodyPr/>
          <a:lstStyle/>
          <a:p>
            <a:r>
              <a:rPr lang="en-IN" dirty="0" smtClean="0"/>
              <a:t>Types of Propaganda</a:t>
            </a:r>
            <a:endParaRPr lang="en-IN" dirty="0"/>
          </a:p>
        </p:txBody>
      </p:sp>
      <p:sp>
        <p:nvSpPr>
          <p:cNvPr id="3" name="Content Placeholder 2"/>
          <p:cNvSpPr>
            <a:spLocks noGrp="1"/>
          </p:cNvSpPr>
          <p:nvPr>
            <p:ph idx="1"/>
          </p:nvPr>
        </p:nvSpPr>
        <p:spPr>
          <a:xfrm>
            <a:off x="899592" y="980728"/>
            <a:ext cx="8136904" cy="4800600"/>
          </a:xfrm>
        </p:spPr>
        <p:txBody>
          <a:bodyPr>
            <a:normAutofit fontScale="25000" lnSpcReduction="20000"/>
          </a:bodyPr>
          <a:lstStyle/>
          <a:p>
            <a:r>
              <a:rPr lang="en-US" sz="9600" b="1" dirty="0"/>
              <a:t>W</a:t>
            </a:r>
            <a:r>
              <a:rPr lang="en-US" sz="9600" b="1" dirty="0" smtClean="0"/>
              <a:t>hite propaganda- </a:t>
            </a:r>
            <a:r>
              <a:rPr lang="en-US" sz="9600" dirty="0" smtClean="0"/>
              <a:t>the </a:t>
            </a:r>
            <a:r>
              <a:rPr lang="en-US" sz="9600" dirty="0"/>
              <a:t>actual source </a:t>
            </a:r>
            <a:r>
              <a:rPr lang="en-US" sz="9600" dirty="0" smtClean="0"/>
              <a:t>is attributed </a:t>
            </a:r>
            <a:r>
              <a:rPr lang="en-US" sz="9600" dirty="0"/>
              <a:t>to the </a:t>
            </a:r>
            <a:r>
              <a:rPr lang="en-US" sz="9600" dirty="0" smtClean="0"/>
              <a:t>message.</a:t>
            </a:r>
          </a:p>
          <a:p>
            <a:pPr marL="82296" indent="0">
              <a:buNone/>
            </a:pPr>
            <a:r>
              <a:rPr lang="en-US" sz="9600" dirty="0" smtClean="0"/>
              <a:t>e.g.- Two countries having their own interests may be </a:t>
            </a:r>
            <a:r>
              <a:rPr lang="en-US" sz="9600" dirty="0" err="1" smtClean="0"/>
              <a:t>throgh</a:t>
            </a:r>
            <a:r>
              <a:rPr lang="en-US" sz="9600" dirty="0" smtClean="0"/>
              <a:t> </a:t>
            </a:r>
            <a:r>
              <a:rPr lang="en-US" sz="9600" dirty="0" err="1" smtClean="0"/>
              <a:t>govt</a:t>
            </a:r>
            <a:r>
              <a:rPr lang="en-US" sz="9600" dirty="0" smtClean="0"/>
              <a:t> owned media platforms</a:t>
            </a:r>
          </a:p>
          <a:p>
            <a:pPr marL="82296" indent="0">
              <a:buNone/>
            </a:pPr>
            <a:endParaRPr lang="en-US" sz="9600" dirty="0"/>
          </a:p>
          <a:p>
            <a:pPr marL="82296" indent="0">
              <a:buNone/>
            </a:pPr>
            <a:endParaRPr lang="en-US" sz="9600" dirty="0" smtClean="0"/>
          </a:p>
          <a:p>
            <a:pPr algn="just"/>
            <a:r>
              <a:rPr lang="en-US" sz="9600" b="1" dirty="0" smtClean="0"/>
              <a:t>Grey propaganda- </a:t>
            </a:r>
            <a:r>
              <a:rPr lang="en-US" sz="9600" dirty="0" smtClean="0"/>
              <a:t>actual </a:t>
            </a:r>
            <a:r>
              <a:rPr lang="en-US" sz="9600" dirty="0"/>
              <a:t>source is </a:t>
            </a:r>
            <a:r>
              <a:rPr lang="en-US" sz="9600" dirty="0" smtClean="0"/>
              <a:t>difficult to identify</a:t>
            </a:r>
          </a:p>
          <a:p>
            <a:pPr marL="82296" indent="0">
              <a:buNone/>
            </a:pPr>
            <a:r>
              <a:rPr lang="en-US" sz="9600" dirty="0" smtClean="0"/>
              <a:t>E.g.- </a:t>
            </a:r>
            <a:r>
              <a:rPr lang="en-US" sz="9600" dirty="0"/>
              <a:t>Unattributed publications, such as articles in newspapers written by a disguised </a:t>
            </a:r>
            <a:r>
              <a:rPr lang="en-US" sz="9600" dirty="0" smtClean="0"/>
              <a:t>source. </a:t>
            </a:r>
            <a:r>
              <a:rPr lang="en-US" sz="9600" dirty="0"/>
              <a:t>dissemination of ideas put forth by others—by foreign governments, by national and international media outlets, or by private groups, individuals, </a:t>
            </a:r>
            <a:r>
              <a:rPr lang="en-US" sz="9600" dirty="0" smtClean="0"/>
              <a:t>and institutions</a:t>
            </a:r>
            <a:r>
              <a:rPr lang="en-US" sz="9600" dirty="0"/>
              <a:t/>
            </a:r>
            <a:br>
              <a:rPr lang="en-US" sz="9600" dirty="0"/>
            </a:br>
            <a:r>
              <a:rPr lang="en-US" sz="9600" dirty="0"/>
              <a:t/>
            </a:r>
            <a:br>
              <a:rPr lang="en-US" sz="9600" dirty="0"/>
            </a:br>
            <a:r>
              <a:rPr lang="en-US" sz="9600" dirty="0"/>
              <a:t/>
            </a:r>
            <a:br>
              <a:rPr lang="en-US" sz="9600" dirty="0"/>
            </a:br>
            <a:endParaRPr lang="en-US" sz="9600" dirty="0"/>
          </a:p>
          <a:p>
            <a:r>
              <a:rPr lang="en-US" sz="9600" b="1" dirty="0"/>
              <a:t>B</a:t>
            </a:r>
            <a:r>
              <a:rPr lang="en-US" sz="9600" b="1" dirty="0" smtClean="0"/>
              <a:t>lack propaganda</a:t>
            </a:r>
            <a:r>
              <a:rPr lang="en-US" sz="9600" dirty="0" smtClean="0"/>
              <a:t>,- the attributed source </a:t>
            </a:r>
            <a:r>
              <a:rPr lang="en-US" sz="9600" dirty="0"/>
              <a:t>is not the actual </a:t>
            </a:r>
            <a:r>
              <a:rPr lang="en-US" sz="9600" dirty="0" smtClean="0"/>
              <a:t>source. e.g.- </a:t>
            </a:r>
            <a:r>
              <a:rPr lang="en-US" sz="9600" dirty="0"/>
              <a:t>prepared by secret agents or an intelligence service</a:t>
            </a:r>
            <a:br>
              <a:rPr lang="en-US" sz="9600" dirty="0"/>
            </a:br>
            <a:r>
              <a:rPr lang="en-US" dirty="0"/>
              <a:t/>
            </a:r>
            <a:br>
              <a:rPr lang="en-US" dirty="0"/>
            </a:br>
            <a:endParaRPr lang="en-IN" dirty="0"/>
          </a:p>
        </p:txBody>
      </p:sp>
    </p:spTree>
    <p:extLst>
      <p:ext uri="{BB962C8B-B14F-4D97-AF65-F5344CB8AC3E}">
        <p14:creationId xmlns:p14="http://schemas.microsoft.com/office/powerpoint/2010/main" val="35033642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7920880" cy="1143000"/>
          </a:xfrm>
        </p:spPr>
        <p:txBody>
          <a:bodyPr>
            <a:noAutofit/>
          </a:bodyPr>
          <a:lstStyle/>
          <a:p>
            <a:pPr algn="ctr"/>
            <a:r>
              <a:rPr lang="en-IN" sz="2800" dirty="0"/>
              <a:t>HAROLD LASSWELL’S PROPAGANDA THEORY</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1340768"/>
            <a:ext cx="4572000" cy="3429000"/>
          </a:xfrm>
        </p:spPr>
      </p:pic>
      <p:sp>
        <p:nvSpPr>
          <p:cNvPr id="5" name="TextBox 4"/>
          <p:cNvSpPr txBox="1"/>
          <p:nvPr/>
        </p:nvSpPr>
        <p:spPr>
          <a:xfrm>
            <a:off x="1331640" y="4900518"/>
            <a:ext cx="3960440" cy="369332"/>
          </a:xfrm>
          <a:prstGeom prst="rect">
            <a:avLst/>
          </a:prstGeom>
          <a:noFill/>
        </p:spPr>
        <p:txBody>
          <a:bodyPr wrap="square" rtlCol="0">
            <a:spAutoFit/>
          </a:bodyPr>
          <a:lstStyle/>
          <a:p>
            <a:pPr algn="ctr"/>
            <a:r>
              <a:rPr lang="en-IN" dirty="0"/>
              <a:t>HAROLD </a:t>
            </a:r>
            <a:r>
              <a:rPr lang="en-IN" dirty="0" smtClean="0"/>
              <a:t>LASSWELL</a:t>
            </a:r>
            <a:endParaRPr lang="en-IN" dirty="0"/>
          </a:p>
        </p:txBody>
      </p:sp>
      <p:sp>
        <p:nvSpPr>
          <p:cNvPr id="6" name="TextBox 5"/>
          <p:cNvSpPr txBox="1"/>
          <p:nvPr/>
        </p:nvSpPr>
        <p:spPr>
          <a:xfrm>
            <a:off x="5796136" y="1484784"/>
            <a:ext cx="3347864" cy="2031325"/>
          </a:xfrm>
          <a:prstGeom prst="rect">
            <a:avLst/>
          </a:prstGeom>
          <a:noFill/>
        </p:spPr>
        <p:txBody>
          <a:bodyPr wrap="square" rtlCol="0">
            <a:spAutoFit/>
          </a:bodyPr>
          <a:lstStyle/>
          <a:p>
            <a:pPr algn="just"/>
            <a:r>
              <a:rPr lang="en-US" b="1" dirty="0"/>
              <a:t>The American political scientist Harold D. </a:t>
            </a:r>
            <a:r>
              <a:rPr lang="en-US" b="1" dirty="0" err="1"/>
              <a:t>Lasswell</a:t>
            </a:r>
            <a:r>
              <a:rPr lang="en-US" b="1" dirty="0"/>
              <a:t> (1902-1978) is known chiefly for his studies of political </a:t>
            </a:r>
            <a:r>
              <a:rPr lang="en-US" b="1" dirty="0" smtClean="0"/>
              <a:t>terminology and his </a:t>
            </a:r>
            <a:r>
              <a:rPr lang="en-US" b="1" dirty="0"/>
              <a:t>application of psychology to politics</a:t>
            </a:r>
            <a:endParaRPr lang="en-IN" dirty="0"/>
          </a:p>
        </p:txBody>
      </p:sp>
      <p:sp>
        <p:nvSpPr>
          <p:cNvPr id="3" name="TextBox 2"/>
          <p:cNvSpPr txBox="1"/>
          <p:nvPr/>
        </p:nvSpPr>
        <p:spPr>
          <a:xfrm>
            <a:off x="1187624" y="5589240"/>
            <a:ext cx="7956376" cy="923330"/>
          </a:xfrm>
          <a:prstGeom prst="rect">
            <a:avLst/>
          </a:prstGeom>
          <a:noFill/>
        </p:spPr>
        <p:txBody>
          <a:bodyPr wrap="square" rtlCol="0">
            <a:spAutoFit/>
          </a:bodyPr>
          <a:lstStyle/>
          <a:p>
            <a:r>
              <a:rPr lang="en-US" dirty="0"/>
              <a:t>In 1927, </a:t>
            </a:r>
            <a:r>
              <a:rPr lang="en-US" dirty="0" smtClean="0"/>
              <a:t>Harold </a:t>
            </a:r>
            <a:r>
              <a:rPr lang="en-US" dirty="0"/>
              <a:t>D. </a:t>
            </a:r>
            <a:r>
              <a:rPr lang="en-US" dirty="0" err="1" smtClean="0"/>
              <a:t>Lasswell</a:t>
            </a:r>
            <a:r>
              <a:rPr lang="en-US" dirty="0"/>
              <a:t>,</a:t>
            </a:r>
            <a:r>
              <a:rPr lang="en-US" dirty="0" smtClean="0"/>
              <a:t>  published </a:t>
            </a:r>
            <a:r>
              <a:rPr lang="en-US" dirty="0"/>
              <a:t>a now-famous book, </a:t>
            </a:r>
            <a:r>
              <a:rPr lang="en-US" i="1" dirty="0"/>
              <a:t>Propaganda Technique in the World War</a:t>
            </a:r>
            <a:r>
              <a:rPr lang="en-US" dirty="0"/>
              <a:t>, </a:t>
            </a:r>
            <a:r>
              <a:rPr lang="en-US" dirty="0" smtClean="0"/>
              <a:t>an analysis </a:t>
            </a:r>
            <a:r>
              <a:rPr lang="en-US" dirty="0"/>
              <a:t>of the massive propaganda campaigns conducted by all the major </a:t>
            </a:r>
            <a:r>
              <a:rPr lang="en-US" dirty="0" smtClean="0"/>
              <a:t>countries</a:t>
            </a:r>
            <a:r>
              <a:rPr lang="en-US" dirty="0"/>
              <a:t> in World War I.</a:t>
            </a:r>
            <a:endParaRPr lang="en-IN" dirty="0"/>
          </a:p>
        </p:txBody>
      </p:sp>
    </p:spTree>
    <p:extLst>
      <p:ext uri="{BB962C8B-B14F-4D97-AF65-F5344CB8AC3E}">
        <p14:creationId xmlns:p14="http://schemas.microsoft.com/office/powerpoint/2010/main" val="25237114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5355672" cy="1296144"/>
          </a:xfrm>
        </p:spPr>
        <p:txBody>
          <a:bodyPr>
            <a:normAutofit fontScale="90000"/>
          </a:bodyPr>
          <a:lstStyle/>
          <a:p>
            <a:pPr algn="ctr"/>
            <a:r>
              <a:rPr lang="en-IN" dirty="0" smtClean="0"/>
              <a:t>Propaganda Theory by </a:t>
            </a:r>
            <a:r>
              <a:rPr lang="en-IN" dirty="0" err="1" smtClean="0"/>
              <a:t>Lasswell</a:t>
            </a:r>
            <a:endParaRPr lang="en-IN" dirty="0"/>
          </a:p>
        </p:txBody>
      </p:sp>
      <p:sp>
        <p:nvSpPr>
          <p:cNvPr id="3" name="Content Placeholder 2"/>
          <p:cNvSpPr>
            <a:spLocks noGrp="1"/>
          </p:cNvSpPr>
          <p:nvPr>
            <p:ph idx="1"/>
          </p:nvPr>
        </p:nvSpPr>
        <p:spPr>
          <a:xfrm>
            <a:off x="971600" y="1447800"/>
            <a:ext cx="3312368" cy="4800600"/>
          </a:xfrm>
        </p:spPr>
        <p:txBody>
          <a:bodyPr>
            <a:normAutofit fontScale="62500" lnSpcReduction="20000"/>
          </a:bodyPr>
          <a:lstStyle/>
          <a:p>
            <a:pPr algn="just"/>
            <a:r>
              <a:rPr lang="en-IN" dirty="0"/>
              <a:t>The power of </a:t>
            </a:r>
            <a:r>
              <a:rPr lang="en-IN" dirty="0" smtClean="0"/>
              <a:t>propaganda </a:t>
            </a:r>
            <a:r>
              <a:rPr lang="en-US" dirty="0" smtClean="0"/>
              <a:t>was </a:t>
            </a:r>
            <a:r>
              <a:rPr lang="en-US" dirty="0"/>
              <a:t>not so much the result of the </a:t>
            </a:r>
            <a:r>
              <a:rPr lang="en-US" dirty="0" smtClean="0"/>
              <a:t>appeal </a:t>
            </a:r>
            <a:r>
              <a:rPr lang="en-US" dirty="0"/>
              <a:t>of specific </a:t>
            </a:r>
            <a:r>
              <a:rPr lang="en-US" dirty="0" smtClean="0"/>
              <a:t>messages but</a:t>
            </a:r>
            <a:r>
              <a:rPr lang="en-US" dirty="0"/>
              <a:t>, rather, the result of the vulnerable state of mind of average people</a:t>
            </a:r>
            <a:r>
              <a:rPr lang="en-US" dirty="0" smtClean="0"/>
              <a:t>.</a:t>
            </a:r>
          </a:p>
          <a:p>
            <a:pPr marL="82296" indent="0" algn="just">
              <a:buNone/>
            </a:pPr>
            <a:endParaRPr lang="en-US" dirty="0" smtClean="0"/>
          </a:p>
          <a:p>
            <a:r>
              <a:rPr lang="en-IN" dirty="0" err="1" smtClean="0"/>
              <a:t>Lasswell</a:t>
            </a:r>
            <a:r>
              <a:rPr lang="en-IN" dirty="0"/>
              <a:t> </a:t>
            </a:r>
            <a:r>
              <a:rPr lang="en-US" dirty="0" smtClean="0"/>
              <a:t>argued </a:t>
            </a:r>
            <a:r>
              <a:rPr lang="en-US" dirty="0"/>
              <a:t>that economic depression and escalating political </a:t>
            </a:r>
            <a:r>
              <a:rPr lang="en-US" dirty="0" smtClean="0"/>
              <a:t>conflicts </a:t>
            </a:r>
            <a:r>
              <a:rPr lang="en-US" dirty="0"/>
              <a:t>had induced </a:t>
            </a:r>
            <a:r>
              <a:rPr lang="en-US" dirty="0" smtClean="0"/>
              <a:t>widespread psychosis</a:t>
            </a:r>
            <a:r>
              <a:rPr lang="en-US" dirty="0"/>
              <a:t>, and this made most people </a:t>
            </a:r>
            <a:r>
              <a:rPr lang="en-US" dirty="0" smtClean="0"/>
              <a:t>vulnerable </a:t>
            </a:r>
            <a:r>
              <a:rPr lang="en-US" dirty="0"/>
              <a:t>to even crude forms </a:t>
            </a:r>
            <a:r>
              <a:rPr lang="en-US" dirty="0" smtClean="0"/>
              <a:t>of </a:t>
            </a:r>
            <a:r>
              <a:rPr lang="en-IN" dirty="0" smtClean="0"/>
              <a:t>propaganda</a:t>
            </a:r>
            <a:r>
              <a:rPr lang="en-IN" dirty="0"/>
              <a:t>.</a:t>
            </a:r>
          </a:p>
        </p:txBody>
      </p:sp>
      <p:pic>
        <p:nvPicPr>
          <p:cNvPr id="4" name="Picture 3"/>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4681921" y="751905"/>
            <a:ext cx="3866766" cy="253307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1921" y="3429000"/>
            <a:ext cx="3780382" cy="2357838"/>
          </a:xfrm>
          <a:prstGeom prst="rect">
            <a:avLst/>
          </a:prstGeom>
        </p:spPr>
      </p:pic>
    </p:spTree>
    <p:extLst>
      <p:ext uri="{BB962C8B-B14F-4D97-AF65-F5344CB8AC3E}">
        <p14:creationId xmlns:p14="http://schemas.microsoft.com/office/powerpoint/2010/main" val="17967751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16632"/>
            <a:ext cx="3600400" cy="6131768"/>
          </a:xfrm>
        </p:spPr>
        <p:txBody>
          <a:bodyPr>
            <a:normAutofit/>
          </a:bodyPr>
          <a:lstStyle/>
          <a:p>
            <a:r>
              <a:rPr lang="en-US" sz="2400" dirty="0"/>
              <a:t>When average people are confronted daily by powerful threats </a:t>
            </a:r>
            <a:r>
              <a:rPr lang="en-US" sz="2400" dirty="0" smtClean="0"/>
              <a:t>to their </a:t>
            </a:r>
            <a:r>
              <a:rPr lang="en-US" sz="2400" dirty="0"/>
              <a:t>personal lives, they turn to propaganda for reassurance and a way to </a:t>
            </a:r>
            <a:r>
              <a:rPr lang="en-US" sz="2400" dirty="0" smtClean="0"/>
              <a:t>overcome </a:t>
            </a:r>
            <a:r>
              <a:rPr lang="en-IN" sz="2400" dirty="0" smtClean="0"/>
              <a:t>the </a:t>
            </a:r>
            <a:r>
              <a:rPr lang="en-IN" sz="2400" dirty="0"/>
              <a:t>threat.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260082"/>
            <a:ext cx="4419600" cy="2482850"/>
          </a:xfrm>
          <a:prstGeom prst="rect">
            <a:avLst/>
          </a:prstGeom>
        </p:spPr>
      </p:pic>
      <p:sp>
        <p:nvSpPr>
          <p:cNvPr id="5" name="TextBox 4"/>
          <p:cNvSpPr txBox="1"/>
          <p:nvPr/>
        </p:nvSpPr>
        <p:spPr>
          <a:xfrm>
            <a:off x="6028215" y="3717032"/>
            <a:ext cx="3123456" cy="1631216"/>
          </a:xfrm>
          <a:prstGeom prst="rect">
            <a:avLst/>
          </a:prstGeom>
          <a:noFill/>
        </p:spPr>
        <p:txBody>
          <a:bodyPr wrap="square" rtlCol="0">
            <a:spAutoFit/>
          </a:bodyPr>
          <a:lstStyle/>
          <a:p>
            <a:r>
              <a:rPr lang="en-US" sz="2000" dirty="0"/>
              <a:t>When people are jobless and their homes are in foreclosure, propaganda</a:t>
            </a:r>
          </a:p>
          <a:p>
            <a:r>
              <a:rPr lang="en-US" sz="2000" dirty="0"/>
              <a:t>appeals find a ready audience.</a:t>
            </a:r>
            <a:endParaRPr lang="en-IN" sz="20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6144" y="3295914"/>
            <a:ext cx="4572000" cy="2473452"/>
          </a:xfrm>
          <a:prstGeom prst="rect">
            <a:avLst/>
          </a:prstGeom>
        </p:spPr>
      </p:pic>
    </p:spTree>
    <p:extLst>
      <p:ext uri="{BB962C8B-B14F-4D97-AF65-F5344CB8AC3E}">
        <p14:creationId xmlns:p14="http://schemas.microsoft.com/office/powerpoint/2010/main" val="23466613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8569" y="116632"/>
            <a:ext cx="7498080" cy="792088"/>
          </a:xfrm>
        </p:spPr>
        <p:txBody>
          <a:bodyPr>
            <a:noAutofit/>
          </a:bodyPr>
          <a:lstStyle/>
          <a:p>
            <a:pPr algn="ctr"/>
            <a:r>
              <a:rPr lang="en-IN" sz="2800" dirty="0" smtClean="0"/>
              <a:t>The great depression-1929 witnessed this ….and result was Rise of Hitler, Mussolini</a:t>
            </a:r>
            <a:endParaRPr lang="en-IN" sz="28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15616" y="1124744"/>
            <a:ext cx="3456384" cy="2179442"/>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3413689"/>
            <a:ext cx="4328970" cy="34290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7938" y="3397309"/>
            <a:ext cx="3399485" cy="3384376"/>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0032" y="908720"/>
            <a:ext cx="3947418" cy="2372664"/>
          </a:xfrm>
          <a:prstGeom prst="rect">
            <a:avLst/>
          </a:prstGeom>
        </p:spPr>
      </p:pic>
    </p:spTree>
    <p:extLst>
      <p:ext uri="{BB962C8B-B14F-4D97-AF65-F5344CB8AC3E}">
        <p14:creationId xmlns:p14="http://schemas.microsoft.com/office/powerpoint/2010/main" val="41529668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IN" dirty="0" smtClean="0"/>
              <a:t>How Propaganda works according to </a:t>
            </a:r>
            <a:r>
              <a:rPr lang="en-IN" dirty="0" err="1" smtClean="0"/>
              <a:t>Lasswell</a:t>
            </a:r>
            <a:endParaRPr lang="en-IN" dirty="0"/>
          </a:p>
        </p:txBody>
      </p:sp>
      <p:sp>
        <p:nvSpPr>
          <p:cNvPr id="3" name="Content Placeholder 2"/>
          <p:cNvSpPr>
            <a:spLocks noGrp="1"/>
          </p:cNvSpPr>
          <p:nvPr>
            <p:ph idx="1"/>
          </p:nvPr>
        </p:nvSpPr>
        <p:spPr/>
        <p:txBody>
          <a:bodyPr/>
          <a:lstStyle/>
          <a:p>
            <a:r>
              <a:rPr lang="en-US" dirty="0" err="1"/>
              <a:t>Lasswell’s</a:t>
            </a:r>
            <a:r>
              <a:rPr lang="en-US" dirty="0"/>
              <a:t> theory envisioned a long and </a:t>
            </a:r>
            <a:r>
              <a:rPr lang="en-US" dirty="0" smtClean="0"/>
              <a:t>quite </a:t>
            </a:r>
            <a:r>
              <a:rPr lang="en-IN" dirty="0" smtClean="0"/>
              <a:t>sophisticated </a:t>
            </a:r>
            <a:r>
              <a:rPr lang="en-IN" dirty="0"/>
              <a:t>conditioning process</a:t>
            </a:r>
            <a:r>
              <a:rPr lang="en-IN" dirty="0" smtClean="0"/>
              <a:t>.</a:t>
            </a:r>
          </a:p>
          <a:p>
            <a:r>
              <a:rPr lang="en-US" dirty="0"/>
              <a:t>Exposure to one or two extremist </a:t>
            </a:r>
            <a:r>
              <a:rPr lang="en-US" dirty="0" smtClean="0"/>
              <a:t>messages would </a:t>
            </a:r>
            <a:r>
              <a:rPr lang="en-US" dirty="0"/>
              <a:t>not likely have significant effects</a:t>
            </a:r>
            <a:r>
              <a:rPr lang="en-US" dirty="0" smtClean="0"/>
              <a:t>.</a:t>
            </a:r>
          </a:p>
          <a:p>
            <a:r>
              <a:rPr lang="en-US" b="1" dirty="0"/>
              <a:t>Master symbols </a:t>
            </a:r>
            <a:r>
              <a:rPr lang="en-US" dirty="0" smtClean="0"/>
              <a:t>should be used as they evoke strong </a:t>
            </a:r>
            <a:r>
              <a:rPr lang="en-US" dirty="0"/>
              <a:t>emotions and </a:t>
            </a:r>
            <a:r>
              <a:rPr lang="en-US" dirty="0" smtClean="0"/>
              <a:t>possess the </a:t>
            </a:r>
            <a:r>
              <a:rPr lang="en-US" dirty="0"/>
              <a:t>power to stimulate </a:t>
            </a:r>
            <a:r>
              <a:rPr lang="en-US" dirty="0" smtClean="0"/>
              <a:t>large-scale </a:t>
            </a:r>
            <a:r>
              <a:rPr lang="en-US" dirty="0"/>
              <a:t>mass action</a:t>
            </a:r>
            <a:endParaRPr lang="en-IN" dirty="0"/>
          </a:p>
        </p:txBody>
      </p:sp>
    </p:spTree>
    <p:extLst>
      <p:ext uri="{BB962C8B-B14F-4D97-AF65-F5344CB8AC3E}">
        <p14:creationId xmlns:p14="http://schemas.microsoft.com/office/powerpoint/2010/main" val="32392939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err="1"/>
              <a:t>Lasswell</a:t>
            </a:r>
            <a:r>
              <a:rPr lang="en-US" sz="2400" dirty="0"/>
              <a:t> argued that successful social movements gain power by </a:t>
            </a:r>
            <a:r>
              <a:rPr lang="en-US" sz="2400" dirty="0" smtClean="0"/>
              <a:t>propagating master </a:t>
            </a:r>
            <a:r>
              <a:rPr lang="en-US" sz="2400" dirty="0"/>
              <a:t>symbols over a period of months and years using a variety of media.</a:t>
            </a:r>
            <a:endParaRPr lang="en-IN" sz="2400" dirty="0"/>
          </a:p>
        </p:txBody>
      </p:sp>
      <p:sp>
        <p:nvSpPr>
          <p:cNvPr id="3" name="Content Placeholder 2"/>
          <p:cNvSpPr>
            <a:spLocks noGrp="1"/>
          </p:cNvSpPr>
          <p:nvPr>
            <p:ph idx="1"/>
          </p:nvPr>
        </p:nvSpPr>
        <p:spPr/>
        <p:txBody>
          <a:bodyPr/>
          <a:lstStyle/>
          <a:p>
            <a:r>
              <a:rPr lang="en-IN" dirty="0" smtClean="0"/>
              <a:t>Master Symbol Examples-Flag, Anthem, Logo, Face etc.</a:t>
            </a:r>
            <a:endParaRPr lang="en-IN"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7027"/>
          <a:stretch/>
        </p:blipFill>
        <p:spPr>
          <a:xfrm>
            <a:off x="4572000" y="1998141"/>
            <a:ext cx="2057400" cy="295776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1997397"/>
            <a:ext cx="2143125" cy="2143125"/>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5976" y="4952607"/>
            <a:ext cx="2735796" cy="1823864"/>
          </a:xfrm>
          <a:prstGeom prst="rect">
            <a:avLst/>
          </a:prstGeom>
        </p:spPr>
      </p:pic>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b="5026"/>
          <a:stretch/>
        </p:blipFill>
        <p:spPr>
          <a:xfrm>
            <a:off x="1115616" y="2564904"/>
            <a:ext cx="3452953" cy="3461823"/>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04248" y="4129612"/>
            <a:ext cx="2143125" cy="2026493"/>
          </a:xfrm>
          <a:prstGeom prst="rect">
            <a:avLst/>
          </a:prstGeom>
        </p:spPr>
      </p:pic>
    </p:spTree>
    <p:extLst>
      <p:ext uri="{BB962C8B-B14F-4D97-AF65-F5344CB8AC3E}">
        <p14:creationId xmlns:p14="http://schemas.microsoft.com/office/powerpoint/2010/main" val="35340014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58860" y="1340768"/>
            <a:ext cx="7329563" cy="4320480"/>
          </a:xfrm>
        </p:spPr>
      </p:pic>
      <p:sp>
        <p:nvSpPr>
          <p:cNvPr id="5" name="Title 4"/>
          <p:cNvSpPr>
            <a:spLocks noGrp="1"/>
          </p:cNvSpPr>
          <p:nvPr>
            <p:ph type="title"/>
          </p:nvPr>
        </p:nvSpPr>
        <p:spPr>
          <a:xfrm>
            <a:off x="1259632" y="260648"/>
            <a:ext cx="7498080" cy="994122"/>
          </a:xfrm>
        </p:spPr>
        <p:txBody>
          <a:bodyPr>
            <a:normAutofit fontScale="90000"/>
          </a:bodyPr>
          <a:lstStyle/>
          <a:p>
            <a:r>
              <a:rPr lang="en-IN" dirty="0" smtClean="0"/>
              <a:t>PM </a:t>
            </a:r>
            <a:r>
              <a:rPr lang="en-IN" dirty="0" err="1" smtClean="0"/>
              <a:t>Manmohan</a:t>
            </a:r>
            <a:r>
              <a:rPr lang="en-IN" dirty="0" smtClean="0"/>
              <a:t> Singh touching feet of Sonia Gandhi </a:t>
            </a:r>
            <a:endParaRPr lang="en-IN" dirty="0"/>
          </a:p>
        </p:txBody>
      </p:sp>
      <p:sp>
        <p:nvSpPr>
          <p:cNvPr id="6" name="TextBox 5"/>
          <p:cNvSpPr txBox="1"/>
          <p:nvPr/>
        </p:nvSpPr>
        <p:spPr>
          <a:xfrm>
            <a:off x="1403648" y="5949280"/>
            <a:ext cx="6408712" cy="369332"/>
          </a:xfrm>
          <a:prstGeom prst="rect">
            <a:avLst/>
          </a:prstGeom>
          <a:noFill/>
        </p:spPr>
        <p:txBody>
          <a:bodyPr wrap="square" rtlCol="0">
            <a:spAutoFit/>
          </a:bodyPr>
          <a:lstStyle/>
          <a:p>
            <a:r>
              <a:rPr lang="en-IN" dirty="0" smtClean="0"/>
              <a:t>Fact Check: The man in Turban is not our PM….Source: </a:t>
            </a:r>
            <a:r>
              <a:rPr lang="en-IN" dirty="0" err="1" smtClean="0"/>
              <a:t>altnews</a:t>
            </a:r>
            <a:endParaRPr lang="en-IN" dirty="0"/>
          </a:p>
        </p:txBody>
      </p:sp>
    </p:spTree>
    <p:extLst>
      <p:ext uri="{BB962C8B-B14F-4D97-AF65-F5344CB8AC3E}">
        <p14:creationId xmlns:p14="http://schemas.microsoft.com/office/powerpoint/2010/main" val="30963206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err="1" smtClean="0"/>
              <a:t>Familistic</a:t>
            </a:r>
            <a:r>
              <a:rPr lang="en-US" dirty="0" smtClean="0"/>
              <a:t> symbolisms-</a:t>
            </a:r>
            <a:r>
              <a:rPr lang="en-US" dirty="0">
                <a:effectLst/>
              </a:rPr>
              <a:t> child lives on in every adult</a:t>
            </a:r>
            <a:endParaRPr lang="en-IN" dirty="0"/>
          </a:p>
        </p:txBody>
      </p:sp>
      <p:sp>
        <p:nvSpPr>
          <p:cNvPr id="3" name="Content Placeholder 2"/>
          <p:cNvSpPr>
            <a:spLocks noGrp="1"/>
          </p:cNvSpPr>
          <p:nvPr>
            <p:ph idx="1"/>
          </p:nvPr>
        </p:nvSpPr>
        <p:spPr/>
        <p:txBody>
          <a:bodyPr>
            <a:normAutofit fontScale="92500" lnSpcReduction="10000"/>
          </a:bodyPr>
          <a:lstStyle/>
          <a:p>
            <a:r>
              <a:rPr lang="en-US" dirty="0" smtClean="0"/>
              <a:t>“</a:t>
            </a:r>
            <a:r>
              <a:rPr lang="en-US" dirty="0"/>
              <a:t>the fatherland</a:t>
            </a:r>
            <a:r>
              <a:rPr lang="en-US" dirty="0" smtClean="0"/>
              <a:t>,”</a:t>
            </a:r>
          </a:p>
          <a:p>
            <a:r>
              <a:rPr lang="en-US" dirty="0" smtClean="0"/>
              <a:t> </a:t>
            </a:r>
            <a:r>
              <a:rPr lang="en-US" dirty="0"/>
              <a:t>“the mother country</a:t>
            </a:r>
            <a:r>
              <a:rPr lang="en-US" dirty="0" smtClean="0"/>
              <a:t>,”</a:t>
            </a:r>
          </a:p>
          <a:p>
            <a:r>
              <a:rPr lang="en-US" dirty="0" smtClean="0"/>
              <a:t> </a:t>
            </a:r>
            <a:r>
              <a:rPr lang="en-US" dirty="0"/>
              <a:t>“the Mother Church</a:t>
            </a:r>
            <a:r>
              <a:rPr lang="en-US" dirty="0" smtClean="0"/>
              <a:t>,”</a:t>
            </a:r>
          </a:p>
          <a:p>
            <a:r>
              <a:rPr lang="en-US" dirty="0" smtClean="0"/>
              <a:t> </a:t>
            </a:r>
            <a:r>
              <a:rPr lang="en-US" dirty="0"/>
              <a:t>“the Holy Father,” </a:t>
            </a:r>
            <a:endParaRPr lang="en-US" dirty="0" smtClean="0"/>
          </a:p>
          <a:p>
            <a:r>
              <a:rPr lang="en-US" dirty="0" smtClean="0"/>
              <a:t>“</a:t>
            </a:r>
            <a:r>
              <a:rPr lang="en-US" dirty="0"/>
              <a:t>Mother Russia,” </a:t>
            </a:r>
            <a:endParaRPr lang="en-US" dirty="0" smtClean="0"/>
          </a:p>
          <a:p>
            <a:r>
              <a:rPr lang="en-US" dirty="0" smtClean="0"/>
              <a:t>Mother India</a:t>
            </a:r>
          </a:p>
          <a:p>
            <a:r>
              <a:rPr lang="en-US" dirty="0" smtClean="0"/>
              <a:t>the </a:t>
            </a:r>
            <a:r>
              <a:rPr lang="en-US" dirty="0"/>
              <a:t>large number of statesmen who are known as the “fathers of their countries</a:t>
            </a:r>
            <a:r>
              <a:rPr lang="en-US" dirty="0" smtClean="0"/>
              <a:t>.”</a:t>
            </a:r>
          </a:p>
          <a:p>
            <a:r>
              <a:rPr lang="it-IT" dirty="0"/>
              <a:t>(Uncle Sam, Uncle Ho Chi </a:t>
            </a:r>
            <a:r>
              <a:rPr lang="it-IT" dirty="0" smtClean="0"/>
              <a:t>Minh, Chacha Nehru, Bapu, Saaheb, Sarkar)</a:t>
            </a:r>
            <a:endParaRPr lang="en-IN" dirty="0"/>
          </a:p>
        </p:txBody>
      </p:sp>
    </p:spTree>
    <p:extLst>
      <p:ext uri="{BB962C8B-B14F-4D97-AF65-F5344CB8AC3E}">
        <p14:creationId xmlns:p14="http://schemas.microsoft.com/office/powerpoint/2010/main" val="8453182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476672"/>
            <a:ext cx="7498080" cy="5771728"/>
          </a:xfrm>
        </p:spPr>
        <p:txBody>
          <a:bodyPr>
            <a:normAutofit fontScale="85000" lnSpcReduction="20000"/>
          </a:bodyPr>
          <a:lstStyle/>
          <a:p>
            <a:pPr marL="82296" indent="0" algn="ctr">
              <a:buNone/>
            </a:pPr>
            <a:r>
              <a:rPr lang="en-IN" b="1" dirty="0" err="1"/>
              <a:t>Lasswell</a:t>
            </a:r>
            <a:r>
              <a:rPr lang="en-IN" b="1" dirty="0"/>
              <a:t> </a:t>
            </a:r>
            <a:r>
              <a:rPr lang="en-IN" b="1" dirty="0" smtClean="0"/>
              <a:t>wrote</a:t>
            </a:r>
            <a:endParaRPr lang="en-IN" b="1" dirty="0"/>
          </a:p>
          <a:p>
            <a:r>
              <a:rPr lang="en-US" dirty="0"/>
              <a:t>“The form in which the significant symbols are embodied to reach the public </a:t>
            </a:r>
            <a:r>
              <a:rPr lang="en-US" dirty="0" smtClean="0"/>
              <a:t>may be </a:t>
            </a:r>
            <a:r>
              <a:rPr lang="en-US" dirty="0"/>
              <a:t>spoken, written, pictorial, or musical, and the number of stimulus carriers </a:t>
            </a:r>
            <a:r>
              <a:rPr lang="en-US" dirty="0" smtClean="0"/>
              <a:t>is infinite</a:t>
            </a:r>
            <a:r>
              <a:rPr lang="en-US" dirty="0"/>
              <a:t>…. </a:t>
            </a:r>
            <a:r>
              <a:rPr lang="en-US" dirty="0" smtClean="0"/>
              <a:t> </a:t>
            </a:r>
          </a:p>
          <a:p>
            <a:endParaRPr lang="en-US" dirty="0"/>
          </a:p>
          <a:p>
            <a:r>
              <a:rPr lang="en-US" dirty="0" smtClean="0"/>
              <a:t>       Consider</a:t>
            </a:r>
            <a:r>
              <a:rPr lang="en-US" dirty="0"/>
              <a:t>, for a moment, the people who ride the street cars. They </a:t>
            </a:r>
            <a:r>
              <a:rPr lang="en-US" dirty="0" smtClean="0"/>
              <a:t>may be </a:t>
            </a:r>
            <a:r>
              <a:rPr lang="en-US" dirty="0"/>
              <a:t>reached by placards posted inside the car, by posters on the billboards </a:t>
            </a:r>
            <a:r>
              <a:rPr lang="en-US" dirty="0" smtClean="0"/>
              <a:t>along the </a:t>
            </a:r>
            <a:r>
              <a:rPr lang="en-US" dirty="0"/>
              <a:t>track, by newspapers which they read, by conversations which they </a:t>
            </a:r>
            <a:r>
              <a:rPr lang="en-US" dirty="0" smtClean="0"/>
              <a:t>overhear, by </a:t>
            </a:r>
            <a:r>
              <a:rPr lang="en-US" dirty="0"/>
              <a:t>leaflets which are openly or surreptitiously slipped into their hands, by </a:t>
            </a:r>
            <a:r>
              <a:rPr lang="en-US" dirty="0" smtClean="0"/>
              <a:t>street demonstrations </a:t>
            </a:r>
            <a:r>
              <a:rPr lang="en-US" dirty="0"/>
              <a:t>at halting places, and no doubt by other means. Of these </a:t>
            </a:r>
            <a:r>
              <a:rPr lang="en-US" dirty="0" smtClean="0"/>
              <a:t>possible occasions </a:t>
            </a:r>
            <a:r>
              <a:rPr lang="en-US" dirty="0"/>
              <a:t>there are no end”</a:t>
            </a:r>
            <a:endParaRPr lang="en-IN" dirty="0"/>
          </a:p>
        </p:txBody>
      </p:sp>
    </p:spTree>
    <p:extLst>
      <p:ext uri="{BB962C8B-B14F-4D97-AF65-F5344CB8AC3E}">
        <p14:creationId xmlns:p14="http://schemas.microsoft.com/office/powerpoint/2010/main" val="12056313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0"/>
            <a:ext cx="7890080" cy="764704"/>
          </a:xfrm>
        </p:spPr>
        <p:txBody>
          <a:bodyPr>
            <a:noAutofit/>
          </a:bodyPr>
          <a:lstStyle/>
          <a:p>
            <a:pPr algn="ctr"/>
            <a:r>
              <a:rPr lang="en-US" sz="2800" dirty="0"/>
              <a:t>Modern Propaganda Theory- </a:t>
            </a:r>
            <a:r>
              <a:rPr lang="en-US" sz="2800" b="1" dirty="0"/>
              <a:t>The Propaganda </a:t>
            </a:r>
            <a:r>
              <a:rPr lang="en-US" sz="2800" b="1" dirty="0" smtClean="0"/>
              <a:t>Model</a:t>
            </a:r>
            <a:endParaRPr lang="en-IN" sz="2800" dirty="0"/>
          </a:p>
        </p:txBody>
      </p:sp>
      <p:sp>
        <p:nvSpPr>
          <p:cNvPr id="3" name="Content Placeholder 2"/>
          <p:cNvSpPr>
            <a:spLocks noGrp="1"/>
          </p:cNvSpPr>
          <p:nvPr>
            <p:ph idx="1"/>
          </p:nvPr>
        </p:nvSpPr>
        <p:spPr>
          <a:xfrm>
            <a:off x="827584" y="1993567"/>
            <a:ext cx="4104456" cy="4800600"/>
          </a:xfrm>
        </p:spPr>
        <p:txBody>
          <a:bodyPr>
            <a:normAutofit fontScale="92500"/>
          </a:bodyPr>
          <a:lstStyle/>
          <a:p>
            <a:r>
              <a:rPr lang="en-US" dirty="0"/>
              <a:t>The Propaganda model of media control was introduced by Edward. S. Herman and Noam Chomsky in their book ‘Manufacturing Consent – The Political Economy of the Mass Media</a:t>
            </a:r>
            <a:r>
              <a:rPr lang="en-US" dirty="0" smtClean="0"/>
              <a:t>’ in the year 1988.</a:t>
            </a: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055" y="836712"/>
            <a:ext cx="3011211" cy="311467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7" y="3974190"/>
            <a:ext cx="3846546" cy="2263121"/>
          </a:xfrm>
          <a:prstGeom prst="rect">
            <a:avLst/>
          </a:prstGeom>
        </p:spPr>
      </p:pic>
      <p:sp>
        <p:nvSpPr>
          <p:cNvPr id="6" name="TextBox 5"/>
          <p:cNvSpPr txBox="1"/>
          <p:nvPr/>
        </p:nvSpPr>
        <p:spPr>
          <a:xfrm>
            <a:off x="5220072" y="6265788"/>
            <a:ext cx="1944216" cy="369332"/>
          </a:xfrm>
          <a:prstGeom prst="rect">
            <a:avLst/>
          </a:prstGeom>
          <a:noFill/>
        </p:spPr>
        <p:txBody>
          <a:bodyPr wrap="square" rtlCol="0">
            <a:spAutoFit/>
          </a:bodyPr>
          <a:lstStyle/>
          <a:p>
            <a:r>
              <a:rPr lang="en-US" dirty="0"/>
              <a:t>Noam Chomsky</a:t>
            </a:r>
            <a:endParaRPr lang="en-IN" dirty="0"/>
          </a:p>
        </p:txBody>
      </p:sp>
      <p:sp>
        <p:nvSpPr>
          <p:cNvPr id="7" name="TextBox 6"/>
          <p:cNvSpPr txBox="1"/>
          <p:nvPr/>
        </p:nvSpPr>
        <p:spPr>
          <a:xfrm>
            <a:off x="7011581" y="6237311"/>
            <a:ext cx="2144670" cy="369332"/>
          </a:xfrm>
          <a:prstGeom prst="rect">
            <a:avLst/>
          </a:prstGeom>
          <a:noFill/>
        </p:spPr>
        <p:txBody>
          <a:bodyPr wrap="square" rtlCol="0">
            <a:spAutoFit/>
          </a:bodyPr>
          <a:lstStyle/>
          <a:p>
            <a:pPr algn="ctr"/>
            <a:r>
              <a:rPr lang="en-US" dirty="0"/>
              <a:t>Edwards. S Herman</a:t>
            </a:r>
            <a:endParaRPr lang="en-IN" dirty="0"/>
          </a:p>
        </p:txBody>
      </p:sp>
    </p:spTree>
    <p:extLst>
      <p:ext uri="{BB962C8B-B14F-4D97-AF65-F5344CB8AC3E}">
        <p14:creationId xmlns:p14="http://schemas.microsoft.com/office/powerpoint/2010/main" val="13483262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16632"/>
            <a:ext cx="7674056" cy="6131768"/>
          </a:xfrm>
        </p:spPr>
        <p:txBody>
          <a:bodyPr>
            <a:normAutofit fontScale="92500" lnSpcReduction="20000"/>
          </a:bodyPr>
          <a:lstStyle/>
          <a:p>
            <a:r>
              <a:rPr lang="en-US" dirty="0"/>
              <a:t>According to the theory media operates as a business which sells its products (readers and subscribers) to other business entities that do their advertisements in media, rather than performing the function of disseminating news for the public</a:t>
            </a:r>
            <a:r>
              <a:rPr lang="en-US" dirty="0" smtClean="0"/>
              <a:t>.</a:t>
            </a:r>
          </a:p>
          <a:p>
            <a:pPr marL="82296" indent="0">
              <a:buNone/>
            </a:pPr>
            <a:endParaRPr lang="en-US" dirty="0" smtClean="0"/>
          </a:p>
          <a:p>
            <a:r>
              <a:rPr lang="en-US" dirty="0"/>
              <a:t>Here the news is being misshaped and reformed from its original form. </a:t>
            </a:r>
            <a:endParaRPr lang="en-US" dirty="0" smtClean="0"/>
          </a:p>
          <a:p>
            <a:pPr marL="82296" indent="0">
              <a:buNone/>
            </a:pPr>
            <a:endParaRPr lang="en-US" dirty="0" smtClean="0"/>
          </a:p>
          <a:p>
            <a:r>
              <a:rPr lang="en-US" dirty="0"/>
              <a:t>Herman and Chomsky call the factors which misshape news as filters. The news is being filtered by each of these factors before they </a:t>
            </a:r>
            <a:r>
              <a:rPr lang="en-US" dirty="0" smtClean="0"/>
              <a:t>reach </a:t>
            </a:r>
            <a:r>
              <a:rPr lang="en-US" dirty="0"/>
              <a:t>its audience or general public.</a:t>
            </a:r>
            <a:endParaRPr lang="en-IN" dirty="0"/>
          </a:p>
          <a:p>
            <a:endParaRPr lang="en-IN" dirty="0"/>
          </a:p>
        </p:txBody>
      </p:sp>
    </p:spTree>
    <p:extLst>
      <p:ext uri="{BB962C8B-B14F-4D97-AF65-F5344CB8AC3E}">
        <p14:creationId xmlns:p14="http://schemas.microsoft.com/office/powerpoint/2010/main" val="42783202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16632"/>
            <a:ext cx="7498080" cy="562074"/>
          </a:xfrm>
        </p:spPr>
        <p:txBody>
          <a:bodyPr>
            <a:normAutofit fontScale="90000"/>
          </a:bodyPr>
          <a:lstStyle/>
          <a:p>
            <a:pPr algn="ctr"/>
            <a:r>
              <a:rPr lang="en-IN" dirty="0" smtClean="0"/>
              <a:t>Case Examples</a:t>
            </a:r>
            <a:endParaRPr lang="en-IN" dirty="0"/>
          </a:p>
        </p:txBody>
      </p:sp>
      <p:sp>
        <p:nvSpPr>
          <p:cNvPr id="3" name="Content Placeholder 2"/>
          <p:cNvSpPr>
            <a:spLocks noGrp="1"/>
          </p:cNvSpPr>
          <p:nvPr>
            <p:ph idx="1"/>
          </p:nvPr>
        </p:nvSpPr>
        <p:spPr/>
        <p:txBody>
          <a:bodyPr>
            <a:normAutofit fontScale="92500" lnSpcReduction="20000"/>
          </a:bodyPr>
          <a:lstStyle/>
          <a:p>
            <a:r>
              <a:rPr lang="en-US" dirty="0"/>
              <a:t>T</a:t>
            </a:r>
            <a:r>
              <a:rPr lang="en-US" dirty="0" smtClean="0"/>
              <a:t>he </a:t>
            </a:r>
            <a:r>
              <a:rPr lang="en-US" dirty="0"/>
              <a:t>failure of the media to question the legality of the Vietnam War while greatly emphasizing the Soviet–Afghan War as an act of </a:t>
            </a:r>
            <a:r>
              <a:rPr lang="en-US" dirty="0" smtClean="0"/>
              <a:t>aggression.</a:t>
            </a:r>
          </a:p>
          <a:p>
            <a:pPr marL="82296" indent="0">
              <a:buNone/>
            </a:pPr>
            <a:endParaRPr lang="en-US" dirty="0" smtClean="0"/>
          </a:p>
          <a:p>
            <a:r>
              <a:rPr lang="en-US" dirty="0"/>
              <a:t>Gulf War (1990), the media's failure to report on Saddam's peace </a:t>
            </a:r>
            <a:r>
              <a:rPr lang="en-US" dirty="0" smtClean="0"/>
              <a:t>offers.</a:t>
            </a:r>
          </a:p>
          <a:p>
            <a:pPr marL="82296" indent="0">
              <a:buNone/>
            </a:pPr>
            <a:endParaRPr lang="en-US" dirty="0" smtClean="0"/>
          </a:p>
          <a:p>
            <a:r>
              <a:rPr lang="en-US" dirty="0"/>
              <a:t>Global warming, the media gives near equal balance to people who deny climate </a:t>
            </a:r>
            <a:r>
              <a:rPr lang="en-US" dirty="0" smtClean="0"/>
              <a:t>change</a:t>
            </a:r>
            <a:r>
              <a:rPr lang="en-US" baseline="30000" dirty="0"/>
              <a:t> </a:t>
            </a:r>
            <a:r>
              <a:rPr lang="en-US" dirty="0" smtClean="0"/>
              <a:t>despite </a:t>
            </a:r>
            <a:r>
              <a:rPr lang="en-US" dirty="0"/>
              <a:t>only "about one percent" of climate scientists taking this view</a:t>
            </a:r>
            <a:endParaRPr lang="en-IN" dirty="0"/>
          </a:p>
        </p:txBody>
      </p:sp>
    </p:spTree>
    <p:extLst>
      <p:ext uri="{BB962C8B-B14F-4D97-AF65-F5344CB8AC3E}">
        <p14:creationId xmlns:p14="http://schemas.microsoft.com/office/powerpoint/2010/main" val="24371845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Case examples</a:t>
            </a:r>
            <a:endParaRPr lang="en-IN" dirty="0"/>
          </a:p>
        </p:txBody>
      </p:sp>
      <p:sp>
        <p:nvSpPr>
          <p:cNvPr id="3" name="Content Placeholder 2"/>
          <p:cNvSpPr>
            <a:spLocks noGrp="1"/>
          </p:cNvSpPr>
          <p:nvPr>
            <p:ph idx="1"/>
          </p:nvPr>
        </p:nvSpPr>
        <p:spPr>
          <a:xfrm>
            <a:off x="683568" y="1412776"/>
            <a:ext cx="3595892" cy="4800600"/>
          </a:xfrm>
        </p:spPr>
        <p:txBody>
          <a:bodyPr>
            <a:normAutofit fontScale="85000" lnSpcReduction="20000"/>
          </a:bodyPr>
          <a:lstStyle/>
          <a:p>
            <a:r>
              <a:rPr lang="en-US" dirty="0"/>
              <a:t>In April 2010, a study conducted by the </a:t>
            </a:r>
            <a:r>
              <a:rPr lang="en-US" dirty="0">
                <a:hlinkClick r:id="rId2" tooltip="John F. Kennedy School of Government"/>
              </a:rPr>
              <a:t>Harvard Kennedy School</a:t>
            </a:r>
            <a:r>
              <a:rPr lang="en-US" dirty="0"/>
              <a:t> showed that media outlets such as </a:t>
            </a:r>
            <a:r>
              <a:rPr lang="en-US" i="1" dirty="0"/>
              <a:t>The New York Times</a:t>
            </a:r>
            <a:r>
              <a:rPr lang="en-US" dirty="0"/>
              <a:t> and </a:t>
            </a:r>
            <a:r>
              <a:rPr lang="en-US" i="1" dirty="0"/>
              <a:t>Los Angeles Times</a:t>
            </a:r>
            <a:r>
              <a:rPr lang="en-US" dirty="0"/>
              <a:t> stopped using the term "torture" for waterboarding </a:t>
            </a:r>
            <a:r>
              <a:rPr lang="en-US" dirty="0" smtClean="0"/>
              <a:t>   when </a:t>
            </a:r>
            <a:r>
              <a:rPr lang="en-US" dirty="0"/>
              <a:t>the US government committed it, from 2002 to 2008.</a:t>
            </a:r>
            <a:endParaRPr lang="en-IN"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9460" y="1556792"/>
            <a:ext cx="4864540" cy="2736304"/>
          </a:xfrm>
          <a:prstGeom prst="rect">
            <a:avLst/>
          </a:prstGeom>
        </p:spPr>
      </p:pic>
    </p:spTree>
    <p:extLst>
      <p:ext uri="{BB962C8B-B14F-4D97-AF65-F5344CB8AC3E}">
        <p14:creationId xmlns:p14="http://schemas.microsoft.com/office/powerpoint/2010/main" val="20250056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t>The five Filters</a:t>
            </a:r>
            <a:endParaRPr lang="en-IN" b="1" dirty="0"/>
          </a:p>
        </p:txBody>
      </p:sp>
      <p:sp>
        <p:nvSpPr>
          <p:cNvPr id="3" name="Content Placeholder 2"/>
          <p:cNvSpPr>
            <a:spLocks noGrp="1"/>
          </p:cNvSpPr>
          <p:nvPr>
            <p:ph idx="1"/>
          </p:nvPr>
        </p:nvSpPr>
        <p:spPr>
          <a:xfrm>
            <a:off x="971600" y="1447800"/>
            <a:ext cx="5328592" cy="5221560"/>
          </a:xfrm>
        </p:spPr>
        <p:txBody>
          <a:bodyPr/>
          <a:lstStyle/>
          <a:p>
            <a:pPr marL="596646" indent="-514350">
              <a:buAutoNum type="alphaUcParenR"/>
            </a:pPr>
            <a:r>
              <a:rPr lang="en-US" b="1" dirty="0" smtClean="0"/>
              <a:t>Size</a:t>
            </a:r>
            <a:r>
              <a:rPr lang="en-US" b="1" dirty="0"/>
              <a:t>, Ownership and Profit orientation of mass </a:t>
            </a:r>
            <a:r>
              <a:rPr lang="en-US" b="1" dirty="0" smtClean="0"/>
              <a:t>media</a:t>
            </a:r>
          </a:p>
          <a:p>
            <a:pPr marL="596646" indent="-514350">
              <a:buAutoNum type="alphaUcParenR"/>
            </a:pPr>
            <a:r>
              <a:rPr lang="en-IN" b="1" dirty="0" smtClean="0"/>
              <a:t>Funding</a:t>
            </a:r>
          </a:p>
          <a:p>
            <a:pPr marL="596646" indent="-514350">
              <a:buAutoNum type="alphaUcParenR"/>
            </a:pPr>
            <a:r>
              <a:rPr lang="en-IN" b="1" dirty="0" smtClean="0"/>
              <a:t>Source</a:t>
            </a:r>
          </a:p>
          <a:p>
            <a:pPr marL="596646" indent="-514350">
              <a:buAutoNum type="alphaUcParenR"/>
            </a:pPr>
            <a:r>
              <a:rPr lang="en-IN" b="1" dirty="0" smtClean="0"/>
              <a:t>Flaks</a:t>
            </a:r>
          </a:p>
          <a:p>
            <a:pPr marL="596646" indent="-514350">
              <a:buAutoNum type="alphaUcParenR"/>
            </a:pPr>
            <a:r>
              <a:rPr lang="en-IN" b="1" dirty="0" smtClean="0"/>
              <a:t>Anti-communism</a:t>
            </a: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9675" y="1988840"/>
            <a:ext cx="4124325" cy="3105150"/>
          </a:xfrm>
          <a:prstGeom prst="rect">
            <a:avLst/>
          </a:prstGeom>
        </p:spPr>
      </p:pic>
    </p:spTree>
    <p:extLst>
      <p:ext uri="{BB962C8B-B14F-4D97-AF65-F5344CB8AC3E}">
        <p14:creationId xmlns:p14="http://schemas.microsoft.com/office/powerpoint/2010/main" val="32797844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effectLst/>
              </a:rPr>
              <a:t>Size, Ownership and Profit orientation of mass media</a:t>
            </a:r>
            <a:endParaRPr lang="en-IN" dirty="0"/>
          </a:p>
        </p:txBody>
      </p:sp>
      <p:sp>
        <p:nvSpPr>
          <p:cNvPr id="3" name="Content Placeholder 2"/>
          <p:cNvSpPr>
            <a:spLocks noGrp="1"/>
          </p:cNvSpPr>
          <p:nvPr>
            <p:ph idx="1"/>
          </p:nvPr>
        </p:nvSpPr>
        <p:spPr>
          <a:xfrm>
            <a:off x="1435608" y="1447800"/>
            <a:ext cx="7498080" cy="973088"/>
          </a:xfrm>
        </p:spPr>
        <p:txBody>
          <a:bodyPr>
            <a:normAutofit lnSpcReduction="10000"/>
          </a:bodyPr>
          <a:lstStyle/>
          <a:p>
            <a:r>
              <a:rPr lang="en-US" dirty="0"/>
              <a:t>The major media organizations are in the hands of a few elites.</a:t>
            </a: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2708920"/>
            <a:ext cx="8028384" cy="3225078"/>
          </a:xfrm>
          <a:prstGeom prst="rect">
            <a:avLst/>
          </a:prstGeom>
        </p:spPr>
      </p:pic>
    </p:spTree>
    <p:extLst>
      <p:ext uri="{BB962C8B-B14F-4D97-AF65-F5344CB8AC3E}">
        <p14:creationId xmlns:p14="http://schemas.microsoft.com/office/powerpoint/2010/main" val="8957588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87624" y="1447800"/>
            <a:ext cx="7956376" cy="4800600"/>
          </a:xfrm>
        </p:spPr>
        <p:txBody>
          <a:bodyPr/>
          <a:lstStyle/>
          <a:p>
            <a:r>
              <a:rPr lang="en-US" dirty="0"/>
              <a:t>As a part of maximizing profit they sacrifice some news objectives</a:t>
            </a:r>
            <a:r>
              <a:rPr lang="en-US" dirty="0" smtClean="0"/>
              <a:t>.</a:t>
            </a:r>
          </a:p>
          <a:p>
            <a:r>
              <a:rPr lang="en-US" dirty="0"/>
              <a:t>The extensive financial interests of these organizations may endanger the quality of news</a:t>
            </a:r>
            <a:r>
              <a:rPr lang="en-US" dirty="0" smtClean="0"/>
              <a:t>.</a:t>
            </a:r>
          </a:p>
          <a:p>
            <a:r>
              <a:rPr lang="en-US" dirty="0"/>
              <a:t>It is common around the world that the medias in the hands of government being puppets.</a:t>
            </a:r>
            <a:endParaRPr lang="en-IN" dirty="0"/>
          </a:p>
        </p:txBody>
      </p:sp>
    </p:spTree>
    <p:extLst>
      <p:ext uri="{BB962C8B-B14F-4D97-AF65-F5344CB8AC3E}">
        <p14:creationId xmlns:p14="http://schemas.microsoft.com/office/powerpoint/2010/main" val="4995437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Funding</a:t>
            </a:r>
            <a:endParaRPr lang="en-IN" dirty="0"/>
          </a:p>
        </p:txBody>
      </p:sp>
      <p:sp>
        <p:nvSpPr>
          <p:cNvPr id="3" name="Content Placeholder 2"/>
          <p:cNvSpPr>
            <a:spLocks noGrp="1"/>
          </p:cNvSpPr>
          <p:nvPr>
            <p:ph idx="1"/>
          </p:nvPr>
        </p:nvSpPr>
        <p:spPr/>
        <p:txBody>
          <a:bodyPr>
            <a:normAutofit lnSpcReduction="10000"/>
          </a:bodyPr>
          <a:lstStyle/>
          <a:p>
            <a:r>
              <a:rPr lang="en-US" dirty="0"/>
              <a:t>The advertisements play the major role of funding in mass media</a:t>
            </a:r>
            <a:r>
              <a:rPr lang="en-US" dirty="0" smtClean="0"/>
              <a:t>.</a:t>
            </a:r>
          </a:p>
          <a:p>
            <a:r>
              <a:rPr lang="en-US" dirty="0"/>
              <a:t> it is common that the media filters the news, in favor of their advertisement providers. </a:t>
            </a:r>
            <a:endParaRPr lang="en-US" dirty="0" smtClean="0"/>
          </a:p>
          <a:p>
            <a:r>
              <a:rPr lang="en-US" dirty="0"/>
              <a:t>Example: A corporate organization may threaten the media saying that they will withdraw advertising contract if the media publishes any news which damage the reputation of the organization.</a:t>
            </a:r>
            <a:endParaRPr lang="en-IN" dirty="0"/>
          </a:p>
        </p:txBody>
      </p:sp>
    </p:spTree>
    <p:extLst>
      <p:ext uri="{BB962C8B-B14F-4D97-AF65-F5344CB8AC3E}">
        <p14:creationId xmlns:p14="http://schemas.microsoft.com/office/powerpoint/2010/main" val="40135070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812676"/>
            <a:ext cx="3536442" cy="48006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4223" y="764704"/>
            <a:ext cx="4173956" cy="4896544"/>
          </a:xfrm>
          <a:prstGeom prst="rect">
            <a:avLst/>
          </a:prstGeom>
        </p:spPr>
      </p:pic>
      <p:sp>
        <p:nvSpPr>
          <p:cNvPr id="7" name="TextBox 6"/>
          <p:cNvSpPr txBox="1"/>
          <p:nvPr/>
        </p:nvSpPr>
        <p:spPr>
          <a:xfrm>
            <a:off x="1115616" y="5661248"/>
            <a:ext cx="3384376" cy="923330"/>
          </a:xfrm>
          <a:prstGeom prst="rect">
            <a:avLst/>
          </a:prstGeom>
          <a:noFill/>
        </p:spPr>
        <p:txBody>
          <a:bodyPr wrap="square" rtlCol="0">
            <a:spAutoFit/>
          </a:bodyPr>
          <a:lstStyle/>
          <a:p>
            <a:r>
              <a:rPr lang="en-IN" dirty="0" smtClean="0"/>
              <a:t>Fact check: The person dancing is not </a:t>
            </a:r>
            <a:r>
              <a:rPr lang="en-IN" dirty="0" err="1" smtClean="0"/>
              <a:t>Gandhiji</a:t>
            </a:r>
            <a:r>
              <a:rPr lang="en-IN" dirty="0" smtClean="0"/>
              <a:t>…Source…many websites</a:t>
            </a:r>
            <a:endParaRPr lang="en-IN" dirty="0"/>
          </a:p>
        </p:txBody>
      </p:sp>
      <p:sp>
        <p:nvSpPr>
          <p:cNvPr id="8" name="TextBox 7"/>
          <p:cNvSpPr txBox="1"/>
          <p:nvPr/>
        </p:nvSpPr>
        <p:spPr>
          <a:xfrm>
            <a:off x="4734222" y="5877272"/>
            <a:ext cx="4302273" cy="646331"/>
          </a:xfrm>
          <a:prstGeom prst="rect">
            <a:avLst/>
          </a:prstGeom>
          <a:noFill/>
        </p:spPr>
        <p:txBody>
          <a:bodyPr wrap="square" rtlCol="0">
            <a:spAutoFit/>
          </a:bodyPr>
          <a:lstStyle/>
          <a:p>
            <a:r>
              <a:rPr lang="en-IN" dirty="0" smtClean="0"/>
              <a:t>Fact check: our president just inherited the followers from the account already existent.</a:t>
            </a:r>
            <a:endParaRPr lang="en-IN" dirty="0"/>
          </a:p>
        </p:txBody>
      </p:sp>
    </p:spTree>
    <p:extLst>
      <p:ext uri="{BB962C8B-B14F-4D97-AF65-F5344CB8AC3E}">
        <p14:creationId xmlns:p14="http://schemas.microsoft.com/office/powerpoint/2010/main" val="16470678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34082"/>
          </a:xfrm>
        </p:spPr>
        <p:txBody>
          <a:bodyPr>
            <a:normAutofit fontScale="90000"/>
          </a:bodyPr>
          <a:lstStyle/>
          <a:p>
            <a:pPr algn="ctr"/>
            <a:r>
              <a:rPr lang="en-IN" b="1" dirty="0">
                <a:effectLst/>
              </a:rPr>
              <a:t>Source</a:t>
            </a:r>
            <a:endParaRPr lang="en-IN" dirty="0"/>
          </a:p>
        </p:txBody>
      </p:sp>
      <p:sp>
        <p:nvSpPr>
          <p:cNvPr id="3" name="Content Placeholder 2"/>
          <p:cNvSpPr>
            <a:spLocks noGrp="1"/>
          </p:cNvSpPr>
          <p:nvPr>
            <p:ph idx="1"/>
          </p:nvPr>
        </p:nvSpPr>
        <p:spPr>
          <a:xfrm>
            <a:off x="1331640" y="1124744"/>
            <a:ext cx="7602048" cy="5123656"/>
          </a:xfrm>
        </p:spPr>
        <p:txBody>
          <a:bodyPr>
            <a:normAutofit fontScale="92500"/>
          </a:bodyPr>
          <a:lstStyle/>
          <a:p>
            <a:r>
              <a:rPr lang="en-US" dirty="0"/>
              <a:t>Even the biggest media organizations cannot afford to have reporters and camera persons where ever the news breaks</a:t>
            </a:r>
            <a:r>
              <a:rPr lang="en-US" dirty="0" smtClean="0"/>
              <a:t>.</a:t>
            </a:r>
          </a:p>
          <a:p>
            <a:r>
              <a:rPr lang="en-US" dirty="0"/>
              <a:t>For availing a continuous flow of news, the media take suitable actions in favor of source</a:t>
            </a:r>
            <a:r>
              <a:rPr lang="en-US" dirty="0" smtClean="0"/>
              <a:t>.</a:t>
            </a:r>
          </a:p>
          <a:p>
            <a:r>
              <a:rPr lang="en-US" dirty="0"/>
              <a:t>The spokesperson of a prime minister or president is considered as a powerful source of news. For making sure of a proper flow of news the organizations keeps the sources delighted by fine-tuning the news.</a:t>
            </a:r>
            <a:endParaRPr lang="en-IN" dirty="0"/>
          </a:p>
        </p:txBody>
      </p:sp>
    </p:spTree>
    <p:extLst>
      <p:ext uri="{BB962C8B-B14F-4D97-AF65-F5344CB8AC3E}">
        <p14:creationId xmlns:p14="http://schemas.microsoft.com/office/powerpoint/2010/main" val="9321036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16632"/>
            <a:ext cx="7498080" cy="778098"/>
          </a:xfrm>
        </p:spPr>
        <p:txBody>
          <a:bodyPr/>
          <a:lstStyle/>
          <a:p>
            <a:pPr algn="ctr"/>
            <a:r>
              <a:rPr lang="en-IN" b="1" dirty="0">
                <a:effectLst/>
              </a:rPr>
              <a:t>Flaks</a:t>
            </a:r>
            <a:endParaRPr lang="en-IN" dirty="0"/>
          </a:p>
        </p:txBody>
      </p:sp>
      <p:sp>
        <p:nvSpPr>
          <p:cNvPr id="3" name="Content Placeholder 2"/>
          <p:cNvSpPr>
            <a:spLocks noGrp="1"/>
          </p:cNvSpPr>
          <p:nvPr>
            <p:ph idx="1"/>
          </p:nvPr>
        </p:nvSpPr>
        <p:spPr>
          <a:xfrm>
            <a:off x="1435608" y="1124744"/>
            <a:ext cx="7312856" cy="5123656"/>
          </a:xfrm>
        </p:spPr>
        <p:txBody>
          <a:bodyPr>
            <a:normAutofit lnSpcReduction="10000"/>
          </a:bodyPr>
          <a:lstStyle/>
          <a:p>
            <a:pPr algn="just"/>
            <a:r>
              <a:rPr lang="en-US" dirty="0"/>
              <a:t>Flaks refer to the </a:t>
            </a:r>
            <a:r>
              <a:rPr lang="en-US" b="1" dirty="0"/>
              <a:t>negative responses</a:t>
            </a:r>
            <a:r>
              <a:rPr lang="en-US" dirty="0"/>
              <a:t> to the statement or </a:t>
            </a:r>
            <a:r>
              <a:rPr lang="en-US" dirty="0" err="1"/>
              <a:t>programme</a:t>
            </a:r>
            <a:r>
              <a:rPr lang="en-US" dirty="0"/>
              <a:t> published or broadcasted</a:t>
            </a:r>
            <a:r>
              <a:rPr lang="en-US" dirty="0" smtClean="0"/>
              <a:t>.</a:t>
            </a:r>
          </a:p>
          <a:p>
            <a:pPr marL="82296" indent="0" algn="just">
              <a:buNone/>
            </a:pPr>
            <a:endParaRPr lang="en-US" dirty="0" smtClean="0"/>
          </a:p>
          <a:p>
            <a:r>
              <a:rPr lang="en-US" dirty="0"/>
              <a:t> </a:t>
            </a:r>
            <a:r>
              <a:rPr lang="en-US" dirty="0" smtClean="0"/>
              <a:t>Media avoids </a:t>
            </a:r>
            <a:r>
              <a:rPr lang="en-US" dirty="0"/>
              <a:t>the news items which may bring sorts of negative responses</a:t>
            </a:r>
            <a:r>
              <a:rPr lang="en-US" dirty="0" smtClean="0"/>
              <a:t>.</a:t>
            </a:r>
          </a:p>
          <a:p>
            <a:pPr marL="82296" indent="0">
              <a:buNone/>
            </a:pPr>
            <a:endParaRPr lang="en-US" dirty="0" smtClean="0"/>
          </a:p>
          <a:p>
            <a:r>
              <a:rPr lang="en-US" dirty="0"/>
              <a:t>Most of the media never publishes news projecting negative image of religious leaders without strong evidence. </a:t>
            </a:r>
            <a:endParaRPr lang="en-IN" dirty="0"/>
          </a:p>
        </p:txBody>
      </p:sp>
    </p:spTree>
    <p:extLst>
      <p:ext uri="{BB962C8B-B14F-4D97-AF65-F5344CB8AC3E}">
        <p14:creationId xmlns:p14="http://schemas.microsoft.com/office/powerpoint/2010/main" val="19757815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a:xfrm>
            <a:off x="1331640" y="1470040"/>
            <a:ext cx="6840760" cy="4800600"/>
          </a:xfrm>
        </p:spPr>
        <p:txBody>
          <a:bodyPr>
            <a:normAutofit/>
          </a:bodyPr>
          <a:lstStyle/>
          <a:p>
            <a:r>
              <a:rPr lang="en-US" dirty="0" smtClean="0"/>
              <a:t>The negative responses can be—</a:t>
            </a:r>
            <a:r>
              <a:rPr lang="en-US" b="1" dirty="0" smtClean="0"/>
              <a:t>complaints</a:t>
            </a:r>
            <a:r>
              <a:rPr lang="en-US" b="1" dirty="0"/>
              <a:t>, lawsuits, or punitive legislative actions—</a:t>
            </a:r>
            <a:r>
              <a:rPr lang="en-US" dirty="0"/>
              <a:t>from</a:t>
            </a:r>
            <a:r>
              <a:rPr lang="en-US" b="1" dirty="0"/>
              <a:t> </a:t>
            </a:r>
            <a:r>
              <a:rPr lang="en-US" dirty="0"/>
              <a:t>governments, advertisers, mighty corporations, and private influence groups.</a:t>
            </a:r>
            <a:endParaRPr lang="en-IN" dirty="0"/>
          </a:p>
        </p:txBody>
      </p:sp>
    </p:spTree>
    <p:extLst>
      <p:ext uri="{BB962C8B-B14F-4D97-AF65-F5344CB8AC3E}">
        <p14:creationId xmlns:p14="http://schemas.microsoft.com/office/powerpoint/2010/main" val="9820538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0"/>
            <a:ext cx="7498080" cy="634082"/>
          </a:xfrm>
        </p:spPr>
        <p:txBody>
          <a:bodyPr>
            <a:normAutofit fontScale="90000"/>
          </a:bodyPr>
          <a:lstStyle/>
          <a:p>
            <a:pPr algn="ctr"/>
            <a:r>
              <a:rPr lang="en-IN" dirty="0" smtClean="0"/>
              <a:t>Examples of Flaks</a:t>
            </a:r>
            <a:endParaRPr lang="en-IN"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56478" y="1052736"/>
            <a:ext cx="4108432" cy="2160240"/>
          </a:xfrm>
        </p:spPr>
      </p:pic>
      <p:sp>
        <p:nvSpPr>
          <p:cNvPr id="5" name="TextBox 4"/>
          <p:cNvSpPr txBox="1"/>
          <p:nvPr/>
        </p:nvSpPr>
        <p:spPr>
          <a:xfrm>
            <a:off x="1547664" y="1124744"/>
            <a:ext cx="2808312" cy="1200329"/>
          </a:xfrm>
          <a:prstGeom prst="rect">
            <a:avLst/>
          </a:prstGeom>
          <a:noFill/>
        </p:spPr>
        <p:txBody>
          <a:bodyPr wrap="square" rtlCol="0">
            <a:spAutoFit/>
          </a:bodyPr>
          <a:lstStyle/>
          <a:p>
            <a:r>
              <a:rPr lang="en-US" dirty="0"/>
              <a:t>Anil </a:t>
            </a:r>
            <a:r>
              <a:rPr lang="en-US" dirty="0" err="1"/>
              <a:t>Ambani</a:t>
            </a:r>
            <a:r>
              <a:rPr lang="en-US" dirty="0"/>
              <a:t>-led Reliance Infrastructure has filed </a:t>
            </a:r>
            <a:r>
              <a:rPr lang="en-US" dirty="0" smtClean="0"/>
              <a:t>defamation against news channels on Rafael</a:t>
            </a:r>
            <a:endParaRPr lang="en-IN" dirty="0"/>
          </a:p>
        </p:txBody>
      </p:sp>
      <p:sp>
        <p:nvSpPr>
          <p:cNvPr id="6" name="TextBox 5"/>
          <p:cNvSpPr txBox="1"/>
          <p:nvPr/>
        </p:nvSpPr>
        <p:spPr>
          <a:xfrm>
            <a:off x="1547664" y="3861048"/>
            <a:ext cx="3240360" cy="1754326"/>
          </a:xfrm>
          <a:prstGeom prst="rect">
            <a:avLst/>
          </a:prstGeom>
          <a:noFill/>
        </p:spPr>
        <p:txBody>
          <a:bodyPr wrap="square" rtlCol="0">
            <a:spAutoFit/>
          </a:bodyPr>
          <a:lstStyle/>
          <a:p>
            <a:r>
              <a:rPr lang="en-US" dirty="0"/>
              <a:t>BJP president </a:t>
            </a:r>
            <a:r>
              <a:rPr lang="en-US" dirty="0" err="1"/>
              <a:t>Amit</a:t>
            </a:r>
            <a:r>
              <a:rPr lang="en-US" dirty="0"/>
              <a:t> Shah’s son Jay </a:t>
            </a:r>
            <a:r>
              <a:rPr lang="en-US" dirty="0" err="1"/>
              <a:t>Amit</a:t>
            </a:r>
            <a:r>
              <a:rPr lang="en-US" dirty="0"/>
              <a:t> Shah filed a </a:t>
            </a:r>
            <a:r>
              <a:rPr lang="en-US" dirty="0" smtClean="0"/>
              <a:t>lawsuit</a:t>
            </a:r>
            <a:r>
              <a:rPr lang="en-US" dirty="0"/>
              <a:t> </a:t>
            </a:r>
            <a:r>
              <a:rPr lang="en-US" dirty="0" smtClean="0"/>
              <a:t>against </a:t>
            </a:r>
            <a:r>
              <a:rPr lang="en-US" dirty="0"/>
              <a:t>a news website for publishing a report about suspiciously high revenue generation by his company</a:t>
            </a:r>
            <a:endParaRPr lang="en-IN"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50000" b="24535"/>
          <a:stretch/>
        </p:blipFill>
        <p:spPr>
          <a:xfrm>
            <a:off x="5436096" y="3562126"/>
            <a:ext cx="2771800" cy="2352169"/>
          </a:xfrm>
          <a:prstGeom prst="rect">
            <a:avLst/>
          </a:prstGeom>
        </p:spPr>
      </p:pic>
    </p:spTree>
    <p:extLst>
      <p:ext uri="{BB962C8B-B14F-4D97-AF65-F5344CB8AC3E}">
        <p14:creationId xmlns:p14="http://schemas.microsoft.com/office/powerpoint/2010/main" val="10129648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4976" t="212" r="17171" b="4803"/>
          <a:stretch/>
        </p:blipFill>
        <p:spPr>
          <a:xfrm>
            <a:off x="4499992" y="0"/>
            <a:ext cx="4644008" cy="3252993"/>
          </a:xfrm>
        </p:spPr>
      </p:pic>
      <p:sp>
        <p:nvSpPr>
          <p:cNvPr id="5" name="TextBox 4"/>
          <p:cNvSpPr txBox="1"/>
          <p:nvPr/>
        </p:nvSpPr>
        <p:spPr>
          <a:xfrm>
            <a:off x="1187624" y="620688"/>
            <a:ext cx="2448272" cy="1754326"/>
          </a:xfrm>
          <a:prstGeom prst="rect">
            <a:avLst/>
          </a:prstGeom>
          <a:noFill/>
        </p:spPr>
        <p:txBody>
          <a:bodyPr wrap="square" rtlCol="0">
            <a:spAutoFit/>
          </a:bodyPr>
          <a:lstStyle/>
          <a:p>
            <a:r>
              <a:rPr lang="en-US" b="1" dirty="0"/>
              <a:t>Resignations of two journalists at ABP News cause disquiet in newsrooms and far beyond</a:t>
            </a:r>
          </a:p>
          <a:p>
            <a:endParaRPr lang="en-IN" dirty="0"/>
          </a:p>
        </p:txBody>
      </p:sp>
    </p:spTree>
    <p:extLst>
      <p:ext uri="{BB962C8B-B14F-4D97-AF65-F5344CB8AC3E}">
        <p14:creationId xmlns:p14="http://schemas.microsoft.com/office/powerpoint/2010/main" val="22488588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effectLst/>
              </a:rPr>
              <a:t>Anti-communism- Now Anti….</a:t>
            </a:r>
            <a:endParaRPr lang="en-IN" dirty="0"/>
          </a:p>
        </p:txBody>
      </p:sp>
      <p:sp>
        <p:nvSpPr>
          <p:cNvPr id="3" name="Content Placeholder 2"/>
          <p:cNvSpPr>
            <a:spLocks noGrp="1"/>
          </p:cNvSpPr>
          <p:nvPr>
            <p:ph idx="1"/>
          </p:nvPr>
        </p:nvSpPr>
        <p:spPr>
          <a:xfrm>
            <a:off x="1043608" y="1447800"/>
            <a:ext cx="8100392" cy="4800600"/>
          </a:xfrm>
        </p:spPr>
        <p:txBody>
          <a:bodyPr>
            <a:normAutofit lnSpcReduction="10000"/>
          </a:bodyPr>
          <a:lstStyle/>
          <a:p>
            <a:r>
              <a:rPr lang="en-US" dirty="0"/>
              <a:t>As far as the American corporations and elite groups are concerned the communism was an ultimate evil because it took their wealth and power from them, it threatened their superior positions and high class</a:t>
            </a:r>
            <a:r>
              <a:rPr lang="en-US" dirty="0" smtClean="0"/>
              <a:t>.</a:t>
            </a:r>
          </a:p>
          <a:p>
            <a:r>
              <a:rPr lang="en-US" dirty="0"/>
              <a:t>Example: The news which says about the communal living of workers was never allowed to publish in America. Because they were afraid of a revolt by the workers if such articles and news are disseminated.</a:t>
            </a:r>
            <a:endParaRPr lang="en-IN" dirty="0"/>
          </a:p>
        </p:txBody>
      </p:sp>
    </p:spTree>
    <p:extLst>
      <p:ext uri="{BB962C8B-B14F-4D97-AF65-F5344CB8AC3E}">
        <p14:creationId xmlns:p14="http://schemas.microsoft.com/office/powerpoint/2010/main" val="21342145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Examples from India</a:t>
            </a:r>
            <a:endParaRPr lang="en-IN" dirty="0"/>
          </a:p>
        </p:txBody>
      </p:sp>
      <p:sp>
        <p:nvSpPr>
          <p:cNvPr id="3" name="Content Placeholder 2"/>
          <p:cNvSpPr>
            <a:spLocks noGrp="1"/>
          </p:cNvSpPr>
          <p:nvPr>
            <p:ph idx="1"/>
          </p:nvPr>
        </p:nvSpPr>
        <p:spPr/>
        <p:txBody>
          <a:bodyPr/>
          <a:lstStyle/>
          <a:p>
            <a:r>
              <a:rPr lang="en-IN" dirty="0" smtClean="0"/>
              <a:t>Urban </a:t>
            </a:r>
            <a:r>
              <a:rPr lang="en-IN" dirty="0" err="1" smtClean="0"/>
              <a:t>Naxals</a:t>
            </a:r>
            <a:endParaRPr lang="en-IN" dirty="0" smtClean="0"/>
          </a:p>
          <a:p>
            <a:r>
              <a:rPr lang="en-IN" dirty="0" smtClean="0"/>
              <a:t>Common Enemy</a:t>
            </a:r>
          </a:p>
          <a:p>
            <a:r>
              <a:rPr lang="en-IN" dirty="0" smtClean="0"/>
              <a:t>Migrants</a:t>
            </a:r>
          </a:p>
          <a:p>
            <a:pPr marL="82296" indent="0">
              <a:buNone/>
            </a:pPr>
            <a:endParaRPr lang="en-IN" dirty="0"/>
          </a:p>
        </p:txBody>
      </p:sp>
    </p:spTree>
    <p:extLst>
      <p:ext uri="{BB962C8B-B14F-4D97-AF65-F5344CB8AC3E}">
        <p14:creationId xmlns:p14="http://schemas.microsoft.com/office/powerpoint/2010/main" val="37199239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IN" dirty="0"/>
          </a:p>
        </p:txBody>
      </p:sp>
      <p:sp>
        <p:nvSpPr>
          <p:cNvPr id="3" name="Content Placeholder 2"/>
          <p:cNvSpPr>
            <a:spLocks noGrp="1"/>
          </p:cNvSpPr>
          <p:nvPr>
            <p:ph idx="1"/>
          </p:nvPr>
        </p:nvSpPr>
        <p:spPr>
          <a:xfrm>
            <a:off x="899592" y="1447800"/>
            <a:ext cx="8244408" cy="4800600"/>
          </a:xfrm>
        </p:spPr>
        <p:txBody>
          <a:bodyPr>
            <a:normAutofit lnSpcReduction="10000"/>
          </a:bodyPr>
          <a:lstStyle/>
          <a:p>
            <a:r>
              <a:rPr lang="en-IN" sz="2000" dirty="0">
                <a:latin typeface="Times New Roman" pitchFamily="18" charset="0"/>
                <a:cs typeface="Times New Roman" pitchFamily="18" charset="0"/>
              </a:rPr>
              <a:t>MASS COMMUNICATION THEORY- Foundations, Ferment, and Future- SEVENTH EDITION- by Stanley J. </a:t>
            </a:r>
            <a:r>
              <a:rPr lang="en-IN" sz="2000" dirty="0" err="1">
                <a:latin typeface="Times New Roman" pitchFamily="18" charset="0"/>
                <a:cs typeface="Times New Roman" pitchFamily="18" charset="0"/>
              </a:rPr>
              <a:t>Baran</a:t>
            </a:r>
            <a:r>
              <a:rPr lang="en-IN" sz="2000" dirty="0">
                <a:latin typeface="Times New Roman" pitchFamily="18" charset="0"/>
                <a:cs typeface="Times New Roman" pitchFamily="18" charset="0"/>
              </a:rPr>
              <a:t> and  Dennis K.  Published by </a:t>
            </a:r>
            <a:r>
              <a:rPr lang="en-IN" sz="2000" dirty="0" err="1">
                <a:latin typeface="Times New Roman" pitchFamily="18" charset="0"/>
                <a:cs typeface="Times New Roman" pitchFamily="18" charset="0"/>
              </a:rPr>
              <a:t>Ceneage</a:t>
            </a:r>
            <a:r>
              <a:rPr lang="en-IN" sz="2000" dirty="0">
                <a:latin typeface="Times New Roman" pitchFamily="18" charset="0"/>
                <a:cs typeface="Times New Roman" pitchFamily="18" charset="0"/>
              </a:rPr>
              <a:t> </a:t>
            </a:r>
            <a:r>
              <a:rPr lang="en-IN" sz="2000" dirty="0" smtClean="0">
                <a:latin typeface="Times New Roman" pitchFamily="18" charset="0"/>
                <a:cs typeface="Times New Roman" pitchFamily="18" charset="0"/>
              </a:rPr>
              <a:t>Learning</a:t>
            </a:r>
          </a:p>
          <a:p>
            <a:r>
              <a:rPr lang="en-US" sz="2000" dirty="0">
                <a:latin typeface="Times New Roman" pitchFamily="18" charset="0"/>
                <a:cs typeface="Times New Roman" pitchFamily="18" charset="0"/>
              </a:rPr>
              <a:t>Encyclopedia of Communication Theory- by </a:t>
            </a:r>
            <a:r>
              <a:rPr lang="en-IN" sz="2000" dirty="0">
                <a:latin typeface="Times New Roman" pitchFamily="18" charset="0"/>
                <a:cs typeface="Times New Roman" pitchFamily="18" charset="0"/>
              </a:rPr>
              <a:t>Stephen W. Littlejohn Karen A. Foss- Sage Publication</a:t>
            </a:r>
            <a:endParaRPr lang="en-IN" sz="2000" dirty="0">
              <a:latin typeface="Times New Roman" pitchFamily="18" charset="0"/>
              <a:cs typeface="Times New Roman" pitchFamily="18" charset="0"/>
              <a:hlinkClick r:id="rId2"/>
            </a:endParaRPr>
          </a:p>
          <a:p>
            <a:r>
              <a:rPr lang="en-IN" sz="2000" dirty="0">
                <a:latin typeface="Times New Roman" pitchFamily="18" charset="0"/>
                <a:cs typeface="Times New Roman" pitchFamily="18" charset="0"/>
                <a:hlinkClick r:id="rId3"/>
              </a:rPr>
              <a:t>https://medium.com/@</a:t>
            </a:r>
            <a:r>
              <a:rPr lang="en-IN" sz="2000" dirty="0" smtClean="0">
                <a:latin typeface="Times New Roman" pitchFamily="18" charset="0"/>
                <a:cs typeface="Times New Roman" pitchFamily="18" charset="0"/>
                <a:hlinkClick r:id="rId3"/>
              </a:rPr>
              <a:t>vikrammalla/the-politics-of-indian-media-houses-by-ownership-82ecbe2dafab</a:t>
            </a:r>
            <a:endParaRPr lang="en-IN"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Media Ownership Monitor- </a:t>
            </a:r>
            <a:r>
              <a:rPr lang="en-IN" sz="2000" dirty="0">
                <a:latin typeface="Times New Roman" pitchFamily="18" charset="0"/>
                <a:cs typeface="Times New Roman" pitchFamily="18" charset="0"/>
                <a:hlinkClick r:id="rId4"/>
              </a:rPr>
              <a:t>http://india.mom-rsf.org/en/owners</a:t>
            </a:r>
            <a:r>
              <a:rPr lang="en-IN" sz="2000" dirty="0" smtClean="0">
                <a:latin typeface="Times New Roman" pitchFamily="18" charset="0"/>
                <a:cs typeface="Times New Roman" pitchFamily="18" charset="0"/>
                <a:hlinkClick r:id="rId4"/>
              </a:rPr>
              <a:t>/</a:t>
            </a:r>
            <a:endParaRPr lang="en-IN" sz="2000" dirty="0" smtClean="0">
              <a:latin typeface="Times New Roman" pitchFamily="18" charset="0"/>
              <a:cs typeface="Times New Roman" pitchFamily="18" charset="0"/>
            </a:endParaRPr>
          </a:p>
          <a:p>
            <a:r>
              <a:rPr lang="en-IN" sz="2000" dirty="0">
                <a:hlinkClick r:id="rId5"/>
              </a:rPr>
              <a:t>https://</a:t>
            </a:r>
            <a:r>
              <a:rPr lang="en-IN" sz="2000" dirty="0" smtClean="0">
                <a:hlinkClick r:id="rId5"/>
              </a:rPr>
              <a:t>www.indiatoday.in/india/story/2019-battle-how-fake-news-was-used-as-a-weapon-of-mass-deception-1537908-2019-05-29</a:t>
            </a:r>
            <a:endParaRPr lang="en-IN" sz="2000" dirty="0" smtClean="0"/>
          </a:p>
          <a:p>
            <a:r>
              <a:rPr lang="en-IN" sz="2000" dirty="0">
                <a:hlinkClick r:id="rId6"/>
              </a:rPr>
              <a:t>https://</a:t>
            </a:r>
            <a:r>
              <a:rPr lang="en-IN" sz="2000" dirty="0" smtClean="0">
                <a:hlinkClick r:id="rId6"/>
              </a:rPr>
              <a:t>economictimes.indiatimes.com/news/politics-and-nation/fake-news-still-a-menace-despite-government-crackdown-fact-checkers/articleshow/72895472.cms?from=mdr</a:t>
            </a:r>
            <a:endParaRPr lang="en-IN" sz="2000" dirty="0" smtClean="0"/>
          </a:p>
          <a:p>
            <a:r>
              <a:rPr lang="en-US" sz="2000" dirty="0"/>
              <a:t>Noam Chomsky - The 5 Filters of the Mass Media </a:t>
            </a:r>
            <a:r>
              <a:rPr lang="en-US" sz="2000" dirty="0" smtClean="0"/>
              <a:t>Machine- by Al Jazeera English </a:t>
            </a:r>
            <a:r>
              <a:rPr lang="en-IN" sz="2000" dirty="0" smtClean="0">
                <a:hlinkClick r:id="rId7"/>
              </a:rPr>
              <a:t>https</a:t>
            </a:r>
            <a:r>
              <a:rPr lang="en-IN" sz="2000" dirty="0">
                <a:hlinkClick r:id="rId7"/>
              </a:rPr>
              <a:t>://www.youtube.com/watch?v=34LGPIXvU5M</a:t>
            </a:r>
            <a:endParaRPr lang="en-US" sz="2000" dirty="0"/>
          </a:p>
          <a:p>
            <a:pPr marL="82296" indent="0">
              <a:buNone/>
            </a:pPr>
            <a:endParaRPr lang="en-IN" sz="2000" dirty="0">
              <a:latin typeface="Times New Roman" pitchFamily="18" charset="0"/>
              <a:cs typeface="Times New Roman" pitchFamily="18" charset="0"/>
            </a:endParaRPr>
          </a:p>
          <a:p>
            <a:pPr marL="82296" indent="0">
              <a:buNone/>
            </a:pPr>
            <a:endParaRPr lang="en-IN" dirty="0"/>
          </a:p>
        </p:txBody>
      </p:sp>
    </p:spTree>
    <p:extLst>
      <p:ext uri="{BB962C8B-B14F-4D97-AF65-F5344CB8AC3E}">
        <p14:creationId xmlns:p14="http://schemas.microsoft.com/office/powerpoint/2010/main" val="1262012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Claim: </a:t>
            </a:r>
            <a:r>
              <a:rPr lang="en-IN" dirty="0" err="1" smtClean="0"/>
              <a:t>Nehruji</a:t>
            </a:r>
            <a:r>
              <a:rPr lang="en-IN" dirty="0" smtClean="0"/>
              <a:t> romanticizing a foreigner</a:t>
            </a:r>
            <a:endParaRPr lang="en-IN"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648" y="1556792"/>
            <a:ext cx="7192379" cy="4039164"/>
          </a:xfrm>
        </p:spPr>
      </p:pic>
      <p:sp>
        <p:nvSpPr>
          <p:cNvPr id="7" name="TextBox 6"/>
          <p:cNvSpPr txBox="1"/>
          <p:nvPr/>
        </p:nvSpPr>
        <p:spPr>
          <a:xfrm>
            <a:off x="1547664" y="5805264"/>
            <a:ext cx="7056784" cy="923330"/>
          </a:xfrm>
          <a:prstGeom prst="rect">
            <a:avLst/>
          </a:prstGeom>
          <a:noFill/>
        </p:spPr>
        <p:txBody>
          <a:bodyPr wrap="square" rtlCol="0">
            <a:spAutoFit/>
          </a:bodyPr>
          <a:lstStyle/>
          <a:p>
            <a:r>
              <a:rPr lang="en-IN" dirty="0" smtClean="0"/>
              <a:t>Fact Check: </a:t>
            </a:r>
            <a:r>
              <a:rPr lang="en-US" dirty="0" smtClean="0"/>
              <a:t>The </a:t>
            </a:r>
            <a:r>
              <a:rPr lang="en-US" dirty="0"/>
              <a:t>woman being called a foreigner was actually </a:t>
            </a:r>
            <a:r>
              <a:rPr lang="en-US" dirty="0" err="1"/>
              <a:t>Nayantara</a:t>
            </a:r>
            <a:r>
              <a:rPr lang="en-US" dirty="0"/>
              <a:t> </a:t>
            </a:r>
            <a:r>
              <a:rPr lang="en-US" dirty="0" err="1"/>
              <a:t>Sahgal</a:t>
            </a:r>
            <a:r>
              <a:rPr lang="en-US" dirty="0"/>
              <a:t>, daughter of </a:t>
            </a:r>
            <a:r>
              <a:rPr lang="en-US" dirty="0" err="1"/>
              <a:t>Vijaya</a:t>
            </a:r>
            <a:r>
              <a:rPr lang="en-US" dirty="0"/>
              <a:t> Lakshmi </a:t>
            </a:r>
            <a:r>
              <a:rPr lang="en-US" dirty="0" err="1"/>
              <a:t>Pandit</a:t>
            </a:r>
            <a:r>
              <a:rPr lang="en-US" dirty="0"/>
              <a:t> and niece of Jawaharlal </a:t>
            </a:r>
            <a:r>
              <a:rPr lang="en-US" dirty="0" smtClean="0"/>
              <a:t>Nehru. Source: India Today</a:t>
            </a:r>
            <a:endParaRPr lang="en-IN" dirty="0"/>
          </a:p>
        </p:txBody>
      </p:sp>
    </p:spTree>
    <p:extLst>
      <p:ext uri="{BB962C8B-B14F-4D97-AF65-F5344CB8AC3E}">
        <p14:creationId xmlns:p14="http://schemas.microsoft.com/office/powerpoint/2010/main" val="1610714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 new road to Char </a:t>
            </a:r>
            <a:r>
              <a:rPr lang="en-IN" dirty="0" err="1" smtClean="0"/>
              <a:t>Dham</a:t>
            </a:r>
            <a:endParaRPr lang="en-IN"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1640" y="1196752"/>
            <a:ext cx="7306695" cy="3924848"/>
          </a:xfrm>
        </p:spPr>
      </p:pic>
      <p:sp>
        <p:nvSpPr>
          <p:cNvPr id="5" name="TextBox 4"/>
          <p:cNvSpPr txBox="1"/>
          <p:nvPr/>
        </p:nvSpPr>
        <p:spPr>
          <a:xfrm>
            <a:off x="1475656" y="5445224"/>
            <a:ext cx="7416824" cy="1200329"/>
          </a:xfrm>
          <a:prstGeom prst="rect">
            <a:avLst/>
          </a:prstGeom>
          <a:noFill/>
        </p:spPr>
        <p:txBody>
          <a:bodyPr wrap="square" rtlCol="0">
            <a:spAutoFit/>
          </a:bodyPr>
          <a:lstStyle/>
          <a:p>
            <a:r>
              <a:rPr lang="en-IN" dirty="0" smtClean="0"/>
              <a:t>Fact Check:  </a:t>
            </a:r>
            <a:r>
              <a:rPr lang="en-US" dirty="0"/>
              <a:t>A bridge that looks like an engineering marvel; a road from Morocco passed off as the road to Char </a:t>
            </a:r>
            <a:r>
              <a:rPr lang="en-US" dirty="0" err="1" smtClean="0"/>
              <a:t>Dham</a:t>
            </a:r>
            <a:r>
              <a:rPr lang="en-US" dirty="0" smtClean="0"/>
              <a:t>. </a:t>
            </a:r>
            <a:r>
              <a:rPr lang="en-US" dirty="0"/>
              <a:t>Some people could easily make out that roads in India are not left-hand drive and that there is no sea en route to Char </a:t>
            </a:r>
            <a:r>
              <a:rPr lang="en-US" dirty="0" err="1"/>
              <a:t>Dham</a:t>
            </a:r>
            <a:r>
              <a:rPr lang="en-US" dirty="0"/>
              <a:t> in the Himalayas</a:t>
            </a:r>
            <a:r>
              <a:rPr lang="en-US" dirty="0" smtClean="0"/>
              <a:t>. Source- India Today</a:t>
            </a:r>
            <a:endParaRPr lang="en-IN" dirty="0"/>
          </a:p>
        </p:txBody>
      </p:sp>
    </p:spTree>
    <p:extLst>
      <p:ext uri="{BB962C8B-B14F-4D97-AF65-F5344CB8AC3E}">
        <p14:creationId xmlns:p14="http://schemas.microsoft.com/office/powerpoint/2010/main" val="23514667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260648"/>
            <a:ext cx="7498080" cy="490066"/>
          </a:xfrm>
        </p:spPr>
        <p:txBody>
          <a:bodyPr>
            <a:normAutofit fontScale="90000"/>
          </a:bodyPr>
          <a:lstStyle/>
          <a:p>
            <a:r>
              <a:rPr lang="en-IN" dirty="0" smtClean="0"/>
              <a:t>Man being beaten brutally by other community</a:t>
            </a:r>
            <a:endParaRPr lang="en-IN"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656" y="1052736"/>
            <a:ext cx="7106642" cy="4324954"/>
          </a:xfrm>
        </p:spPr>
      </p:pic>
      <p:sp>
        <p:nvSpPr>
          <p:cNvPr id="5" name="TextBox 4"/>
          <p:cNvSpPr txBox="1"/>
          <p:nvPr/>
        </p:nvSpPr>
        <p:spPr>
          <a:xfrm>
            <a:off x="1475656" y="5397649"/>
            <a:ext cx="6912768" cy="1200329"/>
          </a:xfrm>
          <a:prstGeom prst="rect">
            <a:avLst/>
          </a:prstGeom>
          <a:noFill/>
        </p:spPr>
        <p:txBody>
          <a:bodyPr wrap="square" rtlCol="0">
            <a:spAutoFit/>
          </a:bodyPr>
          <a:lstStyle/>
          <a:p>
            <a:r>
              <a:rPr lang="en-US" dirty="0" err="1" smtClean="0"/>
              <a:t>FactCheck</a:t>
            </a:r>
            <a:r>
              <a:rPr lang="en-US" dirty="0" smtClean="0"/>
              <a:t>: The </a:t>
            </a:r>
            <a:r>
              <a:rPr lang="en-US" dirty="0"/>
              <a:t>incident was actually related to money dispute between some people from same religion in Uttar Pradesh's </a:t>
            </a:r>
            <a:r>
              <a:rPr lang="en-US" dirty="0" err="1"/>
              <a:t>Deoria</a:t>
            </a:r>
            <a:r>
              <a:rPr lang="en-US" dirty="0"/>
              <a:t>. But it was circulated as an incident from West Bengal, with the claim that the youth was thrashed for "hoisting a </a:t>
            </a:r>
            <a:r>
              <a:rPr lang="en-US" dirty="0" smtClean="0"/>
              <a:t>particular </a:t>
            </a:r>
            <a:r>
              <a:rPr lang="en-US" dirty="0" err="1" smtClean="0"/>
              <a:t>colour</a:t>
            </a:r>
            <a:r>
              <a:rPr lang="en-US" dirty="0" smtClean="0"/>
              <a:t> </a:t>
            </a:r>
            <a:r>
              <a:rPr lang="en-US" dirty="0"/>
              <a:t>flag atop his house".</a:t>
            </a:r>
            <a:endParaRPr lang="en-IN" dirty="0"/>
          </a:p>
        </p:txBody>
      </p:sp>
    </p:spTree>
    <p:extLst>
      <p:ext uri="{BB962C8B-B14F-4D97-AF65-F5344CB8AC3E}">
        <p14:creationId xmlns:p14="http://schemas.microsoft.com/office/powerpoint/2010/main" val="2052453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9632" y="23873"/>
            <a:ext cx="4420494" cy="4557255"/>
          </a:xfrm>
        </p:spPr>
      </p:pic>
      <p:sp>
        <p:nvSpPr>
          <p:cNvPr id="5" name="TextBox 4"/>
          <p:cNvSpPr txBox="1"/>
          <p:nvPr/>
        </p:nvSpPr>
        <p:spPr>
          <a:xfrm>
            <a:off x="1619672" y="4869160"/>
            <a:ext cx="7200800" cy="923330"/>
          </a:xfrm>
          <a:prstGeom prst="rect">
            <a:avLst/>
          </a:prstGeom>
          <a:noFill/>
        </p:spPr>
        <p:txBody>
          <a:bodyPr wrap="square" rtlCol="0">
            <a:spAutoFit/>
          </a:bodyPr>
          <a:lstStyle/>
          <a:p>
            <a:r>
              <a:rPr lang="en-US" dirty="0" smtClean="0"/>
              <a:t>Fact Check: The </a:t>
            </a:r>
            <a:r>
              <a:rPr lang="en-US" dirty="0"/>
              <a:t>“story” carried by India Today’s Hindi channel had its origins in a satirical column by a Moroccan blogger and was quashed in 2015 by </a:t>
            </a:r>
            <a:r>
              <a:rPr lang="en-US" i="1" dirty="0"/>
              <a:t>Daily O</a:t>
            </a:r>
            <a:r>
              <a:rPr lang="en-US" dirty="0"/>
              <a:t>, a </a:t>
            </a:r>
            <a:r>
              <a:rPr lang="en-US" dirty="0" smtClean="0"/>
              <a:t>website. Source” The Wire</a:t>
            </a:r>
            <a:endParaRPr lang="en-IN" dirty="0"/>
          </a:p>
        </p:txBody>
      </p:sp>
    </p:spTree>
    <p:extLst>
      <p:ext uri="{BB962C8B-B14F-4D97-AF65-F5344CB8AC3E}">
        <p14:creationId xmlns:p14="http://schemas.microsoft.com/office/powerpoint/2010/main" val="11252155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Roots?</a:t>
            </a:r>
            <a:endParaRPr lang="en-IN" dirty="0"/>
          </a:p>
        </p:txBody>
      </p:sp>
      <p:sp>
        <p:nvSpPr>
          <p:cNvPr id="3" name="Content Placeholder 2"/>
          <p:cNvSpPr>
            <a:spLocks noGrp="1"/>
          </p:cNvSpPr>
          <p:nvPr>
            <p:ph idx="1"/>
          </p:nvPr>
        </p:nvSpPr>
        <p:spPr>
          <a:xfrm>
            <a:off x="1187624" y="1447800"/>
            <a:ext cx="7776864" cy="4800600"/>
          </a:xfrm>
        </p:spPr>
        <p:txBody>
          <a:bodyPr/>
          <a:lstStyle/>
          <a:p>
            <a:pPr algn="just"/>
            <a:r>
              <a:rPr lang="en-US" dirty="0"/>
              <a:t>‘Propagation’ – derived from the organization set up by the Roman Catholic Church in 1622 to propagate that faith in the aftermath of the Reformation and the rise of Protestantism.</a:t>
            </a:r>
            <a:endParaRPr lang="en-IN" dirty="0"/>
          </a:p>
          <a:p>
            <a:endParaRPr lang="en-IN" dirty="0"/>
          </a:p>
        </p:txBody>
      </p:sp>
    </p:spTree>
    <p:extLst>
      <p:ext uri="{BB962C8B-B14F-4D97-AF65-F5344CB8AC3E}">
        <p14:creationId xmlns:p14="http://schemas.microsoft.com/office/powerpoint/2010/main" val="279069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News and Propaganda</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42488034"/>
              </p:ext>
            </p:extLst>
          </p:nvPr>
        </p:nvGraphicFramePr>
        <p:xfrm>
          <a:off x="1115616" y="1447800"/>
          <a:ext cx="7818834" cy="4028440"/>
        </p:xfrm>
        <a:graphic>
          <a:graphicData uri="http://schemas.openxmlformats.org/drawingml/2006/table">
            <a:tbl>
              <a:tblPr firstRow="1" bandRow="1">
                <a:tableStyleId>{5C22544A-7EE6-4342-B048-85BDC9FD1C3A}</a:tableStyleId>
              </a:tblPr>
              <a:tblGrid>
                <a:gridCol w="3909417"/>
                <a:gridCol w="3909417"/>
              </a:tblGrid>
              <a:tr h="370840">
                <a:tc>
                  <a:txBody>
                    <a:bodyPr/>
                    <a:lstStyle/>
                    <a:p>
                      <a:r>
                        <a:rPr lang="en-IN" dirty="0" smtClean="0"/>
                        <a:t>News</a:t>
                      </a:r>
                      <a:endParaRPr lang="en-IN" dirty="0"/>
                    </a:p>
                  </a:txBody>
                  <a:tcPr/>
                </a:tc>
                <a:tc>
                  <a:txBody>
                    <a:bodyPr/>
                    <a:lstStyle/>
                    <a:p>
                      <a:r>
                        <a:rPr lang="en-IN" dirty="0" smtClean="0"/>
                        <a:t>Propaganda</a:t>
                      </a:r>
                      <a:endParaRPr lang="en-IN" dirty="0"/>
                    </a:p>
                  </a:txBody>
                  <a:tcPr/>
                </a:tc>
              </a:tr>
              <a:tr h="370840">
                <a:tc>
                  <a:txBody>
                    <a:bodyPr/>
                    <a:lstStyle/>
                    <a:p>
                      <a:r>
                        <a:rPr kumimoji="0" lang="en-US" sz="1800" b="0" i="0" u="none" strike="noStrike" kern="1200" baseline="0" dirty="0" smtClean="0">
                          <a:solidFill>
                            <a:schemeClr val="dk1"/>
                          </a:solidFill>
                          <a:latin typeface="+mn-lt"/>
                          <a:ea typeface="+mn-ea"/>
                          <a:cs typeface="+mn-cs"/>
                        </a:rPr>
                        <a:t>News draws attention into the text, </a:t>
                      </a:r>
                      <a:r>
                        <a:rPr kumimoji="0" lang="en-IN" sz="1800" b="0" i="0" u="none" strike="noStrike" kern="1200" baseline="0" dirty="0" smtClean="0">
                          <a:solidFill>
                            <a:schemeClr val="dk1"/>
                          </a:solidFill>
                          <a:latin typeface="+mn-lt"/>
                          <a:ea typeface="+mn-ea"/>
                          <a:cs typeface="+mn-cs"/>
                        </a:rPr>
                        <a:t>seeking to resolve conflicts.</a:t>
                      </a:r>
                      <a:endParaRPr lang="en-IN" dirty="0"/>
                    </a:p>
                  </a:txBody>
                  <a:tcPr/>
                </a:tc>
                <a:tc>
                  <a:txBody>
                    <a:bodyPr/>
                    <a:lstStyle/>
                    <a:p>
                      <a:r>
                        <a:rPr kumimoji="0" lang="en-IN" sz="1800" b="0" i="0" u="none" strike="noStrike" kern="1200" baseline="0" dirty="0" smtClean="0">
                          <a:solidFill>
                            <a:schemeClr val="dk1"/>
                          </a:solidFill>
                          <a:latin typeface="+mn-lt"/>
                          <a:ea typeface="+mn-ea"/>
                          <a:cs typeface="+mn-cs"/>
                        </a:rPr>
                        <a:t>Propaganda directs attention</a:t>
                      </a:r>
                    </a:p>
                    <a:p>
                      <a:r>
                        <a:rPr kumimoji="0" lang="en-US" sz="1800" b="0" i="0" u="none" strike="noStrike" kern="1200" baseline="0" dirty="0" smtClean="0">
                          <a:solidFill>
                            <a:schemeClr val="dk1"/>
                          </a:solidFill>
                          <a:latin typeface="+mn-lt"/>
                          <a:ea typeface="+mn-ea"/>
                          <a:cs typeface="+mn-cs"/>
                        </a:rPr>
                        <a:t>beyond the text, seeking to provoke conflict in the reader</a:t>
                      </a:r>
                      <a:endParaRPr lang="en-IN" dirty="0"/>
                    </a:p>
                  </a:txBody>
                  <a:tcPr/>
                </a:tc>
              </a:tr>
              <a:tr h="370840">
                <a:tc>
                  <a:txBody>
                    <a:bodyPr/>
                    <a:lstStyle/>
                    <a:p>
                      <a:r>
                        <a:rPr kumimoji="0" lang="en-US" sz="1800" b="0" i="0" u="none" strike="noStrike" kern="1200" baseline="0" dirty="0" smtClean="0">
                          <a:solidFill>
                            <a:schemeClr val="dk1"/>
                          </a:solidFill>
                          <a:latin typeface="+mn-lt"/>
                          <a:ea typeface="+mn-ea"/>
                          <a:cs typeface="+mn-cs"/>
                        </a:rPr>
                        <a:t>News are images of the past, in which the action is </a:t>
                      </a:r>
                      <a:r>
                        <a:rPr kumimoji="0" lang="en-IN" sz="1800" b="0" i="0" u="none" strike="noStrike" kern="1200" baseline="0" dirty="0" smtClean="0">
                          <a:solidFill>
                            <a:schemeClr val="dk1"/>
                          </a:solidFill>
                          <a:latin typeface="+mn-lt"/>
                          <a:ea typeface="+mn-ea"/>
                          <a:cs typeface="+mn-cs"/>
                        </a:rPr>
                        <a:t>completed</a:t>
                      </a:r>
                      <a:endParaRPr lang="en-IN"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baseline="0" dirty="0" smtClean="0">
                          <a:solidFill>
                            <a:schemeClr val="dk1"/>
                          </a:solidFill>
                          <a:latin typeface="+mn-lt"/>
                          <a:ea typeface="+mn-ea"/>
                          <a:cs typeface="+mn-cs"/>
                        </a:rPr>
                        <a:t>Propaganda aligns the reader with the future, towards </a:t>
                      </a:r>
                      <a:r>
                        <a:rPr kumimoji="0" lang="en-IN" sz="1800" b="0" i="0" u="none" strike="noStrike" kern="1200" baseline="0" dirty="0" smtClean="0">
                          <a:solidFill>
                            <a:schemeClr val="dk1"/>
                          </a:solidFill>
                          <a:latin typeface="+mn-lt"/>
                          <a:ea typeface="+mn-ea"/>
                          <a:cs typeface="+mn-cs"/>
                        </a:rPr>
                        <a:t>actions yet to occur.</a:t>
                      </a:r>
                      <a:endParaRPr lang="en-IN" dirty="0" smtClean="0"/>
                    </a:p>
                    <a:p>
                      <a:endParaRPr lang="en-IN" dirty="0"/>
                    </a:p>
                  </a:txBody>
                  <a:tcPr/>
                </a:tc>
              </a:tr>
              <a:tr h="370840">
                <a:tc>
                  <a:txBody>
                    <a:bodyPr/>
                    <a:lstStyle/>
                    <a:p>
                      <a:r>
                        <a:rPr kumimoji="0" lang="en-US" sz="1800" b="0" i="0" u="none" strike="noStrike" kern="1200" baseline="0" dirty="0" smtClean="0">
                          <a:solidFill>
                            <a:schemeClr val="dk1"/>
                          </a:solidFill>
                          <a:latin typeface="+mn-lt"/>
                          <a:ea typeface="+mn-ea"/>
                          <a:cs typeface="+mn-cs"/>
                        </a:rPr>
                        <a:t>News positions the reader as uncommitted, even passive </a:t>
                      </a:r>
                      <a:r>
                        <a:rPr kumimoji="0" lang="en-IN" sz="1800" b="0" i="0" u="none" strike="noStrike" kern="1200" baseline="0" dirty="0" smtClean="0">
                          <a:solidFill>
                            <a:schemeClr val="dk1"/>
                          </a:solidFill>
                          <a:latin typeface="+mn-lt"/>
                          <a:ea typeface="+mn-ea"/>
                          <a:cs typeface="+mn-cs"/>
                        </a:rPr>
                        <a:t>recipients or consumers.</a:t>
                      </a:r>
                      <a:endParaRPr lang="en-IN" dirty="0"/>
                    </a:p>
                  </a:txBody>
                  <a:tcPr/>
                </a:tc>
                <a:tc>
                  <a:txBody>
                    <a:bodyPr/>
                    <a:lstStyle/>
                    <a:p>
                      <a:r>
                        <a:rPr kumimoji="0" lang="en-US" sz="1800" b="0" i="0" u="none" strike="noStrike" kern="1200" baseline="0" dirty="0" smtClean="0">
                          <a:solidFill>
                            <a:schemeClr val="dk1"/>
                          </a:solidFill>
                          <a:latin typeface="+mn-lt"/>
                          <a:ea typeface="+mn-ea"/>
                          <a:cs typeface="+mn-cs"/>
                        </a:rPr>
                        <a:t>Propaganda calls the reader towards</a:t>
                      </a:r>
                    </a:p>
                    <a:p>
                      <a:r>
                        <a:rPr kumimoji="0" lang="en-IN" sz="1800" b="0" i="0" u="none" strike="noStrike" kern="1200" baseline="0" dirty="0" smtClean="0">
                          <a:solidFill>
                            <a:schemeClr val="dk1"/>
                          </a:solidFill>
                          <a:latin typeface="+mn-lt"/>
                          <a:ea typeface="+mn-ea"/>
                          <a:cs typeface="+mn-cs"/>
                        </a:rPr>
                        <a:t>participation.</a:t>
                      </a:r>
                      <a:endParaRPr lang="en-IN" dirty="0"/>
                    </a:p>
                  </a:txBody>
                  <a:tcPr/>
                </a:tc>
              </a:tr>
              <a:tr h="370840">
                <a:tc>
                  <a:txBody>
                    <a:bodyPr/>
                    <a:lstStyle/>
                    <a:p>
                      <a:r>
                        <a:rPr kumimoji="0" lang="en-US" sz="1800" b="0" i="0" u="none" strike="noStrike" kern="1200" baseline="0" dirty="0" smtClean="0">
                          <a:solidFill>
                            <a:schemeClr val="dk1"/>
                          </a:solidFill>
                          <a:latin typeface="+mn-lt"/>
                          <a:ea typeface="+mn-ea"/>
                          <a:cs typeface="+mn-cs"/>
                        </a:rPr>
                        <a:t>News seeks to convey the impression that it is </a:t>
                      </a:r>
                      <a:r>
                        <a:rPr kumimoji="0" lang="en-IN" sz="1800" b="0" i="0" u="none" strike="noStrike" kern="1200" baseline="0" dirty="0" smtClean="0">
                          <a:solidFill>
                            <a:schemeClr val="dk1"/>
                          </a:solidFill>
                          <a:latin typeface="+mn-lt"/>
                          <a:ea typeface="+mn-ea"/>
                          <a:cs typeface="+mn-cs"/>
                        </a:rPr>
                        <a:t>true, </a:t>
                      </a:r>
                      <a:r>
                        <a:rPr kumimoji="0" lang="en-IN" sz="1800" b="0" i="0" u="none" strike="noStrike" kern="1200" baseline="0" dirty="0" err="1" smtClean="0">
                          <a:solidFill>
                            <a:schemeClr val="dk1"/>
                          </a:solidFill>
                          <a:latin typeface="+mn-lt"/>
                          <a:ea typeface="+mn-ea"/>
                          <a:cs typeface="+mn-cs"/>
                        </a:rPr>
                        <a:t>unauthored</a:t>
                      </a:r>
                      <a:r>
                        <a:rPr kumimoji="0" lang="en-IN" sz="1800" b="0" i="0" u="none" strike="noStrike" kern="1200" baseline="0" dirty="0" smtClean="0">
                          <a:solidFill>
                            <a:schemeClr val="dk1"/>
                          </a:solidFill>
                          <a:latin typeface="+mn-lt"/>
                          <a:ea typeface="+mn-ea"/>
                          <a:cs typeface="+mn-cs"/>
                        </a:rPr>
                        <a:t> and real.</a:t>
                      </a:r>
                      <a:endParaRPr lang="en-IN" dirty="0"/>
                    </a:p>
                  </a:txBody>
                  <a:tcPr/>
                </a:tc>
                <a:tc>
                  <a:txBody>
                    <a:bodyPr/>
                    <a:lstStyle/>
                    <a:p>
                      <a:r>
                        <a:rPr kumimoji="0" lang="en-US" sz="1800" b="0" i="0" u="none" strike="noStrike" kern="1200" baseline="0" dirty="0" smtClean="0">
                          <a:solidFill>
                            <a:schemeClr val="dk1"/>
                          </a:solidFill>
                          <a:latin typeface="+mn-lt"/>
                          <a:ea typeface="+mn-ea"/>
                          <a:cs typeface="+mn-cs"/>
                        </a:rPr>
                        <a:t>Propaganda seeks to produce faithfulness in a relationship between addresser and addressee.</a:t>
                      </a:r>
                      <a:endParaRPr lang="en-IN" dirty="0"/>
                    </a:p>
                  </a:txBody>
                  <a:tcPr/>
                </a:tc>
              </a:tr>
            </a:tbl>
          </a:graphicData>
        </a:graphic>
      </p:graphicFrame>
    </p:spTree>
    <p:extLst>
      <p:ext uri="{BB962C8B-B14F-4D97-AF65-F5344CB8AC3E}">
        <p14:creationId xmlns:p14="http://schemas.microsoft.com/office/powerpoint/2010/main" val="21596571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1853</TotalTime>
  <Words>1579</Words>
  <Application>Microsoft Office PowerPoint</Application>
  <PresentationFormat>On-screen Show (4:3)</PresentationFormat>
  <Paragraphs>151</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Solstice</vt:lpstr>
      <vt:lpstr>Propaganda</vt:lpstr>
      <vt:lpstr>PM Manmohan Singh touching feet of Sonia Gandhi </vt:lpstr>
      <vt:lpstr>PowerPoint Presentation</vt:lpstr>
      <vt:lpstr>Claim: Nehruji romanticizing a foreigner</vt:lpstr>
      <vt:lpstr>A new road to Char Dham</vt:lpstr>
      <vt:lpstr>Man being beaten brutally by other community</vt:lpstr>
      <vt:lpstr>PowerPoint Presentation</vt:lpstr>
      <vt:lpstr>Roots?</vt:lpstr>
      <vt:lpstr>News and Propaganda</vt:lpstr>
      <vt:lpstr>Propaganda examples world over</vt:lpstr>
      <vt:lpstr>Defining Propaganda</vt:lpstr>
      <vt:lpstr>PowerPoint Presentation</vt:lpstr>
      <vt:lpstr>Types of Propaganda</vt:lpstr>
      <vt:lpstr>HAROLD LASSWELL’S PROPAGANDA THEORY</vt:lpstr>
      <vt:lpstr>Propaganda Theory by Lasswell</vt:lpstr>
      <vt:lpstr>PowerPoint Presentation</vt:lpstr>
      <vt:lpstr>The great depression-1929 witnessed this ….and result was Rise of Hitler, Mussolini</vt:lpstr>
      <vt:lpstr>How Propaganda works according to Lasswell</vt:lpstr>
      <vt:lpstr>Lasswell argued that successful social movements gain power by propagating master symbols over a period of months and years using a variety of media.</vt:lpstr>
      <vt:lpstr>Familistic symbolisms- child lives on in every adult</vt:lpstr>
      <vt:lpstr>PowerPoint Presentation</vt:lpstr>
      <vt:lpstr>Modern Propaganda Theory- The Propaganda Model</vt:lpstr>
      <vt:lpstr>PowerPoint Presentation</vt:lpstr>
      <vt:lpstr>Case Examples</vt:lpstr>
      <vt:lpstr>Case examples</vt:lpstr>
      <vt:lpstr>The five Filters</vt:lpstr>
      <vt:lpstr>Size, Ownership and Profit orientation of mass media</vt:lpstr>
      <vt:lpstr>PowerPoint Presentation</vt:lpstr>
      <vt:lpstr>Funding</vt:lpstr>
      <vt:lpstr>Source</vt:lpstr>
      <vt:lpstr>Flaks</vt:lpstr>
      <vt:lpstr>PowerPoint Presentation</vt:lpstr>
      <vt:lpstr>Examples of Flaks</vt:lpstr>
      <vt:lpstr>PowerPoint Presentation</vt:lpstr>
      <vt:lpstr>Anti-communism- Now Anti….</vt:lpstr>
      <vt:lpstr>Examples from India</vt:lpstr>
      <vt:lpstr>References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Propaganda</dc:title>
  <dc:creator>HP</dc:creator>
  <cp:lastModifiedBy>HP</cp:lastModifiedBy>
  <cp:revision>41</cp:revision>
  <dcterms:created xsi:type="dcterms:W3CDTF">2020-06-21T15:30:31Z</dcterms:created>
  <dcterms:modified xsi:type="dcterms:W3CDTF">2020-07-15T07:28:50Z</dcterms:modified>
</cp:coreProperties>
</file>